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drawings/drawing1.xml" ContentType="application/vnd.openxmlformats-officedocument.drawingml.chartshapes+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6.xml" ContentType="application/vnd.openxmlformats-officedocument.themeOverr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7.xml" ContentType="application/vnd.openxmlformats-officedocument.themeOverr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8.xml" ContentType="application/vnd.openxmlformats-officedocument.themeOverrid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9.xml" ContentType="application/vnd.openxmlformats-officedocument.themeOverr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19"/>
  </p:notesMasterIdLst>
  <p:handoutMasterIdLst>
    <p:handoutMasterId r:id="rId20"/>
  </p:handoutMasterIdLst>
  <p:sldIdLst>
    <p:sldId id="358" r:id="rId2"/>
    <p:sldId id="733" r:id="rId3"/>
    <p:sldId id="692" r:id="rId4"/>
    <p:sldId id="1780" r:id="rId5"/>
    <p:sldId id="1772" r:id="rId6"/>
    <p:sldId id="1769" r:id="rId7"/>
    <p:sldId id="709" r:id="rId8"/>
    <p:sldId id="1774" r:id="rId9"/>
    <p:sldId id="1773" r:id="rId10"/>
    <p:sldId id="735" r:id="rId11"/>
    <p:sldId id="1775" r:id="rId12"/>
    <p:sldId id="1776" r:id="rId13"/>
    <p:sldId id="1778" r:id="rId14"/>
    <p:sldId id="730" r:id="rId15"/>
    <p:sldId id="295" r:id="rId16"/>
    <p:sldId id="1834" r:id="rId17"/>
    <p:sldId id="1779" r:id="rId18"/>
  </p:sldIdLst>
  <p:sldSz cx="12192000" cy="6858000"/>
  <p:notesSz cx="6797675" cy="9926638"/>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49F"/>
    <a:srgbClr val="F08E01"/>
    <a:srgbClr val="002758"/>
    <a:srgbClr val="FFC000"/>
    <a:srgbClr val="FEC97A"/>
    <a:srgbClr val="B36B01"/>
    <a:srgbClr val="FFFFFF"/>
    <a:srgbClr val="004178"/>
    <a:srgbClr val="548235"/>
    <a:srgbClr val="023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4" autoAdjust="0"/>
    <p:restoredTop sz="94660"/>
  </p:normalViewPr>
  <p:slideViewPr>
    <p:cSldViewPr snapToGrid="0">
      <p:cViewPr varScale="1">
        <p:scale>
          <a:sx n="82" d="100"/>
          <a:sy n="82" d="100"/>
        </p:scale>
        <p:origin x="374"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embeddings/oleObject1.bin"/></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1.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2.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5" Type="http://schemas.openxmlformats.org/officeDocument/2006/relationships/chartUserShapes" Target="../drawings/drawing1.xml"/><Relationship Id="rId4" Type="http://schemas.openxmlformats.org/officeDocument/2006/relationships/package" Target="../embeddings/Microsoft_Excel_Worksheet3.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package" Target="../embeddings/Microsoft_Excel_Worksheet4.xlsx"/></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package" Target="../embeddings/Microsoft_Excel_Worksheet5.xlsx"/></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8.xml"/><Relationship Id="rId1" Type="http://schemas.microsoft.com/office/2011/relationships/chartStyle" Target="style8.xml"/><Relationship Id="rId4" Type="http://schemas.openxmlformats.org/officeDocument/2006/relationships/package" Target="../embeddings/Microsoft_Excel_Worksheet6.xlsx"/></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package" Target="../embeddings/Microsoft_Excel_Worksheet7.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320" b="1" i="0" u="none" strike="noStrike" kern="1200" spc="0" baseline="0">
                <a:solidFill>
                  <a:srgbClr val="0070C0"/>
                </a:solidFill>
                <a:latin typeface="Georgia" panose="02040502050405020303" pitchFamily="18" charset="0"/>
                <a:ea typeface="+mn-ea"/>
                <a:cs typeface="+mn-cs"/>
              </a:defRPr>
            </a:pPr>
            <a:r>
              <a:rPr lang="en-US" dirty="0"/>
              <a:t>Patrimonio in </a:t>
            </a:r>
            <a:r>
              <a:rPr lang="en-US" dirty="0" err="1"/>
              <a:t>milioni</a:t>
            </a:r>
            <a:r>
              <a:rPr lang="en-US" dirty="0"/>
              <a:t> di Euro </a:t>
            </a:r>
          </a:p>
        </c:rich>
      </c:tx>
      <c:layout>
        <c:manualLayout>
          <c:xMode val="edge"/>
          <c:yMode val="edge"/>
          <c:x val="0.2683123359580053"/>
          <c:y val="2.7777777777777776E-2"/>
        </c:manualLayout>
      </c:layout>
      <c:overlay val="0"/>
      <c:spPr>
        <a:noFill/>
        <a:ln>
          <a:noFill/>
        </a:ln>
        <a:effectLst/>
      </c:spPr>
      <c:txPr>
        <a:bodyPr rot="0" spcFirstLastPara="1" vertOverflow="ellipsis" vert="horz" wrap="square" anchor="ctr" anchorCtr="1"/>
        <a:lstStyle/>
        <a:p>
          <a:pPr>
            <a:defRPr sz="1320" b="1" i="0" u="none" strike="noStrike" kern="1200" spc="0" baseline="0">
              <a:solidFill>
                <a:srgbClr val="0070C0"/>
              </a:solidFill>
              <a:latin typeface="Georgia" panose="02040502050405020303" pitchFamily="18" charset="0"/>
              <a:ea typeface="+mn-ea"/>
              <a:cs typeface="+mn-cs"/>
            </a:defRPr>
          </a:pPr>
          <a:endParaRPr lang="it-IT"/>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3252000834220887"/>
          <c:y val="0.15648380158543967"/>
          <c:w val="0.82748874080364732"/>
          <c:h val="0.73836631239719708"/>
        </c:manualLayout>
      </c:layout>
      <c:bar3DChart>
        <c:barDir val="col"/>
        <c:grouping val="stacked"/>
        <c:varyColors val="0"/>
        <c:ser>
          <c:idx val="0"/>
          <c:order val="0"/>
          <c:tx>
            <c:strRef>
              <c:f>Patrimonio!$B$5</c:f>
              <c:strCache>
                <c:ptCount val="1"/>
                <c:pt idx="0">
                  <c:v>Patrimonio </c:v>
                </c:pt>
              </c:strCache>
            </c:strRef>
          </c:tx>
          <c:spPr>
            <a:solidFill>
              <a:schemeClr val="accent1"/>
            </a:solidFill>
            <a:ln>
              <a:noFill/>
            </a:ln>
            <a:effectLst/>
            <a:sp3d/>
          </c:spPr>
          <c:invertIfNegative val="0"/>
          <c:dPt>
            <c:idx val="4"/>
            <c:invertIfNegative val="0"/>
            <c:bubble3D val="0"/>
            <c:spPr>
              <a:solidFill>
                <a:schemeClr val="accent1"/>
              </a:solidFill>
              <a:ln>
                <a:noFill/>
              </a:ln>
              <a:effectLst/>
              <a:sp3d/>
            </c:spPr>
            <c:extLst>
              <c:ext xmlns:c16="http://schemas.microsoft.com/office/drawing/2014/chart" uri="{C3380CC4-5D6E-409C-BE32-E72D297353CC}">
                <c16:uniqueId val="{00000001-72DA-4482-9438-461067682DD7}"/>
              </c:ext>
            </c:extLst>
          </c:dPt>
          <c:dLbls>
            <c:dLbl>
              <c:idx val="0"/>
              <c:layout>
                <c:manualLayout>
                  <c:x val="2.063824679906489E-2"/>
                  <c:y val="-0.21302530092533276"/>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2DA-4482-9438-461067682DD7}"/>
                </c:ext>
              </c:extLst>
            </c:dLbl>
            <c:dLbl>
              <c:idx val="1"/>
              <c:layout>
                <c:manualLayout>
                  <c:x val="1.1111076123140053E-2"/>
                  <c:y val="-0.25553796584529509"/>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2DA-4482-9438-461067682DD7}"/>
                </c:ext>
              </c:extLst>
            </c:dLbl>
            <c:dLbl>
              <c:idx val="2"/>
              <c:layout>
                <c:manualLayout>
                  <c:x val="1.0514235165510732E-2"/>
                  <c:y val="-0.2585007258219794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2DA-4482-9438-461067682DD7}"/>
                </c:ext>
              </c:extLst>
            </c:dLbl>
            <c:dLbl>
              <c:idx val="3"/>
              <c:layout>
                <c:manualLayout>
                  <c:x val="1.6666735296917475E-2"/>
                  <c:y val="-0.38066586362958305"/>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72DA-4482-9438-461067682DD7}"/>
                </c:ext>
              </c:extLst>
            </c:dLbl>
            <c:dLbl>
              <c:idx val="4"/>
              <c:layout>
                <c:manualLayout>
                  <c:x val="1.0514235165510732E-2"/>
                  <c:y val="-0.40466694661249125"/>
                </c:manualLayout>
              </c:layout>
              <c:tx>
                <c:rich>
                  <a:bodyPr/>
                  <a:lstStyle/>
                  <a:p>
                    <a:r>
                      <a:rPr lang="en-US" dirty="0"/>
                      <a:t>2.484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2DA-4482-9438-461067682DD7}"/>
                </c:ext>
              </c:extLst>
            </c:dLbl>
            <c:dLbl>
              <c:idx val="5"/>
              <c:layout>
                <c:manualLayout>
                  <c:x val="1.6666666666666462E-2"/>
                  <c:y val="-0.38425925925925924"/>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72DA-4482-9438-461067682DD7}"/>
                </c:ext>
              </c:extLst>
            </c:dLbl>
            <c:spPr>
              <a:noFill/>
              <a:ln>
                <a:noFill/>
              </a:ln>
              <a:effectLst/>
            </c:spPr>
            <c:txPr>
              <a:bodyPr rot="0" spcFirstLastPara="1" vertOverflow="ellipsis" vert="horz" wrap="square" anchor="ctr" anchorCtr="1"/>
              <a:lstStyle/>
              <a:p>
                <a:pPr algn="ctr" rtl="0">
                  <a:defRPr sz="1100" b="1" i="0" u="none" strike="noStrike" kern="1200" baseline="0">
                    <a:solidFill>
                      <a:srgbClr val="0070C0"/>
                    </a:solidFill>
                    <a:latin typeface="Georgia" panose="02040502050405020303" pitchFamily="18" charset="0"/>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numRef>
              <c:f>Patrimonio!$A$8:$A$12</c:f>
              <c:numCache>
                <c:formatCode>General</c:formatCode>
                <c:ptCount val="5"/>
                <c:pt idx="0">
                  <c:v>2020</c:v>
                </c:pt>
                <c:pt idx="1">
                  <c:v>2021</c:v>
                </c:pt>
                <c:pt idx="2">
                  <c:v>2022</c:v>
                </c:pt>
                <c:pt idx="3">
                  <c:v>2023</c:v>
                </c:pt>
                <c:pt idx="4">
                  <c:v>2024</c:v>
                </c:pt>
              </c:numCache>
            </c:numRef>
          </c:cat>
          <c:val>
            <c:numRef>
              <c:f>Patrimonio!$B$8:$B$12</c:f>
              <c:numCache>
                <c:formatCode>_-* #,##0_-;\-* #,##0_-;_-* "-"??_-;_-@_-</c:formatCode>
                <c:ptCount val="5"/>
                <c:pt idx="0">
                  <c:v>2376</c:v>
                </c:pt>
                <c:pt idx="1">
                  <c:v>2397</c:v>
                </c:pt>
                <c:pt idx="2">
                  <c:v>2397</c:v>
                </c:pt>
                <c:pt idx="3">
                  <c:v>2451</c:v>
                </c:pt>
                <c:pt idx="4">
                  <c:v>2456</c:v>
                </c:pt>
              </c:numCache>
            </c:numRef>
          </c:val>
          <c:extLst>
            <c:ext xmlns:c16="http://schemas.microsoft.com/office/drawing/2014/chart" uri="{C3380CC4-5D6E-409C-BE32-E72D297353CC}">
              <c16:uniqueId val="{00000007-72DA-4482-9438-461067682DD7}"/>
            </c:ext>
          </c:extLst>
        </c:ser>
        <c:dLbls>
          <c:showLegendKey val="0"/>
          <c:showVal val="1"/>
          <c:showCatName val="0"/>
          <c:showSerName val="0"/>
          <c:showPercent val="0"/>
          <c:showBubbleSize val="0"/>
        </c:dLbls>
        <c:gapWidth val="150"/>
        <c:shape val="box"/>
        <c:axId val="345724208"/>
        <c:axId val="345723224"/>
        <c:axId val="0"/>
      </c:bar3DChart>
      <c:catAx>
        <c:axId val="34572420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lgn="ctr" rtl="0">
              <a:defRPr sz="1100" b="1" i="0" u="none" strike="noStrike" kern="1200" baseline="0">
                <a:solidFill>
                  <a:srgbClr val="0070C0"/>
                </a:solidFill>
                <a:latin typeface="Georgia" panose="02040502050405020303" pitchFamily="18" charset="0"/>
                <a:ea typeface="+mn-ea"/>
                <a:cs typeface="+mn-cs"/>
              </a:defRPr>
            </a:pPr>
            <a:endParaRPr lang="it-IT"/>
          </a:p>
        </c:txPr>
        <c:crossAx val="345723224"/>
        <c:crosses val="autoZero"/>
        <c:auto val="1"/>
        <c:lblAlgn val="ctr"/>
        <c:lblOffset val="100"/>
        <c:noMultiLvlLbl val="0"/>
      </c:catAx>
      <c:valAx>
        <c:axId val="345723224"/>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lgn="ctr" rtl="0">
              <a:defRPr sz="1100" b="1" i="0" u="none" strike="noStrike" kern="1200" baseline="0">
                <a:solidFill>
                  <a:srgbClr val="0070C0"/>
                </a:solidFill>
                <a:latin typeface="Georgia" panose="02040502050405020303" pitchFamily="18" charset="0"/>
                <a:ea typeface="+mn-ea"/>
                <a:cs typeface="+mn-cs"/>
              </a:defRPr>
            </a:pPr>
            <a:endParaRPr lang="it-IT"/>
          </a:p>
        </c:txPr>
        <c:crossAx val="3457242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b="1">
          <a:solidFill>
            <a:srgbClr val="0070C0"/>
          </a:solidFill>
          <a:latin typeface="Georgia" panose="02040502050405020303" pitchFamily="18" charset="0"/>
        </a:defRPr>
      </a:pPr>
      <a:endParaRPr lang="it-IT"/>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regione!$B$1</c:f>
              <c:strCache>
                <c:ptCount val="1"/>
                <c:pt idx="0">
                  <c:v>maschi</c:v>
                </c:pt>
              </c:strCache>
            </c:strRef>
          </c:tx>
          <c:spPr>
            <a:solidFill>
              <a:schemeClr val="accent1"/>
            </a:solidFill>
            <a:ln>
              <a:noFill/>
            </a:ln>
            <a:effectLst/>
            <a:sp3d/>
          </c:spPr>
          <c:invertIfNegative val="0"/>
          <c:cat>
            <c:strRef>
              <c:f>regione!$A$2:$A$22</c:f>
              <c:strCache>
                <c:ptCount val="21"/>
                <c:pt idx="0">
                  <c:v>ABRUZZO</c:v>
                </c:pt>
                <c:pt idx="1">
                  <c:v>BASILICATA</c:v>
                </c:pt>
                <c:pt idx="2">
                  <c:v>CALABRIA</c:v>
                </c:pt>
                <c:pt idx="3">
                  <c:v>CAMPANIA</c:v>
                </c:pt>
                <c:pt idx="4">
                  <c:v>EMILIA ROMAGNA</c:v>
                </c:pt>
                <c:pt idx="5">
                  <c:v>FRIULI VENEZIA GIULIA</c:v>
                </c:pt>
                <c:pt idx="6">
                  <c:v>LAZIO</c:v>
                </c:pt>
                <c:pt idx="7">
                  <c:v>LIGURIA</c:v>
                </c:pt>
                <c:pt idx="8">
                  <c:v>LOMBARDIA</c:v>
                </c:pt>
                <c:pt idx="9">
                  <c:v>MARCHE</c:v>
                </c:pt>
                <c:pt idx="10">
                  <c:v>MOLISE</c:v>
                </c:pt>
                <c:pt idx="11">
                  <c:v>PIEMONTE</c:v>
                </c:pt>
                <c:pt idx="12">
                  <c:v>PUGLIA</c:v>
                </c:pt>
                <c:pt idx="13">
                  <c:v>SARDEGNA</c:v>
                </c:pt>
                <c:pt idx="14">
                  <c:v>SICILIA</c:v>
                </c:pt>
                <c:pt idx="15">
                  <c:v>TOSCANA</c:v>
                </c:pt>
                <c:pt idx="16">
                  <c:v>TRENTINO ALTO ADIGE</c:v>
                </c:pt>
                <c:pt idx="17">
                  <c:v>UMBRIA</c:v>
                </c:pt>
                <c:pt idx="18">
                  <c:v>VALLE D AOSTA</c:v>
                </c:pt>
                <c:pt idx="19">
                  <c:v>VENETO</c:v>
                </c:pt>
                <c:pt idx="20">
                  <c:v>ESTERO</c:v>
                </c:pt>
              </c:strCache>
            </c:strRef>
          </c:cat>
          <c:val>
            <c:numRef>
              <c:f>regione!$B$2:$B$22</c:f>
              <c:numCache>
                <c:formatCode>#,##0</c:formatCode>
                <c:ptCount val="21"/>
                <c:pt idx="0">
                  <c:v>339</c:v>
                </c:pt>
                <c:pt idx="1">
                  <c:v>108</c:v>
                </c:pt>
                <c:pt idx="2">
                  <c:v>76</c:v>
                </c:pt>
                <c:pt idx="3">
                  <c:v>671</c:v>
                </c:pt>
                <c:pt idx="4">
                  <c:v>2356</c:v>
                </c:pt>
                <c:pt idx="5">
                  <c:v>800</c:v>
                </c:pt>
                <c:pt idx="6">
                  <c:v>1248</c:v>
                </c:pt>
                <c:pt idx="7">
                  <c:v>381</c:v>
                </c:pt>
                <c:pt idx="8">
                  <c:v>4003</c:v>
                </c:pt>
                <c:pt idx="9">
                  <c:v>190</c:v>
                </c:pt>
                <c:pt idx="10">
                  <c:v>85</c:v>
                </c:pt>
                <c:pt idx="11">
                  <c:v>864</c:v>
                </c:pt>
                <c:pt idx="12">
                  <c:v>1305</c:v>
                </c:pt>
                <c:pt idx="13">
                  <c:v>273</c:v>
                </c:pt>
                <c:pt idx="14">
                  <c:v>1266</c:v>
                </c:pt>
                <c:pt idx="15">
                  <c:v>643</c:v>
                </c:pt>
                <c:pt idx="16">
                  <c:v>565</c:v>
                </c:pt>
                <c:pt idx="17">
                  <c:v>53</c:v>
                </c:pt>
                <c:pt idx="18">
                  <c:v>7</c:v>
                </c:pt>
                <c:pt idx="19">
                  <c:v>1586</c:v>
                </c:pt>
                <c:pt idx="20">
                  <c:v>8</c:v>
                </c:pt>
              </c:numCache>
            </c:numRef>
          </c:val>
          <c:extLst>
            <c:ext xmlns:c16="http://schemas.microsoft.com/office/drawing/2014/chart" uri="{C3380CC4-5D6E-409C-BE32-E72D297353CC}">
              <c16:uniqueId val="{00000000-D35A-42C3-B0AF-C1FC0141F66A}"/>
            </c:ext>
          </c:extLst>
        </c:ser>
        <c:ser>
          <c:idx val="1"/>
          <c:order val="1"/>
          <c:tx>
            <c:strRef>
              <c:f>regione!$C$1</c:f>
              <c:strCache>
                <c:ptCount val="1"/>
                <c:pt idx="0">
                  <c:v>femmine</c:v>
                </c:pt>
              </c:strCache>
            </c:strRef>
          </c:tx>
          <c:spPr>
            <a:solidFill>
              <a:schemeClr val="accent2"/>
            </a:solidFill>
            <a:ln>
              <a:noFill/>
            </a:ln>
            <a:effectLst/>
            <a:sp3d/>
          </c:spPr>
          <c:invertIfNegative val="0"/>
          <c:cat>
            <c:strRef>
              <c:f>regione!$A$2:$A$22</c:f>
              <c:strCache>
                <c:ptCount val="21"/>
                <c:pt idx="0">
                  <c:v>ABRUZZO</c:v>
                </c:pt>
                <c:pt idx="1">
                  <c:v>BASILICATA</c:v>
                </c:pt>
                <c:pt idx="2">
                  <c:v>CALABRIA</c:v>
                </c:pt>
                <c:pt idx="3">
                  <c:v>CAMPANIA</c:v>
                </c:pt>
                <c:pt idx="4">
                  <c:v>EMILIA ROMAGNA</c:v>
                </c:pt>
                <c:pt idx="5">
                  <c:v>FRIULI VENEZIA GIULIA</c:v>
                </c:pt>
                <c:pt idx="6">
                  <c:v>LAZIO</c:v>
                </c:pt>
                <c:pt idx="7">
                  <c:v>LIGURIA</c:v>
                </c:pt>
                <c:pt idx="8">
                  <c:v>LOMBARDIA</c:v>
                </c:pt>
                <c:pt idx="9">
                  <c:v>MARCHE</c:v>
                </c:pt>
                <c:pt idx="10">
                  <c:v>MOLISE</c:v>
                </c:pt>
                <c:pt idx="11">
                  <c:v>PIEMONTE</c:v>
                </c:pt>
                <c:pt idx="12">
                  <c:v>PUGLIA</c:v>
                </c:pt>
                <c:pt idx="13">
                  <c:v>SARDEGNA</c:v>
                </c:pt>
                <c:pt idx="14">
                  <c:v>SICILIA</c:v>
                </c:pt>
                <c:pt idx="15">
                  <c:v>TOSCANA</c:v>
                </c:pt>
                <c:pt idx="16">
                  <c:v>TRENTINO ALTO ADIGE</c:v>
                </c:pt>
                <c:pt idx="17">
                  <c:v>UMBRIA</c:v>
                </c:pt>
                <c:pt idx="18">
                  <c:v>VALLE D AOSTA</c:v>
                </c:pt>
                <c:pt idx="19">
                  <c:v>VENETO</c:v>
                </c:pt>
                <c:pt idx="20">
                  <c:v>ESTERO</c:v>
                </c:pt>
              </c:strCache>
            </c:strRef>
          </c:cat>
          <c:val>
            <c:numRef>
              <c:f>regione!$C$2:$C$22</c:f>
              <c:numCache>
                <c:formatCode>#,##0</c:formatCode>
                <c:ptCount val="21"/>
                <c:pt idx="0">
                  <c:v>339</c:v>
                </c:pt>
                <c:pt idx="1">
                  <c:v>57</c:v>
                </c:pt>
                <c:pt idx="2">
                  <c:v>37</c:v>
                </c:pt>
                <c:pt idx="3">
                  <c:v>447</c:v>
                </c:pt>
                <c:pt idx="4">
                  <c:v>1943</c:v>
                </c:pt>
                <c:pt idx="5">
                  <c:v>587</c:v>
                </c:pt>
                <c:pt idx="6">
                  <c:v>1226</c:v>
                </c:pt>
                <c:pt idx="7">
                  <c:v>246</c:v>
                </c:pt>
                <c:pt idx="8">
                  <c:v>2557</c:v>
                </c:pt>
                <c:pt idx="9">
                  <c:v>124</c:v>
                </c:pt>
                <c:pt idx="10">
                  <c:v>37</c:v>
                </c:pt>
                <c:pt idx="11">
                  <c:v>803</c:v>
                </c:pt>
                <c:pt idx="12">
                  <c:v>828</c:v>
                </c:pt>
                <c:pt idx="13">
                  <c:v>325</c:v>
                </c:pt>
                <c:pt idx="14">
                  <c:v>617</c:v>
                </c:pt>
                <c:pt idx="15">
                  <c:v>622</c:v>
                </c:pt>
                <c:pt idx="16">
                  <c:v>456</c:v>
                </c:pt>
                <c:pt idx="17">
                  <c:v>61</c:v>
                </c:pt>
                <c:pt idx="18">
                  <c:v>6</c:v>
                </c:pt>
                <c:pt idx="19">
                  <c:v>1160</c:v>
                </c:pt>
                <c:pt idx="20">
                  <c:v>8</c:v>
                </c:pt>
              </c:numCache>
            </c:numRef>
          </c:val>
          <c:extLst>
            <c:ext xmlns:c16="http://schemas.microsoft.com/office/drawing/2014/chart" uri="{C3380CC4-5D6E-409C-BE32-E72D297353CC}">
              <c16:uniqueId val="{00000001-D35A-42C3-B0AF-C1FC0141F66A}"/>
            </c:ext>
          </c:extLst>
        </c:ser>
        <c:dLbls>
          <c:showLegendKey val="0"/>
          <c:showVal val="0"/>
          <c:showCatName val="0"/>
          <c:showSerName val="0"/>
          <c:showPercent val="0"/>
          <c:showBubbleSize val="0"/>
        </c:dLbls>
        <c:gapWidth val="150"/>
        <c:shape val="box"/>
        <c:axId val="893857200"/>
        <c:axId val="893857680"/>
        <c:axId val="0"/>
      </c:bar3DChart>
      <c:catAx>
        <c:axId val="89385720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4549F"/>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893857680"/>
        <c:crosses val="autoZero"/>
        <c:auto val="1"/>
        <c:lblAlgn val="ctr"/>
        <c:lblOffset val="100"/>
        <c:noMultiLvlLbl val="0"/>
      </c:catAx>
      <c:valAx>
        <c:axId val="89385768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rgbClr val="04549F"/>
                </a:solidFill>
                <a:latin typeface="Calibri" panose="020F0502020204030204" pitchFamily="34" charset="0"/>
                <a:ea typeface="Calibri" panose="020F0502020204030204" pitchFamily="34" charset="0"/>
                <a:cs typeface="Calibri" panose="020F0502020204030204" pitchFamily="34" charset="0"/>
              </a:defRPr>
            </a:pPr>
            <a:endParaRPr lang="it-IT"/>
          </a:p>
        </c:txPr>
        <c:crossAx val="8938572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rgbClr val="04549F"/>
              </a:solidFill>
              <a:latin typeface="Calibri" panose="020F0502020204030204" pitchFamily="34" charset="0"/>
              <a:ea typeface="Calibri" panose="020F0502020204030204" pitchFamily="34" charset="0"/>
              <a:cs typeface="Calibri" panose="020F0502020204030204" pitchFamily="34" charset="0"/>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1"/>
          </a:solidFill>
          <a:latin typeface="Calibri" panose="020F0502020204030204" pitchFamily="34" charset="0"/>
          <a:ea typeface="Calibri" panose="020F0502020204030204" pitchFamily="34" charset="0"/>
          <a:cs typeface="Calibri" panose="020F0502020204030204" pitchFamily="34" charset="0"/>
        </a:defRPr>
      </a:pPr>
      <a:endParaRPr lang="it-IT"/>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050" b="1" i="0" u="none" strike="noStrike" kern="1200" baseline="0">
                    <a:solidFill>
                      <a:srgbClr val="0070C0"/>
                    </a:solidFill>
                    <a:latin typeface="Georgia" panose="02040502050405020303" pitchFamily="18" charset="0"/>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Rendimenti!$A$27:$A$31</c:f>
              <c:numCache>
                <c:formatCode>General</c:formatCode>
                <c:ptCount val="5"/>
                <c:pt idx="0">
                  <c:v>2020</c:v>
                </c:pt>
                <c:pt idx="1">
                  <c:v>2021</c:v>
                </c:pt>
                <c:pt idx="2">
                  <c:v>2022</c:v>
                </c:pt>
                <c:pt idx="3">
                  <c:v>2023</c:v>
                </c:pt>
                <c:pt idx="4">
                  <c:v>2024</c:v>
                </c:pt>
              </c:numCache>
            </c:numRef>
          </c:cat>
          <c:val>
            <c:numRef>
              <c:f>Rendimenti!$B$27:$B$31</c:f>
              <c:numCache>
                <c:formatCode>0.00%</c:formatCode>
                <c:ptCount val="5"/>
                <c:pt idx="0">
                  <c:v>1.95E-2</c:v>
                </c:pt>
                <c:pt idx="1">
                  <c:v>1.5900000000000001E-2</c:v>
                </c:pt>
                <c:pt idx="2">
                  <c:v>1.55E-2</c:v>
                </c:pt>
                <c:pt idx="3">
                  <c:v>1.72E-2</c:v>
                </c:pt>
                <c:pt idx="4">
                  <c:v>1.7500000000000002E-2</c:v>
                </c:pt>
              </c:numCache>
            </c:numRef>
          </c:val>
          <c:extLst>
            <c:ext xmlns:c16="http://schemas.microsoft.com/office/drawing/2014/chart" uri="{C3380CC4-5D6E-409C-BE32-E72D297353CC}">
              <c16:uniqueId val="{00000000-9910-4DDC-A0A6-C647661CD674}"/>
            </c:ext>
          </c:extLst>
        </c:ser>
        <c:dLbls>
          <c:dLblPos val="outEnd"/>
          <c:showLegendKey val="0"/>
          <c:showVal val="1"/>
          <c:showCatName val="0"/>
          <c:showSerName val="0"/>
          <c:showPercent val="0"/>
          <c:showBubbleSize val="0"/>
        </c:dLbls>
        <c:gapWidth val="219"/>
        <c:overlap val="-27"/>
        <c:axId val="535883480"/>
        <c:axId val="535881840"/>
      </c:barChart>
      <c:catAx>
        <c:axId val="535883480"/>
        <c:scaling>
          <c:orientation val="minMax"/>
        </c:scaling>
        <c:delete val="1"/>
        <c:axPos val="b"/>
        <c:numFmt formatCode="General" sourceLinked="1"/>
        <c:majorTickMark val="none"/>
        <c:minorTickMark val="none"/>
        <c:tickLblPos val="nextTo"/>
        <c:crossAx val="535881840"/>
        <c:crosses val="autoZero"/>
        <c:auto val="1"/>
        <c:lblAlgn val="ctr"/>
        <c:lblOffset val="100"/>
        <c:noMultiLvlLbl val="0"/>
      </c:catAx>
      <c:valAx>
        <c:axId val="535881840"/>
        <c:scaling>
          <c:orientation val="minMax"/>
          <c:max val="3.0000000000000006E-2"/>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rgbClr val="0070C0"/>
                </a:solidFill>
                <a:latin typeface="Georgia" panose="02040502050405020303" pitchFamily="18" charset="0"/>
                <a:ea typeface="+mn-ea"/>
                <a:cs typeface="+mn-cs"/>
              </a:defRPr>
            </a:pPr>
            <a:endParaRPr lang="it-IT"/>
          </a:p>
        </c:txPr>
        <c:crossAx val="535883480"/>
        <c:crosses val="autoZero"/>
        <c:crossBetween val="between"/>
      </c:valAx>
      <c:spPr>
        <a:noFill/>
        <a:ln>
          <a:noFill/>
        </a:ln>
        <a:effectLst/>
      </c:spPr>
    </c:plotArea>
    <c:plotVisOnly val="1"/>
    <c:dispBlanksAs val="gap"/>
    <c:showDLblsOverMax val="0"/>
  </c:chart>
  <c:spPr>
    <a:noFill/>
    <a:ln>
      <a:noFill/>
    </a:ln>
    <a:effectLst/>
  </c:spPr>
  <c:txPr>
    <a:bodyPr/>
    <a:lstStyle/>
    <a:p>
      <a:pPr>
        <a:defRPr sz="1050" b="1">
          <a:solidFill>
            <a:srgbClr val="0070C0"/>
          </a:solidFill>
          <a:latin typeface="Georgia" panose="02040502050405020303" pitchFamily="18" charset="0"/>
        </a:defRPr>
      </a:pPr>
      <a:endParaRPr lang="it-IT"/>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rgbClr val="F29200"/>
            </a:solidFill>
            <a:ln>
              <a:noFill/>
            </a:ln>
            <a:effectLst/>
          </c:spPr>
          <c:invertIfNegative val="0"/>
          <c:dPt>
            <c:idx val="4"/>
            <c:invertIfNegative val="0"/>
            <c:bubble3D val="0"/>
            <c:spPr>
              <a:solidFill>
                <a:srgbClr val="F29200"/>
              </a:solidFill>
              <a:ln>
                <a:noFill/>
              </a:ln>
              <a:effectLst/>
            </c:spPr>
            <c:extLst>
              <c:ext xmlns:c16="http://schemas.microsoft.com/office/drawing/2014/chart" uri="{C3380CC4-5D6E-409C-BE32-E72D297353CC}">
                <c16:uniqueId val="{00000001-752A-42D6-9680-6E537876E0F6}"/>
              </c:ext>
            </c:extLst>
          </c:dPt>
          <c:dLbls>
            <c:dLbl>
              <c:idx val="4"/>
              <c:tx>
                <c:rich>
                  <a:bodyPr/>
                  <a:lstStyle/>
                  <a:p>
                    <a:fld id="{BFE362D4-4B0B-4D9F-A19A-EF2CC11E81A7}" type="VALUE">
                      <a:rPr lang="en-US" smtClean="0"/>
                      <a:pPr/>
                      <a:t>[VALORE]</a:t>
                    </a:fld>
                    <a:endParaRPr lang="it-IT"/>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52A-42D6-9680-6E537876E0F6}"/>
                </c:ext>
              </c:extLst>
            </c:dLbl>
            <c:spPr>
              <a:noFill/>
              <a:ln>
                <a:noFill/>
              </a:ln>
              <a:effectLst/>
            </c:spPr>
            <c:txPr>
              <a:bodyPr rot="0" spcFirstLastPara="1" vertOverflow="ellipsis" vert="horz" wrap="square" anchor="ctr" anchorCtr="1"/>
              <a:lstStyle/>
              <a:p>
                <a:pPr>
                  <a:defRPr sz="1050" b="1" i="0" u="none" strike="noStrike" kern="1200" baseline="0">
                    <a:solidFill>
                      <a:srgbClr val="0070C0"/>
                    </a:solidFill>
                    <a:latin typeface="Georgia" panose="02040502050405020303" pitchFamily="18" charset="0"/>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Rendimenti!$A$7:$A$11</c:f>
              <c:numCache>
                <c:formatCode>General</c:formatCode>
                <c:ptCount val="5"/>
                <c:pt idx="0">
                  <c:v>2020</c:v>
                </c:pt>
                <c:pt idx="1">
                  <c:v>2021</c:v>
                </c:pt>
                <c:pt idx="2">
                  <c:v>2022</c:v>
                </c:pt>
                <c:pt idx="3">
                  <c:v>2023</c:v>
                </c:pt>
                <c:pt idx="4">
                  <c:v>2024</c:v>
                </c:pt>
              </c:numCache>
            </c:numRef>
          </c:cat>
          <c:val>
            <c:numRef>
              <c:f>Rendimenti!$B$7:$B$11</c:f>
              <c:numCache>
                <c:formatCode>0.00%</c:formatCode>
                <c:ptCount val="5"/>
                <c:pt idx="0">
                  <c:v>4.5199999999999997E-2</c:v>
                </c:pt>
                <c:pt idx="1">
                  <c:v>0.1522</c:v>
                </c:pt>
                <c:pt idx="2">
                  <c:v>-0.11890000000000001</c:v>
                </c:pt>
                <c:pt idx="3">
                  <c:v>0.12509999999999999</c:v>
                </c:pt>
                <c:pt idx="4">
                  <c:v>0.10490000000000001</c:v>
                </c:pt>
              </c:numCache>
            </c:numRef>
          </c:val>
          <c:extLst>
            <c:ext xmlns:c16="http://schemas.microsoft.com/office/drawing/2014/chart" uri="{C3380CC4-5D6E-409C-BE32-E72D297353CC}">
              <c16:uniqueId val="{00000002-752A-42D6-9680-6E537876E0F6}"/>
            </c:ext>
          </c:extLst>
        </c:ser>
        <c:dLbls>
          <c:dLblPos val="outEnd"/>
          <c:showLegendKey val="0"/>
          <c:showVal val="1"/>
          <c:showCatName val="0"/>
          <c:showSerName val="0"/>
          <c:showPercent val="0"/>
          <c:showBubbleSize val="0"/>
        </c:dLbls>
        <c:gapWidth val="219"/>
        <c:overlap val="-27"/>
        <c:axId val="535883480"/>
        <c:axId val="535881840"/>
      </c:barChart>
      <c:catAx>
        <c:axId val="535883480"/>
        <c:scaling>
          <c:orientation val="minMax"/>
        </c:scaling>
        <c:delete val="1"/>
        <c:axPos val="b"/>
        <c:numFmt formatCode="General" sourceLinked="1"/>
        <c:majorTickMark val="none"/>
        <c:minorTickMark val="none"/>
        <c:tickLblPos val="nextTo"/>
        <c:crossAx val="535881840"/>
        <c:crosses val="autoZero"/>
        <c:auto val="1"/>
        <c:lblAlgn val="ctr"/>
        <c:lblOffset val="100"/>
        <c:noMultiLvlLbl val="0"/>
      </c:catAx>
      <c:valAx>
        <c:axId val="53588184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rgbClr val="0070C0"/>
                </a:solidFill>
                <a:latin typeface="Georgia" panose="02040502050405020303" pitchFamily="18" charset="0"/>
                <a:ea typeface="+mn-ea"/>
                <a:cs typeface="+mn-cs"/>
              </a:defRPr>
            </a:pPr>
            <a:endParaRPr lang="it-IT"/>
          </a:p>
        </c:txPr>
        <c:crossAx val="535883480"/>
        <c:crosses val="autoZero"/>
        <c:crossBetween val="between"/>
      </c:valAx>
      <c:spPr>
        <a:noFill/>
        <a:ln>
          <a:noFill/>
        </a:ln>
        <a:effectLst/>
      </c:spPr>
    </c:plotArea>
    <c:plotVisOnly val="1"/>
    <c:dispBlanksAs val="gap"/>
    <c:showDLblsOverMax val="0"/>
  </c:chart>
  <c:spPr>
    <a:noFill/>
    <a:ln>
      <a:noFill/>
    </a:ln>
    <a:effectLst/>
  </c:spPr>
  <c:txPr>
    <a:bodyPr/>
    <a:lstStyle/>
    <a:p>
      <a:pPr>
        <a:defRPr sz="1050" b="1">
          <a:solidFill>
            <a:srgbClr val="0070C0"/>
          </a:solidFill>
          <a:latin typeface="Georgia" panose="02040502050405020303" pitchFamily="18" charset="0"/>
        </a:defRPr>
      </a:pPr>
      <a:endParaRPr lang="it-IT"/>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solidFill>
              <a:srgbClr val="70AD47">
                <a:lumMod val="75000"/>
              </a:srgbClr>
            </a:solidFill>
            <a:ln>
              <a:solidFill>
                <a:srgbClr val="70AD47">
                  <a:lumMod val="75000"/>
                </a:srgbClr>
              </a:solidFill>
            </a:ln>
            <a:effectLst/>
          </c:spPr>
          <c:invertIfNegative val="0"/>
          <c:dPt>
            <c:idx val="4"/>
            <c:invertIfNegative val="0"/>
            <c:bubble3D val="0"/>
            <c:spPr>
              <a:solidFill>
                <a:srgbClr val="70AD47">
                  <a:lumMod val="75000"/>
                </a:srgbClr>
              </a:solidFill>
              <a:ln>
                <a:solidFill>
                  <a:srgbClr val="70AD47">
                    <a:lumMod val="75000"/>
                  </a:srgbClr>
                </a:solidFill>
              </a:ln>
              <a:effectLst/>
            </c:spPr>
            <c:extLst>
              <c:ext xmlns:c16="http://schemas.microsoft.com/office/drawing/2014/chart" uri="{C3380CC4-5D6E-409C-BE32-E72D297353CC}">
                <c16:uniqueId val="{00000001-4592-4DF7-8F29-38CC3B0CB72E}"/>
              </c:ext>
            </c:extLst>
          </c:dPt>
          <c:dLbls>
            <c:dLbl>
              <c:idx val="0"/>
              <c:layout>
                <c:manualLayout>
                  <c:x val="-4.07407976330524E-17"/>
                  <c:y val="9.8939092471434387E-3"/>
                </c:manualLayout>
              </c:layout>
              <c:tx>
                <c:rich>
                  <a:bodyPr/>
                  <a:lstStyle/>
                  <a:p>
                    <a:r>
                      <a:rPr lang="en-US" dirty="0" err="1"/>
                      <a:t>nd</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4592-4DF7-8F29-38CC3B0CB72E}"/>
                </c:ext>
              </c:extLst>
            </c:dLbl>
            <c:dLbl>
              <c:idx val="1"/>
              <c:layout>
                <c:manualLayout>
                  <c:x val="0"/>
                  <c:y val="9.8939092471434387E-3"/>
                </c:manualLayout>
              </c:layout>
              <c:tx>
                <c:rich>
                  <a:bodyPr/>
                  <a:lstStyle/>
                  <a:p>
                    <a:r>
                      <a:rPr lang="en-US" dirty="0" err="1"/>
                      <a:t>nd</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4592-4DF7-8F29-38CC3B0CB72E}"/>
                </c:ext>
              </c:extLst>
            </c:dLbl>
            <c:dLbl>
              <c:idx val="2"/>
              <c:layout>
                <c:manualLayout>
                  <c:x val="-4.298773563287255E-3"/>
                  <c:y val="1.7827914899529243E-3"/>
                </c:manualLayout>
              </c:layout>
              <c:tx>
                <c:rich>
                  <a:bodyPr/>
                  <a:lstStyle/>
                  <a:p>
                    <a:r>
                      <a:rPr lang="en-US"/>
                      <a:t>nd</a:t>
                    </a:r>
                    <a:endParaRPr lang="en-US" dirty="0"/>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4592-4DF7-8F29-38CC3B0CB72E}"/>
                </c:ext>
              </c:extLst>
            </c:dLbl>
            <c:dLbl>
              <c:idx val="3"/>
              <c:tx>
                <c:rich>
                  <a:bodyPr/>
                  <a:lstStyle/>
                  <a:p>
                    <a:fld id="{3D707579-4E00-4CAA-BC36-CF946AC007E7}" type="VALUE">
                      <a:rPr lang="en-US" smtClean="0"/>
                      <a:pPr/>
                      <a:t>[VALORE]</a:t>
                    </a:fld>
                    <a:r>
                      <a:rPr lang="en-US"/>
                      <a:t>*</a:t>
                    </a:r>
                  </a:p>
                </c:rich>
              </c:tx>
              <c:dLblPos val="outEnd"/>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592-4DF7-8F29-38CC3B0CB72E}"/>
                </c:ext>
              </c:extLst>
            </c:dLbl>
            <c:spPr>
              <a:noFill/>
              <a:ln>
                <a:noFill/>
              </a:ln>
              <a:effectLst/>
            </c:spPr>
            <c:txPr>
              <a:bodyPr rot="0" spcFirstLastPara="1" vertOverflow="ellipsis" vert="horz" wrap="square" anchor="ctr" anchorCtr="1"/>
              <a:lstStyle/>
              <a:p>
                <a:pPr>
                  <a:defRPr sz="1050" b="1" i="0" u="none" strike="noStrike" kern="1200" baseline="0">
                    <a:solidFill>
                      <a:srgbClr val="004178"/>
                    </a:solidFill>
                    <a:latin typeface="Georgia" panose="02040502050405020303" pitchFamily="18" charset="0"/>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Rendimenti!$M$6:$M$10</c:f>
              <c:numCache>
                <c:formatCode>General</c:formatCode>
                <c:ptCount val="5"/>
                <c:pt idx="0">
                  <c:v>2020</c:v>
                </c:pt>
                <c:pt idx="1">
                  <c:v>2021</c:v>
                </c:pt>
                <c:pt idx="2">
                  <c:v>2022</c:v>
                </c:pt>
                <c:pt idx="3">
                  <c:v>2023</c:v>
                </c:pt>
                <c:pt idx="4">
                  <c:v>2024</c:v>
                </c:pt>
              </c:numCache>
            </c:numRef>
          </c:cat>
          <c:val>
            <c:numRef>
              <c:f>Rendimenti!$N$6:$N$10</c:f>
              <c:numCache>
                <c:formatCode>0.00%</c:formatCode>
                <c:ptCount val="5"/>
                <c:pt idx="0">
                  <c:v>0</c:v>
                </c:pt>
                <c:pt idx="1">
                  <c:v>0</c:v>
                </c:pt>
                <c:pt idx="2">
                  <c:v>0</c:v>
                </c:pt>
                <c:pt idx="3">
                  <c:v>3.8899999999999997E-2</c:v>
                </c:pt>
                <c:pt idx="4">
                  <c:v>7.1199999999999999E-2</c:v>
                </c:pt>
              </c:numCache>
            </c:numRef>
          </c:val>
          <c:extLst>
            <c:ext xmlns:c16="http://schemas.microsoft.com/office/drawing/2014/chart" uri="{C3380CC4-5D6E-409C-BE32-E72D297353CC}">
              <c16:uniqueId val="{00000006-4592-4DF7-8F29-38CC3B0CB72E}"/>
            </c:ext>
          </c:extLst>
        </c:ser>
        <c:dLbls>
          <c:dLblPos val="outEnd"/>
          <c:showLegendKey val="0"/>
          <c:showVal val="1"/>
          <c:showCatName val="0"/>
          <c:showSerName val="0"/>
          <c:showPercent val="0"/>
          <c:showBubbleSize val="0"/>
        </c:dLbls>
        <c:gapWidth val="219"/>
        <c:overlap val="-27"/>
        <c:axId val="535883480"/>
        <c:axId val="535881840"/>
      </c:barChart>
      <c:catAx>
        <c:axId val="535883480"/>
        <c:scaling>
          <c:orientation val="minMax"/>
        </c:scaling>
        <c:delete val="1"/>
        <c:axPos val="b"/>
        <c:numFmt formatCode="General" sourceLinked="1"/>
        <c:majorTickMark val="none"/>
        <c:minorTickMark val="none"/>
        <c:tickLblPos val="nextTo"/>
        <c:crossAx val="535881840"/>
        <c:crosses val="autoZero"/>
        <c:auto val="1"/>
        <c:lblAlgn val="ctr"/>
        <c:lblOffset val="100"/>
        <c:noMultiLvlLbl val="0"/>
      </c:catAx>
      <c:valAx>
        <c:axId val="535881840"/>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rgbClr val="004178"/>
                </a:solidFill>
                <a:latin typeface="Georgia" panose="02040502050405020303" pitchFamily="18" charset="0"/>
                <a:ea typeface="+mn-ea"/>
                <a:cs typeface="+mn-cs"/>
              </a:defRPr>
            </a:pPr>
            <a:endParaRPr lang="it-IT"/>
          </a:p>
        </c:txPr>
        <c:crossAx val="535883480"/>
        <c:crosses val="autoZero"/>
        <c:crossBetween val="between"/>
      </c:valAx>
      <c:spPr>
        <a:noFill/>
        <a:ln>
          <a:noFill/>
        </a:ln>
        <a:effectLst/>
      </c:spPr>
    </c:plotArea>
    <c:plotVisOnly val="1"/>
    <c:dispBlanksAs val="gap"/>
    <c:showDLblsOverMax val="0"/>
  </c:chart>
  <c:spPr>
    <a:noFill/>
    <a:ln>
      <a:noFill/>
    </a:ln>
    <a:effectLst/>
  </c:spPr>
  <c:txPr>
    <a:bodyPr/>
    <a:lstStyle/>
    <a:p>
      <a:pPr>
        <a:defRPr sz="900">
          <a:solidFill>
            <a:schemeClr val="tx1"/>
          </a:solidFill>
        </a:defRPr>
      </a:pPr>
      <a:endParaRPr lang="it-IT"/>
    </a:p>
  </c:txPr>
  <c:externalData r:id="rId4">
    <c:autoUpdate val="0"/>
  </c:externalData>
  <c:userShapes r:id="rId5"/>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spPr>
            <a:gradFill>
              <a:gsLst>
                <a:gs pos="46000">
                  <a:srgbClr val="FFC000"/>
                </a:gs>
                <a:gs pos="48000">
                  <a:srgbClr val="0055A0"/>
                </a:gs>
              </a:gsLst>
              <a:lin ang="5400000" scaled="1"/>
            </a:gradFill>
            <a:ln>
              <a:noFill/>
            </a:ln>
            <a:effectLst/>
          </c:spPr>
          <c:invertIfNegative val="0"/>
          <c:dPt>
            <c:idx val="0"/>
            <c:invertIfNegative val="0"/>
            <c:bubble3D val="0"/>
            <c:spPr>
              <a:solidFill>
                <a:srgbClr val="FFC000"/>
              </a:solidFill>
              <a:ln>
                <a:noFill/>
              </a:ln>
              <a:effectLst/>
            </c:spPr>
            <c:extLst>
              <c:ext xmlns:c16="http://schemas.microsoft.com/office/drawing/2014/chart" uri="{C3380CC4-5D6E-409C-BE32-E72D297353CC}">
                <c16:uniqueId val="{00000001-02ED-4CCD-B55E-519851B8D992}"/>
              </c:ext>
            </c:extLst>
          </c:dPt>
          <c:dPt>
            <c:idx val="1"/>
            <c:invertIfNegative val="0"/>
            <c:bubble3D val="0"/>
            <c:spPr>
              <a:gradFill>
                <a:gsLst>
                  <a:gs pos="26000">
                    <a:srgbClr val="FFC000"/>
                  </a:gs>
                  <a:gs pos="20000">
                    <a:srgbClr val="0055A0"/>
                  </a:gs>
                </a:gsLst>
                <a:lin ang="5400000" scaled="1"/>
              </a:gradFill>
              <a:ln>
                <a:noFill/>
              </a:ln>
              <a:effectLst/>
            </c:spPr>
            <c:extLst>
              <c:ext xmlns:c16="http://schemas.microsoft.com/office/drawing/2014/chart" uri="{C3380CC4-5D6E-409C-BE32-E72D297353CC}">
                <c16:uniqueId val="{00000003-02ED-4CCD-B55E-519851B8D992}"/>
              </c:ext>
            </c:extLst>
          </c:dPt>
          <c:dPt>
            <c:idx val="3"/>
            <c:invertIfNegative val="0"/>
            <c:bubble3D val="0"/>
            <c:spPr>
              <a:solidFill>
                <a:srgbClr val="0055A0"/>
              </a:solidFill>
              <a:ln>
                <a:noFill/>
              </a:ln>
              <a:effectLst/>
            </c:spPr>
            <c:extLst>
              <c:ext xmlns:c16="http://schemas.microsoft.com/office/drawing/2014/chart" uri="{C3380CC4-5D6E-409C-BE32-E72D297353CC}">
                <c16:uniqueId val="{00000005-02ED-4CCD-B55E-519851B8D992}"/>
              </c:ext>
            </c:extLst>
          </c:dPt>
          <c:dPt>
            <c:idx val="4"/>
            <c:invertIfNegative val="0"/>
            <c:bubble3D val="0"/>
            <c:spPr>
              <a:solidFill>
                <a:srgbClr val="70AD47">
                  <a:lumMod val="75000"/>
                </a:srgbClr>
              </a:solidFill>
              <a:ln>
                <a:noFill/>
              </a:ln>
              <a:effectLst/>
            </c:spPr>
            <c:extLst>
              <c:ext xmlns:c16="http://schemas.microsoft.com/office/drawing/2014/chart" uri="{C3380CC4-5D6E-409C-BE32-E72D297353CC}">
                <c16:uniqueId val="{00000007-02ED-4CCD-B55E-519851B8D992}"/>
              </c:ext>
            </c:extLst>
          </c:dPt>
          <c:dPt>
            <c:idx val="5"/>
            <c:invertIfNegative val="0"/>
            <c:bubble3D val="0"/>
            <c:spPr>
              <a:gradFill>
                <a:gsLst>
                  <a:gs pos="46000">
                    <a:srgbClr val="FFC000"/>
                  </a:gs>
                  <a:gs pos="48000">
                    <a:srgbClr val="70AD47">
                      <a:lumMod val="75000"/>
                    </a:srgbClr>
                  </a:gs>
                </a:gsLst>
                <a:lin ang="5400000" scaled="1"/>
              </a:gradFill>
              <a:ln>
                <a:noFill/>
              </a:ln>
              <a:effectLst/>
            </c:spPr>
            <c:extLst>
              <c:ext xmlns:c16="http://schemas.microsoft.com/office/drawing/2014/chart" uri="{C3380CC4-5D6E-409C-BE32-E72D297353CC}">
                <c16:uniqueId val="{00000009-02ED-4CCD-B55E-519851B8D992}"/>
              </c:ext>
            </c:extLst>
          </c:dPt>
          <c:dLbls>
            <c:spPr>
              <a:noFill/>
              <a:ln>
                <a:noFill/>
              </a:ln>
              <a:effectLst/>
            </c:spPr>
            <c:txPr>
              <a:bodyPr rot="0" spcFirstLastPara="1" vertOverflow="ellipsis" vert="horz" wrap="square" anchor="ctr" anchorCtr="1"/>
              <a:lstStyle/>
              <a:p>
                <a:pPr>
                  <a:defRPr sz="1000" b="1" i="0" u="none" strike="noStrike" kern="1200" baseline="0">
                    <a:solidFill>
                      <a:srgbClr val="0070C0"/>
                    </a:solidFill>
                    <a:latin typeface="Georgia" panose="02040502050405020303" pitchFamily="18" charset="0"/>
                    <a:ea typeface="+mn-ea"/>
                    <a:cs typeface="+mn-cs"/>
                  </a:defRPr>
                </a:pPr>
                <a:endParaRPr lang="it-IT"/>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'Input Dati'!$A$16:$A$21</c:f>
              <c:strCache>
                <c:ptCount val="6"/>
                <c:pt idx="0">
                  <c:v>PROFILO 1 (FINANZIARIO)</c:v>
                </c:pt>
                <c:pt idx="1">
                  <c:v>PROFILO 2 (80/20)
CRESCITA</c:v>
                </c:pt>
                <c:pt idx="2">
                  <c:v>PROFILO 3 (50/50)
EQUILIBRIO</c:v>
                </c:pt>
                <c:pt idx="3">
                  <c:v>PROFILO 4  (MULTIGARANZIA)</c:v>
                </c:pt>
                <c:pt idx="4">
                  <c:v>PROFILO 6  (SOSTENIBILE)</c:v>
                </c:pt>
                <c:pt idx="5">
                  <c:v>PROFILO 7  (MIX FINANZIARIO</c:v>
                </c:pt>
              </c:strCache>
            </c:strRef>
          </c:cat>
          <c:val>
            <c:numRef>
              <c:f>'Input Dati'!$B$16:$B$21</c:f>
              <c:numCache>
                <c:formatCode>0.00%</c:formatCode>
                <c:ptCount val="6"/>
                <c:pt idx="0">
                  <c:v>0.10489999999999999</c:v>
                </c:pt>
                <c:pt idx="1">
                  <c:v>8.7419999999999998E-2</c:v>
                </c:pt>
                <c:pt idx="2">
                  <c:v>6.1199999999999997E-2</c:v>
                </c:pt>
                <c:pt idx="3">
                  <c:v>1.7500000000000002E-2</c:v>
                </c:pt>
                <c:pt idx="4">
                  <c:v>7.1199999999999999E-2</c:v>
                </c:pt>
                <c:pt idx="5">
                  <c:v>8.8049999999999989E-2</c:v>
                </c:pt>
              </c:numCache>
            </c:numRef>
          </c:val>
          <c:extLst>
            <c:ext xmlns:c16="http://schemas.microsoft.com/office/drawing/2014/chart" uri="{C3380CC4-5D6E-409C-BE32-E72D297353CC}">
              <c16:uniqueId val="{0000000A-02ED-4CCD-B55E-519851B8D992}"/>
            </c:ext>
          </c:extLst>
        </c:ser>
        <c:dLbls>
          <c:dLblPos val="outEnd"/>
          <c:showLegendKey val="0"/>
          <c:showVal val="1"/>
          <c:showCatName val="0"/>
          <c:showSerName val="0"/>
          <c:showPercent val="0"/>
          <c:showBubbleSize val="0"/>
        </c:dLbls>
        <c:gapWidth val="182"/>
        <c:axId val="686158136"/>
        <c:axId val="686158856"/>
      </c:barChart>
      <c:catAx>
        <c:axId val="6861581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rgbClr val="0070C0"/>
                </a:solidFill>
                <a:latin typeface="Georgia" panose="02040502050405020303" pitchFamily="18" charset="0"/>
                <a:ea typeface="+mn-ea"/>
                <a:cs typeface="+mn-cs"/>
              </a:defRPr>
            </a:pPr>
            <a:endParaRPr lang="it-IT"/>
          </a:p>
        </c:txPr>
        <c:crossAx val="686158856"/>
        <c:crosses val="autoZero"/>
        <c:auto val="1"/>
        <c:lblAlgn val="ctr"/>
        <c:lblOffset val="100"/>
        <c:noMultiLvlLbl val="0"/>
      </c:catAx>
      <c:valAx>
        <c:axId val="6861588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rgbClr val="0070C0"/>
                </a:solidFill>
                <a:latin typeface="Georgia" panose="02040502050405020303" pitchFamily="18" charset="0"/>
                <a:ea typeface="+mn-ea"/>
                <a:cs typeface="+mn-cs"/>
              </a:defRPr>
            </a:pPr>
            <a:endParaRPr lang="it-IT"/>
          </a:p>
        </c:txPr>
        <c:crossAx val="6861581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b="1">
          <a:solidFill>
            <a:srgbClr val="0070C0"/>
          </a:solidFill>
          <a:latin typeface="Georgia" panose="02040502050405020303" pitchFamily="18" charset="0"/>
        </a:defRPr>
      </a:pPr>
      <a:endParaRPr lang="it-IT"/>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rgbClr val="04549F"/>
                </a:solidFill>
                <a:latin typeface="Georgia" panose="02040502050405020303" pitchFamily="18" charset="0"/>
                <a:ea typeface="+mn-ea"/>
                <a:cs typeface="+mn-cs"/>
              </a:defRPr>
            </a:pPr>
            <a:r>
              <a:rPr lang="it-IT"/>
              <a:t>Punteggio ESG</a:t>
            </a:r>
          </a:p>
        </c:rich>
      </c:tx>
      <c:overlay val="0"/>
      <c:spPr>
        <a:noFill/>
        <a:ln>
          <a:noFill/>
        </a:ln>
        <a:effectLst/>
      </c:spPr>
      <c:txPr>
        <a:bodyPr rot="0" spcFirstLastPara="1" vertOverflow="ellipsis" vert="horz" wrap="square" anchor="ctr" anchorCtr="1"/>
        <a:lstStyle/>
        <a:p>
          <a:pPr>
            <a:defRPr sz="960" b="0" i="0" u="none" strike="noStrike" kern="1200" spc="0" baseline="0">
              <a:solidFill>
                <a:srgbClr val="04549F"/>
              </a:solidFill>
              <a:latin typeface="Georgia" panose="02040502050405020303" pitchFamily="18" charset="0"/>
              <a:ea typeface="+mn-ea"/>
              <a:cs typeface="+mn-cs"/>
            </a:defRPr>
          </a:pPr>
          <a:endParaRPr lang="it-IT"/>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ESG!$A$4</c:f>
              <c:strCache>
                <c:ptCount val="1"/>
                <c:pt idx="0">
                  <c:v>MEDIA PREVIBANK</c:v>
                </c:pt>
              </c:strCache>
            </c:strRef>
          </c:tx>
          <c:spPr>
            <a:solidFill>
              <a:srgbClr val="F08E01"/>
            </a:solidFill>
            <a:ln>
              <a:noFill/>
            </a:ln>
            <a:effectLst/>
            <a:sp3d/>
          </c:spPr>
          <c:invertIfNegative val="0"/>
          <c:dLbls>
            <c:dLbl>
              <c:idx val="0"/>
              <c:layout>
                <c:manualLayout>
                  <c:x val="4.1590206055487772E-2"/>
                  <c:y val="-3.995004671324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A4F-4CF1-A233-AFCFEC9ADB33}"/>
                </c:ext>
              </c:extLst>
            </c:dLbl>
            <c:dLbl>
              <c:idx val="1"/>
              <c:layout>
                <c:manualLayout>
                  <c:x val="2.4464827091463394E-2"/>
                  <c:y val="-5.65958995104284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6A4F-4CF1-A233-AFCFEC9ADB33}"/>
                </c:ext>
              </c:extLst>
            </c:dLbl>
            <c:spPr>
              <a:noFill/>
              <a:ln>
                <a:noFill/>
              </a:ln>
              <a:effectLst/>
            </c:spPr>
            <c:txPr>
              <a:bodyPr rot="0" spcFirstLastPara="1" vertOverflow="ellipsis" vert="horz" wrap="square" anchor="ctr" anchorCtr="1"/>
              <a:lstStyle/>
              <a:p>
                <a:pPr>
                  <a:defRPr sz="800" b="1" i="0" u="none" strike="noStrike" kern="1200" baseline="0">
                    <a:solidFill>
                      <a:srgbClr val="04549F"/>
                    </a:solidFill>
                    <a:latin typeface="Georgia" panose="02040502050405020303" pitchFamily="18" charset="0"/>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ESG!$B$3:$C$3</c:f>
              <c:strCache>
                <c:ptCount val="2"/>
                <c:pt idx="0">
                  <c:v>IMPRESE</c:v>
                </c:pt>
                <c:pt idx="1">
                  <c:v>STATI</c:v>
                </c:pt>
              </c:strCache>
            </c:strRef>
          </c:cat>
          <c:val>
            <c:numRef>
              <c:f>ESG!$B$4:$C$4</c:f>
              <c:numCache>
                <c:formatCode>0.00</c:formatCode>
                <c:ptCount val="2"/>
                <c:pt idx="0">
                  <c:v>38.03</c:v>
                </c:pt>
                <c:pt idx="1">
                  <c:v>80.22</c:v>
                </c:pt>
              </c:numCache>
            </c:numRef>
          </c:val>
          <c:extLst>
            <c:ext xmlns:c16="http://schemas.microsoft.com/office/drawing/2014/chart" uri="{C3380CC4-5D6E-409C-BE32-E72D297353CC}">
              <c16:uniqueId val="{00000002-6A4F-4CF1-A233-AFCFEC9ADB33}"/>
            </c:ext>
          </c:extLst>
        </c:ser>
        <c:ser>
          <c:idx val="1"/>
          <c:order val="1"/>
          <c:tx>
            <c:strRef>
              <c:f>ESG!$A$5</c:f>
              <c:strCache>
                <c:ptCount val="1"/>
                <c:pt idx="0">
                  <c:v>MEDIA ETICA SGR</c:v>
                </c:pt>
              </c:strCache>
            </c:strRef>
          </c:tx>
          <c:spPr>
            <a:solidFill>
              <a:srgbClr val="04549F"/>
            </a:solidFill>
            <a:ln>
              <a:noFill/>
            </a:ln>
            <a:effectLst/>
            <a:sp3d/>
          </c:spPr>
          <c:invertIfNegative val="0"/>
          <c:dLbls>
            <c:dLbl>
              <c:idx val="0"/>
              <c:layout>
                <c:manualLayout>
                  <c:x val="5.1356501905705114E-2"/>
                  <c:y val="-3.9950040904870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A4F-4CF1-A233-AFCFEC9ADB33}"/>
                </c:ext>
              </c:extLst>
            </c:dLbl>
            <c:dLbl>
              <c:idx val="1"/>
              <c:layout>
                <c:manualLayout>
                  <c:x val="4.6473348985278398E-2"/>
                  <c:y val="-3.048102289753559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6A4F-4CF1-A233-AFCFEC9ADB33}"/>
                </c:ext>
              </c:extLst>
            </c:dLbl>
            <c:spPr>
              <a:noFill/>
              <a:ln>
                <a:noFill/>
              </a:ln>
              <a:effectLst/>
            </c:spPr>
            <c:txPr>
              <a:bodyPr rot="0" spcFirstLastPara="1" vertOverflow="ellipsis" vert="horz" wrap="square" anchor="ctr" anchorCtr="1"/>
              <a:lstStyle/>
              <a:p>
                <a:pPr>
                  <a:defRPr sz="800" b="1" i="0" u="none" strike="noStrike" kern="1200" baseline="0">
                    <a:solidFill>
                      <a:srgbClr val="04549F"/>
                    </a:solidFill>
                    <a:latin typeface="Georgia" panose="02040502050405020303" pitchFamily="18" charset="0"/>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ESG!$B$3:$C$3</c:f>
              <c:strCache>
                <c:ptCount val="2"/>
                <c:pt idx="0">
                  <c:v>IMPRESE</c:v>
                </c:pt>
                <c:pt idx="1">
                  <c:v>STATI</c:v>
                </c:pt>
              </c:strCache>
            </c:strRef>
          </c:cat>
          <c:val>
            <c:numRef>
              <c:f>ESG!$B$5:$C$5</c:f>
              <c:numCache>
                <c:formatCode>0.00</c:formatCode>
                <c:ptCount val="2"/>
                <c:pt idx="0">
                  <c:v>36.19</c:v>
                </c:pt>
                <c:pt idx="1">
                  <c:v>60.84</c:v>
                </c:pt>
              </c:numCache>
            </c:numRef>
          </c:val>
          <c:extLst>
            <c:ext xmlns:c16="http://schemas.microsoft.com/office/drawing/2014/chart" uri="{C3380CC4-5D6E-409C-BE32-E72D297353CC}">
              <c16:uniqueId val="{00000005-6A4F-4CF1-A233-AFCFEC9ADB33}"/>
            </c:ext>
          </c:extLst>
        </c:ser>
        <c:dLbls>
          <c:showLegendKey val="0"/>
          <c:showVal val="1"/>
          <c:showCatName val="0"/>
          <c:showSerName val="0"/>
          <c:showPercent val="0"/>
          <c:showBubbleSize val="0"/>
        </c:dLbls>
        <c:gapWidth val="150"/>
        <c:shape val="box"/>
        <c:axId val="407839696"/>
        <c:axId val="407840056"/>
        <c:axId val="0"/>
      </c:bar3DChart>
      <c:catAx>
        <c:axId val="4078396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rgbClr val="04549F"/>
                </a:solidFill>
                <a:latin typeface="Georgia" panose="02040502050405020303" pitchFamily="18" charset="0"/>
                <a:ea typeface="+mn-ea"/>
                <a:cs typeface="+mn-cs"/>
              </a:defRPr>
            </a:pPr>
            <a:endParaRPr lang="it-IT"/>
          </a:p>
        </c:txPr>
        <c:crossAx val="407840056"/>
        <c:crosses val="autoZero"/>
        <c:auto val="1"/>
        <c:lblAlgn val="ctr"/>
        <c:lblOffset val="100"/>
        <c:noMultiLvlLbl val="0"/>
      </c:catAx>
      <c:valAx>
        <c:axId val="407840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rgbClr val="04549F"/>
                </a:solidFill>
                <a:latin typeface="Georgia" panose="02040502050405020303" pitchFamily="18" charset="0"/>
                <a:ea typeface="+mn-ea"/>
                <a:cs typeface="+mn-cs"/>
              </a:defRPr>
            </a:pPr>
            <a:endParaRPr lang="it-IT"/>
          </a:p>
        </c:txPr>
        <c:crossAx val="40783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rgbClr val="04549F"/>
              </a:solidFill>
              <a:latin typeface="Georgia" panose="02040502050405020303" pitchFamily="18" charset="0"/>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solidFill>
            <a:srgbClr val="04549F"/>
          </a:solidFill>
          <a:latin typeface="Georgia" panose="02040502050405020303" pitchFamily="18" charset="0"/>
        </a:defRPr>
      </a:pPr>
      <a:endParaRPr lang="it-IT"/>
    </a:p>
  </c:txPr>
  <c:externalData r:id="rId4">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960" b="0" i="0" u="none" strike="noStrike" kern="1200" spc="0" baseline="0">
                <a:solidFill>
                  <a:srgbClr val="04549F"/>
                </a:solidFill>
                <a:latin typeface="Georgia" panose="02040502050405020303" pitchFamily="18" charset="0"/>
                <a:ea typeface="+mn-ea"/>
                <a:cs typeface="+mn-cs"/>
              </a:defRPr>
            </a:pPr>
            <a:r>
              <a:rPr lang="it-IT" sz="960"/>
              <a:t>Punteggio ESG</a:t>
            </a:r>
          </a:p>
        </c:rich>
      </c:tx>
      <c:overlay val="0"/>
      <c:spPr>
        <a:noFill/>
        <a:ln>
          <a:noFill/>
        </a:ln>
        <a:effectLst/>
      </c:spPr>
      <c:txPr>
        <a:bodyPr rot="0" spcFirstLastPara="1" vertOverflow="ellipsis" vert="horz" wrap="square" anchor="ctr" anchorCtr="1"/>
        <a:lstStyle/>
        <a:p>
          <a:pPr>
            <a:defRPr sz="960" b="0" i="0" u="none" strike="noStrike" kern="1200" spc="0" baseline="0">
              <a:solidFill>
                <a:srgbClr val="04549F"/>
              </a:solidFill>
              <a:latin typeface="Georgia" panose="02040502050405020303" pitchFamily="18" charset="0"/>
              <a:ea typeface="+mn-ea"/>
              <a:cs typeface="+mn-cs"/>
            </a:defRPr>
          </a:pPr>
          <a:endParaRPr lang="it-IT"/>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ESG!$A$31</c:f>
              <c:strCache>
                <c:ptCount val="1"/>
                <c:pt idx="0">
                  <c:v>MEDIA PREVIBANK</c:v>
                </c:pt>
              </c:strCache>
            </c:strRef>
          </c:tx>
          <c:spPr>
            <a:solidFill>
              <a:srgbClr val="548235"/>
            </a:solidFill>
            <a:ln>
              <a:noFill/>
            </a:ln>
            <a:effectLst/>
            <a:sp3d/>
          </c:spPr>
          <c:invertIfNegative val="0"/>
          <c:dLbls>
            <c:dLbl>
              <c:idx val="0"/>
              <c:layout>
                <c:manualLayout>
                  <c:x val="4.1590206055487772E-2"/>
                  <c:y val="-3.995004671324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2C0-4254-99F8-177BCAF57B7F}"/>
                </c:ext>
              </c:extLst>
            </c:dLbl>
            <c:dLbl>
              <c:idx val="1"/>
              <c:layout>
                <c:manualLayout>
                  <c:x val="2.4464827091463394E-2"/>
                  <c:y val="-5.65958995104284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2C0-4254-99F8-177BCAF57B7F}"/>
                </c:ext>
              </c:extLst>
            </c:dLbl>
            <c:spPr>
              <a:noFill/>
              <a:ln>
                <a:noFill/>
              </a:ln>
              <a:effectLst/>
            </c:spPr>
            <c:txPr>
              <a:bodyPr rot="0" spcFirstLastPara="1" vertOverflow="ellipsis" vert="horz" wrap="square" anchor="ctr" anchorCtr="1"/>
              <a:lstStyle/>
              <a:p>
                <a:pPr>
                  <a:defRPr sz="800" b="1" i="0" u="none" strike="noStrike" kern="1200" baseline="0">
                    <a:solidFill>
                      <a:srgbClr val="04549F"/>
                    </a:solidFill>
                    <a:latin typeface="Georgia" panose="02040502050405020303" pitchFamily="18" charset="0"/>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ESG!$B$3:$C$3</c:f>
              <c:strCache>
                <c:ptCount val="2"/>
                <c:pt idx="0">
                  <c:v>IMPRESE</c:v>
                </c:pt>
                <c:pt idx="1">
                  <c:v>STATI</c:v>
                </c:pt>
              </c:strCache>
            </c:strRef>
          </c:cat>
          <c:val>
            <c:numRef>
              <c:f>ESG!$B$31:$C$31</c:f>
              <c:numCache>
                <c:formatCode>0.00</c:formatCode>
                <c:ptCount val="2"/>
                <c:pt idx="0">
                  <c:v>39.79</c:v>
                </c:pt>
                <c:pt idx="1">
                  <c:v>70.819999999999993</c:v>
                </c:pt>
              </c:numCache>
            </c:numRef>
          </c:val>
          <c:extLst>
            <c:ext xmlns:c16="http://schemas.microsoft.com/office/drawing/2014/chart" uri="{C3380CC4-5D6E-409C-BE32-E72D297353CC}">
              <c16:uniqueId val="{00000002-32C0-4254-99F8-177BCAF57B7F}"/>
            </c:ext>
          </c:extLst>
        </c:ser>
        <c:ser>
          <c:idx val="1"/>
          <c:order val="1"/>
          <c:tx>
            <c:strRef>
              <c:f>ESG!$A$32</c:f>
              <c:strCache>
                <c:ptCount val="1"/>
                <c:pt idx="0">
                  <c:v>MEDIA ETICA SGR</c:v>
                </c:pt>
              </c:strCache>
            </c:strRef>
          </c:tx>
          <c:spPr>
            <a:solidFill>
              <a:srgbClr val="04549F"/>
            </a:solidFill>
            <a:ln>
              <a:noFill/>
            </a:ln>
            <a:effectLst/>
            <a:sp3d/>
          </c:spPr>
          <c:invertIfNegative val="0"/>
          <c:dLbls>
            <c:dLbl>
              <c:idx val="0"/>
              <c:layout>
                <c:manualLayout>
                  <c:x val="3.6697240637195087E-2"/>
                  <c:y val="-3.995004671324359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32C0-4254-99F8-177BCAF57B7F}"/>
                </c:ext>
              </c:extLst>
            </c:dLbl>
            <c:dLbl>
              <c:idx val="1"/>
              <c:layout>
                <c:manualLayout>
                  <c:x val="3.9143723346341433E-2"/>
                  <c:y val="-4.993755839155449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32C0-4254-99F8-177BCAF57B7F}"/>
                </c:ext>
              </c:extLst>
            </c:dLbl>
            <c:spPr>
              <a:noFill/>
              <a:ln>
                <a:noFill/>
              </a:ln>
              <a:effectLst/>
            </c:spPr>
            <c:txPr>
              <a:bodyPr rot="0" spcFirstLastPara="1" vertOverflow="ellipsis" vert="horz" wrap="square" anchor="ctr" anchorCtr="1"/>
              <a:lstStyle/>
              <a:p>
                <a:pPr>
                  <a:defRPr sz="800" b="1" i="0" u="none" strike="noStrike" kern="1200" baseline="0">
                    <a:solidFill>
                      <a:srgbClr val="04549F"/>
                    </a:solidFill>
                    <a:latin typeface="Georgia" panose="02040502050405020303" pitchFamily="18" charset="0"/>
                    <a:ea typeface="+mn-ea"/>
                    <a:cs typeface="+mn-cs"/>
                  </a:defRPr>
                </a:pPr>
                <a:endParaRPr lang="it-IT"/>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ESG!$B$3:$C$3</c:f>
              <c:strCache>
                <c:ptCount val="2"/>
                <c:pt idx="0">
                  <c:v>IMPRESE</c:v>
                </c:pt>
                <c:pt idx="1">
                  <c:v>STATI</c:v>
                </c:pt>
              </c:strCache>
            </c:strRef>
          </c:cat>
          <c:val>
            <c:numRef>
              <c:f>ESG!$B$32:$C$32</c:f>
              <c:numCache>
                <c:formatCode>0.00</c:formatCode>
                <c:ptCount val="2"/>
                <c:pt idx="0">
                  <c:v>36.19</c:v>
                </c:pt>
                <c:pt idx="1">
                  <c:v>60.84</c:v>
                </c:pt>
              </c:numCache>
            </c:numRef>
          </c:val>
          <c:extLst>
            <c:ext xmlns:c16="http://schemas.microsoft.com/office/drawing/2014/chart" uri="{C3380CC4-5D6E-409C-BE32-E72D297353CC}">
              <c16:uniqueId val="{00000005-32C0-4254-99F8-177BCAF57B7F}"/>
            </c:ext>
          </c:extLst>
        </c:ser>
        <c:dLbls>
          <c:showLegendKey val="0"/>
          <c:showVal val="1"/>
          <c:showCatName val="0"/>
          <c:showSerName val="0"/>
          <c:showPercent val="0"/>
          <c:showBubbleSize val="0"/>
        </c:dLbls>
        <c:gapWidth val="150"/>
        <c:shape val="box"/>
        <c:axId val="407839696"/>
        <c:axId val="407840056"/>
        <c:axId val="0"/>
      </c:bar3DChart>
      <c:catAx>
        <c:axId val="40783969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rgbClr val="04549F"/>
                </a:solidFill>
                <a:latin typeface="Georgia" panose="02040502050405020303" pitchFamily="18" charset="0"/>
                <a:ea typeface="+mn-ea"/>
                <a:cs typeface="+mn-cs"/>
              </a:defRPr>
            </a:pPr>
            <a:endParaRPr lang="it-IT"/>
          </a:p>
        </c:txPr>
        <c:crossAx val="407840056"/>
        <c:crosses val="autoZero"/>
        <c:auto val="1"/>
        <c:lblAlgn val="ctr"/>
        <c:lblOffset val="100"/>
        <c:noMultiLvlLbl val="0"/>
      </c:catAx>
      <c:valAx>
        <c:axId val="40784005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rgbClr val="04549F"/>
                </a:solidFill>
                <a:latin typeface="Georgia" panose="02040502050405020303" pitchFamily="18" charset="0"/>
                <a:ea typeface="+mn-ea"/>
                <a:cs typeface="+mn-cs"/>
              </a:defRPr>
            </a:pPr>
            <a:endParaRPr lang="it-IT"/>
          </a:p>
        </c:txPr>
        <c:crossAx val="4078396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rgbClr val="04549F"/>
              </a:solidFill>
              <a:latin typeface="Georgia" panose="02040502050405020303" pitchFamily="18" charset="0"/>
              <a:ea typeface="+mn-ea"/>
              <a:cs typeface="+mn-cs"/>
            </a:defRPr>
          </a:pPr>
          <a:endParaRPr lang="it-IT"/>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60">
          <a:solidFill>
            <a:srgbClr val="04549F"/>
          </a:solidFill>
          <a:latin typeface="Georgia" panose="02040502050405020303" pitchFamily="18" charset="0"/>
        </a:defRPr>
      </a:pPr>
      <a:endParaRPr lang="it-IT"/>
    </a:p>
  </c:txPr>
  <c:externalData r:id="rId4">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it-IT"/>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0323333912188849"/>
          <c:y val="0.16744779198675047"/>
          <c:w val="0.79353332175622304"/>
          <c:h val="0.66510441602649906"/>
        </c:manualLayout>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it-IT"/>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900"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0.14849</cdr:x>
      <cdr:y>0.95867</cdr:y>
    </cdr:from>
    <cdr:to>
      <cdr:x>0.95101</cdr:x>
      <cdr:y>0.95867</cdr:y>
    </cdr:to>
    <cdr:cxnSp macro="">
      <cdr:nvCxnSpPr>
        <cdr:cNvPr id="3" name="Connettore diritto 2">
          <a:extLst xmlns:a="http://schemas.openxmlformats.org/drawingml/2006/main">
            <a:ext uri="{FF2B5EF4-FFF2-40B4-BE49-F238E27FC236}">
              <a16:creationId xmlns:a16="http://schemas.microsoft.com/office/drawing/2014/main" id="{219A144E-DCCE-126E-2DF2-1293373330AF}"/>
            </a:ext>
          </a:extLst>
        </cdr:cNvPr>
        <cdr:cNvCxnSpPr/>
      </cdr:nvCxnSpPr>
      <cdr:spPr>
        <a:xfrm xmlns:a="http://schemas.openxmlformats.org/drawingml/2006/main">
          <a:off x="1045106" y="3129645"/>
          <a:ext cx="5648203" cy="0"/>
        </a:xfrm>
        <a:prstGeom xmlns:a="http://schemas.openxmlformats.org/drawingml/2006/main" prst="line">
          <a:avLst/>
        </a:prstGeom>
        <a:ln xmlns:a="http://schemas.openxmlformats.org/drawingml/2006/main">
          <a:solidFill>
            <a:schemeClr val="accent6">
              <a:lumMod val="75000"/>
            </a:schemeClr>
          </a:solidFill>
        </a:ln>
      </cdr:spPr>
      <cdr:style>
        <a:lnRef xmlns:a="http://schemas.openxmlformats.org/drawingml/2006/main" idx="2">
          <a:schemeClr val="dk1"/>
        </a:lnRef>
        <a:fillRef xmlns:a="http://schemas.openxmlformats.org/drawingml/2006/main" idx="0">
          <a:schemeClr val="dk1"/>
        </a:fillRef>
        <a:effectRef xmlns:a="http://schemas.openxmlformats.org/drawingml/2006/main" idx="1">
          <a:schemeClr val="dk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57520A94-0439-475A-8DCD-5C6FA01CF6F6}"/>
              </a:ext>
            </a:extLst>
          </p:cNvPr>
          <p:cNvSpPr>
            <a:spLocks noGrp="1"/>
          </p:cNvSpPr>
          <p:nvPr>
            <p:ph type="hdr" sz="quarter"/>
          </p:nvPr>
        </p:nvSpPr>
        <p:spPr>
          <a:xfrm>
            <a:off x="1" y="0"/>
            <a:ext cx="2945659" cy="498056"/>
          </a:xfrm>
          <a:prstGeom prst="rect">
            <a:avLst/>
          </a:prstGeom>
        </p:spPr>
        <p:txBody>
          <a:bodyPr vert="horz" lIns="91431" tIns="45715" rIns="91431" bIns="45715" rtlCol="0"/>
          <a:lstStyle>
            <a:lvl1pPr algn="l">
              <a:defRPr sz="1200"/>
            </a:lvl1pPr>
          </a:lstStyle>
          <a:p>
            <a:endParaRPr lang="it-IT"/>
          </a:p>
        </p:txBody>
      </p:sp>
      <p:sp>
        <p:nvSpPr>
          <p:cNvPr id="3" name="Segnaposto data 2">
            <a:extLst>
              <a:ext uri="{FF2B5EF4-FFF2-40B4-BE49-F238E27FC236}">
                <a16:creationId xmlns:a16="http://schemas.microsoft.com/office/drawing/2014/main" id="{806A6833-44C9-413D-ADAA-60C192EFD90B}"/>
              </a:ext>
            </a:extLst>
          </p:cNvPr>
          <p:cNvSpPr>
            <a:spLocks noGrp="1"/>
          </p:cNvSpPr>
          <p:nvPr>
            <p:ph type="dt" sz="quarter" idx="1"/>
          </p:nvPr>
        </p:nvSpPr>
        <p:spPr>
          <a:xfrm>
            <a:off x="3850444" y="0"/>
            <a:ext cx="2945659" cy="498056"/>
          </a:xfrm>
          <a:prstGeom prst="rect">
            <a:avLst/>
          </a:prstGeom>
        </p:spPr>
        <p:txBody>
          <a:bodyPr vert="horz" lIns="91431" tIns="45715" rIns="91431" bIns="45715" rtlCol="0"/>
          <a:lstStyle>
            <a:lvl1pPr algn="r">
              <a:defRPr sz="1200"/>
            </a:lvl1pPr>
          </a:lstStyle>
          <a:p>
            <a:fld id="{E6D83235-A032-45DD-8D75-AABE652781A6}" type="datetimeFigureOut">
              <a:rPr lang="it-IT" smtClean="0"/>
              <a:t>27/05/2025</a:t>
            </a:fld>
            <a:endParaRPr lang="it-IT"/>
          </a:p>
        </p:txBody>
      </p:sp>
      <p:sp>
        <p:nvSpPr>
          <p:cNvPr id="4" name="Segnaposto piè di pagina 3">
            <a:extLst>
              <a:ext uri="{FF2B5EF4-FFF2-40B4-BE49-F238E27FC236}">
                <a16:creationId xmlns:a16="http://schemas.microsoft.com/office/drawing/2014/main" id="{093E0BA5-9D29-488E-8D15-D7C7B2AF8D58}"/>
              </a:ext>
            </a:extLst>
          </p:cNvPr>
          <p:cNvSpPr>
            <a:spLocks noGrp="1"/>
          </p:cNvSpPr>
          <p:nvPr>
            <p:ph type="ftr" sz="quarter" idx="2"/>
          </p:nvPr>
        </p:nvSpPr>
        <p:spPr>
          <a:xfrm>
            <a:off x="1" y="9428585"/>
            <a:ext cx="2945659" cy="498055"/>
          </a:xfrm>
          <a:prstGeom prst="rect">
            <a:avLst/>
          </a:prstGeom>
        </p:spPr>
        <p:txBody>
          <a:bodyPr vert="horz" lIns="91431" tIns="45715" rIns="91431" bIns="45715"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74C81D33-32C3-4282-9B18-52F770CC3BF8}"/>
              </a:ext>
            </a:extLst>
          </p:cNvPr>
          <p:cNvSpPr>
            <a:spLocks noGrp="1"/>
          </p:cNvSpPr>
          <p:nvPr>
            <p:ph type="sldNum" sz="quarter" idx="3"/>
          </p:nvPr>
        </p:nvSpPr>
        <p:spPr>
          <a:xfrm>
            <a:off x="3850444" y="9428585"/>
            <a:ext cx="2945659" cy="498055"/>
          </a:xfrm>
          <a:prstGeom prst="rect">
            <a:avLst/>
          </a:prstGeom>
        </p:spPr>
        <p:txBody>
          <a:bodyPr vert="horz" lIns="91431" tIns="45715" rIns="91431" bIns="45715" rtlCol="0" anchor="b"/>
          <a:lstStyle>
            <a:lvl1pPr algn="r">
              <a:defRPr sz="1200"/>
            </a:lvl1pPr>
          </a:lstStyle>
          <a:p>
            <a:fld id="{B0A8278D-36C6-4268-9B6B-D76494F7BD8D}" type="slidenum">
              <a:rPr lang="it-IT" smtClean="0"/>
              <a:t>‹N›</a:t>
            </a:fld>
            <a:endParaRPr lang="it-IT"/>
          </a:p>
        </p:txBody>
      </p:sp>
    </p:spTree>
    <p:extLst>
      <p:ext uri="{BB962C8B-B14F-4D97-AF65-F5344CB8AC3E}">
        <p14:creationId xmlns:p14="http://schemas.microsoft.com/office/powerpoint/2010/main" val="133910114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1" y="0"/>
            <a:ext cx="2945659" cy="498056"/>
          </a:xfrm>
          <a:prstGeom prst="rect">
            <a:avLst/>
          </a:prstGeom>
        </p:spPr>
        <p:txBody>
          <a:bodyPr vert="horz" lIns="91431" tIns="45715" rIns="91431" bIns="45715" rtlCol="0"/>
          <a:lstStyle>
            <a:lvl1pPr algn="l">
              <a:defRPr sz="1200"/>
            </a:lvl1pPr>
          </a:lstStyle>
          <a:p>
            <a:endParaRPr lang="it-IT"/>
          </a:p>
        </p:txBody>
      </p:sp>
      <p:sp>
        <p:nvSpPr>
          <p:cNvPr id="3" name="Segnaposto data 2"/>
          <p:cNvSpPr>
            <a:spLocks noGrp="1"/>
          </p:cNvSpPr>
          <p:nvPr>
            <p:ph type="dt" idx="1"/>
          </p:nvPr>
        </p:nvSpPr>
        <p:spPr>
          <a:xfrm>
            <a:off x="3850444" y="0"/>
            <a:ext cx="2945659" cy="498056"/>
          </a:xfrm>
          <a:prstGeom prst="rect">
            <a:avLst/>
          </a:prstGeom>
        </p:spPr>
        <p:txBody>
          <a:bodyPr vert="horz" lIns="91431" tIns="45715" rIns="91431" bIns="45715" rtlCol="0"/>
          <a:lstStyle>
            <a:lvl1pPr algn="r">
              <a:defRPr sz="1200"/>
            </a:lvl1pPr>
          </a:lstStyle>
          <a:p>
            <a:fld id="{CA5D356D-91C5-4C10-98F1-1849B6E59F74}" type="datetimeFigureOut">
              <a:rPr lang="it-IT" smtClean="0"/>
              <a:t>27/05/2025</a:t>
            </a:fld>
            <a:endParaRPr lang="it-IT"/>
          </a:p>
        </p:txBody>
      </p:sp>
      <p:sp>
        <p:nvSpPr>
          <p:cNvPr id="4" name="Segnaposto immagine diapositiva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31" tIns="45715" rIns="91431" bIns="45715" rtlCol="0" anchor="ctr"/>
          <a:lstStyle/>
          <a:p>
            <a:endParaRPr lang="it-IT"/>
          </a:p>
        </p:txBody>
      </p:sp>
      <p:sp>
        <p:nvSpPr>
          <p:cNvPr id="5" name="Segnaposto note 4"/>
          <p:cNvSpPr>
            <a:spLocks noGrp="1"/>
          </p:cNvSpPr>
          <p:nvPr>
            <p:ph type="body" sz="quarter" idx="3"/>
          </p:nvPr>
        </p:nvSpPr>
        <p:spPr>
          <a:xfrm>
            <a:off x="679768" y="4777194"/>
            <a:ext cx="5438140" cy="3908614"/>
          </a:xfrm>
          <a:prstGeom prst="rect">
            <a:avLst/>
          </a:prstGeom>
        </p:spPr>
        <p:txBody>
          <a:bodyPr vert="horz" lIns="91431" tIns="45715" rIns="91431" bIns="45715"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1" y="9428585"/>
            <a:ext cx="2945659" cy="498055"/>
          </a:xfrm>
          <a:prstGeom prst="rect">
            <a:avLst/>
          </a:prstGeom>
        </p:spPr>
        <p:txBody>
          <a:bodyPr vert="horz" lIns="91431" tIns="45715" rIns="91431" bIns="45715" rtlCol="0" anchor="b"/>
          <a:lstStyle>
            <a:lvl1pPr algn="l">
              <a:defRPr sz="1200"/>
            </a:lvl1pPr>
          </a:lstStyle>
          <a:p>
            <a:endParaRPr lang="it-IT"/>
          </a:p>
        </p:txBody>
      </p:sp>
      <p:sp>
        <p:nvSpPr>
          <p:cNvPr id="7" name="Segnaposto numero diapositiva 6"/>
          <p:cNvSpPr>
            <a:spLocks noGrp="1"/>
          </p:cNvSpPr>
          <p:nvPr>
            <p:ph type="sldNum" sz="quarter" idx="5"/>
          </p:nvPr>
        </p:nvSpPr>
        <p:spPr>
          <a:xfrm>
            <a:off x="3850444" y="9428585"/>
            <a:ext cx="2945659" cy="498055"/>
          </a:xfrm>
          <a:prstGeom prst="rect">
            <a:avLst/>
          </a:prstGeom>
        </p:spPr>
        <p:txBody>
          <a:bodyPr vert="horz" lIns="91431" tIns="45715" rIns="91431" bIns="45715" rtlCol="0" anchor="b"/>
          <a:lstStyle>
            <a:lvl1pPr algn="r">
              <a:defRPr sz="1200"/>
            </a:lvl1pPr>
          </a:lstStyle>
          <a:p>
            <a:fld id="{32A4F439-FA57-4A32-A16C-8F82A04002A0}" type="slidenum">
              <a:rPr lang="it-IT" smtClean="0"/>
              <a:t>‹N›</a:t>
            </a:fld>
            <a:endParaRPr lang="it-IT"/>
          </a:p>
        </p:txBody>
      </p:sp>
    </p:spTree>
    <p:extLst>
      <p:ext uri="{BB962C8B-B14F-4D97-AF65-F5344CB8AC3E}">
        <p14:creationId xmlns:p14="http://schemas.microsoft.com/office/powerpoint/2010/main" val="228956065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dirty="0"/>
          </a:p>
        </p:txBody>
      </p:sp>
      <p:sp>
        <p:nvSpPr>
          <p:cNvPr id="5" name="Segnaposto piè di pagina 4"/>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D01E184C-479D-4A69-89FD-B830D47BD26B}"/>
              </a:ext>
            </a:extLst>
          </p:cNvPr>
          <p:cNvSpPr>
            <a:spLocks noGrp="1"/>
          </p:cNvSpPr>
          <p:nvPr>
            <p:ph type="sldNum" sz="quarter" idx="5"/>
          </p:nvPr>
        </p:nvSpPr>
        <p:spPr/>
        <p:txBody>
          <a:bodyPr/>
          <a:lstStyle/>
          <a:p>
            <a:fld id="{32A4F439-FA57-4A32-A16C-8F82A04002A0}" type="slidenum">
              <a:rPr lang="it-IT" smtClean="0"/>
              <a:t>1</a:t>
            </a:fld>
            <a:endParaRPr lang="it-IT"/>
          </a:p>
        </p:txBody>
      </p:sp>
    </p:spTree>
    <p:extLst>
      <p:ext uri="{BB962C8B-B14F-4D97-AF65-F5344CB8AC3E}">
        <p14:creationId xmlns:p14="http://schemas.microsoft.com/office/powerpoint/2010/main" val="1368871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B96983E-C092-4AE2-8136-F9C18CFB0576}"/>
              </a:ext>
            </a:extLst>
          </p:cNvPr>
          <p:cNvSpPr>
            <a:spLocks noGrp="1"/>
          </p:cNvSpPr>
          <p:nvPr>
            <p:ph type="sldNum" sz="quarter" idx="5"/>
          </p:nvPr>
        </p:nvSpPr>
        <p:spPr/>
        <p:txBody>
          <a:bodyPr/>
          <a:lstStyle/>
          <a:p>
            <a:fld id="{32A4F439-FA57-4A32-A16C-8F82A04002A0}" type="slidenum">
              <a:rPr lang="it-IT" smtClean="0"/>
              <a:t>2</a:t>
            </a:fld>
            <a:endParaRPr lang="it-IT"/>
          </a:p>
        </p:txBody>
      </p:sp>
    </p:spTree>
    <p:extLst>
      <p:ext uri="{BB962C8B-B14F-4D97-AF65-F5344CB8AC3E}">
        <p14:creationId xmlns:p14="http://schemas.microsoft.com/office/powerpoint/2010/main" val="1979912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1B96983E-C092-4AE2-8136-F9C18CFB0576}"/>
              </a:ext>
            </a:extLst>
          </p:cNvPr>
          <p:cNvSpPr>
            <a:spLocks noGrp="1"/>
          </p:cNvSpPr>
          <p:nvPr>
            <p:ph type="sldNum" sz="quarter" idx="5"/>
          </p:nvPr>
        </p:nvSpPr>
        <p:spPr/>
        <p:txBody>
          <a:bodyPr/>
          <a:lstStyle/>
          <a:p>
            <a:fld id="{32A4F439-FA57-4A32-A16C-8F82A04002A0}" type="slidenum">
              <a:rPr lang="it-IT" smtClean="0"/>
              <a:t>3</a:t>
            </a:fld>
            <a:endParaRPr lang="it-IT"/>
          </a:p>
        </p:txBody>
      </p:sp>
    </p:spTree>
    <p:extLst>
      <p:ext uri="{BB962C8B-B14F-4D97-AF65-F5344CB8AC3E}">
        <p14:creationId xmlns:p14="http://schemas.microsoft.com/office/powerpoint/2010/main" val="6586595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4F534-9B65-F35D-AB9D-525D7B2BDF2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EB57F24-46D6-7678-84F1-FB181674FF62}"/>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C6CD3EC-F81C-7558-BBFB-951B32C99E3A}"/>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462DEA33-F63E-20A8-AD80-6A6EAB800DD9}"/>
              </a:ext>
            </a:extLst>
          </p:cNvPr>
          <p:cNvSpPr>
            <a:spLocks noGrp="1"/>
          </p:cNvSpPr>
          <p:nvPr>
            <p:ph type="sldNum" sz="quarter" idx="5"/>
          </p:nvPr>
        </p:nvSpPr>
        <p:spPr/>
        <p:txBody>
          <a:bodyPr/>
          <a:lstStyle/>
          <a:p>
            <a:fld id="{32A4F439-FA57-4A32-A16C-8F82A04002A0}" type="slidenum">
              <a:rPr lang="it-IT" smtClean="0"/>
              <a:t>4</a:t>
            </a:fld>
            <a:endParaRPr lang="it-IT"/>
          </a:p>
        </p:txBody>
      </p:sp>
    </p:spTree>
    <p:extLst>
      <p:ext uri="{BB962C8B-B14F-4D97-AF65-F5344CB8AC3E}">
        <p14:creationId xmlns:p14="http://schemas.microsoft.com/office/powerpoint/2010/main" val="667387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E8C3BF-CAAF-816A-9AD2-55CA0E14796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248CB5AC-3C4D-C0AD-5959-8E3EAFC6BCEB}"/>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7E49E38-3010-C917-A218-4AD5B72D29D1}"/>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63335A81-6867-1508-AD7B-957D8CAFA463}"/>
              </a:ext>
            </a:extLst>
          </p:cNvPr>
          <p:cNvSpPr>
            <a:spLocks noGrp="1"/>
          </p:cNvSpPr>
          <p:nvPr>
            <p:ph type="sldNum" sz="quarter" idx="5"/>
          </p:nvPr>
        </p:nvSpPr>
        <p:spPr/>
        <p:txBody>
          <a:bodyPr/>
          <a:lstStyle/>
          <a:p>
            <a:fld id="{32A4F439-FA57-4A32-A16C-8F82A04002A0}" type="slidenum">
              <a:rPr lang="it-IT" smtClean="0"/>
              <a:t>5</a:t>
            </a:fld>
            <a:endParaRPr lang="it-IT"/>
          </a:p>
        </p:txBody>
      </p:sp>
    </p:spTree>
    <p:extLst>
      <p:ext uri="{BB962C8B-B14F-4D97-AF65-F5344CB8AC3E}">
        <p14:creationId xmlns:p14="http://schemas.microsoft.com/office/powerpoint/2010/main" val="393476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CC360-051C-91AF-4C28-B4634623435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2D3395A-A9E5-5579-4019-9E0B8D982A4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22ABC930-9B69-0BCA-7C2A-EA45F3A620E7}"/>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C49E7641-3932-BBBA-F837-366F8CC495D7}"/>
              </a:ext>
            </a:extLst>
          </p:cNvPr>
          <p:cNvSpPr>
            <a:spLocks noGrp="1"/>
          </p:cNvSpPr>
          <p:nvPr>
            <p:ph type="sldNum" sz="quarter" idx="5"/>
          </p:nvPr>
        </p:nvSpPr>
        <p:spPr/>
        <p:txBody>
          <a:bodyPr/>
          <a:lstStyle/>
          <a:p>
            <a:fld id="{32A4F439-FA57-4A32-A16C-8F82A04002A0}" type="slidenum">
              <a:rPr lang="it-IT" smtClean="0"/>
              <a:t>9</a:t>
            </a:fld>
            <a:endParaRPr lang="it-IT"/>
          </a:p>
        </p:txBody>
      </p:sp>
    </p:spTree>
    <p:extLst>
      <p:ext uri="{BB962C8B-B14F-4D97-AF65-F5344CB8AC3E}">
        <p14:creationId xmlns:p14="http://schemas.microsoft.com/office/powerpoint/2010/main" val="1159593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p:cNvGrpSpPr/>
        <p:nvPr/>
      </p:nvGrpSpPr>
      <p:grpSpPr>
        <a:xfrm>
          <a:off x="0" y="0"/>
          <a:ext cx="0" cy="0"/>
          <a:chOff x="0" y="0"/>
          <a:chExt cx="0" cy="0"/>
        </a:xfrm>
      </p:grpSpPr>
      <p:sp>
        <p:nvSpPr>
          <p:cNvPr id="642" name="Google Shape;642;p25:notes"/>
          <p:cNvSpPr>
            <a:spLocks noGrp="1" noRot="1" noChangeAspect="1"/>
          </p:cNvSpPr>
          <p:nvPr>
            <p:ph type="sldImg" idx="2"/>
          </p:nvPr>
        </p:nvSpPr>
        <p:spPr>
          <a:xfrm>
            <a:off x="-223838" y="808038"/>
            <a:ext cx="7185026" cy="4041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25:notes"/>
          <p:cNvSpPr txBox="1">
            <a:spLocks noGrp="1"/>
          </p:cNvSpPr>
          <p:nvPr>
            <p:ph type="body" idx="1"/>
          </p:nvPr>
        </p:nvSpPr>
        <p:spPr>
          <a:xfrm>
            <a:off x="673788" y="5118725"/>
            <a:ext cx="5390305" cy="484931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21326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1">
          <a:extLst>
            <a:ext uri="{FF2B5EF4-FFF2-40B4-BE49-F238E27FC236}">
              <a16:creationId xmlns:a16="http://schemas.microsoft.com/office/drawing/2014/main" id="{86B5318B-6980-A1EA-6735-8E30117373AE}"/>
            </a:ext>
          </a:extLst>
        </p:cNvPr>
        <p:cNvGrpSpPr/>
        <p:nvPr/>
      </p:nvGrpSpPr>
      <p:grpSpPr>
        <a:xfrm>
          <a:off x="0" y="0"/>
          <a:ext cx="0" cy="0"/>
          <a:chOff x="0" y="0"/>
          <a:chExt cx="0" cy="0"/>
        </a:xfrm>
      </p:grpSpPr>
      <p:sp>
        <p:nvSpPr>
          <p:cNvPr id="642" name="Google Shape;642;p25:notes">
            <a:extLst>
              <a:ext uri="{FF2B5EF4-FFF2-40B4-BE49-F238E27FC236}">
                <a16:creationId xmlns:a16="http://schemas.microsoft.com/office/drawing/2014/main" id="{CDB59297-40B1-2623-B36E-D237439A163B}"/>
              </a:ext>
            </a:extLst>
          </p:cNvPr>
          <p:cNvSpPr>
            <a:spLocks noGrp="1" noRot="1" noChangeAspect="1"/>
          </p:cNvSpPr>
          <p:nvPr>
            <p:ph type="sldImg" idx="2"/>
          </p:nvPr>
        </p:nvSpPr>
        <p:spPr>
          <a:xfrm>
            <a:off x="-223838" y="808038"/>
            <a:ext cx="7185026" cy="40417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3" name="Google Shape;643;p25:notes">
            <a:extLst>
              <a:ext uri="{FF2B5EF4-FFF2-40B4-BE49-F238E27FC236}">
                <a16:creationId xmlns:a16="http://schemas.microsoft.com/office/drawing/2014/main" id="{FD7294A0-2B93-D16A-56CD-BB7C1B989F01}"/>
              </a:ext>
            </a:extLst>
          </p:cNvPr>
          <p:cNvSpPr txBox="1">
            <a:spLocks noGrp="1"/>
          </p:cNvSpPr>
          <p:nvPr>
            <p:ph type="body" idx="1"/>
          </p:nvPr>
        </p:nvSpPr>
        <p:spPr>
          <a:xfrm>
            <a:off x="673788" y="5118725"/>
            <a:ext cx="5390305" cy="4849318"/>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750004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B94121-23F0-4F57-8593-25F125C19B2A}"/>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C9A407F3-04CD-42FB-8DAA-EB5344E5C6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459CEC01-6A38-4FD5-90AA-FC8F4ACAD724}"/>
              </a:ext>
            </a:extLst>
          </p:cNvPr>
          <p:cNvSpPr>
            <a:spLocks noGrp="1"/>
          </p:cNvSpPr>
          <p:nvPr>
            <p:ph type="dt" sz="half" idx="10"/>
          </p:nvPr>
        </p:nvSpPr>
        <p:spPr/>
        <p:txBody>
          <a:bodyPr/>
          <a:lstStyle/>
          <a:p>
            <a:endParaRPr lang="it-IT"/>
          </a:p>
        </p:txBody>
      </p:sp>
      <p:sp>
        <p:nvSpPr>
          <p:cNvPr id="5" name="Segnaposto piè di pagina 4">
            <a:extLst>
              <a:ext uri="{FF2B5EF4-FFF2-40B4-BE49-F238E27FC236}">
                <a16:creationId xmlns:a16="http://schemas.microsoft.com/office/drawing/2014/main" id="{B3456D58-1ADF-4FCD-8E86-5508B75128A7}"/>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ED694A78-F3C7-491A-9DAB-3954136DE729}"/>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791128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AD6EDE-C8F6-4E7F-9102-C27EC691F837}"/>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9739126B-4A4C-4D4C-BF8C-F58332E528EF}"/>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E9378EE-7206-4822-ACC9-296AB5DB74E5}"/>
              </a:ext>
            </a:extLst>
          </p:cNvPr>
          <p:cNvSpPr>
            <a:spLocks noGrp="1"/>
          </p:cNvSpPr>
          <p:nvPr>
            <p:ph type="dt" sz="half" idx="10"/>
          </p:nvPr>
        </p:nvSpPr>
        <p:spPr/>
        <p:txBody>
          <a:bodyPr/>
          <a:lstStyle/>
          <a:p>
            <a:endParaRPr lang="it-IT"/>
          </a:p>
        </p:txBody>
      </p:sp>
      <p:sp>
        <p:nvSpPr>
          <p:cNvPr id="5" name="Segnaposto piè di pagina 4">
            <a:extLst>
              <a:ext uri="{FF2B5EF4-FFF2-40B4-BE49-F238E27FC236}">
                <a16:creationId xmlns:a16="http://schemas.microsoft.com/office/drawing/2014/main" id="{05175BDA-F0A6-4A52-A4E7-E991DCAB768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83CF242A-8341-4588-8809-8FD90E319FC8}"/>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14344457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7CFEE9DD-5F8C-4911-B77F-4569484CB4A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D5644E0A-60F5-48A7-972D-39548D0ACDD2}"/>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F7D3911-4348-4887-8700-99DDFCEE851B}"/>
              </a:ext>
            </a:extLst>
          </p:cNvPr>
          <p:cNvSpPr>
            <a:spLocks noGrp="1"/>
          </p:cNvSpPr>
          <p:nvPr>
            <p:ph type="dt" sz="half" idx="10"/>
          </p:nvPr>
        </p:nvSpPr>
        <p:spPr/>
        <p:txBody>
          <a:bodyPr/>
          <a:lstStyle/>
          <a:p>
            <a:endParaRPr lang="it-IT"/>
          </a:p>
        </p:txBody>
      </p:sp>
      <p:sp>
        <p:nvSpPr>
          <p:cNvPr id="5" name="Segnaposto piè di pagina 4">
            <a:extLst>
              <a:ext uri="{FF2B5EF4-FFF2-40B4-BE49-F238E27FC236}">
                <a16:creationId xmlns:a16="http://schemas.microsoft.com/office/drawing/2014/main" id="{BCFF15EB-0F37-46CD-B92B-8F3893FF27E0}"/>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2238C2B0-1322-4A00-B940-69A5A54433DC}"/>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3015260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Solo titolo">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11765" y="-15509"/>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dirty="0"/>
          </a:p>
        </p:txBody>
      </p:sp>
      <p:sp>
        <p:nvSpPr>
          <p:cNvPr id="3" name="Text Placeholder 6"/>
          <p:cNvSpPr>
            <a:spLocks noGrp="1"/>
          </p:cNvSpPr>
          <p:nvPr>
            <p:ph idx="1"/>
          </p:nvPr>
        </p:nvSpPr>
        <p:spPr>
          <a:xfrm>
            <a:off x="211765" y="1298179"/>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lide Number Placeholder 7"/>
          <p:cNvSpPr>
            <a:spLocks noGrp="1"/>
          </p:cNvSpPr>
          <p:nvPr>
            <p:ph type="sldNum" sz="quarter" idx="4"/>
          </p:nvPr>
        </p:nvSpPr>
        <p:spPr>
          <a:xfrm>
            <a:off x="9332549" y="6520260"/>
            <a:ext cx="2844800" cy="365125"/>
          </a:xfrm>
          <a:prstGeom prst="rect">
            <a:avLst/>
          </a:prstGeom>
        </p:spPr>
        <p:txBody>
          <a:bodyPr vert="horz" lIns="91440" tIns="45720" rIns="91440" bIns="45720" rtlCol="0" anchor="ctr"/>
          <a:lstStyle>
            <a:lvl1pPr algn="r">
              <a:defRPr sz="1200">
                <a:solidFill>
                  <a:schemeClr val="tx2">
                    <a:lumMod val="50000"/>
                  </a:schemeClr>
                </a:solidFill>
                <a:latin typeface="Calibri" panose="020F0502020204030204" pitchFamily="34" charset="0"/>
              </a:defRPr>
            </a:lvl1pPr>
          </a:lstStyle>
          <a:p>
            <a:fld id="{7A4816D8-4964-4886-919C-398450004912}" type="slidenum">
              <a:rPr lang="it-IT" smtClean="0"/>
              <a:pPr/>
              <a:t>‹N›</a:t>
            </a:fld>
            <a:endParaRPr lang="it-IT" dirty="0"/>
          </a:p>
        </p:txBody>
      </p:sp>
    </p:spTree>
    <p:extLst>
      <p:ext uri="{BB962C8B-B14F-4D97-AF65-F5344CB8AC3E}">
        <p14:creationId xmlns:p14="http://schemas.microsoft.com/office/powerpoint/2010/main" val="3556575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3_Solo titolo">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11765" y="-15509"/>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dirty="0"/>
          </a:p>
        </p:txBody>
      </p:sp>
      <p:sp>
        <p:nvSpPr>
          <p:cNvPr id="3" name="Text Placeholder 6"/>
          <p:cNvSpPr>
            <a:spLocks noGrp="1"/>
          </p:cNvSpPr>
          <p:nvPr>
            <p:ph idx="1"/>
          </p:nvPr>
        </p:nvSpPr>
        <p:spPr>
          <a:xfrm>
            <a:off x="211765" y="1298179"/>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lide Number Placeholder 7"/>
          <p:cNvSpPr>
            <a:spLocks noGrp="1"/>
          </p:cNvSpPr>
          <p:nvPr>
            <p:ph type="sldNum" sz="quarter" idx="4"/>
          </p:nvPr>
        </p:nvSpPr>
        <p:spPr>
          <a:xfrm>
            <a:off x="9332549" y="6520260"/>
            <a:ext cx="2844800" cy="365125"/>
          </a:xfrm>
          <a:prstGeom prst="rect">
            <a:avLst/>
          </a:prstGeom>
        </p:spPr>
        <p:txBody>
          <a:bodyPr vert="horz" lIns="91440" tIns="45720" rIns="91440" bIns="45720" rtlCol="0" anchor="ctr"/>
          <a:lstStyle>
            <a:lvl1pPr algn="r">
              <a:defRPr sz="1200">
                <a:solidFill>
                  <a:schemeClr val="tx2">
                    <a:lumMod val="50000"/>
                  </a:schemeClr>
                </a:solidFill>
                <a:latin typeface="Calibri" panose="020F0502020204030204" pitchFamily="34" charset="0"/>
              </a:defRPr>
            </a:lvl1pPr>
          </a:lstStyle>
          <a:p>
            <a:fld id="{7A4816D8-4964-4886-919C-398450004912}" type="slidenum">
              <a:rPr lang="it-IT" smtClean="0"/>
              <a:pPr/>
              <a:t>‹N›</a:t>
            </a:fld>
            <a:endParaRPr lang="it-IT" dirty="0"/>
          </a:p>
        </p:txBody>
      </p:sp>
    </p:spTree>
    <p:extLst>
      <p:ext uri="{BB962C8B-B14F-4D97-AF65-F5344CB8AC3E}">
        <p14:creationId xmlns:p14="http://schemas.microsoft.com/office/powerpoint/2010/main" val="814118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8_Solo titolo">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11765" y="-15509"/>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dirty="0"/>
          </a:p>
        </p:txBody>
      </p:sp>
      <p:sp>
        <p:nvSpPr>
          <p:cNvPr id="3" name="Text Placeholder 6"/>
          <p:cNvSpPr>
            <a:spLocks noGrp="1"/>
          </p:cNvSpPr>
          <p:nvPr>
            <p:ph idx="1"/>
          </p:nvPr>
        </p:nvSpPr>
        <p:spPr>
          <a:xfrm>
            <a:off x="211765" y="1298179"/>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lide Number Placeholder 7"/>
          <p:cNvSpPr>
            <a:spLocks noGrp="1"/>
          </p:cNvSpPr>
          <p:nvPr>
            <p:ph type="sldNum" sz="quarter" idx="4"/>
          </p:nvPr>
        </p:nvSpPr>
        <p:spPr>
          <a:xfrm>
            <a:off x="9332549" y="6520260"/>
            <a:ext cx="2844800" cy="365125"/>
          </a:xfrm>
          <a:prstGeom prst="rect">
            <a:avLst/>
          </a:prstGeom>
        </p:spPr>
        <p:txBody>
          <a:bodyPr vert="horz" lIns="91440" tIns="45720" rIns="91440" bIns="45720" rtlCol="0" anchor="ctr"/>
          <a:lstStyle>
            <a:lvl1pPr algn="r">
              <a:defRPr sz="1200">
                <a:solidFill>
                  <a:schemeClr val="tx2">
                    <a:lumMod val="50000"/>
                  </a:schemeClr>
                </a:solidFill>
                <a:latin typeface="Calibri" panose="020F0502020204030204" pitchFamily="34" charset="0"/>
              </a:defRPr>
            </a:lvl1pPr>
          </a:lstStyle>
          <a:p>
            <a:fld id="{7A4816D8-4964-4886-919C-398450004912}" type="slidenum">
              <a:rPr lang="it-IT" smtClean="0"/>
              <a:pPr/>
              <a:t>‹N›</a:t>
            </a:fld>
            <a:endParaRPr lang="it-IT" dirty="0"/>
          </a:p>
        </p:txBody>
      </p:sp>
    </p:spTree>
    <p:extLst>
      <p:ext uri="{BB962C8B-B14F-4D97-AF65-F5344CB8AC3E}">
        <p14:creationId xmlns:p14="http://schemas.microsoft.com/office/powerpoint/2010/main" val="97482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9_Solo titolo">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11765" y="-15509"/>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dirty="0"/>
          </a:p>
        </p:txBody>
      </p:sp>
      <p:sp>
        <p:nvSpPr>
          <p:cNvPr id="3" name="Text Placeholder 6"/>
          <p:cNvSpPr>
            <a:spLocks noGrp="1"/>
          </p:cNvSpPr>
          <p:nvPr>
            <p:ph idx="1"/>
          </p:nvPr>
        </p:nvSpPr>
        <p:spPr>
          <a:xfrm>
            <a:off x="211765" y="1298179"/>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lide Number Placeholder 7"/>
          <p:cNvSpPr>
            <a:spLocks noGrp="1"/>
          </p:cNvSpPr>
          <p:nvPr>
            <p:ph type="sldNum" sz="quarter" idx="4"/>
          </p:nvPr>
        </p:nvSpPr>
        <p:spPr>
          <a:xfrm>
            <a:off x="9332549" y="6520260"/>
            <a:ext cx="2844800" cy="365125"/>
          </a:xfrm>
          <a:prstGeom prst="rect">
            <a:avLst/>
          </a:prstGeom>
        </p:spPr>
        <p:txBody>
          <a:bodyPr vert="horz" lIns="91440" tIns="45720" rIns="91440" bIns="45720" rtlCol="0" anchor="ctr"/>
          <a:lstStyle>
            <a:lvl1pPr algn="r">
              <a:defRPr sz="1200">
                <a:solidFill>
                  <a:schemeClr val="tx2">
                    <a:lumMod val="50000"/>
                  </a:schemeClr>
                </a:solidFill>
                <a:latin typeface="Calibri" panose="020F0502020204030204" pitchFamily="34" charset="0"/>
              </a:defRPr>
            </a:lvl1pPr>
          </a:lstStyle>
          <a:p>
            <a:fld id="{7A4816D8-4964-4886-919C-398450004912}" type="slidenum">
              <a:rPr lang="it-IT" smtClean="0"/>
              <a:pPr/>
              <a:t>‹N›</a:t>
            </a:fld>
            <a:endParaRPr lang="it-IT" dirty="0"/>
          </a:p>
        </p:txBody>
      </p:sp>
    </p:spTree>
    <p:extLst>
      <p:ext uri="{BB962C8B-B14F-4D97-AF65-F5344CB8AC3E}">
        <p14:creationId xmlns:p14="http://schemas.microsoft.com/office/powerpoint/2010/main" val="9690436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10_Solo titolo">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11765" y="-15509"/>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dirty="0"/>
          </a:p>
        </p:txBody>
      </p:sp>
      <p:sp>
        <p:nvSpPr>
          <p:cNvPr id="3" name="Text Placeholder 6"/>
          <p:cNvSpPr>
            <a:spLocks noGrp="1"/>
          </p:cNvSpPr>
          <p:nvPr>
            <p:ph idx="1"/>
          </p:nvPr>
        </p:nvSpPr>
        <p:spPr>
          <a:xfrm>
            <a:off x="211765" y="1298179"/>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lide Number Placeholder 7"/>
          <p:cNvSpPr>
            <a:spLocks noGrp="1"/>
          </p:cNvSpPr>
          <p:nvPr>
            <p:ph type="sldNum" sz="quarter" idx="4"/>
          </p:nvPr>
        </p:nvSpPr>
        <p:spPr>
          <a:xfrm>
            <a:off x="9332549" y="6520260"/>
            <a:ext cx="2844800" cy="365125"/>
          </a:xfrm>
          <a:prstGeom prst="rect">
            <a:avLst/>
          </a:prstGeom>
        </p:spPr>
        <p:txBody>
          <a:bodyPr vert="horz" lIns="91440" tIns="45720" rIns="91440" bIns="45720" rtlCol="0" anchor="ctr"/>
          <a:lstStyle>
            <a:lvl1pPr algn="r">
              <a:defRPr sz="1200">
                <a:solidFill>
                  <a:schemeClr val="tx2">
                    <a:lumMod val="50000"/>
                  </a:schemeClr>
                </a:solidFill>
                <a:latin typeface="Calibri" panose="020F0502020204030204" pitchFamily="34" charset="0"/>
              </a:defRPr>
            </a:lvl1pPr>
          </a:lstStyle>
          <a:p>
            <a:fld id="{7A4816D8-4964-4886-919C-398450004912}" type="slidenum">
              <a:rPr lang="it-IT" smtClean="0"/>
              <a:pPr/>
              <a:t>‹N›</a:t>
            </a:fld>
            <a:endParaRPr lang="it-IT" dirty="0"/>
          </a:p>
        </p:txBody>
      </p:sp>
    </p:spTree>
    <p:extLst>
      <p:ext uri="{BB962C8B-B14F-4D97-AF65-F5344CB8AC3E}">
        <p14:creationId xmlns:p14="http://schemas.microsoft.com/office/powerpoint/2010/main" val="550406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11_Solo titolo">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11765" y="-15509"/>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dirty="0"/>
          </a:p>
        </p:txBody>
      </p:sp>
      <p:sp>
        <p:nvSpPr>
          <p:cNvPr id="3" name="Text Placeholder 6"/>
          <p:cNvSpPr>
            <a:spLocks noGrp="1"/>
          </p:cNvSpPr>
          <p:nvPr>
            <p:ph idx="1"/>
          </p:nvPr>
        </p:nvSpPr>
        <p:spPr>
          <a:xfrm>
            <a:off x="211765" y="1298179"/>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lide Number Placeholder 7"/>
          <p:cNvSpPr>
            <a:spLocks noGrp="1"/>
          </p:cNvSpPr>
          <p:nvPr>
            <p:ph type="sldNum" sz="quarter" idx="4"/>
          </p:nvPr>
        </p:nvSpPr>
        <p:spPr>
          <a:xfrm>
            <a:off x="9332549" y="6520260"/>
            <a:ext cx="2844800" cy="365125"/>
          </a:xfrm>
          <a:prstGeom prst="rect">
            <a:avLst/>
          </a:prstGeom>
        </p:spPr>
        <p:txBody>
          <a:bodyPr vert="horz" lIns="91440" tIns="45720" rIns="91440" bIns="45720" rtlCol="0" anchor="ctr"/>
          <a:lstStyle>
            <a:lvl1pPr algn="r">
              <a:defRPr sz="1200">
                <a:solidFill>
                  <a:schemeClr val="tx2">
                    <a:lumMod val="50000"/>
                  </a:schemeClr>
                </a:solidFill>
                <a:latin typeface="Calibri" panose="020F0502020204030204" pitchFamily="34" charset="0"/>
              </a:defRPr>
            </a:lvl1pPr>
          </a:lstStyle>
          <a:p>
            <a:fld id="{7A4816D8-4964-4886-919C-398450004912}" type="slidenum">
              <a:rPr lang="it-IT" smtClean="0"/>
              <a:pPr/>
              <a:t>‹N›</a:t>
            </a:fld>
            <a:endParaRPr lang="it-IT" dirty="0"/>
          </a:p>
        </p:txBody>
      </p:sp>
    </p:spTree>
    <p:extLst>
      <p:ext uri="{BB962C8B-B14F-4D97-AF65-F5344CB8AC3E}">
        <p14:creationId xmlns:p14="http://schemas.microsoft.com/office/powerpoint/2010/main" val="14540781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2_Solo titolo">
    <p:spTree>
      <p:nvGrpSpPr>
        <p:cNvPr id="1" name=""/>
        <p:cNvGrpSpPr/>
        <p:nvPr/>
      </p:nvGrpSpPr>
      <p:grpSpPr>
        <a:xfrm>
          <a:off x="0" y="0"/>
          <a:ext cx="0" cy="0"/>
          <a:chOff x="0" y="0"/>
          <a:chExt cx="0" cy="0"/>
        </a:xfrm>
      </p:grpSpPr>
      <p:sp>
        <p:nvSpPr>
          <p:cNvPr id="2" name="Title Placeholder 5"/>
          <p:cNvSpPr>
            <a:spLocks noGrp="1"/>
          </p:cNvSpPr>
          <p:nvPr>
            <p:ph type="title"/>
          </p:nvPr>
        </p:nvSpPr>
        <p:spPr>
          <a:xfrm>
            <a:off x="211765" y="-15509"/>
            <a:ext cx="10972800" cy="1143000"/>
          </a:xfrm>
          <a:prstGeom prst="rect">
            <a:avLst/>
          </a:prstGeom>
        </p:spPr>
        <p:txBody>
          <a:bodyPr vert="horz" lIns="91440" tIns="45720" rIns="91440" bIns="45720" rtlCol="0" anchor="ctr">
            <a:normAutofit/>
          </a:bodyPr>
          <a:lstStyle/>
          <a:p>
            <a:r>
              <a:rPr lang="it-IT"/>
              <a:t>Fare clic per modificare lo stile del titolo</a:t>
            </a:r>
            <a:endParaRPr lang="it-IT" dirty="0"/>
          </a:p>
        </p:txBody>
      </p:sp>
      <p:sp>
        <p:nvSpPr>
          <p:cNvPr id="3" name="Text Placeholder 6"/>
          <p:cNvSpPr>
            <a:spLocks noGrp="1"/>
          </p:cNvSpPr>
          <p:nvPr>
            <p:ph idx="1"/>
          </p:nvPr>
        </p:nvSpPr>
        <p:spPr>
          <a:xfrm>
            <a:off x="211765" y="1298179"/>
            <a:ext cx="109728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
        <p:nvSpPr>
          <p:cNvPr id="4" name="Slide Number Placeholder 7"/>
          <p:cNvSpPr>
            <a:spLocks noGrp="1"/>
          </p:cNvSpPr>
          <p:nvPr>
            <p:ph type="sldNum" sz="quarter" idx="4"/>
          </p:nvPr>
        </p:nvSpPr>
        <p:spPr>
          <a:xfrm>
            <a:off x="9332549" y="6520260"/>
            <a:ext cx="2844800" cy="365125"/>
          </a:xfrm>
          <a:prstGeom prst="rect">
            <a:avLst/>
          </a:prstGeom>
        </p:spPr>
        <p:txBody>
          <a:bodyPr vert="horz" lIns="91440" tIns="45720" rIns="91440" bIns="45720" rtlCol="0" anchor="ctr"/>
          <a:lstStyle>
            <a:lvl1pPr algn="r">
              <a:defRPr sz="1200">
                <a:solidFill>
                  <a:schemeClr val="tx2">
                    <a:lumMod val="50000"/>
                  </a:schemeClr>
                </a:solidFill>
                <a:latin typeface="Calibri" panose="020F0502020204030204" pitchFamily="34" charset="0"/>
              </a:defRPr>
            </a:lvl1pPr>
          </a:lstStyle>
          <a:p>
            <a:fld id="{7A4816D8-4964-4886-919C-398450004912}" type="slidenum">
              <a:rPr lang="it-IT" smtClean="0"/>
              <a:pPr/>
              <a:t>‹N›</a:t>
            </a:fld>
            <a:endParaRPr lang="it-IT" dirty="0"/>
          </a:p>
        </p:txBody>
      </p:sp>
    </p:spTree>
    <p:extLst>
      <p:ext uri="{BB962C8B-B14F-4D97-AF65-F5344CB8AC3E}">
        <p14:creationId xmlns:p14="http://schemas.microsoft.com/office/powerpoint/2010/main" val="21215217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and subtitle">
  <p:cSld name="Title and subtitle">
    <p:spTree>
      <p:nvGrpSpPr>
        <p:cNvPr id="1" name="Shape 25"/>
        <p:cNvGrpSpPr/>
        <p:nvPr/>
      </p:nvGrpSpPr>
      <p:grpSpPr>
        <a:xfrm>
          <a:off x="0" y="0"/>
          <a:ext cx="0" cy="0"/>
          <a:chOff x="0" y="0"/>
          <a:chExt cx="0" cy="0"/>
        </a:xfrm>
      </p:grpSpPr>
      <p:sp>
        <p:nvSpPr>
          <p:cNvPr id="26" name="Google Shape;26;p57"/>
          <p:cNvSpPr/>
          <p:nvPr/>
        </p:nvSpPr>
        <p:spPr>
          <a:xfrm>
            <a:off x="-100199" y="-158665"/>
            <a:ext cx="1979100" cy="4058433"/>
          </a:xfrm>
          <a:custGeom>
            <a:avLst/>
            <a:gdLst/>
            <a:ahLst/>
            <a:cxnLst/>
            <a:rect l="l" t="t" r="r" b="b"/>
            <a:pathLst>
              <a:path w="59373" h="121753" extrusionOk="0">
                <a:moveTo>
                  <a:pt x="59373" y="2004"/>
                </a:moveTo>
                <a:lnTo>
                  <a:pt x="0" y="0"/>
                </a:lnTo>
                <a:lnTo>
                  <a:pt x="751" y="121753"/>
                </a:lnTo>
                <a:close/>
              </a:path>
            </a:pathLst>
          </a:custGeom>
          <a:solidFill>
            <a:srgbClr val="3D85C6"/>
          </a:solidFill>
          <a:ln>
            <a:noFill/>
          </a:ln>
        </p:spPr>
      </p:sp>
      <p:sp>
        <p:nvSpPr>
          <p:cNvPr id="27" name="Google Shape;27;p57"/>
          <p:cNvSpPr/>
          <p:nvPr/>
        </p:nvSpPr>
        <p:spPr>
          <a:xfrm>
            <a:off x="-83500" y="-50133"/>
            <a:ext cx="2079333" cy="3231733"/>
          </a:xfrm>
          <a:custGeom>
            <a:avLst/>
            <a:gdLst/>
            <a:ahLst/>
            <a:cxnLst/>
            <a:rect l="l" t="t" r="r" b="b"/>
            <a:pathLst>
              <a:path w="62380" h="96952" extrusionOk="0">
                <a:moveTo>
                  <a:pt x="501" y="96952"/>
                </a:moveTo>
                <a:lnTo>
                  <a:pt x="0" y="0"/>
                </a:lnTo>
                <a:lnTo>
                  <a:pt x="62380" y="501"/>
                </a:lnTo>
                <a:close/>
              </a:path>
            </a:pathLst>
          </a:custGeom>
          <a:solidFill>
            <a:srgbClr val="073763"/>
          </a:solidFill>
          <a:ln>
            <a:noFill/>
          </a:ln>
        </p:spPr>
      </p:sp>
      <p:sp>
        <p:nvSpPr>
          <p:cNvPr id="28" name="Google Shape;28;p57"/>
          <p:cNvSpPr/>
          <p:nvPr/>
        </p:nvSpPr>
        <p:spPr>
          <a:xfrm rot="10800000">
            <a:off x="10305431" y="3008438"/>
            <a:ext cx="1979100" cy="4058433"/>
          </a:xfrm>
          <a:custGeom>
            <a:avLst/>
            <a:gdLst/>
            <a:ahLst/>
            <a:cxnLst/>
            <a:rect l="l" t="t" r="r" b="b"/>
            <a:pathLst>
              <a:path w="59373" h="121753" extrusionOk="0">
                <a:moveTo>
                  <a:pt x="59373" y="2004"/>
                </a:moveTo>
                <a:lnTo>
                  <a:pt x="0" y="0"/>
                </a:lnTo>
                <a:lnTo>
                  <a:pt x="751" y="121753"/>
                </a:lnTo>
                <a:close/>
              </a:path>
            </a:pathLst>
          </a:custGeom>
          <a:solidFill>
            <a:srgbClr val="3D85C6"/>
          </a:solidFill>
          <a:ln>
            <a:noFill/>
          </a:ln>
        </p:spPr>
      </p:sp>
      <p:sp>
        <p:nvSpPr>
          <p:cNvPr id="29" name="Google Shape;29;p57"/>
          <p:cNvSpPr/>
          <p:nvPr/>
        </p:nvSpPr>
        <p:spPr>
          <a:xfrm rot="10800000">
            <a:off x="10188496" y="3726604"/>
            <a:ext cx="2079333" cy="3231733"/>
          </a:xfrm>
          <a:custGeom>
            <a:avLst/>
            <a:gdLst/>
            <a:ahLst/>
            <a:cxnLst/>
            <a:rect l="l" t="t" r="r" b="b"/>
            <a:pathLst>
              <a:path w="62380" h="96952" extrusionOk="0">
                <a:moveTo>
                  <a:pt x="501" y="96952"/>
                </a:moveTo>
                <a:lnTo>
                  <a:pt x="0" y="0"/>
                </a:lnTo>
                <a:lnTo>
                  <a:pt x="62380" y="501"/>
                </a:lnTo>
                <a:close/>
              </a:path>
            </a:pathLst>
          </a:custGeom>
          <a:solidFill>
            <a:srgbClr val="073763"/>
          </a:solidFill>
          <a:ln>
            <a:noFill/>
          </a:ln>
        </p:spPr>
      </p:sp>
      <p:sp>
        <p:nvSpPr>
          <p:cNvPr id="30" name="Google Shape;30;p57"/>
          <p:cNvSpPr txBox="1">
            <a:spLocks noGrp="1"/>
          </p:cNvSpPr>
          <p:nvPr>
            <p:ph type="ctrTitle"/>
          </p:nvPr>
        </p:nvSpPr>
        <p:spPr>
          <a:xfrm>
            <a:off x="3010667" y="1627467"/>
            <a:ext cx="6411200" cy="2736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4800"/>
              <a:buNone/>
              <a:defRPr sz="6400"/>
            </a:lvl2pPr>
            <a:lvl3pPr lvl="2" algn="l">
              <a:lnSpc>
                <a:spcPct val="100000"/>
              </a:lnSpc>
              <a:spcBef>
                <a:spcPts val="0"/>
              </a:spcBef>
              <a:spcAft>
                <a:spcPts val="0"/>
              </a:spcAft>
              <a:buSzPts val="4800"/>
              <a:buNone/>
              <a:defRPr sz="6400"/>
            </a:lvl3pPr>
            <a:lvl4pPr lvl="3" algn="l">
              <a:lnSpc>
                <a:spcPct val="100000"/>
              </a:lnSpc>
              <a:spcBef>
                <a:spcPts val="0"/>
              </a:spcBef>
              <a:spcAft>
                <a:spcPts val="0"/>
              </a:spcAft>
              <a:buSzPts val="4800"/>
              <a:buNone/>
              <a:defRPr sz="6400"/>
            </a:lvl4pPr>
            <a:lvl5pPr lvl="4" algn="l">
              <a:lnSpc>
                <a:spcPct val="100000"/>
              </a:lnSpc>
              <a:spcBef>
                <a:spcPts val="0"/>
              </a:spcBef>
              <a:spcAft>
                <a:spcPts val="0"/>
              </a:spcAft>
              <a:buSzPts val="4800"/>
              <a:buNone/>
              <a:defRPr sz="6400"/>
            </a:lvl5pPr>
            <a:lvl6pPr lvl="5" algn="l">
              <a:lnSpc>
                <a:spcPct val="100000"/>
              </a:lnSpc>
              <a:spcBef>
                <a:spcPts val="0"/>
              </a:spcBef>
              <a:spcAft>
                <a:spcPts val="0"/>
              </a:spcAft>
              <a:buSzPts val="4800"/>
              <a:buNone/>
              <a:defRPr sz="6400"/>
            </a:lvl6pPr>
            <a:lvl7pPr lvl="6" algn="l">
              <a:lnSpc>
                <a:spcPct val="100000"/>
              </a:lnSpc>
              <a:spcBef>
                <a:spcPts val="0"/>
              </a:spcBef>
              <a:spcAft>
                <a:spcPts val="0"/>
              </a:spcAft>
              <a:buSzPts val="4800"/>
              <a:buNone/>
              <a:defRPr sz="6400"/>
            </a:lvl7pPr>
            <a:lvl8pPr lvl="7" algn="l">
              <a:lnSpc>
                <a:spcPct val="100000"/>
              </a:lnSpc>
              <a:spcBef>
                <a:spcPts val="0"/>
              </a:spcBef>
              <a:spcAft>
                <a:spcPts val="0"/>
              </a:spcAft>
              <a:buSzPts val="4800"/>
              <a:buNone/>
              <a:defRPr sz="6400"/>
            </a:lvl8pPr>
            <a:lvl9pPr lvl="8" algn="l">
              <a:lnSpc>
                <a:spcPct val="100000"/>
              </a:lnSpc>
              <a:spcBef>
                <a:spcPts val="0"/>
              </a:spcBef>
              <a:spcAft>
                <a:spcPts val="0"/>
              </a:spcAft>
              <a:buSzPts val="4800"/>
              <a:buNone/>
              <a:defRPr sz="6400"/>
            </a:lvl9pPr>
          </a:lstStyle>
          <a:p>
            <a:endParaRPr/>
          </a:p>
        </p:txBody>
      </p:sp>
      <p:sp>
        <p:nvSpPr>
          <p:cNvPr id="31" name="Google Shape;31;p57"/>
          <p:cNvSpPr txBox="1">
            <a:spLocks noGrp="1"/>
          </p:cNvSpPr>
          <p:nvPr>
            <p:ph type="subTitle" idx="1"/>
          </p:nvPr>
        </p:nvSpPr>
        <p:spPr>
          <a:xfrm>
            <a:off x="3321600" y="4745645"/>
            <a:ext cx="5435600" cy="913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800"/>
              <a:buNone/>
              <a:defRPr sz="1867">
                <a:solidFill>
                  <a:srgbClr val="6FA8D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57"/>
          <p:cNvSpPr txBox="1">
            <a:spLocks noGrp="1"/>
          </p:cNvSpPr>
          <p:nvPr>
            <p:ph type="sldNum" idx="12"/>
          </p:nvPr>
        </p:nvSpPr>
        <p:spPr>
          <a:xfrm>
            <a:off x="11409045" y="6333135"/>
            <a:ext cx="731600" cy="5248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733" b="0" i="0" u="none" strike="noStrike" cap="none">
                <a:solidFill>
                  <a:srgbClr val="595959"/>
                </a:solidFill>
                <a:latin typeface="Montserrat"/>
                <a:ea typeface="Montserrat"/>
                <a:cs typeface="Montserrat"/>
                <a:sym typeface="Montserrat"/>
              </a:defRPr>
            </a:lvl9pPr>
          </a:lstStyle>
          <a:p>
            <a:fld id="{00000000-1234-1234-1234-123412341234}" type="slidenum">
              <a:rPr lang="it-IT" smtClean="0"/>
              <a:pPr/>
              <a:t>‹N›</a:t>
            </a:fld>
            <a:endParaRPr lang="it-IT"/>
          </a:p>
        </p:txBody>
      </p:sp>
    </p:spTree>
    <p:extLst>
      <p:ext uri="{BB962C8B-B14F-4D97-AF65-F5344CB8AC3E}">
        <p14:creationId xmlns:p14="http://schemas.microsoft.com/office/powerpoint/2010/main" val="3251854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AD49C8-8C32-480B-B47A-C878D53056F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0BE2EEC2-38F3-4D7A-BE0C-A6F745696E0B}"/>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DD53083-A0B4-4B76-9140-16710D51FF64}"/>
              </a:ext>
            </a:extLst>
          </p:cNvPr>
          <p:cNvSpPr>
            <a:spLocks noGrp="1"/>
          </p:cNvSpPr>
          <p:nvPr>
            <p:ph type="dt" sz="half" idx="10"/>
          </p:nvPr>
        </p:nvSpPr>
        <p:spPr/>
        <p:txBody>
          <a:bodyPr/>
          <a:lstStyle/>
          <a:p>
            <a:endParaRPr lang="it-IT"/>
          </a:p>
        </p:txBody>
      </p:sp>
      <p:sp>
        <p:nvSpPr>
          <p:cNvPr id="5" name="Segnaposto piè di pagina 4">
            <a:extLst>
              <a:ext uri="{FF2B5EF4-FFF2-40B4-BE49-F238E27FC236}">
                <a16:creationId xmlns:a16="http://schemas.microsoft.com/office/drawing/2014/main" id="{3DC32D5E-8FF7-4CC7-8509-1BD31F0EA5FB}"/>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F9B64062-4587-4326-85CD-ADD0C3D69A46}"/>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393992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FAF0DE0-B171-4FDA-8C7F-26BB8087F7A5}"/>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6F455864-25D7-4778-9E15-67782A2BEAB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743F32EE-EFE7-41CB-A6C2-4CFFBFB6370E}"/>
              </a:ext>
            </a:extLst>
          </p:cNvPr>
          <p:cNvSpPr>
            <a:spLocks noGrp="1"/>
          </p:cNvSpPr>
          <p:nvPr>
            <p:ph type="dt" sz="half" idx="10"/>
          </p:nvPr>
        </p:nvSpPr>
        <p:spPr/>
        <p:txBody>
          <a:bodyPr/>
          <a:lstStyle/>
          <a:p>
            <a:endParaRPr lang="it-IT"/>
          </a:p>
        </p:txBody>
      </p:sp>
      <p:sp>
        <p:nvSpPr>
          <p:cNvPr id="5" name="Segnaposto piè di pagina 4">
            <a:extLst>
              <a:ext uri="{FF2B5EF4-FFF2-40B4-BE49-F238E27FC236}">
                <a16:creationId xmlns:a16="http://schemas.microsoft.com/office/drawing/2014/main" id="{722FE226-60FD-44EC-8B43-564070BFD74D}"/>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3213A45B-6A2C-4873-82EE-269EC8D0AEA4}"/>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18312761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0E79F3-71C7-42DF-B446-F78628B23974}"/>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57AE08AF-1C68-40B6-BD15-CF75F75F9696}"/>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BEA8DDFB-E2F2-4868-B8CF-0BDC50CAD938}"/>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7AB468B2-63A9-4465-87F4-6BE53909D398}"/>
              </a:ext>
            </a:extLst>
          </p:cNvPr>
          <p:cNvSpPr>
            <a:spLocks noGrp="1"/>
          </p:cNvSpPr>
          <p:nvPr>
            <p:ph type="dt" sz="half" idx="10"/>
          </p:nvPr>
        </p:nvSpPr>
        <p:spPr/>
        <p:txBody>
          <a:bodyPr/>
          <a:lstStyle/>
          <a:p>
            <a:endParaRPr lang="it-IT"/>
          </a:p>
        </p:txBody>
      </p:sp>
      <p:sp>
        <p:nvSpPr>
          <p:cNvPr id="6" name="Segnaposto piè di pagina 5">
            <a:extLst>
              <a:ext uri="{FF2B5EF4-FFF2-40B4-BE49-F238E27FC236}">
                <a16:creationId xmlns:a16="http://schemas.microsoft.com/office/drawing/2014/main" id="{64D4C9AF-1033-43B7-96F6-6AAD03E1820F}"/>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B5E3165C-C0BF-4E2C-930D-A2436DBF2556}"/>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3332289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688D83A-3577-43FA-B30D-16DDADEE38FE}"/>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8AD42B36-9A74-48A9-850D-5707336BAF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7E623529-6EAD-4DA1-8737-C8BDFB019EBF}"/>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7F001CA3-675D-4C0C-B8DD-D4B6A2486C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44CFA8B9-B84C-4493-B4C9-2ED6C6EA6175}"/>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CE3AA5F5-B245-4A1F-B164-90AE3136364F}"/>
              </a:ext>
            </a:extLst>
          </p:cNvPr>
          <p:cNvSpPr>
            <a:spLocks noGrp="1"/>
          </p:cNvSpPr>
          <p:nvPr>
            <p:ph type="dt" sz="half" idx="10"/>
          </p:nvPr>
        </p:nvSpPr>
        <p:spPr/>
        <p:txBody>
          <a:bodyPr/>
          <a:lstStyle/>
          <a:p>
            <a:endParaRPr lang="it-IT"/>
          </a:p>
        </p:txBody>
      </p:sp>
      <p:sp>
        <p:nvSpPr>
          <p:cNvPr id="8" name="Segnaposto piè di pagina 7">
            <a:extLst>
              <a:ext uri="{FF2B5EF4-FFF2-40B4-BE49-F238E27FC236}">
                <a16:creationId xmlns:a16="http://schemas.microsoft.com/office/drawing/2014/main" id="{59AADD0B-08CA-4ADE-ADAC-43C0D6C30C42}"/>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C13C951-3979-463B-8CD9-F9CCE505810C}"/>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2515841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EB3D2FE-3127-4C24-8872-1FBC6D0D5CC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51533BC3-DECC-4233-BFCE-01B4937CBEF2}"/>
              </a:ext>
            </a:extLst>
          </p:cNvPr>
          <p:cNvSpPr>
            <a:spLocks noGrp="1"/>
          </p:cNvSpPr>
          <p:nvPr>
            <p:ph type="dt" sz="half" idx="10"/>
          </p:nvPr>
        </p:nvSpPr>
        <p:spPr/>
        <p:txBody>
          <a:bodyPr/>
          <a:lstStyle/>
          <a:p>
            <a:endParaRPr lang="it-IT"/>
          </a:p>
        </p:txBody>
      </p:sp>
      <p:sp>
        <p:nvSpPr>
          <p:cNvPr id="4" name="Segnaposto piè di pagina 3">
            <a:extLst>
              <a:ext uri="{FF2B5EF4-FFF2-40B4-BE49-F238E27FC236}">
                <a16:creationId xmlns:a16="http://schemas.microsoft.com/office/drawing/2014/main" id="{911FF739-D3C0-4D67-BA47-E43C749F001B}"/>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32AF12D5-33B4-475B-B5FA-94B4A057D2DB}"/>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73057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FE92865A-A55F-493A-8FC3-A58372A170D0}"/>
              </a:ext>
            </a:extLst>
          </p:cNvPr>
          <p:cNvSpPr>
            <a:spLocks noGrp="1"/>
          </p:cNvSpPr>
          <p:nvPr>
            <p:ph type="dt" sz="half" idx="10"/>
          </p:nvPr>
        </p:nvSpPr>
        <p:spPr/>
        <p:txBody>
          <a:bodyPr/>
          <a:lstStyle/>
          <a:p>
            <a:endParaRPr lang="it-IT"/>
          </a:p>
        </p:txBody>
      </p:sp>
      <p:sp>
        <p:nvSpPr>
          <p:cNvPr id="3" name="Segnaposto piè di pagina 2">
            <a:extLst>
              <a:ext uri="{FF2B5EF4-FFF2-40B4-BE49-F238E27FC236}">
                <a16:creationId xmlns:a16="http://schemas.microsoft.com/office/drawing/2014/main" id="{81F2847C-FA02-4D73-B764-EB0AA92B524A}"/>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48DDEAE-558B-4D3C-A90D-3149369D10B0}"/>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5806645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3F14DE-6933-40B0-9D13-658708CFFFC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A7B8BB9E-4EE8-4CB5-A716-AECC8C951E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2B06F2AD-5015-4E97-97B0-5A1D082659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0A8F108-B9C4-4009-A34A-97DDC62F6B2E}"/>
              </a:ext>
            </a:extLst>
          </p:cNvPr>
          <p:cNvSpPr>
            <a:spLocks noGrp="1"/>
          </p:cNvSpPr>
          <p:nvPr>
            <p:ph type="dt" sz="half" idx="10"/>
          </p:nvPr>
        </p:nvSpPr>
        <p:spPr/>
        <p:txBody>
          <a:bodyPr/>
          <a:lstStyle/>
          <a:p>
            <a:endParaRPr lang="it-IT"/>
          </a:p>
        </p:txBody>
      </p:sp>
      <p:sp>
        <p:nvSpPr>
          <p:cNvPr id="6" name="Segnaposto piè di pagina 5">
            <a:extLst>
              <a:ext uri="{FF2B5EF4-FFF2-40B4-BE49-F238E27FC236}">
                <a16:creationId xmlns:a16="http://schemas.microsoft.com/office/drawing/2014/main" id="{89CA36BD-E8FF-48EE-BAB5-F39C34A46C3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1B1504E5-67D6-4B75-977B-11A92B06E237}"/>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38179863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51E2A4-7D14-47B8-A247-E7A3169224C1}"/>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EBCB286B-E838-4D29-9DAA-F31C3B8C27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902755EA-88EF-4C87-9DF3-7DE700403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CD08DE6-5AB3-41FE-8CE8-260192C9C823}"/>
              </a:ext>
            </a:extLst>
          </p:cNvPr>
          <p:cNvSpPr>
            <a:spLocks noGrp="1"/>
          </p:cNvSpPr>
          <p:nvPr>
            <p:ph type="dt" sz="half" idx="10"/>
          </p:nvPr>
        </p:nvSpPr>
        <p:spPr/>
        <p:txBody>
          <a:bodyPr/>
          <a:lstStyle/>
          <a:p>
            <a:endParaRPr lang="it-IT"/>
          </a:p>
        </p:txBody>
      </p:sp>
      <p:sp>
        <p:nvSpPr>
          <p:cNvPr id="6" name="Segnaposto piè di pagina 5">
            <a:extLst>
              <a:ext uri="{FF2B5EF4-FFF2-40B4-BE49-F238E27FC236}">
                <a16:creationId xmlns:a16="http://schemas.microsoft.com/office/drawing/2014/main" id="{2DA92389-5B74-4330-A2D3-0E3D0C43FA48}"/>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22D569FF-DD6A-461E-8F4F-285D9FD9F974}"/>
              </a:ext>
            </a:extLst>
          </p:cNvPr>
          <p:cNvSpPr>
            <a:spLocks noGrp="1"/>
          </p:cNvSpPr>
          <p:nvPr>
            <p:ph type="sldNum" sz="quarter" idx="12"/>
          </p:nvPr>
        </p:nvSpPr>
        <p:spPr/>
        <p:txBody>
          <a:bodyPr/>
          <a:lstStyle/>
          <a:p>
            <a:fld id="{A7E21B3A-743D-4FA3-ACF3-B586FFCF3AE0}" type="slidenum">
              <a:rPr lang="it-IT" smtClean="0"/>
              <a:t>‹N›</a:t>
            </a:fld>
            <a:endParaRPr lang="it-IT"/>
          </a:p>
        </p:txBody>
      </p:sp>
    </p:spTree>
    <p:extLst>
      <p:ext uri="{BB962C8B-B14F-4D97-AF65-F5344CB8AC3E}">
        <p14:creationId xmlns:p14="http://schemas.microsoft.com/office/powerpoint/2010/main" val="243791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5668C840-28EE-4A60-B8C1-EBED816B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FB05E9C2-2F0D-4EDD-B3A0-31264446FD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8954D9-B58B-48F0-BA89-432C974554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it-IT"/>
          </a:p>
        </p:txBody>
      </p:sp>
      <p:sp>
        <p:nvSpPr>
          <p:cNvPr id="5" name="Segnaposto piè di pagina 4">
            <a:extLst>
              <a:ext uri="{FF2B5EF4-FFF2-40B4-BE49-F238E27FC236}">
                <a16:creationId xmlns:a16="http://schemas.microsoft.com/office/drawing/2014/main" id="{89D9CF1D-68DA-4EF7-9C0B-A5BE4DC6D1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3694B046-FBA2-4BC8-8E3F-9193C15E99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7E21B3A-743D-4FA3-ACF3-B586FFCF3AE0}" type="slidenum">
              <a:rPr lang="it-IT" smtClean="0"/>
              <a:t>‹N›</a:t>
            </a:fld>
            <a:endParaRPr lang="it-IT"/>
          </a:p>
        </p:txBody>
      </p:sp>
    </p:spTree>
    <p:extLst>
      <p:ext uri="{BB962C8B-B14F-4D97-AF65-F5344CB8AC3E}">
        <p14:creationId xmlns:p14="http://schemas.microsoft.com/office/powerpoint/2010/main" val="12849943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62" r:id="rId13"/>
    <p:sldLayoutId id="2147483668" r:id="rId14"/>
    <p:sldLayoutId id="2147483669" r:id="rId15"/>
    <p:sldLayoutId id="2147483670" r:id="rId16"/>
    <p:sldLayoutId id="2147483671" r:id="rId17"/>
    <p:sldLayoutId id="2147483672" r:id="rId18"/>
    <p:sldLayoutId id="2147483687"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7.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chart" Target="../charts/chart8.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hyperlink" Target="mailto:mennuni@previbank.it" TargetMode="External"/><Relationship Id="rId3" Type="http://schemas.openxmlformats.org/officeDocument/2006/relationships/hyperlink" Target="mailto:segreteria@previbank.it" TargetMode="External"/><Relationship Id="rId7" Type="http://schemas.openxmlformats.org/officeDocument/2006/relationships/hyperlink" Target="mailto:paola@previbank.it" TargetMode="External"/><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hyperlink" Target="mailto:liquidazioni@previbank.it" TargetMode="External"/><Relationship Id="rId5" Type="http://schemas.openxmlformats.org/officeDocument/2006/relationships/hyperlink" Target="mailto:sortino@previbank.it" TargetMode="External"/><Relationship Id="rId4" Type="http://schemas.openxmlformats.org/officeDocument/2006/relationships/hyperlink" Target="mailto:perocco@previbank.it" TargetMode="External"/><Relationship Id="rId9" Type="http://schemas.openxmlformats.org/officeDocument/2006/relationships/hyperlink" Target="mailto:taranto@previbank.it"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chart" Target="../charts/chart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CasellaDiTesto 4">
            <a:extLst>
              <a:ext uri="{FF2B5EF4-FFF2-40B4-BE49-F238E27FC236}">
                <a16:creationId xmlns:a16="http://schemas.microsoft.com/office/drawing/2014/main" id="{6A493D6F-0138-4E5F-BD6B-9BE1C5653F45}"/>
              </a:ext>
            </a:extLst>
          </p:cNvPr>
          <p:cNvSpPr txBox="1"/>
          <p:nvPr/>
        </p:nvSpPr>
        <p:spPr>
          <a:xfrm>
            <a:off x="3205019" y="1273810"/>
            <a:ext cx="5781964" cy="707886"/>
          </a:xfrm>
          <a:prstGeom prst="rect">
            <a:avLst/>
          </a:prstGeom>
          <a:noFill/>
        </p:spPr>
        <p:txBody>
          <a:bodyPr wrap="square" rtlCol="0">
            <a:spAutoFit/>
          </a:bodyPr>
          <a:lstStyle/>
          <a:p>
            <a:pPr algn="ctr"/>
            <a:r>
              <a:rPr lang="it-IT" sz="4000" dirty="0">
                <a:solidFill>
                  <a:srgbClr val="04549F"/>
                </a:solidFill>
                <a:latin typeface="Georgia" panose="02040502050405020303" pitchFamily="18" charset="0"/>
              </a:rPr>
              <a:t>ASSEMBLEA 2025</a:t>
            </a:r>
          </a:p>
        </p:txBody>
      </p:sp>
      <p:sp>
        <p:nvSpPr>
          <p:cNvPr id="6" name="CasellaDiTesto 5">
            <a:extLst>
              <a:ext uri="{FF2B5EF4-FFF2-40B4-BE49-F238E27FC236}">
                <a16:creationId xmlns:a16="http://schemas.microsoft.com/office/drawing/2014/main" id="{F6A7D555-D597-4843-9A2F-E8DE1F1F91F5}"/>
              </a:ext>
            </a:extLst>
          </p:cNvPr>
          <p:cNvSpPr txBox="1"/>
          <p:nvPr/>
        </p:nvSpPr>
        <p:spPr>
          <a:xfrm>
            <a:off x="2319506" y="2506761"/>
            <a:ext cx="8024909" cy="830997"/>
          </a:xfrm>
          <a:prstGeom prst="rect">
            <a:avLst/>
          </a:prstGeom>
          <a:noFill/>
        </p:spPr>
        <p:txBody>
          <a:bodyPr wrap="square" rtlCol="0">
            <a:spAutoFit/>
          </a:bodyPr>
          <a:lstStyle/>
          <a:p>
            <a:pPr algn="ctr"/>
            <a:r>
              <a:rPr lang="it-IT" sz="2400" dirty="0">
                <a:solidFill>
                  <a:srgbClr val="0054A0"/>
                </a:solidFill>
                <a:latin typeface="Georgia" panose="02040502050405020303" pitchFamily="18" charset="0"/>
              </a:rPr>
              <a:t>A CURA DEL DIRETTORE GENERALE </a:t>
            </a:r>
          </a:p>
          <a:p>
            <a:pPr algn="ctr"/>
            <a:r>
              <a:rPr lang="it-IT" sz="2400" dirty="0">
                <a:solidFill>
                  <a:srgbClr val="0054A0"/>
                </a:solidFill>
                <a:latin typeface="Georgia" panose="02040502050405020303" pitchFamily="18" charset="0"/>
              </a:rPr>
              <a:t>CLAUDIA DI GIOVANNI</a:t>
            </a:r>
          </a:p>
        </p:txBody>
      </p:sp>
      <p:sp>
        <p:nvSpPr>
          <p:cNvPr id="7" name="CasellaDiTesto 6">
            <a:extLst>
              <a:ext uri="{FF2B5EF4-FFF2-40B4-BE49-F238E27FC236}">
                <a16:creationId xmlns:a16="http://schemas.microsoft.com/office/drawing/2014/main" id="{063277A2-9AD1-4555-855F-DB0EABB60C1A}"/>
              </a:ext>
            </a:extLst>
          </p:cNvPr>
          <p:cNvSpPr txBox="1"/>
          <p:nvPr/>
        </p:nvSpPr>
        <p:spPr>
          <a:xfrm>
            <a:off x="3925454" y="5430301"/>
            <a:ext cx="4341091" cy="338554"/>
          </a:xfrm>
          <a:prstGeom prst="rect">
            <a:avLst/>
          </a:prstGeom>
          <a:noFill/>
        </p:spPr>
        <p:txBody>
          <a:bodyPr wrap="square" rtlCol="0">
            <a:spAutoFit/>
          </a:bodyPr>
          <a:lstStyle/>
          <a:p>
            <a:pPr algn="ctr"/>
            <a:r>
              <a:rPr lang="it-IT" sz="1600" dirty="0">
                <a:solidFill>
                  <a:srgbClr val="0054A0"/>
                </a:solidFill>
                <a:latin typeface="Georgia" panose="02040502050405020303" pitchFamily="18" charset="0"/>
              </a:rPr>
              <a:t>29 MAGGIO 2025</a:t>
            </a:r>
          </a:p>
        </p:txBody>
      </p:sp>
      <p:pic>
        <p:nvPicPr>
          <p:cNvPr id="3" name="Immagine 2">
            <a:extLst>
              <a:ext uri="{FF2B5EF4-FFF2-40B4-BE49-F238E27FC236}">
                <a16:creationId xmlns:a16="http://schemas.microsoft.com/office/drawing/2014/main" id="{3804D677-0BE8-4283-83EC-AA7C4E2CC0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3479" y="3862823"/>
            <a:ext cx="2938082" cy="897045"/>
          </a:xfrm>
          <a:prstGeom prst="rect">
            <a:avLst/>
          </a:prstGeom>
        </p:spPr>
      </p:pic>
      <p:sp>
        <p:nvSpPr>
          <p:cNvPr id="4" name="Rettangolo 3">
            <a:extLst>
              <a:ext uri="{FF2B5EF4-FFF2-40B4-BE49-F238E27FC236}">
                <a16:creationId xmlns:a16="http://schemas.microsoft.com/office/drawing/2014/main" id="{4EE7B131-03D3-8FB7-F857-5685BD3CC21E}"/>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CasellaDiTesto 6">
            <a:extLst>
              <a:ext uri="{FF2B5EF4-FFF2-40B4-BE49-F238E27FC236}">
                <a16:creationId xmlns:a16="http://schemas.microsoft.com/office/drawing/2014/main" id="{7BC03854-7539-C849-200B-B2E98FE74326}"/>
              </a:ext>
            </a:extLst>
          </p:cNvPr>
          <p:cNvSpPr txBox="1"/>
          <p:nvPr/>
        </p:nvSpPr>
        <p:spPr>
          <a:xfrm>
            <a:off x="1095632" y="-1"/>
            <a:ext cx="1076640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 NUOVI COSTI DEL FONDO</a:t>
            </a:r>
          </a:p>
        </p:txBody>
      </p:sp>
      <p:sp>
        <p:nvSpPr>
          <p:cNvPr id="8" name="Segnaposto numero diapositiva 16">
            <a:extLst>
              <a:ext uri="{FF2B5EF4-FFF2-40B4-BE49-F238E27FC236}">
                <a16:creationId xmlns:a16="http://schemas.microsoft.com/office/drawing/2014/main" id="{FD95DB3B-1E8F-14FC-0A33-8ED23D925095}"/>
              </a:ext>
            </a:extLst>
          </p:cNvPr>
          <p:cNvSpPr txBox="1">
            <a:spLocks/>
          </p:cNvSpPr>
          <p:nvPr/>
        </p:nvSpPr>
        <p:spPr>
          <a:xfrm>
            <a:off x="5892552" y="6489211"/>
            <a:ext cx="406895"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10</a:t>
            </a:fld>
            <a:endParaRPr lang="it-IT" sz="1400" b="1" dirty="0">
              <a:solidFill>
                <a:srgbClr val="04549F"/>
              </a:solidFill>
              <a:latin typeface="Georgia" panose="02040502050405020303" pitchFamily="18" charset="0"/>
            </a:endParaRPr>
          </a:p>
        </p:txBody>
      </p:sp>
      <p:sp>
        <p:nvSpPr>
          <p:cNvPr id="3" name="Rettangolo 2">
            <a:extLst>
              <a:ext uri="{FF2B5EF4-FFF2-40B4-BE49-F238E27FC236}">
                <a16:creationId xmlns:a16="http://schemas.microsoft.com/office/drawing/2014/main" id="{463C6BEB-B522-0982-1276-1DBCFA1EE63A}"/>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2" name="Google Shape;588;g7240826a2e_0_29">
            <a:extLst>
              <a:ext uri="{FF2B5EF4-FFF2-40B4-BE49-F238E27FC236}">
                <a16:creationId xmlns:a16="http://schemas.microsoft.com/office/drawing/2014/main" id="{4A108A42-DDF4-E7AD-0153-B5B7C3474E08}"/>
              </a:ext>
            </a:extLst>
          </p:cNvPr>
          <p:cNvSpPr txBox="1">
            <a:spLocks/>
          </p:cNvSpPr>
          <p:nvPr/>
        </p:nvSpPr>
        <p:spPr>
          <a:xfrm>
            <a:off x="1205698" y="4735565"/>
            <a:ext cx="9225236" cy="175364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73763"/>
              </a:buClr>
              <a:buSzPts val="2600"/>
              <a:buFont typeface="Montserrat"/>
              <a:buNone/>
              <a:defRPr sz="3467" b="1" i="0" u="none" strike="noStrike" cap="none">
                <a:solidFill>
                  <a:srgbClr val="073763"/>
                </a:solidFill>
                <a:latin typeface="Montserrat"/>
                <a:ea typeface="Montserrat"/>
                <a:cs typeface="Montserrat"/>
                <a:sym typeface="Montserrat"/>
              </a:defRPr>
            </a:lvl1pPr>
            <a:lvl2pPr marR="0" lvl="1"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3733" b="0" i="0" u="none" strike="noStrike" cap="none">
                <a:solidFill>
                  <a:schemeClr val="dk1"/>
                </a:solidFill>
                <a:latin typeface="Arial"/>
                <a:ea typeface="Arial"/>
                <a:cs typeface="Arial"/>
                <a:sym typeface="Arial"/>
              </a:defRPr>
            </a:lvl9pPr>
          </a:lstStyle>
          <a:p>
            <a:pPr algn="just">
              <a:buSzPts val="1100"/>
            </a:pPr>
            <a:r>
              <a:rPr lang="it-IT" sz="1100" i="1" dirty="0">
                <a:solidFill>
                  <a:schemeClr val="tx1"/>
                </a:solidFill>
                <a:latin typeface="Georgia" panose="02040502050405020303" pitchFamily="18" charset="0"/>
                <a:ea typeface="Tahoma" panose="020B0604030504040204" pitchFamily="34" charset="0"/>
                <a:cs typeface="Tahoma" panose="020B0604030504040204" pitchFamily="34" charset="0"/>
              </a:rPr>
              <a:t>Per ogni iscritto l’Azienda dovrà corrispondere una quota associativa pari ad un minimo di Euro 12,5 ed un massimo di Euro 14 (l’ammontare della quota  associativa varia in base al numero di dipendenti iscritti</a:t>
            </a:r>
            <a:r>
              <a:rPr lang="it-IT" sz="1100" b="0" i="1" dirty="0">
                <a:solidFill>
                  <a:schemeClr val="tx1"/>
                </a:solidFill>
                <a:latin typeface="Georgia" panose="02040502050405020303" pitchFamily="18" charset="0"/>
                <a:ea typeface="Tahoma" panose="020B0604030504040204" pitchFamily="34" charset="0"/>
                <a:cs typeface="Tahoma" panose="020B0604030504040204" pitchFamily="34" charset="0"/>
              </a:rPr>
              <a:t>)</a:t>
            </a:r>
          </a:p>
          <a:p>
            <a:pPr algn="just">
              <a:buSzPts val="1100"/>
            </a:pPr>
            <a:endParaRPr lang="it-IT" sz="1100" b="0" i="1" dirty="0">
              <a:solidFill>
                <a:schemeClr val="tx1"/>
              </a:solidFill>
              <a:latin typeface="Georgia" panose="02040502050405020303" pitchFamily="18" charset="0"/>
              <a:ea typeface="Tahoma" panose="020B0604030504040204" pitchFamily="34" charset="0"/>
              <a:cs typeface="Tahoma" panose="020B0604030504040204" pitchFamily="34" charset="0"/>
            </a:endParaRPr>
          </a:p>
          <a:p>
            <a:pPr algn="just">
              <a:buSzPts val="1100"/>
            </a:pPr>
            <a:r>
              <a:rPr lang="it-IT" sz="1100" i="1" dirty="0">
                <a:solidFill>
                  <a:srgbClr val="00B050"/>
                </a:solidFill>
                <a:latin typeface="Georgia" panose="02040502050405020303" pitchFamily="18" charset="0"/>
                <a:ea typeface="Tahoma" panose="020B0604030504040204" pitchFamily="34" charset="0"/>
                <a:cs typeface="Tahoma" panose="020B0604030504040204" pitchFamily="34" charset="0"/>
              </a:rPr>
              <a:t>*Commissione di performance pari al 20% del rendimento conseguito maggiore del rendimento soglia con un massimo di 0,07 punti percentuali</a:t>
            </a:r>
          </a:p>
          <a:p>
            <a:pPr algn="just">
              <a:buSzPts val="1100"/>
            </a:pPr>
            <a:endParaRPr lang="it-IT" sz="1100" i="1" dirty="0">
              <a:solidFill>
                <a:schemeClr val="tx1"/>
              </a:solidFill>
              <a:latin typeface="Georgia" panose="02040502050405020303" pitchFamily="18" charset="0"/>
              <a:ea typeface="Tahoma" panose="020B0604030504040204" pitchFamily="34" charset="0"/>
              <a:cs typeface="Tahoma" panose="020B0604030504040204" pitchFamily="34" charset="0"/>
            </a:endParaRPr>
          </a:p>
          <a:p>
            <a:pPr algn="just">
              <a:buSzPts val="1100"/>
            </a:pPr>
            <a:r>
              <a:rPr lang="it-IT" sz="1100" b="1" i="1" dirty="0">
                <a:solidFill>
                  <a:srgbClr val="00B050"/>
                </a:solidFill>
                <a:latin typeface="Georgia" panose="02040502050405020303" pitchFamily="18" charset="0"/>
                <a:ea typeface="Tahoma" panose="020B0604030504040204" pitchFamily="34" charset="0"/>
                <a:cs typeface="Tahoma" panose="020B0604030504040204" pitchFamily="34" charset="0"/>
                <a:sym typeface="Montserrat"/>
              </a:rPr>
              <a:t>** Si può ridurre  fino allo 0,22% per trasferimenti massivi</a:t>
            </a:r>
            <a:endParaRPr lang="it-IT" sz="1100" i="1" dirty="0">
              <a:solidFill>
                <a:srgbClr val="00B050"/>
              </a:solidFill>
              <a:latin typeface="Georgia" panose="02040502050405020303" pitchFamily="18" charset="0"/>
              <a:ea typeface="Tahoma" panose="020B0604030504040204" pitchFamily="34" charset="0"/>
              <a:cs typeface="Tahoma" panose="020B0604030504040204" pitchFamily="34" charset="0"/>
            </a:endParaRPr>
          </a:p>
          <a:p>
            <a:pPr algn="just">
              <a:buSzPts val="1100"/>
            </a:pPr>
            <a:endParaRPr lang="it-IT" sz="800" i="1" dirty="0">
              <a:solidFill>
                <a:schemeClr val="tx1"/>
              </a:solidFill>
              <a:latin typeface="Georgia" panose="02040502050405020303" pitchFamily="18" charset="0"/>
              <a:ea typeface="Tahoma" panose="020B0604030504040204" pitchFamily="34" charset="0"/>
              <a:cs typeface="Tahoma" panose="020B0604030504040204" pitchFamily="34" charset="0"/>
            </a:endParaRPr>
          </a:p>
          <a:p>
            <a:pPr algn="just">
              <a:buSzPts val="1100"/>
            </a:pPr>
            <a:endParaRPr lang="it-IT" sz="800" b="1" i="1" dirty="0">
              <a:solidFill>
                <a:schemeClr val="tx1"/>
              </a:solidFill>
              <a:latin typeface="Georgia" panose="02040502050405020303" pitchFamily="18" charset="0"/>
              <a:ea typeface="Tahoma" panose="020B0604030504040204" pitchFamily="34" charset="0"/>
              <a:cs typeface="Tahoma" panose="020B0604030504040204" pitchFamily="34" charset="0"/>
              <a:sym typeface="Montserrat"/>
            </a:endParaRPr>
          </a:p>
          <a:p>
            <a:pPr marL="171450" indent="-171450" algn="just">
              <a:buSzPts val="1100"/>
              <a:buFont typeface="Arial" panose="020B0604020202020204" pitchFamily="34" charset="0"/>
              <a:buChar char="•"/>
            </a:pPr>
            <a:endParaRPr lang="it-IT" sz="800" i="1" dirty="0">
              <a:solidFill>
                <a:schemeClr val="tx1"/>
              </a:solidFill>
              <a:latin typeface="Georgia" panose="02040502050405020303" pitchFamily="18" charset="0"/>
              <a:ea typeface="Tahoma" panose="020B0604030504040204" pitchFamily="34" charset="0"/>
              <a:cs typeface="Tahoma" panose="020B0604030504040204" pitchFamily="34" charset="0"/>
            </a:endParaRPr>
          </a:p>
          <a:p>
            <a:pPr algn="just">
              <a:buSzPts val="1100"/>
            </a:pPr>
            <a:endParaRPr lang="it-IT" sz="800" b="0" i="1" dirty="0">
              <a:solidFill>
                <a:schemeClr val="tx1"/>
              </a:solidFill>
              <a:latin typeface="Georgia" panose="02040502050405020303" pitchFamily="18" charset="0"/>
              <a:ea typeface="Tahoma" panose="020B0604030504040204" pitchFamily="34" charset="0"/>
              <a:cs typeface="Tahoma" panose="020B0604030504040204" pitchFamily="34" charset="0"/>
            </a:endParaRPr>
          </a:p>
        </p:txBody>
      </p:sp>
      <p:graphicFrame>
        <p:nvGraphicFramePr>
          <p:cNvPr id="6" name="Tabella 5">
            <a:extLst>
              <a:ext uri="{FF2B5EF4-FFF2-40B4-BE49-F238E27FC236}">
                <a16:creationId xmlns:a16="http://schemas.microsoft.com/office/drawing/2014/main" id="{A094729F-43CE-C110-0EEE-BE1B16FD69E4}"/>
              </a:ext>
            </a:extLst>
          </p:cNvPr>
          <p:cNvGraphicFramePr>
            <a:graphicFrameLocks noGrp="1"/>
          </p:cNvGraphicFramePr>
          <p:nvPr>
            <p:extLst>
              <p:ext uri="{D42A27DB-BD31-4B8C-83A1-F6EECF244321}">
                <p14:modId xmlns:p14="http://schemas.microsoft.com/office/powerpoint/2010/main" val="1794695856"/>
              </p:ext>
            </p:extLst>
          </p:nvPr>
        </p:nvGraphicFramePr>
        <p:xfrm>
          <a:off x="1205698" y="634688"/>
          <a:ext cx="9225235" cy="3989408"/>
        </p:xfrm>
        <a:graphic>
          <a:graphicData uri="http://schemas.openxmlformats.org/drawingml/2006/table">
            <a:tbl>
              <a:tblPr/>
              <a:tblGrid>
                <a:gridCol w="1890997">
                  <a:extLst>
                    <a:ext uri="{9D8B030D-6E8A-4147-A177-3AD203B41FA5}">
                      <a16:colId xmlns:a16="http://schemas.microsoft.com/office/drawing/2014/main" val="3120907597"/>
                    </a:ext>
                  </a:extLst>
                </a:gridCol>
                <a:gridCol w="2032380">
                  <a:extLst>
                    <a:ext uri="{9D8B030D-6E8A-4147-A177-3AD203B41FA5}">
                      <a16:colId xmlns:a16="http://schemas.microsoft.com/office/drawing/2014/main" val="2898527977"/>
                    </a:ext>
                  </a:extLst>
                </a:gridCol>
                <a:gridCol w="1696594">
                  <a:extLst>
                    <a:ext uri="{9D8B030D-6E8A-4147-A177-3AD203B41FA5}">
                      <a16:colId xmlns:a16="http://schemas.microsoft.com/office/drawing/2014/main" val="2381687969"/>
                    </a:ext>
                  </a:extLst>
                </a:gridCol>
                <a:gridCol w="1837978">
                  <a:extLst>
                    <a:ext uri="{9D8B030D-6E8A-4147-A177-3AD203B41FA5}">
                      <a16:colId xmlns:a16="http://schemas.microsoft.com/office/drawing/2014/main" val="1386423287"/>
                    </a:ext>
                  </a:extLst>
                </a:gridCol>
                <a:gridCol w="1767286">
                  <a:extLst>
                    <a:ext uri="{9D8B030D-6E8A-4147-A177-3AD203B41FA5}">
                      <a16:colId xmlns:a16="http://schemas.microsoft.com/office/drawing/2014/main" val="1121800397"/>
                    </a:ext>
                  </a:extLst>
                </a:gridCol>
              </a:tblGrid>
              <a:tr h="470515">
                <a:tc>
                  <a:txBody>
                    <a:bodyPr/>
                    <a:lstStyle/>
                    <a:p>
                      <a:pPr algn="ctr" fontAlgn="ctr"/>
                      <a:r>
                        <a:rPr lang="it-IT" sz="1300" b="1" i="0" u="none" strike="noStrike" dirty="0">
                          <a:solidFill>
                            <a:srgbClr val="000000"/>
                          </a:solidFill>
                          <a:effectLst/>
                          <a:latin typeface="Calibri" panose="020F0502020204030204" pitchFamily="34" charset="0"/>
                        </a:rPr>
                        <a:t>Comparto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Profilo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Commissione Amministrativa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Commissione sullo stock</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Commissione Switch Interno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50278192"/>
                  </a:ext>
                </a:extLst>
              </a:tr>
              <a:tr h="977787">
                <a:tc>
                  <a:txBody>
                    <a:bodyPr/>
                    <a:lstStyle/>
                    <a:p>
                      <a:pPr algn="ctr" fontAlgn="ctr"/>
                      <a:r>
                        <a:rPr lang="it-IT" sz="1300" b="1" i="0" u="none" strike="noStrike" dirty="0">
                          <a:solidFill>
                            <a:srgbClr val="000000"/>
                          </a:solidFill>
                          <a:effectLst/>
                          <a:latin typeface="Calibri" panose="020F0502020204030204" pitchFamily="34" charset="0"/>
                        </a:rPr>
                        <a:t>Finanziario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9CBF3"/>
                    </a:solidFill>
                  </a:tcPr>
                </a:tc>
                <a:tc>
                  <a:txBody>
                    <a:bodyPr/>
                    <a:lstStyle/>
                    <a:p>
                      <a:pPr algn="ctr" fontAlgn="ctr"/>
                      <a:r>
                        <a:rPr lang="it-IT" sz="1300" b="0" i="0" u="none" strike="noStrike" dirty="0">
                          <a:solidFill>
                            <a:srgbClr val="000000"/>
                          </a:solidFill>
                          <a:effectLst/>
                          <a:latin typeface="Calibri" panose="020F0502020204030204" pitchFamily="34" charset="0"/>
                        </a:rPr>
                        <a:t>1° Finanziario</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2° Crescita</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3° Equilibrio</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5° Libero</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7° Mix Finanziario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0" i="0" u="none" strike="noStrike" dirty="0">
                          <a:solidFill>
                            <a:srgbClr val="000000"/>
                          </a:solidFill>
                          <a:effectLst/>
                          <a:latin typeface="Calibri" panose="020F0502020204030204" pitchFamily="34" charset="0"/>
                        </a:rPr>
                        <a:t>Non Prevista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0,35%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9CBF3"/>
                    </a:solidFill>
                  </a:tcPr>
                </a:tc>
                <a:tc>
                  <a:txBody>
                    <a:bodyPr/>
                    <a:lstStyle/>
                    <a:p>
                      <a:pPr algn="ctr" fontAlgn="ctr"/>
                      <a:r>
                        <a:rPr lang="it-IT" sz="1300" b="1" i="0" u="none" strike="noStrike" dirty="0">
                          <a:solidFill>
                            <a:srgbClr val="00B050"/>
                          </a:solidFill>
                          <a:effectLst/>
                          <a:latin typeface="Calibri" panose="020F0502020204030204" pitchFamily="34" charset="0"/>
                        </a:rPr>
                        <a:t>0,22%</a:t>
                      </a:r>
                      <a:br>
                        <a:rPr lang="it-IT" sz="1300" b="1" i="0" u="none" strike="noStrike" dirty="0">
                          <a:solidFill>
                            <a:srgbClr val="00B050"/>
                          </a:solidFill>
                          <a:effectLst/>
                          <a:latin typeface="Calibri" panose="020F0502020204030204" pitchFamily="34" charset="0"/>
                        </a:rPr>
                      </a:br>
                      <a:r>
                        <a:rPr lang="it-IT" sz="1300" b="1" i="1" u="none" strike="noStrike" dirty="0">
                          <a:solidFill>
                            <a:srgbClr val="00B050"/>
                          </a:solidFill>
                          <a:effectLst/>
                          <a:latin typeface="Calibri" panose="020F0502020204030204" pitchFamily="34" charset="0"/>
                        </a:rPr>
                        <a:t>verso c. assicurativo</a:t>
                      </a:r>
                      <a:endParaRPr lang="it-IT" sz="1300" b="1" i="0" u="none" strike="noStrike" dirty="0">
                        <a:solidFill>
                          <a:srgbClr val="00B05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30608639"/>
                  </a:ext>
                </a:extLst>
              </a:tr>
              <a:tr h="618430">
                <a:tc>
                  <a:txBody>
                    <a:bodyPr/>
                    <a:lstStyle/>
                    <a:p>
                      <a:pPr algn="ctr" fontAlgn="ctr"/>
                      <a:r>
                        <a:rPr lang="it-IT" sz="1300" b="1" i="0" u="none" strike="noStrike" dirty="0">
                          <a:solidFill>
                            <a:srgbClr val="000000"/>
                          </a:solidFill>
                          <a:effectLst/>
                          <a:latin typeface="Calibri" panose="020F0502020204030204" pitchFamily="34" charset="0"/>
                        </a:rPr>
                        <a:t>Bilanciato sostenibile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9CBF3"/>
                    </a:solidFill>
                  </a:tcPr>
                </a:tc>
                <a:tc>
                  <a:txBody>
                    <a:bodyPr/>
                    <a:lstStyle/>
                    <a:p>
                      <a:pPr algn="ctr" fontAlgn="ctr"/>
                      <a:r>
                        <a:rPr lang="it-IT" sz="1300" b="0" i="0" u="none" strike="noStrike" dirty="0">
                          <a:solidFill>
                            <a:srgbClr val="000000"/>
                          </a:solidFill>
                          <a:effectLst/>
                          <a:latin typeface="Calibri" panose="020F0502020204030204" pitchFamily="34" charset="0"/>
                        </a:rPr>
                        <a:t>5° Libero</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6° Bilanciato Sostenibile</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7° Mix Finanziario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0" i="0" u="none" strike="noStrike" dirty="0">
                          <a:solidFill>
                            <a:srgbClr val="000000"/>
                          </a:solidFill>
                          <a:effectLst/>
                          <a:latin typeface="Calibri" panose="020F0502020204030204" pitchFamily="34" charset="0"/>
                        </a:rPr>
                        <a:t>Non Prevista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0,30%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9CBF3"/>
                    </a:solidFill>
                  </a:tcPr>
                </a:tc>
                <a:tc>
                  <a:txBody>
                    <a:bodyPr/>
                    <a:lstStyle/>
                    <a:p>
                      <a:pPr algn="ctr" fontAlgn="ctr"/>
                      <a:r>
                        <a:rPr lang="it-IT" sz="1300" b="1" i="0" u="none" strike="noStrike" dirty="0">
                          <a:solidFill>
                            <a:srgbClr val="00B050"/>
                          </a:solidFill>
                          <a:effectLst/>
                          <a:latin typeface="Calibri" panose="020F0502020204030204" pitchFamily="34" charset="0"/>
                        </a:rPr>
                        <a:t>0,22%</a:t>
                      </a:r>
                      <a:br>
                        <a:rPr lang="it-IT" sz="1300" b="1" i="0" u="none" strike="noStrike" dirty="0">
                          <a:solidFill>
                            <a:srgbClr val="00B050"/>
                          </a:solidFill>
                          <a:effectLst/>
                          <a:latin typeface="Calibri" panose="020F0502020204030204" pitchFamily="34" charset="0"/>
                        </a:rPr>
                      </a:br>
                      <a:r>
                        <a:rPr lang="it-IT" sz="1300" b="1" i="1" u="none" strike="noStrike" dirty="0">
                          <a:solidFill>
                            <a:srgbClr val="00B050"/>
                          </a:solidFill>
                          <a:effectLst/>
                          <a:latin typeface="Calibri" panose="020F0502020204030204" pitchFamily="34" charset="0"/>
                        </a:rPr>
                        <a:t>verso c. assicurativo</a:t>
                      </a:r>
                      <a:endParaRPr lang="it-IT" sz="1300" b="1" i="0" u="none" strike="noStrike" dirty="0">
                        <a:solidFill>
                          <a:srgbClr val="00B05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995614230"/>
                  </a:ext>
                </a:extLst>
              </a:tr>
              <a:tr h="927644">
                <a:tc>
                  <a:txBody>
                    <a:bodyPr/>
                    <a:lstStyle/>
                    <a:p>
                      <a:pPr algn="ctr" fontAlgn="ctr"/>
                      <a:r>
                        <a:rPr lang="it-IT" sz="1300" b="1" i="0" u="none" strike="noStrike" dirty="0">
                          <a:solidFill>
                            <a:srgbClr val="000000"/>
                          </a:solidFill>
                          <a:effectLst/>
                          <a:latin typeface="Calibri" panose="020F0502020204030204" pitchFamily="34" charset="0"/>
                        </a:rPr>
                        <a:t>Assicurativo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9CBF3"/>
                    </a:solidFill>
                  </a:tcPr>
                </a:tc>
                <a:tc>
                  <a:txBody>
                    <a:bodyPr/>
                    <a:lstStyle/>
                    <a:p>
                      <a:pPr algn="ctr" fontAlgn="ctr"/>
                      <a:r>
                        <a:rPr lang="it-IT" sz="1300" b="0" i="0" u="none" strike="noStrike" dirty="0">
                          <a:solidFill>
                            <a:srgbClr val="000000"/>
                          </a:solidFill>
                          <a:effectLst/>
                          <a:latin typeface="Calibri" panose="020F0502020204030204" pitchFamily="34" charset="0"/>
                        </a:rPr>
                        <a:t>4° Multigaranzia</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2° Crescita</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3° Equilibrio</a:t>
                      </a:r>
                      <a:br>
                        <a:rPr lang="it-IT" sz="1300" b="0" i="0" u="none" strike="noStrike" dirty="0">
                          <a:solidFill>
                            <a:srgbClr val="000000"/>
                          </a:solidFill>
                          <a:effectLst/>
                          <a:latin typeface="Calibri" panose="020F0502020204030204" pitchFamily="34" charset="0"/>
                        </a:rPr>
                      </a:br>
                      <a:r>
                        <a:rPr lang="it-IT" sz="1300" b="0" i="0" u="none" strike="noStrike" dirty="0">
                          <a:solidFill>
                            <a:srgbClr val="000000"/>
                          </a:solidFill>
                          <a:effectLst/>
                          <a:latin typeface="Calibri" panose="020F0502020204030204" pitchFamily="34" charset="0"/>
                        </a:rPr>
                        <a:t>5° Libero</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B050"/>
                          </a:solidFill>
                          <a:effectLst/>
                          <a:latin typeface="Calibri" panose="020F0502020204030204" pitchFamily="34" charset="0"/>
                        </a:rPr>
                        <a:t>0,55%</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endParaRPr lang="it-IT" sz="1300" b="1" i="0" u="none" strike="noStrike" dirty="0">
                        <a:solidFill>
                          <a:srgbClr val="00B050"/>
                        </a:solidFill>
                        <a:effectLst/>
                        <a:latin typeface="Calibri" panose="020F0502020204030204" pitchFamily="34" charset="0"/>
                      </a:endParaRPr>
                    </a:p>
                    <a:p>
                      <a:pPr algn="ctr" fontAlgn="ctr"/>
                      <a:r>
                        <a:rPr lang="it-IT" sz="1300" b="1" i="0" u="none" strike="noStrike" dirty="0">
                          <a:solidFill>
                            <a:srgbClr val="00B050"/>
                          </a:solidFill>
                          <a:effectLst/>
                          <a:latin typeface="Calibri" panose="020F0502020204030204" pitchFamily="34" charset="0"/>
                        </a:rPr>
                        <a:t>0,58% *</a:t>
                      </a:r>
                      <a:br>
                        <a:rPr lang="it-IT" sz="1300" b="1" i="0" u="none" strike="noStrike" dirty="0">
                          <a:solidFill>
                            <a:srgbClr val="00B050"/>
                          </a:solidFill>
                          <a:effectLst/>
                          <a:latin typeface="Calibri" panose="020F0502020204030204" pitchFamily="34" charset="0"/>
                        </a:rPr>
                      </a:br>
                      <a:endParaRPr lang="it-IT" sz="1300" b="1" i="0" u="none" strike="noStrike" dirty="0">
                        <a:solidFill>
                          <a:srgbClr val="00B05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r>
                        <a:rPr lang="it-IT" sz="1300" b="0" i="0" u="none" strike="noStrike" dirty="0">
                          <a:solidFill>
                            <a:srgbClr val="000000"/>
                          </a:solidFill>
                          <a:effectLst/>
                          <a:latin typeface="Calibri" panose="020F0502020204030204" pitchFamily="34" charset="0"/>
                        </a:rPr>
                        <a:t>€ 0,00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784633467"/>
                  </a:ext>
                </a:extLst>
              </a:tr>
              <a:tr h="192215">
                <a:tc>
                  <a:txBody>
                    <a:bodyPr/>
                    <a:lstStyle/>
                    <a:p>
                      <a:pPr algn="ctr" fontAlgn="ctr"/>
                      <a:r>
                        <a:rPr lang="it-IT" sz="1300" b="0" i="0" u="none" strike="noStrike">
                          <a:solidFill>
                            <a:srgbClr val="000000"/>
                          </a:solidFill>
                          <a:effectLst/>
                          <a:latin typeface="Calibri" panose="020F0502020204030204" pitchFamily="34" charset="0"/>
                        </a:rPr>
                        <a:t> </a:t>
                      </a:r>
                    </a:p>
                  </a:txBody>
                  <a:tcPr marL="7620" marR="7620" marT="7620" marB="0" anchor="ctr">
                    <a:lnL>
                      <a:noFill/>
                    </a:lnL>
                    <a:lnR>
                      <a:noFill/>
                    </a:lnR>
                    <a:lnT w="1270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it-IT" sz="1300" b="0" i="0" u="none" strike="noStrike">
                          <a:solidFill>
                            <a:srgbClr val="000000"/>
                          </a:solidFill>
                          <a:effectLst/>
                          <a:latin typeface="Calibri" panose="020F0502020204030204" pitchFamily="34" charset="0"/>
                        </a:rPr>
                        <a:t> </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0" i="0" u="none" strike="noStrike">
                          <a:solidFill>
                            <a:srgbClr val="000000"/>
                          </a:solidFill>
                          <a:effectLst/>
                          <a:latin typeface="Calibri" panose="020F0502020204030204" pitchFamily="34" charset="0"/>
                        </a:rPr>
                        <a:t> </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0" i="0" u="none" strike="noStrike">
                          <a:solidFill>
                            <a:srgbClr val="000000"/>
                          </a:solidFill>
                          <a:effectLst/>
                          <a:latin typeface="Calibri" panose="020F0502020204030204" pitchFamily="34" charset="0"/>
                        </a:rPr>
                        <a:t> </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0" i="0" u="none" strike="noStrike" dirty="0">
                          <a:solidFill>
                            <a:srgbClr val="000000"/>
                          </a:solidFill>
                          <a:effectLst/>
                          <a:latin typeface="Calibri" panose="020F0502020204030204" pitchFamily="34" charset="0"/>
                        </a:rPr>
                        <a:t> </a:t>
                      </a:r>
                    </a:p>
                  </a:txBody>
                  <a:tcPr marL="7620" marR="7620" marT="762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615370669"/>
                  </a:ext>
                </a:extLst>
              </a:tr>
              <a:tr h="300858">
                <a:tc>
                  <a:txBody>
                    <a:bodyPr/>
                    <a:lstStyle/>
                    <a:p>
                      <a:pPr algn="ctr" fontAlgn="ctr"/>
                      <a:r>
                        <a:rPr lang="it-IT" sz="1300" b="0" i="0" u="none" strike="noStrike">
                          <a:solidFill>
                            <a:srgbClr val="000000"/>
                          </a:solidFill>
                          <a:effectLst/>
                          <a:latin typeface="Calibri" panose="020F0502020204030204" pitchFamily="34" charset="0"/>
                        </a:rPr>
                        <a:t> </a:t>
                      </a:r>
                    </a:p>
                  </a:txBody>
                  <a:tcPr marL="7620" marR="7620" marT="762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a:solidFill>
                            <a:srgbClr val="000000"/>
                          </a:solidFill>
                          <a:effectLst/>
                          <a:latin typeface="Calibri" panose="020F0502020204030204" pitchFamily="34" charset="0"/>
                        </a:rPr>
                        <a:t>Anticipazioni</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a:solidFill>
                            <a:srgbClr val="000000"/>
                          </a:solidFill>
                          <a:effectLst/>
                          <a:latin typeface="Calibri" panose="020F0502020204030204" pitchFamily="34" charset="0"/>
                        </a:rPr>
                        <a:t>Trasferimenti in uscita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Trasferimenti in entrata</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0000"/>
                          </a:solidFill>
                          <a:effectLst/>
                          <a:latin typeface="Calibri" panose="020F0502020204030204" pitchFamily="34" charset="0"/>
                        </a:rPr>
                        <a:t>Riscatto / Prestazione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48723413"/>
                  </a:ext>
                </a:extLst>
              </a:tr>
              <a:tr h="468001">
                <a:tc>
                  <a:txBody>
                    <a:bodyPr/>
                    <a:lstStyle/>
                    <a:p>
                      <a:pPr algn="ctr" fontAlgn="ctr"/>
                      <a:r>
                        <a:rPr lang="it-IT" sz="1300" b="0" i="0" u="none" strike="noStrike">
                          <a:solidFill>
                            <a:srgbClr val="000000"/>
                          </a:solidFill>
                          <a:effectLst/>
                          <a:latin typeface="Calibri" panose="020F0502020204030204" pitchFamily="34" charset="0"/>
                        </a:rPr>
                        <a:t>Posizione individuale</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0" i="0" u="none" strike="noStrike">
                          <a:solidFill>
                            <a:srgbClr val="000000"/>
                          </a:solidFill>
                          <a:effectLst/>
                          <a:latin typeface="Calibri" panose="020F0502020204030204" pitchFamily="34" charset="0"/>
                        </a:rPr>
                        <a:t>€ 0,00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B050"/>
                          </a:solidFill>
                          <a:effectLst/>
                          <a:latin typeface="Calibri" panose="020F0502020204030204" pitchFamily="34" charset="0"/>
                        </a:rPr>
                        <a:t>€ 0,00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1" i="0" u="none" strike="noStrike" dirty="0">
                          <a:solidFill>
                            <a:srgbClr val="00B050"/>
                          </a:solidFill>
                          <a:effectLst/>
                          <a:latin typeface="Calibri" panose="020F0502020204030204" pitchFamily="34" charset="0"/>
                        </a:rPr>
                        <a:t>0,35% **</a:t>
                      </a:r>
                      <a:br>
                        <a:rPr lang="it-IT" sz="1300" b="1" i="0" u="none" strike="noStrike" dirty="0">
                          <a:solidFill>
                            <a:srgbClr val="00B050"/>
                          </a:solidFill>
                          <a:effectLst/>
                          <a:latin typeface="Calibri" panose="020F0502020204030204" pitchFamily="34" charset="0"/>
                        </a:rPr>
                      </a:br>
                      <a:r>
                        <a:rPr lang="it-IT" sz="1300" b="1" i="1" u="none" strike="noStrike" dirty="0">
                          <a:solidFill>
                            <a:srgbClr val="00B050"/>
                          </a:solidFill>
                          <a:effectLst/>
                          <a:latin typeface="Calibri" panose="020F0502020204030204" pitchFamily="34" charset="0"/>
                        </a:rPr>
                        <a:t>verso c. assicurativo</a:t>
                      </a:r>
                      <a:endParaRPr lang="it-IT" sz="1300" b="1" i="0" u="none" strike="noStrike" dirty="0">
                        <a:solidFill>
                          <a:srgbClr val="00B050"/>
                        </a:solidFill>
                        <a:effectLst/>
                        <a:latin typeface="Calibri" panose="020F0502020204030204" pitchFamily="34" charset="0"/>
                      </a:endParaRP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tc>
                  <a:txBody>
                    <a:bodyPr/>
                    <a:lstStyle/>
                    <a:p>
                      <a:pPr algn="ctr" fontAlgn="ctr"/>
                      <a:r>
                        <a:rPr lang="it-IT" sz="1300" b="0" i="0" u="none" strike="noStrike" dirty="0">
                          <a:solidFill>
                            <a:srgbClr val="000000"/>
                          </a:solidFill>
                          <a:effectLst/>
                          <a:latin typeface="Calibri" panose="020F0502020204030204" pitchFamily="34" charset="0"/>
                        </a:rPr>
                        <a:t>€ 0,00</a:t>
                      </a:r>
                    </a:p>
                  </a:txBody>
                  <a:tcPr marL="7620" marR="7620" marT="762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10444399"/>
                  </a:ext>
                </a:extLst>
              </a:tr>
            </a:tbl>
          </a:graphicData>
        </a:graphic>
      </p:graphicFrame>
    </p:spTree>
    <p:extLst>
      <p:ext uri="{BB962C8B-B14F-4D97-AF65-F5344CB8AC3E}">
        <p14:creationId xmlns:p14="http://schemas.microsoft.com/office/powerpoint/2010/main" val="3695158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308C59E-B372-2F3B-7ECB-AA1A0E0F8390}"/>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2E269547-C80A-8479-92E2-3174D2E420BA}"/>
              </a:ext>
            </a:extLst>
          </p:cNvPr>
          <p:cNvSpPr txBox="1"/>
          <p:nvPr/>
        </p:nvSpPr>
        <p:spPr>
          <a:xfrm>
            <a:off x="1095632" y="-1"/>
            <a:ext cx="10766401" cy="523220"/>
          </a:xfrm>
          <a:prstGeom prst="rect">
            <a:avLst/>
          </a:prstGeom>
          <a:noFill/>
        </p:spPr>
        <p:txBody>
          <a:bodyPr wrap="square" rtlCol="0">
            <a:spAutoFit/>
          </a:bodyPr>
          <a:lstStyle/>
          <a:p>
            <a:r>
              <a:rPr lang="en-US" sz="1600" b="1" spc="0" baseline="0" dirty="0">
                <a:solidFill>
                  <a:srgbClr val="04549F"/>
                </a:solidFill>
                <a:latin typeface="Georgia" panose="02040502050405020303" pitchFamily="18" charset="0"/>
                <a:cs typeface="Calibri"/>
                <a:sym typeface="Calibri"/>
                <a:rtl val="0"/>
              </a:rPr>
              <a:t>(SEGUE) </a:t>
            </a:r>
            <a:r>
              <a:rPr lang="en-US" sz="2800" b="1" spc="0" baseline="0" dirty="0">
                <a:solidFill>
                  <a:srgbClr val="04549F"/>
                </a:solidFill>
                <a:latin typeface="Georgia" panose="02040502050405020303" pitchFamily="18" charset="0"/>
                <a:cs typeface="Calibri"/>
                <a:sym typeface="Calibri"/>
                <a:rtl val="0"/>
              </a:rPr>
              <a:t>I NUOVI COSTI DEL FONDO</a:t>
            </a:r>
          </a:p>
        </p:txBody>
      </p:sp>
      <p:sp>
        <p:nvSpPr>
          <p:cNvPr id="8" name="Segnaposto numero diapositiva 16">
            <a:extLst>
              <a:ext uri="{FF2B5EF4-FFF2-40B4-BE49-F238E27FC236}">
                <a16:creationId xmlns:a16="http://schemas.microsoft.com/office/drawing/2014/main" id="{46046A3D-B0A6-B9E6-6B97-E4E3542C7643}"/>
              </a:ext>
            </a:extLst>
          </p:cNvPr>
          <p:cNvSpPr txBox="1">
            <a:spLocks/>
          </p:cNvSpPr>
          <p:nvPr/>
        </p:nvSpPr>
        <p:spPr>
          <a:xfrm>
            <a:off x="5892552" y="6489211"/>
            <a:ext cx="406895"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11</a:t>
            </a:fld>
            <a:endParaRPr lang="it-IT" sz="1400" b="1" dirty="0">
              <a:solidFill>
                <a:srgbClr val="04549F"/>
              </a:solidFill>
              <a:latin typeface="Georgia" panose="02040502050405020303" pitchFamily="18" charset="0"/>
            </a:endParaRPr>
          </a:p>
        </p:txBody>
      </p:sp>
      <p:sp>
        <p:nvSpPr>
          <p:cNvPr id="3" name="Rettangolo 2">
            <a:extLst>
              <a:ext uri="{FF2B5EF4-FFF2-40B4-BE49-F238E27FC236}">
                <a16:creationId xmlns:a16="http://schemas.microsoft.com/office/drawing/2014/main" id="{FD4B4E42-4E6F-3C2F-8E34-6BCBE46C926F}"/>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graphicFrame>
        <p:nvGraphicFramePr>
          <p:cNvPr id="4" name="Tabella 3">
            <a:extLst>
              <a:ext uri="{FF2B5EF4-FFF2-40B4-BE49-F238E27FC236}">
                <a16:creationId xmlns:a16="http://schemas.microsoft.com/office/drawing/2014/main" id="{3E71C973-6538-4FE7-9BCA-A90A74616B31}"/>
              </a:ext>
            </a:extLst>
          </p:cNvPr>
          <p:cNvGraphicFramePr>
            <a:graphicFrameLocks noGrp="1"/>
          </p:cNvGraphicFramePr>
          <p:nvPr>
            <p:extLst>
              <p:ext uri="{D42A27DB-BD31-4B8C-83A1-F6EECF244321}">
                <p14:modId xmlns:p14="http://schemas.microsoft.com/office/powerpoint/2010/main" val="2065097812"/>
              </p:ext>
            </p:extLst>
          </p:nvPr>
        </p:nvGraphicFramePr>
        <p:xfrm>
          <a:off x="1542402" y="1518613"/>
          <a:ext cx="8700300" cy="3820772"/>
        </p:xfrm>
        <a:graphic>
          <a:graphicData uri="http://schemas.openxmlformats.org/drawingml/2006/table">
            <a:tbl>
              <a:tblPr/>
              <a:tblGrid>
                <a:gridCol w="3290101">
                  <a:extLst>
                    <a:ext uri="{9D8B030D-6E8A-4147-A177-3AD203B41FA5}">
                      <a16:colId xmlns:a16="http://schemas.microsoft.com/office/drawing/2014/main" val="3133050934"/>
                    </a:ext>
                  </a:extLst>
                </a:gridCol>
                <a:gridCol w="1270000">
                  <a:extLst>
                    <a:ext uri="{9D8B030D-6E8A-4147-A177-3AD203B41FA5}">
                      <a16:colId xmlns:a16="http://schemas.microsoft.com/office/drawing/2014/main" val="2291800936"/>
                    </a:ext>
                  </a:extLst>
                </a:gridCol>
                <a:gridCol w="1354667">
                  <a:extLst>
                    <a:ext uri="{9D8B030D-6E8A-4147-A177-3AD203B41FA5}">
                      <a16:colId xmlns:a16="http://schemas.microsoft.com/office/drawing/2014/main" val="39013143"/>
                    </a:ext>
                  </a:extLst>
                </a:gridCol>
                <a:gridCol w="1363133">
                  <a:extLst>
                    <a:ext uri="{9D8B030D-6E8A-4147-A177-3AD203B41FA5}">
                      <a16:colId xmlns:a16="http://schemas.microsoft.com/office/drawing/2014/main" val="4276261440"/>
                    </a:ext>
                  </a:extLst>
                </a:gridCol>
                <a:gridCol w="1422399">
                  <a:extLst>
                    <a:ext uri="{9D8B030D-6E8A-4147-A177-3AD203B41FA5}">
                      <a16:colId xmlns:a16="http://schemas.microsoft.com/office/drawing/2014/main" val="2656739213"/>
                    </a:ext>
                  </a:extLst>
                </a:gridCol>
              </a:tblGrid>
              <a:tr h="68803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2000" b="1" i="0" u="none" strike="noStrike" dirty="0">
                          <a:solidFill>
                            <a:srgbClr val="000000"/>
                          </a:solidFill>
                          <a:effectLst/>
                          <a:latin typeface="Georgia" panose="02040502050405020303" pitchFamily="18" charset="0"/>
                        </a:rPr>
                        <a:t>ISC</a:t>
                      </a:r>
                    </a:p>
                  </a:txBody>
                  <a:tcPr marL="8672" marR="8672" marT="8672" marB="0" anchor="ctr">
                    <a:lnL>
                      <a:noFill/>
                    </a:lnL>
                    <a:lnR w="12700" cap="flat" cmpd="sng" algn="ctr">
                      <a:solidFill>
                        <a:sysClr val="windowText" lastClr="000000"/>
                      </a:solidFill>
                      <a:prstDash val="solid"/>
                      <a:round/>
                      <a:headEnd type="none" w="med" len="med"/>
                      <a:tailEnd type="none" w="med" len="med"/>
                    </a:lnR>
                    <a:lnT>
                      <a:noFill/>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gridSpan="4">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2000" b="1" i="0" u="none" strike="noStrike" dirty="0">
                          <a:solidFill>
                            <a:srgbClr val="000000"/>
                          </a:solidFill>
                          <a:effectLst/>
                          <a:latin typeface="Georgia" panose="02040502050405020303" pitchFamily="18" charset="0"/>
                        </a:rPr>
                        <a:t>ANNI DI PERMANENZA</a:t>
                      </a:r>
                    </a:p>
                  </a:txBody>
                  <a:tcPr marL="104060" marR="104060" marT="52030" marB="5203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89CBF3"/>
                    </a:solidFill>
                  </a:tcPr>
                </a:tc>
                <a:tc hMerge="1">
                  <a:txBody>
                    <a:bodyPr/>
                    <a:lstStyle/>
                    <a:p>
                      <a:endParaRPr lang="it-IT"/>
                    </a:p>
                  </a:txBody>
                  <a:tcPr/>
                </a:tc>
                <a:tc hMerge="1">
                  <a:txBody>
                    <a:bodyPr/>
                    <a:lstStyle/>
                    <a:p>
                      <a:endParaRPr lang="it-IT"/>
                    </a:p>
                  </a:txBody>
                  <a:tcPr/>
                </a:tc>
                <a:tc hMerge="1">
                  <a:txBody>
                    <a:bodyPr/>
                    <a:lstStyle/>
                    <a:p>
                      <a:endParaRPr lang="it-IT"/>
                    </a:p>
                  </a:txBody>
                  <a:tcPr/>
                </a:tc>
                <a:extLst>
                  <a:ext uri="{0D108BD9-81ED-4DB2-BD59-A6C34878D82A}">
                    <a16:rowId xmlns:a16="http://schemas.microsoft.com/office/drawing/2014/main" val="2104569766"/>
                  </a:ext>
                </a:extLst>
              </a:tr>
              <a:tr h="58555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0000"/>
                          </a:solidFill>
                          <a:effectLst/>
                          <a:latin typeface="Georgia" panose="02040502050405020303" pitchFamily="18" charset="0"/>
                        </a:rPr>
                        <a:t>COMPARTI</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0000"/>
                          </a:solidFill>
                          <a:effectLst/>
                          <a:latin typeface="Georgia" panose="02040502050405020303" pitchFamily="18" charset="0"/>
                        </a:rPr>
                        <a:t>2 ANNI</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0000"/>
                          </a:solidFill>
                          <a:effectLst/>
                          <a:latin typeface="Georgia" panose="02040502050405020303" pitchFamily="18" charset="0"/>
                        </a:rPr>
                        <a:t>5 ANNI</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0000"/>
                          </a:solidFill>
                          <a:effectLst/>
                          <a:latin typeface="Georgia" panose="02040502050405020303" pitchFamily="18" charset="0"/>
                        </a:rPr>
                        <a:t>10 ANNI</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0000"/>
                          </a:solidFill>
                          <a:effectLst/>
                          <a:latin typeface="Georgia" panose="02040502050405020303" pitchFamily="18" charset="0"/>
                        </a:rPr>
                        <a:t>35 ANNI</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526432"/>
                  </a:ext>
                </a:extLst>
              </a:tr>
              <a:tr h="8490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it-IT" sz="1500" b="1" i="0" u="none" strike="noStrike" dirty="0">
                          <a:solidFill>
                            <a:srgbClr val="000000"/>
                          </a:solidFill>
                          <a:effectLst/>
                          <a:latin typeface="Georgia" panose="02040502050405020303" pitchFamily="18" charset="0"/>
                        </a:rPr>
                        <a:t>  FINANZIARIO / PROFILO 1 </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0,36%</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0,36%</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0,36%</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0,36%</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7723471"/>
                  </a:ext>
                </a:extLst>
              </a:tr>
              <a:tr h="8490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it-IT" sz="1500" b="1" i="0" u="none" strike="noStrike" dirty="0">
                          <a:solidFill>
                            <a:srgbClr val="00C057"/>
                          </a:solidFill>
                          <a:effectLst/>
                          <a:latin typeface="Georgia" panose="02040502050405020303" pitchFamily="18" charset="0"/>
                        </a:rPr>
                        <a:t>  </a:t>
                      </a:r>
                      <a:r>
                        <a:rPr lang="it-IT" sz="1500" b="1" i="0" u="none" strike="noStrike" dirty="0">
                          <a:solidFill>
                            <a:schemeClr val="tx1"/>
                          </a:solidFill>
                          <a:effectLst/>
                          <a:latin typeface="Georgia" panose="02040502050405020303" pitchFamily="18" charset="0"/>
                        </a:rPr>
                        <a:t>MULTIGARANZIA / PROFILO 4</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0,98%</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0,79%</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0,70%</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0,63%</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5357908"/>
                  </a:ext>
                </a:extLst>
              </a:tr>
              <a:tr h="849060">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l" fontAlgn="ctr"/>
                      <a:r>
                        <a:rPr lang="it-IT" sz="1500" b="1" i="0" u="none" strike="noStrike" dirty="0">
                          <a:solidFill>
                            <a:srgbClr val="000000"/>
                          </a:solidFill>
                          <a:effectLst/>
                          <a:latin typeface="Georgia" panose="02040502050405020303" pitchFamily="18" charset="0"/>
                        </a:rPr>
                        <a:t>  BILANCIATO SOSTENIBILE /</a:t>
                      </a:r>
                    </a:p>
                    <a:p>
                      <a:pPr algn="l" fontAlgn="ctr"/>
                      <a:r>
                        <a:rPr lang="it-IT" sz="1500" b="1" i="0" u="none" strike="noStrike" dirty="0">
                          <a:solidFill>
                            <a:srgbClr val="000000"/>
                          </a:solidFill>
                          <a:effectLst/>
                          <a:latin typeface="Georgia" panose="02040502050405020303" pitchFamily="18" charset="0"/>
                        </a:rPr>
                        <a:t>  PROFILO 6</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0,31%</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0,31%</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0,31%</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fontAlgn="ctr"/>
                      <a:r>
                        <a:rPr lang="it-IT" sz="1500" b="1" i="0" u="none" strike="noStrike" dirty="0">
                          <a:solidFill>
                            <a:srgbClr val="00B050"/>
                          </a:solidFill>
                          <a:effectLst/>
                          <a:latin typeface="Georgia" panose="02040502050405020303" pitchFamily="18" charset="0"/>
                        </a:rPr>
                        <a:t>0,31%</a:t>
                      </a:r>
                    </a:p>
                  </a:txBody>
                  <a:tcPr marL="8672" marR="8672" marT="8672" marB="0"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9857853"/>
                  </a:ext>
                </a:extLst>
              </a:tr>
            </a:tbl>
          </a:graphicData>
        </a:graphic>
      </p:graphicFrame>
    </p:spTree>
    <p:extLst>
      <p:ext uri="{BB962C8B-B14F-4D97-AF65-F5344CB8AC3E}">
        <p14:creationId xmlns:p14="http://schemas.microsoft.com/office/powerpoint/2010/main" val="4092050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270B1F7-FBD4-DCC6-0DE2-09ED70BD599E}"/>
            </a:ext>
          </a:extLst>
        </p:cNvPr>
        <p:cNvGrpSpPr/>
        <p:nvPr/>
      </p:nvGrpSpPr>
      <p:grpSpPr>
        <a:xfrm>
          <a:off x="0" y="0"/>
          <a:ext cx="0" cy="0"/>
          <a:chOff x="0" y="0"/>
          <a:chExt cx="0" cy="0"/>
        </a:xfrm>
      </p:grpSpPr>
      <p:sp>
        <p:nvSpPr>
          <p:cNvPr id="7" name="CasellaDiTesto 6">
            <a:extLst>
              <a:ext uri="{FF2B5EF4-FFF2-40B4-BE49-F238E27FC236}">
                <a16:creationId xmlns:a16="http://schemas.microsoft.com/office/drawing/2014/main" id="{8664AF0D-16FF-DCA2-A6A1-235CBBD9052E}"/>
              </a:ext>
            </a:extLst>
          </p:cNvPr>
          <p:cNvSpPr txBox="1"/>
          <p:nvPr/>
        </p:nvSpPr>
        <p:spPr>
          <a:xfrm>
            <a:off x="1095632" y="-1"/>
            <a:ext cx="1076640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 NUOVI GESTORI DEL COMPARTO FINANZIARIO</a:t>
            </a:r>
          </a:p>
        </p:txBody>
      </p:sp>
      <p:sp>
        <p:nvSpPr>
          <p:cNvPr id="8" name="Segnaposto numero diapositiva 16">
            <a:extLst>
              <a:ext uri="{FF2B5EF4-FFF2-40B4-BE49-F238E27FC236}">
                <a16:creationId xmlns:a16="http://schemas.microsoft.com/office/drawing/2014/main" id="{A6820222-F901-0EED-BDD8-435C1BFBCC48}"/>
              </a:ext>
            </a:extLst>
          </p:cNvPr>
          <p:cNvSpPr txBox="1">
            <a:spLocks/>
          </p:cNvSpPr>
          <p:nvPr/>
        </p:nvSpPr>
        <p:spPr>
          <a:xfrm>
            <a:off x="5892552" y="6489211"/>
            <a:ext cx="406895"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12</a:t>
            </a:fld>
            <a:endParaRPr lang="it-IT" sz="1400" b="1" dirty="0">
              <a:solidFill>
                <a:srgbClr val="04549F"/>
              </a:solidFill>
              <a:latin typeface="Georgia" panose="02040502050405020303" pitchFamily="18" charset="0"/>
            </a:endParaRPr>
          </a:p>
        </p:txBody>
      </p:sp>
      <p:sp>
        <p:nvSpPr>
          <p:cNvPr id="3" name="Rettangolo 2">
            <a:extLst>
              <a:ext uri="{FF2B5EF4-FFF2-40B4-BE49-F238E27FC236}">
                <a16:creationId xmlns:a16="http://schemas.microsoft.com/office/drawing/2014/main" id="{B728EFBD-0202-C703-4560-0E6673C034F5}"/>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2" name="CasellaDiTesto 1">
            <a:extLst>
              <a:ext uri="{FF2B5EF4-FFF2-40B4-BE49-F238E27FC236}">
                <a16:creationId xmlns:a16="http://schemas.microsoft.com/office/drawing/2014/main" id="{F90FF811-166A-C40B-D2DF-E6E14B149374}"/>
              </a:ext>
            </a:extLst>
          </p:cNvPr>
          <p:cNvSpPr txBox="1"/>
          <p:nvPr/>
        </p:nvSpPr>
        <p:spPr>
          <a:xfrm>
            <a:off x="976322" y="712872"/>
            <a:ext cx="9564677" cy="5432256"/>
          </a:xfrm>
          <a:prstGeom prst="rect">
            <a:avLst/>
          </a:prstGeom>
          <a:noFill/>
        </p:spPr>
        <p:txBody>
          <a:bodyPr wrap="square" rtlCol="0">
            <a:spAutoFit/>
          </a:bodyPr>
          <a:lstStyle/>
          <a:p>
            <a:endParaRPr lang="it-IT" dirty="0">
              <a:latin typeface="Georgia" panose="02040502050405020303" pitchFamily="18" charset="0"/>
            </a:endParaRPr>
          </a:p>
          <a:p>
            <a:r>
              <a:rPr lang="it-IT" b="1" dirty="0">
                <a:solidFill>
                  <a:srgbClr val="004178"/>
                </a:solidFill>
                <a:latin typeface="Georgia" panose="02040502050405020303" pitchFamily="18" charset="0"/>
              </a:rPr>
              <a:t>Dal 1° Ottobre 2024</a:t>
            </a:r>
          </a:p>
          <a:p>
            <a:endParaRPr lang="it-IT" b="1" dirty="0">
              <a:latin typeface="Georgia" panose="02040502050405020303" pitchFamily="18" charset="0"/>
            </a:endParaRPr>
          </a:p>
          <a:p>
            <a:endParaRPr lang="it-IT" b="1" dirty="0">
              <a:latin typeface="Georgia" panose="02040502050405020303" pitchFamily="18" charset="0"/>
            </a:endParaRPr>
          </a:p>
          <a:p>
            <a:r>
              <a:rPr lang="it-IT" b="1" dirty="0">
                <a:solidFill>
                  <a:srgbClr val="004178"/>
                </a:solidFill>
                <a:latin typeface="Georgia" panose="02040502050405020303" pitchFamily="18" charset="0"/>
              </a:rPr>
              <a:t>Gestori:</a:t>
            </a:r>
            <a:r>
              <a:rPr lang="it-IT" dirty="0">
                <a:solidFill>
                  <a:srgbClr val="004178"/>
                </a:solidFill>
                <a:latin typeface="Georgia" panose="02040502050405020303" pitchFamily="18" charset="0"/>
              </a:rPr>
              <a:t> </a:t>
            </a:r>
            <a:r>
              <a:rPr lang="it-IT" b="1" dirty="0">
                <a:latin typeface="Georgia" panose="02040502050405020303" pitchFamily="18" charset="0"/>
              </a:rPr>
              <a:t>Groupama A.M</a:t>
            </a:r>
            <a:r>
              <a:rPr lang="it-IT" dirty="0">
                <a:latin typeface="Georgia" panose="02040502050405020303" pitchFamily="18" charset="0"/>
              </a:rPr>
              <a:t>. e </a:t>
            </a:r>
            <a:r>
              <a:rPr lang="it-IT" b="1" dirty="0">
                <a:latin typeface="Georgia" panose="02040502050405020303" pitchFamily="18" charset="0"/>
              </a:rPr>
              <a:t>Eurizon Capital SGR</a:t>
            </a:r>
          </a:p>
          <a:p>
            <a:pPr algn="just"/>
            <a:r>
              <a:rPr lang="it-IT" dirty="0">
                <a:latin typeface="Georgia" panose="02040502050405020303" pitchFamily="18" charset="0"/>
              </a:rPr>
              <a:t>	  due mandati multi-asset durata 5 anni </a:t>
            </a:r>
          </a:p>
          <a:p>
            <a:pPr algn="just"/>
            <a:endParaRPr lang="it-IT" i="1" dirty="0">
              <a:effectLst/>
              <a:latin typeface="Georgia" panose="02040502050405020303" pitchFamily="18" charset="0"/>
              <a:ea typeface="Times New Roman" panose="02020603050405020304" pitchFamily="18" charset="0"/>
            </a:endParaRPr>
          </a:p>
          <a:p>
            <a:pPr algn="just"/>
            <a:r>
              <a:rPr lang="it-IT" b="1" dirty="0">
                <a:solidFill>
                  <a:srgbClr val="004178"/>
                </a:solidFill>
                <a:effectLst/>
                <a:latin typeface="Georgia" panose="02040502050405020303" pitchFamily="18" charset="0"/>
                <a:ea typeface="Times New Roman" panose="02020603050405020304" pitchFamily="18" charset="0"/>
              </a:rPr>
              <a:t>Asset </a:t>
            </a:r>
            <a:r>
              <a:rPr lang="it-IT" b="1" dirty="0" err="1">
                <a:solidFill>
                  <a:srgbClr val="004178"/>
                </a:solidFill>
                <a:effectLst/>
                <a:latin typeface="Georgia" panose="02040502050405020303" pitchFamily="18" charset="0"/>
                <a:ea typeface="Times New Roman" panose="02020603050405020304" pitchFamily="18" charset="0"/>
              </a:rPr>
              <a:t>Allocation</a:t>
            </a:r>
            <a:r>
              <a:rPr lang="it-IT" b="1" dirty="0">
                <a:solidFill>
                  <a:srgbClr val="004178"/>
                </a:solidFill>
                <a:effectLst/>
                <a:latin typeface="Georgia" panose="02040502050405020303" pitchFamily="18" charset="0"/>
                <a:ea typeface="Times New Roman" panose="02020603050405020304" pitchFamily="18" charset="0"/>
              </a:rPr>
              <a:t> </a:t>
            </a:r>
            <a:r>
              <a:rPr lang="it-IT" dirty="0">
                <a:effectLst/>
                <a:latin typeface="Georgia" panose="02040502050405020303" pitchFamily="18" charset="0"/>
                <a:ea typeface="Times New Roman" panose="02020603050405020304" pitchFamily="18" charset="0"/>
              </a:rPr>
              <a:t>molto diversificata sia per tipologia di strumenti che per area geografica. Prevalenti titoli di natura azionaria (mediamente pari </a:t>
            </a:r>
            <a:r>
              <a:rPr lang="it-IT" dirty="0">
                <a:effectLst/>
                <a:latin typeface="Georgia" panose="02040502050405020303" pitchFamily="18" charset="0"/>
                <a:ea typeface="Times New Roman" panose="02020603050405020304" pitchFamily="18" charset="0"/>
                <a:cs typeface="Arial" panose="020B0604020202020204" pitchFamily="34" charset="0"/>
              </a:rPr>
              <a:t>all’80</a:t>
            </a:r>
            <a:r>
              <a:rPr lang="it-IT" dirty="0">
                <a:effectLst/>
                <a:latin typeface="Georgia" panose="02040502050405020303" pitchFamily="18" charset="0"/>
                <a:ea typeface="Times New Roman" panose="02020603050405020304" pitchFamily="18" charset="0"/>
              </a:rPr>
              <a:t>%) e una componente obbligazionaria (mediamente pari al 20% del portafoglio).</a:t>
            </a:r>
          </a:p>
          <a:p>
            <a:pPr algn="just"/>
            <a:r>
              <a:rPr lang="it-IT" i="0" dirty="0">
                <a:effectLst/>
                <a:latin typeface="Georgia" panose="02040502050405020303" pitchFamily="18" charset="0"/>
                <a:ea typeface="Times New Roman" panose="02020603050405020304" pitchFamily="18" charset="0"/>
              </a:rPr>
              <a:t> </a:t>
            </a:r>
            <a:endParaRPr lang="it-IT" i="1" dirty="0">
              <a:effectLst/>
              <a:latin typeface="Georgia" panose="02040502050405020303" pitchFamily="18" charset="0"/>
              <a:ea typeface="Times New Roman" panose="02020603050405020304" pitchFamily="18" charset="0"/>
            </a:endParaRPr>
          </a:p>
          <a:p>
            <a:r>
              <a:rPr lang="it-IT" b="1" dirty="0">
                <a:solidFill>
                  <a:srgbClr val="004178"/>
                </a:solidFill>
                <a:effectLst/>
                <a:latin typeface="Georgia" panose="02040502050405020303" pitchFamily="18" charset="0"/>
                <a:ea typeface="Times New Roman" panose="02020603050405020304" pitchFamily="18" charset="0"/>
              </a:rPr>
              <a:t>Ripartizione per area geografica</a:t>
            </a:r>
          </a:p>
          <a:p>
            <a:endParaRPr lang="it-IT" b="1" dirty="0">
              <a:effectLst/>
              <a:latin typeface="Georgia" panose="02040502050405020303" pitchFamily="18" charset="0"/>
              <a:ea typeface="Times New Roman" panose="02020603050405020304" pitchFamily="18" charset="0"/>
            </a:endParaRPr>
          </a:p>
          <a:p>
            <a:pPr marL="285750" indent="-285750" algn="just">
              <a:buFont typeface="Wingdings" panose="05000000000000000000" pitchFamily="2" charset="2"/>
              <a:buChar char="Ø"/>
            </a:pPr>
            <a:r>
              <a:rPr lang="it-IT" dirty="0">
                <a:latin typeface="Georgia" panose="02040502050405020303" pitchFamily="18" charset="0"/>
                <a:ea typeface="Times New Roman" panose="02020603050405020304" pitchFamily="18" charset="0"/>
              </a:rPr>
              <a:t>I</a:t>
            </a:r>
            <a:r>
              <a:rPr lang="it-IT" dirty="0">
                <a:effectLst/>
                <a:latin typeface="Georgia" panose="02040502050405020303" pitchFamily="18" charset="0"/>
                <a:ea typeface="Times New Roman" panose="02020603050405020304" pitchFamily="18" charset="0"/>
              </a:rPr>
              <a:t>nvestimenti azionari: area di investimento globale, </a:t>
            </a:r>
          </a:p>
          <a:p>
            <a:pPr algn="just"/>
            <a:r>
              <a:rPr lang="it-IT" dirty="0">
                <a:latin typeface="Georgia" panose="02040502050405020303" pitchFamily="18" charset="0"/>
                <a:ea typeface="Times New Roman" panose="02020603050405020304" pitchFamily="18" charset="0"/>
                <a:cs typeface="Arial" panose="020B0604020202020204" pitchFamily="34" charset="0"/>
              </a:rPr>
              <a:t>      </a:t>
            </a:r>
            <a:r>
              <a:rPr lang="it-IT" dirty="0">
                <a:effectLst/>
                <a:latin typeface="Georgia" panose="02040502050405020303" pitchFamily="18" charset="0"/>
                <a:ea typeface="Times New Roman" panose="02020603050405020304" pitchFamily="18" charset="0"/>
                <a:cs typeface="Arial" panose="020B0604020202020204" pitchFamily="34" charset="0"/>
              </a:rPr>
              <a:t>64</a:t>
            </a:r>
            <a:r>
              <a:rPr lang="it-IT" dirty="0">
                <a:effectLst/>
                <a:latin typeface="Georgia" panose="02040502050405020303" pitchFamily="18" charset="0"/>
                <a:ea typeface="Times New Roman" panose="02020603050405020304" pitchFamily="18" charset="0"/>
              </a:rPr>
              <a:t>% Paesi sviluppati</a:t>
            </a:r>
            <a:r>
              <a:rPr lang="it-IT" dirty="0">
                <a:effectLst/>
                <a:latin typeface="Georgia" panose="02040502050405020303" pitchFamily="18" charset="0"/>
                <a:ea typeface="Times New Roman" panose="02020603050405020304" pitchFamily="18" charset="0"/>
                <a:cs typeface="Arial" panose="020B0604020202020204" pitchFamily="34" charset="0"/>
              </a:rPr>
              <a:t>, 8% Italia (piccole e medie imprese)</a:t>
            </a:r>
            <a:r>
              <a:rPr lang="it-IT" dirty="0">
                <a:effectLst/>
                <a:latin typeface="Georgia" panose="02040502050405020303" pitchFamily="18" charset="0"/>
                <a:ea typeface="Times New Roman" panose="02020603050405020304" pitchFamily="18" charset="0"/>
              </a:rPr>
              <a:t> </a:t>
            </a:r>
          </a:p>
          <a:p>
            <a:pPr algn="just"/>
            <a:r>
              <a:rPr lang="it-IT" dirty="0">
                <a:latin typeface="Georgia" panose="02040502050405020303" pitchFamily="18" charset="0"/>
                <a:ea typeface="Times New Roman" panose="02020603050405020304" pitchFamily="18" charset="0"/>
                <a:cs typeface="Arial" panose="020B0604020202020204" pitchFamily="34" charset="0"/>
              </a:rPr>
              <a:t>      </a:t>
            </a:r>
            <a:r>
              <a:rPr lang="it-IT" dirty="0">
                <a:effectLst/>
                <a:latin typeface="Georgia" panose="02040502050405020303" pitchFamily="18" charset="0"/>
                <a:ea typeface="Times New Roman" panose="02020603050405020304" pitchFamily="18" charset="0"/>
                <a:cs typeface="Arial" panose="020B0604020202020204" pitchFamily="34" charset="0"/>
              </a:rPr>
              <a:t>8</a:t>
            </a:r>
            <a:r>
              <a:rPr lang="it-IT" dirty="0">
                <a:effectLst/>
                <a:latin typeface="Georgia" panose="02040502050405020303" pitchFamily="18" charset="0"/>
                <a:ea typeface="Times New Roman" panose="02020603050405020304" pitchFamily="18" charset="0"/>
              </a:rPr>
              <a:t>% Paesi Emergenti.</a:t>
            </a:r>
          </a:p>
          <a:p>
            <a:pPr marL="285750" indent="-285750" algn="just">
              <a:spcBef>
                <a:spcPts val="600"/>
              </a:spcBef>
              <a:buFont typeface="Wingdings" panose="05000000000000000000" pitchFamily="2" charset="2"/>
              <a:buChar char="Ø"/>
            </a:pPr>
            <a:r>
              <a:rPr lang="it-IT" dirty="0">
                <a:latin typeface="Georgia" panose="02040502050405020303" pitchFamily="18" charset="0"/>
              </a:rPr>
              <a:t>Investimenti obbligazionari: area di investimento costituita da governativi Area EMU (10%) e Corporate denominati in euro (10%). </a:t>
            </a:r>
          </a:p>
          <a:p>
            <a:endParaRPr lang="it-IT" dirty="0">
              <a:latin typeface="Georgia" panose="02040502050405020303" pitchFamily="18" charset="0"/>
            </a:endParaRPr>
          </a:p>
        </p:txBody>
      </p:sp>
    </p:spTree>
    <p:extLst>
      <p:ext uri="{BB962C8B-B14F-4D97-AF65-F5344CB8AC3E}">
        <p14:creationId xmlns:p14="http://schemas.microsoft.com/office/powerpoint/2010/main" val="152980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027500F-CF71-DADA-E49E-06987E62F8E5}"/>
            </a:ext>
          </a:extLst>
        </p:cNvPr>
        <p:cNvGrpSpPr/>
        <p:nvPr/>
      </p:nvGrpSpPr>
      <p:grpSpPr>
        <a:xfrm>
          <a:off x="0" y="0"/>
          <a:ext cx="0" cy="0"/>
          <a:chOff x="0" y="0"/>
          <a:chExt cx="0" cy="0"/>
        </a:xfrm>
      </p:grpSpPr>
      <p:sp>
        <p:nvSpPr>
          <p:cNvPr id="8" name="Segnaposto numero diapositiva 16">
            <a:extLst>
              <a:ext uri="{FF2B5EF4-FFF2-40B4-BE49-F238E27FC236}">
                <a16:creationId xmlns:a16="http://schemas.microsoft.com/office/drawing/2014/main" id="{9491C8B6-318C-9209-0C48-E3B240D6212B}"/>
              </a:ext>
            </a:extLst>
          </p:cNvPr>
          <p:cNvSpPr txBox="1">
            <a:spLocks/>
          </p:cNvSpPr>
          <p:nvPr/>
        </p:nvSpPr>
        <p:spPr>
          <a:xfrm>
            <a:off x="5892552" y="6489211"/>
            <a:ext cx="406895"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13</a:t>
            </a:fld>
            <a:endParaRPr lang="it-IT" sz="1400" b="1" dirty="0">
              <a:solidFill>
                <a:srgbClr val="04549F"/>
              </a:solidFill>
              <a:latin typeface="Georgia" panose="02040502050405020303" pitchFamily="18" charset="0"/>
            </a:endParaRPr>
          </a:p>
        </p:txBody>
      </p:sp>
      <p:sp>
        <p:nvSpPr>
          <p:cNvPr id="3" name="Rettangolo 2">
            <a:extLst>
              <a:ext uri="{FF2B5EF4-FFF2-40B4-BE49-F238E27FC236}">
                <a16:creationId xmlns:a16="http://schemas.microsoft.com/office/drawing/2014/main" id="{1108994F-C127-34DD-56A8-6407A9AC0C48}"/>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2" name="CasellaDiTesto 1">
            <a:extLst>
              <a:ext uri="{FF2B5EF4-FFF2-40B4-BE49-F238E27FC236}">
                <a16:creationId xmlns:a16="http://schemas.microsoft.com/office/drawing/2014/main" id="{01993D4C-A43C-5104-0A97-C6CAD4984224}"/>
              </a:ext>
            </a:extLst>
          </p:cNvPr>
          <p:cNvSpPr txBox="1"/>
          <p:nvPr/>
        </p:nvSpPr>
        <p:spPr>
          <a:xfrm>
            <a:off x="1095632" y="0"/>
            <a:ext cx="10551435"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IL NUOVO LIFE CYCLE DI PREVIBANK – DA MAGGIO</a:t>
            </a:r>
          </a:p>
        </p:txBody>
      </p:sp>
      <p:cxnSp>
        <p:nvCxnSpPr>
          <p:cNvPr id="21" name="Connettore 2 20">
            <a:extLst>
              <a:ext uri="{FF2B5EF4-FFF2-40B4-BE49-F238E27FC236}">
                <a16:creationId xmlns:a16="http://schemas.microsoft.com/office/drawing/2014/main" id="{A841F958-BACC-1EC3-D213-3668F0E506B0}"/>
              </a:ext>
            </a:extLst>
          </p:cNvPr>
          <p:cNvCxnSpPr>
            <a:cxnSpLocks/>
          </p:cNvCxnSpPr>
          <p:nvPr/>
        </p:nvCxnSpPr>
        <p:spPr>
          <a:xfrm>
            <a:off x="1104099" y="4453467"/>
            <a:ext cx="100007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CasellaDiTesto 28">
            <a:extLst>
              <a:ext uri="{FF2B5EF4-FFF2-40B4-BE49-F238E27FC236}">
                <a16:creationId xmlns:a16="http://schemas.microsoft.com/office/drawing/2014/main" id="{3F9C8A63-4BE5-4002-01FB-FAA8FC62AF95}"/>
              </a:ext>
            </a:extLst>
          </p:cNvPr>
          <p:cNvSpPr txBox="1"/>
          <p:nvPr/>
        </p:nvSpPr>
        <p:spPr>
          <a:xfrm>
            <a:off x="445020" y="4030178"/>
            <a:ext cx="1000667" cy="261610"/>
          </a:xfrm>
          <a:prstGeom prst="rect">
            <a:avLst/>
          </a:prstGeom>
          <a:noFill/>
        </p:spPr>
        <p:txBody>
          <a:bodyPr wrap="square" rtlCol="0">
            <a:spAutoFit/>
          </a:bodyPr>
          <a:lstStyle/>
          <a:p>
            <a:r>
              <a:rPr lang="it-IT" sz="1100" b="1" dirty="0">
                <a:latin typeface="Georgia" panose="02040502050405020303" pitchFamily="18" charset="0"/>
              </a:rPr>
              <a:t>ADESIONE</a:t>
            </a:r>
          </a:p>
        </p:txBody>
      </p:sp>
      <p:sp>
        <p:nvSpPr>
          <p:cNvPr id="30" name="Ovale 29">
            <a:extLst>
              <a:ext uri="{FF2B5EF4-FFF2-40B4-BE49-F238E27FC236}">
                <a16:creationId xmlns:a16="http://schemas.microsoft.com/office/drawing/2014/main" id="{C3270CCB-CACF-0FE3-0304-24DC8445FA1B}"/>
              </a:ext>
            </a:extLst>
          </p:cNvPr>
          <p:cNvSpPr/>
          <p:nvPr/>
        </p:nvSpPr>
        <p:spPr>
          <a:xfrm>
            <a:off x="2744311" y="4022095"/>
            <a:ext cx="1100666" cy="862743"/>
          </a:xfrm>
          <a:prstGeom prst="ellipse">
            <a:avLst/>
          </a:prstGeom>
          <a:solidFill>
            <a:srgbClr val="FFFFFF"/>
          </a:solidFill>
          <a:ln>
            <a:solidFill>
              <a:srgbClr val="0041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800" b="1" dirty="0">
              <a:solidFill>
                <a:srgbClr val="004178"/>
              </a:solidFill>
              <a:latin typeface="Georgia" panose="02040502050405020303" pitchFamily="18" charset="0"/>
            </a:endParaRPr>
          </a:p>
        </p:txBody>
      </p:sp>
      <p:sp>
        <p:nvSpPr>
          <p:cNvPr id="31" name="CasellaDiTesto 30">
            <a:extLst>
              <a:ext uri="{FF2B5EF4-FFF2-40B4-BE49-F238E27FC236}">
                <a16:creationId xmlns:a16="http://schemas.microsoft.com/office/drawing/2014/main" id="{EFC1821D-04DB-D9D7-2B0A-B905E090276E}"/>
              </a:ext>
            </a:extLst>
          </p:cNvPr>
          <p:cNvSpPr txBox="1"/>
          <p:nvPr/>
        </p:nvSpPr>
        <p:spPr>
          <a:xfrm>
            <a:off x="2794310" y="4238022"/>
            <a:ext cx="1000667" cy="430887"/>
          </a:xfrm>
          <a:prstGeom prst="rect">
            <a:avLst/>
          </a:prstGeom>
          <a:noFill/>
        </p:spPr>
        <p:txBody>
          <a:bodyPr wrap="square" rtlCol="0">
            <a:spAutoFit/>
          </a:bodyPr>
          <a:lstStyle/>
          <a:p>
            <a:pPr algn="ctr"/>
            <a:r>
              <a:rPr lang="it-IT" sz="1100" b="1" dirty="0">
                <a:latin typeface="Georgia" panose="02040502050405020303" pitchFamily="18" charset="0"/>
              </a:rPr>
              <a:t>36 ANNI (</a:t>
            </a:r>
            <a:r>
              <a:rPr lang="it-IT" sz="800" b="1" dirty="0">
                <a:latin typeface="Georgia" panose="02040502050405020303" pitchFamily="18" charset="0"/>
              </a:rPr>
              <a:t>COMPRESO)</a:t>
            </a:r>
            <a:endParaRPr lang="it-IT" sz="1100" b="1" dirty="0">
              <a:latin typeface="Georgia" panose="02040502050405020303" pitchFamily="18" charset="0"/>
            </a:endParaRPr>
          </a:p>
        </p:txBody>
      </p:sp>
      <p:sp>
        <p:nvSpPr>
          <p:cNvPr id="32" name="Ovale 31">
            <a:extLst>
              <a:ext uri="{FF2B5EF4-FFF2-40B4-BE49-F238E27FC236}">
                <a16:creationId xmlns:a16="http://schemas.microsoft.com/office/drawing/2014/main" id="{791BE2EF-DD92-2545-00FB-86F749343B46}"/>
              </a:ext>
            </a:extLst>
          </p:cNvPr>
          <p:cNvSpPr/>
          <p:nvPr/>
        </p:nvSpPr>
        <p:spPr>
          <a:xfrm>
            <a:off x="5688245" y="4022093"/>
            <a:ext cx="1100666" cy="862743"/>
          </a:xfrm>
          <a:prstGeom prst="ellipse">
            <a:avLst/>
          </a:prstGeom>
          <a:solidFill>
            <a:srgbClr val="FFFFFF"/>
          </a:solidFill>
          <a:ln>
            <a:solidFill>
              <a:srgbClr val="0041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800" b="1" dirty="0">
              <a:solidFill>
                <a:srgbClr val="004178"/>
              </a:solidFill>
              <a:latin typeface="Georgia" panose="02040502050405020303" pitchFamily="18" charset="0"/>
            </a:endParaRPr>
          </a:p>
        </p:txBody>
      </p:sp>
      <p:sp>
        <p:nvSpPr>
          <p:cNvPr id="33" name="CasellaDiTesto 32">
            <a:extLst>
              <a:ext uri="{FF2B5EF4-FFF2-40B4-BE49-F238E27FC236}">
                <a16:creationId xmlns:a16="http://schemas.microsoft.com/office/drawing/2014/main" id="{2DABEC71-4A77-222C-EF7F-354ADC136B68}"/>
              </a:ext>
            </a:extLst>
          </p:cNvPr>
          <p:cNvSpPr txBox="1"/>
          <p:nvPr/>
        </p:nvSpPr>
        <p:spPr>
          <a:xfrm>
            <a:off x="5738244" y="4238020"/>
            <a:ext cx="1000667" cy="430887"/>
          </a:xfrm>
          <a:prstGeom prst="rect">
            <a:avLst/>
          </a:prstGeom>
          <a:noFill/>
        </p:spPr>
        <p:txBody>
          <a:bodyPr wrap="square" rtlCol="0">
            <a:spAutoFit/>
          </a:bodyPr>
          <a:lstStyle/>
          <a:p>
            <a:pPr algn="ctr"/>
            <a:r>
              <a:rPr lang="it-IT" sz="1100" b="1" dirty="0">
                <a:latin typeface="Georgia" panose="02040502050405020303" pitchFamily="18" charset="0"/>
              </a:rPr>
              <a:t>48 ANNI (</a:t>
            </a:r>
            <a:r>
              <a:rPr lang="it-IT" sz="800" b="1" dirty="0">
                <a:latin typeface="Georgia" panose="02040502050405020303" pitchFamily="18" charset="0"/>
              </a:rPr>
              <a:t>COMPRESO)</a:t>
            </a:r>
            <a:endParaRPr lang="it-IT" sz="1100" b="1" dirty="0">
              <a:latin typeface="Georgia" panose="02040502050405020303" pitchFamily="18" charset="0"/>
            </a:endParaRPr>
          </a:p>
        </p:txBody>
      </p:sp>
      <p:sp>
        <p:nvSpPr>
          <p:cNvPr id="34" name="Ovale 33">
            <a:extLst>
              <a:ext uri="{FF2B5EF4-FFF2-40B4-BE49-F238E27FC236}">
                <a16:creationId xmlns:a16="http://schemas.microsoft.com/office/drawing/2014/main" id="{04AD786C-166D-8E7F-45A8-69A1503C82DD}"/>
              </a:ext>
            </a:extLst>
          </p:cNvPr>
          <p:cNvSpPr/>
          <p:nvPr/>
        </p:nvSpPr>
        <p:spPr>
          <a:xfrm>
            <a:off x="8363958" y="4022093"/>
            <a:ext cx="1100666" cy="862743"/>
          </a:xfrm>
          <a:prstGeom prst="ellipse">
            <a:avLst/>
          </a:prstGeom>
          <a:solidFill>
            <a:srgbClr val="FFFFFF"/>
          </a:solidFill>
          <a:ln>
            <a:solidFill>
              <a:srgbClr val="00417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800" b="1" dirty="0">
              <a:solidFill>
                <a:srgbClr val="004178"/>
              </a:solidFill>
              <a:latin typeface="Georgia" panose="02040502050405020303" pitchFamily="18" charset="0"/>
            </a:endParaRPr>
          </a:p>
        </p:txBody>
      </p:sp>
      <p:sp>
        <p:nvSpPr>
          <p:cNvPr id="35" name="CasellaDiTesto 34">
            <a:extLst>
              <a:ext uri="{FF2B5EF4-FFF2-40B4-BE49-F238E27FC236}">
                <a16:creationId xmlns:a16="http://schemas.microsoft.com/office/drawing/2014/main" id="{DE39E17E-17FD-B16C-EF0B-DC2E8A282541}"/>
              </a:ext>
            </a:extLst>
          </p:cNvPr>
          <p:cNvSpPr txBox="1"/>
          <p:nvPr/>
        </p:nvSpPr>
        <p:spPr>
          <a:xfrm>
            <a:off x="8413957" y="4238020"/>
            <a:ext cx="1000667" cy="430887"/>
          </a:xfrm>
          <a:prstGeom prst="rect">
            <a:avLst/>
          </a:prstGeom>
          <a:noFill/>
        </p:spPr>
        <p:txBody>
          <a:bodyPr wrap="square" rtlCol="0">
            <a:spAutoFit/>
          </a:bodyPr>
          <a:lstStyle/>
          <a:p>
            <a:pPr algn="ctr"/>
            <a:r>
              <a:rPr lang="it-IT" sz="1100" b="1" dirty="0">
                <a:latin typeface="Georgia" panose="02040502050405020303" pitchFamily="18" charset="0"/>
              </a:rPr>
              <a:t>59 ANNI (</a:t>
            </a:r>
            <a:r>
              <a:rPr lang="it-IT" sz="800" b="1" dirty="0">
                <a:latin typeface="Georgia" panose="02040502050405020303" pitchFamily="18" charset="0"/>
              </a:rPr>
              <a:t>COMPRESO)</a:t>
            </a:r>
            <a:endParaRPr lang="it-IT" sz="1100" b="1" dirty="0">
              <a:latin typeface="Georgia" panose="02040502050405020303" pitchFamily="18" charset="0"/>
            </a:endParaRPr>
          </a:p>
        </p:txBody>
      </p:sp>
      <p:sp>
        <p:nvSpPr>
          <p:cNvPr id="37" name="CasellaDiTesto 36">
            <a:extLst>
              <a:ext uri="{FF2B5EF4-FFF2-40B4-BE49-F238E27FC236}">
                <a16:creationId xmlns:a16="http://schemas.microsoft.com/office/drawing/2014/main" id="{0F950D38-2940-5358-D7A5-D4E7824EB943}"/>
              </a:ext>
            </a:extLst>
          </p:cNvPr>
          <p:cNvSpPr txBox="1"/>
          <p:nvPr/>
        </p:nvSpPr>
        <p:spPr>
          <a:xfrm>
            <a:off x="10605490" y="4045200"/>
            <a:ext cx="1454434" cy="253916"/>
          </a:xfrm>
          <a:prstGeom prst="rect">
            <a:avLst/>
          </a:prstGeom>
          <a:noFill/>
        </p:spPr>
        <p:txBody>
          <a:bodyPr wrap="square" rtlCol="0">
            <a:spAutoFit/>
          </a:bodyPr>
          <a:lstStyle/>
          <a:p>
            <a:pPr algn="ctr"/>
            <a:r>
              <a:rPr lang="it-IT" sz="1050" b="1" dirty="0">
                <a:latin typeface="Georgia" panose="02040502050405020303" pitchFamily="18" charset="0"/>
              </a:rPr>
              <a:t>PRESTAZIONE</a:t>
            </a:r>
          </a:p>
        </p:txBody>
      </p:sp>
      <p:sp>
        <p:nvSpPr>
          <p:cNvPr id="51" name="CasellaDiTesto 50">
            <a:extLst>
              <a:ext uri="{FF2B5EF4-FFF2-40B4-BE49-F238E27FC236}">
                <a16:creationId xmlns:a16="http://schemas.microsoft.com/office/drawing/2014/main" id="{D3697A41-7770-236D-9A8F-07E5B3AF4107}"/>
              </a:ext>
            </a:extLst>
          </p:cNvPr>
          <p:cNvSpPr txBox="1"/>
          <p:nvPr/>
        </p:nvSpPr>
        <p:spPr>
          <a:xfrm>
            <a:off x="489030" y="4990729"/>
            <a:ext cx="2749345" cy="307777"/>
          </a:xfrm>
          <a:prstGeom prst="rect">
            <a:avLst/>
          </a:prstGeom>
          <a:noFill/>
        </p:spPr>
        <p:txBody>
          <a:bodyPr wrap="square" rtlCol="0">
            <a:spAutoFit/>
          </a:bodyPr>
          <a:lstStyle/>
          <a:p>
            <a:pPr algn="ctr"/>
            <a:r>
              <a:rPr lang="it-IT" sz="1400" b="1" dirty="0">
                <a:latin typeface="Georgia" panose="02040502050405020303" pitchFamily="18" charset="0"/>
              </a:rPr>
              <a:t>100% comparto finanziario</a:t>
            </a:r>
          </a:p>
        </p:txBody>
      </p:sp>
      <p:sp>
        <p:nvSpPr>
          <p:cNvPr id="52" name="CasellaDiTesto 51">
            <a:extLst>
              <a:ext uri="{FF2B5EF4-FFF2-40B4-BE49-F238E27FC236}">
                <a16:creationId xmlns:a16="http://schemas.microsoft.com/office/drawing/2014/main" id="{3C4961C1-A736-BB2C-B336-5DCFCA6A489F}"/>
              </a:ext>
            </a:extLst>
          </p:cNvPr>
          <p:cNvSpPr txBox="1"/>
          <p:nvPr/>
        </p:nvSpPr>
        <p:spPr>
          <a:xfrm>
            <a:off x="3146958" y="4983131"/>
            <a:ext cx="2932180" cy="738664"/>
          </a:xfrm>
          <a:prstGeom prst="rect">
            <a:avLst/>
          </a:prstGeom>
          <a:noFill/>
        </p:spPr>
        <p:txBody>
          <a:bodyPr wrap="square" rtlCol="0">
            <a:spAutoFit/>
          </a:bodyPr>
          <a:lstStyle/>
          <a:p>
            <a:pPr algn="ctr"/>
            <a:r>
              <a:rPr lang="it-IT" sz="1400" b="1" dirty="0">
                <a:latin typeface="Georgia" panose="02040502050405020303" pitchFamily="18" charset="0"/>
              </a:rPr>
              <a:t>70% comparto finanziario</a:t>
            </a:r>
          </a:p>
          <a:p>
            <a:pPr algn="ctr"/>
            <a:r>
              <a:rPr lang="it-IT" sz="1400" b="1" dirty="0">
                <a:latin typeface="Georgia" panose="02040502050405020303" pitchFamily="18" charset="0"/>
              </a:rPr>
              <a:t>30% comparto bilanciato sostenibile</a:t>
            </a:r>
          </a:p>
        </p:txBody>
      </p:sp>
      <p:grpSp>
        <p:nvGrpSpPr>
          <p:cNvPr id="54" name="Gruppo 53">
            <a:extLst>
              <a:ext uri="{FF2B5EF4-FFF2-40B4-BE49-F238E27FC236}">
                <a16:creationId xmlns:a16="http://schemas.microsoft.com/office/drawing/2014/main" id="{99B7789F-F646-6CBE-1EED-F3A1BA062BBA}"/>
              </a:ext>
            </a:extLst>
          </p:cNvPr>
          <p:cNvGrpSpPr/>
          <p:nvPr/>
        </p:nvGrpSpPr>
        <p:grpSpPr>
          <a:xfrm>
            <a:off x="4630092" y="1849566"/>
            <a:ext cx="1374672" cy="2603897"/>
            <a:chOff x="1919971" y="2566260"/>
            <a:chExt cx="1374672" cy="2603897"/>
          </a:xfrm>
        </p:grpSpPr>
        <p:sp>
          <p:nvSpPr>
            <p:cNvPr id="55" name="Onda 2 54">
              <a:extLst>
                <a:ext uri="{FF2B5EF4-FFF2-40B4-BE49-F238E27FC236}">
                  <a16:creationId xmlns:a16="http://schemas.microsoft.com/office/drawing/2014/main" id="{E0928435-12F9-FBDB-AEF5-AEA68DB3C743}"/>
                </a:ext>
              </a:extLst>
            </p:cNvPr>
            <p:cNvSpPr/>
            <p:nvPr/>
          </p:nvSpPr>
          <p:spPr>
            <a:xfrm>
              <a:off x="1923991" y="2566260"/>
              <a:ext cx="1370652" cy="862739"/>
            </a:xfrm>
            <a:prstGeom prst="doubleWave">
              <a:avLst/>
            </a:prstGeom>
            <a:gradFill>
              <a:gsLst>
                <a:gs pos="63000">
                  <a:srgbClr val="F08E01"/>
                </a:gs>
                <a:gs pos="75000">
                  <a:srgbClr val="00AA48"/>
                </a:gs>
              </a:gsLst>
              <a:lin ang="5400000" scaled="1"/>
            </a:gra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56" name="Connettore diritto 55">
              <a:extLst>
                <a:ext uri="{FF2B5EF4-FFF2-40B4-BE49-F238E27FC236}">
                  <a16:creationId xmlns:a16="http://schemas.microsoft.com/office/drawing/2014/main" id="{B23156D9-305F-1721-CBDC-BCE2C9321E6A}"/>
                </a:ext>
              </a:extLst>
            </p:cNvPr>
            <p:cNvCxnSpPr>
              <a:cxnSpLocks/>
            </p:cNvCxnSpPr>
            <p:nvPr/>
          </p:nvCxnSpPr>
          <p:spPr>
            <a:xfrm flipH="1">
              <a:off x="1919971" y="3375039"/>
              <a:ext cx="4020" cy="179511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grpSp>
        <p:nvGrpSpPr>
          <p:cNvPr id="57" name="Gruppo 56">
            <a:extLst>
              <a:ext uri="{FF2B5EF4-FFF2-40B4-BE49-F238E27FC236}">
                <a16:creationId xmlns:a16="http://schemas.microsoft.com/office/drawing/2014/main" id="{A3709977-1FCE-0AF8-79C8-DE45343316DA}"/>
              </a:ext>
            </a:extLst>
          </p:cNvPr>
          <p:cNvGrpSpPr/>
          <p:nvPr/>
        </p:nvGrpSpPr>
        <p:grpSpPr>
          <a:xfrm>
            <a:off x="7571130" y="1841972"/>
            <a:ext cx="1374672" cy="2603897"/>
            <a:chOff x="1919971" y="2566260"/>
            <a:chExt cx="1374672" cy="2603897"/>
          </a:xfrm>
        </p:grpSpPr>
        <p:sp>
          <p:nvSpPr>
            <p:cNvPr id="58" name="Onda 2 57">
              <a:extLst>
                <a:ext uri="{FF2B5EF4-FFF2-40B4-BE49-F238E27FC236}">
                  <a16:creationId xmlns:a16="http://schemas.microsoft.com/office/drawing/2014/main" id="{E9C18EEF-064F-6EF4-270B-3B37C1B42BF5}"/>
                </a:ext>
              </a:extLst>
            </p:cNvPr>
            <p:cNvSpPr/>
            <p:nvPr/>
          </p:nvSpPr>
          <p:spPr>
            <a:xfrm>
              <a:off x="1923991" y="2566260"/>
              <a:ext cx="1370652" cy="862739"/>
            </a:xfrm>
            <a:prstGeom prst="doubleWave">
              <a:avLst/>
            </a:prstGeom>
            <a:gradFill>
              <a:gsLst>
                <a:gs pos="17000">
                  <a:srgbClr val="F08E01"/>
                </a:gs>
                <a:gs pos="39000">
                  <a:srgbClr val="00AA48"/>
                </a:gs>
              </a:gsLst>
              <a:lin ang="5400000" scaled="1"/>
            </a:gra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59" name="Connettore diritto 58">
              <a:extLst>
                <a:ext uri="{FF2B5EF4-FFF2-40B4-BE49-F238E27FC236}">
                  <a16:creationId xmlns:a16="http://schemas.microsoft.com/office/drawing/2014/main" id="{600E40A5-6678-3385-4EA2-851BF4FCFFC4}"/>
                </a:ext>
              </a:extLst>
            </p:cNvPr>
            <p:cNvCxnSpPr>
              <a:cxnSpLocks/>
            </p:cNvCxnSpPr>
            <p:nvPr/>
          </p:nvCxnSpPr>
          <p:spPr>
            <a:xfrm flipH="1">
              <a:off x="1919971" y="3375039"/>
              <a:ext cx="4020" cy="179511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60" name="CasellaDiTesto 59">
            <a:extLst>
              <a:ext uri="{FF2B5EF4-FFF2-40B4-BE49-F238E27FC236}">
                <a16:creationId xmlns:a16="http://schemas.microsoft.com/office/drawing/2014/main" id="{2A2CCBCE-6762-3AAE-932F-8D4C189855D9}"/>
              </a:ext>
            </a:extLst>
          </p:cNvPr>
          <p:cNvSpPr txBox="1"/>
          <p:nvPr/>
        </p:nvSpPr>
        <p:spPr>
          <a:xfrm>
            <a:off x="6105040" y="4983130"/>
            <a:ext cx="2932179" cy="523220"/>
          </a:xfrm>
          <a:prstGeom prst="rect">
            <a:avLst/>
          </a:prstGeom>
          <a:noFill/>
        </p:spPr>
        <p:txBody>
          <a:bodyPr wrap="square" rtlCol="0">
            <a:spAutoFit/>
          </a:bodyPr>
          <a:lstStyle/>
          <a:p>
            <a:pPr algn="ctr"/>
            <a:r>
              <a:rPr lang="it-IT" sz="1400" b="1" dirty="0">
                <a:latin typeface="Georgia" panose="02040502050405020303" pitchFamily="18" charset="0"/>
              </a:rPr>
              <a:t>80% comparto </a:t>
            </a:r>
            <a:r>
              <a:rPr lang="it-IT" sz="1400" b="1" dirty="0" err="1">
                <a:latin typeface="Georgia" panose="02040502050405020303" pitchFamily="18" charset="0"/>
              </a:rPr>
              <a:t>bil</a:t>
            </a:r>
            <a:r>
              <a:rPr lang="it-IT" sz="1400" b="1" dirty="0">
                <a:latin typeface="Georgia" panose="02040502050405020303" pitchFamily="18" charset="0"/>
              </a:rPr>
              <a:t>. sostenibile</a:t>
            </a:r>
          </a:p>
          <a:p>
            <a:pPr algn="ctr"/>
            <a:r>
              <a:rPr lang="it-IT" sz="1400" b="1" dirty="0">
                <a:latin typeface="Georgia" panose="02040502050405020303" pitchFamily="18" charset="0"/>
              </a:rPr>
              <a:t>20% comparto finanziario</a:t>
            </a:r>
          </a:p>
        </p:txBody>
      </p:sp>
      <p:sp>
        <p:nvSpPr>
          <p:cNvPr id="61" name="CasellaDiTesto 60">
            <a:extLst>
              <a:ext uri="{FF2B5EF4-FFF2-40B4-BE49-F238E27FC236}">
                <a16:creationId xmlns:a16="http://schemas.microsoft.com/office/drawing/2014/main" id="{5FB32DE2-1261-DA2E-8694-4CBEBEC74316}"/>
              </a:ext>
            </a:extLst>
          </p:cNvPr>
          <p:cNvSpPr txBox="1"/>
          <p:nvPr/>
        </p:nvSpPr>
        <p:spPr>
          <a:xfrm>
            <a:off x="1517007" y="1166350"/>
            <a:ext cx="2336103" cy="307777"/>
          </a:xfrm>
          <a:prstGeom prst="rect">
            <a:avLst/>
          </a:prstGeom>
          <a:noFill/>
        </p:spPr>
        <p:txBody>
          <a:bodyPr wrap="square" rtlCol="0">
            <a:spAutoFit/>
          </a:bodyPr>
          <a:lstStyle/>
          <a:p>
            <a:pPr algn="ctr"/>
            <a:r>
              <a:rPr lang="it-IT" sz="1400" b="1" dirty="0">
                <a:latin typeface="Georgia" panose="02040502050405020303" pitchFamily="18" charset="0"/>
              </a:rPr>
              <a:t>Profilo 1 (Finanziario)</a:t>
            </a:r>
          </a:p>
        </p:txBody>
      </p:sp>
      <p:grpSp>
        <p:nvGrpSpPr>
          <p:cNvPr id="62" name="Gruppo 61">
            <a:extLst>
              <a:ext uri="{FF2B5EF4-FFF2-40B4-BE49-F238E27FC236}">
                <a16:creationId xmlns:a16="http://schemas.microsoft.com/office/drawing/2014/main" id="{4622490A-E735-7FB7-5E22-EAC15852D205}"/>
              </a:ext>
            </a:extLst>
          </p:cNvPr>
          <p:cNvGrpSpPr/>
          <p:nvPr/>
        </p:nvGrpSpPr>
        <p:grpSpPr>
          <a:xfrm>
            <a:off x="1937512" y="1850637"/>
            <a:ext cx="1374672" cy="2603897"/>
            <a:chOff x="1919971" y="2566260"/>
            <a:chExt cx="1374672" cy="2603897"/>
          </a:xfrm>
        </p:grpSpPr>
        <p:sp>
          <p:nvSpPr>
            <p:cNvPr id="63" name="Onda 2 62">
              <a:extLst>
                <a:ext uri="{FF2B5EF4-FFF2-40B4-BE49-F238E27FC236}">
                  <a16:creationId xmlns:a16="http://schemas.microsoft.com/office/drawing/2014/main" id="{2537DF72-086A-6FA5-8707-0FA9071888A7}"/>
                </a:ext>
              </a:extLst>
            </p:cNvPr>
            <p:cNvSpPr/>
            <p:nvPr/>
          </p:nvSpPr>
          <p:spPr>
            <a:xfrm>
              <a:off x="1923991" y="2566260"/>
              <a:ext cx="1370652" cy="862739"/>
            </a:xfrm>
            <a:prstGeom prst="doubleWave">
              <a:avLst/>
            </a:prstGeom>
            <a:gradFill>
              <a:gsLst>
                <a:gs pos="100000">
                  <a:srgbClr val="F08E01"/>
                </a:gs>
                <a:gs pos="100000">
                  <a:srgbClr val="00AA48"/>
                </a:gs>
              </a:gsLst>
              <a:lin ang="5400000" scaled="1"/>
            </a:gra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64" name="Connettore diritto 63">
              <a:extLst>
                <a:ext uri="{FF2B5EF4-FFF2-40B4-BE49-F238E27FC236}">
                  <a16:creationId xmlns:a16="http://schemas.microsoft.com/office/drawing/2014/main" id="{2A235921-9E1B-471E-DF1D-2ED657142633}"/>
                </a:ext>
              </a:extLst>
            </p:cNvPr>
            <p:cNvCxnSpPr>
              <a:cxnSpLocks/>
            </p:cNvCxnSpPr>
            <p:nvPr/>
          </p:nvCxnSpPr>
          <p:spPr>
            <a:xfrm flipH="1">
              <a:off x="1919971" y="3375039"/>
              <a:ext cx="4020" cy="179511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65" name="CasellaDiTesto 64">
            <a:extLst>
              <a:ext uri="{FF2B5EF4-FFF2-40B4-BE49-F238E27FC236}">
                <a16:creationId xmlns:a16="http://schemas.microsoft.com/office/drawing/2014/main" id="{95F35121-2204-222E-0982-F5FFB51C4B3E}"/>
              </a:ext>
            </a:extLst>
          </p:cNvPr>
          <p:cNvSpPr txBox="1"/>
          <p:nvPr/>
        </p:nvSpPr>
        <p:spPr>
          <a:xfrm>
            <a:off x="7092424" y="1199539"/>
            <a:ext cx="2336103" cy="523220"/>
          </a:xfrm>
          <a:prstGeom prst="rect">
            <a:avLst/>
          </a:prstGeom>
          <a:noFill/>
        </p:spPr>
        <p:txBody>
          <a:bodyPr wrap="square" rtlCol="0">
            <a:spAutoFit/>
          </a:bodyPr>
          <a:lstStyle/>
          <a:p>
            <a:pPr algn="ctr"/>
            <a:r>
              <a:rPr lang="it-IT" sz="1400" b="1" dirty="0">
                <a:latin typeface="Georgia" panose="02040502050405020303" pitchFamily="18" charset="0"/>
              </a:rPr>
              <a:t>Profilo 9 (equilibrio finanziario sostenibile)</a:t>
            </a:r>
          </a:p>
        </p:txBody>
      </p:sp>
      <p:sp>
        <p:nvSpPr>
          <p:cNvPr id="66" name="CasellaDiTesto 65">
            <a:extLst>
              <a:ext uri="{FF2B5EF4-FFF2-40B4-BE49-F238E27FC236}">
                <a16:creationId xmlns:a16="http://schemas.microsoft.com/office/drawing/2014/main" id="{FDC7E200-41F9-115D-9E56-DED6F0CFBD96}"/>
              </a:ext>
            </a:extLst>
          </p:cNvPr>
          <p:cNvSpPr txBox="1"/>
          <p:nvPr/>
        </p:nvSpPr>
        <p:spPr>
          <a:xfrm>
            <a:off x="4151386" y="1199539"/>
            <a:ext cx="2336103" cy="523220"/>
          </a:xfrm>
          <a:prstGeom prst="rect">
            <a:avLst/>
          </a:prstGeom>
          <a:noFill/>
        </p:spPr>
        <p:txBody>
          <a:bodyPr wrap="square" rtlCol="0">
            <a:spAutoFit/>
          </a:bodyPr>
          <a:lstStyle/>
          <a:p>
            <a:pPr algn="ctr"/>
            <a:r>
              <a:rPr lang="it-IT" sz="1400" b="1" dirty="0">
                <a:latin typeface="Georgia" panose="02040502050405020303" pitchFamily="18" charset="0"/>
              </a:rPr>
              <a:t>Profilo 8 (crescita sostenibile)</a:t>
            </a:r>
          </a:p>
        </p:txBody>
      </p:sp>
      <p:sp>
        <p:nvSpPr>
          <p:cNvPr id="67" name="CasellaDiTesto 66">
            <a:extLst>
              <a:ext uri="{FF2B5EF4-FFF2-40B4-BE49-F238E27FC236}">
                <a16:creationId xmlns:a16="http://schemas.microsoft.com/office/drawing/2014/main" id="{B5094110-21F8-EBC3-88FC-EC8D9950B188}"/>
              </a:ext>
            </a:extLst>
          </p:cNvPr>
          <p:cNvSpPr txBox="1"/>
          <p:nvPr/>
        </p:nvSpPr>
        <p:spPr>
          <a:xfrm>
            <a:off x="9723821" y="1201286"/>
            <a:ext cx="2336103" cy="523220"/>
          </a:xfrm>
          <a:prstGeom prst="rect">
            <a:avLst/>
          </a:prstGeom>
          <a:noFill/>
        </p:spPr>
        <p:txBody>
          <a:bodyPr wrap="square" rtlCol="0">
            <a:spAutoFit/>
          </a:bodyPr>
          <a:lstStyle/>
          <a:p>
            <a:pPr algn="ctr"/>
            <a:r>
              <a:rPr lang="it-IT" sz="1400" b="1" dirty="0">
                <a:latin typeface="Georgia" panose="02040502050405020303" pitchFamily="18" charset="0"/>
              </a:rPr>
              <a:t>Profilo 4 (Multigaranzia)</a:t>
            </a:r>
          </a:p>
        </p:txBody>
      </p:sp>
      <p:grpSp>
        <p:nvGrpSpPr>
          <p:cNvPr id="68" name="Gruppo 67">
            <a:extLst>
              <a:ext uri="{FF2B5EF4-FFF2-40B4-BE49-F238E27FC236}">
                <a16:creationId xmlns:a16="http://schemas.microsoft.com/office/drawing/2014/main" id="{019B9185-8F6D-5135-DFAE-6088EF373077}"/>
              </a:ext>
            </a:extLst>
          </p:cNvPr>
          <p:cNvGrpSpPr/>
          <p:nvPr/>
        </p:nvGrpSpPr>
        <p:grpSpPr>
          <a:xfrm>
            <a:off x="10272395" y="1865142"/>
            <a:ext cx="1374672" cy="2603897"/>
            <a:chOff x="1919971" y="2566260"/>
            <a:chExt cx="1374672" cy="2603897"/>
          </a:xfrm>
        </p:grpSpPr>
        <p:sp>
          <p:nvSpPr>
            <p:cNvPr id="69" name="Onda 2 68">
              <a:extLst>
                <a:ext uri="{FF2B5EF4-FFF2-40B4-BE49-F238E27FC236}">
                  <a16:creationId xmlns:a16="http://schemas.microsoft.com/office/drawing/2014/main" id="{3ECF9214-231A-CAB3-F095-B0F5441366D3}"/>
                </a:ext>
              </a:extLst>
            </p:cNvPr>
            <p:cNvSpPr/>
            <p:nvPr/>
          </p:nvSpPr>
          <p:spPr>
            <a:xfrm>
              <a:off x="1923991" y="2566260"/>
              <a:ext cx="1370652" cy="862739"/>
            </a:xfrm>
            <a:prstGeom prst="doubleWave">
              <a:avLst/>
            </a:prstGeom>
            <a:gradFill>
              <a:gsLst>
                <a:gs pos="100000">
                  <a:srgbClr val="04549F"/>
                </a:gs>
                <a:gs pos="100000">
                  <a:srgbClr val="004178"/>
                </a:gs>
              </a:gsLst>
              <a:lin ang="5400000" scaled="1"/>
            </a:gra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0" name="Connettore diritto 69">
              <a:extLst>
                <a:ext uri="{FF2B5EF4-FFF2-40B4-BE49-F238E27FC236}">
                  <a16:creationId xmlns:a16="http://schemas.microsoft.com/office/drawing/2014/main" id="{F07D2261-9448-BCA0-789B-5A3752A5C753}"/>
                </a:ext>
              </a:extLst>
            </p:cNvPr>
            <p:cNvCxnSpPr>
              <a:cxnSpLocks/>
            </p:cNvCxnSpPr>
            <p:nvPr/>
          </p:nvCxnSpPr>
          <p:spPr>
            <a:xfrm flipH="1">
              <a:off x="1919971" y="3375039"/>
              <a:ext cx="4020" cy="1795118"/>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71" name="CasellaDiTesto 70">
            <a:extLst>
              <a:ext uri="{FF2B5EF4-FFF2-40B4-BE49-F238E27FC236}">
                <a16:creationId xmlns:a16="http://schemas.microsoft.com/office/drawing/2014/main" id="{533547EB-5881-F23E-2A8B-6833114CBFB8}"/>
              </a:ext>
            </a:extLst>
          </p:cNvPr>
          <p:cNvSpPr txBox="1"/>
          <p:nvPr/>
        </p:nvSpPr>
        <p:spPr>
          <a:xfrm>
            <a:off x="9185686" y="4996105"/>
            <a:ext cx="2932180" cy="307777"/>
          </a:xfrm>
          <a:prstGeom prst="rect">
            <a:avLst/>
          </a:prstGeom>
          <a:noFill/>
        </p:spPr>
        <p:txBody>
          <a:bodyPr wrap="square" rtlCol="0">
            <a:spAutoFit/>
          </a:bodyPr>
          <a:lstStyle/>
          <a:p>
            <a:pPr algn="ctr"/>
            <a:r>
              <a:rPr lang="it-IT" sz="1400" b="1" dirty="0">
                <a:latin typeface="Georgia" panose="02040502050405020303" pitchFamily="18" charset="0"/>
              </a:rPr>
              <a:t>100% comparto assicurativo</a:t>
            </a:r>
          </a:p>
        </p:txBody>
      </p:sp>
      <p:sp>
        <p:nvSpPr>
          <p:cNvPr id="4" name="CasellaDiTesto 3">
            <a:extLst>
              <a:ext uri="{FF2B5EF4-FFF2-40B4-BE49-F238E27FC236}">
                <a16:creationId xmlns:a16="http://schemas.microsoft.com/office/drawing/2014/main" id="{60BED06F-184E-D990-BA31-7C997945FE3F}"/>
              </a:ext>
            </a:extLst>
          </p:cNvPr>
          <p:cNvSpPr txBox="1"/>
          <p:nvPr/>
        </p:nvSpPr>
        <p:spPr>
          <a:xfrm>
            <a:off x="610273" y="5847913"/>
            <a:ext cx="11449651" cy="646331"/>
          </a:xfrm>
          <a:prstGeom prst="rect">
            <a:avLst/>
          </a:prstGeom>
          <a:noFill/>
        </p:spPr>
        <p:txBody>
          <a:bodyPr wrap="square" rtlCol="0">
            <a:spAutoFit/>
          </a:bodyPr>
          <a:lstStyle/>
          <a:p>
            <a:r>
              <a:rPr lang="it-IT" sz="1200" b="1" i="1" dirty="0">
                <a:latin typeface="Georgia" panose="02040502050405020303" pitchFamily="18" charset="0"/>
              </a:rPr>
              <a:t>NB: </a:t>
            </a:r>
            <a:r>
              <a:rPr lang="it-IT" sz="1200" i="1" dirty="0">
                <a:latin typeface="Georgia" panose="02040502050405020303" pitchFamily="18" charset="0"/>
              </a:rPr>
              <a:t>Nessun spostamento automatico per chi è già iscritto nell’attuale Life </a:t>
            </a:r>
            <a:r>
              <a:rPr lang="it-IT" sz="1200" i="1" dirty="0" err="1">
                <a:latin typeface="Georgia" panose="02040502050405020303" pitchFamily="18" charset="0"/>
              </a:rPr>
              <a:t>Cycle</a:t>
            </a:r>
            <a:r>
              <a:rPr lang="it-IT" sz="1200" i="1" dirty="0">
                <a:latin typeface="Georgia" panose="02040502050405020303" pitchFamily="18" charset="0"/>
              </a:rPr>
              <a:t>. Assegnazione di default per coloro che, in fase di prima adesione, non esprimono una scelta esplicita del profilo di investimento. L’assegnazione allo specifico profilo avviene sulla base dell’età anagrafica che verrà compiuta nell’anno dell’adesione al percorso previdenziale.	</a:t>
            </a:r>
          </a:p>
        </p:txBody>
      </p:sp>
      <p:sp>
        <p:nvSpPr>
          <p:cNvPr id="5" name="CasellaDiTesto 4">
            <a:extLst>
              <a:ext uri="{FF2B5EF4-FFF2-40B4-BE49-F238E27FC236}">
                <a16:creationId xmlns:a16="http://schemas.microsoft.com/office/drawing/2014/main" id="{D8F1DEE8-9569-B154-DA33-B3205D361F74}"/>
              </a:ext>
            </a:extLst>
          </p:cNvPr>
          <p:cNvSpPr txBox="1"/>
          <p:nvPr/>
        </p:nvSpPr>
        <p:spPr>
          <a:xfrm>
            <a:off x="1941532" y="2090662"/>
            <a:ext cx="1370652" cy="415498"/>
          </a:xfrm>
          <a:prstGeom prst="rect">
            <a:avLst/>
          </a:prstGeom>
          <a:noFill/>
        </p:spPr>
        <p:txBody>
          <a:bodyPr wrap="square" rtlCol="0">
            <a:spAutoFit/>
          </a:bodyPr>
          <a:lstStyle/>
          <a:p>
            <a:pPr algn="ctr"/>
            <a:r>
              <a:rPr lang="it-IT" sz="1050" b="1" dirty="0">
                <a:solidFill>
                  <a:schemeClr val="bg1"/>
                </a:solidFill>
              </a:rPr>
              <a:t>80% azioni</a:t>
            </a:r>
          </a:p>
          <a:p>
            <a:pPr algn="ctr"/>
            <a:r>
              <a:rPr lang="it-IT" sz="1050" b="1" dirty="0">
                <a:solidFill>
                  <a:schemeClr val="bg1"/>
                </a:solidFill>
              </a:rPr>
              <a:t>20% obbl</a:t>
            </a:r>
            <a:r>
              <a:rPr lang="it-IT" sz="900" dirty="0"/>
              <a:t>.</a:t>
            </a:r>
          </a:p>
        </p:txBody>
      </p:sp>
      <p:sp>
        <p:nvSpPr>
          <p:cNvPr id="6" name="CasellaDiTesto 5">
            <a:extLst>
              <a:ext uri="{FF2B5EF4-FFF2-40B4-BE49-F238E27FC236}">
                <a16:creationId xmlns:a16="http://schemas.microsoft.com/office/drawing/2014/main" id="{52545529-197C-F36B-92A8-5F211C5A8647}"/>
              </a:ext>
            </a:extLst>
          </p:cNvPr>
          <p:cNvSpPr txBox="1"/>
          <p:nvPr/>
        </p:nvSpPr>
        <p:spPr>
          <a:xfrm>
            <a:off x="4642797" y="2063223"/>
            <a:ext cx="1361967" cy="415498"/>
          </a:xfrm>
          <a:prstGeom prst="rect">
            <a:avLst/>
          </a:prstGeom>
          <a:noFill/>
        </p:spPr>
        <p:txBody>
          <a:bodyPr wrap="square" rtlCol="0">
            <a:spAutoFit/>
          </a:bodyPr>
          <a:lstStyle/>
          <a:p>
            <a:pPr algn="ctr"/>
            <a:r>
              <a:rPr lang="it-IT" sz="1050" b="1" dirty="0">
                <a:solidFill>
                  <a:schemeClr val="bg1"/>
                </a:solidFill>
              </a:rPr>
              <a:t>67% azioni</a:t>
            </a:r>
          </a:p>
          <a:p>
            <a:pPr algn="ctr"/>
            <a:r>
              <a:rPr lang="it-IT" sz="1050" b="1" dirty="0">
                <a:solidFill>
                  <a:schemeClr val="bg1"/>
                </a:solidFill>
              </a:rPr>
              <a:t>33% obbl</a:t>
            </a:r>
            <a:r>
              <a:rPr lang="it-IT" sz="900" dirty="0"/>
              <a:t>.</a:t>
            </a:r>
          </a:p>
        </p:txBody>
      </p:sp>
      <p:sp>
        <p:nvSpPr>
          <p:cNvPr id="7" name="CasellaDiTesto 6">
            <a:extLst>
              <a:ext uri="{FF2B5EF4-FFF2-40B4-BE49-F238E27FC236}">
                <a16:creationId xmlns:a16="http://schemas.microsoft.com/office/drawing/2014/main" id="{B03AA069-2442-BF13-045D-D939F6164FA0}"/>
              </a:ext>
            </a:extLst>
          </p:cNvPr>
          <p:cNvSpPr txBox="1"/>
          <p:nvPr/>
        </p:nvSpPr>
        <p:spPr>
          <a:xfrm>
            <a:off x="7571130" y="2063223"/>
            <a:ext cx="1362612" cy="415498"/>
          </a:xfrm>
          <a:prstGeom prst="rect">
            <a:avLst/>
          </a:prstGeom>
          <a:noFill/>
        </p:spPr>
        <p:txBody>
          <a:bodyPr wrap="square" rtlCol="0">
            <a:spAutoFit/>
          </a:bodyPr>
          <a:lstStyle/>
          <a:p>
            <a:pPr algn="ctr"/>
            <a:r>
              <a:rPr lang="it-IT" sz="1050" b="1" dirty="0">
                <a:solidFill>
                  <a:schemeClr val="bg1"/>
                </a:solidFill>
              </a:rPr>
              <a:t>44% azioni</a:t>
            </a:r>
          </a:p>
          <a:p>
            <a:pPr algn="ctr"/>
            <a:r>
              <a:rPr lang="it-IT" sz="1050" b="1" dirty="0">
                <a:solidFill>
                  <a:schemeClr val="bg1"/>
                </a:solidFill>
              </a:rPr>
              <a:t>56% obbl</a:t>
            </a:r>
            <a:r>
              <a:rPr lang="it-IT" sz="900" dirty="0"/>
              <a:t>.</a:t>
            </a:r>
          </a:p>
        </p:txBody>
      </p:sp>
      <p:sp>
        <p:nvSpPr>
          <p:cNvPr id="9" name="CasellaDiTesto 8">
            <a:extLst>
              <a:ext uri="{FF2B5EF4-FFF2-40B4-BE49-F238E27FC236}">
                <a16:creationId xmlns:a16="http://schemas.microsoft.com/office/drawing/2014/main" id="{8CC13DD1-13DB-5A3B-23C7-D53D03CB3722}"/>
              </a:ext>
            </a:extLst>
          </p:cNvPr>
          <p:cNvSpPr txBox="1"/>
          <p:nvPr/>
        </p:nvSpPr>
        <p:spPr>
          <a:xfrm>
            <a:off x="10272396" y="2072845"/>
            <a:ext cx="1366632" cy="415498"/>
          </a:xfrm>
          <a:prstGeom prst="rect">
            <a:avLst/>
          </a:prstGeom>
          <a:noFill/>
        </p:spPr>
        <p:txBody>
          <a:bodyPr wrap="square" rtlCol="0">
            <a:spAutoFit/>
          </a:bodyPr>
          <a:lstStyle/>
          <a:p>
            <a:pPr algn="ctr"/>
            <a:r>
              <a:rPr lang="it-IT" sz="1050" b="1" dirty="0">
                <a:solidFill>
                  <a:schemeClr val="bg1"/>
                </a:solidFill>
              </a:rPr>
              <a:t>6% azioni</a:t>
            </a:r>
          </a:p>
          <a:p>
            <a:pPr algn="ctr"/>
            <a:r>
              <a:rPr lang="it-IT" sz="1050" b="1" dirty="0">
                <a:solidFill>
                  <a:schemeClr val="bg1"/>
                </a:solidFill>
              </a:rPr>
              <a:t>94% obbl</a:t>
            </a:r>
            <a:r>
              <a:rPr lang="it-IT" sz="900" dirty="0"/>
              <a:t>.</a:t>
            </a:r>
          </a:p>
        </p:txBody>
      </p:sp>
    </p:spTree>
    <p:extLst>
      <p:ext uri="{BB962C8B-B14F-4D97-AF65-F5344CB8AC3E}">
        <p14:creationId xmlns:p14="http://schemas.microsoft.com/office/powerpoint/2010/main" val="3628116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469DB978-26BA-C21D-B444-25AD1856993D}"/>
              </a:ext>
            </a:extLst>
          </p:cNvPr>
          <p:cNvSpPr txBox="1"/>
          <p:nvPr/>
        </p:nvSpPr>
        <p:spPr>
          <a:xfrm>
            <a:off x="1095632" y="0"/>
            <a:ext cx="1001721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L’IMPEGNO ESG DEL FONDO</a:t>
            </a:r>
          </a:p>
        </p:txBody>
      </p:sp>
      <p:sp>
        <p:nvSpPr>
          <p:cNvPr id="14" name="Segnaposto numero diapositiva 16">
            <a:extLst>
              <a:ext uri="{FF2B5EF4-FFF2-40B4-BE49-F238E27FC236}">
                <a16:creationId xmlns:a16="http://schemas.microsoft.com/office/drawing/2014/main" id="{720BFCDD-901A-6494-9CD7-172BBA13FBFE}"/>
              </a:ext>
            </a:extLst>
          </p:cNvPr>
          <p:cNvSpPr txBox="1">
            <a:spLocks/>
          </p:cNvSpPr>
          <p:nvPr/>
        </p:nvSpPr>
        <p:spPr>
          <a:xfrm>
            <a:off x="5892552" y="6489211"/>
            <a:ext cx="406895"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14</a:t>
            </a:fld>
            <a:endParaRPr lang="it-IT" sz="1400" b="1" dirty="0">
              <a:solidFill>
                <a:srgbClr val="04549F"/>
              </a:solidFill>
              <a:latin typeface="Georgia" panose="02040502050405020303" pitchFamily="18" charset="0"/>
            </a:endParaRPr>
          </a:p>
        </p:txBody>
      </p:sp>
      <p:sp>
        <p:nvSpPr>
          <p:cNvPr id="2" name="Rettangolo 1">
            <a:extLst>
              <a:ext uri="{FF2B5EF4-FFF2-40B4-BE49-F238E27FC236}">
                <a16:creationId xmlns:a16="http://schemas.microsoft.com/office/drawing/2014/main" id="{1388A1DA-387A-5E66-40F8-482F90E2F800}"/>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5" name="CasellaDiTesto 4">
            <a:extLst>
              <a:ext uri="{FF2B5EF4-FFF2-40B4-BE49-F238E27FC236}">
                <a16:creationId xmlns:a16="http://schemas.microsoft.com/office/drawing/2014/main" id="{901CFF82-54B2-2D40-DD88-E09B4D811633}"/>
              </a:ext>
            </a:extLst>
          </p:cNvPr>
          <p:cNvSpPr txBox="1"/>
          <p:nvPr/>
        </p:nvSpPr>
        <p:spPr>
          <a:xfrm>
            <a:off x="1762543" y="660383"/>
            <a:ext cx="2848709" cy="307777"/>
          </a:xfrm>
          <a:prstGeom prst="rect">
            <a:avLst/>
          </a:prstGeom>
          <a:noFill/>
        </p:spPr>
        <p:txBody>
          <a:bodyPr wrap="square" rtlCol="0">
            <a:spAutoFit/>
          </a:bodyPr>
          <a:lstStyle/>
          <a:p>
            <a:r>
              <a:rPr lang="it-IT" sz="1400" b="1" dirty="0">
                <a:solidFill>
                  <a:srgbClr val="04549F"/>
                </a:solidFill>
                <a:latin typeface="Georgia" panose="02040502050405020303" pitchFamily="18" charset="0"/>
              </a:rPr>
              <a:t>COMPARTO FINANZIARIO</a:t>
            </a:r>
          </a:p>
        </p:txBody>
      </p:sp>
      <p:cxnSp>
        <p:nvCxnSpPr>
          <p:cNvPr id="9" name="Connettore diritto 8">
            <a:extLst>
              <a:ext uri="{FF2B5EF4-FFF2-40B4-BE49-F238E27FC236}">
                <a16:creationId xmlns:a16="http://schemas.microsoft.com/office/drawing/2014/main" id="{209AD1F4-96B8-E134-48AC-66E23B49928C}"/>
              </a:ext>
            </a:extLst>
          </p:cNvPr>
          <p:cNvCxnSpPr>
            <a:cxnSpLocks/>
          </p:cNvCxnSpPr>
          <p:nvPr/>
        </p:nvCxnSpPr>
        <p:spPr>
          <a:xfrm>
            <a:off x="6071645" y="1178169"/>
            <a:ext cx="0" cy="5162448"/>
          </a:xfrm>
          <a:prstGeom prst="line">
            <a:avLst/>
          </a:prstGeom>
          <a:ln>
            <a:solidFill>
              <a:srgbClr val="004178"/>
            </a:solidFill>
          </a:ln>
        </p:spPr>
        <p:style>
          <a:lnRef idx="3">
            <a:schemeClr val="accent1"/>
          </a:lnRef>
          <a:fillRef idx="0">
            <a:schemeClr val="accent1"/>
          </a:fillRef>
          <a:effectRef idx="2">
            <a:schemeClr val="accent1"/>
          </a:effectRef>
          <a:fontRef idx="minor">
            <a:schemeClr val="tx1"/>
          </a:fontRef>
        </p:style>
      </p:cxnSp>
      <p:sp>
        <p:nvSpPr>
          <p:cNvPr id="12" name="CasellaDiTesto 11">
            <a:extLst>
              <a:ext uri="{FF2B5EF4-FFF2-40B4-BE49-F238E27FC236}">
                <a16:creationId xmlns:a16="http://schemas.microsoft.com/office/drawing/2014/main" id="{3BE81837-4CE4-1BA4-7CCB-0C966D480344}"/>
              </a:ext>
            </a:extLst>
          </p:cNvPr>
          <p:cNvSpPr txBox="1"/>
          <p:nvPr/>
        </p:nvSpPr>
        <p:spPr>
          <a:xfrm>
            <a:off x="7090174" y="660383"/>
            <a:ext cx="4221283" cy="307777"/>
          </a:xfrm>
          <a:prstGeom prst="rect">
            <a:avLst/>
          </a:prstGeom>
          <a:noFill/>
        </p:spPr>
        <p:txBody>
          <a:bodyPr wrap="square" rtlCol="0">
            <a:spAutoFit/>
          </a:bodyPr>
          <a:lstStyle/>
          <a:p>
            <a:r>
              <a:rPr lang="it-IT" sz="1400" b="1" dirty="0">
                <a:solidFill>
                  <a:srgbClr val="04549F"/>
                </a:solidFill>
                <a:latin typeface="Georgia" panose="02040502050405020303" pitchFamily="18" charset="0"/>
              </a:rPr>
              <a:t>COMPARTO BILANCIATO SOSTENIBILE</a:t>
            </a:r>
          </a:p>
        </p:txBody>
      </p:sp>
      <p:graphicFrame>
        <p:nvGraphicFramePr>
          <p:cNvPr id="13" name="Grafico 12">
            <a:extLst>
              <a:ext uri="{FF2B5EF4-FFF2-40B4-BE49-F238E27FC236}">
                <a16:creationId xmlns:a16="http://schemas.microsoft.com/office/drawing/2014/main" id="{EB0FBB63-2CEB-553F-BA4D-493391995FD1}"/>
              </a:ext>
            </a:extLst>
          </p:cNvPr>
          <p:cNvGraphicFramePr>
            <a:graphicFrameLocks/>
          </p:cNvGraphicFramePr>
          <p:nvPr>
            <p:extLst>
              <p:ext uri="{D42A27DB-BD31-4B8C-83A1-F6EECF244321}">
                <p14:modId xmlns:p14="http://schemas.microsoft.com/office/powerpoint/2010/main" val="1978740703"/>
              </p:ext>
            </p:extLst>
          </p:nvPr>
        </p:nvGraphicFramePr>
        <p:xfrm>
          <a:off x="1454206" y="1086709"/>
          <a:ext cx="3465384" cy="2610936"/>
        </p:xfrm>
        <a:graphic>
          <a:graphicData uri="http://schemas.openxmlformats.org/drawingml/2006/chart">
            <c:chart xmlns:c="http://schemas.openxmlformats.org/drawingml/2006/chart" xmlns:r="http://schemas.openxmlformats.org/officeDocument/2006/relationships" r:id="rId2"/>
          </a:graphicData>
        </a:graphic>
      </p:graphicFrame>
      <p:pic>
        <p:nvPicPr>
          <p:cNvPr id="16" name="Immagine 15">
            <a:extLst>
              <a:ext uri="{FF2B5EF4-FFF2-40B4-BE49-F238E27FC236}">
                <a16:creationId xmlns:a16="http://schemas.microsoft.com/office/drawing/2014/main" id="{73ED0DAA-5153-A66F-4C0E-29051E798D91}"/>
              </a:ext>
            </a:extLst>
          </p:cNvPr>
          <p:cNvPicPr>
            <a:picLocks noChangeAspect="1"/>
          </p:cNvPicPr>
          <p:nvPr/>
        </p:nvPicPr>
        <p:blipFill>
          <a:blip r:embed="rId3"/>
          <a:stretch>
            <a:fillRect/>
          </a:stretch>
        </p:blipFill>
        <p:spPr>
          <a:xfrm>
            <a:off x="731480" y="3948613"/>
            <a:ext cx="4947489" cy="2392004"/>
          </a:xfrm>
          <a:prstGeom prst="rect">
            <a:avLst/>
          </a:prstGeom>
          <a:ln>
            <a:solidFill>
              <a:srgbClr val="004178"/>
            </a:solidFill>
          </a:ln>
        </p:spPr>
      </p:pic>
      <p:pic>
        <p:nvPicPr>
          <p:cNvPr id="18" name="Immagine 17">
            <a:extLst>
              <a:ext uri="{FF2B5EF4-FFF2-40B4-BE49-F238E27FC236}">
                <a16:creationId xmlns:a16="http://schemas.microsoft.com/office/drawing/2014/main" id="{5158AEFC-643B-5493-E57D-5D3B3C8F6662}"/>
              </a:ext>
            </a:extLst>
          </p:cNvPr>
          <p:cNvPicPr>
            <a:picLocks noChangeAspect="1"/>
          </p:cNvPicPr>
          <p:nvPr/>
        </p:nvPicPr>
        <p:blipFill>
          <a:blip r:embed="rId4"/>
          <a:stretch>
            <a:fillRect/>
          </a:stretch>
        </p:blipFill>
        <p:spPr>
          <a:xfrm>
            <a:off x="5249769" y="1013128"/>
            <a:ext cx="1694382" cy="524452"/>
          </a:xfrm>
          <a:prstGeom prst="rect">
            <a:avLst/>
          </a:prstGeom>
        </p:spPr>
      </p:pic>
      <p:graphicFrame>
        <p:nvGraphicFramePr>
          <p:cNvPr id="22" name="Grafico 21">
            <a:extLst>
              <a:ext uri="{FF2B5EF4-FFF2-40B4-BE49-F238E27FC236}">
                <a16:creationId xmlns:a16="http://schemas.microsoft.com/office/drawing/2014/main" id="{856FCC71-C2C0-4758-AE1E-47168298C338}"/>
              </a:ext>
            </a:extLst>
          </p:cNvPr>
          <p:cNvGraphicFramePr>
            <a:graphicFrameLocks/>
          </p:cNvGraphicFramePr>
          <p:nvPr>
            <p:extLst>
              <p:ext uri="{D42A27DB-BD31-4B8C-83A1-F6EECF244321}">
                <p14:modId xmlns:p14="http://schemas.microsoft.com/office/powerpoint/2010/main" val="2792114495"/>
              </p:ext>
            </p:extLst>
          </p:nvPr>
        </p:nvGraphicFramePr>
        <p:xfrm>
          <a:off x="7283606" y="1144541"/>
          <a:ext cx="3516012" cy="2610936"/>
        </p:xfrm>
        <a:graphic>
          <a:graphicData uri="http://schemas.openxmlformats.org/drawingml/2006/chart">
            <c:chart xmlns:c="http://schemas.openxmlformats.org/drawingml/2006/chart" xmlns:r="http://schemas.openxmlformats.org/officeDocument/2006/relationships" r:id="rId5"/>
          </a:graphicData>
        </a:graphic>
      </p:graphicFrame>
      <p:pic>
        <p:nvPicPr>
          <p:cNvPr id="25" name="Immagine 24">
            <a:extLst>
              <a:ext uri="{FF2B5EF4-FFF2-40B4-BE49-F238E27FC236}">
                <a16:creationId xmlns:a16="http://schemas.microsoft.com/office/drawing/2014/main" id="{DAE2927A-333F-F3DB-5ABE-04A7356320DE}"/>
              </a:ext>
            </a:extLst>
          </p:cNvPr>
          <p:cNvPicPr>
            <a:picLocks noChangeAspect="1"/>
          </p:cNvPicPr>
          <p:nvPr/>
        </p:nvPicPr>
        <p:blipFill>
          <a:blip r:embed="rId6"/>
          <a:stretch>
            <a:fillRect/>
          </a:stretch>
        </p:blipFill>
        <p:spPr>
          <a:xfrm>
            <a:off x="6464322" y="3948613"/>
            <a:ext cx="5040568" cy="2397343"/>
          </a:xfrm>
          <a:prstGeom prst="rect">
            <a:avLst/>
          </a:prstGeom>
          <a:ln>
            <a:solidFill>
              <a:srgbClr val="004178"/>
            </a:solidFill>
          </a:ln>
        </p:spPr>
      </p:pic>
    </p:spTree>
    <p:extLst>
      <p:ext uri="{BB962C8B-B14F-4D97-AF65-F5344CB8AC3E}">
        <p14:creationId xmlns:p14="http://schemas.microsoft.com/office/powerpoint/2010/main" val="1079082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644"/>
        <p:cNvGrpSpPr/>
        <p:nvPr/>
      </p:nvGrpSpPr>
      <p:grpSpPr>
        <a:xfrm>
          <a:off x="0" y="0"/>
          <a:ext cx="0" cy="0"/>
          <a:chOff x="0" y="0"/>
          <a:chExt cx="0" cy="0"/>
        </a:xfrm>
      </p:grpSpPr>
      <p:sp>
        <p:nvSpPr>
          <p:cNvPr id="6" name="Segnaposto numero diapositiva 16">
            <a:extLst>
              <a:ext uri="{FF2B5EF4-FFF2-40B4-BE49-F238E27FC236}">
                <a16:creationId xmlns:a16="http://schemas.microsoft.com/office/drawing/2014/main" id="{74F80519-F132-799E-B7E3-C36F7B0419C2}"/>
              </a:ext>
            </a:extLst>
          </p:cNvPr>
          <p:cNvSpPr txBox="1">
            <a:spLocks/>
          </p:cNvSpPr>
          <p:nvPr/>
        </p:nvSpPr>
        <p:spPr>
          <a:xfrm>
            <a:off x="5892552" y="6489211"/>
            <a:ext cx="406895"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15</a:t>
            </a:fld>
            <a:endParaRPr lang="it-IT" sz="1400" b="1" dirty="0">
              <a:solidFill>
                <a:srgbClr val="04549F"/>
              </a:solidFill>
              <a:latin typeface="Georgia" panose="02040502050405020303" pitchFamily="18" charset="0"/>
            </a:endParaRPr>
          </a:p>
        </p:txBody>
      </p:sp>
      <p:sp>
        <p:nvSpPr>
          <p:cNvPr id="7" name="CasellaDiTesto 6">
            <a:extLst>
              <a:ext uri="{FF2B5EF4-FFF2-40B4-BE49-F238E27FC236}">
                <a16:creationId xmlns:a16="http://schemas.microsoft.com/office/drawing/2014/main" id="{81328223-7E0E-CD12-351E-9823312C6D15}"/>
              </a:ext>
            </a:extLst>
          </p:cNvPr>
          <p:cNvSpPr txBox="1"/>
          <p:nvPr/>
        </p:nvSpPr>
        <p:spPr>
          <a:xfrm>
            <a:off x="1095632" y="-1"/>
            <a:ext cx="10766401" cy="523220"/>
          </a:xfrm>
          <a:prstGeom prst="rect">
            <a:avLst/>
          </a:prstGeom>
          <a:noFill/>
        </p:spPr>
        <p:txBody>
          <a:bodyPr wrap="square" rtlCol="0">
            <a:spAutoFit/>
          </a:bodyPr>
          <a:lstStyle/>
          <a:p>
            <a:r>
              <a:rPr lang="en-US" sz="2800" b="1" dirty="0">
                <a:solidFill>
                  <a:srgbClr val="04549F"/>
                </a:solidFill>
                <a:latin typeface="Georgia" panose="02040502050405020303" pitchFamily="18" charset="0"/>
                <a:cs typeface="Calibri"/>
                <a:sym typeface="Calibri"/>
                <a:rtl val="0"/>
              </a:rPr>
              <a:t>I SERVIZI E I VOSTRI RIFERIMENTI</a:t>
            </a:r>
            <a:endParaRPr lang="en-US" sz="2800" b="1" spc="0" baseline="0" dirty="0">
              <a:solidFill>
                <a:srgbClr val="04549F"/>
              </a:solidFill>
              <a:latin typeface="Georgia" panose="02040502050405020303" pitchFamily="18" charset="0"/>
              <a:cs typeface="Calibri"/>
              <a:sym typeface="Calibri"/>
              <a:rtl val="0"/>
            </a:endParaRPr>
          </a:p>
        </p:txBody>
      </p:sp>
      <p:sp>
        <p:nvSpPr>
          <p:cNvPr id="2" name="Rettangolo 1">
            <a:extLst>
              <a:ext uri="{FF2B5EF4-FFF2-40B4-BE49-F238E27FC236}">
                <a16:creationId xmlns:a16="http://schemas.microsoft.com/office/drawing/2014/main" id="{8B0FF7CC-BE15-B659-AAB9-079E69C80E76}"/>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3" name="Segnaposto contenuto 2">
            <a:extLst>
              <a:ext uri="{FF2B5EF4-FFF2-40B4-BE49-F238E27FC236}">
                <a16:creationId xmlns:a16="http://schemas.microsoft.com/office/drawing/2014/main" id="{B8D114E3-6713-AB95-95C2-74067407C41A}"/>
              </a:ext>
            </a:extLst>
          </p:cNvPr>
          <p:cNvSpPr txBox="1">
            <a:spLocks/>
          </p:cNvSpPr>
          <p:nvPr/>
        </p:nvSpPr>
        <p:spPr>
          <a:xfrm>
            <a:off x="6198705" y="3553751"/>
            <a:ext cx="5663328" cy="2935460"/>
          </a:xfrm>
          <a:prstGeom prst="rect">
            <a:avLst/>
          </a:prstGeom>
          <a:noFill/>
          <a:ln>
            <a:noFill/>
          </a:ln>
        </p:spPr>
        <p:txBody>
          <a:bodyPr spcFirstLastPara="1" wrap="square" lIns="84745" tIns="84745" rIns="84745" bIns="8474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accent1"/>
              </a:buClr>
              <a:buSzPts val="1800"/>
              <a:buFont typeface="Montserrat"/>
              <a:buNone/>
              <a:defRPr sz="1867" b="0" i="0" u="none" strike="noStrike" cap="none">
                <a:solidFill>
                  <a:srgbClr val="6FA8DC"/>
                </a:solidFill>
                <a:latin typeface="Montserrat"/>
                <a:ea typeface="Montserrat"/>
                <a:cs typeface="Montserrat"/>
                <a:sym typeface="Montserrat"/>
              </a:defRPr>
            </a:lvl1pPr>
            <a:lvl2pPr marL="914400" marR="0" lvl="1"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r>
              <a:rPr lang="it-IT" sz="1200" b="1" u="sng" dirty="0">
                <a:solidFill>
                  <a:srgbClr val="04549F"/>
                </a:solidFill>
                <a:latin typeface="Calibri   "/>
                <a:ea typeface="Tahoma" panose="020B0604030504040204" pitchFamily="34" charset="0"/>
                <a:cs typeface="Tahoma" panose="020B0604030504040204" pitchFamily="34" charset="0"/>
              </a:rPr>
              <a:t>CICLO ATTIVO</a:t>
            </a:r>
          </a:p>
          <a:p>
            <a:pPr marL="0" indent="0" algn="just"/>
            <a:endParaRPr lang="it-IT" sz="1200" dirty="0">
              <a:solidFill>
                <a:schemeClr val="tx1"/>
              </a:solidFill>
              <a:latin typeface="Calibri   "/>
              <a:ea typeface="Tahoma" panose="020B0604030504040204" pitchFamily="34" charset="0"/>
              <a:cs typeface="Tahoma" panose="020B0604030504040204" pitchFamily="34" charset="0"/>
            </a:endParaRPr>
          </a:p>
          <a:p>
            <a:pPr marL="0" indent="0" algn="just"/>
            <a:r>
              <a:rPr lang="it-IT" sz="1200" dirty="0">
                <a:solidFill>
                  <a:schemeClr val="tx1"/>
                </a:solidFill>
                <a:latin typeface="Calibri   "/>
                <a:ea typeface="Tahoma" panose="020B0604030504040204" pitchFamily="34" charset="0"/>
                <a:cs typeface="Tahoma" panose="020B0604030504040204" pitchFamily="34" charset="0"/>
              </a:rPr>
              <a:t>Adesioni, accesso area riservata, reset password, trasferimenti in entrata, scelta del profilo di investimento, switch, etc.</a:t>
            </a:r>
          </a:p>
          <a:p>
            <a:pPr marL="0" indent="0" algn="l"/>
            <a:r>
              <a:rPr lang="it-IT" sz="1200" dirty="0">
                <a:solidFill>
                  <a:srgbClr val="0070C0"/>
                </a:solidFill>
                <a:latin typeface="Calibri   "/>
                <a:ea typeface="Tahoma" panose="020B0604030504040204" pitchFamily="34" charset="0"/>
                <a:cs typeface="Tahoma" panose="020B0604030504040204" pitchFamily="34" charset="0"/>
                <a:hlinkClick r:id="rId3">
                  <a:extLst>
                    <a:ext uri="{A12FA001-AC4F-418D-AE19-62706E023703}">
                      <ahyp:hlinkClr xmlns:ahyp="http://schemas.microsoft.com/office/drawing/2018/hyperlinkcolor" val="tx"/>
                    </a:ext>
                  </a:extLst>
                </a:hlinkClick>
              </a:rPr>
              <a:t>segreteria@previbank.it</a:t>
            </a:r>
            <a:endParaRPr lang="it-IT" sz="1200" dirty="0">
              <a:solidFill>
                <a:srgbClr val="0070C0"/>
              </a:solidFill>
              <a:latin typeface="Calibri   "/>
              <a:ea typeface="Tahoma" panose="020B0604030504040204" pitchFamily="34" charset="0"/>
              <a:cs typeface="Tahoma" panose="020B0604030504040204" pitchFamily="34" charset="0"/>
            </a:endParaRPr>
          </a:p>
          <a:p>
            <a:pPr marL="0" indent="0" algn="l"/>
            <a:endParaRPr lang="it-IT" sz="1200" b="1" dirty="0">
              <a:solidFill>
                <a:schemeClr val="tx1"/>
              </a:solidFill>
              <a:latin typeface="Calibri   "/>
              <a:ea typeface="Tahoma" panose="020B0604030504040204" pitchFamily="34" charset="0"/>
              <a:cs typeface="Tahoma" panose="020B0604030504040204" pitchFamily="34" charset="0"/>
            </a:endParaRPr>
          </a:p>
          <a:p>
            <a:pPr marL="0" indent="0" algn="l">
              <a:spcBef>
                <a:spcPts val="600"/>
              </a:spcBef>
            </a:pPr>
            <a:r>
              <a:rPr lang="it-IT" sz="1200" b="1" dirty="0">
                <a:solidFill>
                  <a:schemeClr val="tx1"/>
                </a:solidFill>
                <a:latin typeface="Calibri   "/>
                <a:ea typeface="Tahoma" panose="020B0604030504040204" pitchFamily="34" charset="0"/>
                <a:cs typeface="Tahoma" panose="020B0604030504040204" pitchFamily="34" charset="0"/>
              </a:rPr>
              <a:t>PEROCCO ARIANNA</a:t>
            </a:r>
          </a:p>
          <a:p>
            <a:pPr marL="0" indent="0" algn="l"/>
            <a:r>
              <a:rPr lang="it-IT" sz="1200" dirty="0">
                <a:solidFill>
                  <a:schemeClr val="tx1"/>
                </a:solidFill>
                <a:latin typeface="Calibri   "/>
                <a:ea typeface="Tahoma" panose="020B0604030504040204" pitchFamily="34" charset="0"/>
                <a:cs typeface="Tahoma" panose="020B0604030504040204" pitchFamily="34" charset="0"/>
              </a:rPr>
              <a:t>E-MAIL: </a:t>
            </a:r>
            <a:r>
              <a:rPr lang="it-IT" sz="1200" dirty="0">
                <a:solidFill>
                  <a:srgbClr val="0070C0"/>
                </a:solidFill>
                <a:latin typeface="Calibri   "/>
                <a:ea typeface="Tahoma" panose="020B0604030504040204" pitchFamily="34" charset="0"/>
                <a:cs typeface="Tahoma" panose="020B0604030504040204" pitchFamily="34" charset="0"/>
                <a:hlinkClick r:id="rId4">
                  <a:extLst>
                    <a:ext uri="{A12FA001-AC4F-418D-AE19-62706E023703}">
                      <ahyp:hlinkClr xmlns:ahyp="http://schemas.microsoft.com/office/drawing/2018/hyperlinkcolor" val="tx"/>
                    </a:ext>
                  </a:extLst>
                </a:hlinkClick>
              </a:rPr>
              <a:t>perocco@previbank.it</a:t>
            </a:r>
            <a:r>
              <a:rPr lang="it-IT" sz="1200" dirty="0">
                <a:solidFill>
                  <a:srgbClr val="0070C0"/>
                </a:solidFill>
                <a:latin typeface="Calibri   "/>
                <a:ea typeface="Tahoma" panose="020B0604030504040204" pitchFamily="34" charset="0"/>
                <a:cs typeface="Tahoma" panose="020B0604030504040204" pitchFamily="34" charset="0"/>
              </a:rPr>
              <a:t>  </a:t>
            </a:r>
            <a:r>
              <a:rPr lang="it-IT" sz="1200" dirty="0">
                <a:solidFill>
                  <a:schemeClr val="tx1"/>
                </a:solidFill>
                <a:latin typeface="Calibri   "/>
                <a:ea typeface="Tahoma" panose="020B0604030504040204" pitchFamily="34" charset="0"/>
                <a:cs typeface="Tahoma" panose="020B0604030504040204" pitchFamily="34" charset="0"/>
              </a:rPr>
              <a:t>– TEL.  334.27.65.988</a:t>
            </a:r>
          </a:p>
          <a:p>
            <a:pPr marL="0" indent="0" algn="l">
              <a:spcBef>
                <a:spcPts val="600"/>
              </a:spcBef>
            </a:pPr>
            <a:r>
              <a:rPr lang="it-IT" sz="1200" b="1" dirty="0">
                <a:solidFill>
                  <a:schemeClr val="tx1"/>
                </a:solidFill>
                <a:latin typeface="Calibri   "/>
                <a:ea typeface="Tahoma" panose="020B0604030504040204" pitchFamily="34" charset="0"/>
                <a:cs typeface="Tahoma" panose="020B0604030504040204" pitchFamily="34" charset="0"/>
              </a:rPr>
              <a:t>GIULIANI ALESSIO</a:t>
            </a:r>
          </a:p>
          <a:p>
            <a:pPr marL="0" indent="0" algn="l"/>
            <a:r>
              <a:rPr lang="it-IT" sz="1200" dirty="0">
                <a:solidFill>
                  <a:schemeClr val="tx1"/>
                </a:solidFill>
                <a:latin typeface="Calibri   "/>
                <a:ea typeface="Tahoma" panose="020B0604030504040204" pitchFamily="34" charset="0"/>
                <a:cs typeface="Tahoma" panose="020B0604030504040204" pitchFamily="34" charset="0"/>
              </a:rPr>
              <a:t>E-MAIL: </a:t>
            </a:r>
            <a:r>
              <a:rPr lang="it-IT" sz="1200" u="sng" dirty="0">
                <a:solidFill>
                  <a:srgbClr val="0070C0"/>
                </a:solidFill>
                <a:latin typeface="Calibri   "/>
                <a:ea typeface="Tahoma" panose="020B0604030504040204" pitchFamily="34" charset="0"/>
                <a:cs typeface="Tahoma" panose="020B0604030504040204" pitchFamily="34" charset="0"/>
              </a:rPr>
              <a:t>giuliani</a:t>
            </a:r>
            <a:r>
              <a:rPr lang="it-IT" sz="1200" u="sng" dirty="0">
                <a:solidFill>
                  <a:srgbClr val="0070C0"/>
                </a:solidFill>
                <a:latin typeface="Calibri   "/>
                <a:ea typeface="Tahoma" panose="020B0604030504040204" pitchFamily="34" charset="0"/>
                <a:cs typeface="Tahoma" panose="020B0604030504040204" pitchFamily="34" charset="0"/>
                <a:hlinkClick r:id="rId5">
                  <a:extLst>
                    <a:ext uri="{A12FA001-AC4F-418D-AE19-62706E023703}">
                      <ahyp:hlinkClr xmlns:ahyp="http://schemas.microsoft.com/office/drawing/2018/hyperlinkcolor" val="tx"/>
                    </a:ext>
                  </a:extLst>
                </a:hlinkClick>
              </a:rPr>
              <a:t>@previbank.it</a:t>
            </a:r>
            <a:r>
              <a:rPr lang="it-IT" sz="1200" u="sng" dirty="0">
                <a:solidFill>
                  <a:srgbClr val="0070C0"/>
                </a:solidFill>
                <a:latin typeface="Calibri   "/>
                <a:ea typeface="Tahoma" panose="020B0604030504040204" pitchFamily="34" charset="0"/>
                <a:cs typeface="Tahoma" panose="020B0604030504040204" pitchFamily="34" charset="0"/>
              </a:rPr>
              <a:t> </a:t>
            </a:r>
            <a:r>
              <a:rPr lang="it-IT" sz="1200" dirty="0">
                <a:solidFill>
                  <a:schemeClr val="tx1"/>
                </a:solidFill>
                <a:latin typeface="Calibri   "/>
                <a:ea typeface="Tahoma" panose="020B0604030504040204" pitchFamily="34" charset="0"/>
                <a:cs typeface="Tahoma" panose="020B0604030504040204" pitchFamily="34" charset="0"/>
              </a:rPr>
              <a:t>– TEL.  345 34.73.915</a:t>
            </a:r>
          </a:p>
          <a:p>
            <a:pPr marL="0" indent="0" algn="l">
              <a:spcBef>
                <a:spcPts val="600"/>
              </a:spcBef>
            </a:pPr>
            <a:r>
              <a:rPr lang="it-IT" sz="1200" b="1" dirty="0">
                <a:solidFill>
                  <a:schemeClr val="tx1"/>
                </a:solidFill>
                <a:latin typeface="Calibri   "/>
                <a:ea typeface="Tahoma" panose="020B0604030504040204" pitchFamily="34" charset="0"/>
                <a:cs typeface="Tahoma" panose="020B0604030504040204" pitchFamily="34" charset="0"/>
              </a:rPr>
              <a:t>SILVIA FREZZOTTI (Ufficio Contabilità)</a:t>
            </a:r>
          </a:p>
          <a:p>
            <a:pPr marL="0" indent="0" algn="l"/>
            <a:r>
              <a:rPr lang="it-IT" sz="1200" dirty="0">
                <a:solidFill>
                  <a:schemeClr val="tx1"/>
                </a:solidFill>
                <a:latin typeface="Calibri   "/>
                <a:ea typeface="Tahoma" panose="020B0604030504040204" pitchFamily="34" charset="0"/>
                <a:cs typeface="Tahoma" panose="020B0604030504040204" pitchFamily="34" charset="0"/>
              </a:rPr>
              <a:t>E-MAIL: </a:t>
            </a:r>
            <a:r>
              <a:rPr lang="it-IT" sz="1200" u="sng" dirty="0">
                <a:solidFill>
                  <a:srgbClr val="0070C0"/>
                </a:solidFill>
                <a:latin typeface="Calibri   "/>
                <a:ea typeface="Tahoma" panose="020B0604030504040204" pitchFamily="34" charset="0"/>
                <a:cs typeface="Tahoma" panose="020B0604030504040204" pitchFamily="34" charset="0"/>
              </a:rPr>
              <a:t>contabilita@previbank.it</a:t>
            </a:r>
          </a:p>
          <a:p>
            <a:pPr marL="0" indent="0" algn="l">
              <a:spcBef>
                <a:spcPts val="600"/>
              </a:spcBef>
            </a:pPr>
            <a:r>
              <a:rPr lang="it-IT" sz="1200" b="1" dirty="0">
                <a:solidFill>
                  <a:schemeClr val="tx1"/>
                </a:solidFill>
                <a:latin typeface="Calibri   "/>
                <a:ea typeface="Tahoma" panose="020B0604030504040204" pitchFamily="34" charset="0"/>
                <a:cs typeface="Tahoma" panose="020B0604030504040204" pitchFamily="34" charset="0"/>
              </a:rPr>
              <a:t>TESTI ELISABETTA (Segreteria Generale)</a:t>
            </a:r>
          </a:p>
          <a:p>
            <a:pPr marL="0" indent="0" algn="l"/>
            <a:r>
              <a:rPr lang="it-IT" sz="1200" dirty="0">
                <a:solidFill>
                  <a:schemeClr val="tx1"/>
                </a:solidFill>
                <a:latin typeface="Calibri   "/>
                <a:ea typeface="Tahoma" panose="020B0604030504040204" pitchFamily="34" charset="0"/>
                <a:cs typeface="Tahoma" panose="020B0604030504040204" pitchFamily="34" charset="0"/>
              </a:rPr>
              <a:t>E-MAIL: </a:t>
            </a:r>
            <a:r>
              <a:rPr lang="it-IT" sz="1200" u="sng" dirty="0">
                <a:solidFill>
                  <a:srgbClr val="0070C0"/>
                </a:solidFill>
                <a:latin typeface="Calibri   "/>
                <a:ea typeface="Tahoma" panose="020B0604030504040204" pitchFamily="34" charset="0"/>
                <a:cs typeface="Tahoma" panose="020B0604030504040204" pitchFamily="34" charset="0"/>
              </a:rPr>
              <a:t>testi@previbank.it</a:t>
            </a:r>
          </a:p>
          <a:p>
            <a:pPr marL="0" indent="0" algn="l"/>
            <a:endParaRPr lang="it-IT" sz="1200" dirty="0">
              <a:solidFill>
                <a:schemeClr val="tx1"/>
              </a:solidFill>
              <a:latin typeface="Calibri   "/>
              <a:ea typeface="Tahoma" panose="020B0604030504040204" pitchFamily="34" charset="0"/>
              <a:cs typeface="Tahoma" panose="020B0604030504040204" pitchFamily="34" charset="0"/>
            </a:endParaRPr>
          </a:p>
          <a:p>
            <a:pPr marL="0" indent="0" algn="l"/>
            <a:endParaRPr lang="it-IT" sz="1100" i="1" dirty="0">
              <a:solidFill>
                <a:srgbClr val="0070C0"/>
              </a:solidFill>
              <a:latin typeface="Calibri   "/>
              <a:ea typeface="Tahoma" panose="020B0604030504040204" pitchFamily="34" charset="0"/>
              <a:cs typeface="Tahoma" panose="020B0604030504040204" pitchFamily="34" charset="0"/>
            </a:endParaRPr>
          </a:p>
        </p:txBody>
      </p:sp>
      <p:sp>
        <p:nvSpPr>
          <p:cNvPr id="5" name="Segnaposto contenuto 3">
            <a:extLst>
              <a:ext uri="{FF2B5EF4-FFF2-40B4-BE49-F238E27FC236}">
                <a16:creationId xmlns:a16="http://schemas.microsoft.com/office/drawing/2014/main" id="{D8A8C543-B01A-1CEB-4019-6ECA9ADBEC3C}"/>
              </a:ext>
            </a:extLst>
          </p:cNvPr>
          <p:cNvSpPr txBox="1">
            <a:spLocks/>
          </p:cNvSpPr>
          <p:nvPr/>
        </p:nvSpPr>
        <p:spPr>
          <a:xfrm>
            <a:off x="668623" y="3553751"/>
            <a:ext cx="5324673" cy="2641601"/>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marL="0" indent="0" algn="ctr"/>
            <a:r>
              <a:rPr lang="it-IT" sz="1200" b="1" u="sng" dirty="0">
                <a:solidFill>
                  <a:srgbClr val="04549F"/>
                </a:solidFill>
                <a:latin typeface="Calibri   "/>
                <a:ea typeface="Tahoma" panose="020B0604030504040204" pitchFamily="34" charset="0"/>
                <a:cs typeface="Tahoma" panose="020B0604030504040204" pitchFamily="34" charset="0"/>
              </a:rPr>
              <a:t>CICLO PASSIVO</a:t>
            </a:r>
          </a:p>
          <a:p>
            <a:endParaRPr lang="it-IT" sz="1200" dirty="0">
              <a:solidFill>
                <a:schemeClr val="tx1"/>
              </a:solidFill>
              <a:latin typeface="Calibri   "/>
              <a:ea typeface="Tahoma" panose="020B0604030504040204" pitchFamily="34" charset="0"/>
              <a:cs typeface="Tahoma" panose="020B0604030504040204" pitchFamily="34" charset="0"/>
              <a:sym typeface="Montserrat"/>
            </a:endParaRPr>
          </a:p>
          <a:p>
            <a:r>
              <a:rPr lang="it-IT" sz="1200" dirty="0">
                <a:solidFill>
                  <a:schemeClr val="tx1"/>
                </a:solidFill>
                <a:latin typeface="Calibri   "/>
                <a:ea typeface="Tahoma" panose="020B0604030504040204" pitchFamily="34" charset="0"/>
                <a:cs typeface="Tahoma" panose="020B0604030504040204" pitchFamily="34" charset="0"/>
                <a:sym typeface="Montserrat"/>
              </a:rPr>
              <a:t>Anticipazioni, liquidazioni riscatto, prestazioni, R.I.T.A., trasferimenti in uscita, cessione del V,  etc.</a:t>
            </a:r>
          </a:p>
          <a:p>
            <a:pPr>
              <a:buClr>
                <a:schemeClr val="accent1"/>
              </a:buClr>
              <a:buSzPts val="1800"/>
            </a:pPr>
            <a:r>
              <a:rPr lang="it-IT" sz="1200" dirty="0">
                <a:solidFill>
                  <a:srgbClr val="0070C0"/>
                </a:solidFill>
                <a:latin typeface="Calibri   "/>
                <a:ea typeface="Tahoma" panose="020B0604030504040204" pitchFamily="34" charset="0"/>
                <a:cs typeface="Tahoma" panose="020B0604030504040204" pitchFamily="34" charset="0"/>
                <a:sym typeface="Montserrat"/>
                <a:hlinkClick r:id="rId6">
                  <a:extLst>
                    <a:ext uri="{A12FA001-AC4F-418D-AE19-62706E023703}">
                      <ahyp:hlinkClr xmlns:ahyp="http://schemas.microsoft.com/office/drawing/2018/hyperlinkcolor" val="tx"/>
                    </a:ext>
                  </a:extLst>
                </a:hlinkClick>
              </a:rPr>
              <a:t>liquidazioni@previbank.it</a:t>
            </a:r>
            <a:endParaRPr lang="it-IT" sz="1200" dirty="0">
              <a:solidFill>
                <a:srgbClr val="0070C0"/>
              </a:solidFill>
              <a:latin typeface="Calibri   "/>
              <a:ea typeface="Tahoma" panose="020B0604030504040204" pitchFamily="34" charset="0"/>
              <a:cs typeface="Tahoma" panose="020B0604030504040204" pitchFamily="34" charset="0"/>
              <a:sym typeface="Montserrat"/>
            </a:endParaRPr>
          </a:p>
          <a:p>
            <a:endParaRPr lang="it-IT" sz="1200" dirty="0">
              <a:solidFill>
                <a:schemeClr val="tx1"/>
              </a:solidFill>
              <a:latin typeface="Calibri   "/>
              <a:ea typeface="Tahoma" panose="020B0604030504040204" pitchFamily="34" charset="0"/>
              <a:cs typeface="Tahoma" panose="020B0604030504040204" pitchFamily="34" charset="0"/>
              <a:sym typeface="Montserrat"/>
            </a:endParaRPr>
          </a:p>
          <a:p>
            <a:pPr>
              <a:spcBef>
                <a:spcPts val="600"/>
              </a:spcBef>
              <a:buClr>
                <a:schemeClr val="accent1"/>
              </a:buClr>
              <a:buSzPts val="1800"/>
            </a:pPr>
            <a:r>
              <a:rPr lang="it-IT" sz="1200" b="1" dirty="0">
                <a:solidFill>
                  <a:schemeClr val="tx1"/>
                </a:solidFill>
                <a:latin typeface="Calibri   "/>
                <a:ea typeface="Tahoma" panose="020B0604030504040204" pitchFamily="34" charset="0"/>
                <a:cs typeface="Tahoma" panose="020B0604030504040204" pitchFamily="34" charset="0"/>
                <a:sym typeface="Montserrat"/>
              </a:rPr>
              <a:t>DI GIOVANNI PAOLA</a:t>
            </a:r>
          </a:p>
          <a:p>
            <a:r>
              <a:rPr lang="it-IT" sz="1200" dirty="0">
                <a:solidFill>
                  <a:schemeClr val="tx1"/>
                </a:solidFill>
                <a:latin typeface="Calibri   "/>
                <a:ea typeface="Tahoma" panose="020B0604030504040204" pitchFamily="34" charset="0"/>
                <a:cs typeface="Tahoma" panose="020B0604030504040204" pitchFamily="34" charset="0"/>
                <a:sym typeface="Montserrat"/>
              </a:rPr>
              <a:t>REFERENTE “CICLO PASSIVO “ </a:t>
            </a:r>
          </a:p>
          <a:p>
            <a:r>
              <a:rPr lang="it-IT" sz="1200" dirty="0">
                <a:solidFill>
                  <a:schemeClr val="tx1"/>
                </a:solidFill>
                <a:latin typeface="Calibri   "/>
                <a:ea typeface="Tahoma" panose="020B0604030504040204" pitchFamily="34" charset="0"/>
                <a:cs typeface="Tahoma" panose="020B0604030504040204" pitchFamily="34" charset="0"/>
                <a:sym typeface="Montserrat"/>
              </a:rPr>
              <a:t>E-MAIL: </a:t>
            </a:r>
            <a:r>
              <a:rPr lang="it-IT" sz="1200" dirty="0">
                <a:solidFill>
                  <a:srgbClr val="0070C0"/>
                </a:solidFill>
                <a:latin typeface="Calibri   "/>
                <a:ea typeface="Tahoma" panose="020B0604030504040204" pitchFamily="34" charset="0"/>
                <a:cs typeface="Tahoma" panose="020B0604030504040204" pitchFamily="34" charset="0"/>
                <a:sym typeface="Montserrat"/>
                <a:hlinkClick r:id="rId7">
                  <a:extLst>
                    <a:ext uri="{A12FA001-AC4F-418D-AE19-62706E023703}">
                      <ahyp:hlinkClr xmlns:ahyp="http://schemas.microsoft.com/office/drawing/2018/hyperlinkcolor" val="tx"/>
                    </a:ext>
                  </a:extLst>
                </a:hlinkClick>
              </a:rPr>
              <a:t>paola@previbank.it</a:t>
            </a:r>
            <a:r>
              <a:rPr lang="it-IT" sz="1200" dirty="0">
                <a:solidFill>
                  <a:srgbClr val="0070C0"/>
                </a:solidFill>
                <a:latin typeface="Calibri   "/>
                <a:ea typeface="Tahoma" panose="020B0604030504040204" pitchFamily="34" charset="0"/>
                <a:cs typeface="Tahoma" panose="020B0604030504040204" pitchFamily="34" charset="0"/>
                <a:sym typeface="Montserrat"/>
              </a:rPr>
              <a:t>  </a:t>
            </a:r>
            <a:r>
              <a:rPr lang="it-IT" sz="1200" dirty="0">
                <a:solidFill>
                  <a:schemeClr val="tx1"/>
                </a:solidFill>
                <a:latin typeface="Calibri   "/>
                <a:ea typeface="Tahoma" panose="020B0604030504040204" pitchFamily="34" charset="0"/>
                <a:cs typeface="Tahoma" panose="020B0604030504040204" pitchFamily="34" charset="0"/>
                <a:sym typeface="Montserrat"/>
              </a:rPr>
              <a:t>– TEL.  </a:t>
            </a:r>
            <a:r>
              <a:rPr lang="it-IT" sz="1200" b="1" dirty="0">
                <a:solidFill>
                  <a:schemeClr val="tx1"/>
                </a:solidFill>
                <a:latin typeface="Calibri   "/>
                <a:ea typeface="Tahoma" panose="020B0604030504040204" pitchFamily="34" charset="0"/>
                <a:cs typeface="Tahoma" panose="020B0604030504040204" pitchFamily="34" charset="0"/>
                <a:sym typeface="Montserrat"/>
              </a:rPr>
              <a:t>339.230.94.95</a:t>
            </a:r>
          </a:p>
          <a:p>
            <a:pPr>
              <a:spcBef>
                <a:spcPts val="600"/>
              </a:spcBef>
              <a:buClr>
                <a:schemeClr val="accent1"/>
              </a:buClr>
              <a:buSzPts val="1800"/>
            </a:pPr>
            <a:r>
              <a:rPr lang="it-IT" sz="1200" b="1" dirty="0">
                <a:solidFill>
                  <a:schemeClr val="tx1"/>
                </a:solidFill>
                <a:latin typeface="Calibri   "/>
                <a:ea typeface="Tahoma" panose="020B0604030504040204" pitchFamily="34" charset="0"/>
                <a:cs typeface="Tahoma" panose="020B0604030504040204" pitchFamily="34" charset="0"/>
                <a:sym typeface="Montserrat"/>
              </a:rPr>
              <a:t>MENNUNI GRAZIA</a:t>
            </a:r>
          </a:p>
          <a:p>
            <a:r>
              <a:rPr lang="it-IT" sz="1200" dirty="0">
                <a:solidFill>
                  <a:schemeClr val="tx1"/>
                </a:solidFill>
                <a:latin typeface="Calibri   "/>
                <a:ea typeface="Tahoma" panose="020B0604030504040204" pitchFamily="34" charset="0"/>
                <a:cs typeface="Tahoma" panose="020B0604030504040204" pitchFamily="34" charset="0"/>
                <a:sym typeface="Montserrat"/>
              </a:rPr>
              <a:t>ANTICIPAZIONI/LIQUIDAZIONI E DECESSI</a:t>
            </a:r>
          </a:p>
          <a:p>
            <a:r>
              <a:rPr lang="it-IT" sz="1200" dirty="0">
                <a:solidFill>
                  <a:schemeClr val="tx1"/>
                </a:solidFill>
                <a:latin typeface="Calibri   "/>
                <a:ea typeface="Tahoma" panose="020B0604030504040204" pitchFamily="34" charset="0"/>
                <a:cs typeface="Tahoma" panose="020B0604030504040204" pitchFamily="34" charset="0"/>
              </a:rPr>
              <a:t>E-MAIL: </a:t>
            </a:r>
            <a:r>
              <a:rPr lang="it-IT" sz="1200" dirty="0">
                <a:solidFill>
                  <a:srgbClr val="0070C0"/>
                </a:solidFill>
                <a:latin typeface="Calibri   "/>
                <a:ea typeface="Tahoma" panose="020B0604030504040204" pitchFamily="34" charset="0"/>
                <a:cs typeface="Tahoma" panose="020B0604030504040204" pitchFamily="34" charset="0"/>
                <a:hlinkClick r:id="rId8">
                  <a:extLst>
                    <a:ext uri="{A12FA001-AC4F-418D-AE19-62706E023703}">
                      <ahyp:hlinkClr xmlns:ahyp="http://schemas.microsoft.com/office/drawing/2018/hyperlinkcolor" val="tx"/>
                    </a:ext>
                  </a:extLst>
                </a:hlinkClick>
              </a:rPr>
              <a:t>mennuni@previbank.it</a:t>
            </a:r>
            <a:r>
              <a:rPr lang="it-IT" sz="1200" dirty="0">
                <a:solidFill>
                  <a:srgbClr val="0070C0"/>
                </a:solidFill>
                <a:latin typeface="Calibri   "/>
                <a:ea typeface="Tahoma" panose="020B0604030504040204" pitchFamily="34" charset="0"/>
                <a:cs typeface="Tahoma" panose="020B0604030504040204" pitchFamily="34" charset="0"/>
              </a:rPr>
              <a:t> </a:t>
            </a:r>
            <a:r>
              <a:rPr lang="it-IT" sz="1200" dirty="0">
                <a:solidFill>
                  <a:schemeClr val="tx1"/>
                </a:solidFill>
                <a:latin typeface="Calibri   "/>
                <a:ea typeface="Tahoma" panose="020B0604030504040204" pitchFamily="34" charset="0"/>
                <a:cs typeface="Tahoma" panose="020B0604030504040204" pitchFamily="34" charset="0"/>
              </a:rPr>
              <a:t>– TEL.  </a:t>
            </a:r>
            <a:r>
              <a:rPr lang="it-IT" sz="1200" b="1" dirty="0">
                <a:solidFill>
                  <a:schemeClr val="tx1"/>
                </a:solidFill>
                <a:latin typeface="Calibri   "/>
                <a:ea typeface="Tahoma" panose="020B0604030504040204" pitchFamily="34" charset="0"/>
                <a:cs typeface="Tahoma" panose="020B0604030504040204" pitchFamily="34" charset="0"/>
              </a:rPr>
              <a:t>334.27.66.124</a:t>
            </a:r>
          </a:p>
          <a:p>
            <a:pPr>
              <a:spcBef>
                <a:spcPts val="600"/>
              </a:spcBef>
              <a:buClr>
                <a:schemeClr val="accent1"/>
              </a:buClr>
              <a:buSzPts val="1800"/>
            </a:pPr>
            <a:r>
              <a:rPr lang="it-IT" sz="1200" b="1" dirty="0">
                <a:solidFill>
                  <a:schemeClr val="tx1"/>
                </a:solidFill>
                <a:latin typeface="Calibri   "/>
                <a:ea typeface="Tahoma" panose="020B0604030504040204" pitchFamily="34" charset="0"/>
                <a:cs typeface="Tahoma" panose="020B0604030504040204" pitchFamily="34" charset="0"/>
                <a:sym typeface="Montserrat"/>
              </a:rPr>
              <a:t>TARANTO VALERIO</a:t>
            </a:r>
          </a:p>
          <a:p>
            <a:r>
              <a:rPr lang="it-IT" sz="1200" dirty="0">
                <a:solidFill>
                  <a:schemeClr val="tx1"/>
                </a:solidFill>
                <a:latin typeface="Calibri   "/>
                <a:ea typeface="Tahoma" panose="020B0604030504040204" pitchFamily="34" charset="0"/>
                <a:cs typeface="Tahoma" panose="020B0604030504040204" pitchFamily="34" charset="0"/>
                <a:sym typeface="Montserrat"/>
              </a:rPr>
              <a:t>ANTICIPAZIONI/LIQUIDAZIONI/CESSIONI DEL V E TRASFERIMENTI IN USCITA</a:t>
            </a:r>
          </a:p>
          <a:p>
            <a:r>
              <a:rPr lang="it-IT" sz="1200" dirty="0">
                <a:solidFill>
                  <a:schemeClr val="tx1"/>
                </a:solidFill>
                <a:latin typeface="Calibri   "/>
                <a:ea typeface="Tahoma" panose="020B0604030504040204" pitchFamily="34" charset="0"/>
                <a:cs typeface="Tahoma" panose="020B0604030504040204" pitchFamily="34" charset="0"/>
              </a:rPr>
              <a:t>E-MAIL</a:t>
            </a:r>
            <a:r>
              <a:rPr lang="it-IT" sz="1200" dirty="0">
                <a:solidFill>
                  <a:srgbClr val="0070C0"/>
                </a:solidFill>
                <a:latin typeface="Calibri   "/>
                <a:ea typeface="Tahoma" panose="020B0604030504040204" pitchFamily="34" charset="0"/>
                <a:cs typeface="Tahoma" panose="020B0604030504040204" pitchFamily="34" charset="0"/>
              </a:rPr>
              <a:t>: </a:t>
            </a:r>
            <a:r>
              <a:rPr lang="it-IT" sz="1200" dirty="0">
                <a:solidFill>
                  <a:srgbClr val="0070C0"/>
                </a:solidFill>
                <a:latin typeface="Calibri   "/>
                <a:ea typeface="Tahoma" panose="020B0604030504040204" pitchFamily="34" charset="0"/>
                <a:cs typeface="Tahoma" panose="020B0604030504040204" pitchFamily="34" charset="0"/>
                <a:hlinkClick r:id="rId9">
                  <a:extLst>
                    <a:ext uri="{A12FA001-AC4F-418D-AE19-62706E023703}">
                      <ahyp:hlinkClr xmlns:ahyp="http://schemas.microsoft.com/office/drawing/2018/hyperlinkcolor" val="tx"/>
                    </a:ext>
                  </a:extLst>
                </a:hlinkClick>
              </a:rPr>
              <a:t>taranto@previbank.it</a:t>
            </a:r>
            <a:r>
              <a:rPr lang="it-IT" sz="1200" dirty="0">
                <a:solidFill>
                  <a:srgbClr val="0070C0"/>
                </a:solidFill>
                <a:latin typeface="Calibri   "/>
                <a:ea typeface="Tahoma" panose="020B0604030504040204" pitchFamily="34" charset="0"/>
                <a:cs typeface="Tahoma" panose="020B0604030504040204" pitchFamily="34" charset="0"/>
              </a:rPr>
              <a:t> </a:t>
            </a:r>
            <a:r>
              <a:rPr lang="it-IT" sz="1200" dirty="0">
                <a:solidFill>
                  <a:schemeClr val="tx1"/>
                </a:solidFill>
                <a:latin typeface="Calibri   "/>
                <a:ea typeface="Tahoma" panose="020B0604030504040204" pitchFamily="34" charset="0"/>
                <a:cs typeface="Tahoma" panose="020B0604030504040204" pitchFamily="34" charset="0"/>
              </a:rPr>
              <a:t>– TEL.  </a:t>
            </a:r>
            <a:r>
              <a:rPr lang="it-IT" sz="1200" b="1" dirty="0">
                <a:solidFill>
                  <a:schemeClr val="tx1"/>
                </a:solidFill>
                <a:latin typeface="Calibri   "/>
                <a:ea typeface="Tahoma" panose="020B0604030504040204" pitchFamily="34" charset="0"/>
                <a:cs typeface="Tahoma" panose="020B0604030504040204" pitchFamily="34" charset="0"/>
              </a:rPr>
              <a:t>334.27.66.141</a:t>
            </a:r>
          </a:p>
        </p:txBody>
      </p:sp>
      <p:cxnSp>
        <p:nvCxnSpPr>
          <p:cNvPr id="9" name="Connettore diritto 8">
            <a:extLst>
              <a:ext uri="{FF2B5EF4-FFF2-40B4-BE49-F238E27FC236}">
                <a16:creationId xmlns:a16="http://schemas.microsoft.com/office/drawing/2014/main" id="{9B264111-EC99-E680-87B7-B5712B799BFE}"/>
              </a:ext>
            </a:extLst>
          </p:cNvPr>
          <p:cNvCxnSpPr>
            <a:cxnSpLocks/>
            <a:stCxn id="6" idx="0"/>
          </p:cNvCxnSpPr>
          <p:nvPr/>
        </p:nvCxnSpPr>
        <p:spPr>
          <a:xfrm flipH="1" flipV="1">
            <a:off x="6095999" y="3725333"/>
            <a:ext cx="1" cy="2763878"/>
          </a:xfrm>
          <a:prstGeom prst="line">
            <a:avLst/>
          </a:prstGeom>
          <a:ln>
            <a:solidFill>
              <a:srgbClr val="04549F"/>
            </a:solidFill>
          </a:ln>
        </p:spPr>
        <p:style>
          <a:lnRef idx="3">
            <a:schemeClr val="accent1"/>
          </a:lnRef>
          <a:fillRef idx="0">
            <a:schemeClr val="accent1"/>
          </a:fillRef>
          <a:effectRef idx="2">
            <a:schemeClr val="accent1"/>
          </a:effectRef>
          <a:fontRef idx="minor">
            <a:schemeClr val="tx1"/>
          </a:fontRef>
        </p:style>
      </p:cxnSp>
      <p:cxnSp>
        <p:nvCxnSpPr>
          <p:cNvPr id="13" name="Connettore diritto 12">
            <a:extLst>
              <a:ext uri="{FF2B5EF4-FFF2-40B4-BE49-F238E27FC236}">
                <a16:creationId xmlns:a16="http://schemas.microsoft.com/office/drawing/2014/main" id="{17D78FA8-0FE4-3D54-264F-FB22B444C77C}"/>
              </a:ext>
            </a:extLst>
          </p:cNvPr>
          <p:cNvCxnSpPr>
            <a:cxnSpLocks/>
          </p:cNvCxnSpPr>
          <p:nvPr/>
        </p:nvCxnSpPr>
        <p:spPr>
          <a:xfrm>
            <a:off x="740409" y="3091042"/>
            <a:ext cx="11118076" cy="29680"/>
          </a:xfrm>
          <a:prstGeom prst="line">
            <a:avLst/>
          </a:prstGeom>
          <a:ln>
            <a:solidFill>
              <a:srgbClr val="04549F"/>
            </a:solidFill>
          </a:ln>
        </p:spPr>
        <p:style>
          <a:lnRef idx="3">
            <a:schemeClr val="accent1"/>
          </a:lnRef>
          <a:fillRef idx="0">
            <a:schemeClr val="accent1"/>
          </a:fillRef>
          <a:effectRef idx="2">
            <a:schemeClr val="accent1"/>
          </a:effectRef>
          <a:fontRef idx="minor">
            <a:schemeClr val="tx1"/>
          </a:fontRef>
        </p:style>
      </p:cxnSp>
      <p:sp>
        <p:nvSpPr>
          <p:cNvPr id="21" name="CasellaDiTesto 20">
            <a:extLst>
              <a:ext uri="{FF2B5EF4-FFF2-40B4-BE49-F238E27FC236}">
                <a16:creationId xmlns:a16="http://schemas.microsoft.com/office/drawing/2014/main" id="{67C2E3C9-B2B6-B2D5-B87A-4D2A76725856}"/>
              </a:ext>
            </a:extLst>
          </p:cNvPr>
          <p:cNvSpPr txBox="1"/>
          <p:nvPr/>
        </p:nvSpPr>
        <p:spPr>
          <a:xfrm>
            <a:off x="837091" y="635284"/>
            <a:ext cx="3650242" cy="1171731"/>
          </a:xfrm>
          <a:prstGeom prst="rect">
            <a:avLst/>
          </a:prstGeom>
          <a:noFill/>
          <a:ln>
            <a:solidFill>
              <a:srgbClr val="F08E01"/>
            </a:solidFill>
          </a:ln>
        </p:spPr>
        <p:txBody>
          <a:bodyPr wrap="square">
            <a:spAutoFit/>
          </a:bodyPr>
          <a:lstStyle/>
          <a:p>
            <a:pPr lvl="0">
              <a:lnSpc>
                <a:spcPct val="150000"/>
              </a:lnSpc>
              <a:buSzPts val="1000"/>
              <a:tabLst>
                <a:tab pos="457200" algn="l"/>
              </a:tabLst>
            </a:pPr>
            <a:r>
              <a:rPr lang="it-IT" sz="1200" b="1" u="sng" dirty="0">
                <a:solidFill>
                  <a:srgbClr val="04549F"/>
                </a:solidFill>
                <a:latin typeface="Calibri   "/>
                <a:ea typeface="Tahoma" panose="020B0604030504040204" pitchFamily="34" charset="0"/>
                <a:cs typeface="Tahoma" panose="020B0604030504040204" pitchFamily="34" charset="0"/>
                <a:sym typeface="Arial"/>
              </a:rPr>
              <a:t>Supporto online e assistenza diretta</a:t>
            </a:r>
          </a:p>
          <a:p>
            <a:pPr marL="171450" lvl="0" indent="-171450">
              <a:lnSpc>
                <a:spcPct val="150000"/>
              </a:lnSpc>
              <a:buSzPts val="1000"/>
              <a:buFont typeface="Wingdings" panose="05000000000000000000" pitchFamily="2" charset="2"/>
              <a:buChar char="Ø"/>
              <a:tabLst>
                <a:tab pos="457200" algn="l"/>
              </a:tabLst>
            </a:pPr>
            <a:r>
              <a:rPr lang="it-IT" sz="1200" dirty="0">
                <a:solidFill>
                  <a:srgbClr val="04549F"/>
                </a:solidFill>
                <a:latin typeface="Calibri   "/>
                <a:ea typeface="Tahoma" panose="020B0604030504040204" pitchFamily="34" charset="0"/>
                <a:cs typeface="Tahoma" panose="020B0604030504040204" pitchFamily="34" charset="0"/>
              </a:rPr>
              <a:t>Supporto quotidiano via e-mail e telefono</a:t>
            </a:r>
          </a:p>
          <a:p>
            <a:pPr marL="171450" lvl="0" indent="-171450">
              <a:lnSpc>
                <a:spcPct val="150000"/>
              </a:lnSpc>
              <a:buSzPts val="1000"/>
              <a:buFont typeface="Wingdings" panose="05000000000000000000" pitchFamily="2" charset="2"/>
              <a:buChar char="Ø"/>
              <a:tabLst>
                <a:tab pos="457200" algn="l"/>
              </a:tabLst>
            </a:pPr>
            <a:r>
              <a:rPr lang="it-IT" sz="1200" dirty="0">
                <a:solidFill>
                  <a:srgbClr val="04549F"/>
                </a:solidFill>
                <a:latin typeface="Calibri   "/>
                <a:ea typeface="Tahoma" panose="020B0604030504040204" pitchFamily="34" charset="0"/>
                <a:cs typeface="Tahoma" panose="020B0604030504040204" pitchFamily="34" charset="0"/>
              </a:rPr>
              <a:t>Possibilità di incontri per gruppi e anche one to one per focus argomenti </a:t>
            </a:r>
          </a:p>
        </p:txBody>
      </p:sp>
      <p:sp>
        <p:nvSpPr>
          <p:cNvPr id="23" name="CasellaDiTesto 22">
            <a:extLst>
              <a:ext uri="{FF2B5EF4-FFF2-40B4-BE49-F238E27FC236}">
                <a16:creationId xmlns:a16="http://schemas.microsoft.com/office/drawing/2014/main" id="{B89958E6-EE8E-8722-D31E-69EE3D8CC08A}"/>
              </a:ext>
            </a:extLst>
          </p:cNvPr>
          <p:cNvSpPr txBox="1"/>
          <p:nvPr/>
        </p:nvSpPr>
        <p:spPr>
          <a:xfrm>
            <a:off x="2910382" y="2035043"/>
            <a:ext cx="4015351" cy="894732"/>
          </a:xfrm>
          <a:prstGeom prst="rect">
            <a:avLst/>
          </a:prstGeom>
          <a:noFill/>
          <a:ln>
            <a:solidFill>
              <a:srgbClr val="F08E01"/>
            </a:solidFill>
          </a:ln>
        </p:spPr>
        <p:txBody>
          <a:bodyPr wrap="square">
            <a:spAutoFit/>
          </a:bodyPr>
          <a:lstStyle/>
          <a:p>
            <a:pPr lvl="0">
              <a:lnSpc>
                <a:spcPct val="150000"/>
              </a:lnSpc>
              <a:buSzPts val="1000"/>
              <a:tabLst>
                <a:tab pos="457200" algn="l"/>
              </a:tabLst>
            </a:pPr>
            <a:r>
              <a:rPr lang="it-IT" sz="1200" b="1" u="sng" dirty="0">
                <a:solidFill>
                  <a:srgbClr val="04549F"/>
                </a:solidFill>
                <a:latin typeface="Calibri   "/>
                <a:ea typeface="Tahoma" panose="020B0604030504040204" pitchFamily="34" charset="0"/>
                <a:cs typeface="Tahoma" panose="020B0604030504040204" pitchFamily="34" charset="0"/>
              </a:rPr>
              <a:t>Sinergia tra le Aree</a:t>
            </a:r>
          </a:p>
          <a:p>
            <a:pPr marL="171450" lvl="0" indent="-171450">
              <a:lnSpc>
                <a:spcPct val="150000"/>
              </a:lnSpc>
              <a:buSzPts val="1000"/>
              <a:buFont typeface="Wingdings" panose="05000000000000000000" pitchFamily="2" charset="2"/>
              <a:buChar char="Ø"/>
              <a:tabLst>
                <a:tab pos="457200" algn="l"/>
              </a:tabLst>
            </a:pPr>
            <a:r>
              <a:rPr lang="it-IT" sz="1200" dirty="0">
                <a:solidFill>
                  <a:srgbClr val="04549F"/>
                </a:solidFill>
                <a:latin typeface="Calibri   "/>
                <a:ea typeface="Tahoma" panose="020B0604030504040204" pitchFamily="34" charset="0"/>
                <a:cs typeface="Tahoma" panose="020B0604030504040204" pitchFamily="34" charset="0"/>
              </a:rPr>
              <a:t>Collaborazione tra ciclo attivo e ciclo passivo</a:t>
            </a:r>
          </a:p>
          <a:p>
            <a:pPr marL="171450" lvl="0" indent="-171450">
              <a:lnSpc>
                <a:spcPct val="150000"/>
              </a:lnSpc>
              <a:buSzPts val="1000"/>
              <a:buFont typeface="Wingdings" panose="05000000000000000000" pitchFamily="2" charset="2"/>
              <a:buChar char="Ø"/>
              <a:tabLst>
                <a:tab pos="457200" algn="l"/>
              </a:tabLst>
            </a:pPr>
            <a:r>
              <a:rPr lang="it-IT" sz="1200" dirty="0">
                <a:solidFill>
                  <a:srgbClr val="04549F"/>
                </a:solidFill>
                <a:latin typeface="Calibri   "/>
                <a:ea typeface="Tahoma" panose="020B0604030504040204" pitchFamily="34" charset="0"/>
                <a:cs typeface="Tahoma" panose="020B0604030504040204" pitchFamily="34" charset="0"/>
              </a:rPr>
              <a:t>Risposte complete grazie alla solida interazione tra colleghi</a:t>
            </a:r>
          </a:p>
        </p:txBody>
      </p:sp>
      <p:sp>
        <p:nvSpPr>
          <p:cNvPr id="25" name="CasellaDiTesto 24">
            <a:extLst>
              <a:ext uri="{FF2B5EF4-FFF2-40B4-BE49-F238E27FC236}">
                <a16:creationId xmlns:a16="http://schemas.microsoft.com/office/drawing/2014/main" id="{A225987E-0548-93B1-FCB9-4DAE29E70B47}"/>
              </a:ext>
            </a:extLst>
          </p:cNvPr>
          <p:cNvSpPr txBox="1"/>
          <p:nvPr/>
        </p:nvSpPr>
        <p:spPr>
          <a:xfrm>
            <a:off x="6732110" y="730577"/>
            <a:ext cx="4816423" cy="1171731"/>
          </a:xfrm>
          <a:prstGeom prst="rect">
            <a:avLst/>
          </a:prstGeom>
          <a:noFill/>
          <a:ln>
            <a:solidFill>
              <a:srgbClr val="F08E01"/>
            </a:solidFill>
          </a:ln>
        </p:spPr>
        <p:txBody>
          <a:bodyPr wrap="square">
            <a:spAutoFit/>
          </a:bodyPr>
          <a:lstStyle/>
          <a:p>
            <a:pPr lvl="0">
              <a:lnSpc>
                <a:spcPct val="150000"/>
              </a:lnSpc>
              <a:buSzPts val="1000"/>
              <a:tabLst>
                <a:tab pos="457200" algn="l"/>
              </a:tabLst>
            </a:pPr>
            <a:r>
              <a:rPr lang="it-IT" sz="1200" b="1" u="sng" dirty="0">
                <a:solidFill>
                  <a:srgbClr val="04549F"/>
                </a:solidFill>
                <a:latin typeface="Calibri   "/>
                <a:ea typeface="Tahoma" panose="020B0604030504040204" pitchFamily="34" charset="0"/>
                <a:cs typeface="Tahoma" panose="020B0604030504040204" pitchFamily="34" charset="0"/>
              </a:rPr>
              <a:t>Impegno continuo per migliorare i servizi</a:t>
            </a:r>
          </a:p>
          <a:p>
            <a:pPr marL="171450" lvl="0" indent="-171450">
              <a:lnSpc>
                <a:spcPct val="150000"/>
              </a:lnSpc>
              <a:buSzPts val="1000"/>
              <a:buFont typeface="Wingdings" panose="05000000000000000000" pitchFamily="2" charset="2"/>
              <a:buChar char="Ø"/>
              <a:tabLst>
                <a:tab pos="457200" algn="l"/>
              </a:tabLst>
            </a:pPr>
            <a:r>
              <a:rPr lang="it-IT" sz="1200" dirty="0">
                <a:solidFill>
                  <a:srgbClr val="04549F"/>
                </a:solidFill>
                <a:latin typeface="Calibri   "/>
                <a:ea typeface="Tahoma" panose="020B0604030504040204" pitchFamily="34" charset="0"/>
                <a:cs typeface="Tahoma" panose="020B0604030504040204" pitchFamily="34" charset="0"/>
              </a:rPr>
              <a:t>Soluzioni che rispondono alle esigenze degli associati, costante ascolto delle richieste volte a integrare/migliorare il servizio anche tecnologico tramite il sito/area riservata o APP.</a:t>
            </a:r>
          </a:p>
        </p:txBody>
      </p:sp>
      <p:sp>
        <p:nvSpPr>
          <p:cNvPr id="27" name="CasellaDiTesto 26">
            <a:extLst>
              <a:ext uri="{FF2B5EF4-FFF2-40B4-BE49-F238E27FC236}">
                <a16:creationId xmlns:a16="http://schemas.microsoft.com/office/drawing/2014/main" id="{9B69A91A-E8A4-EF42-FAD2-1C76178DFC4F}"/>
              </a:ext>
            </a:extLst>
          </p:cNvPr>
          <p:cNvSpPr txBox="1"/>
          <p:nvPr/>
        </p:nvSpPr>
        <p:spPr>
          <a:xfrm>
            <a:off x="4606244" y="3154285"/>
            <a:ext cx="2979510" cy="340734"/>
          </a:xfrm>
          <a:prstGeom prst="rect">
            <a:avLst/>
          </a:prstGeom>
          <a:noFill/>
          <a:ln>
            <a:noFill/>
          </a:ln>
        </p:spPr>
        <p:txBody>
          <a:bodyPr wrap="square">
            <a:spAutoFit/>
          </a:bodyPr>
          <a:lstStyle/>
          <a:p>
            <a:pPr lvl="0">
              <a:lnSpc>
                <a:spcPct val="150000"/>
              </a:lnSpc>
              <a:buSzPts val="1000"/>
              <a:tabLst>
                <a:tab pos="457200" algn="l"/>
              </a:tabLst>
            </a:pPr>
            <a:r>
              <a:rPr lang="it-IT" sz="1200" b="1" u="sng" dirty="0">
                <a:solidFill>
                  <a:srgbClr val="04549F"/>
                </a:solidFill>
                <a:latin typeface="Calibri   "/>
                <a:ea typeface="Tahoma" panose="020B0604030504040204" pitchFamily="34" charset="0"/>
                <a:cs typeface="Tahoma" panose="020B0604030504040204" pitchFamily="34" charset="0"/>
              </a:rPr>
              <a:t>DIRETTORE GENERALE </a:t>
            </a:r>
            <a:r>
              <a:rPr lang="it-IT" sz="1200" dirty="0">
                <a:solidFill>
                  <a:srgbClr val="04549F"/>
                </a:solidFill>
                <a:latin typeface="Calibri   "/>
                <a:ea typeface="Tahoma" panose="020B0604030504040204" pitchFamily="34" charset="0"/>
                <a:cs typeface="Tahoma" panose="020B0604030504040204" pitchFamily="34" charset="0"/>
              </a:rPr>
              <a:t>: Claudia Di Giovanni</a:t>
            </a:r>
          </a:p>
        </p:txBody>
      </p:sp>
    </p:spTree>
    <p:extLst>
      <p:ext uri="{BB962C8B-B14F-4D97-AF65-F5344CB8AC3E}">
        <p14:creationId xmlns:p14="http://schemas.microsoft.com/office/powerpoint/2010/main" val="3733869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A3443-9449-DE0A-EC2F-B2A7BE0612CF}"/>
            </a:ext>
          </a:extLst>
        </p:cNvPr>
        <p:cNvGrpSpPr/>
        <p:nvPr/>
      </p:nvGrpSpPr>
      <p:grpSpPr>
        <a:xfrm>
          <a:off x="0" y="0"/>
          <a:ext cx="0" cy="0"/>
          <a:chOff x="0" y="0"/>
          <a:chExt cx="0" cy="0"/>
        </a:xfrm>
      </p:grpSpPr>
      <p:sp>
        <p:nvSpPr>
          <p:cNvPr id="4" name="Google Shape;348;p8">
            <a:extLst>
              <a:ext uri="{FF2B5EF4-FFF2-40B4-BE49-F238E27FC236}">
                <a16:creationId xmlns:a16="http://schemas.microsoft.com/office/drawing/2014/main" id="{2E0213B3-DBE4-C482-CA0D-11687508D92F}"/>
              </a:ext>
            </a:extLst>
          </p:cNvPr>
          <p:cNvSpPr txBox="1">
            <a:spLocks/>
          </p:cNvSpPr>
          <p:nvPr/>
        </p:nvSpPr>
        <p:spPr>
          <a:xfrm>
            <a:off x="2087170" y="6727"/>
            <a:ext cx="6821377" cy="550508"/>
          </a:xfrm>
          <a:prstGeom prst="rect">
            <a:avLst/>
          </a:prstGeom>
          <a:noFill/>
          <a:ln>
            <a:noFill/>
          </a:ln>
        </p:spPr>
        <p:txBody>
          <a:bodyPr spcFirstLastPara="1" vert="horz" wrap="square" lIns="91425" tIns="91425" rIns="91425" bIns="91425" rtlCol="0"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it-IT" sz="2400" dirty="0">
                <a:solidFill>
                  <a:srgbClr val="0055A0"/>
                </a:solidFill>
                <a:latin typeface="Calibri" panose="020F0502020204030204" pitchFamily="34" charset="0"/>
                <a:ea typeface="Verdana" panose="020B0604030504040204" pitchFamily="34" charset="0"/>
                <a:cs typeface="Calibri" panose="020F0502020204030204" pitchFamily="34" charset="0"/>
              </a:rPr>
              <a:t>LA  APP DEDICATA AGLI ASSOCIATI</a:t>
            </a:r>
          </a:p>
        </p:txBody>
      </p:sp>
      <p:sp>
        <p:nvSpPr>
          <p:cNvPr id="34" name="Segnaposto numero diapositiva 2">
            <a:extLst>
              <a:ext uri="{FF2B5EF4-FFF2-40B4-BE49-F238E27FC236}">
                <a16:creationId xmlns:a16="http://schemas.microsoft.com/office/drawing/2014/main" id="{471426A6-B4A4-4DF7-3B5A-D4224F14A5C0}"/>
              </a:ext>
            </a:extLst>
          </p:cNvPr>
          <p:cNvSpPr>
            <a:spLocks noGrp="1"/>
          </p:cNvSpPr>
          <p:nvPr>
            <p:ph type="sldNum" sz="quarter" idx="12"/>
          </p:nvPr>
        </p:nvSpPr>
        <p:spPr>
          <a:xfrm>
            <a:off x="5896985" y="6578839"/>
            <a:ext cx="398030" cy="272435"/>
          </a:xfrm>
        </p:spPr>
        <p:txBody>
          <a:bodyPr/>
          <a:lstStyle/>
          <a:p>
            <a:pPr algn="ctr"/>
            <a:fld id="{00000000-1234-1234-1234-123412341234}" type="slidenum">
              <a:rPr lang="it-IT" sz="1000" b="1">
                <a:solidFill>
                  <a:schemeClr val="tx1"/>
                </a:solidFill>
                <a:latin typeface="Calibri" panose="020F0502020204030204" pitchFamily="34" charset="0"/>
                <a:cs typeface="Calibri" panose="020F0502020204030204" pitchFamily="34" charset="0"/>
              </a:rPr>
              <a:pPr algn="ctr"/>
              <a:t>16</a:t>
            </a:fld>
            <a:endParaRPr lang="it-IT" sz="1000" b="1" dirty="0">
              <a:solidFill>
                <a:schemeClr val="tx1"/>
              </a:solidFill>
              <a:latin typeface="Calibri" panose="020F0502020204030204" pitchFamily="34" charset="0"/>
              <a:cs typeface="Calibri" panose="020F0502020204030204" pitchFamily="34" charset="0"/>
            </a:endParaRPr>
          </a:p>
        </p:txBody>
      </p:sp>
      <p:grpSp>
        <p:nvGrpSpPr>
          <p:cNvPr id="35" name="Gruppo 34">
            <a:extLst>
              <a:ext uri="{FF2B5EF4-FFF2-40B4-BE49-F238E27FC236}">
                <a16:creationId xmlns:a16="http://schemas.microsoft.com/office/drawing/2014/main" id="{1594633C-5D23-9927-1813-D05B64ACEA2B}"/>
              </a:ext>
            </a:extLst>
          </p:cNvPr>
          <p:cNvGrpSpPr/>
          <p:nvPr/>
        </p:nvGrpSpPr>
        <p:grpSpPr>
          <a:xfrm>
            <a:off x="9401370" y="0"/>
            <a:ext cx="1266630" cy="6858000"/>
            <a:chOff x="7446196" y="12078"/>
            <a:chExt cx="1688840" cy="6858001"/>
          </a:xfrm>
        </p:grpSpPr>
        <p:sp>
          <p:nvSpPr>
            <p:cNvPr id="36" name="Rettangolo 35">
              <a:extLst>
                <a:ext uri="{FF2B5EF4-FFF2-40B4-BE49-F238E27FC236}">
                  <a16:creationId xmlns:a16="http://schemas.microsoft.com/office/drawing/2014/main" id="{DEC1B0A9-61FC-1AFD-1179-62C9982C4580}"/>
                </a:ext>
              </a:extLst>
            </p:cNvPr>
            <p:cNvSpPr/>
            <p:nvPr/>
          </p:nvSpPr>
          <p:spPr>
            <a:xfrm rot="5400000">
              <a:off x="5580339" y="3315382"/>
              <a:ext cx="6858001" cy="251393"/>
            </a:xfrm>
            <a:prstGeom prst="rect">
              <a:avLst/>
            </a:prstGeom>
            <a:solidFill>
              <a:srgbClr val="F2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37" name="Rettangolo 36">
              <a:extLst>
                <a:ext uri="{FF2B5EF4-FFF2-40B4-BE49-F238E27FC236}">
                  <a16:creationId xmlns:a16="http://schemas.microsoft.com/office/drawing/2014/main" id="{385DD7F9-992F-BC91-DB97-931963DA933F}"/>
                </a:ext>
              </a:extLst>
            </p:cNvPr>
            <p:cNvSpPr/>
            <p:nvPr/>
          </p:nvSpPr>
          <p:spPr>
            <a:xfrm>
              <a:off x="7809722" y="12078"/>
              <a:ext cx="1110342" cy="550507"/>
            </a:xfrm>
            <a:prstGeom prst="rect">
              <a:avLst/>
            </a:prstGeom>
            <a:solidFill>
              <a:srgbClr val="F2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38" name="Rettangolo 37">
              <a:extLst>
                <a:ext uri="{FF2B5EF4-FFF2-40B4-BE49-F238E27FC236}">
                  <a16:creationId xmlns:a16="http://schemas.microsoft.com/office/drawing/2014/main" id="{04973416-4317-9937-1567-D67FADA32089}"/>
                </a:ext>
              </a:extLst>
            </p:cNvPr>
            <p:cNvSpPr/>
            <p:nvPr/>
          </p:nvSpPr>
          <p:spPr>
            <a:xfrm>
              <a:off x="7446196" y="6597643"/>
              <a:ext cx="1437448" cy="272435"/>
            </a:xfrm>
            <a:prstGeom prst="rect">
              <a:avLst/>
            </a:prstGeom>
            <a:solidFill>
              <a:srgbClr val="F2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grpSp>
      <p:sp>
        <p:nvSpPr>
          <p:cNvPr id="39" name="Rettangolo 38">
            <a:extLst>
              <a:ext uri="{FF2B5EF4-FFF2-40B4-BE49-F238E27FC236}">
                <a16:creationId xmlns:a16="http://schemas.microsoft.com/office/drawing/2014/main" id="{932E6E80-9069-D6EE-F3B5-83A4580CB5A2}"/>
              </a:ext>
            </a:extLst>
          </p:cNvPr>
          <p:cNvSpPr/>
          <p:nvPr/>
        </p:nvSpPr>
        <p:spPr>
          <a:xfrm rot="5400000">
            <a:off x="1527847" y="240734"/>
            <a:ext cx="551347" cy="69876"/>
          </a:xfrm>
          <a:prstGeom prst="rect">
            <a:avLst/>
          </a:prstGeom>
          <a:solidFill>
            <a:srgbClr val="F2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40" name="Rettangolo 39">
            <a:extLst>
              <a:ext uri="{FF2B5EF4-FFF2-40B4-BE49-F238E27FC236}">
                <a16:creationId xmlns:a16="http://schemas.microsoft.com/office/drawing/2014/main" id="{5E52727A-F621-A67C-D7AB-9A2EB1AF1F53}"/>
              </a:ext>
            </a:extLst>
          </p:cNvPr>
          <p:cNvSpPr/>
          <p:nvPr/>
        </p:nvSpPr>
        <p:spPr>
          <a:xfrm rot="5400000">
            <a:off x="1687142" y="198056"/>
            <a:ext cx="551345" cy="155234"/>
          </a:xfrm>
          <a:prstGeom prst="rect">
            <a:avLst/>
          </a:prstGeom>
          <a:solidFill>
            <a:srgbClr val="F29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graphicFrame>
        <p:nvGraphicFramePr>
          <p:cNvPr id="135" name="Grafico 134">
            <a:extLst>
              <a:ext uri="{FF2B5EF4-FFF2-40B4-BE49-F238E27FC236}">
                <a16:creationId xmlns:a16="http://schemas.microsoft.com/office/drawing/2014/main" id="{61F81718-B294-F5BC-E839-035BDB66976D}"/>
              </a:ext>
            </a:extLst>
          </p:cNvPr>
          <p:cNvGraphicFramePr>
            <a:graphicFrameLocks/>
          </p:cNvGraphicFramePr>
          <p:nvPr/>
        </p:nvGraphicFramePr>
        <p:xfrm>
          <a:off x="13938263" y="4368049"/>
          <a:ext cx="935431" cy="1076755"/>
        </p:xfrm>
        <a:graphic>
          <a:graphicData uri="http://schemas.openxmlformats.org/drawingml/2006/chart">
            <c:chart xmlns:c="http://schemas.openxmlformats.org/drawingml/2006/chart" xmlns:r="http://schemas.openxmlformats.org/officeDocument/2006/relationships" r:id="rId2"/>
          </a:graphicData>
        </a:graphic>
      </p:graphicFrame>
      <p:sp>
        <p:nvSpPr>
          <p:cNvPr id="3" name="CasellaDiTesto 2">
            <a:extLst>
              <a:ext uri="{FF2B5EF4-FFF2-40B4-BE49-F238E27FC236}">
                <a16:creationId xmlns:a16="http://schemas.microsoft.com/office/drawing/2014/main" id="{EFCD0C26-A81D-EE47-9CC9-CF07D68D8019}"/>
              </a:ext>
            </a:extLst>
          </p:cNvPr>
          <p:cNvSpPr txBox="1"/>
          <p:nvPr/>
        </p:nvSpPr>
        <p:spPr>
          <a:xfrm>
            <a:off x="1768582" y="799679"/>
            <a:ext cx="5235077" cy="4904035"/>
          </a:xfrm>
          <a:prstGeom prst="rect">
            <a:avLst/>
          </a:prstGeom>
          <a:noFill/>
        </p:spPr>
        <p:txBody>
          <a:bodyPr wrap="square" rtlCol="0">
            <a:spAutoFit/>
          </a:bodyPr>
          <a:lstStyle/>
          <a:p>
            <a:pPr>
              <a:lnSpc>
                <a:spcPct val="150000"/>
              </a:lnSpc>
            </a:pPr>
            <a:r>
              <a:rPr lang="it-IT" sz="1500" b="1" dirty="0">
                <a:solidFill>
                  <a:srgbClr val="0055A0"/>
                </a:solidFill>
              </a:rPr>
              <a:t>CHE COSA PUOI FARE:</a:t>
            </a:r>
          </a:p>
          <a:p>
            <a:pPr>
              <a:lnSpc>
                <a:spcPct val="150000"/>
              </a:lnSpc>
            </a:pPr>
            <a:endParaRPr lang="it-IT" sz="1500" b="1" dirty="0">
              <a:solidFill>
                <a:srgbClr val="0055A0"/>
              </a:solidFill>
            </a:endParaRPr>
          </a:p>
          <a:p>
            <a:pPr marL="285750" indent="-285750">
              <a:lnSpc>
                <a:spcPct val="150000"/>
              </a:lnSpc>
              <a:buFont typeface="Wingdings" panose="05000000000000000000" pitchFamily="2" charset="2"/>
              <a:buChar char="Ø"/>
            </a:pPr>
            <a:r>
              <a:rPr lang="it-IT" sz="1500" dirty="0">
                <a:solidFill>
                  <a:srgbClr val="0055A0"/>
                </a:solidFill>
              </a:rPr>
              <a:t>CONSULTARE IL TUO SALDO</a:t>
            </a:r>
          </a:p>
          <a:p>
            <a:pPr marL="285750" indent="-285750">
              <a:lnSpc>
                <a:spcPct val="150000"/>
              </a:lnSpc>
              <a:buFont typeface="Wingdings" panose="05000000000000000000" pitchFamily="2" charset="2"/>
              <a:buChar char="Ø"/>
            </a:pPr>
            <a:r>
              <a:rPr lang="it-IT" sz="1500" b="1" dirty="0">
                <a:solidFill>
                  <a:srgbClr val="0055A0"/>
                </a:solidFill>
              </a:rPr>
              <a:t>VERIFICARE</a:t>
            </a:r>
            <a:r>
              <a:rPr lang="it-IT" sz="1500" dirty="0">
                <a:solidFill>
                  <a:srgbClr val="0055A0"/>
                </a:solidFill>
              </a:rPr>
              <a:t> LA  TUA POSIZIONE NEL FONDO</a:t>
            </a:r>
          </a:p>
          <a:p>
            <a:pPr marL="285750" indent="-285750">
              <a:lnSpc>
                <a:spcPct val="150000"/>
              </a:lnSpc>
              <a:buFont typeface="Wingdings" panose="05000000000000000000" pitchFamily="2" charset="2"/>
              <a:buChar char="Ø"/>
            </a:pPr>
            <a:r>
              <a:rPr lang="it-IT" sz="1500" dirty="0">
                <a:solidFill>
                  <a:srgbClr val="0055A0"/>
                </a:solidFill>
              </a:rPr>
              <a:t>ACCEDERE ALLA TUA ANAGRAFICA</a:t>
            </a:r>
          </a:p>
          <a:p>
            <a:pPr marL="285750" indent="-285750">
              <a:lnSpc>
                <a:spcPct val="150000"/>
              </a:lnSpc>
              <a:buFont typeface="Wingdings" panose="05000000000000000000" pitchFamily="2" charset="2"/>
              <a:buChar char="Ø"/>
            </a:pPr>
            <a:r>
              <a:rPr lang="it-IT" sz="1500" dirty="0">
                <a:solidFill>
                  <a:srgbClr val="0055A0"/>
                </a:solidFill>
              </a:rPr>
              <a:t>CONSULTARE IL TUO </a:t>
            </a:r>
            <a:r>
              <a:rPr lang="it-IT" sz="1500" b="1" dirty="0">
                <a:solidFill>
                  <a:srgbClr val="0055A0"/>
                </a:solidFill>
              </a:rPr>
              <a:t>COMPARTO DI INVESTIMENTO</a:t>
            </a:r>
          </a:p>
          <a:p>
            <a:pPr marL="285750" indent="-285750">
              <a:lnSpc>
                <a:spcPct val="150000"/>
              </a:lnSpc>
              <a:buFont typeface="Wingdings" panose="05000000000000000000" pitchFamily="2" charset="2"/>
              <a:buChar char="Ø"/>
            </a:pPr>
            <a:r>
              <a:rPr lang="it-IT" sz="1500" dirty="0">
                <a:solidFill>
                  <a:srgbClr val="0055A0"/>
                </a:solidFill>
              </a:rPr>
              <a:t>VISUALIZZARE I CONTATTI DEL FONDO</a:t>
            </a:r>
          </a:p>
          <a:p>
            <a:pPr marL="285750" indent="-285750">
              <a:lnSpc>
                <a:spcPct val="150000"/>
              </a:lnSpc>
              <a:buFont typeface="Wingdings" panose="05000000000000000000" pitchFamily="2" charset="2"/>
              <a:buChar char="Ø"/>
            </a:pPr>
            <a:endParaRPr lang="it-IT" sz="1500" dirty="0">
              <a:solidFill>
                <a:srgbClr val="0055A0"/>
              </a:solidFill>
            </a:endParaRPr>
          </a:p>
          <a:p>
            <a:pPr>
              <a:lnSpc>
                <a:spcPct val="150000"/>
              </a:lnSpc>
            </a:pPr>
            <a:r>
              <a:rPr lang="it-IT" sz="1500" b="1" dirty="0">
                <a:solidFill>
                  <a:srgbClr val="0055A0"/>
                </a:solidFill>
              </a:rPr>
              <a:t>CHE COSA FARE IN CASO DI SMARRIMENTO DELLA PASSWORD:</a:t>
            </a:r>
          </a:p>
          <a:p>
            <a:pPr>
              <a:lnSpc>
                <a:spcPct val="150000"/>
              </a:lnSpc>
            </a:pPr>
            <a:endParaRPr lang="it-IT" sz="1500" b="1" dirty="0">
              <a:solidFill>
                <a:srgbClr val="0055A0"/>
              </a:solidFill>
            </a:endParaRPr>
          </a:p>
          <a:p>
            <a:pPr marL="285750" indent="-285750">
              <a:lnSpc>
                <a:spcPct val="150000"/>
              </a:lnSpc>
              <a:buFont typeface="Wingdings" panose="05000000000000000000" pitchFamily="2" charset="2"/>
              <a:buChar char="Ø"/>
            </a:pPr>
            <a:r>
              <a:rPr lang="it-IT" sz="1500" dirty="0">
                <a:solidFill>
                  <a:srgbClr val="0055A0"/>
                </a:solidFill>
              </a:rPr>
              <a:t>PER ACCEDERE ALL’APP UTILIZZA LA STESSA PASSWORD DELL’AREA RISERVATA</a:t>
            </a:r>
          </a:p>
          <a:p>
            <a:pPr marL="285750" indent="-285750">
              <a:lnSpc>
                <a:spcPct val="150000"/>
              </a:lnSpc>
              <a:buFont typeface="Wingdings" panose="05000000000000000000" pitchFamily="2" charset="2"/>
              <a:buChar char="Ø"/>
            </a:pPr>
            <a:r>
              <a:rPr lang="it-IT" sz="1500" dirty="0">
                <a:solidFill>
                  <a:srgbClr val="0055A0"/>
                </a:solidFill>
              </a:rPr>
              <a:t>SE NON RIESCI A ENTRARE CLICCA SU «HAI DIMENTICATO LA PASSWORD» E SEGUI LA PROCEDURA</a:t>
            </a:r>
          </a:p>
        </p:txBody>
      </p:sp>
      <p:pic>
        <p:nvPicPr>
          <p:cNvPr id="7" name="Immagine 6">
            <a:extLst>
              <a:ext uri="{FF2B5EF4-FFF2-40B4-BE49-F238E27FC236}">
                <a16:creationId xmlns:a16="http://schemas.microsoft.com/office/drawing/2014/main" id="{98873890-B899-BE75-3284-63B471677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6201" y="799679"/>
            <a:ext cx="2511635" cy="5443205"/>
          </a:xfrm>
          <a:prstGeom prst="rect">
            <a:avLst/>
          </a:prstGeom>
        </p:spPr>
      </p:pic>
    </p:spTree>
    <p:extLst>
      <p:ext uri="{BB962C8B-B14F-4D97-AF65-F5344CB8AC3E}">
        <p14:creationId xmlns:p14="http://schemas.microsoft.com/office/powerpoint/2010/main" val="42233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644">
          <a:extLst>
            <a:ext uri="{FF2B5EF4-FFF2-40B4-BE49-F238E27FC236}">
              <a16:creationId xmlns:a16="http://schemas.microsoft.com/office/drawing/2014/main" id="{60783711-31B7-132F-A0B1-CE9F39FCE21A}"/>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3D1AD4DA-CC70-E1FD-53AE-508E2F29F06C}"/>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4" name="CasellaDiTesto 3">
            <a:extLst>
              <a:ext uri="{FF2B5EF4-FFF2-40B4-BE49-F238E27FC236}">
                <a16:creationId xmlns:a16="http://schemas.microsoft.com/office/drawing/2014/main" id="{1A5F04BE-92EE-83E7-1FC9-643751EEF8FE}"/>
              </a:ext>
            </a:extLst>
          </p:cNvPr>
          <p:cNvSpPr txBox="1"/>
          <p:nvPr/>
        </p:nvSpPr>
        <p:spPr>
          <a:xfrm>
            <a:off x="1938065" y="3075057"/>
            <a:ext cx="8315869" cy="707886"/>
          </a:xfrm>
          <a:prstGeom prst="rect">
            <a:avLst/>
          </a:prstGeom>
          <a:noFill/>
        </p:spPr>
        <p:txBody>
          <a:bodyPr wrap="square" rtlCol="0">
            <a:spAutoFit/>
          </a:bodyPr>
          <a:lstStyle/>
          <a:p>
            <a:r>
              <a:rPr lang="en-US" sz="4000" b="1" dirty="0">
                <a:solidFill>
                  <a:srgbClr val="04549F"/>
                </a:solidFill>
                <a:latin typeface="Georgia" panose="02040502050405020303" pitchFamily="18" charset="0"/>
                <a:cs typeface="Calibri"/>
                <a:sym typeface="Calibri"/>
                <a:rtl val="0"/>
              </a:rPr>
              <a:t>GRAZIE  PER L’ATTENZIONE</a:t>
            </a:r>
            <a:endParaRPr lang="en-US" sz="4000" b="1" spc="0" baseline="0" dirty="0">
              <a:solidFill>
                <a:srgbClr val="04549F"/>
              </a:solidFill>
              <a:latin typeface="Georgia" panose="02040502050405020303" pitchFamily="18" charset="0"/>
              <a:cs typeface="Calibri"/>
              <a:sym typeface="Calibri"/>
              <a:rtl val="0"/>
            </a:endParaRPr>
          </a:p>
        </p:txBody>
      </p:sp>
    </p:spTree>
    <p:extLst>
      <p:ext uri="{BB962C8B-B14F-4D97-AF65-F5344CB8AC3E}">
        <p14:creationId xmlns:p14="http://schemas.microsoft.com/office/powerpoint/2010/main" val="91508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asellaDiTesto 3">
            <a:extLst>
              <a:ext uri="{FF2B5EF4-FFF2-40B4-BE49-F238E27FC236}">
                <a16:creationId xmlns:a16="http://schemas.microsoft.com/office/drawing/2014/main" id="{2EC936BE-7570-1D09-834D-7B981D990BE4}"/>
              </a:ext>
            </a:extLst>
          </p:cNvPr>
          <p:cNvSpPr txBox="1"/>
          <p:nvPr/>
        </p:nvSpPr>
        <p:spPr>
          <a:xfrm>
            <a:off x="1095632" y="0"/>
            <a:ext cx="1001721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 NUMERI DEL FONDO AL 31 DICEMBRE 2024</a:t>
            </a:r>
          </a:p>
        </p:txBody>
      </p:sp>
      <p:sp>
        <p:nvSpPr>
          <p:cNvPr id="10" name="Segnaposto numero diapositiva 16">
            <a:extLst>
              <a:ext uri="{FF2B5EF4-FFF2-40B4-BE49-F238E27FC236}">
                <a16:creationId xmlns:a16="http://schemas.microsoft.com/office/drawing/2014/main" id="{4A964417-044B-C7B3-B01A-7E5362FF3347}"/>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2</a:t>
            </a:fld>
            <a:endParaRPr lang="it-IT" sz="1400" b="1" dirty="0">
              <a:solidFill>
                <a:srgbClr val="04549F"/>
              </a:solidFill>
              <a:latin typeface="Georgia" panose="02040502050405020303" pitchFamily="18" charset="0"/>
            </a:endParaRPr>
          </a:p>
        </p:txBody>
      </p:sp>
      <p:cxnSp>
        <p:nvCxnSpPr>
          <p:cNvPr id="5" name="Connettore diritto 4">
            <a:extLst>
              <a:ext uri="{FF2B5EF4-FFF2-40B4-BE49-F238E27FC236}">
                <a16:creationId xmlns:a16="http://schemas.microsoft.com/office/drawing/2014/main" id="{A84211DF-DFB4-B273-A6B4-3A8BABAB2EC1}"/>
              </a:ext>
            </a:extLst>
          </p:cNvPr>
          <p:cNvCxnSpPr>
            <a:cxnSpLocks/>
          </p:cNvCxnSpPr>
          <p:nvPr/>
        </p:nvCxnSpPr>
        <p:spPr>
          <a:xfrm>
            <a:off x="7248088" y="1232766"/>
            <a:ext cx="0" cy="5079544"/>
          </a:xfrm>
          <a:prstGeom prst="line">
            <a:avLst/>
          </a:prstGeom>
          <a:ln w="28575">
            <a:solidFill>
              <a:srgbClr val="DD8047"/>
            </a:solidFill>
          </a:ln>
        </p:spPr>
        <p:style>
          <a:lnRef idx="1">
            <a:schemeClr val="dk1"/>
          </a:lnRef>
          <a:fillRef idx="0">
            <a:schemeClr val="dk1"/>
          </a:fillRef>
          <a:effectRef idx="0">
            <a:schemeClr val="dk1"/>
          </a:effectRef>
          <a:fontRef idx="minor">
            <a:schemeClr val="tx1"/>
          </a:fontRef>
        </p:style>
      </p:cxnSp>
      <p:sp>
        <p:nvSpPr>
          <p:cNvPr id="6" name="Sottotitolo 3">
            <a:extLst>
              <a:ext uri="{FF2B5EF4-FFF2-40B4-BE49-F238E27FC236}">
                <a16:creationId xmlns:a16="http://schemas.microsoft.com/office/drawing/2014/main" id="{89D5ACF8-1716-DC4E-64A6-D530AB6AA723}"/>
              </a:ext>
            </a:extLst>
          </p:cNvPr>
          <p:cNvSpPr>
            <a:spLocks noGrp="1"/>
          </p:cNvSpPr>
          <p:nvPr/>
        </p:nvSpPr>
        <p:spPr>
          <a:xfrm>
            <a:off x="7539558" y="1268877"/>
            <a:ext cx="4487676" cy="450995"/>
          </a:xfrm>
          <a:prstGeom prst="rect">
            <a:avLst/>
          </a:prstGeom>
          <a:noFill/>
          <a:ln w="19050">
            <a:solidFill>
              <a:srgbClr val="DD8047"/>
            </a:solidFill>
          </a:ln>
        </p:spPr>
        <p:txBody>
          <a:bodyPr spcFirstLastPara="1" vert="horz" wrap="square" lIns="91425" tIns="91425" rIns="91425" bIns="91425" rtlCol="0" anchor="t" anchorCtr="0">
            <a:noAutofit/>
          </a:bodyPr>
          <a:lstStyle>
            <a:lvl1pPr marL="228600" lvl="0" indent="-228600" algn="ctr" defTabSz="914400" rtl="0" eaLnBrk="1" latinLnBrk="0" hangingPunct="1">
              <a:lnSpc>
                <a:spcPct val="100000"/>
              </a:lnSpc>
              <a:spcBef>
                <a:spcPts val="0"/>
              </a:spcBef>
              <a:spcAft>
                <a:spcPts val="0"/>
              </a:spcAft>
              <a:buClr>
                <a:srgbClr val="595959"/>
              </a:buClr>
              <a:buSzPts val="1800"/>
              <a:buFont typeface="Roboto"/>
              <a:buNone/>
              <a:defRPr sz="2800" kern="1200">
                <a:solidFill>
                  <a:schemeClr val="tx1"/>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FFFFFF"/>
              </a:buClr>
              <a:buSzPts val="1400"/>
              <a:buFont typeface="Roboto"/>
              <a:buNone/>
              <a:defRPr sz="2400" kern="1200">
                <a:solidFill>
                  <a:srgbClr val="FFFFFF"/>
                </a:solidFill>
                <a:latin typeface="+mn-lt"/>
                <a:ea typeface="+mn-ea"/>
                <a:cs typeface="+mn-cs"/>
              </a:defRPr>
            </a:lvl2pPr>
            <a:lvl3pPr marL="1143000" lvl="2" indent="-228600" algn="ctr" defTabSz="914400" rtl="0" eaLnBrk="1" latinLnBrk="0" hangingPunct="1">
              <a:lnSpc>
                <a:spcPct val="100000"/>
              </a:lnSpc>
              <a:spcBef>
                <a:spcPts val="0"/>
              </a:spcBef>
              <a:spcAft>
                <a:spcPts val="0"/>
              </a:spcAft>
              <a:buClr>
                <a:srgbClr val="FFFFFF"/>
              </a:buClr>
              <a:buSzPts val="1400"/>
              <a:buFont typeface="Roboto"/>
              <a:buNone/>
              <a:defRPr sz="2000" kern="1200">
                <a:solidFill>
                  <a:srgbClr val="FFFFFF"/>
                </a:solidFill>
                <a:latin typeface="+mn-lt"/>
                <a:ea typeface="+mn-ea"/>
                <a:cs typeface="+mn-cs"/>
              </a:defRPr>
            </a:lvl3pPr>
            <a:lvl4pPr marL="1600200" lvl="3" indent="-228600" algn="ctr" defTabSz="914400" rtl="0" eaLnBrk="1" latinLnBrk="0" hangingPunct="1">
              <a:lnSpc>
                <a:spcPct val="100000"/>
              </a:lnSpc>
              <a:spcBef>
                <a:spcPts val="0"/>
              </a:spcBef>
              <a:spcAft>
                <a:spcPts val="0"/>
              </a:spcAft>
              <a:buClr>
                <a:srgbClr val="FFFFFF"/>
              </a:buClr>
              <a:buSzPts val="1400"/>
              <a:buFont typeface="Roboto"/>
              <a:buNone/>
              <a:defRPr sz="1800" kern="1200">
                <a:solidFill>
                  <a:srgbClr val="FFFFFF"/>
                </a:solidFill>
                <a:latin typeface="+mn-lt"/>
                <a:ea typeface="+mn-ea"/>
                <a:cs typeface="+mn-cs"/>
              </a:defRPr>
            </a:lvl4pPr>
            <a:lvl5pPr marL="2057400" lvl="4" indent="-228600" algn="ctr" defTabSz="914400" rtl="0" eaLnBrk="1" latinLnBrk="0" hangingPunct="1">
              <a:lnSpc>
                <a:spcPct val="100000"/>
              </a:lnSpc>
              <a:spcBef>
                <a:spcPts val="0"/>
              </a:spcBef>
              <a:spcAft>
                <a:spcPts val="0"/>
              </a:spcAft>
              <a:buClr>
                <a:srgbClr val="FFFFFF"/>
              </a:buClr>
              <a:buSzPts val="1400"/>
              <a:buFont typeface="Roboto"/>
              <a:buNone/>
              <a:defRPr sz="1800" kern="1200">
                <a:solidFill>
                  <a:srgbClr val="FFFFFF"/>
                </a:solidFill>
                <a:latin typeface="+mn-lt"/>
                <a:ea typeface="+mn-ea"/>
                <a:cs typeface="+mn-cs"/>
              </a:defRPr>
            </a:lvl5pPr>
            <a:lvl6pPr marL="2514600" lvl="5" indent="-228600" algn="ctr" defTabSz="914400" rtl="0" eaLnBrk="1" latinLnBrk="0" hangingPunct="1">
              <a:lnSpc>
                <a:spcPct val="100000"/>
              </a:lnSpc>
              <a:spcBef>
                <a:spcPts val="0"/>
              </a:spcBef>
              <a:spcAft>
                <a:spcPts val="0"/>
              </a:spcAft>
              <a:buClr>
                <a:srgbClr val="FFFFFF"/>
              </a:buClr>
              <a:buSzPts val="900"/>
              <a:buFont typeface="Roboto"/>
              <a:buNone/>
              <a:defRPr sz="1200" kern="1200">
                <a:solidFill>
                  <a:srgbClr val="FFFFFF"/>
                </a:solidFill>
                <a:latin typeface="Roboto"/>
                <a:ea typeface="Roboto"/>
                <a:cs typeface="Roboto"/>
                <a:sym typeface="Roboto"/>
              </a:defRPr>
            </a:lvl6pPr>
            <a:lvl7pPr marL="2971800" lvl="6" indent="-228600" algn="ctr" defTabSz="914400" rtl="0" eaLnBrk="1" latinLnBrk="0" hangingPunct="1">
              <a:lnSpc>
                <a:spcPct val="100000"/>
              </a:lnSpc>
              <a:spcBef>
                <a:spcPts val="0"/>
              </a:spcBef>
              <a:spcAft>
                <a:spcPts val="0"/>
              </a:spcAft>
              <a:buClr>
                <a:srgbClr val="FFFFFF"/>
              </a:buClr>
              <a:buSzPts val="900"/>
              <a:buFont typeface="Roboto"/>
              <a:buNone/>
              <a:defRPr sz="1200" kern="1200">
                <a:solidFill>
                  <a:srgbClr val="FFFFFF"/>
                </a:solidFill>
                <a:latin typeface="Roboto"/>
                <a:ea typeface="Roboto"/>
                <a:cs typeface="Roboto"/>
                <a:sym typeface="Roboto"/>
              </a:defRPr>
            </a:lvl7pPr>
            <a:lvl8pPr marL="3429000" lvl="7" indent="-228600" algn="ctr" defTabSz="914400" rtl="0" eaLnBrk="1" latinLnBrk="0" hangingPunct="1">
              <a:lnSpc>
                <a:spcPct val="100000"/>
              </a:lnSpc>
              <a:spcBef>
                <a:spcPts val="0"/>
              </a:spcBef>
              <a:spcAft>
                <a:spcPts val="0"/>
              </a:spcAft>
              <a:buClr>
                <a:srgbClr val="FFFFFF"/>
              </a:buClr>
              <a:buSzPts val="900"/>
              <a:buFont typeface="Roboto"/>
              <a:buNone/>
              <a:defRPr sz="1200" kern="1200">
                <a:solidFill>
                  <a:srgbClr val="FFFFFF"/>
                </a:solidFill>
                <a:latin typeface="Roboto"/>
                <a:ea typeface="Roboto"/>
                <a:cs typeface="Roboto"/>
                <a:sym typeface="Roboto"/>
              </a:defRPr>
            </a:lvl8pPr>
            <a:lvl9pPr marL="3886200" lvl="8" indent="-228600" algn="ctr" defTabSz="914400" rtl="0" eaLnBrk="1" latinLnBrk="0" hangingPunct="1">
              <a:lnSpc>
                <a:spcPct val="100000"/>
              </a:lnSpc>
              <a:spcBef>
                <a:spcPts val="0"/>
              </a:spcBef>
              <a:spcAft>
                <a:spcPts val="0"/>
              </a:spcAft>
              <a:buClr>
                <a:srgbClr val="FFFFFF"/>
              </a:buClr>
              <a:buSzPts val="900"/>
              <a:buFont typeface="Roboto"/>
              <a:buNone/>
              <a:defRPr sz="1200" kern="1200">
                <a:solidFill>
                  <a:srgbClr val="FFFFFF"/>
                </a:solidFill>
                <a:latin typeface="Roboto"/>
                <a:ea typeface="Roboto"/>
                <a:cs typeface="Roboto"/>
                <a:sym typeface="Roboto"/>
              </a:defRPr>
            </a:lvl9pPr>
          </a:lstStyle>
          <a:p>
            <a:pPr marL="0" indent="0" algn="l"/>
            <a:r>
              <a:rPr lang="it-IT" sz="1600" b="1" dirty="0">
                <a:solidFill>
                  <a:srgbClr val="DD8047"/>
                </a:solidFill>
                <a:latin typeface="Georgia" panose="02040502050405020303" pitchFamily="18" charset="0"/>
              </a:rPr>
              <a:t> </a:t>
            </a:r>
            <a:r>
              <a:rPr lang="it-IT" sz="1200" b="1" dirty="0">
                <a:solidFill>
                  <a:srgbClr val="04549F"/>
                </a:solidFill>
                <a:latin typeface="Georgia" panose="02040502050405020303" pitchFamily="18" charset="0"/>
              </a:rPr>
              <a:t>29.313 ASSOCIATI (DI CUI 21.775 ATTIVI VERSANTI)</a:t>
            </a:r>
            <a:endParaRPr lang="it-IT" sz="1300" dirty="0">
              <a:solidFill>
                <a:srgbClr val="04549F"/>
              </a:solidFill>
              <a:latin typeface="Georgia" panose="02040502050405020303" pitchFamily="18" charset="0"/>
            </a:endParaRPr>
          </a:p>
        </p:txBody>
      </p:sp>
      <p:sp>
        <p:nvSpPr>
          <p:cNvPr id="7" name="Sottotitolo 3">
            <a:extLst>
              <a:ext uri="{FF2B5EF4-FFF2-40B4-BE49-F238E27FC236}">
                <a16:creationId xmlns:a16="http://schemas.microsoft.com/office/drawing/2014/main" id="{C1989E95-58E3-CB10-4265-1EE368CB23B3}"/>
              </a:ext>
            </a:extLst>
          </p:cNvPr>
          <p:cNvSpPr txBox="1">
            <a:spLocks/>
          </p:cNvSpPr>
          <p:nvPr/>
        </p:nvSpPr>
        <p:spPr>
          <a:xfrm>
            <a:off x="7539552" y="2204889"/>
            <a:ext cx="4487683" cy="389917"/>
          </a:xfrm>
          <a:prstGeom prst="rect">
            <a:avLst/>
          </a:prstGeom>
          <a:noFill/>
          <a:ln w="19050">
            <a:solidFill>
              <a:srgbClr val="DD8047"/>
            </a:solidFill>
          </a:ln>
        </p:spPr>
        <p:txBody>
          <a:bodyPr spcFirstLastPara="1" wrap="square" lIns="91425" tIns="91425" rIns="91425" bIns="91425" anchor="t" anchorCtr="0">
            <a:no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sz="1200" b="1" dirty="0">
                <a:solidFill>
                  <a:srgbClr val="04549F"/>
                </a:solidFill>
                <a:latin typeface="Georgia" panose="02040502050405020303" pitchFamily="18" charset="0"/>
              </a:rPr>
              <a:t>182 AZIENDE VERSANTI </a:t>
            </a:r>
          </a:p>
        </p:txBody>
      </p:sp>
      <p:sp>
        <p:nvSpPr>
          <p:cNvPr id="8" name="Google Shape;402;p10">
            <a:extLst>
              <a:ext uri="{FF2B5EF4-FFF2-40B4-BE49-F238E27FC236}">
                <a16:creationId xmlns:a16="http://schemas.microsoft.com/office/drawing/2014/main" id="{6A046EFB-A551-A89B-478E-FDD72AB26D81}"/>
              </a:ext>
            </a:extLst>
          </p:cNvPr>
          <p:cNvSpPr txBox="1"/>
          <p:nvPr/>
        </p:nvSpPr>
        <p:spPr>
          <a:xfrm>
            <a:off x="7539564" y="4416394"/>
            <a:ext cx="4487677" cy="913138"/>
          </a:xfrm>
          <a:prstGeom prst="rect">
            <a:avLst/>
          </a:prstGeom>
          <a:noFill/>
          <a:ln w="19050">
            <a:solidFill>
              <a:srgbClr val="DD8047"/>
            </a:solidFill>
          </a:ln>
        </p:spPr>
        <p:txBody>
          <a:bodyPr spcFirstLastPara="1" wrap="square" lIns="121900" tIns="121900" rIns="121900" bIns="121900" anchor="t" anchorCtr="0">
            <a:noAutofit/>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SzPts val="1400"/>
            </a:pPr>
            <a:r>
              <a:rPr lang="es" sz="1400" b="1" dirty="0">
                <a:solidFill>
                  <a:srgbClr val="DD8047"/>
                </a:solidFill>
                <a:ea typeface="Montserrat"/>
                <a:cs typeface="Montserrat"/>
                <a:sym typeface="Montserrat"/>
              </a:rPr>
              <a:t> </a:t>
            </a:r>
            <a:r>
              <a:rPr lang="es" sz="1200" b="1" dirty="0">
                <a:solidFill>
                  <a:srgbClr val="04549F"/>
                </a:solidFill>
                <a:latin typeface="Georgia" panose="02040502050405020303" pitchFamily="18" charset="0"/>
                <a:sym typeface="Montserrat"/>
              </a:rPr>
              <a:t>170 MILIONI DI FLUSSO CONTRIBUTIVO ANNUO DI CUI:</a:t>
            </a:r>
          </a:p>
          <a:p>
            <a:pPr>
              <a:buSzPts val="1400"/>
              <a:buFontTx/>
              <a:buChar char="-"/>
            </a:pPr>
            <a:r>
              <a:rPr lang="es" sz="1200" b="1" dirty="0">
                <a:solidFill>
                  <a:srgbClr val="04549F"/>
                </a:solidFill>
                <a:latin typeface="Georgia" panose="02040502050405020303" pitchFamily="18" charset="0"/>
                <a:sym typeface="Montserrat"/>
              </a:rPr>
              <a:t>159 MILIONI DI CONTRIBUTI ORDINARI</a:t>
            </a:r>
          </a:p>
          <a:p>
            <a:pPr>
              <a:buSzPts val="1400"/>
              <a:buFontTx/>
              <a:buChar char="-"/>
            </a:pPr>
            <a:r>
              <a:rPr lang="es" sz="1200" b="1" dirty="0">
                <a:solidFill>
                  <a:srgbClr val="04549F"/>
                </a:solidFill>
                <a:latin typeface="Georgia" panose="02040502050405020303" pitchFamily="18" charset="0"/>
                <a:sym typeface="Montserrat"/>
              </a:rPr>
              <a:t>11 MILIONI DI TRASFERIMENTI IN INGRESSO </a:t>
            </a:r>
          </a:p>
          <a:p>
            <a:pPr marL="285750" indent="-285750">
              <a:buSzPts val="1400"/>
              <a:buFontTx/>
              <a:buChar char="-"/>
            </a:pPr>
            <a:endParaRPr sz="1300" b="1" dirty="0">
              <a:solidFill>
                <a:srgbClr val="F29200"/>
              </a:solidFill>
              <a:latin typeface="Georgia" panose="02040502050405020303" pitchFamily="18" charset="0"/>
            </a:endParaRPr>
          </a:p>
        </p:txBody>
      </p:sp>
      <p:sp>
        <p:nvSpPr>
          <p:cNvPr id="9" name="Google Shape;402;p10">
            <a:extLst>
              <a:ext uri="{FF2B5EF4-FFF2-40B4-BE49-F238E27FC236}">
                <a16:creationId xmlns:a16="http://schemas.microsoft.com/office/drawing/2014/main" id="{36002BC8-717F-2FB6-6707-EF6C0CFFA924}"/>
              </a:ext>
            </a:extLst>
          </p:cNvPr>
          <p:cNvSpPr txBox="1"/>
          <p:nvPr/>
        </p:nvSpPr>
        <p:spPr>
          <a:xfrm>
            <a:off x="7539552" y="3016550"/>
            <a:ext cx="4487682" cy="913138"/>
          </a:xfrm>
          <a:prstGeom prst="rect">
            <a:avLst/>
          </a:prstGeom>
          <a:noFill/>
          <a:ln w="19050">
            <a:solidFill>
              <a:srgbClr val="DD8047"/>
            </a:solidFill>
          </a:ln>
        </p:spPr>
        <p:txBody>
          <a:bodyPr spcFirstLastPara="1" wrap="square" lIns="91425" tIns="91425" rIns="91425" bIns="91425" anchor="t" anchorCtr="0">
            <a:noAutofit/>
          </a:bodyPr>
          <a:lstStyle>
            <a:defPPr>
              <a:defRPr lang="it-IT"/>
            </a:defPPr>
            <a:lvl1pPr indent="0">
              <a:defRPr sz="1600">
                <a:latin typeface="Georgia" panose="02040502050405020303"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sz="1200" b="1" dirty="0">
                <a:solidFill>
                  <a:srgbClr val="04549F"/>
                </a:solidFill>
                <a:sym typeface="Montserrat"/>
              </a:rPr>
              <a:t>2.484 MILIONI DI PATRIMONIO IN GESTIONE DI CUI 292 MILIONI (PARI A CIRCA IL 12%) AI COMPARTI FINANZIARIO E BILANCIATO SOSTENIBILE</a:t>
            </a:r>
            <a:endParaRPr lang="it-IT" sz="1200" b="1" dirty="0">
              <a:solidFill>
                <a:srgbClr val="04549F"/>
              </a:solidFill>
            </a:endParaRPr>
          </a:p>
        </p:txBody>
      </p:sp>
      <p:sp>
        <p:nvSpPr>
          <p:cNvPr id="3" name="Rettangolo 2">
            <a:extLst>
              <a:ext uri="{FF2B5EF4-FFF2-40B4-BE49-F238E27FC236}">
                <a16:creationId xmlns:a16="http://schemas.microsoft.com/office/drawing/2014/main" id="{3F33D57F-DEC9-FFC5-0770-AB205A57289B}"/>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cxnSp>
        <p:nvCxnSpPr>
          <p:cNvPr id="2" name="Connettore 2 1">
            <a:extLst>
              <a:ext uri="{FF2B5EF4-FFF2-40B4-BE49-F238E27FC236}">
                <a16:creationId xmlns:a16="http://schemas.microsoft.com/office/drawing/2014/main" id="{1C882A3A-37E8-B403-5703-51EDF44D9C6A}"/>
              </a:ext>
            </a:extLst>
          </p:cNvPr>
          <p:cNvCxnSpPr>
            <a:cxnSpLocks/>
          </p:cNvCxnSpPr>
          <p:nvPr/>
        </p:nvCxnSpPr>
        <p:spPr>
          <a:xfrm flipV="1">
            <a:off x="2426662" y="1972733"/>
            <a:ext cx="3812622" cy="2471438"/>
          </a:xfrm>
          <a:prstGeom prst="straightConnector1">
            <a:avLst/>
          </a:prstGeom>
          <a:noFill/>
          <a:ln w="28575" cap="flat" cmpd="sng" algn="ctr">
            <a:solidFill>
              <a:srgbClr val="04549F"/>
            </a:solidFill>
            <a:prstDash val="solid"/>
            <a:miter lim="800000"/>
            <a:tailEnd type="triangle"/>
          </a:ln>
          <a:effectLst/>
        </p:spPr>
      </p:cxnSp>
      <p:graphicFrame>
        <p:nvGraphicFramePr>
          <p:cNvPr id="13" name="Grafico 12">
            <a:extLst>
              <a:ext uri="{FF2B5EF4-FFF2-40B4-BE49-F238E27FC236}">
                <a16:creationId xmlns:a16="http://schemas.microsoft.com/office/drawing/2014/main" id="{69023417-77E5-8E37-E5D0-48D29ECC3FFD}"/>
              </a:ext>
            </a:extLst>
          </p:cNvPr>
          <p:cNvGraphicFramePr>
            <a:graphicFrameLocks/>
          </p:cNvGraphicFramePr>
          <p:nvPr>
            <p:extLst>
              <p:ext uri="{D42A27DB-BD31-4B8C-83A1-F6EECF244321}">
                <p14:modId xmlns:p14="http://schemas.microsoft.com/office/powerpoint/2010/main" val="4104831732"/>
              </p:ext>
            </p:extLst>
          </p:nvPr>
        </p:nvGraphicFramePr>
        <p:xfrm>
          <a:off x="1179535" y="1250854"/>
          <a:ext cx="5356930" cy="394911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6813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 name="CasellaDiTesto 18">
            <a:extLst>
              <a:ext uri="{FF2B5EF4-FFF2-40B4-BE49-F238E27FC236}">
                <a16:creationId xmlns:a16="http://schemas.microsoft.com/office/drawing/2014/main" id="{AB17DE80-601E-4069-B606-9EAFED082084}"/>
              </a:ext>
            </a:extLst>
          </p:cNvPr>
          <p:cNvSpPr txBox="1"/>
          <p:nvPr/>
        </p:nvSpPr>
        <p:spPr>
          <a:xfrm>
            <a:off x="1095632" y="0"/>
            <a:ext cx="10562968" cy="523220"/>
          </a:xfrm>
          <a:prstGeom prst="rect">
            <a:avLst/>
          </a:prstGeom>
          <a:noFill/>
        </p:spPr>
        <p:txBody>
          <a:bodyPr wrap="square" rtlCol="0">
            <a:spAutoFit/>
          </a:bodyPr>
          <a:lstStyle/>
          <a:p>
            <a:r>
              <a:rPr lang="en-US" sz="2800" b="1" dirty="0">
                <a:solidFill>
                  <a:srgbClr val="04549F"/>
                </a:solidFill>
                <a:latin typeface="Georgia" panose="02040502050405020303" pitchFamily="18" charset="0"/>
                <a:cs typeface="Calibri"/>
                <a:sym typeface="Calibri"/>
                <a:rtl val="0"/>
              </a:rPr>
              <a:t>ADESIONI – SUBENTRI - APPENDICI AGLI ACCORDI</a:t>
            </a:r>
            <a:endParaRPr lang="en-US" sz="2800" b="1" spc="0" baseline="0" dirty="0">
              <a:solidFill>
                <a:srgbClr val="04549F"/>
              </a:solidFill>
              <a:latin typeface="Georgia" panose="02040502050405020303" pitchFamily="18" charset="0"/>
              <a:cs typeface="Calibri"/>
              <a:sym typeface="Calibri"/>
              <a:rtl val="0"/>
            </a:endParaRPr>
          </a:p>
        </p:txBody>
      </p:sp>
      <p:sp>
        <p:nvSpPr>
          <p:cNvPr id="24" name="Rettangolo 23">
            <a:extLst>
              <a:ext uri="{FF2B5EF4-FFF2-40B4-BE49-F238E27FC236}">
                <a16:creationId xmlns:a16="http://schemas.microsoft.com/office/drawing/2014/main" id="{6BB36A4F-AAE9-7EC3-D30D-27D13F7E0AB8}"/>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42" name="Segnaposto numero diapositiva 16">
            <a:extLst>
              <a:ext uri="{FF2B5EF4-FFF2-40B4-BE49-F238E27FC236}">
                <a16:creationId xmlns:a16="http://schemas.microsoft.com/office/drawing/2014/main" id="{D0F35F43-0AA6-029F-4FC3-BAA1ACE8FAA7}"/>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3</a:t>
            </a:fld>
            <a:endParaRPr lang="it-IT" sz="1400" b="1" dirty="0">
              <a:solidFill>
                <a:srgbClr val="04549F"/>
              </a:solidFill>
              <a:latin typeface="Georgia" panose="02040502050405020303" pitchFamily="18" charset="0"/>
            </a:endParaRPr>
          </a:p>
        </p:txBody>
      </p:sp>
      <p:cxnSp>
        <p:nvCxnSpPr>
          <p:cNvPr id="17" name="Connettore diritto 16">
            <a:extLst>
              <a:ext uri="{FF2B5EF4-FFF2-40B4-BE49-F238E27FC236}">
                <a16:creationId xmlns:a16="http://schemas.microsoft.com/office/drawing/2014/main" id="{A3EBE6CA-359A-C159-48F7-F0BB6CF3EB35}"/>
              </a:ext>
            </a:extLst>
          </p:cNvPr>
          <p:cNvCxnSpPr>
            <a:cxnSpLocks/>
          </p:cNvCxnSpPr>
          <p:nvPr/>
        </p:nvCxnSpPr>
        <p:spPr>
          <a:xfrm>
            <a:off x="1095632" y="959693"/>
            <a:ext cx="10368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Connettore diritto 21">
            <a:extLst>
              <a:ext uri="{FF2B5EF4-FFF2-40B4-BE49-F238E27FC236}">
                <a16:creationId xmlns:a16="http://schemas.microsoft.com/office/drawing/2014/main" id="{3545E1F6-3820-51B3-559E-6C2328C8B802}"/>
              </a:ext>
            </a:extLst>
          </p:cNvPr>
          <p:cNvCxnSpPr>
            <a:cxnSpLocks/>
          </p:cNvCxnSpPr>
          <p:nvPr/>
        </p:nvCxnSpPr>
        <p:spPr>
          <a:xfrm>
            <a:off x="4182534" y="619709"/>
            <a:ext cx="0" cy="5883765"/>
          </a:xfrm>
          <a:prstGeom prst="line">
            <a:avLst/>
          </a:prstGeom>
        </p:spPr>
        <p:style>
          <a:lnRef idx="1">
            <a:schemeClr val="accent1"/>
          </a:lnRef>
          <a:fillRef idx="0">
            <a:schemeClr val="accent1"/>
          </a:fillRef>
          <a:effectRef idx="0">
            <a:schemeClr val="accent1"/>
          </a:effectRef>
          <a:fontRef idx="minor">
            <a:schemeClr val="tx1"/>
          </a:fontRef>
        </p:style>
      </p:cxnSp>
      <p:sp>
        <p:nvSpPr>
          <p:cNvPr id="23" name="CasellaDiTesto 22">
            <a:extLst>
              <a:ext uri="{FF2B5EF4-FFF2-40B4-BE49-F238E27FC236}">
                <a16:creationId xmlns:a16="http://schemas.microsoft.com/office/drawing/2014/main" id="{A99261F4-EB28-730F-8895-F0B99125ED5E}"/>
              </a:ext>
            </a:extLst>
          </p:cNvPr>
          <p:cNvSpPr txBox="1"/>
          <p:nvPr/>
        </p:nvSpPr>
        <p:spPr>
          <a:xfrm>
            <a:off x="1095631" y="614283"/>
            <a:ext cx="3056617" cy="307777"/>
          </a:xfrm>
          <a:prstGeom prst="rect">
            <a:avLst/>
          </a:prstGeom>
          <a:noFill/>
        </p:spPr>
        <p:txBody>
          <a:bodyPr wrap="square" rtlCol="0">
            <a:spAutoFit/>
          </a:bodyPr>
          <a:lstStyle/>
          <a:p>
            <a:pPr algn="ctr"/>
            <a:r>
              <a:rPr lang="it-IT" sz="1400" b="1" dirty="0">
                <a:solidFill>
                  <a:srgbClr val="04549F"/>
                </a:solidFill>
                <a:latin typeface="Georgia" panose="02040502050405020303" pitchFamily="18" charset="0"/>
                <a:cs typeface="Calibri"/>
                <a:rtl val="0"/>
              </a:rPr>
              <a:t>Adesioni per subentro</a:t>
            </a:r>
          </a:p>
        </p:txBody>
      </p:sp>
      <p:sp>
        <p:nvSpPr>
          <p:cNvPr id="25" name="CasellaDiTesto 24">
            <a:extLst>
              <a:ext uri="{FF2B5EF4-FFF2-40B4-BE49-F238E27FC236}">
                <a16:creationId xmlns:a16="http://schemas.microsoft.com/office/drawing/2014/main" id="{45AC9B5E-095F-F8C0-43DB-146F3A00F15D}"/>
              </a:ext>
            </a:extLst>
          </p:cNvPr>
          <p:cNvSpPr txBox="1"/>
          <p:nvPr/>
        </p:nvSpPr>
        <p:spPr>
          <a:xfrm>
            <a:off x="8238067" y="641059"/>
            <a:ext cx="3225799" cy="307777"/>
          </a:xfrm>
          <a:prstGeom prst="rect">
            <a:avLst/>
          </a:prstGeom>
          <a:noFill/>
        </p:spPr>
        <p:txBody>
          <a:bodyPr wrap="square" rtlCol="0">
            <a:spAutoFit/>
          </a:bodyPr>
          <a:lstStyle/>
          <a:p>
            <a:pPr algn="ctr"/>
            <a:r>
              <a:rPr lang="it-IT" sz="1400" b="1" dirty="0">
                <a:solidFill>
                  <a:srgbClr val="04549F"/>
                </a:solidFill>
                <a:latin typeface="Georgia" panose="02040502050405020303" pitchFamily="18" charset="0"/>
                <a:cs typeface="Calibri"/>
                <a:rtl val="0"/>
              </a:rPr>
              <a:t>Appendici agli accordi</a:t>
            </a:r>
          </a:p>
        </p:txBody>
      </p:sp>
      <p:cxnSp>
        <p:nvCxnSpPr>
          <p:cNvPr id="28" name="Connettore diritto 27">
            <a:extLst>
              <a:ext uri="{FF2B5EF4-FFF2-40B4-BE49-F238E27FC236}">
                <a16:creationId xmlns:a16="http://schemas.microsoft.com/office/drawing/2014/main" id="{A8CAEDF9-E068-D078-13E9-B459D0511E79}"/>
              </a:ext>
            </a:extLst>
          </p:cNvPr>
          <p:cNvCxnSpPr>
            <a:cxnSpLocks/>
          </p:cNvCxnSpPr>
          <p:nvPr/>
        </p:nvCxnSpPr>
        <p:spPr>
          <a:xfrm>
            <a:off x="8238068" y="641059"/>
            <a:ext cx="30281" cy="5949062"/>
          </a:xfrm>
          <a:prstGeom prst="line">
            <a:avLst/>
          </a:prstGeom>
        </p:spPr>
        <p:style>
          <a:lnRef idx="1">
            <a:schemeClr val="accent1"/>
          </a:lnRef>
          <a:fillRef idx="0">
            <a:schemeClr val="accent1"/>
          </a:fillRef>
          <a:effectRef idx="0">
            <a:schemeClr val="accent1"/>
          </a:effectRef>
          <a:fontRef idx="minor">
            <a:schemeClr val="tx1"/>
          </a:fontRef>
        </p:style>
      </p:cxnSp>
      <p:sp>
        <p:nvSpPr>
          <p:cNvPr id="39" name="CasellaDiTesto 38">
            <a:extLst>
              <a:ext uri="{FF2B5EF4-FFF2-40B4-BE49-F238E27FC236}">
                <a16:creationId xmlns:a16="http://schemas.microsoft.com/office/drawing/2014/main" id="{B8DC0B75-5787-89C4-0D81-9D1C4F59C5B3}"/>
              </a:ext>
            </a:extLst>
          </p:cNvPr>
          <p:cNvSpPr txBox="1"/>
          <p:nvPr/>
        </p:nvSpPr>
        <p:spPr>
          <a:xfrm>
            <a:off x="4270784" y="619709"/>
            <a:ext cx="3937000" cy="307777"/>
          </a:xfrm>
          <a:prstGeom prst="rect">
            <a:avLst/>
          </a:prstGeom>
          <a:noFill/>
        </p:spPr>
        <p:txBody>
          <a:bodyPr wrap="square" rtlCol="0">
            <a:spAutoFit/>
          </a:bodyPr>
          <a:lstStyle/>
          <a:p>
            <a:pPr algn="ctr"/>
            <a:r>
              <a:rPr lang="it-IT" sz="1400" b="1" dirty="0">
                <a:solidFill>
                  <a:srgbClr val="04549F"/>
                </a:solidFill>
                <a:latin typeface="Georgia" panose="02040502050405020303" pitchFamily="18" charset="0"/>
                <a:cs typeface="Calibri"/>
                <a:rtl val="0"/>
              </a:rPr>
              <a:t>Enti già aderenti incontrati</a:t>
            </a:r>
          </a:p>
        </p:txBody>
      </p:sp>
      <p:sp>
        <p:nvSpPr>
          <p:cNvPr id="44" name="CasellaDiTesto 43">
            <a:extLst>
              <a:ext uri="{FF2B5EF4-FFF2-40B4-BE49-F238E27FC236}">
                <a16:creationId xmlns:a16="http://schemas.microsoft.com/office/drawing/2014/main" id="{B9EF329A-D846-5F24-F97D-34DA58132818}"/>
              </a:ext>
            </a:extLst>
          </p:cNvPr>
          <p:cNvSpPr txBox="1"/>
          <p:nvPr/>
        </p:nvSpPr>
        <p:spPr>
          <a:xfrm>
            <a:off x="963562" y="1013123"/>
            <a:ext cx="3203828" cy="199772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Borsa Italiana</a:t>
            </a:r>
          </a:p>
          <a:p>
            <a:pPr marL="285750" indent="-285750">
              <a:lnSpc>
                <a:spcPct val="150000"/>
              </a:lnSpc>
              <a:buFont typeface="Arial" panose="020B0604020202020204" pitchFamily="34" charset="0"/>
              <a:buChar char="•"/>
            </a:pPr>
            <a:r>
              <a:rPr lang="it-IT" sz="1200" b="1" dirty="0" err="1">
                <a:solidFill>
                  <a:srgbClr val="04549F"/>
                </a:solidFill>
                <a:latin typeface="Georgia" panose="02040502050405020303" pitchFamily="18" charset="0"/>
                <a:cs typeface="Calibri"/>
                <a:rtl val="0"/>
              </a:rPr>
              <a:t>Gardant</a:t>
            </a:r>
            <a:r>
              <a:rPr lang="it-IT" sz="1200" b="1" dirty="0">
                <a:solidFill>
                  <a:srgbClr val="04549F"/>
                </a:solidFill>
                <a:latin typeface="Georgia" panose="02040502050405020303" pitchFamily="18" charset="0"/>
                <a:cs typeface="Calibri"/>
                <a:rtl val="0"/>
              </a:rPr>
              <a:t> Bridge </a:t>
            </a:r>
            <a:r>
              <a:rPr lang="it-IT" sz="1200" b="1" dirty="0" err="1">
                <a:solidFill>
                  <a:srgbClr val="04549F"/>
                </a:solidFill>
                <a:latin typeface="Georgia" panose="02040502050405020303" pitchFamily="18" charset="0"/>
                <a:cs typeface="Calibri"/>
                <a:rtl val="0"/>
              </a:rPr>
              <a:t>Servicing</a:t>
            </a:r>
            <a:endParaRPr lang="it-IT" sz="1200" b="1" dirty="0">
              <a:solidFill>
                <a:srgbClr val="04549F"/>
              </a:solidFill>
              <a:latin typeface="Georgia" panose="02040502050405020303" pitchFamily="18" charset="0"/>
              <a:cs typeface="Calibri"/>
              <a:rtl val="0"/>
            </a:endParaRP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Veneto Innovazione</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Banco di Desio e della Brianza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Agricola Popolare di Sicilia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UBS Asset Management (Italia) Sgr</a:t>
            </a:r>
            <a:endParaRPr lang="it-IT" sz="1400" b="1" dirty="0">
              <a:solidFill>
                <a:srgbClr val="04549F"/>
              </a:solidFill>
              <a:latin typeface="Georgia" panose="02040502050405020303" pitchFamily="18" charset="0"/>
              <a:cs typeface="Calibri"/>
              <a:rtl val="0"/>
            </a:endParaRPr>
          </a:p>
        </p:txBody>
      </p:sp>
      <p:sp>
        <p:nvSpPr>
          <p:cNvPr id="45" name="CasellaDiTesto 44">
            <a:extLst>
              <a:ext uri="{FF2B5EF4-FFF2-40B4-BE49-F238E27FC236}">
                <a16:creationId xmlns:a16="http://schemas.microsoft.com/office/drawing/2014/main" id="{96743A1C-944E-6CAD-61ED-60B3F2D9A0C3}"/>
              </a:ext>
            </a:extLst>
          </p:cNvPr>
          <p:cNvSpPr txBox="1"/>
          <p:nvPr/>
        </p:nvSpPr>
        <p:spPr>
          <a:xfrm>
            <a:off x="4212821" y="991409"/>
            <a:ext cx="4010101" cy="559871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Profilo</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di Imola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IBL Banca</a:t>
            </a:r>
          </a:p>
          <a:p>
            <a:pPr marL="285750" indent="-285750">
              <a:lnSpc>
                <a:spcPct val="150000"/>
              </a:lnSpc>
              <a:buFont typeface="Arial" panose="020B0604020202020204" pitchFamily="34" charset="0"/>
              <a:buChar char="•"/>
            </a:pPr>
            <a:r>
              <a:rPr lang="it-IT" sz="1200" b="1" dirty="0" err="1">
                <a:solidFill>
                  <a:srgbClr val="04549F"/>
                </a:solidFill>
                <a:latin typeface="Georgia" panose="02040502050405020303" pitchFamily="18" charset="0"/>
                <a:cs typeface="Calibri"/>
                <a:rtl val="0"/>
              </a:rPr>
              <a:t>Intrum</a:t>
            </a:r>
            <a:endParaRPr lang="it-IT" sz="1200" b="1" dirty="0">
              <a:solidFill>
                <a:srgbClr val="04549F"/>
              </a:solidFill>
              <a:latin typeface="Georgia" panose="02040502050405020303" pitchFamily="18" charset="0"/>
              <a:cs typeface="Calibri"/>
              <a:rtl val="0"/>
            </a:endParaRP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MUFG Bank</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Accenture Services &amp; Technology</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Irfis Sicilia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IFIS</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di Cividale (</a:t>
            </a:r>
            <a:r>
              <a:rPr lang="it-IT" sz="1200" b="1" dirty="0" err="1">
                <a:solidFill>
                  <a:srgbClr val="04549F"/>
                </a:solidFill>
                <a:latin typeface="Georgia" panose="02040502050405020303" pitchFamily="18" charset="0"/>
                <a:cs typeface="Calibri"/>
                <a:rtl val="0"/>
              </a:rPr>
              <a:t>Civibank</a:t>
            </a:r>
            <a:r>
              <a:rPr lang="it-IT" sz="1200" b="1" dirty="0">
                <a:solidFill>
                  <a:srgbClr val="04549F"/>
                </a:solidFill>
                <a:latin typeface="Georgia" panose="02040502050405020303" pitchFamily="18" charset="0"/>
                <a:cs typeface="Calibri"/>
                <a:rtl val="0"/>
              </a:rPr>
              <a:t>)</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Cassa di Risparmio di Ravenna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Dock </a:t>
            </a:r>
            <a:r>
              <a:rPr lang="it-IT" sz="1200" b="1" dirty="0" err="1">
                <a:solidFill>
                  <a:srgbClr val="04549F"/>
                </a:solidFill>
                <a:latin typeface="Georgia" panose="02040502050405020303" pitchFamily="18" charset="0"/>
                <a:cs typeface="Calibri"/>
                <a:rtl val="0"/>
              </a:rPr>
              <a:t>Joined</a:t>
            </a:r>
            <a:r>
              <a:rPr lang="it-IT" sz="1200" b="1" dirty="0">
                <a:solidFill>
                  <a:srgbClr val="04549F"/>
                </a:solidFill>
                <a:latin typeface="Georgia" panose="02040502050405020303" pitchFamily="18" charset="0"/>
                <a:cs typeface="Calibri"/>
                <a:rtl val="0"/>
              </a:rPr>
              <a:t> in Tech</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DoValue</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Popolare del Lazio (Blu Banca)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Zurich Italy Bank</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Borsa Italiana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Soris</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AMCO</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Bper (Banca Popolare Emilia Romagna)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ABI</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ING Bank</a:t>
            </a:r>
          </a:p>
        </p:txBody>
      </p:sp>
      <p:sp>
        <p:nvSpPr>
          <p:cNvPr id="46" name="CasellaDiTesto 45">
            <a:extLst>
              <a:ext uri="{FF2B5EF4-FFF2-40B4-BE49-F238E27FC236}">
                <a16:creationId xmlns:a16="http://schemas.microsoft.com/office/drawing/2014/main" id="{009F5CB3-A36F-2EE9-E32E-D6FC3A835FBF}"/>
              </a:ext>
            </a:extLst>
          </p:cNvPr>
          <p:cNvSpPr txBox="1"/>
          <p:nvPr/>
        </p:nvSpPr>
        <p:spPr>
          <a:xfrm>
            <a:off x="8283491" y="1013123"/>
            <a:ext cx="3165234" cy="25517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Dock </a:t>
            </a:r>
            <a:r>
              <a:rPr lang="it-IT" sz="1200" b="1" dirty="0" err="1">
                <a:solidFill>
                  <a:srgbClr val="04549F"/>
                </a:solidFill>
                <a:latin typeface="Georgia" panose="02040502050405020303" pitchFamily="18" charset="0"/>
                <a:cs typeface="Calibri"/>
                <a:rtl val="0"/>
              </a:rPr>
              <a:t>Joined</a:t>
            </a:r>
            <a:r>
              <a:rPr lang="it-IT" sz="1200" b="1" dirty="0">
                <a:solidFill>
                  <a:srgbClr val="04549F"/>
                </a:solidFill>
                <a:latin typeface="Georgia" panose="02040502050405020303" pitchFamily="18" charset="0"/>
                <a:cs typeface="Calibri"/>
                <a:rtl val="0"/>
              </a:rPr>
              <a:t> in Tech</a:t>
            </a:r>
          </a:p>
          <a:p>
            <a:pPr marL="285750" indent="-285750">
              <a:lnSpc>
                <a:spcPct val="150000"/>
              </a:lnSpc>
              <a:buFont typeface="Arial" panose="020B0604020202020204" pitchFamily="34" charset="0"/>
              <a:buChar char="•"/>
            </a:pPr>
            <a:r>
              <a:rPr lang="it-IT" sz="1200" b="1" dirty="0" err="1">
                <a:solidFill>
                  <a:srgbClr val="04549F"/>
                </a:solidFill>
                <a:latin typeface="Georgia" panose="02040502050405020303" pitchFamily="18" charset="0"/>
                <a:cs typeface="Calibri"/>
                <a:rtl val="0"/>
              </a:rPr>
              <a:t>Intrum</a:t>
            </a:r>
            <a:endParaRPr lang="it-IT" sz="1200" b="1" dirty="0">
              <a:solidFill>
                <a:srgbClr val="04549F"/>
              </a:solidFill>
              <a:latin typeface="Georgia" panose="02040502050405020303" pitchFamily="18" charset="0"/>
              <a:cs typeface="Calibri"/>
              <a:rtl val="0"/>
            </a:endParaRPr>
          </a:p>
          <a:p>
            <a:pPr marL="285750" indent="-285750">
              <a:lnSpc>
                <a:spcPct val="150000"/>
              </a:lnSpc>
              <a:buFont typeface="Arial" panose="020B0604020202020204" pitchFamily="34" charset="0"/>
              <a:buChar char="•"/>
            </a:pPr>
            <a:r>
              <a:rPr lang="it-IT" sz="1200" b="1" dirty="0" err="1">
                <a:solidFill>
                  <a:srgbClr val="04549F"/>
                </a:solidFill>
                <a:latin typeface="Georgia" panose="02040502050405020303" pitchFamily="18" charset="0"/>
                <a:cs typeface="Calibri"/>
                <a:rtl val="0"/>
              </a:rPr>
              <a:t>Paycare</a:t>
            </a:r>
            <a:endParaRPr lang="it-IT" sz="1200" b="1" dirty="0">
              <a:solidFill>
                <a:srgbClr val="04549F"/>
              </a:solidFill>
              <a:latin typeface="Georgia" panose="02040502050405020303" pitchFamily="18" charset="0"/>
              <a:cs typeface="Calibri"/>
              <a:rtl val="0"/>
            </a:endParaRP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Sindacato autonomo Bancari – F.A.B.I. Verona</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Solution Bank</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Cividale</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Banca Passadore</a:t>
            </a:r>
          </a:p>
          <a:p>
            <a:pPr marL="285750" indent="-285750">
              <a:lnSpc>
                <a:spcPct val="150000"/>
              </a:lnSpc>
              <a:buFont typeface="Arial" panose="020B0604020202020204" pitchFamily="34" charset="0"/>
              <a:buChar char="•"/>
            </a:pPr>
            <a:r>
              <a:rPr lang="it-IT" sz="1200" b="1" dirty="0">
                <a:solidFill>
                  <a:srgbClr val="04549F"/>
                </a:solidFill>
                <a:latin typeface="Georgia" panose="02040502050405020303" pitchFamily="18" charset="0"/>
                <a:cs typeface="Calibri"/>
                <a:rtl val="0"/>
              </a:rPr>
              <a:t>Zurich Italy Bank</a:t>
            </a:r>
          </a:p>
        </p:txBody>
      </p:sp>
    </p:spTree>
    <p:extLst>
      <p:ext uri="{BB962C8B-B14F-4D97-AF65-F5344CB8AC3E}">
        <p14:creationId xmlns:p14="http://schemas.microsoft.com/office/powerpoint/2010/main" val="194011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B732152-DC24-37BF-0A24-9F49F72DD11A}"/>
            </a:ext>
          </a:extLst>
        </p:cNvPr>
        <p:cNvGrpSpPr/>
        <p:nvPr/>
      </p:nvGrpSpPr>
      <p:grpSpPr>
        <a:xfrm>
          <a:off x="0" y="0"/>
          <a:ext cx="0" cy="0"/>
          <a:chOff x="0" y="0"/>
          <a:chExt cx="0" cy="0"/>
        </a:xfrm>
      </p:grpSpPr>
      <p:sp>
        <p:nvSpPr>
          <p:cNvPr id="19" name="CasellaDiTesto 18">
            <a:extLst>
              <a:ext uri="{FF2B5EF4-FFF2-40B4-BE49-F238E27FC236}">
                <a16:creationId xmlns:a16="http://schemas.microsoft.com/office/drawing/2014/main" id="{A5BDB56F-934E-9D34-D004-5E2BCD872ABD}"/>
              </a:ext>
            </a:extLst>
          </p:cNvPr>
          <p:cNvSpPr txBox="1"/>
          <p:nvPr/>
        </p:nvSpPr>
        <p:spPr>
          <a:xfrm>
            <a:off x="1095632" y="0"/>
            <a:ext cx="10562968" cy="523220"/>
          </a:xfrm>
          <a:prstGeom prst="rect">
            <a:avLst/>
          </a:prstGeom>
          <a:noFill/>
        </p:spPr>
        <p:txBody>
          <a:bodyPr wrap="square" rtlCol="0">
            <a:spAutoFit/>
          </a:bodyPr>
          <a:lstStyle/>
          <a:p>
            <a:r>
              <a:rPr lang="en-US" sz="2800" b="1" dirty="0">
                <a:solidFill>
                  <a:srgbClr val="04549F"/>
                </a:solidFill>
                <a:latin typeface="Georgia" panose="02040502050405020303" pitchFamily="18" charset="0"/>
                <a:cs typeface="Calibri"/>
                <a:sym typeface="Calibri"/>
                <a:rtl val="0"/>
              </a:rPr>
              <a:t>ISCRITTI PER REGIONE E GENERE</a:t>
            </a:r>
            <a:endParaRPr lang="en-US" sz="2800" b="1" spc="0" baseline="0" dirty="0">
              <a:solidFill>
                <a:srgbClr val="04549F"/>
              </a:solidFill>
              <a:latin typeface="Georgia" panose="02040502050405020303" pitchFamily="18" charset="0"/>
              <a:cs typeface="Calibri"/>
              <a:sym typeface="Calibri"/>
              <a:rtl val="0"/>
            </a:endParaRPr>
          </a:p>
        </p:txBody>
      </p:sp>
      <p:sp>
        <p:nvSpPr>
          <p:cNvPr id="24" name="Rettangolo 23">
            <a:extLst>
              <a:ext uri="{FF2B5EF4-FFF2-40B4-BE49-F238E27FC236}">
                <a16:creationId xmlns:a16="http://schemas.microsoft.com/office/drawing/2014/main" id="{3CBB0876-43A1-4F85-D94C-7BC8A96B437E}"/>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42" name="Segnaposto numero diapositiva 16">
            <a:extLst>
              <a:ext uri="{FF2B5EF4-FFF2-40B4-BE49-F238E27FC236}">
                <a16:creationId xmlns:a16="http://schemas.microsoft.com/office/drawing/2014/main" id="{7D322914-115F-39A1-1ECC-0AF28637C063}"/>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4</a:t>
            </a:fld>
            <a:endParaRPr lang="it-IT" sz="1400" b="1" dirty="0">
              <a:solidFill>
                <a:srgbClr val="04549F"/>
              </a:solidFill>
              <a:latin typeface="Georgia" panose="02040502050405020303" pitchFamily="18" charset="0"/>
            </a:endParaRPr>
          </a:p>
        </p:txBody>
      </p:sp>
      <p:graphicFrame>
        <p:nvGraphicFramePr>
          <p:cNvPr id="2" name="Grafico 1">
            <a:extLst>
              <a:ext uri="{FF2B5EF4-FFF2-40B4-BE49-F238E27FC236}">
                <a16:creationId xmlns:a16="http://schemas.microsoft.com/office/drawing/2014/main" id="{15B52FB4-0DB7-6A07-F297-5536320D8FCF}"/>
              </a:ext>
            </a:extLst>
          </p:cNvPr>
          <p:cNvGraphicFramePr/>
          <p:nvPr>
            <p:extLst>
              <p:ext uri="{D42A27DB-BD31-4B8C-83A1-F6EECF244321}">
                <p14:modId xmlns:p14="http://schemas.microsoft.com/office/powerpoint/2010/main" val="4156529154"/>
              </p:ext>
            </p:extLst>
          </p:nvPr>
        </p:nvGraphicFramePr>
        <p:xfrm>
          <a:off x="1624456" y="871114"/>
          <a:ext cx="8656518" cy="511577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96067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E8FFAB6C-2882-4A5F-AC1E-5B37B11DED4C}"/>
            </a:ext>
          </a:extLst>
        </p:cNvPr>
        <p:cNvGrpSpPr/>
        <p:nvPr/>
      </p:nvGrpSpPr>
      <p:grpSpPr>
        <a:xfrm>
          <a:off x="0" y="0"/>
          <a:ext cx="0" cy="0"/>
          <a:chOff x="0" y="0"/>
          <a:chExt cx="0" cy="0"/>
        </a:xfrm>
      </p:grpSpPr>
      <p:sp>
        <p:nvSpPr>
          <p:cNvPr id="19" name="CasellaDiTesto 18">
            <a:extLst>
              <a:ext uri="{FF2B5EF4-FFF2-40B4-BE49-F238E27FC236}">
                <a16:creationId xmlns:a16="http://schemas.microsoft.com/office/drawing/2014/main" id="{8DE8478A-8C6E-0956-4017-EF651AED4DA0}"/>
              </a:ext>
            </a:extLst>
          </p:cNvPr>
          <p:cNvSpPr txBox="1"/>
          <p:nvPr/>
        </p:nvSpPr>
        <p:spPr>
          <a:xfrm>
            <a:off x="1095632" y="0"/>
            <a:ext cx="1001721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NUOVE ADESIONI 2024</a:t>
            </a:r>
          </a:p>
        </p:txBody>
      </p:sp>
      <p:sp>
        <p:nvSpPr>
          <p:cNvPr id="24" name="Rettangolo 23">
            <a:extLst>
              <a:ext uri="{FF2B5EF4-FFF2-40B4-BE49-F238E27FC236}">
                <a16:creationId xmlns:a16="http://schemas.microsoft.com/office/drawing/2014/main" id="{CB21FC35-4375-D143-E352-B62D1D571E22}"/>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26" name="Esagono 25">
            <a:extLst>
              <a:ext uri="{FF2B5EF4-FFF2-40B4-BE49-F238E27FC236}">
                <a16:creationId xmlns:a16="http://schemas.microsoft.com/office/drawing/2014/main" id="{1F06EFDB-1BC1-4D8C-2838-6DD66D9376A4}"/>
              </a:ext>
            </a:extLst>
          </p:cNvPr>
          <p:cNvSpPr/>
          <p:nvPr/>
        </p:nvSpPr>
        <p:spPr>
          <a:xfrm rot="21093266">
            <a:off x="1242153" y="1415385"/>
            <a:ext cx="1598772" cy="1259800"/>
          </a:xfrm>
          <a:prstGeom prst="hexagon">
            <a:avLst/>
          </a:prstGeom>
          <a:solidFill>
            <a:srgbClr val="F08E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1400" b="1" dirty="0">
              <a:latin typeface="Georgia" panose="02040502050405020303" pitchFamily="18" charset="0"/>
            </a:endParaRPr>
          </a:p>
        </p:txBody>
      </p:sp>
      <p:sp>
        <p:nvSpPr>
          <p:cNvPr id="27" name="Esagono 26">
            <a:extLst>
              <a:ext uri="{FF2B5EF4-FFF2-40B4-BE49-F238E27FC236}">
                <a16:creationId xmlns:a16="http://schemas.microsoft.com/office/drawing/2014/main" id="{3EF355CF-B135-7388-812D-1143C1AE060C}"/>
              </a:ext>
            </a:extLst>
          </p:cNvPr>
          <p:cNvSpPr/>
          <p:nvPr/>
        </p:nvSpPr>
        <p:spPr>
          <a:xfrm rot="21079691">
            <a:off x="2962026" y="3204248"/>
            <a:ext cx="1665773" cy="1259800"/>
          </a:xfrm>
          <a:prstGeom prst="hexagon">
            <a:avLst/>
          </a:prstGeom>
          <a:solidFill>
            <a:srgbClr val="F08E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BPER FACTOR</a:t>
            </a:r>
          </a:p>
        </p:txBody>
      </p:sp>
      <p:sp>
        <p:nvSpPr>
          <p:cNvPr id="36" name="CasellaDiTesto 35">
            <a:extLst>
              <a:ext uri="{FF2B5EF4-FFF2-40B4-BE49-F238E27FC236}">
                <a16:creationId xmlns:a16="http://schemas.microsoft.com/office/drawing/2014/main" id="{AB8211FC-70EF-CFBF-C2F3-B02C1CD53B99}"/>
              </a:ext>
            </a:extLst>
          </p:cNvPr>
          <p:cNvSpPr txBox="1"/>
          <p:nvPr/>
        </p:nvSpPr>
        <p:spPr>
          <a:xfrm rot="21121400">
            <a:off x="1286914" y="1911234"/>
            <a:ext cx="1509249" cy="461665"/>
          </a:xfrm>
          <a:prstGeom prst="rect">
            <a:avLst/>
          </a:prstGeom>
          <a:noFill/>
        </p:spPr>
        <p:txBody>
          <a:bodyPr wrap="square" rtlCol="0">
            <a:spAutoFit/>
          </a:bodyPr>
          <a:lstStyle/>
          <a:p>
            <a:pPr algn="ctr"/>
            <a:r>
              <a:rPr lang="it-IT" sz="1200" b="1" dirty="0">
                <a:solidFill>
                  <a:schemeClr val="lt1"/>
                </a:solidFill>
                <a:latin typeface="Georgia" panose="02040502050405020303" pitchFamily="18" charset="0"/>
              </a:rPr>
              <a:t>BANCA CESARE PONTI</a:t>
            </a:r>
          </a:p>
        </p:txBody>
      </p:sp>
      <p:sp>
        <p:nvSpPr>
          <p:cNvPr id="42" name="Segnaposto numero diapositiva 16">
            <a:extLst>
              <a:ext uri="{FF2B5EF4-FFF2-40B4-BE49-F238E27FC236}">
                <a16:creationId xmlns:a16="http://schemas.microsoft.com/office/drawing/2014/main" id="{6D43E940-6AC8-5334-0936-A16871FD72F9}"/>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5</a:t>
            </a:fld>
            <a:endParaRPr lang="it-IT" sz="1400" b="1" dirty="0">
              <a:solidFill>
                <a:srgbClr val="04549F"/>
              </a:solidFill>
              <a:latin typeface="Georgia" panose="02040502050405020303" pitchFamily="18" charset="0"/>
            </a:endParaRPr>
          </a:p>
        </p:txBody>
      </p:sp>
      <p:sp>
        <p:nvSpPr>
          <p:cNvPr id="3" name="Esagono 2">
            <a:extLst>
              <a:ext uri="{FF2B5EF4-FFF2-40B4-BE49-F238E27FC236}">
                <a16:creationId xmlns:a16="http://schemas.microsoft.com/office/drawing/2014/main" id="{4454F4EE-C23C-8B8B-E502-BD8883160EA7}"/>
              </a:ext>
            </a:extLst>
          </p:cNvPr>
          <p:cNvSpPr/>
          <p:nvPr/>
        </p:nvSpPr>
        <p:spPr>
          <a:xfrm rot="21079691">
            <a:off x="2711091" y="1814239"/>
            <a:ext cx="1665773" cy="1259800"/>
          </a:xfrm>
          <a:prstGeom prst="hexagon">
            <a:avLst/>
          </a:prstGeom>
          <a:solidFill>
            <a:srgbClr val="0454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ITAL SOFT FINANCE</a:t>
            </a:r>
          </a:p>
        </p:txBody>
      </p:sp>
      <p:sp>
        <p:nvSpPr>
          <p:cNvPr id="4" name="Esagono 3">
            <a:extLst>
              <a:ext uri="{FF2B5EF4-FFF2-40B4-BE49-F238E27FC236}">
                <a16:creationId xmlns:a16="http://schemas.microsoft.com/office/drawing/2014/main" id="{C48E56D4-2B09-7D3D-FE4B-5F185D39895B}"/>
              </a:ext>
            </a:extLst>
          </p:cNvPr>
          <p:cNvSpPr/>
          <p:nvPr/>
        </p:nvSpPr>
        <p:spPr>
          <a:xfrm rot="21079691">
            <a:off x="1410776" y="2813197"/>
            <a:ext cx="1665773" cy="1259800"/>
          </a:xfrm>
          <a:prstGeom prst="hexagon">
            <a:avLst/>
          </a:prstGeom>
          <a:solidFill>
            <a:srgbClr val="0454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BANCA SELLA HOLDING</a:t>
            </a:r>
          </a:p>
        </p:txBody>
      </p:sp>
      <p:sp>
        <p:nvSpPr>
          <p:cNvPr id="5" name="Esagono 4">
            <a:extLst>
              <a:ext uri="{FF2B5EF4-FFF2-40B4-BE49-F238E27FC236}">
                <a16:creationId xmlns:a16="http://schemas.microsoft.com/office/drawing/2014/main" id="{632A03CE-C4E3-C66A-FD12-972A90F619F6}"/>
              </a:ext>
            </a:extLst>
          </p:cNvPr>
          <p:cNvSpPr/>
          <p:nvPr/>
        </p:nvSpPr>
        <p:spPr>
          <a:xfrm rot="21079691">
            <a:off x="4262341" y="2260445"/>
            <a:ext cx="1665773" cy="1259800"/>
          </a:xfrm>
          <a:prstGeom prst="hexagon">
            <a:avLst/>
          </a:prstGeom>
          <a:solidFill>
            <a:srgbClr val="F08E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FVG PLUS</a:t>
            </a:r>
          </a:p>
        </p:txBody>
      </p:sp>
      <p:sp>
        <p:nvSpPr>
          <p:cNvPr id="6" name="Esagono 5">
            <a:extLst>
              <a:ext uri="{FF2B5EF4-FFF2-40B4-BE49-F238E27FC236}">
                <a16:creationId xmlns:a16="http://schemas.microsoft.com/office/drawing/2014/main" id="{36A23784-4CC2-8BA4-5561-CA448E689216}"/>
              </a:ext>
            </a:extLst>
          </p:cNvPr>
          <p:cNvSpPr/>
          <p:nvPr/>
        </p:nvSpPr>
        <p:spPr>
          <a:xfrm rot="21079691">
            <a:off x="5588309" y="1354513"/>
            <a:ext cx="1757321" cy="1259800"/>
          </a:xfrm>
          <a:prstGeom prst="hexagon">
            <a:avLst/>
          </a:prstGeom>
          <a:solidFill>
            <a:srgbClr val="0454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100" b="1" dirty="0">
                <a:latin typeface="Georgia" panose="02040502050405020303" pitchFamily="18" charset="0"/>
              </a:rPr>
              <a:t>IFE – IST. FINANZIARIO EUROPEO</a:t>
            </a:r>
          </a:p>
        </p:txBody>
      </p:sp>
      <p:sp>
        <p:nvSpPr>
          <p:cNvPr id="7" name="Esagono 6">
            <a:extLst>
              <a:ext uri="{FF2B5EF4-FFF2-40B4-BE49-F238E27FC236}">
                <a16:creationId xmlns:a16="http://schemas.microsoft.com/office/drawing/2014/main" id="{55F79AE8-A760-5905-3E7B-3978F82FC65D}"/>
              </a:ext>
            </a:extLst>
          </p:cNvPr>
          <p:cNvSpPr/>
          <p:nvPr/>
        </p:nvSpPr>
        <p:spPr>
          <a:xfrm rot="21079691">
            <a:off x="5839620" y="2704724"/>
            <a:ext cx="1691340" cy="1259800"/>
          </a:xfrm>
          <a:prstGeom prst="hexagon">
            <a:avLst/>
          </a:prstGeom>
          <a:solidFill>
            <a:srgbClr val="F08E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MONTIDI-CIOTTO</a:t>
            </a:r>
          </a:p>
        </p:txBody>
      </p:sp>
      <p:sp>
        <p:nvSpPr>
          <p:cNvPr id="8" name="Esagono 7">
            <a:extLst>
              <a:ext uri="{FF2B5EF4-FFF2-40B4-BE49-F238E27FC236}">
                <a16:creationId xmlns:a16="http://schemas.microsoft.com/office/drawing/2014/main" id="{AB252DAC-3592-F2C7-AB46-AEF896A6C8A3}"/>
              </a:ext>
            </a:extLst>
          </p:cNvPr>
          <p:cNvSpPr/>
          <p:nvPr/>
        </p:nvSpPr>
        <p:spPr>
          <a:xfrm rot="21079691">
            <a:off x="7390868" y="3147076"/>
            <a:ext cx="1691340" cy="1259800"/>
          </a:xfrm>
          <a:prstGeom prst="hexagon">
            <a:avLst/>
          </a:prstGeom>
          <a:solidFill>
            <a:srgbClr val="0454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REVOLUT</a:t>
            </a:r>
          </a:p>
          <a:p>
            <a:pPr algn="ctr"/>
            <a:r>
              <a:rPr lang="it-IT" sz="1200" b="1" dirty="0">
                <a:latin typeface="Georgia" panose="02040502050405020303" pitchFamily="18" charset="0"/>
              </a:rPr>
              <a:t>BANK</a:t>
            </a:r>
          </a:p>
        </p:txBody>
      </p:sp>
      <p:sp>
        <p:nvSpPr>
          <p:cNvPr id="9" name="Esagono 8">
            <a:extLst>
              <a:ext uri="{FF2B5EF4-FFF2-40B4-BE49-F238E27FC236}">
                <a16:creationId xmlns:a16="http://schemas.microsoft.com/office/drawing/2014/main" id="{2E6406DB-6935-EA47-8D96-9B23A8D4BD53}"/>
              </a:ext>
            </a:extLst>
          </p:cNvPr>
          <p:cNvSpPr/>
          <p:nvPr/>
        </p:nvSpPr>
        <p:spPr>
          <a:xfrm rot="21079691">
            <a:off x="7205161" y="1809003"/>
            <a:ext cx="1691340" cy="1259800"/>
          </a:xfrm>
          <a:prstGeom prst="hexagon">
            <a:avLst/>
          </a:prstGeom>
          <a:solidFill>
            <a:srgbClr val="0454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SFIRS – SOCIETA’ FIN. REGIONE SARDEGNA</a:t>
            </a:r>
          </a:p>
        </p:txBody>
      </p:sp>
      <p:sp>
        <p:nvSpPr>
          <p:cNvPr id="10" name="Esagono 9">
            <a:extLst>
              <a:ext uri="{FF2B5EF4-FFF2-40B4-BE49-F238E27FC236}">
                <a16:creationId xmlns:a16="http://schemas.microsoft.com/office/drawing/2014/main" id="{24DDED73-9244-32A2-12B9-F2D7101307FB}"/>
              </a:ext>
            </a:extLst>
          </p:cNvPr>
          <p:cNvSpPr/>
          <p:nvPr/>
        </p:nvSpPr>
        <p:spPr>
          <a:xfrm rot="21079691">
            <a:off x="8737914" y="2268466"/>
            <a:ext cx="1691340" cy="1259800"/>
          </a:xfrm>
          <a:prstGeom prst="hexagon">
            <a:avLst/>
          </a:prstGeom>
          <a:solidFill>
            <a:srgbClr val="F08E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SORIS</a:t>
            </a:r>
          </a:p>
        </p:txBody>
      </p:sp>
      <p:sp>
        <p:nvSpPr>
          <p:cNvPr id="11" name="Esagono 10">
            <a:extLst>
              <a:ext uri="{FF2B5EF4-FFF2-40B4-BE49-F238E27FC236}">
                <a16:creationId xmlns:a16="http://schemas.microsoft.com/office/drawing/2014/main" id="{48C67C48-ADFF-B1A6-40DE-59B4ACD124C8}"/>
              </a:ext>
            </a:extLst>
          </p:cNvPr>
          <p:cNvSpPr/>
          <p:nvPr/>
        </p:nvSpPr>
        <p:spPr>
          <a:xfrm rot="21079691">
            <a:off x="6056338" y="4065063"/>
            <a:ext cx="1691340" cy="1259800"/>
          </a:xfrm>
          <a:prstGeom prst="hexagon">
            <a:avLst/>
          </a:prstGeom>
          <a:solidFill>
            <a:srgbClr val="F08E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FMS WERT-MGMT</a:t>
            </a:r>
          </a:p>
        </p:txBody>
      </p:sp>
      <p:sp>
        <p:nvSpPr>
          <p:cNvPr id="12" name="Esagono 11">
            <a:extLst>
              <a:ext uri="{FF2B5EF4-FFF2-40B4-BE49-F238E27FC236}">
                <a16:creationId xmlns:a16="http://schemas.microsoft.com/office/drawing/2014/main" id="{06977E73-6D8C-8817-E0B0-D5311711BC2A}"/>
              </a:ext>
            </a:extLst>
          </p:cNvPr>
          <p:cNvSpPr/>
          <p:nvPr/>
        </p:nvSpPr>
        <p:spPr>
          <a:xfrm rot="21079691">
            <a:off x="3187540" y="4560432"/>
            <a:ext cx="1691340" cy="1259800"/>
          </a:xfrm>
          <a:prstGeom prst="hexagon">
            <a:avLst/>
          </a:prstGeom>
          <a:solidFill>
            <a:srgbClr val="0454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ORION HOLDING</a:t>
            </a:r>
          </a:p>
        </p:txBody>
      </p:sp>
      <p:sp>
        <p:nvSpPr>
          <p:cNvPr id="13" name="Esagono 12">
            <a:extLst>
              <a:ext uri="{FF2B5EF4-FFF2-40B4-BE49-F238E27FC236}">
                <a16:creationId xmlns:a16="http://schemas.microsoft.com/office/drawing/2014/main" id="{5635049E-B76D-F7DD-FFBA-6FD58426BE2D}"/>
              </a:ext>
            </a:extLst>
          </p:cNvPr>
          <p:cNvSpPr/>
          <p:nvPr/>
        </p:nvSpPr>
        <p:spPr>
          <a:xfrm rot="21079691">
            <a:off x="8942117" y="3616158"/>
            <a:ext cx="1691340" cy="1259800"/>
          </a:xfrm>
          <a:prstGeom prst="hexagon">
            <a:avLst/>
          </a:prstGeom>
          <a:solidFill>
            <a:srgbClr val="F08E0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P&amp;G SGR</a:t>
            </a:r>
          </a:p>
        </p:txBody>
      </p:sp>
      <p:sp>
        <p:nvSpPr>
          <p:cNvPr id="14" name="Esagono 13">
            <a:extLst>
              <a:ext uri="{FF2B5EF4-FFF2-40B4-BE49-F238E27FC236}">
                <a16:creationId xmlns:a16="http://schemas.microsoft.com/office/drawing/2014/main" id="{E2BCE890-F622-268F-FC96-1A149DC24F3D}"/>
              </a:ext>
            </a:extLst>
          </p:cNvPr>
          <p:cNvSpPr/>
          <p:nvPr/>
        </p:nvSpPr>
        <p:spPr>
          <a:xfrm rot="21079691">
            <a:off x="4513579" y="3648527"/>
            <a:ext cx="1691340" cy="1259800"/>
          </a:xfrm>
          <a:prstGeom prst="hexagon">
            <a:avLst/>
          </a:prstGeom>
          <a:solidFill>
            <a:srgbClr val="04549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200" b="1" dirty="0">
                <a:latin typeface="Georgia" panose="02040502050405020303" pitchFamily="18" charset="0"/>
              </a:rPr>
              <a:t>TECH_LA</a:t>
            </a:r>
          </a:p>
        </p:txBody>
      </p:sp>
    </p:spTree>
    <p:extLst>
      <p:ext uri="{BB962C8B-B14F-4D97-AF65-F5344CB8AC3E}">
        <p14:creationId xmlns:p14="http://schemas.microsoft.com/office/powerpoint/2010/main" val="2313759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asellaDiTesto 5">
            <a:extLst>
              <a:ext uri="{FF2B5EF4-FFF2-40B4-BE49-F238E27FC236}">
                <a16:creationId xmlns:a16="http://schemas.microsoft.com/office/drawing/2014/main" id="{3D56FD73-063B-D406-1EA2-0F39EFCE54CF}"/>
              </a:ext>
            </a:extLst>
          </p:cNvPr>
          <p:cNvSpPr txBox="1"/>
          <p:nvPr/>
        </p:nvSpPr>
        <p:spPr>
          <a:xfrm>
            <a:off x="1095632" y="0"/>
            <a:ext cx="1001721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 RENDIMENTI DEL COMPARTO MULTIGARANZIA</a:t>
            </a:r>
          </a:p>
        </p:txBody>
      </p:sp>
      <p:sp>
        <p:nvSpPr>
          <p:cNvPr id="5" name="CasellaDiTesto 4">
            <a:extLst>
              <a:ext uri="{FF2B5EF4-FFF2-40B4-BE49-F238E27FC236}">
                <a16:creationId xmlns:a16="http://schemas.microsoft.com/office/drawing/2014/main" id="{234DC75E-57EE-2FEC-314C-40CE97F9E28F}"/>
              </a:ext>
            </a:extLst>
          </p:cNvPr>
          <p:cNvSpPr txBox="1"/>
          <p:nvPr/>
        </p:nvSpPr>
        <p:spPr>
          <a:xfrm>
            <a:off x="1393818" y="1284565"/>
            <a:ext cx="4558897" cy="523220"/>
          </a:xfrm>
          <a:prstGeom prst="rect">
            <a:avLst/>
          </a:prstGeom>
          <a:noFill/>
          <a:ln w="12700">
            <a:solidFill>
              <a:srgbClr val="04549F"/>
            </a:solidFill>
          </a:ln>
        </p:spPr>
        <p:txBody>
          <a:bodyPr wrap="square" rtlCol="0">
            <a:spAutoFit/>
          </a:bodyPr>
          <a:lstStyle/>
          <a:p>
            <a:pPr algn="ctr"/>
            <a:r>
              <a:rPr lang="it-IT" sz="1400" b="1" dirty="0">
                <a:solidFill>
                  <a:srgbClr val="04549F"/>
                </a:solidFill>
                <a:latin typeface="Georgia" panose="02040502050405020303" pitchFamily="18" charset="0"/>
              </a:rPr>
              <a:t>RENDIMENTI NETTI ULTIMI 5 ANNI DELLA CONVENZIONE MULTIGARANZIA 51140.46</a:t>
            </a:r>
          </a:p>
        </p:txBody>
      </p:sp>
      <p:graphicFrame>
        <p:nvGraphicFramePr>
          <p:cNvPr id="11" name="Segnaposto contenuto 3">
            <a:extLst>
              <a:ext uri="{FF2B5EF4-FFF2-40B4-BE49-F238E27FC236}">
                <a16:creationId xmlns:a16="http://schemas.microsoft.com/office/drawing/2014/main" id="{0D3CD9D9-3948-1971-F7DF-95079E956882}"/>
              </a:ext>
            </a:extLst>
          </p:cNvPr>
          <p:cNvGraphicFramePr>
            <a:graphicFrameLocks/>
          </p:cNvGraphicFramePr>
          <p:nvPr>
            <p:extLst>
              <p:ext uri="{D42A27DB-BD31-4B8C-83A1-F6EECF244321}">
                <p14:modId xmlns:p14="http://schemas.microsoft.com/office/powerpoint/2010/main" val="3141145955"/>
              </p:ext>
            </p:extLst>
          </p:nvPr>
        </p:nvGraphicFramePr>
        <p:xfrm>
          <a:off x="6256867" y="1284566"/>
          <a:ext cx="5689600" cy="3797676"/>
        </p:xfrm>
        <a:graphic>
          <a:graphicData uri="http://schemas.openxmlformats.org/drawingml/2006/table">
            <a:tbl>
              <a:tblPr/>
              <a:tblGrid>
                <a:gridCol w="1430866">
                  <a:extLst>
                    <a:ext uri="{9D8B030D-6E8A-4147-A177-3AD203B41FA5}">
                      <a16:colId xmlns:a16="http://schemas.microsoft.com/office/drawing/2014/main" val="362626563"/>
                    </a:ext>
                  </a:extLst>
                </a:gridCol>
                <a:gridCol w="1771577">
                  <a:extLst>
                    <a:ext uri="{9D8B030D-6E8A-4147-A177-3AD203B41FA5}">
                      <a16:colId xmlns:a16="http://schemas.microsoft.com/office/drawing/2014/main" val="2131748770"/>
                    </a:ext>
                  </a:extLst>
                </a:gridCol>
                <a:gridCol w="1118672">
                  <a:extLst>
                    <a:ext uri="{9D8B030D-6E8A-4147-A177-3AD203B41FA5}">
                      <a16:colId xmlns:a16="http://schemas.microsoft.com/office/drawing/2014/main" val="3506523030"/>
                    </a:ext>
                  </a:extLst>
                </a:gridCol>
                <a:gridCol w="1368485">
                  <a:extLst>
                    <a:ext uri="{9D8B030D-6E8A-4147-A177-3AD203B41FA5}">
                      <a16:colId xmlns:a16="http://schemas.microsoft.com/office/drawing/2014/main" val="52852060"/>
                    </a:ext>
                  </a:extLst>
                </a:gridCol>
              </a:tblGrid>
              <a:tr h="1314069">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cs typeface="Times New Roman" panose="02020603050405020304" pitchFamily="18" charset="0"/>
                        </a:rPr>
                        <a:t>PERIODO</a:t>
                      </a:r>
                      <a:endParaRPr lang="it-IT" sz="1100" b="0"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1"/>
                    </a:solid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ea typeface="Calibri" panose="020F0502020204030204" pitchFamily="34" charset="0"/>
                          <a:cs typeface="Times New Roman" panose="02020603050405020304" pitchFamily="18" charset="0"/>
                        </a:rPr>
                        <a:t>RENDIMENTO NETTO COMPARTO ASSICURATIVO DI TUTTE LE CONVENZIONI ASSICURATIVE</a:t>
                      </a:r>
                      <a:endParaRPr lang="it-IT" sz="1100" b="0"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1"/>
                    </a:solid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ea typeface="Calibri" panose="020F0502020204030204" pitchFamily="34" charset="0"/>
                          <a:cs typeface="Times New Roman" panose="02020603050405020304" pitchFamily="18" charset="0"/>
                        </a:rPr>
                        <a:t>INCREMENTO COSTO VITA (*)</a:t>
                      </a:r>
                      <a:endParaRPr lang="it-IT" sz="1100" b="0"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1"/>
                    </a:solid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ea typeface="Calibri" panose="020F0502020204030204" pitchFamily="34" charset="0"/>
                          <a:cs typeface="Times New Roman" panose="02020603050405020304" pitchFamily="18" charset="0"/>
                        </a:rPr>
                        <a:t> RIVALUTAZIONE TFR</a:t>
                      </a:r>
                      <a:endParaRPr lang="it-IT" sz="1100" b="0"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08E01"/>
                    </a:solidFill>
                  </a:tcPr>
                </a:tc>
                <a:extLst>
                  <a:ext uri="{0D108BD9-81ED-4DB2-BD59-A6C34878D82A}">
                    <a16:rowId xmlns:a16="http://schemas.microsoft.com/office/drawing/2014/main" val="303320395"/>
                  </a:ext>
                </a:extLst>
              </a:tr>
              <a:tr h="430652">
                <a:tc>
                  <a:txBody>
                    <a:bodyPr/>
                    <a:lstStyle/>
                    <a:p>
                      <a:pPr algn="l"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  ANNO 2024 </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1,78%</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1,10%</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1,93%</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9014921"/>
                  </a:ext>
                </a:extLst>
              </a:tr>
              <a:tr h="461141">
                <a:tc>
                  <a:txBody>
                    <a:bodyPr/>
                    <a:lstStyle/>
                    <a:p>
                      <a:pPr algn="l"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ea typeface="Calibri" panose="020F0502020204030204" pitchFamily="34" charset="0"/>
                          <a:cs typeface="Times New Roman" panose="02020603050405020304" pitchFamily="18" charset="0"/>
                        </a:rPr>
                        <a:t>  ULTIMI  5 ANNI  (2020 – 2024)</a:t>
                      </a:r>
                      <a:endParaRPr lang="it-IT" sz="1100" b="1"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9,07%</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17,27%</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17,65%</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2777448"/>
                  </a:ext>
                </a:extLst>
              </a:tr>
              <a:tr h="501572">
                <a:tc>
                  <a:txBody>
                    <a:bodyPr/>
                    <a:lstStyle/>
                    <a:p>
                      <a:pPr algn="l"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ea typeface="Calibri" panose="020F0502020204030204" pitchFamily="34" charset="0"/>
                          <a:cs typeface="Times New Roman" panose="02020603050405020304" pitchFamily="18" charset="0"/>
                        </a:rPr>
                        <a:t> ULTIMI 10 ANNI (2014 – 2023)</a:t>
                      </a:r>
                      <a:endParaRPr lang="it-IT" sz="1100" b="1"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23,49%</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20,32%</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27,16%</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4239752"/>
                  </a:ext>
                </a:extLst>
              </a:tr>
              <a:tr h="461141">
                <a:tc>
                  <a:txBody>
                    <a:bodyPr/>
                    <a:lstStyle/>
                    <a:p>
                      <a:pPr algn="l"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ea typeface="Calibri" panose="020F0502020204030204" pitchFamily="34" charset="0"/>
                          <a:cs typeface="Times New Roman" panose="02020603050405020304" pitchFamily="18" charset="0"/>
                        </a:rPr>
                        <a:t> ULTIMI 20 ANNI (2015 – 2024)</a:t>
                      </a:r>
                      <a:endParaRPr lang="it-IT" sz="1100" b="1"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74,98%</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42,66%</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62,49%</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34644923"/>
                  </a:ext>
                </a:extLst>
              </a:tr>
              <a:tr h="629101">
                <a:tc>
                  <a:txBody>
                    <a:bodyPr/>
                    <a:lstStyle/>
                    <a:p>
                      <a:pPr algn="l"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ea typeface="Calibri" panose="020F0502020204030204" pitchFamily="34" charset="0"/>
                          <a:cs typeface="Times New Roman" panose="02020603050405020304" pitchFamily="18" charset="0"/>
                        </a:rPr>
                        <a:t> DA INIZIO GESTIONE (1988 AL  2024)</a:t>
                      </a:r>
                      <a:endParaRPr lang="it-IT" sz="1100" b="1" i="0" u="none" strike="noStrike" dirty="0">
                        <a:solidFill>
                          <a:srgbClr val="04549F"/>
                        </a:solidFill>
                        <a:effectLst/>
                        <a:latin typeface="Georgia" panose="02040502050405020303" pitchFamily="18" charset="0"/>
                      </a:endParaRP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663,31%</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162,63</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fontAlgn="ctr">
                        <a:lnSpc>
                          <a:spcPct val="107000"/>
                        </a:lnSpc>
                        <a:spcBef>
                          <a:spcPts val="0"/>
                        </a:spcBef>
                        <a:spcAft>
                          <a:spcPts val="800"/>
                        </a:spcAft>
                      </a:pPr>
                      <a:r>
                        <a:rPr lang="it-IT" sz="1100" b="1" i="0" u="none" strike="noStrike" dirty="0">
                          <a:solidFill>
                            <a:srgbClr val="04549F"/>
                          </a:solidFill>
                          <a:effectLst/>
                          <a:latin typeface="Georgia" panose="02040502050405020303" pitchFamily="18" charset="0"/>
                        </a:rPr>
                        <a:t>224,95%</a:t>
                      </a:r>
                    </a:p>
                  </a:txBody>
                  <a:tcPr marL="9037" marR="9037" marT="9037"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5901370"/>
                  </a:ext>
                </a:extLst>
              </a:tr>
            </a:tbl>
          </a:graphicData>
        </a:graphic>
      </p:graphicFrame>
      <p:sp>
        <p:nvSpPr>
          <p:cNvPr id="14" name="Segnaposto numero diapositiva 16">
            <a:extLst>
              <a:ext uri="{FF2B5EF4-FFF2-40B4-BE49-F238E27FC236}">
                <a16:creationId xmlns:a16="http://schemas.microsoft.com/office/drawing/2014/main" id="{9D3B65A5-538F-B4B8-0497-680CF42DFD6F}"/>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6</a:t>
            </a:fld>
            <a:endParaRPr lang="it-IT" sz="1400" b="1" dirty="0">
              <a:solidFill>
                <a:srgbClr val="04549F"/>
              </a:solidFill>
              <a:latin typeface="Georgia" panose="02040502050405020303" pitchFamily="18" charset="0"/>
            </a:endParaRPr>
          </a:p>
        </p:txBody>
      </p:sp>
      <p:sp>
        <p:nvSpPr>
          <p:cNvPr id="3" name="CasellaDiTesto 2">
            <a:extLst>
              <a:ext uri="{FF2B5EF4-FFF2-40B4-BE49-F238E27FC236}">
                <a16:creationId xmlns:a16="http://schemas.microsoft.com/office/drawing/2014/main" id="{412FB960-820E-3BB0-06C8-C36F9138EDC1}"/>
              </a:ext>
            </a:extLst>
          </p:cNvPr>
          <p:cNvSpPr txBox="1"/>
          <p:nvPr/>
        </p:nvSpPr>
        <p:spPr>
          <a:xfrm>
            <a:off x="1393818" y="5769393"/>
            <a:ext cx="10437400" cy="461665"/>
          </a:xfrm>
          <a:prstGeom prst="rect">
            <a:avLst/>
          </a:prstGeom>
          <a:noFill/>
        </p:spPr>
        <p:txBody>
          <a:bodyPr wrap="square" rtlCol="0">
            <a:spAutoFit/>
          </a:bodyPr>
          <a:lstStyle/>
          <a:p>
            <a:r>
              <a:rPr lang="it-IT" sz="1200" b="1" dirty="0">
                <a:solidFill>
                  <a:srgbClr val="04549F"/>
                </a:solidFill>
                <a:latin typeface="Georgia" panose="02040502050405020303" pitchFamily="18" charset="0"/>
              </a:rPr>
              <a:t>(*) corrisponde alla variazione annua dell’indice ISTAT dei prezzi al consumo per le famiglie di operai e impiegati (FOI) calcolata rispetto al mese di dicembre dell’anno precedente.</a:t>
            </a:r>
          </a:p>
        </p:txBody>
      </p:sp>
      <p:sp>
        <p:nvSpPr>
          <p:cNvPr id="7" name="Rettangolo 6">
            <a:extLst>
              <a:ext uri="{FF2B5EF4-FFF2-40B4-BE49-F238E27FC236}">
                <a16:creationId xmlns:a16="http://schemas.microsoft.com/office/drawing/2014/main" id="{FBC5E072-FA0B-C221-C146-71396BAE7528}"/>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8" name="CasellaDiTesto 7">
            <a:extLst>
              <a:ext uri="{FF2B5EF4-FFF2-40B4-BE49-F238E27FC236}">
                <a16:creationId xmlns:a16="http://schemas.microsoft.com/office/drawing/2014/main" id="{3C69BC70-1AC6-AB51-59FB-B702582D8FF1}"/>
              </a:ext>
            </a:extLst>
          </p:cNvPr>
          <p:cNvSpPr txBox="1"/>
          <p:nvPr/>
        </p:nvSpPr>
        <p:spPr>
          <a:xfrm>
            <a:off x="2142812" y="4828326"/>
            <a:ext cx="3791362" cy="253916"/>
          </a:xfrm>
          <a:prstGeom prst="rect">
            <a:avLst/>
          </a:prstGeom>
          <a:noFill/>
        </p:spPr>
        <p:txBody>
          <a:bodyPr wrap="square" rtlCol="0">
            <a:spAutoFit/>
          </a:bodyPr>
          <a:lstStyle/>
          <a:p>
            <a:pPr defTabSz="457200"/>
            <a:r>
              <a:rPr lang="it-IT" sz="800" b="1" dirty="0">
                <a:solidFill>
                  <a:prstClr val="black"/>
                </a:solidFill>
                <a:latin typeface="Calibri "/>
              </a:rPr>
              <a:t>    </a:t>
            </a:r>
            <a:r>
              <a:rPr lang="it-IT" sz="1050" b="1" dirty="0">
                <a:solidFill>
                  <a:srgbClr val="0070C0"/>
                </a:solidFill>
                <a:latin typeface="Georgia" panose="02040502050405020303" pitchFamily="18" charset="0"/>
              </a:rPr>
              <a:t>2020           2021             2022            2023            2024</a:t>
            </a:r>
            <a:endParaRPr lang="it-IT" sz="800" b="1" dirty="0">
              <a:solidFill>
                <a:srgbClr val="0070C0"/>
              </a:solidFill>
              <a:latin typeface="Georgia" panose="02040502050405020303" pitchFamily="18" charset="0"/>
            </a:endParaRPr>
          </a:p>
        </p:txBody>
      </p:sp>
      <p:graphicFrame>
        <p:nvGraphicFramePr>
          <p:cNvPr id="12" name="Grafico 11">
            <a:extLst>
              <a:ext uri="{FF2B5EF4-FFF2-40B4-BE49-F238E27FC236}">
                <a16:creationId xmlns:a16="http://schemas.microsoft.com/office/drawing/2014/main" id="{5C81257E-4136-CC16-442C-5C7F04EA3302}"/>
              </a:ext>
            </a:extLst>
          </p:cNvPr>
          <p:cNvGraphicFramePr>
            <a:graphicFrameLocks/>
          </p:cNvGraphicFramePr>
          <p:nvPr>
            <p:extLst>
              <p:ext uri="{D42A27DB-BD31-4B8C-83A1-F6EECF244321}">
                <p14:modId xmlns:p14="http://schemas.microsoft.com/office/powerpoint/2010/main" val="2792780241"/>
              </p:ext>
            </p:extLst>
          </p:nvPr>
        </p:nvGraphicFramePr>
        <p:xfrm>
          <a:off x="1406697" y="2049665"/>
          <a:ext cx="4527477" cy="2742467"/>
        </p:xfrm>
        <a:graphic>
          <a:graphicData uri="http://schemas.openxmlformats.org/drawingml/2006/chart">
            <c:chart xmlns:c="http://schemas.openxmlformats.org/drawingml/2006/chart" xmlns:r="http://schemas.openxmlformats.org/officeDocument/2006/relationships" r:id="rId2"/>
          </a:graphicData>
        </a:graphic>
      </p:graphicFrame>
      <p:cxnSp>
        <p:nvCxnSpPr>
          <p:cNvPr id="15" name="Connettore diritto 14">
            <a:extLst>
              <a:ext uri="{FF2B5EF4-FFF2-40B4-BE49-F238E27FC236}">
                <a16:creationId xmlns:a16="http://schemas.microsoft.com/office/drawing/2014/main" id="{CD3C6F66-ADD3-64D3-0E9D-80735A932127}"/>
              </a:ext>
            </a:extLst>
          </p:cNvPr>
          <p:cNvCxnSpPr/>
          <p:nvPr/>
        </p:nvCxnSpPr>
        <p:spPr>
          <a:xfrm>
            <a:off x="2142812" y="4648200"/>
            <a:ext cx="3546788"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Freccia circolare in su 1">
            <a:extLst>
              <a:ext uri="{FF2B5EF4-FFF2-40B4-BE49-F238E27FC236}">
                <a16:creationId xmlns:a16="http://schemas.microsoft.com/office/drawing/2014/main" id="{1CD89D10-BDCC-3FF0-496C-A0445D1BC515}"/>
              </a:ext>
            </a:extLst>
          </p:cNvPr>
          <p:cNvSpPr/>
          <p:nvPr/>
        </p:nvSpPr>
        <p:spPr>
          <a:xfrm rot="20762306">
            <a:off x="2513971" y="3686431"/>
            <a:ext cx="3583925" cy="423107"/>
          </a:xfrm>
          <a:prstGeom prst="curvedUpArrow">
            <a:avLst>
              <a:gd name="adj1" fmla="val 0"/>
              <a:gd name="adj2" fmla="val 32060"/>
              <a:gd name="adj3" fmla="val 31160"/>
            </a:avLst>
          </a:prstGeom>
          <a:solidFill>
            <a:srgbClr val="04549F"/>
          </a:solidFill>
          <a:ln w="12700">
            <a:solidFill>
              <a:srgbClr val="04549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solidFill>
                <a:schemeClr val="tx1"/>
              </a:solidFill>
            </a:endParaRPr>
          </a:p>
        </p:txBody>
      </p:sp>
    </p:spTree>
    <p:extLst>
      <p:ext uri="{BB962C8B-B14F-4D97-AF65-F5344CB8AC3E}">
        <p14:creationId xmlns:p14="http://schemas.microsoft.com/office/powerpoint/2010/main" val="38506659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CasellaDiTesto 7">
            <a:extLst>
              <a:ext uri="{FF2B5EF4-FFF2-40B4-BE49-F238E27FC236}">
                <a16:creationId xmlns:a16="http://schemas.microsoft.com/office/drawing/2014/main" id="{0D52AC3D-51B7-B53D-B055-B9108177AC7B}"/>
              </a:ext>
            </a:extLst>
          </p:cNvPr>
          <p:cNvSpPr txBox="1"/>
          <p:nvPr/>
        </p:nvSpPr>
        <p:spPr>
          <a:xfrm>
            <a:off x="1299756" y="6037223"/>
            <a:ext cx="5060950" cy="261610"/>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it-IT" sz="1100" b="1" i="0" u="none" strike="noStrike" kern="0" cap="none" spc="0" normalizeH="0" baseline="0" noProof="0" dirty="0">
                <a:ln>
                  <a:noFill/>
                </a:ln>
                <a:solidFill>
                  <a:srgbClr val="04549F"/>
                </a:solidFill>
                <a:effectLst/>
                <a:uLnTx/>
                <a:uFillTx/>
                <a:latin typeface="Georgia" panose="02040502050405020303" pitchFamily="18" charset="0"/>
                <a:sym typeface="Montserrat"/>
              </a:rPr>
              <a:t>* </a:t>
            </a:r>
            <a:r>
              <a:rPr kumimoji="0" lang="it-IT" sz="1100" b="1" i="1" u="none" strike="noStrike" kern="0" cap="none" spc="0" normalizeH="0" baseline="0" noProof="0" dirty="0">
                <a:ln>
                  <a:noFill/>
                </a:ln>
                <a:solidFill>
                  <a:srgbClr val="04549F"/>
                </a:solidFill>
                <a:effectLst/>
                <a:uLnTx/>
                <a:uFillTx/>
                <a:latin typeface="Georgia" panose="02040502050405020303" pitchFamily="18" charset="0"/>
                <a:sym typeface="Montserrat"/>
              </a:rPr>
              <a:t>Il dato è conteggiato come delta tra il NAV di inizio e fine periodo</a:t>
            </a:r>
          </a:p>
        </p:txBody>
      </p:sp>
      <p:sp>
        <p:nvSpPr>
          <p:cNvPr id="10" name="CasellaDiTesto 9">
            <a:extLst>
              <a:ext uri="{FF2B5EF4-FFF2-40B4-BE49-F238E27FC236}">
                <a16:creationId xmlns:a16="http://schemas.microsoft.com/office/drawing/2014/main" id="{33F39B5F-FDB5-A4E2-AFCB-617D2520EF37}"/>
              </a:ext>
            </a:extLst>
          </p:cNvPr>
          <p:cNvSpPr txBox="1"/>
          <p:nvPr/>
        </p:nvSpPr>
        <p:spPr>
          <a:xfrm>
            <a:off x="1095632" y="0"/>
            <a:ext cx="1001721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 RENDIMENTI DEL COMPARTO </a:t>
            </a:r>
            <a:r>
              <a:rPr lang="en-US" sz="2800" b="1" dirty="0">
                <a:solidFill>
                  <a:srgbClr val="04549F"/>
                </a:solidFill>
                <a:latin typeface="Georgia" panose="02040502050405020303" pitchFamily="18" charset="0"/>
                <a:cs typeface="Calibri"/>
                <a:sym typeface="Calibri"/>
                <a:rtl val="0"/>
              </a:rPr>
              <a:t>F</a:t>
            </a:r>
            <a:r>
              <a:rPr lang="en-US" sz="2800" b="1" spc="0" baseline="0" dirty="0">
                <a:solidFill>
                  <a:srgbClr val="04549F"/>
                </a:solidFill>
                <a:latin typeface="Georgia" panose="02040502050405020303" pitchFamily="18" charset="0"/>
                <a:cs typeface="Calibri"/>
                <a:sym typeface="Calibri"/>
                <a:rtl val="0"/>
              </a:rPr>
              <a:t>INANZIARIO</a:t>
            </a:r>
          </a:p>
        </p:txBody>
      </p:sp>
      <p:sp>
        <p:nvSpPr>
          <p:cNvPr id="11" name="Segnaposto numero diapositiva 16">
            <a:extLst>
              <a:ext uri="{FF2B5EF4-FFF2-40B4-BE49-F238E27FC236}">
                <a16:creationId xmlns:a16="http://schemas.microsoft.com/office/drawing/2014/main" id="{A6B96BE9-2229-4EEF-6CEE-3BCE1A919B5B}"/>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7</a:t>
            </a:fld>
            <a:endParaRPr lang="it-IT" sz="1400" b="1" dirty="0">
              <a:solidFill>
                <a:srgbClr val="04549F"/>
              </a:solidFill>
              <a:latin typeface="Georgia" panose="02040502050405020303" pitchFamily="18" charset="0"/>
            </a:endParaRPr>
          </a:p>
        </p:txBody>
      </p:sp>
      <p:sp>
        <p:nvSpPr>
          <p:cNvPr id="13" name="CasellaDiTesto 12">
            <a:extLst>
              <a:ext uri="{FF2B5EF4-FFF2-40B4-BE49-F238E27FC236}">
                <a16:creationId xmlns:a16="http://schemas.microsoft.com/office/drawing/2014/main" id="{7E57FB6E-1DA5-F60B-9A12-2AF7A9E91AE9}"/>
              </a:ext>
            </a:extLst>
          </p:cNvPr>
          <p:cNvSpPr txBox="1"/>
          <p:nvPr/>
        </p:nvSpPr>
        <p:spPr>
          <a:xfrm>
            <a:off x="1219200" y="1284565"/>
            <a:ext cx="4585995" cy="307777"/>
          </a:xfrm>
          <a:prstGeom prst="rect">
            <a:avLst/>
          </a:prstGeom>
          <a:noFill/>
          <a:ln w="12700">
            <a:solidFill>
              <a:srgbClr val="F08E01"/>
            </a:solidFill>
          </a:ln>
        </p:spPr>
        <p:txBody>
          <a:bodyPr wrap="square" rtlCol="0">
            <a:spAutoFit/>
          </a:bodyPr>
          <a:lstStyle/>
          <a:p>
            <a:pPr algn="ctr"/>
            <a:r>
              <a:rPr lang="it-IT" sz="1400" b="1" dirty="0">
                <a:solidFill>
                  <a:srgbClr val="04549F"/>
                </a:solidFill>
                <a:latin typeface="Georgia" panose="02040502050405020303" pitchFamily="18" charset="0"/>
              </a:rPr>
              <a:t>RENDIMENTI NETTI ULTIMI 5 ANNI*</a:t>
            </a:r>
          </a:p>
        </p:txBody>
      </p:sp>
      <p:sp>
        <p:nvSpPr>
          <p:cNvPr id="14" name="CasellaDiTesto 13">
            <a:extLst>
              <a:ext uri="{FF2B5EF4-FFF2-40B4-BE49-F238E27FC236}">
                <a16:creationId xmlns:a16="http://schemas.microsoft.com/office/drawing/2014/main" id="{B00C67AD-DB0C-39E0-6D30-16D611160D73}"/>
              </a:ext>
            </a:extLst>
          </p:cNvPr>
          <p:cNvSpPr txBox="1"/>
          <p:nvPr/>
        </p:nvSpPr>
        <p:spPr>
          <a:xfrm>
            <a:off x="6875261" y="1260485"/>
            <a:ext cx="5060950" cy="307777"/>
          </a:xfrm>
          <a:prstGeom prst="rect">
            <a:avLst/>
          </a:prstGeom>
          <a:noFill/>
          <a:ln w="12700">
            <a:solidFill>
              <a:srgbClr val="F08E01"/>
            </a:solidFill>
          </a:ln>
        </p:spPr>
        <p:txBody>
          <a:bodyPr wrap="square" rtlCol="0">
            <a:spAutoFit/>
          </a:bodyPr>
          <a:lstStyle/>
          <a:p>
            <a:pPr algn="ctr"/>
            <a:r>
              <a:rPr lang="it-IT" sz="1400" b="1" dirty="0">
                <a:solidFill>
                  <a:srgbClr val="04549F"/>
                </a:solidFill>
                <a:latin typeface="Georgia" panose="02040502050405020303" pitchFamily="18" charset="0"/>
              </a:rPr>
              <a:t>RENDIMENTO MEDIO ANNUO</a:t>
            </a:r>
            <a:endParaRPr lang="it-IT" sz="1400" b="1" dirty="0">
              <a:solidFill>
                <a:srgbClr val="6B6161"/>
              </a:solidFill>
              <a:latin typeface="Georgia" panose="02040502050405020303" pitchFamily="18" charset="0"/>
            </a:endParaRPr>
          </a:p>
        </p:txBody>
      </p:sp>
      <p:sp>
        <p:nvSpPr>
          <p:cNvPr id="3" name="Rettangolo 2">
            <a:extLst>
              <a:ext uri="{FF2B5EF4-FFF2-40B4-BE49-F238E27FC236}">
                <a16:creationId xmlns:a16="http://schemas.microsoft.com/office/drawing/2014/main" id="{BAECDE5E-E756-9F73-807A-8E066301B18B}"/>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4" name="CasellaDiTesto 3">
            <a:extLst>
              <a:ext uri="{FF2B5EF4-FFF2-40B4-BE49-F238E27FC236}">
                <a16:creationId xmlns:a16="http://schemas.microsoft.com/office/drawing/2014/main" id="{CDA00B98-0D98-C592-816B-0FB1262FCD58}"/>
              </a:ext>
            </a:extLst>
          </p:cNvPr>
          <p:cNvSpPr txBox="1"/>
          <p:nvPr/>
        </p:nvSpPr>
        <p:spPr>
          <a:xfrm>
            <a:off x="1781170" y="5157218"/>
            <a:ext cx="4364949" cy="253916"/>
          </a:xfrm>
          <a:prstGeom prst="rect">
            <a:avLst/>
          </a:prstGeom>
          <a:noFill/>
        </p:spPr>
        <p:txBody>
          <a:bodyPr wrap="square" rtlCol="0">
            <a:spAutoFit/>
          </a:bodyPr>
          <a:lstStyle/>
          <a:p>
            <a:pPr defTabSz="457200"/>
            <a:r>
              <a:rPr lang="it-IT" sz="1050" b="1" dirty="0">
                <a:solidFill>
                  <a:prstClr val="black"/>
                </a:solidFill>
                <a:latin typeface="Georgia" panose="02040502050405020303" pitchFamily="18" charset="0"/>
              </a:rPr>
              <a:t>      </a:t>
            </a:r>
            <a:r>
              <a:rPr lang="it-IT" sz="1050" b="1" dirty="0">
                <a:solidFill>
                  <a:srgbClr val="0070C0"/>
                </a:solidFill>
                <a:latin typeface="Georgia" panose="02040502050405020303" pitchFamily="18" charset="0"/>
              </a:rPr>
              <a:t>2020               2021                2022                2023             2024</a:t>
            </a:r>
          </a:p>
        </p:txBody>
      </p:sp>
      <p:graphicFrame>
        <p:nvGraphicFramePr>
          <p:cNvPr id="5" name="Grafico 4">
            <a:extLst>
              <a:ext uri="{FF2B5EF4-FFF2-40B4-BE49-F238E27FC236}">
                <a16:creationId xmlns:a16="http://schemas.microsoft.com/office/drawing/2014/main" id="{C09054DB-EE56-D59A-ADB4-2DF15C737DE8}"/>
              </a:ext>
            </a:extLst>
          </p:cNvPr>
          <p:cNvGraphicFramePr>
            <a:graphicFrameLocks/>
          </p:cNvGraphicFramePr>
          <p:nvPr>
            <p:extLst>
              <p:ext uri="{D42A27DB-BD31-4B8C-83A1-F6EECF244321}">
                <p14:modId xmlns:p14="http://schemas.microsoft.com/office/powerpoint/2010/main" val="433943022"/>
              </p:ext>
            </p:extLst>
          </p:nvPr>
        </p:nvGraphicFramePr>
        <p:xfrm>
          <a:off x="1091606" y="1990981"/>
          <a:ext cx="5054514" cy="2940115"/>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Connettore diritto 8">
            <a:extLst>
              <a:ext uri="{FF2B5EF4-FFF2-40B4-BE49-F238E27FC236}">
                <a16:creationId xmlns:a16="http://schemas.microsoft.com/office/drawing/2014/main" id="{B706092E-CEED-253C-2FDE-79ED9D0EC00E}"/>
              </a:ext>
            </a:extLst>
          </p:cNvPr>
          <p:cNvCxnSpPr/>
          <p:nvPr/>
        </p:nvCxnSpPr>
        <p:spPr>
          <a:xfrm>
            <a:off x="1913467" y="3649133"/>
            <a:ext cx="3962400" cy="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5" name="Tabella 14">
            <a:extLst>
              <a:ext uri="{FF2B5EF4-FFF2-40B4-BE49-F238E27FC236}">
                <a16:creationId xmlns:a16="http://schemas.microsoft.com/office/drawing/2014/main" id="{F0C5F719-788C-1B38-33DC-95D1206089A9}"/>
              </a:ext>
            </a:extLst>
          </p:cNvPr>
          <p:cNvGraphicFramePr>
            <a:graphicFrameLocks noGrp="1"/>
          </p:cNvGraphicFramePr>
          <p:nvPr>
            <p:extLst>
              <p:ext uri="{D42A27DB-BD31-4B8C-83A1-F6EECF244321}">
                <p14:modId xmlns:p14="http://schemas.microsoft.com/office/powerpoint/2010/main" val="2411819121"/>
              </p:ext>
            </p:extLst>
          </p:nvPr>
        </p:nvGraphicFramePr>
        <p:xfrm>
          <a:off x="6875261" y="2341515"/>
          <a:ext cx="5060950" cy="1302804"/>
        </p:xfrm>
        <a:graphic>
          <a:graphicData uri="http://schemas.openxmlformats.org/drawingml/2006/table">
            <a:tbl>
              <a:tblPr/>
              <a:tblGrid>
                <a:gridCol w="1879663">
                  <a:extLst>
                    <a:ext uri="{9D8B030D-6E8A-4147-A177-3AD203B41FA5}">
                      <a16:colId xmlns:a16="http://schemas.microsoft.com/office/drawing/2014/main" val="3735152139"/>
                    </a:ext>
                  </a:extLst>
                </a:gridCol>
                <a:gridCol w="1646784">
                  <a:extLst>
                    <a:ext uri="{9D8B030D-6E8A-4147-A177-3AD203B41FA5}">
                      <a16:colId xmlns:a16="http://schemas.microsoft.com/office/drawing/2014/main" val="1248176363"/>
                    </a:ext>
                  </a:extLst>
                </a:gridCol>
                <a:gridCol w="1534503">
                  <a:extLst>
                    <a:ext uri="{9D8B030D-6E8A-4147-A177-3AD203B41FA5}">
                      <a16:colId xmlns:a16="http://schemas.microsoft.com/office/drawing/2014/main" val="2879776665"/>
                    </a:ext>
                  </a:extLst>
                </a:gridCol>
              </a:tblGrid>
              <a:tr h="664629">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it-IT" sz="1050" b="1" i="0" u="none" strike="noStrike" dirty="0">
                          <a:solidFill>
                            <a:srgbClr val="FFFFFF"/>
                          </a:solidFill>
                          <a:effectLst/>
                          <a:latin typeface="Georgia" panose="02040502050405020303" pitchFamily="18" charset="0"/>
                        </a:rPr>
                        <a:t>2024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292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it-IT" sz="1050" b="1" i="0" u="none" strike="noStrike" dirty="0">
                          <a:solidFill>
                            <a:srgbClr val="0070C0"/>
                          </a:solidFill>
                          <a:effectLst/>
                          <a:latin typeface="Georgia" panose="02040502050405020303" pitchFamily="18" charset="0"/>
                        </a:rPr>
                        <a:t>5 anni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it-IT" sz="1050" b="1" i="0" u="none" strike="noStrike" dirty="0">
                          <a:solidFill>
                            <a:srgbClr val="0070C0"/>
                          </a:solidFill>
                          <a:effectLst/>
                          <a:latin typeface="Georgia" panose="02040502050405020303" pitchFamily="18" charset="0"/>
                        </a:rPr>
                        <a:t>10 anni</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271909994"/>
                  </a:ext>
                </a:extLst>
              </a:tr>
              <a:tr h="63817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it-IT" sz="1050" b="1" i="0" u="none" strike="noStrike" dirty="0">
                          <a:solidFill>
                            <a:srgbClr val="FFFFFF"/>
                          </a:solidFill>
                          <a:effectLst/>
                          <a:latin typeface="Georgia" panose="02040502050405020303" pitchFamily="18" charset="0"/>
                        </a:rPr>
                        <a:t>10,49%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29200"/>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it-IT" sz="1050" b="1" i="0" u="none" strike="noStrike" dirty="0">
                          <a:solidFill>
                            <a:srgbClr val="0070C0"/>
                          </a:solidFill>
                          <a:effectLst/>
                          <a:latin typeface="Georgia" panose="02040502050405020303" pitchFamily="18" charset="0"/>
                        </a:rPr>
                        <a:t>5,69%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algn="ctr" rtl="0" fontAlgn="ctr"/>
                      <a:r>
                        <a:rPr lang="it-IT" sz="1050" b="1" i="0" u="none" strike="noStrike" dirty="0">
                          <a:solidFill>
                            <a:srgbClr val="0070C0"/>
                          </a:solidFill>
                          <a:effectLst/>
                          <a:latin typeface="Georgia" panose="02040502050405020303" pitchFamily="18" charset="0"/>
                        </a:rPr>
                        <a:t>6,00%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3237232270"/>
                  </a:ext>
                </a:extLst>
              </a:tr>
            </a:tbl>
          </a:graphicData>
        </a:graphic>
      </p:graphicFrame>
    </p:spTree>
    <p:extLst>
      <p:ext uri="{BB962C8B-B14F-4D97-AF65-F5344CB8AC3E}">
        <p14:creationId xmlns:p14="http://schemas.microsoft.com/office/powerpoint/2010/main" val="19141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1D6374A-07AF-1149-0F39-DFA246A04795}"/>
            </a:ext>
          </a:extLst>
        </p:cNvPr>
        <p:cNvGrpSpPr/>
        <p:nvPr/>
      </p:nvGrpSpPr>
      <p:grpSpPr>
        <a:xfrm>
          <a:off x="0" y="0"/>
          <a:ext cx="0" cy="0"/>
          <a:chOff x="0" y="0"/>
          <a:chExt cx="0" cy="0"/>
        </a:xfrm>
      </p:grpSpPr>
      <p:sp>
        <p:nvSpPr>
          <p:cNvPr id="10" name="CasellaDiTesto 9">
            <a:extLst>
              <a:ext uri="{FF2B5EF4-FFF2-40B4-BE49-F238E27FC236}">
                <a16:creationId xmlns:a16="http://schemas.microsoft.com/office/drawing/2014/main" id="{57D4FC58-DBB0-92D2-9BDB-56914243ABF2}"/>
              </a:ext>
            </a:extLst>
          </p:cNvPr>
          <p:cNvSpPr txBox="1"/>
          <p:nvPr/>
        </p:nvSpPr>
        <p:spPr>
          <a:xfrm>
            <a:off x="575733" y="0"/>
            <a:ext cx="11616267"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 RENDIMENTI DEL COMPARTO </a:t>
            </a:r>
            <a:r>
              <a:rPr lang="en-US" sz="2800" b="1" dirty="0">
                <a:solidFill>
                  <a:srgbClr val="04549F"/>
                </a:solidFill>
                <a:latin typeface="Georgia" panose="02040502050405020303" pitchFamily="18" charset="0"/>
                <a:cs typeface="Calibri"/>
                <a:sym typeface="Calibri"/>
                <a:rtl val="0"/>
              </a:rPr>
              <a:t>BILANCIATO SOSTENIBILE</a:t>
            </a:r>
            <a:endParaRPr lang="en-US" sz="2800" b="1" spc="0" baseline="0" dirty="0">
              <a:solidFill>
                <a:srgbClr val="04549F"/>
              </a:solidFill>
              <a:latin typeface="Georgia" panose="02040502050405020303" pitchFamily="18" charset="0"/>
              <a:cs typeface="Calibri"/>
              <a:sym typeface="Calibri"/>
              <a:rtl val="0"/>
            </a:endParaRPr>
          </a:p>
        </p:txBody>
      </p:sp>
      <p:sp>
        <p:nvSpPr>
          <p:cNvPr id="11" name="Segnaposto numero diapositiva 16">
            <a:extLst>
              <a:ext uri="{FF2B5EF4-FFF2-40B4-BE49-F238E27FC236}">
                <a16:creationId xmlns:a16="http://schemas.microsoft.com/office/drawing/2014/main" id="{BE76DC4D-89F7-BCB4-75D6-47AE9C13E960}"/>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8</a:t>
            </a:fld>
            <a:endParaRPr lang="it-IT" sz="1400" b="1" dirty="0">
              <a:solidFill>
                <a:srgbClr val="04549F"/>
              </a:solidFill>
              <a:latin typeface="Georgia" panose="02040502050405020303" pitchFamily="18" charset="0"/>
            </a:endParaRPr>
          </a:p>
        </p:txBody>
      </p:sp>
      <p:sp>
        <p:nvSpPr>
          <p:cNvPr id="3" name="Rettangolo 2">
            <a:extLst>
              <a:ext uri="{FF2B5EF4-FFF2-40B4-BE49-F238E27FC236}">
                <a16:creationId xmlns:a16="http://schemas.microsoft.com/office/drawing/2014/main" id="{02004E1C-BA54-8133-515C-1195C551E59E}"/>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graphicFrame>
        <p:nvGraphicFramePr>
          <p:cNvPr id="2" name="Grafico 1">
            <a:extLst>
              <a:ext uri="{FF2B5EF4-FFF2-40B4-BE49-F238E27FC236}">
                <a16:creationId xmlns:a16="http://schemas.microsoft.com/office/drawing/2014/main" id="{07DA0196-4981-F629-D2F3-0925014B210B}"/>
              </a:ext>
            </a:extLst>
          </p:cNvPr>
          <p:cNvGraphicFramePr>
            <a:graphicFrameLocks/>
          </p:cNvGraphicFramePr>
          <p:nvPr>
            <p:extLst>
              <p:ext uri="{D42A27DB-BD31-4B8C-83A1-F6EECF244321}">
                <p14:modId xmlns:p14="http://schemas.microsoft.com/office/powerpoint/2010/main" val="4270514040"/>
              </p:ext>
            </p:extLst>
          </p:nvPr>
        </p:nvGraphicFramePr>
        <p:xfrm>
          <a:off x="978566" y="1382394"/>
          <a:ext cx="7038079" cy="3264557"/>
        </p:xfrm>
        <a:graphic>
          <a:graphicData uri="http://schemas.openxmlformats.org/drawingml/2006/chart">
            <c:chart xmlns:c="http://schemas.openxmlformats.org/drawingml/2006/chart" xmlns:r="http://schemas.openxmlformats.org/officeDocument/2006/relationships" r:id="rId2"/>
          </a:graphicData>
        </a:graphic>
      </p:graphicFrame>
      <p:sp>
        <p:nvSpPr>
          <p:cNvPr id="4" name="CasellaDiTesto 3">
            <a:extLst>
              <a:ext uri="{FF2B5EF4-FFF2-40B4-BE49-F238E27FC236}">
                <a16:creationId xmlns:a16="http://schemas.microsoft.com/office/drawing/2014/main" id="{01BFEE94-4FC7-74C3-90FB-07712A4B6CB4}"/>
              </a:ext>
            </a:extLst>
          </p:cNvPr>
          <p:cNvSpPr txBox="1"/>
          <p:nvPr/>
        </p:nvSpPr>
        <p:spPr>
          <a:xfrm>
            <a:off x="1905213" y="4838602"/>
            <a:ext cx="5766662" cy="253916"/>
          </a:xfrm>
          <a:prstGeom prst="rect">
            <a:avLst/>
          </a:prstGeom>
          <a:noFill/>
        </p:spPr>
        <p:txBody>
          <a:bodyPr wrap="square" rtlCol="0">
            <a:spAutoFit/>
          </a:bodyPr>
          <a:lstStyle/>
          <a:p>
            <a:pPr defTabSz="457200"/>
            <a:r>
              <a:rPr lang="it-IT" sz="1050" b="1" dirty="0">
                <a:solidFill>
                  <a:prstClr val="black"/>
                </a:solidFill>
                <a:latin typeface="Georgia" panose="02040502050405020303" pitchFamily="18" charset="0"/>
              </a:rPr>
              <a:t>    </a:t>
            </a:r>
            <a:r>
              <a:rPr lang="it-IT" sz="1050" b="1" dirty="0">
                <a:solidFill>
                  <a:srgbClr val="004178"/>
                </a:solidFill>
                <a:latin typeface="Georgia" panose="02040502050405020303" pitchFamily="18" charset="0"/>
              </a:rPr>
              <a:t>2020                          2021                           2022                           2023                            2024</a:t>
            </a:r>
          </a:p>
        </p:txBody>
      </p:sp>
      <p:sp>
        <p:nvSpPr>
          <p:cNvPr id="5" name="CasellaDiTesto 4">
            <a:extLst>
              <a:ext uri="{FF2B5EF4-FFF2-40B4-BE49-F238E27FC236}">
                <a16:creationId xmlns:a16="http://schemas.microsoft.com/office/drawing/2014/main" id="{D96FB3FE-B64D-3FD9-2F3B-32BD6E87ED19}"/>
              </a:ext>
            </a:extLst>
          </p:cNvPr>
          <p:cNvSpPr txBox="1"/>
          <p:nvPr/>
        </p:nvSpPr>
        <p:spPr>
          <a:xfrm>
            <a:off x="1107195" y="5551774"/>
            <a:ext cx="5902197" cy="276999"/>
          </a:xfrm>
          <a:prstGeom prst="rect">
            <a:avLst/>
          </a:prstGeom>
          <a:noFill/>
        </p:spPr>
        <p:txBody>
          <a:bodyPr wrap="squar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it-IT" sz="1200" b="1" i="0" u="none" strike="noStrike" kern="0" cap="none" spc="0" normalizeH="0" baseline="0" noProof="0" dirty="0">
                <a:ln>
                  <a:noFill/>
                </a:ln>
                <a:solidFill>
                  <a:srgbClr val="004178"/>
                </a:solidFill>
                <a:effectLst/>
                <a:uLnTx/>
                <a:uFillTx/>
                <a:latin typeface="Georgia" panose="02040502050405020303" pitchFamily="18" charset="0"/>
              </a:rPr>
              <a:t>* E’ il rendimento riferito al periodo 30/4/2023 – 31/12/2023</a:t>
            </a:r>
          </a:p>
        </p:txBody>
      </p:sp>
    </p:spTree>
    <p:extLst>
      <p:ext uri="{BB962C8B-B14F-4D97-AF65-F5344CB8AC3E}">
        <p14:creationId xmlns:p14="http://schemas.microsoft.com/office/powerpoint/2010/main" val="12473020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682F2F8-6844-4AAA-CF68-2844EF580A01}"/>
            </a:ext>
          </a:extLst>
        </p:cNvPr>
        <p:cNvGrpSpPr/>
        <p:nvPr/>
      </p:nvGrpSpPr>
      <p:grpSpPr>
        <a:xfrm>
          <a:off x="0" y="0"/>
          <a:ext cx="0" cy="0"/>
          <a:chOff x="0" y="0"/>
          <a:chExt cx="0" cy="0"/>
        </a:xfrm>
      </p:grpSpPr>
      <p:sp>
        <p:nvSpPr>
          <p:cNvPr id="4" name="CasellaDiTesto 3">
            <a:extLst>
              <a:ext uri="{FF2B5EF4-FFF2-40B4-BE49-F238E27FC236}">
                <a16:creationId xmlns:a16="http://schemas.microsoft.com/office/drawing/2014/main" id="{8DD85A43-398E-E075-35DE-DAED0145CF84}"/>
              </a:ext>
            </a:extLst>
          </p:cNvPr>
          <p:cNvSpPr txBox="1"/>
          <p:nvPr/>
        </p:nvSpPr>
        <p:spPr>
          <a:xfrm>
            <a:off x="1095632" y="0"/>
            <a:ext cx="10017211" cy="523220"/>
          </a:xfrm>
          <a:prstGeom prst="rect">
            <a:avLst/>
          </a:prstGeom>
          <a:noFill/>
        </p:spPr>
        <p:txBody>
          <a:bodyPr wrap="square" rtlCol="0">
            <a:spAutoFit/>
          </a:bodyPr>
          <a:lstStyle/>
          <a:p>
            <a:r>
              <a:rPr lang="en-US" sz="2800" b="1" spc="0" baseline="0" dirty="0">
                <a:solidFill>
                  <a:srgbClr val="04549F"/>
                </a:solidFill>
                <a:latin typeface="Georgia" panose="02040502050405020303" pitchFamily="18" charset="0"/>
                <a:cs typeface="Calibri"/>
                <a:sym typeface="Calibri"/>
                <a:rtl val="0"/>
              </a:rPr>
              <a:t>I RENDIMENTI DEI PROFILI AL 31 DICEMBRE 2024</a:t>
            </a:r>
          </a:p>
        </p:txBody>
      </p:sp>
      <p:sp>
        <p:nvSpPr>
          <p:cNvPr id="3" name="Rettangolo 2">
            <a:extLst>
              <a:ext uri="{FF2B5EF4-FFF2-40B4-BE49-F238E27FC236}">
                <a16:creationId xmlns:a16="http://schemas.microsoft.com/office/drawing/2014/main" id="{F402AC9D-46D0-FEA3-9985-B5AC9FA2653A}"/>
              </a:ext>
            </a:extLst>
          </p:cNvPr>
          <p:cNvSpPr/>
          <p:nvPr/>
        </p:nvSpPr>
        <p:spPr>
          <a:xfrm rot="16200000">
            <a:off x="-3247767" y="3247768"/>
            <a:ext cx="6858000" cy="362463"/>
          </a:xfrm>
          <a:prstGeom prst="rect">
            <a:avLst/>
          </a:prstGeom>
          <a:solidFill>
            <a:srgbClr val="F08E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sz="1350" dirty="0">
              <a:noFill/>
            </a:endParaRPr>
          </a:p>
        </p:txBody>
      </p:sp>
      <p:sp>
        <p:nvSpPr>
          <p:cNvPr id="11" name="Segnaposto numero diapositiva 16">
            <a:extLst>
              <a:ext uri="{FF2B5EF4-FFF2-40B4-BE49-F238E27FC236}">
                <a16:creationId xmlns:a16="http://schemas.microsoft.com/office/drawing/2014/main" id="{8936738A-49C9-219F-BABF-875A29EFB0E8}"/>
              </a:ext>
            </a:extLst>
          </p:cNvPr>
          <p:cNvSpPr txBox="1">
            <a:spLocks/>
          </p:cNvSpPr>
          <p:nvPr/>
        </p:nvSpPr>
        <p:spPr>
          <a:xfrm>
            <a:off x="5952715" y="6503474"/>
            <a:ext cx="286569" cy="354526"/>
          </a:xfrm>
          <a:prstGeom prst="rect">
            <a:avLst/>
          </a:prstGeom>
        </p:spPr>
        <p:txBody>
          <a:bodyPr/>
          <a:ls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828AD2-D9D9-4A3C-9899-AC14E6827D53}" type="slidenum">
              <a:rPr lang="it-IT" sz="1400" b="1" smtClean="0">
                <a:solidFill>
                  <a:srgbClr val="04549F"/>
                </a:solidFill>
                <a:latin typeface="Georgia" panose="02040502050405020303" pitchFamily="18" charset="0"/>
              </a:rPr>
              <a:pPr/>
              <a:t>9</a:t>
            </a:fld>
            <a:endParaRPr lang="it-IT" sz="1400" b="1" dirty="0">
              <a:solidFill>
                <a:srgbClr val="04549F"/>
              </a:solidFill>
              <a:latin typeface="Georgia" panose="02040502050405020303" pitchFamily="18" charset="0"/>
            </a:endParaRPr>
          </a:p>
        </p:txBody>
      </p:sp>
      <p:graphicFrame>
        <p:nvGraphicFramePr>
          <p:cNvPr id="12" name="Grafico 11">
            <a:extLst>
              <a:ext uri="{FF2B5EF4-FFF2-40B4-BE49-F238E27FC236}">
                <a16:creationId xmlns:a16="http://schemas.microsoft.com/office/drawing/2014/main" id="{B3CF3331-C98E-3BDC-6349-281EDBA9B676}"/>
              </a:ext>
            </a:extLst>
          </p:cNvPr>
          <p:cNvGraphicFramePr>
            <a:graphicFrameLocks/>
          </p:cNvGraphicFramePr>
          <p:nvPr>
            <p:extLst>
              <p:ext uri="{D42A27DB-BD31-4B8C-83A1-F6EECF244321}">
                <p14:modId xmlns:p14="http://schemas.microsoft.com/office/powerpoint/2010/main" val="544936097"/>
              </p:ext>
            </p:extLst>
          </p:nvPr>
        </p:nvGraphicFramePr>
        <p:xfrm>
          <a:off x="1219200" y="665117"/>
          <a:ext cx="9668933" cy="356490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5" name="Tabella 14">
            <a:extLst>
              <a:ext uri="{FF2B5EF4-FFF2-40B4-BE49-F238E27FC236}">
                <a16:creationId xmlns:a16="http://schemas.microsoft.com/office/drawing/2014/main" id="{9AFC5C32-8B19-2100-D179-3FE2E1858D8F}"/>
              </a:ext>
            </a:extLst>
          </p:cNvPr>
          <p:cNvGraphicFramePr>
            <a:graphicFrameLocks noGrp="1"/>
          </p:cNvGraphicFramePr>
          <p:nvPr>
            <p:extLst>
              <p:ext uri="{D42A27DB-BD31-4B8C-83A1-F6EECF244321}">
                <p14:modId xmlns:p14="http://schemas.microsoft.com/office/powerpoint/2010/main" val="1245672066"/>
              </p:ext>
            </p:extLst>
          </p:nvPr>
        </p:nvGraphicFramePr>
        <p:xfrm>
          <a:off x="3344333" y="4529250"/>
          <a:ext cx="4809065" cy="1833547"/>
        </p:xfrm>
        <a:graphic>
          <a:graphicData uri="http://schemas.openxmlformats.org/drawingml/2006/table">
            <a:tbl>
              <a:tblPr/>
              <a:tblGrid>
                <a:gridCol w="2632135">
                  <a:extLst>
                    <a:ext uri="{9D8B030D-6E8A-4147-A177-3AD203B41FA5}">
                      <a16:colId xmlns:a16="http://schemas.microsoft.com/office/drawing/2014/main" val="4098109348"/>
                    </a:ext>
                  </a:extLst>
                </a:gridCol>
                <a:gridCol w="2176930">
                  <a:extLst>
                    <a:ext uri="{9D8B030D-6E8A-4147-A177-3AD203B41FA5}">
                      <a16:colId xmlns:a16="http://schemas.microsoft.com/office/drawing/2014/main" val="834632651"/>
                    </a:ext>
                  </a:extLst>
                </a:gridCol>
              </a:tblGrid>
              <a:tr h="349633">
                <a:tc>
                  <a:txBody>
                    <a:bodyPr/>
                    <a:lstStyle/>
                    <a:p>
                      <a:pPr algn="l" fontAlgn="ctr"/>
                      <a:r>
                        <a:rPr lang="it-IT" sz="1100" b="0" i="0" u="none" strike="noStrike" dirty="0">
                          <a:solidFill>
                            <a:srgbClr val="002758"/>
                          </a:solidFill>
                          <a:effectLst/>
                          <a:latin typeface="Georgia" panose="02040502050405020303" pitchFamily="18" charset="0"/>
                        </a:rPr>
                        <a:t>  PROFILO 1 (FINANZIARIO)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it-IT" sz="1200" b="1" i="0" u="none" strike="noStrike" dirty="0">
                          <a:solidFill>
                            <a:srgbClr val="0070C0"/>
                          </a:solidFill>
                          <a:effectLst/>
                          <a:latin typeface="Georgia" panose="02040502050405020303" pitchFamily="18" charset="0"/>
                        </a:rPr>
                        <a:t>10,49%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025743"/>
                  </a:ext>
                </a:extLst>
              </a:tr>
              <a:tr h="286997">
                <a:tc>
                  <a:txBody>
                    <a:bodyPr/>
                    <a:lstStyle/>
                    <a:p>
                      <a:pPr algn="l" fontAlgn="ctr"/>
                      <a:r>
                        <a:rPr lang="it-IT" sz="1100" b="0" i="0" u="none" strike="noStrike" dirty="0">
                          <a:solidFill>
                            <a:srgbClr val="002758"/>
                          </a:solidFill>
                          <a:effectLst/>
                          <a:latin typeface="Georgia" panose="02040502050405020303" pitchFamily="18" charset="0"/>
                        </a:rPr>
                        <a:t>  PROFILO 2 (80/20) CRESCITA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it-IT" sz="1200" b="1" i="0" u="none" strike="noStrike" dirty="0">
                          <a:solidFill>
                            <a:srgbClr val="0070C0"/>
                          </a:solidFill>
                          <a:effectLst/>
                          <a:latin typeface="Georgia" panose="02040502050405020303" pitchFamily="18" charset="0"/>
                        </a:rPr>
                        <a:t>8,74%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16356033"/>
                  </a:ext>
                </a:extLst>
              </a:tr>
              <a:tr h="286997">
                <a:tc>
                  <a:txBody>
                    <a:bodyPr/>
                    <a:lstStyle/>
                    <a:p>
                      <a:pPr algn="l" fontAlgn="ctr"/>
                      <a:r>
                        <a:rPr lang="it-IT" sz="1100" b="0" i="0" u="none" strike="noStrike" dirty="0">
                          <a:solidFill>
                            <a:srgbClr val="002758"/>
                          </a:solidFill>
                          <a:effectLst/>
                          <a:latin typeface="Georgia" panose="02040502050405020303" pitchFamily="18" charset="0"/>
                        </a:rPr>
                        <a:t>  PROFILO 3 (50/50) EQUILIBRIO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it-IT" sz="1200" b="1" i="0" u="none" strike="noStrike" dirty="0">
                          <a:solidFill>
                            <a:srgbClr val="0070C0"/>
                          </a:solidFill>
                          <a:effectLst/>
                          <a:latin typeface="Georgia" panose="02040502050405020303" pitchFamily="18" charset="0"/>
                        </a:rPr>
                        <a:t>6,12%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33766511"/>
                  </a:ext>
                </a:extLst>
              </a:tr>
              <a:tr h="286997">
                <a:tc>
                  <a:txBody>
                    <a:bodyPr/>
                    <a:lstStyle/>
                    <a:p>
                      <a:pPr algn="l" fontAlgn="ctr"/>
                      <a:r>
                        <a:rPr lang="it-IT" sz="1100" b="0" i="0" u="none" strike="noStrike" dirty="0">
                          <a:solidFill>
                            <a:srgbClr val="002758"/>
                          </a:solidFill>
                          <a:effectLst/>
                          <a:latin typeface="Georgia" panose="02040502050405020303" pitchFamily="18" charset="0"/>
                        </a:rPr>
                        <a:t>  PROFILO 4  (MULTIGARANZIA)</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it-IT" sz="1200" b="1" i="0" u="none" strike="noStrike" dirty="0">
                          <a:solidFill>
                            <a:srgbClr val="0070C0"/>
                          </a:solidFill>
                          <a:effectLst/>
                          <a:latin typeface="Georgia" panose="02040502050405020303" pitchFamily="18" charset="0"/>
                        </a:rPr>
                        <a:t>1,75%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7927987"/>
                  </a:ext>
                </a:extLst>
              </a:tr>
              <a:tr h="289875">
                <a:tc>
                  <a:txBody>
                    <a:bodyPr/>
                    <a:lstStyle/>
                    <a:p>
                      <a:pPr algn="l" fontAlgn="ctr"/>
                      <a:r>
                        <a:rPr lang="it-IT" sz="1100" b="0" i="0" u="none" strike="noStrike" dirty="0">
                          <a:solidFill>
                            <a:srgbClr val="002758"/>
                          </a:solidFill>
                          <a:effectLst/>
                          <a:latin typeface="Georgia" panose="02040502050405020303" pitchFamily="18" charset="0"/>
                        </a:rPr>
                        <a:t>  PROFILO 6  (SOSTENIBILE)</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it-IT" sz="1200" b="1" i="0" u="none" strike="noStrike" dirty="0">
                          <a:solidFill>
                            <a:srgbClr val="0070C0"/>
                          </a:solidFill>
                          <a:effectLst/>
                          <a:latin typeface="Georgia" panose="02040502050405020303" pitchFamily="18" charset="0"/>
                        </a:rPr>
                        <a:t>7,12%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62462986"/>
                  </a:ext>
                </a:extLst>
              </a:tr>
              <a:tr h="333048">
                <a:tc>
                  <a:txBody>
                    <a:bodyPr/>
                    <a:lstStyle/>
                    <a:p>
                      <a:pPr algn="l" fontAlgn="ctr"/>
                      <a:r>
                        <a:rPr lang="it-IT" sz="1100" b="0" i="0" u="none" strike="noStrike" dirty="0">
                          <a:solidFill>
                            <a:srgbClr val="002758"/>
                          </a:solidFill>
                          <a:effectLst/>
                          <a:latin typeface="Georgia" panose="02040502050405020303" pitchFamily="18" charset="0"/>
                        </a:rPr>
                        <a:t>  PROFILO 7  (MIX FINANZIARIO)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fontAlgn="ctr"/>
                      <a:r>
                        <a:rPr lang="it-IT" sz="1200" b="1" i="0" u="none" strike="noStrike" dirty="0">
                          <a:solidFill>
                            <a:srgbClr val="0070C0"/>
                          </a:solidFill>
                          <a:effectLst/>
                          <a:latin typeface="Georgia" panose="02040502050405020303" pitchFamily="18" charset="0"/>
                        </a:rPr>
                        <a:t>8,81%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97163401"/>
                  </a:ext>
                </a:extLst>
              </a:tr>
            </a:tbl>
          </a:graphicData>
        </a:graphic>
      </p:graphicFrame>
    </p:spTree>
    <p:extLst>
      <p:ext uri="{BB962C8B-B14F-4D97-AF65-F5344CB8AC3E}">
        <p14:creationId xmlns:p14="http://schemas.microsoft.com/office/powerpoint/2010/main" val="2591168625"/>
      </p:ext>
    </p:extLst>
  </p:cSld>
  <p:clrMapOvr>
    <a:masterClrMapping/>
  </p:clrMapOvr>
</p:sld>
</file>

<file path=ppt/theme/theme1.xml><?xml version="1.0" encoding="utf-8"?>
<a:theme xmlns:a="http://schemas.openxmlformats.org/drawingml/2006/main" name="Tema di Office">
  <a:themeElements>
    <a:clrScheme name="Luna">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明朝"/>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Sheets">
    <a:dk1>
      <a:srgbClr val="000000"/>
    </a:dk1>
    <a:lt1>
      <a:srgbClr val="FFFFFF"/>
    </a:lt1>
    <a:dk2>
      <a:srgbClr val="000000"/>
    </a:dk2>
    <a:lt2>
      <a:srgbClr val="FFFFFF"/>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0</TotalTime>
  <Words>1450</Words>
  <Application>Microsoft Office PowerPoint</Application>
  <PresentationFormat>Widescreen</PresentationFormat>
  <Paragraphs>314</Paragraphs>
  <Slides>17</Slides>
  <Notes>8</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17</vt:i4>
      </vt:variant>
    </vt:vector>
  </HeadingPairs>
  <TitlesOfParts>
    <vt:vector size="26" baseType="lpstr">
      <vt:lpstr>Arial</vt:lpstr>
      <vt:lpstr>Calibri</vt:lpstr>
      <vt:lpstr>Calibri </vt:lpstr>
      <vt:lpstr>Calibri   </vt:lpstr>
      <vt:lpstr>Calibri Light</vt:lpstr>
      <vt:lpstr>Georgia</vt:lpstr>
      <vt:lpstr>Montserrat</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Mauro Zullo</dc:creator>
  <cp:lastModifiedBy>Claudia Digiovanni</cp:lastModifiedBy>
  <cp:revision>348</cp:revision>
  <cp:lastPrinted>2023-05-03T07:13:21Z</cp:lastPrinted>
  <dcterms:created xsi:type="dcterms:W3CDTF">2019-03-26T08:39:53Z</dcterms:created>
  <dcterms:modified xsi:type="dcterms:W3CDTF">2025-05-27T09:10:13Z</dcterms:modified>
</cp:coreProperties>
</file>