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2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64" autoAdjust="0"/>
  </p:normalViewPr>
  <p:slideViewPr>
    <p:cSldViewPr snapToGrid="0">
      <p:cViewPr varScale="1">
        <p:scale>
          <a:sx n="54" d="100"/>
          <a:sy n="54" d="100"/>
        </p:scale>
        <p:origin x="58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B2D6-F92A-41B9-9839-61292DB50A3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F6DA6-D78F-49B4-A362-86A923911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2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```mermaid---title: MSBuild engine parts---flowchart LR    subgraph Build inputs    I["`Inputs    _.</a:t>
            </a:r>
            <a:r>
              <a:rPr lang="en-US" dirty="0" err="1"/>
              <a:t>proj</a:t>
            </a:r>
            <a:r>
              <a:rPr lang="en-US" dirty="0"/>
              <a:t>_ file`"]    API([API])    CT[Common Targets]    IS[Imported Scripts]    end    VSC[VS Code] --&gt; SDK[.NET SDK]        subgraph API consumers    VS[Visual Studio] --&gt; API    MSB[MSBuild.exe] --&gt; API    SDK[.NET SDK] --&gt; API    NC[NuGet Client] --&gt; API    E[Extensibilities] --&gt; API    end    VS --&gt; MSB        API &amp; I --&gt; EN[Entry Point Node     and Scheduler]    CT --&gt; EN    IS --&gt; EN     T[Tasks] --&gt; WN    T[Tasks] --&gt; TH    EN --IPC--&gt; WN[Worker Nodes]    WN &lt;--IPC--&gt; TH[Task Host]    L[Loggers] --&gt; EN    WN --&gt; FW[Forwarding Loggers] --&gt; EN```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of exec with share</a:t>
            </a:r>
          </a:p>
          <a:p>
            <a:endParaRPr lang="en-US" dirty="0"/>
          </a:p>
          <a:p>
            <a:r>
              <a:rPr lang="en-US" dirty="0"/>
              <a:t> Tools -&gt; Options -&gt; Trust settings</a:t>
            </a:r>
          </a:p>
          <a:p>
            <a:r>
              <a:rPr lang="en-US" dirty="0"/>
              <a:t>(https://devblogs.microsoft.com/visualstudio/improving-developer-security-with-visual-studio-2022/)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- env vars trace in </a:t>
            </a:r>
            <a:r>
              <a:rPr lang="en-US" dirty="0" err="1"/>
              <a:t>binlog</a:t>
            </a:r>
            <a:endParaRPr lang="en-US" dirty="0"/>
          </a:p>
          <a:p>
            <a:r>
              <a:rPr lang="en-US" dirty="0"/>
              <a:t> - response file trace in </a:t>
            </a:r>
            <a:r>
              <a:rPr lang="en-US" dirty="0" err="1"/>
              <a:t>binlog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3EF4-55D3-7C13-8EE0-CE5119F06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CB1FB-E213-7B77-A988-C6019E0BE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9DAB-0B84-52DC-083C-E7B50FBD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82E9-E97A-21A8-BBE3-56BFB8DF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6CB7-1AD0-8369-B878-93D74A9B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32A9-FC16-1A04-4CE1-E6717721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27591-FC83-FEDA-2E76-83AC6E430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D01DE-3A04-A064-052F-869AE665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2C660-17B8-1882-58AD-3ED8FA42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E98E-48F6-7017-E676-1CE5D6D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0EB24-96D7-1DC1-D0DB-7231CB599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65A1-3FC4-CEB0-8E32-980AD74B2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D495-1748-7FA6-C088-124A8C14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6B67B-6B7E-3F93-3E8B-E44E3ED3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DDC14-5EA0-80A3-A955-351509F4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97FD-860B-7976-99DC-0D47042F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7D30-69B8-2414-978C-2C3AEE10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EBF7-A8DE-6B7C-DAC9-BE3DDB12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9EBF-B08E-A901-9397-AE031130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49D8-C20C-1490-9A33-6D17B38F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F47A-73B8-8D1B-0A1F-301C618A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2739-5AED-1A98-1118-88BDA7C6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CD5D-13F7-5BE2-41BA-81AE4C59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023FA-57FC-76CD-34F6-C0FD4226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59C4-34E7-15A3-5C48-06A71A1A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0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E3BE-73AE-62E6-D430-A77D217C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9147-062B-E4DF-6A77-084675C7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6C89D-FABE-9C8C-33AE-EF6694EE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0A09F-4715-0329-1813-A5B1FACD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0559-9799-62F4-8DEC-4972F043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E80F-A2B1-5B94-8ED6-773EB3A4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4F02-071E-7D78-FB40-9B3B3774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C80DB-9B7E-EADA-0E5B-75C9C58B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68076-2C08-8417-CB44-011B7B80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1EFCB-1E84-E378-2ADF-1985542E1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EA6EB-FA7F-91BD-0A5E-E2BEF6A80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CEFE1-0F75-8972-EB30-9DD98B49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F3BE6-5A9B-E6D4-9FDE-0EDE1ED2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344CA-0619-FADC-8571-41D04DF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4B75-A6B1-0D82-993F-9C24F653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5D2B5-3B28-D406-64BB-527E231E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8BC39-D298-0849-1090-B6246CC5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ECD56-3B52-4859-A28D-AAA1CDF6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6E553-C3B0-6711-216E-AA6EEA2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C0985-2CB3-D496-8F55-2E16565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057FC-C5BE-36F3-27FC-32E9A21C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4CFC-ED05-F671-2B3C-ABF2A925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2AD4-BD4B-DCC3-91A4-D46F82B5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09E4B-28E3-D9CC-241E-D0FCA360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E2EF7-D945-4B5B-47BC-6D877BCF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D722C-1A45-7E66-3D52-92F77A09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64A77-2E70-9C7E-F2E6-61BF97A8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C47B-0832-A53C-31B1-EBBB0D8C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5B071-7BE7-565D-BA37-8CC039EFF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58A2-731B-F9DB-80EA-33611CE3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7C40-BDE0-B459-6618-85560ADE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BA881-4C8A-375A-689F-983ABD6F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ABC61-A816-2965-F42E-6B40424F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E92EC-4DA7-FEDA-133C-0DC612ED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BE31-4D34-23E1-AC13-9B6967A6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C742-0A55-9744-1376-A1ADEC15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98360-1B30-4F69-AE75-40532A18B4D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8E5F-721F-3E6C-2DF9-DEE5D36C5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0532-1EA4-389A-8E38-D031AA3C4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msbuild/how-to-extend-the-visual-studio-build-process?view=vs-2022#extend-the-dependson-proper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tutils.net/build-helpers/Directory.Build.targ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visualstudio/msbuild/customize-your-local-build?view=vs-2022#msbuildextensionspath-and-msbuilduserextensionspat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otutils.net/wug-talk-securing-msbuild" TargetMode="External"/><Relationship Id="rId2" Type="http://schemas.openxmlformats.org/officeDocument/2006/relationships/hyperlink" Target="https://dotutils.net/wug-tal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sbuild/blob/main/documentation/wiki/Tasks.md#custom-task-facto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sbuild/blob/main/src/Framework/Traits.cs" TargetMode="External"/><Relationship Id="rId2" Type="http://schemas.openxmlformats.org/officeDocument/2006/relationships/hyperlink" Target="https://github.com/dotnet/msbuild/blob/main/documentation/wiki/MSBuild-Environment-Variables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tnet/msbuild/blob/main/documentation/specs/BuildCheck/Codes.md#bc0103---used-environment-variable" TargetMode="External"/><Relationship Id="rId4" Type="http://schemas.openxmlformats.org/officeDocument/2006/relationships/hyperlink" Target="https://github.com/dotnet/msbuild/blob/main/documentation/wiki/ChangeWaves.m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sbuild/blob/main/documentation/specs/project-cach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D10B-8B87-F408-EB60-BD5D6D6DD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Hacking and securing</a:t>
            </a:r>
            <a:br>
              <a:rPr lang="en-US" dirty="0"/>
            </a:br>
            <a:r>
              <a:rPr lang="en-US" dirty="0"/>
              <a:t>MSBuild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AC1BA-7B89-7496-C9A5-A7659256E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Krivanek</a:t>
            </a:r>
          </a:p>
        </p:txBody>
      </p:sp>
    </p:spTree>
    <p:extLst>
      <p:ext uri="{BB962C8B-B14F-4D97-AF65-F5344CB8AC3E}">
        <p14:creationId xmlns:p14="http://schemas.microsoft.com/office/powerpoint/2010/main" val="268451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C12A-A652-3A8C-82B1-C75C6124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Extending – CLI, .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D4D1-DABF-4EBD-7F0F-C615DC9E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Loggers</a:t>
            </a:r>
          </a:p>
          <a:p>
            <a:r>
              <a:rPr lang="en-US" dirty="0"/>
              <a:t>Magic properties</a:t>
            </a:r>
          </a:p>
          <a:p>
            <a:pPr lvl="1"/>
            <a:r>
              <a:rPr lang="en-US" dirty="0" err="1">
                <a:hlinkClick r:id="rId3"/>
              </a:rPr>
              <a:t>DependsOn</a:t>
            </a:r>
            <a:endParaRPr lang="en-US" dirty="0"/>
          </a:p>
          <a:p>
            <a:pPr lvl="1"/>
            <a:r>
              <a:rPr lang="en-US" dirty="0" err="1"/>
              <a:t>PreBuildEvent</a:t>
            </a:r>
            <a:endParaRPr lang="en-US" dirty="0"/>
          </a:p>
          <a:p>
            <a:r>
              <a:rPr lang="en-US" dirty="0"/>
              <a:t>Response file</a:t>
            </a:r>
          </a:p>
          <a:p>
            <a:pPr lvl="1"/>
            <a:r>
              <a:rPr lang="en-US" dirty="0" err="1"/>
              <a:t>MSBuild.rsp</a:t>
            </a:r>
            <a:endParaRPr lang="en-US" dirty="0"/>
          </a:p>
          <a:p>
            <a:pPr lvl="1"/>
            <a:r>
              <a:rPr lang="en-US" dirty="0" err="1"/>
              <a:t>Directory.Build.rsp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Prevention:</a:t>
            </a:r>
          </a:p>
          <a:p>
            <a:pPr lvl="1"/>
            <a:r>
              <a:rPr lang="en-US" dirty="0"/>
              <a:t>Environment variables checking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noAutoResponse</a:t>
            </a:r>
            <a:endParaRPr lang="en-US" dirty="0"/>
          </a:p>
          <a:p>
            <a:pPr lvl="1"/>
            <a:r>
              <a:rPr lang="en-US" dirty="0"/>
              <a:t>Installing MSBuild into location with restricted R/W access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2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EC56-750E-FC90-3AEA-D489FDFE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Targets Extending - .</a:t>
            </a:r>
            <a:r>
              <a:rPr lang="en-US" dirty="0" err="1"/>
              <a:t>props|.targets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2F02-A3FE-41FD-9C2D-B6E6F181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  <a:p>
            <a:pPr lvl="1"/>
            <a:r>
              <a:rPr lang="en-US" dirty="0">
                <a:hlinkClick r:id="rId2"/>
              </a:rPr>
              <a:t>dotutils.net/build-helpers/</a:t>
            </a:r>
            <a:r>
              <a:rPr lang="en-US" dirty="0" err="1">
                <a:hlinkClick r:id="rId2"/>
              </a:rPr>
              <a:t>Directory.Build.targets</a:t>
            </a:r>
            <a:endParaRPr lang="en-US" dirty="0"/>
          </a:p>
          <a:p>
            <a:pPr lvl="1"/>
            <a:r>
              <a:rPr lang="en-US" dirty="0"/>
              <a:t>Danger of Downloads</a:t>
            </a:r>
          </a:p>
          <a:p>
            <a:r>
              <a:rPr lang="en-US" dirty="0"/>
              <a:t>.user file</a:t>
            </a:r>
          </a:p>
          <a:p>
            <a:r>
              <a:rPr lang="en-US" dirty="0"/>
              <a:t>[</a:t>
            </a:r>
            <a:r>
              <a:rPr lang="en-US" dirty="0" err="1"/>
              <a:t>before|after</a:t>
            </a:r>
            <a:r>
              <a:rPr lang="en-US" dirty="0"/>
              <a:t>].{solution}.targets</a:t>
            </a:r>
          </a:p>
          <a:p>
            <a:r>
              <a:rPr lang="en-US" dirty="0"/>
              <a:t>Bonus: .</a:t>
            </a:r>
            <a:r>
              <a:rPr lang="en-US" dirty="0" err="1"/>
              <a:t>suo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</a:t>
            </a:r>
          </a:p>
          <a:p>
            <a:pPr lvl="1"/>
            <a:r>
              <a:rPr lang="en-US" dirty="0"/>
              <a:t>Empty </a:t>
            </a:r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Review files in project </a:t>
            </a:r>
            <a:r>
              <a:rPr lang="en-US" dirty="0" err="1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3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E05DE-B4DB-DA4F-B416-70FB80D8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3D14-757A-3E0B-B8C2-0183438D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Targets Extending - .</a:t>
            </a:r>
            <a:r>
              <a:rPr lang="en-US" dirty="0" err="1"/>
              <a:t>props|.targets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C1B2-9C50-8448-1F59-FD935CE7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hlinkClick r:id="rId2"/>
              </a:rPr>
              <a:t>MSBuildExtensionsPath</a:t>
            </a:r>
            <a:endParaRPr lang="en-US" dirty="0"/>
          </a:p>
          <a:p>
            <a:r>
              <a:rPr lang="en-US" dirty="0" err="1"/>
              <a:t>MSBuildUserExtensionsPath</a:t>
            </a:r>
            <a:endParaRPr lang="en-US" dirty="0"/>
          </a:p>
          <a:p>
            <a:r>
              <a:rPr lang="en-US" dirty="0"/>
              <a:t>Those are properties! (CLI, .</a:t>
            </a:r>
            <a:r>
              <a:rPr lang="en-US" dirty="0" err="1"/>
              <a:t>rsp</a:t>
            </a:r>
            <a:r>
              <a:rPr lang="en-US" dirty="0"/>
              <a:t>, env vars – all apply here)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$(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ImportUserLocationsByWildcardBefore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{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ImportingFileNameWithNoDots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})</a:t>
            </a:r>
          </a:p>
          <a:p>
            <a:r>
              <a:rPr lang="en-US" dirty="0">
                <a:solidFill>
                  <a:srgbClr val="161616"/>
                </a:solidFill>
                <a:latin typeface="SFMono-Regular"/>
              </a:rPr>
              <a:t>dotnet build /</a:t>
            </a:r>
            <a:r>
              <a:rPr lang="en-US" dirty="0" err="1">
                <a:solidFill>
                  <a:srgbClr val="161616"/>
                </a:solidFill>
                <a:latin typeface="SFMono-Regular"/>
              </a:rPr>
              <a:t>p:ImportUserLocationsByWildcardBeforeMicrosoftCommonProps</a:t>
            </a:r>
            <a:r>
              <a:rPr lang="en-US" dirty="0">
                <a:solidFill>
                  <a:srgbClr val="161616"/>
                </a:solidFill>
                <a:latin typeface="SFMono-Regular"/>
              </a:rPr>
              <a:t>=false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7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6289-49C2-1EF0-3069-921DF0E9F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3B99-384E-91C6-0E7A-07CDC585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Common Targets Extending</a:t>
            </a:r>
            <a:r>
              <a:rPr lang="en-US" dirty="0"/>
              <a:t> – </a:t>
            </a:r>
            <a:r>
              <a:rPr lang="en-US" dirty="0" err="1"/>
              <a:t>nuget.g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B8CB-9DE9-2C37-2651-0519DFB56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logic auto-included from build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buildTransitive</a:t>
            </a:r>
            <a:r>
              <a:rPr lang="en-US" dirty="0"/>
              <a:t> </a:t>
            </a:r>
            <a:r>
              <a:rPr lang="en-US" dirty="0" err="1"/>
              <a:t>buildMultitargeting</a:t>
            </a:r>
            <a:endParaRPr lang="en-US" dirty="0"/>
          </a:p>
          <a:p>
            <a:r>
              <a:rPr lang="en-US" dirty="0"/>
              <a:t>Visible in </a:t>
            </a:r>
            <a:r>
              <a:rPr lang="en-US" dirty="0" err="1"/>
              <a:t>binlog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Prevention: </a:t>
            </a:r>
            <a:r>
              <a:rPr lang="en-US" dirty="0" err="1"/>
              <a:t>ExcludeAssets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5D7-672E-A28A-5B83-68D81DFC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72C9-1B57-30C6-A2D9-C1157B47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 Tasks</a:t>
            </a:r>
          </a:p>
          <a:p>
            <a:r>
              <a:rPr lang="en-US" dirty="0"/>
              <a:t>Common Targets redefine, Common Targets hooking</a:t>
            </a:r>
          </a:p>
          <a:p>
            <a:r>
              <a:rPr lang="en-US" dirty="0" err="1"/>
              <a:t>DownloadFile</a:t>
            </a:r>
            <a:r>
              <a:rPr lang="en-US" dirty="0"/>
              <a:t>, Exec (incl from UNC)</a:t>
            </a:r>
          </a:p>
          <a:p>
            <a:r>
              <a:rPr lang="en-US" dirty="0"/>
              <a:t>Logic inject via CLI, Env, .</a:t>
            </a:r>
            <a:r>
              <a:rPr lang="en-US" dirty="0" err="1"/>
              <a:t>rsp</a:t>
            </a:r>
            <a:r>
              <a:rPr lang="en-US" dirty="0"/>
              <a:t> files</a:t>
            </a:r>
          </a:p>
          <a:p>
            <a:r>
              <a:rPr lang="en-US" dirty="0"/>
              <a:t>Logic inject via </a:t>
            </a:r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  <a:p>
            <a:r>
              <a:rPr lang="en-US" dirty="0"/>
              <a:t>Logic inject via MSBuild[User]</a:t>
            </a:r>
            <a:r>
              <a:rPr lang="en-US" dirty="0" err="1"/>
              <a:t>ExtensionsPath</a:t>
            </a:r>
            <a:r>
              <a:rPr lang="en-US" dirty="0"/>
              <a:t> (incl custom location)</a:t>
            </a:r>
          </a:p>
          <a:p>
            <a:r>
              <a:rPr lang="en-US" dirty="0"/>
              <a:t>Logic inject from .user, .</a:t>
            </a:r>
            <a:r>
              <a:rPr lang="en-US" dirty="0" err="1"/>
              <a:t>suo</a:t>
            </a:r>
            <a:r>
              <a:rPr lang="en-US" dirty="0"/>
              <a:t>, [</a:t>
            </a:r>
            <a:r>
              <a:rPr lang="en-US" dirty="0" err="1"/>
              <a:t>before|after</a:t>
            </a:r>
            <a:r>
              <a:rPr lang="en-US" dirty="0"/>
              <a:t>].{solution}.targets files</a:t>
            </a:r>
          </a:p>
          <a:p>
            <a:r>
              <a:rPr lang="en-US" dirty="0"/>
              <a:t>Logic inject from </a:t>
            </a:r>
            <a:r>
              <a:rPr lang="en-US" dirty="0" err="1"/>
              <a:t>nugets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79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AD3B-C8D4-C26B-9286-53595273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306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439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36" y="1496292"/>
            <a:ext cx="10522527" cy="43572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MSBuild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Extendibility 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cases of extending and prevention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B216-13C4-99D6-4085-33C99E11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345"/>
            <a:ext cx="9144000" cy="907328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AECE-3109-C3C6-34CA-82C39349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91" y="1496292"/>
            <a:ext cx="10522527" cy="4357254"/>
          </a:xfrm>
        </p:spPr>
        <p:txBody>
          <a:bodyPr/>
          <a:lstStyle/>
          <a:p>
            <a:endParaRPr lang="en-US" sz="4800" dirty="0">
              <a:hlinkClick r:id="rId2"/>
            </a:endParaRPr>
          </a:p>
          <a:p>
            <a:r>
              <a:rPr lang="en-US" sz="4800" dirty="0">
                <a:hlinkClick r:id="rId2"/>
              </a:rPr>
              <a:t>dotutils.net/</a:t>
            </a:r>
            <a:r>
              <a:rPr lang="en-US" sz="4800" dirty="0" err="1">
                <a:hlinkClick r:id="rId2"/>
              </a:rPr>
              <a:t>wug</a:t>
            </a:r>
            <a:r>
              <a:rPr lang="en-US" sz="4800" dirty="0">
                <a:hlinkClick r:id="rId2"/>
              </a:rPr>
              <a:t>-talk</a:t>
            </a:r>
            <a:endParaRPr lang="en-US" sz="4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6A24B5-BD48-6172-F4AB-99B4E5922E44}"/>
              </a:ext>
            </a:extLst>
          </p:cNvPr>
          <p:cNvSpPr txBox="1">
            <a:spLocks/>
          </p:cNvSpPr>
          <p:nvPr/>
        </p:nvSpPr>
        <p:spPr>
          <a:xfrm>
            <a:off x="6788727" y="1496292"/>
            <a:ext cx="4980709" cy="43572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9A3F6-0F9A-CF23-FCAB-431751CA5B07}"/>
              </a:ext>
            </a:extLst>
          </p:cNvPr>
          <p:cNvSpPr txBox="1"/>
          <p:nvPr/>
        </p:nvSpPr>
        <p:spPr>
          <a:xfrm>
            <a:off x="2277035" y="5307106"/>
            <a:ext cx="864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lived link: </a:t>
            </a:r>
            <a:r>
              <a:rPr lang="en-US" dirty="0">
                <a:hlinkClick r:id="rId3" action="ppaction://hlinkfile"/>
              </a:rPr>
              <a:t>dotutils.net/</a:t>
            </a:r>
            <a:r>
              <a:rPr lang="en-US" dirty="0" err="1">
                <a:hlinkClick r:id="rId3" action="ppaction://hlinkfile"/>
              </a:rPr>
              <a:t>wug</a:t>
            </a:r>
            <a:r>
              <a:rPr lang="en-US" dirty="0">
                <a:hlinkClick r:id="rId3" action="ppaction://hlinkfile"/>
              </a:rPr>
              <a:t>-talk-securing-</a:t>
            </a:r>
            <a:r>
              <a:rPr lang="en-US" dirty="0" err="1">
                <a:hlinkClick r:id="rId3" action="ppaction://hlinkfile"/>
              </a:rPr>
              <a:t>msbuild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3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009-8873-EECC-34AA-522481D1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F80D-5103-71B1-E20E-3001931E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– performs the build</a:t>
            </a:r>
          </a:p>
          <a:p>
            <a:pPr lvl="1"/>
            <a:r>
              <a:rPr lang="en-US" dirty="0"/>
              <a:t>Exposed via CLI and API</a:t>
            </a:r>
          </a:p>
          <a:p>
            <a:r>
              <a:rPr lang="en-US" dirty="0"/>
              <a:t>Language – allows to define the build</a:t>
            </a:r>
          </a:p>
          <a:p>
            <a:pPr lvl="1"/>
            <a:r>
              <a:rPr lang="en-US" dirty="0"/>
              <a:t>4 entities: Properties, Items, Targets, Tasks</a:t>
            </a:r>
          </a:p>
          <a:p>
            <a:r>
              <a:rPr lang="en-US" dirty="0"/>
              <a:t>Common Targets – predefined behavior of the build</a:t>
            </a:r>
          </a:p>
          <a:p>
            <a:pPr lvl="1"/>
            <a:r>
              <a:rPr lang="en-US" dirty="0"/>
              <a:t>Shipped with SDK and 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F19B-80F7-21DB-E431-68C1B7F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MSBuild?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CF4D6-C7AC-4293-ADBC-F8AC45A9A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701" y="1825625"/>
            <a:ext cx="9106597" cy="4351338"/>
          </a:xfrm>
        </p:spPr>
      </p:pic>
    </p:spTree>
    <p:extLst>
      <p:ext uri="{BB962C8B-B14F-4D97-AF65-F5344CB8AC3E}">
        <p14:creationId xmlns:p14="http://schemas.microsoft.com/office/powerpoint/2010/main" val="82174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4FAC-6A9E-63D7-4081-1B81A10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extended?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2CFB-0EFF-7025-22D2-8EC2D0BB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Engine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Discovered Plugins</a:t>
            </a:r>
          </a:p>
          <a:p>
            <a:pPr lvl="1"/>
            <a:r>
              <a:rPr lang="en-US" dirty="0"/>
              <a:t>API/CLI injected plugins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rsp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Scripts injected plugins</a:t>
            </a:r>
          </a:p>
          <a:p>
            <a:r>
              <a:rPr lang="en-US" dirty="0"/>
              <a:t>Language</a:t>
            </a:r>
          </a:p>
          <a:p>
            <a:pPr lvl="1"/>
            <a:r>
              <a:rPr lang="en-US" dirty="0"/>
              <a:t>Custom tasks</a:t>
            </a:r>
          </a:p>
          <a:p>
            <a:r>
              <a:rPr lang="en-US" dirty="0"/>
              <a:t>Common Targets</a:t>
            </a:r>
          </a:p>
          <a:p>
            <a:pPr lvl="1"/>
            <a:r>
              <a:rPr lang="en-US" dirty="0" err="1"/>
              <a:t>Autodiscovered</a:t>
            </a:r>
            <a:r>
              <a:rPr lang="en-US" dirty="0"/>
              <a:t> imports (</a:t>
            </a:r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Generated imports (.g.[</a:t>
            </a:r>
            <a:r>
              <a:rPr lang="en-US" dirty="0" err="1"/>
              <a:t>props|targets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User imports (&lt;Import Project=“…”&gt;)</a:t>
            </a:r>
          </a:p>
          <a:p>
            <a:pPr lvl="1"/>
            <a:r>
              <a:rPr lang="en-US" dirty="0"/>
              <a:t>‘magic’ properties</a:t>
            </a:r>
          </a:p>
        </p:txBody>
      </p:sp>
    </p:spTree>
    <p:extLst>
      <p:ext uri="{BB962C8B-B14F-4D97-AF65-F5344CB8AC3E}">
        <p14:creationId xmlns:p14="http://schemas.microsoft.com/office/powerpoint/2010/main" val="197803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7001-5F9B-B8B5-8328-B3166097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Sample of code execution (Language extending)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0024-EEBB-E5A0-66C7-BF35108B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 task (</a:t>
            </a:r>
            <a:r>
              <a:rPr lang="en-US" dirty="0" err="1"/>
              <a:t>RoslynCodeTaskFactory</a:t>
            </a:r>
            <a:r>
              <a:rPr lang="en-US" dirty="0"/>
              <a:t>, </a:t>
            </a:r>
            <a:r>
              <a:rPr lang="en-US" dirty="0" err="1"/>
              <a:t>AssemblyTaskFactory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Custom task factory</a:t>
            </a:r>
            <a:endParaRPr lang="en-US" dirty="0"/>
          </a:p>
          <a:p>
            <a:r>
              <a:rPr lang="en-US" dirty="0"/>
              <a:t>Exec (UNC)</a:t>
            </a:r>
          </a:p>
          <a:p>
            <a:r>
              <a:rPr lang="en-US" dirty="0" err="1"/>
              <a:t>DownloadFile</a:t>
            </a:r>
            <a:endParaRPr lang="en-US" dirty="0"/>
          </a:p>
          <a:p>
            <a:r>
              <a:rPr lang="en-US" dirty="0"/>
              <a:t>Redefine common target</a:t>
            </a:r>
          </a:p>
          <a:p>
            <a:r>
              <a:rPr lang="en-US" dirty="0"/>
              <a:t>Design Time Build!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Operate only on trusted code</a:t>
            </a:r>
          </a:p>
          <a:p>
            <a:r>
              <a:rPr lang="en-US" dirty="0"/>
              <a:t>Currently no ability to disable custom or certain tasks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73E3D2-89CB-760E-536A-6D2D02240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⁠ 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Sad">
            <a:extLst>
              <a:ext uri="{FF2B5EF4-FFF2-40B4-BE49-F238E27FC236}">
                <a16:creationId xmlns:a16="http://schemas.microsoft.com/office/drawing/2014/main" id="{B6D28753-2815-BD20-F0AA-DD399265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836" y="53686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0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61E-2D81-E0EB-3FCA-EDF2A57C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extending –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A1A1-B7BF-2235-B203-408A8C68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Important Recognized Environment Variables</a:t>
            </a:r>
            <a:endParaRPr lang="en-US" dirty="0"/>
          </a:p>
          <a:p>
            <a:r>
              <a:rPr lang="en-US" dirty="0">
                <a:hlinkClick r:id="rId3"/>
              </a:rPr>
              <a:t>Traits</a:t>
            </a:r>
            <a:endParaRPr lang="en-US" dirty="0"/>
          </a:p>
          <a:p>
            <a:r>
              <a:rPr lang="en-US" dirty="0" err="1">
                <a:hlinkClick r:id="rId4"/>
              </a:rPr>
              <a:t>ChangeWaves</a:t>
            </a:r>
            <a:endParaRPr lang="en-US" dirty="0"/>
          </a:p>
          <a:p>
            <a:r>
              <a:rPr lang="en-US" dirty="0"/>
              <a:t>Recognizing environment variables as implicit properties</a:t>
            </a:r>
          </a:p>
          <a:p>
            <a:endParaRPr lang="en-US" dirty="0"/>
          </a:p>
          <a:p>
            <a:r>
              <a:rPr lang="en-US" dirty="0"/>
              <a:t>Prevention: </a:t>
            </a:r>
            <a:r>
              <a:rPr lang="en-US" dirty="0">
                <a:hlinkClick r:id="rId5"/>
              </a:rPr>
              <a:t>BC0103 </a:t>
            </a:r>
            <a:r>
              <a:rPr lang="en-US" dirty="0" err="1">
                <a:hlinkClick r:id="rId5"/>
              </a:rPr>
              <a:t>BuildCheck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0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7FC2-1994-C80B-1CFA-EC4E7EC1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extending – Discovered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D88D-E0E8-A2AB-F3A3-10336DC7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SdkResolvers</a:t>
            </a:r>
            <a:r>
              <a:rPr lang="en-US" dirty="0"/>
              <a:t> folder in </a:t>
            </a:r>
            <a:r>
              <a:rPr lang="en-US" dirty="0" err="1"/>
              <a:t>sdk</a:t>
            </a:r>
            <a:r>
              <a:rPr lang="en-US" dirty="0"/>
              <a:t>/VS installation</a:t>
            </a:r>
          </a:p>
          <a:p>
            <a:r>
              <a:rPr lang="en-US" dirty="0"/>
              <a:t>SDK</a:t>
            </a:r>
          </a:p>
          <a:p>
            <a:r>
              <a:rPr lang="en-US" dirty="0" err="1">
                <a:hlinkClick r:id="rId2"/>
              </a:rPr>
              <a:t>ProjectCachePlugin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Install MSBuild to location with controlled R/W access</a:t>
            </a:r>
          </a:p>
        </p:txBody>
      </p:sp>
    </p:spTree>
    <p:extLst>
      <p:ext uri="{BB962C8B-B14F-4D97-AF65-F5344CB8AC3E}">
        <p14:creationId xmlns:p14="http://schemas.microsoft.com/office/powerpoint/2010/main" val="12618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673</Words>
  <Application>Microsoft Office PowerPoint</Application>
  <PresentationFormat>Widescreen</PresentationFormat>
  <Paragraphs>123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SFMono-Regular</vt:lpstr>
      <vt:lpstr>Office Theme</vt:lpstr>
      <vt:lpstr>Hacking and securing MSBuild</vt:lpstr>
      <vt:lpstr>Agenda</vt:lpstr>
      <vt:lpstr>Materials</vt:lpstr>
      <vt:lpstr>What is MSBuild?</vt:lpstr>
      <vt:lpstr>What is MSBuild?</vt:lpstr>
      <vt:lpstr>What can be extended?</vt:lpstr>
      <vt:lpstr>Sample of code execution (Language extending)</vt:lpstr>
      <vt:lpstr>Engine extending – Environment variables</vt:lpstr>
      <vt:lpstr>Engine extending – Discovered Plugins</vt:lpstr>
      <vt:lpstr>Engine Extending – CLI, .rsp</vt:lpstr>
      <vt:lpstr>Common Targets Extending - .props|.targets</vt:lpstr>
      <vt:lpstr>Common Targets Extending - .props|.targets</vt:lpstr>
      <vt:lpstr>Common Targets Extending – nuget.g.[props|targets]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Krivanek</dc:creator>
  <cp:lastModifiedBy>Jan Krivanek</cp:lastModifiedBy>
  <cp:revision>16</cp:revision>
  <dcterms:created xsi:type="dcterms:W3CDTF">2025-02-18T11:16:12Z</dcterms:created>
  <dcterms:modified xsi:type="dcterms:W3CDTF">2025-02-21T14:54:19Z</dcterms:modified>
</cp:coreProperties>
</file>