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72" r:id="rId3"/>
    <p:sldId id="269" r:id="rId4"/>
    <p:sldId id="273" r:id="rId5"/>
    <p:sldId id="257" r:id="rId6"/>
    <p:sldId id="274" r:id="rId7"/>
    <p:sldId id="275" r:id="rId8"/>
    <p:sldId id="276" r:id="rId9"/>
    <p:sldId id="262" r:id="rId10"/>
    <p:sldId id="263" r:id="rId11"/>
    <p:sldId id="264" r:id="rId12"/>
    <p:sldId id="267" r:id="rId13"/>
    <p:sldId id="265" r:id="rId14"/>
    <p:sldId id="266" r:id="rId15"/>
    <p:sldId id="268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8132"/>
    <a:srgbClr val="009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777" autoAdjust="0"/>
    <p:restoredTop sz="91024" autoAdjust="0"/>
  </p:normalViewPr>
  <p:slideViewPr>
    <p:cSldViewPr snapToGrid="0">
      <p:cViewPr varScale="1">
        <p:scale>
          <a:sx n="56" d="100"/>
          <a:sy n="56" d="100"/>
        </p:scale>
        <p:origin x="28" y="5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DCBB5-9E8F-4C3C-B3FF-42B56171167A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86336-D277-4B30-A6AE-9563521DF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77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F6DA6-D78F-49B4-A362-86A9239118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25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```mermaid---title: MSBuild engine parts---flowchart LR    subgraph Build inputs    I["`Inputs    _.</a:t>
            </a:r>
            <a:r>
              <a:rPr lang="en-US" dirty="0" err="1"/>
              <a:t>proj</a:t>
            </a:r>
            <a:r>
              <a:rPr lang="en-US" dirty="0"/>
              <a:t>_ file`"]    API([API])    CT[Common Targets]    IS[Imported Scripts]    end    VSC[VS Code] --&gt; SDK[.NET SDK]        subgraph API consumers    VS[Visual Studio] --&gt; API    MSB[MSBuild.exe] --&gt; API    SDK[.NET SDK] --&gt; API    NC[NuGet Client] --&gt; API    E[Extensibilities] --&gt; API    end    VS --&gt; MSB        API &amp; I --&gt; EN[Entry Point Node     and Scheduler]    CT --&gt; EN    IS --&gt; EN     T[Tasks] --&gt; WN    T[Tasks] --&gt; TH    EN --IPC--&gt; WN[Worker Nodes]    WN &lt;--IPC--&gt; TH[Task Host]    L[Loggers] --&gt; EN    WN --&gt; FW[Forwarding Loggers] --&gt; EN```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F6DA6-D78F-49B4-A362-86A9239118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96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Sample of exec with share</a:t>
            </a:r>
          </a:p>
          <a:p>
            <a:endParaRPr lang="en-US" dirty="0"/>
          </a:p>
          <a:p>
            <a:r>
              <a:rPr lang="en-US" dirty="0"/>
              <a:t> Tools -&gt; Options -&gt; Trust settings</a:t>
            </a:r>
          </a:p>
          <a:p>
            <a:r>
              <a:rPr lang="en-US" dirty="0"/>
              <a:t>(https://devblogs.microsoft.com/visualstudio/improving-developer-security-with-visual-studio-2022/)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F6DA6-D78F-49B4-A362-86A9239118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37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F6DA6-D78F-49B4-A362-86A9239118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93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- env vars trace in </a:t>
            </a:r>
            <a:r>
              <a:rPr lang="en-US" dirty="0" err="1"/>
              <a:t>binlog</a:t>
            </a:r>
            <a:endParaRPr lang="en-US" dirty="0"/>
          </a:p>
          <a:p>
            <a:r>
              <a:rPr lang="en-US" dirty="0"/>
              <a:t> - response file trace in </a:t>
            </a:r>
            <a:r>
              <a:rPr lang="en-US" dirty="0" err="1"/>
              <a:t>binlog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F6DA6-D78F-49B4-A362-86A9239118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5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0FFFC-B299-4DB4-A5A2-5FE0A233D244}" type="slidenum">
              <a:rPr lang="cs-CZ" smtClean="0">
                <a:solidFill>
                  <a:prstClr val="black"/>
                </a:solidFill>
              </a:rPr>
              <a:pPr/>
              <a:t>16</a:t>
            </a:fld>
            <a:endParaRPr lang="cs-CZ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235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Úvodní snímek s podna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814918" y="2130426"/>
            <a:ext cx="10561669" cy="866527"/>
          </a:xfrm>
        </p:spPr>
        <p:txBody>
          <a:bodyPr>
            <a:normAutofit/>
          </a:bodyPr>
          <a:lstStyle>
            <a:lvl1pPr>
              <a:defRPr sz="54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cs-CZ" dirty="0"/>
              <a:t>Název přednášky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814918" y="4052664"/>
            <a:ext cx="10561669" cy="1968624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000" spc="-60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Kontaktní informace</a:t>
            </a:r>
          </a:p>
        </p:txBody>
      </p:sp>
      <p:grpSp>
        <p:nvGrpSpPr>
          <p:cNvPr id="16" name="Skupina 15"/>
          <p:cNvGrpSpPr/>
          <p:nvPr/>
        </p:nvGrpSpPr>
        <p:grpSpPr bwMode="gray">
          <a:xfrm>
            <a:off x="-3328" y="0"/>
            <a:ext cx="6096000" cy="151200"/>
            <a:chOff x="3203928" y="2491755"/>
            <a:chExt cx="2160000" cy="72000"/>
          </a:xfrm>
        </p:grpSpPr>
        <p:sp>
          <p:nvSpPr>
            <p:cNvPr id="17" name="Obdélník 16"/>
            <p:cNvSpPr/>
            <p:nvPr/>
          </p:nvSpPr>
          <p:spPr bwMode="gray">
            <a:xfrm>
              <a:off x="3923928" y="2491755"/>
              <a:ext cx="720000" cy="7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8" name="Obdélník 17"/>
            <p:cNvSpPr/>
            <p:nvPr/>
          </p:nvSpPr>
          <p:spPr bwMode="gray">
            <a:xfrm>
              <a:off x="3203928" y="2491755"/>
              <a:ext cx="720000" cy="7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9" name="Obdélník 18"/>
            <p:cNvSpPr/>
            <p:nvPr/>
          </p:nvSpPr>
          <p:spPr bwMode="gray">
            <a:xfrm>
              <a:off x="4643928" y="2491755"/>
              <a:ext cx="720000" cy="7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</p:grpSp>
      <p:sp>
        <p:nvSpPr>
          <p:cNvPr id="5" name="Zástupný symbol pro text 4"/>
          <p:cNvSpPr>
            <a:spLocks noGrp="1"/>
          </p:cNvSpPr>
          <p:nvPr>
            <p:ph type="body" sz="quarter" idx="10" hasCustomPrompt="1"/>
          </p:nvPr>
        </p:nvSpPr>
        <p:spPr>
          <a:xfrm>
            <a:off x="814918" y="2997200"/>
            <a:ext cx="10562167" cy="86360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cs-CZ" dirty="0"/>
              <a:t>Podtitul</a:t>
            </a:r>
          </a:p>
        </p:txBody>
      </p:sp>
    </p:spTree>
    <p:extLst>
      <p:ext uri="{BB962C8B-B14F-4D97-AF65-F5344CB8AC3E}">
        <p14:creationId xmlns:p14="http://schemas.microsoft.com/office/powerpoint/2010/main" val="3215842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ředělový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814918" y="2130426"/>
            <a:ext cx="10561669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cs-CZ" dirty="0"/>
              <a:t>Název sekce prezentace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814918" y="4052664"/>
            <a:ext cx="10561669" cy="1968624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spc="-6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lze upravit styl předlohy.</a:t>
            </a:r>
            <a:endParaRPr lang="cs-CZ" dirty="0"/>
          </a:p>
        </p:txBody>
      </p:sp>
      <p:grpSp>
        <p:nvGrpSpPr>
          <p:cNvPr id="16" name="Skupina 15"/>
          <p:cNvGrpSpPr/>
          <p:nvPr/>
        </p:nvGrpSpPr>
        <p:grpSpPr bwMode="gray">
          <a:xfrm>
            <a:off x="-3328" y="0"/>
            <a:ext cx="6096000" cy="151200"/>
            <a:chOff x="3203928" y="2491755"/>
            <a:chExt cx="2160000" cy="72000"/>
          </a:xfrm>
        </p:grpSpPr>
        <p:sp>
          <p:nvSpPr>
            <p:cNvPr id="17" name="Obdélník 16"/>
            <p:cNvSpPr/>
            <p:nvPr/>
          </p:nvSpPr>
          <p:spPr bwMode="gray">
            <a:xfrm>
              <a:off x="3923928" y="2491755"/>
              <a:ext cx="720000" cy="7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8" name="Obdélník 17"/>
            <p:cNvSpPr/>
            <p:nvPr/>
          </p:nvSpPr>
          <p:spPr bwMode="gray">
            <a:xfrm>
              <a:off x="3203928" y="2491755"/>
              <a:ext cx="720000" cy="7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9" name="Obdélník 18"/>
            <p:cNvSpPr/>
            <p:nvPr/>
          </p:nvSpPr>
          <p:spPr bwMode="gray">
            <a:xfrm>
              <a:off x="4643928" y="2491755"/>
              <a:ext cx="720000" cy="7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965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</a:p>
        </p:txBody>
      </p:sp>
      <p:sp>
        <p:nvSpPr>
          <p:cNvPr id="6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051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39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2řádkový +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 spc="-6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cs-CZ" dirty="0"/>
              <a:t>Nadpis snímku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609600" y="1772816"/>
            <a:ext cx="10972800" cy="446449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 i="1"/>
            </a:lvl5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8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9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5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1řádkový +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09600" y="413792"/>
            <a:ext cx="10972800" cy="782960"/>
          </a:xfrm>
        </p:spPr>
        <p:txBody>
          <a:bodyPr>
            <a:normAutofit/>
          </a:bodyPr>
          <a:lstStyle>
            <a:lvl1pPr>
              <a:defRPr sz="4000" spc="-6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cs-CZ" dirty="0"/>
              <a:t>Nadpis snímku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609600" y="1412776"/>
            <a:ext cx="10972800" cy="4824536"/>
          </a:xfrm>
        </p:spPr>
        <p:txBody>
          <a:bodyPr>
            <a:normAutofit/>
          </a:bodyPr>
          <a:lstStyle>
            <a:lvl1pPr>
              <a:defRPr sz="2800"/>
            </a:lvl1pPr>
            <a:lvl2pPr marL="628650" indent="-285750">
              <a:buFont typeface="Segoe UI" panose="020B0502040204020203" pitchFamily="34" charset="0"/>
              <a:buChar char="−"/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 i="1"/>
            </a:lvl5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8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9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71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814918" y="2130426"/>
            <a:ext cx="10561669" cy="1470025"/>
          </a:xfrm>
        </p:spPr>
        <p:txBody>
          <a:bodyPr>
            <a:normAutofit/>
          </a:bodyPr>
          <a:lstStyle>
            <a:lvl1pPr>
              <a:defRPr sz="440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cs-CZ" dirty="0"/>
              <a:t>Název přednášky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814918" y="4052664"/>
            <a:ext cx="10561669" cy="1968624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spc="-60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Kontaktní informace</a:t>
            </a:r>
          </a:p>
        </p:txBody>
      </p:sp>
      <p:grpSp>
        <p:nvGrpSpPr>
          <p:cNvPr id="16" name="Skupina 15"/>
          <p:cNvGrpSpPr/>
          <p:nvPr/>
        </p:nvGrpSpPr>
        <p:grpSpPr bwMode="gray">
          <a:xfrm>
            <a:off x="-3328" y="0"/>
            <a:ext cx="6096000" cy="151200"/>
            <a:chOff x="3203928" y="2491755"/>
            <a:chExt cx="2160000" cy="72000"/>
          </a:xfrm>
        </p:grpSpPr>
        <p:sp>
          <p:nvSpPr>
            <p:cNvPr id="17" name="Obdélník 16"/>
            <p:cNvSpPr/>
            <p:nvPr/>
          </p:nvSpPr>
          <p:spPr bwMode="gray">
            <a:xfrm>
              <a:off x="3923928" y="2491755"/>
              <a:ext cx="720000" cy="7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8" name="Obdélník 17"/>
            <p:cNvSpPr/>
            <p:nvPr/>
          </p:nvSpPr>
          <p:spPr bwMode="gray">
            <a:xfrm>
              <a:off x="3203928" y="2491755"/>
              <a:ext cx="720000" cy="7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9" name="Obdélník 18"/>
            <p:cNvSpPr/>
            <p:nvPr/>
          </p:nvSpPr>
          <p:spPr bwMode="gray">
            <a:xfrm>
              <a:off x="4643928" y="2491755"/>
              <a:ext cx="720000" cy="7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024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 hasCustomPrompt="1"/>
          </p:nvPr>
        </p:nvSpPr>
        <p:spPr>
          <a:xfrm>
            <a:off x="609600" y="1772816"/>
            <a:ext cx="5384800" cy="435334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 hasCustomPrompt="1"/>
          </p:nvPr>
        </p:nvSpPr>
        <p:spPr>
          <a:xfrm>
            <a:off x="6197600" y="1772816"/>
            <a:ext cx="5384800" cy="435334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8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53337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610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 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3"/>
            <a:ext cx="5386917" cy="63976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Porovnání 1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 hasCustomPrompt="1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8" y="1535113"/>
            <a:ext cx="5389033" cy="63976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Porovnání 2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 hasCustomPrompt="1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0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1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2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70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ři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9734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1700808"/>
            <a:ext cx="3504000" cy="43833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8078400" y="1742827"/>
            <a:ext cx="3504000" cy="43833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9A16E3-E0DB-47A0-BDE6-AF5C7EC7EAB9}" type="slidenum">
              <a:rPr lang="en-US" smtClean="0">
                <a:solidFill>
                  <a:srgbClr val="1E326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E326C"/>
              </a:solidFill>
            </a:endParaRPr>
          </a:p>
        </p:txBody>
      </p:sp>
      <p:sp>
        <p:nvSpPr>
          <p:cNvPr id="11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344000" y="1700808"/>
            <a:ext cx="3504000" cy="43833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51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 tři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9734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3"/>
            <a:ext cx="3504000" cy="63976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Porovnání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2174875"/>
            <a:ext cx="3504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8078400" y="1535113"/>
            <a:ext cx="3504000" cy="63976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Porovnání 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8078400" y="2174875"/>
            <a:ext cx="3504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9A16E3-E0DB-47A0-BDE6-AF5C7EC7EAB9}" type="slidenum">
              <a:rPr lang="en-US" smtClean="0">
                <a:solidFill>
                  <a:srgbClr val="1E326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E326C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344000" y="1535113"/>
            <a:ext cx="3504000" cy="63976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Porovnání 2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344000" y="2174875"/>
            <a:ext cx="3504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13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Čtyři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9734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3933056"/>
            <a:ext cx="5390389" cy="216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2011" y="1700809"/>
            <a:ext cx="5390389" cy="21602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9A16E3-E0DB-47A0-BDE6-AF5C7EC7EAB9}" type="slidenum">
              <a:rPr lang="en-US" smtClean="0">
                <a:solidFill>
                  <a:srgbClr val="1E326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E326C"/>
              </a:solidFill>
            </a:endParaRPr>
          </a:p>
        </p:txBody>
      </p:sp>
      <p:sp>
        <p:nvSpPr>
          <p:cNvPr id="11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6192011" y="3933056"/>
            <a:ext cx="5328203" cy="21510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623392" y="1700808"/>
            <a:ext cx="5376597" cy="216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70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609600" y="413792"/>
            <a:ext cx="10972800" cy="1143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cs-CZ" dirty="0"/>
              <a:t>Nadpis snímku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09600" y="1772816"/>
            <a:ext cx="10972800" cy="45365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27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8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9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  <p:grpSp>
        <p:nvGrpSpPr>
          <p:cNvPr id="24" name="Skupina 23"/>
          <p:cNvGrpSpPr/>
          <p:nvPr userDrawn="1"/>
        </p:nvGrpSpPr>
        <p:grpSpPr bwMode="gray">
          <a:xfrm flipH="1">
            <a:off x="6096000" y="0"/>
            <a:ext cx="6096000" cy="151200"/>
            <a:chOff x="3203928" y="2491755"/>
            <a:chExt cx="2160000" cy="72000"/>
          </a:xfrm>
        </p:grpSpPr>
        <p:sp>
          <p:nvSpPr>
            <p:cNvPr id="25" name="Obdélník 24"/>
            <p:cNvSpPr/>
            <p:nvPr/>
          </p:nvSpPr>
          <p:spPr bwMode="gray">
            <a:xfrm>
              <a:off x="3923928" y="2491755"/>
              <a:ext cx="720000" cy="7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26" name="Obdélník 25"/>
            <p:cNvSpPr/>
            <p:nvPr/>
          </p:nvSpPr>
          <p:spPr bwMode="gray">
            <a:xfrm>
              <a:off x="3203928" y="2491755"/>
              <a:ext cx="720000" cy="7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30" name="Obdélník 29"/>
            <p:cNvSpPr/>
            <p:nvPr/>
          </p:nvSpPr>
          <p:spPr bwMode="gray">
            <a:xfrm>
              <a:off x="4643928" y="2491755"/>
              <a:ext cx="720000" cy="7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561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60" baseline="0">
          <a:solidFill>
            <a:schemeClr val="tx2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SzPct val="90000"/>
        <a:buFont typeface="Wingdings" pitchFamily="2" charset="2"/>
        <a:buChar char="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SzPct val="90000"/>
        <a:buFont typeface="Arial" pitchFamily="34" charset="0"/>
        <a:buChar char="–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SzPct val="90000"/>
        <a:buFont typeface="Wingdings" pitchFamily="2" charset="2"/>
        <a:buChar char="§"/>
        <a:defRPr sz="2000" i="1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visualstudio/msbuild/how-to-extend-the-visual-studio-build-process?view=vs-2022#extend-the-dependson-properti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tutils.net/build-helpers/Directory.Build.target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visualstudio/msbuild/customize-your-local-build?view=vs-2022#msbuildextensionspath-and-msbuilduserextensionspath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Jan.Krivanek@wug.cz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dotutils.net/wug-talk-securing-msbuild" TargetMode="External"/><Relationship Id="rId2" Type="http://schemas.openxmlformats.org/officeDocument/2006/relationships/hyperlink" Target="https://dotutils.net/wug-talk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msbuild/blob/main/documentation/wiki/Tasks.md#custom-task-factori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learn.microsoft.com/en-us/visualstudio/ide/reference/trust-settings?view=vs-2022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msbuild/blob/main/src/Framework/Traits.cs" TargetMode="External"/><Relationship Id="rId2" Type="http://schemas.openxmlformats.org/officeDocument/2006/relationships/hyperlink" Target="https://github.com/dotnet/msbuild/blob/main/documentation/wiki/MSBuild-Environment-Variables.m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dotnet/msbuild/blob/main/documentation/specs/BuildCheck/Codes.md#bc0103---used-environment-variable" TargetMode="External"/><Relationship Id="rId4" Type="http://schemas.openxmlformats.org/officeDocument/2006/relationships/hyperlink" Target="https://github.com/dotnet/msbuild/blob/main/documentation/wiki/ChangeWaves.md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msbuild/blob/main/documentation/specs/project-cache.m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4D10B-8B87-F408-EB60-BD5D6D6DD6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Hacking and securing</a:t>
            </a:r>
            <a:br>
              <a:rPr lang="en-US" dirty="0"/>
            </a:br>
            <a:r>
              <a:rPr lang="en-US" dirty="0"/>
              <a:t>MSBuild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2AC1BA-7B89-7496-C9A5-A7659256E6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 Krivanek</a:t>
            </a:r>
          </a:p>
        </p:txBody>
      </p:sp>
      <p:pic>
        <p:nvPicPr>
          <p:cNvPr id="4" name="Picture 3" descr="A cartoon character holding a hammer&#10;&#10;Description automatically generated">
            <a:extLst>
              <a:ext uri="{FF2B5EF4-FFF2-40B4-BE49-F238E27FC236}">
                <a16:creationId xmlns:a16="http://schemas.microsoft.com/office/drawing/2014/main" id="{06A13405-DE34-7F38-7439-007A6FA4C4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436" y="482600"/>
            <a:ext cx="9705355" cy="748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12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AC12A-A652-3A8C-82B1-C75C61246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 Extending – CLI, .</a:t>
            </a:r>
            <a:r>
              <a:rPr lang="en-US" dirty="0" err="1"/>
              <a:t>rsp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1D4D1-DABF-4EBD-7F0F-C615DC9E3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Loggers</a:t>
            </a:r>
          </a:p>
          <a:p>
            <a:r>
              <a:rPr lang="en-US" dirty="0"/>
              <a:t>Magic properties</a:t>
            </a:r>
          </a:p>
          <a:p>
            <a:pPr lvl="1"/>
            <a:r>
              <a:rPr lang="en-US" dirty="0" err="1">
                <a:hlinkClick r:id="rId3"/>
              </a:rPr>
              <a:t>DependsOn</a:t>
            </a:r>
            <a:endParaRPr lang="en-US" dirty="0"/>
          </a:p>
          <a:p>
            <a:pPr lvl="1"/>
            <a:r>
              <a:rPr lang="en-US" dirty="0" err="1"/>
              <a:t>PreBuildEvent</a:t>
            </a:r>
            <a:endParaRPr lang="en-US" dirty="0"/>
          </a:p>
          <a:p>
            <a:r>
              <a:rPr lang="en-US" dirty="0"/>
              <a:t>Response file</a:t>
            </a:r>
          </a:p>
          <a:p>
            <a:pPr lvl="1"/>
            <a:r>
              <a:rPr lang="en-US" dirty="0" err="1"/>
              <a:t>MSBuild.rsp</a:t>
            </a:r>
            <a:endParaRPr lang="en-US" dirty="0"/>
          </a:p>
          <a:p>
            <a:pPr lvl="1"/>
            <a:r>
              <a:rPr lang="en-US" dirty="0" err="1"/>
              <a:t>Directory.Build.rsp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Prevention:</a:t>
            </a:r>
          </a:p>
          <a:p>
            <a:pPr lvl="1"/>
            <a:r>
              <a:rPr lang="en-US" dirty="0"/>
              <a:t>Environment variables checking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noAutoResponse</a:t>
            </a:r>
            <a:endParaRPr lang="en-US" dirty="0"/>
          </a:p>
          <a:p>
            <a:pPr lvl="1"/>
            <a:r>
              <a:rPr lang="en-US" dirty="0"/>
              <a:t>Installing MSBuild into location with restricted R/W access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620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CEC56-750E-FC90-3AEA-D489FDFE8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Targets Extending - .</a:t>
            </a:r>
            <a:r>
              <a:rPr lang="en-US" dirty="0" err="1"/>
              <a:t>props|.targets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02F02-A3FE-41FD-9C2D-B6E6F1815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Directory.Build</a:t>
            </a:r>
            <a:r>
              <a:rPr lang="en-US" dirty="0"/>
              <a:t>.[</a:t>
            </a:r>
            <a:r>
              <a:rPr lang="en-US" dirty="0" err="1"/>
              <a:t>props|targets</a:t>
            </a:r>
            <a:r>
              <a:rPr lang="en-US" dirty="0"/>
              <a:t>]</a:t>
            </a:r>
          </a:p>
          <a:p>
            <a:pPr lvl="1"/>
            <a:r>
              <a:rPr lang="en-US" dirty="0">
                <a:hlinkClick r:id="rId2"/>
              </a:rPr>
              <a:t>dotutils.net/build-helpers/</a:t>
            </a:r>
            <a:r>
              <a:rPr lang="en-US" dirty="0" err="1">
                <a:hlinkClick r:id="rId2"/>
              </a:rPr>
              <a:t>Directory.Build.targets</a:t>
            </a:r>
            <a:endParaRPr lang="en-US" dirty="0"/>
          </a:p>
          <a:p>
            <a:pPr lvl="1"/>
            <a:r>
              <a:rPr lang="en-US" dirty="0"/>
              <a:t>Danger of Downloads</a:t>
            </a:r>
          </a:p>
          <a:p>
            <a:r>
              <a:rPr lang="en-US" dirty="0"/>
              <a:t>.user file</a:t>
            </a:r>
          </a:p>
          <a:p>
            <a:r>
              <a:rPr lang="en-US" dirty="0"/>
              <a:t>[</a:t>
            </a:r>
            <a:r>
              <a:rPr lang="en-US" dirty="0" err="1"/>
              <a:t>before|after</a:t>
            </a:r>
            <a:r>
              <a:rPr lang="en-US" dirty="0"/>
              <a:t>].{solution}.targets</a:t>
            </a:r>
          </a:p>
          <a:p>
            <a:r>
              <a:rPr lang="en-US" dirty="0"/>
              <a:t>Bonus: .</a:t>
            </a:r>
            <a:r>
              <a:rPr lang="en-US" dirty="0" err="1"/>
              <a:t>suo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Prevention: </a:t>
            </a:r>
          </a:p>
          <a:p>
            <a:pPr lvl="1"/>
            <a:r>
              <a:rPr lang="en-US" dirty="0"/>
              <a:t>Empty </a:t>
            </a:r>
            <a:r>
              <a:rPr lang="en-US" dirty="0" err="1"/>
              <a:t>Directory.Build</a:t>
            </a:r>
            <a:r>
              <a:rPr lang="en-US" dirty="0"/>
              <a:t>.[</a:t>
            </a:r>
            <a:r>
              <a:rPr lang="en-US" dirty="0" err="1"/>
              <a:t>props|targets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Review files in project </a:t>
            </a:r>
            <a:r>
              <a:rPr lang="en-US" dirty="0" err="1"/>
              <a:t>dir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832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E05DE-B4DB-DA4F-B416-70FB80D8D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33D14-757A-3E0B-B8C2-0183438D7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Targets Extending - .</a:t>
            </a:r>
            <a:r>
              <a:rPr lang="en-US" dirty="0" err="1"/>
              <a:t>props|.targets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AC1B2-9C50-8448-1F59-FD935CE71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hlinkClick r:id="rId2"/>
              </a:rPr>
              <a:t>MSBuildExtensionsPath</a:t>
            </a:r>
            <a:endParaRPr lang="en-US" dirty="0"/>
          </a:p>
          <a:p>
            <a:r>
              <a:rPr lang="en-US" dirty="0" err="1"/>
              <a:t>MSBuildUserExtensionsPath</a:t>
            </a:r>
            <a:endParaRPr lang="en-US" dirty="0"/>
          </a:p>
          <a:p>
            <a:r>
              <a:rPr lang="en-US" dirty="0"/>
              <a:t>Those are properties! (CLI, .</a:t>
            </a:r>
            <a:r>
              <a:rPr lang="en-US" dirty="0" err="1"/>
              <a:t>rsp</a:t>
            </a:r>
            <a:r>
              <a:rPr lang="en-US" dirty="0"/>
              <a:t>, env vars – all apply here)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Prevention: </a:t>
            </a:r>
            <a:r>
              <a:rPr lang="en-US" sz="2600" dirty="0"/>
              <a:t>$(</a:t>
            </a:r>
            <a:r>
              <a:rPr lang="en-US" sz="2600" b="0" i="0" dirty="0" err="1">
                <a:solidFill>
                  <a:srgbClr val="161616"/>
                </a:solidFill>
                <a:effectLst/>
                <a:latin typeface="SFMono-Regular"/>
              </a:rPr>
              <a:t>ImportUserLocationsByWildcardBefore</a:t>
            </a:r>
            <a:r>
              <a:rPr lang="en-US" sz="2600" b="0" i="0" dirty="0">
                <a:solidFill>
                  <a:srgbClr val="161616"/>
                </a:solidFill>
                <a:effectLst/>
                <a:latin typeface="SFMono-Regular"/>
              </a:rPr>
              <a:t>{</a:t>
            </a:r>
            <a:r>
              <a:rPr lang="en-US" sz="2600" b="0" i="0" dirty="0" err="1">
                <a:solidFill>
                  <a:srgbClr val="161616"/>
                </a:solidFill>
                <a:effectLst/>
                <a:latin typeface="SFMono-Regular"/>
              </a:rPr>
              <a:t>ImportingFileNameWithNoDots</a:t>
            </a:r>
            <a:r>
              <a:rPr lang="en-US" sz="2600" b="0" i="0" dirty="0">
                <a:solidFill>
                  <a:srgbClr val="161616"/>
                </a:solidFill>
                <a:effectLst/>
                <a:latin typeface="SFMono-Regular"/>
              </a:rPr>
              <a:t>})</a:t>
            </a:r>
          </a:p>
          <a:p>
            <a:r>
              <a:rPr lang="en-US" dirty="0">
                <a:solidFill>
                  <a:srgbClr val="161616"/>
                </a:solidFill>
                <a:latin typeface="SFMono-Regular"/>
              </a:rPr>
              <a:t>dotnet build /</a:t>
            </a:r>
            <a:r>
              <a:rPr lang="en-US" dirty="0" err="1">
                <a:solidFill>
                  <a:srgbClr val="161616"/>
                </a:solidFill>
                <a:latin typeface="SFMono-Regular"/>
              </a:rPr>
              <a:t>p:ImportUserLocationsByWildcardBeforeMicrosoftCommonProps</a:t>
            </a:r>
            <a:r>
              <a:rPr lang="en-US" dirty="0">
                <a:solidFill>
                  <a:srgbClr val="161616"/>
                </a:solidFill>
                <a:latin typeface="SFMono-Regular"/>
              </a:rPr>
              <a:t>=false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773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E6289-49C2-1EF0-3069-921DF0E9F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F3B99-384E-91C6-0E7A-07CDC5858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Common Targets Extending</a:t>
            </a:r>
            <a:r>
              <a:rPr lang="en-US" dirty="0"/>
              <a:t> – </a:t>
            </a:r>
            <a:r>
              <a:rPr lang="en-US" dirty="0" err="1"/>
              <a:t>nuget.g</a:t>
            </a:r>
            <a:r>
              <a:rPr lang="en-US" dirty="0"/>
              <a:t>.[</a:t>
            </a:r>
            <a:r>
              <a:rPr lang="en-US" dirty="0" err="1"/>
              <a:t>props|targets</a:t>
            </a:r>
            <a:r>
              <a:rPr lang="en-US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0B8CB-9DE9-2C37-2651-0519DFB56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logic auto-included from build</a:t>
            </a:r>
          </a:p>
          <a:p>
            <a:pPr lvl="1"/>
            <a:r>
              <a:rPr lang="en-US" dirty="0"/>
              <a:t>Build </a:t>
            </a:r>
            <a:r>
              <a:rPr lang="en-US" dirty="0" err="1"/>
              <a:t>buildTransitive</a:t>
            </a:r>
            <a:r>
              <a:rPr lang="en-US" dirty="0"/>
              <a:t> </a:t>
            </a:r>
            <a:r>
              <a:rPr lang="en-US" dirty="0" err="1"/>
              <a:t>buildMultitargeting</a:t>
            </a:r>
            <a:endParaRPr lang="en-US" dirty="0"/>
          </a:p>
          <a:p>
            <a:r>
              <a:rPr lang="en-US" dirty="0"/>
              <a:t>Visible in </a:t>
            </a:r>
            <a:r>
              <a:rPr lang="en-US" dirty="0" err="1"/>
              <a:t>binlog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Prevention: </a:t>
            </a:r>
            <a:r>
              <a:rPr lang="en-US" dirty="0" err="1"/>
              <a:t>ExcludeAssets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40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195D7-672E-A28A-5B83-68D81DFC5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72C9-1B57-30C6-A2D9-C1157B473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 Tasks</a:t>
            </a:r>
          </a:p>
          <a:p>
            <a:r>
              <a:rPr lang="en-US" dirty="0"/>
              <a:t>Common Targets redefine, Common Targets hooking</a:t>
            </a:r>
          </a:p>
          <a:p>
            <a:r>
              <a:rPr lang="en-US" dirty="0" err="1"/>
              <a:t>DownloadFile</a:t>
            </a:r>
            <a:r>
              <a:rPr lang="en-US" dirty="0"/>
              <a:t>, Exec (incl from UNC)</a:t>
            </a:r>
          </a:p>
          <a:p>
            <a:r>
              <a:rPr lang="en-US" dirty="0"/>
              <a:t>Logic inject via CLI, Env, .</a:t>
            </a:r>
            <a:r>
              <a:rPr lang="en-US" dirty="0" err="1"/>
              <a:t>rsp</a:t>
            </a:r>
            <a:r>
              <a:rPr lang="en-US" dirty="0"/>
              <a:t> files</a:t>
            </a:r>
          </a:p>
          <a:p>
            <a:r>
              <a:rPr lang="en-US" dirty="0"/>
              <a:t>Logic inject via </a:t>
            </a:r>
            <a:r>
              <a:rPr lang="en-US" dirty="0" err="1"/>
              <a:t>Directory.Build</a:t>
            </a:r>
            <a:r>
              <a:rPr lang="en-US" dirty="0"/>
              <a:t>.[</a:t>
            </a:r>
            <a:r>
              <a:rPr lang="en-US" dirty="0" err="1"/>
              <a:t>props|targets</a:t>
            </a:r>
            <a:r>
              <a:rPr lang="en-US" dirty="0"/>
              <a:t>]</a:t>
            </a:r>
          </a:p>
          <a:p>
            <a:r>
              <a:rPr lang="en-US" dirty="0"/>
              <a:t>Logic inject via MSBuild[User]</a:t>
            </a:r>
            <a:r>
              <a:rPr lang="en-US" dirty="0" err="1"/>
              <a:t>ExtensionsPath</a:t>
            </a:r>
            <a:r>
              <a:rPr lang="en-US" dirty="0"/>
              <a:t> (incl custom location)</a:t>
            </a:r>
          </a:p>
          <a:p>
            <a:r>
              <a:rPr lang="en-US" dirty="0"/>
              <a:t>Logic inject from .user, .</a:t>
            </a:r>
            <a:r>
              <a:rPr lang="en-US" dirty="0" err="1"/>
              <a:t>suo</a:t>
            </a:r>
            <a:r>
              <a:rPr lang="en-US" dirty="0"/>
              <a:t>, [</a:t>
            </a:r>
            <a:r>
              <a:rPr lang="en-US" dirty="0" err="1"/>
              <a:t>before|after</a:t>
            </a:r>
            <a:r>
              <a:rPr lang="en-US" dirty="0"/>
              <a:t>].{solution}.targets files</a:t>
            </a:r>
          </a:p>
          <a:p>
            <a:r>
              <a:rPr lang="en-US" dirty="0"/>
              <a:t>Logic inject from </a:t>
            </a:r>
            <a:r>
              <a:rPr lang="en-US" dirty="0" err="1"/>
              <a:t>nugets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879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AAD3B-C8D4-C26B-9286-53595273F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4306"/>
            <a:ext cx="10515600" cy="1325563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634397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000" dirty="0"/>
              <a:t>Questions</a:t>
            </a:r>
            <a:endParaRPr lang="cs-CZ" sz="6000" dirty="0"/>
          </a:p>
        </p:txBody>
      </p:sp>
      <p:sp>
        <p:nvSpPr>
          <p:cNvPr id="7" name="Podnadpis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Jan K</a:t>
            </a:r>
            <a:r>
              <a:rPr lang="cs-CZ" b="1" dirty="0" err="1"/>
              <a:t>řivánek</a:t>
            </a:r>
            <a:endParaRPr lang="cs-CZ" b="1" dirty="0"/>
          </a:p>
          <a:p>
            <a:r>
              <a:rPr lang="cs-CZ" sz="2000" dirty="0"/>
              <a:t>Microsoft</a:t>
            </a:r>
          </a:p>
          <a:p>
            <a:r>
              <a:rPr lang="cs-CZ" dirty="0">
                <a:hlinkClick r:id="rId3"/>
              </a:rPr>
              <a:t>Jan.Krivanek</a:t>
            </a:r>
            <a:r>
              <a:rPr lang="cs-CZ" sz="2000" dirty="0">
                <a:hlinkClick r:id="rId3"/>
              </a:rPr>
              <a:t>@microsoft.com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154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B216-13C4-99D6-4085-33C99E110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7345"/>
            <a:ext cx="9144000" cy="907328"/>
          </a:xfrm>
        </p:spPr>
        <p:txBody>
          <a:bodyPr>
            <a:normAutofit/>
          </a:bodyPr>
          <a:lstStyle/>
          <a:p>
            <a:r>
              <a:rPr lang="en-US" dirty="0"/>
              <a:t>Materials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FAECE-3109-C3C6-34CA-82C393496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6691" y="1496292"/>
            <a:ext cx="10522527" cy="1932708"/>
          </a:xfrm>
        </p:spPr>
        <p:txBody>
          <a:bodyPr>
            <a:noAutofit/>
          </a:bodyPr>
          <a:lstStyle/>
          <a:p>
            <a:endParaRPr lang="en-US" sz="8800" dirty="0">
              <a:hlinkClick r:id="rId2"/>
            </a:endParaRPr>
          </a:p>
          <a:p>
            <a:r>
              <a:rPr lang="en-US" sz="8800" dirty="0">
                <a:hlinkClick r:id="rId2"/>
              </a:rPr>
              <a:t>dotutils.net/</a:t>
            </a:r>
            <a:r>
              <a:rPr lang="en-US" sz="8800" dirty="0" err="1">
                <a:hlinkClick r:id="rId2"/>
              </a:rPr>
              <a:t>wug</a:t>
            </a:r>
            <a:r>
              <a:rPr lang="en-US" sz="8800" dirty="0">
                <a:hlinkClick r:id="rId2"/>
              </a:rPr>
              <a:t>-talk</a:t>
            </a:r>
            <a:endParaRPr lang="en-US" sz="8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16A24B5-BD48-6172-F4AB-99B4E5922E44}"/>
              </a:ext>
            </a:extLst>
          </p:cNvPr>
          <p:cNvSpPr txBox="1">
            <a:spLocks/>
          </p:cNvSpPr>
          <p:nvPr/>
        </p:nvSpPr>
        <p:spPr>
          <a:xfrm>
            <a:off x="6788727" y="1496292"/>
            <a:ext cx="4980709" cy="435725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030B852-79AE-F0EC-185F-8072BAD1AA31}"/>
              </a:ext>
            </a:extLst>
          </p:cNvPr>
          <p:cNvSpPr txBox="1">
            <a:spLocks/>
          </p:cNvSpPr>
          <p:nvPr/>
        </p:nvSpPr>
        <p:spPr>
          <a:xfrm>
            <a:off x="782782" y="4497572"/>
            <a:ext cx="10522527" cy="1748198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2400" kern="1200" spc="-60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9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" pitchFamily="2" charset="2"/>
              <a:buNone/>
              <a:defRPr sz="2000" i="1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/>
              <a:t>For long lived linking: </a:t>
            </a:r>
            <a:r>
              <a:rPr lang="en-US" sz="3200" dirty="0">
                <a:hlinkClick r:id="rId3" action="ppaction://hlinkfile"/>
              </a:rPr>
              <a:t>dotutils.net/</a:t>
            </a:r>
            <a:r>
              <a:rPr lang="en-US" sz="3200" dirty="0" err="1">
                <a:hlinkClick r:id="rId3" action="ppaction://hlinkfile"/>
              </a:rPr>
              <a:t>wug</a:t>
            </a:r>
            <a:r>
              <a:rPr lang="en-US" sz="3200" dirty="0">
                <a:hlinkClick r:id="rId3" action="ppaction://hlinkfile"/>
              </a:rPr>
              <a:t>-talk-securing-</a:t>
            </a:r>
            <a:r>
              <a:rPr lang="en-US" sz="3200" dirty="0" err="1">
                <a:hlinkClick r:id="rId3" action="ppaction://hlinkfile"/>
              </a:rPr>
              <a:t>msbuild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33133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B216-13C4-99D6-4085-33C99E110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7345"/>
            <a:ext cx="9144000" cy="907328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FAECE-3109-C3C6-34CA-82C393496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736" y="1496292"/>
            <a:ext cx="10522527" cy="435725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MSBuild intro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Extendibility intro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Use cases of extending and prevention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16A24B5-BD48-6172-F4AB-99B4E5922E44}"/>
              </a:ext>
            </a:extLst>
          </p:cNvPr>
          <p:cNvSpPr txBox="1">
            <a:spLocks/>
          </p:cNvSpPr>
          <p:nvPr/>
        </p:nvSpPr>
        <p:spPr>
          <a:xfrm>
            <a:off x="6788727" y="1496292"/>
            <a:ext cx="4980709" cy="435725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924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30009-8873-EECC-34AA-522481D1E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MSBuild?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8F80D-5103-71B1-E20E-3001931EB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Engine – performs the build</a:t>
            </a:r>
          </a:p>
          <a:p>
            <a:pPr lvl="1"/>
            <a:r>
              <a:rPr lang="en-US" dirty="0"/>
              <a:t>Exposed via CLI and API</a:t>
            </a:r>
          </a:p>
          <a:p>
            <a:r>
              <a:rPr lang="en-US" dirty="0"/>
              <a:t>Language – allows to define the build</a:t>
            </a:r>
          </a:p>
          <a:p>
            <a:pPr lvl="1"/>
            <a:r>
              <a:rPr lang="en-US" dirty="0"/>
              <a:t>4 entities: Properties, Items, Targets, Tasks</a:t>
            </a:r>
          </a:p>
          <a:p>
            <a:r>
              <a:rPr lang="en-US" dirty="0"/>
              <a:t>Common Targets – predefined behavior of the build</a:t>
            </a:r>
          </a:p>
          <a:p>
            <a:pPr lvl="1"/>
            <a:r>
              <a:rPr lang="en-US" dirty="0"/>
              <a:t>Shipped with SDK and VS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451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DF19B-80F7-21DB-E431-68C1B7F1B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MSBuild?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0CF4D6-C7AC-4293-ADBC-F8AC45A9AC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2701" y="1825625"/>
            <a:ext cx="9106597" cy="4351338"/>
          </a:xfrm>
        </p:spPr>
      </p:pic>
    </p:spTree>
    <p:extLst>
      <p:ext uri="{BB962C8B-B14F-4D97-AF65-F5344CB8AC3E}">
        <p14:creationId xmlns:p14="http://schemas.microsoft.com/office/powerpoint/2010/main" val="821749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A4FAC-6A9E-63D7-4081-1B81A102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be extended?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B2CFB-0EFF-7025-22D2-8EC2D0BBB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Engine</a:t>
            </a:r>
          </a:p>
          <a:p>
            <a:pPr lvl="1"/>
            <a:r>
              <a:rPr lang="en-US" dirty="0"/>
              <a:t>Environment variables</a:t>
            </a:r>
          </a:p>
          <a:p>
            <a:pPr lvl="1"/>
            <a:r>
              <a:rPr lang="en-US" dirty="0"/>
              <a:t>Discovered Plugins</a:t>
            </a:r>
          </a:p>
          <a:p>
            <a:pPr lvl="1"/>
            <a:r>
              <a:rPr lang="en-US" dirty="0"/>
              <a:t>API/CLI injected plugins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rsp</a:t>
            </a:r>
            <a:r>
              <a:rPr lang="en-US" dirty="0"/>
              <a:t> files</a:t>
            </a:r>
          </a:p>
          <a:p>
            <a:pPr lvl="1"/>
            <a:r>
              <a:rPr lang="en-US" dirty="0"/>
              <a:t>Scripts injected plugins</a:t>
            </a:r>
          </a:p>
          <a:p>
            <a:r>
              <a:rPr lang="en-US" dirty="0"/>
              <a:t>Language</a:t>
            </a:r>
          </a:p>
          <a:p>
            <a:pPr lvl="1"/>
            <a:r>
              <a:rPr lang="en-US" dirty="0"/>
              <a:t>Custom tasks</a:t>
            </a:r>
          </a:p>
          <a:p>
            <a:r>
              <a:rPr lang="en-US" dirty="0"/>
              <a:t>Common Targets</a:t>
            </a:r>
          </a:p>
          <a:p>
            <a:pPr lvl="1"/>
            <a:r>
              <a:rPr lang="en-US" dirty="0"/>
              <a:t>Auto-discovered imports (</a:t>
            </a:r>
            <a:r>
              <a:rPr lang="en-US" dirty="0" err="1"/>
              <a:t>Directory.Build</a:t>
            </a:r>
            <a:r>
              <a:rPr lang="en-US" dirty="0"/>
              <a:t>.[</a:t>
            </a:r>
            <a:r>
              <a:rPr lang="en-US" dirty="0" err="1"/>
              <a:t>props|targets</a:t>
            </a:r>
            <a:r>
              <a:rPr lang="en-US" dirty="0"/>
              <a:t>])</a:t>
            </a:r>
          </a:p>
          <a:p>
            <a:pPr lvl="1"/>
            <a:r>
              <a:rPr lang="en-US" dirty="0"/>
              <a:t>Generated imports (.g.[</a:t>
            </a:r>
            <a:r>
              <a:rPr lang="en-US" dirty="0" err="1"/>
              <a:t>props|targets</a:t>
            </a:r>
            <a:r>
              <a:rPr lang="en-US" dirty="0"/>
              <a:t>])</a:t>
            </a:r>
          </a:p>
          <a:p>
            <a:pPr lvl="1"/>
            <a:r>
              <a:rPr lang="en-US" dirty="0"/>
              <a:t>User imports (&lt;Import Project=“…”&gt;)</a:t>
            </a:r>
          </a:p>
          <a:p>
            <a:pPr lvl="1"/>
            <a:r>
              <a:rPr lang="en-US" dirty="0"/>
              <a:t>‘magic’ properties</a:t>
            </a:r>
          </a:p>
        </p:txBody>
      </p:sp>
    </p:spTree>
    <p:extLst>
      <p:ext uri="{BB962C8B-B14F-4D97-AF65-F5344CB8AC3E}">
        <p14:creationId xmlns:p14="http://schemas.microsoft.com/office/powerpoint/2010/main" val="1978035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37001-5F9B-B8B5-8328-B31660978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200" dirty="0"/>
              <a:t>Sample of code execution (Language extending)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B0024-EEBB-E5A0-66C7-BF35108B9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Custom task (</a:t>
            </a:r>
            <a:r>
              <a:rPr lang="en-US" dirty="0" err="1"/>
              <a:t>RoslynCodeTaskFactory</a:t>
            </a:r>
            <a:r>
              <a:rPr lang="en-US" dirty="0"/>
              <a:t>, </a:t>
            </a:r>
            <a:r>
              <a:rPr lang="en-US" dirty="0" err="1"/>
              <a:t>AssemblyTaskFactory</a:t>
            </a:r>
            <a:r>
              <a:rPr lang="en-US" dirty="0"/>
              <a:t>)</a:t>
            </a:r>
          </a:p>
          <a:p>
            <a:r>
              <a:rPr lang="en-US" dirty="0">
                <a:hlinkClick r:id="rId3"/>
              </a:rPr>
              <a:t>Custom task factory</a:t>
            </a:r>
            <a:endParaRPr lang="en-US" dirty="0"/>
          </a:p>
          <a:p>
            <a:r>
              <a:rPr lang="en-US" dirty="0"/>
              <a:t>Exec (UNC)</a:t>
            </a:r>
          </a:p>
          <a:p>
            <a:r>
              <a:rPr lang="en-US" dirty="0" err="1"/>
              <a:t>DownloadFile</a:t>
            </a:r>
            <a:endParaRPr lang="en-US" dirty="0"/>
          </a:p>
          <a:p>
            <a:r>
              <a:rPr lang="en-US" dirty="0"/>
              <a:t>Redefine common target</a:t>
            </a:r>
          </a:p>
          <a:p>
            <a:r>
              <a:rPr lang="en-US" dirty="0"/>
              <a:t>Design Time Build!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Prevention: Operate only on trusted code</a:t>
            </a:r>
          </a:p>
          <a:p>
            <a:r>
              <a:rPr lang="en-US" dirty="0"/>
              <a:t>Configure </a:t>
            </a:r>
            <a:r>
              <a:rPr lang="en-US" dirty="0">
                <a:hlinkClick r:id="rId4"/>
              </a:rPr>
              <a:t>Trust Settings</a:t>
            </a:r>
            <a:endParaRPr lang="en-US" dirty="0"/>
          </a:p>
          <a:p>
            <a:r>
              <a:rPr lang="en-US" dirty="0"/>
              <a:t>Currently no ability to disable custom or certain tasks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D73E3D2-89CB-760E-536A-6D2D02240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⁠  </a:t>
            </a: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1026" name="Picture 2" descr="Sad">
            <a:extLst>
              <a:ext uri="{FF2B5EF4-FFF2-40B4-BE49-F238E27FC236}">
                <a16:creationId xmlns:a16="http://schemas.microsoft.com/office/drawing/2014/main" id="{B6D28753-2815-BD20-F0AA-DD3992657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836" y="5639569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907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A261E-2D81-E0EB-3FCA-EDF2A57C1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 extending – Environment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4A1A1-B7BF-2235-B203-408A8C682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Important Recognized Environment Variables</a:t>
            </a:r>
            <a:endParaRPr lang="en-US" dirty="0"/>
          </a:p>
          <a:p>
            <a:r>
              <a:rPr lang="en-US" dirty="0">
                <a:hlinkClick r:id="rId3"/>
              </a:rPr>
              <a:t>Traits</a:t>
            </a:r>
            <a:endParaRPr lang="en-US" dirty="0"/>
          </a:p>
          <a:p>
            <a:r>
              <a:rPr lang="en-US" dirty="0" err="1">
                <a:hlinkClick r:id="rId4"/>
              </a:rPr>
              <a:t>ChangeWaves</a:t>
            </a:r>
            <a:endParaRPr lang="en-US" dirty="0"/>
          </a:p>
          <a:p>
            <a:r>
              <a:rPr lang="en-US" dirty="0"/>
              <a:t>Recognizing environment variables as implicit properties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Prevention: </a:t>
            </a:r>
            <a:r>
              <a:rPr lang="en-US" dirty="0">
                <a:hlinkClick r:id="rId5"/>
              </a:rPr>
              <a:t>BC0103 </a:t>
            </a:r>
            <a:r>
              <a:rPr lang="en-US" dirty="0" err="1">
                <a:hlinkClick r:id="rId5"/>
              </a:rPr>
              <a:t>BuildCheck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808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67FC2-1994-C80B-1CFA-EC4E7EC17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 extending – Discovered Plugins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4D88D-E0E8-A2AB-F3A3-10336DC71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SdkResolvers</a:t>
            </a:r>
            <a:r>
              <a:rPr lang="en-US" dirty="0"/>
              <a:t> folder in </a:t>
            </a:r>
            <a:r>
              <a:rPr lang="en-US" dirty="0" err="1"/>
              <a:t>sdk</a:t>
            </a:r>
            <a:r>
              <a:rPr lang="en-US" dirty="0"/>
              <a:t>/VS installation</a:t>
            </a:r>
          </a:p>
          <a:p>
            <a:r>
              <a:rPr lang="en-US" dirty="0"/>
              <a:t>SDK</a:t>
            </a:r>
          </a:p>
          <a:p>
            <a:r>
              <a:rPr lang="en-US" dirty="0" err="1">
                <a:hlinkClick r:id="rId3"/>
              </a:rPr>
              <a:t>ProjectCachePlugin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Prevention: Install MSBuild to location with controlled R/W access</a:t>
            </a:r>
          </a:p>
        </p:txBody>
      </p:sp>
    </p:spTree>
    <p:extLst>
      <p:ext uri="{BB962C8B-B14F-4D97-AF65-F5344CB8AC3E}">
        <p14:creationId xmlns:p14="http://schemas.microsoft.com/office/powerpoint/2010/main" val="126180764"/>
      </p:ext>
    </p:extLst>
  </p:cSld>
  <p:clrMapOvr>
    <a:masterClrMapping/>
  </p:clrMapOvr>
</p:sld>
</file>

<file path=ppt/theme/theme1.xml><?xml version="1.0" encoding="utf-8"?>
<a:theme xmlns:a="http://schemas.openxmlformats.org/drawingml/2006/main" name="Gopas 1  (3 barvy)">
  <a:themeElements>
    <a:clrScheme name="WUG">
      <a:dk1>
        <a:sysClr val="windowText" lastClr="000000"/>
      </a:dk1>
      <a:lt1>
        <a:sysClr val="window" lastClr="FFFFFF"/>
      </a:lt1>
      <a:dk2>
        <a:srgbClr val="163C7D"/>
      </a:dk2>
      <a:lt2>
        <a:srgbClr val="FFFFFF"/>
      </a:lt2>
      <a:accent1>
        <a:srgbClr val="5E98D1"/>
      </a:accent1>
      <a:accent2>
        <a:srgbClr val="FDCB00"/>
      </a:accent2>
      <a:accent3>
        <a:srgbClr val="ED7539"/>
      </a:accent3>
      <a:accent4>
        <a:srgbClr val="E50046"/>
      </a:accent4>
      <a:accent5>
        <a:srgbClr val="C8D400"/>
      </a:accent5>
      <a:accent6>
        <a:srgbClr val="EA5297"/>
      </a:accent6>
      <a:hlink>
        <a:srgbClr val="1E326C"/>
      </a:hlink>
      <a:folHlink>
        <a:srgbClr val="1E326C"/>
      </a:folHlink>
    </a:clrScheme>
    <a:fontScheme name="Gopa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87ba5c36-b7cf-4793-bbc2-bd5b3a9f95ca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2986</TotalTime>
  <Words>691</Words>
  <Application>Microsoft Office PowerPoint</Application>
  <PresentationFormat>Widescreen</PresentationFormat>
  <Paragraphs>131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Segoe UI</vt:lpstr>
      <vt:lpstr>Segoe UI Semibold</vt:lpstr>
      <vt:lpstr>SFMono-Regular</vt:lpstr>
      <vt:lpstr>Wingdings</vt:lpstr>
      <vt:lpstr>Gopas 1  (3 barvy)</vt:lpstr>
      <vt:lpstr>Hacking and securing MSBuild</vt:lpstr>
      <vt:lpstr>Materials</vt:lpstr>
      <vt:lpstr>Agenda</vt:lpstr>
      <vt:lpstr>What is MSBuild?</vt:lpstr>
      <vt:lpstr>What is MSBuild?</vt:lpstr>
      <vt:lpstr>What can be extended?</vt:lpstr>
      <vt:lpstr>Sample of code execution (Language extending)</vt:lpstr>
      <vt:lpstr>Engine extending – Environment variables</vt:lpstr>
      <vt:lpstr>Engine extending – Discovered Plugins</vt:lpstr>
      <vt:lpstr>Engine Extending – CLI, .rsp</vt:lpstr>
      <vt:lpstr>Common Targets Extending - .props|.targets</vt:lpstr>
      <vt:lpstr>Common Targets Extending - .props|.targets</vt:lpstr>
      <vt:lpstr>Common Targets Extending – nuget.g.[props|targets]</vt:lpstr>
      <vt:lpstr>Summary</vt:lpstr>
      <vt:lpstr>Thank you!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Zámky, transakce a izolační úrovně  v SQL Serveru</dc:title>
  <dc:creator>Jan Krivanek</dc:creator>
  <cp:lastModifiedBy>Jan Krivanek</cp:lastModifiedBy>
  <cp:revision>197</cp:revision>
  <dcterms:created xsi:type="dcterms:W3CDTF">2014-11-11T15:45:29Z</dcterms:created>
  <dcterms:modified xsi:type="dcterms:W3CDTF">2025-02-27T11:00:52Z</dcterms:modified>
</cp:coreProperties>
</file>