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61" r:id="rId3"/>
    <p:sldId id="272" r:id="rId4"/>
    <p:sldId id="273" r:id="rId5"/>
    <p:sldId id="258" r:id="rId6"/>
    <p:sldId id="257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 s pod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866527"/>
          </a:xfrm>
        </p:spPr>
        <p:txBody>
          <a:bodyPr>
            <a:normAutofit/>
          </a:bodyPr>
          <a:lstStyle>
            <a:lvl1pPr>
              <a:defRPr sz="5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0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  <p:sp>
        <p:nvSpPr>
          <p:cNvPr id="5" name="Zástupný symbol pro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2997200"/>
            <a:ext cx="10562167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cs-CZ" dirty="0"/>
              <a:t>Podtitul</a:t>
            </a:r>
          </a:p>
        </p:txBody>
      </p:sp>
    </p:spTree>
    <p:extLst>
      <p:ext uri="{BB962C8B-B14F-4D97-AF65-F5344CB8AC3E}">
        <p14:creationId xmlns:p14="http://schemas.microsoft.com/office/powerpoint/2010/main" val="220279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ředělov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cs-CZ" dirty="0"/>
              <a:t>Název sekce prezentace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12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9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7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2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772816"/>
            <a:ext cx="10972800" cy="44644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5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1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413792"/>
            <a:ext cx="10972800" cy="782960"/>
          </a:xfrm>
        </p:spPr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412776"/>
            <a:ext cx="10972800" cy="4824536"/>
          </a:xfrm>
        </p:spPr>
        <p:txBody>
          <a:bodyPr>
            <a:normAutofit/>
          </a:bodyPr>
          <a:lstStyle>
            <a:lvl1pPr>
              <a:defRPr sz="2800"/>
            </a:lvl1pPr>
            <a:lvl2pPr marL="628650" indent="-285750">
              <a:buFont typeface="Segoe UI" panose="020B0502040204020203" pitchFamily="34" charset="0"/>
              <a:buChar char="−"/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0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61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609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97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8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53337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5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81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1742827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4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0784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3440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6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Čty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3933056"/>
            <a:ext cx="5390389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2011" y="1700809"/>
            <a:ext cx="5390389" cy="2160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192011" y="3933056"/>
            <a:ext cx="5328203" cy="215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3392" y="1700808"/>
            <a:ext cx="5376597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0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772816"/>
            <a:ext cx="10972800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  <p:grpSp>
        <p:nvGrpSpPr>
          <p:cNvPr id="24" name="Skupina 23"/>
          <p:cNvGrpSpPr/>
          <p:nvPr/>
        </p:nvGrpSpPr>
        <p:grpSpPr bwMode="gray">
          <a:xfrm flipH="1">
            <a:off x="6096000" y="0"/>
            <a:ext cx="6096000" cy="151200"/>
            <a:chOff x="3203928" y="2491755"/>
            <a:chExt cx="2160000" cy="72000"/>
          </a:xfrm>
        </p:grpSpPr>
        <p:sp>
          <p:nvSpPr>
            <p:cNvPr id="25" name="Obdélník 24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30" name="Obdélník 29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1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60" baseline="0">
          <a:solidFill>
            <a:schemeClr val="tx2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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§"/>
        <a:defRPr sz="2000" i="1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n.Krivanek@wug.cz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github.com/microsoft/MSBuildSdk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tutils.net/wug-talk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0419-7B9D-42DA-0B3C-E97D397F4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Troubleshooting </a:t>
            </a:r>
            <a:r>
              <a:rPr lang="en-US" sz="5400" dirty="0" err="1"/>
              <a:t>MSBuild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D5E98-5E80-45F5-8A10-0C49A391F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Jan K</a:t>
            </a:r>
            <a:r>
              <a:rPr lang="cs-CZ" b="1" dirty="0"/>
              <a:t>řivánek</a:t>
            </a:r>
          </a:p>
          <a:p>
            <a:r>
              <a:rPr lang="cs-CZ" sz="2400" dirty="0"/>
              <a:t>Microsoft</a:t>
            </a:r>
          </a:p>
          <a:p>
            <a:r>
              <a:rPr lang="cs-CZ" dirty="0">
                <a:hlinkClick r:id="rId2"/>
              </a:rPr>
              <a:t>Jan.Krivanek</a:t>
            </a:r>
            <a:r>
              <a:rPr lang="cs-CZ" sz="2400" dirty="0">
                <a:hlinkClick r:id="rId2"/>
              </a:rPr>
              <a:t>@microsoft.com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4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Projects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Scheduling unit, import unit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b="1" i="1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1" i="1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8810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Property/Item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$([</a:t>
            </a:r>
            <a:r>
              <a:rPr lang="en-US" i="1" dirty="0" err="1"/>
              <a:t>MSBuild</a:t>
            </a:r>
            <a:r>
              <a:rPr lang="en-US" i="1" dirty="0"/>
              <a:t>]::</a:t>
            </a:r>
            <a:r>
              <a:rPr lang="en-US" i="1" dirty="0" err="1"/>
              <a:t>StableStringHash</a:t>
            </a:r>
            <a:r>
              <a:rPr lang="en-US" i="1" dirty="0"/>
              <a:t>(</a:t>
            </a:r>
            <a:br>
              <a:rPr lang="en-US" i="1" dirty="0"/>
            </a:br>
            <a:r>
              <a:rPr lang="en-US" i="1" dirty="0"/>
              <a:t>$(</a:t>
            </a:r>
            <a:r>
              <a:rPr lang="en-US" i="1" dirty="0" err="1"/>
              <a:t>TargetPath</a:t>
            </a:r>
            <a:r>
              <a:rPr lang="en-US" i="1" dirty="0"/>
              <a:t>))</a:t>
            </a:r>
            <a:br>
              <a:rPr lang="en-US" i="1" dirty="0"/>
            </a:br>
            <a:r>
              <a:rPr lang="en-US" i="1" dirty="0"/>
              <a:t>.</a:t>
            </a:r>
            <a:r>
              <a:rPr lang="en-US" i="1" dirty="0" err="1"/>
              <a:t>ToString</a:t>
            </a:r>
            <a:r>
              <a:rPr lang="en-US" i="1" dirty="0"/>
              <a:t>('X8’))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$([</a:t>
            </a:r>
            <a:r>
              <a:rPr lang="en-US" i="1" dirty="0" err="1"/>
              <a:t>System.DateTime</a:t>
            </a:r>
            <a:r>
              <a:rPr lang="en-US" i="1" dirty="0"/>
              <a:t>]::Now)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Imports, </a:t>
            </a:r>
            <a:r>
              <a:rPr lang="en-US" b="1" dirty="0" err="1"/>
              <a:t>Sdks</a:t>
            </a:r>
            <a:r>
              <a:rPr lang="en-US" b="1" dirty="0"/>
              <a:t>, .props, .targets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Sdk.props</a:t>
            </a:r>
            <a:r>
              <a:rPr lang="en-US" dirty="0"/>
              <a:t>, </a:t>
            </a:r>
            <a:r>
              <a:rPr lang="en-US" dirty="0" err="1"/>
              <a:t>Sdk.targets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Directory.Build.props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Directory.Build.targets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Nuget.g.props</a:t>
            </a:r>
            <a:r>
              <a:rPr lang="en-US" dirty="0"/>
              <a:t>, </a:t>
            </a:r>
            <a:r>
              <a:rPr lang="en-US" dirty="0" err="1"/>
              <a:t>nuget.g.targets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hlinkClick r:id="rId2" action="ppaction://hlinkfile"/>
              </a:rPr>
              <a:t>github.com/</a:t>
            </a:r>
            <a:r>
              <a:rPr lang="en-US" sz="2200" dirty="0" err="1">
                <a:hlinkClick r:id="rId2" action="ppaction://hlinkfile"/>
              </a:rPr>
              <a:t>microsoft</a:t>
            </a:r>
            <a:r>
              <a:rPr lang="en-US" sz="2200" dirty="0">
                <a:hlinkClick r:id="rId2" action="ppaction://hlinkfile"/>
              </a:rPr>
              <a:t>/</a:t>
            </a:r>
            <a:r>
              <a:rPr lang="en-US" sz="2200" dirty="0" err="1">
                <a:hlinkClick r:id="rId2" action="ppaction://hlinkfile"/>
              </a:rPr>
              <a:t>MSBuildSdks</a:t>
            </a:r>
            <a:endParaRPr lang="en-US" sz="2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6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Evaluation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Restore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Multitargeting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7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Evaluation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Environment, Global props, toolset props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Properties and imports via top down traversal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Item definitions (2</a:t>
            </a:r>
            <a:r>
              <a:rPr lang="en-US" baseline="30000" dirty="0"/>
              <a:t>nd</a:t>
            </a:r>
            <a:r>
              <a:rPr lang="en-US" dirty="0"/>
              <a:t> top down traversal)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Items (3</a:t>
            </a:r>
            <a:r>
              <a:rPr lang="en-US" baseline="30000" dirty="0"/>
              <a:t>rd</a:t>
            </a:r>
            <a:r>
              <a:rPr lang="en-US" dirty="0"/>
              <a:t> traversal)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err="1"/>
              <a:t>UsingTask</a:t>
            </a:r>
            <a:r>
              <a:rPr lang="en-US" dirty="0"/>
              <a:t> elements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Target elements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34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Execution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Expansion order within target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 processes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Projects - data boundaries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Projects dependencies discovered just-in-time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events (‘</a:t>
            </a:r>
            <a:r>
              <a:rPr lang="en-US" dirty="0" err="1"/>
              <a:t>BuildEventArgs</a:t>
            </a:r>
            <a:r>
              <a:rPr lang="en-US" dirty="0"/>
              <a:t>’) transferred to main node and dispatched in serial mode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9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Restore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t:Restore</a:t>
            </a:r>
            <a:r>
              <a:rPr lang="en-US" dirty="0"/>
              <a:t>, -restore, --no-restore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dotnet build </a:t>
            </a:r>
            <a:r>
              <a:rPr lang="en-US" dirty="0"/>
              <a:t>vs </a:t>
            </a:r>
            <a:r>
              <a:rPr lang="en-US" i="1" dirty="0"/>
              <a:t>msbuid.exe</a:t>
            </a:r>
            <a:r>
              <a:rPr lang="en-US" dirty="0"/>
              <a:t> (vs </a:t>
            </a:r>
            <a:r>
              <a:rPr lang="en-US" i="1" strike="sngStrike" dirty="0" err="1"/>
              <a:t>devenv</a:t>
            </a:r>
            <a:r>
              <a:rPr lang="en-US" i="1" strike="sngStrike" dirty="0"/>
              <a:t> /build</a:t>
            </a:r>
            <a:r>
              <a:rPr lang="en-US" dirty="0"/>
              <a:t>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8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 err="1"/>
              <a:t>Binlog</a:t>
            </a:r>
            <a:r>
              <a:rPr lang="en-US" dirty="0"/>
              <a:t> Viewer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Collecting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Contained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Embedded files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Autoupdate</a:t>
            </a:r>
            <a:r>
              <a:rPr lang="en-US" dirty="0"/>
              <a:t> (</a:t>
            </a:r>
            <a:r>
              <a:rPr lang="en-US" dirty="0" err="1"/>
              <a:t>ClickOnce</a:t>
            </a:r>
            <a:r>
              <a:rPr lang="en-US" dirty="0"/>
              <a:t>), Forward compatible mode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61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ETW, </a:t>
            </a:r>
            <a:r>
              <a:rPr lang="en-US" dirty="0" err="1"/>
              <a:t>PerfView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perfview</a:t>
            </a:r>
            <a:r>
              <a:rPr lang="en-US" dirty="0"/>
              <a:t> collect </a:t>
            </a:r>
            <a:br>
              <a:rPr lang="en-US" dirty="0"/>
            </a:br>
            <a:r>
              <a:rPr lang="en-US" dirty="0"/>
              <a:t>	/</a:t>
            </a:r>
            <a:r>
              <a:rPr lang="en-US" dirty="0" err="1"/>
              <a:t>NoGui</a:t>
            </a:r>
            <a:br>
              <a:rPr lang="en-US" dirty="0"/>
            </a:br>
            <a:r>
              <a:rPr lang="en-US" dirty="0"/>
              <a:t>	/Providers=*Microsoft-Build     // Collect </a:t>
            </a:r>
            <a:r>
              <a:rPr lang="en-US" dirty="0" err="1"/>
              <a:t>MSBuild</a:t>
            </a:r>
            <a:r>
              <a:rPr lang="en-US" dirty="0"/>
              <a:t> ETW events</a:t>
            </a:r>
            <a:br>
              <a:rPr lang="en-US" dirty="0"/>
            </a:br>
            <a:r>
              <a:rPr lang="en-US" dirty="0"/>
              <a:t>       /</a:t>
            </a:r>
            <a:r>
              <a:rPr lang="en-US" dirty="0" err="1"/>
              <a:t>threadTime</a:t>
            </a:r>
            <a:r>
              <a:rPr lang="en-US" dirty="0"/>
              <a:t>                                // Collect thread times (with stacks)</a:t>
            </a:r>
            <a:br>
              <a:rPr lang="en-US" dirty="0"/>
            </a:br>
            <a:r>
              <a:rPr lang="en-US" dirty="0"/>
              <a:t>       /BufferSize:8096                         // MB, in-memory buffer (I/O catching-up)</a:t>
            </a:r>
            <a:br>
              <a:rPr lang="en-US" dirty="0"/>
            </a:br>
            <a:r>
              <a:rPr lang="en-US" dirty="0"/>
              <a:t>	/CircularMB:8096                       // Max result file size</a:t>
            </a:r>
            <a:br>
              <a:rPr lang="en-US" dirty="0"/>
            </a:br>
            <a:r>
              <a:rPr lang="en-US" dirty="0"/>
              <a:t>	/</a:t>
            </a:r>
            <a:r>
              <a:rPr lang="en-US" dirty="0" err="1"/>
              <a:t>NoNGenRundown</a:t>
            </a:r>
            <a:r>
              <a:rPr lang="en-US" dirty="0"/>
              <a:t>                   // Skip symbols for NGEN</a:t>
            </a:r>
            <a:br>
              <a:rPr lang="en-US" dirty="0"/>
            </a:br>
            <a:r>
              <a:rPr lang="en-US" dirty="0"/>
              <a:t>	/</a:t>
            </a:r>
            <a:r>
              <a:rPr lang="en-US" dirty="0" err="1"/>
              <a:t>Merge:False</a:t>
            </a:r>
            <a:r>
              <a:rPr lang="en-US" dirty="0"/>
              <a:t>                              // Symbols, Bins. Needed for export</a:t>
            </a:r>
            <a:br>
              <a:rPr lang="en-US" dirty="0"/>
            </a:br>
            <a:r>
              <a:rPr lang="en-US" dirty="0"/>
              <a:t>	/</a:t>
            </a:r>
            <a:r>
              <a:rPr lang="en-US" dirty="0" err="1"/>
              <a:t>DataFile</a:t>
            </a:r>
            <a:r>
              <a:rPr lang="en-US" dirty="0"/>
              <a:t>:&lt;name&gt;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i="1" dirty="0" err="1"/>
              <a:t>perfview</a:t>
            </a:r>
            <a:r>
              <a:rPr lang="en-US" sz="1200" i="1" dirty="0"/>
              <a:t> collect /</a:t>
            </a:r>
            <a:r>
              <a:rPr lang="en-US" sz="1200" i="1" dirty="0" err="1"/>
              <a:t>NoGui</a:t>
            </a:r>
            <a:r>
              <a:rPr lang="en-US" sz="1200" i="1" dirty="0"/>
              <a:t> /Providers=*Microsoft-Build /</a:t>
            </a:r>
            <a:r>
              <a:rPr lang="en-US" sz="1200" i="1" dirty="0" err="1"/>
              <a:t>threadTime</a:t>
            </a:r>
            <a:r>
              <a:rPr lang="en-US" sz="1200" i="1" dirty="0"/>
              <a:t> /BufferSize:8096 /CircularMB:8096 /</a:t>
            </a:r>
            <a:r>
              <a:rPr lang="en-US" sz="1200" i="1" dirty="0" err="1"/>
              <a:t>NoNGenRundown</a:t>
            </a:r>
            <a:r>
              <a:rPr lang="en-US" sz="1200" i="1" dirty="0"/>
              <a:t> /</a:t>
            </a:r>
            <a:r>
              <a:rPr lang="en-US" sz="1200" i="1" dirty="0" err="1"/>
              <a:t>Merge:False</a:t>
            </a:r>
            <a:r>
              <a:rPr lang="en-US" sz="1200" i="1" dirty="0"/>
              <a:t> /DataFile:example01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Terminology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Concepts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Binlog</a:t>
            </a:r>
            <a:r>
              <a:rPr lang="en-US" dirty="0"/>
              <a:t> Viewer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ETW + </a:t>
            </a:r>
            <a:r>
              <a:rPr lang="en-US" dirty="0" err="1"/>
              <a:t>PerfView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Case 1 – Targets ordering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Case 2 – overbuild/</a:t>
            </a:r>
            <a:r>
              <a:rPr lang="en-US" dirty="0" err="1"/>
              <a:t>underbuild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Case 3 – slow build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2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2672585"/>
          </a:xfrm>
        </p:spPr>
        <p:txBody>
          <a:bodyPr/>
          <a:lstStyle/>
          <a:p>
            <a:pPr algn="ctr"/>
            <a:r>
              <a:rPr lang="en-US" sz="4800" dirty="0">
                <a:hlinkClick r:id="rId2"/>
              </a:rPr>
              <a:t>dotutils.net/</a:t>
            </a:r>
            <a:r>
              <a:rPr lang="en-US" sz="4800" dirty="0" err="1">
                <a:hlinkClick r:id="rId2"/>
              </a:rPr>
              <a:t>wug</a:t>
            </a:r>
            <a:r>
              <a:rPr lang="en-US" sz="4800" dirty="0">
                <a:hlinkClick r:id="rId2"/>
              </a:rPr>
              <a:t>-talk</a:t>
            </a:r>
            <a:endParaRPr lang="en-US" sz="4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3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5242311-090E-2009-9EF9-97FA5AD3A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946" y="1891145"/>
            <a:ext cx="4980709" cy="450951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PM: Chet Husk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Tech Lead: Rainer Sigwald</a:t>
            </a:r>
          </a:p>
          <a:p>
            <a:pPr algn="l"/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Alina Mayorova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Farhad Alizada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Jan Krivanek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Ladi Prosek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Mariana Garces Dematte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6AF42F6-9D5F-A831-1E0D-32178655155A}"/>
              </a:ext>
            </a:extLst>
          </p:cNvPr>
          <p:cNvSpPr txBox="1">
            <a:spLocks/>
          </p:cNvSpPr>
          <p:nvPr/>
        </p:nvSpPr>
        <p:spPr>
          <a:xfrm>
            <a:off x="6404823" y="3951565"/>
            <a:ext cx="4980709" cy="236074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spc="-60" dirty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Michal Pavlik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spc="-60" dirty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Roman Konecny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spc="-60" dirty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Surayya Husseyn Zada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spc="-60" dirty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Yuliia Kovalova</a:t>
            </a:r>
          </a:p>
        </p:txBody>
      </p:sp>
    </p:spTree>
    <p:extLst>
      <p:ext uri="{BB962C8B-B14F-4D97-AF65-F5344CB8AC3E}">
        <p14:creationId xmlns:p14="http://schemas.microsoft.com/office/powerpoint/2010/main" val="14775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Items, Metadata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Targets,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Conditions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Property/Item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Imports, </a:t>
            </a:r>
            <a:r>
              <a:rPr lang="en-US" dirty="0" err="1"/>
              <a:t>Sdks</a:t>
            </a:r>
            <a:r>
              <a:rPr lang="en-US" dirty="0"/>
              <a:t>, .props, .targets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9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$(Prop)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Env vars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/p[</a:t>
            </a:r>
            <a:r>
              <a:rPr lang="en-US" dirty="0" err="1"/>
              <a:t>roperty</a:t>
            </a:r>
            <a:r>
              <a:rPr lang="en-US" dirty="0"/>
              <a:t>]:&lt;name&gt;=&lt;value&gt;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3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Items, Metadata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@(Item)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@(Item-&gt;’%(metadata)’)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%(</a:t>
            </a:r>
            <a:r>
              <a:rPr lang="en-US" dirty="0" err="1"/>
              <a:t>Item.metadata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Items transformations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Batching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b="1" i="1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7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Targets,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Unit of execution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Dependencies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U2D check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Coma vs semicolon, quotes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b="1" i="1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b="1" i="1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b="1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b="1" i="1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8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Conditions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==, !=, Exists, !Exists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3787"/>
      </p:ext>
    </p:extLst>
  </p:cSld>
  <p:clrMapOvr>
    <a:masterClrMapping/>
  </p:clrMapOvr>
</p:sld>
</file>

<file path=ppt/theme/theme1.xml><?xml version="1.0" encoding="utf-8"?>
<a:theme xmlns:a="http://schemas.openxmlformats.org/drawingml/2006/main" name="Gopas 1  (3 barvy)">
  <a:themeElements>
    <a:clrScheme name="WUG">
      <a:dk1>
        <a:sysClr val="windowText" lastClr="000000"/>
      </a:dk1>
      <a:lt1>
        <a:sysClr val="window" lastClr="FFFFFF"/>
      </a:lt1>
      <a:dk2>
        <a:srgbClr val="163C7D"/>
      </a:dk2>
      <a:lt2>
        <a:srgbClr val="FFFFFF"/>
      </a:lt2>
      <a:accent1>
        <a:srgbClr val="5E98D1"/>
      </a:accent1>
      <a:accent2>
        <a:srgbClr val="FDCB00"/>
      </a:accent2>
      <a:accent3>
        <a:srgbClr val="ED7539"/>
      </a:accent3>
      <a:accent4>
        <a:srgbClr val="E50046"/>
      </a:accent4>
      <a:accent5>
        <a:srgbClr val="C8D400"/>
      </a:accent5>
      <a:accent6>
        <a:srgbClr val="EA5297"/>
      </a:accent6>
      <a:hlink>
        <a:srgbClr val="1E326C"/>
      </a:hlink>
      <a:folHlink>
        <a:srgbClr val="1E326C"/>
      </a:folHlink>
    </a:clrScheme>
    <a:fontScheme name="Gop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WUG - template 2018</Template>
  <TotalTime>7177</TotalTime>
  <Words>1131</Words>
  <Application>Microsoft Office PowerPoint</Application>
  <PresentationFormat>Widescreen</PresentationFormat>
  <Paragraphs>216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Cascadia Mono</vt:lpstr>
      <vt:lpstr>Segoe UI</vt:lpstr>
      <vt:lpstr>Segoe UI Semibold</vt:lpstr>
      <vt:lpstr>Wingdings</vt:lpstr>
      <vt:lpstr>Gopas 1  (3 barvy)</vt:lpstr>
      <vt:lpstr>Troubleshooting MSBuild</vt:lpstr>
      <vt:lpstr>Agenda</vt:lpstr>
      <vt:lpstr>Materials</vt:lpstr>
      <vt:lpstr>The team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Concepts</vt:lpstr>
      <vt:lpstr>Concepts</vt:lpstr>
      <vt:lpstr>Concepts</vt:lpstr>
      <vt:lpstr>Concepts</vt:lpstr>
      <vt:lpstr>Binlog Viewer</vt:lpstr>
      <vt:lpstr>ETW, PerfView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Troubleshooting MSBuild</dc:title>
  <dc:creator>Jan Krivanek</dc:creator>
  <cp:lastModifiedBy>Jan Krivanek</cp:lastModifiedBy>
  <cp:revision>12</cp:revision>
  <dcterms:created xsi:type="dcterms:W3CDTF">2024-02-13T13:23:54Z</dcterms:created>
  <dcterms:modified xsi:type="dcterms:W3CDTF">2024-03-03T16:42:34Z</dcterms:modified>
</cp:coreProperties>
</file>