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3" r:id="rId3"/>
    <p:sldId id="272" r:id="rId4"/>
    <p:sldId id="274" r:id="rId5"/>
    <p:sldId id="275" r:id="rId6"/>
    <p:sldId id="276" r:id="rId7"/>
    <p:sldId id="277" r:id="rId8"/>
    <p:sldId id="279" r:id="rId9"/>
    <p:sldId id="278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71" r:id="rId23"/>
  </p:sldIdLst>
  <p:sldSz cx="12192000" cy="6858000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Stardos Stencil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iVNq4pj/aXS1zLWKoUHlbMUofF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4674"/>
  </p:normalViewPr>
  <p:slideViewPr>
    <p:cSldViewPr snapToGrid="0">
      <p:cViewPr varScale="1">
        <p:scale>
          <a:sx n="101" d="100"/>
          <a:sy n="101" d="100"/>
        </p:scale>
        <p:origin x="112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785026" y="63530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414019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882831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2"/>
          <p:cNvSpPr/>
          <p:nvPr/>
        </p:nvSpPr>
        <p:spPr>
          <a:xfrm>
            <a:off x="0" y="0"/>
            <a:ext cx="12192000" cy="6486525"/>
          </a:xfrm>
          <a:prstGeom prst="rect">
            <a:avLst/>
          </a:prstGeom>
          <a:solidFill>
            <a:srgbClr val="22377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2"/>
          <p:cNvSpPr txBox="1">
            <a:spLocks noGrp="1"/>
          </p:cNvSpPr>
          <p:nvPr>
            <p:ph type="ctrTitle"/>
          </p:nvPr>
        </p:nvSpPr>
        <p:spPr>
          <a:xfrm>
            <a:off x="872110" y="-2030424"/>
            <a:ext cx="10583741" cy="99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subTitle" idx="1"/>
          </p:nvPr>
        </p:nvSpPr>
        <p:spPr>
          <a:xfrm>
            <a:off x="872110" y="-782219"/>
            <a:ext cx="10583741" cy="38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4" name="Google Shape;24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78397" y="1582451"/>
            <a:ext cx="8678656" cy="1787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>
            <a:spLocks noGrp="1"/>
          </p:cNvSpPr>
          <p:nvPr>
            <p:ph type="dt" idx="10"/>
          </p:nvPr>
        </p:nvSpPr>
        <p:spPr>
          <a:xfrm>
            <a:off x="741484" y="636252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title"/>
          </p:nvPr>
        </p:nvSpPr>
        <p:spPr>
          <a:xfrm>
            <a:off x="324528" y="227160"/>
            <a:ext cx="8061101" cy="55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771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2237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43" name="Google Shape;4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80418" y="235206"/>
            <a:ext cx="2732129" cy="550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>
            <a:spLocks noGrp="1"/>
          </p:cNvSpPr>
          <p:nvPr>
            <p:ph type="dt" idx="10"/>
          </p:nvPr>
        </p:nvSpPr>
        <p:spPr>
          <a:xfrm>
            <a:off x="741484" y="636252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title"/>
          </p:nvPr>
        </p:nvSpPr>
        <p:spPr>
          <a:xfrm>
            <a:off x="324528" y="227160"/>
            <a:ext cx="8061101" cy="55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771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2237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49" name="Google Shape;49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80418" y="235206"/>
            <a:ext cx="2732129" cy="550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ctrTitle"/>
          </p:nvPr>
        </p:nvSpPr>
        <p:spPr>
          <a:xfrm>
            <a:off x="7263685" y="2846231"/>
            <a:ext cx="4417452" cy="1460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771"/>
              </a:buClr>
              <a:buSzPts val="5600"/>
              <a:buFont typeface="Arial"/>
              <a:buNone/>
              <a:defRPr sz="5600" b="1" i="0" u="none" strike="noStrike" cap="none">
                <a:solidFill>
                  <a:srgbClr val="2237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subTitle" idx="1"/>
          </p:nvPr>
        </p:nvSpPr>
        <p:spPr>
          <a:xfrm>
            <a:off x="7263685" y="4429523"/>
            <a:ext cx="4417452" cy="75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dt" idx="10"/>
          </p:nvPr>
        </p:nvSpPr>
        <p:spPr>
          <a:xfrm>
            <a:off x="741484" y="636252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2"/>
          </p:nvPr>
        </p:nvSpPr>
        <p:spPr>
          <a:xfrm>
            <a:off x="1" y="862149"/>
            <a:ext cx="7096258" cy="563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7" name="Google Shape;57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80418" y="235206"/>
            <a:ext cx="2732129" cy="550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dt" idx="10"/>
          </p:nvPr>
        </p:nvSpPr>
        <p:spPr>
          <a:xfrm>
            <a:off x="741484" y="636252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28"/>
          <p:cNvSpPr txBox="1"/>
          <p:nvPr/>
        </p:nvSpPr>
        <p:spPr>
          <a:xfrm>
            <a:off x="324528" y="227160"/>
            <a:ext cx="8061101" cy="55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771"/>
              </a:buClr>
              <a:buSzPts val="3000"/>
              <a:buFont typeface="Arial"/>
              <a:buNone/>
            </a:pPr>
            <a:r>
              <a:rPr lang="en-US" sz="3000" b="1">
                <a:solidFill>
                  <a:srgbClr val="223771"/>
                </a:solidFill>
                <a:latin typeface="Arial"/>
                <a:ea typeface="Arial"/>
                <a:cs typeface="Arial"/>
                <a:sym typeface="Arial"/>
              </a:rPr>
              <a:t>CHỦ ĐỀ</a:t>
            </a:r>
            <a:endParaRPr sz="3000" b="1">
              <a:solidFill>
                <a:srgbClr val="2237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80418" y="235206"/>
            <a:ext cx="2732129" cy="550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>
            <a:spLocks noGrp="1"/>
          </p:cNvSpPr>
          <p:nvPr>
            <p:ph type="title"/>
          </p:nvPr>
        </p:nvSpPr>
        <p:spPr>
          <a:xfrm>
            <a:off x="701899" y="351789"/>
            <a:ext cx="8061101" cy="92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771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2237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1"/>
          </p:nvPr>
        </p:nvSpPr>
        <p:spPr>
          <a:xfrm>
            <a:off x="701899" y="1639781"/>
            <a:ext cx="333670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body" idx="2"/>
          </p:nvPr>
        </p:nvSpPr>
        <p:spPr>
          <a:xfrm>
            <a:off x="4611710" y="1639781"/>
            <a:ext cx="333187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dt" idx="10"/>
          </p:nvPr>
        </p:nvSpPr>
        <p:spPr>
          <a:xfrm>
            <a:off x="741484" y="636252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body" idx="3"/>
          </p:nvPr>
        </p:nvSpPr>
        <p:spPr>
          <a:xfrm>
            <a:off x="8426539" y="1639781"/>
            <a:ext cx="333187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4" name="Google Shape;74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80418" y="235206"/>
            <a:ext cx="2732129" cy="550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0"/>
          <p:cNvSpPr txBox="1">
            <a:spLocks noGrp="1"/>
          </p:cNvSpPr>
          <p:nvPr>
            <p:ph type="dt" idx="10"/>
          </p:nvPr>
        </p:nvSpPr>
        <p:spPr>
          <a:xfrm>
            <a:off x="741484" y="636252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9" name="Google Shape;79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3692" y="90029"/>
            <a:ext cx="2539035" cy="51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741484" y="636252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" name="Google Shape;84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80418" y="235206"/>
            <a:ext cx="2732129" cy="550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dt" idx="10"/>
          </p:nvPr>
        </p:nvSpPr>
        <p:spPr>
          <a:xfrm>
            <a:off x="741484" y="636252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3692" y="90029"/>
            <a:ext cx="2539035" cy="51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67" y="0"/>
            <a:ext cx="121870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1"/>
          <p:cNvSpPr txBox="1">
            <a:spLocks noGrp="1"/>
          </p:cNvSpPr>
          <p:nvPr>
            <p:ph type="dt" idx="10"/>
          </p:nvPr>
        </p:nvSpPr>
        <p:spPr>
          <a:xfrm>
            <a:off x="741484" y="636252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" name="Google Shape;14;p21"/>
          <p:cNvGrpSpPr/>
          <p:nvPr/>
        </p:nvGrpSpPr>
        <p:grpSpPr>
          <a:xfrm>
            <a:off x="0" y="6494093"/>
            <a:ext cx="12192000" cy="373091"/>
            <a:chOff x="0" y="1661375"/>
            <a:chExt cx="12192000" cy="373091"/>
          </a:xfrm>
        </p:grpSpPr>
        <p:sp>
          <p:nvSpPr>
            <p:cNvPr id="15" name="Google Shape;15;p21"/>
            <p:cNvSpPr/>
            <p:nvPr/>
          </p:nvSpPr>
          <p:spPr>
            <a:xfrm>
              <a:off x="0" y="1661375"/>
              <a:ext cx="12192000" cy="109728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1"/>
            <p:cNvSpPr/>
            <p:nvPr/>
          </p:nvSpPr>
          <p:spPr>
            <a:xfrm>
              <a:off x="0" y="1760146"/>
              <a:ext cx="12192000" cy="274320"/>
            </a:xfrm>
            <a:prstGeom prst="rect">
              <a:avLst/>
            </a:prstGeom>
            <a:solidFill>
              <a:srgbClr val="223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6;p1">
            <a:extLst>
              <a:ext uri="{FF2B5EF4-FFF2-40B4-BE49-F238E27FC236}">
                <a16:creationId xmlns:a16="http://schemas.microsoft.com/office/drawing/2014/main" id="{DC6020C8-E032-3D69-04CF-76002AB5DD9A}"/>
              </a:ext>
            </a:extLst>
          </p:cNvPr>
          <p:cNvSpPr txBox="1">
            <a:spLocks/>
          </p:cNvSpPr>
          <p:nvPr/>
        </p:nvSpPr>
        <p:spPr>
          <a:xfrm>
            <a:off x="1873471" y="3370362"/>
            <a:ext cx="8445057" cy="203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  <a:buFont typeface="Times New Roman"/>
              <a:buNone/>
            </a:pPr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>Advanced Reinforcement Learning</a:t>
            </a:r>
          </a:p>
          <a:p>
            <a:pPr>
              <a:lnSpc>
                <a:spcPct val="110000"/>
              </a:lnSpc>
              <a:spcBef>
                <a:spcPts val="600"/>
              </a:spcBef>
              <a:buFont typeface="Times New Roman"/>
              <a:buNone/>
            </a:pP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Midterm Project: Using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DQN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to play Flappy Bird</a:t>
            </a:r>
          </a:p>
        </p:txBody>
      </p:sp>
      <p:sp>
        <p:nvSpPr>
          <p:cNvPr id="5" name="Google Shape;96;p1">
            <a:extLst>
              <a:ext uri="{FF2B5EF4-FFF2-40B4-BE49-F238E27FC236}">
                <a16:creationId xmlns:a16="http://schemas.microsoft.com/office/drawing/2014/main" id="{E55A1582-96E8-D378-D9B8-3DBE1914FE76}"/>
              </a:ext>
            </a:extLst>
          </p:cNvPr>
          <p:cNvSpPr txBox="1">
            <a:spLocks/>
          </p:cNvSpPr>
          <p:nvPr/>
        </p:nvSpPr>
        <p:spPr>
          <a:xfrm>
            <a:off x="3795539" y="4876799"/>
            <a:ext cx="4736882" cy="138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20000"/>
              </a:lnSpc>
              <a:spcAft>
                <a:spcPts val="600"/>
              </a:spcAft>
              <a:buFont typeface="Times New Roman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Student: Tran Van Do</a:t>
            </a:r>
          </a:p>
          <a:p>
            <a:pPr algn="l">
              <a:lnSpc>
                <a:spcPct val="120000"/>
              </a:lnSpc>
              <a:spcAft>
                <a:spcPts val="600"/>
              </a:spcAft>
              <a:buFont typeface="Times New Roman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ID: 20010737</a:t>
            </a:r>
          </a:p>
          <a:p>
            <a:pPr algn="l">
              <a:lnSpc>
                <a:spcPct val="120000"/>
              </a:lnSpc>
              <a:spcAft>
                <a:spcPts val="600"/>
              </a:spcAft>
              <a:buFont typeface="Times New Roman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Advisor: Vu Hoang Dieu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E370A-9833-9129-0BB1-1078AF3FCA13}"/>
              </a:ext>
            </a:extLst>
          </p:cNvPr>
          <p:cNvSpPr txBox="1"/>
          <p:nvPr/>
        </p:nvSpPr>
        <p:spPr>
          <a:xfrm>
            <a:off x="2883691" y="6550223"/>
            <a:ext cx="6100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Hanoi, May 21</a:t>
            </a:r>
            <a:r>
              <a:rPr lang="en-US" sz="1400" b="1" i="1" baseline="30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</a:t>
            </a:r>
            <a:r>
              <a:rPr lang="en-US" sz="1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2024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D0BA7A-F088-AACD-D45C-D2AD7C4AE84D}"/>
              </a:ext>
            </a:extLst>
          </p:cNvPr>
          <p:cNvSpPr txBox="1"/>
          <p:nvPr/>
        </p:nvSpPr>
        <p:spPr>
          <a:xfrm>
            <a:off x="11553824" y="6578798"/>
            <a:ext cx="542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BD9E-EC60-1C33-8F3F-03E4900F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28" y="227160"/>
            <a:ext cx="8851003" cy="1284402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dirty="0"/>
              <a:t>III. IMPLEMENTATION</a:t>
            </a:r>
            <a:br>
              <a:rPr lang="en-US" sz="3600" dirty="0"/>
            </a:br>
            <a:r>
              <a:rPr lang="en-US" sz="2700" dirty="0"/>
              <a:t>3. Dueling </a:t>
            </a:r>
            <a:r>
              <a:rPr lang="en-US" sz="2700" dirty="0" err="1"/>
              <a:t>DDQN</a:t>
            </a:r>
            <a:r>
              <a:rPr lang="en-US" sz="2700" dirty="0"/>
              <a:t> with Prioritized Experience Replay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4509A-25E4-8332-ACA3-DD3BF2D53476}"/>
              </a:ext>
            </a:extLst>
          </p:cNvPr>
          <p:cNvSpPr txBox="1"/>
          <p:nvPr/>
        </p:nvSpPr>
        <p:spPr>
          <a:xfrm>
            <a:off x="1292771" y="1560786"/>
            <a:ext cx="1008993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36538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DQN</a:t>
            </a:r>
            <a:r>
              <a:rPr lang="en-US" sz="2000" dirty="0"/>
              <a:t> Dueling Network: includes 3 2D Convolution layers and 2 Fully Connected layers for state value (V) and 2 Fully Connected layers for advantage value (A).</a:t>
            </a:r>
          </a:p>
          <a:p>
            <a:pPr indent="236538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The last module uses the following mapping:</a:t>
            </a:r>
          </a:p>
          <a:p>
            <a:pPr indent="236538"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indent="236538"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input_shape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84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84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conv = {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Conv2d(</a:t>
            </a:r>
            <a:r>
              <a:rPr lang="en-US" sz="2000" dirty="0">
                <a:solidFill>
                  <a:srgbClr val="09865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,kernel_size=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,stride=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ReLU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Conv2d(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64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,kernel_size=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,stride=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ReLU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Conv2d(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64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64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,kernel_size=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,stride=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ReLU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fcv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Linear(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conv_out_size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512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ReLU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Linear(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512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)}</a:t>
            </a:r>
          </a:p>
          <a:p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fca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Linear(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conv_out_size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512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ReLU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Linear(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512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65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)}</a:t>
            </a:r>
          </a:p>
          <a:p>
            <a:pPr lvl="1"/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output =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fcv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(conv(input)) +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fca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(conv(input)) -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fca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(conv(input)).mean() 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B746F4-6B46-AD9B-0DED-250662644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06" y="2738952"/>
            <a:ext cx="6924625" cy="837893"/>
          </a:xfrm>
          <a:prstGeom prst="rect">
            <a:avLst/>
          </a:prstGeom>
        </p:spPr>
      </p:pic>
      <p:pic>
        <p:nvPicPr>
          <p:cNvPr id="6" name="Picture 5" descr="Using Dueling DQN to Play Flappy Bird · KK's Blog (fromkk)">
            <a:extLst>
              <a:ext uri="{FF2B5EF4-FFF2-40B4-BE49-F238E27FC236}">
                <a16:creationId xmlns:a16="http://schemas.microsoft.com/office/drawing/2014/main" id="{8699FFBC-EF7D-109B-3455-D50217248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021" y="3576845"/>
            <a:ext cx="3506514" cy="226190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FCEABD-A04A-55F5-DDE7-3E2DE324101E}"/>
              </a:ext>
            </a:extLst>
          </p:cNvPr>
          <p:cNvSpPr txBox="1"/>
          <p:nvPr/>
        </p:nvSpPr>
        <p:spPr>
          <a:xfrm>
            <a:off x="11553824" y="6578798"/>
            <a:ext cx="542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7540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BD9E-EC60-1C33-8F3F-03E4900F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28" y="227160"/>
            <a:ext cx="8851003" cy="1284402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dirty="0"/>
              <a:t>IV. HYPERPARAMETER AND FUNCTION</a:t>
            </a:r>
            <a:br>
              <a:rPr lang="en-US" sz="3600" dirty="0"/>
            </a:br>
            <a:r>
              <a:rPr lang="en-US" sz="2700" dirty="0"/>
              <a:t>1. </a:t>
            </a:r>
            <a:r>
              <a:rPr lang="en-US" sz="2700" dirty="0" err="1"/>
              <a:t>Hyperparametter</a:t>
            </a:r>
            <a:endParaRPr lang="en-US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4509A-25E4-8332-ACA3-DD3BF2D53476}"/>
              </a:ext>
            </a:extLst>
          </p:cNvPr>
          <p:cNvSpPr txBox="1"/>
          <p:nvPr/>
        </p:nvSpPr>
        <p:spPr>
          <a:xfrm>
            <a:off x="1292770" y="1560786"/>
            <a:ext cx="10783615" cy="540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ACTIONS = [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Action of Agent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EXPERIENCE_BUFFER_SIZE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2000	  </a:t>
            </a:r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Size of buffer experience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STATE_DIM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  </a:t>
            </a:r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Number of images in one train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GAMMA =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0.99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EPSILON_START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  </a:t>
            </a:r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Epsilon, decreasing with each epochs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EPSILON_FINAL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0.001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EPSILON_DECAY_FRAMES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**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)/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MEAN_GOAL_REWARD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  </a:t>
            </a:r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Number of goals to achieve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BATCH_SIZE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32  </a:t>
            </a:r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sz="18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Batch_size</a:t>
            </a:r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Number of buffers per training session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MIN_EXP_BUFFER_SIZE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500  </a:t>
            </a:r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Minimum of Buffer Experience memory to be able to train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SYNC_TARGET_FRAMES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 </a:t>
            </a:r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Frame frequency to synch Target Network for Online Network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LEARNING_RATE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1e-4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SKIP_FRAME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  </a:t>
            </a:r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number of frames performed with the previous action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Policy for each game's restart.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INITIAL_SKIP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200"/>
              </a:spcBef>
            </a:pP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EPOCHS_MAX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5000  </a:t>
            </a:r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Maximum number of training epochs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236538">
              <a:spcBef>
                <a:spcPts val="200"/>
              </a:spcBef>
              <a:spcAft>
                <a:spcPts val="600"/>
              </a:spcAft>
            </a:pPr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C6C2A-AA0C-1AFA-7430-945AF687893B}"/>
              </a:ext>
            </a:extLst>
          </p:cNvPr>
          <p:cNvSpPr txBox="1"/>
          <p:nvPr/>
        </p:nvSpPr>
        <p:spPr>
          <a:xfrm>
            <a:off x="11553824" y="6578798"/>
            <a:ext cx="542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48882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BD9E-EC60-1C33-8F3F-03E4900F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28" y="227160"/>
            <a:ext cx="8851003" cy="1284402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dirty="0"/>
              <a:t>IV. HYPERPARAMETER AND FUNCTION</a:t>
            </a:r>
            <a:br>
              <a:rPr lang="en-US" sz="3600" dirty="0"/>
            </a:br>
            <a:r>
              <a:rPr lang="en-US" sz="2700" dirty="0"/>
              <a:t>2.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E977C-3E99-7648-7899-3BC010710771}"/>
              </a:ext>
            </a:extLst>
          </p:cNvPr>
          <p:cNvSpPr txBox="1"/>
          <p:nvPr/>
        </p:nvSpPr>
        <p:spPr>
          <a:xfrm>
            <a:off x="1292770" y="1560786"/>
            <a:ext cx="60066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36538"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Preprocess state for training</a:t>
            </a:r>
          </a:p>
          <a:p>
            <a:pPr indent="236538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Cropping image regions does not affect training.</a:t>
            </a:r>
          </a:p>
          <a:p>
            <a:pPr indent="236538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Resize the image to 84x84 size</a:t>
            </a:r>
          </a:p>
          <a:p>
            <a:pPr indent="236538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Use a layer of Filter2D to sharpen the image</a:t>
            </a:r>
          </a:p>
          <a:p>
            <a:pPr indent="236538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Convert to black and white image, bring pixel value to about 0-1.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56710-5FBB-B826-E141-FB9781C59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80"/>
          <a:stretch/>
        </p:blipFill>
        <p:spPr bwMode="auto">
          <a:xfrm>
            <a:off x="7078717" y="1560786"/>
            <a:ext cx="2362200" cy="41757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F7AAF3-A4ED-2DB4-9332-609EF3CBE1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2" t="5818" b="19871"/>
          <a:stretch/>
        </p:blipFill>
        <p:spPr bwMode="auto">
          <a:xfrm>
            <a:off x="9941560" y="1731601"/>
            <a:ext cx="2250440" cy="38341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2EA09D-0216-C606-A958-D47A789FBF29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9440917" y="3648666"/>
            <a:ext cx="50064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BBC7FCE-8AE8-3088-C158-0DA534F33640}"/>
              </a:ext>
            </a:extLst>
          </p:cNvPr>
          <p:cNvSpPr txBox="1"/>
          <p:nvPr/>
        </p:nvSpPr>
        <p:spPr>
          <a:xfrm>
            <a:off x="11553824" y="6578798"/>
            <a:ext cx="542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88468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BD9E-EC60-1C33-8F3F-03E4900F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28" y="227160"/>
            <a:ext cx="8851003" cy="1284402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dirty="0"/>
              <a:t>IV. HYPERPARAMETER AND FUNCTION</a:t>
            </a:r>
            <a:br>
              <a:rPr lang="en-US" sz="3600" dirty="0"/>
            </a:br>
            <a:r>
              <a:rPr lang="en-US" sz="2700" dirty="0"/>
              <a:t>2.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E977C-3E99-7648-7899-3BC010710771}"/>
              </a:ext>
            </a:extLst>
          </p:cNvPr>
          <p:cNvSpPr txBox="1"/>
          <p:nvPr/>
        </p:nvSpPr>
        <p:spPr>
          <a:xfrm>
            <a:off x="1292770" y="1560786"/>
            <a:ext cx="911247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36538"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/>
              <a:t>Creat</a:t>
            </a:r>
            <a:r>
              <a:rPr lang="en-US" sz="2000" b="1" dirty="0"/>
              <a:t> Agent</a:t>
            </a:r>
          </a:p>
          <a:p>
            <a:pPr indent="236538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reset: Restart game with fix 34 action to start game in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INITIAL_SKIP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236538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step: Takes a action -&gt; return reward.</a:t>
            </a:r>
          </a:p>
          <a:p>
            <a:pPr indent="236538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	append (state, action, reward, done, </a:t>
            </a:r>
            <a:r>
              <a:rPr lang="en-US" sz="2000" dirty="0" err="1"/>
              <a:t>next_state</a:t>
            </a:r>
            <a:r>
              <a:rPr lang="en-US" sz="2000" dirty="0"/>
              <a:t>) to </a:t>
            </a:r>
            <a:r>
              <a:rPr lang="en-US" sz="2000" dirty="0" err="1"/>
              <a:t>Experimence</a:t>
            </a:r>
            <a:r>
              <a:rPr lang="en-US" sz="2000" dirty="0"/>
              <a:t> buffer with Agent for </a:t>
            </a:r>
            <a:r>
              <a:rPr lang="en-US" sz="2000" dirty="0" err="1"/>
              <a:t>DQN</a:t>
            </a:r>
            <a:r>
              <a:rPr lang="en-US" sz="2000" dirty="0"/>
              <a:t> and </a:t>
            </a:r>
            <a:r>
              <a:rPr lang="en-US" sz="2000" dirty="0" err="1"/>
              <a:t>DDQN</a:t>
            </a:r>
            <a:r>
              <a:rPr lang="en-US" sz="2000" dirty="0"/>
              <a:t>	</a:t>
            </a:r>
          </a:p>
          <a:p>
            <a:pPr indent="236538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	append ((state, action, reward, done, </a:t>
            </a:r>
            <a:r>
              <a:rPr lang="en-US" sz="2000" dirty="0" err="1"/>
              <a:t>next_state</a:t>
            </a:r>
            <a:r>
              <a:rPr lang="en-US" sz="2000" dirty="0"/>
              <a:t>), p) to </a:t>
            </a:r>
            <a:r>
              <a:rPr lang="en-US" sz="2000" dirty="0" err="1"/>
              <a:t>Experimence</a:t>
            </a:r>
            <a:r>
              <a:rPr lang="en-US" sz="2000" dirty="0"/>
              <a:t> buffer with Agent for Dueling </a:t>
            </a:r>
            <a:r>
              <a:rPr lang="en-US" sz="2000" dirty="0" err="1"/>
              <a:t>DDQN</a:t>
            </a:r>
            <a:r>
              <a:rPr lang="en-US" sz="2000" dirty="0"/>
              <a:t> with PER</a:t>
            </a:r>
          </a:p>
          <a:p>
            <a:pPr indent="236538"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DAF94E-9E14-5E93-ED11-F73691DDCBBD}"/>
              </a:ext>
            </a:extLst>
          </p:cNvPr>
          <p:cNvSpPr txBox="1"/>
          <p:nvPr/>
        </p:nvSpPr>
        <p:spPr>
          <a:xfrm>
            <a:off x="11553824" y="6578798"/>
            <a:ext cx="542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79138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BD9E-EC60-1C33-8F3F-03E4900F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28" y="227160"/>
            <a:ext cx="8851003" cy="1284402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dirty="0"/>
              <a:t>IV. HYPERPARAMETER AND FUNCTION</a:t>
            </a:r>
            <a:br>
              <a:rPr lang="en-US" sz="3600" dirty="0"/>
            </a:br>
            <a:r>
              <a:rPr lang="en-US" sz="2700" dirty="0"/>
              <a:t>2.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E977C-3E99-7648-7899-3BC010710771}"/>
              </a:ext>
            </a:extLst>
          </p:cNvPr>
          <p:cNvSpPr txBox="1"/>
          <p:nvPr/>
        </p:nvSpPr>
        <p:spPr>
          <a:xfrm>
            <a:off x="1292770" y="1560786"/>
            <a:ext cx="1053136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/>
              <a:t>ExperienceBuffer</a:t>
            </a:r>
            <a:endParaRPr lang="en-US" sz="2000" b="1" dirty="0"/>
          </a:p>
          <a:p>
            <a:pPr indent="236538">
              <a:spcBef>
                <a:spcPts val="600"/>
              </a:spcBef>
              <a:spcAft>
                <a:spcPts val="600"/>
              </a:spcAft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__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init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__(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self,capacity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) : </a:t>
            </a:r>
            <a:r>
              <a:rPr lang="en-US" sz="2000" dirty="0"/>
              <a:t>initial memory Experience Buffer: </a:t>
            </a:r>
          </a:p>
          <a:p>
            <a:pPr indent="236538">
              <a:spcBef>
                <a:spcPts val="600"/>
              </a:spcBef>
              <a:spcAft>
                <a:spcPts val="600"/>
              </a:spcAft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append(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self,exp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): </a:t>
            </a:r>
            <a:r>
              <a:rPr lang="en-US" sz="2000" dirty="0"/>
              <a:t>append Experience buffer</a:t>
            </a:r>
          </a:p>
          <a:p>
            <a:pPr marL="0" marR="0" lvl="0" indent="2365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sample(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self,batch_size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):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lang="en-US" sz="2000" dirty="0"/>
              <a:t>sample: get sample in memory buffer with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size=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batch_size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/>
              <a:t>ExperienceBufferPER</a:t>
            </a:r>
            <a:endParaRPr lang="en-US" sz="2000" b="1" dirty="0"/>
          </a:p>
          <a:p>
            <a:pPr indent="236538">
              <a:spcBef>
                <a:spcPts val="600"/>
              </a:spcBef>
              <a:spcAft>
                <a:spcPts val="600"/>
              </a:spcAft>
            </a:pP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__(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self,capacity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sz="2000" dirty="0"/>
              <a:t>initial memory Experience buffer and priority</a:t>
            </a:r>
          </a:p>
          <a:p>
            <a:pPr indent="236538">
              <a:spcBef>
                <a:spcPts val="600"/>
              </a:spcBef>
              <a:spcAft>
                <a:spcPts val="600"/>
              </a:spcAft>
            </a:pP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append(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self,exp,p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sz="2000" dirty="0"/>
              <a:t>append Experience buffer and </a:t>
            </a:r>
            <a:r>
              <a:rPr lang="en-US" sz="2000" dirty="0" err="1"/>
              <a:t>prority</a:t>
            </a:r>
            <a:endParaRPr lang="en-US" sz="2000" dirty="0"/>
          </a:p>
          <a:p>
            <a:pPr indent="236538">
              <a:spcBef>
                <a:spcPts val="600"/>
              </a:spcBef>
              <a:spcAft>
                <a:spcPts val="600"/>
              </a:spcAft>
            </a:pP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sample(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self,batch_size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en-US" sz="2000" dirty="0"/>
              <a:t> get sample in memory buffer with </a:t>
            </a:r>
            <a:r>
              <a:rPr lang="en-US" sz="2000" b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size=</a:t>
            </a:r>
            <a:r>
              <a:rPr lang="en-US" sz="2000" b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batch_size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/>
              <a:t>with probability based on priority</a:t>
            </a:r>
          </a:p>
          <a:p>
            <a:pPr indent="236538"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F8F44-AFC3-4FB4-21C6-80BC7523447E}"/>
              </a:ext>
            </a:extLst>
          </p:cNvPr>
          <p:cNvSpPr txBox="1"/>
          <p:nvPr/>
        </p:nvSpPr>
        <p:spPr>
          <a:xfrm>
            <a:off x="11553824" y="6578798"/>
            <a:ext cx="542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142760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BD9E-EC60-1C33-8F3F-03E4900F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28" y="227160"/>
            <a:ext cx="8851003" cy="1284402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dirty="0"/>
              <a:t>IV. HYPERPARAMETER AND FUNCTION</a:t>
            </a:r>
            <a:br>
              <a:rPr lang="en-US" sz="3600" dirty="0"/>
            </a:br>
            <a:r>
              <a:rPr lang="en-US" sz="2700" dirty="0"/>
              <a:t>2.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E977C-3E99-7648-7899-3BC010710771}"/>
              </a:ext>
            </a:extLst>
          </p:cNvPr>
          <p:cNvSpPr txBox="1"/>
          <p:nvPr/>
        </p:nvSpPr>
        <p:spPr>
          <a:xfrm>
            <a:off x="1292770" y="1560786"/>
            <a:ext cx="105313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36538"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Calculate Loss for </a:t>
            </a:r>
            <a:r>
              <a:rPr lang="en-US" sz="2000" b="1" dirty="0" err="1"/>
              <a:t>DQN</a:t>
            </a:r>
            <a:r>
              <a:rPr lang="en-US" sz="2000" b="1" dirty="0"/>
              <a:t>: 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calc_loss_DQN</a:t>
            </a:r>
            <a:endParaRPr lang="en-US" sz="18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236538"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indent="236538"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Calculate Loss for </a:t>
            </a:r>
            <a:r>
              <a:rPr lang="en-US" sz="2000" b="1" dirty="0" err="1"/>
              <a:t>DDQN</a:t>
            </a:r>
            <a:r>
              <a:rPr lang="en-US" sz="2000" b="1" dirty="0"/>
              <a:t>: 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calc_loss_DDQN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236538">
              <a:spcBef>
                <a:spcPts val="600"/>
              </a:spcBef>
              <a:spcAft>
                <a:spcPts val="600"/>
              </a:spcAft>
            </a:pP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236538"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8" name="Picture 7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77FB2E7E-1FF5-06B2-C82F-B7F9C181E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36" b="6394"/>
          <a:stretch/>
        </p:blipFill>
        <p:spPr>
          <a:xfrm>
            <a:off x="1292770" y="3618186"/>
            <a:ext cx="6620124" cy="2033753"/>
          </a:xfrm>
          <a:prstGeom prst="rect">
            <a:avLst/>
          </a:prstGeom>
        </p:spPr>
      </p:pic>
      <p:pic>
        <p:nvPicPr>
          <p:cNvPr id="10" name="Picture 9" descr="A math equation with a red arrow pointing to the target&#10;&#10;Description automatically generated with medium confidence">
            <a:extLst>
              <a:ext uri="{FF2B5EF4-FFF2-40B4-BE49-F238E27FC236}">
                <a16:creationId xmlns:a16="http://schemas.microsoft.com/office/drawing/2014/main" id="{C26BF76D-3B48-1E80-A305-66B26DEF1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995" y="1511562"/>
            <a:ext cx="4337071" cy="14602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F475F9-21F2-0FCA-896D-6ED2E1302D4A}"/>
              </a:ext>
            </a:extLst>
          </p:cNvPr>
          <p:cNvSpPr txBox="1"/>
          <p:nvPr/>
        </p:nvSpPr>
        <p:spPr>
          <a:xfrm>
            <a:off x="11553824" y="6578798"/>
            <a:ext cx="542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518769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BD9E-EC60-1C33-8F3F-03E4900F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28" y="227160"/>
            <a:ext cx="8851003" cy="1284402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dirty="0"/>
              <a:t>V. TRAINING</a:t>
            </a:r>
            <a:br>
              <a:rPr lang="en-US" sz="3600" dirty="0"/>
            </a:br>
            <a:r>
              <a:rPr lang="en-US" sz="2700" dirty="0"/>
              <a:t>1. Deep Q-Network with experience replay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4D875-54C0-EB7B-9C8F-8AEA74987A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1"/>
          <a:stretch/>
        </p:blipFill>
        <p:spPr bwMode="auto">
          <a:xfrm>
            <a:off x="1292769" y="2010120"/>
            <a:ext cx="4572000" cy="33322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BB1793-4841-F91E-D52B-A3293CF9F5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9"/>
          <a:stretch/>
        </p:blipFill>
        <p:spPr bwMode="auto">
          <a:xfrm>
            <a:off x="6327231" y="2010120"/>
            <a:ext cx="4572000" cy="33040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D68BF9-40E1-ECE4-9D12-630201C54E7D}"/>
              </a:ext>
            </a:extLst>
          </p:cNvPr>
          <p:cNvSpPr txBox="1"/>
          <p:nvPr/>
        </p:nvSpPr>
        <p:spPr>
          <a:xfrm>
            <a:off x="1292770" y="1560786"/>
            <a:ext cx="10531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36538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Model was trained with 2000 epochs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96DF8-5497-2E0B-3852-0FEBA224F818}"/>
              </a:ext>
            </a:extLst>
          </p:cNvPr>
          <p:cNvSpPr txBox="1"/>
          <p:nvPr/>
        </p:nvSpPr>
        <p:spPr>
          <a:xfrm>
            <a:off x="11553824" y="6578798"/>
            <a:ext cx="542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51815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BD9E-EC60-1C33-8F3F-03E4900F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28" y="227160"/>
            <a:ext cx="8851003" cy="1284402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dirty="0"/>
              <a:t>V. TRAINING</a:t>
            </a:r>
            <a:br>
              <a:rPr lang="en-US" sz="3600" dirty="0"/>
            </a:br>
            <a:r>
              <a:rPr lang="en-US" sz="2700" dirty="0"/>
              <a:t>1. Deep Q-Network with experience replay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68BF9-40E1-ECE4-9D12-630201C54E7D}"/>
              </a:ext>
            </a:extLst>
          </p:cNvPr>
          <p:cNvSpPr txBox="1"/>
          <p:nvPr/>
        </p:nvSpPr>
        <p:spPr>
          <a:xfrm>
            <a:off x="1292770" y="1560786"/>
            <a:ext cx="10531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36538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Model was continued training for another 5000 epochs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F33D41-D892-A79A-143B-DF5E63F85A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770" y="2010120"/>
            <a:ext cx="4572000" cy="346499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937BC1-1B22-7922-A242-9AD85E0AD1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232" y="2010120"/>
            <a:ext cx="4572000" cy="3468158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053F83-A5AC-4B9A-E9F7-F4C91F43334F}"/>
              </a:ext>
            </a:extLst>
          </p:cNvPr>
          <p:cNvSpPr txBox="1"/>
          <p:nvPr/>
        </p:nvSpPr>
        <p:spPr>
          <a:xfrm>
            <a:off x="11553824" y="6578798"/>
            <a:ext cx="542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972618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BD9E-EC60-1C33-8F3F-03E4900F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28" y="227160"/>
            <a:ext cx="8851003" cy="1284402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dirty="0"/>
              <a:t>V. TRAINING</a:t>
            </a:r>
            <a:br>
              <a:rPr lang="en-US" sz="3600" dirty="0"/>
            </a:br>
            <a:r>
              <a:rPr lang="en-US" sz="2700" dirty="0"/>
              <a:t>2. Double </a:t>
            </a:r>
            <a:r>
              <a:rPr lang="en-US" sz="2700" dirty="0" err="1"/>
              <a:t>DQN</a:t>
            </a:r>
            <a:endParaRPr lang="en-US" sz="2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893CC2-F7A0-F2A3-1347-A1C7A74E7D42}"/>
              </a:ext>
            </a:extLst>
          </p:cNvPr>
          <p:cNvSpPr txBox="1"/>
          <p:nvPr/>
        </p:nvSpPr>
        <p:spPr>
          <a:xfrm>
            <a:off x="1292770" y="1560786"/>
            <a:ext cx="10531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36538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Model was trained with 2000 epochs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E8163-ED3B-548A-554E-2D06DCAA50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0"/>
          <a:stretch/>
        </p:blipFill>
        <p:spPr bwMode="auto">
          <a:xfrm>
            <a:off x="1292769" y="2010120"/>
            <a:ext cx="4572000" cy="33181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F782CC-12EA-481C-1E69-34456FE39D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8"/>
          <a:stretch/>
        </p:blipFill>
        <p:spPr bwMode="auto">
          <a:xfrm>
            <a:off x="6327231" y="2010120"/>
            <a:ext cx="4572000" cy="33040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6A707B-3C2D-2FA9-5FA4-93769E54C624}"/>
              </a:ext>
            </a:extLst>
          </p:cNvPr>
          <p:cNvSpPr txBox="1"/>
          <p:nvPr/>
        </p:nvSpPr>
        <p:spPr>
          <a:xfrm>
            <a:off x="11553824" y="6578798"/>
            <a:ext cx="542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849832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BD9E-EC60-1C33-8F3F-03E4900F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28" y="227160"/>
            <a:ext cx="8851003" cy="1284402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dirty="0"/>
              <a:t>V. TRAINING</a:t>
            </a:r>
            <a:br>
              <a:rPr lang="en-US" sz="3600" dirty="0"/>
            </a:br>
            <a:r>
              <a:rPr lang="en-US" sz="2700" dirty="0"/>
              <a:t>3. Dueling </a:t>
            </a:r>
            <a:r>
              <a:rPr lang="en-US" sz="2700" dirty="0" err="1"/>
              <a:t>DDQN</a:t>
            </a:r>
            <a:r>
              <a:rPr lang="en-US" sz="2700" dirty="0"/>
              <a:t> with Prioritized Experience Replay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893CC2-F7A0-F2A3-1347-A1C7A74E7D42}"/>
              </a:ext>
            </a:extLst>
          </p:cNvPr>
          <p:cNvSpPr txBox="1"/>
          <p:nvPr/>
        </p:nvSpPr>
        <p:spPr>
          <a:xfrm>
            <a:off x="1292770" y="1560786"/>
            <a:ext cx="10531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36538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Model was trained with 2000 epochs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691387-66C2-C476-8F1A-730D389411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5"/>
          <a:stretch/>
        </p:blipFill>
        <p:spPr bwMode="auto">
          <a:xfrm>
            <a:off x="1292770" y="2010120"/>
            <a:ext cx="4572000" cy="32746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AB404D-3A75-6DEF-7706-B4C1453E45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6"/>
          <a:stretch/>
        </p:blipFill>
        <p:spPr bwMode="auto">
          <a:xfrm>
            <a:off x="6327230" y="2010120"/>
            <a:ext cx="4572000" cy="32319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A8A11D-7354-E245-3069-E3F242D88BA0}"/>
              </a:ext>
            </a:extLst>
          </p:cNvPr>
          <p:cNvSpPr txBox="1"/>
          <p:nvPr/>
        </p:nvSpPr>
        <p:spPr>
          <a:xfrm>
            <a:off x="11553824" y="6578798"/>
            <a:ext cx="542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85176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BD9E-EC60-1C33-8F3F-03E4900F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28" y="227160"/>
            <a:ext cx="8061101" cy="553289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4509A-25E4-8332-ACA3-DD3BF2D53476}"/>
              </a:ext>
            </a:extLst>
          </p:cNvPr>
          <p:cNvSpPr txBox="1"/>
          <p:nvPr/>
        </p:nvSpPr>
        <p:spPr>
          <a:xfrm>
            <a:off x="1292772" y="1560786"/>
            <a:ext cx="909670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romanUcPeriod"/>
            </a:pPr>
            <a:r>
              <a:rPr lang="en-US" sz="2400" dirty="0"/>
              <a:t>INTRODUCTION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romanUcPeriod"/>
            </a:pPr>
            <a:r>
              <a:rPr lang="en-US" sz="2400" dirty="0"/>
              <a:t>ENVIRONMENT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romanUcPeriod"/>
            </a:pPr>
            <a:r>
              <a:rPr lang="en-US" sz="2400" dirty="0"/>
              <a:t>IMPLEMENTATION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romanUcPeriod"/>
            </a:pPr>
            <a:r>
              <a:rPr lang="en-US" sz="2400" dirty="0"/>
              <a:t>HYPERPARAMETER AND FUNCTION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romanUcPeriod"/>
            </a:pPr>
            <a:r>
              <a:rPr lang="en-US" sz="2400" dirty="0"/>
              <a:t>TRAINING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romanUcPeriod"/>
            </a:pPr>
            <a:r>
              <a:rPr lang="en-US" sz="2400" dirty="0"/>
              <a:t>EVALUATION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C6FB3C-1B07-5313-37F0-22E6C6DCC140}"/>
              </a:ext>
            </a:extLst>
          </p:cNvPr>
          <p:cNvSpPr txBox="1"/>
          <p:nvPr/>
        </p:nvSpPr>
        <p:spPr>
          <a:xfrm>
            <a:off x="11553824" y="6559748"/>
            <a:ext cx="542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585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BD9E-EC60-1C33-8F3F-03E4900F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28" y="227160"/>
            <a:ext cx="8851003" cy="1284402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dirty="0"/>
              <a:t>VI. EVALUATION</a:t>
            </a:r>
            <a:br>
              <a:rPr lang="en-US" sz="3600" dirty="0"/>
            </a:br>
            <a:endParaRPr lang="en-US" sz="2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893CC2-F7A0-F2A3-1347-A1C7A74E7D42}"/>
              </a:ext>
            </a:extLst>
          </p:cNvPr>
          <p:cNvSpPr txBox="1"/>
          <p:nvPr/>
        </p:nvSpPr>
        <p:spPr>
          <a:xfrm>
            <a:off x="1292770" y="1560786"/>
            <a:ext cx="1053136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36538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Due to insufficient resources for the training process, Google </a:t>
            </a:r>
            <a:r>
              <a:rPr lang="en-US" sz="2000" dirty="0" err="1"/>
              <a:t>Colab</a:t>
            </a:r>
            <a:r>
              <a:rPr lang="en-US" sz="2000" dirty="0"/>
              <a:t> was used to use T4 GPU.</a:t>
            </a:r>
          </a:p>
          <a:p>
            <a:pPr indent="236538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Due to limitations in GPU usage time, the first time the 3 models were trained with several epochs of 2000. Model </a:t>
            </a:r>
            <a:r>
              <a:rPr lang="en-US" sz="2000" dirty="0" err="1"/>
              <a:t>DQN</a:t>
            </a:r>
            <a:r>
              <a:rPr lang="en-US" sz="2000" dirty="0"/>
              <a:t> was continued training for another 5000 epochs.</a:t>
            </a:r>
          </a:p>
          <a:p>
            <a:pPr indent="236538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With a training amount of 2000 – 5000 epochs, the Agent can only achieve a score of 1. But, as the results show, the model training process is likely to improve with continued training.</a:t>
            </a:r>
          </a:p>
          <a:p>
            <a:pPr indent="236538"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68F26-AAA7-E25A-6D3F-B27D26B7D89B}"/>
              </a:ext>
            </a:extLst>
          </p:cNvPr>
          <p:cNvSpPr txBox="1"/>
          <p:nvPr/>
        </p:nvSpPr>
        <p:spPr>
          <a:xfrm>
            <a:off x="11553824" y="6578798"/>
            <a:ext cx="542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086654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BD9E-EC60-1C33-8F3F-03E4900F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28" y="227160"/>
            <a:ext cx="8851003" cy="1284402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dirty="0"/>
              <a:t>VI. EVALUATION</a:t>
            </a:r>
            <a:br>
              <a:rPr lang="en-US" sz="3600" dirty="0"/>
            </a:br>
            <a:endParaRPr lang="en-US" sz="2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893CC2-F7A0-F2A3-1347-A1C7A74E7D42}"/>
              </a:ext>
            </a:extLst>
          </p:cNvPr>
          <p:cNvSpPr txBox="1"/>
          <p:nvPr/>
        </p:nvSpPr>
        <p:spPr>
          <a:xfrm>
            <a:off x="1292770" y="1560786"/>
            <a:ext cx="105313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36538"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Challenges encountered and how they were addressed.</a:t>
            </a:r>
          </a:p>
          <a:p>
            <a:pPr indent="236538"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Challenges encountered:</a:t>
            </a:r>
          </a:p>
          <a:p>
            <a:pPr marL="568325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- Select hyperparameters:</a:t>
            </a:r>
          </a:p>
          <a:p>
            <a:pPr marL="977900" indent="-6350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+ Decrease of epsilon after each game</a:t>
            </a:r>
          </a:p>
          <a:p>
            <a:pPr marL="91440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+ Number of epochs for training: due to limited computational resources.</a:t>
            </a:r>
          </a:p>
          <a:p>
            <a:pPr indent="236538"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How we were addressed:</a:t>
            </a:r>
          </a:p>
          <a:p>
            <a:pPr marL="568325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- Use multiple Google accounts to get computing resources.</a:t>
            </a:r>
          </a:p>
          <a:p>
            <a:pPr marL="568325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- Training tests to choose a reasonable epsilon reduction.</a:t>
            </a:r>
          </a:p>
          <a:p>
            <a:pPr indent="236538"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9BC610-6B8F-0A02-E523-7251002D3686}"/>
              </a:ext>
            </a:extLst>
          </p:cNvPr>
          <p:cNvSpPr txBox="1"/>
          <p:nvPr/>
        </p:nvSpPr>
        <p:spPr>
          <a:xfrm>
            <a:off x="11553824" y="6578798"/>
            <a:ext cx="542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219314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ctrTitle"/>
          </p:nvPr>
        </p:nvSpPr>
        <p:spPr>
          <a:xfrm>
            <a:off x="804129" y="3933825"/>
            <a:ext cx="10583741" cy="1203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8000"/>
              <a:buFont typeface="Stardos Stencil"/>
              <a:buNone/>
            </a:pPr>
            <a:r>
              <a:rPr lang="en-US" sz="8000" dirty="0">
                <a:solidFill>
                  <a:srgbClr val="FFFFFF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End. Thank you.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426D85-8545-14FE-9CE6-B10042A098AC}"/>
              </a:ext>
            </a:extLst>
          </p:cNvPr>
          <p:cNvSpPr txBox="1"/>
          <p:nvPr/>
        </p:nvSpPr>
        <p:spPr>
          <a:xfrm>
            <a:off x="11553824" y="6578798"/>
            <a:ext cx="542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BD9E-EC60-1C33-8F3F-03E4900F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28" y="227160"/>
            <a:ext cx="8061101" cy="1284402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AutoNum type="romanUcPeriod"/>
            </a:pPr>
            <a:r>
              <a:rPr lang="en-US" sz="3600" dirty="0"/>
              <a:t> INTRODUCTION</a:t>
            </a:r>
            <a:br>
              <a:rPr lang="en-US" sz="3600" dirty="0"/>
            </a:br>
            <a:r>
              <a:rPr lang="en-US" sz="2700" dirty="0"/>
              <a:t>1. </a:t>
            </a:r>
            <a:r>
              <a:rPr lang="en-US" sz="2700" b="1" dirty="0"/>
              <a:t>Reinforcement learning</a:t>
            </a:r>
            <a:endParaRPr lang="en-US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4509A-25E4-8332-ACA3-DD3BF2D53476}"/>
              </a:ext>
            </a:extLst>
          </p:cNvPr>
          <p:cNvSpPr txBox="1"/>
          <p:nvPr/>
        </p:nvSpPr>
        <p:spPr>
          <a:xfrm>
            <a:off x="1292772" y="1560786"/>
            <a:ext cx="90967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Agent and Environment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State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Action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Reward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Policy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Value </a:t>
            </a:r>
            <a:r>
              <a:rPr lang="en-US" sz="2000" dirty="0" err="1"/>
              <a:t>Funtion</a:t>
            </a:r>
            <a:endParaRPr lang="en-US" sz="20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Q – Function (Action-Value Function)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Model of the </a:t>
            </a:r>
            <a:r>
              <a:rPr lang="en-US" sz="2000" dirty="0" err="1"/>
              <a:t>Enviroment</a:t>
            </a:r>
            <a:endParaRPr lang="en-US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6" name="Picture 5" descr="undefined">
            <a:extLst>
              <a:ext uri="{FF2B5EF4-FFF2-40B4-BE49-F238E27FC236}">
                <a16:creationId xmlns:a16="http://schemas.microsoft.com/office/drawing/2014/main" id="{EC9C3502-C5ED-0D79-1B6D-94D8B7A422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043" y="1815947"/>
            <a:ext cx="3385185" cy="327533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26B536-3C69-049F-424F-45878F4D68B4}"/>
              </a:ext>
            </a:extLst>
          </p:cNvPr>
          <p:cNvSpPr txBox="1"/>
          <p:nvPr/>
        </p:nvSpPr>
        <p:spPr>
          <a:xfrm>
            <a:off x="11553824" y="6559748"/>
            <a:ext cx="542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48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BD9E-EC60-1C33-8F3F-03E4900F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28" y="227160"/>
            <a:ext cx="8061101" cy="1284402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AutoNum type="romanUcPeriod"/>
            </a:pPr>
            <a:r>
              <a:rPr lang="en-US" sz="3600" dirty="0"/>
              <a:t> INTRODUCTION</a:t>
            </a:r>
            <a:br>
              <a:rPr lang="en-US" sz="3600" dirty="0"/>
            </a:br>
            <a:r>
              <a:rPr lang="en-US" sz="2700" b="1" dirty="0"/>
              <a:t>2. Q-Learning</a:t>
            </a:r>
            <a:endParaRPr lang="en-US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4509A-25E4-8332-ACA3-DD3BF2D53476}"/>
              </a:ext>
            </a:extLst>
          </p:cNvPr>
          <p:cNvSpPr txBox="1"/>
          <p:nvPr/>
        </p:nvSpPr>
        <p:spPr>
          <a:xfrm>
            <a:off x="1292772" y="1560786"/>
            <a:ext cx="909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Q-Function: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0E0982-3267-4C79-F321-FDB1B5FD3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45" y="2010120"/>
            <a:ext cx="6434710" cy="713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7D0AFF-0D9E-8614-B089-A584102D06D7}"/>
              </a:ext>
            </a:extLst>
          </p:cNvPr>
          <p:cNvSpPr txBox="1"/>
          <p:nvPr/>
        </p:nvSpPr>
        <p:spPr>
          <a:xfrm>
            <a:off x="1292772" y="3270415"/>
            <a:ext cx="909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Q-learning: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8C6019-5CF2-1D9B-0717-A56661C8B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308" y="3731909"/>
            <a:ext cx="7401383" cy="6278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FB8D27-A379-6060-D13C-984B7D5AC572}"/>
              </a:ext>
            </a:extLst>
          </p:cNvPr>
          <p:cNvSpPr txBox="1"/>
          <p:nvPr/>
        </p:nvSpPr>
        <p:spPr>
          <a:xfrm>
            <a:off x="11553824" y="6559748"/>
            <a:ext cx="542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23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BD9E-EC60-1C33-8F3F-03E4900F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28" y="227160"/>
            <a:ext cx="8061101" cy="1284402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AutoNum type="romanUcPeriod"/>
            </a:pPr>
            <a:r>
              <a:rPr lang="en-US" sz="3600" dirty="0"/>
              <a:t> INTRODUCTION</a:t>
            </a:r>
            <a:br>
              <a:rPr lang="en-US" sz="3600" dirty="0"/>
            </a:br>
            <a:r>
              <a:rPr lang="en-US" sz="2700" b="1" dirty="0"/>
              <a:t>3. Deep Q-Networks (</a:t>
            </a:r>
            <a:r>
              <a:rPr lang="en-US" sz="2700" b="1" dirty="0" err="1"/>
              <a:t>DQN</a:t>
            </a:r>
            <a:r>
              <a:rPr lang="en-US" sz="2700" b="1" dirty="0"/>
              <a:t>)</a:t>
            </a:r>
            <a:endParaRPr lang="en-US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4509A-25E4-8332-ACA3-DD3BF2D53476}"/>
              </a:ext>
            </a:extLst>
          </p:cNvPr>
          <p:cNvSpPr txBox="1"/>
          <p:nvPr/>
        </p:nvSpPr>
        <p:spPr>
          <a:xfrm>
            <a:off x="1292772" y="1560786"/>
            <a:ext cx="909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Neural Network predicts Q-value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0D264-7231-0A20-97A8-BBD73D3543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054" y="2371725"/>
            <a:ext cx="5276850" cy="27057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6E0813-080A-1176-12AE-7DF5C3D245EB}"/>
              </a:ext>
            </a:extLst>
          </p:cNvPr>
          <p:cNvSpPr txBox="1"/>
          <p:nvPr/>
        </p:nvSpPr>
        <p:spPr>
          <a:xfrm>
            <a:off x="11553824" y="6559748"/>
            <a:ext cx="542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83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BD9E-EC60-1C33-8F3F-03E4900F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28" y="227160"/>
            <a:ext cx="8061101" cy="1284402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dirty="0"/>
              <a:t>II. ENVIRONMENT</a:t>
            </a:r>
            <a:br>
              <a:rPr lang="en-US" sz="3600" dirty="0"/>
            </a:br>
            <a:endParaRPr lang="en-US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4509A-25E4-8332-ACA3-DD3BF2D53476}"/>
              </a:ext>
            </a:extLst>
          </p:cNvPr>
          <p:cNvSpPr txBox="1"/>
          <p:nvPr/>
        </p:nvSpPr>
        <p:spPr>
          <a:xfrm>
            <a:off x="1292772" y="1560786"/>
            <a:ext cx="4803228" cy="449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Flappy Bird game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Designer: Nguyen Ha Dong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Pulisher</a:t>
            </a:r>
            <a:r>
              <a:rPr lang="en-US" sz="2000" dirty="0"/>
              <a:t>: Gears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Release: 2013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Game play: </a:t>
            </a:r>
          </a:p>
          <a:p>
            <a:pPr indent="400050" algn="just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2000" dirty="0" err="1"/>
              <a:t>Faby</a:t>
            </a:r>
            <a:r>
              <a:rPr lang="en-US" sz="2000" dirty="0"/>
              <a:t> automatically descends and only ascends when the player taps the touchscreen. Each successful pass through a pair of pipes awards the player one point. Colliding with a pipe or the ground ends the gameplay.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DF9440-8379-CA2F-873B-6AC443B54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126" y="1511562"/>
            <a:ext cx="10096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483E90C9-2D69-7F3C-F600-B64F06F89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96558"/>
            <a:ext cx="5743902" cy="3057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C7F803-C430-1A4D-DBC3-21CCE341636F}"/>
              </a:ext>
            </a:extLst>
          </p:cNvPr>
          <p:cNvSpPr txBox="1"/>
          <p:nvPr/>
        </p:nvSpPr>
        <p:spPr>
          <a:xfrm>
            <a:off x="11553824" y="6559748"/>
            <a:ext cx="542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2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BD9E-EC60-1C33-8F3F-03E4900F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28" y="227160"/>
            <a:ext cx="8061101" cy="1284402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dirty="0"/>
              <a:t>II. ENVIRONMENT</a:t>
            </a:r>
            <a:br>
              <a:rPr lang="en-US" sz="3600" dirty="0"/>
            </a:br>
            <a:endParaRPr lang="en-US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4509A-25E4-8332-ACA3-DD3BF2D53476}"/>
              </a:ext>
            </a:extLst>
          </p:cNvPr>
          <p:cNvSpPr txBox="1"/>
          <p:nvPr/>
        </p:nvSpPr>
        <p:spPr>
          <a:xfrm>
            <a:off x="1292772" y="1560786"/>
            <a:ext cx="78039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Action Space: </a:t>
            </a:r>
            <a:r>
              <a:rPr lang="en-US" sz="2000" dirty="0"/>
              <a:t>2 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0 : </a:t>
            </a:r>
            <a:r>
              <a:rPr lang="en-US" sz="2000" dirty="0" err="1"/>
              <a:t>NOOP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1 : flap wings</a:t>
            </a:r>
          </a:p>
          <a:p>
            <a:endParaRPr lang="en-US" sz="2000" dirty="0"/>
          </a:p>
          <a:p>
            <a:r>
              <a:rPr lang="en-US" sz="2000" b="1" dirty="0"/>
              <a:t>Observation Space:</a:t>
            </a:r>
          </a:p>
          <a:p>
            <a:pPr indent="342900"/>
            <a:r>
              <a:rPr lang="en-US" sz="2000" dirty="0"/>
              <a:t>The observation will be the RGB image that is displayed to a human player with observation space Box(low=0, high=255, shape=(512, 288, 3), </a:t>
            </a:r>
            <a:r>
              <a:rPr lang="en-US" sz="2000" dirty="0" err="1"/>
              <a:t>dtype</a:t>
            </a:r>
            <a:r>
              <a:rPr lang="en-US" sz="2000" dirty="0"/>
              <a:t>=np.uint8).</a:t>
            </a:r>
          </a:p>
          <a:p>
            <a:endParaRPr lang="en-US" sz="2000" dirty="0"/>
          </a:p>
          <a:p>
            <a:r>
              <a:rPr lang="en-US" sz="2000" b="1" dirty="0"/>
              <a:t>Rewards: </a:t>
            </a:r>
            <a:r>
              <a:rPr lang="en-US" sz="2000" dirty="0"/>
              <a:t>-1, 0, 1</a:t>
            </a:r>
          </a:p>
          <a:p>
            <a:pPr indent="342900"/>
            <a:r>
              <a:rPr lang="en-US" sz="2000" dirty="0"/>
              <a:t>You get +1 every time you pass a pipe, otherwise +0.0 for each frame where you don't collide against the top and bottom bounds, or against a pipe and -1 when you collide against the top and bottom bounds, or against a pipe. 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881433-39EC-B608-C6B0-B7C3C14AA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0"/>
          <a:stretch/>
        </p:blipFill>
        <p:spPr bwMode="auto">
          <a:xfrm>
            <a:off x="8970579" y="1341120"/>
            <a:ext cx="2726121" cy="48190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11A0DA-1B91-4BD4-4834-48C7EE531407}"/>
              </a:ext>
            </a:extLst>
          </p:cNvPr>
          <p:cNvSpPr txBox="1"/>
          <p:nvPr/>
        </p:nvSpPr>
        <p:spPr>
          <a:xfrm>
            <a:off x="11553824" y="6559748"/>
            <a:ext cx="542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513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BD9E-EC60-1C33-8F3F-03E4900F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28" y="227160"/>
            <a:ext cx="8061101" cy="1284402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dirty="0"/>
              <a:t>III. IMPLEMENTATION</a:t>
            </a:r>
            <a:br>
              <a:rPr lang="en-US" sz="3600" dirty="0"/>
            </a:br>
            <a:r>
              <a:rPr lang="en-US" sz="2700" dirty="0"/>
              <a:t>1. Deep Q-Network (</a:t>
            </a:r>
            <a:r>
              <a:rPr lang="en-US" sz="2700" dirty="0" err="1"/>
              <a:t>DQN</a:t>
            </a:r>
            <a:r>
              <a:rPr lang="en-US" sz="27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4509A-25E4-8332-ACA3-DD3BF2D53476}"/>
              </a:ext>
            </a:extLst>
          </p:cNvPr>
          <p:cNvSpPr txBox="1"/>
          <p:nvPr/>
        </p:nvSpPr>
        <p:spPr>
          <a:xfrm>
            <a:off x="1292772" y="1560786"/>
            <a:ext cx="909670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36538"/>
            <a:r>
              <a:rPr lang="en-US" sz="2000" dirty="0" err="1"/>
              <a:t>DQN</a:t>
            </a:r>
            <a:r>
              <a:rPr lang="en-US" sz="2000" dirty="0"/>
              <a:t> network: includes 3 2D Convolution layers and 2 Fully Connected layers with activation as </a:t>
            </a:r>
            <a:r>
              <a:rPr lang="en-US" sz="2000" dirty="0" err="1"/>
              <a:t>ReLU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input_shape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84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84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Conv2d(</a:t>
            </a:r>
            <a:r>
              <a:rPr lang="en-US" sz="2000" dirty="0">
                <a:solidFill>
                  <a:srgbClr val="09865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,kernel_size=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,stride=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ReLU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Conv2d(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64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,kernel_size=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,stride=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ReLU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Conv2d(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64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64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,kernel_size=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,stride=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ReLU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Linear(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conv_out_size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512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ReLU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Linear(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512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65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sz="3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pic>
        <p:nvPicPr>
          <p:cNvPr id="3" name="Picture 2" descr="PyTorch 1.x Reinforcement Learning Cookbook">
            <a:extLst>
              <a:ext uri="{FF2B5EF4-FFF2-40B4-BE49-F238E27FC236}">
                <a16:creationId xmlns:a16="http://schemas.microsoft.com/office/drawing/2014/main" id="{CED4B4C4-BC2C-C48F-9598-F0435D7302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156" y="4249137"/>
            <a:ext cx="557784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274D2D-9BFF-D9BB-0617-063339B916A7}"/>
              </a:ext>
            </a:extLst>
          </p:cNvPr>
          <p:cNvSpPr txBox="1"/>
          <p:nvPr/>
        </p:nvSpPr>
        <p:spPr>
          <a:xfrm>
            <a:off x="11553824" y="6559748"/>
            <a:ext cx="542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5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BD9E-EC60-1C33-8F3F-03E4900F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28" y="227160"/>
            <a:ext cx="8061101" cy="1284402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dirty="0"/>
              <a:t>III. IMPLEMENTATION</a:t>
            </a:r>
            <a:br>
              <a:rPr lang="en-US" sz="3600" dirty="0"/>
            </a:br>
            <a:r>
              <a:rPr lang="en-US" sz="2700" dirty="0"/>
              <a:t>2. Double </a:t>
            </a:r>
            <a:r>
              <a:rPr lang="en-US" sz="2700" dirty="0" err="1"/>
              <a:t>DQN</a:t>
            </a:r>
            <a:endParaRPr lang="en-US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4509A-25E4-8332-ACA3-DD3BF2D53476}"/>
              </a:ext>
            </a:extLst>
          </p:cNvPr>
          <p:cNvSpPr txBox="1"/>
          <p:nvPr/>
        </p:nvSpPr>
        <p:spPr>
          <a:xfrm>
            <a:off x="1292772" y="1560786"/>
            <a:ext cx="9096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36538"/>
            <a:r>
              <a:rPr lang="en-US" sz="2000" dirty="0"/>
              <a:t>Double </a:t>
            </a:r>
            <a:r>
              <a:rPr lang="en-US" sz="2000" dirty="0" err="1"/>
              <a:t>DQN</a:t>
            </a:r>
            <a:r>
              <a:rPr lang="en-US" sz="2000" dirty="0"/>
              <a:t> Network: Online Network and Target Network both use the same model as </a:t>
            </a:r>
            <a:r>
              <a:rPr lang="en-US" sz="2000" dirty="0" err="1"/>
              <a:t>DQN</a:t>
            </a:r>
            <a:r>
              <a:rPr lang="en-US" sz="2000" dirty="0"/>
              <a:t> Network</a:t>
            </a:r>
            <a:endParaRPr lang="en-US" sz="3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8C978-DDC2-4C24-E665-759670E3F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631" y="2581190"/>
            <a:ext cx="6036738" cy="30900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284FA4-E7B1-FD91-F85D-F8BBF3752E83}"/>
              </a:ext>
            </a:extLst>
          </p:cNvPr>
          <p:cNvSpPr txBox="1"/>
          <p:nvPr/>
        </p:nvSpPr>
        <p:spPr>
          <a:xfrm>
            <a:off x="3077631" y="5671231"/>
            <a:ext cx="60933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Double </a:t>
            </a:r>
            <a:r>
              <a:rPr lang="en-US" sz="14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DQN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algorithm “Deep Reinforcement Learning with Double Q-learning” (Hasselt et al., 2015)</a:t>
            </a:r>
            <a:endParaRPr lang="en-U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9BD34E-1442-3437-29B2-B7FC04A3654B}"/>
              </a:ext>
            </a:extLst>
          </p:cNvPr>
          <p:cNvSpPr txBox="1"/>
          <p:nvPr/>
        </p:nvSpPr>
        <p:spPr>
          <a:xfrm>
            <a:off x="11553824" y="6559748"/>
            <a:ext cx="542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9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798840"/>
      </p:ext>
    </p:extLst>
  </p:cSld>
  <p:clrMapOvr>
    <a:masterClrMapping/>
  </p:clrMapOvr>
</p:sld>
</file>

<file path=ppt/theme/theme1.xml><?xml version="1.0" encoding="utf-8"?>
<a:theme xmlns:a="http://schemas.openxmlformats.org/drawingml/2006/main" name="Vicostone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1293</Words>
  <Application>Microsoft Office PowerPoint</Application>
  <PresentationFormat>Widescreen</PresentationFormat>
  <Paragraphs>160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Stardos Stencil</vt:lpstr>
      <vt:lpstr>Times New Roman</vt:lpstr>
      <vt:lpstr>Consolas</vt:lpstr>
      <vt:lpstr>Arial</vt:lpstr>
      <vt:lpstr>Calibri</vt:lpstr>
      <vt:lpstr>Vicostone Template</vt:lpstr>
      <vt:lpstr>PowerPoint Presentation</vt:lpstr>
      <vt:lpstr>Table of contents</vt:lpstr>
      <vt:lpstr> INTRODUCTION 1. Reinforcement learning</vt:lpstr>
      <vt:lpstr> INTRODUCTION 2. Q-Learning</vt:lpstr>
      <vt:lpstr> INTRODUCTION 3. Deep Q-Networks (DQN)</vt:lpstr>
      <vt:lpstr>II. ENVIRONMENT </vt:lpstr>
      <vt:lpstr>II. ENVIRONMENT </vt:lpstr>
      <vt:lpstr>III. IMPLEMENTATION 1. Deep Q-Network (DQN)</vt:lpstr>
      <vt:lpstr>III. IMPLEMENTATION 2. Double DQN</vt:lpstr>
      <vt:lpstr>III. IMPLEMENTATION 3. Dueling DDQN with Prioritized Experience Replay</vt:lpstr>
      <vt:lpstr>IV. HYPERPARAMETER AND FUNCTION 1. Hyperparametter</vt:lpstr>
      <vt:lpstr>IV. HYPERPARAMETER AND FUNCTION 2. Function</vt:lpstr>
      <vt:lpstr>IV. HYPERPARAMETER AND FUNCTION 2. Function</vt:lpstr>
      <vt:lpstr>IV. HYPERPARAMETER AND FUNCTION 2. Function</vt:lpstr>
      <vt:lpstr>IV. HYPERPARAMETER AND FUNCTION 2. Function</vt:lpstr>
      <vt:lpstr>V. TRAINING 1. Deep Q-Network with experience replay</vt:lpstr>
      <vt:lpstr>V. TRAINING 1. Deep Q-Network with experience replay</vt:lpstr>
      <vt:lpstr>V. TRAINING 2. Double DQN</vt:lpstr>
      <vt:lpstr>V. TRAINING 3. Dueling DDQN with Prioritized Experience Replay</vt:lpstr>
      <vt:lpstr>VI. EVALUATION </vt:lpstr>
      <vt:lpstr>VI. EVALUATION </vt:lpstr>
      <vt:lpstr>End. 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Khoa Điện – Điện tử</dc:title>
  <dc:creator>Hao Van Bui</dc:creator>
  <cp:lastModifiedBy>Tran Van Do</cp:lastModifiedBy>
  <cp:revision>27</cp:revision>
  <dcterms:created xsi:type="dcterms:W3CDTF">2018-07-24T06:18:10Z</dcterms:created>
  <dcterms:modified xsi:type="dcterms:W3CDTF">2024-05-21T13:11:30Z</dcterms:modified>
</cp:coreProperties>
</file>