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77" y="-2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2276872"/>
            <a:ext cx="7772400" cy="108255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云计算研究进展</a:t>
            </a:r>
            <a:r>
              <a:rPr lang="zh-CN" altLang="en-US" dirty="0" smtClean="0"/>
              <a:t>综述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2200" dirty="0"/>
              <a:t>张建勋， 古志民 ， 郑超</a:t>
            </a:r>
            <a:br>
              <a:rPr lang="zh-CN" altLang="en-US" sz="2200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3648" y="3573016"/>
            <a:ext cx="6400800" cy="17526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中文核心期刊：计算机应用研究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Application Research Of Computers</a:t>
            </a:r>
          </a:p>
          <a:p>
            <a:r>
              <a:rPr lang="zh-CN" altLang="en-US" dirty="0" smtClean="0">
                <a:solidFill>
                  <a:schemeClr val="tx1"/>
                </a:solidFill>
              </a:rPr>
              <a:t>第</a:t>
            </a:r>
            <a:r>
              <a:rPr lang="en-US" altLang="zh-CN" dirty="0" smtClean="0">
                <a:solidFill>
                  <a:schemeClr val="tx1"/>
                </a:solidFill>
              </a:rPr>
              <a:t>27</a:t>
            </a:r>
            <a:r>
              <a:rPr lang="zh-CN" altLang="en-US" dirty="0" smtClean="0">
                <a:solidFill>
                  <a:schemeClr val="tx1"/>
                </a:solidFill>
              </a:rPr>
              <a:t> 卷 第２ 期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908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服务质量保证（</a:t>
            </a:r>
            <a:r>
              <a:rPr lang="en-US" altLang="zh-CN" dirty="0" err="1"/>
              <a:t>QoS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能够根据用户的需求对系统作出</a:t>
            </a:r>
            <a:r>
              <a:rPr lang="zh-CN" altLang="en-US" dirty="0" smtClean="0"/>
              <a:t>调整</a:t>
            </a:r>
            <a:r>
              <a:rPr lang="zh-CN" altLang="en-US" dirty="0"/>
              <a:t>，如用户需要的硬件配置、网络带宽、存储容量等。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9443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高可靠性、可用性和可扩放性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云计算系统必须</a:t>
            </a:r>
            <a:r>
              <a:rPr lang="zh-CN" altLang="en-US" dirty="0" smtClean="0"/>
              <a:t>保证向</a:t>
            </a:r>
            <a:r>
              <a:rPr lang="zh-CN" altLang="en-US" dirty="0"/>
              <a:t>用户提供可靠的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r>
              <a:rPr lang="zh-CN" altLang="en-US" dirty="0" smtClean="0"/>
              <a:t>保证</a:t>
            </a:r>
            <a:r>
              <a:rPr lang="zh-CN" altLang="en-US" dirty="0"/>
              <a:t>用户能够随时随地地访问所</a:t>
            </a:r>
            <a:r>
              <a:rPr lang="zh-CN" altLang="en-US" dirty="0" smtClean="0"/>
              <a:t>需要的服务</a:t>
            </a:r>
            <a:endParaRPr lang="en-US" altLang="zh-CN" dirty="0" smtClean="0"/>
          </a:p>
          <a:p>
            <a:r>
              <a:rPr lang="zh-CN" altLang="en-US" dirty="0" smtClean="0"/>
              <a:t>用户</a:t>
            </a:r>
            <a:r>
              <a:rPr lang="zh-CN" altLang="en-US" dirty="0"/>
              <a:t>的系统规模变化时，云计算系统能够根据</a:t>
            </a:r>
            <a:r>
              <a:rPr lang="zh-CN" altLang="en-US" dirty="0" smtClean="0"/>
              <a:t>用户</a:t>
            </a:r>
            <a:r>
              <a:rPr lang="zh-CN" altLang="en-US" dirty="0"/>
              <a:t>的需求自由伸缩。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0820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自治性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云计算系统是一个</a:t>
            </a:r>
            <a:r>
              <a:rPr lang="zh-CN" altLang="en-US" dirty="0" smtClean="0"/>
              <a:t>自治系统</a:t>
            </a:r>
            <a:endParaRPr lang="en-US" altLang="zh-CN" dirty="0" smtClean="0"/>
          </a:p>
          <a:p>
            <a:r>
              <a:rPr lang="zh-CN" altLang="en-US" dirty="0" smtClean="0"/>
              <a:t>系统</a:t>
            </a:r>
            <a:r>
              <a:rPr lang="zh-CN" altLang="en-US" dirty="0"/>
              <a:t>的管理</a:t>
            </a:r>
            <a:r>
              <a:rPr lang="zh-CN" altLang="en-US" dirty="0" smtClean="0"/>
              <a:t>对用户</a:t>
            </a:r>
            <a:r>
              <a:rPr lang="zh-CN" altLang="en-US" dirty="0"/>
              <a:t>来讲是透明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zh-CN" altLang="en-US" dirty="0" smtClean="0"/>
              <a:t>不同</a:t>
            </a:r>
            <a:r>
              <a:rPr lang="zh-CN" altLang="en-US" dirty="0"/>
              <a:t>的管理任务是自动完成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zh-CN" altLang="en-US" dirty="0" smtClean="0"/>
              <a:t>系统</a:t>
            </a:r>
            <a:r>
              <a:rPr lang="zh-CN" altLang="en-US" dirty="0"/>
              <a:t>的</a:t>
            </a:r>
            <a:r>
              <a:rPr lang="zh-CN" altLang="en-US" dirty="0" smtClean="0"/>
              <a:t>硬件</a:t>
            </a:r>
            <a:r>
              <a:rPr lang="zh-CN" altLang="en-US" dirty="0"/>
              <a:t>、软件、存储能够自动进行配置，从而实现对用户按需</a:t>
            </a:r>
            <a:r>
              <a:rPr lang="zh-CN" altLang="en-US" dirty="0" smtClean="0"/>
              <a:t>提供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7135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云计算系统的体系结构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基础</a:t>
            </a:r>
            <a:r>
              <a:rPr lang="zh-CN" altLang="en-US" dirty="0"/>
              <a:t>设施</a:t>
            </a:r>
            <a:r>
              <a:rPr lang="zh-CN" altLang="en-US" dirty="0" smtClean="0"/>
              <a:t>层</a:t>
            </a:r>
            <a:endParaRPr lang="en-US" altLang="zh-CN" dirty="0" smtClean="0"/>
          </a:p>
          <a:p>
            <a:r>
              <a:rPr lang="zh-CN" altLang="en-US" dirty="0" smtClean="0"/>
              <a:t>ｂ</a:t>
            </a:r>
            <a:r>
              <a:rPr lang="zh-CN" altLang="en-US" dirty="0"/>
              <a:t>）平台层。在基础设施之上的平台层可以认为是整个云</a:t>
            </a:r>
          </a:p>
          <a:p>
            <a:r>
              <a:rPr lang="zh-CN" altLang="en-US" dirty="0"/>
              <a:t>计算系统的核心层，主要包括并行程序设计和开发环境、结构</a:t>
            </a:r>
          </a:p>
          <a:p>
            <a:r>
              <a:rPr lang="zh-CN" altLang="en-US" dirty="0"/>
              <a:t>化海量数据的分布式存储管理系统、海量数据分布式文件系统</a:t>
            </a:r>
          </a:p>
          <a:p>
            <a:r>
              <a:rPr lang="zh-CN" altLang="en-US" dirty="0"/>
              <a:t>以及实现云计算的其他系统管理工具，如云计算的系统中资源</a:t>
            </a:r>
          </a:p>
          <a:p>
            <a:r>
              <a:rPr lang="zh-CN" altLang="en-US" dirty="0"/>
              <a:t>的部署、分配、监控管理、安全管理、分布式并发控制等。平台</a:t>
            </a:r>
          </a:p>
          <a:p>
            <a:r>
              <a:rPr lang="zh-CN" altLang="en-US" dirty="0"/>
              <a:t>层主要为应用程序开发者设计，开发者不用担心应用运行时所</a:t>
            </a:r>
          </a:p>
          <a:p>
            <a:r>
              <a:rPr lang="zh-CN" altLang="en-US" dirty="0"/>
              <a:t>需要的资源，平台层提供应用程序运行及维护所需要的一切平</a:t>
            </a:r>
          </a:p>
          <a:p>
            <a:r>
              <a:rPr lang="zh-CN" altLang="en-US" dirty="0"/>
              <a:t>台资源。平台即服务称之为ＰａａＳ。</a:t>
            </a:r>
          </a:p>
          <a:p>
            <a:r>
              <a:rPr lang="zh-CN" altLang="en-US" dirty="0"/>
              <a:t>ｃ）应用层。它是面向用户提供简单的软件应用服务以及</a:t>
            </a:r>
          </a:p>
          <a:p>
            <a:r>
              <a:rPr lang="zh-CN" altLang="en-US" dirty="0"/>
              <a:t>用户交互接口等，这一层称为软件即服务，即ＳａａＳ。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6552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基础设施层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主要包括计算资源和存储</a:t>
            </a:r>
            <a:r>
              <a:rPr lang="zh-CN" altLang="en-US" dirty="0" smtClean="0"/>
              <a:t>资源</a:t>
            </a:r>
            <a:endParaRPr lang="en-US" altLang="zh-CN" dirty="0" smtClean="0"/>
          </a:p>
          <a:p>
            <a:r>
              <a:rPr lang="zh-CN" altLang="en-US" dirty="0" smtClean="0"/>
              <a:t>整个基础</a:t>
            </a:r>
            <a:r>
              <a:rPr lang="zh-CN" altLang="en-US" dirty="0"/>
              <a:t>设施也可以作为一种服务向用户提供，</a:t>
            </a:r>
            <a:r>
              <a:rPr lang="zh-CN" altLang="en-US" dirty="0" smtClean="0"/>
              <a:t>即</a:t>
            </a:r>
            <a:r>
              <a:rPr lang="en-US" altLang="zh-CN" dirty="0" smtClean="0"/>
              <a:t>IaaS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infrastructure as a service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/>
              <a:t>IaaS</a:t>
            </a:r>
            <a:r>
              <a:rPr lang="zh-CN" altLang="en-US" dirty="0" smtClean="0"/>
              <a:t> </a:t>
            </a:r>
            <a:r>
              <a:rPr lang="zh-CN" altLang="en-US" dirty="0"/>
              <a:t>向用户提供的不仅包括虚拟化的计算</a:t>
            </a:r>
            <a:r>
              <a:rPr lang="zh-CN" altLang="en-US" dirty="0" smtClean="0"/>
              <a:t>资源</a:t>
            </a:r>
            <a:r>
              <a:rPr lang="zh-CN" altLang="en-US" dirty="0"/>
              <a:t>、存储，同时还要保证用户访问时的网络带宽等。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2717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平台层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在基础设施之上的平台层可以认为是整个</a:t>
            </a:r>
            <a:r>
              <a:rPr lang="zh-CN" altLang="en-US" dirty="0" smtClean="0"/>
              <a:t>云计算系统</a:t>
            </a:r>
            <a:r>
              <a:rPr lang="zh-CN" altLang="en-US" dirty="0"/>
              <a:t>的核心</a:t>
            </a:r>
            <a:r>
              <a:rPr lang="zh-CN" altLang="en-US" dirty="0" smtClean="0"/>
              <a:t>层主要包括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并行程序设计</a:t>
            </a:r>
            <a:r>
              <a:rPr lang="zh-CN" altLang="en-US" dirty="0"/>
              <a:t>和开发</a:t>
            </a:r>
            <a:r>
              <a:rPr lang="zh-CN" altLang="en-US" dirty="0" smtClean="0"/>
              <a:t>环境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结构化</a:t>
            </a:r>
            <a:r>
              <a:rPr lang="zh-CN" altLang="en-US" dirty="0"/>
              <a:t>海量数据的分布式存储管理</a:t>
            </a:r>
            <a:r>
              <a:rPr lang="zh-CN" altLang="en-US" dirty="0" smtClean="0"/>
              <a:t>系统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海量</a:t>
            </a:r>
            <a:r>
              <a:rPr lang="zh-CN" altLang="en-US" dirty="0"/>
              <a:t>数据分布式</a:t>
            </a:r>
            <a:r>
              <a:rPr lang="zh-CN" altLang="en-US" dirty="0" smtClean="0"/>
              <a:t>文件系统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实现</a:t>
            </a:r>
            <a:r>
              <a:rPr lang="zh-CN" altLang="en-US" dirty="0"/>
              <a:t>云计算的其他系统管理工具，如云计算的系统中</a:t>
            </a:r>
            <a:r>
              <a:rPr lang="zh-CN" altLang="en-US" dirty="0" smtClean="0"/>
              <a:t>资源的</a:t>
            </a:r>
            <a:r>
              <a:rPr lang="zh-CN" altLang="en-US" dirty="0"/>
              <a:t>部署、分配、监控管理、安全管理、分布式并发控制等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平台</a:t>
            </a:r>
            <a:r>
              <a:rPr lang="zh-CN" altLang="en-US" dirty="0"/>
              <a:t>的</a:t>
            </a:r>
            <a:r>
              <a:rPr lang="zh-CN" altLang="en-US" dirty="0" smtClean="0"/>
              <a:t>服务就是</a:t>
            </a:r>
            <a:r>
              <a:rPr lang="en-US" altLang="zh-CN" dirty="0" smtClean="0"/>
              <a:t>PaaS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1711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它是面向用户提供简单的软件应用服务</a:t>
            </a:r>
            <a:r>
              <a:rPr lang="zh-CN" altLang="en-US" dirty="0" smtClean="0"/>
              <a:t>以及用户</a:t>
            </a:r>
            <a:r>
              <a:rPr lang="zh-CN" altLang="en-US" dirty="0"/>
              <a:t>交互接口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zh-CN" altLang="en-US" dirty="0" smtClean="0"/>
              <a:t>这</a:t>
            </a:r>
            <a:r>
              <a:rPr lang="zh-CN" altLang="en-US" dirty="0"/>
              <a:t>一</a:t>
            </a:r>
            <a:r>
              <a:rPr lang="zh-CN" altLang="en-US" dirty="0" smtClean="0"/>
              <a:t>层提供的服务即</a:t>
            </a:r>
            <a:r>
              <a:rPr lang="en-US" altLang="zh-CN" dirty="0" smtClean="0"/>
              <a:t>SaaS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0461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代表性的云计算系统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云计算一经提出便受到了产业界和学术界的广泛关注，</a:t>
            </a:r>
            <a:r>
              <a:rPr lang="zh-CN" altLang="en-US" dirty="0" smtClean="0"/>
              <a:t>目前</a:t>
            </a:r>
            <a:r>
              <a:rPr lang="zh-CN" altLang="en-US" dirty="0"/>
              <a:t>国外已经有多个云计算的科学研究项目，最有名</a:t>
            </a:r>
            <a:r>
              <a:rPr lang="zh-CN" altLang="en-US" dirty="0" smtClean="0"/>
              <a:t>是</a:t>
            </a:r>
            <a:r>
              <a:rPr lang="en-US" altLang="zh-CN" dirty="0" smtClean="0"/>
              <a:t>Scientific Cloud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OpenNebula</a:t>
            </a:r>
            <a:r>
              <a:rPr lang="zh-CN" altLang="en-US" dirty="0" smtClean="0"/>
              <a:t>项目。</a:t>
            </a:r>
            <a:endParaRPr lang="en-US" altLang="zh-CN" dirty="0" smtClean="0"/>
          </a:p>
          <a:p>
            <a:r>
              <a:rPr lang="zh-CN" altLang="en-US" dirty="0" smtClean="0"/>
              <a:t>产业界</a:t>
            </a:r>
            <a:r>
              <a:rPr lang="zh-CN" altLang="en-US" dirty="0"/>
              <a:t>也在投入巨资部署</a:t>
            </a:r>
            <a:r>
              <a:rPr lang="zh-CN" altLang="en-US" dirty="0" smtClean="0"/>
              <a:t>各自</a:t>
            </a:r>
            <a:r>
              <a:rPr lang="zh-CN" altLang="en-US" dirty="0"/>
              <a:t>的云计算系统，目前主要的参与者</a:t>
            </a:r>
            <a:r>
              <a:rPr lang="zh-CN" altLang="en-US" dirty="0" smtClean="0"/>
              <a:t>有</a:t>
            </a:r>
            <a:r>
              <a:rPr lang="en-US" altLang="zh-CN" dirty="0" smtClean="0"/>
              <a:t>Google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IBM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Microsoft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Amazon</a:t>
            </a:r>
            <a:r>
              <a:rPr lang="zh-CN" altLang="en-US" dirty="0" smtClean="0"/>
              <a:t>等。</a:t>
            </a:r>
            <a:endParaRPr lang="en-US" altLang="zh-CN" dirty="0" smtClean="0"/>
          </a:p>
          <a:p>
            <a:r>
              <a:rPr lang="zh-CN" altLang="en-US" dirty="0" smtClean="0"/>
              <a:t>国内</a:t>
            </a:r>
            <a:r>
              <a:rPr lang="zh-CN" altLang="en-US" dirty="0"/>
              <a:t>关于云计算的研究刚刚起步，并</a:t>
            </a:r>
            <a:r>
              <a:rPr lang="zh-CN" altLang="en-US" dirty="0" smtClean="0"/>
              <a:t>于</a:t>
            </a:r>
            <a:r>
              <a:rPr lang="en-US" altLang="zh-CN" dirty="0" smtClean="0"/>
              <a:t>07</a:t>
            </a:r>
            <a:r>
              <a:rPr lang="zh-CN" altLang="en-US" dirty="0" smtClean="0"/>
              <a:t> </a:t>
            </a:r>
            <a:r>
              <a:rPr lang="zh-CN" altLang="en-US" dirty="0"/>
              <a:t>年</a:t>
            </a:r>
            <a:r>
              <a:rPr lang="zh-CN" altLang="en-US" dirty="0" smtClean="0"/>
              <a:t>启动</a:t>
            </a:r>
            <a:r>
              <a:rPr lang="zh-CN" altLang="en-US" dirty="0"/>
              <a:t>了国家</a:t>
            </a:r>
            <a:r>
              <a:rPr lang="zh-CN" altLang="en-US" dirty="0" smtClean="0"/>
              <a:t>“</a:t>
            </a:r>
            <a:r>
              <a:rPr lang="en-US" altLang="zh-CN" dirty="0" smtClean="0"/>
              <a:t>973</a:t>
            </a:r>
            <a:r>
              <a:rPr lang="zh-CN" altLang="en-US" dirty="0" smtClean="0"/>
              <a:t>”</a:t>
            </a:r>
            <a:r>
              <a:rPr lang="zh-CN" altLang="en-US" dirty="0"/>
              <a:t>重点科研项目“计算机系统虚拟化基础理论</a:t>
            </a:r>
            <a:r>
              <a:rPr lang="zh-CN" altLang="en-US" dirty="0" smtClean="0"/>
              <a:t>与方法</a:t>
            </a:r>
            <a:r>
              <a:rPr lang="zh-CN" altLang="en-US" dirty="0"/>
              <a:t>研究</a:t>
            </a:r>
            <a:r>
              <a:rPr lang="zh-CN" altLang="en-US" dirty="0" smtClean="0"/>
              <a:t>”并取得</a:t>
            </a:r>
            <a:r>
              <a:rPr lang="zh-CN" altLang="en-US" dirty="0"/>
              <a:t>了阶段性成果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下面</a:t>
            </a:r>
            <a:r>
              <a:rPr lang="zh-CN" altLang="en-US" dirty="0"/>
              <a:t>讨论几个最具代表性</a:t>
            </a:r>
            <a:r>
              <a:rPr lang="zh-CN" altLang="en-US" dirty="0" smtClean="0"/>
              <a:t>的研究计划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9967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Amazon EC2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Amazon EC2</a:t>
            </a:r>
            <a:r>
              <a:rPr lang="zh-CN" altLang="en-US" dirty="0" smtClean="0"/>
              <a:t>向</a:t>
            </a:r>
            <a:r>
              <a:rPr lang="zh-CN" altLang="en-US" dirty="0"/>
              <a:t>用户提供一个运行</a:t>
            </a:r>
            <a:r>
              <a:rPr lang="zh-CN" altLang="en-US" dirty="0" smtClean="0"/>
              <a:t>在</a:t>
            </a:r>
            <a:r>
              <a:rPr lang="en-US" altLang="zh-CN" dirty="0" smtClean="0"/>
              <a:t>Xen</a:t>
            </a:r>
            <a:r>
              <a:rPr lang="zh-CN" altLang="en-US" dirty="0" smtClean="0"/>
              <a:t>虚拟</a:t>
            </a:r>
            <a:r>
              <a:rPr lang="zh-CN" altLang="en-US" dirty="0"/>
              <a:t>化平台上的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的</a:t>
            </a:r>
            <a:r>
              <a:rPr lang="zh-CN" altLang="en-US" dirty="0"/>
              <a:t>虚拟机，从而用户</a:t>
            </a:r>
            <a:r>
              <a:rPr lang="zh-CN" altLang="en-US" dirty="0" smtClean="0"/>
              <a:t>可以</a:t>
            </a:r>
            <a:endParaRPr lang="en-US" altLang="zh-CN" dirty="0" smtClean="0"/>
          </a:p>
          <a:p>
            <a:r>
              <a:rPr lang="zh-CN" altLang="en-US" dirty="0" smtClean="0"/>
              <a:t>测评结果显示</a:t>
            </a:r>
            <a:r>
              <a:rPr lang="en-US" altLang="zh-CN" dirty="0"/>
              <a:t>Amazon</a:t>
            </a:r>
            <a:r>
              <a:rPr lang="zh-CN" altLang="en-US" dirty="0" smtClean="0"/>
              <a:t> 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 </a:t>
            </a:r>
            <a:r>
              <a:rPr lang="zh-CN" altLang="en-US" dirty="0"/>
              <a:t>服务能达到很好的可用性，</a:t>
            </a:r>
            <a:r>
              <a:rPr lang="zh-CN" altLang="en-US" dirty="0" smtClean="0"/>
              <a:t>但缺乏</a:t>
            </a:r>
            <a:r>
              <a:rPr lang="zh-CN" altLang="en-US" dirty="0"/>
              <a:t>与用户之间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SLA</a:t>
            </a:r>
            <a:r>
              <a:rPr lang="zh-CN" altLang="en-US" dirty="0" smtClean="0"/>
              <a:t>，</a:t>
            </a:r>
            <a:r>
              <a:rPr lang="zh-CN" altLang="en-US" dirty="0"/>
              <a:t>并且</a:t>
            </a:r>
            <a:r>
              <a:rPr lang="zh-CN" altLang="en-US" dirty="0" smtClean="0"/>
              <a:t>用户关键</a:t>
            </a:r>
            <a:r>
              <a:rPr lang="zh-CN" altLang="en-US" dirty="0"/>
              <a:t>业务的持续性和数据备份要求是由用户自己来考虑</a:t>
            </a:r>
            <a:r>
              <a:rPr lang="zh-CN" altLang="en-US" dirty="0" smtClean="0"/>
              <a:t>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6538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Google App Engine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是</a:t>
            </a:r>
            <a:r>
              <a:rPr lang="zh-CN" altLang="en-US" dirty="0"/>
              <a:t>一个</a:t>
            </a:r>
            <a:r>
              <a:rPr lang="zh-CN" altLang="en-US" dirty="0" smtClean="0"/>
              <a:t>由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 </a:t>
            </a:r>
            <a:r>
              <a:rPr lang="zh-CN" altLang="en-US" dirty="0"/>
              <a:t>应用</a:t>
            </a:r>
            <a:r>
              <a:rPr lang="zh-CN" altLang="en-US" dirty="0" smtClean="0"/>
              <a:t>服务器群、</a:t>
            </a:r>
            <a:r>
              <a:rPr lang="en-US" altLang="zh-CN" dirty="0" err="1" smtClean="0"/>
              <a:t>BigTable</a:t>
            </a:r>
            <a:r>
              <a:rPr lang="zh-CN" altLang="en-US" dirty="0" smtClean="0"/>
              <a:t>结构化</a:t>
            </a:r>
            <a:r>
              <a:rPr lang="zh-CN" altLang="en-US" dirty="0"/>
              <a:t>数据分布存储系统</a:t>
            </a:r>
            <a:r>
              <a:rPr lang="zh-CN" altLang="en-US" dirty="0" smtClean="0"/>
              <a:t>及</a:t>
            </a:r>
            <a:r>
              <a:rPr lang="en-US" altLang="zh-CN" dirty="0" smtClean="0"/>
              <a:t>GFS</a:t>
            </a:r>
            <a:r>
              <a:rPr lang="zh-CN" altLang="en-US" dirty="0" smtClean="0"/>
              <a:t> </a:t>
            </a:r>
            <a:r>
              <a:rPr lang="zh-CN" altLang="en-US" dirty="0"/>
              <a:t>数据储存</a:t>
            </a:r>
            <a:r>
              <a:rPr lang="zh-CN" altLang="en-US" dirty="0" smtClean="0"/>
              <a:t>服务组成</a:t>
            </a:r>
            <a:r>
              <a:rPr lang="zh-CN" altLang="en-US" dirty="0"/>
              <a:t>的</a:t>
            </a:r>
            <a:r>
              <a:rPr lang="zh-CN" altLang="en-US" dirty="0" smtClean="0"/>
              <a:t>平台。</a:t>
            </a:r>
            <a:endParaRPr lang="en-US" altLang="zh-CN" dirty="0" smtClean="0"/>
          </a:p>
          <a:p>
            <a:r>
              <a:rPr lang="zh-CN" altLang="en-US" dirty="0" smtClean="0"/>
              <a:t>它</a:t>
            </a:r>
            <a:r>
              <a:rPr lang="zh-CN" altLang="en-US" dirty="0"/>
              <a:t>能为开发者提供一体化的、主机服务器及可</a:t>
            </a:r>
            <a:r>
              <a:rPr lang="zh-CN" altLang="en-US" dirty="0" smtClean="0"/>
              <a:t>自动</a:t>
            </a:r>
            <a:r>
              <a:rPr lang="zh-CN" altLang="en-US" dirty="0"/>
              <a:t>升级的在线应用</a:t>
            </a:r>
            <a:r>
              <a:rPr lang="zh-CN" altLang="en-US" dirty="0" smtClean="0"/>
              <a:t>服务。</a:t>
            </a:r>
            <a:endParaRPr lang="en-US" altLang="zh-CN" dirty="0" smtClean="0"/>
          </a:p>
          <a:p>
            <a:r>
              <a:rPr lang="zh-CN" altLang="en-US" dirty="0" smtClean="0"/>
              <a:t>目前该平台</a:t>
            </a:r>
            <a:r>
              <a:rPr lang="zh-CN" altLang="en-US" dirty="0"/>
              <a:t>向用户</a:t>
            </a:r>
            <a:r>
              <a:rPr lang="zh-CN" altLang="en-US" dirty="0" smtClean="0"/>
              <a:t>免费提供</a:t>
            </a:r>
            <a:r>
              <a:rPr lang="en-US" altLang="zh-CN" dirty="0" smtClean="0"/>
              <a:t>500MB</a:t>
            </a:r>
            <a:r>
              <a:rPr lang="zh-CN" altLang="en-US" dirty="0" smtClean="0"/>
              <a:t>的</a:t>
            </a:r>
            <a:r>
              <a:rPr lang="zh-CN" altLang="en-US" dirty="0"/>
              <a:t>存储空间，大约每月５００ 万次页面访问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当前只</a:t>
            </a:r>
            <a:r>
              <a:rPr lang="zh-CN" altLang="en-US" dirty="0"/>
              <a:t>提供</a:t>
            </a:r>
            <a:r>
              <a:rPr lang="zh-CN" altLang="en-US" dirty="0" smtClean="0"/>
              <a:t>了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一</a:t>
            </a:r>
            <a:r>
              <a:rPr lang="zh-CN" altLang="en-US" dirty="0"/>
              <a:t>种编程语言的支持</a:t>
            </a:r>
            <a:r>
              <a:rPr lang="zh-CN" altLang="en-US" dirty="0" smtClean="0"/>
              <a:t>，将来会</a:t>
            </a:r>
            <a:r>
              <a:rPr lang="zh-CN" altLang="en-US" dirty="0"/>
              <a:t>支持多种</a:t>
            </a:r>
            <a:r>
              <a:rPr lang="zh-CN" altLang="en-US" dirty="0" smtClean="0"/>
              <a:t>编程语言。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1295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随着互联网时代信息与数据的快速增长，科学、工程和</a:t>
            </a:r>
            <a:r>
              <a:rPr lang="zh-CN" altLang="en-US" dirty="0" smtClean="0"/>
              <a:t>商业</a:t>
            </a:r>
            <a:r>
              <a:rPr lang="zh-CN" altLang="en-US" dirty="0"/>
              <a:t>计算领域需要处理大规模、海量的数据，对计算能力的</a:t>
            </a:r>
            <a:r>
              <a:rPr lang="zh-CN" altLang="en-US" dirty="0" smtClean="0"/>
              <a:t>需求远远</a:t>
            </a:r>
            <a:r>
              <a:rPr lang="zh-CN" altLang="en-US" dirty="0"/>
              <a:t>超出自身ＩＴ 架构的计算</a:t>
            </a:r>
            <a:r>
              <a:rPr lang="zh-CN" altLang="en-US" dirty="0" smtClean="0"/>
              <a:t>能力</a:t>
            </a:r>
            <a:endParaRPr lang="en-US" altLang="zh-CN" dirty="0" smtClean="0"/>
          </a:p>
          <a:p>
            <a:r>
              <a:rPr lang="zh-CN" altLang="en-US" dirty="0" smtClean="0"/>
              <a:t>由于</a:t>
            </a:r>
            <a:r>
              <a:rPr lang="zh-CN" altLang="en-US" dirty="0"/>
              <a:t>传统并行编程</a:t>
            </a:r>
            <a:r>
              <a:rPr lang="zh-CN" altLang="en-US" dirty="0" smtClean="0"/>
              <a:t>模型</a:t>
            </a:r>
            <a:r>
              <a:rPr lang="zh-CN" altLang="en-US" dirty="0"/>
              <a:t>应用的局限性，客观上要求一种容易学习、使用、部署的新</a:t>
            </a:r>
            <a:r>
              <a:rPr lang="zh-CN" altLang="en-US" dirty="0" smtClean="0"/>
              <a:t>的并行</a:t>
            </a:r>
            <a:r>
              <a:rPr lang="zh-CN" altLang="en-US" dirty="0"/>
              <a:t>编程框架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zh-CN" altLang="en-US" dirty="0"/>
              <a:t>这种情况下，为了节省成本和实现系统的</a:t>
            </a:r>
            <a:r>
              <a:rPr lang="zh-CN" altLang="en-US" dirty="0" smtClean="0"/>
              <a:t>可扩</a:t>
            </a:r>
            <a:r>
              <a:rPr lang="zh-CN" altLang="en-US" dirty="0"/>
              <a:t>放性，云</a:t>
            </a:r>
            <a:r>
              <a:rPr lang="zh-CN" altLang="en-US" dirty="0" smtClean="0"/>
              <a:t>计算的</a:t>
            </a:r>
            <a:r>
              <a:rPr lang="zh-CN" altLang="en-US" dirty="0"/>
              <a:t>概念被提了出来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87538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Apache Hadoop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Hadoop</a:t>
            </a:r>
            <a:r>
              <a:rPr lang="zh-CN" altLang="en-US" dirty="0" smtClean="0"/>
              <a:t>主要</a:t>
            </a:r>
            <a:r>
              <a:rPr lang="zh-CN" altLang="en-US" dirty="0"/>
              <a:t>实现</a:t>
            </a:r>
            <a:r>
              <a:rPr lang="zh-CN" altLang="en-US" dirty="0" smtClean="0"/>
              <a:t>了</a:t>
            </a:r>
            <a:r>
              <a:rPr lang="en-US" altLang="zh-CN" dirty="0" smtClean="0"/>
              <a:t>GFS</a:t>
            </a:r>
            <a:r>
              <a:rPr lang="zh-CN" altLang="en-US" dirty="0" smtClean="0"/>
              <a:t>的</a:t>
            </a:r>
            <a:r>
              <a:rPr lang="zh-CN" altLang="en-US" dirty="0"/>
              <a:t>思想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MapReduce</a:t>
            </a:r>
            <a:r>
              <a:rPr lang="zh-CN" altLang="en-US" dirty="0" smtClean="0"/>
              <a:t>模型</a:t>
            </a:r>
            <a:endParaRPr lang="en-US" altLang="zh-CN" dirty="0" smtClean="0"/>
          </a:p>
          <a:p>
            <a:r>
              <a:rPr lang="en-US" altLang="zh-CN" dirty="0"/>
              <a:t>Hadoop</a:t>
            </a:r>
            <a:r>
              <a:rPr lang="zh-CN" altLang="en-US" dirty="0" smtClean="0"/>
              <a:t> 主要</a:t>
            </a:r>
            <a:r>
              <a:rPr lang="zh-CN" altLang="en-US" dirty="0"/>
              <a:t>包括三个</a:t>
            </a:r>
            <a:r>
              <a:rPr lang="zh-CN" altLang="en-US" dirty="0" smtClean="0"/>
              <a:t>部分：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Hadoop</a:t>
            </a:r>
            <a:r>
              <a:rPr lang="zh-CN" altLang="en-US" dirty="0" smtClean="0"/>
              <a:t>分布式</a:t>
            </a:r>
            <a:r>
              <a:rPr lang="zh-CN" altLang="en-US" dirty="0"/>
              <a:t>文件系统</a:t>
            </a:r>
            <a:r>
              <a:rPr lang="zh-CN" altLang="en-US" dirty="0" smtClean="0"/>
              <a:t>（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MapReduce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 smtClean="0"/>
              <a:t>HBase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Google </a:t>
            </a:r>
            <a:r>
              <a:rPr lang="en-US" altLang="zh-CN" dirty="0" err="1" smtClean="0"/>
              <a:t>BigTable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HDFS</a:t>
            </a:r>
            <a:r>
              <a:rPr lang="zh-CN" altLang="en-US" dirty="0" smtClean="0"/>
              <a:t> </a:t>
            </a:r>
            <a:r>
              <a:rPr lang="zh-CN" altLang="en-US" dirty="0"/>
              <a:t>在存储数据时</a:t>
            </a:r>
            <a:r>
              <a:rPr lang="zh-CN" altLang="en-US" dirty="0" smtClean="0"/>
              <a:t>，将</a:t>
            </a:r>
            <a:r>
              <a:rPr lang="zh-CN" altLang="en-US" dirty="0"/>
              <a:t>文件按照一定的数据块大小进行切分，各个块在集群中的</a:t>
            </a:r>
            <a:r>
              <a:rPr lang="zh-CN" altLang="en-US" dirty="0" smtClean="0"/>
              <a:t>节点</a:t>
            </a:r>
            <a:r>
              <a:rPr lang="zh-CN" altLang="en-US" dirty="0"/>
              <a:t>中分布，为了保证可靠性</a:t>
            </a:r>
            <a:r>
              <a:rPr lang="zh-CN" altLang="en-US" dirty="0" smtClean="0"/>
              <a:t>，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会</a:t>
            </a:r>
            <a:r>
              <a:rPr lang="zh-CN" altLang="en-US" dirty="0"/>
              <a:t>根据配置为数据块</a:t>
            </a:r>
            <a:r>
              <a:rPr lang="zh-CN" altLang="en-US" dirty="0" smtClean="0"/>
              <a:t>创建多</a:t>
            </a:r>
            <a:r>
              <a:rPr lang="zh-CN" altLang="en-US" dirty="0"/>
              <a:t>个副本，并放置在集群的计算节点中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MapReduce</a:t>
            </a:r>
            <a:r>
              <a:rPr lang="zh-CN" altLang="en-US" dirty="0" smtClean="0"/>
              <a:t>将</a:t>
            </a:r>
            <a:r>
              <a:rPr lang="zh-CN" altLang="en-US" dirty="0"/>
              <a:t>应用</a:t>
            </a:r>
            <a:r>
              <a:rPr lang="zh-CN" altLang="en-US" dirty="0" smtClean="0"/>
              <a:t>分成</a:t>
            </a:r>
            <a:r>
              <a:rPr lang="zh-CN" altLang="en-US" dirty="0"/>
              <a:t>许多小任务块去执行，每个小任务就对计算节点本地存储</a:t>
            </a:r>
            <a:r>
              <a:rPr lang="zh-CN" altLang="en-US" dirty="0" smtClean="0"/>
              <a:t>的数据</a:t>
            </a:r>
            <a:r>
              <a:rPr lang="zh-CN" altLang="en-US" dirty="0"/>
              <a:t>块进行处理。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4283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亟待解决的问题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如何</a:t>
            </a:r>
            <a:r>
              <a:rPr lang="zh-CN" altLang="en-US" dirty="0"/>
              <a:t>保证</a:t>
            </a:r>
            <a:r>
              <a:rPr lang="zh-CN" altLang="en-US" dirty="0" smtClean="0"/>
              <a:t>用户的</a:t>
            </a:r>
            <a:r>
              <a:rPr lang="zh-CN" altLang="en-US" dirty="0"/>
              <a:t>数据不被非法访问和</a:t>
            </a:r>
            <a:r>
              <a:rPr lang="zh-CN" altLang="en-US" dirty="0" smtClean="0"/>
              <a:t>泄露，即</a:t>
            </a:r>
            <a:r>
              <a:rPr lang="zh-CN" altLang="en-US" dirty="0"/>
              <a:t>数据的安全和隐私问题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云</a:t>
            </a:r>
            <a:r>
              <a:rPr lang="zh-CN" altLang="en-US" dirty="0"/>
              <a:t>计算系统本身的可</a:t>
            </a:r>
            <a:r>
              <a:rPr lang="zh-CN" altLang="en-US" dirty="0" smtClean="0"/>
              <a:t>扩展性</a:t>
            </a:r>
            <a:r>
              <a:rPr lang="zh-CN" altLang="en-US" dirty="0"/>
              <a:t>、可用性、可靠性、可管理性</a:t>
            </a:r>
            <a:r>
              <a:rPr lang="zh-CN" altLang="en-US" dirty="0" smtClean="0"/>
              <a:t>等问题。</a:t>
            </a:r>
            <a:endParaRPr lang="en-US" altLang="zh-CN" dirty="0" smtClean="0"/>
          </a:p>
          <a:p>
            <a:r>
              <a:rPr lang="zh-CN" altLang="en-US" dirty="0" smtClean="0"/>
              <a:t>在服务</a:t>
            </a:r>
            <a:r>
              <a:rPr lang="zh-CN" altLang="en-US" dirty="0"/>
              <a:t>的层次上，云计算系统必须要解决服务的描述及转换问题</a:t>
            </a:r>
            <a:r>
              <a:rPr lang="zh-CN" altLang="en-US" dirty="0" smtClean="0"/>
              <a:t>，即如何</a:t>
            </a:r>
            <a:r>
              <a:rPr lang="zh-CN" altLang="en-US" dirty="0"/>
              <a:t>将用户的业务理念需求转换成对基础设施的</a:t>
            </a:r>
            <a:r>
              <a:rPr lang="zh-CN" altLang="en-US" dirty="0" smtClean="0"/>
              <a:t>需求。</a:t>
            </a:r>
            <a:endParaRPr lang="en-US" altLang="zh-CN" dirty="0" smtClean="0"/>
          </a:p>
          <a:p>
            <a:r>
              <a:rPr lang="zh-CN" altLang="en-US" dirty="0" smtClean="0"/>
              <a:t>如何确定</a:t>
            </a:r>
            <a:r>
              <a:rPr lang="zh-CN" altLang="en-US" dirty="0"/>
              <a:t>高层的服务需求和度量到基础设施的需求和度量之间的</a:t>
            </a:r>
            <a:r>
              <a:rPr lang="zh-CN" altLang="en-US" dirty="0" smtClean="0"/>
              <a:t>映射问题。</a:t>
            </a:r>
            <a:endParaRPr lang="en-US" altLang="zh-CN" dirty="0" smtClean="0"/>
          </a:p>
          <a:p>
            <a:r>
              <a:rPr lang="zh-CN" altLang="en-US" dirty="0" smtClean="0"/>
              <a:t>如何</a:t>
            </a:r>
            <a:r>
              <a:rPr lang="zh-CN" altLang="en-US" dirty="0"/>
              <a:t>保证多级</a:t>
            </a:r>
            <a:r>
              <a:rPr lang="zh-CN" altLang="en-US" dirty="0" smtClean="0"/>
              <a:t>别的</a:t>
            </a:r>
            <a:r>
              <a:rPr lang="en-US" altLang="zh-CN" dirty="0" err="1" smtClean="0"/>
              <a:t>QoS</a:t>
            </a:r>
            <a:r>
              <a:rPr lang="zh-CN" altLang="en-US" dirty="0" smtClean="0"/>
              <a:t>问题等。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92964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2852936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谢谢！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4296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什么是云计算？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云计算是分布式计算</a:t>
            </a:r>
            <a:r>
              <a:rPr lang="zh-CN" altLang="en-US" dirty="0" smtClean="0"/>
              <a:t>、并行处理</a:t>
            </a:r>
            <a:r>
              <a:rPr lang="zh-CN" altLang="en-US" dirty="0"/>
              <a:t>和网格计算的进一步</a:t>
            </a:r>
            <a:r>
              <a:rPr lang="zh-CN" altLang="en-US" dirty="0" smtClean="0"/>
              <a:t>发展</a:t>
            </a:r>
            <a:endParaRPr lang="en-US" altLang="zh-CN" dirty="0" smtClean="0"/>
          </a:p>
          <a:p>
            <a:r>
              <a:rPr lang="zh-CN" altLang="en-US" dirty="0" smtClean="0"/>
              <a:t>它</a:t>
            </a:r>
            <a:r>
              <a:rPr lang="zh-CN" altLang="en-US" dirty="0"/>
              <a:t>是基于互联网的</a:t>
            </a:r>
            <a:r>
              <a:rPr lang="zh-CN" altLang="en-US" dirty="0" smtClean="0"/>
              <a:t>计算</a:t>
            </a:r>
            <a:r>
              <a:rPr lang="zh-CN" altLang="en-US" dirty="0"/>
              <a:t>，</a:t>
            </a:r>
            <a:r>
              <a:rPr lang="zh-CN" altLang="en-US" dirty="0" smtClean="0"/>
              <a:t>能够</a:t>
            </a:r>
            <a:r>
              <a:rPr lang="zh-CN" altLang="en-US" dirty="0"/>
              <a:t>向各种互联网应用提供硬件服务、基础架构服务、平台</a:t>
            </a:r>
            <a:r>
              <a:rPr lang="zh-CN" altLang="en-US" dirty="0" smtClean="0"/>
              <a:t>服务</a:t>
            </a:r>
            <a:r>
              <a:rPr lang="zh-CN" altLang="en-US" dirty="0"/>
              <a:t>、软件服务、存储服务的系统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通常</a:t>
            </a:r>
            <a:r>
              <a:rPr lang="zh-CN" altLang="en-US" dirty="0"/>
              <a:t>云系统由第三方拥有</a:t>
            </a:r>
            <a:r>
              <a:rPr lang="zh-CN" altLang="en-US" dirty="0" smtClean="0"/>
              <a:t>的机制</a:t>
            </a:r>
            <a:r>
              <a:rPr lang="zh-CN" altLang="en-US" dirty="0"/>
              <a:t>提供服务，用户只关心云所提供的服务。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0941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从机理上定义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云</a:t>
            </a:r>
            <a:r>
              <a:rPr lang="zh-CN" altLang="en-US" dirty="0" smtClean="0"/>
              <a:t>计算系统</a:t>
            </a:r>
            <a:r>
              <a:rPr lang="zh-CN" altLang="en-US" dirty="0"/>
              <a:t>主要是将信息永久地存储在云中的服务器上，在使用</a:t>
            </a:r>
            <a:r>
              <a:rPr lang="zh-CN" altLang="en-US" dirty="0" smtClean="0"/>
              <a:t>信息时</a:t>
            </a:r>
            <a:r>
              <a:rPr lang="zh-CN" altLang="en-US" dirty="0"/>
              <a:t>只是在客户端进行缓存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客户端可以是桌面机、笔记本、</a:t>
            </a:r>
            <a:r>
              <a:rPr lang="zh-CN" altLang="en-US" dirty="0" smtClean="0"/>
              <a:t>手持</a:t>
            </a:r>
            <a:r>
              <a:rPr lang="zh-CN" altLang="en-US" dirty="0"/>
              <a:t>设备</a:t>
            </a:r>
            <a:r>
              <a:rPr lang="zh-CN" altLang="en-US" dirty="0" smtClean="0"/>
              <a:t>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5708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从功能角度出发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77072"/>
          </a:xfrm>
        </p:spPr>
        <p:txBody>
          <a:bodyPr>
            <a:normAutofit/>
          </a:bodyPr>
          <a:lstStyle/>
          <a:p>
            <a:r>
              <a:rPr lang="zh-CN" altLang="en-US" dirty="0"/>
              <a:t>计算云系统不仅</a:t>
            </a:r>
            <a:r>
              <a:rPr lang="zh-CN" altLang="en-US" dirty="0" smtClean="0"/>
              <a:t>能够向</a:t>
            </a:r>
            <a:r>
              <a:rPr lang="zh-CN" altLang="en-US" dirty="0"/>
              <a:t>用户</a:t>
            </a:r>
            <a:r>
              <a:rPr lang="zh-CN" altLang="en-US" dirty="0" smtClean="0"/>
              <a:t>提供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硬件服务</a:t>
            </a:r>
            <a:r>
              <a:rPr lang="en-US" altLang="zh-CN" dirty="0" smtClean="0"/>
              <a:t>Haas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hardware service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软件服务</a:t>
            </a:r>
            <a:r>
              <a:rPr lang="en-US" altLang="zh-CN" dirty="0" err="1" smtClean="0"/>
              <a:t>Saas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software service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数据</a:t>
            </a:r>
            <a:r>
              <a:rPr lang="zh-CN" altLang="en-US" dirty="0"/>
              <a:t>资源</a:t>
            </a:r>
            <a:r>
              <a:rPr lang="zh-CN" altLang="en-US" dirty="0" smtClean="0"/>
              <a:t>服务</a:t>
            </a:r>
            <a:r>
              <a:rPr lang="en-US" altLang="zh-CN" dirty="0" err="1" smtClean="0"/>
              <a:t>DaaS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data service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配置</a:t>
            </a:r>
            <a:r>
              <a:rPr lang="zh-CN" altLang="en-US" dirty="0"/>
              <a:t>的平台</a:t>
            </a:r>
            <a:r>
              <a:rPr lang="zh-CN" altLang="en-US" dirty="0" smtClean="0"/>
              <a:t>服务</a:t>
            </a:r>
            <a:r>
              <a:rPr lang="en-US" altLang="zh-CN" dirty="0" smtClean="0"/>
              <a:t>PaaS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platform service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8452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市场</a:t>
            </a:r>
            <a:r>
              <a:rPr lang="zh-CN" altLang="en-US" dirty="0" smtClean="0"/>
              <a:t>角度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云计算是由一组内部互连的虚拟机组成的</a:t>
            </a:r>
            <a:r>
              <a:rPr lang="zh-CN" altLang="en-US" dirty="0" smtClean="0"/>
              <a:t>并行和</a:t>
            </a:r>
            <a:r>
              <a:rPr lang="zh-CN" altLang="en-US" dirty="0"/>
              <a:t>分布式计算系统，系统能够根据服务提供商和客户之间</a:t>
            </a:r>
            <a:r>
              <a:rPr lang="zh-CN" altLang="en-US" dirty="0" smtClean="0"/>
              <a:t>协商好的</a:t>
            </a:r>
            <a:r>
              <a:rPr lang="zh-CN" altLang="en-US" dirty="0"/>
              <a:t>服务等级协议动态提供计算资源。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6077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本文认为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云</a:t>
            </a:r>
            <a:r>
              <a:rPr lang="zh-CN" altLang="en-US" dirty="0"/>
              <a:t>计算系统是以付费使用的形式向用户提供</a:t>
            </a:r>
            <a:r>
              <a:rPr lang="zh-CN" altLang="en-US" dirty="0" smtClean="0"/>
              <a:t>各种</a:t>
            </a:r>
            <a:r>
              <a:rPr lang="zh-CN" altLang="en-US" dirty="0"/>
              <a:t>服务的分布式</a:t>
            </a:r>
            <a:r>
              <a:rPr lang="zh-CN" altLang="en-US" dirty="0" smtClean="0"/>
              <a:t>计算系统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系统对</a:t>
            </a:r>
            <a:r>
              <a:rPr lang="zh-CN" altLang="en-US" dirty="0"/>
              <a:t>用户来讲是透明的，其</a:t>
            </a:r>
            <a:r>
              <a:rPr lang="zh-CN" altLang="en-US" dirty="0" smtClean="0"/>
              <a:t>本质是</a:t>
            </a:r>
            <a:r>
              <a:rPr lang="zh-CN" altLang="en-US" dirty="0"/>
              <a:t>对虚拟化的计算和存储资源池</a:t>
            </a:r>
            <a:r>
              <a:rPr lang="zh-CN" altLang="en-US" dirty="0" smtClean="0"/>
              <a:t>进行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动态部署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动态分配</a:t>
            </a:r>
            <a:r>
              <a:rPr lang="zh-CN" altLang="en-US" dirty="0"/>
              <a:t>／</a:t>
            </a:r>
            <a:r>
              <a:rPr lang="zh-CN" altLang="en-US" dirty="0" smtClean="0"/>
              <a:t>重分配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实时</a:t>
            </a:r>
            <a:r>
              <a:rPr lang="zh-CN" altLang="en-US" dirty="0"/>
              <a:t>监控的</a:t>
            </a:r>
            <a:r>
              <a:rPr lang="zh-CN" altLang="en-US" dirty="0" smtClean="0"/>
              <a:t>系统</a:t>
            </a:r>
            <a:endParaRPr lang="en-US" altLang="zh-CN" dirty="0" smtClean="0"/>
          </a:p>
          <a:p>
            <a:r>
              <a:rPr lang="zh-CN" altLang="en-US" dirty="0" smtClean="0"/>
              <a:t>从而</a:t>
            </a:r>
            <a:r>
              <a:rPr lang="zh-CN" altLang="en-US" dirty="0"/>
              <a:t>向用户提供</a:t>
            </a:r>
            <a:r>
              <a:rPr lang="zh-CN" altLang="en-US" dirty="0" smtClean="0"/>
              <a:t>满足</a:t>
            </a:r>
            <a:r>
              <a:rPr lang="en-US" altLang="zh-CN" dirty="0" err="1" smtClean="0"/>
              <a:t>QoS</a:t>
            </a:r>
            <a:r>
              <a:rPr lang="zh-CN" altLang="en-US" dirty="0" smtClean="0"/>
              <a:t> </a:t>
            </a:r>
            <a:r>
              <a:rPr lang="zh-CN" altLang="en-US" dirty="0"/>
              <a:t>要求的</a:t>
            </a:r>
            <a:r>
              <a:rPr lang="zh-CN" altLang="en-US" dirty="0" smtClean="0"/>
              <a:t>计算服务</a:t>
            </a:r>
            <a:r>
              <a:rPr lang="zh-CN" altLang="en-US" dirty="0"/>
              <a:t>、数据存储服务以及平台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6182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云计算系统的特征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虚拟化</a:t>
            </a:r>
            <a:endParaRPr lang="en-US" altLang="zh-CN" dirty="0" smtClean="0"/>
          </a:p>
          <a:p>
            <a:r>
              <a:rPr lang="zh-CN" altLang="en-US" dirty="0"/>
              <a:t>服务质量保证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QoS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高可靠性、可用性和可扩放</a:t>
            </a:r>
            <a:r>
              <a:rPr lang="zh-CN" altLang="en-US" dirty="0" smtClean="0"/>
              <a:t>性</a:t>
            </a:r>
            <a:endParaRPr lang="en-US" altLang="zh-CN" dirty="0" smtClean="0"/>
          </a:p>
          <a:p>
            <a:r>
              <a:rPr lang="zh-CN" altLang="en-US" dirty="0"/>
              <a:t>自治</a:t>
            </a:r>
            <a:r>
              <a:rPr lang="zh-CN" altLang="en-US" dirty="0" smtClean="0"/>
              <a:t>性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31943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云计算系统可以看做是一个虚拟资源池。</a:t>
            </a:r>
          </a:p>
          <a:p>
            <a:r>
              <a:rPr lang="zh-CN" altLang="en-US" dirty="0"/>
              <a:t>通过在一个服务器上部署多个虚拟机和应用，从而提高资源</a:t>
            </a:r>
            <a:r>
              <a:rPr lang="zh-CN" altLang="en-US" dirty="0" smtClean="0"/>
              <a:t>的利用率</a:t>
            </a:r>
            <a:endParaRPr lang="en-US" altLang="zh-CN" dirty="0" smtClean="0"/>
          </a:p>
          <a:p>
            <a:r>
              <a:rPr lang="zh-CN" altLang="en-US" dirty="0" smtClean="0"/>
              <a:t>当</a:t>
            </a:r>
            <a:r>
              <a:rPr lang="zh-CN" altLang="en-US" dirty="0"/>
              <a:t>一个服务器过载时支持负载的迁移。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0009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1326</Words>
  <Application>Microsoft Office PowerPoint</Application>
  <PresentationFormat>全屏显示(4:3)</PresentationFormat>
  <Paragraphs>104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</vt:lpstr>
      <vt:lpstr>云计算研究进展综述 张建勋， 古志民 ， 郑超  </vt:lpstr>
      <vt:lpstr>背景</vt:lpstr>
      <vt:lpstr>什么是云计算？</vt:lpstr>
      <vt:lpstr>从机理上定义</vt:lpstr>
      <vt:lpstr>从功能角度出发</vt:lpstr>
      <vt:lpstr>市场角度</vt:lpstr>
      <vt:lpstr>本文认为</vt:lpstr>
      <vt:lpstr>云计算系统的特征</vt:lpstr>
      <vt:lpstr>虚拟化</vt:lpstr>
      <vt:lpstr>服务质量保证（QoS）</vt:lpstr>
      <vt:lpstr>高可靠性、可用性和可扩放性</vt:lpstr>
      <vt:lpstr>自治性</vt:lpstr>
      <vt:lpstr>云计算系统的体系结构</vt:lpstr>
      <vt:lpstr>基础设施层</vt:lpstr>
      <vt:lpstr>平台层</vt:lpstr>
      <vt:lpstr>应用层</vt:lpstr>
      <vt:lpstr>代表性的云计算系统</vt:lpstr>
      <vt:lpstr>Amazon EC2</vt:lpstr>
      <vt:lpstr>Google App Engine</vt:lpstr>
      <vt:lpstr>Apache Hadoop</vt:lpstr>
      <vt:lpstr>亟待解决的问题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ioi</dc:creator>
  <cp:lastModifiedBy>ioi</cp:lastModifiedBy>
  <cp:revision>9</cp:revision>
  <dcterms:created xsi:type="dcterms:W3CDTF">2016-06-27T01:58:24Z</dcterms:created>
  <dcterms:modified xsi:type="dcterms:W3CDTF">2016-06-27T04:08:41Z</dcterms:modified>
</cp:coreProperties>
</file>