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348880"/>
            <a:ext cx="7772400" cy="1470025"/>
          </a:xfrm>
        </p:spPr>
        <p:txBody>
          <a:bodyPr/>
          <a:lstStyle/>
          <a:p>
            <a:r>
              <a:rPr lang="zh-CN" altLang="en-US" dirty="0" smtClean="0"/>
              <a:t>周报</a:t>
            </a:r>
            <a:r>
              <a:rPr lang="en-US" altLang="zh-CN" dirty="0" smtClean="0"/>
              <a:t>-4-</a:t>
            </a:r>
            <a:r>
              <a:rPr lang="zh-CN" altLang="en-US" dirty="0" smtClean="0"/>
              <a:t>实验验证探讨</a:t>
            </a:r>
            <a:endParaRPr lang="zh-CN" altLang="en-US" dirty="0"/>
          </a:p>
        </p:txBody>
      </p:sp>
      <p:sp>
        <p:nvSpPr>
          <p:cNvPr id="3" name="AutoShape 1" descr="C:\Users\ioi\AppData\Roaming\Tencent\Users\623440127\QQ\WinTemp\RichOle\0GIFO63{78CRJ`C&quot;T]JC4.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2" descr="C:\Users\ioi\AppData\Roaming\Tencent\Users\623440127\QQ\WinTemp\RichOle\0GIFO63{78CRJ`C&quot;T]JC4.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3" descr="C:\Users\ioi\AppData\Roaming\Tencent\Users\623440127\QQ\WinTemp\RichOle\0GIFO63{78CRJ`C&quot;T]JC4.pn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C:\Users\ioi\AppData\Roaming\Tencent\Users\623440127\QQ\WinTemp\RichOle\0GIFO63{78CRJ`C&quot;T]JC4.png"/>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C:\Users\ioi\AppData\Roaming\Tencent\Users\623440127\QQ\WinTemp\RichOle\0GIFO63{78CRJ`C&quot;T]JC4.png"/>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7899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normAutofit fontScale="90000"/>
          </a:bodyPr>
          <a:lstStyle/>
          <a:p>
            <a:r>
              <a:rPr lang="zh-CN" altLang="en-US" dirty="0" smtClean="0"/>
              <a:t>基因交互级别的论证 </a:t>
            </a:r>
            <a:r>
              <a:rPr lang="en-US" altLang="zh-CN" dirty="0" smtClean="0"/>
              <a:t>- KEGG pathway</a:t>
            </a:r>
            <a:endParaRPr lang="zh-CN" altLang="en-US" dirty="0"/>
          </a:p>
        </p:txBody>
      </p:sp>
      <p:sp>
        <p:nvSpPr>
          <p:cNvPr id="3" name="内容占位符 2"/>
          <p:cNvSpPr>
            <a:spLocks noGrp="1"/>
          </p:cNvSpPr>
          <p:nvPr>
            <p:ph idx="1"/>
          </p:nvPr>
        </p:nvSpPr>
        <p:spPr>
          <a:xfrm>
            <a:off x="5220072" y="1484784"/>
            <a:ext cx="3528392" cy="4536504"/>
          </a:xfrm>
        </p:spPr>
        <p:txBody>
          <a:bodyPr>
            <a:normAutofit fontScale="47500" lnSpcReduction="20000"/>
          </a:bodyPr>
          <a:lstStyle/>
          <a:p>
            <a:r>
              <a:rPr lang="zh-CN" altLang="en-US" dirty="0" smtClean="0"/>
              <a:t>基本思想：</a:t>
            </a:r>
            <a:endParaRPr lang="en-US" altLang="zh-CN" dirty="0" smtClean="0"/>
          </a:p>
          <a:p>
            <a:endParaRPr lang="en-US" altLang="zh-CN" dirty="0"/>
          </a:p>
          <a:p>
            <a:pPr lvl="1"/>
            <a:r>
              <a:rPr lang="zh-CN" altLang="en-US" dirty="0" smtClean="0"/>
              <a:t>拿预测出来健康</a:t>
            </a:r>
            <a:r>
              <a:rPr lang="en-US" altLang="zh-CN" dirty="0" smtClean="0"/>
              <a:t>-</a:t>
            </a:r>
            <a:r>
              <a:rPr lang="zh-CN" altLang="en-US" dirty="0" smtClean="0"/>
              <a:t>癌症前后发生变化的基因交互关系和</a:t>
            </a:r>
            <a:r>
              <a:rPr lang="en-US" altLang="zh-CN" dirty="0" smtClean="0"/>
              <a:t>KEGG</a:t>
            </a:r>
            <a:r>
              <a:rPr lang="zh-CN" altLang="en-US" dirty="0" smtClean="0"/>
              <a:t>的</a:t>
            </a:r>
            <a:r>
              <a:rPr lang="en-US" altLang="zh-CN" dirty="0" smtClean="0"/>
              <a:t>cancer pathway</a:t>
            </a:r>
            <a:r>
              <a:rPr lang="zh-CN" altLang="en-US" dirty="0" smtClean="0"/>
              <a:t>做对照，输出的是预测结果在</a:t>
            </a:r>
            <a:r>
              <a:rPr lang="en-US" altLang="zh-CN" dirty="0" smtClean="0"/>
              <a:t>pathway</a:t>
            </a:r>
            <a:r>
              <a:rPr lang="zh-CN" altLang="en-US" dirty="0" smtClean="0"/>
              <a:t>中的命中情况</a:t>
            </a:r>
            <a:r>
              <a:rPr lang="en-US" altLang="zh-CN" dirty="0" smtClean="0"/>
              <a:t>.</a:t>
            </a:r>
          </a:p>
          <a:p>
            <a:pPr lvl="1"/>
            <a:endParaRPr lang="en-US" altLang="zh-CN" dirty="0"/>
          </a:p>
          <a:p>
            <a:pPr lvl="1"/>
            <a:endParaRPr lang="en-US" altLang="zh-CN" dirty="0" smtClean="0"/>
          </a:p>
          <a:p>
            <a:endParaRPr lang="en-US" altLang="zh-CN" dirty="0" smtClean="0"/>
          </a:p>
          <a:p>
            <a:r>
              <a:rPr lang="zh-CN" altLang="en-US" dirty="0" smtClean="0"/>
              <a:t>比较依据：</a:t>
            </a:r>
            <a:endParaRPr lang="en-US" altLang="zh-CN" dirty="0" smtClean="0"/>
          </a:p>
          <a:p>
            <a:endParaRPr lang="en-US" altLang="zh-CN" dirty="0" smtClean="0"/>
          </a:p>
          <a:p>
            <a:pPr marL="971550" lvl="1" indent="-514350">
              <a:buFont typeface="+mj-lt"/>
              <a:buAutoNum type="arabicPeriod"/>
            </a:pPr>
            <a:r>
              <a:rPr lang="zh-CN" altLang="en-US" dirty="0" smtClean="0"/>
              <a:t>两者同时命中的通路的基础上，自己的方法额外命中的数量</a:t>
            </a:r>
            <a:r>
              <a:rPr lang="en-US" altLang="zh-CN" dirty="0" smtClean="0"/>
              <a:t>.</a:t>
            </a:r>
          </a:p>
          <a:p>
            <a:pPr marL="971550" lvl="1" indent="-514350">
              <a:buFont typeface="+mj-lt"/>
              <a:buAutoNum type="arabicPeriod"/>
            </a:pPr>
            <a:r>
              <a:rPr lang="zh-CN" altLang="en-US" dirty="0" smtClean="0"/>
              <a:t>额外命中的交互关系中，自己采用的数据是高维的</a:t>
            </a:r>
            <a:r>
              <a:rPr lang="en-US" altLang="zh-CN" dirty="0" smtClean="0"/>
              <a:t>.</a:t>
            </a:r>
          </a:p>
          <a:p>
            <a:pPr marL="1371600" lvl="2" indent="-514350">
              <a:buFont typeface="Wingdings" panose="05000000000000000000" pitchFamily="2" charset="2"/>
              <a:buChar char="p"/>
            </a:pPr>
            <a:r>
              <a:rPr lang="zh-CN" altLang="en-US" dirty="0" smtClean="0"/>
              <a:t>它人采用的是低维，自己采用的是高维</a:t>
            </a:r>
            <a:r>
              <a:rPr lang="en-US" altLang="zh-CN" dirty="0" smtClean="0"/>
              <a:t>.</a:t>
            </a:r>
          </a:p>
          <a:p>
            <a:pPr marL="1371600" lvl="2" indent="-514350">
              <a:buFont typeface="Wingdings" panose="05000000000000000000" pitchFamily="2" charset="2"/>
              <a:buChar char="p"/>
            </a:pPr>
            <a:r>
              <a:rPr lang="zh-CN" altLang="en-US" dirty="0" smtClean="0"/>
              <a:t>如果拿都命中的做比较则没有说服力（别人的低维和自己的高维都命中了，不一定能说明高维比低维好）</a:t>
            </a:r>
            <a:r>
              <a:rPr lang="en-US" altLang="zh-CN" dirty="0" smtClean="0"/>
              <a:t>.</a:t>
            </a:r>
          </a:p>
          <a:p>
            <a:pPr marL="1371600" lvl="2" indent="-514350">
              <a:buFont typeface="Wingdings" panose="05000000000000000000" pitchFamily="2" charset="2"/>
              <a:buChar char="p"/>
            </a:pPr>
            <a:r>
              <a:rPr lang="zh-CN" altLang="en-US" dirty="0" smtClean="0"/>
              <a:t>因此只有别人没命中但自己命中的交互关系采用高维数据时才能说明问题</a:t>
            </a:r>
            <a:r>
              <a:rPr lang="en-US" altLang="zh-CN" dirty="0" smtClean="0"/>
              <a:t>.</a:t>
            </a:r>
            <a:endParaRPr lang="zh-CN" altLang="en-US" dirty="0"/>
          </a:p>
        </p:txBody>
      </p:sp>
      <p:pic>
        <p:nvPicPr>
          <p:cNvPr id="1026" name="Picture 2" descr="C:\Users\ioi\AppData\Roaming\Tencent\Users\623440127\QQ\WinTemp\RichOle\N6XH@10A1}Q%G0GYPK]8R9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28" y="1124744"/>
            <a:ext cx="5191125"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6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20688"/>
            <a:ext cx="4536504" cy="3812952"/>
          </a:xfrm>
        </p:spPr>
        <p:txBody>
          <a:bodyPr>
            <a:normAutofit/>
          </a:bodyPr>
          <a:lstStyle/>
          <a:p>
            <a:r>
              <a:rPr lang="zh-CN" altLang="en-US" sz="2400" dirty="0"/>
              <a:t>参考文章的比较策略</a:t>
            </a:r>
            <a:r>
              <a:rPr lang="zh-CN" altLang="en-US" dirty="0"/>
              <a:t>：</a:t>
            </a:r>
            <a:endParaRPr lang="en-US" altLang="zh-CN" dirty="0"/>
          </a:p>
          <a:p>
            <a:pPr marL="971550" lvl="1" indent="-514350">
              <a:buFont typeface="+mj-lt"/>
              <a:buAutoNum type="arabicPeriod"/>
            </a:pPr>
            <a:r>
              <a:rPr lang="zh-CN" altLang="en-US" dirty="0"/>
              <a:t>准确率高</a:t>
            </a:r>
            <a:r>
              <a:rPr lang="en-US" altLang="zh-CN" dirty="0"/>
              <a:t>.</a:t>
            </a:r>
          </a:p>
          <a:p>
            <a:pPr marL="971550" lvl="1" indent="-514350">
              <a:buFont typeface="+mj-lt"/>
              <a:buAutoNum type="arabicPeriod"/>
            </a:pPr>
            <a:r>
              <a:rPr lang="zh-CN" altLang="en-US" dirty="0"/>
              <a:t>处理的数据维数高</a:t>
            </a:r>
            <a:r>
              <a:rPr lang="en-US" altLang="zh-CN" dirty="0" smtClean="0"/>
              <a:t>.</a:t>
            </a:r>
          </a:p>
          <a:p>
            <a:pPr marL="457200" lvl="1" indent="0">
              <a:buNone/>
            </a:pPr>
            <a:endParaRPr lang="en-US" altLang="zh-CN" dirty="0" smtClean="0"/>
          </a:p>
          <a:p>
            <a:r>
              <a:rPr lang="zh-CN" altLang="en-US" sz="2400" dirty="0" smtClean="0"/>
              <a:t>但是算法复杂度仍然很高，仅仅就是可以处理高维数据而已</a:t>
            </a:r>
            <a:r>
              <a:rPr lang="en-US" altLang="zh-CN" sz="2400" dirty="0" smtClean="0"/>
              <a:t>.</a:t>
            </a:r>
          </a:p>
        </p:txBody>
      </p:sp>
      <p:sp>
        <p:nvSpPr>
          <p:cNvPr id="4" name="内容占位符 2"/>
          <p:cNvSpPr txBox="1">
            <a:spLocks/>
          </p:cNvSpPr>
          <p:nvPr/>
        </p:nvSpPr>
        <p:spPr>
          <a:xfrm>
            <a:off x="4788024" y="761310"/>
            <a:ext cx="4095344" cy="396043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3100" dirty="0"/>
              <a:t>本人准备采取的比较策略</a:t>
            </a:r>
            <a:r>
              <a:rPr lang="zh-CN" altLang="en-US" dirty="0" smtClean="0"/>
              <a:t>：</a:t>
            </a:r>
            <a:endParaRPr lang="en-US" altLang="zh-CN" dirty="0" smtClean="0"/>
          </a:p>
          <a:p>
            <a:pPr marL="971550" lvl="1" indent="-514350">
              <a:buFont typeface="+mj-lt"/>
              <a:buAutoNum type="arabicPeriod"/>
            </a:pPr>
            <a:r>
              <a:rPr lang="zh-CN" altLang="en-US" dirty="0" smtClean="0"/>
              <a:t>准确率≥</a:t>
            </a:r>
            <a:endParaRPr lang="en-US" altLang="zh-CN" dirty="0" smtClean="0"/>
          </a:p>
          <a:p>
            <a:pPr marL="971550" lvl="1" indent="-514350">
              <a:buFont typeface="+mj-lt"/>
              <a:buAutoNum type="arabicPeriod"/>
            </a:pPr>
            <a:r>
              <a:rPr lang="zh-CN" altLang="en-US" dirty="0"/>
              <a:t>数据维数不受限制，样本量不受限制</a:t>
            </a:r>
            <a:r>
              <a:rPr lang="en-US" altLang="zh-CN" dirty="0"/>
              <a:t>.</a:t>
            </a:r>
          </a:p>
          <a:p>
            <a:pPr marL="1371600" lvl="2" indent="-514350">
              <a:buFont typeface="Wingdings" panose="05000000000000000000" pitchFamily="2" charset="2"/>
              <a:buChar char="p"/>
            </a:pPr>
            <a:r>
              <a:rPr lang="zh-CN" altLang="en-US" dirty="0"/>
              <a:t>参考文献的数据维数的规模是由</a:t>
            </a:r>
            <a:r>
              <a:rPr lang="en-US" altLang="zh-CN" dirty="0"/>
              <a:t>exon</a:t>
            </a:r>
            <a:r>
              <a:rPr lang="zh-CN" altLang="en-US" dirty="0"/>
              <a:t>数量和样本量的比值决定的，比值越大就称维数规模越大，</a:t>
            </a:r>
            <a:r>
              <a:rPr lang="zh-CN" altLang="en-US" b="1" dirty="0"/>
              <a:t>这是由其算法本身的限制造成的</a:t>
            </a:r>
            <a:r>
              <a:rPr lang="zh-CN" altLang="en-US" dirty="0"/>
              <a:t>，因此样本量的数量级基本在</a:t>
            </a:r>
            <a:r>
              <a:rPr lang="en-US" altLang="zh-CN" dirty="0"/>
              <a:t>50</a:t>
            </a:r>
            <a:r>
              <a:rPr lang="zh-CN" altLang="en-US" dirty="0"/>
              <a:t>以下</a:t>
            </a:r>
            <a:r>
              <a:rPr lang="en-US" altLang="zh-CN" dirty="0" smtClean="0"/>
              <a:t>.</a:t>
            </a:r>
            <a:endParaRPr lang="en-US" altLang="zh-CN" dirty="0"/>
          </a:p>
          <a:p>
            <a:pPr marL="971550" lvl="1" indent="-514350">
              <a:buFont typeface="+mj-lt"/>
              <a:buAutoNum type="arabicPeriod"/>
            </a:pPr>
            <a:r>
              <a:rPr lang="zh-CN" altLang="en-US" dirty="0" smtClean="0"/>
              <a:t>算法复杂度低</a:t>
            </a:r>
            <a:r>
              <a:rPr lang="en-US" altLang="zh-CN" dirty="0" smtClean="0"/>
              <a:t>.</a:t>
            </a:r>
          </a:p>
        </p:txBody>
      </p:sp>
      <p:sp>
        <p:nvSpPr>
          <p:cNvPr id="5" name="内容占位符 2"/>
          <p:cNvSpPr txBox="1">
            <a:spLocks/>
          </p:cNvSpPr>
          <p:nvPr/>
        </p:nvSpPr>
        <p:spPr>
          <a:xfrm>
            <a:off x="1175120" y="4869161"/>
            <a:ext cx="6552728" cy="1800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t>结果预期</a:t>
            </a:r>
            <a:r>
              <a:rPr lang="zh-CN" altLang="en-US" dirty="0" smtClean="0"/>
              <a:t>：</a:t>
            </a:r>
            <a:endParaRPr lang="en-US" altLang="zh-CN" dirty="0" smtClean="0"/>
          </a:p>
          <a:p>
            <a:pPr marL="971550" lvl="1" indent="-514350">
              <a:buFont typeface="+mj-lt"/>
              <a:buAutoNum type="arabicPeriod"/>
            </a:pPr>
            <a:r>
              <a:rPr lang="zh-CN" altLang="en-US" dirty="0" smtClean="0"/>
              <a:t>如果准确率</a:t>
            </a:r>
            <a:r>
              <a:rPr lang="zh-CN" altLang="en-US" dirty="0"/>
              <a:t>更</a:t>
            </a:r>
            <a:r>
              <a:rPr lang="zh-CN" altLang="en-US" dirty="0" smtClean="0"/>
              <a:t>高那就完全没有问题</a:t>
            </a:r>
            <a:r>
              <a:rPr lang="en-US" altLang="zh-CN" dirty="0" smtClean="0"/>
              <a:t>.</a:t>
            </a:r>
          </a:p>
          <a:p>
            <a:pPr marL="971550" lvl="1" indent="-514350">
              <a:buFont typeface="+mj-lt"/>
              <a:buAutoNum type="arabicPeriod"/>
            </a:pPr>
            <a:r>
              <a:rPr lang="zh-CN" altLang="en-US" dirty="0" smtClean="0"/>
              <a:t>如果准确率相当甚至稍低，但由于样本量不受限制而且算法复杂度极低（</a:t>
            </a:r>
            <a:r>
              <a:rPr lang="zh-CN" altLang="en-US" b="1" dirty="0" smtClean="0"/>
              <a:t>两者不在一个数量级上</a:t>
            </a:r>
            <a:r>
              <a:rPr lang="zh-CN" altLang="en-US" dirty="0" smtClean="0"/>
              <a:t>），因此还是有巨大的应用价值的</a:t>
            </a:r>
            <a:r>
              <a:rPr lang="en-US" altLang="zh-CN" dirty="0" smtClean="0"/>
              <a:t>.</a:t>
            </a:r>
          </a:p>
        </p:txBody>
      </p:sp>
    </p:spTree>
    <p:extLst>
      <p:ext uri="{BB962C8B-B14F-4D97-AF65-F5344CB8AC3E}">
        <p14:creationId xmlns:p14="http://schemas.microsoft.com/office/powerpoint/2010/main" val="207104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t>Isoform</a:t>
            </a:r>
            <a:r>
              <a:rPr lang="zh-CN" altLang="en-US" sz="3200" dirty="0" smtClean="0"/>
              <a:t>交互级别的论证</a:t>
            </a:r>
            <a:r>
              <a:rPr lang="en-US" altLang="zh-CN" sz="3200" dirty="0"/>
              <a:t> </a:t>
            </a:r>
            <a:r>
              <a:rPr lang="en-US" altLang="zh-CN" sz="3200" dirty="0" smtClean="0"/>
              <a:t>– </a:t>
            </a:r>
            <a:r>
              <a:rPr lang="zh-CN" altLang="en-US" sz="3200" dirty="0" smtClean="0"/>
              <a:t>健康</a:t>
            </a:r>
            <a:r>
              <a:rPr lang="en-US" altLang="zh-CN" sz="3200" dirty="0" smtClean="0"/>
              <a:t>/</a:t>
            </a:r>
            <a:r>
              <a:rPr lang="zh-CN" altLang="en-US" sz="3200" dirty="0" smtClean="0"/>
              <a:t>癌症差异网络</a:t>
            </a:r>
            <a:endParaRPr lang="zh-CN" altLang="en-US" sz="3200" dirty="0"/>
          </a:p>
        </p:txBody>
      </p:sp>
      <p:sp>
        <p:nvSpPr>
          <p:cNvPr id="3" name="内容占位符 2"/>
          <p:cNvSpPr>
            <a:spLocks noGrp="1"/>
          </p:cNvSpPr>
          <p:nvPr>
            <p:ph idx="1"/>
          </p:nvPr>
        </p:nvSpPr>
        <p:spPr>
          <a:xfrm>
            <a:off x="5356032" y="1348808"/>
            <a:ext cx="3466728" cy="2263064"/>
          </a:xfrm>
        </p:spPr>
        <p:txBody>
          <a:bodyPr>
            <a:normAutofit fontScale="47500" lnSpcReduction="20000"/>
          </a:bodyPr>
          <a:lstStyle/>
          <a:p>
            <a:pPr marL="514350" indent="-514350">
              <a:buFont typeface="+mj-lt"/>
              <a:buAutoNum type="alphaLcParenR"/>
            </a:pPr>
            <a:r>
              <a:rPr lang="zh-CN" altLang="en-US" dirty="0" smtClean="0"/>
              <a:t>基因级别，有边就代表存在差异，但看不出来具体的差异</a:t>
            </a:r>
            <a:r>
              <a:rPr lang="en-US" altLang="zh-CN" dirty="0" smtClean="0"/>
              <a:t>.</a:t>
            </a:r>
          </a:p>
          <a:p>
            <a:pPr marL="514350" indent="-514350">
              <a:buFont typeface="+mj-lt"/>
              <a:buAutoNum type="alphaLcParenR"/>
            </a:pPr>
            <a:r>
              <a:rPr lang="en-US" altLang="zh-CN" dirty="0" smtClean="0"/>
              <a:t>Isoform</a:t>
            </a:r>
            <a:r>
              <a:rPr lang="zh-CN" altLang="en-US" dirty="0" smtClean="0"/>
              <a:t>级别，红边表示在癌症中不存在，蓝边表示只在癌症中存在</a:t>
            </a:r>
            <a:r>
              <a:rPr lang="en-US" altLang="zh-CN" dirty="0" smtClean="0"/>
              <a:t>.</a:t>
            </a:r>
          </a:p>
          <a:p>
            <a:pPr marL="514350" indent="-514350">
              <a:buFont typeface="+mj-lt"/>
              <a:buAutoNum type="alphaLcParenR"/>
            </a:pPr>
            <a:r>
              <a:rPr lang="en-US" altLang="zh-CN" dirty="0" smtClean="0"/>
              <a:t>d) </a:t>
            </a:r>
            <a:r>
              <a:rPr lang="zh-CN" altLang="en-US" dirty="0" smtClean="0"/>
              <a:t>与之比较</a:t>
            </a:r>
            <a:r>
              <a:rPr lang="zh-CN" altLang="en-US" dirty="0"/>
              <a:t>的</a:t>
            </a:r>
            <a:r>
              <a:rPr lang="zh-CN" altLang="en-US" dirty="0" smtClean="0"/>
              <a:t>参考文章只能预测基因内部</a:t>
            </a:r>
            <a:r>
              <a:rPr lang="en-US" altLang="zh-CN" dirty="0" smtClean="0"/>
              <a:t>Isoform</a:t>
            </a:r>
            <a:r>
              <a:rPr lang="zh-CN" altLang="en-US" dirty="0" smtClean="0"/>
              <a:t>交互对健康</a:t>
            </a:r>
            <a:r>
              <a:rPr lang="en-US" altLang="zh-CN" dirty="0" smtClean="0"/>
              <a:t>/</a:t>
            </a:r>
            <a:r>
              <a:rPr lang="zh-CN" altLang="en-US" dirty="0" smtClean="0"/>
              <a:t>癌症差异的影响，并不能预测基因之间</a:t>
            </a:r>
            <a:r>
              <a:rPr lang="en-US" altLang="zh-CN" dirty="0" smtClean="0"/>
              <a:t>Isoform</a:t>
            </a:r>
            <a:r>
              <a:rPr lang="zh-CN" altLang="en-US" dirty="0" smtClean="0"/>
              <a:t>的交互对健康</a:t>
            </a:r>
            <a:r>
              <a:rPr lang="en-US" altLang="zh-CN" dirty="0" smtClean="0"/>
              <a:t>/</a:t>
            </a:r>
            <a:r>
              <a:rPr lang="zh-CN" altLang="en-US" dirty="0" smtClean="0"/>
              <a:t>癌症差异的影响</a:t>
            </a:r>
            <a:r>
              <a:rPr lang="en-US" altLang="zh-CN" dirty="0" smtClean="0"/>
              <a:t>.</a:t>
            </a:r>
            <a:endParaRPr lang="zh-CN" altLang="en-US" dirty="0"/>
          </a:p>
        </p:txBody>
      </p:sp>
      <p:pic>
        <p:nvPicPr>
          <p:cNvPr id="2049" name="Picture 1" descr="C:\Users\ioi\AppData\Roaming\Tencent\Users\623440127\QQ\WinTemp\RichOle\V@PAH5O8VFZCXU~J0IATEI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68" y="1210390"/>
            <a:ext cx="5124450" cy="520065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a:xfrm>
            <a:off x="5356032" y="3611872"/>
            <a:ext cx="3466728" cy="2808312"/>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分析：</a:t>
            </a:r>
            <a:endParaRPr lang="en-US" altLang="zh-CN" dirty="0" smtClean="0"/>
          </a:p>
          <a:p>
            <a:pPr lvl="1"/>
            <a:r>
              <a:rPr lang="en-US" altLang="zh-CN" dirty="0" smtClean="0"/>
              <a:t>b)</a:t>
            </a:r>
            <a:r>
              <a:rPr lang="zh-CN" altLang="en-US" dirty="0" smtClean="0"/>
              <a:t>和</a:t>
            </a:r>
            <a:r>
              <a:rPr lang="en-US" altLang="zh-CN" dirty="0" smtClean="0"/>
              <a:t>c)d)</a:t>
            </a:r>
            <a:r>
              <a:rPr lang="zh-CN" altLang="en-US" dirty="0" smtClean="0"/>
              <a:t>属于</a:t>
            </a:r>
            <a:r>
              <a:rPr lang="zh-CN" altLang="en-US" b="1" dirty="0" smtClean="0"/>
              <a:t>比较论证</a:t>
            </a:r>
            <a:r>
              <a:rPr lang="zh-CN" altLang="en-US" dirty="0" smtClean="0"/>
              <a:t>，通过比较得出自己的结果比参考文章的结果更细致、更直观</a:t>
            </a:r>
            <a:r>
              <a:rPr lang="en-US" altLang="zh-CN" dirty="0" smtClean="0"/>
              <a:t>.</a:t>
            </a:r>
          </a:p>
          <a:p>
            <a:pPr lvl="1"/>
            <a:r>
              <a:rPr lang="zh-CN" altLang="en-US" dirty="0" smtClean="0"/>
              <a:t>客观正确性论证</a:t>
            </a:r>
            <a:r>
              <a:rPr lang="zh-CN" altLang="en-US" dirty="0"/>
              <a:t>方面</a:t>
            </a:r>
            <a:r>
              <a:rPr lang="zh-CN" altLang="en-US" dirty="0" smtClean="0"/>
              <a:t>：</a:t>
            </a:r>
            <a:endParaRPr lang="en-US" altLang="zh-CN" dirty="0" smtClean="0"/>
          </a:p>
          <a:p>
            <a:pPr lvl="2"/>
            <a:r>
              <a:rPr lang="en-US" altLang="zh-CN" dirty="0" smtClean="0"/>
              <a:t>SIVA1-a</a:t>
            </a:r>
            <a:r>
              <a:rPr lang="zh-CN" altLang="en-US" dirty="0" smtClean="0"/>
              <a:t>和</a:t>
            </a:r>
            <a:r>
              <a:rPr lang="en-US" altLang="zh-CN" dirty="0" smtClean="0"/>
              <a:t>BCL-XL</a:t>
            </a:r>
            <a:r>
              <a:rPr lang="zh-CN" altLang="en-US" dirty="0" smtClean="0"/>
              <a:t>的交互关系在已有的文献中被生物实验证明是促进细胞凋亡的，而在</a:t>
            </a:r>
            <a:r>
              <a:rPr lang="en-US" altLang="zh-CN" dirty="0" smtClean="0"/>
              <a:t>non-small lung caner</a:t>
            </a:r>
            <a:r>
              <a:rPr lang="zh-CN" altLang="en-US" dirty="0" smtClean="0"/>
              <a:t>中抑制细胞凋亡是致癌的重要因素</a:t>
            </a:r>
            <a:r>
              <a:rPr lang="en-US" altLang="zh-CN" dirty="0" smtClean="0"/>
              <a:t>.</a:t>
            </a:r>
          </a:p>
          <a:p>
            <a:pPr lvl="2"/>
            <a:r>
              <a:rPr lang="zh-CN" altLang="en-US" dirty="0" smtClean="0"/>
              <a:t>这里的实验结果显示该关系在癌症中不存在，直接反映出了生物实验的结果</a:t>
            </a:r>
            <a:r>
              <a:rPr lang="en-US" altLang="zh-CN" dirty="0" smtClean="0"/>
              <a:t>.</a:t>
            </a:r>
          </a:p>
          <a:p>
            <a:pPr lvl="2"/>
            <a:r>
              <a:rPr lang="zh-CN" altLang="en-US" dirty="0" smtClean="0"/>
              <a:t>但是</a:t>
            </a:r>
            <a:r>
              <a:rPr lang="zh-CN" altLang="en-US" b="1" dirty="0" smtClean="0"/>
              <a:t>其余所有</a:t>
            </a:r>
            <a:r>
              <a:rPr lang="zh-CN" altLang="en-US" dirty="0" smtClean="0"/>
              <a:t>的边都</a:t>
            </a:r>
            <a:r>
              <a:rPr lang="zh-CN" altLang="en-US" b="1" dirty="0" smtClean="0"/>
              <a:t>没有生物实验的客观论证</a:t>
            </a:r>
            <a:r>
              <a:rPr lang="zh-CN" altLang="en-US" dirty="0" smtClean="0"/>
              <a:t>，因此只有</a:t>
            </a:r>
            <a:r>
              <a:rPr lang="en-US" altLang="zh-CN" dirty="0"/>
              <a:t>SIVA1-a</a:t>
            </a:r>
            <a:r>
              <a:rPr lang="zh-CN" altLang="en-US" dirty="0"/>
              <a:t>和</a:t>
            </a:r>
            <a:r>
              <a:rPr lang="en-US" altLang="zh-CN" dirty="0" smtClean="0"/>
              <a:t>BCL-XL</a:t>
            </a:r>
            <a:r>
              <a:rPr lang="zh-CN" altLang="en-US" dirty="0" smtClean="0"/>
              <a:t>具有客观正确性，其余都有待论证</a:t>
            </a:r>
            <a:r>
              <a:rPr lang="en-US" altLang="zh-CN" dirty="0" smtClean="0"/>
              <a:t>.</a:t>
            </a:r>
          </a:p>
          <a:p>
            <a:pPr lvl="1"/>
            <a:endParaRPr lang="en-US" altLang="zh-CN" dirty="0" smtClean="0"/>
          </a:p>
        </p:txBody>
      </p:sp>
    </p:spTree>
    <p:extLst>
      <p:ext uri="{BB962C8B-B14F-4D97-AF65-F5344CB8AC3E}">
        <p14:creationId xmlns:p14="http://schemas.microsoft.com/office/powerpoint/2010/main" val="144231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4435" y="1051832"/>
            <a:ext cx="4536504" cy="3812952"/>
          </a:xfrm>
        </p:spPr>
        <p:txBody>
          <a:bodyPr>
            <a:normAutofit/>
          </a:bodyPr>
          <a:lstStyle/>
          <a:p>
            <a:r>
              <a:rPr lang="zh-CN" altLang="en-US" sz="2000" dirty="0"/>
              <a:t>参考文章的比较策略</a:t>
            </a:r>
            <a:r>
              <a:rPr lang="zh-CN" altLang="en-US" dirty="0"/>
              <a:t>：</a:t>
            </a:r>
            <a:endParaRPr lang="en-US" altLang="zh-CN" dirty="0"/>
          </a:p>
          <a:p>
            <a:pPr marL="971550" lvl="1" indent="-514350">
              <a:buFont typeface="+mj-lt"/>
              <a:buAutoNum type="arabicPeriod"/>
            </a:pPr>
            <a:r>
              <a:rPr lang="zh-CN" altLang="en-US" sz="2000" dirty="0" smtClean="0"/>
              <a:t>结构方面：反应了比较文章结构上没有的</a:t>
            </a:r>
            <a:r>
              <a:rPr lang="en-US" altLang="zh-CN" sz="2000" dirty="0" smtClean="0"/>
              <a:t>Isoform</a:t>
            </a:r>
            <a:r>
              <a:rPr lang="zh-CN" altLang="en-US" sz="2000" dirty="0" smtClean="0"/>
              <a:t>级别的交互差异，因此更直观、更细致</a:t>
            </a:r>
            <a:r>
              <a:rPr lang="en-US" altLang="zh-CN" sz="2000" dirty="0" smtClean="0"/>
              <a:t>.</a:t>
            </a:r>
            <a:r>
              <a:rPr lang="zh-CN" altLang="en-US" sz="2000" dirty="0" smtClean="0"/>
              <a:t>（</a:t>
            </a:r>
            <a:r>
              <a:rPr lang="zh-CN" altLang="en-US" sz="2000" b="1" dirty="0" smtClean="0"/>
              <a:t>非常可靠</a:t>
            </a:r>
            <a:r>
              <a:rPr lang="zh-CN" altLang="en-US" sz="2000" dirty="0" smtClean="0"/>
              <a:t>）</a:t>
            </a:r>
            <a:r>
              <a:rPr lang="en-US" altLang="zh-CN" sz="2000" dirty="0" smtClean="0"/>
              <a:t>.</a:t>
            </a:r>
          </a:p>
          <a:p>
            <a:pPr marL="971550" lvl="1" indent="-514350">
              <a:buFont typeface="+mj-lt"/>
              <a:buAutoNum type="arabicPeriod"/>
            </a:pPr>
            <a:r>
              <a:rPr lang="zh-CN" altLang="en-US" sz="2000" dirty="0" smtClean="0"/>
              <a:t>客观正确性方面：只有少数有直接的生物医学文献的证据</a:t>
            </a:r>
            <a:r>
              <a:rPr lang="en-US" altLang="zh-CN" sz="2000" dirty="0" smtClean="0"/>
              <a:t>. </a:t>
            </a:r>
            <a:r>
              <a:rPr lang="zh-CN" altLang="en-US" sz="2000" dirty="0" smtClean="0"/>
              <a:t>（</a:t>
            </a:r>
            <a:r>
              <a:rPr lang="zh-CN" altLang="en-US" sz="2000" b="1" dirty="0" smtClean="0"/>
              <a:t>可靠性非常有限，</a:t>
            </a:r>
            <a:r>
              <a:rPr lang="zh-CN" altLang="en-US" sz="2000" dirty="0" smtClean="0"/>
              <a:t>只能</a:t>
            </a:r>
            <a:r>
              <a:rPr lang="zh-CN" altLang="en-US" sz="2000" b="1" dirty="0" smtClean="0"/>
              <a:t>在一定程度上</a:t>
            </a:r>
            <a:r>
              <a:rPr lang="zh-CN" altLang="en-US" sz="2000" dirty="0" smtClean="0"/>
              <a:t>从</a:t>
            </a:r>
            <a:r>
              <a:rPr lang="zh-CN" altLang="en-US" sz="2000" b="1" dirty="0" smtClean="0"/>
              <a:t>侧面</a:t>
            </a:r>
            <a:r>
              <a:rPr lang="zh-CN" altLang="en-US" sz="2000" dirty="0" smtClean="0"/>
              <a:t>反应出方法的价值）</a:t>
            </a:r>
            <a:endParaRPr lang="en-US" altLang="zh-CN" dirty="0" smtClean="0"/>
          </a:p>
          <a:p>
            <a:pPr marL="457200" lvl="1" indent="0">
              <a:buNone/>
            </a:pPr>
            <a:endParaRPr lang="en-US" altLang="zh-CN" dirty="0" smtClean="0"/>
          </a:p>
        </p:txBody>
      </p:sp>
      <p:sp>
        <p:nvSpPr>
          <p:cNvPr id="6" name="内容占位符 2"/>
          <p:cNvSpPr txBox="1">
            <a:spLocks/>
          </p:cNvSpPr>
          <p:nvPr/>
        </p:nvSpPr>
        <p:spPr>
          <a:xfrm>
            <a:off x="4350232" y="1196752"/>
            <a:ext cx="4872584" cy="338437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200" dirty="0"/>
              <a:t>本人准备采取的比较策略：</a:t>
            </a:r>
            <a:r>
              <a:rPr lang="zh-CN" altLang="en-US" sz="2200" b="1" dirty="0"/>
              <a:t>亟待</a:t>
            </a:r>
            <a:r>
              <a:rPr lang="zh-CN" altLang="en-US" sz="2200" b="1" dirty="0" smtClean="0"/>
              <a:t>商讨</a:t>
            </a:r>
            <a:endParaRPr lang="en-US" altLang="zh-CN" sz="3000" dirty="0" smtClean="0"/>
          </a:p>
          <a:p>
            <a:pPr marL="971550" lvl="1" indent="-514350">
              <a:buFont typeface="+mj-lt"/>
              <a:buAutoNum type="arabicPeriod"/>
            </a:pPr>
            <a:r>
              <a:rPr lang="en-US" altLang="zh-CN" sz="2100" dirty="0" smtClean="0"/>
              <a:t>Isoform</a:t>
            </a:r>
            <a:r>
              <a:rPr lang="zh-CN" altLang="en-US" sz="2100" dirty="0" smtClean="0"/>
              <a:t>级别的差异也可以做，但有些</a:t>
            </a:r>
            <a:r>
              <a:rPr lang="en-US" altLang="zh-CN" sz="2100" dirty="0" smtClean="0"/>
              <a:t>Isoform</a:t>
            </a:r>
            <a:r>
              <a:rPr lang="zh-CN" altLang="en-US" sz="2100" dirty="0" smtClean="0"/>
              <a:t>的</a:t>
            </a:r>
            <a:r>
              <a:rPr lang="en-US" altLang="zh-CN" sz="2100" dirty="0" smtClean="0"/>
              <a:t>exon</a:t>
            </a:r>
            <a:r>
              <a:rPr lang="zh-CN" altLang="en-US" sz="2100" dirty="0" smtClean="0"/>
              <a:t>数量很少这就导致</a:t>
            </a:r>
            <a:r>
              <a:rPr lang="en-US" altLang="zh-CN" sz="2100" dirty="0" smtClean="0"/>
              <a:t>Isoform</a:t>
            </a:r>
            <a:r>
              <a:rPr lang="zh-CN" altLang="en-US" sz="2100" dirty="0" smtClean="0"/>
              <a:t>矩阵的行数很小，可能会影响最终结果</a:t>
            </a:r>
            <a:r>
              <a:rPr lang="en-US" altLang="zh-CN" sz="2100" dirty="0" smtClean="0"/>
              <a:t>.</a:t>
            </a:r>
          </a:p>
          <a:p>
            <a:pPr marL="971550" lvl="1" indent="-514350">
              <a:buFont typeface="+mj-lt"/>
              <a:buAutoNum type="arabicPeriod"/>
            </a:pPr>
            <a:r>
              <a:rPr lang="zh-CN" altLang="en-US" sz="2100" dirty="0" smtClean="0"/>
              <a:t>如果拿</a:t>
            </a:r>
            <a:r>
              <a:rPr lang="zh-CN" altLang="en-US" sz="2100" b="1" dirty="0" smtClean="0"/>
              <a:t>差异图的结构</a:t>
            </a:r>
            <a:r>
              <a:rPr lang="zh-CN" altLang="en-US" sz="2100" dirty="0" smtClean="0"/>
              <a:t>跟参考文章比较则</a:t>
            </a:r>
            <a:r>
              <a:rPr lang="zh-CN" altLang="en-US" sz="2100" b="1" dirty="0" smtClean="0"/>
              <a:t>只能再多做一个基因内部</a:t>
            </a:r>
            <a:r>
              <a:rPr lang="en-US" altLang="zh-CN" sz="2100" b="1" dirty="0" smtClean="0"/>
              <a:t>Isoform</a:t>
            </a:r>
            <a:r>
              <a:rPr lang="zh-CN" altLang="en-US" sz="2100" b="1" dirty="0" smtClean="0"/>
              <a:t>交互关系的差异了</a:t>
            </a:r>
            <a:r>
              <a:rPr lang="en-US" altLang="zh-CN" sz="2100" dirty="0" smtClean="0"/>
              <a:t>.</a:t>
            </a:r>
          </a:p>
          <a:p>
            <a:pPr marL="971550" lvl="1" indent="-514350">
              <a:buFont typeface="+mj-lt"/>
              <a:buAutoNum type="arabicPeriod"/>
            </a:pPr>
            <a:r>
              <a:rPr lang="zh-CN" altLang="en-US" sz="2100" dirty="0" smtClean="0"/>
              <a:t>客观正确性方面本身论证手段</a:t>
            </a:r>
            <a:r>
              <a:rPr lang="zh-CN" altLang="en-US" sz="2100" dirty="0"/>
              <a:t>就</a:t>
            </a:r>
            <a:r>
              <a:rPr lang="zh-CN" altLang="en-US" sz="2100" dirty="0" smtClean="0"/>
              <a:t>非常局限，不知该如何跟参考文献比较</a:t>
            </a:r>
            <a:r>
              <a:rPr lang="en-US" altLang="zh-CN" sz="2100" dirty="0" smtClean="0"/>
              <a:t>.</a:t>
            </a:r>
          </a:p>
          <a:p>
            <a:pPr marL="971550" lvl="1" indent="-514350">
              <a:buFont typeface="+mj-lt"/>
              <a:buAutoNum type="arabicPeriod"/>
            </a:pPr>
            <a:endParaRPr lang="en-US" altLang="zh-CN" dirty="0" smtClean="0"/>
          </a:p>
        </p:txBody>
      </p:sp>
      <p:sp>
        <p:nvSpPr>
          <p:cNvPr id="7" name="内容占位符 2"/>
          <p:cNvSpPr txBox="1">
            <a:spLocks/>
          </p:cNvSpPr>
          <p:nvPr/>
        </p:nvSpPr>
        <p:spPr>
          <a:xfrm>
            <a:off x="1306487" y="4784560"/>
            <a:ext cx="6552728" cy="1800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从目前看来：</a:t>
            </a:r>
            <a:endParaRPr lang="en-US" altLang="zh-CN" dirty="0" smtClean="0"/>
          </a:p>
          <a:p>
            <a:pPr marL="971550" lvl="1" indent="-514350">
              <a:buFont typeface="+mj-lt"/>
              <a:buAutoNum type="arabicPeriod"/>
            </a:pPr>
            <a:r>
              <a:rPr lang="en-US" altLang="zh-CN" dirty="0" smtClean="0"/>
              <a:t>Isoform</a:t>
            </a:r>
            <a:r>
              <a:rPr lang="zh-CN" altLang="en-US" dirty="0" smtClean="0"/>
              <a:t>级别的论证方式非常地有限，只能充当辅助角色</a:t>
            </a:r>
            <a:r>
              <a:rPr lang="en-US" altLang="zh-CN" dirty="0" smtClean="0"/>
              <a:t>. </a:t>
            </a:r>
            <a:r>
              <a:rPr lang="en-US" altLang="zh-CN" dirty="0"/>
              <a:t> </a:t>
            </a:r>
            <a:r>
              <a:rPr lang="zh-CN" altLang="en-US" dirty="0" smtClean="0"/>
              <a:t>（</a:t>
            </a:r>
            <a:r>
              <a:rPr lang="zh-CN" altLang="en-US" b="1" dirty="0" smtClean="0"/>
              <a:t>作用仅仅就是数据视图，并不能真正说明问题</a:t>
            </a:r>
            <a:r>
              <a:rPr lang="zh-CN" altLang="en-US" dirty="0" smtClean="0"/>
              <a:t>）</a:t>
            </a:r>
            <a:endParaRPr lang="en-US" altLang="zh-CN" dirty="0" smtClean="0"/>
          </a:p>
          <a:p>
            <a:pPr marL="971550" lvl="1" indent="-514350">
              <a:buFont typeface="+mj-lt"/>
              <a:buAutoNum type="arabicPeriod"/>
            </a:pPr>
            <a:r>
              <a:rPr lang="zh-CN" altLang="en-US" dirty="0" smtClean="0"/>
              <a:t>主要还得靠基因交互层面的论证</a:t>
            </a:r>
            <a:r>
              <a:rPr lang="en-US" altLang="zh-CN" dirty="0" smtClean="0"/>
              <a:t>.</a:t>
            </a:r>
          </a:p>
          <a:p>
            <a:pPr marL="971550" lvl="1" indent="-514350">
              <a:buFont typeface="+mj-lt"/>
              <a:buAutoNum type="arabicPeriod"/>
            </a:pPr>
            <a:r>
              <a:rPr lang="zh-CN" altLang="en-US" dirty="0"/>
              <a:t>突出</a:t>
            </a:r>
            <a:r>
              <a:rPr lang="zh-CN" altLang="en-US" dirty="0" smtClean="0"/>
              <a:t>点是</a:t>
            </a:r>
            <a:r>
              <a:rPr lang="zh-CN" altLang="en-US" b="1" dirty="0" smtClean="0"/>
              <a:t>算法复杂度</a:t>
            </a:r>
            <a:r>
              <a:rPr lang="zh-CN" altLang="en-US" dirty="0" smtClean="0"/>
              <a:t>、</a:t>
            </a:r>
            <a:r>
              <a:rPr lang="zh-CN" altLang="en-US" b="1" dirty="0" smtClean="0"/>
              <a:t>样本量不受</a:t>
            </a:r>
            <a:r>
              <a:rPr lang="zh-CN" altLang="en-US" b="1" dirty="0" smtClean="0"/>
              <a:t>限制（没有维度限制）</a:t>
            </a:r>
            <a:r>
              <a:rPr lang="en-US" altLang="zh-CN" dirty="0" smtClean="0"/>
              <a:t>.</a:t>
            </a:r>
            <a:endParaRPr lang="en-US" altLang="zh-CN" dirty="0" smtClean="0"/>
          </a:p>
        </p:txBody>
      </p:sp>
      <p:sp>
        <p:nvSpPr>
          <p:cNvPr id="8" name="AutoShape 1" descr="C:\Users\ioi\AppData\Roaming\Tencent\Users\623440127\QQ\WinTemp\RichOle\0GIFO63{78CRJ`C&quot;T]JC4.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C:\Users\ioi\AppData\Roaming\Tencent\Users\623440127\QQ\WinTemp\RichOle\0GIFO63{78CRJ`C&quot;T]JC4.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3" descr="C:\Users\ioi\AppData\Roaming\Tencent\Users\623440127\QQ\WinTemp\RichOle\0GIFO63{78CRJ`C&quot;T]JC4.pn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descr="C:\Users\ioi\AppData\Roaming\Tencent\Users\623440127\QQ\WinTemp\RichOle\0GIFO63{78CRJ`C&quot;T]JC4.png"/>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5" descr="C:\Users\ioi\AppData\Roaming\Tencent\Users\623440127\QQ\WinTemp\RichOle\0GIFO63{78CRJ`C&quot;T]JC4.png"/>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49" name="Picture 1" descr="S:\Program Files\QQ\data\623440127\Image\C2C\%PBJ)Q)%[{`9_J@ERW37)2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64" y="123825"/>
            <a:ext cx="49815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017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721</Words>
  <Application>Microsoft Office PowerPoint</Application>
  <PresentationFormat>全屏显示(4:3)</PresentationFormat>
  <Paragraphs>49</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周报-4-实验验证探讨</vt:lpstr>
      <vt:lpstr>基因交互级别的论证 - KEGG pathway</vt:lpstr>
      <vt:lpstr>PowerPoint 演示文稿</vt:lpstr>
      <vt:lpstr>Isoform交互级别的论证 – 健康/癌症差异网络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周报-4-实验验证探讨</dc:title>
  <dc:creator>ioi</dc:creator>
  <cp:lastModifiedBy>ioi</cp:lastModifiedBy>
  <cp:revision>71</cp:revision>
  <dcterms:created xsi:type="dcterms:W3CDTF">2017-05-03T02:13:37Z</dcterms:created>
  <dcterms:modified xsi:type="dcterms:W3CDTF">2017-05-04T01:56:54Z</dcterms:modified>
</cp:coreProperties>
</file>