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从正常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疾病</a:t>
            </a:r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数据中还原</a:t>
            </a:r>
            <a:r>
              <a:rPr lang="en-US" altLang="zh-CN" dirty="0" smtClean="0"/>
              <a:t>isoform</a:t>
            </a:r>
            <a:r>
              <a:rPr lang="zh-CN" altLang="en-US" dirty="0"/>
              <a:t>差</a:t>
            </a:r>
            <a:r>
              <a:rPr lang="zh-CN" altLang="en-US" dirty="0" smtClean="0"/>
              <a:t>分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8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S:\Program Files\QQ\data\623440127\Image\C2C\]%9[1U]9833V(WQJ2HG$}J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08" y="708696"/>
            <a:ext cx="5616624" cy="50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" y="325049"/>
            <a:ext cx="763808" cy="36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:\Program Files\QQ\data\623440127\Image\C2C\U5~`VS1TJB`TI{((M9`M_@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37" y="132436"/>
            <a:ext cx="3790308" cy="10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75" y="349797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28" y="2859669"/>
            <a:ext cx="2560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S:\Program Files\QQ\data\623440127\Image\C2C\(0}D9`RM1TDY`WU)2U667L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28" y="4908264"/>
            <a:ext cx="33239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:\Program Files\QQ\data\623440127\Image\C2C\EXLM4Q($@HSVUL$WVOWJ]Q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89" y="6103815"/>
            <a:ext cx="2352675" cy="7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:\Program Files\QQ\data\623440127\Image\C2C\[B@ME59VA$SQ2~4CA59O{]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42935"/>
            <a:ext cx="3857070" cy="9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2882" y="960391"/>
            <a:ext cx="307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 smtClean="0"/>
              <a:t>X1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X2</a:t>
            </a:r>
            <a:r>
              <a:rPr lang="zh-CN" altLang="en-US" sz="1200" dirty="0" smtClean="0"/>
              <a:t>分别代表两个</a:t>
            </a:r>
            <a:r>
              <a:rPr lang="en-US" altLang="zh-CN" sz="1200" dirty="0" smtClean="0"/>
              <a:t>isoform</a:t>
            </a:r>
            <a:r>
              <a:rPr lang="zh-CN" altLang="en-US" sz="1200" dirty="0" smtClean="0"/>
              <a:t>的表达量</a:t>
            </a:r>
            <a:r>
              <a:rPr lang="en-US" altLang="zh-CN" sz="1200" dirty="0" smtClean="0"/>
              <a:t>;</a:t>
            </a:r>
          </a:p>
          <a:p>
            <a:pPr marL="342900" indent="-342900">
              <a:buAutoNum type="arabicPeriod"/>
            </a:pPr>
            <a:r>
              <a:rPr lang="zh-CN" altLang="en-US" sz="1200" dirty="0" smtClean="0"/>
              <a:t>分别包含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q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exon;</a:t>
            </a:r>
          </a:p>
          <a:p>
            <a:pPr marL="342900" indent="-342900">
              <a:buAutoNum type="arabicPeriod"/>
            </a:pPr>
            <a:r>
              <a:rPr lang="zh-CN" altLang="en-US" sz="1200" dirty="0" smtClean="0"/>
              <a:t>样本量都是为</a:t>
            </a:r>
            <a:r>
              <a:rPr lang="en-US" altLang="zh-CN" sz="1200" dirty="0" smtClean="0"/>
              <a:t>n;</a:t>
            </a:r>
          </a:p>
          <a:p>
            <a:pPr marL="342900" indent="-342900">
              <a:buAutoNum type="arabicPeriod"/>
            </a:pPr>
            <a:r>
              <a:rPr lang="zh-CN" altLang="en-US" sz="1200" dirty="0" smtClean="0"/>
              <a:t>那么</a:t>
            </a:r>
            <a:r>
              <a:rPr lang="en-US" altLang="zh-CN" sz="1200" dirty="0" smtClean="0"/>
              <a:t>x1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x2</a:t>
            </a:r>
            <a:r>
              <a:rPr lang="zh-CN" altLang="en-US" sz="1200" dirty="0" smtClean="0"/>
              <a:t>就是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维行向量</a:t>
            </a:r>
            <a:r>
              <a:rPr lang="en-US" altLang="zh-CN" sz="12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X1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X2</a:t>
            </a:r>
            <a:r>
              <a:rPr lang="zh-CN" altLang="en-US" sz="1200" dirty="0" smtClean="0"/>
              <a:t>就是</a:t>
            </a:r>
            <a:r>
              <a:rPr lang="en-US" altLang="zh-CN" sz="1200" dirty="0" smtClean="0"/>
              <a:t>p/q × n</a:t>
            </a:r>
            <a:r>
              <a:rPr lang="zh-CN" altLang="en-US" sz="1200" dirty="0" smtClean="0"/>
              <a:t>的矩阵</a:t>
            </a:r>
            <a:r>
              <a:rPr lang="en-US" altLang="zh-CN" sz="12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X</a:t>
            </a:r>
            <a:r>
              <a:rPr lang="zh-CN" altLang="en-US" sz="1200" dirty="0"/>
              <a:t>称为</a:t>
            </a:r>
            <a:r>
              <a:rPr lang="zh-CN" altLang="en-US" sz="1200" dirty="0" smtClean="0"/>
              <a:t>两个</a:t>
            </a:r>
            <a:r>
              <a:rPr lang="en-US" altLang="zh-CN" sz="1200" dirty="0" smtClean="0"/>
              <a:t>isoform</a:t>
            </a:r>
            <a:r>
              <a:rPr lang="zh-CN" altLang="en-US" sz="1200" dirty="0" smtClean="0"/>
              <a:t>的关系矩阵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2470" y="1122780"/>
                <a:ext cx="3939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sz="1200" dirty="0" smtClean="0"/>
                  <a:t>接着求关系矩阵</a:t>
                </a:r>
                <a:r>
                  <a:rPr lang="en-US" altLang="zh-CN" sz="1200" dirty="0" smtClean="0"/>
                  <a:t>X</a:t>
                </a:r>
                <a:r>
                  <a:rPr lang="zh-CN" altLang="en-US" sz="1200" dirty="0" smtClean="0"/>
                  <a:t>的协方差矩阵</a:t>
                </a:r>
                <a:r>
                  <a:rPr lang="en-US" altLang="zh-CN" sz="1200" dirty="0" smtClean="0"/>
                  <a:t>;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表示</a:t>
                </a:r>
                <a:r>
                  <a:rPr lang="en-US" altLang="zh-CN" sz="1200" dirty="0" smtClean="0"/>
                  <a:t>isoform</a:t>
                </a:r>
                <a:r>
                  <a:rPr lang="zh-CN" altLang="en-US" sz="1200" dirty="0" smtClean="0"/>
                  <a:t>两两之间的协方差矩阵</a:t>
                </a:r>
                <a:r>
                  <a:rPr lang="en-US" altLang="zh-CN" sz="1200" dirty="0" smtClean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sz="12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22</m:t>
                        </m:r>
                      </m:sub>
                    </m:sSub>
                    <m:r>
                      <a:rPr lang="zh-CN" altLang="en-US" sz="1200" b="0" i="1" smtClean="0">
                        <a:latin typeface="Cambria Math"/>
                      </a:rPr>
                      <m:t>是</m:t>
                    </m:r>
                    <m:r>
                      <a:rPr lang="zh-CN" altLang="en-US" sz="1200" i="1">
                        <a:latin typeface="Cambria Math"/>
                      </a:rPr>
                      <m:t>自相关</m:t>
                    </m:r>
                    <m:r>
                      <a:rPr lang="zh-CN" altLang="en-US" sz="1200" i="1" smtClean="0">
                        <a:latin typeface="Cambria Math"/>
                      </a:rPr>
                      <m:t>矩阵</m:t>
                    </m:r>
                    <m:r>
                      <a:rPr lang="zh-CN" altLang="en-US" sz="1200" b="0" i="1" smtClean="0">
                        <a:latin typeface="Cambria Math"/>
                      </a:rPr>
                      <m:t>，</m:t>
                    </m:r>
                    <m:r>
                      <a:rPr lang="zh-CN" altLang="en-US" sz="1200" i="1">
                        <a:latin typeface="Cambria Math"/>
                      </a:rPr>
                      <m:t>无意义</m:t>
                    </m:r>
                    <m:r>
                      <a:rPr lang="en-US" altLang="zh-CN" sz="12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sz="1200" b="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1200" dirty="0" smtClean="0"/>
                  <a:t>因此我们只研究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  <m:r>
                      <a:rPr lang="zh-CN" altLang="en-US" sz="1200" b="0" i="1" smtClean="0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，它们是两个</a:t>
                </a:r>
                <a:r>
                  <a:rPr lang="en-US" altLang="zh-CN" sz="1200" dirty="0" smtClean="0"/>
                  <a:t>isoform</a:t>
                </a:r>
                <a:r>
                  <a:rPr lang="zh-CN" altLang="en-US" sz="1200" dirty="0" smtClean="0"/>
                  <a:t>之间的协方差矩阵</a:t>
                </a:r>
                <a:r>
                  <a:rPr lang="en-US" altLang="zh-CN" sz="1200" dirty="0" smtClean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sz="12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  <m:r>
                      <a:rPr lang="zh-CN" altLang="en-US" sz="1200" i="1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en-US" altLang="zh-CN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2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是对称阵，因此只研究一个即可</a:t>
                </a:r>
                <a:r>
                  <a:rPr lang="en-US" altLang="zh-CN" sz="1200" dirty="0" smtClean="0"/>
                  <a:t>.</a:t>
                </a:r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70" y="1122780"/>
                <a:ext cx="3939839" cy="1477328"/>
              </a:xfrm>
              <a:prstGeom prst="rect">
                <a:avLst/>
              </a:prstGeom>
              <a:blipFill rotWithShape="1">
                <a:blip r:embed="rId9"/>
                <a:stretch>
                  <a:fillRect t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7514" y="3212976"/>
            <a:ext cx="378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dirty="0" smtClean="0"/>
              <a:t>假设检验</a:t>
            </a:r>
            <a:r>
              <a:rPr lang="en-US" altLang="zh-CN" sz="12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0</a:t>
            </a:r>
            <a:r>
              <a:rPr lang="zh-CN" altLang="en-US" sz="1200" dirty="0" smtClean="0"/>
              <a:t>代表两个</a:t>
            </a:r>
            <a:r>
              <a:rPr lang="en-US" altLang="zh-CN" sz="1200" dirty="0" smtClean="0"/>
              <a:t>isoform</a:t>
            </a:r>
            <a:r>
              <a:rPr lang="zh-CN" altLang="en-US" sz="1200" dirty="0" smtClean="0"/>
              <a:t>没关系，不为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代表有关联</a:t>
            </a:r>
            <a:r>
              <a:rPr lang="en-US" altLang="zh-CN" sz="1200" dirty="0" smtClean="0"/>
              <a:t>;</a:t>
            </a:r>
          </a:p>
          <a:p>
            <a:pPr marL="342900" indent="-342900">
              <a:buAutoNum type="arabicPeriod"/>
            </a:pPr>
            <a:r>
              <a:rPr lang="zh-CN" altLang="en-US" sz="1200" dirty="0" smtClean="0"/>
              <a:t>有关系就在两个</a:t>
            </a:r>
            <a:r>
              <a:rPr lang="en-US" altLang="zh-CN" sz="1200" dirty="0" smtClean="0"/>
              <a:t>isoform</a:t>
            </a:r>
            <a:r>
              <a:rPr lang="zh-CN" altLang="en-US" sz="1200" dirty="0" smtClean="0"/>
              <a:t>之间加一条边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  <p:sp>
        <p:nvSpPr>
          <p:cNvPr id="7" name="右箭头 6"/>
          <p:cNvSpPr/>
          <p:nvPr/>
        </p:nvSpPr>
        <p:spPr>
          <a:xfrm>
            <a:off x="3707904" y="139141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029417" y="2475303"/>
            <a:ext cx="333910" cy="259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049456" y="3954814"/>
            <a:ext cx="333910" cy="259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2932" y="4385044"/>
                <a:ext cx="2580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/>
                  <a:t>验证假设检验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400" dirty="0" smtClean="0"/>
              </a:p>
              <a:p>
                <a:r>
                  <a:rPr lang="zh-CN" altLang="en-US" sz="1400" dirty="0" smtClean="0"/>
                  <a:t>先回忆协方差矩阵的计算公式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2" y="4385044"/>
                <a:ext cx="2580790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472" t="-3488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2932" y="5796038"/>
                <a:ext cx="30894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接着求</a:t>
                </a:r>
                <a:r>
                  <a:rPr lang="en-US" altLang="zh-CN" sz="1400" dirty="0" smtClean="0"/>
                  <a:t>LDT</a:t>
                </a:r>
                <a:r>
                  <a:rPr lang="zh-CN" altLang="en-US" sz="1400" dirty="0" smtClean="0"/>
                  <a:t>值，是一个矩阵的迹</a:t>
                </a:r>
                <a:r>
                  <a:rPr lang="zh-CN" altLang="en-US" sz="1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2" y="5796038"/>
                <a:ext cx="3089478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394" t="-6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8561" y="3946220"/>
                <a:ext cx="3254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根据渐进分布理论，构造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𝑇</m:t>
                    </m:r>
                    <m:r>
                      <a:rPr lang="en-US" altLang="zh-CN" sz="1400" b="0" i="1" smtClean="0">
                        <a:latin typeface="Cambria Math"/>
                      </a:rPr>
                      <m:t>−</m:t>
                    </m:r>
                    <m:r>
                      <a:rPr lang="en-US" altLang="zh-CN" sz="14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sz="1400" dirty="0" smtClean="0"/>
                  <a:t>检验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" y="3946220"/>
                <a:ext cx="3254404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562"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9211" y="5196007"/>
                <a:ext cx="396595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en-US" sz="1400" dirty="0" smtClean="0"/>
                  <a:t>是样本方差</a:t>
                </a:r>
                <a:r>
                  <a:rPr lang="en-US" altLang="zh-CN" sz="1400" dirty="0" smtClean="0"/>
                  <a:t>;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14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的期望值</a:t>
                </a:r>
                <a:r>
                  <a:rPr lang="en-US" altLang="zh-CN" sz="1400" dirty="0" smtClean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sz="1400" dirty="0" smtClean="0"/>
                  <a:t>由渐近分布理论得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sz="1400" dirty="0" smtClean="0"/>
                  <a:t>服从</a:t>
                </a:r>
                <a:r>
                  <a:rPr lang="en-US" altLang="zh-CN" sz="1400" dirty="0" smtClean="0"/>
                  <a:t>0-1</a:t>
                </a:r>
                <a:r>
                  <a:rPr lang="zh-CN" altLang="en-US" sz="1400" dirty="0" smtClean="0"/>
                  <a:t>正态分布</a:t>
                </a:r>
                <a:r>
                  <a:rPr lang="en-US" altLang="zh-CN" sz="1400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sz="1400" dirty="0" smtClean="0"/>
                  <a:t>如果统计值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sz="1400" dirty="0" smtClean="0"/>
                  <a:t>大于</a:t>
                </a:r>
                <a:r>
                  <a:rPr lang="en-US" altLang="zh-CN" sz="1400" dirty="0" smtClean="0"/>
                  <a:t>0-1</a:t>
                </a:r>
                <a:r>
                  <a:rPr lang="zh-CN" altLang="en-US" sz="1400" dirty="0" smtClean="0"/>
                  <a:t>正态分布的某个上侧分位数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zh-CN" altLang="en-US" sz="140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1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1400" i="1" smtClean="0">
                            <a:latin typeface="Cambria Math"/>
                          </a:rPr>
                          <m:t>𝛼</m:t>
                        </m:r>
                        <m:r>
                          <a:rPr lang="zh-CN" altLang="en-US" sz="1400" i="1">
                            <a:latin typeface="Cambria Math"/>
                          </a:rPr>
                          <m:t>是个</m:t>
                        </m:r>
                        <m:r>
                          <a:rPr lang="zh-CN" altLang="en-US" sz="1400" i="1" smtClean="0">
                            <a:latin typeface="Cambria Math"/>
                          </a:rPr>
                          <m:t>经验值</m:t>
                        </m:r>
                      </m:e>
                    </m:d>
                    <m:r>
                      <a:rPr lang="zh-CN" altLang="en-US" sz="1400" b="0" i="1" smtClean="0">
                        <a:latin typeface="Cambria Math"/>
                      </a:rPr>
                      <m:t>，</m:t>
                    </m:r>
                    <m:r>
                      <a:rPr lang="zh-CN" altLang="en-US" sz="1400" i="1">
                        <a:latin typeface="Cambria Math"/>
                      </a:rPr>
                      <m:t>那么</m:t>
                    </m:r>
                    <m:r>
                      <a:rPr lang="zh-CN" altLang="en-US" sz="1400" b="0" i="1" smtClean="0">
                        <a:latin typeface="Cambria Math"/>
                      </a:rPr>
                      <m:t>就</m:t>
                    </m:r>
                    <m:r>
                      <a:rPr lang="zh-CN" altLang="en-US" sz="1400" i="1">
                        <a:latin typeface="Cambria Math"/>
                      </a:rPr>
                      <m:t>拒绝</m:t>
                    </m:r>
                    <m:r>
                      <a:rPr lang="zh-CN" altLang="en-US" sz="1400" i="1" smtClean="0">
                        <a:latin typeface="Cambria Math"/>
                      </a:rPr>
                      <m:t>假设</m:t>
                    </m:r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，并接受假设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，在两个</a:t>
                </a:r>
                <a:r>
                  <a:rPr lang="en-US" altLang="zh-CN" sz="1400" dirty="0" smtClean="0"/>
                  <a:t>isoform</a:t>
                </a:r>
                <a:r>
                  <a:rPr lang="zh-CN" altLang="en-US" sz="1400" dirty="0" smtClean="0"/>
                  <a:t>之间加一条边</a:t>
                </a:r>
                <a:r>
                  <a:rPr lang="en-US" altLang="zh-CN" sz="1400" dirty="0" smtClean="0"/>
                  <a:t>.</a:t>
                </a:r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11" y="5196007"/>
                <a:ext cx="3965954" cy="1661993"/>
              </a:xfrm>
              <a:prstGeom prst="rect">
                <a:avLst/>
              </a:prstGeom>
              <a:blipFill rotWithShape="1">
                <a:blip r:embed="rId13"/>
                <a:stretch>
                  <a:fillRect l="-615" t="-1099" r="-5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箭头 12"/>
          <p:cNvSpPr/>
          <p:nvPr/>
        </p:nvSpPr>
        <p:spPr>
          <a:xfrm>
            <a:off x="4275165" y="5106223"/>
            <a:ext cx="366086" cy="333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/>
          <p:cNvSpPr/>
          <p:nvPr/>
        </p:nvSpPr>
        <p:spPr>
          <a:xfrm>
            <a:off x="453500" y="2237575"/>
            <a:ext cx="2736304" cy="1582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6777" y="2581488"/>
            <a:ext cx="174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构造</a:t>
            </a:r>
            <a:r>
              <a:rPr lang="en-US" altLang="zh-CN" sz="2400" dirty="0" smtClean="0"/>
              <a:t>isoform</a:t>
            </a:r>
            <a:r>
              <a:rPr lang="zh-CN" altLang="en-US" sz="2400" dirty="0" smtClean="0"/>
              <a:t>交互网络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0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en-US" altLang="zh-CN" dirty="0" smtClean="0"/>
              <a:t>LDT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Large Dimensional Trace</a:t>
            </a:r>
            <a:r>
              <a:rPr lang="zh-CN" altLang="en-US" dirty="0" smtClean="0"/>
              <a:t>）以及渐进分布的具体理论见：</a:t>
            </a:r>
            <a:endParaRPr lang="en-US" altLang="zh-CN" dirty="0" smtClean="0"/>
          </a:p>
          <a:p>
            <a:r>
              <a:rPr lang="en-US" altLang="zh-CN" dirty="0" err="1" smtClean="0"/>
              <a:t>Jiang,D.D</a:t>
            </a:r>
            <a:r>
              <a:rPr lang="en-US" altLang="zh-CN" dirty="0"/>
              <a:t>., </a:t>
            </a:r>
            <a:r>
              <a:rPr lang="en-US" altLang="zh-CN" dirty="0" err="1"/>
              <a:t>Bai,Z.D</a:t>
            </a:r>
            <a:r>
              <a:rPr lang="en-US" altLang="zh-CN" dirty="0"/>
              <a:t>. and </a:t>
            </a:r>
            <a:r>
              <a:rPr lang="en-US" altLang="zh-CN" dirty="0" err="1"/>
              <a:t>Zheng,S.R</a:t>
            </a:r>
            <a:r>
              <a:rPr lang="en-US" altLang="zh-CN" dirty="0"/>
              <a:t>. (2013) Testing the </a:t>
            </a:r>
            <a:r>
              <a:rPr lang="en-US" altLang="zh-CN" dirty="0" smtClean="0"/>
              <a:t>independence of </a:t>
            </a:r>
            <a:r>
              <a:rPr lang="en-US" altLang="zh-CN" dirty="0"/>
              <a:t>sets of large-dimensional variables. </a:t>
            </a:r>
            <a:r>
              <a:rPr lang="en-US" altLang="zh-CN" i="1" dirty="0"/>
              <a:t>Sci. China Math.</a:t>
            </a:r>
            <a:r>
              <a:rPr lang="en-US" altLang="zh-CN" dirty="0"/>
              <a:t>, </a:t>
            </a:r>
            <a:r>
              <a:rPr lang="en-US" altLang="zh-CN" b="1" dirty="0"/>
              <a:t>56</a:t>
            </a:r>
            <a:r>
              <a:rPr lang="en-US" altLang="zh-CN" dirty="0"/>
              <a:t>, 135–147.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4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442"/>
            <a:ext cx="762635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33464" y="4463246"/>
            <a:ext cx="1008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n: sample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m: isoform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p: exon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4308" y="980728"/>
            <a:ext cx="119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关系矩阵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中的数据是怎么来的？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28384" y="2574676"/>
            <a:ext cx="10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放在三维空间中表示更清晰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8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表达量进行修正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316835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考虑到</a:t>
            </a:r>
            <a:r>
              <a:rPr lang="en-US" altLang="zh-CN" dirty="0" smtClean="0"/>
              <a:t>isoform</a:t>
            </a:r>
            <a:r>
              <a:rPr lang="zh-CN" altLang="en-US" dirty="0" smtClean="0"/>
              <a:t>的表达在宏观上是</a:t>
            </a:r>
            <a:r>
              <a:rPr lang="en-US" altLang="zh-CN" dirty="0" smtClean="0"/>
              <a:t>tissue-specific and</a:t>
            </a:r>
            <a:r>
              <a:rPr lang="en-US" altLang="zh-CN" dirty="0"/>
              <a:t> </a:t>
            </a:r>
            <a:r>
              <a:rPr lang="en-US" altLang="zh-CN" dirty="0" smtClean="0"/>
              <a:t>condition-specific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而从微观解释就是各个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被不同</a:t>
            </a:r>
            <a:r>
              <a:rPr lang="en-US" altLang="zh-CN" dirty="0" smtClean="0"/>
              <a:t>isoform</a:t>
            </a:r>
            <a:r>
              <a:rPr lang="zh-CN" altLang="en-US" dirty="0" smtClean="0"/>
              <a:t>分享着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那么之前我们简单地用一个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的总表达量来表示一个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的表达量是不合理的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图，</a:t>
            </a:r>
            <a:r>
              <a:rPr lang="zh-CN" altLang="en-US" dirty="0"/>
              <a:t>这</a:t>
            </a:r>
            <a:r>
              <a:rPr lang="zh-CN" altLang="en-US" dirty="0" smtClean="0"/>
              <a:t>是一个样本中各个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被</a:t>
            </a:r>
            <a:r>
              <a:rPr lang="en-US" altLang="zh-CN" dirty="0" smtClean="0"/>
              <a:t>isoform</a:t>
            </a:r>
            <a:r>
              <a:rPr lang="zh-CN" altLang="en-US" dirty="0" smtClean="0"/>
              <a:t>分享的示意表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I1</a:t>
            </a:r>
            <a:r>
              <a:rPr lang="zh-CN" altLang="en-US" dirty="0" smtClean="0"/>
              <a:t>上的表达量应该是</a:t>
            </a:r>
            <a:r>
              <a:rPr lang="zh-CN" altLang="en-US" dirty="0"/>
              <a:t>：</a:t>
            </a:r>
            <a:r>
              <a:rPr lang="zh-CN" altLang="en-US" dirty="0" smtClean="0"/>
              <a:t>其总表达量</a:t>
            </a:r>
            <a:r>
              <a:rPr lang="en-US" altLang="zh-CN" dirty="0" smtClean="0"/>
              <a:t>×(I1</a:t>
            </a:r>
            <a:r>
              <a:rPr lang="zh-CN" altLang="en-US" dirty="0" smtClean="0"/>
              <a:t>表达量 </a:t>
            </a:r>
            <a:r>
              <a:rPr lang="en-US" altLang="zh-CN" dirty="0" smtClean="0"/>
              <a:t>/ (I1</a:t>
            </a:r>
            <a:r>
              <a:rPr lang="zh-CN" altLang="en-US" dirty="0" smtClean="0"/>
              <a:t>表达量</a:t>
            </a:r>
            <a:r>
              <a:rPr lang="en-US" altLang="zh-CN" dirty="0" smtClean="0"/>
              <a:t>+I2</a:t>
            </a:r>
            <a:r>
              <a:rPr lang="zh-CN" altLang="en-US" dirty="0" smtClean="0"/>
              <a:t>表达量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回忆：之前原始的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表达矩阵中，一个样本中，某个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的表达量</a:t>
            </a:r>
            <a:r>
              <a:rPr lang="en-US" altLang="zh-CN" dirty="0" err="1" smtClean="0"/>
              <a:t>Emnp</a:t>
            </a:r>
            <a:r>
              <a:rPr lang="zh-CN" altLang="en-US" dirty="0" smtClean="0"/>
              <a:t>就等于样本中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的总表达量</a:t>
            </a:r>
            <a:r>
              <a:rPr lang="en-US" altLang="zh-CN" dirty="0" err="1" smtClean="0"/>
              <a:t>Enp</a:t>
            </a:r>
            <a:r>
              <a:rPr lang="zh-CN" altLang="en-US" dirty="0" smtClean="0"/>
              <a:t>（即</a:t>
            </a:r>
            <a:r>
              <a:rPr lang="en-US" altLang="zh-CN" dirty="0" err="1" smtClean="0"/>
              <a:t>Exnp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Eynp</a:t>
            </a:r>
            <a:r>
              <a:rPr lang="zh-CN" altLang="en-US" dirty="0" smtClean="0"/>
              <a:t>都等于</a:t>
            </a:r>
            <a:r>
              <a:rPr lang="en-US" altLang="zh-CN" dirty="0" err="1" smtClean="0"/>
              <a:t>Enp</a:t>
            </a:r>
            <a:r>
              <a:rPr lang="zh-CN" altLang="en-US" dirty="0" smtClean="0"/>
              <a:t>），这显然是不合理的，因为微观上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是“</a:t>
            </a:r>
            <a:r>
              <a:rPr lang="en-US" altLang="zh-CN" dirty="0" smtClean="0"/>
              <a:t>isoform</a:t>
            </a:r>
            <a:r>
              <a:rPr lang="zh-CN" altLang="en-US" dirty="0" smtClean="0"/>
              <a:t>差异的”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所以修正后的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表达矩阵为：</a:t>
            </a:r>
            <a:endParaRPr lang="zh-CN" altLang="en-US" dirty="0"/>
          </a:p>
        </p:txBody>
      </p:sp>
      <p:sp>
        <p:nvSpPr>
          <p:cNvPr id="4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\\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 descr="S:\Program Files\QQ\data\623440127\Image\C2C\@_10V6[~N]OV@8Z]Q[0]YN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46728"/>
            <a:ext cx="2619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03805"/>
            <a:ext cx="28495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653136"/>
            <a:ext cx="1966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4373" y="566124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右边的公式让人混淆，其实是同一个样本中的，假设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是固定的，那么把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去掉，就好理解了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67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140968"/>
            <a:ext cx="8229600" cy="1296144"/>
          </a:xfrm>
        </p:spPr>
        <p:txBody>
          <a:bodyPr/>
          <a:lstStyle/>
          <a:p>
            <a:r>
              <a:rPr lang="en-US" altLang="zh-CN" dirty="0" smtClean="0"/>
              <a:t>Isoform</a:t>
            </a:r>
            <a:r>
              <a:rPr lang="zh-CN" altLang="en-US" dirty="0" smtClean="0"/>
              <a:t>关系矩阵中的矩阵就来自</a:t>
            </a:r>
            <a:r>
              <a:rPr lang="en-US" altLang="zh-CN" dirty="0" smtClean="0"/>
              <a:t>exon</a:t>
            </a:r>
            <a:r>
              <a:rPr lang="zh-CN" altLang="en-US" dirty="0" smtClean="0"/>
              <a:t>表达矩阵中的各个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平面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9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596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从正常/疾病RNA-Seq数据中还原isoform差分图</vt:lpstr>
      <vt:lpstr>PowerPoint 演示文稿</vt:lpstr>
      <vt:lpstr>PowerPoint 演示文稿</vt:lpstr>
      <vt:lpstr>PowerPoint 演示文稿</vt:lpstr>
      <vt:lpstr>PowerPoint 演示文稿</vt:lpstr>
      <vt:lpstr>对exon表达量进行修正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从正常/疾病RNA-Seq数据中还原isoform查分图</dc:title>
  <dc:creator>ioi</dc:creator>
  <cp:lastModifiedBy>ioi</cp:lastModifiedBy>
  <cp:revision>42</cp:revision>
  <dcterms:created xsi:type="dcterms:W3CDTF">2016-09-16T03:05:36Z</dcterms:created>
  <dcterms:modified xsi:type="dcterms:W3CDTF">2016-09-18T02:59:12Z</dcterms:modified>
</cp:coreProperties>
</file>