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69" r:id="rId13"/>
    <p:sldId id="279" r:id="rId14"/>
    <p:sldId id="280" r:id="rId15"/>
    <p:sldId id="281" r:id="rId16"/>
    <p:sldId id="28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Identifying </a:t>
            </a:r>
            <a:r>
              <a:rPr lang="en-US" altLang="zh-CN" b="1" dirty="0"/>
              <a:t>multi-layer gene regulatory modules </a:t>
            </a:r>
            <a:r>
              <a:rPr lang="en-US" altLang="zh-CN" dirty="0"/>
              <a:t>from</a:t>
            </a:r>
            <a:br>
              <a:rPr lang="en-US" altLang="zh-CN" dirty="0"/>
            </a:br>
            <a:r>
              <a:rPr lang="en-US" altLang="zh-CN" b="1" dirty="0"/>
              <a:t>multi-dimensional genomic </a:t>
            </a:r>
            <a:r>
              <a:rPr lang="en-US" altLang="zh-CN" b="1" dirty="0" smtClean="0"/>
              <a:t>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700" dirty="0" smtClean="0"/>
              <a:t>(restricted in eukaryotic </a:t>
            </a:r>
            <a:r>
              <a:rPr lang="en-US" altLang="zh-CN" sz="2700" dirty="0"/>
              <a:t>gene </a:t>
            </a:r>
            <a:r>
              <a:rPr lang="en-US" altLang="zh-CN" sz="2700" dirty="0" smtClean="0"/>
              <a:t>expression)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5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Sparse Penalty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find noise in raw data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CN" dirty="0"/>
                  <a:t>Add penalties to loading vector </a:t>
                </a:r>
                <a:r>
                  <a:rPr lang="en-US" altLang="zh-CN" dirty="0" err="1"/>
                  <a:t>wi</a:t>
                </a:r>
                <a:r>
                  <a:rPr lang="en-US" altLang="zh-CN" dirty="0"/>
                  <a:t> &amp; q.</a:t>
                </a:r>
              </a:p>
              <a:p>
                <a:pPr lvl="1"/>
                <a:r>
                  <a:rPr lang="zh-CN" altLang="en-US" dirty="0"/>
                  <a:t>为什么给</a:t>
                </a:r>
                <a:r>
                  <a:rPr lang="en-US" altLang="zh-CN" dirty="0"/>
                  <a:t>loading vector</a:t>
                </a:r>
                <a:r>
                  <a:rPr lang="zh-CN" altLang="en-US" dirty="0"/>
                  <a:t>加惩罚因子，我的理解是：</a:t>
                </a:r>
                <a:endParaRPr lang="en-US" altLang="zh-CN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zh-CN" altLang="en-US" dirty="0"/>
                  <a:t>同一个</a:t>
                </a:r>
                <a:r>
                  <a:rPr lang="en-US" altLang="zh-CN" dirty="0"/>
                  <a:t>layer</a:t>
                </a:r>
                <a:r>
                  <a:rPr lang="zh-CN" altLang="en-US" dirty="0"/>
                  <a:t>上不同样本中每一列应该大致表现出一致的行为，因此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的每一列对于所有样本应该同大或同小</a:t>
                </a:r>
                <a:r>
                  <a:rPr lang="en-US" altLang="zh-CN" dirty="0"/>
                  <a:t>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zh-CN" altLang="en-US" dirty="0"/>
                  <a:t>不同</a:t>
                </a:r>
                <a:r>
                  <a:rPr lang="en-US" altLang="zh-CN" dirty="0"/>
                  <a:t>layer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大小的度量衡不一样（</a:t>
                </a:r>
                <a:r>
                  <a:rPr lang="en-US" altLang="zh-CN" dirty="0"/>
                  <a:t>CNV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DM</a:t>
                </a:r>
                <a:r>
                  <a:rPr lang="zh-CN" altLang="en-US" dirty="0"/>
                  <a:t>等），如果全部转换成单位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的度量衡则有失精度，因此只能说如果某一列的值相对于其它列非常小，则比较有可能是</a:t>
                </a:r>
                <a:r>
                  <a:rPr lang="en-US" altLang="zh-CN" dirty="0"/>
                  <a:t>noise.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zh-CN" altLang="en-US" dirty="0"/>
                  <a:t>但</a:t>
                </a:r>
                <a:r>
                  <a:rPr lang="en-US" altLang="zh-CN" dirty="0"/>
                  <a:t>loading vector</a:t>
                </a:r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/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=1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/>
                      </a:rPr>
                      <m:t>raw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/>
                      </a:rPr>
                      <m:t>matrix</m:t>
                    </m:r>
                    <m:r>
                      <a:rPr lang="zh-CN" altLang="en-US" i="1">
                        <a:latin typeface="Cambria Math"/>
                      </a:rPr>
                      <m:t>中某一列可能为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/>
                      </a:rPr>
                      <m:t>noise</m:t>
                    </m:r>
                    <m:r>
                      <a:rPr lang="zh-CN" altLang="en-US" i="1">
                        <a:latin typeface="Cambria Math"/>
                      </a:rPr>
                      <m:t>的表现就是迭代出的</m:t>
                    </m:r>
                    <m:r>
                      <a:rPr lang="en-US" altLang="zh-CN" i="1">
                        <a:latin typeface="Cambria Math"/>
                      </a:rPr>
                      <m:t>𝑙𝑜𝑎𝑑𝑖𝑛𝑔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𝑣𝑒𝑐𝑡𝑜𝑟</m:t>
                    </m:r>
                    <m:r>
                      <a:rPr lang="zh-CN" altLang="en-US" i="1">
                        <a:latin typeface="Cambria Math"/>
                      </a:rPr>
                      <m:t>相应的分量接近</m:t>
                    </m:r>
                    <m:r>
                      <a:rPr lang="en-US" altLang="zh-CN" i="1">
                        <a:latin typeface="Cambria Math"/>
                      </a:rPr>
                      <m:t>0.</m:t>
                    </m:r>
                  </m:oMath>
                </a14:m>
                <a:endParaRPr lang="en-US" altLang="zh-CN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采用</a:t>
                </a:r>
                <a:r>
                  <a:rPr lang="en-US" altLang="zh-CN" dirty="0" smtClean="0"/>
                  <a:t>lasso penalty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为一个向量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lasso penalty</a:t>
                </a:r>
                <a:r>
                  <a:rPr lang="zh-CN" altLang="en-US" dirty="0" smtClean="0"/>
                  <a:t>定义为：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zh-CN" altLang="en-US" i="1" smtClean="0">
                            <a:latin typeface="Cambria Math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dirty="0" smtClean="0"/>
                  <a:t>是一个经验系数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由于惩罚是针对稀疏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的，因此升级为</a:t>
                </a:r>
                <a:r>
                  <a:rPr lang="en-US" altLang="zh-CN" dirty="0" err="1" smtClean="0"/>
                  <a:t>sMBPLS</a:t>
                </a:r>
                <a:r>
                  <a:rPr lang="en-US" altLang="zh-CN" dirty="0" smtClean="0"/>
                  <a:t>(sparse MBPLS)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𝑚𝑎𝑥</m:t>
                    </m:r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𝑐𝑜𝑣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𝑤𝑖𝑡h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, </m:t>
                    </m:r>
                    <m:r>
                      <a:rPr lang="en-US" altLang="zh-CN" i="1">
                        <a:latin typeface="Cambria Math"/>
                      </a:rPr>
                      <m:t>𝑢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𝑌𝑞</m:t>
                    </m:r>
                    <m:r>
                      <a:rPr lang="en-US" altLang="zh-CN" i="1">
                        <a:latin typeface="Cambria Math"/>
                      </a:rPr>
                      <m:t> , 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 r="-4667" b="-11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6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Consequent input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56992"/>
            <a:ext cx="8229600" cy="2985195"/>
          </a:xfrm>
        </p:spPr>
        <p:txBody>
          <a:bodyPr/>
          <a:lstStyle/>
          <a:p>
            <a:r>
              <a:rPr lang="zh-CN" altLang="en-US" dirty="0" smtClean="0"/>
              <a:t>利用上面两个</a:t>
            </a:r>
            <a:r>
              <a:rPr lang="en-US" altLang="zh-CN" dirty="0" smtClean="0"/>
              <a:t>formula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raw matrix</a:t>
            </a:r>
            <a:r>
              <a:rPr lang="zh-CN" altLang="en-US" dirty="0" smtClean="0"/>
              <a:t>之后再用</a:t>
            </a:r>
            <a:r>
              <a:rPr lang="en-US" altLang="zh-CN" dirty="0" smtClean="0"/>
              <a:t>MBPLS</a:t>
            </a:r>
            <a:r>
              <a:rPr lang="zh-CN" altLang="en-US" dirty="0" smtClean="0"/>
              <a:t>跑出最终结果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f</a:t>
            </a:r>
            <a:r>
              <a:rPr lang="zh-CN" altLang="en-US" dirty="0" smtClean="0"/>
              <a:t>描述了一种惩罚力度，如果力度大于经验系数就多减一点（实际的罚分），如果惩罚力度小则无罚分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净化过的</a:t>
            </a:r>
            <a:r>
              <a:rPr lang="en-US" altLang="zh-CN" dirty="0" smtClean="0"/>
              <a:t>raw matrix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deflated matrix.</a:t>
            </a:r>
          </a:p>
          <a:p>
            <a:endParaRPr lang="zh-CN" altLang="en-US" dirty="0"/>
          </a:p>
        </p:txBody>
      </p:sp>
      <p:pic>
        <p:nvPicPr>
          <p:cNvPr id="5121" name="Picture 1" descr="S:\Program Files\QQ\data\623440127\Image\C2C\%6_9)NKFH39`P202TXB}X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47053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Whole process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Raw data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MBPLS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</a:t>
            </a:r>
            <a:r>
              <a:rPr lang="zh-CN" altLang="en-US" dirty="0" smtClean="0"/>
              <a:t>初始值随机生成）得到下一步</a:t>
            </a:r>
            <a:r>
              <a:rPr lang="en-US" altLang="zh-CN" dirty="0" err="1" smtClean="0"/>
              <a:t>sMBPLS</a:t>
            </a:r>
            <a:r>
              <a:rPr lang="zh-CN" altLang="en-US" dirty="0" smtClean="0"/>
              <a:t>迭代的初始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将上一步</a:t>
            </a:r>
            <a:r>
              <a:rPr lang="en-US" altLang="zh-CN" dirty="0" smtClean="0"/>
              <a:t>MBPLS</a:t>
            </a:r>
            <a:r>
              <a:rPr lang="zh-CN" altLang="en-US" dirty="0" smtClean="0"/>
              <a:t>产出的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</a:t>
            </a:r>
            <a:r>
              <a:rPr lang="zh-CN" altLang="en-US" dirty="0" smtClean="0"/>
              <a:t>作为</a:t>
            </a:r>
            <a:r>
              <a:rPr lang="en-US" altLang="zh-CN" dirty="0" err="1" smtClean="0"/>
              <a:t>sMBPLS</a:t>
            </a:r>
            <a:r>
              <a:rPr lang="zh-CN" altLang="en-US" dirty="0" smtClean="0"/>
              <a:t>迭代的初始值，进行</a:t>
            </a:r>
            <a:r>
              <a:rPr lang="en-US" altLang="zh-CN" dirty="0" smtClean="0"/>
              <a:t>MBPLS</a:t>
            </a:r>
            <a:r>
              <a:rPr lang="zh-CN" altLang="en-US" dirty="0" smtClean="0"/>
              <a:t>迭代</a:t>
            </a:r>
            <a:r>
              <a:rPr lang="en-US" altLang="zh-C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根据</a:t>
            </a:r>
            <a:r>
              <a:rPr lang="en-US" altLang="zh-CN" dirty="0" err="1" smtClean="0"/>
              <a:t>sMBPLS</a:t>
            </a:r>
            <a:r>
              <a:rPr lang="zh-CN" altLang="en-US" dirty="0" smtClean="0"/>
              <a:t>的结果净化</a:t>
            </a:r>
            <a:r>
              <a:rPr lang="en-US" altLang="zh-CN" dirty="0" smtClean="0"/>
              <a:t>raw data.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用净化后的</a:t>
            </a:r>
            <a:r>
              <a:rPr lang="en-US" altLang="zh-CN" dirty="0" smtClean="0"/>
              <a:t>raw data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MBPLS</a:t>
            </a:r>
            <a:r>
              <a:rPr lang="zh-CN" altLang="en-US" dirty="0" smtClean="0"/>
              <a:t>算出最终的</a:t>
            </a:r>
            <a:r>
              <a:rPr lang="en-US" altLang="zh-CN" dirty="0" err="1" smtClean="0"/>
              <a:t>cov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6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Iteration algorithm</a:t>
            </a:r>
            <a:endParaRPr lang="zh-CN" altLang="en-US" dirty="0"/>
          </a:p>
        </p:txBody>
      </p:sp>
      <p:pic>
        <p:nvPicPr>
          <p:cNvPr id="7169" name="Picture 1" descr="S:\Program Files\QQ\data\623440127\Image\C2C\J6Y]P@~UKG68FDMM`9{}%P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66198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4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Tuning parameter: Decide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188840"/>
              </a:xfrm>
            </p:spPr>
            <p:txBody>
              <a:bodyPr/>
              <a:lstStyle/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number of non-zero components in </a:t>
                </a:r>
                <a:r>
                  <a:rPr lang="en-US" altLang="zh-CN" dirty="0" smtClean="0"/>
                  <a:t>each loading vector which call the degree of sparsity.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2, 3, 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2, 3, …, 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188840"/>
              </a:xfrm>
              <a:blipFill rotWithShape="1">
                <a:blip r:embed="rId3"/>
                <a:stretch>
                  <a:fillRect l="-1630" t="-3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616" y="3933056"/>
                <a:ext cx="662473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</a:t>
                </a:r>
                <a:r>
                  <a:rPr lang="en-US" altLang="zh-CN" dirty="0" err="1" smtClean="0"/>
                  <a:t>oreach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{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	</a:t>
                </a:r>
                <a:r>
                  <a:rPr lang="en-US" altLang="zh-CN" dirty="0" err="1" smtClean="0"/>
                  <a:t>foreach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{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b="0" dirty="0" smtClean="0"/>
                  <a:t>		</a:t>
                </a:r>
                <a:r>
                  <a:rPr lang="en-US" altLang="zh-CN" b="0" dirty="0" err="1" smtClean="0"/>
                  <a:t>foreach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{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b="0" dirty="0" smtClean="0"/>
                  <a:t>			</a:t>
                </a:r>
                <a:r>
                  <a:rPr lang="en-US" altLang="zh-CN" b="0" dirty="0" err="1" smtClean="0"/>
                  <a:t>foreach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{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b="0" dirty="0" smtClean="0"/>
                  <a:t>				// test algorithm…</a:t>
                </a:r>
              </a:p>
              <a:p>
                <a:r>
                  <a:rPr lang="en-US" altLang="zh-CN" b="0" dirty="0" smtClean="0"/>
                  <a:t>			}</a:t>
                </a:r>
              </a:p>
              <a:p>
                <a:r>
                  <a:rPr lang="en-US" altLang="zh-CN" b="0" dirty="0" smtClean="0"/>
                  <a:t>		}</a:t>
                </a:r>
              </a:p>
              <a:p>
                <a:r>
                  <a:rPr lang="en-US" altLang="zh-CN" b="0" dirty="0" smtClean="0"/>
                  <a:t>	} </a:t>
                </a:r>
              </a:p>
              <a:p>
                <a:r>
                  <a:rPr lang="en-US" altLang="zh-CN" dirty="0" smtClean="0"/>
                  <a:t>}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933056"/>
                <a:ext cx="6624736" cy="2585323"/>
              </a:xfrm>
              <a:prstGeom prst="rect">
                <a:avLst/>
              </a:prstGeom>
              <a:blipFill rotWithShape="1">
                <a:blip r:embed="rId4"/>
                <a:stretch>
                  <a:fillRect l="-736" t="-1179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2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0610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 smtClean="0"/>
                  <a:t>将样本均匀分成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组（每组个数大致相等）</a:t>
                </a:r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dirty="0" smtClean="0"/>
                  <a:t>表示第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layer(CNV,DM,ME)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data</a:t>
                </a:r>
                <a:r>
                  <a:rPr lang="zh-CN" altLang="en-US" dirty="0" smtClean="0"/>
                  <a:t>的第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组数据所构成的</a:t>
                </a:r>
                <a:r>
                  <a:rPr lang="en-US" altLang="zh-CN" dirty="0" smtClean="0"/>
                  <a:t>raw matrix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</m:sSup>
                    <m:r>
                      <a:rPr lang="zh-CN" altLang="en-US" i="1" smtClean="0">
                        <a:latin typeface="Cambria Math"/>
                      </a:rPr>
                      <m:t>就是</m:t>
                    </m:r>
                    <m:r>
                      <a:rPr lang="zh-CN" altLang="en-US" i="1">
                        <a:latin typeface="Cambria Math"/>
                      </a:rPr>
                      <m:t>除了</m:t>
                    </m:r>
                    <m:r>
                      <m:rPr>
                        <m:nor/>
                      </m:rPr>
                      <a:rPr lang="zh-CN" altLang="en-US" dirty="0"/>
                      <m:t>第</m:t>
                    </m:r>
                    <m:r>
                      <m:rPr>
                        <m:nor/>
                      </m:rPr>
                      <a:rPr lang="en-US" altLang="zh-CN" dirty="0"/>
                      <m:t>l</m:t>
                    </m:r>
                    <m:r>
                      <m:rPr>
                        <m:nor/>
                      </m:rPr>
                      <a:rPr lang="zh-CN" altLang="en-US" dirty="0"/>
                      <m:t>组</m:t>
                    </m:r>
                  </m:oMath>
                </a14:m>
                <a:r>
                  <a:rPr lang="zh-CN" altLang="en-US" dirty="0" smtClean="0"/>
                  <a:t>之外的其它组拼成的</a:t>
                </a:r>
                <a:r>
                  <a:rPr lang="en-US" altLang="zh-CN" dirty="0" smtClean="0"/>
                  <a:t>raw matrix</a:t>
                </a:r>
                <a:r>
                  <a:rPr lang="zh-CN" altLang="en-US" dirty="0" smtClean="0"/>
                  <a:t>，同理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</a:rPr>
                      <m:t>和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zh-CN" altLang="en-US" i="1">
                        <a:latin typeface="Cambria Math"/>
                      </a:rPr>
                      <m:t>就是</m:t>
                    </m:r>
                    <m:r>
                      <a:rPr lang="en-US" altLang="zh-CN" b="0" i="1" smtClean="0">
                        <a:latin typeface="Cambria Math"/>
                      </a:rPr>
                      <m:t>𝐺𝐸</m:t>
                    </m:r>
                    <m:r>
                      <a:rPr lang="zh-CN" altLang="en-US" b="0" i="1" smtClean="0">
                        <a:latin typeface="Cambria Math"/>
                      </a:rPr>
                      <m:t>的</m:t>
                    </m:r>
                    <m:r>
                      <a:rPr lang="en-US" altLang="zh-CN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将之前讲过的</a:t>
                </a:r>
                <a:r>
                  <a:rPr lang="en-US" altLang="zh-CN" dirty="0" smtClean="0"/>
                  <a:t>MBPLS -&gt; </a:t>
                </a:r>
                <a:r>
                  <a:rPr lang="en-US" altLang="zh-CN" dirty="0" err="1" smtClean="0"/>
                  <a:t>sMBPLS</a:t>
                </a:r>
                <a:r>
                  <a:rPr lang="en-US" altLang="zh-CN" dirty="0" smtClean="0"/>
                  <a:t> -&gt; MBPLS</a:t>
                </a:r>
                <a:r>
                  <a:rPr lang="zh-CN" altLang="en-US" dirty="0" smtClean="0"/>
                  <a:t>的整套流程称为</a:t>
                </a:r>
                <a:r>
                  <a:rPr lang="en-US" altLang="zh-CN" dirty="0" err="1" smtClean="0"/>
                  <a:t>whole_proc</a:t>
                </a:r>
                <a:endParaRPr lang="en-US" altLang="zh-CN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dirty="0" smtClean="0"/>
                  <a:t>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dirty="0" smtClean="0"/>
                  <a:t>跑一遍</a:t>
                </a:r>
                <a:r>
                  <a:rPr lang="en-US" altLang="zh-CN" dirty="0" err="1" smtClean="0"/>
                  <a:t>whole_proc</a:t>
                </a:r>
                <a:r>
                  <a:rPr lang="zh-CN" altLang="en-US" dirty="0" smtClean="0"/>
                  <a:t>得到</a:t>
                </a:r>
                <a:r>
                  <a:rPr lang="en-US" altLang="zh-CN" dirty="0" smtClean="0"/>
                  <a:t>output</a:t>
                </a:r>
                <a:r>
                  <a:rPr lang="zh-CN" altLang="en-US" dirty="0" smtClean="0"/>
                  <a:t>出的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dirty="0" smtClean="0"/>
                  <a:t>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dirty="0" smtClean="0"/>
                  <a:t>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     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𝜁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𝐶𝑉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𝐿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zh-CN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</a:rPr>
                                                  <m:t>𝑙</m:t>
                                                </m:r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𝜁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𝑞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</m:sup>
                                        </m:sSup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  <a:p>
                <a:pPr marL="1371600" lvl="2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zh-CN" altLang="en-US" b="0" i="1" smtClean="0">
                        <a:latin typeface="Cambria Math"/>
                      </a:rPr>
                      <m:t>是第</m:t>
                    </m:r>
                    <m:r>
                      <a:rPr lang="en-US" altLang="zh-CN" b="0" i="1" smtClean="0">
                        <a:latin typeface="Cambria Math"/>
                      </a:rPr>
                      <m:t>𝑙</m:t>
                    </m:r>
                    <m:r>
                      <a:rPr lang="zh-CN" altLang="en-US" b="0" i="1" smtClean="0">
                        <a:latin typeface="Cambria Math"/>
                      </a:rPr>
                      <m:t>组的</m:t>
                    </m:r>
                    <m:r>
                      <a:rPr lang="zh-CN" altLang="en-US" i="1">
                        <a:latin typeface="Cambria Math"/>
                      </a:rPr>
                      <m:t>样本量</m:t>
                    </m:r>
                    <m:r>
                      <a:rPr lang="en-US" altLang="zh-CN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061048"/>
              </a:xfrm>
              <a:blipFill rotWithShape="1">
                <a:blip r:embed="rId2"/>
                <a:stretch>
                  <a:fillRect l="-1037" t="-3604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2636912"/>
                <a:ext cx="8229600" cy="14687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在最外层循环外输出</a:t>
                </a:r>
                <a:r>
                  <a:rPr lang="en-US" altLang="zh-CN" dirty="0" smtClean="0"/>
                  <a:t>CV-score</a:t>
                </a:r>
                <a:r>
                  <a:rPr lang="zh-CN" altLang="en-US" dirty="0" smtClean="0"/>
                  <a:t>最大的那组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dirty="0" smtClean="0"/>
                  <a:t>作为最终的参数即可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2636912"/>
                <a:ext cx="8229600" cy="1468760"/>
              </a:xfrm>
              <a:blipFill rotWithShape="1">
                <a:blip r:embed="rId2"/>
                <a:stretch>
                  <a:fillRect l="-1926" t="-7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9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What is multi-layer genomic data?</a:t>
            </a:r>
          </a:p>
          <a:p>
            <a:pPr lvl="1"/>
            <a:r>
              <a:rPr lang="en-US" altLang="zh-CN" dirty="0" smtClean="0"/>
              <a:t>Same </a:t>
            </a:r>
            <a:r>
              <a:rPr lang="en-US" altLang="zh-CN" dirty="0"/>
              <a:t>set of samples </a:t>
            </a:r>
            <a:r>
              <a:rPr lang="en-US" altLang="zh-CN" dirty="0" smtClean="0"/>
              <a:t>profiled </a:t>
            </a:r>
            <a:r>
              <a:rPr lang="en-US" altLang="zh-CN" dirty="0"/>
              <a:t>on several layers of genomic activities, </a:t>
            </a:r>
            <a:r>
              <a:rPr lang="en-US" altLang="zh-CN" dirty="0" smtClean="0"/>
              <a:t>such as copy </a:t>
            </a:r>
            <a:r>
              <a:rPr lang="en-US" altLang="zh-CN" dirty="0"/>
              <a:t>number variation (CNV), DNA methylation(DM), GE and microRNA expression (ME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What is multi-layer gene regulatory module?</a:t>
            </a:r>
          </a:p>
          <a:p>
            <a:pPr lvl="1"/>
            <a:r>
              <a:rPr lang="en-US" altLang="zh-CN" dirty="0"/>
              <a:t>A module contains sets of regulatory factors from different layers that are likely to jointly contribute to a </a:t>
            </a:r>
            <a:r>
              <a:rPr lang="en-US" altLang="zh-CN" dirty="0" smtClean="0">
                <a:solidFill>
                  <a:srgbClr val="FF0000"/>
                </a:solidFill>
              </a:rPr>
              <a:t>gene expression(GE) </a:t>
            </a:r>
            <a:r>
              <a:rPr lang="en-US" altLang="zh-CN" dirty="0"/>
              <a:t>process.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 call the </a:t>
            </a:r>
            <a:r>
              <a:rPr lang="en-US" altLang="zh-CN" dirty="0" smtClean="0">
                <a:solidFill>
                  <a:srgbClr val="FF0000"/>
                </a:solidFill>
              </a:rPr>
              <a:t>Multi-Dimensional Regulatory Module(MDRM) </a:t>
            </a:r>
            <a:r>
              <a:rPr lang="en-US" altLang="zh-CN" dirty="0" smtClean="0"/>
              <a:t>in this paper.</a:t>
            </a:r>
          </a:p>
          <a:p>
            <a:r>
              <a:rPr lang="en-US" altLang="zh-CN" dirty="0" smtClean="0"/>
              <a:t>Target?</a:t>
            </a:r>
          </a:p>
          <a:p>
            <a:pPr lvl="1"/>
            <a:r>
              <a:rPr lang="en-US" altLang="zh-CN" dirty="0" smtClean="0"/>
              <a:t>Find MDRMs from </a:t>
            </a:r>
            <a:r>
              <a:rPr lang="en-US" altLang="zh-CN" dirty="0"/>
              <a:t>multi-layer genomic </a:t>
            </a:r>
            <a:r>
              <a:rPr lang="en-US" altLang="zh-CN" dirty="0" smtClean="0"/>
              <a:t>sample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3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Meaning &amp; Motivate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98904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Meaning:</a:t>
            </a:r>
          </a:p>
          <a:p>
            <a:pPr lvl="1"/>
            <a:r>
              <a:rPr lang="en-US" altLang="zh-CN" dirty="0" smtClean="0"/>
              <a:t>Study </a:t>
            </a:r>
            <a:r>
              <a:rPr lang="en-US" altLang="zh-CN" dirty="0"/>
              <a:t>the cross-layer regulatory interplay rather than single layer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Specifically, revealed the couple impact of multi-layer activities on </a:t>
            </a:r>
            <a:r>
              <a:rPr lang="en-US" altLang="zh-CN" dirty="0"/>
              <a:t>expression of important oncogenes and tumor suppressor </a:t>
            </a:r>
            <a:r>
              <a:rPr lang="en-US" altLang="zh-CN" dirty="0" smtClean="0"/>
              <a:t>genes. </a:t>
            </a:r>
          </a:p>
          <a:p>
            <a:pPr lvl="2"/>
            <a:r>
              <a:rPr lang="en-US" altLang="zh-CN" dirty="0" smtClean="0"/>
              <a:t>CNV+DM+ME+…Other layers   -&gt;  GE</a:t>
            </a:r>
          </a:p>
          <a:p>
            <a:r>
              <a:rPr lang="en-US" altLang="zh-CN" dirty="0" smtClean="0"/>
              <a:t>Motivation:</a:t>
            </a:r>
          </a:p>
          <a:p>
            <a:pPr lvl="1"/>
            <a:r>
              <a:rPr lang="en-US" altLang="zh-CN" dirty="0" smtClean="0"/>
              <a:t>More than 2 layers.</a:t>
            </a:r>
          </a:p>
          <a:p>
            <a:pPr lvl="1"/>
            <a:r>
              <a:rPr lang="en-US" altLang="zh-CN" dirty="0" smtClean="0"/>
              <a:t>Consider the internal sparsity of genomic activity inside layer.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11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Paper’s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4006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Target: Find MDRMs from input data.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Method: </a:t>
            </a:r>
            <a:r>
              <a:rPr lang="en-US" altLang="zh-CN" sz="2400" dirty="0" err="1" smtClean="0"/>
              <a:t>sMBPLS</a:t>
            </a:r>
            <a:r>
              <a:rPr lang="en-US" altLang="zh-CN" sz="2400" dirty="0" smtClean="0"/>
              <a:t> cooperate with MBPLS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Input data: simulated data &amp; real data</a:t>
            </a:r>
          </a:p>
          <a:p>
            <a:pPr lvl="1"/>
            <a:r>
              <a:rPr lang="en-US" altLang="zh-CN" sz="2000" dirty="0"/>
              <a:t>r</a:t>
            </a:r>
            <a:r>
              <a:rPr lang="en-US" altLang="zh-CN" sz="2000" dirty="0" smtClean="0"/>
              <a:t>eal data: 230 samples including </a:t>
            </a:r>
            <a:r>
              <a:rPr lang="en-US" altLang="zh-CN" sz="2000" dirty="0"/>
              <a:t>CNV, DM, ME and </a:t>
            </a:r>
            <a:r>
              <a:rPr lang="en-US" altLang="zh-CN" sz="2000" dirty="0" smtClean="0"/>
              <a:t>GE.</a:t>
            </a:r>
          </a:p>
          <a:p>
            <a:pPr lvl="1"/>
            <a:r>
              <a:rPr lang="en-US" altLang="zh-CN" sz="2000" dirty="0" smtClean="0"/>
              <a:t>Source: </a:t>
            </a:r>
            <a:r>
              <a:rPr lang="en-US" altLang="zh-CN" sz="2000" dirty="0"/>
              <a:t>Cancer Genomic </a:t>
            </a:r>
            <a:r>
              <a:rPr lang="en-US" altLang="zh-CN" sz="2000" dirty="0" smtClean="0"/>
              <a:t>Atlas(ovarian cancer datasets) from TCGA &amp; NCI60.</a:t>
            </a:r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/>
              <a:t>Conclusion towards results:</a:t>
            </a:r>
          </a:p>
          <a:p>
            <a:pPr lvl="1"/>
            <a:r>
              <a:rPr lang="en-US" altLang="zh-CN" sz="2000" dirty="0" smtClean="0"/>
              <a:t>On simulated data: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H</a:t>
            </a:r>
            <a:r>
              <a:rPr lang="en-US" altLang="zh-CN" sz="2000" dirty="0" smtClean="0"/>
              <a:t>ave better accuracy than non-sparse </a:t>
            </a:r>
            <a:r>
              <a:rPr lang="en-US" altLang="zh-CN" sz="2000" dirty="0" err="1" smtClean="0"/>
              <a:t>approch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smtClean="0"/>
              <a:t>On real data: The output have </a:t>
            </a:r>
            <a:r>
              <a:rPr lang="en-US" altLang="zh-CN" sz="2000" dirty="0"/>
              <a:t>significant functional and transcriptional </a:t>
            </a:r>
            <a:r>
              <a:rPr lang="en-US" altLang="zh-CN" sz="2000" dirty="0" smtClean="0"/>
              <a:t>enrichment higher </a:t>
            </a:r>
            <a:r>
              <a:rPr lang="en-US" altLang="zh-CN" sz="2000" dirty="0"/>
              <a:t>than </a:t>
            </a:r>
            <a:r>
              <a:rPr lang="en-US" altLang="zh-CN" sz="2000" dirty="0" smtClean="0"/>
              <a:t>those </a:t>
            </a:r>
            <a:r>
              <a:rPr lang="en-US" altLang="zh-CN" sz="2000" dirty="0"/>
              <a:t>using </a:t>
            </a:r>
            <a:r>
              <a:rPr lang="en-US" altLang="zh-CN" sz="2000" dirty="0" smtClean="0"/>
              <a:t>single type </a:t>
            </a:r>
            <a:r>
              <a:rPr lang="en-US" altLang="zh-CN" sz="2000" dirty="0"/>
              <a:t>of genomic data.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6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Basic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3573016"/>
                <a:ext cx="8229600" cy="273630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CN" dirty="0" smtClean="0"/>
                  <a:t>Each matrix represents input data from a layer.</a:t>
                </a:r>
              </a:p>
              <a:p>
                <a:r>
                  <a:rPr lang="en-US" altLang="zh-CN" dirty="0" smtClean="0"/>
                  <a:t>Rows=samples, Columns=measurements of factors within the layer.</a:t>
                </a:r>
              </a:p>
              <a:p>
                <a:r>
                  <a:rPr lang="en-US" altLang="zh-CN" dirty="0" smtClean="0"/>
                  <a:t>Consider GE is response to the coupled impact of other layers(X is input, Y is response).</a:t>
                </a:r>
              </a:p>
              <a:p>
                <a:r>
                  <a:rPr lang="en-US" altLang="zh-CN" dirty="0" smtClean="0"/>
                  <a:t>MDRM definition: the union subsets within 4 matrix satisfy</a:t>
                </a:r>
              </a:p>
              <a:p>
                <a:pPr lvl="1"/>
                <a:r>
                  <a:rPr lang="en-US" altLang="zh-CN" dirty="0" smtClean="0"/>
                  <a:t>Same K sample from all.</a:t>
                </a:r>
              </a:p>
              <a:p>
                <a:pPr lvl="1"/>
                <a:r>
                  <a:rPr lang="en-US" altLang="zh-CN" dirty="0" smtClean="0"/>
                  <a:t>Xi(K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dirty="0" smtClean="0"/>
                  <a:t>Ni) has strong association with Y(K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dirty="0" smtClean="0"/>
                  <a:t>M)</a:t>
                </a:r>
              </a:p>
              <a:p>
                <a:pPr lvl="1"/>
                <a:r>
                  <a:rPr lang="en-US" altLang="zh-CN" dirty="0" err="1" smtClean="0"/>
                  <a:t>Qusetion</a:t>
                </a:r>
                <a:r>
                  <a:rPr lang="en-US" altLang="zh-CN" dirty="0" smtClean="0"/>
                  <a:t>: K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Ni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M</a:t>
                </a:r>
                <a:r>
                  <a:rPr lang="en-US" altLang="zh-CN" dirty="0"/>
                  <a:t>?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3573016"/>
                <a:ext cx="8229600" cy="2736304"/>
              </a:xfrm>
              <a:blipFill rotWithShape="1">
                <a:blip r:embed="rId2"/>
                <a:stretch>
                  <a:fillRect l="-889" t="-3563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S:\Program Files\QQ\data\623440127\Image\C2C\F2X5KQCYQ[}$7K1_G%PLY[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70818"/>
            <a:ext cx="6724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9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7424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MBPLS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55576" y="2276872"/>
            <a:ext cx="8229600" cy="31683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PLS: </a:t>
            </a:r>
          </a:p>
          <a:p>
            <a:pPr lvl="1"/>
            <a:r>
              <a:rPr lang="en-US" altLang="zh-CN" dirty="0" smtClean="0"/>
              <a:t>Partial </a:t>
            </a:r>
            <a:r>
              <a:rPr lang="en-US" altLang="zh-CN" dirty="0"/>
              <a:t>Least Squares </a:t>
            </a:r>
            <a:r>
              <a:rPr lang="en-US" altLang="zh-CN" dirty="0" smtClean="0"/>
              <a:t>regression, </a:t>
            </a:r>
            <a:r>
              <a:rPr lang="zh-CN" altLang="en-US" dirty="0" smtClean="0"/>
              <a:t>最小二乘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求两个样本集的相关性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求两个向量的相关性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MBPLS: </a:t>
            </a:r>
          </a:p>
          <a:p>
            <a:pPr lvl="1"/>
            <a:r>
              <a:rPr lang="en-US" altLang="zh-CN" dirty="0" smtClean="0"/>
              <a:t>Multi-Block PLS, </a:t>
            </a:r>
            <a:r>
              <a:rPr lang="zh-CN" altLang="en-US" dirty="0" smtClean="0"/>
              <a:t>多矩阵的最小二乘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个矩阵和某一个矩阵的相关性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由于是基于</a:t>
            </a:r>
            <a:r>
              <a:rPr lang="en-US" altLang="zh-CN" dirty="0" smtClean="0"/>
              <a:t>PLS</a:t>
            </a:r>
            <a:r>
              <a:rPr lang="zh-CN" altLang="en-US" dirty="0" smtClean="0"/>
              <a:t>的，因此需要：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将矩阵压缩成向量</a:t>
            </a:r>
            <a:r>
              <a:rPr lang="en-US" altLang="zh-CN" dirty="0" smtClean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将多个矩阵压缩成一个向量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7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S:\Program Files\QQ\data\623440127\Image\C2C\VY%UYGWU~V3Y_H6{J[1T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496944" cy="598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7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052736"/>
                <a:ext cx="7920880" cy="48245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 smtClean="0"/>
                  <a:t>压缩后，就得到了两个向量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，然后就变成了普通的</a:t>
                </a:r>
                <a:r>
                  <a:rPr lang="en-US" altLang="zh-CN" dirty="0" smtClean="0"/>
                  <a:t>PLS</a:t>
                </a:r>
                <a:r>
                  <a:rPr lang="zh-CN" altLang="en-US" dirty="0" smtClean="0"/>
                  <a:t>求解，目标是求相关系数（值越大相关性越强）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其中权重向量</a:t>
                </a:r>
                <a:r>
                  <a:rPr lang="en-US" altLang="zh-CN" dirty="0" err="1" smtClean="0"/>
                  <a:t>wi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称为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loading vector</a:t>
                </a:r>
                <a:r>
                  <a:rPr lang="zh-CN" altLang="en-US" dirty="0" smtClean="0"/>
                  <a:t>，最终压缩得到的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称为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summary vector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/>
                  <a:t>T</a:t>
                </a:r>
                <a:r>
                  <a:rPr lang="en-US" altLang="zh-CN" dirty="0" smtClean="0"/>
                  <a:t>he </a:t>
                </a:r>
                <a:r>
                  <a:rPr lang="en-US" altLang="zh-CN" dirty="0"/>
                  <a:t>larger the covariance of two summary vectors t and u are, the more similar two matrices look like and the higher the association of two matrices is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但由于</a:t>
                </a:r>
                <a:r>
                  <a:rPr lang="en-US" altLang="zh-CN" dirty="0" err="1" smtClean="0"/>
                  <a:t>wi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是未知的，因此最终得到的相关系数包含隐变量</a:t>
                </a:r>
                <a:r>
                  <a:rPr lang="en-US" altLang="zh-CN" dirty="0" err="1" smtClean="0"/>
                  <a:t>wi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𝑤𝑖𝑡h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, </m:t>
                    </m:r>
                    <m:r>
                      <a:rPr lang="en-US" altLang="zh-CN" b="0" i="1" smtClean="0">
                        <a:latin typeface="Cambria Math"/>
                      </a:rPr>
                      <m:t>𝑢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𝑌𝑞</m:t>
                    </m:r>
                    <m:r>
                      <a:rPr lang="en-US" altLang="zh-CN" b="0" i="1" smtClean="0">
                        <a:latin typeface="Cambria Math"/>
                      </a:rPr>
                      <m:t> , 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/>
                  <a:t>为</a:t>
                </a:r>
                <a:r>
                  <a:rPr lang="zh-CN" altLang="en-US" dirty="0" smtClean="0"/>
                  <a:t>求隐变量，当然是迭代使得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最大，因此最后相关系数就是：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𝑚𝑎𝑥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𝑐𝑜𝑣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𝑤𝑖𝑡h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, </m:t>
                    </m:r>
                    <m:r>
                      <a:rPr lang="en-US" altLang="zh-CN" i="1">
                        <a:latin typeface="Cambria Math"/>
                      </a:rPr>
                      <m:t>𝑢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𝑌𝑞</m:t>
                    </m:r>
                    <m:r>
                      <a:rPr lang="en-US" altLang="zh-CN" i="1">
                        <a:latin typeface="Cambria Math"/>
                      </a:rPr>
                      <m:t> , 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也就是说目标函数（</a:t>
                </a:r>
                <a:r>
                  <a:rPr lang="en-US" altLang="zh-CN" dirty="0" smtClean="0"/>
                  <a:t>Objective function</a:t>
                </a:r>
                <a:r>
                  <a:rPr lang="zh-CN" altLang="en-US" dirty="0" smtClean="0"/>
                  <a:t>就是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052736"/>
                <a:ext cx="7920880" cy="4824536"/>
              </a:xfrm>
              <a:blipFill rotWithShape="1">
                <a:blip r:embed="rId2"/>
                <a:stretch>
                  <a:fillRect l="-846" t="-2655" r="-1000" b="-7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0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of MBPLS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Often </a:t>
            </a:r>
            <a:r>
              <a:rPr lang="en-US" altLang="zh-CN" dirty="0"/>
              <a:t>fails to identify distinct association signals of coherent </a:t>
            </a:r>
            <a:r>
              <a:rPr lang="en-US" altLang="zh-CN" dirty="0" smtClean="0"/>
              <a:t>structures.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Why?</a:t>
            </a:r>
          </a:p>
          <a:p>
            <a:pPr lvl="1"/>
            <a:r>
              <a:rPr lang="en-US" altLang="zh-CN" dirty="0" smtClean="0"/>
              <a:t>In raw data, not all elements </a:t>
            </a:r>
            <a:r>
              <a:rPr lang="en-US" altLang="zh-CN" dirty="0"/>
              <a:t>are effectively used </a:t>
            </a:r>
            <a:r>
              <a:rPr lang="en-US" altLang="zh-CN" dirty="0" smtClean="0"/>
              <a:t>to represent </a:t>
            </a:r>
            <a:r>
              <a:rPr lang="en-US" altLang="zh-CN" dirty="0"/>
              <a:t>data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Which means most elements taking </a:t>
            </a:r>
            <a:r>
              <a:rPr lang="en-US" altLang="zh-CN" dirty="0"/>
              <a:t>values close to zero while only few take </a:t>
            </a:r>
            <a:r>
              <a:rPr lang="en-US" altLang="zh-CN" dirty="0" smtClean="0"/>
              <a:t>significantly non-zero </a:t>
            </a:r>
            <a:r>
              <a:rPr lang="en-US" altLang="zh-CN" dirty="0"/>
              <a:t>values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Those close-to-zero values make noise.</a:t>
            </a:r>
          </a:p>
          <a:p>
            <a:pPr lvl="2"/>
            <a:r>
              <a:rPr lang="en-US" altLang="zh-CN" dirty="0" smtClean="0"/>
              <a:t>So, we must clear the noise in raw data at first(makes them zero forcibly).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9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1407</Words>
  <Application>Microsoft Office PowerPoint</Application>
  <PresentationFormat>全屏显示(4:3)</PresentationFormat>
  <Paragraphs>114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Identifying multi-layer gene regulatory modules from multi-dimensional genomic data  (restricted in eukaryotic gene expression)</vt:lpstr>
      <vt:lpstr>Background</vt:lpstr>
      <vt:lpstr>Meaning &amp; Motivate</vt:lpstr>
      <vt:lpstr>Paper’s work</vt:lpstr>
      <vt:lpstr>Basic model</vt:lpstr>
      <vt:lpstr>MBPLS</vt:lpstr>
      <vt:lpstr>PowerPoint 演示文稿</vt:lpstr>
      <vt:lpstr>PowerPoint 演示文稿</vt:lpstr>
      <vt:lpstr>Problem of MBPLS</vt:lpstr>
      <vt:lpstr>Sparse Penalty：find noise in raw data</vt:lpstr>
      <vt:lpstr>Consequent input data</vt:lpstr>
      <vt:lpstr>Whole process</vt:lpstr>
      <vt:lpstr>Iteration algorithm</vt:lpstr>
      <vt:lpstr>Tuning parameter: Decide λ</vt:lpstr>
      <vt:lpstr>Test algorithm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multi-layer gene regulatory modules from multi-dimensional genomic data</dc:title>
  <dc:creator>ioi</dc:creator>
  <cp:lastModifiedBy>ioi</cp:lastModifiedBy>
  <cp:revision>127</cp:revision>
  <dcterms:created xsi:type="dcterms:W3CDTF">2016-11-09T01:48:27Z</dcterms:created>
  <dcterms:modified xsi:type="dcterms:W3CDTF">2016-11-10T02:04:56Z</dcterms:modified>
</cp:coreProperties>
</file>