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Identification of cancer related gene regulatory towards alternative splicing and gene pathways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65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S:\Program Files\QQ\data\623440127\Image\C2C\42E3Y88KYH5Y8_%EY4RZA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81248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S:\Program Files\QQ\data\623440127\Image\C2C\A3SXK6S@L[TO759A(VVNQ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0" y="260648"/>
            <a:ext cx="6410325" cy="6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zh-CN" altLang="zh-CN" dirty="0"/>
              <a:t>一、参考文章以及发现的不足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12494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参考的文章：</a:t>
            </a:r>
          </a:p>
          <a:p>
            <a:r>
              <a:rPr lang="en-US" altLang="zh-CN" i="1" dirty="0" err="1"/>
              <a:t>SpliceNet</a:t>
            </a:r>
            <a:r>
              <a:rPr lang="en-US" altLang="zh-CN" i="1" dirty="0"/>
              <a:t>: recovering splicing isoform-specific differential gene networks from RNA-</a:t>
            </a:r>
            <a:r>
              <a:rPr lang="en-US" altLang="zh-CN" i="1" dirty="0" err="1"/>
              <a:t>Seq</a:t>
            </a:r>
            <a:r>
              <a:rPr lang="en-US" altLang="zh-CN" i="1" dirty="0"/>
              <a:t> data of normal and diseased samples, Hari Krishna </a:t>
            </a:r>
            <a:r>
              <a:rPr lang="en-US" altLang="zh-CN" i="1" dirty="0" err="1"/>
              <a:t>Yalamanchili</a:t>
            </a:r>
            <a:r>
              <a:rPr lang="en-US" altLang="zh-CN" i="1" dirty="0"/>
              <a:t>, et al.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4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ioi\AppData\Roaming\Tencent\Users\623440127\QQ\WinTemp\RichOle\R`3BF[UPV4XB4A4HOY38FS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7750388" cy="639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5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zh-CN" dirty="0"/>
              <a:t>具体操作（概括性描述）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988840"/>
                <a:ext cx="8229600" cy="3744416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zh-CN" altLang="zh-CN" dirty="0"/>
                  <a:t>数学表示：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zh-CN" dirty="0" smtClean="0"/>
                  <a:t>一</a:t>
                </a:r>
                <a:r>
                  <a:rPr lang="zh-CN" altLang="zh-CN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/>
                      <m:t>𝑔𝑒𝑛𝑒</m:t>
                    </m:r>
                  </m:oMath>
                </a14:m>
                <a:r>
                  <a:rPr lang="zh-CN" altLang="zh-CN" dirty="0"/>
                  <a:t>所能拥有的全部</a:t>
                </a:r>
                <a14:m>
                  <m:oMath xmlns:m="http://schemas.openxmlformats.org/officeDocument/2006/math">
                    <m:r>
                      <a:rPr lang="en-US" altLang="zh-CN" i="1"/>
                      <m:t>𝑒𝑥𝑜𝑛</m:t>
                    </m:r>
                  </m:oMath>
                </a14:m>
                <a:r>
                  <a:rPr lang="zh-CN" altLang="zh-CN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/>
                      <m:t>𝑝</m:t>
                    </m:r>
                  </m:oMath>
                </a14:m>
                <a:r>
                  <a:rPr lang="zh-CN" altLang="zh-CN" dirty="0"/>
                  <a:t>个，而每个基因又有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</m:oMath>
                </a14:m>
                <a:r>
                  <a:rPr lang="zh-CN" altLang="zh-CN" dirty="0"/>
                  <a:t>个样本</a:t>
                </a:r>
                <a:r>
                  <a:rPr lang="en-US" altLang="zh-CN" dirty="0"/>
                  <a:t>.</a:t>
                </a:r>
                <a:endParaRPr lang="zh-CN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zh-CN" dirty="0"/>
                  <a:t>因此可以用一个</a:t>
                </a:r>
                <a14:m>
                  <m:oMath xmlns:m="http://schemas.openxmlformats.org/officeDocument/2006/math">
                    <m:r>
                      <a:rPr lang="en-US" altLang="zh-CN" i="1"/>
                      <m:t>𝑝</m:t>
                    </m:r>
                    <m:r>
                      <a:rPr lang="en-US" altLang="zh-CN" i="1"/>
                      <m:t>×</m:t>
                    </m:r>
                    <m:r>
                      <a:rPr lang="en-US" altLang="zh-CN" i="1"/>
                      <m:t>𝑛</m:t>
                    </m:r>
                  </m:oMath>
                </a14:m>
                <a:r>
                  <a:rPr lang="zh-CN" altLang="zh-CN" dirty="0"/>
                  <a:t>的矩阵</a:t>
                </a:r>
                <a14:m>
                  <m:oMath xmlns:m="http://schemas.openxmlformats.org/officeDocument/2006/math">
                    <m:r>
                      <a:rPr lang="en-US" altLang="zh-CN" i="1"/>
                      <m:t>𝑋</m:t>
                    </m:r>
                  </m:oMath>
                </a14:m>
                <a:r>
                  <a:rPr lang="zh-CN" altLang="zh-CN" dirty="0"/>
                  <a:t>来描述一个</a:t>
                </a:r>
                <a14:m>
                  <m:oMath xmlns:m="http://schemas.openxmlformats.org/officeDocument/2006/math">
                    <m:r>
                      <a:rPr lang="en-US" altLang="zh-CN" i="1"/>
                      <m:t>𝐼𝑠𝑜𝑓𝑜𝑟𝑚</m:t>
                    </m:r>
                  </m:oMath>
                </a14:m>
                <a:r>
                  <a:rPr lang="zh-CN" altLang="zh-CN" dirty="0"/>
                  <a:t>表达</a:t>
                </a:r>
              </a:p>
              <a:p>
                <a:pPr lvl="2"/>
                <a:r>
                  <a:rPr lang="zh-CN" altLang="zh-CN" dirty="0"/>
                  <a:t>矩阵中的元素自然是</a:t>
                </a:r>
                <a14:m>
                  <m:oMath xmlns:m="http://schemas.openxmlformats.org/officeDocument/2006/math">
                    <m:r>
                      <a:rPr lang="en-US" altLang="zh-CN" i="1"/>
                      <m:t>𝑒𝑥𝑜𝑛</m:t>
                    </m:r>
                  </m:oMath>
                </a14:m>
                <a:r>
                  <a:rPr lang="zh-CN" altLang="zh-CN" dirty="0"/>
                  <a:t>的表达量</a:t>
                </a:r>
                <a:r>
                  <a:rPr lang="en-US" altLang="zh-CN" dirty="0" smtClean="0"/>
                  <a:t>.</a:t>
                </a:r>
              </a:p>
              <a:p>
                <a:pPr lvl="2"/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988840"/>
                <a:ext cx="8229600" cy="3744416"/>
              </a:xfrm>
              <a:blipFill rotWithShape="1">
                <a:blip r:embed="rId2"/>
                <a:stretch>
                  <a:fillRect l="-1704" t="-2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3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S:\Program Files\QQ\data\623440127\Image\C2C\G0WUC]4B41FD7BW)(_RA`Q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5922"/>
            <a:ext cx="8791864" cy="639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zh-CN" dirty="0"/>
              <a:t>存在的问题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0">
                  <a:spcAft>
                    <a:spcPts val="1200"/>
                  </a:spcAft>
                </a:pPr>
                <a:r>
                  <a:rPr lang="zh-CN" altLang="zh-CN" sz="3000" dirty="0"/>
                  <a:t>通过</a:t>
                </a:r>
                <a:r>
                  <a:rPr lang="en-US" altLang="zh-CN" sz="3000" dirty="0"/>
                  <a:t>Correlation</a:t>
                </a:r>
                <a:r>
                  <a:rPr lang="zh-CN" altLang="zh-CN" sz="3000" dirty="0"/>
                  <a:t>计算的关联度并不能完全描述直接交互，间接交互也会包含在其中</a:t>
                </a:r>
                <a:r>
                  <a:rPr lang="en-US" altLang="zh-CN" sz="3000" dirty="0"/>
                  <a:t>.</a:t>
                </a:r>
                <a:endParaRPr lang="zh-CN" altLang="zh-CN" sz="3000" dirty="0"/>
              </a:p>
              <a:p>
                <a:pPr lvl="0">
                  <a:spcAft>
                    <a:spcPts val="1200"/>
                  </a:spcAft>
                </a:pPr>
                <a:r>
                  <a:rPr lang="zh-CN" altLang="zh-CN" sz="3000" dirty="0"/>
                  <a:t>由于目前</a:t>
                </a:r>
                <a:r>
                  <a:rPr lang="en-US" altLang="zh-CN" sz="3000" dirty="0"/>
                  <a:t>Isoform</a:t>
                </a:r>
                <a:r>
                  <a:rPr lang="zh-CN" altLang="zh-CN" sz="3000" dirty="0"/>
                  <a:t>层面还没有</a:t>
                </a:r>
                <a:r>
                  <a:rPr lang="en-US" altLang="zh-CN" sz="3000" dirty="0"/>
                  <a:t>Gold Standard</a:t>
                </a:r>
                <a:r>
                  <a:rPr lang="zh-CN" altLang="zh-CN" sz="3000" dirty="0"/>
                  <a:t>，还没有检测</a:t>
                </a:r>
                <a:r>
                  <a:rPr lang="en-US" altLang="zh-CN" sz="3000" dirty="0"/>
                  <a:t>Isoform</a:t>
                </a:r>
                <a:r>
                  <a:rPr lang="zh-CN" altLang="zh-CN" sz="3000" dirty="0"/>
                  <a:t>网络好坏的数据支持</a:t>
                </a:r>
                <a:r>
                  <a:rPr lang="en-US" altLang="zh-CN" sz="3000" dirty="0"/>
                  <a:t>.</a:t>
                </a:r>
                <a:endParaRPr lang="zh-CN" altLang="zh-CN" sz="3000" dirty="0"/>
              </a:p>
              <a:p>
                <a:pPr lvl="0">
                  <a:spcAft>
                    <a:spcPts val="1200"/>
                  </a:spcAft>
                </a:pPr>
                <a:r>
                  <a:rPr lang="zh-CN" altLang="zh-CN" sz="3000" dirty="0"/>
                  <a:t>参考文献最终是用</a:t>
                </a:r>
                <a:r>
                  <a:rPr lang="en-US" altLang="zh-CN" sz="3000" dirty="0"/>
                  <a:t>Isoform</a:t>
                </a:r>
                <a:r>
                  <a:rPr lang="zh-CN" altLang="zh-CN" sz="3000" dirty="0"/>
                  <a:t>的交互差异来推测基因交互的差异，因此</a:t>
                </a:r>
                <a:r>
                  <a:rPr lang="en-US" altLang="zh-CN" sz="3000" dirty="0"/>
                  <a:t>Isoform</a:t>
                </a:r>
                <a:r>
                  <a:rPr lang="zh-CN" altLang="zh-CN" sz="3000" dirty="0"/>
                  <a:t>层面有几率将噪音和误差进一步传递上去</a:t>
                </a:r>
                <a:r>
                  <a:rPr lang="en-US" altLang="zh-CN" sz="3000" dirty="0"/>
                  <a:t>.</a:t>
                </a:r>
                <a:endParaRPr lang="zh-CN" altLang="zh-CN" sz="3000" dirty="0"/>
              </a:p>
              <a:p>
                <a:pPr lvl="0">
                  <a:spcAft>
                    <a:spcPts val="1200"/>
                  </a:spcAft>
                </a:pPr>
                <a:r>
                  <a:rPr lang="zh-CN" altLang="zh-CN" sz="3000" dirty="0"/>
                  <a:t>计算步骤多且复杂（特别是在</a:t>
                </a:r>
                <a:r>
                  <a:rPr lang="en-US" altLang="zh-CN" sz="3000" dirty="0"/>
                  <a:t>Isoform</a:t>
                </a:r>
                <a:r>
                  <a:rPr lang="zh-CN" altLang="zh-CN" sz="3000" dirty="0"/>
                  <a:t>层面上），过程中放大噪音的机会大大增加：</a:t>
                </a:r>
              </a:p>
              <a:p>
                <a:pPr marL="971550" lvl="1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zh-CN" altLang="zh-CN" sz="2600" dirty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/>
                          <m:t>Σ</m:t>
                        </m:r>
                      </m:e>
                      <m:sub>
                        <m:r>
                          <a:rPr lang="en-US" altLang="zh-CN" sz="2600" i="1"/>
                          <m:t>12</m:t>
                        </m:r>
                      </m:sub>
                    </m:sSub>
                  </m:oMath>
                </a14:m>
                <a:r>
                  <a:rPr lang="zh-CN" altLang="zh-CN" sz="2600" dirty="0"/>
                  <a:t>的</a:t>
                </a:r>
                <a:r>
                  <a:rPr lang="en-US" altLang="zh-CN" sz="2600" dirty="0"/>
                  <a:t>LDT</a:t>
                </a:r>
                <a:r>
                  <a:rPr lang="zh-CN" altLang="zh-CN" sz="2600" dirty="0"/>
                  <a:t>值极为复杂：</a:t>
                </a:r>
              </a:p>
              <a:p>
                <a:pPr marL="971550" lvl="1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zh-CN" altLang="zh-CN" sz="2600" dirty="0"/>
                  <a:t>求</a:t>
                </a:r>
                <a:r>
                  <a:rPr lang="en-US" altLang="zh-CN" sz="2600" dirty="0"/>
                  <a:t>LDT</a:t>
                </a:r>
                <a:r>
                  <a:rPr lang="zh-CN" altLang="zh-CN" sz="2600" dirty="0"/>
                  <a:t>渐进分布的参数也非常复杂</a:t>
                </a:r>
                <a:r>
                  <a:rPr lang="en-US" altLang="zh-CN" sz="2600" dirty="0"/>
                  <a:t>.</a:t>
                </a:r>
                <a:endParaRPr lang="zh-CN" altLang="zh-CN" sz="26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965" r="-3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8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S:\Program Files\QQ\data\623440127\Image\C2C\`RP2~C8`G]T%U)TL3ZN]@N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" y="1340768"/>
            <a:ext cx="8790776" cy="40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S:\Program Files\QQ\data\623440127\Image\C2C\7WHQ8YC@U`E@0[F]M$UFQ]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6080"/>
            <a:ext cx="6768751" cy="65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132531"/>
                  </p:ext>
                </p:extLst>
              </p:nvPr>
            </p:nvGraphicFramePr>
            <p:xfrm>
              <a:off x="1835695" y="1196752"/>
              <a:ext cx="5544616" cy="4639642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{5C22544A-7EE6-4342-B048-85BDC9FD1C3A}</a:tableStyleId>
                  </a:tblPr>
                  <a:tblGrid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</a:tblGrid>
                  <a:tr h="196462">
                    <a:tc rowSpan="2" grid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Normal Sample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Disease Sample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196462">
                    <a:tc gridSpan="2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381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…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…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rowSpan="4">
                      <a:txBody>
                        <a:bodyPr/>
                        <a:lstStyle/>
                        <a:p>
                          <a:pPr algn="just">
                            <a:lnSpc>
                              <a:spcPct val="300000"/>
                            </a:lnSpc>
                            <a:spcBef>
                              <a:spcPts val="16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1</m:t>
                                    </m:r>
                                    <m:r>
                                      <a:rPr lang="en-US" sz="1050" b="0" i="0" kern="10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400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1</m:t>
                                    </m:r>
                                    <m:r>
                                      <a:rPr lang="en-US" sz="1050" kern="100">
                                        <a:effectLst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en-US" sz="105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rowSpan="4">
                      <a:txBody>
                        <a:bodyPr/>
                        <a:lstStyle/>
                        <a:p>
                          <a:pPr marL="0" algn="just" defTabSz="914400" rtl="0" eaLnBrk="1" latinLnBrk="0" hangingPunct="1">
                            <a:lnSpc>
                              <a:spcPct val="300000"/>
                            </a:lnSpc>
                            <a:spcBef>
                              <a:spcPts val="15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1</m:t>
                                    </m:r>
                                    <m:r>
                                      <a:rPr lang="en-US" sz="1050" b="0" i="0" kern="10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400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1</m:t>
                                    </m:r>
                                    <m:r>
                                      <a:rPr lang="en-US" sz="1050" kern="100">
                                        <a:effectLst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6462">
                    <a:tc rowSpan="4">
                      <a:txBody>
                        <a:bodyPr/>
                        <a:lstStyle/>
                        <a:p>
                          <a:pPr marL="0" algn="just" defTabSz="914400" rtl="0" eaLnBrk="1" latinLnBrk="0" hangingPunct="1">
                            <a:lnSpc>
                              <a:spcPct val="300000"/>
                            </a:lnSpc>
                            <a:spcBef>
                              <a:spcPts val="15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050" b="0" i="0" kern="10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4081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050" kern="100">
                                        <a:effectLst/>
                                      </a:rPr>
                                      <m:t>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en-US" sz="105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rowSpan="4">
                      <a:txBody>
                        <a:bodyPr/>
                        <a:lstStyle/>
                        <a:p>
                          <a:pPr marL="0" algn="just" defTabSz="914400" rtl="0" eaLnBrk="1" latinLnBrk="0" hangingPunct="1">
                            <a:lnSpc>
                              <a:spcPct val="300000"/>
                            </a:lnSpc>
                            <a:spcBef>
                              <a:spcPts val="15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050" b="0" i="0" kern="10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4081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050" kern="100">
                                        <a:effectLst/>
                                      </a:rPr>
                                      <m:t>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132531"/>
                  </p:ext>
                </p:extLst>
              </p:nvPr>
            </p:nvGraphicFramePr>
            <p:xfrm>
              <a:off x="1835695" y="1196752"/>
              <a:ext cx="5544616" cy="4639642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{5C22544A-7EE6-4342-B048-85BDC9FD1C3A}</a:tableStyleId>
                  </a:tblPr>
                  <a:tblGrid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  <a:gridCol w="504056"/>
                  </a:tblGrid>
                  <a:tr h="196462">
                    <a:tc rowSpan="2" grid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Normal Sample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Disease Sample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196462">
                    <a:tc gridSpan="2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38100" cmpd="sng">
                          <a:noFill/>
                        </a:lnL>
                        <a:blipFill rotWithShape="1">
                          <a:blip r:embed="rId2"/>
                          <a:stretch>
                            <a:fillRect l="-198795" t="-118750" r="-797590" b="-21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98795" t="-118750" r="-697590" b="-21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…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  <a:blipFill rotWithShape="1">
                          <a:blip r:embed="rId2"/>
                          <a:stretch>
                            <a:fillRect l="-504878" t="-118750" r="-504878" b="-21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blipFill rotWithShape="1">
                          <a:blip r:embed="rId2"/>
                          <a:stretch>
                            <a:fillRect l="-697590" t="-118750" r="-298795" b="-21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97590" t="-118750" r="-198795" b="-21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…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996386" t="-118750" b="-2181250"/>
                          </a:stretch>
                        </a:blipFill>
                      </a:tcPr>
                    </a:tc>
                  </a:tr>
                  <a:tr h="196462"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53030" r="-996386" b="-4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212121" r="-908537" b="-20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321875" r="-908537" b="-197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421875" r="-908537" b="-187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400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477143" r="-908537" b="-16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631250" r="-996386" b="-166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631250" r="-908537" b="-166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441509" r="-996386" b="-9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441509" r="-908537" b="-9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217424" r="-996386" b="-264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896875" r="-908537" b="-1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996875" r="-908537" b="-1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1063636" r="-908537" b="-1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400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1097143" r="-908537" b="-9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6462"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319847" r="-996386" b="-166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1309375" r="-908537" b="-9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1409375" r="-908537" b="-8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1509375" r="-908537" b="-7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4081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1471429" r="-908537" b="-6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666667" r="-996386" b="-56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1666667" r="-908537" b="-56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121154" r="-996386" b="-2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1121154" r="-908537" b="-2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481061" r="-996386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1984375" r="-908537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2021212" r="-908537" b="-2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646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2187500" r="-908537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4081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220" t="-2091429" r="-908537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37" name="左大括号 36"/>
          <p:cNvSpPr/>
          <p:nvPr/>
        </p:nvSpPr>
        <p:spPr>
          <a:xfrm>
            <a:off x="2267744" y="1700808"/>
            <a:ext cx="144016" cy="576064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>
            <a:off x="2274664" y="2996952"/>
            <a:ext cx="144016" cy="576064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/>
          <p:cNvSpPr/>
          <p:nvPr/>
        </p:nvSpPr>
        <p:spPr>
          <a:xfrm>
            <a:off x="2267744" y="3789040"/>
            <a:ext cx="124616" cy="65311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大括号 39"/>
          <p:cNvSpPr/>
          <p:nvPr/>
        </p:nvSpPr>
        <p:spPr>
          <a:xfrm>
            <a:off x="2248344" y="5157168"/>
            <a:ext cx="144016" cy="576064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大括号 40"/>
          <p:cNvSpPr/>
          <p:nvPr/>
        </p:nvSpPr>
        <p:spPr>
          <a:xfrm>
            <a:off x="2282696" y="4581128"/>
            <a:ext cx="144016" cy="288032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/>
          <p:cNvSpPr/>
          <p:nvPr/>
        </p:nvSpPr>
        <p:spPr>
          <a:xfrm>
            <a:off x="2282696" y="2456892"/>
            <a:ext cx="144016" cy="288032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975676" y="2416242"/>
                <a:ext cx="357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76" y="2416242"/>
                <a:ext cx="35770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975676" y="4468470"/>
                <a:ext cx="357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76" y="4468470"/>
                <a:ext cx="357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左大括号 46"/>
          <p:cNvSpPr/>
          <p:nvPr/>
        </p:nvSpPr>
        <p:spPr>
          <a:xfrm>
            <a:off x="1547664" y="1916832"/>
            <a:ext cx="288032" cy="1368152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/>
          <p:cNvSpPr/>
          <p:nvPr/>
        </p:nvSpPr>
        <p:spPr>
          <a:xfrm>
            <a:off x="1538560" y="4005064"/>
            <a:ext cx="297136" cy="1368152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右箭头 49"/>
          <p:cNvSpPr/>
          <p:nvPr/>
        </p:nvSpPr>
        <p:spPr>
          <a:xfrm>
            <a:off x="4877168" y="3329560"/>
            <a:ext cx="432048" cy="2880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上下箭头 51"/>
          <p:cNvSpPr/>
          <p:nvPr/>
        </p:nvSpPr>
        <p:spPr>
          <a:xfrm>
            <a:off x="1111413" y="2924944"/>
            <a:ext cx="141978" cy="141158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线形标注 3(无边框) 54"/>
          <p:cNvSpPr/>
          <p:nvPr/>
        </p:nvSpPr>
        <p:spPr>
          <a:xfrm>
            <a:off x="201289" y="1412776"/>
            <a:ext cx="796163" cy="1728192"/>
          </a:xfrm>
          <a:prstGeom prst="callout3">
            <a:avLst>
              <a:gd name="adj1" fmla="val -1886"/>
              <a:gd name="adj2" fmla="val -2891"/>
              <a:gd name="adj3" fmla="val 100230"/>
              <a:gd name="adj4" fmla="val 561"/>
              <a:gd name="adj5" fmla="val 100097"/>
              <a:gd name="adj6" fmla="val 99267"/>
              <a:gd name="adj7" fmla="val 116654"/>
              <a:gd name="adj8" fmla="val 1146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判断这对来自</a:t>
            </a:r>
            <a:r>
              <a:rPr lang="en-US" altLang="zh-CN" sz="1200" dirty="0" smtClean="0"/>
              <a:t>pathway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gene</a:t>
            </a:r>
            <a:r>
              <a:rPr lang="zh-CN" altLang="en-US" sz="1200" dirty="0" smtClean="0"/>
              <a:t>交互是否在正常和疾病状态下存在差异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82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391</Words>
  <Application>Microsoft Office PowerPoint</Application>
  <PresentationFormat>全屏显示(4:3)</PresentationFormat>
  <Paragraphs>220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Identification of cancer related gene regulatory towards alternative splicing and gene pathways </vt:lpstr>
      <vt:lpstr>一、参考文章以及发现的不足</vt:lpstr>
      <vt:lpstr>PowerPoint 演示文稿</vt:lpstr>
      <vt:lpstr>1.2 具体操作（概括性描述）</vt:lpstr>
      <vt:lpstr>PowerPoint 演示文稿</vt:lpstr>
      <vt:lpstr>1.3 存在的问题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cancer related gene regulatory towards alternative splicing and gene pathways </dc:title>
  <dc:creator>ioi</dc:creator>
  <cp:lastModifiedBy>ioi</cp:lastModifiedBy>
  <cp:revision>23</cp:revision>
  <dcterms:created xsi:type="dcterms:W3CDTF">2016-11-07T09:19:41Z</dcterms:created>
  <dcterms:modified xsi:type="dcterms:W3CDTF">2016-11-07T13:04:11Z</dcterms:modified>
</cp:coreProperties>
</file>