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17"/>
  </p:handoutMasterIdLst>
  <p:sldIdLst>
    <p:sldId id="256" r:id="rId5"/>
    <p:sldId id="315" r:id="rId7"/>
    <p:sldId id="308" r:id="rId8"/>
    <p:sldId id="306" r:id="rId9"/>
    <p:sldId id="313" r:id="rId10"/>
    <p:sldId id="316" r:id="rId11"/>
    <p:sldId id="310" r:id="rId12"/>
    <p:sldId id="312" r:id="rId13"/>
    <p:sldId id="311" r:id="rId14"/>
    <p:sldId id="317" r:id="rId15"/>
    <p:sldId id="269" r:id="rId16"/>
  </p:sldIdLst>
  <p:sldSz cx="9145270" cy="6858000"/>
  <p:notesSz cx="992632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0F2F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01" autoAdjust="0"/>
  </p:normalViewPr>
  <p:slideViewPr>
    <p:cSldViewPr snapToGrid="0">
      <p:cViewPr varScale="1">
        <p:scale>
          <a:sx n="75" d="100"/>
          <a:sy n="75" d="100"/>
        </p:scale>
        <p:origin x="1666" y="53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5BAFC-17E3-4DAD-B227-374C6D1A9E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F5F7-3690-4AAF-A33C-50D1CB2AF2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E2C11-5338-465E-B4CC-5DB3F3C393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CE094-3650-48EE-BCAE-8953D6DE7C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CE094-3650-48EE-BCAE-8953D6DE7C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CE094-3650-48EE-BCAE-8953D6DE7C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ED42CC-1DD0-4B20-9441-19C30475EF80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 Far-Field End-to-End Text-Dependent Speaker Verification based on Mixed Training Data with Transfer Learning and Enrollment Data Augmentation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7FADAA-8577-4B80-A7D8-6F93B01FD3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经过对</a:t>
            </a:r>
            <a:r>
              <a:rPr lang="zh-CN" altLang="en-US" sz="1200" dirty="0" smtClean="0"/>
              <a:t>测试集的</a:t>
            </a:r>
            <a:r>
              <a:rPr lang="en-US" altLang="zh-CN" sz="1200" dirty="0" smtClean="0"/>
              <a:t>trials</a:t>
            </a:r>
            <a:r>
              <a:rPr lang="zh-CN" altLang="en-US" sz="1200" dirty="0" smtClean="0"/>
              <a:t>分析发现，测试的</a:t>
            </a:r>
            <a:r>
              <a:rPr lang="en-US" altLang="zh-CN" sz="1200" dirty="0" smtClean="0"/>
              <a:t>trials</a:t>
            </a:r>
            <a:r>
              <a:rPr lang="zh-CN" altLang="en-US" sz="1200" dirty="0" smtClean="0"/>
              <a:t>有如下特点：一注册语音大部分出现四次，二测试语音出现次数不等，但每个距离整体出现次数大致相等，三是每个场景中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个距离的测试语音并没有全部用于测试。根据以上特点构建开发集，将注册语音的</a:t>
            </a:r>
            <a:r>
              <a:rPr lang="en-US" altLang="zh-CN" sz="1200" dirty="0" err="1" smtClean="0"/>
              <a:t>uttid</a:t>
            </a:r>
            <a:r>
              <a:rPr lang="zh-CN" altLang="en-US" sz="1200" dirty="0" smtClean="0"/>
              <a:t>重复四次再打乱，对于每个</a:t>
            </a:r>
            <a:r>
              <a:rPr lang="en-US" altLang="zh-CN" sz="1200" dirty="0" err="1" smtClean="0"/>
              <a:t>uttid</a:t>
            </a:r>
            <a:r>
              <a:rPr lang="zh-CN" altLang="en-US" sz="1200" dirty="0" smtClean="0"/>
              <a:t>，先等概率随机抽取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个距离场景，假定正负样本均衡，再等概率随机正负样本，正负样本均在剩下的语音中随机抽取。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7FADAA-8577-4B80-A7D8-6F93B01FD3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CE094-3650-48EE-BCAE-8953D6DE7C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CE094-3650-48EE-BCAE-8953D6DE7C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CE094-3650-48EE-BCAE-8953D6DE7C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dirty="0" smtClean="0"/>
              <a:t>该模型由红线划分为两部分，其中上半部分是局部感知学习通道，最后一个卷积层的输出线性映射到一个瓶颈层，用于提取局部感知特征。下半部分是全局感知学习通道，采用全连接神经网络，以着重于学习全部输入特征间的相关性</a:t>
            </a:r>
            <a:r>
              <a:rPr lang="zh-CN" altLang="en-US" sz="1200" dirty="0" smtClean="0"/>
              <a:t>，</a:t>
            </a:r>
            <a:r>
              <a:rPr lang="zh-CN" altLang="zh-CN" sz="1200" dirty="0" smtClean="0"/>
              <a:t>最后一个瓶颈层用于提取全局感知特征。“双通道说话人特征”层，该层将局部和全局特征进行融合，成为说话人鉴别特征</a:t>
            </a:r>
            <a:r>
              <a:rPr lang="zh-CN" altLang="en-US" sz="1200" dirty="0" smtClean="0"/>
              <a:t>。</a:t>
            </a:r>
            <a:endParaRPr lang="zh-CN" altLang="en-US" sz="1200" dirty="0" smtClean="0">
              <a:latin typeface="+mn-ea"/>
              <a:sym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CE094-3650-48EE-BCAE-8953D6DE7C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CE094-3650-48EE-BCAE-8953D6DE7C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/>
              <a:t>(</a:t>
            </a:r>
            <a:r>
              <a:rPr lang="zh-CN" altLang="en-US" sz="2000" dirty="0" smtClean="0"/>
              <a:t>仅随机添加一种噪声，加噪数据和干净数据比例为</a:t>
            </a:r>
            <a:r>
              <a:rPr lang="en-US" altLang="zh-CN" sz="2000" dirty="0" smtClean="0"/>
              <a:t>1:1)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CE094-3650-48EE-BCAE-8953D6DE7C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919" y="2393950"/>
            <a:ext cx="777375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919" y="990600"/>
            <a:ext cx="777375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8052" y="3429000"/>
            <a:ext cx="7011617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919" y="6248400"/>
            <a:ext cx="1905331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F1A44-8AC8-46ED-A102-D47240D8B1F5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743" y="6248400"/>
            <a:ext cx="289610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4338" y="6248400"/>
            <a:ext cx="1905331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defRPr/>
            </a:pPr>
            <a:fld id="{10599018-1581-4E81-89F6-D79D16CC278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15" descr="logo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1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45D4D-D614-4D16-BD07-0DBE2FD6C5FA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defRPr/>
            </a:pPr>
            <a:fld id="{E932C59A-1A0D-4694-9941-906262C7A716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8" y="4406902"/>
            <a:ext cx="77737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8" y="2906713"/>
            <a:ext cx="77737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26DF7-8797-4BB1-A094-E3D9D72AE5C9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6C9F5-64F0-4324-B65A-575A793AC7F2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836" y="1752600"/>
            <a:ext cx="392498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244" y="1752600"/>
            <a:ext cx="392498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EC842-7E21-45A6-B882-21292318ABF7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2C5DB-726C-4F5A-89CF-2CB235C57745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80" y="1535113"/>
            <a:ext cx="40408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80" y="2174875"/>
            <a:ext cx="40408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3" y="1535113"/>
            <a:ext cx="40424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3" y="2174875"/>
            <a:ext cx="40424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81DAE-3AF9-4953-9A2F-B2D719A0924E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BC77-A140-43DA-826F-213EC405FB6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0074F-F010-4812-976C-318042C65583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03860-FCDE-4C53-AF05-0C810E9BEF6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4800600"/>
            <a:ext cx="5487353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612775"/>
            <a:ext cx="54873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5367338"/>
            <a:ext cx="54873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9D59-973C-41E4-B5ED-7D9122936E44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4DACC-E582-4B11-AB63-A55D116E9C9A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774" y="304801"/>
            <a:ext cx="800239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836" y="1752600"/>
            <a:ext cx="800239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836" y="3962400"/>
            <a:ext cx="800239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C11D7-3B1B-4217-B4C7-D70598585400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ECAA7-B900-4767-A779-8EF6E67F745B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774" y="304801"/>
            <a:ext cx="800239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836" y="1752600"/>
            <a:ext cx="3924982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244" y="1752600"/>
            <a:ext cx="3924982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285C-DB51-4C1A-8DF8-B4AFA30F0956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9C10B-05AF-4F20-928F-21FDBE614284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774" y="304801"/>
            <a:ext cx="800239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836" y="1752600"/>
            <a:ext cx="3924982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4244" y="1752600"/>
            <a:ext cx="3924982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4244" y="3962400"/>
            <a:ext cx="3924982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2061E-CD35-4450-86CA-F8C458733660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0101-C170-45EB-B0A5-3B8371F9493C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774" y="304801"/>
            <a:ext cx="800239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566836" y="1752600"/>
            <a:ext cx="8002390" cy="42672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C5500-E73C-470D-9CDA-BA76C889AC24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7D1FD-6793-44D4-B72F-897903780712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919" y="2393950"/>
            <a:ext cx="777375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919" y="990600"/>
            <a:ext cx="777375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8052" y="3429000"/>
            <a:ext cx="7011617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919" y="6248400"/>
            <a:ext cx="1905331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F1A44-8AC8-46ED-A102-D47240D8B1F5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743" y="6248400"/>
            <a:ext cx="289610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4338" y="6248400"/>
            <a:ext cx="1905331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defRPr/>
            </a:pPr>
            <a:fld id="{10599018-1581-4E81-89F6-D79D16CC278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15" descr="logo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1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45D4D-D614-4D16-BD07-0DBE2FD6C5FA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defRPr/>
            </a:pPr>
            <a:fld id="{E932C59A-1A0D-4694-9941-906262C7A716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8" y="4406902"/>
            <a:ext cx="77737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8" y="2906713"/>
            <a:ext cx="77737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26DF7-8797-4BB1-A094-E3D9D72AE5C9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6C9F5-64F0-4324-B65A-575A793AC7F2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836" y="1752600"/>
            <a:ext cx="392498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244" y="1752600"/>
            <a:ext cx="3924982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EC842-7E21-45A6-B882-21292318ABF7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2C5DB-726C-4F5A-89CF-2CB235C57745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80" y="1535113"/>
            <a:ext cx="40408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80" y="2174875"/>
            <a:ext cx="40408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3" y="1535113"/>
            <a:ext cx="40424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3" y="2174875"/>
            <a:ext cx="40424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81DAE-3AF9-4953-9A2F-B2D719A0924E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BC77-A140-43DA-826F-213EC405FB6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0074F-F010-4812-976C-318042C65583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03860-FCDE-4C53-AF05-0C810E9BEF6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4800600"/>
            <a:ext cx="5487353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612775"/>
            <a:ext cx="54873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5367338"/>
            <a:ext cx="54873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9D59-973C-41E4-B5ED-7D9122936E44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4DACC-E582-4B11-AB63-A55D116E9C9A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6" y="1709738"/>
            <a:ext cx="78880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774" y="304801"/>
            <a:ext cx="800239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836" y="1752600"/>
            <a:ext cx="800239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836" y="3962400"/>
            <a:ext cx="800239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C11D7-3B1B-4217-B4C7-D70598585400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ECAA7-B900-4767-A779-8EF6E67F745B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774" y="304801"/>
            <a:ext cx="800239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836" y="1752600"/>
            <a:ext cx="3924982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244" y="1752600"/>
            <a:ext cx="3924982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285C-DB51-4C1A-8DF8-B4AFA30F0956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9C10B-05AF-4F20-928F-21FDBE614284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774" y="304801"/>
            <a:ext cx="800239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836" y="1752600"/>
            <a:ext cx="3924982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4244" y="1752600"/>
            <a:ext cx="3924982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4244" y="3962400"/>
            <a:ext cx="3924982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2061E-CD35-4450-86CA-F8C458733660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0101-C170-45EB-B0A5-3B8371F9493C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774" y="304801"/>
            <a:ext cx="800239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566836" y="1752600"/>
            <a:ext cx="8002390" cy="42672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C5500-E73C-470D-9CDA-BA76C889AC24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7D1FD-6793-44D4-B72F-897903780712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2936-CD17-4328-9E47-42462E96A2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E70F-EDF4-41F8-B8E8-01D4C0698C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774" y="304801"/>
            <a:ext cx="8002390" cy="1216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836" y="1752600"/>
            <a:ext cx="8002390" cy="426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706" y="1566865"/>
            <a:ext cx="795952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706" y="6172200"/>
            <a:ext cx="7926176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706" y="6245225"/>
            <a:ext cx="1981544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E305E4-F9E3-45F2-8E35-A87B639219A9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</a:fld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3" y="6245225"/>
            <a:ext cx="289610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338" y="6245225"/>
            <a:ext cx="1981544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4626FF-C246-4E00-A8DE-8F1B6804A267}" type="slidenum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</a:fld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0" name="Picture 15" descr="logo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7621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774" y="304801"/>
            <a:ext cx="8002390" cy="1216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836" y="1752600"/>
            <a:ext cx="8002390" cy="426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706" y="1566865"/>
            <a:ext cx="795952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706" y="6172200"/>
            <a:ext cx="7926176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706" y="6245225"/>
            <a:ext cx="1981544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E305E4-F9E3-45F2-8E35-A87B639219A9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</a:fld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3" y="6245225"/>
            <a:ext cx="289610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338" y="6245225"/>
            <a:ext cx="1981544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4626FF-C246-4E00-A8DE-8F1B6804A267}" type="slidenum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</a:fld>
            <a:endParaRPr lang="zh-CN" altLang="en-US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0" name="Picture 15" descr="logo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7621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9044" y="980728"/>
            <a:ext cx="6548755" cy="1368152"/>
          </a:xfrm>
        </p:spPr>
        <p:txBody>
          <a:bodyPr/>
          <a:lstStyle/>
          <a:p>
            <a:pPr algn="ctr" eaLnBrk="1" hangingPunct="1"/>
            <a:r>
              <a:rPr lang="en-US" altLang="zh-CN" sz="3600" b="1" i="1" dirty="0" err="1" smtClean="0"/>
              <a:t>ThinkIT</a:t>
            </a:r>
            <a:r>
              <a:rPr lang="en-US" altLang="zh-CN" sz="3600" b="1" i="1" dirty="0" smtClean="0"/>
              <a:t> </a:t>
            </a:r>
            <a:r>
              <a:rPr lang="zh-CN" altLang="en-US" sz="3600" b="1" dirty="0" smtClean="0"/>
              <a:t>系统</a:t>
            </a:r>
            <a:br>
              <a:rPr lang="en-US" altLang="zh-CN" sz="3600" b="1" dirty="0" smtClean="0"/>
            </a:br>
            <a:r>
              <a:rPr lang="en-US" altLang="zh-CN" sz="3200" dirty="0" smtClean="0"/>
              <a:t>——</a:t>
            </a:r>
            <a:r>
              <a:rPr lang="zh-CN" altLang="en-US" sz="3200" smtClean="0"/>
              <a:t>多尺度感知声纹识别系统</a:t>
            </a:r>
            <a:endParaRPr lang="en-US" altLang="zh-CN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3309" y="2901588"/>
            <a:ext cx="7180224" cy="1733597"/>
          </a:xfrm>
        </p:spPr>
        <p:txBody>
          <a:bodyPr/>
          <a:lstStyle/>
          <a:p>
            <a:pPr algn="ctr" eaLnBrk="1" hangingPunct="1"/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algn="ctr" eaLnBrk="1" hangingPunct="1"/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团队成员：王文超、肖润秋、方策、李茁、张鹏远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algn="ctr" eaLnBrk="1" hangingPunct="1"/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algn="ctr" eaLnBrk="1" hangingPunct="1"/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algn="ctr" eaLnBrk="1" hangingPunct="1"/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报告人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：王文超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2461" y="5187893"/>
            <a:ext cx="494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中国科学院声学研究所</a:t>
            </a:r>
            <a:endParaRPr lang="en-US" altLang="zh-CN" b="1" dirty="0"/>
          </a:p>
          <a:p>
            <a:pPr algn="ctr"/>
            <a:r>
              <a:rPr lang="zh-CN" altLang="en-US" b="1" dirty="0"/>
              <a:t>语言声学与内容理解重点实验室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实验结果</a:t>
            </a:r>
            <a:endParaRPr lang="en-US" altLang="zh-CN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775" y="1686560"/>
            <a:ext cx="7961107" cy="446024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z="2400" dirty="0" smtClean="0"/>
          </a:p>
          <a:p>
            <a:pPr eaLnBrk="1" hangingPunct="1">
              <a:spcBef>
                <a:spcPct val="0"/>
              </a:spcBef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endParaRPr lang="en-US" altLang="zh-CN" sz="2400" dirty="0" smtClean="0"/>
          </a:p>
          <a:p>
            <a:pPr eaLnBrk="1" hangingPunct="1">
              <a:spcBef>
                <a:spcPct val="0"/>
              </a:spcBef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endParaRPr lang="en-US" altLang="zh-CN" sz="2400" dirty="0" smtClean="0"/>
          </a:p>
          <a:p>
            <a:pPr eaLnBrk="1" hangingPunct="1">
              <a:spcBef>
                <a:spcPct val="0"/>
              </a:spcBef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endParaRPr lang="en-US" altLang="zh-CN" sz="2400" dirty="0" smtClean="0"/>
          </a:p>
          <a:p>
            <a:pPr eaLnBrk="1" hangingPunct="1">
              <a:spcBef>
                <a:spcPct val="0"/>
              </a:spcBef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endParaRPr lang="en-US" altLang="zh-CN" sz="2400" dirty="0" smtClean="0"/>
          </a:p>
          <a:p>
            <a:pPr eaLnBrk="1" hangingPunct="1">
              <a:spcBef>
                <a:spcPct val="0"/>
              </a:spcBef>
            </a:pP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endParaRPr lang="en-US" altLang="zh-CN" sz="2000" dirty="0"/>
          </a:p>
          <a:p>
            <a:pPr lvl="1" eaLnBrk="1" hangingPunct="1">
              <a:spcBef>
                <a:spcPct val="0"/>
              </a:spcBef>
            </a:pPr>
            <a:endParaRPr lang="en-US" altLang="zh-CN" sz="20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fld id="{E932C59A-1A0D-4694-9941-906262C7A716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2880" y="1787807"/>
          <a:ext cx="8768081" cy="4399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/>
                <a:gridCol w="1395154"/>
                <a:gridCol w="1098849"/>
                <a:gridCol w="1098849"/>
                <a:gridCol w="1243308"/>
                <a:gridCol w="1201421"/>
                <a:gridCol w="1096010"/>
                <a:gridCol w="1096010"/>
              </a:tblGrid>
              <a:tr h="638716">
                <a:tc rowSpan="2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系统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后端处理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AS-Norm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开发集结果（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EER%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测试集结果（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EER%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399">
                <a:tc vMerge="1"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近场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远场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近场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远场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0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zh-CN" sz="1600" kern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X-vector</a:t>
                      </a:r>
                      <a:endParaRPr lang="en-US" altLang="zh-CN" sz="1600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TDNN</a:t>
                      </a: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zh-CN" sz="1600" kern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PLDA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altLang="zh-CN" sz="1800" b="1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4.37</a:t>
                      </a:r>
                      <a:endParaRPr lang="zh-CN" sz="1800" b="1" i="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4.23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zh-CN" sz="1600" b="1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zh-CN" sz="1600" b="1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08">
                <a:tc vMerge="1">
                  <a:tcPr/>
                </a:tc>
                <a:tc vMerge="1"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4.53</a:t>
                      </a:r>
                      <a:endParaRPr lang="zh-CN" sz="1600" i="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4.21</a:t>
                      </a:r>
                      <a:endParaRPr lang="zh-CN" altLang="zh-CN" sz="1800" b="1" i="0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4.05</a:t>
                      </a:r>
                      <a:endParaRPr lang="zh-CN" altLang="zh-CN" sz="1600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4.22</a:t>
                      </a:r>
                      <a:endParaRPr lang="zh-CN" altLang="zh-CN" sz="1600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3581">
                <a:tc vMerge="1"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X-vector</a:t>
                      </a:r>
                      <a:endParaRPr lang="zh-CN" altLang="zh-CN" sz="1600" kern="14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E-TDNN</a:t>
                      </a: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PLDA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5.10</a:t>
                      </a:r>
                      <a:endParaRPr lang="zh-CN" altLang="zh-CN" sz="1600" i="0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zh-CN" sz="1600" b="1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zh-CN" sz="1600" b="1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zh-CN" sz="1600" b="1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08">
                <a:tc row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W-x-vector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PLDA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800" b="1" i="0" kern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5.33</a:t>
                      </a:r>
                      <a:endParaRPr lang="zh-CN" sz="1800" b="1" i="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800" b="1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5.07</a:t>
                      </a:r>
                      <a:endParaRPr lang="zh-CN" sz="1800" b="1" i="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zh-CN" sz="1600" b="1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zh-CN" sz="1600" b="1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08">
                <a:tc vMerge="1">
                  <a:tcPr/>
                </a:tc>
                <a:tc vMerge="1"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5.87</a:t>
                      </a:r>
                      <a:endParaRPr lang="zh-CN" sz="1600" i="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5.42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zh-CN" sz="1600" b="1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altLang="zh-CN" sz="1600" b="1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0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ResNet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cosine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800" b="1" i="0" kern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4.31</a:t>
                      </a:r>
                      <a:endParaRPr lang="zh-CN" sz="1800" b="1" i="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altLang="zh-CN" sz="1800" b="1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3.76</a:t>
                      </a:r>
                      <a:endParaRPr lang="zh-CN" sz="1800" b="1" i="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5.45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4.37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0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Fusion 1+3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3.23</a:t>
                      </a:r>
                      <a:endParaRPr lang="zh-CN" sz="1800" b="1" i="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3.37</a:t>
                      </a:r>
                      <a:endParaRPr lang="zh-CN" sz="1800" b="1" i="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3.66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3.53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08">
                <a:tc row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Fusion 1+2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3.93</a:t>
                      </a:r>
                      <a:endParaRPr lang="zh-CN" sz="1600" i="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3.92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3.67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altLang="zh-CN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3.86</a:t>
                      </a:r>
                      <a:endParaRPr lang="en-US" altLang="zh-CN" sz="1600" kern="14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08">
                <a:tc vMerge="1"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3.68</a:t>
                      </a:r>
                      <a:endParaRPr lang="zh-CN" sz="1800" b="1" i="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i="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3.71</a:t>
                      </a:r>
                      <a:endParaRPr lang="zh-CN" sz="1800" b="1" i="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——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0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Fusion</a:t>
                      </a:r>
                      <a:r>
                        <a:rPr lang="en-GB" sz="1600" kern="14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kern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1+2+3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4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endParaRPr lang="zh-CN" sz="1600" kern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sz="1800" b="1" i="0" kern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2.88</a:t>
                      </a:r>
                      <a:endParaRPr lang="zh-CN" sz="1800" b="1" i="0" kern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altLang="zh-CN" sz="1800" b="1" i="0" kern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3.15</a:t>
                      </a:r>
                      <a:endParaRPr lang="zh-CN" sz="1800" b="1" i="0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i="0" kern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3.33</a:t>
                      </a:r>
                      <a:endParaRPr lang="zh-CN" sz="1800" b="1" i="0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GB" altLang="zh-CN" sz="1800" b="1" i="0" kern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3.37</a:t>
                      </a:r>
                      <a:endParaRPr lang="zh-CN" sz="1800" b="1" i="0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03543" y="2349502"/>
            <a:ext cx="615302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/>
            <a:endParaRPr kumimoji="1" lang="zh-CN" altLang="en-US" sz="2400" dirty="0"/>
          </a:p>
          <a:p>
            <a:pPr marL="457200" indent="-457200" algn="ctr"/>
            <a:r>
              <a:rPr kumimoji="1" lang="zh-CN" altLang="en-US" sz="6600" b="1" i="1" dirty="0">
                <a:solidFill>
                  <a:srgbClr val="0000FF"/>
                </a:solidFill>
              </a:rPr>
              <a:t>  </a:t>
            </a:r>
            <a:r>
              <a:rPr kumimoji="1" lang="zh-CN" altLang="en-US" sz="4800" b="1" dirty="0"/>
              <a:t>谢谢</a:t>
            </a:r>
            <a:r>
              <a:rPr kumimoji="1" lang="zh-CN" altLang="en-US" sz="4800" b="1" dirty="0" smtClean="0"/>
              <a:t>！</a:t>
            </a:r>
            <a:endParaRPr lang="en-US" altLang="zh-CN" sz="6600" b="1" dirty="0"/>
          </a:p>
          <a:p>
            <a:pPr marL="457200" indent="-457200" algn="ctr"/>
            <a:endParaRPr lang="en-US" altLang="zh-CN" sz="6600" b="1" dirty="0">
              <a:solidFill>
                <a:srgbClr val="0000FF"/>
              </a:solidFill>
            </a:endParaRPr>
          </a:p>
          <a:p>
            <a:pPr marL="457200" indent="-457200" algn="ctr"/>
            <a:endParaRPr kumimoji="1" lang="zh-CN" altLang="en-US" sz="6600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485A-A089-4169-B085-1761DD8FD2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数据处理</a:t>
            </a:r>
            <a:endParaRPr lang="en-US" altLang="zh-CN" sz="40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3FAB2F-50BB-4712-BBF1-2A025090FED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fld id="{E932C59A-1A0D-4694-9941-906262C7A71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285" y="2476258"/>
            <a:ext cx="8074741" cy="830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02" y="2049682"/>
            <a:ext cx="7961108" cy="418712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01102" y="1625759"/>
            <a:ext cx="7961108" cy="4414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kern="0" dirty="0"/>
              <a:t>前端：</a:t>
            </a:r>
            <a:endParaRPr lang="en-US" altLang="zh-CN" sz="2400" kern="0" dirty="0"/>
          </a:p>
          <a:p>
            <a:pPr eaLnBrk="1" hangingPunct="1">
              <a:spcBef>
                <a:spcPct val="0"/>
              </a:spcBef>
            </a:pPr>
            <a:endParaRPr lang="en-US" altLang="zh-CN" sz="2400" kern="0" dirty="0"/>
          </a:p>
          <a:p>
            <a:pPr eaLnBrk="1" hangingPunct="1">
              <a:spcBef>
                <a:spcPct val="0"/>
              </a:spcBef>
            </a:pPr>
            <a:endParaRPr lang="en-US" altLang="zh-CN" sz="2400" kern="0" dirty="0"/>
          </a:p>
          <a:p>
            <a:pPr eaLnBrk="1" hangingPunct="1">
              <a:spcBef>
                <a:spcPct val="0"/>
              </a:spcBef>
            </a:pPr>
            <a:endParaRPr lang="en-US" altLang="zh-CN" sz="2400" kern="0" dirty="0"/>
          </a:p>
          <a:p>
            <a:pPr eaLnBrk="1" hangingPunct="1">
              <a:spcBef>
                <a:spcPct val="0"/>
              </a:spcBef>
            </a:pPr>
            <a:endParaRPr lang="en-US" altLang="zh-CN" sz="2400" kern="0" dirty="0"/>
          </a:p>
          <a:p>
            <a:pPr eaLnBrk="1" hangingPunct="1">
              <a:spcBef>
                <a:spcPct val="0"/>
              </a:spcBef>
            </a:pPr>
            <a:r>
              <a:rPr lang="zh-CN" altLang="en-US" sz="2400" dirty="0"/>
              <a:t>参考论文</a:t>
            </a:r>
            <a:r>
              <a:rPr lang="en-US" altLang="zh-CN" sz="2400" dirty="0"/>
              <a:t>[1]</a:t>
            </a:r>
            <a:r>
              <a:rPr lang="zh-CN" altLang="en-US" sz="2400" dirty="0"/>
              <a:t>的</a:t>
            </a:r>
            <a:r>
              <a:rPr lang="en-US" altLang="zh-CN" sz="2400" dirty="0"/>
              <a:t>table2</a:t>
            </a:r>
            <a:r>
              <a:rPr lang="zh-CN" altLang="en-US" sz="2400" dirty="0"/>
              <a:t>的结果，在性能最好的情况下，做语音增强和</a:t>
            </a:r>
            <a:r>
              <a:rPr lang="en-US" altLang="zh-CN" sz="2400" dirty="0" err="1"/>
              <a:t>wpe</a:t>
            </a:r>
            <a:r>
              <a:rPr lang="zh-CN" altLang="en-US" sz="2400" dirty="0"/>
              <a:t>解混响都会降低性能。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zh-CN" altLang="en-US" sz="2400" dirty="0"/>
              <a:t>短时间的语音无法准确估计传统前端算法需要的参数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endParaRPr lang="en-US" altLang="zh-CN" sz="2400" dirty="0"/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zh-CN" sz="2400" kern="0" dirty="0"/>
          </a:p>
          <a:p>
            <a:pPr eaLnBrk="1" hangingPunct="1">
              <a:spcBef>
                <a:spcPct val="0"/>
              </a:spcBef>
            </a:pPr>
            <a:endParaRPr lang="en-US" altLang="zh-CN" sz="24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数据集构建</a:t>
            </a:r>
            <a:endParaRPr lang="en-US" altLang="zh-CN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532" y="1605280"/>
            <a:ext cx="8001000" cy="473456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 smtClean="0"/>
              <a:t>训练数据：</a:t>
            </a:r>
            <a:endParaRPr lang="en-US" altLang="zh-CN" sz="2400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 smtClean="0"/>
              <a:t>AISHELL1&amp;AISHELL2</a:t>
            </a:r>
            <a:endParaRPr lang="en-US" altLang="zh-CN" sz="2000" dirty="0" smtClean="0"/>
          </a:p>
          <a:p>
            <a:pPr lvl="2" eaLnBrk="1" hangingPunct="1">
              <a:spcBef>
                <a:spcPct val="0"/>
              </a:spcBef>
            </a:pPr>
            <a:r>
              <a:rPr lang="en-US" altLang="zh-CN" sz="1700" dirty="0" smtClean="0">
                <a:latin typeface="+mj-ea"/>
                <a:ea typeface="+mj-ea"/>
              </a:rPr>
              <a:t>2390</a:t>
            </a:r>
            <a:r>
              <a:rPr lang="zh-CN" altLang="en-US" sz="1700" dirty="0" smtClean="0">
                <a:latin typeface="+mj-ea"/>
                <a:ea typeface="+mj-ea"/>
              </a:rPr>
              <a:t>人</a:t>
            </a:r>
            <a:endParaRPr lang="en-US" altLang="zh-CN" sz="1700" dirty="0" smtClean="0">
              <a:latin typeface="+mj-ea"/>
              <a:ea typeface="+mj-ea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sz="1700" dirty="0" smtClean="0">
                <a:latin typeface="+mj-ea"/>
                <a:ea typeface="+mj-ea"/>
              </a:rPr>
              <a:t>2308854</a:t>
            </a:r>
            <a:r>
              <a:rPr lang="zh-CN" altLang="en-US" sz="1700" dirty="0" smtClean="0"/>
              <a:t>条语音数据</a:t>
            </a:r>
            <a:endParaRPr lang="en-US" altLang="zh-CN" sz="1700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 smtClean="0"/>
              <a:t>Wakeup</a:t>
            </a:r>
            <a:endParaRPr lang="en-US" altLang="zh-CN" sz="20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1700" dirty="0" smtClean="0">
                <a:latin typeface="+mj-ea"/>
                <a:ea typeface="+mj-ea"/>
              </a:rPr>
              <a:t>254</a:t>
            </a:r>
            <a:r>
              <a:rPr lang="zh-CN" altLang="en-US" sz="1700" dirty="0" smtClean="0">
                <a:latin typeface="+mj-ea"/>
                <a:ea typeface="+mj-ea"/>
              </a:rPr>
              <a:t>人</a:t>
            </a:r>
            <a:endParaRPr lang="en-US" altLang="zh-CN" sz="1700" dirty="0" smtClean="0">
              <a:latin typeface="+mj-ea"/>
              <a:ea typeface="+mj-ea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sz="1700" dirty="0" smtClean="0">
                <a:latin typeface="+mj-ea"/>
                <a:ea typeface="+mj-ea"/>
              </a:rPr>
              <a:t>993083</a:t>
            </a:r>
            <a:r>
              <a:rPr lang="zh-CN" altLang="en-US" sz="1700" dirty="0" smtClean="0"/>
              <a:t>条语音</a:t>
            </a:r>
            <a:endParaRPr lang="en-US" altLang="zh-CN" sz="1700" dirty="0" smtClean="0"/>
          </a:p>
          <a:p>
            <a:pPr lvl="1"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zh-CN" sz="2000" dirty="0" smtClean="0">
                <a:solidFill>
                  <a:srgbClr val="000000"/>
                </a:solidFill>
              </a:rPr>
              <a:t>Augmentation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sz="1700" dirty="0" smtClean="0"/>
              <a:t>RIRs, </a:t>
            </a:r>
            <a:r>
              <a:rPr lang="en-US" altLang="zh-CN" sz="1700" dirty="0" err="1" smtClean="0"/>
              <a:t>Musan</a:t>
            </a:r>
            <a:r>
              <a:rPr lang="en-US" altLang="zh-CN" sz="1700" dirty="0" smtClean="0"/>
              <a:t> noise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music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babel</a:t>
            </a:r>
            <a:endParaRPr lang="en-US" altLang="zh-CN" sz="1700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2400" dirty="0"/>
              <a:t>开发</a:t>
            </a:r>
            <a:r>
              <a:rPr lang="zh-CN" altLang="en-US" sz="2400" dirty="0" smtClean="0"/>
              <a:t>数据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/>
              <a:t>Wakeup</a:t>
            </a:r>
            <a:endParaRPr lang="en-US" altLang="zh-CN" sz="2000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sz="1700" dirty="0">
                <a:latin typeface="+mj-ea"/>
                <a:ea typeface="+mj-ea"/>
              </a:rPr>
              <a:t>42</a:t>
            </a:r>
            <a:r>
              <a:rPr lang="zh-CN" altLang="en-US" sz="1700" dirty="0">
                <a:latin typeface="+mj-ea"/>
                <a:ea typeface="+mj-ea"/>
              </a:rPr>
              <a:t>人</a:t>
            </a:r>
            <a:endParaRPr lang="en-US" altLang="zh-CN" sz="1700" dirty="0">
              <a:latin typeface="+mj-ea"/>
              <a:ea typeface="+mj-ea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sz="1700" dirty="0">
                <a:latin typeface="+mj-ea"/>
                <a:ea typeface="+mj-ea"/>
              </a:rPr>
              <a:t>164640</a:t>
            </a:r>
            <a:r>
              <a:rPr lang="zh-CN" altLang="en-US" sz="1700" dirty="0">
                <a:latin typeface="+mj-ea"/>
                <a:ea typeface="+mj-ea"/>
              </a:rPr>
              <a:t>条</a:t>
            </a:r>
            <a:r>
              <a:rPr lang="zh-CN" altLang="en-US" sz="1700" dirty="0" smtClean="0">
                <a:latin typeface="+mj-ea"/>
                <a:ea typeface="+mj-ea"/>
              </a:rPr>
              <a:t>语音</a:t>
            </a:r>
            <a:endParaRPr lang="en-US" altLang="zh-CN" sz="1700" dirty="0" smtClean="0">
              <a:latin typeface="+mj-ea"/>
              <a:ea typeface="+mj-ea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/>
              <a:t>trials</a:t>
            </a:r>
            <a:r>
              <a:rPr lang="zh-CN" altLang="en-US" sz="2000" dirty="0"/>
              <a:t>构建</a:t>
            </a:r>
            <a:endParaRPr lang="en-US" altLang="zh-CN" sz="2000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sz="1700" dirty="0"/>
              <a:t>仿照测试集的</a:t>
            </a:r>
            <a:r>
              <a:rPr lang="en-US" altLang="zh-CN" sz="1700" dirty="0"/>
              <a:t>trials</a:t>
            </a:r>
            <a:r>
              <a:rPr lang="zh-CN" altLang="en-US" sz="1700" dirty="0"/>
              <a:t>在开发集上构建</a:t>
            </a:r>
            <a:endParaRPr lang="en-US" altLang="zh-CN" sz="17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3FAB2F-50BB-4712-BBF1-2A025090FED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fld id="{E932C59A-1A0D-4694-9941-906262C7A71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X-vector</a:t>
            </a:r>
            <a:r>
              <a:rPr lang="zh-CN" altLang="en-US" sz="3600" dirty="0" smtClean="0"/>
              <a:t>系统</a:t>
            </a:r>
            <a:endParaRPr lang="en-US" altLang="zh-CN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775" y="1656080"/>
            <a:ext cx="4108985" cy="44907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+mj-ea"/>
                <a:ea typeface="+mj-ea"/>
              </a:rPr>
              <a:t>使用</a:t>
            </a:r>
            <a:r>
              <a:rPr lang="en-US" altLang="zh-CN" sz="2000" dirty="0" err="1" smtClean="0">
                <a:latin typeface="+mj-ea"/>
                <a:ea typeface="+mj-ea"/>
              </a:rPr>
              <a:t>kaldi</a:t>
            </a:r>
            <a:r>
              <a:rPr lang="zh-CN" altLang="en-US" sz="2000" dirty="0" smtClean="0">
                <a:latin typeface="+mj-ea"/>
                <a:ea typeface="+mj-ea"/>
              </a:rPr>
              <a:t>默认参数</a:t>
            </a: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latin typeface="+mj-ea"/>
                <a:ea typeface="+mj-ea"/>
              </a:rPr>
              <a:t>AISHELL1&amp;AISHELL2</a:t>
            </a:r>
            <a:r>
              <a:rPr lang="zh-CN" altLang="en-US" sz="2000" dirty="0" smtClean="0">
                <a:latin typeface="+mj-ea"/>
                <a:ea typeface="+mj-ea"/>
              </a:rPr>
              <a:t>数据训练种子模型</a:t>
            </a: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+mj-ea"/>
                <a:ea typeface="+mj-ea"/>
              </a:rPr>
              <a:t>开发集实验时，使用指定唤醒词训练集用于模型</a:t>
            </a:r>
            <a:r>
              <a:rPr lang="en-US" altLang="zh-CN" sz="2000" dirty="0" smtClean="0">
                <a:latin typeface="+mj-ea"/>
                <a:ea typeface="+mj-ea"/>
              </a:rPr>
              <a:t>fine-tuning</a:t>
            </a: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+mj-ea"/>
                <a:ea typeface="+mj-ea"/>
              </a:rPr>
              <a:t>最终提交结果时，模型使用指定唤醒词训练集和开发集全部数据做</a:t>
            </a:r>
            <a:r>
              <a:rPr lang="en-US" altLang="zh-CN" sz="2000" dirty="0">
                <a:latin typeface="+mj-ea"/>
              </a:rPr>
              <a:t>fine-tuning</a:t>
            </a:r>
            <a:endParaRPr lang="en-US" altLang="zh-CN" sz="2000" dirty="0">
              <a:latin typeface="+mj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fld id="{E932C59A-1A0D-4694-9941-906262C7A716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91268" y="1778000"/>
          <a:ext cx="4085896" cy="368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325"/>
                <a:gridCol w="1947571"/>
              </a:tblGrid>
              <a:tr h="39988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TDNN-X-Vector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[t-2,t-1,t,t+1,t+2]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(5×N) ×512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[t-2,t,t+2]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(3×512) 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[t-3,t,t+3]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(3×512) 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[t]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512×1500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Stats pooling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1500×3000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Dense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3000×512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Dense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649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Softmax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X-vector</a:t>
            </a:r>
            <a:r>
              <a:rPr lang="zh-CN" altLang="en-US" sz="3600" dirty="0" smtClean="0"/>
              <a:t>系统</a:t>
            </a:r>
            <a:endParaRPr lang="en-US" altLang="zh-CN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775" y="1656080"/>
            <a:ext cx="3926105" cy="44907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+mj-ea"/>
                <a:ea typeface="+mj-ea"/>
              </a:rPr>
              <a:t>参数配置不变</a:t>
            </a: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+mj-ea"/>
              </a:rPr>
              <a:t>AISHELL1&amp;AISHELL2</a:t>
            </a:r>
            <a:r>
              <a:rPr lang="zh-CN" altLang="en-US" sz="2000" dirty="0">
                <a:latin typeface="+mj-ea"/>
              </a:rPr>
              <a:t>数据训练种</a:t>
            </a:r>
            <a:r>
              <a:rPr lang="zh-CN" altLang="en-US" sz="2000" dirty="0" smtClean="0">
                <a:latin typeface="+mj-ea"/>
              </a:rPr>
              <a:t>子模型</a:t>
            </a: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/>
              <a:t>经过</a:t>
            </a:r>
            <a:r>
              <a:rPr lang="en-US" altLang="zh-CN" sz="2000" dirty="0" smtClean="0"/>
              <a:t>fine-tuning</a:t>
            </a:r>
            <a:r>
              <a:rPr lang="zh-CN" altLang="en-US" sz="2000" dirty="0" smtClean="0"/>
              <a:t>后，模型收敛变难，开发集测试效果变差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fld id="{E932C59A-1A0D-4694-9941-906262C7A716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5969" y="1731011"/>
          <a:ext cx="4380000" cy="441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242"/>
                <a:gridCol w="2087758"/>
              </a:tblGrid>
              <a:tr h="31494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E-TDNN-X-Vector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[t-2,t-1,t,t+1,t+2]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(5×N) ×512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[t]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[t-2,t,t+2]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(3×512) 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[t]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[t-3,t,t+3]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(3×512) 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[t]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[t-4,t,t+4]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(3×512) 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512×1500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Stats pooling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1500×3000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Dense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3000×512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Dense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06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Softmax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err="1"/>
              <a:t>ResNet</a:t>
            </a:r>
            <a:r>
              <a:rPr lang="zh-CN" altLang="en-US" sz="3600" dirty="0"/>
              <a:t>系统</a:t>
            </a:r>
            <a:endParaRPr lang="en-US" altLang="zh-CN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775" y="1656080"/>
            <a:ext cx="7961107" cy="449072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2800" b="1" u="sng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/>
              <a:t>声学特征：</a:t>
            </a:r>
            <a:r>
              <a:rPr lang="en-US" altLang="zh-CN" sz="2000" dirty="0"/>
              <a:t>64</a:t>
            </a:r>
            <a:r>
              <a:rPr lang="zh-CN" altLang="en-US" sz="2000" dirty="0"/>
              <a:t>维</a:t>
            </a:r>
            <a:r>
              <a:rPr lang="en-US" altLang="zh-CN" sz="2000" dirty="0" err="1"/>
              <a:t>Fbank</a:t>
            </a:r>
            <a:r>
              <a:rPr lang="zh-CN" altLang="en-US" sz="2000" dirty="0"/>
              <a:t>，沿频率维度做均值方差规整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/>
              <a:t>每个</a:t>
            </a:r>
            <a:r>
              <a:rPr lang="en-US" altLang="zh-CN" sz="2000" dirty="0"/>
              <a:t>batch</a:t>
            </a:r>
            <a:r>
              <a:rPr lang="zh-CN" altLang="en-US" sz="2000" dirty="0"/>
              <a:t>训练时，随机在</a:t>
            </a:r>
            <a:r>
              <a:rPr lang="en-US" altLang="zh-CN" sz="2000" dirty="0"/>
              <a:t>60-140</a:t>
            </a:r>
            <a:r>
              <a:rPr lang="zh-CN" altLang="en-US" sz="2000" dirty="0"/>
              <a:t>中生成</a:t>
            </a:r>
            <a:r>
              <a:rPr lang="en-US" altLang="zh-CN" sz="2000" dirty="0"/>
              <a:t>L</a:t>
            </a:r>
            <a:r>
              <a:rPr lang="zh-CN" altLang="en-US" sz="2000" dirty="0"/>
              <a:t>，将特征随机裁剪或拼接成</a:t>
            </a:r>
            <a:r>
              <a:rPr lang="en-US" altLang="zh-CN" sz="2000" dirty="0"/>
              <a:t>L</a:t>
            </a:r>
            <a:r>
              <a:rPr lang="zh-CN" altLang="en-US" sz="2000" dirty="0"/>
              <a:t>帧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fld id="{E932C59A-1A0D-4694-9941-906262C7A71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776" y="1735931"/>
            <a:ext cx="4852193" cy="28919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基于</a:t>
            </a:r>
            <a:r>
              <a:rPr lang="en-US" altLang="zh-CN" sz="3600" dirty="0" smtClean="0"/>
              <a:t>2W</a:t>
            </a:r>
            <a:r>
              <a:rPr lang="zh-CN" altLang="en-US" sz="3600" dirty="0" smtClean="0"/>
              <a:t>思想的</a:t>
            </a:r>
            <a:r>
              <a:rPr lang="en-US" altLang="zh-CN" sz="3600" dirty="0" smtClean="0"/>
              <a:t>x-vector</a:t>
            </a:r>
            <a:r>
              <a:rPr lang="zh-CN" altLang="en-US" sz="3600" dirty="0" smtClean="0"/>
              <a:t>系统</a:t>
            </a:r>
            <a:endParaRPr lang="en-US" altLang="zh-CN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775" y="1656080"/>
            <a:ext cx="7961107" cy="44907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7030A0"/>
                </a:solidFill>
                <a:latin typeface="+mn-ea"/>
              </a:rPr>
              <a:t>主要思路源自</a:t>
            </a:r>
            <a:r>
              <a:rPr lang="en-US" altLang="zh-CN" sz="2000" b="1" dirty="0" smtClean="0">
                <a:solidFill>
                  <a:srgbClr val="7030A0"/>
                </a:solidFill>
                <a:latin typeface="+mn-ea"/>
              </a:rPr>
              <a:t>ICASSP2019</a:t>
            </a:r>
            <a:r>
              <a:rPr lang="zh-CN" altLang="en-US" sz="2000" b="1" dirty="0" smtClean="0">
                <a:solidFill>
                  <a:srgbClr val="7030A0"/>
                </a:solidFill>
                <a:latin typeface="+mn-ea"/>
              </a:rPr>
              <a:t>的论文</a:t>
            </a:r>
            <a:endParaRPr lang="en-US" altLang="zh-CN" sz="2000" b="1" dirty="0">
              <a:solidFill>
                <a:srgbClr val="7030A0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 smtClean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8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fld id="{E932C59A-1A0D-4694-9941-906262C7A716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9" name="对象 4"/>
          <p:cNvGraphicFramePr>
            <a:graphicFrameLocks noChangeAspect="1"/>
          </p:cNvGraphicFramePr>
          <p:nvPr/>
        </p:nvGraphicFramePr>
        <p:xfrm>
          <a:off x="44446" y="3698875"/>
          <a:ext cx="9021763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Visio" r:id="rId1" imgW="10401300" imgH="2882900" progId="Visio.Drawing.11">
                  <p:embed/>
                </p:oleObj>
              </mc:Choice>
              <mc:Fallback>
                <p:oleObj name="Visio" r:id="rId1" imgW="10401300" imgH="288290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6" y="3698875"/>
                        <a:ext cx="9021763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" y="1991360"/>
            <a:ext cx="7152221" cy="17075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基于</a:t>
            </a:r>
            <a:r>
              <a:rPr lang="en-US" altLang="zh-CN" sz="3600" dirty="0"/>
              <a:t>2W</a:t>
            </a:r>
            <a:r>
              <a:rPr lang="zh-CN" altLang="en-US" sz="3600" dirty="0"/>
              <a:t>思想的</a:t>
            </a:r>
            <a:r>
              <a:rPr lang="en-US" altLang="zh-CN" sz="3600" dirty="0"/>
              <a:t>x-vector</a:t>
            </a:r>
            <a:r>
              <a:rPr lang="zh-CN" altLang="en-US" sz="3600" dirty="0"/>
              <a:t>系统</a:t>
            </a:r>
            <a:endParaRPr lang="en-US" altLang="zh-CN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047" y="4957228"/>
            <a:ext cx="8145835" cy="122005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 smtClean="0"/>
              <a:t>指定唤醒词任务的语音内容有限，</a:t>
            </a:r>
            <a:r>
              <a:rPr lang="zh-CN" altLang="en-US" sz="1800" dirty="0"/>
              <a:t>双通道</a:t>
            </a:r>
            <a:r>
              <a:rPr lang="zh-CN" altLang="en-US" sz="1800" dirty="0" smtClean="0"/>
              <a:t>思想可以尽可能地提高特征信息</a:t>
            </a:r>
            <a:endParaRPr lang="en-US" altLang="zh-CN" sz="1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 smtClean="0"/>
              <a:t>暂时未根据</a:t>
            </a:r>
            <a:r>
              <a:rPr lang="en-US" altLang="zh-CN" sz="1800" dirty="0" smtClean="0"/>
              <a:t>x-vector</a:t>
            </a:r>
            <a:r>
              <a:rPr lang="zh-CN" altLang="en-US" sz="1800" dirty="0"/>
              <a:t>系统</a:t>
            </a:r>
            <a:r>
              <a:rPr lang="zh-CN" altLang="en-US" sz="1800" dirty="0" smtClean="0"/>
              <a:t>调整双通道模型</a:t>
            </a:r>
            <a:endParaRPr lang="en-US" altLang="zh-CN" sz="1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 smtClean="0"/>
              <a:t>训练步骤与</a:t>
            </a:r>
            <a:r>
              <a:rPr lang="en-US" altLang="zh-CN" sz="1800" dirty="0" smtClean="0"/>
              <a:t>x-vector</a:t>
            </a:r>
            <a:r>
              <a:rPr lang="zh-CN" altLang="en-US" sz="1800" dirty="0" smtClean="0"/>
              <a:t>一致，使用</a:t>
            </a:r>
            <a:r>
              <a:rPr lang="en-US" altLang="zh-CN" sz="1800" dirty="0" err="1" smtClean="0"/>
              <a:t>train+dev</a:t>
            </a:r>
            <a:r>
              <a:rPr lang="zh-CN" altLang="en-US" sz="1800" dirty="0" smtClean="0"/>
              <a:t>做</a:t>
            </a:r>
            <a:r>
              <a:rPr lang="en-US" altLang="zh-CN" sz="1800" dirty="0" smtClean="0"/>
              <a:t>fine-tuning</a:t>
            </a:r>
            <a:r>
              <a:rPr lang="zh-CN" altLang="en-US" sz="1800" dirty="0" smtClean="0"/>
              <a:t>收敛变差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fld id="{E932C59A-1A0D-4694-9941-906262C7A716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90047" y="1756868"/>
          <a:ext cx="8655376" cy="320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242"/>
                <a:gridCol w="2087758"/>
                <a:gridCol w="2208817"/>
                <a:gridCol w="2066559"/>
              </a:tblGrid>
              <a:tr h="314947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输入语音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(7×N) ×512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[t-3,t-2,t-1,t,t+1,t+2,t+3]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[t-1,t,t+1]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(3×N) ×512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(7×512) 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[t-3,t-2,t-1,t,t+1,t+2,t+3]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[t-1,t,t+1]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(3×512) 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(7×512) 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[t-3,t-2,t-1,t,t+1,t+2,t+3]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[t-1,t,t+1]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(3×512) 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[t]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[t]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512×1500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[t]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512×1500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1500×3000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Stats pooling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Stats pooling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1500×3000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3000×512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Dense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Dense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3000×512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947">
                <a:tc>
                  <a:txBody>
                    <a:bodyPr/>
                    <a:lstStyle/>
                    <a:p>
                      <a:pPr algn="r"/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Merge Dense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(512+512) ×512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06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Softmax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层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后端处理</a:t>
            </a:r>
            <a:endParaRPr lang="en-US" altLang="zh-CN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775" y="1686560"/>
            <a:ext cx="7961107" cy="446024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 smtClean="0"/>
              <a:t>数据增强</a:t>
            </a:r>
            <a:endParaRPr lang="en-US" altLang="zh-CN" sz="2400" dirty="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sz="2000" dirty="0" smtClean="0"/>
              <a:t>对近场</a:t>
            </a:r>
            <a:r>
              <a:rPr lang="zh-CN" altLang="en-US" sz="2000" dirty="0"/>
              <a:t>的注册语音做增强，</a:t>
            </a:r>
            <a:r>
              <a:rPr lang="zh-CN" altLang="en-US" sz="2000" dirty="0" smtClean="0"/>
              <a:t>混合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种噪声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注册模型</a:t>
            </a:r>
            <a:r>
              <a:rPr lang="zh-CN" altLang="en-US" sz="2000" dirty="0"/>
              <a:t>使用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条语音特征的平均</a:t>
            </a:r>
            <a:endParaRPr lang="en-US" altLang="zh-CN" sz="200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smtClean="0"/>
              <a:t>G-PLDA</a:t>
            </a:r>
            <a:endParaRPr lang="en-US" altLang="zh-CN" sz="2400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 smtClean="0"/>
              <a:t>LDA</a:t>
            </a:r>
            <a:r>
              <a:rPr lang="zh-CN" altLang="en-US" sz="2000" dirty="0" smtClean="0"/>
              <a:t>降维到</a:t>
            </a:r>
            <a:r>
              <a:rPr lang="en-US" altLang="zh-CN" sz="2000" dirty="0" smtClean="0"/>
              <a:t>150</a:t>
            </a:r>
            <a:r>
              <a:rPr lang="zh-CN" altLang="en-US" sz="2000" dirty="0" smtClean="0"/>
              <a:t>维</a:t>
            </a:r>
            <a:endParaRPr lang="en-US" altLang="zh-CN" sz="2000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 smtClean="0"/>
              <a:t>LDA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PLDA</a:t>
            </a:r>
            <a:r>
              <a:rPr lang="zh-CN" altLang="en-US" sz="2000" dirty="0"/>
              <a:t>训练</a:t>
            </a:r>
            <a:r>
              <a:rPr lang="zh-CN" altLang="en-US" sz="2000" dirty="0" smtClean="0"/>
              <a:t>使用指定激活词训练集数据及对应加</a:t>
            </a:r>
            <a:r>
              <a:rPr lang="zh-CN" altLang="en-US" sz="2000" dirty="0"/>
              <a:t>噪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sz="2000" dirty="0" smtClean="0"/>
              <a:t>最终结果提交时加入开发集数据训练模型</a:t>
            </a:r>
            <a:endParaRPr lang="en-US" altLang="zh-CN" sz="2000" dirty="0" smtClean="0"/>
          </a:p>
          <a:p>
            <a:pPr lvl="0"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Cosine</a:t>
            </a:r>
            <a:r>
              <a:rPr lang="zh-CN" altLang="en-US" sz="2400" dirty="0" smtClean="0">
                <a:solidFill>
                  <a:srgbClr val="000000"/>
                </a:solidFill>
              </a:rPr>
              <a:t>打分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ct val="0"/>
              </a:spcBef>
              <a:buClr>
                <a:srgbClr val="CC0000"/>
              </a:buClr>
            </a:pPr>
            <a:r>
              <a:rPr lang="zh-CN" altLang="en-US" sz="2000" dirty="0">
                <a:solidFill>
                  <a:srgbClr val="000000"/>
                </a:solidFill>
              </a:rPr>
              <a:t>仅</a:t>
            </a:r>
            <a:r>
              <a:rPr lang="zh-CN" altLang="en-US" sz="2000" dirty="0" smtClean="0">
                <a:solidFill>
                  <a:srgbClr val="000000"/>
                </a:solidFill>
              </a:rPr>
              <a:t>在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ResNet</a:t>
            </a:r>
            <a:r>
              <a:rPr lang="zh-CN" altLang="en-US" sz="2000" dirty="0" smtClean="0">
                <a:solidFill>
                  <a:srgbClr val="000000"/>
                </a:solidFill>
              </a:rPr>
              <a:t>提取的特征中使用</a:t>
            </a:r>
            <a:endParaRPr lang="en-US" altLang="zh-CN" sz="240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smtClean="0"/>
              <a:t>AS-Norm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2"/>
                </a:solidFill>
              </a:rPr>
              <a:t>cohort</a:t>
            </a:r>
            <a:r>
              <a:rPr lang="zh-CN" altLang="en-US" sz="2000" dirty="0" smtClean="0">
                <a:solidFill>
                  <a:schemeClr val="tx2"/>
                </a:solidFill>
              </a:rPr>
              <a:t>集</a:t>
            </a:r>
            <a:r>
              <a:rPr lang="zh-CN" altLang="en-US" sz="2000" dirty="0" smtClean="0">
                <a:solidFill>
                  <a:schemeClr val="tx2"/>
                </a:solidFill>
              </a:rPr>
              <a:t>取自指定激活词的训练集</a:t>
            </a:r>
            <a:r>
              <a:rPr lang="zh-CN" altLang="en-US" sz="2000" dirty="0">
                <a:solidFill>
                  <a:schemeClr val="tx2"/>
                </a:solidFill>
              </a:rPr>
              <a:t>，随机抽取</a:t>
            </a:r>
            <a:r>
              <a:rPr lang="en-US" altLang="zh-CN" sz="2000" dirty="0" smtClean="0">
                <a:solidFill>
                  <a:schemeClr val="tx2"/>
                </a:solidFill>
              </a:rPr>
              <a:t>1w</a:t>
            </a:r>
            <a:r>
              <a:rPr lang="zh-CN" altLang="en-US" sz="2000" dirty="0" smtClean="0">
                <a:solidFill>
                  <a:schemeClr val="tx2"/>
                </a:solidFill>
              </a:rPr>
              <a:t>条，</a:t>
            </a:r>
            <a:r>
              <a:rPr lang="zh-CN" altLang="en-US" sz="2000" dirty="0">
                <a:solidFill>
                  <a:schemeClr val="tx2"/>
                </a:solidFill>
              </a:rPr>
              <a:t>取得分的</a:t>
            </a:r>
            <a:r>
              <a:rPr lang="en-US" altLang="zh-CN" sz="2000" dirty="0">
                <a:solidFill>
                  <a:schemeClr val="tx2"/>
                </a:solidFill>
              </a:rPr>
              <a:t>top10%</a:t>
            </a:r>
            <a:r>
              <a:rPr lang="zh-CN" altLang="en-US" sz="2000" dirty="0">
                <a:solidFill>
                  <a:schemeClr val="tx2"/>
                </a:solidFill>
              </a:rPr>
              <a:t>做</a:t>
            </a:r>
            <a:r>
              <a:rPr lang="zh-CN" altLang="en-US" sz="2000" dirty="0" smtClean="0">
                <a:solidFill>
                  <a:schemeClr val="tx2"/>
                </a:solidFill>
              </a:rPr>
              <a:t>规整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fld id="{E932C59A-1A0D-4694-9941-906262C7A71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ca65a1bb-c10e-45e1-809a-cd6ea93bd8c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2081</Words>
  <Application>WPS 演示</Application>
  <PresentationFormat>自定义</PresentationFormat>
  <Paragraphs>490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Franklin Gothic Demi</vt:lpstr>
      <vt:lpstr>Times New Roman</vt:lpstr>
      <vt:lpstr>楷体_GB2312</vt:lpstr>
      <vt:lpstr>Verdana</vt:lpstr>
      <vt:lpstr>华文楷体</vt:lpstr>
      <vt:lpstr>Corbel</vt:lpstr>
      <vt:lpstr>微软雅黑</vt:lpstr>
      <vt:lpstr>Arial Unicode MS</vt:lpstr>
      <vt:lpstr>Calibri</vt:lpstr>
      <vt:lpstr>新宋体</vt:lpstr>
      <vt:lpstr>Segoe Print</vt:lpstr>
      <vt:lpstr>华文楷体</vt:lpstr>
      <vt:lpstr>Office 主题</vt:lpstr>
      <vt:lpstr>Profile</vt:lpstr>
      <vt:lpstr>1_Profile</vt:lpstr>
      <vt:lpstr>Visio.Drawing.11</vt:lpstr>
      <vt:lpstr>ThinkIT 系统 ——多尺度感知声纹识别系统</vt:lpstr>
      <vt:lpstr>数据处理</vt:lpstr>
      <vt:lpstr>数据集构建</vt:lpstr>
      <vt:lpstr>X-vector系统</vt:lpstr>
      <vt:lpstr>X-vector系统</vt:lpstr>
      <vt:lpstr>ResNet系统</vt:lpstr>
      <vt:lpstr>基于2W思想的x-vector系统</vt:lpstr>
      <vt:lpstr>基于2W思想的x-vector系统</vt:lpstr>
      <vt:lpstr>后端处理</vt:lpstr>
      <vt:lpstr>实验结果</vt:lpstr>
      <vt:lpstr>PowerPoint 演示文稿</vt:lpstr>
    </vt:vector>
  </TitlesOfParts>
  <Company>HCCL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自然语音中的低频关键词检索算法研究</dc:title>
  <dc:creator>王旭阳</dc:creator>
  <cp:lastModifiedBy>a</cp:lastModifiedBy>
  <cp:revision>1364</cp:revision>
  <cp:lastPrinted>2019-06-25T03:32:00Z</cp:lastPrinted>
  <dcterms:created xsi:type="dcterms:W3CDTF">2014-12-08T07:52:00Z</dcterms:created>
  <dcterms:modified xsi:type="dcterms:W3CDTF">2019-10-25T14:27:22Z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