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7" r:id="rId4"/>
    <p:sldId id="261" r:id="rId5"/>
    <p:sldId id="262" r:id="rId6"/>
    <p:sldId id="263" r:id="rId7"/>
    <p:sldId id="266" r:id="rId8"/>
    <p:sldId id="265" r:id="rId9"/>
    <p:sldId id="264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A1F8-D83B-446F-A51C-E396E388BD6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63AA-A848-4B42-A062-B3E5825B4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9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A1F8-D83B-446F-A51C-E396E388BD6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63AA-A848-4B42-A062-B3E5825B4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7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A1F8-D83B-446F-A51C-E396E388BD6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63AA-A848-4B42-A062-B3E5825B4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8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A1F8-D83B-446F-A51C-E396E388BD6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63AA-A848-4B42-A062-B3E5825B4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0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A1F8-D83B-446F-A51C-E396E388BD6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63AA-A848-4B42-A062-B3E5825B4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9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A1F8-D83B-446F-A51C-E396E388BD6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63AA-A848-4B42-A062-B3E5825B4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3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A1F8-D83B-446F-A51C-E396E388BD6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63AA-A848-4B42-A062-B3E5825B4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5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A1F8-D83B-446F-A51C-E396E388BD6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63AA-A848-4B42-A062-B3E5825B4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A1F8-D83B-446F-A51C-E396E388BD6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63AA-A848-4B42-A062-B3E5825B4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A1F8-D83B-446F-A51C-E396E388BD6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63AA-A848-4B42-A062-B3E5825B4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6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A1F8-D83B-446F-A51C-E396E388BD6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F63AA-A848-4B42-A062-B3E5825B4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A1F8-D83B-446F-A51C-E396E388BD66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63AA-A848-4B42-A062-B3E5825B4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6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4.wmf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oleObject" Target="../embeddings/oleObject2.bin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670721" y="3139064"/>
            <a:ext cx="5143501" cy="8027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Comic Sans MS" panose="030F0702030302020204" pitchFamily="66" charset="0"/>
              </a:rPr>
              <a:t>SCUT_BIP</a:t>
            </a:r>
            <a:endParaRPr lang="en-US" sz="6000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4799" y="1489426"/>
            <a:ext cx="911820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dirty="0">
                <a:latin typeface="Comic Sans MS" panose="030F0702030302020204" pitchFamily="66" charset="0"/>
                <a:ea typeface="+mj-ea"/>
                <a:cs typeface="+mj-cs"/>
              </a:rPr>
              <a:t>AISHELL Speaker Verification Challenge 2019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12818" y="36561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队伍名称：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86125" y="4025516"/>
            <a:ext cx="5143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3508" y="893618"/>
            <a:ext cx="9236892" cy="1562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220683" y="1075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训练过程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22" y="3084945"/>
            <a:ext cx="8549324" cy="287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13508" y="970411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AISHELL_himia</a:t>
            </a:r>
            <a:r>
              <a:rPr lang="zh-CN" altLang="en-US" sz="2800" dirty="0" smtClean="0"/>
              <a:t>数据微调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063220" y="2219181"/>
            <a:ext cx="573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微调已训练好的模型的所有层，初始学习率设为</a:t>
            </a:r>
            <a:r>
              <a:rPr lang="en-GB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0.0005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3220" y="1718811"/>
            <a:ext cx="6662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少于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帧的语音，使用</a:t>
            </a:r>
            <a:r>
              <a:rPr lang="en-US" altLang="zh-CN" dirty="0" err="1" smtClean="0"/>
              <a:t>np.append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raw_data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raw_data</a:t>
            </a:r>
            <a:r>
              <a:rPr lang="en-US" altLang="zh-CN" dirty="0" smtClean="0"/>
              <a:t>[::-1])</a:t>
            </a:r>
            <a:r>
              <a:rPr lang="zh-CN" altLang="en-US" dirty="0" smtClean="0"/>
              <a:t>拼接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43178" y="6149141"/>
            <a:ext cx="282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.fineturn on </a:t>
            </a:r>
            <a:r>
              <a:rPr lang="en-US" altLang="zh-CN" sz="1400" dirty="0" err="1" smtClean="0"/>
              <a:t>AISHELL_himia</a:t>
            </a:r>
            <a:r>
              <a:rPr lang="en-US" altLang="zh-CN" sz="1400" dirty="0" smtClean="0"/>
              <a:t> data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3508" y="893618"/>
            <a:ext cx="9236892" cy="1562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220683" y="1075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训练过程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3508" y="970411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AISHELL_himia</a:t>
            </a:r>
            <a:r>
              <a:rPr lang="zh-CN" altLang="en-US" sz="2800" dirty="0" smtClean="0"/>
              <a:t>数据训练</a:t>
            </a:r>
            <a:r>
              <a:rPr lang="en-US" altLang="zh-CN" sz="2800" dirty="0" smtClean="0"/>
              <a:t>PLDA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23025" y="2030495"/>
            <a:ext cx="991325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14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4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好的模型对</a:t>
            </a:r>
            <a:r>
              <a:rPr lang="en-GB" altLang="zh-CN" sz="2400" kern="140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himia</a:t>
            </a:r>
            <a:r>
              <a:rPr lang="zh-CN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训练集和验证集所有语音进行提取</a:t>
            </a:r>
            <a:r>
              <a:rPr lang="en-GB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</a:t>
            </a:r>
            <a:r>
              <a:rPr lang="zh-CN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，然后使用</a:t>
            </a:r>
            <a:r>
              <a:rPr lang="en-GB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LDA</a:t>
            </a:r>
            <a:r>
              <a:rPr lang="zh-CN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GB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512</a:t>
            </a:r>
            <a:r>
              <a:rPr lang="zh-CN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维的</a:t>
            </a:r>
            <a:r>
              <a:rPr lang="en-GB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</a:t>
            </a:r>
            <a:r>
              <a:rPr lang="zh-CN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降至</a:t>
            </a:r>
            <a:r>
              <a:rPr lang="en-GB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维后用来训练</a:t>
            </a:r>
            <a:r>
              <a:rPr lang="en-GB" altLang="zh-CN" sz="2400" kern="140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plda</a:t>
            </a:r>
            <a:r>
              <a:rPr lang="zh-CN" altLang="zh-CN" sz="2400" kern="14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400" dirty="0" smtClean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14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4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en-GB" altLang="zh-CN" sz="2400" kern="140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plda</a:t>
            </a:r>
            <a:r>
              <a:rPr lang="zh-CN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GB" altLang="zh-CN" sz="2400" kern="1400" dirty="0" err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kaldi</a:t>
            </a:r>
            <a:r>
              <a:rPr lang="zh-CN" altLang="zh-CN" sz="2400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进行训练。</a:t>
            </a:r>
            <a:endParaRPr lang="zh-CN" altLang="zh-CN" kern="14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3508" y="893618"/>
            <a:ext cx="9236892" cy="1562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220683" y="1075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3508" y="97041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测试数据处理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910811" y="1679277"/>
            <a:ext cx="5442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注册</a:t>
            </a:r>
            <a:r>
              <a:rPr lang="zh-CN" altLang="zh-CN" sz="2000" kern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语音</a:t>
            </a:r>
            <a:r>
              <a:rPr lang="zh-CN" altLang="en-US" sz="2000" kern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en-US" altLang="zh-CN" sz="2000" kern="1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pyroomacoustics</a:t>
            </a:r>
            <a:r>
              <a:rPr lang="zh-CN" altLang="en-US" sz="2000" kern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模拟生成远场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910811" y="2351994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认证语音</a:t>
            </a:r>
            <a:r>
              <a:rPr lang="zh-CN" altLang="en-US" sz="2000" kern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en-US" altLang="zh-CN" sz="2000" kern="1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nara_wpe</a:t>
            </a:r>
            <a:r>
              <a:rPr lang="zh-CN" altLang="en-US" sz="2000" kern="1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工具去混响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223732" y="3708097"/>
            <a:ext cx="1205726" cy="6386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模拟远场</a:t>
            </a:r>
            <a:endParaRPr lang="zh-CN" altLang="en-US" dirty="0">
              <a:noFill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3731" y="4920339"/>
            <a:ext cx="1205727" cy="6386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去混响</a:t>
            </a:r>
            <a:endParaRPr lang="zh-CN" altLang="en-US" dirty="0">
              <a:noFill/>
            </a:endParaRPr>
          </a:p>
        </p:txBody>
      </p:sp>
      <p:cxnSp>
        <p:nvCxnSpPr>
          <p:cNvPr id="14" name="直接箭头连接符 13"/>
          <p:cNvCxnSpPr>
            <a:stCxn id="9" idx="3"/>
          </p:cNvCxnSpPr>
          <p:nvPr/>
        </p:nvCxnSpPr>
        <p:spPr>
          <a:xfrm flipV="1">
            <a:off x="2429458" y="4027411"/>
            <a:ext cx="4443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3"/>
          </p:cNvCxnSpPr>
          <p:nvPr/>
        </p:nvCxnSpPr>
        <p:spPr>
          <a:xfrm>
            <a:off x="2429458" y="5239654"/>
            <a:ext cx="44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890287" y="3708095"/>
            <a:ext cx="1085969" cy="6386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MFCC extractor</a:t>
            </a:r>
            <a:endParaRPr lang="zh-CN" altLang="en-US" dirty="0">
              <a:noFill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11154" y="4920339"/>
            <a:ext cx="1085969" cy="6386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MFCC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extractor</a:t>
            </a:r>
            <a:endParaRPr lang="zh-CN" altLang="en-US" dirty="0">
              <a:noFill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72758" y="3708095"/>
            <a:ext cx="1085969" cy="6386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LDA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降维</a:t>
            </a:r>
            <a:endParaRPr lang="zh-CN" altLang="en-US" dirty="0">
              <a:noFill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72758" y="4920336"/>
            <a:ext cx="1085969" cy="6386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LDA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降维</a:t>
            </a:r>
            <a:endParaRPr lang="zh-CN" altLang="en-US" dirty="0">
              <a:noFill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76043" y="4281710"/>
            <a:ext cx="1360240" cy="6386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PLDA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打分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8273616" y="4027409"/>
            <a:ext cx="1102427" cy="38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253716" y="4735673"/>
            <a:ext cx="1107438" cy="5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0736283" y="4601024"/>
            <a:ext cx="682171" cy="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1450192" y="4395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分数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632069" y="3708095"/>
            <a:ext cx="1048328" cy="6386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</a:t>
            </a:r>
            <a:endParaRPr lang="zh-CN" altLang="en-US" dirty="0">
              <a:noFill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32069" y="4891310"/>
            <a:ext cx="1048328" cy="6714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</a:t>
            </a:r>
            <a:endParaRPr lang="zh-CN" altLang="en-US" dirty="0">
              <a:noFill/>
            </a:endParaRPr>
          </a:p>
        </p:txBody>
      </p:sp>
      <p:cxnSp>
        <p:nvCxnSpPr>
          <p:cNvPr id="57" name="直接箭头连接符 56"/>
          <p:cNvCxnSpPr>
            <a:stCxn id="16" idx="3"/>
            <a:endCxn id="41" idx="1"/>
          </p:cNvCxnSpPr>
          <p:nvPr/>
        </p:nvCxnSpPr>
        <p:spPr>
          <a:xfrm>
            <a:off x="3976256" y="4027410"/>
            <a:ext cx="65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771132" y="4043816"/>
            <a:ext cx="4443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71132" y="5256059"/>
            <a:ext cx="44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2838" y="3672595"/>
            <a:ext cx="1077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enro.wav</a:t>
            </a:r>
            <a:endParaRPr lang="zh-CN" altLang="en-US" dirty="0">
              <a:noFill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3333" y="4819219"/>
            <a:ext cx="976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veri.wav</a:t>
            </a:r>
            <a:endParaRPr lang="zh-CN" altLang="en-US" dirty="0">
              <a:noFill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997123" y="5239654"/>
            <a:ext cx="65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5722441" y="5256059"/>
            <a:ext cx="1408908" cy="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680397" y="355245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</a:t>
            </a:r>
            <a:endParaRPr lang="zh-CN" altLang="en-US" dirty="0">
              <a:noFill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697515" y="4735673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</a:t>
            </a:r>
            <a:endParaRPr lang="zh-CN" altLang="en-US" dirty="0">
              <a:noFill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5722441" y="4048532"/>
            <a:ext cx="1408908" cy="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3913443" y="3653994"/>
            <a:ext cx="780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MFCC</a:t>
            </a:r>
            <a:endParaRPr lang="zh-CN" altLang="en-US" dirty="0">
              <a:noFill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922860" y="4886727"/>
            <a:ext cx="780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MFCC</a:t>
            </a:r>
            <a:endParaRPr lang="zh-CN" altLang="en-US" dirty="0">
              <a:noFill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13508" y="29414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测试流程</a:t>
            </a:r>
            <a:endParaRPr lang="zh-CN" altLang="en-US" sz="2800" dirty="0"/>
          </a:p>
        </p:txBody>
      </p:sp>
      <p:sp>
        <p:nvSpPr>
          <p:cNvPr id="94" name="矩形 9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31771" y="2902857"/>
            <a:ext cx="4136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Comic Sans MS" panose="030F0702030302020204" pitchFamily="66" charset="0"/>
              </a:rPr>
              <a:t>THANKS</a:t>
            </a:r>
            <a:endParaRPr lang="zh-CN" altLang="en-US" sz="7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3508" y="893618"/>
            <a:ext cx="9236892" cy="1562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/>
          <p:cNvSpPr txBox="1">
            <a:spLocks/>
          </p:cNvSpPr>
          <p:nvPr/>
        </p:nvSpPr>
        <p:spPr>
          <a:xfrm>
            <a:off x="220683" y="1075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 smtClean="0">
                <a:latin typeface="3ds" panose="02000503020000020004" pitchFamily="2" charset="0"/>
              </a:rPr>
              <a:t>Content</a:t>
            </a:r>
            <a:endParaRPr lang="zh-CN" altLang="en-US" sz="4800" dirty="0">
              <a:latin typeface="3ds" panose="02000503020000020004" pitchFamily="2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266951" y="1352550"/>
            <a:ext cx="2895600" cy="54197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训练数据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系统框架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模型结构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损失函数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训练过程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3508" y="893618"/>
            <a:ext cx="9236892" cy="1562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1"/>
          <p:cNvSpPr txBox="1">
            <a:spLocks/>
          </p:cNvSpPr>
          <p:nvPr/>
        </p:nvSpPr>
        <p:spPr>
          <a:xfrm>
            <a:off x="220683" y="1075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训练数据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39" y="2225055"/>
            <a:ext cx="1608064" cy="18305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82024" y="1456467"/>
            <a:ext cx="1058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000" kern="1400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aishell1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00968" y="2090779"/>
            <a:ext cx="1099981" cy="410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GB" altLang="zh-CN" sz="2000" kern="1400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aishell2</a:t>
            </a:r>
          </a:p>
        </p:txBody>
      </p:sp>
      <p:sp>
        <p:nvSpPr>
          <p:cNvPr id="8" name="矩形 7"/>
          <p:cNvSpPr/>
          <p:nvPr/>
        </p:nvSpPr>
        <p:spPr>
          <a:xfrm>
            <a:off x="2383866" y="2807398"/>
            <a:ext cx="2058577" cy="410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GB" altLang="zh-CN" sz="2000" kern="1400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AISHELL-</a:t>
            </a:r>
            <a:r>
              <a:rPr lang="en-GB" altLang="zh-CN" sz="2000" kern="1400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himia</a:t>
            </a:r>
            <a:endParaRPr lang="en-GB" altLang="zh-CN" sz="2000" kern="1400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93716" y="1456467"/>
            <a:ext cx="1346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000" kern="1400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voxceleb1</a:t>
            </a:r>
            <a:endParaRPr lang="zh-CN" altLang="en-US" sz="2000" kern="1400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42861" y="1976244"/>
            <a:ext cx="1388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000" kern="1400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voxceleb2</a:t>
            </a:r>
            <a:endParaRPr lang="zh-CN" altLang="en-US" sz="2000" kern="1400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0580" y="3660977"/>
            <a:ext cx="1800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400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MAGICDATA</a:t>
            </a:r>
            <a:endParaRPr lang="zh-CN" altLang="en-US" sz="2000" kern="1400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42861" y="3649631"/>
            <a:ext cx="1561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000" kern="1400" dirty="0" err="1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Primewords</a:t>
            </a:r>
            <a:endParaRPr lang="zh-CN" altLang="en-US" sz="2000" kern="1400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6228" y="1235633"/>
            <a:ext cx="1170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000" kern="1400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MUSAN</a:t>
            </a:r>
            <a:endParaRPr lang="zh-CN" altLang="en-US" sz="2000" kern="1400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42861" y="2661329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000" kern="1400" dirty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RIRS_NOISES</a:t>
            </a:r>
            <a:endParaRPr lang="zh-CN" altLang="en-US" sz="2000" kern="1400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452010" y="4264817"/>
            <a:ext cx="709262" cy="9486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57278" y="5362028"/>
            <a:ext cx="2039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400" dirty="0" smtClean="0">
                <a:latin typeface="3ds" panose="0200050302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≈ 11000 speaks</a:t>
            </a:r>
          </a:p>
          <a:p>
            <a:r>
              <a:rPr lang="en-US" altLang="zh-CN" sz="2000" kern="1400" dirty="0" smtClean="0">
                <a:latin typeface="3ds" panose="02000503020000020004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≈ 4000 hours</a:t>
            </a:r>
            <a:endParaRPr lang="zh-CN" altLang="en-US" sz="2000" kern="1400" dirty="0">
              <a:latin typeface="3ds" panose="02000503020000020004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413430" y="5287825"/>
            <a:ext cx="2786421" cy="9306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12612" y="522994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见多识广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75747" y="4061087"/>
            <a:ext cx="547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1400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3200" kern="1400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69162" y="4061087"/>
            <a:ext cx="547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1400" dirty="0" smtClean="0"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3200" kern="1400" dirty="0">
              <a:latin typeface="Comic Sans MS" panose="030F0702030302020204" pitchFamily="66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3508" y="628895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*</a:t>
            </a:r>
            <a:r>
              <a:rPr lang="zh-CN" altLang="en-US" sz="1600" dirty="0" smtClean="0"/>
              <a:t>所有数据均来源于</a:t>
            </a:r>
            <a:r>
              <a:rPr lang="en-US" altLang="zh-CN" sz="1600" dirty="0" err="1" smtClean="0"/>
              <a:t>openslr</a:t>
            </a:r>
            <a:r>
              <a:rPr lang="en-US" altLang="zh-CN" sz="1600" dirty="0" smtClean="0"/>
              <a:t>*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3508" y="893618"/>
            <a:ext cx="9236892" cy="1562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220683" y="1075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3508" y="11978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数据增强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13508" y="1948167"/>
            <a:ext cx="585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Pyroomacoustics</a:t>
            </a:r>
            <a:r>
              <a:rPr lang="zh-CN" altLang="en-US" dirty="0" smtClean="0"/>
              <a:t>模拟远场</a:t>
            </a:r>
            <a:r>
              <a:rPr lang="en-US" altLang="zh-CN" dirty="0" smtClean="0"/>
              <a:t>+Kaldi</a:t>
            </a:r>
            <a:r>
              <a:rPr lang="zh-CN" altLang="en-US" dirty="0" smtClean="0"/>
              <a:t>的数据增强常规操作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3509" y="2543925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Kaldi</a:t>
            </a:r>
            <a:r>
              <a:rPr lang="zh-CN" altLang="en-US" dirty="0" smtClean="0"/>
              <a:t>：添加噪声（</a:t>
            </a:r>
            <a:r>
              <a:rPr lang="en-US" altLang="zh-CN" dirty="0" smtClean="0"/>
              <a:t>MUSAN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320925" y="4340410"/>
            <a:ext cx="403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pyroomacoustics</a:t>
            </a:r>
            <a:r>
              <a:rPr lang="zh-CN" altLang="en-US" dirty="0" smtClean="0"/>
              <a:t>：模拟远场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11923" y="2913257"/>
            <a:ext cx="1871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Music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Speech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Noise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Pulse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1922" y="4834420"/>
            <a:ext cx="3759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房间边长</a:t>
            </a:r>
            <a:r>
              <a:rPr lang="en-US" altLang="zh-CN" dirty="0" smtClean="0"/>
              <a:t>3~10</a:t>
            </a:r>
            <a:r>
              <a:rPr lang="zh-CN" altLang="en-US" dirty="0" smtClean="0"/>
              <a:t>米，高</a:t>
            </a:r>
            <a:r>
              <a:rPr lang="en-US" altLang="zh-CN" dirty="0" smtClean="0"/>
              <a:t>2.5~3.5</a:t>
            </a:r>
            <a:r>
              <a:rPr lang="zh-CN" altLang="en-US" dirty="0" smtClean="0"/>
              <a:t>米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拾音距离</a:t>
            </a:r>
            <a:r>
              <a:rPr lang="en-US" altLang="zh-CN" dirty="0" smtClean="0"/>
              <a:t>0.5~10</a:t>
            </a:r>
            <a:r>
              <a:rPr lang="zh-CN" altLang="en-US" dirty="0" smtClean="0"/>
              <a:t>米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Mic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随机摆放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墙</a:t>
            </a:r>
            <a:r>
              <a:rPr lang="zh-CN" altLang="en-US" dirty="0" smtClean="0"/>
              <a:t>面反弹系数</a:t>
            </a:r>
            <a:r>
              <a:rPr lang="en-US" altLang="zh-CN" dirty="0" smtClean="0"/>
              <a:t>0.1~0.8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40053" y="1197870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提取</a:t>
            </a:r>
            <a:r>
              <a:rPr lang="en-US" altLang="zh-CN" sz="2400" dirty="0" smtClean="0"/>
              <a:t>MFCC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635362" y="5392767"/>
            <a:ext cx="206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维度：</a:t>
            </a:r>
            <a:r>
              <a:rPr lang="en-US" altLang="zh-CN" dirty="0" smtClean="0"/>
              <a:t>30</a:t>
            </a:r>
          </a:p>
          <a:p>
            <a:r>
              <a:rPr lang="zh-CN" altLang="en-US" dirty="0" smtClean="0"/>
              <a:t>帧长：</a:t>
            </a:r>
            <a:r>
              <a:rPr lang="en-US" altLang="zh-CN" dirty="0" smtClean="0"/>
              <a:t>25ms</a:t>
            </a:r>
          </a:p>
          <a:p>
            <a:r>
              <a:rPr lang="zh-CN" altLang="en-US" dirty="0" smtClean="0"/>
              <a:t>帧移：</a:t>
            </a:r>
            <a:r>
              <a:rPr lang="en-US" altLang="zh-CN" dirty="0" smtClean="0"/>
              <a:t>10ms</a:t>
            </a:r>
          </a:p>
        </p:txBody>
      </p:sp>
      <p:sp>
        <p:nvSpPr>
          <p:cNvPr id="17" name="矩形 16"/>
          <p:cNvSpPr/>
          <p:nvPr/>
        </p:nvSpPr>
        <p:spPr>
          <a:xfrm>
            <a:off x="7635362" y="2028867"/>
            <a:ext cx="1074002" cy="45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输入语音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35362" y="2858864"/>
            <a:ext cx="1074002" cy="45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预处理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35362" y="3702127"/>
            <a:ext cx="1074002" cy="45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变换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35362" y="4545390"/>
            <a:ext cx="1074002" cy="45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</a:t>
            </a:r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滤波器组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09602" y="4542072"/>
            <a:ext cx="1074002" cy="45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取对数能量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09602" y="3702127"/>
            <a:ext cx="1074002" cy="45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DCT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09602" y="2858643"/>
            <a:ext cx="1074002" cy="45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MFCC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09602" y="2028426"/>
            <a:ext cx="1074002" cy="45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输出特征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箭头连接符 25"/>
          <p:cNvCxnSpPr>
            <a:stCxn id="17" idx="2"/>
            <a:endCxn id="18" idx="0"/>
          </p:cNvCxnSpPr>
          <p:nvPr/>
        </p:nvCxnSpPr>
        <p:spPr>
          <a:xfrm>
            <a:off x="8172363" y="2486006"/>
            <a:ext cx="0" cy="372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172363" y="3315782"/>
            <a:ext cx="0" cy="372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172363" y="4159266"/>
            <a:ext cx="0" cy="372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3"/>
            <a:endCxn id="21" idx="1"/>
          </p:cNvCxnSpPr>
          <p:nvPr/>
        </p:nvCxnSpPr>
        <p:spPr>
          <a:xfrm flipV="1">
            <a:off x="8709364" y="4770642"/>
            <a:ext cx="500238" cy="3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2" idx="2"/>
          </p:cNvCxnSpPr>
          <p:nvPr/>
        </p:nvCxnSpPr>
        <p:spPr>
          <a:xfrm flipV="1">
            <a:off x="9746603" y="4159266"/>
            <a:ext cx="0" cy="38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9748842" y="3317662"/>
            <a:ext cx="0" cy="38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9751081" y="2474178"/>
            <a:ext cx="0" cy="38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3508" y="893618"/>
            <a:ext cx="9236892" cy="1562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220683" y="1075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系统框架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819" y="1246909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Kaldi+tensorflow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01964" y="2169355"/>
            <a:ext cx="5139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Kaldi</a:t>
            </a:r>
            <a:r>
              <a:rPr lang="zh-CN" altLang="en-US" sz="3200" dirty="0" smtClean="0"/>
              <a:t>：强大的数据准备能力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701964" y="4413791"/>
            <a:ext cx="6952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tensorflow</a:t>
            </a:r>
            <a:r>
              <a:rPr lang="zh-CN" altLang="en-US" sz="3200" dirty="0" smtClean="0"/>
              <a:t>：方便搭建和训练深度网络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276947" y="2990651"/>
            <a:ext cx="7310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Prepare data, data augmentation, extract MFCC, compute </a:t>
            </a:r>
            <a:r>
              <a:rPr lang="en-US" altLang="zh-CN" sz="2000" dirty="0" err="1" smtClean="0"/>
              <a:t>vad</a:t>
            </a:r>
            <a:r>
              <a:rPr lang="en-US" altLang="zh-CN" sz="2000" dirty="0" smtClean="0"/>
              <a:t>  …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280774" y="3627282"/>
            <a:ext cx="2924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Training </a:t>
            </a:r>
            <a:r>
              <a:rPr lang="en-US" altLang="zh-CN" sz="2000" dirty="0" err="1" smtClean="0"/>
              <a:t>plda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scoring …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3508" y="893618"/>
            <a:ext cx="9236892" cy="1562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220683" y="1075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模型结构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48331" y="1433109"/>
            <a:ext cx="2007110" cy="1884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TDNN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5260" y="1433109"/>
            <a:ext cx="914400" cy="1884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</a:t>
            </a:r>
            <a:endParaRPr lang="zh-CN" altLang="en-US" dirty="0">
              <a:noFill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9174" y="1433109"/>
            <a:ext cx="914400" cy="1884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</a:t>
            </a:r>
            <a:endParaRPr lang="zh-CN" altLang="en-US" dirty="0">
              <a:noFill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49055" y="1784090"/>
            <a:ext cx="1575288" cy="11822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AMSOFTMAX</a:t>
            </a:r>
            <a:endParaRPr lang="zh-CN" altLang="en-US" dirty="0">
              <a:noFill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572476" y="2190490"/>
            <a:ext cx="581891" cy="36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549405" y="2190490"/>
            <a:ext cx="581891" cy="36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7433624" y="2190490"/>
            <a:ext cx="581891" cy="36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9220369" y="2190490"/>
            <a:ext cx="581891" cy="36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8450119" y="3557472"/>
            <a:ext cx="332509" cy="461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572168" y="4259435"/>
            <a:ext cx="2157681" cy="138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131296" y="414404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embedding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331943" y="2732552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5-layer TDNN</a:t>
            </a:r>
          </a:p>
          <a:p>
            <a:r>
              <a:rPr lang="en-US" altLang="zh-CN" sz="1600" dirty="0" smtClean="0"/>
              <a:t>Kernel size: [5,5,7,1,1]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292582" y="2794107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Attentions</a:t>
            </a:r>
          </a:p>
          <a:p>
            <a:r>
              <a:rPr lang="en-US" altLang="zh-CN" sz="1400" dirty="0" smtClean="0"/>
              <a:t> layers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8061573" y="293268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FC-layer x 2</a:t>
            </a:r>
            <a:endParaRPr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901339" y="262490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Margin softmax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7760519" y="5022095"/>
            <a:ext cx="1789881" cy="6966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PLDA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8450119" y="4499580"/>
            <a:ext cx="332509" cy="461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54891" y="1984680"/>
            <a:ext cx="1866879" cy="798414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589123" y="3388731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MFCC</a:t>
            </a:r>
            <a:endParaRPr lang="zh-CN" altLang="en-US" dirty="0">
              <a:noFill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72168" y="4259435"/>
            <a:ext cx="136732" cy="1385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708900" y="4259435"/>
            <a:ext cx="136732" cy="1385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845632" y="4259435"/>
            <a:ext cx="136732" cy="1385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133362" y="4259435"/>
            <a:ext cx="136732" cy="1385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270094" y="4259435"/>
            <a:ext cx="136732" cy="1385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406974" y="4259435"/>
            <a:ext cx="136732" cy="138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552134" y="4260836"/>
            <a:ext cx="136732" cy="138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827082" y="4259435"/>
            <a:ext cx="136732" cy="138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71505" y="4259435"/>
            <a:ext cx="136732" cy="138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121904" y="4259435"/>
            <a:ext cx="136732" cy="138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9416726" y="4259435"/>
            <a:ext cx="136732" cy="138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267125" y="4259435"/>
            <a:ext cx="136732" cy="138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586757" y="4259435"/>
            <a:ext cx="136732" cy="138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437156" y="4259435"/>
            <a:ext cx="136732" cy="1385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3508" y="893618"/>
            <a:ext cx="9236892" cy="1562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220683" y="1075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模型结构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793503" y="1166633"/>
            <a:ext cx="1435509" cy="6882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TDNN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下箭头 21"/>
          <p:cNvSpPr/>
          <p:nvPr/>
        </p:nvSpPr>
        <p:spPr>
          <a:xfrm rot="2830590">
            <a:off x="4046404" y="1872214"/>
            <a:ext cx="308287" cy="688228"/>
          </a:xfrm>
          <a:prstGeom prst="downArrow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45321" y="2691329"/>
            <a:ext cx="2644876" cy="255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 …           … 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061122" y="2691329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362541" y="2691329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105706" y="2691329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1745321" y="3481350"/>
                <a:ext cx="2644876" cy="2556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     …  </a:t>
                </a:r>
                <a:r>
                  <a:rPr lang="en-US" altLang="zh-C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…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21" y="3481350"/>
                <a:ext cx="2644876" cy="255639"/>
              </a:xfrm>
              <a:prstGeom prst="rect">
                <a:avLst/>
              </a:prstGeom>
              <a:blipFill>
                <a:blip r:embed="rId3"/>
                <a:stretch>
                  <a:fillRect t="-34091" b="-63636"/>
                </a:stretch>
              </a:blipFill>
              <a:ln w="952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/>
          <p:cNvCxnSpPr/>
          <p:nvPr/>
        </p:nvCxnSpPr>
        <p:spPr>
          <a:xfrm>
            <a:off x="2061122" y="3481350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62541" y="3481350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105706" y="3481350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45321" y="4499973"/>
            <a:ext cx="2644876" cy="255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  …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061122" y="4499973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362541" y="4499973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105706" y="4499973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770885" y="3106496"/>
            <a:ext cx="203528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118579" y="3116082"/>
            <a:ext cx="203528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143806" y="3095004"/>
            <a:ext cx="203528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直接箭头连接符 37"/>
          <p:cNvCxnSpPr>
            <a:endCxn id="35" idx="0"/>
          </p:cNvCxnSpPr>
          <p:nvPr/>
        </p:nvCxnSpPr>
        <p:spPr>
          <a:xfrm>
            <a:off x="1872649" y="2946968"/>
            <a:ext cx="0" cy="159528"/>
          </a:xfrm>
          <a:prstGeom prst="straightConnector1">
            <a:avLst/>
          </a:prstGeom>
          <a:ln w="3175">
            <a:headEnd type="none" w="sm" len="lg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214935" y="2946968"/>
            <a:ext cx="0" cy="159528"/>
          </a:xfrm>
          <a:prstGeom prst="straightConnector1">
            <a:avLst/>
          </a:prstGeom>
          <a:ln w="3175">
            <a:headEnd type="none" w="sm" len="lg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45570" y="2945185"/>
            <a:ext cx="0" cy="159528"/>
          </a:xfrm>
          <a:prstGeom prst="straightConnector1">
            <a:avLst/>
          </a:prstGeom>
          <a:ln w="3175">
            <a:headEnd type="none" w="sm" len="lg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245570" y="3320039"/>
            <a:ext cx="0" cy="159528"/>
          </a:xfrm>
          <a:prstGeom prst="straightConnector1">
            <a:avLst/>
          </a:prstGeom>
          <a:ln w="3175">
            <a:headEnd type="none" w="sm" len="lg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874861" y="3302527"/>
            <a:ext cx="0" cy="159528"/>
          </a:xfrm>
          <a:prstGeom prst="straightConnector1">
            <a:avLst/>
          </a:prstGeom>
          <a:ln w="3175">
            <a:headEnd type="none" w="sm" len="lg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2214935" y="3325878"/>
            <a:ext cx="0" cy="155472"/>
          </a:xfrm>
          <a:prstGeom prst="straightConnector1">
            <a:avLst/>
          </a:prstGeom>
          <a:ln w="3175">
            <a:headEnd type="none" w="sm" len="lg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2954659" y="4251280"/>
            <a:ext cx="219071" cy="201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rot="18282525">
            <a:off x="4815490" y="1865442"/>
            <a:ext cx="308287" cy="688228"/>
          </a:xfrm>
          <a:prstGeom prst="downArrow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321146" y="5269478"/>
            <a:ext cx="907866" cy="3217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99718" y="5933028"/>
            <a:ext cx="2644876" cy="255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…  …  … 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815519" y="5933028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116938" y="5933028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860103" y="5933028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 rot="1157784">
            <a:off x="3434162" y="4962118"/>
            <a:ext cx="998448" cy="19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 rot="7141694">
            <a:off x="4400078" y="4024908"/>
            <a:ext cx="2324380" cy="195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768322" y="4478613"/>
                <a:ext cx="302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22" y="4478613"/>
                <a:ext cx="302390" cy="276999"/>
              </a:xfrm>
              <a:prstGeom prst="rect">
                <a:avLst/>
              </a:prstGeom>
              <a:blipFill>
                <a:blip r:embed="rId4"/>
                <a:stretch>
                  <a:fillRect l="-10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2082250" y="4467963"/>
                <a:ext cx="307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250" y="4467963"/>
                <a:ext cx="307712" cy="276999"/>
              </a:xfrm>
              <a:prstGeom prst="rect">
                <a:avLst/>
              </a:prstGeom>
              <a:blipFill>
                <a:blip r:embed="rId5"/>
                <a:stretch>
                  <a:fillRect l="-10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4113298" y="4476363"/>
                <a:ext cx="327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298" y="4476363"/>
                <a:ext cx="327397" cy="276999"/>
              </a:xfrm>
              <a:prstGeom prst="rect">
                <a:avLst/>
              </a:prstGeom>
              <a:blipFill>
                <a:blip r:embed="rId6"/>
                <a:stretch>
                  <a:fillRect l="-9434" r="-377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1765255" y="2674993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255" y="2674993"/>
                <a:ext cx="292772" cy="276999"/>
              </a:xfrm>
              <a:prstGeom prst="rect">
                <a:avLst/>
              </a:prstGeom>
              <a:blipFill>
                <a:blip r:embed="rId7"/>
                <a:stretch>
                  <a:fillRect l="-18750" r="-416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4134819" y="2668826"/>
                <a:ext cx="317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819" y="2668826"/>
                <a:ext cx="317779" cy="276999"/>
              </a:xfrm>
              <a:prstGeom prst="rect">
                <a:avLst/>
              </a:prstGeom>
              <a:blipFill>
                <a:blip r:embed="rId8"/>
                <a:stretch>
                  <a:fillRect l="-17308" r="-384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2063817" y="2662213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817" y="2662213"/>
                <a:ext cx="298094" cy="276999"/>
              </a:xfrm>
              <a:prstGeom prst="rect">
                <a:avLst/>
              </a:prstGeom>
              <a:blipFill>
                <a:blip r:embed="rId9"/>
                <a:stretch>
                  <a:fillRect l="-18750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4121314" y="3465696"/>
                <a:ext cx="296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314" y="3465696"/>
                <a:ext cx="296620" cy="276999"/>
              </a:xfrm>
              <a:prstGeom prst="rect">
                <a:avLst/>
              </a:prstGeom>
              <a:blipFill>
                <a:blip r:embed="rId10"/>
                <a:stretch>
                  <a:fillRect l="-10204" r="-408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4435497" y="5271121"/>
            <a:ext cx="6572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oncat</a:t>
            </a:r>
          </a:p>
        </p:txBody>
      </p:sp>
      <p:sp>
        <p:nvSpPr>
          <p:cNvPr id="66" name="下箭头 65"/>
          <p:cNvSpPr/>
          <p:nvPr/>
        </p:nvSpPr>
        <p:spPr>
          <a:xfrm>
            <a:off x="4638697" y="5632473"/>
            <a:ext cx="277145" cy="214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3530058" y="5911668"/>
                <a:ext cx="287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58" y="5911668"/>
                <a:ext cx="287323" cy="276999"/>
              </a:xfrm>
              <a:prstGeom prst="rect">
                <a:avLst/>
              </a:prstGeom>
              <a:blipFill>
                <a:blip r:embed="rId11"/>
                <a:stretch>
                  <a:fillRect l="-10638" r="-851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/>
              <p:cNvSpPr txBox="1"/>
              <p:nvPr/>
            </p:nvSpPr>
            <p:spPr>
              <a:xfrm>
                <a:off x="3822433" y="5904565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433" y="5904565"/>
                <a:ext cx="292644" cy="276999"/>
              </a:xfrm>
              <a:prstGeom prst="rect">
                <a:avLst/>
              </a:prstGeom>
              <a:blipFill>
                <a:blip r:embed="rId12"/>
                <a:stretch>
                  <a:fillRect l="-10417" r="-833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/>
            </p:nvSpPr>
            <p:spPr>
              <a:xfrm>
                <a:off x="5887611" y="5911668"/>
                <a:ext cx="312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11" y="5911668"/>
                <a:ext cx="312329" cy="276999"/>
              </a:xfrm>
              <a:prstGeom prst="rect">
                <a:avLst/>
              </a:prstGeom>
              <a:blipFill>
                <a:blip r:embed="rId13"/>
                <a:stretch>
                  <a:fillRect l="-9804" r="-39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圆角矩形 70"/>
          <p:cNvSpPr/>
          <p:nvPr/>
        </p:nvSpPr>
        <p:spPr>
          <a:xfrm>
            <a:off x="1673522" y="3440225"/>
            <a:ext cx="2788473" cy="35052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1688268" y="4462366"/>
            <a:ext cx="2788473" cy="35052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3427919" y="5880791"/>
            <a:ext cx="2788473" cy="35052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1674706" y="2643889"/>
            <a:ext cx="2788473" cy="35052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下箭头 74"/>
          <p:cNvSpPr/>
          <p:nvPr/>
        </p:nvSpPr>
        <p:spPr>
          <a:xfrm>
            <a:off x="2954659" y="3768999"/>
            <a:ext cx="219071" cy="201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2423879" y="3985395"/>
            <a:ext cx="1317249" cy="2507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01895" y="1103888"/>
            <a:ext cx="3238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Attention-layers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3341823" y="2668826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823" y="2668826"/>
                <a:ext cx="278538" cy="276999"/>
              </a:xfrm>
              <a:prstGeom prst="rect">
                <a:avLst/>
              </a:prstGeom>
              <a:blipFill>
                <a:blip r:embed="rId14"/>
                <a:stretch>
                  <a:fillRect l="-19565" r="-217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连接符 80"/>
          <p:cNvCxnSpPr/>
          <p:nvPr/>
        </p:nvCxnSpPr>
        <p:spPr>
          <a:xfrm>
            <a:off x="3341823" y="2689673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3616095" y="2689673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892771" y="2691329"/>
            <a:ext cx="2644876" cy="255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 …           … 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5208572" y="2691329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509991" y="2691329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7253156" y="2691329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4912705" y="2674993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705" y="2674993"/>
                <a:ext cx="292772" cy="276999"/>
              </a:xfrm>
              <a:prstGeom prst="rect">
                <a:avLst/>
              </a:prstGeom>
              <a:blipFill>
                <a:blip r:embed="rId15"/>
                <a:stretch>
                  <a:fillRect l="-18750" r="-416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/>
              <p:cNvSpPr txBox="1"/>
              <p:nvPr/>
            </p:nvSpPr>
            <p:spPr>
              <a:xfrm>
                <a:off x="7282269" y="2668826"/>
                <a:ext cx="317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269" y="2668826"/>
                <a:ext cx="317779" cy="276999"/>
              </a:xfrm>
              <a:prstGeom prst="rect">
                <a:avLst/>
              </a:prstGeom>
              <a:blipFill>
                <a:blip r:embed="rId16"/>
                <a:stretch>
                  <a:fillRect l="-17308" r="-192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/>
              <p:cNvSpPr txBox="1"/>
              <p:nvPr/>
            </p:nvSpPr>
            <p:spPr>
              <a:xfrm>
                <a:off x="5211267" y="2662213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267" y="2662213"/>
                <a:ext cx="298094" cy="276999"/>
              </a:xfrm>
              <a:prstGeom prst="rect">
                <a:avLst/>
              </a:prstGeom>
              <a:blipFill>
                <a:blip r:embed="rId17"/>
                <a:stretch>
                  <a:fillRect l="-18367" r="-408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圆角矩形 89"/>
          <p:cNvSpPr/>
          <p:nvPr/>
        </p:nvSpPr>
        <p:spPr>
          <a:xfrm>
            <a:off x="4822156" y="2643889"/>
            <a:ext cx="2788473" cy="35052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/>
              <p:cNvSpPr txBox="1"/>
              <p:nvPr/>
            </p:nvSpPr>
            <p:spPr>
              <a:xfrm>
                <a:off x="6489273" y="2668826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73" y="2668826"/>
                <a:ext cx="278538" cy="276999"/>
              </a:xfrm>
              <a:prstGeom prst="rect">
                <a:avLst/>
              </a:prstGeom>
              <a:blipFill>
                <a:blip r:embed="rId18"/>
                <a:stretch>
                  <a:fillRect l="-20000" r="-444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连接符 91"/>
          <p:cNvCxnSpPr/>
          <p:nvPr/>
        </p:nvCxnSpPr>
        <p:spPr>
          <a:xfrm>
            <a:off x="6489273" y="2689673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763545" y="2689673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341823" y="3481350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616095" y="3481350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3381330" y="3103416"/>
            <a:ext cx="203528" cy="2057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>
            <a:off x="3483094" y="2953597"/>
            <a:ext cx="0" cy="159528"/>
          </a:xfrm>
          <a:prstGeom prst="straightConnector1">
            <a:avLst/>
          </a:prstGeom>
          <a:ln w="3175">
            <a:headEnd type="none" w="sm" len="lg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3483094" y="3328451"/>
            <a:ext cx="0" cy="159528"/>
          </a:xfrm>
          <a:prstGeom prst="straightConnector1">
            <a:avLst/>
          </a:prstGeom>
          <a:ln w="3175">
            <a:headEnd type="none" w="sm" len="lg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339906" y="4497723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3614178" y="4497723"/>
            <a:ext cx="0" cy="25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3352002" y="4487042"/>
                <a:ext cx="2881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002" y="4487042"/>
                <a:ext cx="288156" cy="276999"/>
              </a:xfrm>
              <a:prstGeom prst="rect">
                <a:avLst/>
              </a:prstGeom>
              <a:blipFill>
                <a:blip r:embed="rId19"/>
                <a:stretch>
                  <a:fillRect l="-10638" r="-425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8204716" y="2568028"/>
                <a:ext cx="2494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𝑊𝑧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716" y="2568028"/>
                <a:ext cx="2494722" cy="369332"/>
              </a:xfrm>
              <a:prstGeom prst="rect">
                <a:avLst/>
              </a:prstGeom>
              <a:blipFill>
                <a:blip r:embed="rId20"/>
                <a:stretch>
                  <a:fillRect t="-119672" r="-19560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 flipV="1">
            <a:off x="7950200" y="2828882"/>
            <a:ext cx="151476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77991"/>
              </p:ext>
            </p:extLst>
          </p:nvPr>
        </p:nvGraphicFramePr>
        <p:xfrm>
          <a:off x="8332168" y="3368896"/>
          <a:ext cx="2254345" cy="429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" name="Equation" r:id="rId21" imgW="1193800" imgH="228600" progId="Equation.DSMT4">
                  <p:embed/>
                </p:oleObj>
              </mc:Choice>
              <mc:Fallback>
                <p:oleObj name="Equation" r:id="rId21" imgW="11938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168" y="3368896"/>
                        <a:ext cx="2254345" cy="4293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 flipV="1">
            <a:off x="8024018" y="4012698"/>
            <a:ext cx="156579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219195"/>
              </p:ext>
            </p:extLst>
          </p:nvPr>
        </p:nvGraphicFramePr>
        <p:xfrm>
          <a:off x="8332168" y="4135552"/>
          <a:ext cx="2032307" cy="90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" name="Equation" r:id="rId23" imgW="1091726" imgH="482391" progId="Equation.DSMT4">
                  <p:embed/>
                </p:oleObj>
              </mc:Choice>
              <mc:Fallback>
                <p:oleObj name="Equation" r:id="rId23" imgW="1091726" imgH="4823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168" y="4135552"/>
                        <a:ext cx="2032307" cy="9003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>
            <a:off x="4637075" y="6289972"/>
            <a:ext cx="254074" cy="258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38034" y="65406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3508" y="893618"/>
            <a:ext cx="9236892" cy="1562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220683" y="1075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损失函数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74" y="1971698"/>
            <a:ext cx="5548348" cy="106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74" y="3021781"/>
            <a:ext cx="4283802" cy="61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61819" y="1246909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Margin-softmax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461818" y="4009136"/>
            <a:ext cx="2595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MHE </a:t>
            </a:r>
            <a:r>
              <a:rPr lang="en-US" altLang="zh-CN" sz="3200" dirty="0"/>
              <a:t>criterion</a:t>
            </a:r>
            <a:endParaRPr lang="zh-CN" altLang="en-US" sz="3200" dirty="0"/>
          </a:p>
        </p:txBody>
      </p:sp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3" y="4704887"/>
            <a:ext cx="5029698" cy="92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269" y="4184038"/>
            <a:ext cx="3362143" cy="190679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20683" y="6489412"/>
            <a:ext cx="117301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NimbusRomNo9L-Regu"/>
              </a:rPr>
              <a:t>[1] W</a:t>
            </a:r>
            <a:r>
              <a:rPr lang="en-US" altLang="zh-CN" sz="1200" dirty="0">
                <a:latin typeface="NimbusRomNo9L-Regu"/>
              </a:rPr>
              <a:t>. </a:t>
            </a:r>
            <a:r>
              <a:rPr lang="en-US" altLang="zh-CN" sz="1200" dirty="0" err="1" smtClean="0">
                <a:latin typeface="NimbusRomNo9L-Regu"/>
              </a:rPr>
              <a:t>Liu,et.al,“</a:t>
            </a:r>
            <a:r>
              <a:rPr lang="en-US" altLang="zh-CN" sz="1200" dirty="0" err="1">
                <a:latin typeface="NimbusRomNo9L-Regu"/>
              </a:rPr>
              <a:t>Learning</a:t>
            </a:r>
            <a:r>
              <a:rPr lang="en-US" altLang="zh-CN" sz="1200" dirty="0">
                <a:latin typeface="NimbusRomNo9L-Regu"/>
              </a:rPr>
              <a:t> towards minimum </a:t>
            </a:r>
            <a:r>
              <a:rPr lang="en-US" altLang="zh-CN" sz="1200" dirty="0" err="1">
                <a:latin typeface="NimbusRomNo9L-Regu"/>
              </a:rPr>
              <a:t>hyperspherical</a:t>
            </a:r>
            <a:r>
              <a:rPr lang="en-US" altLang="zh-CN" sz="1200" dirty="0">
                <a:latin typeface="NimbusRomNo9L-Regu"/>
              </a:rPr>
              <a:t> energy,” in </a:t>
            </a:r>
            <a:r>
              <a:rPr lang="en-US" altLang="zh-CN" sz="1200" dirty="0" smtClean="0">
                <a:latin typeface="NimbusRomNo9L-ReguItal"/>
              </a:rPr>
              <a:t>Advances in </a:t>
            </a:r>
            <a:r>
              <a:rPr lang="en-US" altLang="zh-CN" sz="1200" dirty="0">
                <a:latin typeface="NimbusRomNo9L-ReguItal"/>
              </a:rPr>
              <a:t>Neural Information Processing Systems</a:t>
            </a:r>
            <a:r>
              <a:rPr lang="en-US" altLang="zh-CN" sz="1200" dirty="0">
                <a:latin typeface="NimbusRomNo9L-Regu"/>
              </a:rPr>
              <a:t>, </a:t>
            </a:r>
            <a:r>
              <a:rPr lang="en-US" altLang="zh-CN" sz="1200" dirty="0" smtClean="0">
                <a:latin typeface="NimbusRomNo9L-Regu"/>
              </a:rPr>
              <a:t>2018</a:t>
            </a:r>
            <a:endParaRPr lang="zh-CN" altLang="en-US" sz="12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508" y="1686117"/>
            <a:ext cx="1739946" cy="133566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400" y="1684722"/>
            <a:ext cx="1827981" cy="1379703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740180" y="314124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softmax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750092" y="312677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Margin-softmax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313508" y="893618"/>
            <a:ext cx="9236892" cy="1562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220683" y="10754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训练过程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115" y="3325091"/>
            <a:ext cx="8448566" cy="298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290960" y="6407906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.Train on </a:t>
            </a:r>
            <a:r>
              <a:rPr lang="en-US" altLang="zh-CN" sz="1400" dirty="0" err="1" smtClean="0"/>
              <a:t>openslr</a:t>
            </a:r>
            <a:r>
              <a:rPr lang="en-US" altLang="zh-CN" sz="1400" dirty="0" smtClean="0"/>
              <a:t> data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847238" y="1654767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GB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特征长度少于</a:t>
            </a:r>
            <a:r>
              <a:rPr lang="en-GB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帧的筛除掉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4369" y="2045150"/>
            <a:ext cx="8985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训练时使用的特征是从</a:t>
            </a:r>
            <a:r>
              <a:rPr lang="en-GB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中随机截取</a:t>
            </a:r>
            <a:r>
              <a:rPr lang="en-GB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GB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zh-CN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帧作为训练输入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41837" y="2475655"/>
            <a:ext cx="8478982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在每个训练的</a:t>
            </a:r>
            <a:r>
              <a:rPr lang="en-GB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zh-CN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中，我们选</a:t>
            </a:r>
            <a:r>
              <a:rPr lang="en-GB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个说话人，每个说话人选</a:t>
            </a:r>
            <a:r>
              <a:rPr lang="en-GB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4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条语音特征进行</a:t>
            </a:r>
            <a:r>
              <a:rPr lang="zh-CN" altLang="zh-CN" kern="14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训练</a:t>
            </a:r>
            <a:endParaRPr lang="zh-CN" altLang="zh-CN" sz="1400" kern="14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7238" y="2888728"/>
            <a:ext cx="393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4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4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SGD</a:t>
            </a:r>
            <a:r>
              <a:rPr lang="zh-CN" altLang="en-US" kern="14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优化算法，</a:t>
            </a:r>
            <a:r>
              <a:rPr lang="zh-CN" altLang="zh-CN" kern="1400" dirty="0" smtClean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初始学习率</a:t>
            </a:r>
            <a:r>
              <a:rPr lang="zh-CN" altLang="zh-CN" kern="1400" dirty="0" smtClean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zh-CN" kern="1400" dirty="0" smtClean="0">
                <a:ea typeface="Arial" panose="020B0604020202020204" pitchFamily="34" charset="0"/>
                <a:cs typeface="Times New Roman" panose="02020603050405020304" pitchFamily="18" charset="0"/>
              </a:rPr>
              <a:t>0.01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3508" y="970411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openslr</a:t>
            </a:r>
            <a:r>
              <a:rPr lang="zh-CN" altLang="en-US" sz="2800" dirty="0" smtClean="0"/>
              <a:t>数据训练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463</Words>
  <Application>Microsoft Office PowerPoint</Application>
  <PresentationFormat>宽屏</PresentationFormat>
  <Paragraphs>154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NimbusRomNo9L-Regu</vt:lpstr>
      <vt:lpstr>NimbusRomNo9L-ReguItal</vt:lpstr>
      <vt:lpstr>等线</vt:lpstr>
      <vt:lpstr>等线 Light</vt:lpstr>
      <vt:lpstr>黑体</vt:lpstr>
      <vt:lpstr>宋体</vt:lpstr>
      <vt:lpstr>3ds</vt:lpstr>
      <vt:lpstr>Arial</vt:lpstr>
      <vt:lpstr>Cambria Math</vt:lpstr>
      <vt:lpstr>Comic Sans MS</vt:lpstr>
      <vt:lpstr>Times New Roman</vt:lpstr>
      <vt:lpstr>Wingdings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chengfang</dc:creator>
  <cp:lastModifiedBy>luo chengfang</cp:lastModifiedBy>
  <cp:revision>229</cp:revision>
  <dcterms:created xsi:type="dcterms:W3CDTF">2019-10-21T16:01:00Z</dcterms:created>
  <dcterms:modified xsi:type="dcterms:W3CDTF">2019-10-25T09:40:40Z</dcterms:modified>
</cp:coreProperties>
</file>