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8" r:id="rId2"/>
    <p:sldId id="271" r:id="rId3"/>
    <p:sldId id="263" r:id="rId4"/>
    <p:sldId id="259" r:id="rId5"/>
    <p:sldId id="268" r:id="rId6"/>
    <p:sldId id="264" r:id="rId7"/>
    <p:sldId id="265" r:id="rId8"/>
    <p:sldId id="260" r:id="rId9"/>
    <p:sldId id="262" r:id="rId10"/>
    <p:sldId id="269" r:id="rId11"/>
    <p:sldId id="270" r:id="rId12"/>
    <p:sldId id="26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30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85638487991372"/>
          <c:y val="0.20023281122714248"/>
          <c:w val="0.80786538160446475"/>
          <c:h val="0.4908439512233114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Sheet1!$A$2:$A$160</c:f>
              <c:numCache>
                <c:formatCode>General</c:formatCode>
                <c:ptCount val="159"/>
                <c:pt idx="0">
                  <c:v>-1</c:v>
                </c:pt>
                <c:pt idx="1">
                  <c:v>0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  <c:pt idx="8">
                  <c:v>7</c:v>
                </c:pt>
                <c:pt idx="9">
                  <c:v>8</c:v>
                </c:pt>
                <c:pt idx="10">
                  <c:v>9</c:v>
                </c:pt>
                <c:pt idx="11">
                  <c:v>10</c:v>
                </c:pt>
                <c:pt idx="12">
                  <c:v>11</c:v>
                </c:pt>
                <c:pt idx="13">
                  <c:v>12</c:v>
                </c:pt>
                <c:pt idx="14">
                  <c:v>13</c:v>
                </c:pt>
                <c:pt idx="15">
                  <c:v>14</c:v>
                </c:pt>
                <c:pt idx="16">
                  <c:v>15</c:v>
                </c:pt>
                <c:pt idx="17">
                  <c:v>16</c:v>
                </c:pt>
                <c:pt idx="18">
                  <c:v>17</c:v>
                </c:pt>
                <c:pt idx="19">
                  <c:v>18</c:v>
                </c:pt>
                <c:pt idx="20">
                  <c:v>19</c:v>
                </c:pt>
                <c:pt idx="21">
                  <c:v>20</c:v>
                </c:pt>
                <c:pt idx="22">
                  <c:v>21</c:v>
                </c:pt>
                <c:pt idx="23">
                  <c:v>22</c:v>
                </c:pt>
                <c:pt idx="24">
                  <c:v>23</c:v>
                </c:pt>
                <c:pt idx="25">
                  <c:v>24</c:v>
                </c:pt>
                <c:pt idx="26">
                  <c:v>25</c:v>
                </c:pt>
                <c:pt idx="27">
                  <c:v>26</c:v>
                </c:pt>
                <c:pt idx="28">
                  <c:v>27</c:v>
                </c:pt>
                <c:pt idx="29">
                  <c:v>28</c:v>
                </c:pt>
                <c:pt idx="30">
                  <c:v>29</c:v>
                </c:pt>
                <c:pt idx="31">
                  <c:v>30</c:v>
                </c:pt>
                <c:pt idx="32">
                  <c:v>31</c:v>
                </c:pt>
                <c:pt idx="33">
                  <c:v>32</c:v>
                </c:pt>
                <c:pt idx="34">
                  <c:v>33</c:v>
                </c:pt>
                <c:pt idx="35">
                  <c:v>34</c:v>
                </c:pt>
                <c:pt idx="36">
                  <c:v>35</c:v>
                </c:pt>
                <c:pt idx="37">
                  <c:v>36</c:v>
                </c:pt>
                <c:pt idx="38">
                  <c:v>37</c:v>
                </c:pt>
                <c:pt idx="39">
                  <c:v>38</c:v>
                </c:pt>
                <c:pt idx="40">
                  <c:v>39</c:v>
                </c:pt>
                <c:pt idx="41">
                  <c:v>40</c:v>
                </c:pt>
                <c:pt idx="42">
                  <c:v>41</c:v>
                </c:pt>
                <c:pt idx="43">
                  <c:v>42</c:v>
                </c:pt>
                <c:pt idx="44">
                  <c:v>43</c:v>
                </c:pt>
                <c:pt idx="45">
                  <c:v>44</c:v>
                </c:pt>
                <c:pt idx="46">
                  <c:v>45</c:v>
                </c:pt>
                <c:pt idx="47">
                  <c:v>46</c:v>
                </c:pt>
                <c:pt idx="48">
                  <c:v>47</c:v>
                </c:pt>
                <c:pt idx="49">
                  <c:v>48</c:v>
                </c:pt>
                <c:pt idx="50">
                  <c:v>49</c:v>
                </c:pt>
                <c:pt idx="51">
                  <c:v>50</c:v>
                </c:pt>
                <c:pt idx="52">
                  <c:v>51</c:v>
                </c:pt>
                <c:pt idx="53">
                  <c:v>52</c:v>
                </c:pt>
                <c:pt idx="54">
                  <c:v>53</c:v>
                </c:pt>
                <c:pt idx="55">
                  <c:v>54</c:v>
                </c:pt>
                <c:pt idx="56">
                  <c:v>55</c:v>
                </c:pt>
                <c:pt idx="57">
                  <c:v>56</c:v>
                </c:pt>
                <c:pt idx="58">
                  <c:v>57</c:v>
                </c:pt>
                <c:pt idx="59">
                  <c:v>58</c:v>
                </c:pt>
                <c:pt idx="60">
                  <c:v>59</c:v>
                </c:pt>
                <c:pt idx="61">
                  <c:v>60</c:v>
                </c:pt>
                <c:pt idx="62">
                  <c:v>61</c:v>
                </c:pt>
                <c:pt idx="63">
                  <c:v>62</c:v>
                </c:pt>
                <c:pt idx="64">
                  <c:v>63</c:v>
                </c:pt>
                <c:pt idx="65">
                  <c:v>64</c:v>
                </c:pt>
                <c:pt idx="66">
                  <c:v>65</c:v>
                </c:pt>
                <c:pt idx="67">
                  <c:v>66</c:v>
                </c:pt>
                <c:pt idx="68">
                  <c:v>67</c:v>
                </c:pt>
                <c:pt idx="69">
                  <c:v>68</c:v>
                </c:pt>
                <c:pt idx="70">
                  <c:v>69</c:v>
                </c:pt>
                <c:pt idx="71">
                  <c:v>70</c:v>
                </c:pt>
                <c:pt idx="72">
                  <c:v>71</c:v>
                </c:pt>
                <c:pt idx="73">
                  <c:v>72</c:v>
                </c:pt>
                <c:pt idx="74">
                  <c:v>73</c:v>
                </c:pt>
                <c:pt idx="75">
                  <c:v>74</c:v>
                </c:pt>
                <c:pt idx="76">
                  <c:v>75</c:v>
                </c:pt>
                <c:pt idx="77">
                  <c:v>76</c:v>
                </c:pt>
                <c:pt idx="78">
                  <c:v>77</c:v>
                </c:pt>
                <c:pt idx="79">
                  <c:v>78</c:v>
                </c:pt>
                <c:pt idx="80">
                  <c:v>79</c:v>
                </c:pt>
                <c:pt idx="81">
                  <c:v>80</c:v>
                </c:pt>
                <c:pt idx="82">
                  <c:v>81</c:v>
                </c:pt>
                <c:pt idx="83">
                  <c:v>82</c:v>
                </c:pt>
                <c:pt idx="84">
                  <c:v>83</c:v>
                </c:pt>
                <c:pt idx="85">
                  <c:v>84</c:v>
                </c:pt>
                <c:pt idx="86">
                  <c:v>85</c:v>
                </c:pt>
                <c:pt idx="87">
                  <c:v>86</c:v>
                </c:pt>
                <c:pt idx="88">
                  <c:v>87</c:v>
                </c:pt>
                <c:pt idx="89">
                  <c:v>88</c:v>
                </c:pt>
                <c:pt idx="90">
                  <c:v>89</c:v>
                </c:pt>
                <c:pt idx="91">
                  <c:v>90</c:v>
                </c:pt>
                <c:pt idx="92">
                  <c:v>91</c:v>
                </c:pt>
                <c:pt idx="93">
                  <c:v>92</c:v>
                </c:pt>
                <c:pt idx="94">
                  <c:v>93</c:v>
                </c:pt>
                <c:pt idx="95">
                  <c:v>94</c:v>
                </c:pt>
                <c:pt idx="96">
                  <c:v>95</c:v>
                </c:pt>
                <c:pt idx="97">
                  <c:v>96</c:v>
                </c:pt>
                <c:pt idx="98">
                  <c:v>97</c:v>
                </c:pt>
                <c:pt idx="99">
                  <c:v>98</c:v>
                </c:pt>
                <c:pt idx="100">
                  <c:v>99</c:v>
                </c:pt>
                <c:pt idx="101">
                  <c:v>100</c:v>
                </c:pt>
                <c:pt idx="102">
                  <c:v>101</c:v>
                </c:pt>
                <c:pt idx="103">
                  <c:v>102</c:v>
                </c:pt>
                <c:pt idx="104">
                  <c:v>103</c:v>
                </c:pt>
                <c:pt idx="105">
                  <c:v>104</c:v>
                </c:pt>
                <c:pt idx="106">
                  <c:v>105</c:v>
                </c:pt>
                <c:pt idx="107">
                  <c:v>106</c:v>
                </c:pt>
                <c:pt idx="108">
                  <c:v>107</c:v>
                </c:pt>
                <c:pt idx="109">
                  <c:v>108</c:v>
                </c:pt>
                <c:pt idx="110">
                  <c:v>109</c:v>
                </c:pt>
                <c:pt idx="111">
                  <c:v>110</c:v>
                </c:pt>
                <c:pt idx="112">
                  <c:v>111</c:v>
                </c:pt>
                <c:pt idx="113">
                  <c:v>112</c:v>
                </c:pt>
                <c:pt idx="114">
                  <c:v>113</c:v>
                </c:pt>
                <c:pt idx="115">
                  <c:v>114</c:v>
                </c:pt>
                <c:pt idx="116">
                  <c:v>115</c:v>
                </c:pt>
                <c:pt idx="117">
                  <c:v>116</c:v>
                </c:pt>
                <c:pt idx="118">
                  <c:v>117</c:v>
                </c:pt>
                <c:pt idx="119">
                  <c:v>118</c:v>
                </c:pt>
                <c:pt idx="120">
                  <c:v>119</c:v>
                </c:pt>
                <c:pt idx="121">
                  <c:v>120</c:v>
                </c:pt>
                <c:pt idx="122">
                  <c:v>121</c:v>
                </c:pt>
                <c:pt idx="123">
                  <c:v>122</c:v>
                </c:pt>
                <c:pt idx="124">
                  <c:v>123</c:v>
                </c:pt>
                <c:pt idx="125">
                  <c:v>124</c:v>
                </c:pt>
                <c:pt idx="126">
                  <c:v>125</c:v>
                </c:pt>
                <c:pt idx="127">
                  <c:v>126</c:v>
                </c:pt>
                <c:pt idx="128">
                  <c:v>127</c:v>
                </c:pt>
                <c:pt idx="129">
                  <c:v>128</c:v>
                </c:pt>
                <c:pt idx="130">
                  <c:v>129</c:v>
                </c:pt>
                <c:pt idx="131">
                  <c:v>130</c:v>
                </c:pt>
                <c:pt idx="132">
                  <c:v>131</c:v>
                </c:pt>
                <c:pt idx="133">
                  <c:v>132</c:v>
                </c:pt>
                <c:pt idx="134">
                  <c:v>133</c:v>
                </c:pt>
                <c:pt idx="135">
                  <c:v>134</c:v>
                </c:pt>
                <c:pt idx="136">
                  <c:v>135</c:v>
                </c:pt>
                <c:pt idx="137">
                  <c:v>136</c:v>
                </c:pt>
                <c:pt idx="138">
                  <c:v>137</c:v>
                </c:pt>
                <c:pt idx="139">
                  <c:v>138</c:v>
                </c:pt>
                <c:pt idx="140">
                  <c:v>139</c:v>
                </c:pt>
                <c:pt idx="141">
                  <c:v>140</c:v>
                </c:pt>
                <c:pt idx="142">
                  <c:v>141</c:v>
                </c:pt>
                <c:pt idx="143">
                  <c:v>142</c:v>
                </c:pt>
                <c:pt idx="144">
                  <c:v>143</c:v>
                </c:pt>
                <c:pt idx="145">
                  <c:v>144</c:v>
                </c:pt>
                <c:pt idx="146">
                  <c:v>145</c:v>
                </c:pt>
                <c:pt idx="147">
                  <c:v>146</c:v>
                </c:pt>
                <c:pt idx="148">
                  <c:v>147</c:v>
                </c:pt>
                <c:pt idx="149">
                  <c:v>148</c:v>
                </c:pt>
              </c:numCache>
            </c:numRef>
          </c:cat>
          <c:val>
            <c:numRef>
              <c:f>Sheet1!$B$2:$B$160</c:f>
              <c:numCache>
                <c:formatCode>General</c:formatCode>
                <c:ptCount val="159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</c:v>
                </c:pt>
                <c:pt idx="7">
                  <c:v>0.1</c:v>
                </c:pt>
                <c:pt idx="8">
                  <c:v>0.1</c:v>
                </c:pt>
                <c:pt idx="9">
                  <c:v>0.1</c:v>
                </c:pt>
                <c:pt idx="10">
                  <c:v>0.1</c:v>
                </c:pt>
                <c:pt idx="11">
                  <c:v>0.1</c:v>
                </c:pt>
                <c:pt idx="12">
                  <c:v>0.1</c:v>
                </c:pt>
                <c:pt idx="13">
                  <c:v>0.1</c:v>
                </c:pt>
                <c:pt idx="14">
                  <c:v>0.1</c:v>
                </c:pt>
                <c:pt idx="15">
                  <c:v>0.1</c:v>
                </c:pt>
                <c:pt idx="16">
                  <c:v>0.1</c:v>
                </c:pt>
                <c:pt idx="17">
                  <c:v>0.1</c:v>
                </c:pt>
                <c:pt idx="18">
                  <c:v>0.1</c:v>
                </c:pt>
                <c:pt idx="19">
                  <c:v>0.1</c:v>
                </c:pt>
                <c:pt idx="20">
                  <c:v>0.1</c:v>
                </c:pt>
                <c:pt idx="21">
                  <c:v>0.1</c:v>
                </c:pt>
                <c:pt idx="22">
                  <c:v>0.1</c:v>
                </c:pt>
                <c:pt idx="23">
                  <c:v>0.1</c:v>
                </c:pt>
                <c:pt idx="24">
                  <c:v>0.1</c:v>
                </c:pt>
                <c:pt idx="25">
                  <c:v>0.1</c:v>
                </c:pt>
                <c:pt idx="26">
                  <c:v>0.1</c:v>
                </c:pt>
                <c:pt idx="27">
                  <c:v>0.1</c:v>
                </c:pt>
                <c:pt idx="28">
                  <c:v>0.1</c:v>
                </c:pt>
                <c:pt idx="29">
                  <c:v>0.1</c:v>
                </c:pt>
                <c:pt idx="30">
                  <c:v>0.1</c:v>
                </c:pt>
                <c:pt idx="31">
                  <c:v>0.1</c:v>
                </c:pt>
                <c:pt idx="32">
                  <c:v>0.1</c:v>
                </c:pt>
                <c:pt idx="33">
                  <c:v>0.1</c:v>
                </c:pt>
                <c:pt idx="34">
                  <c:v>0.1</c:v>
                </c:pt>
                <c:pt idx="35">
                  <c:v>0.1</c:v>
                </c:pt>
                <c:pt idx="36">
                  <c:v>0.1</c:v>
                </c:pt>
                <c:pt idx="37">
                  <c:v>0.1</c:v>
                </c:pt>
                <c:pt idx="38">
                  <c:v>0.1</c:v>
                </c:pt>
                <c:pt idx="39">
                  <c:v>0.1</c:v>
                </c:pt>
                <c:pt idx="40">
                  <c:v>0.1</c:v>
                </c:pt>
                <c:pt idx="41">
                  <c:v>0.1</c:v>
                </c:pt>
                <c:pt idx="42">
                  <c:v>0.1</c:v>
                </c:pt>
                <c:pt idx="43">
                  <c:v>0.1</c:v>
                </c:pt>
                <c:pt idx="44">
                  <c:v>0.1</c:v>
                </c:pt>
                <c:pt idx="45">
                  <c:v>0.1</c:v>
                </c:pt>
                <c:pt idx="46">
                  <c:v>0.1</c:v>
                </c:pt>
                <c:pt idx="47">
                  <c:v>0.1</c:v>
                </c:pt>
                <c:pt idx="48">
                  <c:v>0.1</c:v>
                </c:pt>
                <c:pt idx="49">
                  <c:v>0.1</c:v>
                </c:pt>
                <c:pt idx="50">
                  <c:v>0.1</c:v>
                </c:pt>
                <c:pt idx="51">
                  <c:v>0.1</c:v>
                </c:pt>
                <c:pt idx="52">
                  <c:v>0.1</c:v>
                </c:pt>
                <c:pt idx="53">
                  <c:v>0.1</c:v>
                </c:pt>
                <c:pt idx="54">
                  <c:v>0.1</c:v>
                </c:pt>
                <c:pt idx="55">
                  <c:v>0.1</c:v>
                </c:pt>
                <c:pt idx="56">
                  <c:v>0.1</c:v>
                </c:pt>
                <c:pt idx="57">
                  <c:v>0.1</c:v>
                </c:pt>
                <c:pt idx="58">
                  <c:v>0.1</c:v>
                </c:pt>
                <c:pt idx="59">
                  <c:v>0.1</c:v>
                </c:pt>
                <c:pt idx="60">
                  <c:v>0.1</c:v>
                </c:pt>
                <c:pt idx="61">
                  <c:v>0.1</c:v>
                </c:pt>
                <c:pt idx="62">
                  <c:v>0.1</c:v>
                </c:pt>
                <c:pt idx="63">
                  <c:v>0.1</c:v>
                </c:pt>
                <c:pt idx="64">
                  <c:v>0.1</c:v>
                </c:pt>
                <c:pt idx="65">
                  <c:v>0.1</c:v>
                </c:pt>
                <c:pt idx="66">
                  <c:v>0.1</c:v>
                </c:pt>
                <c:pt idx="67">
                  <c:v>0.1</c:v>
                </c:pt>
                <c:pt idx="68">
                  <c:v>0.1</c:v>
                </c:pt>
                <c:pt idx="69">
                  <c:v>0.1</c:v>
                </c:pt>
                <c:pt idx="70">
                  <c:v>0.1</c:v>
                </c:pt>
                <c:pt idx="71">
                  <c:v>0.1</c:v>
                </c:pt>
                <c:pt idx="72">
                  <c:v>0.1</c:v>
                </c:pt>
                <c:pt idx="73">
                  <c:v>0.1</c:v>
                </c:pt>
                <c:pt idx="74">
                  <c:v>0.1</c:v>
                </c:pt>
                <c:pt idx="75">
                  <c:v>0.1</c:v>
                </c:pt>
                <c:pt idx="76">
                  <c:v>0.1</c:v>
                </c:pt>
                <c:pt idx="77">
                  <c:v>0.1</c:v>
                </c:pt>
                <c:pt idx="78">
                  <c:v>0.01</c:v>
                </c:pt>
                <c:pt idx="79">
                  <c:v>0.01</c:v>
                </c:pt>
                <c:pt idx="80">
                  <c:v>0.01</c:v>
                </c:pt>
                <c:pt idx="81">
                  <c:v>0.01</c:v>
                </c:pt>
                <c:pt idx="82">
                  <c:v>0.01</c:v>
                </c:pt>
                <c:pt idx="83">
                  <c:v>0.01</c:v>
                </c:pt>
                <c:pt idx="84">
                  <c:v>0.01</c:v>
                </c:pt>
                <c:pt idx="85">
                  <c:v>0.01</c:v>
                </c:pt>
                <c:pt idx="86">
                  <c:v>0.01</c:v>
                </c:pt>
                <c:pt idx="87">
                  <c:v>0.01</c:v>
                </c:pt>
                <c:pt idx="88">
                  <c:v>0.01</c:v>
                </c:pt>
                <c:pt idx="89">
                  <c:v>0.01</c:v>
                </c:pt>
                <c:pt idx="90">
                  <c:v>0.01</c:v>
                </c:pt>
                <c:pt idx="91">
                  <c:v>1E-3</c:v>
                </c:pt>
                <c:pt idx="92">
                  <c:v>1E-3</c:v>
                </c:pt>
                <c:pt idx="93">
                  <c:v>1E-3</c:v>
                </c:pt>
                <c:pt idx="94">
                  <c:v>1E-3</c:v>
                </c:pt>
                <c:pt idx="95">
                  <c:v>1E-3</c:v>
                </c:pt>
                <c:pt idx="96">
                  <c:v>1E-3</c:v>
                </c:pt>
                <c:pt idx="97">
                  <c:v>1E-3</c:v>
                </c:pt>
                <c:pt idx="98">
                  <c:v>1E-3</c:v>
                </c:pt>
                <c:pt idx="99">
                  <c:v>1E-3</c:v>
                </c:pt>
                <c:pt idx="100">
                  <c:v>1E-3</c:v>
                </c:pt>
                <c:pt idx="101">
                  <c:v>1E-3</c:v>
                </c:pt>
                <c:pt idx="102">
                  <c:v>1E-3</c:v>
                </c:pt>
                <c:pt idx="103">
                  <c:v>1E-3</c:v>
                </c:pt>
                <c:pt idx="104">
                  <c:v>1E-3</c:v>
                </c:pt>
                <c:pt idx="105">
                  <c:v>1E-3</c:v>
                </c:pt>
                <c:pt idx="106">
                  <c:v>1E-3</c:v>
                </c:pt>
                <c:pt idx="107">
                  <c:v>1E-3</c:v>
                </c:pt>
                <c:pt idx="108">
                  <c:v>1E-3</c:v>
                </c:pt>
                <c:pt idx="109">
                  <c:v>1E-3</c:v>
                </c:pt>
                <c:pt idx="110">
                  <c:v>1E-3</c:v>
                </c:pt>
                <c:pt idx="111">
                  <c:v>1E-3</c:v>
                </c:pt>
                <c:pt idx="112">
                  <c:v>1E-3</c:v>
                </c:pt>
                <c:pt idx="113">
                  <c:v>1E-3</c:v>
                </c:pt>
                <c:pt idx="114">
                  <c:v>1E-3</c:v>
                </c:pt>
                <c:pt idx="115">
                  <c:v>1E-3</c:v>
                </c:pt>
                <c:pt idx="116">
                  <c:v>1E-3</c:v>
                </c:pt>
                <c:pt idx="117">
                  <c:v>1E-3</c:v>
                </c:pt>
                <c:pt idx="118">
                  <c:v>1E-4</c:v>
                </c:pt>
                <c:pt idx="119">
                  <c:v>1E-4</c:v>
                </c:pt>
                <c:pt idx="120">
                  <c:v>1E-4</c:v>
                </c:pt>
                <c:pt idx="121">
                  <c:v>1E-4</c:v>
                </c:pt>
                <c:pt idx="122">
                  <c:v>1E-4</c:v>
                </c:pt>
                <c:pt idx="123">
                  <c:v>1E-4</c:v>
                </c:pt>
                <c:pt idx="124">
                  <c:v>1E-4</c:v>
                </c:pt>
                <c:pt idx="125">
                  <c:v>1E-4</c:v>
                </c:pt>
                <c:pt idx="126">
                  <c:v>1E-4</c:v>
                </c:pt>
                <c:pt idx="127">
                  <c:v>1E-4</c:v>
                </c:pt>
                <c:pt idx="128">
                  <c:v>1E-4</c:v>
                </c:pt>
                <c:pt idx="129">
                  <c:v>1E-4</c:v>
                </c:pt>
                <c:pt idx="130">
                  <c:v>1E-4</c:v>
                </c:pt>
                <c:pt idx="131">
                  <c:v>1E-4</c:v>
                </c:pt>
                <c:pt idx="132">
                  <c:v>1E-4</c:v>
                </c:pt>
                <c:pt idx="133">
                  <c:v>1E-4</c:v>
                </c:pt>
                <c:pt idx="134">
                  <c:v>1E-4</c:v>
                </c:pt>
                <c:pt idx="135">
                  <c:v>1E-4</c:v>
                </c:pt>
                <c:pt idx="136">
                  <c:v>1E-4</c:v>
                </c:pt>
                <c:pt idx="137">
                  <c:v>1E-4</c:v>
                </c:pt>
                <c:pt idx="138">
                  <c:v>1E-4</c:v>
                </c:pt>
                <c:pt idx="139">
                  <c:v>1E-4</c:v>
                </c:pt>
                <c:pt idx="140">
                  <c:v>1E-4</c:v>
                </c:pt>
                <c:pt idx="141">
                  <c:v>1E-4</c:v>
                </c:pt>
                <c:pt idx="142">
                  <c:v>1E-4</c:v>
                </c:pt>
                <c:pt idx="143">
                  <c:v>1E-4</c:v>
                </c:pt>
                <c:pt idx="144">
                  <c:v>1E-4</c:v>
                </c:pt>
                <c:pt idx="145">
                  <c:v>1E-4</c:v>
                </c:pt>
                <c:pt idx="146">
                  <c:v>1E-4</c:v>
                </c:pt>
                <c:pt idx="147">
                  <c:v>1E-4</c:v>
                </c:pt>
                <c:pt idx="148">
                  <c:v>1E-4</c:v>
                </c:pt>
                <c:pt idx="149">
                  <c:v>1E-4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F73-F841-8F36-64A86BF545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45048799"/>
        <c:axId val="1357649583"/>
      </c:lineChart>
      <c:catAx>
        <c:axId val="134504879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357649583"/>
        <c:crosses val="autoZero"/>
        <c:auto val="1"/>
        <c:lblAlgn val="ctr"/>
        <c:lblOffset val="100"/>
        <c:noMultiLvlLbl val="0"/>
      </c:catAx>
      <c:valAx>
        <c:axId val="1357649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450487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2660558993390946"/>
          <c:y val="0.81912780538187624"/>
          <c:w val="0.16155671827586629"/>
          <c:h val="0.1183140904806785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85638487991372"/>
          <c:y val="0.20023281122714248"/>
          <c:w val="0.80786538160446475"/>
          <c:h val="0.4908439512233114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Sheet1!$A$2:$A$159</c:f>
              <c:numCache>
                <c:formatCode>General</c:formatCode>
                <c:ptCount val="15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</c:numCache>
            </c:numRef>
          </c:cat>
          <c:val>
            <c:numRef>
              <c:f>Sheet1!$B$2:$B$159</c:f>
              <c:numCache>
                <c:formatCode>General</c:formatCode>
                <c:ptCount val="158"/>
                <c:pt idx="0">
                  <c:v>7.2579000000000002</c:v>
                </c:pt>
                <c:pt idx="1">
                  <c:v>4.0640000000000001</c:v>
                </c:pt>
                <c:pt idx="2">
                  <c:v>3.6989999999999998</c:v>
                </c:pt>
                <c:pt idx="3">
                  <c:v>3.7090000000000001</c:v>
                </c:pt>
                <c:pt idx="4">
                  <c:v>3.8281999999999998</c:v>
                </c:pt>
                <c:pt idx="5">
                  <c:v>3.8622000000000001</c:v>
                </c:pt>
                <c:pt idx="6">
                  <c:v>3.7881</c:v>
                </c:pt>
                <c:pt idx="7">
                  <c:v>3.7353999999999998</c:v>
                </c:pt>
                <c:pt idx="8">
                  <c:v>3.7121</c:v>
                </c:pt>
                <c:pt idx="9">
                  <c:v>3.6821999999999999</c:v>
                </c:pt>
                <c:pt idx="10">
                  <c:v>3.6587999999999998</c:v>
                </c:pt>
                <c:pt idx="11">
                  <c:v>3.6547999999999998</c:v>
                </c:pt>
                <c:pt idx="12">
                  <c:v>3.6396999999999999</c:v>
                </c:pt>
                <c:pt idx="13">
                  <c:v>3.6267999999999998</c:v>
                </c:pt>
                <c:pt idx="14">
                  <c:v>3.5987</c:v>
                </c:pt>
                <c:pt idx="15">
                  <c:v>3.5948000000000002</c:v>
                </c:pt>
                <c:pt idx="16">
                  <c:v>3.5760000000000001</c:v>
                </c:pt>
                <c:pt idx="17">
                  <c:v>3.5665</c:v>
                </c:pt>
                <c:pt idx="18">
                  <c:v>3.5413000000000001</c:v>
                </c:pt>
                <c:pt idx="19">
                  <c:v>3.5527000000000002</c:v>
                </c:pt>
                <c:pt idx="20">
                  <c:v>3.5447000000000002</c:v>
                </c:pt>
                <c:pt idx="21">
                  <c:v>3.5398999999999998</c:v>
                </c:pt>
                <c:pt idx="22">
                  <c:v>3.5329999999999999</c:v>
                </c:pt>
                <c:pt idx="23">
                  <c:v>3.5171000000000001</c:v>
                </c:pt>
                <c:pt idx="24">
                  <c:v>3.5177</c:v>
                </c:pt>
                <c:pt idx="25">
                  <c:v>3.5204</c:v>
                </c:pt>
                <c:pt idx="26">
                  <c:v>3.5064000000000002</c:v>
                </c:pt>
                <c:pt idx="27">
                  <c:v>3.5081000000000002</c:v>
                </c:pt>
                <c:pt idx="28">
                  <c:v>3.5019</c:v>
                </c:pt>
                <c:pt idx="29">
                  <c:v>3.4986000000000002</c:v>
                </c:pt>
                <c:pt idx="30">
                  <c:v>3.4996999999999998</c:v>
                </c:pt>
                <c:pt idx="31">
                  <c:v>3.4904000000000002</c:v>
                </c:pt>
                <c:pt idx="32">
                  <c:v>3.4964</c:v>
                </c:pt>
                <c:pt idx="33">
                  <c:v>3.4860000000000002</c:v>
                </c:pt>
                <c:pt idx="34">
                  <c:v>3.4819</c:v>
                </c:pt>
                <c:pt idx="35">
                  <c:v>3.4819</c:v>
                </c:pt>
                <c:pt idx="36">
                  <c:v>3.4746999999999999</c:v>
                </c:pt>
                <c:pt idx="37">
                  <c:v>3.4878999999999998</c:v>
                </c:pt>
                <c:pt idx="38">
                  <c:v>3.4853000000000001</c:v>
                </c:pt>
                <c:pt idx="39">
                  <c:v>3.4801000000000002</c:v>
                </c:pt>
                <c:pt idx="40">
                  <c:v>3.4761000000000002</c:v>
                </c:pt>
                <c:pt idx="41">
                  <c:v>3.476</c:v>
                </c:pt>
                <c:pt idx="42">
                  <c:v>3.4750000000000001</c:v>
                </c:pt>
                <c:pt idx="43">
                  <c:v>3.4771999999999998</c:v>
                </c:pt>
                <c:pt idx="44">
                  <c:v>3.4748000000000001</c:v>
                </c:pt>
                <c:pt idx="45">
                  <c:v>3.4708999999999999</c:v>
                </c:pt>
                <c:pt idx="46">
                  <c:v>3.4670999999999998</c:v>
                </c:pt>
                <c:pt idx="47">
                  <c:v>3.4773999999999998</c:v>
                </c:pt>
                <c:pt idx="48">
                  <c:v>3.4744999999999999</c:v>
                </c:pt>
                <c:pt idx="49">
                  <c:v>3.4664999999999999</c:v>
                </c:pt>
                <c:pt idx="50">
                  <c:v>3.4624999999999999</c:v>
                </c:pt>
                <c:pt idx="51">
                  <c:v>3.4683999999999999</c:v>
                </c:pt>
                <c:pt idx="52">
                  <c:v>3.4731000000000001</c:v>
                </c:pt>
                <c:pt idx="53">
                  <c:v>3.4712000000000001</c:v>
                </c:pt>
                <c:pt idx="54">
                  <c:v>3.4722</c:v>
                </c:pt>
                <c:pt idx="55">
                  <c:v>3.4618000000000002</c:v>
                </c:pt>
                <c:pt idx="56">
                  <c:v>3.4641999999999999</c:v>
                </c:pt>
                <c:pt idx="57">
                  <c:v>3.4582999999999999</c:v>
                </c:pt>
                <c:pt idx="58">
                  <c:v>3.4622000000000002</c:v>
                </c:pt>
                <c:pt idx="59">
                  <c:v>3.4666000000000001</c:v>
                </c:pt>
                <c:pt idx="60">
                  <c:v>3.4575</c:v>
                </c:pt>
                <c:pt idx="61">
                  <c:v>3.4685999999999999</c:v>
                </c:pt>
                <c:pt idx="62">
                  <c:v>3.4491999999999998</c:v>
                </c:pt>
                <c:pt idx="63">
                  <c:v>3.4590000000000001</c:v>
                </c:pt>
                <c:pt idx="64">
                  <c:v>3.4582000000000002</c:v>
                </c:pt>
                <c:pt idx="65">
                  <c:v>3.4432999999999998</c:v>
                </c:pt>
                <c:pt idx="66">
                  <c:v>3.4481000000000002</c:v>
                </c:pt>
                <c:pt idx="67">
                  <c:v>3.4487000000000001</c:v>
                </c:pt>
                <c:pt idx="68">
                  <c:v>3.4590999999999998</c:v>
                </c:pt>
                <c:pt idx="69">
                  <c:v>3.4624999999999999</c:v>
                </c:pt>
                <c:pt idx="70">
                  <c:v>3.4588999999999999</c:v>
                </c:pt>
                <c:pt idx="71">
                  <c:v>3.4592999999999998</c:v>
                </c:pt>
                <c:pt idx="72">
                  <c:v>3.4476</c:v>
                </c:pt>
                <c:pt idx="73">
                  <c:v>3.4483000000000001</c:v>
                </c:pt>
                <c:pt idx="74">
                  <c:v>3.4472</c:v>
                </c:pt>
                <c:pt idx="75">
                  <c:v>3.4430000000000001</c:v>
                </c:pt>
                <c:pt idx="76">
                  <c:v>3.4531000000000001</c:v>
                </c:pt>
                <c:pt idx="77">
                  <c:v>1.8512999999999999</c:v>
                </c:pt>
                <c:pt idx="78">
                  <c:v>1.5323</c:v>
                </c:pt>
                <c:pt idx="79">
                  <c:v>1.5485</c:v>
                </c:pt>
                <c:pt idx="80">
                  <c:v>1.617</c:v>
                </c:pt>
                <c:pt idx="81">
                  <c:v>1.6464000000000001</c:v>
                </c:pt>
                <c:pt idx="82">
                  <c:v>1.6442000000000001</c:v>
                </c:pt>
                <c:pt idx="83">
                  <c:v>1.6216999999999999</c:v>
                </c:pt>
                <c:pt idx="84">
                  <c:v>1.6189</c:v>
                </c:pt>
                <c:pt idx="85">
                  <c:v>1.6066</c:v>
                </c:pt>
                <c:pt idx="86">
                  <c:v>1.6008</c:v>
                </c:pt>
                <c:pt idx="87">
                  <c:v>1.5858000000000001</c:v>
                </c:pt>
                <c:pt idx="88">
                  <c:v>1.5868</c:v>
                </c:pt>
                <c:pt idx="89">
                  <c:v>1.583</c:v>
                </c:pt>
                <c:pt idx="90">
                  <c:v>1.1213</c:v>
                </c:pt>
                <c:pt idx="91">
                  <c:v>0.99790000000000001</c:v>
                </c:pt>
                <c:pt idx="92">
                  <c:v>0.9506</c:v>
                </c:pt>
                <c:pt idx="93">
                  <c:v>0.9214</c:v>
                </c:pt>
                <c:pt idx="94">
                  <c:v>0.90210000000000001</c:v>
                </c:pt>
                <c:pt idx="95">
                  <c:v>0.88780000000000003</c:v>
                </c:pt>
                <c:pt idx="96">
                  <c:v>0.87309999999999999</c:v>
                </c:pt>
                <c:pt idx="97">
                  <c:v>0.86980000000000002</c:v>
                </c:pt>
                <c:pt idx="98">
                  <c:v>0.86460000000000004</c:v>
                </c:pt>
                <c:pt idx="99">
                  <c:v>0.86070000000000002</c:v>
                </c:pt>
                <c:pt idx="100">
                  <c:v>0.85509999999999997</c:v>
                </c:pt>
                <c:pt idx="101">
                  <c:v>0.85709999999999997</c:v>
                </c:pt>
                <c:pt idx="102">
                  <c:v>0.85270000000000001</c:v>
                </c:pt>
                <c:pt idx="103">
                  <c:v>0.8579</c:v>
                </c:pt>
                <c:pt idx="104">
                  <c:v>0.85050000000000003</c:v>
                </c:pt>
                <c:pt idx="105">
                  <c:v>0.84840000000000004</c:v>
                </c:pt>
                <c:pt idx="106">
                  <c:v>0.85119999999999996</c:v>
                </c:pt>
                <c:pt idx="107">
                  <c:v>0.85270000000000001</c:v>
                </c:pt>
                <c:pt idx="108">
                  <c:v>0.8548</c:v>
                </c:pt>
                <c:pt idx="109">
                  <c:v>0.85519999999999996</c:v>
                </c:pt>
                <c:pt idx="110">
                  <c:v>0.85240000000000005</c:v>
                </c:pt>
                <c:pt idx="111">
                  <c:v>0.85840000000000005</c:v>
                </c:pt>
                <c:pt idx="112">
                  <c:v>0.8569</c:v>
                </c:pt>
                <c:pt idx="113">
                  <c:v>0.86380000000000001</c:v>
                </c:pt>
                <c:pt idx="114">
                  <c:v>0.85919999999999996</c:v>
                </c:pt>
                <c:pt idx="115">
                  <c:v>0.8629</c:v>
                </c:pt>
                <c:pt idx="116">
                  <c:v>0.86460000000000004</c:v>
                </c:pt>
                <c:pt idx="117">
                  <c:v>0.73150000000000004</c:v>
                </c:pt>
                <c:pt idx="118">
                  <c:v>0.70109999999999995</c:v>
                </c:pt>
                <c:pt idx="119">
                  <c:v>0.68769999999999998</c:v>
                </c:pt>
                <c:pt idx="120">
                  <c:v>0.68169999999999997</c:v>
                </c:pt>
                <c:pt idx="121">
                  <c:v>0.67649999999999999</c:v>
                </c:pt>
                <c:pt idx="122">
                  <c:v>0.67100000000000004</c:v>
                </c:pt>
                <c:pt idx="123">
                  <c:v>0.66600000000000004</c:v>
                </c:pt>
                <c:pt idx="124">
                  <c:v>0.66610000000000003</c:v>
                </c:pt>
                <c:pt idx="125">
                  <c:v>0.65959999999999996</c:v>
                </c:pt>
                <c:pt idx="126">
                  <c:v>0.65110000000000001</c:v>
                </c:pt>
                <c:pt idx="127">
                  <c:v>0.6522</c:v>
                </c:pt>
                <c:pt idx="128">
                  <c:v>0.64980000000000004</c:v>
                </c:pt>
                <c:pt idx="129">
                  <c:v>0.64610000000000001</c:v>
                </c:pt>
                <c:pt idx="130">
                  <c:v>0.64359999999999995</c:v>
                </c:pt>
                <c:pt idx="131">
                  <c:v>0.64039999999999997</c:v>
                </c:pt>
                <c:pt idx="132">
                  <c:v>0.63649999999999995</c:v>
                </c:pt>
                <c:pt idx="133">
                  <c:v>0.64090000000000003</c:v>
                </c:pt>
                <c:pt idx="134">
                  <c:v>0.63539999999999996</c:v>
                </c:pt>
                <c:pt idx="135">
                  <c:v>0.63560000000000005</c:v>
                </c:pt>
                <c:pt idx="136">
                  <c:v>0.63660000000000005</c:v>
                </c:pt>
                <c:pt idx="137">
                  <c:v>0.63380000000000003</c:v>
                </c:pt>
                <c:pt idx="138">
                  <c:v>0.63260000000000005</c:v>
                </c:pt>
                <c:pt idx="139">
                  <c:v>0.63090000000000002</c:v>
                </c:pt>
                <c:pt idx="140">
                  <c:v>0.629</c:v>
                </c:pt>
                <c:pt idx="141">
                  <c:v>0.63100000000000001</c:v>
                </c:pt>
                <c:pt idx="142">
                  <c:v>0.62609999999999999</c:v>
                </c:pt>
                <c:pt idx="143">
                  <c:v>0.62570000000000003</c:v>
                </c:pt>
                <c:pt idx="144">
                  <c:v>0.62670000000000003</c:v>
                </c:pt>
                <c:pt idx="145">
                  <c:v>0.622</c:v>
                </c:pt>
                <c:pt idx="146">
                  <c:v>0.62580000000000002</c:v>
                </c:pt>
                <c:pt idx="147">
                  <c:v>0.62029999999999996</c:v>
                </c:pt>
                <c:pt idx="148">
                  <c:v>0.62019999999999997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42A-C141-BDAA-B8882BB7F9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45048799"/>
        <c:axId val="1357649583"/>
      </c:lineChart>
      <c:catAx>
        <c:axId val="134504879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357649583"/>
        <c:crosses val="autoZero"/>
        <c:auto val="1"/>
        <c:lblAlgn val="ctr"/>
        <c:lblOffset val="100"/>
        <c:noMultiLvlLbl val="0"/>
      </c:catAx>
      <c:valAx>
        <c:axId val="1357649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450487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5920456441692121"/>
          <c:y val="0.10970863531476489"/>
          <c:w val="0.20446586542458833"/>
          <c:h val="0.1183140904806785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85638487991372"/>
          <c:y val="0.20023281122714248"/>
          <c:w val="0.80786538160446475"/>
          <c:h val="0.4908439512233114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EER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Sheet1!$A$2:$A$159</c:f>
              <c:numCache>
                <c:formatCode>General</c:formatCode>
                <c:ptCount val="15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</c:numCache>
            </c:numRef>
          </c:cat>
          <c:val>
            <c:numRef>
              <c:f>Sheet1!$B$2:$B$159</c:f>
              <c:numCache>
                <c:formatCode>General</c:formatCode>
                <c:ptCount val="158"/>
                <c:pt idx="0">
                  <c:v>4.6022999999999996</c:v>
                </c:pt>
                <c:pt idx="1">
                  <c:v>3.1865999999999999</c:v>
                </c:pt>
                <c:pt idx="2">
                  <c:v>3.07</c:v>
                </c:pt>
                <c:pt idx="3">
                  <c:v>3.0116999999999998</c:v>
                </c:pt>
                <c:pt idx="4">
                  <c:v>3.2450000000000001</c:v>
                </c:pt>
                <c:pt idx="5">
                  <c:v>3.3191999999999999</c:v>
                </c:pt>
                <c:pt idx="6">
                  <c:v>3.0806</c:v>
                </c:pt>
                <c:pt idx="7">
                  <c:v>2.8048999999999999</c:v>
                </c:pt>
                <c:pt idx="8">
                  <c:v>2.4548999999999999</c:v>
                </c:pt>
                <c:pt idx="9">
                  <c:v>2.7784</c:v>
                </c:pt>
                <c:pt idx="10">
                  <c:v>2.9851999999999999</c:v>
                </c:pt>
                <c:pt idx="11">
                  <c:v>2.7995999999999999</c:v>
                </c:pt>
                <c:pt idx="12">
                  <c:v>2.3542000000000001</c:v>
                </c:pt>
                <c:pt idx="13">
                  <c:v>2.7942999999999998</c:v>
                </c:pt>
                <c:pt idx="14">
                  <c:v>2.5821999999999998</c:v>
                </c:pt>
                <c:pt idx="15">
                  <c:v>2.5928</c:v>
                </c:pt>
                <c:pt idx="16">
                  <c:v>2.7890000000000001</c:v>
                </c:pt>
                <c:pt idx="17">
                  <c:v>3.0329000000000002</c:v>
                </c:pt>
                <c:pt idx="18">
                  <c:v>2.7412999999999998</c:v>
                </c:pt>
                <c:pt idx="19">
                  <c:v>2.5609999999999999</c:v>
                </c:pt>
                <c:pt idx="20">
                  <c:v>2.6457999999999999</c:v>
                </c:pt>
                <c:pt idx="21">
                  <c:v>2.5345</c:v>
                </c:pt>
                <c:pt idx="22">
                  <c:v>2.8048999999999999</c:v>
                </c:pt>
                <c:pt idx="23">
                  <c:v>2.7094</c:v>
                </c:pt>
                <c:pt idx="24">
                  <c:v>2.5663</c:v>
                </c:pt>
                <c:pt idx="25">
                  <c:v>2.5133000000000001</c:v>
                </c:pt>
                <c:pt idx="26">
                  <c:v>2.4018999999999999</c:v>
                </c:pt>
                <c:pt idx="27">
                  <c:v>2.5874999999999999</c:v>
                </c:pt>
                <c:pt idx="28">
                  <c:v>2.4337</c:v>
                </c:pt>
                <c:pt idx="29">
                  <c:v>2.6352000000000002</c:v>
                </c:pt>
                <c:pt idx="30">
                  <c:v>2.5609999999999999</c:v>
                </c:pt>
                <c:pt idx="31">
                  <c:v>2.4866999999999999</c:v>
                </c:pt>
                <c:pt idx="32">
                  <c:v>2.5238999999999998</c:v>
                </c:pt>
                <c:pt idx="33">
                  <c:v>2.5451000000000001</c:v>
                </c:pt>
                <c:pt idx="34">
                  <c:v>2.5928</c:v>
                </c:pt>
                <c:pt idx="35">
                  <c:v>2.2852999999999999</c:v>
                </c:pt>
                <c:pt idx="36">
                  <c:v>2.9003000000000001</c:v>
                </c:pt>
                <c:pt idx="37">
                  <c:v>2.6457999999999999</c:v>
                </c:pt>
                <c:pt idx="38">
                  <c:v>2.6511</c:v>
                </c:pt>
                <c:pt idx="39">
                  <c:v>2.7094</c:v>
                </c:pt>
                <c:pt idx="40">
                  <c:v>2.7677999999999998</c:v>
                </c:pt>
                <c:pt idx="41">
                  <c:v>2.3754</c:v>
                </c:pt>
                <c:pt idx="42">
                  <c:v>2.2216</c:v>
                </c:pt>
                <c:pt idx="43">
                  <c:v>2.6352000000000002</c:v>
                </c:pt>
                <c:pt idx="44">
                  <c:v>2.5769000000000002</c:v>
                </c:pt>
                <c:pt idx="45">
                  <c:v>2.3913000000000002</c:v>
                </c:pt>
                <c:pt idx="46">
                  <c:v>2.3913000000000002</c:v>
                </c:pt>
                <c:pt idx="47">
                  <c:v>2.4443000000000001</c:v>
                </c:pt>
                <c:pt idx="48">
                  <c:v>2.5133000000000001</c:v>
                </c:pt>
                <c:pt idx="49">
                  <c:v>2.8208000000000002</c:v>
                </c:pt>
                <c:pt idx="50">
                  <c:v>2.5769000000000002</c:v>
                </c:pt>
                <c:pt idx="51">
                  <c:v>2.4178000000000002</c:v>
                </c:pt>
                <c:pt idx="52">
                  <c:v>2.4708000000000001</c:v>
                </c:pt>
                <c:pt idx="53">
                  <c:v>2.492</c:v>
                </c:pt>
                <c:pt idx="54">
                  <c:v>2.4018999999999999</c:v>
                </c:pt>
                <c:pt idx="55">
                  <c:v>2.3117999999999999</c:v>
                </c:pt>
                <c:pt idx="56">
                  <c:v>2.3595000000000002</c:v>
                </c:pt>
                <c:pt idx="57">
                  <c:v>2.7519</c:v>
                </c:pt>
                <c:pt idx="58">
                  <c:v>2.6882000000000001</c:v>
                </c:pt>
                <c:pt idx="59">
                  <c:v>2.4443000000000001</c:v>
                </c:pt>
                <c:pt idx="60">
                  <c:v>3.0223</c:v>
                </c:pt>
                <c:pt idx="61">
                  <c:v>2.7625000000000002</c:v>
                </c:pt>
                <c:pt idx="62">
                  <c:v>2.6193</c:v>
                </c:pt>
                <c:pt idx="63">
                  <c:v>2.4761000000000002</c:v>
                </c:pt>
                <c:pt idx="64">
                  <c:v>2.72</c:v>
                </c:pt>
                <c:pt idx="65">
                  <c:v>2.6934999999999998</c:v>
                </c:pt>
                <c:pt idx="66">
                  <c:v>2.4866999999999999</c:v>
                </c:pt>
                <c:pt idx="67">
                  <c:v>2.5186000000000002</c:v>
                </c:pt>
                <c:pt idx="68">
                  <c:v>2.6352000000000002</c:v>
                </c:pt>
                <c:pt idx="69">
                  <c:v>2.7412999999999998</c:v>
                </c:pt>
                <c:pt idx="70">
                  <c:v>2.6987999999999999</c:v>
                </c:pt>
                <c:pt idx="71">
                  <c:v>2.4125000000000001</c:v>
                </c:pt>
                <c:pt idx="72">
                  <c:v>2.8102</c:v>
                </c:pt>
                <c:pt idx="73">
                  <c:v>2.3965999999999998</c:v>
                </c:pt>
                <c:pt idx="74">
                  <c:v>2.4072</c:v>
                </c:pt>
                <c:pt idx="75">
                  <c:v>2.6352000000000002</c:v>
                </c:pt>
                <c:pt idx="76">
                  <c:v>2.7465999999999999</c:v>
                </c:pt>
                <c:pt idx="77">
                  <c:v>1.3521000000000001</c:v>
                </c:pt>
                <c:pt idx="78">
                  <c:v>1.2565999999999999</c:v>
                </c:pt>
                <c:pt idx="79">
                  <c:v>1.4316</c:v>
                </c:pt>
                <c:pt idx="80">
                  <c:v>1.4952000000000001</c:v>
                </c:pt>
                <c:pt idx="81">
                  <c:v>1.5960000000000001</c:v>
                </c:pt>
                <c:pt idx="82">
                  <c:v>1.3733</c:v>
                </c:pt>
                <c:pt idx="83">
                  <c:v>1.3733</c:v>
                </c:pt>
                <c:pt idx="84">
                  <c:v>1.3521000000000001</c:v>
                </c:pt>
                <c:pt idx="85">
                  <c:v>1.3255999999999999</c:v>
                </c:pt>
                <c:pt idx="86">
                  <c:v>1.4051</c:v>
                </c:pt>
                <c:pt idx="87">
                  <c:v>1.4899</c:v>
                </c:pt>
                <c:pt idx="88">
                  <c:v>1.5269999999999999</c:v>
                </c:pt>
                <c:pt idx="89">
                  <c:v>1.2937000000000001</c:v>
                </c:pt>
                <c:pt idx="90">
                  <c:v>1.018</c:v>
                </c:pt>
                <c:pt idx="91">
                  <c:v>0.9173</c:v>
                </c:pt>
                <c:pt idx="92">
                  <c:v>0.92789999999999995</c:v>
                </c:pt>
                <c:pt idx="93">
                  <c:v>1.0074000000000001</c:v>
                </c:pt>
                <c:pt idx="94">
                  <c:v>1.0074000000000001</c:v>
                </c:pt>
                <c:pt idx="95">
                  <c:v>0.97030000000000005</c:v>
                </c:pt>
                <c:pt idx="96">
                  <c:v>0.97030000000000005</c:v>
                </c:pt>
                <c:pt idx="97">
                  <c:v>0.98619999999999997</c:v>
                </c:pt>
                <c:pt idx="98">
                  <c:v>0.94379999999999997</c:v>
                </c:pt>
                <c:pt idx="99">
                  <c:v>1.0074000000000001</c:v>
                </c:pt>
                <c:pt idx="100">
                  <c:v>1.0391999999999999</c:v>
                </c:pt>
                <c:pt idx="101">
                  <c:v>1.0074000000000001</c:v>
                </c:pt>
                <c:pt idx="102">
                  <c:v>1.0233000000000001</c:v>
                </c:pt>
                <c:pt idx="103">
                  <c:v>1.0286</c:v>
                </c:pt>
                <c:pt idx="104">
                  <c:v>1.071</c:v>
                </c:pt>
                <c:pt idx="105">
                  <c:v>1.087</c:v>
                </c:pt>
                <c:pt idx="106">
                  <c:v>1.1188</c:v>
                </c:pt>
                <c:pt idx="107">
                  <c:v>1.1029</c:v>
                </c:pt>
                <c:pt idx="108">
                  <c:v>1.0764</c:v>
                </c:pt>
                <c:pt idx="109">
                  <c:v>1.0445</c:v>
                </c:pt>
                <c:pt idx="110">
                  <c:v>1.0923</c:v>
                </c:pt>
                <c:pt idx="111">
                  <c:v>1.0286</c:v>
                </c:pt>
                <c:pt idx="112">
                  <c:v>1.1771</c:v>
                </c:pt>
                <c:pt idx="113">
                  <c:v>1.0550999999999999</c:v>
                </c:pt>
                <c:pt idx="114">
                  <c:v>1.0339</c:v>
                </c:pt>
                <c:pt idx="115">
                  <c:v>1.1188</c:v>
                </c:pt>
                <c:pt idx="116">
                  <c:v>1.0657000000000001</c:v>
                </c:pt>
                <c:pt idx="117">
                  <c:v>1.018</c:v>
                </c:pt>
                <c:pt idx="118">
                  <c:v>0.96499999999999997</c:v>
                </c:pt>
                <c:pt idx="119">
                  <c:v>0.97560000000000002</c:v>
                </c:pt>
                <c:pt idx="120">
                  <c:v>0.98089999999999999</c:v>
                </c:pt>
                <c:pt idx="121">
                  <c:v>0.97030000000000005</c:v>
                </c:pt>
                <c:pt idx="122">
                  <c:v>0.99150000000000005</c:v>
                </c:pt>
                <c:pt idx="123">
                  <c:v>0.9597</c:v>
                </c:pt>
                <c:pt idx="124">
                  <c:v>0.9385</c:v>
                </c:pt>
                <c:pt idx="125">
                  <c:v>0.93320000000000003</c:v>
                </c:pt>
                <c:pt idx="126">
                  <c:v>0.94910000000000005</c:v>
                </c:pt>
                <c:pt idx="127">
                  <c:v>0.99150000000000005</c:v>
                </c:pt>
                <c:pt idx="128">
                  <c:v>0.97030000000000005</c:v>
                </c:pt>
                <c:pt idx="129">
                  <c:v>1.0021</c:v>
                </c:pt>
                <c:pt idx="130">
                  <c:v>0.97030000000000005</c:v>
                </c:pt>
                <c:pt idx="131">
                  <c:v>0.97560000000000002</c:v>
                </c:pt>
                <c:pt idx="132">
                  <c:v>0.97030000000000005</c:v>
                </c:pt>
                <c:pt idx="133">
                  <c:v>0.96499999999999997</c:v>
                </c:pt>
                <c:pt idx="134">
                  <c:v>0.98089999999999999</c:v>
                </c:pt>
                <c:pt idx="135">
                  <c:v>0.97030000000000005</c:v>
                </c:pt>
                <c:pt idx="136">
                  <c:v>0.9597</c:v>
                </c:pt>
                <c:pt idx="137">
                  <c:v>0.97030000000000005</c:v>
                </c:pt>
                <c:pt idx="138">
                  <c:v>1.0286</c:v>
                </c:pt>
                <c:pt idx="139">
                  <c:v>0.99680000000000002</c:v>
                </c:pt>
                <c:pt idx="140">
                  <c:v>0.9597</c:v>
                </c:pt>
                <c:pt idx="141">
                  <c:v>0.96499999999999997</c:v>
                </c:pt>
                <c:pt idx="142">
                  <c:v>0.97560000000000002</c:v>
                </c:pt>
                <c:pt idx="143">
                  <c:v>0.97560000000000002</c:v>
                </c:pt>
                <c:pt idx="144">
                  <c:v>0.94910000000000005</c:v>
                </c:pt>
                <c:pt idx="145">
                  <c:v>0.9597</c:v>
                </c:pt>
                <c:pt idx="146">
                  <c:v>0.95440000000000003</c:v>
                </c:pt>
                <c:pt idx="147">
                  <c:v>0.98619999999999997</c:v>
                </c:pt>
                <c:pt idx="148">
                  <c:v>0.98619999999999997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30E-0141-8D7F-0DC05F272D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45048799"/>
        <c:axId val="1357649583"/>
      </c:lineChart>
      <c:catAx>
        <c:axId val="134504879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357649583"/>
        <c:crosses val="autoZero"/>
        <c:auto val="1"/>
        <c:lblAlgn val="ctr"/>
        <c:lblOffset val="100"/>
        <c:noMultiLvlLbl val="0"/>
      </c:catAx>
      <c:valAx>
        <c:axId val="1357649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450487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5920456441692121"/>
          <c:y val="0.10970863531476489"/>
          <c:w val="0.20446586542458833"/>
          <c:h val="0.1183140904806785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D258B6-8A13-3D45-B8BA-9A967F2B1E25}" type="datetimeFigureOut">
              <a:rPr kumimoji="1" lang="zh-CN" altLang="en-US" smtClean="0"/>
              <a:t>2020/11/17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AD959-7D35-D141-816D-69259BD6FD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8133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No </a:t>
            </a:r>
            <a:r>
              <a:rPr kumimoji="1" lang="en-US" altLang="zh-CN" dirty="0" err="1"/>
              <a:t>SpecAug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959-7D35-D141-816D-69259BD6FDF3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5588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01DA92-D7F5-EA4C-8643-A95DDF8E9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F92DEA-6C9A-304F-AD12-B072B1B91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D4512-3147-0A4B-A3CE-4ADB0CF40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BDBA-D802-3D4C-9142-3C84A4155D86}" type="datetimeFigureOut">
              <a:rPr kumimoji="1" lang="zh-CN" altLang="en-US" smtClean="0"/>
              <a:t>2020/11/17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424564-DED3-524F-AAA7-212053394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807B01-8324-F246-89C4-3AF796AA2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1B267-F343-8C4E-B6ED-606D979D97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447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4710E-D59B-3F46-996A-4FB00FD24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5C60CB-6A0B-E449-9786-E155E06FD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C246A5-E39C-E04E-A721-32914D2CA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BDBA-D802-3D4C-9142-3C84A4155D86}" type="datetimeFigureOut">
              <a:rPr kumimoji="1" lang="zh-CN" altLang="en-US" smtClean="0"/>
              <a:t>2020/11/17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2D313-7FD0-0D41-BA90-97AF6A1AC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84024B-F849-5841-9FDD-BA5391580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1B267-F343-8C4E-B6ED-606D979D97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621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857098F-E4CF-444F-9339-CC475F6F27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FF0F65-58A5-F545-B0B7-1F60C1B7A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35B641-5D1B-4745-84BF-E25B16A62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BDBA-D802-3D4C-9142-3C84A4155D86}" type="datetimeFigureOut">
              <a:rPr kumimoji="1" lang="zh-CN" altLang="en-US" smtClean="0"/>
              <a:t>2020/11/17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53907C-EC82-9741-983B-B8465BF85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62A3D3-CC59-604E-A864-EF4F4FBBC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1B267-F343-8C4E-B6ED-606D979D97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850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22E051-8FA9-044B-8C15-7D0775094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8EE382-10B6-B740-9B36-2D2220F1F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C129C0-BD42-6948-9472-3F567ACA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BDBA-D802-3D4C-9142-3C84A4155D86}" type="datetimeFigureOut">
              <a:rPr kumimoji="1" lang="zh-CN" altLang="en-US" smtClean="0"/>
              <a:t>2020/11/17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C9E4FB-5FF4-7F4D-8731-23E772858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7DBF3F-ECB2-244D-BBD6-B07DF3D4D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1B267-F343-8C4E-B6ED-606D979D97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3946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7A3AA-C559-B84D-955C-8CAD94E21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BC5840-F4C4-4B43-A15A-56DBA190E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1F26C1-CF93-6C41-80FF-DE7641638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BDBA-D802-3D4C-9142-3C84A4155D86}" type="datetimeFigureOut">
              <a:rPr kumimoji="1" lang="zh-CN" altLang="en-US" smtClean="0"/>
              <a:t>2020/11/17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A01806-D1FD-1A43-B56B-1FDCE5506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E3C05E-E5AC-094A-9F3B-51428DB1A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1B267-F343-8C4E-B6ED-606D979D97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263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0F1672-D3DB-B247-8DFF-5D398B176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2C323A-727F-A64C-AA4F-A37AAA0552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035E7E-46AC-8142-BDCA-866D3D470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F49F41-9A36-5B4A-BC0B-E019EB928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BDBA-D802-3D4C-9142-3C84A4155D86}" type="datetimeFigureOut">
              <a:rPr kumimoji="1" lang="zh-CN" altLang="en-US" smtClean="0"/>
              <a:t>2020/11/17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08AA73-FBB9-6645-873E-A31D0B942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0CC460-0AD9-1640-9C30-8363DE41B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1B267-F343-8C4E-B6ED-606D979D97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9721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48A5A0-419A-494B-AE2F-33C52D87F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BEF4F6-2AA1-194D-9B05-1785549D3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A5C2CC-4855-854E-AB8D-4F562F43F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E4EB02-0F73-044D-B235-5D6BBA3F5B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DDEBC5-8F99-A347-AA0D-D0A6C679C3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4166E2-C073-A649-BEF8-1C4716DBB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BDBA-D802-3D4C-9142-3C84A4155D86}" type="datetimeFigureOut">
              <a:rPr kumimoji="1" lang="zh-CN" altLang="en-US" smtClean="0"/>
              <a:t>2020/11/17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7CAAB5-7DA3-CC48-8230-87E69A647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B6F5452-2CC4-934F-B940-9513F4E3B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1B267-F343-8C4E-B6ED-606D979D97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2268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A7CEC-3E7A-5941-8DFD-8EF7BA37F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60FD3C-7A77-5547-A572-2031D70D8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BDBA-D802-3D4C-9142-3C84A4155D86}" type="datetimeFigureOut">
              <a:rPr kumimoji="1" lang="zh-CN" altLang="en-US" smtClean="0"/>
              <a:t>2020/11/17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120E22-25FD-D847-9C7B-A6E764AFD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418FC1-B750-AE46-A2C0-C83F2D1C9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1B267-F343-8C4E-B6ED-606D979D97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0162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917473-FD7D-B34A-8A03-70E0D657D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BDBA-D802-3D4C-9142-3C84A4155D86}" type="datetimeFigureOut">
              <a:rPr kumimoji="1" lang="zh-CN" altLang="en-US" smtClean="0"/>
              <a:t>2020/11/17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F62939B-093D-7946-8BF1-C89DBC9F7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F27329-EB28-0F4C-BCAD-EC5C5E156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1B267-F343-8C4E-B6ED-606D979D97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3217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9650F-4969-CC46-9AB0-3E84532F2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02B419-09B2-BC44-974C-FA2CCEE49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CBE3A0-DD11-B742-8D62-11E8751D4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9E80A8-3931-C34B-9A17-3730A14F1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BDBA-D802-3D4C-9142-3C84A4155D86}" type="datetimeFigureOut">
              <a:rPr kumimoji="1" lang="zh-CN" altLang="en-US" smtClean="0"/>
              <a:t>2020/11/17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CA2A73-19DD-8942-AD82-06FC08255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A4F54D-E0C1-0345-A0E0-4126B6A4E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1B267-F343-8C4E-B6ED-606D979D97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710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8A0A9-D918-F044-8483-CCAA33C54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C588B2-D794-9443-954D-86BCFE2FE6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08D627-CF2D-014A-9C7F-7F11F384B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6EA2E2-F453-3448-8670-26D26B9C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BDBA-D802-3D4C-9142-3C84A4155D86}" type="datetimeFigureOut">
              <a:rPr kumimoji="1" lang="zh-CN" altLang="en-US" smtClean="0"/>
              <a:t>2020/11/17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077D7C-403F-4A44-8BF2-5618C8ED2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7D8B5B-F4AA-914B-8211-0F5B89B69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1B267-F343-8C4E-B6ED-606D979D97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8619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D9516CD-31D0-0C4E-9E2C-5157B435A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02479-C4E0-ED4A-A07E-D4FD846A7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947440-4692-0E42-B66E-472E2DD77E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1BDBA-D802-3D4C-9142-3C84A4155D86}" type="datetimeFigureOut">
              <a:rPr kumimoji="1" lang="zh-CN" altLang="en-US" smtClean="0"/>
              <a:t>2020/11/17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407E35-0DFF-1C48-B5B3-0C1DD77E8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734F82-3A20-E949-BAAE-DEE99F8BC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1B267-F343-8C4E-B6ED-606D979D97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9083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chart" Target="../charts/chart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C1565-4AFF-094E-AA5A-77233C6830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0EE761-3E15-7744-8CF7-C13797FA12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3842463-7292-3543-BD41-828C0E4822F4}"/>
              </a:ext>
            </a:extLst>
          </p:cNvPr>
          <p:cNvSpPr/>
          <p:nvPr/>
        </p:nvSpPr>
        <p:spPr>
          <a:xfrm>
            <a:off x="0" y="1755000"/>
            <a:ext cx="12187227" cy="334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8098B5-3015-0640-8660-0BF8187A61AD}"/>
              </a:ext>
            </a:extLst>
          </p:cNvPr>
          <p:cNvSpPr txBox="1"/>
          <p:nvPr/>
        </p:nvSpPr>
        <p:spPr>
          <a:xfrm>
            <a:off x="460179" y="3952803"/>
            <a:ext cx="9910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覃晓逸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C54D90C-2A75-0843-AFA0-15DD8F218081}"/>
              </a:ext>
            </a:extLst>
          </p:cNvPr>
          <p:cNvSpPr txBox="1"/>
          <p:nvPr/>
        </p:nvSpPr>
        <p:spPr>
          <a:xfrm>
            <a:off x="460180" y="2710860"/>
            <a:ext cx="99100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昆山杜克大学</a:t>
            </a:r>
            <a:r>
              <a:rPr kumimoji="1"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VoxSRC20</a:t>
            </a:r>
            <a:r>
              <a:rPr kumimoji="1"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Track</a:t>
            </a:r>
            <a:r>
              <a:rPr kumimoji="1"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</a:p>
          <a:p>
            <a:pPr algn="ctr"/>
            <a:r>
              <a:rPr kumimoji="1"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系统介绍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1112B2A-90A1-324F-BC58-DBE6E2C06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9843" y="2875585"/>
            <a:ext cx="2311977" cy="74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808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7509A0-32F4-7846-A927-4D827A96C1FB}"/>
              </a:ext>
            </a:extLst>
          </p:cNvPr>
          <p:cNvSpPr/>
          <p:nvPr/>
        </p:nvSpPr>
        <p:spPr>
          <a:xfrm>
            <a:off x="0" y="-1"/>
            <a:ext cx="12192000" cy="88270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233DC9-3E6D-7645-819E-A52C360D6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6475" y="67467"/>
            <a:ext cx="2311977" cy="74776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9DBD945-2D99-894D-8C1E-136BA2B31FAA}"/>
              </a:ext>
            </a:extLst>
          </p:cNvPr>
          <p:cNvSpPr/>
          <p:nvPr/>
        </p:nvSpPr>
        <p:spPr>
          <a:xfrm>
            <a:off x="0" y="6650182"/>
            <a:ext cx="7861465" cy="2078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F57BF32-8860-E94B-843A-AEA29F862A1D}"/>
              </a:ext>
            </a:extLst>
          </p:cNvPr>
          <p:cNvSpPr/>
          <p:nvPr/>
        </p:nvSpPr>
        <p:spPr>
          <a:xfrm>
            <a:off x="10521538" y="6650182"/>
            <a:ext cx="1670462" cy="21375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893F9D-6792-E145-97B5-177EBAE5E11D}"/>
              </a:ext>
            </a:extLst>
          </p:cNvPr>
          <p:cNvSpPr/>
          <p:nvPr/>
        </p:nvSpPr>
        <p:spPr>
          <a:xfrm>
            <a:off x="233548" y="256685"/>
            <a:ext cx="71333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昆山杜克大学</a:t>
            </a:r>
            <a:r>
              <a:rPr kumimoji="1" lang="en-US" altLang="zh-CN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VoxSRC20</a:t>
            </a:r>
            <a:r>
              <a:rPr kumimoji="1"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Task1</a:t>
            </a:r>
            <a:r>
              <a:rPr kumimoji="1"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系统介绍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379E28A-C1A7-BC46-97A9-4DFC1E661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67" y="1071921"/>
            <a:ext cx="2763384" cy="515975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E857E9E-FFFE-5E4E-9539-9A19F06D2B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4022" y="2509200"/>
            <a:ext cx="8928249" cy="251448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0AE2AFB-F2D6-4A44-9A22-C29B51636B85}"/>
              </a:ext>
            </a:extLst>
          </p:cNvPr>
          <p:cNvSpPr txBox="1"/>
          <p:nvPr/>
        </p:nvSpPr>
        <p:spPr>
          <a:xfrm>
            <a:off x="3263751" y="1301209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IDLAB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59832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7509A0-32F4-7846-A927-4D827A96C1FB}"/>
              </a:ext>
            </a:extLst>
          </p:cNvPr>
          <p:cNvSpPr/>
          <p:nvPr/>
        </p:nvSpPr>
        <p:spPr>
          <a:xfrm>
            <a:off x="0" y="-1"/>
            <a:ext cx="12192000" cy="88270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233DC9-3E6D-7645-819E-A52C360D6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6475" y="67467"/>
            <a:ext cx="2311977" cy="74776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9DBD945-2D99-894D-8C1E-136BA2B31FAA}"/>
              </a:ext>
            </a:extLst>
          </p:cNvPr>
          <p:cNvSpPr/>
          <p:nvPr/>
        </p:nvSpPr>
        <p:spPr>
          <a:xfrm>
            <a:off x="0" y="6650182"/>
            <a:ext cx="7861465" cy="2078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F57BF32-8860-E94B-843A-AEA29F862A1D}"/>
              </a:ext>
            </a:extLst>
          </p:cNvPr>
          <p:cNvSpPr/>
          <p:nvPr/>
        </p:nvSpPr>
        <p:spPr>
          <a:xfrm>
            <a:off x="10521538" y="6650182"/>
            <a:ext cx="1670462" cy="21375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893F9D-6792-E145-97B5-177EBAE5E11D}"/>
              </a:ext>
            </a:extLst>
          </p:cNvPr>
          <p:cNvSpPr/>
          <p:nvPr/>
        </p:nvSpPr>
        <p:spPr>
          <a:xfrm>
            <a:off x="233548" y="256685"/>
            <a:ext cx="71333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昆山杜克大学</a:t>
            </a:r>
            <a:r>
              <a:rPr kumimoji="1" lang="en-US" altLang="zh-CN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VoxSRC20</a:t>
            </a:r>
            <a:r>
              <a:rPr kumimoji="1"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Task1</a:t>
            </a:r>
            <a:r>
              <a:rPr kumimoji="1"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系统介绍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587100A-7A9C-744A-8B9A-334B70A08899}"/>
              </a:ext>
            </a:extLst>
          </p:cNvPr>
          <p:cNvSpPr txBox="1"/>
          <p:nvPr/>
        </p:nvSpPr>
        <p:spPr>
          <a:xfrm>
            <a:off x="597408" y="1341120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XX205</a:t>
            </a:r>
            <a:endParaRPr kumimoji="1" lang="zh-CN" altLang="en-US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737DA18-286A-F74D-8FEB-43168790C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128" y="1030317"/>
            <a:ext cx="8365744" cy="547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618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7509A0-32F4-7846-A927-4D827A96C1FB}"/>
              </a:ext>
            </a:extLst>
          </p:cNvPr>
          <p:cNvSpPr/>
          <p:nvPr/>
        </p:nvSpPr>
        <p:spPr>
          <a:xfrm>
            <a:off x="0" y="-1"/>
            <a:ext cx="12192000" cy="88270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233DC9-3E6D-7645-819E-A52C360D6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6475" y="67467"/>
            <a:ext cx="2311977" cy="74776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9DBD945-2D99-894D-8C1E-136BA2B31FAA}"/>
              </a:ext>
            </a:extLst>
          </p:cNvPr>
          <p:cNvSpPr/>
          <p:nvPr/>
        </p:nvSpPr>
        <p:spPr>
          <a:xfrm>
            <a:off x="0" y="6650182"/>
            <a:ext cx="7861465" cy="2078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F57BF32-8860-E94B-843A-AEA29F862A1D}"/>
              </a:ext>
            </a:extLst>
          </p:cNvPr>
          <p:cNvSpPr/>
          <p:nvPr/>
        </p:nvSpPr>
        <p:spPr>
          <a:xfrm>
            <a:off x="10521538" y="6650182"/>
            <a:ext cx="1670462" cy="21375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893F9D-6792-E145-97B5-177EBAE5E11D}"/>
              </a:ext>
            </a:extLst>
          </p:cNvPr>
          <p:cNvSpPr/>
          <p:nvPr/>
        </p:nvSpPr>
        <p:spPr>
          <a:xfrm>
            <a:off x="233548" y="256685"/>
            <a:ext cx="71333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昆山杜克大学</a:t>
            </a:r>
            <a:r>
              <a:rPr kumimoji="1" lang="en-US" altLang="zh-CN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VoxSRC20</a:t>
            </a:r>
            <a:r>
              <a:rPr kumimoji="1"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Task1</a:t>
            </a:r>
            <a:r>
              <a:rPr kumimoji="1"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系统介绍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350E2A4-4BD6-164F-82EE-045BA9E14D8F}"/>
              </a:ext>
            </a:extLst>
          </p:cNvPr>
          <p:cNvSpPr txBox="1"/>
          <p:nvPr/>
        </p:nvSpPr>
        <p:spPr>
          <a:xfrm>
            <a:off x="4663440" y="2636927"/>
            <a:ext cx="205537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000" b="1" dirty="0"/>
              <a:t>The</a:t>
            </a:r>
            <a:r>
              <a:rPr kumimoji="1" lang="zh-CN" altLang="en-US" sz="4000" b="1" dirty="0"/>
              <a:t> </a:t>
            </a:r>
            <a:r>
              <a:rPr kumimoji="1" lang="en-US" altLang="zh-CN" sz="4000" b="1" dirty="0"/>
              <a:t>End</a:t>
            </a:r>
          </a:p>
          <a:p>
            <a:pPr algn="ctr"/>
            <a:endParaRPr kumimoji="1" lang="en-US" altLang="zh-CN" sz="4000" b="1" dirty="0"/>
          </a:p>
          <a:p>
            <a:pPr algn="ctr"/>
            <a:r>
              <a:rPr kumimoji="1" lang="en-US" altLang="zh-CN" sz="4000" b="1" dirty="0"/>
              <a:t>Q&amp;A</a:t>
            </a:r>
            <a:endParaRPr kumimoji="1"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78504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7509A0-32F4-7846-A927-4D827A96C1FB}"/>
              </a:ext>
            </a:extLst>
          </p:cNvPr>
          <p:cNvSpPr/>
          <p:nvPr/>
        </p:nvSpPr>
        <p:spPr>
          <a:xfrm>
            <a:off x="0" y="-1"/>
            <a:ext cx="12192000" cy="88270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233DC9-3E6D-7645-819E-A52C360D6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6475" y="67467"/>
            <a:ext cx="2311977" cy="74776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9DBD945-2D99-894D-8C1E-136BA2B31FAA}"/>
              </a:ext>
            </a:extLst>
          </p:cNvPr>
          <p:cNvSpPr/>
          <p:nvPr/>
        </p:nvSpPr>
        <p:spPr>
          <a:xfrm>
            <a:off x="0" y="6650182"/>
            <a:ext cx="7861465" cy="2078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F57BF32-8860-E94B-843A-AEA29F862A1D}"/>
              </a:ext>
            </a:extLst>
          </p:cNvPr>
          <p:cNvSpPr/>
          <p:nvPr/>
        </p:nvSpPr>
        <p:spPr>
          <a:xfrm>
            <a:off x="10521538" y="6650182"/>
            <a:ext cx="1670462" cy="21375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893F9D-6792-E145-97B5-177EBAE5E11D}"/>
              </a:ext>
            </a:extLst>
          </p:cNvPr>
          <p:cNvSpPr/>
          <p:nvPr/>
        </p:nvSpPr>
        <p:spPr>
          <a:xfrm>
            <a:off x="233548" y="256685"/>
            <a:ext cx="71333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昆山杜克大学</a:t>
            </a:r>
            <a:r>
              <a:rPr kumimoji="1" lang="en-US" altLang="zh-CN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VoxSRC20</a:t>
            </a:r>
            <a:r>
              <a:rPr kumimoji="1"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Task1</a:t>
            </a:r>
            <a:r>
              <a:rPr kumimoji="1"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系统介绍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E04F4B11-4E31-5848-B2F7-4C467A6D16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031" b="36293"/>
          <a:stretch/>
        </p:blipFill>
        <p:spPr>
          <a:xfrm>
            <a:off x="0" y="1073917"/>
            <a:ext cx="12192000" cy="751708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3D7649D-CAFD-7D41-989A-8BF4230CBC2B}"/>
              </a:ext>
            </a:extLst>
          </p:cNvPr>
          <p:cNvSpPr/>
          <p:nvPr/>
        </p:nvSpPr>
        <p:spPr>
          <a:xfrm>
            <a:off x="530352" y="1975746"/>
            <a:ext cx="1113129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/>
            <a:r>
              <a:rPr lang="en" altLang="zh-CN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2020 </a:t>
            </a:r>
            <a:r>
              <a:rPr lang="en" altLang="zh-CN" dirty="0" err="1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VoxCeleb</a:t>
            </a:r>
            <a:r>
              <a:rPr lang="en" altLang="zh-CN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Speaker Recognition Challenge (</a:t>
            </a:r>
            <a:r>
              <a:rPr lang="en" altLang="zh-CN" dirty="0" err="1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VoxSRC</a:t>
            </a:r>
            <a:r>
              <a:rPr lang="en" altLang="zh-CN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 </a:t>
            </a:r>
            <a:r>
              <a:rPr lang="zh-CN" altLang="en-US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旨在研究现有的说话人识别方法对来自 “</a:t>
            </a:r>
            <a:r>
              <a:rPr lang="en" altLang="zh-CN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 the wild” </a:t>
            </a:r>
            <a:r>
              <a:rPr lang="zh-CN" altLang="en-US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语音数据的识别效果。这次挑战提供了来自 </a:t>
            </a:r>
            <a:r>
              <a:rPr lang="en" altLang="zh-CN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YouTube </a:t>
            </a:r>
            <a:r>
              <a:rPr lang="zh-CN" altLang="en-US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名人访问视频的语音语料。相对传统的电话、麦克风语音，这类数据集包含更多的干扰与不确定性。</a:t>
            </a:r>
            <a:endParaRPr lang="en-US" altLang="zh-CN" dirty="0">
              <a:solidFill>
                <a:srgbClr val="44444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 fontAlgn="base" latinLnBrk="1"/>
            <a:endParaRPr lang="zh-CN" altLang="en-US" dirty="0">
              <a:solidFill>
                <a:srgbClr val="44444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 fontAlgn="base" latinLnBrk="1"/>
            <a:r>
              <a:rPr lang="zh-CN" altLang="en-US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此次挑战分为 </a:t>
            </a:r>
            <a:r>
              <a:rPr lang="en-US" altLang="zh-CN" b="1" dirty="0">
                <a:solidFill>
                  <a:srgbClr val="444444"/>
                </a:solidFill>
                <a:latin typeface="inherit"/>
                <a:ea typeface="Microsoft YaHei" panose="020B0503020204020204" pitchFamily="34" charset="-122"/>
              </a:rPr>
              <a:t>4</a:t>
            </a:r>
            <a:r>
              <a:rPr lang="zh-CN" altLang="en-US" b="1" dirty="0">
                <a:solidFill>
                  <a:srgbClr val="444444"/>
                </a:solidFill>
                <a:latin typeface="inherit"/>
                <a:ea typeface="Microsoft YaHei" panose="020B0503020204020204" pitchFamily="34" charset="-122"/>
              </a:rPr>
              <a:t>项任务</a:t>
            </a:r>
            <a:r>
              <a:rPr lang="zh-CN" altLang="en-US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，分别是：</a:t>
            </a:r>
            <a:endParaRPr lang="en-US" altLang="zh-CN" dirty="0">
              <a:solidFill>
                <a:srgbClr val="44444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 fontAlgn="base" latinLnBrk="1"/>
            <a:endParaRPr lang="zh-CN" altLang="en-US" dirty="0">
              <a:solidFill>
                <a:srgbClr val="44444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 fontAlgn="base" latinLnBrk="1">
              <a:buFont typeface="+mj-lt"/>
              <a:buAutoNum type="arabicPeriod"/>
            </a:pPr>
            <a:r>
              <a:rPr lang="zh-CN" altLang="en-US" dirty="0">
                <a:solidFill>
                  <a:srgbClr val="444444"/>
                </a:solidFill>
                <a:latin typeface="inherit"/>
                <a:ea typeface="Microsoft YaHei" panose="020B0503020204020204" pitchFamily="34" charset="-122"/>
              </a:rPr>
              <a:t>特定训练数据的说话人确认</a:t>
            </a:r>
            <a:r>
              <a:rPr lang="zh-CN" altLang="en-US" b="1" dirty="0">
                <a:solidFill>
                  <a:srgbClr val="444444"/>
                </a:solidFill>
                <a:latin typeface="inherit"/>
                <a:ea typeface="Microsoft YaHei" panose="020B0503020204020204" pitchFamily="34" charset="-122"/>
              </a:rPr>
              <a:t>监督</a:t>
            </a:r>
            <a:r>
              <a:rPr lang="zh-CN" altLang="en-US" dirty="0">
                <a:solidFill>
                  <a:srgbClr val="444444"/>
                </a:solidFill>
                <a:latin typeface="inherit"/>
                <a:ea typeface="Microsoft YaHei" panose="020B0503020204020204" pitchFamily="34" charset="-122"/>
              </a:rPr>
              <a:t>任务</a:t>
            </a:r>
            <a:r>
              <a:rPr lang="en-US" altLang="zh-CN" dirty="0">
                <a:solidFill>
                  <a:srgbClr val="444444"/>
                </a:solidFill>
                <a:latin typeface="inherit"/>
                <a:ea typeface="Microsoft YaHei" panose="020B0503020204020204" pitchFamily="34" charset="-122"/>
              </a:rPr>
              <a:t>(</a:t>
            </a:r>
            <a:r>
              <a:rPr lang="en" altLang="zh-CN" dirty="0">
                <a:solidFill>
                  <a:srgbClr val="444444"/>
                </a:solidFill>
                <a:latin typeface="inherit"/>
                <a:ea typeface="Microsoft YaHei" panose="020B0503020204020204" pitchFamily="34" charset="-122"/>
              </a:rPr>
              <a:t>Fixed-Full)</a:t>
            </a:r>
            <a:r>
              <a:rPr lang="zh-CN" altLang="en" dirty="0">
                <a:solidFill>
                  <a:srgbClr val="444444"/>
                </a:solidFill>
                <a:latin typeface="inherit"/>
                <a:ea typeface="Microsoft YaHei" panose="020B0503020204020204" pitchFamily="34" charset="-122"/>
              </a:rPr>
              <a:t>：</a:t>
            </a:r>
            <a:r>
              <a:rPr lang="en" altLang="zh-CN" dirty="0">
                <a:solidFill>
                  <a:srgbClr val="444444"/>
                </a:solidFill>
                <a:latin typeface="inherit"/>
                <a:ea typeface="Microsoft YaHei" panose="020B0503020204020204" pitchFamily="34" charset="-122"/>
              </a:rPr>
              <a:t>VoxCeleb2 dev </a:t>
            </a:r>
            <a:r>
              <a:rPr lang="zh-CN" altLang="en-US" dirty="0">
                <a:solidFill>
                  <a:srgbClr val="444444"/>
                </a:solidFill>
                <a:latin typeface="inherit"/>
                <a:ea typeface="Microsoft YaHei" panose="020B0503020204020204" pitchFamily="34" charset="-122"/>
              </a:rPr>
              <a:t>数据集作为训练数据；</a:t>
            </a:r>
            <a:endParaRPr lang="en-US" altLang="zh-CN" dirty="0">
              <a:solidFill>
                <a:srgbClr val="444444"/>
              </a:solidFill>
              <a:latin typeface="inherit"/>
              <a:ea typeface="Microsoft YaHei" panose="020B0503020204020204" pitchFamily="34" charset="-122"/>
            </a:endParaRPr>
          </a:p>
          <a:p>
            <a:pPr algn="just" fontAlgn="base" latinLnBrk="1">
              <a:buFont typeface="+mj-lt"/>
              <a:buAutoNum type="arabicPeriod"/>
            </a:pPr>
            <a:endParaRPr lang="zh-CN" altLang="en-US" dirty="0">
              <a:solidFill>
                <a:srgbClr val="444444"/>
              </a:solidFill>
              <a:latin typeface="inherit"/>
              <a:ea typeface="Microsoft YaHei" panose="020B0503020204020204" pitchFamily="34" charset="-122"/>
            </a:endParaRPr>
          </a:p>
          <a:p>
            <a:pPr algn="just" fontAlgn="base" latinLnBrk="1">
              <a:buFont typeface="+mj-lt"/>
              <a:buAutoNum type="arabicPeriod"/>
            </a:pPr>
            <a:r>
              <a:rPr lang="zh-CN" altLang="en-US" dirty="0">
                <a:solidFill>
                  <a:srgbClr val="444444"/>
                </a:solidFill>
                <a:latin typeface="inherit"/>
                <a:ea typeface="Microsoft YaHei" panose="020B0503020204020204" pitchFamily="34" charset="-122"/>
              </a:rPr>
              <a:t>训练数据不受限的说话人确认</a:t>
            </a:r>
            <a:r>
              <a:rPr lang="zh-CN" altLang="en-US" b="1" dirty="0">
                <a:solidFill>
                  <a:srgbClr val="444444"/>
                </a:solidFill>
                <a:latin typeface="inherit"/>
                <a:ea typeface="Microsoft YaHei" panose="020B0503020204020204" pitchFamily="34" charset="-122"/>
              </a:rPr>
              <a:t>监督</a:t>
            </a:r>
            <a:r>
              <a:rPr lang="zh-CN" altLang="en-US" dirty="0">
                <a:solidFill>
                  <a:srgbClr val="444444"/>
                </a:solidFill>
                <a:latin typeface="inherit"/>
                <a:ea typeface="Microsoft YaHei" panose="020B0503020204020204" pitchFamily="34" charset="-122"/>
              </a:rPr>
              <a:t>任务</a:t>
            </a:r>
            <a:r>
              <a:rPr lang="en-US" altLang="zh-CN" dirty="0">
                <a:solidFill>
                  <a:srgbClr val="444444"/>
                </a:solidFill>
                <a:latin typeface="inherit"/>
                <a:ea typeface="Microsoft YaHei" panose="020B0503020204020204" pitchFamily="34" charset="-122"/>
              </a:rPr>
              <a:t>(</a:t>
            </a:r>
            <a:r>
              <a:rPr lang="en" altLang="zh-CN" dirty="0">
                <a:solidFill>
                  <a:srgbClr val="444444"/>
                </a:solidFill>
                <a:latin typeface="inherit"/>
                <a:ea typeface="Microsoft YaHei" panose="020B0503020204020204" pitchFamily="34" charset="-122"/>
              </a:rPr>
              <a:t>Open-Full)</a:t>
            </a:r>
            <a:r>
              <a:rPr lang="zh-CN" altLang="en" dirty="0">
                <a:solidFill>
                  <a:srgbClr val="444444"/>
                </a:solidFill>
                <a:latin typeface="inherit"/>
                <a:ea typeface="Microsoft YaHei" panose="020B0503020204020204" pitchFamily="34" charset="-122"/>
              </a:rPr>
              <a:t>：</a:t>
            </a:r>
            <a:r>
              <a:rPr lang="zh-CN" altLang="en-US" dirty="0">
                <a:solidFill>
                  <a:srgbClr val="444444"/>
                </a:solidFill>
                <a:latin typeface="inherit"/>
                <a:ea typeface="Microsoft YaHei" panose="020B0503020204020204" pitchFamily="34" charset="-122"/>
              </a:rPr>
              <a:t>训练数据可以使用 </a:t>
            </a:r>
            <a:r>
              <a:rPr lang="en" altLang="zh-CN" dirty="0" err="1">
                <a:solidFill>
                  <a:srgbClr val="444444"/>
                </a:solidFill>
                <a:latin typeface="inherit"/>
                <a:ea typeface="Microsoft YaHei" panose="020B0503020204020204" pitchFamily="34" charset="-122"/>
              </a:rPr>
              <a:t>VoxSRC</a:t>
            </a:r>
            <a:r>
              <a:rPr lang="en" altLang="zh-CN" dirty="0">
                <a:solidFill>
                  <a:srgbClr val="444444"/>
                </a:solidFill>
                <a:latin typeface="inherit"/>
                <a:ea typeface="Microsoft YaHei" panose="020B0503020204020204" pitchFamily="34" charset="-122"/>
              </a:rPr>
              <a:t> </a:t>
            </a:r>
            <a:r>
              <a:rPr lang="zh-CN" altLang="en-US" dirty="0">
                <a:solidFill>
                  <a:srgbClr val="444444"/>
                </a:solidFill>
                <a:latin typeface="inherit"/>
                <a:ea typeface="Microsoft YaHei" panose="020B0503020204020204" pitchFamily="34" charset="-122"/>
              </a:rPr>
              <a:t>测试数据以外的任意数据集；</a:t>
            </a:r>
            <a:endParaRPr lang="en-US" altLang="zh-CN" dirty="0">
              <a:solidFill>
                <a:srgbClr val="444444"/>
              </a:solidFill>
              <a:latin typeface="inherit"/>
              <a:ea typeface="Microsoft YaHei" panose="020B0503020204020204" pitchFamily="34" charset="-122"/>
            </a:endParaRPr>
          </a:p>
          <a:p>
            <a:pPr algn="just" fontAlgn="base" latinLnBrk="1">
              <a:buFont typeface="+mj-lt"/>
              <a:buAutoNum type="arabicPeriod"/>
            </a:pPr>
            <a:endParaRPr lang="zh-CN" altLang="en-US" dirty="0">
              <a:solidFill>
                <a:srgbClr val="444444"/>
              </a:solidFill>
              <a:latin typeface="inherit"/>
              <a:ea typeface="Microsoft YaHei" panose="020B0503020204020204" pitchFamily="34" charset="-122"/>
            </a:endParaRPr>
          </a:p>
          <a:p>
            <a:pPr algn="just" fontAlgn="base" latinLnBrk="1">
              <a:buFont typeface="+mj-lt"/>
              <a:buAutoNum type="arabicPeriod"/>
            </a:pPr>
            <a:r>
              <a:rPr lang="zh-CN" altLang="en-US" dirty="0">
                <a:solidFill>
                  <a:srgbClr val="444444"/>
                </a:solidFill>
                <a:latin typeface="inherit"/>
                <a:ea typeface="Microsoft YaHei" panose="020B0503020204020204" pitchFamily="34" charset="-122"/>
              </a:rPr>
              <a:t>特定训练数据说话人确认</a:t>
            </a:r>
            <a:r>
              <a:rPr lang="zh-CN" altLang="en-US" b="1" dirty="0">
                <a:solidFill>
                  <a:srgbClr val="444444"/>
                </a:solidFill>
                <a:latin typeface="inherit"/>
                <a:ea typeface="Microsoft YaHei" panose="020B0503020204020204" pitchFamily="34" charset="-122"/>
              </a:rPr>
              <a:t>自监督</a:t>
            </a:r>
            <a:r>
              <a:rPr lang="zh-CN" altLang="en-US" dirty="0">
                <a:solidFill>
                  <a:srgbClr val="444444"/>
                </a:solidFill>
                <a:latin typeface="inherit"/>
                <a:ea typeface="Microsoft YaHei" panose="020B0503020204020204" pitchFamily="34" charset="-122"/>
              </a:rPr>
              <a:t>任务</a:t>
            </a:r>
            <a:r>
              <a:rPr lang="en-US" altLang="zh-CN" dirty="0">
                <a:solidFill>
                  <a:srgbClr val="444444"/>
                </a:solidFill>
                <a:latin typeface="inherit"/>
                <a:ea typeface="Microsoft YaHei" panose="020B0503020204020204" pitchFamily="34" charset="-122"/>
              </a:rPr>
              <a:t>(</a:t>
            </a:r>
            <a:r>
              <a:rPr lang="en" altLang="zh-CN" dirty="0">
                <a:solidFill>
                  <a:srgbClr val="444444"/>
                </a:solidFill>
                <a:latin typeface="inherit"/>
                <a:ea typeface="Microsoft YaHei" panose="020B0503020204020204" pitchFamily="34" charset="-122"/>
              </a:rPr>
              <a:t>Fixed-Self)</a:t>
            </a:r>
            <a:r>
              <a:rPr lang="zh-CN" altLang="en" dirty="0">
                <a:solidFill>
                  <a:srgbClr val="444444"/>
                </a:solidFill>
                <a:latin typeface="inherit"/>
                <a:ea typeface="Microsoft YaHei" panose="020B0503020204020204" pitchFamily="34" charset="-122"/>
              </a:rPr>
              <a:t>：</a:t>
            </a:r>
            <a:r>
              <a:rPr lang="en" altLang="zh-CN" dirty="0">
                <a:solidFill>
                  <a:srgbClr val="444444"/>
                </a:solidFill>
                <a:latin typeface="inherit"/>
                <a:ea typeface="Microsoft YaHei" panose="020B0503020204020204" pitchFamily="34" charset="-122"/>
              </a:rPr>
              <a:t>VoxCeleb2 dev </a:t>
            </a:r>
            <a:r>
              <a:rPr lang="zh-CN" altLang="en-US" dirty="0">
                <a:solidFill>
                  <a:srgbClr val="444444"/>
                </a:solidFill>
                <a:latin typeface="inherit"/>
                <a:ea typeface="Microsoft YaHei" panose="020B0503020204020204" pitchFamily="34" charset="-122"/>
              </a:rPr>
              <a:t>数据集作为训练数据，但无法使用说话人的标签，但可以使用除此以外的其它标签，例如</a:t>
            </a:r>
            <a:r>
              <a:rPr lang="zh-CN" altLang="en-US" b="1" dirty="0">
                <a:solidFill>
                  <a:srgbClr val="444444"/>
                </a:solidFill>
                <a:latin typeface="inherit"/>
                <a:ea typeface="Microsoft YaHei" panose="020B0503020204020204" pitchFamily="34" charset="-122"/>
              </a:rPr>
              <a:t>跨模态的视觉帧</a:t>
            </a:r>
            <a:r>
              <a:rPr lang="zh-CN" altLang="en-US" dirty="0">
                <a:solidFill>
                  <a:srgbClr val="444444"/>
                </a:solidFill>
                <a:latin typeface="inherit"/>
                <a:ea typeface="Microsoft YaHei" panose="020B0503020204020204" pitchFamily="34" charset="-122"/>
              </a:rPr>
              <a:t>，但无法使用任意模态的预训练模型。</a:t>
            </a:r>
            <a:endParaRPr lang="en-US" altLang="zh-CN" dirty="0">
              <a:solidFill>
                <a:srgbClr val="444444"/>
              </a:solidFill>
              <a:latin typeface="inherit"/>
              <a:ea typeface="Microsoft YaHei" panose="020B0503020204020204" pitchFamily="34" charset="-122"/>
            </a:endParaRPr>
          </a:p>
          <a:p>
            <a:pPr algn="just" fontAlgn="base" latinLnBrk="1">
              <a:buFont typeface="+mj-lt"/>
              <a:buAutoNum type="arabicPeriod"/>
            </a:pPr>
            <a:endParaRPr lang="en-US" altLang="zh-CN" dirty="0">
              <a:solidFill>
                <a:srgbClr val="444444"/>
              </a:solidFill>
              <a:latin typeface="inherit"/>
              <a:ea typeface="Microsoft YaHei" panose="020B0503020204020204" pitchFamily="34" charset="-122"/>
            </a:endParaRPr>
          </a:p>
          <a:p>
            <a:pPr algn="just" fontAlgn="base" latinLnBrk="1">
              <a:buFont typeface="+mj-lt"/>
              <a:buAutoNum type="arabicPeriod"/>
            </a:pPr>
            <a:r>
              <a:rPr lang="zh-CN" altLang="en-US" dirty="0">
                <a:solidFill>
                  <a:srgbClr val="444444"/>
                </a:solidFill>
                <a:latin typeface="inherit"/>
                <a:ea typeface="Microsoft YaHei" panose="020B0503020204020204" pitchFamily="34" charset="-122"/>
              </a:rPr>
              <a:t>说话人日志</a:t>
            </a:r>
            <a:endParaRPr lang="en-US" altLang="zh-CN" dirty="0">
              <a:solidFill>
                <a:srgbClr val="444444"/>
              </a:solidFill>
              <a:latin typeface="inherit"/>
              <a:ea typeface="Microsoft YaHei" panose="020B0503020204020204" pitchFamily="34" charset="-122"/>
            </a:endParaRPr>
          </a:p>
          <a:p>
            <a:pPr algn="just" fontAlgn="base" latinLnBrk="1"/>
            <a:endParaRPr lang="zh-CN" altLang="en-US" dirty="0">
              <a:solidFill>
                <a:srgbClr val="444444"/>
              </a:solidFill>
              <a:latin typeface="inherit"/>
              <a:ea typeface="Microsoft YaHei" panose="020B0503020204020204" pitchFamily="34" charset="-122"/>
            </a:endParaRPr>
          </a:p>
          <a:p>
            <a:pPr algn="just" fontAlgn="base" latinLnBrk="1"/>
            <a:r>
              <a:rPr lang="zh-CN" altLang="en-US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竞赛举办方为</a:t>
            </a:r>
            <a:r>
              <a:rPr lang="zh-CN" altLang="en-US" b="1" dirty="0">
                <a:solidFill>
                  <a:srgbClr val="444444"/>
                </a:solidFill>
                <a:latin typeface="inherit"/>
                <a:ea typeface="Microsoft YaHei" panose="020B0503020204020204" pitchFamily="34" charset="-122"/>
              </a:rPr>
              <a:t>任务 </a:t>
            </a:r>
            <a:r>
              <a:rPr lang="en-US" altLang="zh-CN" b="1" dirty="0">
                <a:solidFill>
                  <a:srgbClr val="444444"/>
                </a:solidFill>
                <a:latin typeface="inherit"/>
                <a:ea typeface="Microsoft YaHei" panose="020B0503020204020204" pitchFamily="34" charset="-122"/>
              </a:rPr>
              <a:t>1 </a:t>
            </a:r>
            <a:r>
              <a:rPr lang="zh-CN" altLang="en-US" b="1" dirty="0">
                <a:solidFill>
                  <a:srgbClr val="444444"/>
                </a:solidFill>
                <a:latin typeface="inherit"/>
                <a:ea typeface="Microsoft YaHei" panose="020B0503020204020204" pitchFamily="34" charset="-122"/>
              </a:rPr>
              <a:t>与 </a:t>
            </a:r>
            <a:r>
              <a:rPr lang="en-US" altLang="zh-CN" b="1" dirty="0">
                <a:solidFill>
                  <a:srgbClr val="444444"/>
                </a:solidFill>
                <a:latin typeface="inherit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提供了说话人确认监督学习的基准，为</a:t>
            </a:r>
            <a:r>
              <a:rPr lang="zh-CN" altLang="en-US" b="1" dirty="0">
                <a:solidFill>
                  <a:srgbClr val="444444"/>
                </a:solidFill>
                <a:latin typeface="inherit"/>
                <a:ea typeface="Microsoft YaHei" panose="020B0503020204020204" pitchFamily="34" charset="-122"/>
              </a:rPr>
              <a:t>任务 </a:t>
            </a:r>
            <a:r>
              <a:rPr lang="en-US" altLang="zh-CN" b="1" dirty="0">
                <a:solidFill>
                  <a:srgbClr val="444444"/>
                </a:solidFill>
                <a:latin typeface="inherit"/>
                <a:ea typeface="Microsoft YaHei" panose="020B0503020204020204" pitchFamily="34" charset="-122"/>
              </a:rPr>
              <a:t>3</a:t>
            </a:r>
            <a:r>
              <a:rPr lang="zh-CN" altLang="en-US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提供了说话人确认自监督学习的基准。</a:t>
            </a:r>
            <a:endParaRPr lang="zh-CN" altLang="en-US" b="0" i="0" dirty="0">
              <a:solidFill>
                <a:srgbClr val="444444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6927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7509A0-32F4-7846-A927-4D827A96C1FB}"/>
              </a:ext>
            </a:extLst>
          </p:cNvPr>
          <p:cNvSpPr/>
          <p:nvPr/>
        </p:nvSpPr>
        <p:spPr>
          <a:xfrm>
            <a:off x="0" y="-1"/>
            <a:ext cx="12192000" cy="88270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233DC9-3E6D-7645-819E-A52C360D6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6475" y="67467"/>
            <a:ext cx="2311977" cy="74776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9DBD945-2D99-894D-8C1E-136BA2B31FAA}"/>
              </a:ext>
            </a:extLst>
          </p:cNvPr>
          <p:cNvSpPr/>
          <p:nvPr/>
        </p:nvSpPr>
        <p:spPr>
          <a:xfrm>
            <a:off x="0" y="6650182"/>
            <a:ext cx="7861465" cy="2078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F57BF32-8860-E94B-843A-AEA29F862A1D}"/>
              </a:ext>
            </a:extLst>
          </p:cNvPr>
          <p:cNvSpPr/>
          <p:nvPr/>
        </p:nvSpPr>
        <p:spPr>
          <a:xfrm>
            <a:off x="10521538" y="6650182"/>
            <a:ext cx="1670462" cy="21375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893F9D-6792-E145-97B5-177EBAE5E11D}"/>
              </a:ext>
            </a:extLst>
          </p:cNvPr>
          <p:cNvSpPr/>
          <p:nvPr/>
        </p:nvSpPr>
        <p:spPr>
          <a:xfrm>
            <a:off x="233548" y="256685"/>
            <a:ext cx="71333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昆山杜克大学</a:t>
            </a:r>
            <a:r>
              <a:rPr kumimoji="1" lang="en-US" altLang="zh-CN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VoxSRC20</a:t>
            </a:r>
            <a:r>
              <a:rPr kumimoji="1"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Task1</a:t>
            </a:r>
            <a:r>
              <a:rPr kumimoji="1"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系统介绍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A605B4A-5479-BD4B-B77E-F7764AC06F43}"/>
              </a:ext>
            </a:extLst>
          </p:cNvPr>
          <p:cNvSpPr txBox="1"/>
          <p:nvPr/>
        </p:nvSpPr>
        <p:spPr>
          <a:xfrm>
            <a:off x="658670" y="1330617"/>
            <a:ext cx="585769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训练数据：</a:t>
            </a:r>
            <a:r>
              <a:rPr kumimoji="1" lang="en-US" altLang="zh-CN" dirty="0"/>
              <a:t>5994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speakers</a:t>
            </a:r>
            <a:r>
              <a:rPr kumimoji="1" lang="zh-CN" altLang="en-US" dirty="0"/>
              <a:t> 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1029009 </a:t>
            </a:r>
            <a:r>
              <a:rPr kumimoji="1" lang="en-US" altLang="zh-CN" dirty="0" err="1"/>
              <a:t>utts</a:t>
            </a:r>
            <a:r>
              <a:rPr kumimoji="1" lang="zh-CN" altLang="en-US" dirty="0"/>
              <a:t>（</a:t>
            </a:r>
            <a:r>
              <a:rPr kumimoji="1" lang="en-US" altLang="zh-CN" dirty="0"/>
              <a:t>fixed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训练机器：</a:t>
            </a:r>
            <a:r>
              <a:rPr kumimoji="1" lang="en-US" altLang="zh-CN" dirty="0"/>
              <a:t>8</a:t>
            </a:r>
            <a:r>
              <a:rPr kumimoji="1" lang="zh-CN" altLang="en-US" dirty="0"/>
              <a:t> * </a:t>
            </a:r>
            <a:r>
              <a:rPr kumimoji="1" lang="en-US" altLang="zh-CN" dirty="0"/>
              <a:t>1080ti </a:t>
            </a:r>
            <a:r>
              <a:rPr kumimoji="1" lang="zh-CN" altLang="en-US" dirty="0"/>
              <a:t>  </a:t>
            </a:r>
            <a:r>
              <a:rPr kumimoji="1" lang="en-US" altLang="zh-CN" dirty="0"/>
              <a:t>	 </a:t>
            </a:r>
            <a:r>
              <a:rPr kumimoji="1" lang="en-US" altLang="zh-CN" dirty="0" err="1"/>
              <a:t>PyTorch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声学特征：</a:t>
            </a:r>
            <a:r>
              <a:rPr kumimoji="1" lang="en-US" altLang="zh-CN" dirty="0"/>
              <a:t>80dim</a:t>
            </a:r>
            <a:r>
              <a:rPr kumimoji="1" lang="zh-CN" altLang="en-US" dirty="0"/>
              <a:t> </a:t>
            </a:r>
            <a:r>
              <a:rPr kumimoji="1" lang="en-US" altLang="zh-CN" dirty="0"/>
              <a:t>FBANK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训练、测试流程：</a:t>
            </a:r>
            <a:endParaRPr kumimoji="1" lang="en-US" altLang="zh-CN" dirty="0"/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29F00AA4-3B04-144C-9B9D-88239B0190A6}"/>
              </a:ext>
            </a:extLst>
          </p:cNvPr>
          <p:cNvSpPr/>
          <p:nvPr/>
        </p:nvSpPr>
        <p:spPr>
          <a:xfrm>
            <a:off x="2954286" y="4993605"/>
            <a:ext cx="2243413" cy="75723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Data Augmentation</a:t>
            </a:r>
            <a:endParaRPr kumimoji="1" lang="zh-CN" altLang="en-US" b="1" dirty="0"/>
          </a:p>
        </p:txBody>
      </p:sp>
      <p:pic>
        <p:nvPicPr>
          <p:cNvPr id="28" name="图形 27" descr="语音">
            <a:extLst>
              <a:ext uri="{FF2B5EF4-FFF2-40B4-BE49-F238E27FC236}">
                <a16:creationId xmlns:a16="http://schemas.microsoft.com/office/drawing/2014/main" id="{CBAD7978-6A7C-A846-90BC-F1FA70F15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54947" y="4924311"/>
            <a:ext cx="914400" cy="914400"/>
          </a:xfrm>
          <a:prstGeom prst="rect">
            <a:avLst/>
          </a:prstGeom>
        </p:spPr>
      </p:pic>
      <p:sp>
        <p:nvSpPr>
          <p:cNvPr id="29" name="圆角矩形 28">
            <a:extLst>
              <a:ext uri="{FF2B5EF4-FFF2-40B4-BE49-F238E27FC236}">
                <a16:creationId xmlns:a16="http://schemas.microsoft.com/office/drawing/2014/main" id="{556E6853-9587-284E-A66D-58A0C239BDBD}"/>
              </a:ext>
            </a:extLst>
          </p:cNvPr>
          <p:cNvSpPr/>
          <p:nvPr/>
        </p:nvSpPr>
        <p:spPr>
          <a:xfrm>
            <a:off x="5653177" y="4991978"/>
            <a:ext cx="2243413" cy="75723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Train Model</a:t>
            </a:r>
            <a:endParaRPr kumimoji="1" lang="zh-CN" altLang="en-US" b="1" dirty="0"/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3B5C6F9A-834B-224C-AA31-EB82AC7BFF61}"/>
              </a:ext>
            </a:extLst>
          </p:cNvPr>
          <p:cNvSpPr/>
          <p:nvPr/>
        </p:nvSpPr>
        <p:spPr>
          <a:xfrm>
            <a:off x="8435464" y="4991978"/>
            <a:ext cx="2243413" cy="75723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Fusion/Calibration</a:t>
            </a:r>
            <a:endParaRPr kumimoji="1" lang="zh-CN" altLang="en-US" b="1" dirty="0"/>
          </a:p>
        </p:txBody>
      </p: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8F72CBA9-70C0-5546-8C14-F32BB4730D7F}"/>
              </a:ext>
            </a:extLst>
          </p:cNvPr>
          <p:cNvCxnSpPr>
            <a:cxnSpLocks/>
            <a:stCxn id="28" idx="3"/>
            <a:endCxn id="27" idx="1"/>
          </p:cNvCxnSpPr>
          <p:nvPr/>
        </p:nvCxnSpPr>
        <p:spPr>
          <a:xfrm flipV="1">
            <a:off x="2269347" y="5372224"/>
            <a:ext cx="684939" cy="92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C32AC052-60D5-EA4D-966B-E4AC46EBB5A3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5197699" y="5370597"/>
            <a:ext cx="455478" cy="16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5B30863D-9A89-BF4F-B3C2-35ADCA159AE7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7896590" y="5370597"/>
            <a:ext cx="5388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FABD3145-59CE-1F40-819D-0C82741B2B9E}"/>
              </a:ext>
            </a:extLst>
          </p:cNvPr>
          <p:cNvSpPr/>
          <p:nvPr/>
        </p:nvSpPr>
        <p:spPr>
          <a:xfrm>
            <a:off x="6774884" y="1340728"/>
            <a:ext cx="4213013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LR</a:t>
            </a:r>
            <a:r>
              <a:rPr kumimoji="1" lang="zh-CN" altLang="en-US" dirty="0"/>
              <a:t> ：</a:t>
            </a:r>
            <a:r>
              <a:rPr kumimoji="1" lang="en-US" altLang="zh-CN" dirty="0"/>
              <a:t>Warm</a:t>
            </a:r>
            <a:r>
              <a:rPr kumimoji="1" lang="zh-CN" altLang="en-US" dirty="0"/>
              <a:t> </a:t>
            </a:r>
            <a:r>
              <a:rPr kumimoji="1" lang="en-US" altLang="zh-CN" dirty="0"/>
              <a:t>up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b="1" dirty="0" err="1"/>
              <a:t>lr_scheduler</a:t>
            </a:r>
            <a:r>
              <a:rPr lang="zh-CN" altLang="en-US" b="1" dirty="0"/>
              <a:t> ： </a:t>
            </a:r>
            <a:r>
              <a:rPr lang="en" altLang="zh-CN" dirty="0" err="1"/>
              <a:t>ReduceLROnPlateau</a:t>
            </a:r>
            <a:r>
              <a:rPr lang="en" altLang="zh-CN" dirty="0"/>
              <a:t>  </a:t>
            </a:r>
          </a:p>
          <a:p>
            <a:r>
              <a:rPr lang="en" altLang="zh-CN" dirty="0"/>
              <a:t>			patience=5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</p:txBody>
      </p:sp>
      <p:graphicFrame>
        <p:nvGraphicFramePr>
          <p:cNvPr id="36" name="图表 35">
            <a:extLst>
              <a:ext uri="{FF2B5EF4-FFF2-40B4-BE49-F238E27FC236}">
                <a16:creationId xmlns:a16="http://schemas.microsoft.com/office/drawing/2014/main" id="{03C9BDD9-891E-9646-9F8D-AB2177FFE8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4139034"/>
              </p:ext>
            </p:extLst>
          </p:nvPr>
        </p:nvGraphicFramePr>
        <p:xfrm>
          <a:off x="7239051" y="1694175"/>
          <a:ext cx="3439826" cy="1969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058899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7509A0-32F4-7846-A927-4D827A96C1FB}"/>
              </a:ext>
            </a:extLst>
          </p:cNvPr>
          <p:cNvSpPr/>
          <p:nvPr/>
        </p:nvSpPr>
        <p:spPr>
          <a:xfrm>
            <a:off x="0" y="-1"/>
            <a:ext cx="12192000" cy="88270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9DBD945-2D99-894D-8C1E-136BA2B31FAA}"/>
              </a:ext>
            </a:extLst>
          </p:cNvPr>
          <p:cNvSpPr/>
          <p:nvPr/>
        </p:nvSpPr>
        <p:spPr>
          <a:xfrm>
            <a:off x="0" y="6650182"/>
            <a:ext cx="7861465" cy="2078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F57BF32-8860-E94B-843A-AEA29F862A1D}"/>
              </a:ext>
            </a:extLst>
          </p:cNvPr>
          <p:cNvSpPr/>
          <p:nvPr/>
        </p:nvSpPr>
        <p:spPr>
          <a:xfrm>
            <a:off x="10521538" y="6650182"/>
            <a:ext cx="1670462" cy="21375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893F9D-6792-E145-97B5-177EBAE5E11D}"/>
              </a:ext>
            </a:extLst>
          </p:cNvPr>
          <p:cNvSpPr/>
          <p:nvPr/>
        </p:nvSpPr>
        <p:spPr>
          <a:xfrm>
            <a:off x="233548" y="256685"/>
            <a:ext cx="47813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昆山杜克大学</a:t>
            </a:r>
            <a:r>
              <a:rPr kumimoji="1" lang="en-US" altLang="zh-CN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VoxSRC20</a:t>
            </a:r>
            <a:r>
              <a:rPr kumimoji="1"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Task1</a:t>
            </a:r>
            <a:r>
              <a:rPr kumimoji="1"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系统介绍</a:t>
            </a: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95956F1C-48B7-E646-8093-D0EBBEF1B66D}"/>
              </a:ext>
            </a:extLst>
          </p:cNvPr>
          <p:cNvSpPr/>
          <p:nvPr/>
        </p:nvSpPr>
        <p:spPr>
          <a:xfrm>
            <a:off x="2142850" y="3166533"/>
            <a:ext cx="1857374" cy="50006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Sox Speed</a:t>
            </a:r>
            <a:endParaRPr kumimoji="1" lang="zh-CN" altLang="en-US" b="1" dirty="0"/>
          </a:p>
        </p:txBody>
      </p:sp>
      <p:pic>
        <p:nvPicPr>
          <p:cNvPr id="17" name="图形 16" descr="语音">
            <a:extLst>
              <a:ext uri="{FF2B5EF4-FFF2-40B4-BE49-F238E27FC236}">
                <a16:creationId xmlns:a16="http://schemas.microsoft.com/office/drawing/2014/main" id="{3BECD1D5-5DBF-F84F-94BC-1D70DE7CD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7911" y="2959363"/>
            <a:ext cx="914400" cy="91440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096154E-707E-B64D-8BFB-75484B97F39A}"/>
              </a:ext>
            </a:extLst>
          </p:cNvPr>
          <p:cNvSpPr/>
          <p:nvPr/>
        </p:nvSpPr>
        <p:spPr>
          <a:xfrm>
            <a:off x="640992" y="4509417"/>
            <a:ext cx="16273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5994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speaker</a:t>
            </a:r>
            <a:r>
              <a:rPr kumimoji="1" lang="zh-CN" altLang="en-US" dirty="0"/>
              <a:t>  </a:t>
            </a:r>
            <a:endParaRPr kumimoji="1" lang="en-US" altLang="zh-CN" dirty="0"/>
          </a:p>
          <a:p>
            <a:r>
              <a:rPr kumimoji="1" lang="en-US" altLang="zh-CN" dirty="0"/>
              <a:t>100w+ </a:t>
            </a:r>
            <a:r>
              <a:rPr kumimoji="1" lang="en-US" altLang="zh-CN" dirty="0" err="1"/>
              <a:t>utts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D0EF312-458B-924C-8208-A0E22DEA7830}"/>
              </a:ext>
            </a:extLst>
          </p:cNvPr>
          <p:cNvSpPr/>
          <p:nvPr/>
        </p:nvSpPr>
        <p:spPr>
          <a:xfrm>
            <a:off x="4116953" y="4468175"/>
            <a:ext cx="18437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5994*3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speaker</a:t>
            </a:r>
            <a:r>
              <a:rPr kumimoji="1" lang="zh-CN" altLang="en-US" dirty="0"/>
              <a:t>  </a:t>
            </a:r>
            <a:endParaRPr kumimoji="1" lang="en-US" altLang="zh-CN" dirty="0"/>
          </a:p>
          <a:p>
            <a:r>
              <a:rPr kumimoji="1" lang="en-US" altLang="zh-CN" dirty="0"/>
              <a:t>100w+ </a:t>
            </a:r>
            <a:r>
              <a:rPr kumimoji="1" lang="en-US" altLang="zh-CN" dirty="0" err="1"/>
              <a:t>utts</a:t>
            </a:r>
            <a:r>
              <a:rPr kumimoji="1" lang="en-US" altLang="zh-CN" dirty="0"/>
              <a:t> *3 </a:t>
            </a:r>
            <a:endParaRPr lang="zh-CN" altLang="en-US" dirty="0"/>
          </a:p>
        </p:txBody>
      </p:sp>
      <p:pic>
        <p:nvPicPr>
          <p:cNvPr id="21" name="图形 20" descr="语音">
            <a:extLst>
              <a:ext uri="{FF2B5EF4-FFF2-40B4-BE49-F238E27FC236}">
                <a16:creationId xmlns:a16="http://schemas.microsoft.com/office/drawing/2014/main" id="{B4012C4F-B3DA-BA43-8A57-7F8D41BED3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5095" y="2959363"/>
            <a:ext cx="914400" cy="914400"/>
          </a:xfrm>
          <a:prstGeom prst="rect">
            <a:avLst/>
          </a:prstGeom>
        </p:spPr>
      </p:pic>
      <p:sp>
        <p:nvSpPr>
          <p:cNvPr id="22" name="圆角矩形 21">
            <a:extLst>
              <a:ext uri="{FF2B5EF4-FFF2-40B4-BE49-F238E27FC236}">
                <a16:creationId xmlns:a16="http://schemas.microsoft.com/office/drawing/2014/main" id="{CB051762-022D-3E4F-8A06-A7BC2C90907C}"/>
              </a:ext>
            </a:extLst>
          </p:cNvPr>
          <p:cNvSpPr/>
          <p:nvPr/>
        </p:nvSpPr>
        <p:spPr>
          <a:xfrm>
            <a:off x="6416765" y="1791753"/>
            <a:ext cx="2229126" cy="500063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MUSAN</a:t>
            </a:r>
            <a:endParaRPr kumimoji="1" lang="zh-CN" altLang="en-US" b="1" dirty="0"/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3754C8F8-701D-B244-B3F6-53FB1502305D}"/>
              </a:ext>
            </a:extLst>
          </p:cNvPr>
          <p:cNvSpPr/>
          <p:nvPr/>
        </p:nvSpPr>
        <p:spPr>
          <a:xfrm>
            <a:off x="6416765" y="2905109"/>
            <a:ext cx="2229126" cy="500063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RIR-noise</a:t>
            </a:r>
            <a:endParaRPr kumimoji="1" lang="zh-CN" altLang="en-US" b="1" dirty="0"/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EDA200E6-4CAD-F945-83C7-E2D7C008BB72}"/>
              </a:ext>
            </a:extLst>
          </p:cNvPr>
          <p:cNvSpPr/>
          <p:nvPr/>
        </p:nvSpPr>
        <p:spPr>
          <a:xfrm>
            <a:off x="6416765" y="3970414"/>
            <a:ext cx="2229126" cy="500063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Tempo up/down</a:t>
            </a:r>
            <a:endParaRPr kumimoji="1" lang="zh-CN" altLang="en-US" b="1" dirty="0"/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7F4C99D5-353C-2642-A32F-FD8381E57318}"/>
              </a:ext>
            </a:extLst>
          </p:cNvPr>
          <p:cNvSpPr/>
          <p:nvPr/>
        </p:nvSpPr>
        <p:spPr>
          <a:xfrm>
            <a:off x="6416765" y="5035719"/>
            <a:ext cx="2229126" cy="500063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Clean</a:t>
            </a:r>
            <a:endParaRPr kumimoji="1" lang="zh-CN" altLang="en-US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F19EEB9-0B59-6C44-BD95-39FECDA32A81}"/>
              </a:ext>
            </a:extLst>
          </p:cNvPr>
          <p:cNvSpPr txBox="1"/>
          <p:nvPr/>
        </p:nvSpPr>
        <p:spPr>
          <a:xfrm>
            <a:off x="297918" y="1126213"/>
            <a:ext cx="5267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On-the-fly Data Augmentation</a:t>
            </a:r>
            <a:endParaRPr kumimoji="1" lang="zh-CN" altLang="en-US" sz="2800" b="1" dirty="0"/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E2143748-5701-2641-A546-61CDDD5A8086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 flipV="1">
            <a:off x="5459495" y="2041785"/>
            <a:ext cx="957270" cy="13747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93D7F592-D01E-5849-A278-803C5D123B74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 flipV="1">
            <a:off x="5459495" y="3155141"/>
            <a:ext cx="957270" cy="2614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0DC98CAE-7228-5641-B4E9-370AE19008F0}"/>
              </a:ext>
            </a:extLst>
          </p:cNvPr>
          <p:cNvCxnSpPr>
            <a:cxnSpLocks/>
            <a:stCxn id="21" idx="3"/>
            <a:endCxn id="24" idx="1"/>
          </p:cNvCxnSpPr>
          <p:nvPr/>
        </p:nvCxnSpPr>
        <p:spPr>
          <a:xfrm>
            <a:off x="5459495" y="3416563"/>
            <a:ext cx="957270" cy="8038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1BA414E7-216D-3842-A65F-9FAC5B31EBBC}"/>
              </a:ext>
            </a:extLst>
          </p:cNvPr>
          <p:cNvCxnSpPr>
            <a:cxnSpLocks/>
            <a:stCxn id="21" idx="3"/>
            <a:endCxn id="25" idx="1"/>
          </p:cNvCxnSpPr>
          <p:nvPr/>
        </p:nvCxnSpPr>
        <p:spPr>
          <a:xfrm>
            <a:off x="5459495" y="3416563"/>
            <a:ext cx="957270" cy="18691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E5BAFF0F-36B5-F947-B351-B2F52F83F93E}"/>
              </a:ext>
            </a:extLst>
          </p:cNvPr>
          <p:cNvCxnSpPr>
            <a:cxnSpLocks/>
            <a:stCxn id="16" idx="3"/>
            <a:endCxn id="21" idx="1"/>
          </p:cNvCxnSpPr>
          <p:nvPr/>
        </p:nvCxnSpPr>
        <p:spPr>
          <a:xfrm flipV="1">
            <a:off x="4000224" y="3416563"/>
            <a:ext cx="544871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C60DB378-F759-7249-AF97-6B17CDA281DA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>
            <a:off x="1762311" y="3416563"/>
            <a:ext cx="380539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834DBFE8-5CA1-1C43-8455-E79C4ECF7D97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8645891" y="2041785"/>
            <a:ext cx="1625065" cy="53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DBCC5FFA-0B19-2148-ADAF-595D1C4172AD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8645891" y="2047085"/>
            <a:ext cx="1625065" cy="11080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AC7629B8-8E52-354E-8DED-6571FA4B7C55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8645891" y="2047085"/>
            <a:ext cx="1625065" cy="21733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31A0F7B3-D36E-9749-A647-2C945DC622DD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8645891" y="2047085"/>
            <a:ext cx="1625065" cy="32386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圆角矩形 68">
            <a:extLst>
              <a:ext uri="{FF2B5EF4-FFF2-40B4-BE49-F238E27FC236}">
                <a16:creationId xmlns:a16="http://schemas.microsoft.com/office/drawing/2014/main" id="{5A06355A-AD73-EE4B-B9EF-4FBF7961993C}"/>
              </a:ext>
            </a:extLst>
          </p:cNvPr>
          <p:cNvSpPr/>
          <p:nvPr/>
        </p:nvSpPr>
        <p:spPr>
          <a:xfrm>
            <a:off x="6381512" y="281477"/>
            <a:ext cx="1418425" cy="42027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/>
              <a:t>Data </a:t>
            </a:r>
          </a:p>
          <a:p>
            <a:pPr algn="ctr"/>
            <a:r>
              <a:rPr kumimoji="1" lang="en-US" altLang="zh-CN" sz="1400" b="1" dirty="0"/>
              <a:t>Augmentation</a:t>
            </a:r>
            <a:endParaRPr kumimoji="1" lang="zh-CN" altLang="en-US" sz="1400" b="1" dirty="0"/>
          </a:p>
        </p:txBody>
      </p:sp>
      <p:pic>
        <p:nvPicPr>
          <p:cNvPr id="70" name="图形 69" descr="语音">
            <a:extLst>
              <a:ext uri="{FF2B5EF4-FFF2-40B4-BE49-F238E27FC236}">
                <a16:creationId xmlns:a16="http://schemas.microsoft.com/office/drawing/2014/main" id="{03DA43D1-47C2-B640-AB84-C56C31C700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59495" y="227715"/>
            <a:ext cx="521604" cy="521604"/>
          </a:xfrm>
          <a:prstGeom prst="rect">
            <a:avLst/>
          </a:prstGeom>
        </p:spPr>
      </p:pic>
      <p:sp>
        <p:nvSpPr>
          <p:cNvPr id="71" name="圆角矩形 70">
            <a:extLst>
              <a:ext uri="{FF2B5EF4-FFF2-40B4-BE49-F238E27FC236}">
                <a16:creationId xmlns:a16="http://schemas.microsoft.com/office/drawing/2014/main" id="{BF85C6FA-0C59-1E47-B8EB-4034CCA75AD1}"/>
              </a:ext>
            </a:extLst>
          </p:cNvPr>
          <p:cNvSpPr/>
          <p:nvPr/>
        </p:nvSpPr>
        <p:spPr>
          <a:xfrm>
            <a:off x="8057434" y="279850"/>
            <a:ext cx="1279718" cy="4202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/>
              <a:t>Train </a:t>
            </a:r>
          </a:p>
          <a:p>
            <a:pPr algn="ctr"/>
            <a:r>
              <a:rPr kumimoji="1" lang="en-US" altLang="zh-CN" sz="1400" b="1" dirty="0"/>
              <a:t>Model</a:t>
            </a:r>
            <a:endParaRPr kumimoji="1" lang="zh-CN" altLang="en-US" sz="1400" b="1" dirty="0"/>
          </a:p>
        </p:txBody>
      </p:sp>
      <p:sp>
        <p:nvSpPr>
          <p:cNvPr id="72" name="圆角矩形 71">
            <a:extLst>
              <a:ext uri="{FF2B5EF4-FFF2-40B4-BE49-F238E27FC236}">
                <a16:creationId xmlns:a16="http://schemas.microsoft.com/office/drawing/2014/main" id="{CAA7BF92-3F9B-4145-AD85-2D4DE4021580}"/>
              </a:ext>
            </a:extLst>
          </p:cNvPr>
          <p:cNvSpPr/>
          <p:nvPr/>
        </p:nvSpPr>
        <p:spPr>
          <a:xfrm>
            <a:off x="9624671" y="279850"/>
            <a:ext cx="1279718" cy="4202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/>
              <a:t>Fusion/</a:t>
            </a:r>
          </a:p>
          <a:p>
            <a:pPr algn="ctr"/>
            <a:r>
              <a:rPr kumimoji="1" lang="en-US" altLang="zh-CN" sz="1400" b="1" dirty="0"/>
              <a:t>Calibration</a:t>
            </a:r>
            <a:endParaRPr kumimoji="1" lang="zh-CN" altLang="en-US" sz="1400" b="1" dirty="0"/>
          </a:p>
        </p:txBody>
      </p: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049822C4-2503-6046-A0B0-EC10D0C33A7A}"/>
              </a:ext>
            </a:extLst>
          </p:cNvPr>
          <p:cNvCxnSpPr>
            <a:cxnSpLocks/>
            <a:stCxn id="70" idx="3"/>
            <a:endCxn id="69" idx="1"/>
          </p:cNvCxnSpPr>
          <p:nvPr/>
        </p:nvCxnSpPr>
        <p:spPr>
          <a:xfrm>
            <a:off x="5981099" y="488517"/>
            <a:ext cx="400413" cy="309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2AAEA0C1-529F-6746-A884-7CD79B4A173C}"/>
              </a:ext>
            </a:extLst>
          </p:cNvPr>
          <p:cNvCxnSpPr>
            <a:cxnSpLocks/>
            <a:stCxn id="69" idx="3"/>
            <a:endCxn id="71" idx="1"/>
          </p:cNvCxnSpPr>
          <p:nvPr/>
        </p:nvCxnSpPr>
        <p:spPr>
          <a:xfrm flipV="1">
            <a:off x="7799937" y="489989"/>
            <a:ext cx="257497" cy="162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31B17D19-E9B2-BF44-94AA-3D919371CCE7}"/>
              </a:ext>
            </a:extLst>
          </p:cNvPr>
          <p:cNvCxnSpPr>
            <a:cxnSpLocks/>
            <a:stCxn id="71" idx="3"/>
            <a:endCxn id="72" idx="1"/>
          </p:cNvCxnSpPr>
          <p:nvPr/>
        </p:nvCxnSpPr>
        <p:spPr>
          <a:xfrm>
            <a:off x="9337152" y="489989"/>
            <a:ext cx="287519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左中括号 87">
            <a:extLst>
              <a:ext uri="{FF2B5EF4-FFF2-40B4-BE49-F238E27FC236}">
                <a16:creationId xmlns:a16="http://schemas.microsoft.com/office/drawing/2014/main" id="{895B4A3E-AC37-3D45-B2A9-84F3E1A17BCF}"/>
              </a:ext>
            </a:extLst>
          </p:cNvPr>
          <p:cNvSpPr/>
          <p:nvPr/>
        </p:nvSpPr>
        <p:spPr>
          <a:xfrm rot="16200000">
            <a:off x="3078912" y="3243632"/>
            <a:ext cx="253510" cy="5040284"/>
          </a:xfrm>
          <a:prstGeom prst="leftBracke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左中括号 88">
            <a:extLst>
              <a:ext uri="{FF2B5EF4-FFF2-40B4-BE49-F238E27FC236}">
                <a16:creationId xmlns:a16="http://schemas.microsoft.com/office/drawing/2014/main" id="{B327693E-9452-4D4D-A5BD-D19EDF98DE80}"/>
              </a:ext>
            </a:extLst>
          </p:cNvPr>
          <p:cNvSpPr/>
          <p:nvPr/>
        </p:nvSpPr>
        <p:spPr>
          <a:xfrm rot="16200000">
            <a:off x="8760176" y="2748603"/>
            <a:ext cx="227832" cy="6019974"/>
          </a:xfrm>
          <a:prstGeom prst="leftBracke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0C6E2D76-4590-F746-9A5B-3A813BEF973B}"/>
              </a:ext>
            </a:extLst>
          </p:cNvPr>
          <p:cNvSpPr txBox="1"/>
          <p:nvPr/>
        </p:nvSpPr>
        <p:spPr>
          <a:xfrm>
            <a:off x="2312894" y="5908457"/>
            <a:ext cx="1237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off-line</a:t>
            </a:r>
            <a:endParaRPr kumimoji="1" lang="zh-CN" altLang="en-US" sz="2400" b="1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C36F9C66-824E-264D-9421-B7169ED0E9BA}"/>
              </a:ext>
            </a:extLst>
          </p:cNvPr>
          <p:cNvSpPr txBox="1"/>
          <p:nvPr/>
        </p:nvSpPr>
        <p:spPr>
          <a:xfrm>
            <a:off x="8196706" y="5972509"/>
            <a:ext cx="1205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on-line</a:t>
            </a:r>
            <a:endParaRPr kumimoji="1" lang="zh-CN" altLang="en-US" sz="2400" b="1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ED026C6F-FE77-2748-AE2F-263481BABC4E}"/>
              </a:ext>
            </a:extLst>
          </p:cNvPr>
          <p:cNvSpPr txBox="1"/>
          <p:nvPr/>
        </p:nvSpPr>
        <p:spPr>
          <a:xfrm>
            <a:off x="10494027" y="3888450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err="1"/>
              <a:t>FBank</a:t>
            </a:r>
            <a:endParaRPr kumimoji="1" lang="zh-CN" altLang="en-US" sz="2400" b="1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FEF897D9-4CC1-D344-A5F1-B2CC9BA3FFCB}"/>
              </a:ext>
            </a:extLst>
          </p:cNvPr>
          <p:cNvSpPr txBox="1"/>
          <p:nvPr/>
        </p:nvSpPr>
        <p:spPr>
          <a:xfrm>
            <a:off x="4057445" y="3756479"/>
            <a:ext cx="1636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Waveform</a:t>
            </a:r>
            <a:endParaRPr kumimoji="1" lang="zh-CN" altLang="en-US" sz="2400" b="1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5A150AA2-2D6E-4D41-8D47-8322B51229EA}"/>
              </a:ext>
            </a:extLst>
          </p:cNvPr>
          <p:cNvSpPr txBox="1"/>
          <p:nvPr/>
        </p:nvSpPr>
        <p:spPr>
          <a:xfrm>
            <a:off x="487402" y="3797721"/>
            <a:ext cx="1636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Waveform</a:t>
            </a:r>
            <a:endParaRPr kumimoji="1" lang="zh-CN" altLang="en-US" sz="2400" b="1" dirty="0"/>
          </a:p>
        </p:txBody>
      </p:sp>
      <p:pic>
        <p:nvPicPr>
          <p:cNvPr id="103" name="图片 102">
            <a:extLst>
              <a:ext uri="{FF2B5EF4-FFF2-40B4-BE49-F238E27FC236}">
                <a16:creationId xmlns:a16="http://schemas.microsoft.com/office/drawing/2014/main" id="{99315A39-BEEE-D440-BDA9-91011F68399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753" y="3416563"/>
            <a:ext cx="1454390" cy="399721"/>
          </a:xfrm>
          <a:prstGeom prst="rect">
            <a:avLst/>
          </a:prstGeom>
        </p:spPr>
      </p:pic>
      <p:pic>
        <p:nvPicPr>
          <p:cNvPr id="104" name="图形 103" descr="语音">
            <a:extLst>
              <a:ext uri="{FF2B5EF4-FFF2-40B4-BE49-F238E27FC236}">
                <a16:creationId xmlns:a16="http://schemas.microsoft.com/office/drawing/2014/main" id="{41E61B42-2459-DF41-BAEB-FCF0A7D8BC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72748" y="1602655"/>
            <a:ext cx="914400" cy="914400"/>
          </a:xfrm>
          <a:prstGeom prst="rect">
            <a:avLst/>
          </a:prstGeom>
        </p:spPr>
      </p:pic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16939234-E3F5-AC42-8A99-F927C987065D}"/>
              </a:ext>
            </a:extLst>
          </p:cNvPr>
          <p:cNvCxnSpPr>
            <a:cxnSpLocks/>
            <a:stCxn id="104" idx="2"/>
            <a:endCxn id="103" idx="0"/>
          </p:cNvCxnSpPr>
          <p:nvPr/>
        </p:nvCxnSpPr>
        <p:spPr>
          <a:xfrm>
            <a:off x="11029948" y="2517055"/>
            <a:ext cx="0" cy="8995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文本框 108">
            <a:extLst>
              <a:ext uri="{FF2B5EF4-FFF2-40B4-BE49-F238E27FC236}">
                <a16:creationId xmlns:a16="http://schemas.microsoft.com/office/drawing/2014/main" id="{F7CA5C13-5D01-3C49-94D5-470A6F07F420}"/>
              </a:ext>
            </a:extLst>
          </p:cNvPr>
          <p:cNvSpPr txBox="1"/>
          <p:nvPr/>
        </p:nvSpPr>
        <p:spPr>
          <a:xfrm>
            <a:off x="10051955" y="1370048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变长输入 </a:t>
            </a:r>
            <a:r>
              <a:rPr kumimoji="1" lang="en-US" altLang="zh-CN" dirty="0"/>
              <a:t> [2,4]</a:t>
            </a:r>
            <a:r>
              <a:rPr kumimoji="1" lang="zh-CN" altLang="en-US" dirty="0"/>
              <a:t> 秒</a:t>
            </a:r>
          </a:p>
        </p:txBody>
      </p:sp>
    </p:spTree>
    <p:extLst>
      <p:ext uri="{BB962C8B-B14F-4D97-AF65-F5344CB8AC3E}">
        <p14:creationId xmlns:p14="http://schemas.microsoft.com/office/powerpoint/2010/main" val="591481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7509A0-32F4-7846-A927-4D827A96C1FB}"/>
              </a:ext>
            </a:extLst>
          </p:cNvPr>
          <p:cNvSpPr/>
          <p:nvPr/>
        </p:nvSpPr>
        <p:spPr>
          <a:xfrm>
            <a:off x="0" y="-1"/>
            <a:ext cx="12192000" cy="88270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9DBD945-2D99-894D-8C1E-136BA2B31FAA}"/>
              </a:ext>
            </a:extLst>
          </p:cNvPr>
          <p:cNvSpPr/>
          <p:nvPr/>
        </p:nvSpPr>
        <p:spPr>
          <a:xfrm>
            <a:off x="0" y="6650182"/>
            <a:ext cx="7861465" cy="2078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F57BF32-8860-E94B-843A-AEA29F862A1D}"/>
              </a:ext>
            </a:extLst>
          </p:cNvPr>
          <p:cNvSpPr/>
          <p:nvPr/>
        </p:nvSpPr>
        <p:spPr>
          <a:xfrm>
            <a:off x="10521538" y="6650182"/>
            <a:ext cx="1670462" cy="21375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893F9D-6792-E145-97B5-177EBAE5E11D}"/>
              </a:ext>
            </a:extLst>
          </p:cNvPr>
          <p:cNvSpPr/>
          <p:nvPr/>
        </p:nvSpPr>
        <p:spPr>
          <a:xfrm>
            <a:off x="233548" y="256685"/>
            <a:ext cx="47813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昆山杜克大学</a:t>
            </a:r>
            <a:r>
              <a:rPr kumimoji="1" lang="en-US" altLang="zh-CN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VoxSRC20</a:t>
            </a:r>
            <a:r>
              <a:rPr kumimoji="1"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Task1</a:t>
            </a:r>
            <a:r>
              <a:rPr kumimoji="1"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系统介绍</a:t>
            </a:r>
          </a:p>
        </p:txBody>
      </p:sp>
      <p:sp>
        <p:nvSpPr>
          <p:cNvPr id="69" name="圆角矩形 68">
            <a:extLst>
              <a:ext uri="{FF2B5EF4-FFF2-40B4-BE49-F238E27FC236}">
                <a16:creationId xmlns:a16="http://schemas.microsoft.com/office/drawing/2014/main" id="{5A06355A-AD73-EE4B-B9EF-4FBF7961993C}"/>
              </a:ext>
            </a:extLst>
          </p:cNvPr>
          <p:cNvSpPr/>
          <p:nvPr/>
        </p:nvSpPr>
        <p:spPr>
          <a:xfrm>
            <a:off x="6381512" y="281477"/>
            <a:ext cx="1418425" cy="4202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/>
              <a:t>Data </a:t>
            </a:r>
          </a:p>
          <a:p>
            <a:pPr algn="ctr"/>
            <a:r>
              <a:rPr kumimoji="1" lang="en-US" altLang="zh-CN" sz="1400" b="1" dirty="0"/>
              <a:t>Augmentation</a:t>
            </a:r>
            <a:endParaRPr kumimoji="1" lang="zh-CN" altLang="en-US" sz="1400" b="1" dirty="0"/>
          </a:p>
        </p:txBody>
      </p:sp>
      <p:pic>
        <p:nvPicPr>
          <p:cNvPr id="70" name="图形 69" descr="语音">
            <a:extLst>
              <a:ext uri="{FF2B5EF4-FFF2-40B4-BE49-F238E27FC236}">
                <a16:creationId xmlns:a16="http://schemas.microsoft.com/office/drawing/2014/main" id="{03DA43D1-47C2-B640-AB84-C56C31C70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9495" y="227715"/>
            <a:ext cx="521604" cy="521604"/>
          </a:xfrm>
          <a:prstGeom prst="rect">
            <a:avLst/>
          </a:prstGeom>
        </p:spPr>
      </p:pic>
      <p:sp>
        <p:nvSpPr>
          <p:cNvPr id="71" name="圆角矩形 70">
            <a:extLst>
              <a:ext uri="{FF2B5EF4-FFF2-40B4-BE49-F238E27FC236}">
                <a16:creationId xmlns:a16="http://schemas.microsoft.com/office/drawing/2014/main" id="{BF85C6FA-0C59-1E47-B8EB-4034CCA75AD1}"/>
              </a:ext>
            </a:extLst>
          </p:cNvPr>
          <p:cNvSpPr/>
          <p:nvPr/>
        </p:nvSpPr>
        <p:spPr>
          <a:xfrm>
            <a:off x="8057434" y="279850"/>
            <a:ext cx="1279718" cy="42027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/>
              <a:t>Train </a:t>
            </a:r>
          </a:p>
          <a:p>
            <a:pPr algn="ctr"/>
            <a:r>
              <a:rPr kumimoji="1" lang="en-US" altLang="zh-CN" sz="1400" b="1" dirty="0"/>
              <a:t>Model</a:t>
            </a:r>
            <a:endParaRPr kumimoji="1" lang="zh-CN" altLang="en-US" sz="1400" b="1" dirty="0"/>
          </a:p>
        </p:txBody>
      </p:sp>
      <p:sp>
        <p:nvSpPr>
          <p:cNvPr id="72" name="圆角矩形 71">
            <a:extLst>
              <a:ext uri="{FF2B5EF4-FFF2-40B4-BE49-F238E27FC236}">
                <a16:creationId xmlns:a16="http://schemas.microsoft.com/office/drawing/2014/main" id="{CAA7BF92-3F9B-4145-AD85-2D4DE4021580}"/>
              </a:ext>
            </a:extLst>
          </p:cNvPr>
          <p:cNvSpPr/>
          <p:nvPr/>
        </p:nvSpPr>
        <p:spPr>
          <a:xfrm>
            <a:off x="9624671" y="279850"/>
            <a:ext cx="1279718" cy="4202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/>
              <a:t>Fusion/</a:t>
            </a:r>
          </a:p>
          <a:p>
            <a:pPr algn="ctr"/>
            <a:r>
              <a:rPr kumimoji="1" lang="en-US" altLang="zh-CN" sz="1400" b="1" dirty="0"/>
              <a:t>Calibration</a:t>
            </a:r>
            <a:endParaRPr kumimoji="1" lang="zh-CN" altLang="en-US" sz="1400" b="1" dirty="0"/>
          </a:p>
        </p:txBody>
      </p: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049822C4-2503-6046-A0B0-EC10D0C33A7A}"/>
              </a:ext>
            </a:extLst>
          </p:cNvPr>
          <p:cNvCxnSpPr>
            <a:cxnSpLocks/>
            <a:stCxn id="70" idx="3"/>
            <a:endCxn id="69" idx="1"/>
          </p:cNvCxnSpPr>
          <p:nvPr/>
        </p:nvCxnSpPr>
        <p:spPr>
          <a:xfrm>
            <a:off x="5981099" y="488517"/>
            <a:ext cx="400413" cy="309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2AAEA0C1-529F-6746-A884-7CD79B4A173C}"/>
              </a:ext>
            </a:extLst>
          </p:cNvPr>
          <p:cNvCxnSpPr>
            <a:cxnSpLocks/>
            <a:stCxn id="69" idx="3"/>
            <a:endCxn id="71" idx="1"/>
          </p:cNvCxnSpPr>
          <p:nvPr/>
        </p:nvCxnSpPr>
        <p:spPr>
          <a:xfrm flipV="1">
            <a:off x="7799937" y="489989"/>
            <a:ext cx="257497" cy="162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31B17D19-E9B2-BF44-94AA-3D919371CCE7}"/>
              </a:ext>
            </a:extLst>
          </p:cNvPr>
          <p:cNvCxnSpPr>
            <a:cxnSpLocks/>
            <a:stCxn id="71" idx="3"/>
            <a:endCxn id="72" idx="1"/>
          </p:cNvCxnSpPr>
          <p:nvPr/>
        </p:nvCxnSpPr>
        <p:spPr>
          <a:xfrm>
            <a:off x="9337152" y="489989"/>
            <a:ext cx="287519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01367917-DEF8-B04B-B7A5-E118EE268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6454" y="2417210"/>
            <a:ext cx="3135546" cy="371054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096EE14-D572-5D4B-B859-1649BAF0D3A0}"/>
              </a:ext>
            </a:extLst>
          </p:cNvPr>
          <p:cNvSpPr txBox="1"/>
          <p:nvPr/>
        </p:nvSpPr>
        <p:spPr>
          <a:xfrm>
            <a:off x="7230925" y="1492696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ECAPA-TDNN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86DFA56-57C6-4444-BDA6-3E7DBE83F56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0689"/>
          <a:stretch/>
        </p:blipFill>
        <p:spPr>
          <a:xfrm>
            <a:off x="1982242" y="1065354"/>
            <a:ext cx="2767261" cy="203460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9B6FAF2-7DFC-B147-ACCE-CEDFC7F88DAD}"/>
              </a:ext>
            </a:extLst>
          </p:cNvPr>
          <p:cNvSpPr txBox="1"/>
          <p:nvPr/>
        </p:nvSpPr>
        <p:spPr>
          <a:xfrm>
            <a:off x="705279" y="1226943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ResNet34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BBE34B9-6CCE-9C4D-9598-B127DB798185}"/>
              </a:ext>
            </a:extLst>
          </p:cNvPr>
          <p:cNvSpPr txBox="1"/>
          <p:nvPr/>
        </p:nvSpPr>
        <p:spPr>
          <a:xfrm>
            <a:off x="705279" y="3627149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ResNet34-BAM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43ECC69-7C99-2F4E-9A3C-21E3765CE2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512" y="4429385"/>
            <a:ext cx="6096000" cy="2141692"/>
          </a:xfrm>
          <a:prstGeom prst="rect">
            <a:avLst/>
          </a:prstGeom>
        </p:spPr>
      </p:pic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DED24192-3A35-7642-8F7C-849F78935F54}"/>
              </a:ext>
            </a:extLst>
          </p:cNvPr>
          <p:cNvCxnSpPr/>
          <p:nvPr/>
        </p:nvCxnSpPr>
        <p:spPr>
          <a:xfrm>
            <a:off x="6673959" y="1251466"/>
            <a:ext cx="0" cy="5120698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3545A4B6-C412-8942-AA20-7EB884BAE3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1373" y="2769490"/>
            <a:ext cx="2190291" cy="3005985"/>
          </a:xfrm>
          <a:prstGeom prst="rect">
            <a:avLst/>
          </a:prstGeom>
        </p:spPr>
      </p:pic>
      <p:sp>
        <p:nvSpPr>
          <p:cNvPr id="34" name="矩形 33">
            <a:extLst>
              <a:ext uri="{FF2B5EF4-FFF2-40B4-BE49-F238E27FC236}">
                <a16:creationId xmlns:a16="http://schemas.microsoft.com/office/drawing/2014/main" id="{CFE3FFB9-DCAC-7A49-A348-0576BA070B8C}"/>
              </a:ext>
            </a:extLst>
          </p:cNvPr>
          <p:cNvSpPr/>
          <p:nvPr/>
        </p:nvSpPr>
        <p:spPr>
          <a:xfrm>
            <a:off x="7093391" y="1459553"/>
            <a:ext cx="137534" cy="48933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7B6AE4F-8AB0-FA46-B2A9-7EDDF426238B}"/>
              </a:ext>
            </a:extLst>
          </p:cNvPr>
          <p:cNvSpPr/>
          <p:nvPr/>
        </p:nvSpPr>
        <p:spPr>
          <a:xfrm>
            <a:off x="430211" y="1166942"/>
            <a:ext cx="137534" cy="48933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A7CD1D7-EE07-EC4F-8068-23F2400C502E}"/>
              </a:ext>
            </a:extLst>
          </p:cNvPr>
          <p:cNvSpPr/>
          <p:nvPr/>
        </p:nvSpPr>
        <p:spPr>
          <a:xfrm>
            <a:off x="430211" y="3554971"/>
            <a:ext cx="137534" cy="48933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A8972CF7-09A0-B542-BBFE-A18B9925B78E}"/>
              </a:ext>
            </a:extLst>
          </p:cNvPr>
          <p:cNvCxnSpPr>
            <a:cxnSpLocks/>
          </p:cNvCxnSpPr>
          <p:nvPr/>
        </p:nvCxnSpPr>
        <p:spPr>
          <a:xfrm>
            <a:off x="430211" y="3299381"/>
            <a:ext cx="602715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102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7509A0-32F4-7846-A927-4D827A96C1FB}"/>
              </a:ext>
            </a:extLst>
          </p:cNvPr>
          <p:cNvSpPr/>
          <p:nvPr/>
        </p:nvSpPr>
        <p:spPr>
          <a:xfrm>
            <a:off x="0" y="-1"/>
            <a:ext cx="12192000" cy="88270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9DBD945-2D99-894D-8C1E-136BA2B31FAA}"/>
              </a:ext>
            </a:extLst>
          </p:cNvPr>
          <p:cNvSpPr/>
          <p:nvPr/>
        </p:nvSpPr>
        <p:spPr>
          <a:xfrm>
            <a:off x="0" y="6650182"/>
            <a:ext cx="7861465" cy="2078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F57BF32-8860-E94B-843A-AEA29F862A1D}"/>
              </a:ext>
            </a:extLst>
          </p:cNvPr>
          <p:cNvSpPr/>
          <p:nvPr/>
        </p:nvSpPr>
        <p:spPr>
          <a:xfrm>
            <a:off x="10521538" y="6650182"/>
            <a:ext cx="1670462" cy="21375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893F9D-6792-E145-97B5-177EBAE5E11D}"/>
              </a:ext>
            </a:extLst>
          </p:cNvPr>
          <p:cNvSpPr/>
          <p:nvPr/>
        </p:nvSpPr>
        <p:spPr>
          <a:xfrm>
            <a:off x="233548" y="256685"/>
            <a:ext cx="47813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昆山杜克大学</a:t>
            </a:r>
            <a:r>
              <a:rPr kumimoji="1" lang="en-US" altLang="zh-CN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VoxSRC20</a:t>
            </a:r>
            <a:r>
              <a:rPr kumimoji="1"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Task1</a:t>
            </a:r>
            <a:r>
              <a:rPr kumimoji="1"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系统介绍</a:t>
            </a:r>
          </a:p>
        </p:txBody>
      </p:sp>
      <p:sp>
        <p:nvSpPr>
          <p:cNvPr id="69" name="圆角矩形 68">
            <a:extLst>
              <a:ext uri="{FF2B5EF4-FFF2-40B4-BE49-F238E27FC236}">
                <a16:creationId xmlns:a16="http://schemas.microsoft.com/office/drawing/2014/main" id="{5A06355A-AD73-EE4B-B9EF-4FBF7961993C}"/>
              </a:ext>
            </a:extLst>
          </p:cNvPr>
          <p:cNvSpPr/>
          <p:nvPr/>
        </p:nvSpPr>
        <p:spPr>
          <a:xfrm>
            <a:off x="6381512" y="281477"/>
            <a:ext cx="1418425" cy="4202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/>
              <a:t>Data </a:t>
            </a:r>
          </a:p>
          <a:p>
            <a:pPr algn="ctr"/>
            <a:r>
              <a:rPr kumimoji="1" lang="en-US" altLang="zh-CN" sz="1400" b="1" dirty="0"/>
              <a:t>Augmentation</a:t>
            </a:r>
            <a:endParaRPr kumimoji="1" lang="zh-CN" altLang="en-US" sz="1400" b="1" dirty="0"/>
          </a:p>
        </p:txBody>
      </p:sp>
      <p:pic>
        <p:nvPicPr>
          <p:cNvPr id="70" name="图形 69" descr="语音">
            <a:extLst>
              <a:ext uri="{FF2B5EF4-FFF2-40B4-BE49-F238E27FC236}">
                <a16:creationId xmlns:a16="http://schemas.microsoft.com/office/drawing/2014/main" id="{03DA43D1-47C2-B640-AB84-C56C31C70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9495" y="227715"/>
            <a:ext cx="521604" cy="521604"/>
          </a:xfrm>
          <a:prstGeom prst="rect">
            <a:avLst/>
          </a:prstGeom>
        </p:spPr>
      </p:pic>
      <p:sp>
        <p:nvSpPr>
          <p:cNvPr id="71" name="圆角矩形 70">
            <a:extLst>
              <a:ext uri="{FF2B5EF4-FFF2-40B4-BE49-F238E27FC236}">
                <a16:creationId xmlns:a16="http://schemas.microsoft.com/office/drawing/2014/main" id="{BF85C6FA-0C59-1E47-B8EB-4034CCA75AD1}"/>
              </a:ext>
            </a:extLst>
          </p:cNvPr>
          <p:cNvSpPr/>
          <p:nvPr/>
        </p:nvSpPr>
        <p:spPr>
          <a:xfrm>
            <a:off x="8057434" y="279850"/>
            <a:ext cx="1279718" cy="42027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/>
              <a:t>Train </a:t>
            </a:r>
          </a:p>
          <a:p>
            <a:pPr algn="ctr"/>
            <a:r>
              <a:rPr kumimoji="1" lang="en-US" altLang="zh-CN" sz="1400" b="1" dirty="0"/>
              <a:t>Model</a:t>
            </a:r>
            <a:endParaRPr kumimoji="1" lang="zh-CN" altLang="en-US" sz="1400" b="1" dirty="0"/>
          </a:p>
        </p:txBody>
      </p:sp>
      <p:sp>
        <p:nvSpPr>
          <p:cNvPr id="72" name="圆角矩形 71">
            <a:extLst>
              <a:ext uri="{FF2B5EF4-FFF2-40B4-BE49-F238E27FC236}">
                <a16:creationId xmlns:a16="http://schemas.microsoft.com/office/drawing/2014/main" id="{CAA7BF92-3F9B-4145-AD85-2D4DE4021580}"/>
              </a:ext>
            </a:extLst>
          </p:cNvPr>
          <p:cNvSpPr/>
          <p:nvPr/>
        </p:nvSpPr>
        <p:spPr>
          <a:xfrm>
            <a:off x="9624671" y="279850"/>
            <a:ext cx="1279718" cy="4202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/>
              <a:t>Fusion/</a:t>
            </a:r>
          </a:p>
          <a:p>
            <a:pPr algn="ctr"/>
            <a:r>
              <a:rPr kumimoji="1" lang="en-US" altLang="zh-CN" sz="1400" b="1" dirty="0"/>
              <a:t>Calibration</a:t>
            </a:r>
            <a:endParaRPr kumimoji="1" lang="zh-CN" altLang="en-US" sz="1400" b="1" dirty="0"/>
          </a:p>
        </p:txBody>
      </p: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049822C4-2503-6046-A0B0-EC10D0C33A7A}"/>
              </a:ext>
            </a:extLst>
          </p:cNvPr>
          <p:cNvCxnSpPr>
            <a:cxnSpLocks/>
            <a:stCxn id="70" idx="3"/>
            <a:endCxn id="69" idx="1"/>
          </p:cNvCxnSpPr>
          <p:nvPr/>
        </p:nvCxnSpPr>
        <p:spPr>
          <a:xfrm>
            <a:off x="5981099" y="488517"/>
            <a:ext cx="400413" cy="309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2AAEA0C1-529F-6746-A884-7CD79B4A173C}"/>
              </a:ext>
            </a:extLst>
          </p:cNvPr>
          <p:cNvCxnSpPr>
            <a:cxnSpLocks/>
            <a:stCxn id="69" idx="3"/>
            <a:endCxn id="71" idx="1"/>
          </p:cNvCxnSpPr>
          <p:nvPr/>
        </p:nvCxnSpPr>
        <p:spPr>
          <a:xfrm flipV="1">
            <a:off x="7799937" y="489989"/>
            <a:ext cx="257497" cy="162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31B17D19-E9B2-BF44-94AA-3D919371CCE7}"/>
              </a:ext>
            </a:extLst>
          </p:cNvPr>
          <p:cNvCxnSpPr>
            <a:cxnSpLocks/>
            <a:stCxn id="71" idx="3"/>
            <a:endCxn id="72" idx="1"/>
          </p:cNvCxnSpPr>
          <p:nvPr/>
        </p:nvCxnSpPr>
        <p:spPr>
          <a:xfrm>
            <a:off x="9337152" y="489989"/>
            <a:ext cx="287519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圆角矩形 1">
            <a:extLst>
              <a:ext uri="{FF2B5EF4-FFF2-40B4-BE49-F238E27FC236}">
                <a16:creationId xmlns:a16="http://schemas.microsoft.com/office/drawing/2014/main" id="{2AE6CC38-015A-7D42-8245-7D3AE7E00910}"/>
              </a:ext>
            </a:extLst>
          </p:cNvPr>
          <p:cNvSpPr/>
          <p:nvPr/>
        </p:nvSpPr>
        <p:spPr>
          <a:xfrm>
            <a:off x="143164" y="3060305"/>
            <a:ext cx="1964606" cy="9144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Front-end Pattern</a:t>
            </a:r>
          </a:p>
          <a:p>
            <a:pPr algn="ctr"/>
            <a:r>
              <a:rPr kumimoji="1" lang="en-US" altLang="zh-CN" dirty="0"/>
              <a:t>Extractor</a:t>
            </a:r>
            <a:endParaRPr kumimoji="1" lang="zh-CN" altLang="en-US" dirty="0"/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F5FA348B-13C8-794A-B690-E42DE5D1BC5B}"/>
              </a:ext>
            </a:extLst>
          </p:cNvPr>
          <p:cNvSpPr/>
          <p:nvPr/>
        </p:nvSpPr>
        <p:spPr>
          <a:xfrm>
            <a:off x="143165" y="4339038"/>
            <a:ext cx="1964606" cy="51178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Encoding Layer</a:t>
            </a:r>
            <a:endParaRPr kumimoji="1" lang="zh-CN" altLang="en-US" dirty="0"/>
          </a:p>
        </p:txBody>
      </p:sp>
      <p:sp>
        <p:nvSpPr>
          <p:cNvPr id="37" name="圆角矩形 36">
            <a:extLst>
              <a:ext uri="{FF2B5EF4-FFF2-40B4-BE49-F238E27FC236}">
                <a16:creationId xmlns:a16="http://schemas.microsoft.com/office/drawing/2014/main" id="{5CC4B348-258E-CD45-9456-D12404346FB0}"/>
              </a:ext>
            </a:extLst>
          </p:cNvPr>
          <p:cNvSpPr/>
          <p:nvPr/>
        </p:nvSpPr>
        <p:spPr>
          <a:xfrm>
            <a:off x="143164" y="5861923"/>
            <a:ext cx="1964607" cy="51178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ArcFace</a:t>
            </a:r>
            <a:endParaRPr kumimoji="1" lang="zh-CN" altLang="en-US" dirty="0"/>
          </a:p>
        </p:txBody>
      </p:sp>
      <p:sp>
        <p:nvSpPr>
          <p:cNvPr id="45" name="圆角矩形 44">
            <a:extLst>
              <a:ext uri="{FF2B5EF4-FFF2-40B4-BE49-F238E27FC236}">
                <a16:creationId xmlns:a16="http://schemas.microsoft.com/office/drawing/2014/main" id="{B49AE7DD-A97E-9A49-85C0-E92FAA398F64}"/>
              </a:ext>
            </a:extLst>
          </p:cNvPr>
          <p:cNvSpPr/>
          <p:nvPr/>
        </p:nvSpPr>
        <p:spPr>
          <a:xfrm>
            <a:off x="257562" y="5196443"/>
            <a:ext cx="1735811" cy="31986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FC</a:t>
            </a:r>
            <a:endParaRPr kumimoji="1" lang="zh-CN" altLang="en-US" dirty="0"/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23AE5065-24C4-6D46-A85E-9F926A2FD265}"/>
              </a:ext>
            </a:extLst>
          </p:cNvPr>
          <p:cNvCxnSpPr>
            <a:cxnSpLocks/>
            <a:stCxn id="2" idx="2"/>
            <a:endCxn id="35" idx="0"/>
          </p:cNvCxnSpPr>
          <p:nvPr/>
        </p:nvCxnSpPr>
        <p:spPr>
          <a:xfrm>
            <a:off x="1125467" y="3974705"/>
            <a:ext cx="1" cy="3643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B69EAD50-188B-4940-AD3F-2CF6FC60275D}"/>
              </a:ext>
            </a:extLst>
          </p:cNvPr>
          <p:cNvCxnSpPr>
            <a:cxnSpLocks/>
            <a:stCxn id="35" idx="2"/>
            <a:endCxn id="45" idx="0"/>
          </p:cNvCxnSpPr>
          <p:nvPr/>
        </p:nvCxnSpPr>
        <p:spPr>
          <a:xfrm>
            <a:off x="1125468" y="4850826"/>
            <a:ext cx="0" cy="3456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914FDB09-2ED1-C744-99FA-60EAA281B362}"/>
              </a:ext>
            </a:extLst>
          </p:cNvPr>
          <p:cNvCxnSpPr>
            <a:cxnSpLocks/>
            <a:stCxn id="45" idx="2"/>
            <a:endCxn id="37" idx="0"/>
          </p:cNvCxnSpPr>
          <p:nvPr/>
        </p:nvCxnSpPr>
        <p:spPr>
          <a:xfrm>
            <a:off x="1125468" y="5516306"/>
            <a:ext cx="0" cy="3456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67" name="表格 67">
            <a:extLst>
              <a:ext uri="{FF2B5EF4-FFF2-40B4-BE49-F238E27FC236}">
                <a16:creationId xmlns:a16="http://schemas.microsoft.com/office/drawing/2014/main" id="{2E965E7F-4269-464F-A3DD-0EF70A3E17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870443"/>
              </p:ext>
            </p:extLst>
          </p:nvPr>
        </p:nvGraphicFramePr>
        <p:xfrm>
          <a:off x="233548" y="1040822"/>
          <a:ext cx="11652549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890">
                  <a:extLst>
                    <a:ext uri="{9D8B030D-6E8A-4147-A177-3AD203B41FA5}">
                      <a16:colId xmlns:a16="http://schemas.microsoft.com/office/drawing/2014/main" val="4055979150"/>
                    </a:ext>
                  </a:extLst>
                </a:gridCol>
                <a:gridCol w="3173816">
                  <a:extLst>
                    <a:ext uri="{9D8B030D-6E8A-4147-A177-3AD203B41FA5}">
                      <a16:colId xmlns:a16="http://schemas.microsoft.com/office/drawing/2014/main" val="2628800653"/>
                    </a:ext>
                  </a:extLst>
                </a:gridCol>
                <a:gridCol w="3759706">
                  <a:extLst>
                    <a:ext uri="{9D8B030D-6E8A-4147-A177-3AD203B41FA5}">
                      <a16:colId xmlns:a16="http://schemas.microsoft.com/office/drawing/2014/main" val="2119790962"/>
                    </a:ext>
                  </a:extLst>
                </a:gridCol>
                <a:gridCol w="2913137">
                  <a:extLst>
                    <a:ext uri="{9D8B030D-6E8A-4147-A177-3AD203B41FA5}">
                      <a16:colId xmlns:a16="http://schemas.microsoft.com/office/drawing/2014/main" val="707129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Backbone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ResNet34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ResNet34-BAM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ECAPA-TDNN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011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Encoding layer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GSP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GSP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ASP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904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Embedding Dim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192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256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4480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Other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Info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width = {32,64,128,256}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width = {64,128,256,512}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1600" b="0" dirty="0">
                          <a:solidFill>
                            <a:schemeClr val="tx1"/>
                          </a:solidFill>
                        </a:rPr>
                        <a:t>bottleneck dim=256</a:t>
                      </a:r>
                    </a:p>
                    <a:p>
                      <a:pPr algn="ctr"/>
                      <a:r>
                        <a:rPr kumimoji="1" lang="en-US" altLang="zh-CN" sz="1600" b="0" dirty="0">
                          <a:solidFill>
                            <a:schemeClr val="tx1"/>
                          </a:solidFill>
                        </a:rPr>
                        <a:t>feature channel =1024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229944"/>
                  </a:ext>
                </a:extLst>
              </a:tr>
            </a:tbl>
          </a:graphicData>
        </a:graphic>
      </p:graphicFrame>
      <p:pic>
        <p:nvPicPr>
          <p:cNvPr id="86" name="图片 85">
            <a:extLst>
              <a:ext uri="{FF2B5EF4-FFF2-40B4-BE49-F238E27FC236}">
                <a16:creationId xmlns:a16="http://schemas.microsoft.com/office/drawing/2014/main" id="{FD45EB60-4654-D641-A9F4-25B8C833B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7004" y="2827476"/>
            <a:ext cx="2420394" cy="3773839"/>
          </a:xfrm>
          <a:prstGeom prst="rect">
            <a:avLst/>
          </a:prstGeom>
        </p:spPr>
      </p:pic>
      <p:pic>
        <p:nvPicPr>
          <p:cNvPr id="87" name="图片 86">
            <a:extLst>
              <a:ext uri="{FF2B5EF4-FFF2-40B4-BE49-F238E27FC236}">
                <a16:creationId xmlns:a16="http://schemas.microsoft.com/office/drawing/2014/main" id="{0533D3A3-6EA2-CF4F-BFA7-5FC16C37A0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7250" y="2781867"/>
            <a:ext cx="3084750" cy="3762609"/>
          </a:xfrm>
          <a:prstGeom prst="rect">
            <a:avLst/>
          </a:prstGeom>
        </p:spPr>
      </p:pic>
      <p:pic>
        <p:nvPicPr>
          <p:cNvPr id="88" name="图片 87">
            <a:extLst>
              <a:ext uri="{FF2B5EF4-FFF2-40B4-BE49-F238E27FC236}">
                <a16:creationId xmlns:a16="http://schemas.microsoft.com/office/drawing/2014/main" id="{223794A9-86D3-F64A-931F-9661856055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6636" y="2864943"/>
            <a:ext cx="2681918" cy="374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390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7509A0-32F4-7846-A927-4D827A96C1FB}"/>
              </a:ext>
            </a:extLst>
          </p:cNvPr>
          <p:cNvSpPr/>
          <p:nvPr/>
        </p:nvSpPr>
        <p:spPr>
          <a:xfrm>
            <a:off x="0" y="-1"/>
            <a:ext cx="12192000" cy="88270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9DBD945-2D99-894D-8C1E-136BA2B31FAA}"/>
              </a:ext>
            </a:extLst>
          </p:cNvPr>
          <p:cNvSpPr/>
          <p:nvPr/>
        </p:nvSpPr>
        <p:spPr>
          <a:xfrm>
            <a:off x="0" y="6650182"/>
            <a:ext cx="7861465" cy="2078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F57BF32-8860-E94B-843A-AEA29F862A1D}"/>
              </a:ext>
            </a:extLst>
          </p:cNvPr>
          <p:cNvSpPr/>
          <p:nvPr/>
        </p:nvSpPr>
        <p:spPr>
          <a:xfrm>
            <a:off x="10521538" y="6650182"/>
            <a:ext cx="1670462" cy="21375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893F9D-6792-E145-97B5-177EBAE5E11D}"/>
              </a:ext>
            </a:extLst>
          </p:cNvPr>
          <p:cNvSpPr/>
          <p:nvPr/>
        </p:nvSpPr>
        <p:spPr>
          <a:xfrm>
            <a:off x="233548" y="256685"/>
            <a:ext cx="47813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昆山杜克大学</a:t>
            </a:r>
            <a:r>
              <a:rPr kumimoji="1" lang="en-US" altLang="zh-CN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VoxSRC20</a:t>
            </a:r>
            <a:r>
              <a:rPr kumimoji="1"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Task1</a:t>
            </a:r>
            <a:r>
              <a:rPr kumimoji="1"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系统介绍</a:t>
            </a:r>
          </a:p>
        </p:txBody>
      </p:sp>
      <p:sp>
        <p:nvSpPr>
          <p:cNvPr id="69" name="圆角矩形 68">
            <a:extLst>
              <a:ext uri="{FF2B5EF4-FFF2-40B4-BE49-F238E27FC236}">
                <a16:creationId xmlns:a16="http://schemas.microsoft.com/office/drawing/2014/main" id="{5A06355A-AD73-EE4B-B9EF-4FBF7961993C}"/>
              </a:ext>
            </a:extLst>
          </p:cNvPr>
          <p:cNvSpPr/>
          <p:nvPr/>
        </p:nvSpPr>
        <p:spPr>
          <a:xfrm>
            <a:off x="6381512" y="281477"/>
            <a:ext cx="1418425" cy="4202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/>
              <a:t>Data </a:t>
            </a:r>
          </a:p>
          <a:p>
            <a:pPr algn="ctr"/>
            <a:r>
              <a:rPr kumimoji="1" lang="en-US" altLang="zh-CN" sz="1400" b="1" dirty="0"/>
              <a:t>Augmentation</a:t>
            </a:r>
            <a:endParaRPr kumimoji="1" lang="zh-CN" altLang="en-US" sz="1400" b="1" dirty="0"/>
          </a:p>
        </p:txBody>
      </p:sp>
      <p:pic>
        <p:nvPicPr>
          <p:cNvPr id="70" name="图形 69" descr="语音">
            <a:extLst>
              <a:ext uri="{FF2B5EF4-FFF2-40B4-BE49-F238E27FC236}">
                <a16:creationId xmlns:a16="http://schemas.microsoft.com/office/drawing/2014/main" id="{03DA43D1-47C2-B640-AB84-C56C31C70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9495" y="227715"/>
            <a:ext cx="521604" cy="521604"/>
          </a:xfrm>
          <a:prstGeom prst="rect">
            <a:avLst/>
          </a:prstGeom>
        </p:spPr>
      </p:pic>
      <p:sp>
        <p:nvSpPr>
          <p:cNvPr id="71" name="圆角矩形 70">
            <a:extLst>
              <a:ext uri="{FF2B5EF4-FFF2-40B4-BE49-F238E27FC236}">
                <a16:creationId xmlns:a16="http://schemas.microsoft.com/office/drawing/2014/main" id="{BF85C6FA-0C59-1E47-B8EB-4034CCA75AD1}"/>
              </a:ext>
            </a:extLst>
          </p:cNvPr>
          <p:cNvSpPr/>
          <p:nvPr/>
        </p:nvSpPr>
        <p:spPr>
          <a:xfrm>
            <a:off x="8057434" y="279850"/>
            <a:ext cx="1279718" cy="4202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/>
              <a:t>Train </a:t>
            </a:r>
          </a:p>
          <a:p>
            <a:pPr algn="ctr"/>
            <a:r>
              <a:rPr kumimoji="1" lang="en-US" altLang="zh-CN" sz="1400" b="1" dirty="0"/>
              <a:t>Model</a:t>
            </a:r>
            <a:endParaRPr kumimoji="1" lang="zh-CN" altLang="en-US" sz="1400" b="1" dirty="0"/>
          </a:p>
        </p:txBody>
      </p:sp>
      <p:sp>
        <p:nvSpPr>
          <p:cNvPr id="72" name="圆角矩形 71">
            <a:extLst>
              <a:ext uri="{FF2B5EF4-FFF2-40B4-BE49-F238E27FC236}">
                <a16:creationId xmlns:a16="http://schemas.microsoft.com/office/drawing/2014/main" id="{CAA7BF92-3F9B-4145-AD85-2D4DE4021580}"/>
              </a:ext>
            </a:extLst>
          </p:cNvPr>
          <p:cNvSpPr/>
          <p:nvPr/>
        </p:nvSpPr>
        <p:spPr>
          <a:xfrm>
            <a:off x="9624671" y="279850"/>
            <a:ext cx="1279718" cy="42027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/>
              <a:t>Fusion/</a:t>
            </a:r>
          </a:p>
          <a:p>
            <a:pPr algn="ctr"/>
            <a:r>
              <a:rPr kumimoji="1" lang="en-US" altLang="zh-CN" sz="1400" b="1" dirty="0"/>
              <a:t>Calibration</a:t>
            </a:r>
            <a:endParaRPr kumimoji="1" lang="zh-CN" altLang="en-US" sz="1400" b="1" dirty="0"/>
          </a:p>
        </p:txBody>
      </p: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049822C4-2503-6046-A0B0-EC10D0C33A7A}"/>
              </a:ext>
            </a:extLst>
          </p:cNvPr>
          <p:cNvCxnSpPr>
            <a:cxnSpLocks/>
            <a:stCxn id="70" idx="3"/>
            <a:endCxn id="69" idx="1"/>
          </p:cNvCxnSpPr>
          <p:nvPr/>
        </p:nvCxnSpPr>
        <p:spPr>
          <a:xfrm>
            <a:off x="5981099" y="488517"/>
            <a:ext cx="400413" cy="309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2AAEA0C1-529F-6746-A884-7CD79B4A173C}"/>
              </a:ext>
            </a:extLst>
          </p:cNvPr>
          <p:cNvCxnSpPr>
            <a:cxnSpLocks/>
            <a:stCxn id="69" idx="3"/>
            <a:endCxn id="71" idx="1"/>
          </p:cNvCxnSpPr>
          <p:nvPr/>
        </p:nvCxnSpPr>
        <p:spPr>
          <a:xfrm flipV="1">
            <a:off x="7799937" y="489989"/>
            <a:ext cx="257497" cy="162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31B17D19-E9B2-BF44-94AA-3D919371CCE7}"/>
              </a:ext>
            </a:extLst>
          </p:cNvPr>
          <p:cNvCxnSpPr>
            <a:cxnSpLocks/>
            <a:stCxn id="71" idx="3"/>
            <a:endCxn id="72" idx="1"/>
          </p:cNvCxnSpPr>
          <p:nvPr/>
        </p:nvCxnSpPr>
        <p:spPr>
          <a:xfrm>
            <a:off x="9337152" y="489989"/>
            <a:ext cx="287519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6" name="图片 125">
            <a:extLst>
              <a:ext uri="{FF2B5EF4-FFF2-40B4-BE49-F238E27FC236}">
                <a16:creationId xmlns:a16="http://schemas.microsoft.com/office/drawing/2014/main" id="{69DF74EA-D688-8A4E-B813-AAE894A74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08082"/>
            <a:ext cx="12192000" cy="24186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004CC1D3-07E7-C941-9F8E-F28A2CB62E45}"/>
                  </a:ext>
                </a:extLst>
              </p:cNvPr>
              <p:cNvSpPr txBox="1"/>
              <p:nvPr/>
            </p:nvSpPr>
            <p:spPr>
              <a:xfrm>
                <a:off x="457834" y="1310459"/>
                <a:ext cx="5493492" cy="2883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余弦相似度 （</a:t>
                </a:r>
                <a:r>
                  <a:rPr kumimoji="1" lang="en-US" altLang="zh-CN" dirty="0"/>
                  <a:t>PLDA</a:t>
                </a:r>
                <a:r>
                  <a:rPr kumimoji="1" lang="zh-CN" altLang="en-US" dirty="0"/>
                  <a:t>没有提升）</a:t>
                </a:r>
                <a:endParaRPr kumimoji="1"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/>
                  <a:t>AS-Norm</a:t>
                </a:r>
                <a:r>
                  <a:rPr kumimoji="1" lang="zh-CN" altLang="en-US" dirty="0"/>
                  <a:t> （</a:t>
                </a:r>
                <a:r>
                  <a:rPr kumimoji="1" lang="en-US" altLang="zh-CN" dirty="0"/>
                  <a:t>top=200</a:t>
                </a:r>
                <a:r>
                  <a:rPr kumimoji="1" lang="zh-CN" altLang="en-US" dirty="0"/>
                  <a:t>）</a:t>
                </a:r>
                <a:endParaRPr kumimoji="1"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/>
                  <a:t>Fusion BOSARIS Toolkit / </a:t>
                </a:r>
                <a:r>
                  <a:rPr kumimoji="1" lang="zh-CN" altLang="en-US" dirty="0"/>
                  <a:t>手动</a:t>
                </a:r>
                <a:r>
                  <a:rPr kumimoji="1" lang="en-US" altLang="zh-CN" dirty="0"/>
                  <a:t>		</a:t>
                </a:r>
              </a:p>
              <a:p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𝑅𝑒𝑠𝑁𝑒𝑡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𝑅𝑒𝑠𝑁𝑒𝑡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34−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𝐵𝐴𝑀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.2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𝐸𝑐𝑎𝑝𝑎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en-US" altLang="zh-CN" dirty="0"/>
              </a:p>
              <a:p>
                <a:endParaRPr kumimoji="1"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最终结果：</a:t>
                </a:r>
                <a:r>
                  <a:rPr kumimoji="1" lang="en-US" altLang="zh-CN" b="1" dirty="0"/>
                  <a:t>EER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b="1" dirty="0"/>
                  <a:t>=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b="1" dirty="0"/>
                  <a:t>3.9620</a:t>
                </a:r>
                <a:r>
                  <a:rPr kumimoji="1" lang="zh-CN" altLang="en-US" b="1" dirty="0"/>
                  <a:t>，</a:t>
                </a:r>
                <a:r>
                  <a:rPr kumimoji="1" lang="en-US" altLang="zh-CN" b="1" dirty="0" err="1"/>
                  <a:t>MinDCF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b="1" dirty="0"/>
                  <a:t>=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b="1" dirty="0"/>
                  <a:t>0.2041</a:t>
                </a:r>
                <a:r>
                  <a:rPr kumimoji="1" lang="zh-CN" altLang="en-US" b="1" dirty="0"/>
                  <a:t> </a:t>
                </a:r>
                <a:endParaRPr kumimoji="1" lang="en-US" altLang="zh-CN" b="1" dirty="0"/>
              </a:p>
            </p:txBody>
          </p:sp>
        </mc:Choice>
        <mc:Fallback xmlns="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004CC1D3-07E7-C941-9F8E-F28A2CB62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34" y="1310459"/>
                <a:ext cx="5493492" cy="2883738"/>
              </a:xfrm>
              <a:prstGeom prst="rect">
                <a:avLst/>
              </a:prstGeom>
              <a:blipFill>
                <a:blip r:embed="rId5"/>
                <a:stretch>
                  <a:fillRect l="-693" t="-877" b="-21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0" name="图表 129">
            <a:extLst>
              <a:ext uri="{FF2B5EF4-FFF2-40B4-BE49-F238E27FC236}">
                <a16:creationId xmlns:a16="http://schemas.microsoft.com/office/drawing/2014/main" id="{0A2A6F68-FE64-BE45-938B-72DF964126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7379090"/>
              </p:ext>
            </p:extLst>
          </p:nvPr>
        </p:nvGraphicFramePr>
        <p:xfrm>
          <a:off x="7617239" y="2567836"/>
          <a:ext cx="3439826" cy="1969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31" name="图表 130">
            <a:extLst>
              <a:ext uri="{FF2B5EF4-FFF2-40B4-BE49-F238E27FC236}">
                <a16:creationId xmlns:a16="http://schemas.microsoft.com/office/drawing/2014/main" id="{2CB38107-8FBB-204F-85EE-2499A1CDCC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7592151"/>
              </p:ext>
            </p:extLst>
          </p:nvPr>
        </p:nvGraphicFramePr>
        <p:xfrm>
          <a:off x="7617239" y="1006148"/>
          <a:ext cx="3439826" cy="1969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cxnSp>
        <p:nvCxnSpPr>
          <p:cNvPr id="134" name="直线箭头连接符 133">
            <a:extLst>
              <a:ext uri="{FF2B5EF4-FFF2-40B4-BE49-F238E27FC236}">
                <a16:creationId xmlns:a16="http://schemas.microsoft.com/office/drawing/2014/main" id="{439F4B41-6ED0-804C-A16C-5753F8239E8D}"/>
              </a:ext>
            </a:extLst>
          </p:cNvPr>
          <p:cNvCxnSpPr>
            <a:cxnSpLocks/>
          </p:cNvCxnSpPr>
          <p:nvPr/>
        </p:nvCxnSpPr>
        <p:spPr>
          <a:xfrm flipH="1" flipV="1">
            <a:off x="9774074" y="2262310"/>
            <a:ext cx="367645" cy="3959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115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787ED-9518-B047-B086-CC942CC91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7F6EE7-372F-E346-A670-803E4A0CF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A7509A0-32F4-7846-A927-4D827A96C1FB}"/>
              </a:ext>
            </a:extLst>
          </p:cNvPr>
          <p:cNvSpPr/>
          <p:nvPr/>
        </p:nvSpPr>
        <p:spPr>
          <a:xfrm>
            <a:off x="0" y="-1"/>
            <a:ext cx="12192000" cy="88270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233DC9-3E6D-7645-819E-A52C360D6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6475" y="67467"/>
            <a:ext cx="2311977" cy="74776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9DBD945-2D99-894D-8C1E-136BA2B31FAA}"/>
              </a:ext>
            </a:extLst>
          </p:cNvPr>
          <p:cNvSpPr/>
          <p:nvPr/>
        </p:nvSpPr>
        <p:spPr>
          <a:xfrm>
            <a:off x="0" y="6650182"/>
            <a:ext cx="7861465" cy="2078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F57BF32-8860-E94B-843A-AEA29F862A1D}"/>
              </a:ext>
            </a:extLst>
          </p:cNvPr>
          <p:cNvSpPr/>
          <p:nvPr/>
        </p:nvSpPr>
        <p:spPr>
          <a:xfrm>
            <a:off x="10521538" y="6650182"/>
            <a:ext cx="1670462" cy="21375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893F9D-6792-E145-97B5-177EBAE5E11D}"/>
              </a:ext>
            </a:extLst>
          </p:cNvPr>
          <p:cNvSpPr/>
          <p:nvPr/>
        </p:nvSpPr>
        <p:spPr>
          <a:xfrm>
            <a:off x="233548" y="256685"/>
            <a:ext cx="71333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昆山杜克大学</a:t>
            </a:r>
            <a:r>
              <a:rPr kumimoji="1" lang="en-US" altLang="zh-CN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VoxSRC20</a:t>
            </a:r>
            <a:r>
              <a:rPr kumimoji="1"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Task1</a:t>
            </a:r>
            <a:r>
              <a:rPr kumimoji="1"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系统介绍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A3562BE-32D0-B24E-A713-C828F3D22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16949"/>
            <a:ext cx="12192000" cy="473323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3FEF0DA-C635-8849-836D-93A4E4F1F2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031" b="36293"/>
          <a:stretch/>
        </p:blipFill>
        <p:spPr>
          <a:xfrm>
            <a:off x="0" y="1073917"/>
            <a:ext cx="12192000" cy="751708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E3BBD47-6A99-074F-B9C2-7A3BBF22B456}"/>
              </a:ext>
            </a:extLst>
          </p:cNvPr>
          <p:cNvSpPr/>
          <p:nvPr/>
        </p:nvSpPr>
        <p:spPr>
          <a:xfrm>
            <a:off x="8184408" y="1214353"/>
            <a:ext cx="16512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Track</a:t>
            </a:r>
            <a:r>
              <a:rPr kumimoji="1"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9708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787ED-9518-B047-B086-CC942CC91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7F6EE7-372F-E346-A670-803E4A0CF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A7509A0-32F4-7846-A927-4D827A96C1FB}"/>
              </a:ext>
            </a:extLst>
          </p:cNvPr>
          <p:cNvSpPr/>
          <p:nvPr/>
        </p:nvSpPr>
        <p:spPr>
          <a:xfrm>
            <a:off x="0" y="-1"/>
            <a:ext cx="12192000" cy="88270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233DC9-3E6D-7645-819E-A52C360D6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6475" y="67467"/>
            <a:ext cx="2311977" cy="74776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9DBD945-2D99-894D-8C1E-136BA2B31FAA}"/>
              </a:ext>
            </a:extLst>
          </p:cNvPr>
          <p:cNvSpPr/>
          <p:nvPr/>
        </p:nvSpPr>
        <p:spPr>
          <a:xfrm>
            <a:off x="0" y="6650182"/>
            <a:ext cx="7861465" cy="2078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F57BF32-8860-E94B-843A-AEA29F862A1D}"/>
              </a:ext>
            </a:extLst>
          </p:cNvPr>
          <p:cNvSpPr/>
          <p:nvPr/>
        </p:nvSpPr>
        <p:spPr>
          <a:xfrm>
            <a:off x="10521538" y="6650182"/>
            <a:ext cx="1670462" cy="21375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893F9D-6792-E145-97B5-177EBAE5E11D}"/>
              </a:ext>
            </a:extLst>
          </p:cNvPr>
          <p:cNvSpPr/>
          <p:nvPr/>
        </p:nvSpPr>
        <p:spPr>
          <a:xfrm>
            <a:off x="233548" y="256685"/>
            <a:ext cx="71333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昆山杜克大学</a:t>
            </a:r>
            <a:r>
              <a:rPr kumimoji="1" lang="en-US" altLang="zh-CN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VoxSRC20</a:t>
            </a:r>
            <a:r>
              <a:rPr kumimoji="1"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Task1</a:t>
            </a:r>
            <a:r>
              <a:rPr kumimoji="1"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系统介绍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3FEF0DA-C635-8849-836D-93A4E4F1F2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031" b="36293"/>
          <a:stretch/>
        </p:blipFill>
        <p:spPr>
          <a:xfrm>
            <a:off x="0" y="1073917"/>
            <a:ext cx="12192000" cy="751708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E3BBD47-6A99-074F-B9C2-7A3BBF22B456}"/>
              </a:ext>
            </a:extLst>
          </p:cNvPr>
          <p:cNvSpPr/>
          <p:nvPr/>
        </p:nvSpPr>
        <p:spPr>
          <a:xfrm>
            <a:off x="8184408" y="1214353"/>
            <a:ext cx="16512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Track</a:t>
            </a:r>
            <a:r>
              <a:rPr kumimoji="1"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23FDCC2-C440-2D44-B3A2-D38D5C470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15955"/>
            <a:ext cx="12192000" cy="472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151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</TotalTime>
  <Words>510</Words>
  <Application>Microsoft Macintosh PowerPoint</Application>
  <PresentationFormat>宽屏</PresentationFormat>
  <Paragraphs>135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Microsoft YaHei</vt:lpstr>
      <vt:lpstr>inherit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Xiaoyi Qin</dc:creator>
  <cp:lastModifiedBy>Xiaoyi Qin</cp:lastModifiedBy>
  <cp:revision>31</cp:revision>
  <dcterms:created xsi:type="dcterms:W3CDTF">2020-11-11T11:34:47Z</dcterms:created>
  <dcterms:modified xsi:type="dcterms:W3CDTF">2020-11-17T02:59:02Z</dcterms:modified>
</cp:coreProperties>
</file>