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  <p:sldMasterId id="2147483683" r:id="rId2"/>
    <p:sldMasterId id="2147483684" r:id="rId3"/>
  </p:sldMasterIdLst>
  <p:notesMasterIdLst>
    <p:notesMasterId r:id="rId25"/>
  </p:notesMasterIdLst>
  <p:sldIdLst>
    <p:sldId id="277" r:id="rId4"/>
    <p:sldId id="278" r:id="rId5"/>
    <p:sldId id="289" r:id="rId6"/>
    <p:sldId id="290" r:id="rId7"/>
    <p:sldId id="291" r:id="rId8"/>
    <p:sldId id="292" r:id="rId9"/>
    <p:sldId id="296" r:id="rId10"/>
    <p:sldId id="295" r:id="rId11"/>
    <p:sldId id="294" r:id="rId12"/>
    <p:sldId id="297" r:id="rId13"/>
    <p:sldId id="256" r:id="rId14"/>
    <p:sldId id="257" r:id="rId15"/>
    <p:sldId id="258" r:id="rId16"/>
    <p:sldId id="298" r:id="rId17"/>
    <p:sldId id="260" r:id="rId18"/>
    <p:sldId id="261" r:id="rId19"/>
    <p:sldId id="262" r:id="rId20"/>
    <p:sldId id="263" r:id="rId21"/>
    <p:sldId id="264" r:id="rId22"/>
    <p:sldId id="299" r:id="rId23"/>
    <p:sldId id="265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AB83D9-E28D-4039-B259-FFD98094AD80}">
  <a:tblStyle styleId="{39AB83D9-E28D-4039-B259-FFD98094AD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52"/>
  </p:normalViewPr>
  <p:slideViewPr>
    <p:cSldViewPr snapToGrid="0">
      <p:cViewPr varScale="1">
        <p:scale>
          <a:sx n="84" d="100"/>
          <a:sy n="84" d="100"/>
        </p:scale>
        <p:origin x="-53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8193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a01cc25cc_3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8a01cc25cc_3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135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dc405ff79_0_3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2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adc405ff79_0_39:notes"/>
          <p:cNvSpPr/>
          <p:nvPr/>
        </p:nvSpPr>
        <p:spPr>
          <a:xfrm>
            <a:off x="3884760" y="8685360"/>
            <a:ext cx="29706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800" b="0" i="0" u="none" strike="noStrike" cap="none"/>
          </a:p>
        </p:txBody>
      </p:sp>
      <p:sp>
        <p:nvSpPr>
          <p:cNvPr id="230" name="Google Shape;230;gadc405ff7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7999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a01cc25cc_3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8a01cc25cc_3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0009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38bc1734c_2_9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2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938bc1734c_2_99:notes"/>
          <p:cNvSpPr/>
          <p:nvPr/>
        </p:nvSpPr>
        <p:spPr>
          <a:xfrm>
            <a:off x="3884760" y="8685360"/>
            <a:ext cx="29706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800" b="0" i="0" u="none" strike="noStrike" cap="none"/>
          </a:p>
        </p:txBody>
      </p:sp>
      <p:sp>
        <p:nvSpPr>
          <p:cNvPr id="180" name="Google Shape;180;g938bc1734c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8931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dab7a1178_0_1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2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adab7a1178_0_10:notes"/>
          <p:cNvSpPr/>
          <p:nvPr/>
        </p:nvSpPr>
        <p:spPr>
          <a:xfrm>
            <a:off x="3884760" y="8685360"/>
            <a:ext cx="29706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800" b="0" i="0" u="none" strike="noStrike" cap="none"/>
          </a:p>
        </p:txBody>
      </p:sp>
      <p:sp>
        <p:nvSpPr>
          <p:cNvPr id="188" name="Google Shape;188;gadab7a117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109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dc405ff79_0_3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2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adc405ff79_0_39:notes"/>
          <p:cNvSpPr/>
          <p:nvPr/>
        </p:nvSpPr>
        <p:spPr>
          <a:xfrm>
            <a:off x="3884760" y="8685360"/>
            <a:ext cx="29706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800" b="0" i="0" u="none" strike="noStrike" cap="none"/>
          </a:p>
        </p:txBody>
      </p:sp>
      <p:sp>
        <p:nvSpPr>
          <p:cNvPr id="230" name="Google Shape;230;gadc405ff7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9826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dc405ff79_0_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2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adc405ff79_0_7:notes"/>
          <p:cNvSpPr/>
          <p:nvPr/>
        </p:nvSpPr>
        <p:spPr>
          <a:xfrm>
            <a:off x="3884760" y="8685360"/>
            <a:ext cx="29706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800" b="0" i="0" u="none" strike="noStrike" cap="none"/>
          </a:p>
        </p:txBody>
      </p:sp>
      <p:sp>
        <p:nvSpPr>
          <p:cNvPr id="204" name="Google Shape;204;gadc405ff7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1233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dc405ff79_0_1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2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adc405ff79_0_14:notes"/>
          <p:cNvSpPr/>
          <p:nvPr/>
        </p:nvSpPr>
        <p:spPr>
          <a:xfrm>
            <a:off x="3884760" y="8685360"/>
            <a:ext cx="29706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800" b="0" i="0" u="none" strike="noStrike" cap="none"/>
          </a:p>
        </p:txBody>
      </p:sp>
      <p:sp>
        <p:nvSpPr>
          <p:cNvPr id="212" name="Google Shape;212;gadc405ff7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778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dc405ff79_0_3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2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adc405ff79_0_30:notes"/>
          <p:cNvSpPr/>
          <p:nvPr/>
        </p:nvSpPr>
        <p:spPr>
          <a:xfrm>
            <a:off x="3884760" y="8685360"/>
            <a:ext cx="29706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800" b="0" i="0" u="none" strike="noStrike" cap="none"/>
          </a:p>
        </p:txBody>
      </p:sp>
      <p:sp>
        <p:nvSpPr>
          <p:cNvPr id="222" name="Google Shape;222;gadc405ff7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571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dc405ff79_0_3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2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adc405ff79_0_39:notes"/>
          <p:cNvSpPr/>
          <p:nvPr/>
        </p:nvSpPr>
        <p:spPr>
          <a:xfrm>
            <a:off x="3884760" y="8685360"/>
            <a:ext cx="29706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800" b="0" i="0" u="none" strike="noStrike" cap="none"/>
          </a:p>
        </p:txBody>
      </p:sp>
      <p:sp>
        <p:nvSpPr>
          <p:cNvPr id="230" name="Google Shape;230;gadc405ff7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4775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dc405ff79_0_4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2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adc405ff79_0_46:notes"/>
          <p:cNvSpPr/>
          <p:nvPr/>
        </p:nvSpPr>
        <p:spPr>
          <a:xfrm>
            <a:off x="3884760" y="8685360"/>
            <a:ext cx="29706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800" b="0" i="0" u="none" strike="noStrike" cap="none"/>
          </a:p>
        </p:txBody>
      </p:sp>
      <p:sp>
        <p:nvSpPr>
          <p:cNvPr id="238" name="Google Shape;238;gadc405ff7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109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a01cc25cc_3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8a01cc25cc_3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037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dc405ff79_0_3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2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adc405ff79_0_39:notes"/>
          <p:cNvSpPr/>
          <p:nvPr/>
        </p:nvSpPr>
        <p:spPr>
          <a:xfrm>
            <a:off x="3884760" y="8685360"/>
            <a:ext cx="29706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800" b="0" i="0" u="none" strike="noStrike" cap="none"/>
          </a:p>
        </p:txBody>
      </p:sp>
      <p:sp>
        <p:nvSpPr>
          <p:cNvPr id="230" name="Google Shape;230;gadc405ff7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7999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01cc25cc_3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8a01cc25cc_3_1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282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dc405ff79_0_3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2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adc405ff79_0_39:notes"/>
          <p:cNvSpPr/>
          <p:nvPr/>
        </p:nvSpPr>
        <p:spPr>
          <a:xfrm>
            <a:off x="3884760" y="8685360"/>
            <a:ext cx="29706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800" b="0" i="0" u="none" strike="noStrike" cap="none"/>
          </a:p>
        </p:txBody>
      </p:sp>
      <p:sp>
        <p:nvSpPr>
          <p:cNvPr id="230" name="Google Shape;230;gadc405ff7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8745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dc405ff79_0_3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2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adc405ff79_0_39:notes"/>
          <p:cNvSpPr/>
          <p:nvPr/>
        </p:nvSpPr>
        <p:spPr>
          <a:xfrm>
            <a:off x="3884760" y="8685360"/>
            <a:ext cx="29706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800" b="0" i="0" u="none" strike="noStrike" cap="none"/>
          </a:p>
        </p:txBody>
      </p:sp>
      <p:sp>
        <p:nvSpPr>
          <p:cNvPr id="230" name="Google Shape;230;gadc405ff7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1554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dc405ff79_0_3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2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adc405ff79_0_39:notes"/>
          <p:cNvSpPr/>
          <p:nvPr/>
        </p:nvSpPr>
        <p:spPr>
          <a:xfrm>
            <a:off x="3884760" y="8685360"/>
            <a:ext cx="29706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800" b="0" i="0" u="none" strike="noStrike" cap="none"/>
          </a:p>
        </p:txBody>
      </p:sp>
      <p:sp>
        <p:nvSpPr>
          <p:cNvPr id="230" name="Google Shape;230;gadc405ff7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7601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dc405ff79_0_3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2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adc405ff79_0_39:notes"/>
          <p:cNvSpPr/>
          <p:nvPr/>
        </p:nvSpPr>
        <p:spPr>
          <a:xfrm>
            <a:off x="3884760" y="8685360"/>
            <a:ext cx="29706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800" b="0" i="0" u="none" strike="noStrike" cap="none"/>
          </a:p>
        </p:txBody>
      </p:sp>
      <p:sp>
        <p:nvSpPr>
          <p:cNvPr id="230" name="Google Shape;230;gadc405ff7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5429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dc405ff79_0_3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2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adc405ff79_0_39:notes"/>
          <p:cNvSpPr/>
          <p:nvPr/>
        </p:nvSpPr>
        <p:spPr>
          <a:xfrm>
            <a:off x="3884760" y="8685360"/>
            <a:ext cx="29706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800" b="0" i="0" u="none" strike="noStrike" cap="none"/>
          </a:p>
        </p:txBody>
      </p:sp>
      <p:sp>
        <p:nvSpPr>
          <p:cNvPr id="230" name="Google Shape;230;gadc405ff7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7269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dc405ff79_0_3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2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adc405ff79_0_39:notes"/>
          <p:cNvSpPr/>
          <p:nvPr/>
        </p:nvSpPr>
        <p:spPr>
          <a:xfrm>
            <a:off x="3884760" y="8685360"/>
            <a:ext cx="29706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800" b="0" i="0" u="none" strike="noStrike" cap="none"/>
          </a:p>
        </p:txBody>
      </p:sp>
      <p:sp>
        <p:nvSpPr>
          <p:cNvPr id="230" name="Google Shape;230;gadc405ff7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2411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dc405ff79_0_3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2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adc405ff79_0_39:notes"/>
          <p:cNvSpPr/>
          <p:nvPr/>
        </p:nvSpPr>
        <p:spPr>
          <a:xfrm>
            <a:off x="3884760" y="8685360"/>
            <a:ext cx="29706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800" b="0" i="0" u="none" strike="noStrike" cap="none"/>
          </a:p>
        </p:txBody>
      </p:sp>
      <p:sp>
        <p:nvSpPr>
          <p:cNvPr id="230" name="Google Shape;230;gadc405ff7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510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331470" y="235064"/>
            <a:ext cx="811720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onsolas"/>
              <a:buNone/>
              <a:defRPr b="1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右下角logo">
  <p:cSld name="1_右下角logo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/>
          <p:cNvPicPr preferRelativeResize="0"/>
          <p:nvPr/>
        </p:nvPicPr>
        <p:blipFill rotWithShape="1">
          <a:blip r:embed="rId2">
            <a:alphaModFix/>
          </a:blip>
          <a:srcRect r="11336"/>
          <a:stretch/>
        </p:blipFill>
        <p:spPr>
          <a:xfrm>
            <a:off x="7625715" y="295751"/>
            <a:ext cx="1103471" cy="28241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/>
          <p:nvPr/>
        </p:nvSpPr>
        <p:spPr>
          <a:xfrm rot="2700000">
            <a:off x="214859" y="347009"/>
            <a:ext cx="354958" cy="35495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61" name="Google Shape;61;p15"/>
          <p:cNvCxnSpPr/>
          <p:nvPr/>
        </p:nvCxnSpPr>
        <p:spPr>
          <a:xfrm>
            <a:off x="735285" y="605446"/>
            <a:ext cx="7993848" cy="0"/>
          </a:xfrm>
          <a:prstGeom prst="straightConnector1">
            <a:avLst/>
          </a:prstGeom>
          <a:noFill/>
          <a:ln w="19050" cap="flat" cmpd="sng">
            <a:solidFill>
              <a:srgbClr val="B6B6B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" name="Google Shape;62;p15"/>
          <p:cNvCxnSpPr/>
          <p:nvPr/>
        </p:nvCxnSpPr>
        <p:spPr>
          <a:xfrm>
            <a:off x="360948" y="471735"/>
            <a:ext cx="0" cy="107769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" name="Google Shape;63;p15"/>
          <p:cNvCxnSpPr/>
          <p:nvPr/>
        </p:nvCxnSpPr>
        <p:spPr>
          <a:xfrm>
            <a:off x="400769" y="408893"/>
            <a:ext cx="0" cy="169478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" name="Google Shape;64;p15"/>
          <p:cNvCxnSpPr/>
          <p:nvPr/>
        </p:nvCxnSpPr>
        <p:spPr>
          <a:xfrm>
            <a:off x="286102" y="527395"/>
            <a:ext cx="0" cy="54289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" name="Google Shape;65;p15"/>
          <p:cNvCxnSpPr/>
          <p:nvPr/>
        </p:nvCxnSpPr>
        <p:spPr>
          <a:xfrm>
            <a:off x="442395" y="470603"/>
            <a:ext cx="0" cy="107769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" name="Google Shape;66;p15"/>
          <p:cNvCxnSpPr/>
          <p:nvPr/>
        </p:nvCxnSpPr>
        <p:spPr>
          <a:xfrm>
            <a:off x="325511" y="518497"/>
            <a:ext cx="0" cy="64904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" name="Google Shape;67;p15"/>
          <p:cNvCxnSpPr/>
          <p:nvPr/>
        </p:nvCxnSpPr>
        <p:spPr>
          <a:xfrm>
            <a:off x="7247467" y="4818998"/>
            <a:ext cx="1481666" cy="0"/>
          </a:xfrm>
          <a:prstGeom prst="straightConnector1">
            <a:avLst/>
          </a:prstGeom>
          <a:noFill/>
          <a:ln w="19050" cap="flat" cmpd="sng">
            <a:solidFill>
              <a:srgbClr val="B6B6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" name="Google Shape;68;p15"/>
          <p:cNvSpPr txBox="1"/>
          <p:nvPr/>
        </p:nvSpPr>
        <p:spPr>
          <a:xfrm>
            <a:off x="7866366" y="4818998"/>
            <a:ext cx="946413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F4C81"/>
                </a:solidFill>
                <a:latin typeface="Verdana"/>
                <a:ea typeface="Verdana"/>
                <a:cs typeface="Verdana"/>
                <a:sym typeface="Verdana"/>
              </a:rPr>
              <a:t>思必驰机密文件</a:t>
            </a:r>
            <a:endParaRPr sz="1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右下角logo">
  <p:cSld name="3_右下角logo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 rot="2700000">
            <a:off x="214859" y="347009"/>
            <a:ext cx="354958" cy="354958"/>
          </a:xfrm>
          <a:prstGeom prst="rect">
            <a:avLst/>
          </a:prstGeom>
          <a:solidFill>
            <a:srgbClr val="29788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71" name="Google Shape;71;p16"/>
          <p:cNvCxnSpPr/>
          <p:nvPr/>
        </p:nvCxnSpPr>
        <p:spPr>
          <a:xfrm>
            <a:off x="735285" y="605446"/>
            <a:ext cx="7993848" cy="0"/>
          </a:xfrm>
          <a:prstGeom prst="straightConnector1">
            <a:avLst/>
          </a:prstGeom>
          <a:noFill/>
          <a:ln w="19050" cap="flat" cmpd="sng">
            <a:solidFill>
              <a:srgbClr val="B6B6B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" name="Google Shape;72;p16"/>
          <p:cNvCxnSpPr/>
          <p:nvPr/>
        </p:nvCxnSpPr>
        <p:spPr>
          <a:xfrm>
            <a:off x="360948" y="471735"/>
            <a:ext cx="0" cy="107769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" name="Google Shape;73;p16"/>
          <p:cNvCxnSpPr/>
          <p:nvPr/>
        </p:nvCxnSpPr>
        <p:spPr>
          <a:xfrm>
            <a:off x="400769" y="408893"/>
            <a:ext cx="0" cy="169478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" name="Google Shape;74;p16"/>
          <p:cNvCxnSpPr/>
          <p:nvPr/>
        </p:nvCxnSpPr>
        <p:spPr>
          <a:xfrm>
            <a:off x="286102" y="527395"/>
            <a:ext cx="0" cy="54289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" name="Google Shape;75;p16"/>
          <p:cNvCxnSpPr/>
          <p:nvPr/>
        </p:nvCxnSpPr>
        <p:spPr>
          <a:xfrm>
            <a:off x="442395" y="470603"/>
            <a:ext cx="0" cy="107769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6" name="Google Shape;76;p16"/>
          <p:cNvCxnSpPr/>
          <p:nvPr/>
        </p:nvCxnSpPr>
        <p:spPr>
          <a:xfrm>
            <a:off x="325511" y="518497"/>
            <a:ext cx="0" cy="64904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7" name="Google Shape;77;p16"/>
          <p:cNvCxnSpPr/>
          <p:nvPr/>
        </p:nvCxnSpPr>
        <p:spPr>
          <a:xfrm>
            <a:off x="7247467" y="4818998"/>
            <a:ext cx="1481666" cy="0"/>
          </a:xfrm>
          <a:prstGeom prst="straightConnector1">
            <a:avLst/>
          </a:prstGeom>
          <a:noFill/>
          <a:ln w="19050" cap="flat" cmpd="sng">
            <a:solidFill>
              <a:srgbClr val="B6B6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78;p16"/>
          <p:cNvSpPr/>
          <p:nvPr/>
        </p:nvSpPr>
        <p:spPr>
          <a:xfrm>
            <a:off x="7395654" y="4818998"/>
            <a:ext cx="1431449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B6B6B6"/>
                </a:solidFill>
                <a:latin typeface="Verdana"/>
                <a:ea typeface="Verdana"/>
                <a:cs typeface="Verdana"/>
                <a:sym typeface="Verdana"/>
              </a:rPr>
              <a:t>www.aispeech.com</a:t>
            </a:r>
            <a:endParaRPr sz="1200" b="1">
              <a:solidFill>
                <a:srgbClr val="B6B6B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2">
            <a:alphaModFix/>
          </a:blip>
          <a:srcRect r="11336"/>
          <a:stretch/>
        </p:blipFill>
        <p:spPr>
          <a:xfrm>
            <a:off x="7625715" y="295751"/>
            <a:ext cx="1103471" cy="282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右下角logo">
  <p:cSld name="4_右下角logo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 rot="2700000">
            <a:off x="214859" y="347009"/>
            <a:ext cx="354958" cy="354958"/>
          </a:xfrm>
          <a:prstGeom prst="rect">
            <a:avLst/>
          </a:prstGeom>
          <a:solidFill>
            <a:srgbClr val="29788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82" name="Google Shape;82;p17"/>
          <p:cNvCxnSpPr/>
          <p:nvPr/>
        </p:nvCxnSpPr>
        <p:spPr>
          <a:xfrm>
            <a:off x="735285" y="605446"/>
            <a:ext cx="7993848" cy="0"/>
          </a:xfrm>
          <a:prstGeom prst="straightConnector1">
            <a:avLst/>
          </a:prstGeom>
          <a:noFill/>
          <a:ln w="19050" cap="flat" cmpd="sng">
            <a:solidFill>
              <a:srgbClr val="B6B6B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3" name="Google Shape;83;p17"/>
          <p:cNvCxnSpPr/>
          <p:nvPr/>
        </p:nvCxnSpPr>
        <p:spPr>
          <a:xfrm>
            <a:off x="360948" y="471735"/>
            <a:ext cx="0" cy="107769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4" name="Google Shape;84;p17"/>
          <p:cNvCxnSpPr/>
          <p:nvPr/>
        </p:nvCxnSpPr>
        <p:spPr>
          <a:xfrm>
            <a:off x="400769" y="408893"/>
            <a:ext cx="0" cy="169478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5" name="Google Shape;85;p17"/>
          <p:cNvCxnSpPr/>
          <p:nvPr/>
        </p:nvCxnSpPr>
        <p:spPr>
          <a:xfrm>
            <a:off x="286102" y="527395"/>
            <a:ext cx="0" cy="54289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6" name="Google Shape;86;p17"/>
          <p:cNvCxnSpPr/>
          <p:nvPr/>
        </p:nvCxnSpPr>
        <p:spPr>
          <a:xfrm>
            <a:off x="442395" y="470603"/>
            <a:ext cx="0" cy="107769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7" name="Google Shape;87;p17"/>
          <p:cNvCxnSpPr/>
          <p:nvPr/>
        </p:nvCxnSpPr>
        <p:spPr>
          <a:xfrm>
            <a:off x="325511" y="518497"/>
            <a:ext cx="0" cy="64904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8" name="Google Shape;88;p17"/>
          <p:cNvCxnSpPr/>
          <p:nvPr/>
        </p:nvCxnSpPr>
        <p:spPr>
          <a:xfrm>
            <a:off x="7247467" y="4818998"/>
            <a:ext cx="1481666" cy="0"/>
          </a:xfrm>
          <a:prstGeom prst="straightConnector1">
            <a:avLst/>
          </a:prstGeom>
          <a:noFill/>
          <a:ln w="19050" cap="flat" cmpd="sng">
            <a:solidFill>
              <a:srgbClr val="B6B6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9" name="Google Shape;89;p17"/>
          <p:cNvSpPr/>
          <p:nvPr/>
        </p:nvSpPr>
        <p:spPr>
          <a:xfrm>
            <a:off x="7395654" y="4818998"/>
            <a:ext cx="1431449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B6B6B6"/>
                </a:solidFill>
                <a:latin typeface="Verdana"/>
                <a:ea typeface="Verdana"/>
                <a:cs typeface="Verdana"/>
                <a:sym typeface="Verdana"/>
              </a:rPr>
              <a:t>www.aispeech.com</a:t>
            </a:r>
            <a:endParaRPr sz="1200" b="1">
              <a:solidFill>
                <a:srgbClr val="B6B6B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2">
            <a:alphaModFix/>
          </a:blip>
          <a:srcRect r="11336"/>
          <a:stretch/>
        </p:blipFill>
        <p:spPr>
          <a:xfrm>
            <a:off x="7625715" y="295751"/>
            <a:ext cx="1103471" cy="282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右下角logo">
  <p:cSld name="2_右下角logo"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 title with content">
  <p:cSld name="Title, sub title with content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subTitle" idx="1"/>
          </p:nvPr>
        </p:nvSpPr>
        <p:spPr>
          <a:xfrm>
            <a:off x="331470" y="751391"/>
            <a:ext cx="811720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31470" y="235064"/>
            <a:ext cx="811720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2"/>
          </p:nvPr>
        </p:nvSpPr>
        <p:spPr>
          <a:xfrm>
            <a:off x="329184" y="1188722"/>
            <a:ext cx="8119872" cy="322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>
                <a:solidFill>
                  <a:srgbClr val="000000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  <a:defRPr>
                <a:solidFill>
                  <a:srgbClr val="000000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>
                <a:solidFill>
                  <a:srgbClr val="000000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>
                <a:solidFill>
                  <a:srgbClr val="000000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">
  <p:cSld name="Title with conten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29184" y="235064"/>
            <a:ext cx="811720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1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29184" y="1188720"/>
            <a:ext cx="8117904" cy="321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>
                <a:solidFill>
                  <a:srgbClr val="000000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  <a:defRPr>
                <a:solidFill>
                  <a:srgbClr val="000000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>
                <a:solidFill>
                  <a:srgbClr val="000000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>
                <a:solidFill>
                  <a:srgbClr val="000000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项目符号" type="tx">
  <p:cSld name="TITLE_AND_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body" idx="1"/>
          </p:nvPr>
        </p:nvSpPr>
        <p:spPr>
          <a:xfrm>
            <a:off x="669727" y="669727"/>
            <a:ext cx="7804547" cy="380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页">
  <p:cSld name="内页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8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227400" cy="29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 rtl="0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3pPr>
            <a:lvl4pPr marL="1828800" lvl="3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2"/>
          </p:nvPr>
        </p:nvSpPr>
        <p:spPr>
          <a:xfrm>
            <a:off x="696060" y="1203390"/>
            <a:ext cx="227400" cy="29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 rtl="0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3pPr>
            <a:lvl4pPr marL="1828800" lvl="3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7"/>
          <p:cNvSpPr txBox="1">
            <a:spLocks noGrp="1"/>
          </p:cNvSpPr>
          <p:nvPr>
            <p:ph type="subTitle" idx="1"/>
          </p:nvPr>
        </p:nvSpPr>
        <p:spPr>
          <a:xfrm>
            <a:off x="45711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8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9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>
            <a:spLocks noGrp="1"/>
          </p:cNvSpPr>
          <p:nvPr>
            <p:ph type="subTitle" idx="1"/>
          </p:nvPr>
        </p:nvSpPr>
        <p:spPr>
          <a:xfrm>
            <a:off x="457110" y="205200"/>
            <a:ext cx="8229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2"/>
          <p:cNvSpPr txBox="1">
            <a:spLocks noGrp="1"/>
          </p:cNvSpPr>
          <p:nvPr>
            <p:ph type="body" idx="2"/>
          </p:nvPr>
        </p:nvSpPr>
        <p:spPr>
          <a:xfrm>
            <a:off x="45711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2"/>
          <p:cNvSpPr txBox="1">
            <a:spLocks noGrp="1"/>
          </p:cNvSpPr>
          <p:nvPr>
            <p:ph type="body" idx="3"/>
          </p:nvPr>
        </p:nvSpPr>
        <p:spPr>
          <a:xfrm>
            <a:off x="467397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3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body" idx="3"/>
          </p:nvPr>
        </p:nvSpPr>
        <p:spPr>
          <a:xfrm>
            <a:off x="467397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4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4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4"/>
          <p:cNvSpPr txBox="1">
            <a:spLocks noGrp="1"/>
          </p:cNvSpPr>
          <p:nvPr>
            <p:ph type="body" idx="3"/>
          </p:nvPr>
        </p:nvSpPr>
        <p:spPr>
          <a:xfrm>
            <a:off x="45711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5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5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5"/>
          <p:cNvSpPr txBox="1">
            <a:spLocks noGrp="1"/>
          </p:cNvSpPr>
          <p:nvPr>
            <p:ph type="body" idx="2"/>
          </p:nvPr>
        </p:nvSpPr>
        <p:spPr>
          <a:xfrm>
            <a:off x="45711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6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6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body" idx="3"/>
          </p:nvPr>
        </p:nvSpPr>
        <p:spPr>
          <a:xfrm>
            <a:off x="467397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6"/>
          <p:cNvSpPr txBox="1">
            <a:spLocks noGrp="1"/>
          </p:cNvSpPr>
          <p:nvPr>
            <p:ph type="body" idx="4"/>
          </p:nvPr>
        </p:nvSpPr>
        <p:spPr>
          <a:xfrm>
            <a:off x="45711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7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7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7"/>
          <p:cNvSpPr txBox="1">
            <a:spLocks noGrp="1"/>
          </p:cNvSpPr>
          <p:nvPr>
            <p:ph type="body" idx="2"/>
          </p:nvPr>
        </p:nvSpPr>
        <p:spPr>
          <a:xfrm>
            <a:off x="45711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60" y="1203390"/>
            <a:ext cx="3738690" cy="298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60" y="1203390"/>
            <a:ext cx="3738690" cy="298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nsolas"/>
              <a:buNone/>
              <a:defRPr sz="33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5"/>
          <p:cNvPicPr preferRelativeResize="0"/>
          <p:nvPr/>
        </p:nvPicPr>
        <p:blipFill rotWithShape="1">
          <a:blip r:embed="rId14">
            <a:alphaModFix/>
          </a:blip>
          <a:srcRect r="11292"/>
          <a:stretch/>
        </p:blipFill>
        <p:spPr>
          <a:xfrm>
            <a:off x="7625610" y="295650"/>
            <a:ext cx="1102680" cy="28161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5"/>
          <p:cNvSpPr/>
          <p:nvPr/>
        </p:nvSpPr>
        <p:spPr>
          <a:xfrm rot="2700000">
            <a:off x="214640" y="346414"/>
            <a:ext cx="354260" cy="354260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4" name="Google Shape;114;p25"/>
          <p:cNvCxnSpPr/>
          <p:nvPr/>
        </p:nvCxnSpPr>
        <p:spPr>
          <a:xfrm>
            <a:off x="735210" y="605340"/>
            <a:ext cx="7993800" cy="0"/>
          </a:xfrm>
          <a:prstGeom prst="straightConnector1">
            <a:avLst/>
          </a:prstGeom>
          <a:noFill/>
          <a:ln w="19075" cap="flat" cmpd="sng">
            <a:solidFill>
              <a:srgbClr val="B6B6B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25"/>
          <p:cNvCxnSpPr/>
          <p:nvPr/>
        </p:nvCxnSpPr>
        <p:spPr>
          <a:xfrm>
            <a:off x="360720" y="471690"/>
            <a:ext cx="0" cy="107700"/>
          </a:xfrm>
          <a:prstGeom prst="straightConnector1">
            <a:avLst/>
          </a:prstGeom>
          <a:noFill/>
          <a:ln w="284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25"/>
          <p:cNvCxnSpPr/>
          <p:nvPr/>
        </p:nvCxnSpPr>
        <p:spPr>
          <a:xfrm>
            <a:off x="400680" y="408780"/>
            <a:ext cx="0" cy="169500"/>
          </a:xfrm>
          <a:prstGeom prst="straightConnector1">
            <a:avLst/>
          </a:prstGeom>
          <a:noFill/>
          <a:ln w="284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" name="Google Shape;117;p25"/>
          <p:cNvCxnSpPr/>
          <p:nvPr/>
        </p:nvCxnSpPr>
        <p:spPr>
          <a:xfrm>
            <a:off x="285930" y="527310"/>
            <a:ext cx="0" cy="54300"/>
          </a:xfrm>
          <a:prstGeom prst="straightConnector1">
            <a:avLst/>
          </a:prstGeom>
          <a:noFill/>
          <a:ln w="284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18;p25"/>
          <p:cNvCxnSpPr/>
          <p:nvPr/>
        </p:nvCxnSpPr>
        <p:spPr>
          <a:xfrm>
            <a:off x="442260" y="470340"/>
            <a:ext cx="0" cy="108000"/>
          </a:xfrm>
          <a:prstGeom prst="straightConnector1">
            <a:avLst/>
          </a:prstGeom>
          <a:noFill/>
          <a:ln w="284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" name="Google Shape;119;p25"/>
          <p:cNvCxnSpPr/>
          <p:nvPr/>
        </p:nvCxnSpPr>
        <p:spPr>
          <a:xfrm>
            <a:off x="325350" y="518400"/>
            <a:ext cx="0" cy="64800"/>
          </a:xfrm>
          <a:prstGeom prst="straightConnector1">
            <a:avLst/>
          </a:prstGeom>
          <a:noFill/>
          <a:ln w="284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" name="Google Shape;120;p25"/>
          <p:cNvCxnSpPr/>
          <p:nvPr/>
        </p:nvCxnSpPr>
        <p:spPr>
          <a:xfrm>
            <a:off x="7247340" y="4818960"/>
            <a:ext cx="1481700" cy="0"/>
          </a:xfrm>
          <a:prstGeom prst="straightConnector1">
            <a:avLst/>
          </a:prstGeom>
          <a:noFill/>
          <a:ln w="19075" cap="flat" cmpd="sng">
            <a:solidFill>
              <a:srgbClr val="B6B6B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2" y="2927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8"/>
          <p:cNvSpPr/>
          <p:nvPr/>
        </p:nvSpPr>
        <p:spPr>
          <a:xfrm>
            <a:off x="134302" y="1754291"/>
            <a:ext cx="6590481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300" b="1" dirty="0">
                <a:solidFill>
                  <a:srgbClr val="0F4C8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2020AESRC-</a:t>
            </a:r>
            <a:r>
              <a:rPr lang="en" sz="3300" b="1" dirty="0" err="1">
                <a:solidFill>
                  <a:srgbClr val="0F4C8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思必驰</a:t>
            </a:r>
            <a:r>
              <a:rPr lang="zh-CN" altLang="en-US" sz="3300" b="1" dirty="0">
                <a:solidFill>
                  <a:srgbClr val="0F4C8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参赛</a:t>
            </a:r>
            <a:r>
              <a:rPr lang="en" sz="3300" b="1" dirty="0" err="1">
                <a:solidFill>
                  <a:srgbClr val="0F4C8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系统介绍</a:t>
            </a:r>
            <a:endParaRPr sz="3300" b="1" dirty="0">
              <a:solidFill>
                <a:srgbClr val="0F4C8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75" name="Google Shape;175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302" y="90488"/>
            <a:ext cx="1337786" cy="303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8"/>
          <p:cNvSpPr txBox="1"/>
          <p:nvPr/>
        </p:nvSpPr>
        <p:spPr>
          <a:xfrm>
            <a:off x="467545" y="3266727"/>
            <a:ext cx="3837756" cy="1410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团队：   谭天 黄厚军 项煦 朱森 郭嘉祺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报告</a:t>
            </a:r>
            <a:r>
              <a:rPr lang="en" sz="1400" b="1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人：</a:t>
            </a:r>
            <a:r>
              <a:rPr lang="en" b="1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谭天</a:t>
            </a:r>
            <a:r>
              <a:rPr lang="zh-CN" altLang="en-US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黄厚军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思必驰信息科技有限公司</a:t>
            </a:r>
            <a:endParaRPr lang="zh-CN" altLang="en-US" sz="1100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时间：2020年</a:t>
            </a:r>
            <a:r>
              <a:rPr lang="en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</a:t>
            </a:r>
            <a:r>
              <a:rPr lang="en-US" altLang="zh-CN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</a:t>
            </a:r>
            <a:r>
              <a:rPr lang="en" sz="1400" b="1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月</a:t>
            </a:r>
            <a:r>
              <a:rPr lang="en-US" altLang="zh-CN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05</a:t>
            </a:r>
            <a:r>
              <a:rPr lang="en" sz="1400" b="1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日</a:t>
            </a:r>
            <a:endParaRPr sz="14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063961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0;p46">
            <a:extLst>
              <a:ext uri="{FF2B5EF4-FFF2-40B4-BE49-F238E27FC236}">
                <a16:creationId xmlns="" xmlns:a16="http://schemas.microsoft.com/office/drawing/2014/main" id="{6A0CC54F-01DB-44C8-9DE6-F9E2A7905EFC}"/>
              </a:ext>
            </a:extLst>
          </p:cNvPr>
          <p:cNvSpPr/>
          <p:nvPr/>
        </p:nvSpPr>
        <p:spPr>
          <a:xfrm>
            <a:off x="683640" y="195480"/>
            <a:ext cx="71340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100" b="1" dirty="0">
                <a:solidFill>
                  <a:srgbClr val="0F4C8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方案创新点总结</a:t>
            </a:r>
            <a:r>
              <a:rPr lang="en-US" altLang="zh-CN" sz="2100" b="1" dirty="0">
                <a:solidFill>
                  <a:srgbClr val="0F4C8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&amp;</a:t>
            </a:r>
            <a:r>
              <a:rPr lang="zh-CN" altLang="en-US" sz="2100" b="1" dirty="0">
                <a:solidFill>
                  <a:srgbClr val="0F4C81"/>
                </a:solidFill>
                <a:latin typeface="Microsoft YaHei"/>
                <a:ea typeface="Microsoft YaHei"/>
                <a:sym typeface="Microsoft YaHei"/>
              </a:rPr>
              <a:t>测试集结果</a:t>
            </a:r>
            <a:endParaRPr sz="2100" b="1" dirty="0">
              <a:solidFill>
                <a:srgbClr val="0F4C8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3407E592-9DD7-4C7D-B56D-0FF938429DB2}"/>
              </a:ext>
            </a:extLst>
          </p:cNvPr>
          <p:cNvSpPr txBox="1"/>
          <p:nvPr/>
        </p:nvSpPr>
        <p:spPr>
          <a:xfrm>
            <a:off x="1089061" y="1246020"/>
            <a:ext cx="47261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采用常规数据增强，提高模型鲁棒性；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首次提出基于</a:t>
            </a:r>
            <a:r>
              <a:rPr lang="en-US" altLang="zh-CN" dirty="0"/>
              <a:t>TTS</a:t>
            </a:r>
            <a:r>
              <a:rPr lang="zh-CN" altLang="en-US" dirty="0"/>
              <a:t>的口音识别训练数据生成方法；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首次将测试时长数据增强应用到口音识别任务；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首次将</a:t>
            </a:r>
            <a:r>
              <a:rPr lang="en-US" altLang="zh-CN" dirty="0"/>
              <a:t>PPG</a:t>
            </a:r>
            <a:r>
              <a:rPr lang="zh-CN" altLang="en-US" dirty="0"/>
              <a:t>特征应用到口音识别任务。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6848B80C-183E-4C14-A9A5-4C0348EB10A5}"/>
              </a:ext>
            </a:extLst>
          </p:cNvPr>
          <p:cNvSpPr txBox="1"/>
          <p:nvPr/>
        </p:nvSpPr>
        <p:spPr>
          <a:xfrm>
            <a:off x="613361" y="724565"/>
            <a:ext cx="7609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YaHei"/>
              <a:buChar char="●"/>
            </a:pPr>
            <a:r>
              <a:rPr lang="zh-CN" altLang="en-US" b="1" dirty="0">
                <a:latin typeface="Microsoft YaHei"/>
                <a:ea typeface="Microsoft YaHei"/>
                <a:cs typeface="Microsoft YaHei"/>
                <a:sym typeface="Microsoft YaHei"/>
              </a:rPr>
              <a:t>方案创新点总结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○"/>
            </a:pPr>
            <a:endParaRPr lang="zh-CN" altLang="en-US" dirty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8D58CD12-8CB5-4F1B-BC34-506CD3EABBCC}"/>
              </a:ext>
            </a:extLst>
          </p:cNvPr>
          <p:cNvSpPr txBox="1"/>
          <p:nvPr/>
        </p:nvSpPr>
        <p:spPr>
          <a:xfrm>
            <a:off x="613361" y="3106304"/>
            <a:ext cx="21812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YaHei"/>
              <a:buChar char="●"/>
            </a:pPr>
            <a:r>
              <a:rPr lang="zh-CN" altLang="en-US" b="1" dirty="0">
                <a:latin typeface="Microsoft YaHei"/>
                <a:ea typeface="Microsoft YaHei"/>
                <a:cs typeface="Microsoft YaHei"/>
                <a:sym typeface="Microsoft YaHei"/>
              </a:rPr>
              <a:t>测试集结果</a:t>
            </a:r>
            <a:endParaRPr lang="zh-CN" altLang="en-US" dirty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BBA9BF79-E0EA-4E4F-AF5E-B698ADDCD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21" b="69972"/>
          <a:stretch/>
        </p:blipFill>
        <p:spPr>
          <a:xfrm>
            <a:off x="1257048" y="3490921"/>
            <a:ext cx="6629903" cy="127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60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2" y="2927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8"/>
          <p:cNvSpPr/>
          <p:nvPr/>
        </p:nvSpPr>
        <p:spPr>
          <a:xfrm>
            <a:off x="467544" y="1599642"/>
            <a:ext cx="6318702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300" b="1" dirty="0">
                <a:solidFill>
                  <a:srgbClr val="0F4C8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Track2-</a:t>
            </a:r>
            <a:r>
              <a:rPr lang="en" sz="3300" b="1" dirty="0" err="1">
                <a:solidFill>
                  <a:srgbClr val="0F4C8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思必驰</a:t>
            </a:r>
            <a:r>
              <a:rPr lang="zh-CN" altLang="en-US" sz="3300" b="1" dirty="0">
                <a:solidFill>
                  <a:srgbClr val="0F4C8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口音</a:t>
            </a:r>
            <a:r>
              <a:rPr lang="en" sz="3300" b="1" dirty="0" err="1">
                <a:solidFill>
                  <a:srgbClr val="0F4C8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ASR系统</a:t>
            </a:r>
            <a:endParaRPr sz="3300" b="1" dirty="0">
              <a:solidFill>
                <a:srgbClr val="0F4C8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75" name="Google Shape;175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302" y="90488"/>
            <a:ext cx="1337786" cy="303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8"/>
          <p:cNvSpPr txBox="1"/>
          <p:nvPr/>
        </p:nvSpPr>
        <p:spPr>
          <a:xfrm>
            <a:off x="467544" y="3266727"/>
            <a:ext cx="3856035" cy="65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报告</a:t>
            </a:r>
            <a:r>
              <a:rPr lang="en" sz="1400" b="1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人：</a:t>
            </a:r>
            <a:r>
              <a:rPr lang="en" b="1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谭天</a:t>
            </a:r>
            <a:endParaRPr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</a:t>
            </a:r>
            <a:r>
              <a:rPr lang="en" b="1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思必驰信息科技有限公司</a:t>
            </a:r>
            <a:endParaRPr sz="1100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时间：2020年</a:t>
            </a:r>
            <a:r>
              <a:rPr lang="en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</a:t>
            </a:r>
            <a:r>
              <a:rPr lang="en-US" altLang="zh-CN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</a:t>
            </a:r>
            <a:r>
              <a:rPr lang="en" sz="1400" b="1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月</a:t>
            </a:r>
            <a:r>
              <a:rPr lang="en-US" altLang="zh-CN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05</a:t>
            </a:r>
            <a:r>
              <a:rPr lang="en" sz="1400" b="1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日</a:t>
            </a:r>
            <a:endParaRPr sz="14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9"/>
          <p:cNvSpPr/>
          <p:nvPr/>
        </p:nvSpPr>
        <p:spPr>
          <a:xfrm>
            <a:off x="683640" y="195480"/>
            <a:ext cx="71340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F4C8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提纲</a:t>
            </a:r>
            <a:endParaRPr sz="1400" i="0" u="none" strike="noStrike" cap="none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3" name="Google Shape;183;p39"/>
          <p:cNvSpPr txBox="1"/>
          <p:nvPr/>
        </p:nvSpPr>
        <p:spPr>
          <a:xfrm>
            <a:off x="735375" y="1084500"/>
            <a:ext cx="4278600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9"/>
          <p:cNvSpPr txBox="1"/>
          <p:nvPr/>
        </p:nvSpPr>
        <p:spPr>
          <a:xfrm>
            <a:off x="638825" y="950800"/>
            <a:ext cx="7985100" cy="3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●"/>
            </a:pPr>
            <a:r>
              <a:rPr lang="en" b="1">
                <a:latin typeface="Microsoft YaHei"/>
                <a:ea typeface="Microsoft YaHei"/>
                <a:cs typeface="Microsoft YaHei"/>
                <a:sym typeface="Microsoft YaHei"/>
              </a:rPr>
              <a:t>数据增强</a:t>
            </a:r>
            <a:endParaRPr b="1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●"/>
            </a:pPr>
            <a:r>
              <a:rPr lang="en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声学模型自适应</a:t>
            </a:r>
            <a:endParaRPr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YaHei"/>
              <a:buChar char="●"/>
            </a:pPr>
            <a:r>
              <a:rPr lang="en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语言模型rescore</a:t>
            </a:r>
            <a:endParaRPr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/>
          <p:nvPr/>
        </p:nvSpPr>
        <p:spPr>
          <a:xfrm>
            <a:off x="683640" y="195480"/>
            <a:ext cx="71340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F4C8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数据增强</a:t>
            </a:r>
            <a:endParaRPr sz="1400" i="0" u="none" strike="noStrike" cap="none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1" name="Google Shape;191;p40"/>
          <p:cNvSpPr txBox="1"/>
          <p:nvPr/>
        </p:nvSpPr>
        <p:spPr>
          <a:xfrm>
            <a:off x="735375" y="1084500"/>
            <a:ext cx="4278600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40"/>
          <p:cNvSpPr txBox="1"/>
          <p:nvPr/>
        </p:nvSpPr>
        <p:spPr>
          <a:xfrm>
            <a:off x="638825" y="950800"/>
            <a:ext cx="7985100" cy="3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YaHei"/>
              <a:buChar char="●"/>
            </a:pPr>
            <a:r>
              <a:rPr lang="en" b="1">
                <a:latin typeface="Microsoft YaHei"/>
                <a:ea typeface="Microsoft YaHei"/>
                <a:cs typeface="Microsoft YaHei"/>
                <a:sym typeface="Microsoft YaHei"/>
              </a:rPr>
              <a:t>加噪</a:t>
            </a:r>
            <a:endParaRPr b="1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○"/>
            </a:pPr>
            <a:r>
              <a:rPr lang="en" b="1">
                <a:latin typeface="Microsoft YaHei"/>
                <a:ea typeface="Microsoft YaHei"/>
                <a:cs typeface="Microsoft YaHei"/>
                <a:sym typeface="Microsoft YaHei"/>
              </a:rPr>
              <a:t>冲击响应 15种</a:t>
            </a:r>
            <a:endParaRPr b="1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○"/>
            </a:pPr>
            <a:r>
              <a:rPr lang="en" b="1">
                <a:latin typeface="Microsoft YaHei"/>
                <a:ea typeface="Microsoft YaHei"/>
                <a:cs typeface="Microsoft YaHei"/>
                <a:sym typeface="Microsoft YaHei"/>
              </a:rPr>
              <a:t>加性噪声 15种</a:t>
            </a:r>
            <a:endParaRPr b="1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○"/>
            </a:pPr>
            <a:r>
              <a:rPr lang="en" b="1">
                <a:latin typeface="Microsoft YaHei"/>
                <a:ea typeface="Microsoft YaHei"/>
                <a:cs typeface="Microsoft YaHei"/>
                <a:sym typeface="Microsoft YaHei"/>
              </a:rPr>
              <a:t>训练数据一句话，随机挑一种冲击响应及加性噪声</a:t>
            </a:r>
            <a:endParaRPr b="1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○"/>
            </a:pPr>
            <a:r>
              <a:rPr lang="en" b="1">
                <a:latin typeface="Microsoft YaHei"/>
                <a:ea typeface="Microsoft YaHei"/>
                <a:cs typeface="Microsoft YaHei"/>
                <a:sym typeface="Microsoft YaHei"/>
              </a:rPr>
              <a:t>3倍</a:t>
            </a:r>
            <a:endParaRPr b="1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●"/>
            </a:pPr>
            <a:r>
              <a:rPr lang="en" b="1">
                <a:latin typeface="Microsoft YaHei"/>
                <a:ea typeface="Microsoft YaHei"/>
                <a:cs typeface="Microsoft YaHei"/>
                <a:sym typeface="Microsoft YaHei"/>
              </a:rPr>
              <a:t>Speed perturb</a:t>
            </a:r>
            <a:endParaRPr b="1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○"/>
            </a:pPr>
            <a:r>
              <a:rPr lang="en" b="1">
                <a:latin typeface="Microsoft YaHei"/>
                <a:ea typeface="Microsoft YaHei"/>
                <a:cs typeface="Microsoft YaHei"/>
                <a:sym typeface="Microsoft YaHei"/>
              </a:rPr>
              <a:t>训练数据一句话，随机 0.9 or 1.1</a:t>
            </a:r>
            <a:endParaRPr b="1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●"/>
            </a:pPr>
            <a:r>
              <a:rPr lang="en" b="1">
                <a:latin typeface="Microsoft YaHei"/>
                <a:ea typeface="Microsoft YaHei"/>
                <a:cs typeface="Microsoft YaHei"/>
                <a:sym typeface="Microsoft YaHei"/>
              </a:rPr>
              <a:t>Spectral augmentation</a:t>
            </a:r>
            <a:endParaRPr b="1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○"/>
            </a:pPr>
            <a:r>
              <a:rPr lang="en" b="1">
                <a:latin typeface="Microsoft YaHei"/>
                <a:ea typeface="Microsoft YaHei"/>
                <a:cs typeface="Microsoft YaHei"/>
                <a:sym typeface="Microsoft YaHei"/>
              </a:rPr>
              <a:t>在线、每句话fbank特征，随机在频率和时间轴抹零</a:t>
            </a:r>
            <a:endParaRPr b="1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8;p41">
            <a:extLst>
              <a:ext uri="{FF2B5EF4-FFF2-40B4-BE49-F238E27FC236}">
                <a16:creationId xmlns="" xmlns:a16="http://schemas.microsoft.com/office/drawing/2014/main" id="{06162988-E306-4EA6-8FA5-77BB1437D58A}"/>
              </a:ext>
            </a:extLst>
          </p:cNvPr>
          <p:cNvSpPr/>
          <p:nvPr/>
        </p:nvSpPr>
        <p:spPr>
          <a:xfrm>
            <a:off x="735375" y="187529"/>
            <a:ext cx="7463000" cy="42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0F4C8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数据增强</a:t>
            </a:r>
            <a:endParaRPr sz="1400" i="0" u="none" strike="noStrike" cap="none" dirty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" name="Google Shape;199;p41">
            <a:extLst>
              <a:ext uri="{FF2B5EF4-FFF2-40B4-BE49-F238E27FC236}">
                <a16:creationId xmlns="" xmlns:a16="http://schemas.microsoft.com/office/drawing/2014/main" id="{648C94C8-731E-4386-B767-28C433EB7F63}"/>
              </a:ext>
            </a:extLst>
          </p:cNvPr>
          <p:cNvSpPr txBox="1"/>
          <p:nvPr/>
        </p:nvSpPr>
        <p:spPr>
          <a:xfrm>
            <a:off x="735375" y="1084500"/>
            <a:ext cx="4278600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068007B0-6C77-4F5A-9955-1C84A16D5B30}"/>
              </a:ext>
            </a:extLst>
          </p:cNvPr>
          <p:cNvSpPr txBox="1"/>
          <p:nvPr/>
        </p:nvSpPr>
        <p:spPr>
          <a:xfrm>
            <a:off x="735375" y="832916"/>
            <a:ext cx="76097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YaHei"/>
              <a:buChar char="●"/>
            </a:pPr>
            <a:r>
              <a:rPr lang="en-US" altLang="zh-CN" b="1" dirty="0">
                <a:latin typeface="Microsoft YaHei"/>
                <a:ea typeface="Microsoft YaHei"/>
                <a:cs typeface="Microsoft YaHei"/>
                <a:sym typeface="Microsoft YaHei"/>
              </a:rPr>
              <a:t>TTS</a:t>
            </a:r>
            <a:r>
              <a:rPr lang="zh-CN" altLang="en-US" b="1" dirty="0">
                <a:latin typeface="Microsoft YaHei"/>
                <a:ea typeface="Microsoft YaHei"/>
                <a:cs typeface="Microsoft YaHei"/>
                <a:sym typeface="Microsoft YaHei"/>
              </a:rPr>
              <a:t>数据增强</a:t>
            </a:r>
            <a:endParaRPr lang="en-US" altLang="zh-CN" b="1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YaHei"/>
              <a:buChar char="●"/>
            </a:pPr>
            <a:endParaRPr lang="en-US" altLang="zh-CN" b="1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YaHei"/>
              <a:buChar char="●"/>
            </a:pPr>
            <a:endParaRPr lang="zh-CN" altLang="en-US" b="1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○"/>
            </a:pPr>
            <a:r>
              <a:rPr lang="zh-CN" altLang="en-US" b="1" dirty="0">
                <a:latin typeface="Microsoft YaHei"/>
                <a:ea typeface="Microsoft YaHei"/>
                <a:cs typeface="Microsoft YaHei"/>
                <a:sym typeface="Microsoft YaHei"/>
              </a:rPr>
              <a:t>使用</a:t>
            </a:r>
            <a:r>
              <a:rPr lang="en-US" altLang="zh-CN" b="1" dirty="0" err="1">
                <a:latin typeface="Microsoft YaHei"/>
                <a:ea typeface="Microsoft YaHei"/>
                <a:cs typeface="Microsoft YaHei"/>
                <a:sym typeface="Microsoft YaHei"/>
              </a:rPr>
              <a:t>librispeech</a:t>
            </a:r>
            <a:r>
              <a:rPr lang="en-US" altLang="zh-CN" b="1" dirty="0">
                <a:latin typeface="Microsoft YaHei"/>
                <a:ea typeface="Microsoft YaHei"/>
                <a:cs typeface="Microsoft YaHei"/>
                <a:sym typeface="Microsoft YaHei"/>
              </a:rPr>
              <a:t>+</a:t>
            </a:r>
            <a:r>
              <a:rPr lang="zh-CN" altLang="en-US" b="1" dirty="0">
                <a:latin typeface="Microsoft YaHei"/>
                <a:ea typeface="Microsoft YaHei"/>
                <a:cs typeface="Microsoft YaHei"/>
                <a:sym typeface="Microsoft YaHei"/>
              </a:rPr>
              <a:t>口音数据训练</a:t>
            </a:r>
            <a:r>
              <a:rPr lang="en-US" altLang="zh-CN" b="1" dirty="0" err="1">
                <a:latin typeface="Microsoft YaHei"/>
                <a:ea typeface="Microsoft YaHei"/>
                <a:cs typeface="Microsoft YaHei"/>
                <a:sym typeface="Microsoft YaHei"/>
              </a:rPr>
              <a:t>Fastspeech</a:t>
            </a:r>
            <a:r>
              <a:rPr lang="zh-CN" altLang="en-US" b="1" dirty="0">
                <a:latin typeface="Microsoft YaHei"/>
                <a:ea typeface="Microsoft YaHei"/>
                <a:cs typeface="Microsoft YaHei"/>
                <a:sym typeface="Microsoft YaHei"/>
              </a:rPr>
              <a:t>合成模型</a:t>
            </a:r>
            <a:endParaRPr lang="en-US" altLang="zh-CN" b="1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○"/>
            </a:pPr>
            <a:endParaRPr lang="zh-CN" altLang="en-US" b="1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○"/>
            </a:pPr>
            <a:r>
              <a:rPr lang="zh-CN" altLang="en-US" b="1" dirty="0">
                <a:latin typeface="Microsoft YaHei"/>
                <a:ea typeface="Microsoft YaHei"/>
                <a:cs typeface="Microsoft YaHei"/>
                <a:sym typeface="Microsoft YaHei"/>
              </a:rPr>
              <a:t>分别使用</a:t>
            </a:r>
            <a:r>
              <a:rPr lang="en-US" altLang="zh-CN" b="1" dirty="0">
                <a:latin typeface="Microsoft YaHei"/>
                <a:ea typeface="Microsoft YaHei"/>
                <a:cs typeface="Microsoft YaHei"/>
                <a:sym typeface="Microsoft YaHei"/>
              </a:rPr>
              <a:t>8</a:t>
            </a:r>
            <a:r>
              <a:rPr lang="zh-CN" altLang="en-US" b="1" dirty="0">
                <a:latin typeface="Microsoft YaHei"/>
                <a:ea typeface="Microsoft YaHei"/>
                <a:cs typeface="Microsoft YaHei"/>
                <a:sym typeface="Microsoft YaHei"/>
              </a:rPr>
              <a:t>种口音数据</a:t>
            </a:r>
            <a:r>
              <a:rPr lang="en-US" altLang="zh-CN" b="1" dirty="0">
                <a:latin typeface="Microsoft YaHei"/>
                <a:ea typeface="Microsoft YaHei"/>
                <a:cs typeface="Microsoft YaHei"/>
                <a:sym typeface="Microsoft YaHei"/>
              </a:rPr>
              <a:t>finetune</a:t>
            </a:r>
            <a:r>
              <a:rPr lang="zh-CN" altLang="en-US" b="1" dirty="0">
                <a:latin typeface="Microsoft YaHei"/>
                <a:ea typeface="Microsoft YaHei"/>
                <a:cs typeface="Microsoft YaHei"/>
                <a:sym typeface="Microsoft YaHei"/>
              </a:rPr>
              <a:t>出</a:t>
            </a:r>
            <a:r>
              <a:rPr lang="en-US" altLang="zh-CN" b="1" dirty="0">
                <a:latin typeface="Microsoft YaHei"/>
                <a:ea typeface="Microsoft YaHei"/>
                <a:cs typeface="Microsoft YaHei"/>
                <a:sym typeface="Microsoft YaHei"/>
              </a:rPr>
              <a:t>8</a:t>
            </a:r>
            <a:r>
              <a:rPr lang="zh-CN" altLang="en-US" b="1" dirty="0">
                <a:latin typeface="Microsoft YaHei"/>
                <a:ea typeface="Microsoft YaHei"/>
                <a:cs typeface="Microsoft YaHei"/>
                <a:sym typeface="Microsoft YaHei"/>
              </a:rPr>
              <a:t>个口音相关合成模型</a:t>
            </a:r>
            <a:endParaRPr lang="en-US" altLang="zh-CN" b="1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596900" lvl="1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zh-CN" altLang="en-US" b="1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○"/>
            </a:pPr>
            <a:r>
              <a:rPr lang="zh-CN" altLang="en-US" b="1" dirty="0">
                <a:latin typeface="Microsoft YaHei"/>
                <a:ea typeface="Microsoft YaHei"/>
                <a:cs typeface="Microsoft YaHei"/>
                <a:sym typeface="Microsoft YaHei"/>
              </a:rPr>
              <a:t>数据生成：对一个样例，使用每个口音相关合成模型，分别合成对应口音训练数据</a:t>
            </a:r>
            <a:endParaRPr lang="en-US" altLang="zh-CN" b="1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054100" lvl="2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zh-CN" altLang="en-US" b="1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○"/>
            </a:pPr>
            <a:r>
              <a:rPr lang="zh-CN" altLang="en-US" b="1" dirty="0">
                <a:latin typeface="Microsoft YaHei"/>
                <a:ea typeface="Microsoft YaHei"/>
                <a:cs typeface="Microsoft YaHei"/>
                <a:sym typeface="Microsoft YaHei"/>
              </a:rPr>
              <a:t>数据生成所用抄本均来自</a:t>
            </a:r>
            <a:r>
              <a:rPr lang="en-US" altLang="zh-CN" b="1" dirty="0" err="1">
                <a:latin typeface="Microsoft YaHei"/>
                <a:ea typeface="Microsoft YaHei"/>
                <a:cs typeface="Microsoft YaHei"/>
                <a:sym typeface="Microsoft YaHei"/>
              </a:rPr>
              <a:t>librispeech</a:t>
            </a:r>
            <a:r>
              <a:rPr lang="en-US" altLang="zh-CN" b="1" dirty="0">
                <a:latin typeface="Microsoft YaHei"/>
                <a:ea typeface="Microsoft YaHei"/>
                <a:cs typeface="Microsoft YaHei"/>
                <a:sym typeface="Microsoft YaHei"/>
              </a:rPr>
              <a:t>+</a:t>
            </a:r>
            <a:r>
              <a:rPr lang="zh-CN" altLang="en-US" b="1" dirty="0">
                <a:latin typeface="Microsoft YaHei"/>
                <a:ea typeface="Microsoft YaHei"/>
                <a:cs typeface="Microsoft YaHei"/>
                <a:sym typeface="Microsoft YaHei"/>
              </a:rPr>
              <a:t>口音数据集</a:t>
            </a:r>
          </a:p>
        </p:txBody>
      </p:sp>
    </p:spTree>
    <p:extLst>
      <p:ext uri="{BB962C8B-B14F-4D97-AF65-F5344CB8AC3E}">
        <p14:creationId xmlns:p14="http://schemas.microsoft.com/office/powerpoint/2010/main" val="506708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2"/>
          <p:cNvSpPr/>
          <p:nvPr/>
        </p:nvSpPr>
        <p:spPr>
          <a:xfrm>
            <a:off x="683640" y="195480"/>
            <a:ext cx="71340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F4C8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声学模型</a:t>
            </a:r>
            <a:endParaRPr sz="1400" i="0" u="none" strike="noStrike" cap="none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7" name="Google Shape;207;p42"/>
          <p:cNvSpPr txBox="1"/>
          <p:nvPr/>
        </p:nvSpPr>
        <p:spPr>
          <a:xfrm>
            <a:off x="735375" y="1084500"/>
            <a:ext cx="4278600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42"/>
          <p:cNvSpPr txBox="1"/>
          <p:nvPr/>
        </p:nvSpPr>
        <p:spPr>
          <a:xfrm>
            <a:off x="638825" y="950800"/>
            <a:ext cx="7985100" cy="3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YaHei"/>
              <a:buChar char="●"/>
            </a:pPr>
            <a:r>
              <a:rPr lang="en" b="1">
                <a:latin typeface="Microsoft YaHei"/>
                <a:ea typeface="Microsoft YaHei"/>
                <a:cs typeface="Microsoft YaHei"/>
                <a:sym typeface="Microsoft YaHei"/>
              </a:rPr>
              <a:t>结构</a:t>
            </a:r>
            <a:endParaRPr b="1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○"/>
            </a:pPr>
            <a:r>
              <a:rPr lang="en" b="1">
                <a:latin typeface="Microsoft YaHei"/>
                <a:ea typeface="Microsoft YaHei"/>
                <a:cs typeface="Microsoft YaHei"/>
                <a:sym typeface="Microsoft YaHei"/>
              </a:rPr>
              <a:t>2层CNN</a:t>
            </a:r>
            <a:endParaRPr b="1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○"/>
            </a:pPr>
            <a:r>
              <a:rPr lang="en" b="1">
                <a:latin typeface="Microsoft YaHei"/>
                <a:ea typeface="Microsoft YaHei"/>
                <a:cs typeface="Microsoft YaHei"/>
                <a:sym typeface="Microsoft YaHei"/>
              </a:rPr>
              <a:t>20层transformer encoder</a:t>
            </a:r>
            <a:endParaRPr b="1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○"/>
            </a:pPr>
            <a:r>
              <a:rPr lang="en" b="1">
                <a:latin typeface="Microsoft YaHei"/>
                <a:ea typeface="Microsoft YaHei"/>
                <a:cs typeface="Microsoft YaHei"/>
                <a:sym typeface="Microsoft YaHei"/>
              </a:rPr>
              <a:t>6层transformer decoder</a:t>
            </a:r>
            <a:endParaRPr b="1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YaHei"/>
              <a:buChar char="●"/>
            </a:pPr>
            <a:r>
              <a:rPr lang="en" b="1">
                <a:latin typeface="Microsoft YaHei"/>
                <a:ea typeface="Microsoft YaHei"/>
                <a:cs typeface="Microsoft YaHei"/>
                <a:sym typeface="Microsoft YaHei"/>
              </a:rPr>
              <a:t>CE初始化</a:t>
            </a:r>
            <a:endParaRPr b="1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○"/>
            </a:pPr>
            <a:r>
              <a:rPr lang="en" b="1">
                <a:latin typeface="Microsoft YaHei"/>
                <a:ea typeface="Microsoft YaHei"/>
                <a:cs typeface="Microsoft YaHei"/>
                <a:sym typeface="Microsoft YaHei"/>
              </a:rPr>
              <a:t>使用gmm得到senome alignment作为后面模型的初始化</a:t>
            </a:r>
            <a:endParaRPr b="1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○"/>
            </a:pPr>
            <a:r>
              <a:rPr lang="en" b="1">
                <a:latin typeface="Microsoft YaHei"/>
                <a:ea typeface="Microsoft YaHei"/>
                <a:cs typeface="Microsoft YaHei"/>
                <a:sym typeface="Microsoft YaHei"/>
              </a:rPr>
              <a:t>同时该模型用于提取语种识别的PPG特征</a:t>
            </a:r>
            <a:endParaRPr b="1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●"/>
            </a:pPr>
            <a:r>
              <a:rPr lang="en" b="1">
                <a:latin typeface="Microsoft YaHei"/>
                <a:ea typeface="Microsoft YaHei"/>
                <a:cs typeface="Microsoft YaHei"/>
                <a:sym typeface="Microsoft YaHei"/>
              </a:rPr>
              <a:t>联合CTC－attention多任务训练</a:t>
            </a:r>
            <a:endParaRPr b="1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○"/>
            </a:pPr>
            <a:r>
              <a:rPr lang="en" b="1">
                <a:latin typeface="Microsoft YaHei"/>
                <a:ea typeface="Microsoft YaHei"/>
                <a:cs typeface="Microsoft YaHei"/>
                <a:sym typeface="Microsoft YaHei"/>
              </a:rPr>
              <a:t>20层transformer作为encoder</a:t>
            </a:r>
            <a:endParaRPr b="1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○"/>
            </a:pPr>
            <a:r>
              <a:rPr lang="en" b="1">
                <a:latin typeface="Microsoft YaHei"/>
                <a:ea typeface="Microsoft YaHei"/>
                <a:cs typeface="Microsoft YaHei"/>
                <a:sym typeface="Microsoft YaHei"/>
              </a:rPr>
              <a:t>第20层连接一个输出层，预测frame level bpe后验。用CTC准则</a:t>
            </a:r>
            <a:endParaRPr b="1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○"/>
            </a:pPr>
            <a:r>
              <a:rPr lang="en" b="1">
                <a:latin typeface="Microsoft YaHei"/>
                <a:ea typeface="Microsoft YaHei"/>
                <a:cs typeface="Microsoft YaHei"/>
                <a:sym typeface="Microsoft YaHei"/>
              </a:rPr>
              <a:t>同时作为decoder attention的内容</a:t>
            </a:r>
            <a:endParaRPr b="1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○"/>
            </a:pPr>
            <a:r>
              <a:rPr lang="en" b="1">
                <a:latin typeface="Microsoft YaHei"/>
                <a:ea typeface="Microsoft YaHei"/>
                <a:cs typeface="Microsoft YaHei"/>
                <a:sym typeface="Microsoft YaHei"/>
              </a:rPr>
              <a:t>最后优化准则为CTC loss ＋ decoder的CE loss</a:t>
            </a:r>
            <a:endParaRPr b="1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3"/>
          <p:cNvSpPr/>
          <p:nvPr/>
        </p:nvSpPr>
        <p:spPr>
          <a:xfrm>
            <a:off x="683640" y="195480"/>
            <a:ext cx="71340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F4C8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声学模型自适应</a:t>
            </a:r>
            <a:endParaRPr sz="1400" i="0" u="none" strike="noStrike" cap="none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15" name="Google Shape;215;p43"/>
          <p:cNvSpPr txBox="1"/>
          <p:nvPr/>
        </p:nvSpPr>
        <p:spPr>
          <a:xfrm>
            <a:off x="735375" y="1084500"/>
            <a:ext cx="4278600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43"/>
          <p:cNvSpPr txBox="1"/>
          <p:nvPr/>
        </p:nvSpPr>
        <p:spPr>
          <a:xfrm>
            <a:off x="638825" y="950800"/>
            <a:ext cx="7985100" cy="3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YaHei"/>
              <a:buChar char="●"/>
            </a:pPr>
            <a:r>
              <a:rPr lang="en" b="1">
                <a:latin typeface="Microsoft YaHei"/>
                <a:ea typeface="Microsoft YaHei"/>
                <a:cs typeface="Microsoft YaHei"/>
                <a:sym typeface="Microsoft YaHei"/>
              </a:rPr>
              <a:t>在2层cnn后，20层transformer前</a:t>
            </a:r>
            <a:endParaRPr b="1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YaHei"/>
              <a:buChar char="○"/>
            </a:pPr>
            <a:r>
              <a:rPr lang="en" b="1">
                <a:latin typeface="Microsoft YaHei"/>
                <a:ea typeface="Microsoft YaHei"/>
                <a:cs typeface="Microsoft YaHei"/>
                <a:sym typeface="Microsoft YaHei"/>
              </a:rPr>
              <a:t>口音自适应变换</a:t>
            </a:r>
            <a:endParaRPr b="1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○"/>
            </a:pPr>
            <a:r>
              <a:rPr lang="en" b="1">
                <a:latin typeface="Microsoft YaHei"/>
                <a:ea typeface="Microsoft YaHei"/>
                <a:cs typeface="Microsoft YaHei"/>
                <a:sym typeface="Microsoft YaHei"/>
              </a:rPr>
              <a:t>使用口音分类模型获取accent embedding</a:t>
            </a:r>
            <a:endParaRPr b="1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○"/>
            </a:pPr>
            <a:endParaRPr b="1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17" name="Google Shape;21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375" y="1583700"/>
            <a:ext cx="128587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5450" y="2085425"/>
            <a:ext cx="2181225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4"/>
          <p:cNvSpPr/>
          <p:nvPr/>
        </p:nvSpPr>
        <p:spPr>
          <a:xfrm>
            <a:off x="683640" y="195480"/>
            <a:ext cx="71340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F4C8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神经网络语言模型</a:t>
            </a:r>
            <a:endParaRPr sz="1400" i="0" u="none" strike="noStrike" cap="none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5" name="Google Shape;225;p44"/>
          <p:cNvSpPr txBox="1"/>
          <p:nvPr/>
        </p:nvSpPr>
        <p:spPr>
          <a:xfrm>
            <a:off x="735375" y="1084500"/>
            <a:ext cx="4278600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44"/>
          <p:cNvSpPr txBox="1"/>
          <p:nvPr/>
        </p:nvSpPr>
        <p:spPr>
          <a:xfrm>
            <a:off x="638825" y="950800"/>
            <a:ext cx="7985100" cy="3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YaHei"/>
              <a:buChar char="●"/>
            </a:pPr>
            <a:r>
              <a:rPr lang="en" b="1">
                <a:latin typeface="Microsoft YaHei"/>
                <a:ea typeface="Microsoft YaHei"/>
                <a:cs typeface="Microsoft YaHei"/>
                <a:sym typeface="Microsoft YaHei"/>
              </a:rPr>
              <a:t>Word level</a:t>
            </a:r>
            <a:endParaRPr b="1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YaHei"/>
              <a:buChar char="●"/>
            </a:pPr>
            <a:r>
              <a:rPr lang="en" b="1">
                <a:latin typeface="Microsoft YaHei"/>
                <a:ea typeface="Microsoft YaHei"/>
                <a:cs typeface="Microsoft YaHei"/>
                <a:sym typeface="Microsoft YaHei"/>
              </a:rPr>
              <a:t>两层1024 LSTM</a:t>
            </a:r>
            <a:endParaRPr b="1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●"/>
            </a:pPr>
            <a:r>
              <a:rPr lang="en" b="1">
                <a:latin typeface="Microsoft YaHei"/>
                <a:ea typeface="Microsoft YaHei"/>
                <a:cs typeface="Microsoft YaHei"/>
                <a:sym typeface="Microsoft YaHei"/>
              </a:rPr>
              <a:t>正向与反向</a:t>
            </a:r>
            <a:endParaRPr b="1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/>
          <p:nvPr/>
        </p:nvSpPr>
        <p:spPr>
          <a:xfrm>
            <a:off x="683640" y="195480"/>
            <a:ext cx="71340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F4C8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重打分</a:t>
            </a:r>
            <a:endParaRPr sz="1400" i="0" u="none" strike="noStrike" cap="none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3" name="Google Shape;233;p45"/>
          <p:cNvSpPr txBox="1"/>
          <p:nvPr/>
        </p:nvSpPr>
        <p:spPr>
          <a:xfrm>
            <a:off x="735375" y="1084500"/>
            <a:ext cx="4278600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45"/>
          <p:cNvSpPr txBox="1"/>
          <p:nvPr/>
        </p:nvSpPr>
        <p:spPr>
          <a:xfrm>
            <a:off x="638825" y="950800"/>
            <a:ext cx="7985100" cy="3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●"/>
            </a:pPr>
            <a:r>
              <a:rPr lang="en" b="1">
                <a:latin typeface="Microsoft YaHei"/>
                <a:ea typeface="Microsoft YaHei"/>
                <a:cs typeface="Microsoft YaHei"/>
                <a:sym typeface="Microsoft YaHei"/>
              </a:rPr>
              <a:t>CTC头使用4gram解码出20－best hypotheses</a:t>
            </a:r>
            <a:endParaRPr b="1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●"/>
            </a:pPr>
            <a:r>
              <a:rPr lang="en" b="1">
                <a:latin typeface="Microsoft YaHei"/>
                <a:ea typeface="Microsoft YaHei"/>
                <a:cs typeface="Microsoft YaHei"/>
                <a:sym typeface="Microsoft YaHei"/>
              </a:rPr>
              <a:t>使用LAS头和神经网络语言模型对20-best重打分</a:t>
            </a:r>
            <a:endParaRPr b="1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/>
          <p:nvPr/>
        </p:nvSpPr>
        <p:spPr>
          <a:xfrm>
            <a:off x="683640" y="195480"/>
            <a:ext cx="71340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F4C8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实验结果</a:t>
            </a:r>
            <a:endParaRPr sz="1400" i="0" u="none" strike="noStrike" cap="none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1" name="Google Shape;241;p46"/>
          <p:cNvSpPr txBox="1"/>
          <p:nvPr/>
        </p:nvSpPr>
        <p:spPr>
          <a:xfrm>
            <a:off x="735375" y="1084500"/>
            <a:ext cx="4278600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42" name="Google Shape;242;p46"/>
          <p:cNvGraphicFramePr/>
          <p:nvPr>
            <p:extLst>
              <p:ext uri="{D42A27DB-BD31-4B8C-83A1-F6EECF244321}">
                <p14:modId xmlns:p14="http://schemas.microsoft.com/office/powerpoint/2010/main" val="104306330"/>
              </p:ext>
            </p:extLst>
          </p:nvPr>
        </p:nvGraphicFramePr>
        <p:xfrm>
          <a:off x="952500" y="1428750"/>
          <a:ext cx="7239000" cy="3200190"/>
        </p:xfrm>
        <a:graphic>
          <a:graphicData uri="http://schemas.openxmlformats.org/drawingml/2006/table">
            <a:tbl>
              <a:tblPr>
                <a:noFill/>
                <a:tableStyleId>{39AB83D9-E28D-4039-B259-FFD98094AD80}</a:tableStyleId>
              </a:tblPr>
              <a:tblGrid>
                <a:gridCol w="2413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系统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方法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WER on DEV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基线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20L，随机初始化，无augmentation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数据增强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＋speed perturb、加噪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初始化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＋CE初始化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5.54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合成数据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＋合成数据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5.26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自适应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＋自适应及口音数据finetune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4.53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重打分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＋语言模型及LAS重打分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4.00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2" y="2927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8"/>
          <p:cNvSpPr/>
          <p:nvPr/>
        </p:nvSpPr>
        <p:spPr>
          <a:xfrm>
            <a:off x="467543" y="1599642"/>
            <a:ext cx="6552381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300" b="1" dirty="0">
                <a:solidFill>
                  <a:srgbClr val="0F4C8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Track1-</a:t>
            </a:r>
            <a:r>
              <a:rPr lang="en" sz="3300" b="1" dirty="0" err="1">
                <a:solidFill>
                  <a:srgbClr val="0F4C8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思必驰</a:t>
            </a:r>
            <a:r>
              <a:rPr lang="zh-CN" altLang="en-US" sz="3300" b="1" dirty="0">
                <a:solidFill>
                  <a:srgbClr val="0F4C8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口音识别</a:t>
            </a:r>
            <a:r>
              <a:rPr lang="en" sz="3300" b="1" dirty="0" err="1">
                <a:solidFill>
                  <a:srgbClr val="0F4C8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系统</a:t>
            </a:r>
            <a:endParaRPr sz="3300" b="1" dirty="0">
              <a:solidFill>
                <a:srgbClr val="0F4C8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75" name="Google Shape;175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302" y="90488"/>
            <a:ext cx="1337786" cy="303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8"/>
          <p:cNvSpPr txBox="1"/>
          <p:nvPr/>
        </p:nvSpPr>
        <p:spPr>
          <a:xfrm>
            <a:off x="467544" y="3266727"/>
            <a:ext cx="3856035" cy="65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报告</a:t>
            </a:r>
            <a:r>
              <a:rPr lang="en" sz="1400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人：</a:t>
            </a:r>
            <a:r>
              <a:rPr lang="zh-CN" altLang="en-US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黄厚军</a:t>
            </a:r>
            <a:endParaRPr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思必驰信息科技有限公司</a:t>
            </a:r>
            <a:endParaRPr sz="1100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时间：2020年</a:t>
            </a:r>
            <a:r>
              <a:rPr lang="en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</a:t>
            </a:r>
            <a:r>
              <a:rPr lang="en-US" altLang="zh-CN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</a:t>
            </a:r>
            <a:r>
              <a:rPr lang="en" sz="1400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月</a:t>
            </a:r>
            <a:r>
              <a:rPr lang="en-US" altLang="zh-CN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05</a:t>
            </a:r>
            <a:r>
              <a:rPr lang="en" sz="1400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日</a:t>
            </a:r>
            <a:endParaRPr sz="14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83598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0;p46">
            <a:extLst>
              <a:ext uri="{FF2B5EF4-FFF2-40B4-BE49-F238E27FC236}">
                <a16:creationId xmlns="" xmlns:a16="http://schemas.microsoft.com/office/drawing/2014/main" id="{6A0CC54F-01DB-44C8-9DE6-F9E2A7905EFC}"/>
              </a:ext>
            </a:extLst>
          </p:cNvPr>
          <p:cNvSpPr/>
          <p:nvPr/>
        </p:nvSpPr>
        <p:spPr>
          <a:xfrm>
            <a:off x="683640" y="195480"/>
            <a:ext cx="71340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100" b="1" dirty="0">
                <a:solidFill>
                  <a:srgbClr val="0F4C8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方案创新点总结</a:t>
            </a:r>
            <a:r>
              <a:rPr lang="en-US" altLang="zh-CN" sz="2100" b="1" dirty="0">
                <a:solidFill>
                  <a:srgbClr val="0F4C8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&amp;</a:t>
            </a:r>
            <a:r>
              <a:rPr lang="zh-CN" altLang="en-US" sz="2100" b="1" dirty="0">
                <a:solidFill>
                  <a:srgbClr val="0F4C81"/>
                </a:solidFill>
                <a:latin typeface="Microsoft YaHei"/>
                <a:ea typeface="Microsoft YaHei"/>
                <a:sym typeface="Microsoft YaHei"/>
              </a:rPr>
              <a:t>测试集结果</a:t>
            </a:r>
            <a:endParaRPr sz="2100" b="1" dirty="0">
              <a:solidFill>
                <a:srgbClr val="0F4C8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3407E592-9DD7-4C7D-B56D-0FF938429DB2}"/>
              </a:ext>
            </a:extLst>
          </p:cNvPr>
          <p:cNvSpPr txBox="1"/>
          <p:nvPr/>
        </p:nvSpPr>
        <p:spPr>
          <a:xfrm>
            <a:off x="1089061" y="1246020"/>
            <a:ext cx="47261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采用常规数据增强，提高模型鲁棒性；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基于</a:t>
            </a:r>
            <a:r>
              <a:rPr lang="en-US" altLang="zh-CN" dirty="0"/>
              <a:t>TTS</a:t>
            </a:r>
            <a:r>
              <a:rPr lang="zh-CN" altLang="en-US" dirty="0"/>
              <a:t>的口音识别训练数据生成方法；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基于口音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的模型自适应；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更好的初始化</a:t>
            </a:r>
            <a:r>
              <a:rPr lang="en-US" altLang="zh-CN" dirty="0" smtClean="0"/>
              <a:t>+</a:t>
            </a:r>
            <a:r>
              <a:rPr lang="zh-CN" altLang="en-US" dirty="0" smtClean="0"/>
              <a:t>多任务训练</a:t>
            </a:r>
            <a:r>
              <a:rPr lang="en-US" altLang="zh-CN" dirty="0" smtClean="0"/>
              <a:t>+</a:t>
            </a:r>
            <a:r>
              <a:rPr lang="zh-CN" altLang="en-US" dirty="0" smtClean="0"/>
              <a:t>重打分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6848B80C-183E-4C14-A9A5-4C0348EB10A5}"/>
              </a:ext>
            </a:extLst>
          </p:cNvPr>
          <p:cNvSpPr txBox="1"/>
          <p:nvPr/>
        </p:nvSpPr>
        <p:spPr>
          <a:xfrm>
            <a:off x="613361" y="724565"/>
            <a:ext cx="7609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YaHei"/>
              <a:buChar char="●"/>
            </a:pPr>
            <a:r>
              <a:rPr lang="zh-CN" altLang="en-US" b="1" dirty="0">
                <a:latin typeface="Microsoft YaHei"/>
                <a:ea typeface="Microsoft YaHei"/>
                <a:cs typeface="Microsoft YaHei"/>
                <a:sym typeface="Microsoft YaHei"/>
              </a:rPr>
              <a:t>方案创新点总结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○"/>
            </a:pPr>
            <a:endParaRPr lang="zh-CN" altLang="en-US" dirty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8D58CD12-8CB5-4F1B-BC34-506CD3EABBCC}"/>
              </a:ext>
            </a:extLst>
          </p:cNvPr>
          <p:cNvSpPr txBox="1"/>
          <p:nvPr/>
        </p:nvSpPr>
        <p:spPr>
          <a:xfrm>
            <a:off x="613361" y="3106304"/>
            <a:ext cx="21812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YaHei"/>
              <a:buChar char="●"/>
            </a:pPr>
            <a:r>
              <a:rPr lang="zh-CN" altLang="en-US" b="1" dirty="0">
                <a:latin typeface="Microsoft YaHei"/>
                <a:ea typeface="Microsoft YaHei"/>
                <a:cs typeface="Microsoft YaHei"/>
                <a:sym typeface="Microsoft YaHei"/>
              </a:rPr>
              <a:t>测试集结果</a:t>
            </a:r>
            <a:endParaRPr lang="zh-CN" altLang="en-US" dirty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40" y="3414081"/>
            <a:ext cx="8116711" cy="13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22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2" y="2927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302" y="90488"/>
            <a:ext cx="1337786" cy="30337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7"/>
          <p:cNvSpPr txBox="1"/>
          <p:nvPr/>
        </p:nvSpPr>
        <p:spPr>
          <a:xfrm>
            <a:off x="1277634" y="2176850"/>
            <a:ext cx="1307100" cy="392400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THANKS</a:t>
            </a:r>
            <a:endParaRPr sz="2100" b="1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2;p39">
            <a:extLst>
              <a:ext uri="{FF2B5EF4-FFF2-40B4-BE49-F238E27FC236}">
                <a16:creationId xmlns="" xmlns:a16="http://schemas.microsoft.com/office/drawing/2014/main" id="{31D4B700-D2C1-471D-987B-5A6DA61C2386}"/>
              </a:ext>
            </a:extLst>
          </p:cNvPr>
          <p:cNvSpPr/>
          <p:nvPr/>
        </p:nvSpPr>
        <p:spPr>
          <a:xfrm>
            <a:off x="683640" y="195480"/>
            <a:ext cx="71340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F4C8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提纲</a:t>
            </a:r>
            <a:endParaRPr sz="1400" i="0" u="none" strike="noStrike" cap="none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" name="Google Shape;184;p39">
            <a:extLst>
              <a:ext uri="{FF2B5EF4-FFF2-40B4-BE49-F238E27FC236}">
                <a16:creationId xmlns="" xmlns:a16="http://schemas.microsoft.com/office/drawing/2014/main" id="{8BEA8B41-83E8-4788-AF3A-BEF82D478FC7}"/>
              </a:ext>
            </a:extLst>
          </p:cNvPr>
          <p:cNvSpPr txBox="1"/>
          <p:nvPr/>
        </p:nvSpPr>
        <p:spPr>
          <a:xfrm>
            <a:off x="683640" y="859500"/>
            <a:ext cx="3888360" cy="3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●"/>
            </a:pPr>
            <a:endParaRPr lang="en" b="1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●"/>
            </a:pPr>
            <a:r>
              <a:rPr lang="zh-CN" altLang="en-US" b="1" dirty="0">
                <a:latin typeface="Microsoft YaHei"/>
                <a:ea typeface="Microsoft YaHei"/>
                <a:cs typeface="Microsoft YaHei"/>
                <a:sym typeface="Microsoft YaHei"/>
              </a:rPr>
              <a:t>模型结构</a:t>
            </a:r>
            <a:endParaRPr lang="en-US" altLang="zh-CN" b="1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●"/>
            </a:pPr>
            <a:endParaRPr lang="en" b="1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●"/>
            </a:pPr>
            <a:endParaRPr lang="en" b="1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●"/>
            </a:pPr>
            <a:r>
              <a:rPr lang="en" b="1" dirty="0">
                <a:latin typeface="Microsoft YaHei"/>
                <a:ea typeface="Microsoft YaHei"/>
                <a:cs typeface="Microsoft YaHei"/>
                <a:sym typeface="Microsoft YaHei"/>
              </a:rPr>
              <a:t>数据增强</a:t>
            </a:r>
            <a:endParaRPr b="1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●"/>
            </a:pPr>
            <a:r>
              <a:rPr lang="en-US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PPG</a:t>
            </a:r>
            <a:r>
              <a:rPr lang="zh-CN" altLang="en-US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特征</a:t>
            </a:r>
            <a:endParaRPr lang="en-US" altLang="zh-CN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altLang="zh-CN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●"/>
            </a:pPr>
            <a:endParaRPr lang="en-US" altLang="zh-CN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●"/>
            </a:pPr>
            <a:r>
              <a:rPr lang="zh-CN" altLang="en-US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开发集实验结果</a:t>
            </a:r>
            <a:endParaRPr lang="en-US" altLang="zh-CN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●"/>
            </a:pPr>
            <a:endParaRPr lang="en-US" altLang="zh-CN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●"/>
            </a:pPr>
            <a:endParaRPr lang="en-US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●"/>
            </a:pPr>
            <a:r>
              <a:rPr lang="zh-CN" altLang="en-US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方案创新点总结</a:t>
            </a:r>
            <a:r>
              <a:rPr lang="en-US" altLang="zh-CN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&amp;</a:t>
            </a:r>
            <a:r>
              <a:rPr lang="zh-CN" altLang="en-US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测试集结果</a:t>
            </a:r>
            <a:endParaRPr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69555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90;p40">
            <a:extLst>
              <a:ext uri="{FF2B5EF4-FFF2-40B4-BE49-F238E27FC236}">
                <a16:creationId xmlns="" xmlns:a16="http://schemas.microsoft.com/office/drawing/2014/main" id="{42A2FE95-ABD7-4A54-AA3A-06E3EFC766AB}"/>
              </a:ext>
            </a:extLst>
          </p:cNvPr>
          <p:cNvSpPr/>
          <p:nvPr/>
        </p:nvSpPr>
        <p:spPr>
          <a:xfrm>
            <a:off x="735375" y="142137"/>
            <a:ext cx="7403625" cy="42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100" b="1" dirty="0">
                <a:solidFill>
                  <a:srgbClr val="0F4C8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模型结构</a:t>
            </a:r>
            <a:endParaRPr sz="1400" i="0" u="none" strike="noStrike" cap="none" dirty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" name="Google Shape;191;p40">
            <a:extLst>
              <a:ext uri="{FF2B5EF4-FFF2-40B4-BE49-F238E27FC236}">
                <a16:creationId xmlns="" xmlns:a16="http://schemas.microsoft.com/office/drawing/2014/main" id="{65AF5038-5578-4EEF-B80F-85B0D6B077EF}"/>
              </a:ext>
            </a:extLst>
          </p:cNvPr>
          <p:cNvSpPr txBox="1"/>
          <p:nvPr/>
        </p:nvSpPr>
        <p:spPr>
          <a:xfrm>
            <a:off x="735375" y="1084500"/>
            <a:ext cx="4278600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A3D45765-BFE1-4B64-BBFD-1D7C2CF22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6" b="2384"/>
          <a:stretch/>
        </p:blipFill>
        <p:spPr>
          <a:xfrm>
            <a:off x="2649380" y="946299"/>
            <a:ext cx="357561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2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8;p41">
            <a:extLst>
              <a:ext uri="{FF2B5EF4-FFF2-40B4-BE49-F238E27FC236}">
                <a16:creationId xmlns="" xmlns:a16="http://schemas.microsoft.com/office/drawing/2014/main" id="{8F380AB7-0D2B-401B-AC0B-6382630C14DA}"/>
              </a:ext>
            </a:extLst>
          </p:cNvPr>
          <p:cNvSpPr/>
          <p:nvPr/>
        </p:nvSpPr>
        <p:spPr>
          <a:xfrm>
            <a:off x="735375" y="187529"/>
            <a:ext cx="7463000" cy="327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0F4C8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数据增强</a:t>
            </a:r>
            <a:endParaRPr sz="1400" i="0" u="none" strike="noStrike" cap="none" dirty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" name="Google Shape;199;p41">
            <a:extLst>
              <a:ext uri="{FF2B5EF4-FFF2-40B4-BE49-F238E27FC236}">
                <a16:creationId xmlns="" xmlns:a16="http://schemas.microsoft.com/office/drawing/2014/main" id="{68A6AB2B-4326-4655-BCD1-1DFEB2EDD248}"/>
              </a:ext>
            </a:extLst>
          </p:cNvPr>
          <p:cNvSpPr txBox="1"/>
          <p:nvPr/>
        </p:nvSpPr>
        <p:spPr>
          <a:xfrm>
            <a:off x="735375" y="1084500"/>
            <a:ext cx="4278600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7501927-AA49-4787-9CD8-79C1A27287E9}"/>
              </a:ext>
            </a:extLst>
          </p:cNvPr>
          <p:cNvSpPr txBox="1"/>
          <p:nvPr/>
        </p:nvSpPr>
        <p:spPr>
          <a:xfrm>
            <a:off x="588675" y="909499"/>
            <a:ext cx="76097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YaHei"/>
              <a:buChar char="●"/>
            </a:pPr>
            <a:r>
              <a:rPr lang="zh-CN" altLang="en-US" b="1" dirty="0">
                <a:latin typeface="Microsoft YaHei"/>
                <a:ea typeface="Microsoft YaHei"/>
                <a:cs typeface="Microsoft YaHei"/>
                <a:sym typeface="Microsoft YaHei"/>
              </a:rPr>
              <a:t>常规数据增强</a:t>
            </a:r>
            <a:endParaRPr lang="en-US" altLang="zh-CN" b="1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YaHei"/>
              <a:buChar char="●"/>
            </a:pPr>
            <a:endParaRPr lang="zh-CN" altLang="en-US" b="1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○"/>
            </a:pPr>
            <a:r>
              <a:rPr lang="zh-CN" altLang="en-US" dirty="0">
                <a:latin typeface="Microsoft YaHei"/>
                <a:ea typeface="Microsoft YaHei"/>
                <a:cs typeface="Microsoft YaHei"/>
                <a:sym typeface="Microsoft YaHei"/>
              </a:rPr>
              <a:t>原始音频变语速</a:t>
            </a:r>
            <a:endParaRPr lang="en-US" altLang="zh-CN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○"/>
            </a:pPr>
            <a:endParaRPr lang="zh-CN" altLang="en-US" b="1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○"/>
            </a:pPr>
            <a:r>
              <a:rPr lang="zh-CN" altLang="en-US" dirty="0">
                <a:latin typeface="Microsoft YaHei"/>
                <a:ea typeface="Microsoft YaHei"/>
                <a:cs typeface="Microsoft YaHei"/>
                <a:sym typeface="Microsoft YaHei"/>
              </a:rPr>
              <a:t>原始音频和变语速音频随机加卷积和加性噪声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B71BF69B-3073-4D07-B02A-4FBB1DAF6E89}"/>
              </a:ext>
            </a:extLst>
          </p:cNvPr>
          <p:cNvSpPr txBox="1"/>
          <p:nvPr/>
        </p:nvSpPr>
        <p:spPr>
          <a:xfrm>
            <a:off x="735375" y="4185291"/>
            <a:ext cx="82070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[2] T. Ko, V. </a:t>
            </a:r>
            <a:r>
              <a:rPr lang="en-US" altLang="zh-CN" sz="1000" dirty="0" err="1"/>
              <a:t>Peddinti</a:t>
            </a:r>
            <a:r>
              <a:rPr lang="en-US" altLang="zh-CN" sz="1000" dirty="0"/>
              <a:t>, D. Povey, M. L. Seltzer, and S. </a:t>
            </a:r>
            <a:r>
              <a:rPr lang="en-US" altLang="zh-CN" sz="1000" dirty="0" err="1"/>
              <a:t>Khudanpur</a:t>
            </a:r>
            <a:r>
              <a:rPr lang="en-US" altLang="zh-CN" sz="1000" dirty="0"/>
              <a:t>, “A study on data augmentation of reverberant speech for robust speech recognition,” in IEEE International Conference on Acoustics, Speech and Signal Processing, 2017, pp. 5220–5224. </a:t>
            </a:r>
            <a:endParaRPr lang="zh-CN" altLang="en-US" sz="1000" dirty="0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84A7D7C5-89FE-4628-8C65-4669AD551299}"/>
              </a:ext>
            </a:extLst>
          </p:cNvPr>
          <p:cNvSpPr txBox="1"/>
          <p:nvPr/>
        </p:nvSpPr>
        <p:spPr>
          <a:xfrm>
            <a:off x="735375" y="3944840"/>
            <a:ext cx="73972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[1] D. Snyder, G. Chen, and D. Povey, “</a:t>
            </a:r>
            <a:r>
              <a:rPr lang="en-US" altLang="zh-CN" sz="1000" dirty="0" err="1"/>
              <a:t>Musan</a:t>
            </a:r>
            <a:r>
              <a:rPr lang="en-US" altLang="zh-CN" sz="1000" dirty="0"/>
              <a:t>: A music, speech, and noise corpus,” </a:t>
            </a:r>
            <a:r>
              <a:rPr lang="en-US" altLang="zh-CN" sz="1000" dirty="0" err="1"/>
              <a:t>arXiv</a:t>
            </a:r>
            <a:r>
              <a:rPr lang="en-US" altLang="zh-CN" sz="1000" dirty="0"/>
              <a:t> preprint arXiv:1510.08484, 2015.</a:t>
            </a:r>
            <a:endParaRPr lang="zh-CN" altLang="en-US" sz="1000" dirty="0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1CF5F1E5-84B6-441F-94E6-26AA64040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878" y="2380692"/>
            <a:ext cx="5352243" cy="116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3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8;p41">
            <a:extLst>
              <a:ext uri="{FF2B5EF4-FFF2-40B4-BE49-F238E27FC236}">
                <a16:creationId xmlns="" xmlns:a16="http://schemas.microsoft.com/office/drawing/2014/main" id="{06162988-E306-4EA6-8FA5-77BB1437D58A}"/>
              </a:ext>
            </a:extLst>
          </p:cNvPr>
          <p:cNvSpPr/>
          <p:nvPr/>
        </p:nvSpPr>
        <p:spPr>
          <a:xfrm>
            <a:off x="735375" y="187529"/>
            <a:ext cx="7463000" cy="42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0F4C8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数据增强</a:t>
            </a:r>
            <a:endParaRPr sz="1400" i="0" u="none" strike="noStrike" cap="none" dirty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" name="Google Shape;199;p41">
            <a:extLst>
              <a:ext uri="{FF2B5EF4-FFF2-40B4-BE49-F238E27FC236}">
                <a16:creationId xmlns="" xmlns:a16="http://schemas.microsoft.com/office/drawing/2014/main" id="{648C94C8-731E-4386-B767-28C433EB7F63}"/>
              </a:ext>
            </a:extLst>
          </p:cNvPr>
          <p:cNvSpPr txBox="1"/>
          <p:nvPr/>
        </p:nvSpPr>
        <p:spPr>
          <a:xfrm>
            <a:off x="735375" y="1084500"/>
            <a:ext cx="4278600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068007B0-6C77-4F5A-9955-1C84A16D5B30}"/>
              </a:ext>
            </a:extLst>
          </p:cNvPr>
          <p:cNvSpPr txBox="1"/>
          <p:nvPr/>
        </p:nvSpPr>
        <p:spPr>
          <a:xfrm>
            <a:off x="735375" y="832916"/>
            <a:ext cx="76097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YaHei"/>
              <a:buChar char="●"/>
            </a:pPr>
            <a:r>
              <a:rPr lang="en-US" altLang="zh-CN" b="1" dirty="0">
                <a:latin typeface="Microsoft YaHei"/>
                <a:ea typeface="Microsoft YaHei"/>
                <a:cs typeface="Microsoft YaHei"/>
                <a:sym typeface="Microsoft YaHei"/>
              </a:rPr>
              <a:t>TTS</a:t>
            </a:r>
            <a:r>
              <a:rPr lang="zh-CN" altLang="en-US" b="1" dirty="0">
                <a:latin typeface="Microsoft YaHei"/>
                <a:ea typeface="Microsoft YaHei"/>
                <a:cs typeface="Microsoft YaHei"/>
                <a:sym typeface="Microsoft YaHei"/>
              </a:rPr>
              <a:t>数据增强</a:t>
            </a:r>
            <a:endParaRPr lang="en-US" altLang="zh-CN" b="1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YaHei"/>
              <a:buChar char="●"/>
            </a:pPr>
            <a:endParaRPr lang="en-US" altLang="zh-CN" b="1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YaHei"/>
              <a:buChar char="●"/>
            </a:pPr>
            <a:endParaRPr lang="zh-CN" altLang="en-US" b="1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○"/>
            </a:pPr>
            <a:r>
              <a:rPr lang="zh-CN" altLang="en-US" dirty="0">
                <a:latin typeface="Microsoft YaHei"/>
                <a:ea typeface="Microsoft YaHei"/>
                <a:cs typeface="Microsoft YaHei"/>
                <a:sym typeface="Microsoft YaHei"/>
              </a:rPr>
              <a:t>使用</a:t>
            </a:r>
            <a:r>
              <a:rPr lang="en-US" altLang="zh-CN" dirty="0" err="1">
                <a:latin typeface="Microsoft YaHei"/>
                <a:ea typeface="Microsoft YaHei"/>
                <a:cs typeface="Microsoft YaHei"/>
                <a:sym typeface="Microsoft YaHei"/>
              </a:rPr>
              <a:t>librispeech</a:t>
            </a:r>
            <a:r>
              <a:rPr lang="en-US" altLang="zh-CN" dirty="0">
                <a:latin typeface="Microsoft YaHei"/>
                <a:ea typeface="Microsoft YaHei"/>
                <a:cs typeface="Microsoft YaHei"/>
                <a:sym typeface="Microsoft YaHei"/>
              </a:rPr>
              <a:t>+</a:t>
            </a:r>
            <a:r>
              <a:rPr lang="zh-CN" altLang="en-US" dirty="0">
                <a:latin typeface="Microsoft YaHei"/>
                <a:ea typeface="Microsoft YaHei"/>
                <a:cs typeface="Microsoft YaHei"/>
                <a:sym typeface="Microsoft YaHei"/>
              </a:rPr>
              <a:t>口音数据训练</a:t>
            </a:r>
            <a:r>
              <a:rPr lang="en-US" altLang="zh-CN" dirty="0" err="1">
                <a:latin typeface="Microsoft YaHei"/>
                <a:ea typeface="Microsoft YaHei"/>
                <a:cs typeface="Microsoft YaHei"/>
                <a:sym typeface="Microsoft YaHei"/>
              </a:rPr>
              <a:t>Fastspeech</a:t>
            </a:r>
            <a:r>
              <a:rPr lang="zh-CN" altLang="en-US" dirty="0">
                <a:latin typeface="Microsoft YaHei"/>
                <a:ea typeface="Microsoft YaHei"/>
                <a:cs typeface="Microsoft YaHei"/>
                <a:sym typeface="Microsoft YaHei"/>
              </a:rPr>
              <a:t>合成模型</a:t>
            </a:r>
            <a:endParaRPr lang="en-US" altLang="zh-CN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○"/>
            </a:pPr>
            <a:endParaRPr lang="zh-CN" altLang="en-US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○"/>
            </a:pPr>
            <a:r>
              <a:rPr lang="zh-CN" altLang="en-US" dirty="0">
                <a:latin typeface="Microsoft YaHei"/>
                <a:ea typeface="Microsoft YaHei"/>
                <a:cs typeface="Microsoft YaHei"/>
                <a:sym typeface="Microsoft YaHei"/>
              </a:rPr>
              <a:t>分别使用</a:t>
            </a:r>
            <a:r>
              <a:rPr lang="en-US" altLang="zh-CN" dirty="0">
                <a:latin typeface="Microsoft YaHei"/>
                <a:ea typeface="Microsoft YaHei"/>
                <a:cs typeface="Microsoft YaHei"/>
                <a:sym typeface="Microsoft YaHei"/>
              </a:rPr>
              <a:t>8</a:t>
            </a:r>
            <a:r>
              <a:rPr lang="zh-CN" altLang="en-US" dirty="0">
                <a:latin typeface="Microsoft YaHei"/>
                <a:ea typeface="Microsoft YaHei"/>
                <a:cs typeface="Microsoft YaHei"/>
                <a:sym typeface="Microsoft YaHei"/>
              </a:rPr>
              <a:t>种口音数据</a:t>
            </a:r>
            <a:r>
              <a:rPr lang="en-US" altLang="zh-CN" dirty="0">
                <a:latin typeface="Microsoft YaHei"/>
                <a:ea typeface="Microsoft YaHei"/>
                <a:cs typeface="Microsoft YaHei"/>
                <a:sym typeface="Microsoft YaHei"/>
              </a:rPr>
              <a:t>finetune</a:t>
            </a:r>
            <a:r>
              <a:rPr lang="zh-CN" altLang="en-US" dirty="0">
                <a:latin typeface="Microsoft YaHei"/>
                <a:ea typeface="Microsoft YaHei"/>
                <a:cs typeface="Microsoft YaHei"/>
                <a:sym typeface="Microsoft YaHei"/>
              </a:rPr>
              <a:t>出</a:t>
            </a:r>
            <a:r>
              <a:rPr lang="en-US" altLang="zh-CN" dirty="0">
                <a:latin typeface="Microsoft YaHei"/>
                <a:ea typeface="Microsoft YaHei"/>
                <a:cs typeface="Microsoft YaHei"/>
                <a:sym typeface="Microsoft YaHei"/>
              </a:rPr>
              <a:t>8</a:t>
            </a:r>
            <a:r>
              <a:rPr lang="zh-CN" altLang="en-US" dirty="0">
                <a:latin typeface="Microsoft YaHei"/>
                <a:ea typeface="Microsoft YaHei"/>
                <a:cs typeface="Microsoft YaHei"/>
                <a:sym typeface="Microsoft YaHei"/>
              </a:rPr>
              <a:t>个口音相关合成模型</a:t>
            </a:r>
            <a:endParaRPr lang="en-US" altLang="zh-CN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596900" lvl="1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zh-CN" altLang="en-US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○"/>
            </a:pPr>
            <a:r>
              <a:rPr lang="zh-CN" altLang="en-US" dirty="0">
                <a:latin typeface="Microsoft YaHei"/>
                <a:ea typeface="Microsoft YaHei"/>
                <a:cs typeface="Microsoft YaHei"/>
                <a:sym typeface="Microsoft YaHei"/>
              </a:rPr>
              <a:t>数据生成：对一个样例，分别使用</a:t>
            </a:r>
            <a:r>
              <a:rPr lang="en-US" altLang="zh-CN" dirty="0">
                <a:latin typeface="Microsoft YaHei"/>
                <a:ea typeface="Microsoft YaHei"/>
                <a:cs typeface="Microsoft YaHei"/>
                <a:sym typeface="Microsoft YaHei"/>
              </a:rPr>
              <a:t>8</a:t>
            </a:r>
            <a:r>
              <a:rPr lang="zh-CN" altLang="en-US" dirty="0">
                <a:latin typeface="Microsoft YaHei"/>
                <a:ea typeface="Microsoft YaHei"/>
                <a:cs typeface="Microsoft YaHei"/>
                <a:sym typeface="Microsoft YaHei"/>
              </a:rPr>
              <a:t>个口音相关合成模型，合成对应口音训练数据</a:t>
            </a:r>
            <a:endParaRPr lang="en-US" altLang="zh-CN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054100" lvl="2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zh-CN" altLang="en-US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○"/>
            </a:pPr>
            <a:r>
              <a:rPr lang="zh-CN" altLang="en-US" dirty="0">
                <a:latin typeface="Microsoft YaHei"/>
                <a:ea typeface="Microsoft YaHei"/>
                <a:cs typeface="Microsoft YaHei"/>
                <a:sym typeface="Microsoft YaHei"/>
              </a:rPr>
              <a:t>数据生成所用抄本均来自</a:t>
            </a:r>
            <a:r>
              <a:rPr lang="en-US" altLang="zh-CN" dirty="0" err="1">
                <a:latin typeface="Microsoft YaHei"/>
                <a:ea typeface="Microsoft YaHei"/>
                <a:cs typeface="Microsoft YaHei"/>
                <a:sym typeface="Microsoft YaHei"/>
              </a:rPr>
              <a:t>librispeech</a:t>
            </a:r>
            <a:r>
              <a:rPr lang="en-US" altLang="zh-CN" dirty="0">
                <a:latin typeface="Microsoft YaHei"/>
                <a:ea typeface="Microsoft YaHei"/>
                <a:cs typeface="Microsoft YaHei"/>
                <a:sym typeface="Microsoft YaHei"/>
              </a:rPr>
              <a:t>+</a:t>
            </a:r>
            <a:r>
              <a:rPr lang="zh-CN" altLang="en-US" dirty="0">
                <a:latin typeface="Microsoft YaHei"/>
                <a:ea typeface="Microsoft YaHei"/>
                <a:cs typeface="Microsoft YaHei"/>
                <a:sym typeface="Microsoft YaHei"/>
              </a:rPr>
              <a:t>口音数据集</a:t>
            </a:r>
          </a:p>
        </p:txBody>
      </p:sp>
    </p:spTree>
    <p:extLst>
      <p:ext uri="{BB962C8B-B14F-4D97-AF65-F5344CB8AC3E}">
        <p14:creationId xmlns:p14="http://schemas.microsoft.com/office/powerpoint/2010/main" val="245800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8;p41">
            <a:extLst>
              <a:ext uri="{FF2B5EF4-FFF2-40B4-BE49-F238E27FC236}">
                <a16:creationId xmlns="" xmlns:a16="http://schemas.microsoft.com/office/drawing/2014/main" id="{75F70518-4130-464D-9866-CA6FE87E7351}"/>
              </a:ext>
            </a:extLst>
          </p:cNvPr>
          <p:cNvSpPr/>
          <p:nvPr/>
        </p:nvSpPr>
        <p:spPr>
          <a:xfrm>
            <a:off x="735375" y="187529"/>
            <a:ext cx="7463000" cy="38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0F4C8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数据增强</a:t>
            </a:r>
            <a:endParaRPr sz="1400" i="0" u="none" strike="noStrike" cap="none" dirty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" name="Google Shape;199;p41">
            <a:extLst>
              <a:ext uri="{FF2B5EF4-FFF2-40B4-BE49-F238E27FC236}">
                <a16:creationId xmlns="" xmlns:a16="http://schemas.microsoft.com/office/drawing/2014/main" id="{C4FEFBF0-D4F4-491C-A096-0666A6654FEF}"/>
              </a:ext>
            </a:extLst>
          </p:cNvPr>
          <p:cNvSpPr txBox="1"/>
          <p:nvPr/>
        </p:nvSpPr>
        <p:spPr>
          <a:xfrm>
            <a:off x="735375" y="1084500"/>
            <a:ext cx="4278600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72E7ED53-05E9-4380-8158-61EBFB06465A}"/>
              </a:ext>
            </a:extLst>
          </p:cNvPr>
          <p:cNvSpPr txBox="1"/>
          <p:nvPr/>
        </p:nvSpPr>
        <p:spPr>
          <a:xfrm>
            <a:off x="798925" y="985571"/>
            <a:ext cx="7609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YaHei"/>
              <a:buChar char="●"/>
            </a:pPr>
            <a:r>
              <a:rPr lang="zh-CN" altLang="en-US" b="1" dirty="0">
                <a:latin typeface="Microsoft YaHei"/>
                <a:ea typeface="Microsoft YaHei"/>
                <a:cs typeface="Microsoft YaHei"/>
                <a:sym typeface="Microsoft YaHei"/>
              </a:rPr>
              <a:t>测试时长数据增强</a:t>
            </a:r>
            <a:r>
              <a:rPr lang="en-US" altLang="zh-CN" sz="1400" b="1" dirty="0"/>
              <a:t>(</a:t>
            </a:r>
            <a:r>
              <a:rPr lang="en-US" altLang="zh-CN" sz="1400" dirty="0"/>
              <a:t>Test-time data </a:t>
            </a:r>
            <a:r>
              <a:rPr lang="en-US" altLang="zh-CN" sz="1400" dirty="0" err="1"/>
              <a:t>augmentation,TTA</a:t>
            </a:r>
            <a:r>
              <a:rPr lang="en-US" altLang="zh-CN" sz="1400" b="1" dirty="0"/>
              <a:t>)</a:t>
            </a:r>
            <a:endParaRPr lang="en-US" altLang="zh-CN" b="1" dirty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E14CAB3A-200F-4182-8C10-86F924E3238E}"/>
              </a:ext>
            </a:extLst>
          </p:cNvPr>
          <p:cNvSpPr/>
          <p:nvPr/>
        </p:nvSpPr>
        <p:spPr>
          <a:xfrm>
            <a:off x="1832647" y="3093765"/>
            <a:ext cx="5585295" cy="466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="" xmlns:a16="http://schemas.microsoft.com/office/drawing/2014/main" id="{DC1FF59F-CA59-4978-A99E-B8AAE59CC555}"/>
              </a:ext>
            </a:extLst>
          </p:cNvPr>
          <p:cNvSpPr/>
          <p:nvPr/>
        </p:nvSpPr>
        <p:spPr>
          <a:xfrm>
            <a:off x="4157243" y="1755926"/>
            <a:ext cx="936104" cy="2160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原始音频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="" xmlns:a16="http://schemas.microsoft.com/office/drawing/2014/main" id="{D5D68E9D-49A6-4FC5-BA79-3F6E8F316E3D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4625295" y="1971950"/>
            <a:ext cx="0" cy="1121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="" xmlns:a16="http://schemas.microsoft.com/office/drawing/2014/main" id="{A2E4EB39-4F91-471D-8D6E-A93F101BC886}"/>
              </a:ext>
            </a:extLst>
          </p:cNvPr>
          <p:cNvSpPr/>
          <p:nvPr/>
        </p:nvSpPr>
        <p:spPr>
          <a:xfrm>
            <a:off x="1889448" y="3204382"/>
            <a:ext cx="1032964" cy="2798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原始音频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="" xmlns:a16="http://schemas.microsoft.com/office/drawing/2014/main" id="{C08D6DED-855F-4176-B687-494B4BABB8CC}"/>
              </a:ext>
            </a:extLst>
          </p:cNvPr>
          <p:cNvSpPr/>
          <p:nvPr/>
        </p:nvSpPr>
        <p:spPr>
          <a:xfrm>
            <a:off x="2930358" y="3204382"/>
            <a:ext cx="1169030" cy="2798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语速</a:t>
            </a:r>
            <a:r>
              <a:rPr lang="en-US" altLang="zh-CN" dirty="0"/>
              <a:t>1,</a:t>
            </a:r>
            <a:r>
              <a:rPr lang="zh-CN" altLang="en-US" dirty="0"/>
              <a:t>音量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8FD91D9E-3115-4373-A4AD-A2241321B486}"/>
              </a:ext>
            </a:extLst>
          </p:cNvPr>
          <p:cNvSpPr txBox="1"/>
          <p:nvPr/>
        </p:nvSpPr>
        <p:spPr>
          <a:xfrm>
            <a:off x="4603775" y="2309341"/>
            <a:ext cx="5301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TTA</a:t>
            </a:r>
            <a:endParaRPr lang="zh-CN" altLang="en-US" sz="1200" dirty="0"/>
          </a:p>
        </p:txBody>
      </p:sp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692EA739-1D70-4F99-B8B0-358CEA65C7F6}"/>
              </a:ext>
            </a:extLst>
          </p:cNvPr>
          <p:cNvSpPr/>
          <p:nvPr/>
        </p:nvSpPr>
        <p:spPr>
          <a:xfrm>
            <a:off x="4107334" y="3203522"/>
            <a:ext cx="1169030" cy="2798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语速</a:t>
            </a:r>
            <a:r>
              <a:rPr lang="en-US" altLang="zh-CN" dirty="0"/>
              <a:t>2,</a:t>
            </a:r>
            <a:r>
              <a:rPr lang="zh-CN" altLang="en-US" dirty="0"/>
              <a:t>音量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="" xmlns:a16="http://schemas.microsoft.com/office/drawing/2014/main" id="{C7398B81-77DD-4319-9C73-5E3A3C2D5E32}"/>
              </a:ext>
            </a:extLst>
          </p:cNvPr>
          <p:cNvSpPr/>
          <p:nvPr/>
        </p:nvSpPr>
        <p:spPr>
          <a:xfrm>
            <a:off x="6081028" y="3185800"/>
            <a:ext cx="1254720" cy="2765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语速</a:t>
            </a:r>
            <a:r>
              <a:rPr lang="en-US" altLang="zh-CN" dirty="0"/>
              <a:t>N,</a:t>
            </a:r>
            <a:r>
              <a:rPr lang="zh-CN" altLang="en-US" dirty="0"/>
              <a:t>音量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8B6C8E42-5F33-4191-8BD5-F31A51B74108}"/>
              </a:ext>
            </a:extLst>
          </p:cNvPr>
          <p:cNvSpPr txBox="1"/>
          <p:nvPr/>
        </p:nvSpPr>
        <p:spPr>
          <a:xfrm>
            <a:off x="5284310" y="3046901"/>
            <a:ext cx="801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… …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66577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4;p43">
            <a:extLst>
              <a:ext uri="{FF2B5EF4-FFF2-40B4-BE49-F238E27FC236}">
                <a16:creationId xmlns="" xmlns:a16="http://schemas.microsoft.com/office/drawing/2014/main" id="{C7E73164-A306-4E1A-800E-99D1FFA6F016}"/>
              </a:ext>
            </a:extLst>
          </p:cNvPr>
          <p:cNvSpPr/>
          <p:nvPr/>
        </p:nvSpPr>
        <p:spPr>
          <a:xfrm>
            <a:off x="683640" y="195480"/>
            <a:ext cx="71340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0F4C8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PPG</a:t>
            </a:r>
            <a:r>
              <a:rPr lang="zh-CN" altLang="en-US" sz="2100" b="1" dirty="0">
                <a:solidFill>
                  <a:srgbClr val="0F4C8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特征</a:t>
            </a:r>
            <a:endParaRPr sz="1400" i="0" u="none" strike="noStrike" cap="none" dirty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" name="Google Shape;215;p43">
            <a:extLst>
              <a:ext uri="{FF2B5EF4-FFF2-40B4-BE49-F238E27FC236}">
                <a16:creationId xmlns="" xmlns:a16="http://schemas.microsoft.com/office/drawing/2014/main" id="{A86E549B-08A0-4396-8BE4-5F650EBB2F7F}"/>
              </a:ext>
            </a:extLst>
          </p:cNvPr>
          <p:cNvSpPr txBox="1"/>
          <p:nvPr/>
        </p:nvSpPr>
        <p:spPr>
          <a:xfrm>
            <a:off x="735375" y="1084500"/>
            <a:ext cx="4278600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16;p43">
            <a:extLst>
              <a:ext uri="{FF2B5EF4-FFF2-40B4-BE49-F238E27FC236}">
                <a16:creationId xmlns="" xmlns:a16="http://schemas.microsoft.com/office/drawing/2014/main" id="{5E287113-7B20-4E32-8F1C-31B344536F77}"/>
              </a:ext>
            </a:extLst>
          </p:cNvPr>
          <p:cNvSpPr txBox="1"/>
          <p:nvPr/>
        </p:nvSpPr>
        <p:spPr>
          <a:xfrm>
            <a:off x="579450" y="1263444"/>
            <a:ext cx="7985100" cy="99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YaHei"/>
              <a:buChar char="●"/>
            </a:pPr>
            <a:r>
              <a:rPr lang="zh-CN" altLang="en-US" dirty="0">
                <a:latin typeface="Microsoft YaHei"/>
                <a:ea typeface="Microsoft YaHei"/>
                <a:cs typeface="Microsoft YaHei"/>
                <a:sym typeface="Microsoft YaHei"/>
              </a:rPr>
              <a:t>使用</a:t>
            </a:r>
            <a:r>
              <a:rPr lang="en-US" altLang="zh-CN" dirty="0">
                <a:latin typeface="Microsoft YaHei"/>
                <a:ea typeface="Microsoft YaHei"/>
                <a:cs typeface="Microsoft YaHei"/>
                <a:sym typeface="Microsoft YaHei"/>
              </a:rPr>
              <a:t>ASR</a:t>
            </a:r>
            <a:r>
              <a:rPr lang="zh-CN" altLang="en-US" dirty="0">
                <a:latin typeface="Microsoft YaHei"/>
                <a:ea typeface="Microsoft YaHei"/>
                <a:cs typeface="Microsoft YaHei"/>
                <a:sym typeface="Microsoft YaHei"/>
              </a:rPr>
              <a:t>语言模型提取</a:t>
            </a:r>
            <a:r>
              <a:rPr lang="en-US" altLang="zh-CN" dirty="0">
                <a:latin typeface="Microsoft YaHei"/>
                <a:ea typeface="Microsoft YaHei"/>
                <a:cs typeface="Microsoft YaHei"/>
                <a:sym typeface="Microsoft YaHei"/>
              </a:rPr>
              <a:t>40dim-PPG</a:t>
            </a:r>
            <a:r>
              <a:rPr lang="zh-CN" altLang="en-US" dirty="0">
                <a:latin typeface="Microsoft YaHei"/>
                <a:ea typeface="Microsoft YaHei"/>
                <a:cs typeface="Microsoft YaHei"/>
                <a:sym typeface="Microsoft YaHei"/>
              </a:rPr>
              <a:t>，替代</a:t>
            </a:r>
            <a:r>
              <a:rPr lang="en-US" altLang="zh-CN" dirty="0">
                <a:latin typeface="Microsoft YaHei"/>
                <a:ea typeface="Microsoft YaHei"/>
                <a:cs typeface="Microsoft YaHei"/>
                <a:sym typeface="Microsoft YaHei"/>
              </a:rPr>
              <a:t>FBANK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YaHei"/>
              <a:buChar char="●"/>
            </a:pPr>
            <a:endParaRPr lang="en-US" altLang="zh-CN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YaHei"/>
              <a:buChar char="●"/>
            </a:pPr>
            <a:endParaRPr lang="en-US" altLang="zh-CN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YaHei"/>
              <a:buChar char="●"/>
            </a:pPr>
            <a:endParaRPr lang="en-US" altLang="zh-CN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YaHei"/>
              <a:buChar char="●"/>
            </a:pPr>
            <a:endParaRPr lang="en-US" altLang="zh-CN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YaHei"/>
              <a:buChar char="●"/>
            </a:pPr>
            <a:endParaRPr lang="en-US" altLang="zh-CN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YaHei"/>
              <a:buChar char="●"/>
            </a:pPr>
            <a:endParaRPr lang="en-US" altLang="zh-CN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YaHei"/>
              <a:buChar char="●"/>
            </a:pPr>
            <a:endParaRPr lang="en-US" altLang="zh-CN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YaHei"/>
              <a:buChar char="●"/>
            </a:pPr>
            <a:endParaRPr lang="en-US" altLang="zh-CN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YaHei"/>
              <a:buChar char="●"/>
            </a:pPr>
            <a:endParaRPr lang="en-US" altLang="zh-CN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indent="-317500">
              <a:buClr>
                <a:schemeClr val="dk1"/>
              </a:buClr>
              <a:buSzPts val="1400"/>
              <a:buFont typeface="Microsoft YaHei"/>
              <a:buChar char="●"/>
            </a:pPr>
            <a:r>
              <a:rPr lang="en-US" altLang="zh-CN" dirty="0">
                <a:latin typeface="Microsoft YaHei"/>
                <a:ea typeface="Microsoft YaHei"/>
                <a:cs typeface="Microsoft YaHei"/>
                <a:sym typeface="Microsoft YaHei"/>
              </a:rPr>
              <a:t>PPG</a:t>
            </a:r>
            <a:r>
              <a:rPr lang="zh-CN" altLang="en-US" dirty="0">
                <a:latin typeface="Microsoft YaHei"/>
                <a:ea typeface="Microsoft YaHei"/>
                <a:cs typeface="Microsoft YaHei"/>
                <a:sym typeface="Microsoft YaHei"/>
              </a:rPr>
              <a:t>特征广泛用于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voice conversion </a:t>
            </a:r>
            <a:r>
              <a:rPr lang="zh-CN" altLang="en-US" dirty="0">
                <a:latin typeface="Microsoft YaHei"/>
                <a:ea typeface="Microsoft YaHei"/>
                <a:cs typeface="Microsoft YaHei"/>
                <a:sym typeface="Microsoft YaHei"/>
              </a:rPr>
              <a:t>、</a:t>
            </a:r>
            <a:r>
              <a:rPr lang="en-US" altLang="zh-CN" dirty="0">
                <a:latin typeface="Microsoft YaHei"/>
                <a:ea typeface="Microsoft YaHei"/>
                <a:cs typeface="Microsoft YaHei"/>
                <a:sym typeface="Microsoft YaHei"/>
              </a:rPr>
              <a:t>accent </a:t>
            </a:r>
            <a:r>
              <a:rPr lang="en-US" altLang="zh-CN" dirty="0" err="1">
                <a:latin typeface="Microsoft YaHei"/>
                <a:ea typeface="Microsoft YaHei"/>
                <a:cs typeface="Microsoft YaHei"/>
                <a:sym typeface="Microsoft YaHei"/>
              </a:rPr>
              <a:t>converson</a:t>
            </a:r>
            <a:r>
              <a:rPr lang="zh-CN" altLang="en-US" dirty="0">
                <a:latin typeface="Microsoft YaHei"/>
                <a:ea typeface="Microsoft YaHei"/>
                <a:cs typeface="Microsoft YaHei"/>
                <a:sym typeface="Microsoft YaHei"/>
              </a:rPr>
              <a:t>、</a:t>
            </a:r>
            <a:r>
              <a:rPr lang="en-US" altLang="zh-CN" dirty="0">
                <a:latin typeface="Microsoft YaHei"/>
                <a:ea typeface="Microsoft YaHei"/>
                <a:cs typeface="Microsoft YaHei"/>
                <a:sym typeface="Microsoft YaHei"/>
              </a:rPr>
              <a:t>cross lingual TTS</a:t>
            </a:r>
            <a:endParaRPr lang="en-US" altLang="zh-CN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zh-CN" altLang="en-US" b="1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icrosoft YaHei"/>
              <a:buChar char="○"/>
            </a:pPr>
            <a:endParaRPr b="1" dirty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3218B31B-AD2D-42AC-8742-455B6DDE33BC}"/>
              </a:ext>
            </a:extLst>
          </p:cNvPr>
          <p:cNvGrpSpPr/>
          <p:nvPr/>
        </p:nvGrpSpPr>
        <p:grpSpPr>
          <a:xfrm>
            <a:off x="2063603" y="2085420"/>
            <a:ext cx="4374073" cy="612671"/>
            <a:chOff x="1978263" y="2884395"/>
            <a:chExt cx="4374073" cy="612671"/>
          </a:xfrm>
        </p:grpSpPr>
        <p:sp>
          <p:nvSpPr>
            <p:cNvPr id="6" name="矩形: 圆角 5">
              <a:extLst>
                <a:ext uri="{FF2B5EF4-FFF2-40B4-BE49-F238E27FC236}">
                  <a16:creationId xmlns="" xmlns:a16="http://schemas.microsoft.com/office/drawing/2014/main" id="{F965AE10-66CB-4B12-8521-A1A7385C80D6}"/>
                </a:ext>
              </a:extLst>
            </p:cNvPr>
            <p:cNvSpPr/>
            <p:nvPr/>
          </p:nvSpPr>
          <p:spPr>
            <a:xfrm>
              <a:off x="3375550" y="2884395"/>
              <a:ext cx="1638425" cy="61267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b="1" i="0" u="none" strike="noStrike" dirty="0"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Acoustic Model</a:t>
              </a:r>
              <a:endParaRPr lang="en-US" altLang="zh-CN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箭头: 右 6">
              <a:extLst>
                <a:ext uri="{FF2B5EF4-FFF2-40B4-BE49-F238E27FC236}">
                  <a16:creationId xmlns="" xmlns:a16="http://schemas.microsoft.com/office/drawing/2014/main" id="{0F53CE99-0614-4B2A-BE17-113B18792D22}"/>
                </a:ext>
              </a:extLst>
            </p:cNvPr>
            <p:cNvSpPr/>
            <p:nvPr/>
          </p:nvSpPr>
          <p:spPr>
            <a:xfrm>
              <a:off x="2828300" y="3103135"/>
              <a:ext cx="547250" cy="17519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="" xmlns:a16="http://schemas.microsoft.com/office/drawing/2014/main" id="{3DBAFDBD-F027-418D-A071-F2D89F3100B2}"/>
                </a:ext>
              </a:extLst>
            </p:cNvPr>
            <p:cNvSpPr txBox="1"/>
            <p:nvPr/>
          </p:nvSpPr>
          <p:spPr>
            <a:xfrm>
              <a:off x="1978263" y="3016982"/>
              <a:ext cx="791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FBANK</a:t>
              </a:r>
              <a:endParaRPr lang="zh-CN" altLang="en-US" dirty="0"/>
            </a:p>
          </p:txBody>
        </p:sp>
        <p:sp>
          <p:nvSpPr>
            <p:cNvPr id="9" name="箭头: 右 8">
              <a:extLst>
                <a:ext uri="{FF2B5EF4-FFF2-40B4-BE49-F238E27FC236}">
                  <a16:creationId xmlns="" xmlns:a16="http://schemas.microsoft.com/office/drawing/2014/main" id="{8388E5BB-1D53-49AA-8541-783482A855B8}"/>
                </a:ext>
              </a:extLst>
            </p:cNvPr>
            <p:cNvSpPr/>
            <p:nvPr/>
          </p:nvSpPr>
          <p:spPr>
            <a:xfrm>
              <a:off x="5013975" y="3103135"/>
              <a:ext cx="547250" cy="17519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E6DF5BB-BE18-4A40-BDE6-45AB3CB69ED5}"/>
                </a:ext>
              </a:extLst>
            </p:cNvPr>
            <p:cNvSpPr txBox="1"/>
            <p:nvPr/>
          </p:nvSpPr>
          <p:spPr>
            <a:xfrm>
              <a:off x="5561225" y="3038667"/>
              <a:ext cx="791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PPG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9371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0;p46">
            <a:extLst>
              <a:ext uri="{FF2B5EF4-FFF2-40B4-BE49-F238E27FC236}">
                <a16:creationId xmlns="" xmlns:a16="http://schemas.microsoft.com/office/drawing/2014/main" id="{660A2827-11B6-4801-BAE7-F1123CA926BC}"/>
              </a:ext>
            </a:extLst>
          </p:cNvPr>
          <p:cNvSpPr/>
          <p:nvPr/>
        </p:nvSpPr>
        <p:spPr>
          <a:xfrm>
            <a:off x="683640" y="195480"/>
            <a:ext cx="71340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100" b="1" dirty="0">
                <a:solidFill>
                  <a:srgbClr val="0F4C8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开发集</a:t>
            </a:r>
            <a:r>
              <a:rPr lang="en" sz="2100" b="1" dirty="0">
                <a:solidFill>
                  <a:srgbClr val="0F4C8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实验结果</a:t>
            </a:r>
            <a:endParaRPr sz="1400" i="0" u="none" strike="noStrike" cap="none" dirty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" name="Google Shape;241;p46">
            <a:extLst>
              <a:ext uri="{FF2B5EF4-FFF2-40B4-BE49-F238E27FC236}">
                <a16:creationId xmlns="" xmlns:a16="http://schemas.microsoft.com/office/drawing/2014/main" id="{CB824C79-34F0-4921-BE86-69C0A6B79038}"/>
              </a:ext>
            </a:extLst>
          </p:cNvPr>
          <p:cNvSpPr txBox="1"/>
          <p:nvPr/>
        </p:nvSpPr>
        <p:spPr>
          <a:xfrm>
            <a:off x="735375" y="1084500"/>
            <a:ext cx="4278600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Google Shape;242;p46">
            <a:extLst>
              <a:ext uri="{FF2B5EF4-FFF2-40B4-BE49-F238E27FC236}">
                <a16:creationId xmlns="" xmlns:a16="http://schemas.microsoft.com/office/drawing/2014/main" id="{CA697CB4-6C24-44DB-B066-717E438D08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6668806"/>
              </p:ext>
            </p:extLst>
          </p:nvPr>
        </p:nvGraphicFramePr>
        <p:xfrm>
          <a:off x="430101" y="946161"/>
          <a:ext cx="6157306" cy="3810000"/>
        </p:xfrm>
        <a:graphic>
          <a:graphicData uri="http://schemas.openxmlformats.org/drawingml/2006/table">
            <a:tbl>
              <a:tblPr>
                <a:noFill/>
                <a:tableStyleId>{39AB83D9-E28D-4039-B259-FFD98094AD80}</a:tableStyleId>
              </a:tblPr>
              <a:tblGrid>
                <a:gridCol w="11473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143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956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dirty="0"/>
                        <a:t>实验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方法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DEV</a:t>
                      </a:r>
                      <a:r>
                        <a:rPr lang="zh-CN" altLang="en-US" sz="1200" dirty="0"/>
                        <a:t>上识别率</a:t>
                      </a:r>
                      <a:r>
                        <a:rPr lang="en-US" altLang="zh-CN" sz="1200" dirty="0"/>
                        <a:t>%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/>
                        <a:t>1(</a:t>
                      </a:r>
                      <a:r>
                        <a:rPr lang="zh-CN" altLang="en-US" sz="1200" dirty="0"/>
                        <a:t>基线</a:t>
                      </a:r>
                      <a:r>
                        <a:rPr lang="en-US" altLang="zh-CN" sz="1200" dirty="0"/>
                        <a:t>)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FBANK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/>
                        <a:t>57.32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/>
                        <a:t>2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/>
                        <a:t>FBANK + CONV Aug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/>
                        <a:t>68.73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/>
                        <a:t>3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/>
                        <a:t>FBANK + CONV Aug + TTS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Aug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dirty="0"/>
                        <a:t>76.85</a:t>
                      </a:r>
                      <a:endParaRPr sz="12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/>
                        <a:t>4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/>
                        <a:t>PPG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dirty="0"/>
                        <a:t>84.51</a:t>
                      </a:r>
                      <a:endParaRPr sz="12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/>
                        <a:t>5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/>
                        <a:t>PPG+CONV Aug 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dirty="0"/>
                        <a:t>87.71</a:t>
                      </a:r>
                      <a:endParaRPr sz="12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/>
                        <a:t>6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/>
                        <a:t>PPG+CONV Aug + TTS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Aug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dirty="0"/>
                        <a:t>89.86</a:t>
                      </a:r>
                      <a:endParaRPr sz="12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/>
                        <a:t>7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PPG+CONV Aug + TTS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Aug + TTA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90.15</a:t>
                      </a:r>
                      <a:endParaRPr sz="12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38573267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8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PPG-D+CONV Aug + TTS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Aug + TTA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dirty="0"/>
                        <a:t>90.56</a:t>
                      </a:r>
                      <a:endParaRPr sz="12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350360681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dirty="0"/>
                        <a:t>官方基线</a:t>
                      </a:r>
                      <a:endParaRPr sz="1200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zh-CN"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dirty="0"/>
                        <a:t>76.1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351933770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8F05F6C0-F936-40DD-ADDF-3FCEC1D8385A}"/>
              </a:ext>
            </a:extLst>
          </p:cNvPr>
          <p:cNvSpPr txBox="1"/>
          <p:nvPr/>
        </p:nvSpPr>
        <p:spPr>
          <a:xfrm>
            <a:off x="6683534" y="1968163"/>
            <a:ext cx="24604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CONV Aug</a:t>
            </a:r>
            <a:r>
              <a:rPr lang="zh-CN" altLang="en-US" sz="1200" dirty="0"/>
              <a:t>：常规数据增强；</a:t>
            </a:r>
            <a:endParaRPr lang="en-US" altLang="zh-CN" sz="1200" dirty="0"/>
          </a:p>
          <a:p>
            <a:r>
              <a:rPr lang="zh-CN" altLang="en-US" sz="1200" dirty="0"/>
              <a:t> </a:t>
            </a:r>
            <a:endParaRPr lang="en-US" altLang="zh-CN" sz="1200" dirty="0"/>
          </a:p>
          <a:p>
            <a:r>
              <a:rPr lang="en-US" altLang="zh-CN" sz="1200" dirty="0"/>
              <a:t>TTS Aug: TTS</a:t>
            </a:r>
            <a:r>
              <a:rPr lang="zh-CN" altLang="en-US" sz="1200" dirty="0"/>
              <a:t>数据增强</a:t>
            </a:r>
            <a:r>
              <a:rPr lang="en-US" altLang="zh-CN" sz="1200" dirty="0"/>
              <a:t>; </a:t>
            </a:r>
          </a:p>
          <a:p>
            <a:endParaRPr lang="en-US" altLang="zh-CN" sz="1200" dirty="0"/>
          </a:p>
          <a:p>
            <a:r>
              <a:rPr lang="en-US" altLang="zh-CN" sz="1200" dirty="0"/>
              <a:t>TTA: </a:t>
            </a:r>
            <a:r>
              <a:rPr lang="zh-CN" altLang="en-US" sz="1200" dirty="0"/>
              <a:t>测试时长数据增强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PPG-D</a:t>
            </a:r>
            <a:r>
              <a:rPr lang="zh-CN" altLang="en-US" sz="1200" dirty="0"/>
              <a:t>：</a:t>
            </a:r>
            <a:r>
              <a:rPr lang="en-US" altLang="zh-CN" sz="1200" dirty="0" err="1"/>
              <a:t>PPG+delta+delta</a:t>
            </a:r>
            <a:r>
              <a:rPr lang="en-US" altLang="zh-CN" sz="1200" dirty="0"/>
              <a:t> delta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15592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772</Words>
  <Application>Microsoft Office PowerPoint</Application>
  <PresentationFormat>全屏显示(16:9)</PresentationFormat>
  <Paragraphs>226</Paragraphs>
  <Slides>21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Simple Light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81525</dc:creator>
  <cp:lastModifiedBy>mengya</cp:lastModifiedBy>
  <cp:revision>78</cp:revision>
  <dcterms:modified xsi:type="dcterms:W3CDTF">2020-12-05T00:52:45Z</dcterms:modified>
</cp:coreProperties>
</file>