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524" r:id="rId3"/>
    <p:sldId id="507" r:id="rId4"/>
    <p:sldId id="508" r:id="rId5"/>
    <p:sldId id="509" r:id="rId6"/>
    <p:sldId id="517" r:id="rId7"/>
    <p:sldId id="510" r:id="rId8"/>
    <p:sldId id="511" r:id="rId9"/>
    <p:sldId id="512" r:id="rId10"/>
    <p:sldId id="513" r:id="rId11"/>
    <p:sldId id="514" r:id="rId12"/>
    <p:sldId id="516" r:id="rId13"/>
    <p:sldId id="515" r:id="rId14"/>
    <p:sldId id="518" r:id="rId15"/>
    <p:sldId id="519" r:id="rId16"/>
    <p:sldId id="520" r:id="rId17"/>
    <p:sldId id="521" r:id="rId18"/>
    <p:sldId id="522" r:id="rId19"/>
    <p:sldId id="523" r:id="rId20"/>
    <p:sldId id="526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70" y="4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2B48-32BB-4456-B5F2-70B03114F6F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70C6F-2456-4BED-84AD-8A1474447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0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43E20-C675-4FD7-A9CF-96285E3D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9EA70-7C35-4C54-AD47-C9F36F8B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6F576-F928-4A57-ABAA-F5466506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08A6B-F22F-4D4E-B229-48879B0B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D20EE-1710-4619-BA8B-A4D5E3F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0353-638A-43C2-9034-4945F00F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A2A03-3DF3-489F-805D-D82EABE6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0C49-7E6E-4DDF-B78F-219649B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AD25C-BB9D-48AD-8A9E-1069AAF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8482E-1849-4C39-ACA3-C5D29D21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B8A9B-C724-484F-AA3D-542A8F89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C3C3E-D19A-464D-BF4E-10C402E6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6BFE-1B09-478E-88C3-5D79039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5BB6C-8842-4AA2-A131-F0C7BAED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19907-C9BE-4814-BE82-134A1B49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323B-98F7-48FE-BE2B-B1A984F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94AE5-A78C-4E43-8A64-566D888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82174-FEDD-42E4-B622-9BF53A2A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2ED6-40CE-4965-83DA-3E6095AE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F84CC-E8AE-4757-85F3-19682610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8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CB0C2-ABBB-4E45-BDA8-A34BAC4A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44974-B431-4439-9BE7-5078090E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0391E-11EF-40C9-9C3A-5A47C885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EA240-CDBB-4786-AD8F-3A24ED4B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D76A7-BEBC-4E5C-9F42-E4A0BD5F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2246-E344-4888-8DD0-3C9238AF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67154-AA97-4C2E-8531-529461C67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8B46A-61B3-4FB1-B8F7-CA0EB397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90BAB-665E-4508-9212-32DF4CF1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0AA02-C10E-4A93-BE8F-7F2CA79A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50B41-A255-44B8-9E2D-9586B92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0490-D591-45A1-A353-5734AD1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A866C-4EE2-46D1-BB2A-039838C4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8C563-851A-46ED-90A7-5EBA2B63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2D823-5E9E-4674-A743-0D241522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00FDA-80EC-4D2B-A2A3-53E0A72AA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3AD0B-340A-4061-9FCE-295E5A85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96F3B9-5EC0-4E75-8178-814F4700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41AAD-88F9-4CBA-B290-2BD59935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9AD1-36F1-493B-85A8-8ECCFAAC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9102E3-A9F0-4E16-8EB2-862C494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48C10-ECB9-46F7-BD4A-79606FAF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AC414-57F6-448A-BF25-D84FB8D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4101A-B770-4EB6-B41C-9AB5B8E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846A3B-A8CA-4000-8096-8C018762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59E22-1262-43D4-940E-C1E9C81B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9FCD-7AED-4680-9952-DBD85C97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250FC-3B3E-448C-8743-C118C7B7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A938A-1EF6-4077-B825-6B20CBA2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8F6B1-AE49-4AF4-9FF7-20E25762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38FC1-F513-4CE2-ACFA-06605249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5260F-7ABD-4D11-AFCF-1573F749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F8E13-AEE5-42B5-8F1E-FF725B48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949C7-32FC-4256-933D-0B9483524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608D8-5D5E-4DE3-8353-30E35723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39147-3C58-4A49-8CFC-E5FB1CAE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0E07D-42C8-4198-9FDC-D6CAC943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F2B16-9598-414B-887E-917E308D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4BEA7-19F9-4E1A-861A-F653E828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87275-78AD-4589-85F4-3ECE7CC4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3DE5F-0CC5-42B1-BDC0-EAA32F2EE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536A-8828-4E44-A240-754AFAF7B9D0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2D304-C158-4ABB-96BE-108917C9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7D14F-B5CB-44F4-965A-6697EF48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658F-276C-4916-9605-AE6FA208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1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net/interspeech2019-tuto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case.communit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AC61-0E4B-427F-B587-F9A455A55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Interspeech</a:t>
            </a:r>
            <a:r>
              <a:rPr lang="en-US" altLang="zh-CN" dirty="0"/>
              <a:t> 2020&amp;Datatang AESRC Track1 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8856C-513B-4B44-B3CE-E7DB24F05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队伍</a:t>
            </a:r>
            <a:r>
              <a:rPr lang="en-US" altLang="zh-CN" dirty="0"/>
              <a:t>:Z2-ZJU</a:t>
            </a:r>
            <a:r>
              <a:rPr lang="zh-CN" altLang="en-US" dirty="0"/>
              <a:t>初心者</a:t>
            </a:r>
            <a:endParaRPr lang="en-US" altLang="zh-CN" dirty="0"/>
          </a:p>
          <a:p>
            <a:r>
              <a:rPr lang="zh-CN" altLang="en-US" dirty="0"/>
              <a:t>成员</a:t>
            </a:r>
            <a:r>
              <a:rPr lang="en-US" altLang="zh-CN" dirty="0"/>
              <a:t>:</a:t>
            </a:r>
            <a:r>
              <a:rPr lang="zh-CN" altLang="en-US" dirty="0"/>
              <a:t>张展</a:t>
            </a:r>
            <a:r>
              <a:rPr lang="en-US" altLang="zh-CN" dirty="0"/>
              <a:t>(</a:t>
            </a:r>
            <a:r>
              <a:rPr lang="zh-CN" altLang="en-US" dirty="0"/>
              <a:t>讲解人</a:t>
            </a:r>
            <a:r>
              <a:rPr lang="en-US" altLang="zh-CN" dirty="0"/>
              <a:t>) </a:t>
            </a:r>
            <a:r>
              <a:rPr lang="zh-CN" altLang="en-US" dirty="0"/>
              <a:t>赵鼎 俞斌 马意彭</a:t>
            </a:r>
          </a:p>
        </p:txBody>
      </p:sp>
    </p:spTree>
    <p:extLst>
      <p:ext uri="{BB962C8B-B14F-4D97-AF65-F5344CB8AC3E}">
        <p14:creationId xmlns:p14="http://schemas.microsoft.com/office/powerpoint/2010/main" val="214788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Backbone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这里我们训练</a:t>
            </a:r>
            <a:r>
              <a:rPr lang="en-US" altLang="zh-CN" dirty="0"/>
              <a:t>Transformer</a:t>
            </a:r>
            <a:r>
              <a:rPr lang="zh-CN" altLang="en-US" dirty="0"/>
              <a:t>经常失败</a:t>
            </a:r>
            <a:endParaRPr lang="en-US" altLang="zh-CN" dirty="0"/>
          </a:p>
          <a:p>
            <a:r>
              <a:rPr lang="zh-CN" altLang="en-US" dirty="0"/>
              <a:t>采用了一个</a:t>
            </a:r>
            <a:r>
              <a:rPr lang="en-US" altLang="zh-CN" dirty="0"/>
              <a:t>CNN+CTC</a:t>
            </a:r>
            <a:r>
              <a:rPr lang="zh-CN" altLang="en-US" dirty="0"/>
              <a:t>的框架， </a:t>
            </a:r>
            <a:r>
              <a:rPr lang="en-US" altLang="zh-CN" dirty="0"/>
              <a:t>Jasper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FF6D56-C69B-4665-9AAA-DFD7DA9FBBE6}"/>
              </a:ext>
            </a:extLst>
          </p:cNvPr>
          <p:cNvSpPr/>
          <p:nvPr/>
        </p:nvSpPr>
        <p:spPr>
          <a:xfrm>
            <a:off x="2898682" y="2985247"/>
            <a:ext cx="2745157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9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Backbone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9E05FA-746F-4DE9-A76C-AF1E54E7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65" y="1343136"/>
            <a:ext cx="8847415" cy="55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Backbone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044A-F6D2-40CB-BFD7-8FA75D96C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由于基于</a:t>
                </a:r>
                <a:r>
                  <a:rPr lang="en-US" altLang="zh-CN" sz="2400" dirty="0"/>
                  <a:t>CTC</a:t>
                </a:r>
                <a:r>
                  <a:rPr lang="zh-CN" altLang="en-US" sz="2400" dirty="0"/>
                  <a:t>采用了条件独立假设，在</a:t>
                </a:r>
                <a:r>
                  <a:rPr lang="en-US" altLang="zh-CN" sz="2400" dirty="0"/>
                  <a:t>Jasper</a:t>
                </a:r>
                <a:r>
                  <a:rPr lang="zh-CN" altLang="en-US" sz="2400" dirty="0"/>
                  <a:t>之后增加了</a:t>
                </a:r>
                <a:r>
                  <a:rPr lang="en-US" altLang="zh-CN" sz="2400" dirty="0"/>
                  <a:t>Self-Attention</a:t>
                </a:r>
                <a:r>
                  <a:rPr lang="zh-CN" altLang="en-US" sz="2400" dirty="0"/>
                  <a:t>来捕捉关联性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=256,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=1024,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044A-F6D2-40CB-BFD7-8FA75D96C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FF6D56-C69B-4665-9AAA-DFD7DA9FBBE6}"/>
              </a:ext>
            </a:extLst>
          </p:cNvPr>
          <p:cNvSpPr/>
          <p:nvPr/>
        </p:nvSpPr>
        <p:spPr>
          <a:xfrm>
            <a:off x="2898682" y="3005567"/>
            <a:ext cx="2745157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3682B7-52C1-4D26-9A11-F61533D1A65D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0197CA-B53D-4F72-99C2-394E6B25D5A0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EF496A3-F1A5-4AAB-B865-8CAFDE76C910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6E7AA0-C7ED-44E8-A6D1-BCF0775A810B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23D8359-BEF7-43FD-8125-19778750E6FB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9656346-0345-467B-B046-8D95AB603E17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D01FA40-094D-488F-9006-AD53E3069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BAE987-564F-4BEB-A606-3F761EEE6E96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41CE20-219E-4266-988B-2D3EE0E7EBA9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1D296C-3F0E-4870-BD28-3D5C9D83CC08}"/>
              </a:ext>
            </a:extLst>
          </p:cNvPr>
          <p:cNvSpPr/>
          <p:nvPr/>
        </p:nvSpPr>
        <p:spPr>
          <a:xfrm>
            <a:off x="3046944" y="3155140"/>
            <a:ext cx="1180977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Jasper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61477D-E38B-4263-991D-D949F6B161F6}"/>
              </a:ext>
            </a:extLst>
          </p:cNvPr>
          <p:cNvSpPr/>
          <p:nvPr/>
        </p:nvSpPr>
        <p:spPr>
          <a:xfrm>
            <a:off x="4454039" y="3143933"/>
            <a:ext cx="1073615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SelfAttn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Aggregation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参考</a:t>
            </a:r>
            <a:r>
              <a:rPr lang="en-US" altLang="zh-CN" sz="2400" dirty="0"/>
              <a:t>Baseline</a:t>
            </a:r>
            <a:r>
              <a:rPr lang="zh-CN" altLang="en-US" sz="2400" dirty="0"/>
              <a:t>的</a:t>
            </a:r>
            <a:r>
              <a:rPr lang="en-US" altLang="zh-CN" sz="2400" dirty="0"/>
              <a:t>Statistical pooling</a:t>
            </a:r>
            <a:r>
              <a:rPr lang="zh-CN" altLang="en-US" sz="2400" dirty="0"/>
              <a:t>，求时间维度上的</a:t>
            </a:r>
            <a:r>
              <a:rPr lang="en-US" altLang="zh-CN" sz="2400" dirty="0"/>
              <a:t>mean, std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FF6D56-C69B-4665-9AAA-DFD7DA9FBBE6}"/>
              </a:ext>
            </a:extLst>
          </p:cNvPr>
          <p:cNvSpPr/>
          <p:nvPr/>
        </p:nvSpPr>
        <p:spPr>
          <a:xfrm>
            <a:off x="5717281" y="2985247"/>
            <a:ext cx="1850253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5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Stage 1 (</a:t>
            </a:r>
            <a:r>
              <a:rPr lang="en-US" altLang="zh-CN" dirty="0" err="1"/>
              <a:t>librispeech</a:t>
            </a:r>
            <a:r>
              <a:rPr lang="en-US" altLang="zh-CN" dirty="0"/>
              <a:t> dataset)&amp;Stage 2 (AESRC dataset)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CTC Loss</a:t>
            </a:r>
            <a:r>
              <a:rPr lang="zh-CN" altLang="en-US" dirty="0"/>
              <a:t>训练基于音素的</a:t>
            </a:r>
            <a:r>
              <a:rPr lang="en-US" altLang="zh-CN" dirty="0"/>
              <a:t>ASR</a:t>
            </a:r>
            <a:r>
              <a:rPr lang="zh-CN" altLang="en-US" dirty="0"/>
              <a:t>模型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3682B7-52C1-4D26-9A11-F61533D1A65D}"/>
              </a:ext>
            </a:extLst>
          </p:cNvPr>
          <p:cNvCxnSpPr>
            <a:cxnSpLocks/>
          </p:cNvCxnSpPr>
          <p:nvPr/>
        </p:nvCxnSpPr>
        <p:spPr>
          <a:xfrm flipV="1">
            <a:off x="2853550" y="5899936"/>
            <a:ext cx="1672759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0197CA-B53D-4F72-99C2-394E6B25D5A0}"/>
              </a:ext>
            </a:extLst>
          </p:cNvPr>
          <p:cNvCxnSpPr>
            <a:cxnSpLocks/>
          </p:cNvCxnSpPr>
          <p:nvPr/>
        </p:nvCxnSpPr>
        <p:spPr>
          <a:xfrm>
            <a:off x="2857056" y="3547562"/>
            <a:ext cx="167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EF496A3-F1A5-4AAB-B865-8CAFDE76C910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6E7AA0-C7ED-44E8-A6D1-BCF0775A810B}"/>
              </a:ext>
            </a:extLst>
          </p:cNvPr>
          <p:cNvCxnSpPr>
            <a:cxnSpLocks/>
          </p:cNvCxnSpPr>
          <p:nvPr/>
        </p:nvCxnSpPr>
        <p:spPr>
          <a:xfrm flipV="1">
            <a:off x="2839369" y="4733520"/>
            <a:ext cx="1691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D01FA40-094D-488F-9006-AD53E3069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1D296C-3F0E-4870-BD28-3D5C9D83CC08}"/>
              </a:ext>
            </a:extLst>
          </p:cNvPr>
          <p:cNvSpPr/>
          <p:nvPr/>
        </p:nvSpPr>
        <p:spPr>
          <a:xfrm>
            <a:off x="3046944" y="3155140"/>
            <a:ext cx="1180977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Jasper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B0D261-A314-4976-8A43-09C2018AB5A4}"/>
              </a:ext>
            </a:extLst>
          </p:cNvPr>
          <p:cNvSpPr/>
          <p:nvPr/>
        </p:nvSpPr>
        <p:spPr>
          <a:xfrm>
            <a:off x="4565867" y="3155140"/>
            <a:ext cx="1180976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Phoneme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0D0E42-E527-4D04-A658-3E88368A179C}"/>
              </a:ext>
            </a:extLst>
          </p:cNvPr>
          <p:cNvSpPr/>
          <p:nvPr/>
        </p:nvSpPr>
        <p:spPr>
          <a:xfrm>
            <a:off x="5854670" y="3155140"/>
            <a:ext cx="1180977" cy="3156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CTC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1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044A-F6D2-40CB-BFD7-8FA75D96C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Stage 3</a:t>
                </a:r>
              </a:p>
              <a:p>
                <a:pPr lvl="1"/>
                <a:r>
                  <a:rPr lang="en-US" altLang="zh-CN" dirty="0"/>
                  <a:t>ASR + Accent Classification</a:t>
                </a:r>
                <a:r>
                  <a:rPr lang="zh-CN" altLang="en-US" dirty="0"/>
                  <a:t>联合训练</a:t>
                </a:r>
                <a:endParaRPr lang="en-US" altLang="zh-CN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𝑐𝑡𝑐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+0.9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D044A-F6D2-40CB-BFD7-8FA75D96C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3682B7-52C1-4D26-9A11-F61533D1A65D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0197CA-B53D-4F72-99C2-394E6B25D5A0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EF496A3-F1A5-4AAB-B865-8CAFDE76C910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6E7AA0-C7ED-44E8-A6D1-BCF0775A810B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23D8359-BEF7-43FD-8125-19778750E6FB}"/>
              </a:ext>
            </a:extLst>
          </p:cNvPr>
          <p:cNvSpPr/>
          <p:nvPr/>
        </p:nvSpPr>
        <p:spPr>
          <a:xfrm>
            <a:off x="9590439" y="4265112"/>
            <a:ext cx="11241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9656346-0345-467B-B046-8D95AB603E17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D01FA40-094D-488F-9006-AD53E3069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BAE987-564F-4BEB-A606-3F761EEE6E96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7425426" y="4722312"/>
            <a:ext cx="2165013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41CE20-219E-4266-988B-2D3EE0E7EBA9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1D296C-3F0E-4870-BD28-3D5C9D83CC08}"/>
              </a:ext>
            </a:extLst>
          </p:cNvPr>
          <p:cNvSpPr/>
          <p:nvPr/>
        </p:nvSpPr>
        <p:spPr>
          <a:xfrm>
            <a:off x="3046944" y="3155140"/>
            <a:ext cx="1180977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Jasper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461477D-E38B-4263-991D-D949F6B161F6}"/>
              </a:ext>
            </a:extLst>
          </p:cNvPr>
          <p:cNvSpPr/>
          <p:nvPr/>
        </p:nvSpPr>
        <p:spPr>
          <a:xfrm>
            <a:off x="4454039" y="3143933"/>
            <a:ext cx="1073615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SelfAttn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C64496-5E36-4415-9633-48E17940DB3A}"/>
              </a:ext>
            </a:extLst>
          </p:cNvPr>
          <p:cNvSpPr/>
          <p:nvPr/>
        </p:nvSpPr>
        <p:spPr>
          <a:xfrm>
            <a:off x="9539028" y="247246"/>
            <a:ext cx="1180977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Phoneme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630F687-619F-4D8E-B677-8F1E7AA649D7}"/>
              </a:ext>
            </a:extLst>
          </p:cNvPr>
          <p:cNvCxnSpPr>
            <a:cxnSpLocks/>
          </p:cNvCxnSpPr>
          <p:nvPr/>
        </p:nvCxnSpPr>
        <p:spPr>
          <a:xfrm>
            <a:off x="8290560" y="3019934"/>
            <a:ext cx="1236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3A16AE8-99DA-49AE-9927-4FF7F30714FC}"/>
              </a:ext>
            </a:extLst>
          </p:cNvPr>
          <p:cNvCxnSpPr>
            <a:cxnSpLocks/>
          </p:cNvCxnSpPr>
          <p:nvPr/>
        </p:nvCxnSpPr>
        <p:spPr>
          <a:xfrm>
            <a:off x="8310880" y="637079"/>
            <a:ext cx="1216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0E20CE5-7144-4A93-A8D1-FB4422F1DB79}"/>
              </a:ext>
            </a:extLst>
          </p:cNvPr>
          <p:cNvCxnSpPr>
            <a:cxnSpLocks/>
          </p:cNvCxnSpPr>
          <p:nvPr/>
        </p:nvCxnSpPr>
        <p:spPr>
          <a:xfrm>
            <a:off x="8290560" y="1808567"/>
            <a:ext cx="1248321" cy="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9F023AA-E355-4B7E-B41F-F63E5DDFEC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15153" y="1304207"/>
            <a:ext cx="5218897" cy="3972562"/>
          </a:xfrm>
          <a:prstGeom prst="bentConnector3">
            <a:avLst>
              <a:gd name="adj1" fmla="val 548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9B9C77D-1569-428E-8A4F-56E1E8139000}"/>
              </a:ext>
            </a:extLst>
          </p:cNvPr>
          <p:cNvSpPr/>
          <p:nvPr/>
        </p:nvSpPr>
        <p:spPr>
          <a:xfrm>
            <a:off x="10763311" y="247246"/>
            <a:ext cx="1180977" cy="3156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CTC Loss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6C3F812-303B-4E92-AC79-7363177DC764}"/>
              </a:ext>
            </a:extLst>
          </p:cNvPr>
          <p:cNvSpPr/>
          <p:nvPr/>
        </p:nvSpPr>
        <p:spPr>
          <a:xfrm>
            <a:off x="10781142" y="4271240"/>
            <a:ext cx="118097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4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378BFD5E-7C81-489A-ADC1-06192751F0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1426154"/>
                  </p:ext>
                </p:extLst>
              </p:nvPr>
            </p:nvGraphicFramePr>
            <p:xfrm>
              <a:off x="939800" y="1835785"/>
              <a:ext cx="1090675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40">
                      <a:extLst>
                        <a:ext uri="{9D8B030D-6E8A-4147-A177-3AD203B41FA5}">
                          <a16:colId xmlns:a16="http://schemas.microsoft.com/office/drawing/2014/main" val="391916017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08345267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371034266"/>
                        </a:ext>
                      </a:extLst>
                    </a:gridCol>
                    <a:gridCol w="1767840">
                      <a:extLst>
                        <a:ext uri="{9D8B030D-6E8A-4147-A177-3AD203B41FA5}">
                          <a16:colId xmlns:a16="http://schemas.microsoft.com/office/drawing/2014/main" val="3627045171"/>
                        </a:ext>
                      </a:extLst>
                    </a:gridCol>
                    <a:gridCol w="2397760">
                      <a:extLst>
                        <a:ext uri="{9D8B030D-6E8A-4147-A177-3AD203B41FA5}">
                          <a16:colId xmlns:a16="http://schemas.microsoft.com/office/drawing/2014/main" val="3974641032"/>
                        </a:ext>
                      </a:extLst>
                    </a:gridCol>
                    <a:gridCol w="3312158">
                      <a:extLst>
                        <a:ext uri="{9D8B030D-6E8A-4147-A177-3AD203B41FA5}">
                          <a16:colId xmlns:a16="http://schemas.microsoft.com/office/drawing/2014/main" val="1484990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Train 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Val 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Metric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35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Librispeech-960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Librispeech</a:t>
                          </a:r>
                          <a:r>
                            <a:rPr lang="en-US" altLang="zh-CN" dirty="0"/>
                            <a:t>-dev-clean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4.70%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2228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AESRC-train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</a:t>
                          </a:r>
                          <a:r>
                            <a:rPr lang="en-US" altLang="zh-CN" dirty="0" err="1"/>
                            <a:t>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9.39%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44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</a:p>
                        <a:p>
                          <a:r>
                            <a:rPr lang="en-US" altLang="zh-CN" dirty="0"/>
                            <a:t>+</a:t>
                          </a:r>
                          <a:r>
                            <a:rPr lang="en-US" altLang="zh-CN" dirty="0" err="1"/>
                            <a:t>SelfAttn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+0.9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AESRC-train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</a:t>
                          </a:r>
                          <a:r>
                            <a:rPr lang="en-US" altLang="zh-CN" dirty="0" err="1"/>
                            <a:t>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6.65%</a:t>
                          </a:r>
                        </a:p>
                        <a:p>
                          <a:r>
                            <a:rPr lang="en-US" altLang="zh-CN" dirty="0"/>
                            <a:t>Acc 78.3%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2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378BFD5E-7C81-489A-ADC1-06192751F0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1426154"/>
                  </p:ext>
                </p:extLst>
              </p:nvPr>
            </p:nvGraphicFramePr>
            <p:xfrm>
              <a:off x="939800" y="1835785"/>
              <a:ext cx="1090675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40">
                      <a:extLst>
                        <a:ext uri="{9D8B030D-6E8A-4147-A177-3AD203B41FA5}">
                          <a16:colId xmlns:a16="http://schemas.microsoft.com/office/drawing/2014/main" val="391916017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08345267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371034266"/>
                        </a:ext>
                      </a:extLst>
                    </a:gridCol>
                    <a:gridCol w="1767840">
                      <a:extLst>
                        <a:ext uri="{9D8B030D-6E8A-4147-A177-3AD203B41FA5}">
                          <a16:colId xmlns:a16="http://schemas.microsoft.com/office/drawing/2014/main" val="3627045171"/>
                        </a:ext>
                      </a:extLst>
                    </a:gridCol>
                    <a:gridCol w="2397760">
                      <a:extLst>
                        <a:ext uri="{9D8B030D-6E8A-4147-A177-3AD203B41FA5}">
                          <a16:colId xmlns:a16="http://schemas.microsoft.com/office/drawing/2014/main" val="3974641032"/>
                        </a:ext>
                      </a:extLst>
                    </a:gridCol>
                    <a:gridCol w="3312158">
                      <a:extLst>
                        <a:ext uri="{9D8B030D-6E8A-4147-A177-3AD203B41FA5}">
                          <a16:colId xmlns:a16="http://schemas.microsoft.com/office/drawing/2014/main" val="1484990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Loss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Train 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Val 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Metric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35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8571" t="-108197" r="-58619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Librispeech-960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Librispeech</a:t>
                          </a:r>
                          <a:r>
                            <a:rPr lang="en-US" altLang="zh-CN" dirty="0"/>
                            <a:t>-dev-clean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4.70%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2228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8571" t="-208197" r="-58619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AESRC-train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</a:t>
                          </a:r>
                          <a:r>
                            <a:rPr lang="en-US" altLang="zh-CN" dirty="0" err="1"/>
                            <a:t>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9.39%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4436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</a:p>
                        <a:p>
                          <a:r>
                            <a:rPr lang="en-US" altLang="zh-CN" dirty="0"/>
                            <a:t>+</a:t>
                          </a:r>
                          <a:r>
                            <a:rPr lang="en-US" altLang="zh-CN" dirty="0" err="1"/>
                            <a:t>SelfAttn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8571" t="-179048" r="-58619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AESRC-train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AESRC-</a:t>
                          </a:r>
                          <a:r>
                            <a:rPr lang="en-US" altLang="zh-CN" dirty="0" err="1"/>
                            <a:t>val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 6.65%</a:t>
                          </a:r>
                        </a:p>
                        <a:p>
                          <a:r>
                            <a:rPr lang="en-US" altLang="zh-CN" dirty="0"/>
                            <a:t>Acc 78.3%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286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E15F04B8-C158-4835-8B93-A7371A39C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97705"/>
                <a:ext cx="10515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𝑎𝑒𝑠𝑟𝑐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𝑙𝑖𝑏𝑟𝑖𝑠𝑝𝑒𝑒𝑐h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说明</m:t>
                    </m:r>
                  </m:oMath>
                </a14:m>
                <a:r>
                  <a:rPr lang="zh-CN" altLang="en-US" dirty="0"/>
                  <a:t>带有口音的更难识别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𝑎𝑒𝑠𝑟𝑐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𝑎𝑒𝑠𝑟𝑐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说明额外的分类任务能增强识别效果（对</a:t>
                </a:r>
                <a:r>
                  <a:rPr lang="en-US" altLang="zh-CN" dirty="0"/>
                  <a:t>Track2</a:t>
                </a:r>
                <a:r>
                  <a:rPr lang="zh-CN" altLang="en-US" dirty="0"/>
                  <a:t>任务有帮助）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E15F04B8-C158-4835-8B93-A7371A39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7705"/>
                <a:ext cx="10515600" cy="1752600"/>
              </a:xfrm>
              <a:prstGeom prst="rect">
                <a:avLst/>
              </a:prstGeom>
              <a:blipFill>
                <a:blip r:embed="rId3"/>
                <a:stretch>
                  <a:fillRect t="-5575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D5189D7-679C-4485-87A6-AE75D0239875}"/>
              </a:ext>
            </a:extLst>
          </p:cNvPr>
          <p:cNvSpPr txBox="1"/>
          <p:nvPr/>
        </p:nvSpPr>
        <p:spPr>
          <a:xfrm>
            <a:off x="939800" y="3588385"/>
            <a:ext cx="6187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altLang="zh-CN" sz="1400" dirty="0"/>
              <a:t>Phone Error Rate(PER)</a:t>
            </a:r>
          </a:p>
          <a:p>
            <a:r>
              <a:rPr lang="zh-CN" altLang="en-US" sz="1400" dirty="0"/>
              <a:t>* 训练环境 </a:t>
            </a:r>
            <a:r>
              <a:rPr lang="en-US" altLang="zh-CN" sz="1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Tesla P100*4, Intel(R) Xeon(R) CPU E5-2640 v4 @ 2.40GHz, 128GB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679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2584551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Model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Aggregation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Hyper-parameters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r>
                            <a:rPr lang="en-US" altLang="zh-CN" i="0" baseline="30000" dirty="0">
                              <a:latin typeface="+mj-lt"/>
                            </a:rPr>
                            <a:t>[1]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𝑒𝑙𝑎𝑦𝑒𝑟𝑠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r>
                            <a:rPr lang="en-US" altLang="zh-CN" baseline="30000" dirty="0"/>
                            <a:t>[2]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𝑐𝑒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r>
                            <a:rPr lang="en-US" altLang="zh-CN" baseline="30000" dirty="0"/>
                            <a:t>[3]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2584551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Model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Aggregation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Hyper-parameters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r>
                            <a:rPr lang="en-US" altLang="zh-CN" i="0" baseline="30000" dirty="0">
                              <a:latin typeface="+mj-lt"/>
                            </a:rPr>
                            <a:t>[1]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103125" r="-101508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r>
                            <a:rPr lang="en-US" altLang="zh-CN" baseline="30000" dirty="0"/>
                            <a:t>[2]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213115" r="-1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r>
                            <a:rPr lang="en-US" altLang="zh-CN" baseline="30000" dirty="0"/>
                            <a:t>[3]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DEDA346-6093-426D-BF48-3A171E7D4193}"/>
              </a:ext>
            </a:extLst>
          </p:cNvPr>
          <p:cNvSpPr txBox="1"/>
          <p:nvPr/>
        </p:nvSpPr>
        <p:spPr>
          <a:xfrm>
            <a:off x="76200" y="5842000"/>
            <a:ext cx="12199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[1] Li, Jason &amp; </a:t>
            </a:r>
            <a:r>
              <a:rPr lang="en-US" altLang="zh-CN" sz="1400" dirty="0" err="1"/>
              <a:t>Lavrukhin</a:t>
            </a:r>
            <a:r>
              <a:rPr lang="en-US" altLang="zh-CN" sz="1400" dirty="0"/>
              <a:t>, Jasper: An End-to-End Convolutional Neural Acoustic Model. 71-75. 10.21437/Interspeech.2019-1819. </a:t>
            </a:r>
          </a:p>
          <a:p>
            <a:r>
              <a:rPr lang="en-US" altLang="zh-CN" sz="1400" dirty="0"/>
              <a:t>[2] W. Chan, N. </a:t>
            </a:r>
            <a:r>
              <a:rPr lang="en-US" altLang="zh-CN" sz="1400" dirty="0" err="1"/>
              <a:t>Jaitly</a:t>
            </a:r>
            <a:r>
              <a:rPr lang="en-US" altLang="zh-CN" sz="1400" dirty="0"/>
              <a:t>, Q. Le and O. </a:t>
            </a:r>
            <a:r>
              <a:rPr lang="en-US" altLang="zh-CN" sz="1400" dirty="0" err="1"/>
              <a:t>Vinyals</a:t>
            </a:r>
            <a:r>
              <a:rPr lang="en-US" altLang="zh-CN" sz="1400" dirty="0"/>
              <a:t>, "Listen, attend and spell: A neural network for large vocabulary conversational speech recognition," ICASSP.2016.</a:t>
            </a:r>
          </a:p>
          <a:p>
            <a:r>
              <a:rPr lang="en-US" altLang="zh-CN" sz="1400" dirty="0"/>
              <a:t>[3] Y. </a:t>
            </a:r>
            <a:r>
              <a:rPr lang="en-US" altLang="zh-CN" sz="1400" dirty="0" err="1"/>
              <a:t>zhao</a:t>
            </a:r>
            <a:r>
              <a:rPr lang="en-US" altLang="zh-CN" sz="1400" dirty="0"/>
              <a:t>, J. Li, X. Wang and Y. Li, "The </a:t>
            </a:r>
            <a:r>
              <a:rPr lang="en-US" altLang="zh-CN" sz="1400" dirty="0" err="1"/>
              <a:t>Speechtransformer</a:t>
            </a:r>
            <a:r>
              <a:rPr lang="en-US" altLang="zh-CN" sz="1400" dirty="0"/>
              <a:t> for Large-scale Mandarin Chinese Speech Recognition," ICASSP.2019</a:t>
            </a:r>
          </a:p>
          <a:p>
            <a:endParaRPr lang="zh-CN" altLang="en-US" sz="14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CAF8005-F74B-4AF7-BC39-2E6A6176CEBC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Transformer &gt; LAS &gt; CTC</a:t>
            </a:r>
          </a:p>
          <a:p>
            <a:r>
              <a:rPr lang="en-US" altLang="zh-CN" dirty="0"/>
              <a:t>(</a:t>
            </a:r>
            <a:r>
              <a:rPr lang="en-US" altLang="zh-CN" sz="1800" b="0" i="0" dirty="0">
                <a:solidFill>
                  <a:srgbClr val="D26900"/>
                </a:solidFill>
                <a:effectLst/>
                <a:latin typeface="ArialMT"/>
                <a:hlinkClick r:id="rId3"/>
              </a:rPr>
              <a:t>https://github.com/espnet/interspeech2019-tutorial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32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3725084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Aggregation</a:t>
                          </a:r>
                          <a:r>
                            <a:rPr lang="en-US" altLang="zh-CN" baseline="30000" dirty="0">
                              <a:solidFill>
                                <a:srgbClr val="FF0000"/>
                              </a:solidFill>
                            </a:rPr>
                            <a:t>[1]</a:t>
                          </a:r>
                          <a:endParaRPr lang="zh-CN" altLang="en-US" baseline="30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Hyper-parameters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𝑒𝑙𝑎𝑦𝑒𝑟𝑠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r>
                            <a:rPr lang="en-US" altLang="zh-CN" baseline="30000" dirty="0"/>
                            <a:t>[2]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𝑐𝑒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r>
                            <a:rPr lang="en-US" altLang="zh-CN" baseline="30000" dirty="0"/>
                            <a:t>[3]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3725084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Aggregation</a:t>
                          </a:r>
                          <a:r>
                            <a:rPr lang="en-US" altLang="zh-CN" baseline="30000" dirty="0">
                              <a:solidFill>
                                <a:srgbClr val="FF0000"/>
                              </a:solidFill>
                            </a:rPr>
                            <a:t>[1]</a:t>
                          </a:r>
                          <a:endParaRPr lang="zh-CN" altLang="en-US" baseline="30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Hyper-parameters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103125" r="-101508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r>
                            <a:rPr lang="en-US" altLang="zh-CN" baseline="30000" dirty="0"/>
                            <a:t>[2]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213115" r="-1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r>
                            <a:rPr lang="en-US" altLang="zh-CN" baseline="30000" dirty="0"/>
                            <a:t>[3]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DEDA346-6093-426D-BF48-3A171E7D4193}"/>
              </a:ext>
            </a:extLst>
          </p:cNvPr>
          <p:cNvSpPr txBox="1"/>
          <p:nvPr/>
        </p:nvSpPr>
        <p:spPr>
          <a:xfrm>
            <a:off x="119380" y="6087122"/>
            <a:ext cx="11953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W. </a:t>
            </a:r>
            <a:r>
              <a:rPr lang="en-US" altLang="zh-CN" sz="1400" dirty="0" err="1"/>
              <a:t>Xie</a:t>
            </a:r>
            <a:r>
              <a:rPr lang="en-US" altLang="zh-CN" sz="1400" dirty="0"/>
              <a:t>, A. </a:t>
            </a:r>
            <a:r>
              <a:rPr lang="en-US" altLang="zh-CN" sz="1400" dirty="0" err="1"/>
              <a:t>Nagrani</a:t>
            </a:r>
            <a:r>
              <a:rPr lang="en-US" altLang="zh-CN" sz="1400" dirty="0"/>
              <a:t>, J. S. Chung and A. Zisserman, "Utterance-level Aggregation for Speaker Recognition in the Wild," ICASSP.2019</a:t>
            </a:r>
          </a:p>
          <a:p>
            <a:r>
              <a:rPr lang="en-US" altLang="zh-CN" sz="1400" dirty="0"/>
              <a:t>[2] D. Snyder, D. Garcia-Romero, G. Sell, D. Povey and S. </a:t>
            </a:r>
            <a:r>
              <a:rPr lang="en-US" altLang="zh-CN" sz="1400" dirty="0" err="1"/>
              <a:t>Khudanpur</a:t>
            </a:r>
            <a:r>
              <a:rPr lang="en-US" altLang="zh-CN" sz="1400" dirty="0"/>
              <a:t>, "X-Vectors: Robust DNN Embeddings for Speaker Recognition," ICASSP.2018</a:t>
            </a:r>
          </a:p>
          <a:p>
            <a:r>
              <a:rPr lang="en-US" altLang="zh-CN" sz="1400" dirty="0"/>
              <a:t>[3] F. A. </a:t>
            </a:r>
            <a:r>
              <a:rPr lang="en-US" altLang="zh-CN" sz="1400" dirty="0" err="1"/>
              <a:t>Rezaur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rahman</a:t>
            </a:r>
            <a:r>
              <a:rPr lang="en-US" altLang="zh-CN" sz="1400" dirty="0"/>
              <a:t> Chowdhury, Q. Wang, I. L. Moreno and L. Wan, "Attention-Based Models for Text-Dependent Speaker Verification," ICASSP.2018</a:t>
            </a:r>
            <a:endParaRPr lang="zh-CN" altLang="en-US" sz="14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CAF8005-F74B-4AF7-BC39-2E6A6176CEBC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715BBC-8B2A-4C8E-B4A2-B3BBEC4C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08" y="4248131"/>
            <a:ext cx="1566545" cy="15938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969D0C-DAB5-412A-BCC7-7D1C3698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60" y="3704856"/>
            <a:ext cx="1906621" cy="2137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89E124-EDA2-4BFE-8973-8AC42FE69227}"/>
              </a:ext>
            </a:extLst>
          </p:cNvPr>
          <p:cNvSpPr txBox="1"/>
          <p:nvPr/>
        </p:nvSpPr>
        <p:spPr>
          <a:xfrm>
            <a:off x="2202179" y="5771734"/>
            <a:ext cx="704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(a) LSTM-based d-vector baseline.               (b) Basic attention layer.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24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6250438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Aggregation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Hyper-parameters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𝑒𝑙𝑎𝑦𝑒𝑟𝑠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𝑐𝑒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𝑐𝑡𝑐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6B74C325-4AA3-40EA-9B10-89E28869E5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6250438"/>
                  </p:ext>
                </p:extLst>
              </p:nvPr>
            </p:nvGraphicFramePr>
            <p:xfrm>
              <a:off x="838200" y="1825625"/>
              <a:ext cx="9720000" cy="1870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522">
                      <a:extLst>
                        <a:ext uri="{9D8B030D-6E8A-4147-A177-3AD203B41FA5}">
                          <a16:colId xmlns:a16="http://schemas.microsoft.com/office/drawing/2014/main" val="3914991256"/>
                        </a:ext>
                      </a:extLst>
                    </a:gridCol>
                    <a:gridCol w="2048478">
                      <a:extLst>
                        <a:ext uri="{9D8B030D-6E8A-4147-A177-3AD203B41FA5}">
                          <a16:colId xmlns:a16="http://schemas.microsoft.com/office/drawing/2014/main" val="545337409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1504641125"/>
                        </a:ext>
                      </a:extLst>
                    </a:gridCol>
                    <a:gridCol w="2430000">
                      <a:extLst>
                        <a:ext uri="{9D8B030D-6E8A-4147-A177-3AD203B41FA5}">
                          <a16:colId xmlns:a16="http://schemas.microsoft.com/office/drawing/2014/main" val="4012677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Aggregation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Hyper-parameters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Data-Augment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485646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Jasper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103125" r="-101508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 Augment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98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Listen, Attend, Spell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Statistical Pooling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754" t="-213115" r="-1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Pitch Shift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3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Transformer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Attention</a:t>
                          </a:r>
                          <a:endParaRPr lang="zh-CN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6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VGG-16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82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CAF8005-F74B-4AF7-BC39-2E6A6176CEBC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识别与口音分类之间的矛盾：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207D0633-4FC3-4859-BFD4-823D55051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295578"/>
                  </p:ext>
                </p:extLst>
              </p:nvPr>
            </p:nvGraphicFramePr>
            <p:xfrm>
              <a:off x="838200" y="4842319"/>
              <a:ext cx="9720000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674">
                      <a:extLst>
                        <a:ext uri="{9D8B030D-6E8A-4147-A177-3AD203B41FA5}">
                          <a16:colId xmlns:a16="http://schemas.microsoft.com/office/drawing/2014/main" val="1309926207"/>
                        </a:ext>
                      </a:extLst>
                    </a:gridCol>
                    <a:gridCol w="2319060">
                      <a:extLst>
                        <a:ext uri="{9D8B030D-6E8A-4147-A177-3AD203B41FA5}">
                          <a16:colId xmlns:a16="http://schemas.microsoft.com/office/drawing/2014/main" val="1893996006"/>
                        </a:ext>
                      </a:extLst>
                    </a:gridCol>
                    <a:gridCol w="2482022">
                      <a:extLst>
                        <a:ext uri="{9D8B030D-6E8A-4147-A177-3AD203B41FA5}">
                          <a16:colId xmlns:a16="http://schemas.microsoft.com/office/drawing/2014/main" val="3890976358"/>
                        </a:ext>
                      </a:extLst>
                    </a:gridCol>
                    <a:gridCol w="2913244">
                      <a:extLst>
                        <a:ext uri="{9D8B030D-6E8A-4147-A177-3AD203B41FA5}">
                          <a16:colId xmlns:a16="http://schemas.microsoft.com/office/drawing/2014/main" val="4132663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Input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Task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Processing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Target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673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Liu Lai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Liu </a:t>
                          </a:r>
                          <a:r>
                            <a:rPr lang="en-US" altLang="zh-CN" dirty="0" err="1"/>
                            <a:t>Niu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dirty="0"/>
                            <a:t>牛 </a:t>
                          </a:r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（牛奶）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将错误的读音识别正确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28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Liu Lai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Accent Classification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Niu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CN" altLang="en-US" dirty="0"/>
                            <a:t>牛</a:t>
                          </a:r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Liu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流</m:t>
                              </m:r>
                            </m:oMath>
                          </a14:m>
                          <a:endParaRPr lang="en-US" altLang="zh-CN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（流莱）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找出错误的读音并依此识别口音的种类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7318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207D0633-4FC3-4859-BFD4-823D55051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295578"/>
                  </p:ext>
                </p:extLst>
              </p:nvPr>
            </p:nvGraphicFramePr>
            <p:xfrm>
              <a:off x="838200" y="4842319"/>
              <a:ext cx="9720000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5674">
                      <a:extLst>
                        <a:ext uri="{9D8B030D-6E8A-4147-A177-3AD203B41FA5}">
                          <a16:colId xmlns:a16="http://schemas.microsoft.com/office/drawing/2014/main" val="1309926207"/>
                        </a:ext>
                      </a:extLst>
                    </a:gridCol>
                    <a:gridCol w="2319060">
                      <a:extLst>
                        <a:ext uri="{9D8B030D-6E8A-4147-A177-3AD203B41FA5}">
                          <a16:colId xmlns:a16="http://schemas.microsoft.com/office/drawing/2014/main" val="1893996006"/>
                        </a:ext>
                      </a:extLst>
                    </a:gridCol>
                    <a:gridCol w="2482022">
                      <a:extLst>
                        <a:ext uri="{9D8B030D-6E8A-4147-A177-3AD203B41FA5}">
                          <a16:colId xmlns:a16="http://schemas.microsoft.com/office/drawing/2014/main" val="3890976358"/>
                        </a:ext>
                      </a:extLst>
                    </a:gridCol>
                    <a:gridCol w="2913244">
                      <a:extLst>
                        <a:ext uri="{9D8B030D-6E8A-4147-A177-3AD203B41FA5}">
                          <a16:colId xmlns:a16="http://schemas.microsoft.com/office/drawing/2014/main" val="4132663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Input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Task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Processing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Target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6737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Liu Lai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4693" t="-62857" r="-118673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将错误的读音识别正确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28981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Liu Lai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Accent Classification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4693" t="-113245" r="-118673" b="-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找出错误的读音并依此识别口音的种类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7318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96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CEA47-9294-4A9F-A7CA-798E8BBA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DD88B-BACA-46E6-BCA8-18E64D45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相关资料的查找</a:t>
            </a:r>
            <a:endParaRPr lang="en-US" altLang="zh-CN" dirty="0"/>
          </a:p>
          <a:p>
            <a:r>
              <a:rPr lang="zh-CN" altLang="en-US" dirty="0"/>
              <a:t>网络结构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r>
              <a:rPr lang="zh-CN" altLang="en-US" dirty="0"/>
              <a:t>思考与总结</a:t>
            </a:r>
          </a:p>
        </p:txBody>
      </p:sp>
    </p:spTree>
    <p:extLst>
      <p:ext uri="{BB962C8B-B14F-4D97-AF65-F5344CB8AC3E}">
        <p14:creationId xmlns:p14="http://schemas.microsoft.com/office/powerpoint/2010/main" val="45231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B3910-7852-494A-933B-E5D76B1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37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感谢各位老师、同学与前辈！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6AD43-7F34-49C7-8327-994DBB262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F7AF3-2C59-4650-9E00-EF33B660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About Track 1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A6FE9-8CD0-4532-8D1B-E04109143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Utterance(sequence)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0" dirty="0"/>
                  <a:t> Class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Related Works</a:t>
                </a:r>
              </a:p>
              <a:p>
                <a:pPr lvl="1"/>
                <a:r>
                  <a:rPr lang="en-US" altLang="zh-CN" b="0" dirty="0"/>
                  <a:t>Audio Scene C</a:t>
                </a:r>
                <a:r>
                  <a:rPr lang="en-US" altLang="zh-CN" dirty="0"/>
                  <a:t>lassification</a:t>
                </a:r>
              </a:p>
              <a:p>
                <a:pPr lvl="1"/>
                <a:r>
                  <a:rPr lang="en-US" altLang="zh-CN" b="0" dirty="0"/>
                  <a:t>Speaker Classification</a:t>
                </a:r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A6FE9-8CD0-4532-8D1B-E04109143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A1D24A2-D48C-4DCE-995D-90D251A43747}"/>
              </a:ext>
            </a:extLst>
          </p:cNvPr>
          <p:cNvSpPr/>
          <p:nvPr/>
        </p:nvSpPr>
        <p:spPr>
          <a:xfrm>
            <a:off x="6864725" y="2455739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Utt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C5B0777-268A-40D0-880F-23942572EEF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779125" y="4034117"/>
            <a:ext cx="2660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243FAB5-6285-42DB-9744-55D5D1421505}"/>
              </a:ext>
            </a:extLst>
          </p:cNvPr>
          <p:cNvSpPr/>
          <p:nvPr/>
        </p:nvSpPr>
        <p:spPr>
          <a:xfrm>
            <a:off x="10439400" y="35769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7372F0-FCA1-41EE-81F6-70587C7B1E14}"/>
              </a:ext>
            </a:extLst>
          </p:cNvPr>
          <p:cNvSpPr/>
          <p:nvPr/>
        </p:nvSpPr>
        <p:spPr>
          <a:xfrm>
            <a:off x="8288992" y="2928926"/>
            <a:ext cx="1640541" cy="20490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7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Audio Scene C</a:t>
            </a:r>
            <a:r>
              <a:rPr lang="en-US" altLang="zh-CN" dirty="0"/>
              <a:t>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http://dcase.community/</a:t>
            </a:r>
            <a:endParaRPr lang="en-US" altLang="zh-CN" dirty="0"/>
          </a:p>
          <a:p>
            <a:r>
              <a:rPr lang="en-US" altLang="zh-CN" dirty="0"/>
              <a:t>Detection and Classification of Acoustic Scenes and Events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7501" y="4733520"/>
            <a:ext cx="2660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5517776" y="42763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3340474" y="3682117"/>
            <a:ext cx="1729066" cy="20490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图像识别模型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Speaker Classification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d-vector</a:t>
            </a:r>
          </a:p>
          <a:p>
            <a:r>
              <a:rPr lang="en-US" altLang="zh-CN" dirty="0"/>
              <a:t>x-vector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7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口音是什么？</a:t>
            </a:r>
            <a:endParaRPr lang="en-US" altLang="zh-CN" sz="2000" dirty="0"/>
          </a:p>
          <a:p>
            <a:pPr lvl="1"/>
            <a:r>
              <a:rPr lang="zh-CN" altLang="en-US" sz="1800" dirty="0"/>
              <a:t>带有个人、地方语言特征的话音</a:t>
            </a:r>
            <a:endParaRPr lang="en-US" altLang="zh-CN" sz="1800" dirty="0"/>
          </a:p>
          <a:p>
            <a:pPr lvl="1"/>
            <a:r>
              <a:rPr lang="zh-CN" altLang="en-US" sz="1800" dirty="0"/>
              <a:t>说普通话有“口音”：基本发音单位与普通话不同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eg</a:t>
            </a:r>
            <a:r>
              <a:rPr lang="en-US" altLang="zh-CN" sz="1800" dirty="0"/>
              <a:t>:</a:t>
            </a:r>
            <a:r>
              <a:rPr lang="zh-CN" altLang="en-US" sz="1800" dirty="0"/>
              <a:t>四川平翘舌</a:t>
            </a:r>
            <a:r>
              <a:rPr lang="en-US" altLang="zh-CN" sz="1800" dirty="0"/>
              <a:t>; </a:t>
            </a:r>
            <a:r>
              <a:rPr lang="zh-CN" altLang="en-US" sz="1800" dirty="0"/>
              <a:t>日本俄罗斯卷舌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EA725EE-2A54-462C-B362-5398D3D08C77}"/>
              </a:ext>
            </a:extLst>
          </p:cNvPr>
          <p:cNvSpPr/>
          <p:nvPr/>
        </p:nvSpPr>
        <p:spPr>
          <a:xfrm>
            <a:off x="9512679" y="3969690"/>
            <a:ext cx="1366223" cy="142724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22B993-F22C-405E-BE13-E3D51340D21E}"/>
              </a:ext>
            </a:extLst>
          </p:cNvPr>
          <p:cNvSpPr/>
          <p:nvPr/>
        </p:nvSpPr>
        <p:spPr>
          <a:xfrm>
            <a:off x="3046944" y="3155140"/>
            <a:ext cx="1180977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Jasper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960D54-F049-458E-8384-E5AABA86E24C}"/>
              </a:ext>
            </a:extLst>
          </p:cNvPr>
          <p:cNvSpPr/>
          <p:nvPr/>
        </p:nvSpPr>
        <p:spPr>
          <a:xfrm>
            <a:off x="4454039" y="3143933"/>
            <a:ext cx="1073615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SelfAttn</a:t>
            </a:r>
            <a:endParaRPr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88D4028-70F5-4CE3-BF63-6CD83A32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ASR</a:t>
            </a:r>
            <a:r>
              <a:rPr lang="zh-CN" altLang="en-US" dirty="0"/>
              <a:t>识别的基本发音单位音素作为区分的特征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7FF2F3-40A7-43B7-AF69-95972DD10663}"/>
              </a:ext>
            </a:extLst>
          </p:cNvPr>
          <p:cNvSpPr/>
          <p:nvPr/>
        </p:nvSpPr>
        <p:spPr>
          <a:xfrm>
            <a:off x="2898682" y="2985247"/>
            <a:ext cx="2745157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62D9F-3D03-4AE4-9430-D8E38B33ED93}"/>
              </a:ext>
            </a:extLst>
          </p:cNvPr>
          <p:cNvSpPr txBox="1"/>
          <p:nvPr/>
        </p:nvSpPr>
        <p:spPr>
          <a:xfrm>
            <a:off x="3839990" y="26508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ASR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9463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Input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torchaudio.compliance.kaldi</a:t>
            </a:r>
            <a:r>
              <a:rPr lang="en-US" altLang="zh-CN" dirty="0"/>
              <a:t> 40-dim </a:t>
            </a:r>
            <a:r>
              <a:rPr lang="en-US" altLang="zh-CN" dirty="0" err="1"/>
              <a:t>Fbank</a:t>
            </a:r>
            <a:endParaRPr lang="en-US" altLang="zh-CN" dirty="0"/>
          </a:p>
          <a:p>
            <a:r>
              <a:rPr lang="en-US" altLang="zh-CN" dirty="0" err="1"/>
              <a:t>SpecAugment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FF6D56-C69B-4665-9AAA-DFD7DA9FBBE6}"/>
              </a:ext>
            </a:extLst>
          </p:cNvPr>
          <p:cNvSpPr/>
          <p:nvPr/>
        </p:nvSpPr>
        <p:spPr>
          <a:xfrm>
            <a:off x="797859" y="2985247"/>
            <a:ext cx="2156700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5037AB-468F-42A1-B5ED-5E387C4D4798}"/>
              </a:ext>
            </a:extLst>
          </p:cNvPr>
          <p:cNvCxnSpPr>
            <a:cxnSpLocks/>
          </p:cNvCxnSpPr>
          <p:nvPr/>
        </p:nvCxnSpPr>
        <p:spPr>
          <a:xfrm flipV="1">
            <a:off x="2878792" y="5899936"/>
            <a:ext cx="2963395" cy="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AC5028-1D2D-4EC0-B96F-CC451BE37426}"/>
              </a:ext>
            </a:extLst>
          </p:cNvPr>
          <p:cNvCxnSpPr>
            <a:cxnSpLocks/>
          </p:cNvCxnSpPr>
          <p:nvPr/>
        </p:nvCxnSpPr>
        <p:spPr>
          <a:xfrm>
            <a:off x="2883274" y="3547562"/>
            <a:ext cx="295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9C63AEE-A96C-446C-A322-4A03798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Accent Classification: Backbone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44A-F6D2-40CB-BFD7-8FA75D96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，参考</a:t>
            </a:r>
            <a:r>
              <a:rPr lang="en-US" altLang="zh-CN" dirty="0"/>
              <a:t>ASR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CNN, CNN+RNN, Attention Based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0D444-937B-4D47-9D9D-8B69D559724F}"/>
              </a:ext>
            </a:extLst>
          </p:cNvPr>
          <p:cNvSpPr/>
          <p:nvPr/>
        </p:nvSpPr>
        <p:spPr>
          <a:xfrm>
            <a:off x="1943101" y="3155142"/>
            <a:ext cx="914400" cy="315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频谱图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7D5D64-3A07-46DA-9746-A5BF95E5E5D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1" y="4733520"/>
            <a:ext cx="2996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414EFFB-ABA4-4913-8906-B00F117B49E4}"/>
              </a:ext>
            </a:extLst>
          </p:cNvPr>
          <p:cNvSpPr/>
          <p:nvPr/>
        </p:nvSpPr>
        <p:spPr>
          <a:xfrm>
            <a:off x="9641538" y="4265112"/>
            <a:ext cx="1021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D60165-A2C2-4CA1-BBAC-C398D7CB8233}"/>
              </a:ext>
            </a:extLst>
          </p:cNvPr>
          <p:cNvSpPr/>
          <p:nvPr/>
        </p:nvSpPr>
        <p:spPr>
          <a:xfrm>
            <a:off x="5853545" y="3155141"/>
            <a:ext cx="1571881" cy="3156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</a:p>
          <a:p>
            <a:pPr algn="ctr"/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E2D7A-53F3-4C08-B81D-950FAFE1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" b="9815"/>
          <a:stretch/>
        </p:blipFill>
        <p:spPr bwMode="auto">
          <a:xfrm rot="5400000">
            <a:off x="-118251" y="4276319"/>
            <a:ext cx="3156757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5F73FB-42FD-4366-8A46-095B05B665AD}"/>
              </a:ext>
            </a:extLst>
          </p:cNvPr>
          <p:cNvSpPr/>
          <p:nvPr/>
        </p:nvSpPr>
        <p:spPr>
          <a:xfrm>
            <a:off x="3017184" y="3155141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0C109B-0063-439B-BCDE-59B7F9E5EA2F}"/>
              </a:ext>
            </a:extLst>
          </p:cNvPr>
          <p:cNvSpPr/>
          <p:nvPr/>
        </p:nvSpPr>
        <p:spPr>
          <a:xfrm>
            <a:off x="3017184" y="434109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06C98-FA26-40E1-9010-E1C65754012E}"/>
              </a:ext>
            </a:extLst>
          </p:cNvPr>
          <p:cNvSpPr/>
          <p:nvPr/>
        </p:nvSpPr>
        <p:spPr>
          <a:xfrm>
            <a:off x="3006258" y="5507519"/>
            <a:ext cx="1043827" cy="78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EEBEE6-4304-4599-BDF5-394186C147F0}"/>
              </a:ext>
            </a:extLst>
          </p:cNvPr>
          <p:cNvSpPr/>
          <p:nvPr/>
        </p:nvSpPr>
        <p:spPr>
          <a:xfrm>
            <a:off x="4355649" y="3131959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443614-8500-4A19-A7FB-19334A085261}"/>
              </a:ext>
            </a:extLst>
          </p:cNvPr>
          <p:cNvSpPr/>
          <p:nvPr/>
        </p:nvSpPr>
        <p:spPr>
          <a:xfrm>
            <a:off x="4362730" y="4318687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019073-E6B9-49AE-8271-B915BB4D173E}"/>
              </a:ext>
            </a:extLst>
          </p:cNvPr>
          <p:cNvSpPr/>
          <p:nvPr/>
        </p:nvSpPr>
        <p:spPr>
          <a:xfrm>
            <a:off x="4357127" y="5467750"/>
            <a:ext cx="1180975" cy="80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8DDF40-574E-45E1-98E9-3F85E7B5E61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425426" y="4722312"/>
            <a:ext cx="2216112" cy="1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7427A-99A2-4AD5-9373-60DB1FF9E68A}"/>
              </a:ext>
            </a:extLst>
          </p:cNvPr>
          <p:cNvSpPr/>
          <p:nvPr/>
        </p:nvSpPr>
        <p:spPr>
          <a:xfrm>
            <a:off x="7688075" y="4276320"/>
            <a:ext cx="172906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FF6D56-C69B-4665-9AAA-DFD7DA9FBBE6}"/>
              </a:ext>
            </a:extLst>
          </p:cNvPr>
          <p:cNvSpPr/>
          <p:nvPr/>
        </p:nvSpPr>
        <p:spPr>
          <a:xfrm>
            <a:off x="2898682" y="2985247"/>
            <a:ext cx="2745157" cy="35076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911</Words>
  <Application>Microsoft Office PowerPoint</Application>
  <PresentationFormat>宽屏</PresentationFormat>
  <Paragraphs>259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Cambria Math</vt:lpstr>
      <vt:lpstr>等线 Light</vt:lpstr>
      <vt:lpstr>Arial</vt:lpstr>
      <vt:lpstr>等线</vt:lpstr>
      <vt:lpstr>ArialMT</vt:lpstr>
      <vt:lpstr>Office 主题​​</vt:lpstr>
      <vt:lpstr>Interspeech 2020&amp;Datatang AESRC Track1 总结</vt:lpstr>
      <vt:lpstr>参赛总结</vt:lpstr>
      <vt:lpstr>Introduction About Track 1 </vt:lpstr>
      <vt:lpstr>Audio Scene Classification</vt:lpstr>
      <vt:lpstr>Speaker Classification</vt:lpstr>
      <vt:lpstr>Accent Classification</vt:lpstr>
      <vt:lpstr>Accent Classification</vt:lpstr>
      <vt:lpstr>Accent Classification: Input Features</vt:lpstr>
      <vt:lpstr>Accent Classification: Backbone</vt:lpstr>
      <vt:lpstr>Accent Classification: Backbone</vt:lpstr>
      <vt:lpstr>Accent Classification: Backbone</vt:lpstr>
      <vt:lpstr>Accent Classification: Backbone</vt:lpstr>
      <vt:lpstr>Accent Classification: Aggregation</vt:lpstr>
      <vt:lpstr>Training</vt:lpstr>
      <vt:lpstr>Training</vt:lpstr>
      <vt:lpstr>Training</vt:lpstr>
      <vt:lpstr>Discussion</vt:lpstr>
      <vt:lpstr>Discussion</vt:lpstr>
      <vt:lpstr>Discussion</vt:lpstr>
      <vt:lpstr>感谢各位老师、同学与前辈！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展</dc:creator>
  <cp:lastModifiedBy>张 展</cp:lastModifiedBy>
  <cp:revision>20</cp:revision>
  <dcterms:created xsi:type="dcterms:W3CDTF">2020-11-28T03:13:02Z</dcterms:created>
  <dcterms:modified xsi:type="dcterms:W3CDTF">2020-11-29T10:05:54Z</dcterms:modified>
</cp:coreProperties>
</file>