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/>
    <p:restoredTop sz="75949"/>
  </p:normalViewPr>
  <p:slideViewPr>
    <p:cSldViewPr snapToGrid="0" snapToObjects="1">
      <p:cViewPr>
        <p:scale>
          <a:sx n="90" d="100"/>
          <a:sy n="90" d="100"/>
        </p:scale>
        <p:origin x="6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5B6ED-94F6-5F45-A6A7-9F47C084A4CE}" type="datetimeFigureOut">
              <a:rPr kumimoji="1" lang="zh-CN" altLang="en-US" smtClean="0"/>
              <a:t>2020/12/1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28D7E-61EF-7749-B624-C89E79A19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390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口音英语语音识别模型使用的数据集包括两部分：官方提供的训练集数据（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种不同口音的英语）和公开数据集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Librispeech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的音频及其对应抄本。所有的数据均进行了数据增广，包括速度扰动（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倍速、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倍速、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倍速）和频谱图时频扭曲（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specaug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我们基于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ESPnet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工具包开发用于本次竞赛的模型，系统环境为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Pytorch1.0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cuda10.0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，计算资源使用本实验室租赁的服务器，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显卡型号为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INVIDIA Tesla100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28D7E-61EF-7749-B624-C89E79A19E8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933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在本赛道中，我们先使用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Librispeech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所有的数据进行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模型（包括语言模型）的预训练，然后使用官方提供的口音英语数据进行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Finetune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。在预训练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模型的时候，学习率为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Finetune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过程中，学习率设置为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。在预训练语言模型的时候，使用的文本数据为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Librispeech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数据集的抄本；在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Finetune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过程中，使用的文本数据为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Librispeech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数据集的抄本加上官方提供的口音英语数据的抄本，且后者重复了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次，分别进行了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的训练。为了提高系统的鲁棒性，我们对系统进行了第二次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Finetune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，使用的数据为官方提供的口音英语数据和一部分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Librispeech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的数据（由于时间有限，我们只选取了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Librispeech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音频数据），学习率仍然为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28D7E-61EF-7749-B624-C89E79A19E8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03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下面给出这几个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系统的性能统计。此外，我们还训练了只用官方训练集数据的语言模型，记为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LM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，对应地，前文提到的语言模型记为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LM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28D7E-61EF-7749-B624-C89E79A19E8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973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下面给出这几个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系统的性能统计。此外，我们还训练了只用官方训练集数据的语言模型，记为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LM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，对应地，前文提到的语言模型记为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LM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28D7E-61EF-7749-B624-C89E79A19E8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69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85A22-F3F9-DF4C-BE46-0F79B77B1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80BAEF-DFD0-0D42-B95A-01C01AEB7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1E221-AC1E-E74E-B2E1-6BA54ACF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3C2D-5E82-9D4A-9633-706D1545267F}" type="datetimeFigureOut">
              <a:rPr kumimoji="1" lang="zh-CN" altLang="en-US" smtClean="0"/>
              <a:t>2020/12/1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4B9E7-8F08-6D44-81D3-E3E0542B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33BC2-0635-D444-8C78-D56155AC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4690-FCAB-AD4A-A35D-B491B33E95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56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95945-7815-154F-8D6B-44DCA0A9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CEE1FB-F880-6249-B126-9D1172778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3FB3C-E23D-7C46-AAE2-FD171B0F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3C2D-5E82-9D4A-9633-706D1545267F}" type="datetimeFigureOut">
              <a:rPr kumimoji="1" lang="zh-CN" altLang="en-US" smtClean="0"/>
              <a:t>2020/12/1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E9CD79-A58D-E340-B5F7-E8F646C3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BBBAE-32EF-4341-A0F1-699635F7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4690-FCAB-AD4A-A35D-B491B33E95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80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5974C4-BE15-2441-8434-A7D5D3DDE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6EA986-74D6-C04C-A8B2-64B5B10AC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4ED51-290D-334A-868F-C9CA24F6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3C2D-5E82-9D4A-9633-706D1545267F}" type="datetimeFigureOut">
              <a:rPr kumimoji="1" lang="zh-CN" altLang="en-US" smtClean="0"/>
              <a:t>2020/12/1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AF058-BC2E-E040-BAE0-AD504360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F910C4-EEF2-4747-B47E-6E928096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4690-FCAB-AD4A-A35D-B491B33E95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082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8EEA6-D7F1-A44A-A8BF-308864DE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B6499-A1E1-1E4A-8DBA-BCD93F58B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AD6A6-8E7D-2944-831B-7F1DF3C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3C2D-5E82-9D4A-9633-706D1545267F}" type="datetimeFigureOut">
              <a:rPr kumimoji="1" lang="zh-CN" altLang="en-US" smtClean="0"/>
              <a:t>2020/12/1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2CCBC-5EE0-034B-BF4D-A41CA02E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8A7EE-BE32-AD48-B4FA-B81434F7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4690-FCAB-AD4A-A35D-B491B33E95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79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87A78-7BB6-234A-9D70-D3871997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ABEA9E-1363-924B-9984-DA51F9B84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3506C-9867-C64C-A313-6AA97A75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3C2D-5E82-9D4A-9633-706D1545267F}" type="datetimeFigureOut">
              <a:rPr kumimoji="1" lang="zh-CN" altLang="en-US" smtClean="0"/>
              <a:t>2020/12/1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08C1F-A740-704B-8824-72B95E01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81323-8922-354B-8694-62AD0C5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4690-FCAB-AD4A-A35D-B491B33E95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32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C8C97-52E2-EB43-95DA-C559F822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4DF7A-B411-B449-8876-51DE2ADFD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B8F65-5574-1246-BB67-EB38B6CAF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C494F-3AAC-E647-BA59-F93B3610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3C2D-5E82-9D4A-9633-706D1545267F}" type="datetimeFigureOut">
              <a:rPr kumimoji="1" lang="zh-CN" altLang="en-US" smtClean="0"/>
              <a:t>2020/12/1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6F02BA-FAFD-E44E-AEAD-CEC12EB2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5A8255-3267-B240-BD65-F2370528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4690-FCAB-AD4A-A35D-B491B33E95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81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9956D-EE22-6540-A9B0-5985D3CD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AE1C04-E449-D547-A2BE-8E9C24BDA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D606F6-FCFE-B942-9FC0-3862ED981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C36601-7DD4-7F4E-B4D5-5E7C26434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2D84E2-27B4-C945-82AA-4D7D78AC4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7E41CE-0FFD-7244-BB87-D14CED1F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3C2D-5E82-9D4A-9633-706D1545267F}" type="datetimeFigureOut">
              <a:rPr kumimoji="1" lang="zh-CN" altLang="en-US" smtClean="0"/>
              <a:t>2020/12/1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C814BA-0B15-FA48-9006-6E25D366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075869-F48D-7046-A6A2-079DD222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4690-FCAB-AD4A-A35D-B491B33E95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9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5A054-B239-1A44-B077-6DBB488C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477A14-AA20-1045-B7F5-D7E35DDE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3C2D-5E82-9D4A-9633-706D1545267F}" type="datetimeFigureOut">
              <a:rPr kumimoji="1" lang="zh-CN" altLang="en-US" smtClean="0"/>
              <a:t>2020/12/1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2B18A6-DBE7-804E-9FEA-1C5DB8E5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E0D5C6-4A7A-5F42-89BC-9A135E18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4690-FCAB-AD4A-A35D-B491B33E95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124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2AFF94-D1EE-174B-9850-68490C79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3C2D-5E82-9D4A-9633-706D1545267F}" type="datetimeFigureOut">
              <a:rPr kumimoji="1" lang="zh-CN" altLang="en-US" smtClean="0"/>
              <a:t>2020/12/1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F12734-58FE-5E48-A693-5BA5263C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DE9A5A-4E09-224C-BA8D-4A6674A4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4690-FCAB-AD4A-A35D-B491B33E95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3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3D355-C73B-294D-9500-23AD1FBE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84111-EBE0-CB4C-9677-49CA6A3C2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ADCA87-0335-6E43-9A08-04BB0A883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225649-2909-7141-8973-5E2186E7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3C2D-5E82-9D4A-9633-706D1545267F}" type="datetimeFigureOut">
              <a:rPr kumimoji="1" lang="zh-CN" altLang="en-US" smtClean="0"/>
              <a:t>2020/12/1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C2BF6C-AB95-6E49-A9B2-69569679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E0470-4CE1-2A4C-8516-B4E61F93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4690-FCAB-AD4A-A35D-B491B33E95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089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D8F74-7A7B-AD45-AF10-4CE0AB5A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8C6567-9A65-B449-A7C3-DFA5143E8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B2DAB2-2384-104B-B057-652F7DDBE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8525B-3BB5-0541-AD19-EF75A796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3C2D-5E82-9D4A-9633-706D1545267F}" type="datetimeFigureOut">
              <a:rPr kumimoji="1" lang="zh-CN" altLang="en-US" smtClean="0"/>
              <a:t>2020/12/1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9933EC-E97B-B643-95E7-36604209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65B2D5-5544-5F40-BE6A-48040009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4690-FCAB-AD4A-A35D-B491B33E95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289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94D1E9-3518-6D4B-BF70-A94DC3B5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EB9B9-8B06-5448-A149-8EEEC684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241BB-B6A7-2448-90B6-CCAFA3548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3C2D-5E82-9D4A-9633-706D1545267F}" type="datetimeFigureOut">
              <a:rPr kumimoji="1" lang="zh-CN" altLang="en-US" smtClean="0"/>
              <a:t>2020/12/1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08CC5-A478-7440-9F30-659034F72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96F2C-75F0-FC4A-93D5-1DD4A89D7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4690-FCAB-AD4A-A35D-B491B33E95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07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4BC2C43-63DB-3444-BD43-2FD098848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665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4800" b="1" dirty="0">
                <a:solidFill>
                  <a:srgbClr val="7030A0"/>
                </a:solidFill>
              </a:rPr>
              <a:t>系统介绍</a:t>
            </a:r>
            <a:endParaRPr kumimoji="1" lang="en-US" altLang="zh-CN" sz="4800" b="1" dirty="0">
              <a:solidFill>
                <a:srgbClr val="7030A0"/>
              </a:solidFill>
            </a:endParaRPr>
          </a:p>
          <a:p>
            <a:r>
              <a:rPr kumimoji="1" lang="zh-CN" altLang="en-US" dirty="0"/>
              <a:t>石桂欣，柴树洲，赵靖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2F5714-2DC3-AC44-92E5-568011E7BA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0" y="0"/>
            <a:ext cx="12192000" cy="441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2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15D59-61A3-8848-B315-72AA6B4F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赛道任务简介 </a:t>
            </a:r>
            <a:r>
              <a:rPr kumimoji="1" lang="en-US" altLang="zh-CN" dirty="0">
                <a:solidFill>
                  <a:srgbClr val="7030A0"/>
                </a:solidFill>
              </a:rPr>
              <a:t>track-2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0406A-7A05-4C45-B343-E2C37DC4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8</a:t>
            </a:r>
            <a:r>
              <a:rPr kumimoji="1" lang="zh-CN" altLang="en-US" dirty="0"/>
              <a:t>个语种（口音）</a:t>
            </a:r>
            <a:endParaRPr kumimoji="1" lang="en-US" altLang="zh-CN" dirty="0"/>
          </a:p>
          <a:p>
            <a:r>
              <a:rPr kumimoji="1" lang="zh-CN" altLang="en-US" dirty="0"/>
              <a:t>相对较低资源</a:t>
            </a:r>
            <a:endParaRPr kumimoji="1" lang="en-US" altLang="zh-CN" dirty="0"/>
          </a:p>
          <a:p>
            <a:r>
              <a:rPr kumimoji="1" lang="zh-CN" altLang="en-US" dirty="0"/>
              <a:t>不允许模型融合</a:t>
            </a:r>
            <a:endParaRPr kumimoji="1" lang="en-US" altLang="zh-CN" dirty="0"/>
          </a:p>
          <a:p>
            <a:r>
              <a:rPr kumimoji="1" lang="zh-CN" altLang="en-US" dirty="0"/>
              <a:t>可以借助</a:t>
            </a:r>
            <a:r>
              <a:rPr kumimoji="1" lang="en-US" altLang="zh-CN" dirty="0" err="1"/>
              <a:t>Librispeech</a:t>
            </a:r>
            <a:r>
              <a:rPr kumimoji="1" lang="zh-CN" altLang="en-US" dirty="0"/>
              <a:t>相关数据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EFB9EC-A224-7D4F-AF82-A0929EE131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t="70643"/>
          <a:stretch/>
        </p:blipFill>
        <p:spPr>
          <a:xfrm>
            <a:off x="-69850" y="6032500"/>
            <a:ext cx="12331700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9092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15D59-61A3-8848-B315-72AA6B4F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数据分析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0406A-7A05-4C45-B343-E2C37DC4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8</a:t>
            </a:r>
            <a:r>
              <a:rPr kumimoji="1" lang="zh-CN" altLang="en-US" dirty="0"/>
              <a:t>个语种（口音）</a:t>
            </a:r>
            <a:endParaRPr kumimoji="1" lang="en-US" altLang="zh-CN" dirty="0"/>
          </a:p>
          <a:p>
            <a:r>
              <a:rPr kumimoji="1" lang="zh-CN" altLang="en-US" dirty="0"/>
              <a:t>相对较低资源</a:t>
            </a:r>
            <a:endParaRPr kumimoji="1" lang="en-US" altLang="zh-CN" dirty="0"/>
          </a:p>
          <a:p>
            <a:r>
              <a:rPr kumimoji="1" lang="zh-CN" altLang="en-US" dirty="0"/>
              <a:t>录音条件统一（声道条件变化不大）</a:t>
            </a:r>
            <a:endParaRPr kumimoji="1" lang="en-US" altLang="zh-CN" dirty="0"/>
          </a:p>
          <a:p>
            <a:r>
              <a:rPr lang="en" altLang="zh-CN" dirty="0"/>
              <a:t>16kHz,16bit,</a:t>
            </a:r>
            <a:r>
              <a:rPr lang="zh-CN" altLang="en-US" dirty="0"/>
              <a:t>单声道</a:t>
            </a:r>
            <a:r>
              <a:rPr lang="en" altLang="zh-CN" dirty="0"/>
              <a:t>wav</a:t>
            </a:r>
            <a:r>
              <a:rPr lang="zh-CN" altLang="en-US" dirty="0"/>
              <a:t> （可以直接与</a:t>
            </a:r>
            <a:r>
              <a:rPr lang="en-US" altLang="zh-CN" dirty="0" err="1"/>
              <a:t>Librispeech</a:t>
            </a:r>
            <a:r>
              <a:rPr lang="zh-CN" altLang="en-US" dirty="0"/>
              <a:t>合并训练）</a:t>
            </a:r>
            <a:endParaRPr lang="en-US" altLang="zh-CN" dirty="0"/>
          </a:p>
          <a:p>
            <a:r>
              <a:rPr kumimoji="1" lang="zh-CN" altLang="en-US" dirty="0"/>
              <a:t>数据是精细切分好的，已经做好了对齐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EFB9EC-A224-7D4F-AF82-A0929EE131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t="70643"/>
          <a:stretch/>
        </p:blipFill>
        <p:spPr>
          <a:xfrm>
            <a:off x="-69850" y="6032500"/>
            <a:ext cx="12331700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347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15D59-61A3-8848-B315-72AA6B4F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0406A-7A05-4C45-B343-E2C37DC4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2443" cy="4351338"/>
          </a:xfrm>
        </p:spPr>
        <p:txBody>
          <a:bodyPr/>
          <a:lstStyle/>
          <a:p>
            <a:r>
              <a:rPr kumimoji="1" lang="en-US" altLang="zh-CN" dirty="0" err="1"/>
              <a:t>Espnet</a:t>
            </a:r>
            <a:r>
              <a:rPr kumimoji="1" lang="en-US" altLang="zh-CN" dirty="0"/>
              <a:t> :</a:t>
            </a:r>
          </a:p>
          <a:p>
            <a:pPr lvl="1"/>
            <a:r>
              <a:rPr lang="zh-CN" altLang="zh-CN" dirty="0"/>
              <a:t>系统环境为</a:t>
            </a:r>
            <a:r>
              <a:rPr lang="en-US" altLang="zh-CN" dirty="0"/>
              <a:t>Pytorch1.0</a:t>
            </a:r>
            <a:r>
              <a:rPr lang="zh-CN" altLang="zh-CN" dirty="0"/>
              <a:t>、</a:t>
            </a:r>
            <a:r>
              <a:rPr lang="en-US" altLang="zh-CN" dirty="0"/>
              <a:t>cuda10.0</a:t>
            </a:r>
          </a:p>
          <a:p>
            <a:pPr lvl="1"/>
            <a:r>
              <a:rPr lang="en-US" altLang="zh-CN" dirty="0"/>
              <a:t>GPU</a:t>
            </a:r>
            <a:r>
              <a:rPr lang="zh-CN" altLang="zh-CN" dirty="0"/>
              <a:t>显卡型号为</a:t>
            </a:r>
            <a:r>
              <a:rPr lang="en-US" altLang="zh-CN" dirty="0"/>
              <a:t>INVIDIA Tesla100</a:t>
            </a:r>
            <a:endParaRPr lang="zh-CN" altLang="zh-CN" dirty="0"/>
          </a:p>
          <a:p>
            <a:r>
              <a:rPr kumimoji="1" lang="zh-CN" altLang="en-US" dirty="0"/>
              <a:t>数据准备：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80-dim </a:t>
            </a:r>
            <a:r>
              <a:rPr kumimoji="1" lang="en-US" altLang="zh-CN" dirty="0" err="1"/>
              <a:t>Fbank</a:t>
            </a:r>
            <a:r>
              <a:rPr kumimoji="1" lang="en-US" altLang="zh-CN" dirty="0"/>
              <a:t> + 3-dim </a:t>
            </a:r>
            <a:r>
              <a:rPr kumimoji="1" lang="en-US" altLang="zh-CN" dirty="0" err="1"/>
              <a:t>picth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wav2vec (</a:t>
            </a:r>
            <a:r>
              <a:rPr kumimoji="1" lang="zh-CN" altLang="en-US" dirty="0"/>
              <a:t>效果不够好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模型选择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CTC + Transformer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EFB9EC-A224-7D4F-AF82-A0929EE131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t="70643"/>
          <a:stretch/>
        </p:blipFill>
        <p:spPr>
          <a:xfrm>
            <a:off x="-69850" y="6032500"/>
            <a:ext cx="12331700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1AD4D8-A6C8-3C40-84C4-C7E4181D9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925" y="152400"/>
            <a:ext cx="49911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3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FE54F-1B5D-E84E-AD92-59BAE613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训练参数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82550D-0DC3-7243-A96C-49AEFAD7A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44414"/>
              </p:ext>
            </p:extLst>
          </p:nvPr>
        </p:nvGraphicFramePr>
        <p:xfrm>
          <a:off x="1195701" y="1315506"/>
          <a:ext cx="9800598" cy="481896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988310">
                  <a:extLst>
                    <a:ext uri="{9D8B030D-6E8A-4147-A177-3AD203B41FA5}">
                      <a16:colId xmlns:a16="http://schemas.microsoft.com/office/drawing/2014/main" val="2482123875"/>
                    </a:ext>
                  </a:extLst>
                </a:gridCol>
                <a:gridCol w="1894125">
                  <a:extLst>
                    <a:ext uri="{9D8B030D-6E8A-4147-A177-3AD203B41FA5}">
                      <a16:colId xmlns:a16="http://schemas.microsoft.com/office/drawing/2014/main" val="1472511224"/>
                    </a:ext>
                  </a:extLst>
                </a:gridCol>
                <a:gridCol w="3099366">
                  <a:extLst>
                    <a:ext uri="{9D8B030D-6E8A-4147-A177-3AD203B41FA5}">
                      <a16:colId xmlns:a16="http://schemas.microsoft.com/office/drawing/2014/main" val="1879440455"/>
                    </a:ext>
                  </a:extLst>
                </a:gridCol>
                <a:gridCol w="1818797">
                  <a:extLst>
                    <a:ext uri="{9D8B030D-6E8A-4147-A177-3AD203B41FA5}">
                      <a16:colId xmlns:a16="http://schemas.microsoft.com/office/drawing/2014/main" val="3461889072"/>
                    </a:ext>
                  </a:extLst>
                </a:gridCol>
              </a:tblGrid>
              <a:tr h="3421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>
                          <a:effectLst/>
                        </a:rPr>
                        <a:t>参数名称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>
                          <a:effectLst/>
                        </a:rPr>
                        <a:t>参数值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>
                          <a:effectLst/>
                        </a:rPr>
                        <a:t>参数名称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>
                          <a:effectLst/>
                        </a:rPr>
                        <a:t>参数值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3014323"/>
                  </a:ext>
                </a:extLst>
              </a:tr>
              <a:tr h="3417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Encoder layers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Encoder units</a:t>
                      </a:r>
                      <a:endParaRPr lang="zh-CN" sz="24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2048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3712078"/>
                  </a:ext>
                </a:extLst>
              </a:tr>
              <a:tr h="3417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Decoder layers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effectLst/>
                        </a:rPr>
                        <a:t>Decoder units</a:t>
                      </a:r>
                      <a:endParaRPr lang="zh-CN" sz="2400" b="1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2048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320105"/>
                  </a:ext>
                </a:extLst>
              </a:tr>
              <a:tr h="3417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Attention dimension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512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effectLst/>
                        </a:rPr>
                        <a:t>Attention head number</a:t>
                      </a:r>
                      <a:endParaRPr lang="zh-CN" sz="2400" b="1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295638"/>
                  </a:ext>
                </a:extLst>
              </a:tr>
              <a:tr h="3417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CTC weight in training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0.3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effectLst/>
                        </a:rPr>
                        <a:t>Batch size</a:t>
                      </a:r>
                      <a:endParaRPr lang="zh-CN" sz="2400" b="1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16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090858"/>
                  </a:ext>
                </a:extLst>
              </a:tr>
              <a:tr h="3417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Optimizer 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noam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effectLst/>
                        </a:rPr>
                        <a:t>Accum-grad</a:t>
                      </a:r>
                      <a:endParaRPr lang="zh-CN" sz="2400" b="1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3397788"/>
                  </a:ext>
                </a:extLst>
              </a:tr>
              <a:tr h="3417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Grad-clip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effectLst/>
                        </a:rPr>
                        <a:t>Dropout rate</a:t>
                      </a:r>
                      <a:endParaRPr lang="zh-CN" sz="2400" b="1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0.1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5989187"/>
                  </a:ext>
                </a:extLst>
              </a:tr>
              <a:tr h="3417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Transformer input layer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conv2d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Transformer learning rate</a:t>
                      </a:r>
                      <a:endParaRPr lang="zh-CN" sz="24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10.0</a:t>
                      </a:r>
                      <a:r>
                        <a:rPr lang="zh-CN" sz="1800" kern="1200">
                          <a:effectLst/>
                        </a:rPr>
                        <a:t>、</a:t>
                      </a:r>
                      <a:r>
                        <a:rPr lang="en-US" sz="1800" kern="1200">
                          <a:effectLst/>
                        </a:rPr>
                        <a:t>1.0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070910"/>
                  </a:ext>
                </a:extLst>
              </a:tr>
              <a:tr h="3825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Transformer warmup steps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25000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Epochs</a:t>
                      </a:r>
                      <a:endParaRPr lang="zh-CN" sz="24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50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7451915"/>
                  </a:ext>
                </a:extLst>
              </a:tr>
              <a:tr h="3417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CTC weight in decoding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0.3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effectLst/>
                        </a:rPr>
                        <a:t>LM weight in decoding</a:t>
                      </a:r>
                      <a:endParaRPr lang="zh-CN" sz="2400" b="1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0.3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504132"/>
                  </a:ext>
                </a:extLst>
              </a:tr>
              <a:tr h="3417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LM layers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RNN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LM layer number</a:t>
                      </a:r>
                      <a:endParaRPr lang="zh-CN" sz="24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59340"/>
                  </a:ext>
                </a:extLst>
              </a:tr>
              <a:tr h="3417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LM optimizer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sgd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effectLst/>
                        </a:rPr>
                        <a:t>LM batch size </a:t>
                      </a:r>
                      <a:endParaRPr lang="zh-CN" sz="2400" b="1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256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8149159"/>
                  </a:ext>
                </a:extLst>
              </a:tr>
              <a:tr h="3417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LM layer units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2048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LM epochs</a:t>
                      </a:r>
                      <a:endParaRPr lang="zh-CN" sz="240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200</a:t>
                      </a:r>
                      <a:r>
                        <a:rPr lang="zh-CN" sz="1800" kern="1200" dirty="0">
                          <a:effectLst/>
                        </a:rPr>
                        <a:t>、</a:t>
                      </a:r>
                      <a:r>
                        <a:rPr lang="en-US" sz="1800" kern="1200" dirty="0">
                          <a:effectLst/>
                        </a:rPr>
                        <a:t>10</a:t>
                      </a:r>
                      <a:r>
                        <a:rPr lang="zh-CN" sz="1800" kern="1200" dirty="0">
                          <a:effectLst/>
                        </a:rPr>
                        <a:t>、</a:t>
                      </a:r>
                      <a:r>
                        <a:rPr lang="en-US" sz="1800" kern="1200" dirty="0">
                          <a:effectLst/>
                        </a:rPr>
                        <a:t>5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78194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1956D1A-4F13-6044-83E4-D0EF464B3C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t="70643"/>
          <a:stretch/>
        </p:blipFill>
        <p:spPr>
          <a:xfrm>
            <a:off x="-69850" y="6032500"/>
            <a:ext cx="12331700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0998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15D59-61A3-8848-B315-72AA6B4F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EFB9EC-A224-7D4F-AF82-A0929EE131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t="70643"/>
          <a:stretch/>
        </p:blipFill>
        <p:spPr>
          <a:xfrm>
            <a:off x="-69850" y="6032500"/>
            <a:ext cx="12331700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EDDA772-F7E9-7149-98CD-C8CA0F09D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06581"/>
              </p:ext>
            </p:extLst>
          </p:nvPr>
        </p:nvGraphicFramePr>
        <p:xfrm>
          <a:off x="1060175" y="1690688"/>
          <a:ext cx="10164418" cy="3229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1331">
                  <a:extLst>
                    <a:ext uri="{9D8B030D-6E8A-4147-A177-3AD203B41FA5}">
                      <a16:colId xmlns:a16="http://schemas.microsoft.com/office/drawing/2014/main" val="3025231089"/>
                    </a:ext>
                  </a:extLst>
                </a:gridCol>
                <a:gridCol w="1218447">
                  <a:extLst>
                    <a:ext uri="{9D8B030D-6E8A-4147-A177-3AD203B41FA5}">
                      <a16:colId xmlns:a16="http://schemas.microsoft.com/office/drawing/2014/main" val="1684192411"/>
                    </a:ext>
                  </a:extLst>
                </a:gridCol>
                <a:gridCol w="909561">
                  <a:extLst>
                    <a:ext uri="{9D8B030D-6E8A-4147-A177-3AD203B41FA5}">
                      <a16:colId xmlns:a16="http://schemas.microsoft.com/office/drawing/2014/main" val="619440506"/>
                    </a:ext>
                  </a:extLst>
                </a:gridCol>
                <a:gridCol w="1061331">
                  <a:extLst>
                    <a:ext uri="{9D8B030D-6E8A-4147-A177-3AD203B41FA5}">
                      <a16:colId xmlns:a16="http://schemas.microsoft.com/office/drawing/2014/main" val="4013306669"/>
                    </a:ext>
                  </a:extLst>
                </a:gridCol>
                <a:gridCol w="891391">
                  <a:extLst>
                    <a:ext uri="{9D8B030D-6E8A-4147-A177-3AD203B41FA5}">
                      <a16:colId xmlns:a16="http://schemas.microsoft.com/office/drawing/2014/main" val="4099754682"/>
                    </a:ext>
                  </a:extLst>
                </a:gridCol>
                <a:gridCol w="925593">
                  <a:extLst>
                    <a:ext uri="{9D8B030D-6E8A-4147-A177-3AD203B41FA5}">
                      <a16:colId xmlns:a16="http://schemas.microsoft.com/office/drawing/2014/main" val="1884162099"/>
                    </a:ext>
                  </a:extLst>
                </a:gridCol>
                <a:gridCol w="908493">
                  <a:extLst>
                    <a:ext uri="{9D8B030D-6E8A-4147-A177-3AD203B41FA5}">
                      <a16:colId xmlns:a16="http://schemas.microsoft.com/office/drawing/2014/main" val="2156700969"/>
                    </a:ext>
                  </a:extLst>
                </a:gridCol>
                <a:gridCol w="1061331">
                  <a:extLst>
                    <a:ext uri="{9D8B030D-6E8A-4147-A177-3AD203B41FA5}">
                      <a16:colId xmlns:a16="http://schemas.microsoft.com/office/drawing/2014/main" val="4135039935"/>
                    </a:ext>
                  </a:extLst>
                </a:gridCol>
                <a:gridCol w="908493">
                  <a:extLst>
                    <a:ext uri="{9D8B030D-6E8A-4147-A177-3AD203B41FA5}">
                      <a16:colId xmlns:a16="http://schemas.microsoft.com/office/drawing/2014/main" val="1744273886"/>
                    </a:ext>
                  </a:extLst>
                </a:gridCol>
                <a:gridCol w="1218447">
                  <a:extLst>
                    <a:ext uri="{9D8B030D-6E8A-4147-A177-3AD203B41FA5}">
                      <a16:colId xmlns:a16="http://schemas.microsoft.com/office/drawing/2014/main" val="3253987618"/>
                    </a:ext>
                  </a:extLst>
                </a:gridCol>
              </a:tblGrid>
              <a:tr h="7012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Exp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官方基线最佳结果</a:t>
                      </a:r>
                      <a:r>
                        <a:rPr lang="en-US" sz="1600" kern="100">
                          <a:effectLst/>
                        </a:rPr>
                        <a:t>WER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Method 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WER/CER 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Method 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WER/CER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Method 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WER/CER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Method 4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WER/CER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41399"/>
                  </a:ext>
                </a:extLst>
              </a:tr>
              <a:tr h="2697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American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7.42%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8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160h Fine-tune+ small 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LM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4.7% 5.2%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8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160h Fine-tune+ large 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LM 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epoch 5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4.2% 4.6%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8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160h + 50h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Fine-tune+ large 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LM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epoch 10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4.3% 4.8%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8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160h + 50h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Fine-tune+ large 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LM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epoch 10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4.2% 4.6%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1516237"/>
                  </a:ext>
                </a:extLst>
              </a:tr>
              <a:tr h="2697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British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7.23%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4.1% 4.7%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4.1% 4.8%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4.1% 4.9%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4.1% 4.8%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768"/>
                  </a:ext>
                </a:extLst>
              </a:tr>
              <a:tr h="2697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Chinese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9.87%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7.5% 8.6%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6.7% 7.7%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6.8% 7.7%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6.7% 7.7%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3047625"/>
                  </a:ext>
                </a:extLst>
              </a:tr>
              <a:tr h="2697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Indian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7.85%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5.8% 7.2%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5.1% 6.3%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5.2%  6.4%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5.1% 6.3%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3073461"/>
                  </a:ext>
                </a:extLst>
              </a:tr>
              <a:tr h="2697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Japanese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5.71%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4.3% 4.9%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3.9% 4.4%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3.9% 4.4%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3.9% 4.4%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4898384"/>
                  </a:ext>
                </a:extLst>
              </a:tr>
              <a:tr h="2697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Korean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6.4%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4.6% 5.2%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3.7% 4.3%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3.7% 4.2%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3.7% 4.3%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8899005"/>
                  </a:ext>
                </a:extLst>
              </a:tr>
              <a:tr h="2697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Portuguese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5.9%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4.2% 4.8%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3.8% 4.4%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3.9% 4.4%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3.8% 4.4%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8633273"/>
                  </a:ext>
                </a:extLst>
              </a:tr>
              <a:tr h="4824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Russian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4.6%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2.9% 3.3%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2.4% 2.8%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2.4% 2.7% </a:t>
                      </a:r>
                      <a:endParaRPr lang="zh-CN" sz="2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2.4% 2.8%</a:t>
                      </a:r>
                      <a:endParaRPr lang="zh-CN" sz="2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418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19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15D59-61A3-8848-B315-72AA6B4F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351088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b="1" dirty="0">
                <a:solidFill>
                  <a:srgbClr val="7030A0"/>
                </a:solidFill>
              </a:rPr>
              <a:t>谢谢大家～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EFB9EC-A224-7D4F-AF82-A0929EE131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t="70643"/>
          <a:stretch/>
        </p:blipFill>
        <p:spPr>
          <a:xfrm>
            <a:off x="-69850" y="6032500"/>
            <a:ext cx="12331700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8179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813</Words>
  <Application>Microsoft Macintosh PowerPoint</Application>
  <PresentationFormat>宽屏</PresentationFormat>
  <Paragraphs>160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DengXian</vt:lpstr>
      <vt:lpstr>DengXian</vt:lpstr>
      <vt:lpstr>等线 Light</vt:lpstr>
      <vt:lpstr>Arial</vt:lpstr>
      <vt:lpstr>Times New Roman</vt:lpstr>
      <vt:lpstr>Office 主题​​</vt:lpstr>
      <vt:lpstr>PowerPoint 演示文稿</vt:lpstr>
      <vt:lpstr>赛道任务简介 track-2</vt:lpstr>
      <vt:lpstr>数据分析</vt:lpstr>
      <vt:lpstr>模型训练</vt:lpstr>
      <vt:lpstr>训练参数</vt:lpstr>
      <vt:lpstr>实验结果</vt:lpstr>
      <vt:lpstr>谢谢大家～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8</cp:revision>
  <dcterms:created xsi:type="dcterms:W3CDTF">2020-11-30T16:52:28Z</dcterms:created>
  <dcterms:modified xsi:type="dcterms:W3CDTF">2020-11-30T17:22:04Z</dcterms:modified>
</cp:coreProperties>
</file>