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2" r:id="rId2"/>
  </p:sldMasterIdLst>
  <p:notesMasterIdLst>
    <p:notesMasterId r:id="rId20"/>
  </p:notesMasterIdLst>
  <p:handoutMasterIdLst>
    <p:handoutMasterId r:id="rId21"/>
  </p:handoutMasterIdLst>
  <p:sldIdLst>
    <p:sldId id="260" r:id="rId3"/>
    <p:sldId id="261" r:id="rId4"/>
    <p:sldId id="262" r:id="rId5"/>
    <p:sldId id="267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9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劲夫 王" initials="劲夫" lastIdx="1" clrIdx="0">
    <p:extLst>
      <p:ext uri="{19B8F6BF-5375-455C-9EA6-DF929625EA0E}">
        <p15:presenceInfo xmlns:p15="http://schemas.microsoft.com/office/powerpoint/2012/main" userId="cbb61158a3253d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59D"/>
    <a:srgbClr val="3E70CA"/>
    <a:srgbClr val="AFEF92"/>
    <a:srgbClr val="083643"/>
    <a:srgbClr val="CFF19D"/>
    <a:srgbClr val="090422"/>
    <a:srgbClr val="B8ECD6"/>
    <a:srgbClr val="829260"/>
    <a:srgbClr val="829261"/>
    <a:srgbClr val="A09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D91118-E6DA-40F4-B20E-F55D7FA84F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0586B2-F9FF-40F1-8823-A7FF02F34F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4A5A0-7C0D-4210-874F-062F80C8A270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4ABFAD-A541-4C95-BE34-75766C95EF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34274-166A-45CE-93B2-F8F730A7B5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D29823-FEB3-4E60-A8E5-5695B1C66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674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CA7DE-0547-4FC6-899B-AAEC2C5EB4FA}" type="datetimeFigureOut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48BDD-9B42-4BA0-874C-8F8E42E11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769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41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8BDD-9B42-4BA0-874C-8F8E42E115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08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66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59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4247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9214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587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21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942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A48BDD-9B42-4BA0-874C-8F8E42E115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8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722D-0274-4ECB-B32E-0BB20F1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945E8-0FC4-4083-A23D-50B526329B1F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3121C-EC9A-46FE-8510-2B453CC9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A3047-A6DE-45A4-9190-FE5E761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56350"/>
            <a:ext cx="2743200" cy="365125"/>
          </a:xfrm>
        </p:spPr>
        <p:txBody>
          <a:bodyPr/>
          <a:lstStyle/>
          <a:p>
            <a:fld id="{E23AF9FD-31FA-4DF5-B81E-23ED9E1388AD}" type="slidenum">
              <a:rPr lang="zh-CN" altLang="en-US" smtClean="0"/>
              <a:pPr/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1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722D-0274-4ECB-B32E-0BB20F1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635C-5C84-409C-9E19-8AF74CEC27EB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3121C-EC9A-46FE-8510-2B453CC9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A3047-A6DE-45A4-9190-FE5E761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356350"/>
            <a:ext cx="2743200" cy="365125"/>
          </a:xfrm>
        </p:spPr>
        <p:txBody>
          <a:bodyPr/>
          <a:lstStyle/>
          <a:p>
            <a:fld id="{E23AF9FD-31FA-4DF5-B81E-23ED9E1388AD}" type="slidenum">
              <a:rPr lang="zh-CN" altLang="en-US" smtClean="0"/>
              <a:pPr/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17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722D-0274-4ECB-B32E-0BB20F1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A44C-8064-4ECE-99FC-35E97FB3C331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3121C-EC9A-46FE-8510-2B453CC9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A3047-A6DE-45A4-9190-FE5E761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8600" y="6356350"/>
            <a:ext cx="2743200" cy="365125"/>
          </a:xfrm>
        </p:spPr>
        <p:txBody>
          <a:bodyPr/>
          <a:lstStyle/>
          <a:p>
            <a:fld id="{E23AF9FD-31FA-4DF5-B81E-23ED9E1388AD}" type="slidenum">
              <a:rPr lang="zh-CN" altLang="en-US" smtClean="0"/>
              <a:pPr/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69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1D722D-0274-4ECB-B32E-0BB20F1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FCB3-41FA-484C-AE0B-CA7305CA52AF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3121C-EC9A-46FE-8510-2B453CC9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9A3047-A6DE-45A4-9190-FE5E7614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520" y="6356350"/>
            <a:ext cx="2743200" cy="365125"/>
          </a:xfrm>
        </p:spPr>
        <p:txBody>
          <a:bodyPr/>
          <a:lstStyle/>
          <a:p>
            <a:fld id="{E23AF9FD-31FA-4DF5-B81E-23ED9E1388AD}" type="slidenum">
              <a:rPr lang="zh-CN" altLang="en-US" smtClean="0"/>
              <a:pPr/>
              <a:t>‹#›</a:t>
            </a:fld>
            <a:r>
              <a:rPr lang="en-US" altLang="zh-CN"/>
              <a:t>/41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62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D409A-619E-4E57-AA87-B5641EBAD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1C64A-693C-4C3D-B54D-071652CEF326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84438-CB18-4700-B5A1-F085C246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A075F-A083-49E6-AE07-EAFE917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82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9FD-31FA-4DF5-B81E-23ED9E1388AD}" type="slidenum">
              <a:rPr lang="zh-CN" altLang="en-US" smtClean="0"/>
              <a:pPr/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F4BE69-5A81-43E7-B66C-34EA5FB0CF11}"/>
              </a:ext>
            </a:extLst>
          </p:cNvPr>
          <p:cNvSpPr/>
          <p:nvPr userDrawn="1"/>
        </p:nvSpPr>
        <p:spPr>
          <a:xfrm>
            <a:off x="274185" y="824281"/>
            <a:ext cx="11478127" cy="83820"/>
          </a:xfrm>
          <a:prstGeom prst="rect">
            <a:avLst/>
          </a:prstGeom>
          <a:solidFill>
            <a:srgbClr val="0070C0"/>
          </a:solidFill>
          <a:ln>
            <a:solidFill>
              <a:srgbClr val="0C4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454FCD-D9FF-4F7F-81D1-8613F30054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4150" y="136525"/>
            <a:ext cx="2927850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D409A-619E-4E57-AA87-B5641EBAD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DD062-10AE-442F-9B08-488AFB0C50C5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84438-CB18-4700-B5A1-F085C246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3A075F-A083-49E6-AE07-EAFE9172B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82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F9FD-31FA-4DF5-B81E-23ED9E1388AD}" type="slidenum">
              <a:rPr lang="zh-CN" altLang="en-US" smtClean="0"/>
              <a:pPr/>
              <a:t>‹#›</a:t>
            </a:fld>
            <a:r>
              <a:rPr lang="en-US" altLang="zh-CN" dirty="0"/>
              <a:t>/41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F4BE69-5A81-43E7-B66C-34EA5FB0CF11}"/>
              </a:ext>
            </a:extLst>
          </p:cNvPr>
          <p:cNvSpPr/>
          <p:nvPr userDrawn="1"/>
        </p:nvSpPr>
        <p:spPr>
          <a:xfrm>
            <a:off x="274185" y="824281"/>
            <a:ext cx="11478127" cy="83820"/>
          </a:xfrm>
          <a:prstGeom prst="rect">
            <a:avLst/>
          </a:prstGeom>
          <a:solidFill>
            <a:srgbClr val="0070C0"/>
          </a:solidFill>
          <a:ln>
            <a:solidFill>
              <a:srgbClr val="0C4D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7454FCD-D9FF-4F7F-81D1-8613F30054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64150" y="136525"/>
            <a:ext cx="2927850" cy="67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3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pushing-the-limits-of-semi-supervis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FF22FA-B0F1-4265-8183-78139687E77E}"/>
              </a:ext>
            </a:extLst>
          </p:cNvPr>
          <p:cNvSpPr txBox="1"/>
          <p:nvPr/>
        </p:nvSpPr>
        <p:spPr>
          <a:xfrm>
            <a:off x="679726" y="1333741"/>
            <a:ext cx="10691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Multi-Accent Team </a:t>
            </a:r>
          </a:p>
          <a:p>
            <a:pPr algn="ctr"/>
            <a:r>
              <a:rPr lang="en-US" altLang="zh-CN" sz="4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System Description for AESRC2020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</a:t>
            </a:fld>
            <a:r>
              <a:rPr lang="en-US" altLang="zh-CN"/>
              <a:t>/41</a:t>
            </a:r>
            <a:endParaRPr lang="zh-CN" altLang="en-US" dirty="0"/>
          </a:p>
        </p:txBody>
      </p:sp>
      <p:pic>
        <p:nvPicPr>
          <p:cNvPr id="1026" name="Picture 2" descr="233621 wave，內置騰訊雲小微的音樂&amp;生活助手- 每日頭條">
            <a:extLst>
              <a:ext uri="{FF2B5EF4-FFF2-40B4-BE49-F238E27FC236}">
                <a16:creationId xmlns:a16="http://schemas.microsoft.com/office/drawing/2014/main" id="{581241FA-C53D-4699-A01F-7C2845733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50" y="5821847"/>
            <a:ext cx="1513152" cy="3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er for Language and Speech Processing | Johns Hopkins University">
            <a:extLst>
              <a:ext uri="{FF2B5EF4-FFF2-40B4-BE49-F238E27FC236}">
                <a16:creationId xmlns:a16="http://schemas.microsoft.com/office/drawing/2014/main" id="{C4F4A36B-5D84-4991-AA46-636DC0F52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004" y="5606031"/>
            <a:ext cx="1513152" cy="6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A Job Ads - Tenure-Track Faculty, Department of Computer Science">
            <a:extLst>
              <a:ext uri="{FF2B5EF4-FFF2-40B4-BE49-F238E27FC236}">
                <a16:creationId xmlns:a16="http://schemas.microsoft.com/office/drawing/2014/main" id="{95D2B8F1-9987-4E54-9C18-D2B29078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346" y="4510394"/>
            <a:ext cx="1988993" cy="14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ncent whitepaper: Libra a threat to WeChat Pay, AliPay - Ledger Insights  - enterprise blockchain">
            <a:extLst>
              <a:ext uri="{FF2B5EF4-FFF2-40B4-BE49-F238E27FC236}">
                <a16:creationId xmlns:a16="http://schemas.microsoft.com/office/drawing/2014/main" id="{2EC5F94F-5497-4877-8B77-92C866AA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859" y="4379766"/>
            <a:ext cx="2392279" cy="140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56D4BA3-6C6D-4DE6-8A86-40033E72BC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16" y="6840"/>
            <a:ext cx="3605239" cy="91916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2E1C0AA-1CED-4342-8392-AF6D115FCF1D}"/>
              </a:ext>
            </a:extLst>
          </p:cNvPr>
          <p:cNvSpPr txBox="1"/>
          <p:nvPr/>
        </p:nvSpPr>
        <p:spPr>
          <a:xfrm>
            <a:off x="4204750" y="4012122"/>
            <a:ext cx="395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Tencent </a:t>
            </a:r>
            <a:r>
              <a:rPr lang="en-US" altLang="zh-CN" i="1" dirty="0" err="1"/>
              <a:t>Co.Ltd</a:t>
            </a:r>
            <a:r>
              <a:rPr lang="en-US" altLang="zh-CN" i="1" dirty="0"/>
              <a:t>, Beijing, China</a:t>
            </a:r>
            <a:endParaRPr lang="zh-CN" altLang="en-US" i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62AA9-F19A-47C1-B16E-C0AAE019758C}"/>
              </a:ext>
            </a:extLst>
          </p:cNvPr>
          <p:cNvSpPr txBox="1"/>
          <p:nvPr/>
        </p:nvSpPr>
        <p:spPr>
          <a:xfrm>
            <a:off x="3793384" y="4404243"/>
            <a:ext cx="545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Johns Hopkins University, Baltimore, USA</a:t>
            </a:r>
            <a:endParaRPr lang="zh-CN" altLang="en-US" i="1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2AEA4CC-6CF8-9142-87B7-96D7832D869A}"/>
              </a:ext>
            </a:extLst>
          </p:cNvPr>
          <p:cNvGrpSpPr/>
          <p:nvPr/>
        </p:nvGrpSpPr>
        <p:grpSpPr>
          <a:xfrm>
            <a:off x="1245077" y="3237114"/>
            <a:ext cx="1718797" cy="369332"/>
            <a:chOff x="679726" y="3276458"/>
            <a:chExt cx="1718797" cy="36933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776173-369D-4046-894E-013F2B9F3B15}"/>
                </a:ext>
              </a:extLst>
            </p:cNvPr>
            <p:cNvSpPr txBox="1"/>
            <p:nvPr/>
          </p:nvSpPr>
          <p:spPr>
            <a:xfrm>
              <a:off x="679726" y="3276458"/>
              <a:ext cx="171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Xiaoshuo</a:t>
              </a:r>
              <a:r>
                <a:rPr lang="en-US" altLang="zh-CN" b="1" dirty="0"/>
                <a:t> Xu</a:t>
              </a:r>
              <a:endParaRPr lang="zh-CN" altLang="en-US" b="1" dirty="0"/>
            </a:p>
          </p:txBody>
        </p:sp>
        <p:pic>
          <p:nvPicPr>
            <p:cNvPr id="9" name="图形 8" descr="无填充的吐舌头表情">
              <a:extLst>
                <a:ext uri="{FF2B5EF4-FFF2-40B4-BE49-F238E27FC236}">
                  <a16:creationId xmlns:a16="http://schemas.microsoft.com/office/drawing/2014/main" id="{073965A7-23E1-4A97-858D-D38B84A80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18970" y="3291434"/>
              <a:ext cx="176690" cy="17669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6BF3DF-0710-D048-9972-7B9A3AB65FA9}"/>
              </a:ext>
            </a:extLst>
          </p:cNvPr>
          <p:cNvGrpSpPr/>
          <p:nvPr/>
        </p:nvGrpSpPr>
        <p:grpSpPr>
          <a:xfrm>
            <a:off x="4977001" y="3237114"/>
            <a:ext cx="1373173" cy="369332"/>
            <a:chOff x="4259601" y="3267660"/>
            <a:chExt cx="1373173" cy="369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702619E-D393-41FD-8EE7-8C2F7DFD1335}"/>
                </a:ext>
              </a:extLst>
            </p:cNvPr>
            <p:cNvSpPr txBox="1"/>
            <p:nvPr/>
          </p:nvSpPr>
          <p:spPr>
            <a:xfrm>
              <a:off x="4259601" y="3267660"/>
              <a:ext cx="129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Sining</a:t>
              </a:r>
              <a:r>
                <a:rPr lang="en-US" altLang="zh-CN" b="1" dirty="0"/>
                <a:t> Sun</a:t>
              </a:r>
              <a:endParaRPr lang="zh-CN" altLang="en-US" b="1" dirty="0"/>
            </a:p>
          </p:txBody>
        </p:sp>
        <p:pic>
          <p:nvPicPr>
            <p:cNvPr id="24" name="图形 23" descr="无填充的吐舌头表情">
              <a:extLst>
                <a:ext uri="{FF2B5EF4-FFF2-40B4-BE49-F238E27FC236}">
                  <a16:creationId xmlns:a16="http://schemas.microsoft.com/office/drawing/2014/main" id="{E2CB3011-3054-440E-9788-A230DDCAC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56084" y="3307609"/>
              <a:ext cx="176690" cy="17669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88DBFB6-FB89-2948-8CB4-D0FF7FF45C1B}"/>
              </a:ext>
            </a:extLst>
          </p:cNvPr>
          <p:cNvGrpSpPr/>
          <p:nvPr/>
        </p:nvGrpSpPr>
        <p:grpSpPr>
          <a:xfrm>
            <a:off x="6445202" y="3237114"/>
            <a:ext cx="1718797" cy="369332"/>
            <a:chOff x="5748052" y="3237114"/>
            <a:chExt cx="1718797" cy="36933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C1F2F3-56D7-4F7E-A8CD-34A3D1D5C18C}"/>
                </a:ext>
              </a:extLst>
            </p:cNvPr>
            <p:cNvSpPr txBox="1"/>
            <p:nvPr/>
          </p:nvSpPr>
          <p:spPr>
            <a:xfrm>
              <a:off x="5748052" y="3237114"/>
              <a:ext cx="171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Songjun</a:t>
              </a:r>
              <a:r>
                <a:rPr lang="en-US" altLang="zh-CN" b="1" dirty="0"/>
                <a:t> Cao</a:t>
              </a:r>
              <a:endParaRPr lang="zh-CN" altLang="en-US" b="1" dirty="0"/>
            </a:p>
          </p:txBody>
        </p:sp>
        <p:pic>
          <p:nvPicPr>
            <p:cNvPr id="25" name="图形 24" descr="无填充的吐舌头表情">
              <a:extLst>
                <a:ext uri="{FF2B5EF4-FFF2-40B4-BE49-F238E27FC236}">
                  <a16:creationId xmlns:a16="http://schemas.microsoft.com/office/drawing/2014/main" id="{86EBAD46-A47D-4A59-9B66-AF77675C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81" y="3312837"/>
              <a:ext cx="176690" cy="176690"/>
            </a:xfrm>
            <a:prstGeom prst="rect">
              <a:avLst/>
            </a:prstGeom>
          </p:spPr>
        </p:pic>
      </p:grpSp>
      <p:pic>
        <p:nvPicPr>
          <p:cNvPr id="26" name="图形 25" descr="无填充的吐舌头表情">
            <a:extLst>
              <a:ext uri="{FF2B5EF4-FFF2-40B4-BE49-F238E27FC236}">
                <a16:creationId xmlns:a16="http://schemas.microsoft.com/office/drawing/2014/main" id="{87074CD9-ADE4-4E74-B4BD-697FAB888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033" y="3841692"/>
            <a:ext cx="176690" cy="17669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8BC5CDD-D9C5-9748-9C07-D519C3BB3E30}"/>
              </a:ext>
            </a:extLst>
          </p:cNvPr>
          <p:cNvGrpSpPr/>
          <p:nvPr/>
        </p:nvGrpSpPr>
        <p:grpSpPr>
          <a:xfrm>
            <a:off x="3058902" y="3237114"/>
            <a:ext cx="1823071" cy="369332"/>
            <a:chOff x="2294249" y="3265652"/>
            <a:chExt cx="1823071" cy="36933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C3B6701-45F2-4988-ACFD-8B2AC0381AFE}"/>
                </a:ext>
              </a:extLst>
            </p:cNvPr>
            <p:cNvSpPr txBox="1"/>
            <p:nvPr/>
          </p:nvSpPr>
          <p:spPr>
            <a:xfrm>
              <a:off x="2294249" y="3265652"/>
              <a:ext cx="171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Yuekai Zhang</a:t>
              </a:r>
              <a:endParaRPr lang="zh-CN" altLang="en-US" b="1" dirty="0"/>
            </a:p>
          </p:txBody>
        </p:sp>
        <p:pic>
          <p:nvPicPr>
            <p:cNvPr id="23" name="图形 22" descr="无填充的吐舌头表情">
              <a:extLst>
                <a:ext uri="{FF2B5EF4-FFF2-40B4-BE49-F238E27FC236}">
                  <a16:creationId xmlns:a16="http://schemas.microsoft.com/office/drawing/2014/main" id="{64D06488-839D-4B31-ABA9-E38321221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79746" y="3312837"/>
              <a:ext cx="176690" cy="176690"/>
            </a:xfrm>
            <a:prstGeom prst="rect">
              <a:avLst/>
            </a:prstGeom>
          </p:spPr>
        </p:pic>
        <p:pic>
          <p:nvPicPr>
            <p:cNvPr id="15" name="图形 14" descr="无填充的戴太阳镜表情">
              <a:extLst>
                <a:ext uri="{FF2B5EF4-FFF2-40B4-BE49-F238E27FC236}">
                  <a16:creationId xmlns:a16="http://schemas.microsoft.com/office/drawing/2014/main" id="{637F23AC-20A4-4BA9-92C0-99AF99C84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940630" y="3313232"/>
              <a:ext cx="176690" cy="176690"/>
            </a:xfrm>
            <a:prstGeom prst="rect">
              <a:avLst/>
            </a:prstGeom>
          </p:spPr>
        </p:pic>
      </p:grpSp>
      <p:pic>
        <p:nvPicPr>
          <p:cNvPr id="29" name="图形 28" descr="无填充的戴太阳镜表情">
            <a:extLst>
              <a:ext uri="{FF2B5EF4-FFF2-40B4-BE49-F238E27FC236}">
                <a16:creationId xmlns:a16="http://schemas.microsoft.com/office/drawing/2014/main" id="{13B988BB-D137-4D6D-AF7D-3C915F5C3E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65955" y="4220383"/>
            <a:ext cx="176690" cy="1766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9433CFB-1E35-4C44-A028-1BC9E94AFB56}"/>
              </a:ext>
            </a:extLst>
          </p:cNvPr>
          <p:cNvGrpSpPr/>
          <p:nvPr/>
        </p:nvGrpSpPr>
        <p:grpSpPr>
          <a:xfrm>
            <a:off x="8259027" y="3237114"/>
            <a:ext cx="1718797" cy="369332"/>
            <a:chOff x="7690115" y="3283458"/>
            <a:chExt cx="1718797" cy="369332"/>
          </a:xfrm>
        </p:grpSpPr>
        <p:sp>
          <p:nvSpPr>
            <p:cNvPr id="27" name="文本框 15">
              <a:extLst>
                <a:ext uri="{FF2B5EF4-FFF2-40B4-BE49-F238E27FC236}">
                  <a16:creationId xmlns:a16="http://schemas.microsoft.com/office/drawing/2014/main" id="{9CE12ECF-DBE6-2148-ACEF-E0589F0EB925}"/>
                </a:ext>
              </a:extLst>
            </p:cNvPr>
            <p:cNvSpPr txBox="1"/>
            <p:nvPr/>
          </p:nvSpPr>
          <p:spPr>
            <a:xfrm>
              <a:off x="7690115" y="3283458"/>
              <a:ext cx="1718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Yueteng</a:t>
              </a:r>
              <a:r>
                <a:rPr lang="en-US" altLang="zh-CN" b="1" dirty="0"/>
                <a:t> Kang</a:t>
              </a:r>
              <a:endParaRPr lang="zh-CN" altLang="en-US" b="1" dirty="0"/>
            </a:p>
          </p:txBody>
        </p:sp>
        <p:pic>
          <p:nvPicPr>
            <p:cNvPr id="28" name="图形 23" descr="无填充的吐舌头表情">
              <a:extLst>
                <a:ext uri="{FF2B5EF4-FFF2-40B4-BE49-F238E27FC236}">
                  <a16:creationId xmlns:a16="http://schemas.microsoft.com/office/drawing/2014/main" id="{893ACD03-9C2B-D245-ADCC-48801E3CE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32222" y="3312837"/>
              <a:ext cx="176690" cy="17669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6F27DA-32A1-A445-96A7-CDA0DA3267F6}"/>
              </a:ext>
            </a:extLst>
          </p:cNvPr>
          <p:cNvGrpSpPr/>
          <p:nvPr/>
        </p:nvGrpSpPr>
        <p:grpSpPr>
          <a:xfrm>
            <a:off x="10072852" y="3237114"/>
            <a:ext cx="1151367" cy="369332"/>
            <a:chOff x="9507501" y="3283458"/>
            <a:chExt cx="1151367" cy="369332"/>
          </a:xfrm>
        </p:grpSpPr>
        <p:sp>
          <p:nvSpPr>
            <p:cNvPr id="30" name="文本框 15">
              <a:extLst>
                <a:ext uri="{FF2B5EF4-FFF2-40B4-BE49-F238E27FC236}">
                  <a16:creationId xmlns:a16="http://schemas.microsoft.com/office/drawing/2014/main" id="{A512B155-BFFB-EC40-A1A9-CC563ECE3286}"/>
                </a:ext>
              </a:extLst>
            </p:cNvPr>
            <p:cNvSpPr txBox="1"/>
            <p:nvPr/>
          </p:nvSpPr>
          <p:spPr>
            <a:xfrm>
              <a:off x="9507501" y="3283458"/>
              <a:ext cx="11513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Long Ma</a:t>
              </a:r>
              <a:endParaRPr lang="zh-CN" altLang="en-US" b="1" dirty="0"/>
            </a:p>
          </p:txBody>
        </p:sp>
        <p:pic>
          <p:nvPicPr>
            <p:cNvPr id="31" name="图形 23" descr="无填充的吐舌头表情">
              <a:extLst>
                <a:ext uri="{FF2B5EF4-FFF2-40B4-BE49-F238E27FC236}">
                  <a16:creationId xmlns:a16="http://schemas.microsoft.com/office/drawing/2014/main" id="{9E7D497A-BFD0-004C-9498-49D216EA5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482178" y="3317980"/>
              <a:ext cx="176690" cy="176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772111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10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4DAA-B08C-494F-84D4-084CADB01788}"/>
              </a:ext>
            </a:extLst>
          </p:cNvPr>
          <p:cNvSpPr txBox="1">
            <a:spLocks/>
          </p:cNvSpPr>
          <p:nvPr/>
        </p:nvSpPr>
        <p:spPr>
          <a:xfrm>
            <a:off x="269631" y="10550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4-Gram</a:t>
            </a:r>
            <a:r>
              <a:rPr lang="en-CN" dirty="0"/>
              <a:t> W</a:t>
            </a:r>
            <a:r>
              <a:rPr lang="en-US" dirty="0"/>
              <a:t>o</a:t>
            </a:r>
            <a:r>
              <a:rPr lang="en-CN" dirty="0"/>
              <a:t>rd LM</a:t>
            </a:r>
          </a:p>
          <a:p>
            <a:pPr lvl="1"/>
            <a:r>
              <a:rPr lang="en-CN" dirty="0"/>
              <a:t>Train N-gram models on Librispeech and Accent training</a:t>
            </a:r>
            <a:r>
              <a:rPr lang="zh-CN" altLang="en-US" dirty="0"/>
              <a:t> </a:t>
            </a:r>
            <a:r>
              <a:rPr lang="en-US" altLang="zh-CN" dirty="0"/>
              <a:t>transcription separately (N = 3, 4, 5)</a:t>
            </a:r>
          </a:p>
          <a:p>
            <a:pPr lvl="1"/>
            <a:r>
              <a:rPr lang="en-US" altLang="zh-CN" dirty="0"/>
              <a:t>Find the optimal mix weights on Accent dev, transcription </a:t>
            </a:r>
          </a:p>
          <a:p>
            <a:pPr lvl="1"/>
            <a:r>
              <a:rPr lang="en-US" dirty="0"/>
              <a:t>4-Gram</a:t>
            </a:r>
            <a:r>
              <a:rPr lang="en-CN" dirty="0"/>
              <a:t> model achieves a perplexity of 47 </a:t>
            </a:r>
          </a:p>
          <a:p>
            <a:pPr lvl="1"/>
            <a:r>
              <a:rPr lang="en-US" dirty="0"/>
              <a:t>Combine with a Tire tree (not </a:t>
            </a:r>
            <a:r>
              <a:rPr lang="en-US" dirty="0" err="1"/>
              <a:t>fst</a:t>
            </a:r>
            <a:r>
              <a:rPr lang="en-US" dirty="0"/>
              <a:t>) for </a:t>
            </a:r>
            <a:r>
              <a:rPr lang="en-US" dirty="0" err="1"/>
              <a:t>beamsearch</a:t>
            </a:r>
            <a:endParaRPr lang="en-CN" dirty="0"/>
          </a:p>
          <a:p>
            <a:r>
              <a:rPr lang="en-CN" dirty="0"/>
              <a:t>Word Transformer LM</a:t>
            </a:r>
          </a:p>
          <a:p>
            <a:pPr lvl="1"/>
            <a:r>
              <a:rPr lang="en-CN" dirty="0"/>
              <a:t>Train Transformer models on the combination of Librispeech and Accent traning transcription (1: 1, 1: 8)</a:t>
            </a:r>
          </a:p>
          <a:p>
            <a:pPr lvl="1"/>
            <a:r>
              <a:rPr lang="en-CN" dirty="0"/>
              <a:t>6-layer, 12-layer a</a:t>
            </a:r>
            <a:r>
              <a:rPr lang="en-US" dirty="0" err="1"/>
              <a:t>nd</a:t>
            </a:r>
            <a:r>
              <a:rPr lang="en-CN" dirty="0"/>
              <a:t> 24-layer Transformers are explored</a:t>
            </a:r>
          </a:p>
          <a:p>
            <a:pPr lvl="1"/>
            <a:r>
              <a:rPr lang="en-CN" b="1" dirty="0"/>
              <a:t>Slightly lower perplexity but comparable WER </a:t>
            </a:r>
          </a:p>
          <a:p>
            <a:pPr lvl="1"/>
            <a:r>
              <a:rPr lang="en-CN" dirty="0"/>
              <a:t>N</a:t>
            </a:r>
            <a:r>
              <a:rPr lang="en-US" dirty="0"/>
              <a:t>o</a:t>
            </a:r>
            <a:r>
              <a:rPr lang="en-CN" dirty="0"/>
              <a:t>t used for test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Language Model (LM)</a:t>
            </a:r>
          </a:p>
        </p:txBody>
      </p:sp>
    </p:spTree>
    <p:extLst>
      <p:ext uri="{BB962C8B-B14F-4D97-AF65-F5344CB8AC3E}">
        <p14:creationId xmlns:p14="http://schemas.microsoft.com/office/powerpoint/2010/main" val="32652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11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4DAA-B08C-494F-84D4-084CADB01788}"/>
              </a:ext>
            </a:extLst>
          </p:cNvPr>
          <p:cNvSpPr txBox="1">
            <a:spLocks/>
          </p:cNvSpPr>
          <p:nvPr/>
        </p:nvSpPr>
        <p:spPr>
          <a:xfrm>
            <a:off x="269631" y="10550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Encoder-decoder Architecture ?</a:t>
            </a:r>
          </a:p>
          <a:p>
            <a:pPr lvl="1"/>
            <a:r>
              <a:rPr lang="en-CN" dirty="0"/>
              <a:t>We do experiment transformer decoder</a:t>
            </a:r>
          </a:p>
          <a:p>
            <a:pPr lvl="1"/>
            <a:r>
              <a:rPr lang="en-CN" dirty="0"/>
              <a:t>It works comparably to the encoder architecutre</a:t>
            </a:r>
          </a:p>
          <a:p>
            <a:pPr lvl="1"/>
            <a:r>
              <a:rPr lang="en-CN" dirty="0"/>
              <a:t>More time to decode</a:t>
            </a:r>
          </a:p>
          <a:p>
            <a:pPr lvl="1"/>
            <a:endParaRPr lang="en-CN" dirty="0"/>
          </a:p>
          <a:p>
            <a:r>
              <a:rPr lang="en-CN" dirty="0"/>
              <a:t>Wordpiece Transformer Model</a:t>
            </a:r>
          </a:p>
          <a:p>
            <a:pPr lvl="1"/>
            <a:r>
              <a:rPr lang="en-CN" dirty="0"/>
              <a:t>Motivation: exploit multi-levels language information</a:t>
            </a:r>
          </a:p>
          <a:p>
            <a:pPr lvl="1"/>
            <a:r>
              <a:rPr lang="en-CN" dirty="0"/>
              <a:t>Rescore the top 100 candidates generated from beamsearch results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266030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12</a:t>
            </a:fld>
            <a:r>
              <a:rPr lang="en-US" altLang="zh-CN"/>
              <a:t>/41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74DAA-B08C-494F-84D4-084CADB017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631" y="1055077"/>
                <a:ext cx="11476892" cy="530127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N" dirty="0"/>
                  <a:t>Viterbi</a:t>
                </a:r>
              </a:p>
              <a:p>
                <a:pPr lvl="1"/>
                <a:r>
                  <a:rPr lang="en-CN" dirty="0"/>
                  <a:t>Only used for testing the code</a:t>
                </a:r>
              </a:p>
              <a:p>
                <a:r>
                  <a:rPr lang="en-CN" dirty="0"/>
                  <a:t>Two-stage Decoding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  <a:p>
                <a:pPr lvl="1"/>
                <a:r>
                  <a:rPr lang="en-US" dirty="0"/>
                  <a:t>A</a:t>
                </a:r>
                <a:r>
                  <a:rPr lang="en-CN" dirty="0"/>
                  <a:t>coustic score: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CN" dirty="0"/>
                  <a:t>, </a:t>
                </a:r>
                <a:r>
                  <a:rPr lang="en-US" dirty="0"/>
                  <a:t>4-Gram</a:t>
                </a:r>
                <a:r>
                  <a:rPr lang="en-CN" dirty="0"/>
                  <a:t> and Wordpiece Transformer LM score: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N" dirty="0"/>
                  <a:t>, interpolate weight: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CN" dirty="0"/>
              </a:p>
              <a:p>
                <a:pPr lvl="1"/>
                <a:r>
                  <a:rPr lang="en-US" dirty="0"/>
                  <a:t>4-Gram</a:t>
                </a:r>
                <a:r>
                  <a:rPr lang="en-CN" dirty="0"/>
                  <a:t> LM: beamsearch with Tire tree</a:t>
                </a:r>
              </a:p>
              <a:p>
                <a:pPr lvl="1"/>
                <a:r>
                  <a:rPr lang="en-US" dirty="0" err="1"/>
                  <a:t>Wordpiece</a:t>
                </a:r>
                <a:r>
                  <a:rPr lang="en-US" dirty="0"/>
                  <a:t> transformer LM: rescore</a:t>
                </a:r>
              </a:p>
              <a:p>
                <a:r>
                  <a:rPr lang="en-CN" dirty="0"/>
                  <a:t>Tune Parameters of Two-stage Decoding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w</a:t>
                </a:r>
                <a:r>
                  <a:rPr lang="en-CN" dirty="0"/>
                  <a:t>ord insert penalty</a:t>
                </a:r>
              </a:p>
              <a:p>
                <a:pPr lvl="1"/>
                <a:r>
                  <a:rPr lang="en-US" dirty="0"/>
                  <a:t>B</a:t>
                </a:r>
                <a:r>
                  <a:rPr lang="en-CN" dirty="0"/>
                  <a:t>eam, </a:t>
                </a:r>
                <a:r>
                  <a:rPr lang="en-US" dirty="0"/>
                  <a:t>max-sentence=1 (maybe the code bug)</a:t>
                </a:r>
              </a:p>
              <a:p>
                <a:pPr lvl="1"/>
                <a:r>
                  <a:rPr lang="en-US" dirty="0"/>
                  <a:t>etc.</a:t>
                </a:r>
                <a:endParaRPr lang="en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774DAA-B08C-494F-84D4-084CADB01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1055077"/>
                <a:ext cx="11476892" cy="5301273"/>
              </a:xfrm>
              <a:prstGeom prst="rect">
                <a:avLst/>
              </a:prstGeom>
              <a:blipFill>
                <a:blip r:embed="rId2"/>
                <a:stretch>
                  <a:fillRect l="-996" t="-21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365B4-A5FC-324D-BE20-DA94F64F83B8}"/>
              </a:ext>
            </a:extLst>
          </p:cNvPr>
          <p:cNvSpPr txBox="1"/>
          <p:nvPr/>
        </p:nvSpPr>
        <p:spPr>
          <a:xfrm>
            <a:off x="2010350" y="3059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988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13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4DAA-B08C-494F-84D4-084CADB01788}"/>
              </a:ext>
            </a:extLst>
          </p:cNvPr>
          <p:cNvSpPr txBox="1">
            <a:spLocks/>
          </p:cNvSpPr>
          <p:nvPr/>
        </p:nvSpPr>
        <p:spPr>
          <a:xfrm>
            <a:off x="269631" y="10550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Experimential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365B4-A5FC-324D-BE20-DA94F64F83B8}"/>
              </a:ext>
            </a:extLst>
          </p:cNvPr>
          <p:cNvSpPr txBox="1"/>
          <p:nvPr/>
        </p:nvSpPr>
        <p:spPr>
          <a:xfrm>
            <a:off x="2010350" y="3059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FA435A-5508-DD44-A85C-7C058058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87967"/>
              </p:ext>
            </p:extLst>
          </p:nvPr>
        </p:nvGraphicFramePr>
        <p:xfrm>
          <a:off x="1026706" y="1055077"/>
          <a:ext cx="10138588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316">
                  <a:extLst>
                    <a:ext uri="{9D8B030D-6E8A-4147-A177-3AD203B41FA5}">
                      <a16:colId xmlns:a16="http://schemas.microsoft.com/office/drawing/2014/main" val="2851972447"/>
                    </a:ext>
                  </a:extLst>
                </a:gridCol>
                <a:gridCol w="4519375">
                  <a:extLst>
                    <a:ext uri="{9D8B030D-6E8A-4147-A177-3AD203B41FA5}">
                      <a16:colId xmlns:a16="http://schemas.microsoft.com/office/drawing/2014/main" val="1401458"/>
                    </a:ext>
                  </a:extLst>
                </a:gridCol>
                <a:gridCol w="2078897">
                  <a:extLst>
                    <a:ext uri="{9D8B030D-6E8A-4147-A177-3AD203B41FA5}">
                      <a16:colId xmlns:a16="http://schemas.microsoft.com/office/drawing/2014/main" val="1252874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Setting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WER (on dev. set)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52418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CN" b="1" dirty="0"/>
                        <a:t>Effectiveness of data augmentation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Wav2Vec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Training data + Viterbi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Wav2Vec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Data augmentation + Viterbi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5.45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97756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b="1" dirty="0"/>
                        <a:t>Comparison betwe</a:t>
                      </a:r>
                      <a:r>
                        <a:rPr lang="en-US" b="1" dirty="0"/>
                        <a:t>e</a:t>
                      </a:r>
                      <a:r>
                        <a:rPr lang="en-CN" b="1" dirty="0"/>
                        <a:t>n </a:t>
                      </a:r>
                      <a:r>
                        <a:rPr lang="en-US" b="1" dirty="0"/>
                        <a:t>4-Gram</a:t>
                      </a:r>
                      <a:r>
                        <a:rPr lang="en-CN" b="1" dirty="0"/>
                        <a:t> and 12-layer w</a:t>
                      </a:r>
                      <a:r>
                        <a:rPr lang="en-US" b="1" dirty="0" err="1"/>
                        <a:t>ord</a:t>
                      </a:r>
                      <a:r>
                        <a:rPr lang="en-US" b="1" dirty="0"/>
                        <a:t> </a:t>
                      </a:r>
                      <a:r>
                        <a:rPr lang="en-CN" b="1" dirty="0"/>
                        <a:t>Transformer LM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6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Wav2Vec 2.0 + </a:t>
                      </a:r>
                      <a:r>
                        <a:rPr lang="en-US" dirty="0"/>
                        <a:t>4-Gram</a:t>
                      </a:r>
                      <a:r>
                        <a:rPr lang="en-CN" dirty="0"/>
                        <a:t> (2: 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Data augmentation + Beam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3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Wav2Vec 2.0 + 12-layer Word Transformer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Data augmentation + Beam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4.01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5064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b="1" dirty="0"/>
                        <a:t>Further optimization &amp; Comparison to our Transformer ASR method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87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Wav2Vec 2.0 + </a:t>
                      </a:r>
                      <a:r>
                        <a:rPr lang="en-US" dirty="0"/>
                        <a:t>4-Gram</a:t>
                      </a:r>
                      <a:r>
                        <a:rPr lang="en-CN" dirty="0"/>
                        <a:t> (1: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Data augmentation + Tune parameters of decoding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3.71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7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Wav2Vec 2.0 + </a:t>
                      </a:r>
                      <a:r>
                        <a:rPr lang="en-US" dirty="0"/>
                        <a:t>4-Gram</a:t>
                      </a:r>
                      <a:r>
                        <a:rPr lang="en-CN" dirty="0"/>
                        <a:t> (1: 9) + Wordpiece Transformer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dirty="0"/>
                        <a:t>Data augmentation + Tune parameters of decoding + Rescore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dirty="0"/>
                        <a:t>3.64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4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Transformer Large + Transformer LM large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Pretrain: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Librispeech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Accent Aug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Fine-tune: Accent Aug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2433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71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14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4DAA-B08C-494F-84D4-084CADB01788}"/>
              </a:ext>
            </a:extLst>
          </p:cNvPr>
          <p:cNvSpPr txBox="1">
            <a:spLocks/>
          </p:cNvSpPr>
          <p:nvPr/>
        </p:nvSpPr>
        <p:spPr>
          <a:xfrm>
            <a:off x="269631" y="10550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Some Important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365B4-A5FC-324D-BE20-DA94F64F83B8}"/>
              </a:ext>
            </a:extLst>
          </p:cNvPr>
          <p:cNvSpPr txBox="1"/>
          <p:nvPr/>
        </p:nvSpPr>
        <p:spPr>
          <a:xfrm>
            <a:off x="2010350" y="3059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ECFFC0-161C-0B4C-9842-FAF1B49C349F}"/>
              </a:ext>
            </a:extLst>
          </p:cNvPr>
          <p:cNvSpPr txBox="1">
            <a:spLocks/>
          </p:cNvSpPr>
          <p:nvPr/>
        </p:nvSpPr>
        <p:spPr>
          <a:xfrm>
            <a:off x="422031" y="12074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Pretraining is important</a:t>
            </a:r>
          </a:p>
          <a:p>
            <a:pPr lvl="1"/>
            <a:r>
              <a:rPr lang="en-US" dirty="0"/>
              <a:t>Different schemes may have different results</a:t>
            </a:r>
          </a:p>
          <a:p>
            <a:pPr fontAlgn="t"/>
            <a:r>
              <a:rPr lang="en-US" dirty="0"/>
              <a:t>Difference between Wav2vec2.0 and Transformer ASR</a:t>
            </a:r>
          </a:p>
          <a:p>
            <a:pPr lvl="1"/>
            <a:r>
              <a:rPr lang="en-US" dirty="0"/>
              <a:t>24-layer vs 12-layer</a:t>
            </a:r>
          </a:p>
          <a:p>
            <a:pPr lvl="1"/>
            <a:r>
              <a:rPr lang="en-US" dirty="0"/>
              <a:t>W</a:t>
            </a:r>
            <a:r>
              <a:rPr lang="en-CN" dirty="0"/>
              <a:t>ave encoder vs F</a:t>
            </a:r>
            <a:r>
              <a:rPr lang="en-US" dirty="0"/>
              <a:t>b</a:t>
            </a:r>
            <a:r>
              <a:rPr lang="en-CN" dirty="0"/>
              <a:t>anks</a:t>
            </a:r>
          </a:p>
          <a:p>
            <a:pPr lvl="1"/>
            <a:r>
              <a:rPr lang="en-US" dirty="0"/>
              <a:t>Unsupervised pretraining vs supervised pretraining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LM</a:t>
            </a:r>
          </a:p>
          <a:p>
            <a:pPr lvl="1"/>
            <a:r>
              <a:rPr lang="en-US" dirty="0"/>
              <a:t>Word 4-Gram vs </a:t>
            </a:r>
            <a:r>
              <a:rPr lang="en-US" dirty="0" err="1"/>
              <a:t>Wordpiece</a:t>
            </a:r>
            <a:r>
              <a:rPr lang="en-US" dirty="0"/>
              <a:t> Transformer</a:t>
            </a:r>
          </a:p>
          <a:p>
            <a:pPr lvl="1"/>
            <a:r>
              <a:rPr lang="en-US" dirty="0"/>
              <a:t>Multi-level LMs</a:t>
            </a:r>
          </a:p>
          <a:p>
            <a:r>
              <a:rPr lang="en-US" dirty="0"/>
              <a:t>Decoding parameters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10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15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4DAA-B08C-494F-84D4-084CADB01788}"/>
              </a:ext>
            </a:extLst>
          </p:cNvPr>
          <p:cNvSpPr txBox="1">
            <a:spLocks/>
          </p:cNvSpPr>
          <p:nvPr/>
        </p:nvSpPr>
        <p:spPr>
          <a:xfrm>
            <a:off x="269631" y="10550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Coding Language: Python, C/C++</a:t>
            </a:r>
          </a:p>
          <a:p>
            <a:r>
              <a:rPr lang="en-US" dirty="0"/>
              <a:t>Library: torch, </a:t>
            </a:r>
            <a:r>
              <a:rPr lang="en-US" dirty="0" err="1"/>
              <a:t>espnet</a:t>
            </a:r>
            <a:r>
              <a:rPr lang="en-US" dirty="0"/>
              <a:t>, </a:t>
            </a:r>
            <a:r>
              <a:rPr lang="en-US" dirty="0" err="1"/>
              <a:t>fairseq</a:t>
            </a:r>
            <a:r>
              <a:rPr lang="en-US" dirty="0"/>
              <a:t>, </a:t>
            </a:r>
            <a:r>
              <a:rPr lang="en-US" dirty="0" err="1"/>
              <a:t>kaldi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365B4-A5FC-324D-BE20-DA94F64F83B8}"/>
              </a:ext>
            </a:extLst>
          </p:cNvPr>
          <p:cNvSpPr txBox="1"/>
          <p:nvPr/>
        </p:nvSpPr>
        <p:spPr>
          <a:xfrm>
            <a:off x="2010350" y="30596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0632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6727A-B2E9-1542-8E33-8E47502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16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F4A7C-0B49-9844-9EA2-BC1A18B9B0BD}"/>
              </a:ext>
            </a:extLst>
          </p:cNvPr>
          <p:cNvSpPr txBox="1"/>
          <p:nvPr/>
        </p:nvSpPr>
        <p:spPr>
          <a:xfrm>
            <a:off x="2661138" y="2505670"/>
            <a:ext cx="686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5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940682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66727A-B2E9-1542-8E33-8E47502B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17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F4A7C-0B49-9844-9EA2-BC1A18B9B0BD}"/>
              </a:ext>
            </a:extLst>
          </p:cNvPr>
          <p:cNvSpPr txBox="1"/>
          <p:nvPr/>
        </p:nvSpPr>
        <p:spPr>
          <a:xfrm>
            <a:off x="2661138" y="2505670"/>
            <a:ext cx="6869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705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8908" y="6297627"/>
            <a:ext cx="2743200" cy="365125"/>
          </a:xfrm>
        </p:spPr>
        <p:txBody>
          <a:bodyPr/>
          <a:lstStyle/>
          <a:p>
            <a:fld id="{E23AF9FD-31FA-4DF5-B81E-23ED9E1388AD}" type="slidenum">
              <a:rPr lang="zh-CN" altLang="en-US" smtClean="0"/>
              <a:pPr/>
              <a:t>2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B6B91C-DB7A-4289-BC65-851207B70485}"/>
              </a:ext>
            </a:extLst>
          </p:cNvPr>
          <p:cNvSpPr txBox="1"/>
          <p:nvPr/>
        </p:nvSpPr>
        <p:spPr>
          <a:xfrm>
            <a:off x="-780175" y="956235"/>
            <a:ext cx="795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Track2: Accent ASR Task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A2FF01C-2737-46B8-AE2A-53C71A35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006895"/>
              </p:ext>
            </p:extLst>
          </p:nvPr>
        </p:nvGraphicFramePr>
        <p:xfrm>
          <a:off x="1419603" y="1791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521997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43007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5967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Dev (Avg WER%)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(Avg WER%)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17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Transformer ASR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 (no submission)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4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Wav2vec2.0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8234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9AD8AF6-445E-45AC-A2F2-57C7C51ACE48}"/>
              </a:ext>
            </a:extLst>
          </p:cNvPr>
          <p:cNvSpPr txBox="1"/>
          <p:nvPr/>
        </p:nvSpPr>
        <p:spPr>
          <a:xfrm>
            <a:off x="7408412" y="2534422"/>
            <a:ext cx="3363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Rank  1</a:t>
            </a:r>
            <a:r>
              <a:rPr lang="en-US" altLang="zh-CN" b="1" baseline="30000" dirty="0"/>
              <a:t>st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E0E97E-3D62-4D72-B14C-DC1896731AB0}"/>
              </a:ext>
            </a:extLst>
          </p:cNvPr>
          <p:cNvSpPr txBox="1"/>
          <p:nvPr/>
        </p:nvSpPr>
        <p:spPr>
          <a:xfrm>
            <a:off x="421313" y="3198167"/>
            <a:ext cx="199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Overview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29A1EF-CD6A-4CE9-A32A-C7CDF3F2EA01}"/>
              </a:ext>
            </a:extLst>
          </p:cNvPr>
          <p:cNvSpPr txBox="1"/>
          <p:nvPr/>
        </p:nvSpPr>
        <p:spPr>
          <a:xfrm>
            <a:off x="1963024" y="3679524"/>
            <a:ext cx="596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Transformer Method (Quick Intro) </a:t>
            </a:r>
            <a:endParaRPr lang="zh-CN" altLang="en-US" sz="2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5FF7B6-5A28-46AB-B796-3266D8B5F333}"/>
              </a:ext>
            </a:extLst>
          </p:cNvPr>
          <p:cNvSpPr txBox="1"/>
          <p:nvPr/>
        </p:nvSpPr>
        <p:spPr>
          <a:xfrm>
            <a:off x="1963024" y="4189834"/>
            <a:ext cx="4479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Wav2vec 2.0 Background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018F7F-45B0-4120-9D17-2A92ACCC0430}"/>
              </a:ext>
            </a:extLst>
          </p:cNvPr>
          <p:cNvSpPr txBox="1"/>
          <p:nvPr/>
        </p:nvSpPr>
        <p:spPr>
          <a:xfrm>
            <a:off x="1963023" y="4665372"/>
            <a:ext cx="38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Wav2vec 2.0 Training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17D4791-35E7-41BA-BDCD-C1DF9821F800}"/>
              </a:ext>
            </a:extLst>
          </p:cNvPr>
          <p:cNvSpPr txBox="1"/>
          <p:nvPr/>
        </p:nvSpPr>
        <p:spPr>
          <a:xfrm>
            <a:off x="1963024" y="5084211"/>
            <a:ext cx="473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Wav2vec 2.0 Decoding</a:t>
            </a:r>
            <a:endParaRPr lang="zh-CN" altLang="en-US" sz="2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8C18F41-C90B-44D9-A952-1F9A9698D3D7}"/>
              </a:ext>
            </a:extLst>
          </p:cNvPr>
          <p:cNvSpPr txBox="1"/>
          <p:nvPr/>
        </p:nvSpPr>
        <p:spPr>
          <a:xfrm>
            <a:off x="1963024" y="5532433"/>
            <a:ext cx="413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Conclusion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7473873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3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47AE9C-FFD8-4073-B60F-84F94BF6F216}"/>
              </a:ext>
            </a:extLst>
          </p:cNvPr>
          <p:cNvSpPr txBox="1"/>
          <p:nvPr/>
        </p:nvSpPr>
        <p:spPr>
          <a:xfrm>
            <a:off x="245143" y="1065007"/>
            <a:ext cx="387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Transformer Method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1E33A7-1F64-49FB-8BFA-DF4899BC6B32}"/>
              </a:ext>
            </a:extLst>
          </p:cNvPr>
          <p:cNvSpPr txBox="1"/>
          <p:nvPr/>
        </p:nvSpPr>
        <p:spPr>
          <a:xfrm>
            <a:off x="1320332" y="1526672"/>
            <a:ext cx="387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Toolkit: </a:t>
            </a:r>
            <a:r>
              <a:rPr lang="en-US" altLang="zh-CN" sz="2400" b="1" dirty="0" err="1"/>
              <a:t>ESPnet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8CD1AE-A0B5-4788-9080-387332EAF92E}"/>
              </a:ext>
            </a:extLst>
          </p:cNvPr>
          <p:cNvSpPr txBox="1"/>
          <p:nvPr/>
        </p:nvSpPr>
        <p:spPr>
          <a:xfrm>
            <a:off x="1320332" y="1988337"/>
            <a:ext cx="1120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Data: Accent 160 </a:t>
            </a:r>
            <a:r>
              <a:rPr lang="en-US" altLang="zh-CN" sz="2400" b="1" dirty="0" err="1"/>
              <a:t>hrs</a:t>
            </a:r>
            <a:r>
              <a:rPr lang="en-US" altLang="zh-CN" sz="2400" b="1" dirty="0"/>
              <a:t> w/ Noise Augmentation + </a:t>
            </a:r>
            <a:r>
              <a:rPr lang="en-US" altLang="zh-CN" sz="2400" b="1" dirty="0" err="1"/>
              <a:t>Librispeech</a:t>
            </a:r>
            <a:r>
              <a:rPr lang="en-US" altLang="zh-CN" sz="2400" b="1" dirty="0"/>
              <a:t> 960hrs  </a:t>
            </a:r>
            <a:endParaRPr lang="zh-CN" altLang="en-US" sz="2400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E7887B2-164C-40B6-BAF3-F4847466D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840048"/>
              </p:ext>
            </p:extLst>
          </p:nvPr>
        </p:nvGraphicFramePr>
        <p:xfrm>
          <a:off x="1600430" y="2664990"/>
          <a:ext cx="8239857" cy="244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3457">
                  <a:extLst>
                    <a:ext uri="{9D8B030D-6E8A-4147-A177-3AD203B41FA5}">
                      <a16:colId xmlns:a16="http://schemas.microsoft.com/office/drawing/2014/main" val="418792337"/>
                    </a:ext>
                  </a:extLst>
                </a:gridCol>
                <a:gridCol w="1845578">
                  <a:extLst>
                    <a:ext uri="{9D8B030D-6E8A-4147-A177-3AD203B41FA5}">
                      <a16:colId xmlns:a16="http://schemas.microsoft.com/office/drawing/2014/main" val="259219610"/>
                    </a:ext>
                  </a:extLst>
                </a:gridCol>
                <a:gridCol w="1526796">
                  <a:extLst>
                    <a:ext uri="{9D8B030D-6E8A-4147-A177-3AD203B41FA5}">
                      <a16:colId xmlns:a16="http://schemas.microsoft.com/office/drawing/2014/main" val="516233965"/>
                    </a:ext>
                  </a:extLst>
                </a:gridCol>
                <a:gridCol w="2114026">
                  <a:extLst>
                    <a:ext uri="{9D8B030D-6E8A-4147-A177-3AD203B41FA5}">
                      <a16:colId xmlns:a16="http://schemas.microsoft.com/office/drawing/2014/main" val="2775425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#attention heads 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Attention dim</a:t>
                      </a:r>
                      <a:endParaRPr lang="zh-CN" altLang="en-US" sz="24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 forward Units</a:t>
                      </a:r>
                      <a:endParaRPr lang="zh-CN" altLang="en-US" sz="24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668715"/>
                  </a:ext>
                </a:extLst>
              </a:tr>
              <a:tr h="392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Transformer Base (12 enc + 6 </a:t>
                      </a:r>
                      <a:r>
                        <a:rPr lang="en-US" sz="2400" kern="100" dirty="0" err="1">
                          <a:effectLst/>
                        </a:rPr>
                        <a:t>dec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5158792"/>
                  </a:ext>
                </a:extLst>
              </a:tr>
              <a:tr h="392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Transformer Large (12 enc + 6 </a:t>
                      </a:r>
                      <a:r>
                        <a:rPr lang="en-US" sz="2400" kern="100" dirty="0" err="1">
                          <a:effectLst/>
                        </a:rPr>
                        <a:t>dec</a:t>
                      </a:r>
                      <a:r>
                        <a:rPr lang="en-US" sz="2400" kern="100" dirty="0">
                          <a:effectLst/>
                        </a:rPr>
                        <a:t>)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</a:rPr>
                        <a:t>8</a:t>
                      </a:r>
                      <a:endParaRPr lang="zh-CN" sz="3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768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2048</a:t>
                      </a:r>
                      <a:endParaRPr lang="zh-CN" altLang="en-US" sz="24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17758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E7F8D30-3D3F-4C52-8703-FA5557826FF2}"/>
              </a:ext>
            </a:extLst>
          </p:cNvPr>
          <p:cNvSpPr txBox="1"/>
          <p:nvPr/>
        </p:nvSpPr>
        <p:spPr>
          <a:xfrm>
            <a:off x="1320331" y="5433020"/>
            <a:ext cx="11204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Two Stage Training: Pretrain (supervised) + Finetune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31015836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4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47AE9C-FFD8-4073-B60F-84F94BF6F216}"/>
              </a:ext>
            </a:extLst>
          </p:cNvPr>
          <p:cNvSpPr txBox="1"/>
          <p:nvPr/>
        </p:nvSpPr>
        <p:spPr>
          <a:xfrm>
            <a:off x="245143" y="1065007"/>
            <a:ext cx="3873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Takeaways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21E33A7-1F64-49FB-8BFA-DF4899BC6B32}"/>
              </a:ext>
            </a:extLst>
          </p:cNvPr>
          <p:cNvSpPr txBox="1"/>
          <p:nvPr/>
        </p:nvSpPr>
        <p:spPr>
          <a:xfrm>
            <a:off x="1320331" y="1526672"/>
            <a:ext cx="9778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Shallow Fusion with better LM always helps! </a:t>
            </a:r>
          </a:p>
          <a:p>
            <a:r>
              <a:rPr lang="en-US" altLang="zh-CN" sz="2400" dirty="0"/>
              <a:t>RNN LM        Transformer LM        Large Transformer LM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8CD1AE-A0B5-4788-9080-387332EAF92E}"/>
              </a:ext>
            </a:extLst>
          </p:cNvPr>
          <p:cNvSpPr txBox="1"/>
          <p:nvPr/>
        </p:nvSpPr>
        <p:spPr>
          <a:xfrm>
            <a:off x="1320331" y="2532726"/>
            <a:ext cx="75300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Data augmentation helps low-resource accent data. </a:t>
            </a:r>
          </a:p>
          <a:p>
            <a:r>
              <a:rPr lang="en-US" altLang="zh-CN" sz="2400" dirty="0"/>
              <a:t>160 </a:t>
            </a:r>
            <a:r>
              <a:rPr lang="en-US" altLang="zh-CN" sz="2400" dirty="0" err="1"/>
              <a:t>Hrs</a:t>
            </a:r>
            <a:r>
              <a:rPr lang="en-US" altLang="zh-CN" sz="2400" dirty="0"/>
              <a:t> * 8: original, noise, babble, music, reverb, volume, speed 0.9, speed 1.1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E7F8D30-3D3F-4C52-8703-FA5557826FF2}"/>
              </a:ext>
            </a:extLst>
          </p:cNvPr>
          <p:cNvSpPr txBox="1"/>
          <p:nvPr/>
        </p:nvSpPr>
        <p:spPr>
          <a:xfrm>
            <a:off x="1320331" y="4277443"/>
            <a:ext cx="11204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Two Stage Training Matters!</a:t>
            </a:r>
          </a:p>
          <a:p>
            <a:r>
              <a:rPr lang="en-US" altLang="zh-CN" sz="2400" dirty="0"/>
              <a:t>First, training with all data would be better than </a:t>
            </a:r>
            <a:r>
              <a:rPr lang="en-US" altLang="zh-CN" sz="2400" dirty="0" err="1"/>
              <a:t>librispeech</a:t>
            </a:r>
            <a:r>
              <a:rPr lang="en-US" altLang="zh-CN" sz="2400" dirty="0"/>
              <a:t> data only. Then fine-tune with accent data would give better performance.</a:t>
            </a:r>
            <a:endParaRPr lang="zh-CN" altLang="en-US" sz="2400" dirty="0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ADE67679-432D-4E4D-9BFB-6436B4284574}"/>
              </a:ext>
            </a:extLst>
          </p:cNvPr>
          <p:cNvSpPr/>
          <p:nvPr/>
        </p:nvSpPr>
        <p:spPr>
          <a:xfrm>
            <a:off x="2776756" y="2102375"/>
            <a:ext cx="285226" cy="103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058870E-F243-4FFB-9823-44E0BCB4F13F}"/>
              </a:ext>
            </a:extLst>
          </p:cNvPr>
          <p:cNvSpPr/>
          <p:nvPr/>
        </p:nvSpPr>
        <p:spPr>
          <a:xfrm>
            <a:off x="5595457" y="2090723"/>
            <a:ext cx="204132" cy="115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45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5</a:t>
            </a:fld>
            <a:r>
              <a:rPr lang="en-US" altLang="zh-CN"/>
              <a:t>/41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006C5F-B456-4353-BBF5-705213B90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51835"/>
              </p:ext>
            </p:extLst>
          </p:nvPr>
        </p:nvGraphicFramePr>
        <p:xfrm>
          <a:off x="2095931" y="1801560"/>
          <a:ext cx="8264470" cy="4220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887">
                  <a:extLst>
                    <a:ext uri="{9D8B030D-6E8A-4147-A177-3AD203B41FA5}">
                      <a16:colId xmlns:a16="http://schemas.microsoft.com/office/drawing/2014/main" val="1673483317"/>
                    </a:ext>
                  </a:extLst>
                </a:gridCol>
                <a:gridCol w="4412887">
                  <a:extLst>
                    <a:ext uri="{9D8B030D-6E8A-4147-A177-3AD203B41FA5}">
                      <a16:colId xmlns:a16="http://schemas.microsoft.com/office/drawing/2014/main" val="4144184543"/>
                    </a:ext>
                  </a:extLst>
                </a:gridCol>
                <a:gridCol w="1914696">
                  <a:extLst>
                    <a:ext uri="{9D8B030D-6E8A-4147-A177-3AD203B41FA5}">
                      <a16:colId xmlns:a16="http://schemas.microsoft.com/office/drawing/2014/main" val="381392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Two Stage </a:t>
                      </a:r>
                      <a:r>
                        <a:rPr lang="en-US" altLang="zh-CN" sz="20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Trainning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WER (on dev set)</a:t>
                      </a:r>
                      <a:endParaRPr lang="zh-CN" altLang="en-US" sz="2000" b="1" kern="1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242598"/>
                  </a:ext>
                </a:extLst>
              </a:tr>
              <a:tr h="608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+ </a:t>
                      </a: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LM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Librispeech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Fine-tune</a:t>
                      </a:r>
                      <a:r>
                        <a:rPr lang="zh-CN" alt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Accent Aug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5.15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5569144"/>
                  </a:ext>
                </a:extLst>
              </a:tr>
              <a:tr h="56420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Large + </a:t>
                      </a:r>
                      <a:r>
                        <a:rPr lang="en-US" sz="2000" b="1" kern="1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rnn</a:t>
                      </a: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LM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Librispeech</a:t>
                      </a: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Accent Aug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Fine-tune: Accent Aug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4.47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245612"/>
                  </a:ext>
                </a:extLst>
              </a:tr>
              <a:tr h="752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Large + transformer LM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Pretrain: </a:t>
                      </a:r>
                      <a:r>
                        <a:rPr lang="en-US" altLang="zh-CN" sz="20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Librispeech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Accent Aug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Fine-tune: Accent Aug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4.30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5289983"/>
                  </a:ext>
                </a:extLst>
              </a:tr>
              <a:tr h="752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Transformer Large + transformer LM large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Pretrain: </a:t>
                      </a:r>
                      <a:r>
                        <a:rPr lang="en-US" altLang="zh-CN" sz="20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Librispeech</a:t>
                      </a: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Accent Aug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Fine-tune: Accent Aug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4.08</a:t>
                      </a:r>
                      <a:endParaRPr lang="zh-CN" altLang="en-US" sz="20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324560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875D6C8-26CA-42D6-ABF9-85E89DC9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47" y="1057864"/>
            <a:ext cx="163217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Results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06250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6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AECF0C-11D0-4F95-89B1-476D968D2490}"/>
              </a:ext>
            </a:extLst>
          </p:cNvPr>
          <p:cNvSpPr txBox="1"/>
          <p:nvPr/>
        </p:nvSpPr>
        <p:spPr>
          <a:xfrm>
            <a:off x="469783" y="998290"/>
            <a:ext cx="10201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Wav2vec 2.0 Intro: self-supervised audio pretrain technology by Facebook</a:t>
            </a:r>
            <a:endParaRPr lang="zh-CN" altLang="en-US" sz="2800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6210EE-FBA7-460F-90F3-DE1609653674}"/>
              </a:ext>
            </a:extLst>
          </p:cNvPr>
          <p:cNvSpPr/>
          <p:nvPr/>
        </p:nvSpPr>
        <p:spPr>
          <a:xfrm>
            <a:off x="1359017" y="2404280"/>
            <a:ext cx="242441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71E18D-925D-4EAC-AED9-6EEEFA4453F4}"/>
              </a:ext>
            </a:extLst>
          </p:cNvPr>
          <p:cNvSpPr txBox="1"/>
          <p:nvPr/>
        </p:nvSpPr>
        <p:spPr>
          <a:xfrm>
            <a:off x="1807470" y="2619723"/>
            <a:ext cx="172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Wav2vec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7F3125-D0B2-421F-A378-D4A5D3009EFE}"/>
              </a:ext>
            </a:extLst>
          </p:cNvPr>
          <p:cNvSpPr/>
          <p:nvPr/>
        </p:nvSpPr>
        <p:spPr>
          <a:xfrm>
            <a:off x="4247436" y="2421439"/>
            <a:ext cx="242441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642D9C-883D-4981-9F48-9710E20C3A41}"/>
              </a:ext>
            </a:extLst>
          </p:cNvPr>
          <p:cNvSpPr txBox="1"/>
          <p:nvPr/>
        </p:nvSpPr>
        <p:spPr>
          <a:xfrm>
            <a:off x="4296562" y="2619723"/>
            <a:ext cx="24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VQ-Wav2vec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5954A0A-E51D-48C1-9978-8545FE505943}"/>
              </a:ext>
            </a:extLst>
          </p:cNvPr>
          <p:cNvSpPr/>
          <p:nvPr/>
        </p:nvSpPr>
        <p:spPr>
          <a:xfrm>
            <a:off x="7450823" y="2416638"/>
            <a:ext cx="2424418" cy="954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D55BF1-1FAF-4310-9AF6-F5377D4926B5}"/>
              </a:ext>
            </a:extLst>
          </p:cNvPr>
          <p:cNvSpPr txBox="1"/>
          <p:nvPr/>
        </p:nvSpPr>
        <p:spPr>
          <a:xfrm>
            <a:off x="7579454" y="2632081"/>
            <a:ext cx="2377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Wav2vec 2.0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F5DE0DE-F46F-4D59-B57D-EBC6BEA5C38D}"/>
              </a:ext>
            </a:extLst>
          </p:cNvPr>
          <p:cNvSpPr/>
          <p:nvPr/>
        </p:nvSpPr>
        <p:spPr>
          <a:xfrm>
            <a:off x="3875714" y="2881332"/>
            <a:ext cx="339399" cy="105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5BDC9720-BCAC-4644-A779-99DE2E846ACD}"/>
              </a:ext>
            </a:extLst>
          </p:cNvPr>
          <p:cNvSpPr/>
          <p:nvPr/>
        </p:nvSpPr>
        <p:spPr>
          <a:xfrm>
            <a:off x="6992060" y="2882730"/>
            <a:ext cx="339399" cy="1051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BBBAF2-4D90-416C-99D7-2AAA669E5F6F}"/>
              </a:ext>
            </a:extLst>
          </p:cNvPr>
          <p:cNvSpPr txBox="1"/>
          <p:nvPr/>
        </p:nvSpPr>
        <p:spPr>
          <a:xfrm>
            <a:off x="1627464" y="3440938"/>
            <a:ext cx="24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Interspeech</a:t>
            </a:r>
            <a:r>
              <a:rPr lang="en-US" altLang="zh-CN" dirty="0"/>
              <a:t> 2019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CAA692-9F1F-493C-B5BE-DF210A0B72E0}"/>
              </a:ext>
            </a:extLst>
          </p:cNvPr>
          <p:cNvSpPr txBox="1"/>
          <p:nvPr/>
        </p:nvSpPr>
        <p:spPr>
          <a:xfrm>
            <a:off x="4581787" y="3425283"/>
            <a:ext cx="24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ICLR 2019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481AB9-85AB-4518-A7FA-0BC4B168CEDC}"/>
              </a:ext>
            </a:extLst>
          </p:cNvPr>
          <p:cNvSpPr txBox="1"/>
          <p:nvPr/>
        </p:nvSpPr>
        <p:spPr>
          <a:xfrm>
            <a:off x="7896836" y="3410451"/>
            <a:ext cx="249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NIPS 2020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0201DB-A12A-46B5-88F4-E958198BE246}"/>
              </a:ext>
            </a:extLst>
          </p:cNvPr>
          <p:cNvSpPr txBox="1"/>
          <p:nvPr/>
        </p:nvSpPr>
        <p:spPr>
          <a:xfrm>
            <a:off x="419450" y="3884801"/>
            <a:ext cx="1879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Advantage: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FDD491-8766-439C-80C7-66626535AA56}"/>
              </a:ext>
            </a:extLst>
          </p:cNvPr>
          <p:cNvSpPr txBox="1"/>
          <p:nvPr/>
        </p:nvSpPr>
        <p:spPr>
          <a:xfrm>
            <a:off x="1208014" y="4346466"/>
            <a:ext cx="10377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Suitable for Low-resource Task: Low-resource Language, Accent, Domains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C80715-56F1-46F4-8633-6833F6A0E704}"/>
              </a:ext>
            </a:extLst>
          </p:cNvPr>
          <p:cNvSpPr txBox="1"/>
          <p:nvPr/>
        </p:nvSpPr>
        <p:spPr>
          <a:xfrm>
            <a:off x="1208014" y="4885044"/>
            <a:ext cx="10377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SOTA results on </a:t>
            </a:r>
            <a:r>
              <a:rPr lang="en-US" altLang="zh-CN" sz="2400" dirty="0" err="1"/>
              <a:t>Librispeech</a:t>
            </a:r>
            <a:endParaRPr lang="en-US" altLang="zh-CN" sz="2400" dirty="0"/>
          </a:p>
          <a:p>
            <a:r>
              <a:rPr lang="en-US" altLang="zh-CN" sz="2400" dirty="0"/>
              <a:t>            https://arxiv.org/pdf/2010.11430.pdf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7DD28D7-9D45-44D4-A86A-DD63CD431A49}"/>
              </a:ext>
            </a:extLst>
          </p:cNvPr>
          <p:cNvSpPr txBox="1"/>
          <p:nvPr/>
        </p:nvSpPr>
        <p:spPr>
          <a:xfrm>
            <a:off x="1140902" y="5649856"/>
            <a:ext cx="108428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Could combine with other techniques </a:t>
            </a:r>
          </a:p>
          <a:p>
            <a:r>
              <a:rPr lang="en-US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e.g. Pushing the Limits of Semi-Supervised Learning for Automatic Speech Recognition</a:t>
            </a:r>
            <a:r>
              <a:rPr lang="en-US" altLang="zh-CN" dirty="0"/>
              <a:t>:                               conformer + wav2vec2.0 + </a:t>
            </a:r>
            <a:r>
              <a:rPr lang="en-US" altLang="zh-CN" dirty="0" err="1"/>
              <a:t>specaug</a:t>
            </a:r>
            <a:r>
              <a:rPr lang="en-US" altLang="zh-CN" dirty="0"/>
              <a:t> + noise student training w/ Libri-light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283456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7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AECF0C-11D0-4F95-89B1-476D968D2490}"/>
              </a:ext>
            </a:extLst>
          </p:cNvPr>
          <p:cNvSpPr txBox="1"/>
          <p:nvPr/>
        </p:nvSpPr>
        <p:spPr>
          <a:xfrm>
            <a:off x="469783" y="998290"/>
            <a:ext cx="10201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Wav2vec 2.0 Intro: self-supervised audio pretrain technology by Facebook</a:t>
            </a:r>
            <a:endParaRPr lang="zh-CN" altLang="en-US" sz="2800" b="1" dirty="0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6A05B492-6929-421A-A781-93C68A364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83" y="2395024"/>
            <a:ext cx="7285154" cy="400131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66CF309-A2DE-4E53-8135-8358F4A5C517}"/>
              </a:ext>
            </a:extLst>
          </p:cNvPr>
          <p:cNvSpPr/>
          <p:nvPr/>
        </p:nvSpPr>
        <p:spPr>
          <a:xfrm>
            <a:off x="2400192" y="6352143"/>
            <a:ext cx="3424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https://arxiv.org/abs/2006.11477</a:t>
            </a:r>
          </a:p>
        </p:txBody>
      </p:sp>
      <p:pic>
        <p:nvPicPr>
          <p:cNvPr id="24" name="图片 23" descr="文本, 信件&#10;&#10;描述已自动生成">
            <a:extLst>
              <a:ext uri="{FF2B5EF4-FFF2-40B4-BE49-F238E27FC236}">
                <a16:creationId xmlns:a16="http://schemas.microsoft.com/office/drawing/2014/main" id="{BD5F5FE9-4544-4145-B025-97A19B8C9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480" y="2395024"/>
            <a:ext cx="4769737" cy="856269"/>
          </a:xfrm>
          <a:prstGeom prst="rect">
            <a:avLst/>
          </a:prstGeom>
        </p:spPr>
      </p:pic>
      <p:sp>
        <p:nvSpPr>
          <p:cNvPr id="25" name="箭头: 右 24">
            <a:extLst>
              <a:ext uri="{FF2B5EF4-FFF2-40B4-BE49-F238E27FC236}">
                <a16:creationId xmlns:a16="http://schemas.microsoft.com/office/drawing/2014/main" id="{A8D4C9F3-2315-4594-8E9E-F13516074088}"/>
              </a:ext>
            </a:extLst>
          </p:cNvPr>
          <p:cNvSpPr/>
          <p:nvPr/>
        </p:nvSpPr>
        <p:spPr>
          <a:xfrm>
            <a:off x="6660859" y="2734811"/>
            <a:ext cx="2916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49AE0E1-5A9E-4860-A5D1-3F985CC8BBE5}"/>
              </a:ext>
            </a:extLst>
          </p:cNvPr>
          <p:cNvSpPr txBox="1"/>
          <p:nvPr/>
        </p:nvSpPr>
        <p:spPr>
          <a:xfrm>
            <a:off x="8724550" y="3795516"/>
            <a:ext cx="2821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Self-supervised pretraining</a:t>
            </a:r>
            <a:r>
              <a:rPr lang="en-US" altLang="zh-CN" sz="2400" dirty="0"/>
              <a:t>: using </a:t>
            </a:r>
            <a:r>
              <a:rPr lang="en-US" altLang="zh-CN" sz="2400" dirty="0" err="1"/>
              <a:t>unlable</a:t>
            </a:r>
            <a:r>
              <a:rPr lang="en-US" altLang="zh-CN" sz="2400" dirty="0"/>
              <a:t> audios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93513F2-5EA9-49D0-94C1-CA0FB01BFADC}"/>
              </a:ext>
            </a:extLst>
          </p:cNvPr>
          <p:cNvSpPr txBox="1"/>
          <p:nvPr/>
        </p:nvSpPr>
        <p:spPr>
          <a:xfrm>
            <a:off x="8695235" y="5074880"/>
            <a:ext cx="28214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Supervised fine-tune</a:t>
            </a:r>
            <a:r>
              <a:rPr lang="en-US" altLang="zh-CN" sz="2400" dirty="0"/>
              <a:t>: using </a:t>
            </a:r>
            <a:r>
              <a:rPr lang="en-US" altLang="zh-CN" sz="2400" dirty="0" err="1"/>
              <a:t>leared</a:t>
            </a:r>
            <a:r>
              <a:rPr lang="en-US" altLang="zh-CN" sz="2400" dirty="0"/>
              <a:t> latent speech representations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09634195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10485873" y="1145949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/>
          <p:nvPr/>
        </p:nvSpPr>
        <p:spPr>
          <a:xfrm>
            <a:off x="10485873" y="1120782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/>
          <p:nvPr/>
        </p:nvSpPr>
        <p:spPr>
          <a:xfrm>
            <a:off x="10485873" y="1095615"/>
            <a:ext cx="0" cy="25167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3" name="object 13"/>
          <p:cNvSpPr/>
          <p:nvPr/>
        </p:nvSpPr>
        <p:spPr>
          <a:xfrm>
            <a:off x="10485873" y="1057864"/>
            <a:ext cx="0" cy="37750"/>
          </a:xfrm>
          <a:custGeom>
            <a:avLst/>
            <a:gdLst/>
            <a:ahLst/>
            <a:cxnLst/>
            <a:rect l="l" t="t" r="r" b="b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B6B6CF-C961-454A-B675-CFE61E6A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8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AECF0C-11D0-4F95-89B1-476D968D2490}"/>
              </a:ext>
            </a:extLst>
          </p:cNvPr>
          <p:cNvSpPr txBox="1"/>
          <p:nvPr/>
        </p:nvSpPr>
        <p:spPr>
          <a:xfrm>
            <a:off x="469783" y="998290"/>
            <a:ext cx="10201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Wav2vec 2.0 Intro: self-supervised audio pretrain technology by Facebook</a:t>
            </a:r>
            <a:endParaRPr lang="zh-CN" altLang="en-US" sz="2800" b="1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D4F695E5-3E92-4A8D-8578-FE5BBA340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80" y="2828799"/>
            <a:ext cx="10352258" cy="371011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843BC65-0E71-483E-803F-DF444E8A7061}"/>
              </a:ext>
            </a:extLst>
          </p:cNvPr>
          <p:cNvSpPr/>
          <p:nvPr/>
        </p:nvSpPr>
        <p:spPr>
          <a:xfrm>
            <a:off x="4288560" y="6431951"/>
            <a:ext cx="3799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https://arxiv.org/pdf/2006.13979.pdf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F27635-9DE3-46E6-95D3-776BEE6CCADC}"/>
              </a:ext>
            </a:extLst>
          </p:cNvPr>
          <p:cNvSpPr txBox="1"/>
          <p:nvPr/>
        </p:nvSpPr>
        <p:spPr>
          <a:xfrm>
            <a:off x="906010" y="2374084"/>
            <a:ext cx="9378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Latent discrete speech representations are shared across languages (accents)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0838290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287913-187B-3545-AF58-4743CDD1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F9FD-31FA-4DF5-B81E-23ED9E1388AD}" type="slidenum">
              <a:rPr lang="zh-CN" altLang="en-US" smtClean="0"/>
              <a:pPr/>
              <a:t>9</a:t>
            </a:fld>
            <a:r>
              <a:rPr lang="en-US" altLang="zh-CN"/>
              <a:t>/41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4DAA-B08C-494F-84D4-084CADB01788}"/>
              </a:ext>
            </a:extLst>
          </p:cNvPr>
          <p:cNvSpPr txBox="1">
            <a:spLocks/>
          </p:cNvSpPr>
          <p:nvPr/>
        </p:nvSpPr>
        <p:spPr>
          <a:xfrm>
            <a:off x="269631" y="1055077"/>
            <a:ext cx="11476892" cy="53012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M</a:t>
            </a:r>
            <a:r>
              <a:rPr lang="en-US" dirty="0"/>
              <a:t>o</a:t>
            </a:r>
            <a:r>
              <a:rPr lang="en-CN" dirty="0"/>
              <a:t>del: Wav2vec 2.0</a:t>
            </a:r>
          </a:p>
          <a:p>
            <a:pPr lvl="1"/>
            <a:r>
              <a:rPr lang="en-US" dirty="0"/>
              <a:t>W</a:t>
            </a:r>
            <a:r>
              <a:rPr lang="en-CN" dirty="0"/>
              <a:t>ave encoder: pretrained on Librispeech data only</a:t>
            </a:r>
          </a:p>
          <a:p>
            <a:pPr lvl="1"/>
            <a:r>
              <a:rPr lang="en-CN" dirty="0"/>
              <a:t>Transformer encoder: </a:t>
            </a:r>
            <a:r>
              <a:rPr lang="en-CN" b="1" dirty="0"/>
              <a:t>24-layer</a:t>
            </a:r>
            <a:r>
              <a:rPr lang="en-CN" dirty="0"/>
              <a:t> transformer encode layer, pretrained</a:t>
            </a:r>
          </a:p>
          <a:p>
            <a:pPr lvl="1"/>
            <a:r>
              <a:rPr lang="en-US" dirty="0"/>
              <a:t>Top layer</a:t>
            </a:r>
            <a:r>
              <a:rPr lang="en-CN" dirty="0"/>
              <a:t>: fully-connect layer, used for finetuning</a:t>
            </a:r>
          </a:p>
          <a:p>
            <a:r>
              <a:rPr lang="en-CN" dirty="0"/>
              <a:t>Modeling Unit: Phone (thus the top lay has a few parameters)</a:t>
            </a:r>
          </a:p>
          <a:p>
            <a:pPr lvl="1"/>
            <a:r>
              <a:rPr lang="en-CN" dirty="0"/>
              <a:t>It seems modeling units like BPE work worse</a:t>
            </a:r>
          </a:p>
          <a:p>
            <a:pPr lvl="1"/>
            <a:r>
              <a:rPr lang="en-CN" dirty="0"/>
              <a:t>Perphas introducing many new parameters is bad</a:t>
            </a:r>
          </a:p>
          <a:p>
            <a:r>
              <a:rPr lang="en-CN" dirty="0"/>
              <a:t>Training Loss: CTC</a:t>
            </a:r>
          </a:p>
          <a:p>
            <a:r>
              <a:rPr lang="en-CN" dirty="0"/>
              <a:t>Finetuning Procedure:</a:t>
            </a:r>
          </a:p>
          <a:p>
            <a:pPr lvl="1"/>
            <a:r>
              <a:rPr lang="en-US" dirty="0"/>
              <a:t>F</a:t>
            </a:r>
            <a:r>
              <a:rPr lang="en-CN" dirty="0"/>
              <a:t>ix wave encoder and fransfomrer encoder, and train only the top layer first</a:t>
            </a:r>
          </a:p>
          <a:p>
            <a:pPr lvl="1"/>
            <a:r>
              <a:rPr lang="en-CN" dirty="0"/>
              <a:t>Then train transformer encoder and the top layer</a:t>
            </a:r>
          </a:p>
          <a:p>
            <a:r>
              <a:rPr lang="en-CN" dirty="0"/>
              <a:t>Data augmentation</a:t>
            </a:r>
          </a:p>
          <a:p>
            <a:endParaRPr lang="en-CN" dirty="0"/>
          </a:p>
          <a:p>
            <a:pPr lvl="1"/>
            <a:endParaRPr lang="en-C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EDF7B8-6BB9-DA46-983D-79E9AF7577C0}"/>
              </a:ext>
            </a:extLst>
          </p:cNvPr>
          <p:cNvSpPr txBox="1">
            <a:spLocks/>
          </p:cNvSpPr>
          <p:nvPr/>
        </p:nvSpPr>
        <p:spPr>
          <a:xfrm>
            <a:off x="269631" y="136525"/>
            <a:ext cx="8970889" cy="553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N" dirty="0"/>
              <a:t>Finetuning Acoustic Model</a:t>
            </a:r>
          </a:p>
        </p:txBody>
      </p:sp>
    </p:spTree>
    <p:extLst>
      <p:ext uri="{BB962C8B-B14F-4D97-AF65-F5344CB8AC3E}">
        <p14:creationId xmlns:p14="http://schemas.microsoft.com/office/powerpoint/2010/main" val="2100154652"/>
      </p:ext>
    </p:extLst>
  </p:cSld>
  <p:clrMapOvr>
    <a:masterClrMapping/>
  </p:clrMapOvr>
</p:sld>
</file>

<file path=ppt/theme/theme1.xml><?xml version="1.0" encoding="utf-8"?>
<a:theme xmlns:a="http://schemas.openxmlformats.org/drawingml/2006/main" name="首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p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991</Words>
  <Application>Microsoft Macintosh PowerPoint</Application>
  <PresentationFormat>Widescreen</PresentationFormat>
  <Paragraphs>200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微软雅黑</vt:lpstr>
      <vt:lpstr>仿宋</vt:lpstr>
      <vt:lpstr>Arial</vt:lpstr>
      <vt:lpstr>Cambria Math</vt:lpstr>
      <vt:lpstr>Times New Roman</vt:lpstr>
      <vt:lpstr>首页</vt:lpstr>
      <vt:lpstr>Tap2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劲夫 王</dc:creator>
  <cp:lastModifiedBy>Microsoft Office User</cp:lastModifiedBy>
  <cp:revision>331</cp:revision>
  <dcterms:created xsi:type="dcterms:W3CDTF">2020-02-10T12:25:39Z</dcterms:created>
  <dcterms:modified xsi:type="dcterms:W3CDTF">2020-11-27T13:11:36Z</dcterms:modified>
</cp:coreProperties>
</file>