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475" r:id="rId3"/>
    <p:sldId id="517" r:id="rId4"/>
    <p:sldId id="568" r:id="rId5"/>
    <p:sldId id="569" r:id="rId6"/>
    <p:sldId id="570" r:id="rId7"/>
    <p:sldId id="571" r:id="rId8"/>
    <p:sldId id="591" r:id="rId9"/>
    <p:sldId id="573" r:id="rId10"/>
    <p:sldId id="575" r:id="rId11"/>
    <p:sldId id="580" r:id="rId12"/>
    <p:sldId id="583" r:id="rId13"/>
    <p:sldId id="581" r:id="rId14"/>
    <p:sldId id="582" r:id="rId15"/>
    <p:sldId id="592" r:id="rId16"/>
    <p:sldId id="584" r:id="rId17"/>
    <p:sldId id="576" r:id="rId18"/>
    <p:sldId id="590" r:id="rId19"/>
    <p:sldId id="588" r:id="rId20"/>
    <p:sldId id="589" r:id="rId21"/>
    <p:sldId id="594" r:id="rId22"/>
    <p:sldId id="577" r:id="rId23"/>
    <p:sldId id="578" r:id="rId24"/>
    <p:sldId id="579" r:id="rId25"/>
    <p:sldId id="47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EF"/>
    <a:srgbClr val="B5E189"/>
    <a:srgbClr val="CCFF99"/>
    <a:srgbClr val="00FDFF"/>
    <a:srgbClr val="CC99FF"/>
    <a:srgbClr val="C69600"/>
    <a:srgbClr val="990000"/>
    <a:srgbClr val="FF7E79"/>
    <a:srgbClr val="E97B98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 autoAdjust="0"/>
    <p:restoredTop sz="95768" autoAdjust="0"/>
  </p:normalViewPr>
  <p:slideViewPr>
    <p:cSldViewPr>
      <p:cViewPr varScale="1">
        <p:scale>
          <a:sx n="129" d="100"/>
          <a:sy n="129" d="100"/>
        </p:scale>
        <p:origin x="10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D3441-9121-7D46-BC51-84A9F95E6917}" type="datetimeFigureOut">
              <a:rPr lang="en-US" smtClean="0"/>
              <a:pPr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996D4-EB15-0D47-9ABF-6F353AD7B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2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A3638A-ED8F-4141-B58D-315E5706B0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919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743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4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406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1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80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821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907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63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814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55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91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59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783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166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337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013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35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78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78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34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01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023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7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85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7920037" cy="1079500"/>
          </a:xfrm>
        </p:spPr>
        <p:txBody>
          <a:bodyPr/>
          <a:lstStyle>
            <a:lvl1pPr algn="ctr">
              <a:defRPr sz="2800">
                <a:solidFill>
                  <a:srgbClr val="CC0000"/>
                </a:solidFill>
              </a:defRPr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141663"/>
            <a:ext cx="7920037" cy="27352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/>
            </a:lvl1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pic>
        <p:nvPicPr>
          <p:cNvPr id="8" name="Picture 7" descr="250px-SJTU_emble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13589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38100" dir="2700000" algn="tl" rotWithShape="0">
              <a:srgbClr val="808080">
                <a:alpha val="42999"/>
              </a:srgbClr>
            </a:outerShdw>
          </a:effectLst>
        </p:spPr>
      </p:pic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0" y="914400"/>
            <a:ext cx="609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 flipV="1">
            <a:off x="2125663" y="908050"/>
            <a:ext cx="1222201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-15924"/>
            <a:ext cx="5976664" cy="1788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9"/>
          <p:cNvCxnSpPr>
            <a:cxnSpLocks noChangeShapeType="1"/>
          </p:cNvCxnSpPr>
          <p:nvPr userDrawn="1"/>
        </p:nvCxnSpPr>
        <p:spPr bwMode="auto">
          <a:xfrm>
            <a:off x="8480696" y="908720"/>
            <a:ext cx="663304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5C95E-8AE2-48B8-91E3-6245884FF35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88913"/>
            <a:ext cx="2105025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67438" cy="590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D32BF-300D-43BE-944D-118E1F39BD8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229600" cy="565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125538"/>
            <a:ext cx="8424863" cy="49672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2988" y="6245225"/>
            <a:ext cx="67691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A3FAC3C-9319-4511-B25D-033378084A7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E9E6D-B1E9-4F08-8E83-0E081C425F5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6E03E-213C-4837-A167-47973F225E4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3543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13702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96BD4-B791-4C8E-BBF7-79275CA9D09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573DD-C611-491B-9C4C-B73E7267EB6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67F1-93F1-4E3E-B30F-5804AF0131C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CB26B-C1C8-4C5E-B232-0EC00095278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7D50A-36D7-40D5-A28E-09C9A464820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38EC3-B620-4536-AC23-32DD157CE52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248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1731" y="6245225"/>
            <a:ext cx="676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A495AF-A2E5-4C69-B93F-A4394812F7B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82296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style</a:t>
            </a:r>
          </a:p>
        </p:txBody>
      </p:sp>
      <p:pic>
        <p:nvPicPr>
          <p:cNvPr id="9" name="Picture 8" descr="250px-SJTU_Name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53532" y="6477000"/>
            <a:ext cx="977900" cy="316840"/>
          </a:xfrm>
          <a:prstGeom prst="rect">
            <a:avLst/>
          </a:prstGeom>
        </p:spPr>
      </p:pic>
      <p:pic>
        <p:nvPicPr>
          <p:cNvPr id="10" name="Picture 9" descr="250px-SJTU_emblem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059832" y="6477000"/>
            <a:ext cx="304800" cy="304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6376988"/>
            <a:ext cx="1669008" cy="4995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64" y="1700808"/>
            <a:ext cx="7920037" cy="2160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SJTU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SpeechLab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E2E ASR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System for</a:t>
            </a:r>
            <a:b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ASRU2019 Code-Switching Challenge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48088"/>
            <a:ext cx="8712967" cy="2735262"/>
          </a:xfrm>
        </p:spPr>
        <p:txBody>
          <a:bodyPr/>
          <a:lstStyle/>
          <a:p>
            <a:endParaRPr lang="en-US" altLang="zh-CN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b="0" dirty="0">
                <a:latin typeface="+mn-ea"/>
                <a:cs typeface="Times New Roman" panose="02020603050405020304" pitchFamily="18" charset="0"/>
              </a:rPr>
              <a:t>卢怡宙，李豪，黄明坤，钱彦旻</a:t>
            </a:r>
            <a:endParaRPr lang="en-US" altLang="zh-CN" b="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b="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{luyizhou4,</a:t>
            </a:r>
            <a:r>
              <a:rPr lang="en" altLang="zh-CN" b="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 lh575526, </a:t>
            </a:r>
            <a:r>
              <a:rPr lang="en" altLang="zh-CN" b="0" dirty="0" err="1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mingkunhuang</a:t>
            </a:r>
            <a:r>
              <a:rPr lang="en" altLang="zh-CN" b="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" altLang="zh-CN" b="0" dirty="0" err="1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yanminqian</a:t>
            </a:r>
            <a:r>
              <a:rPr lang="en" altLang="zh-CN" b="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}@</a:t>
            </a:r>
            <a:r>
              <a:rPr lang="en" altLang="zh-CN" b="0" dirty="0" err="1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sjtu.edu.cn</a:t>
            </a:r>
            <a:endParaRPr lang="en-US" altLang="zh-CN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r>
              <a:rPr lang="en-US" altLang="zh-CN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Speech</a:t>
            </a:r>
            <a:r>
              <a:rPr lang="zh-CN" altLang="en-US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Lab,</a:t>
            </a:r>
          </a:p>
          <a:p>
            <a:r>
              <a:rPr lang="en-US" altLang="zh-CN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Shanghai Jiao Tong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F6C7CC9B-F300-488E-AE2D-CC29E8E1A01A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 advTm="1236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E2E ASR System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62976-27F6-624C-8AED-16DFFE14A3DE}"/>
              </a:ext>
            </a:extLst>
          </p:cNvPr>
          <p:cNvSpPr txBox="1"/>
          <p:nvPr/>
        </p:nvSpPr>
        <p:spPr>
          <a:xfrm>
            <a:off x="350624" y="1844824"/>
            <a:ext cx="3744416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CTC/Attention Model</a:t>
            </a:r>
            <a:r>
              <a:rPr kumimoji="1"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=0.4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CD258B-765E-964F-91B7-5309E7F5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89" y="1058211"/>
            <a:ext cx="3351961" cy="49397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273CFB-C5E4-3641-8DDE-DFFC3C9B7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" y="3581641"/>
            <a:ext cx="4560847" cy="8597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2216F0-0D7F-E74C-9EEA-3DCABA265773}"/>
              </a:ext>
            </a:extLst>
          </p:cNvPr>
          <p:cNvSpPr txBox="1"/>
          <p:nvPr/>
        </p:nvSpPr>
        <p:spPr>
          <a:xfrm>
            <a:off x="5868144" y="5995319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Structure in [2]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97899"/>
      </p:ext>
    </p:extLst>
  </p:cSld>
  <p:clrMapOvr>
    <a:masterClrMapping/>
  </p:clrMapOvr>
  <p:transition advTm="4242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Data Augmentation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A2556D-4835-2A40-BB0D-8D0237FC6C8E}"/>
              </a:ext>
            </a:extLst>
          </p:cNvPr>
          <p:cNvSpPr txBox="1"/>
          <p:nvPr/>
        </p:nvSpPr>
        <p:spPr>
          <a:xfrm>
            <a:off x="323850" y="1484784"/>
            <a:ext cx="6696422" cy="226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Task-Independent augmentation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Specaugmentation</a:t>
            </a:r>
            <a:r>
              <a:rPr kumimoji="1" lang="en-US" altLang="zh-CN" sz="16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[3]</a:t>
            </a:r>
            <a:endParaRPr kumimoji="1" lang="en-US" altLang="zh-CN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Speed Perturbation (0.9x, 1.0x, 1.1x speed)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zh-CN" altLang="en-US" sz="1600" strike="dbl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混响</a:t>
            </a:r>
            <a:endParaRPr kumimoji="1" lang="en-US" altLang="zh-CN" sz="1600" strike="dblStrike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Task-Related augmentation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b="1" strike="sng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code-switching</a:t>
            </a:r>
            <a:r>
              <a:rPr kumimoji="1" lang="zh-CN" altLang="en-US" sz="1600" b="1" strike="sng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数据风格数据（裁剪、拼接）</a:t>
            </a:r>
            <a:endParaRPr kumimoji="1" lang="en-US" altLang="zh-CN" sz="1600" b="1" strike="sngStrike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5C0D86-F113-3F43-A117-79E07FA54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12" y="1654703"/>
            <a:ext cx="2496671" cy="16756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73DDAE-972F-A349-B4C9-557CDF18FAA1}"/>
              </a:ext>
            </a:extLst>
          </p:cNvPr>
          <p:cNvSpPr txBox="1"/>
          <p:nvPr/>
        </p:nvSpPr>
        <p:spPr>
          <a:xfrm>
            <a:off x="6258728" y="3330366"/>
            <a:ext cx="286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Specaugmentation</a:t>
            </a:r>
            <a:r>
              <a:rPr kumimoji="1"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66196"/>
      </p:ext>
    </p:extLst>
  </p:cSld>
  <p:clrMapOvr>
    <a:masterClrMapping/>
  </p:clrMapOvr>
  <p:transition advTm="4242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Training Strategies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62976-27F6-624C-8AED-16DFFE14A3DE}"/>
              </a:ext>
            </a:extLst>
          </p:cNvPr>
          <p:cNvSpPr txBox="1"/>
          <p:nvPr/>
        </p:nvSpPr>
        <p:spPr>
          <a:xfrm>
            <a:off x="343386" y="1628800"/>
            <a:ext cx="5956805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Clipping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Batch Size to Stabilize Training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Checkpoint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(warmup and decay)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C78528-697B-5541-BB68-7D12BF758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6" y="4437112"/>
            <a:ext cx="8509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9460"/>
      </p:ext>
    </p:extLst>
  </p:cSld>
  <p:clrMapOvr>
    <a:masterClrMapping/>
  </p:clrMapOvr>
  <p:transition advTm="4242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Leverage Monolingual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Code-Switching Data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3B8421-0252-3F42-9254-3230D9DCE1E7}"/>
              </a:ext>
            </a:extLst>
          </p:cNvPr>
          <p:cNvSpPr txBox="1"/>
          <p:nvPr/>
        </p:nvSpPr>
        <p:spPr>
          <a:xfrm>
            <a:off x="301131" y="1412776"/>
            <a:ext cx="77768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Transfer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Learning</a:t>
            </a:r>
            <a:r>
              <a:rPr kumimoji="1" lang="en-US" altLang="zh-CN" sz="16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[5]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Step1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：预训练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Librispeech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M1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Step2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M1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模型作为初始化，拿全部中文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1" lang="zh-CN" altLang="en-US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部分英文数据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全部中英文混合数据训练模型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M2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Step3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：用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M2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模型在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中英文混合数据上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fine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tune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Ø"/>
            </a:pPr>
            <a:endParaRPr kumimoji="1" lang="en-US" altLang="zh-CN" dirty="0"/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Ø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4966843"/>
      </p:ext>
    </p:extLst>
  </p:cSld>
  <p:clrMapOvr>
    <a:masterClrMapping/>
  </p:clrMapOvr>
  <p:transition advTm="4242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Leverage Monolingual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kumimoji="1"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Code-Switching Data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3B8421-0252-3F42-9254-3230D9DCE1E7}"/>
              </a:ext>
            </a:extLst>
          </p:cNvPr>
          <p:cNvSpPr txBox="1"/>
          <p:nvPr/>
        </p:nvSpPr>
        <p:spPr>
          <a:xfrm>
            <a:off x="323850" y="1268760"/>
            <a:ext cx="81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</a:t>
            </a:r>
            <a:r>
              <a:rPr kumimoji="1"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[5,6]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ID Multitask Training Using Attention Context Vector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Ø"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A7EBC6-C89E-C24A-8032-30E402FA7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348880"/>
            <a:ext cx="3024336" cy="27384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82CB08-B2F7-4544-8082-FFD0FFA3CB32}"/>
              </a:ext>
            </a:extLst>
          </p:cNvPr>
          <p:cNvSpPr txBox="1"/>
          <p:nvPr/>
        </p:nvSpPr>
        <p:spPr>
          <a:xfrm>
            <a:off x="3275856" y="5229200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LID-MTL</a:t>
            </a:r>
            <a:r>
              <a:rPr kumimoji="1"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9248"/>
      </p:ext>
    </p:extLst>
  </p:cSld>
  <p:clrMapOvr>
    <a:masterClrMapping/>
  </p:clrMapOvr>
  <p:transition advTm="42425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424863" cy="5615830"/>
          </a:xfrm>
        </p:spPr>
        <p:txBody>
          <a:bodyPr/>
          <a:lstStyle/>
          <a:p>
            <a:pPr>
              <a:buClr>
                <a:schemeClr val="bg2"/>
              </a:buClr>
            </a:pPr>
            <a:r>
              <a:rPr kumimoji="1" lang="en-US" altLang="zh-CN" sz="2400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Brief Introduction: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cs typeface="Times New Roman" charset="0"/>
              </a:rPr>
              <a:t>Overall System 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Data Preparation</a:t>
            </a:r>
          </a:p>
          <a:p>
            <a:pPr marL="457200" lvl="1" indent="0">
              <a:buClr>
                <a:schemeClr val="bg2"/>
              </a:buClr>
              <a:buNone/>
            </a:pPr>
            <a:endParaRPr kumimoji="1" lang="en-US" altLang="zh-CN" sz="1200" dirty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/>
              </a:buClr>
            </a:pPr>
            <a:r>
              <a:rPr kumimoji="1" lang="en-US" altLang="zh-CN" sz="2400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E2E ASR System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Model Structure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Augmentation</a:t>
            </a:r>
            <a:r>
              <a:rPr kumimoji="1" lang="zh-CN" altLang="en-US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kumimoji="1" lang="zh-CN" altLang="en-US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Training</a:t>
            </a:r>
            <a:r>
              <a:rPr kumimoji="1" lang="zh-CN" altLang="en-US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Strategies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Leverage Monolingual &amp; Code-Switching Data</a:t>
            </a:r>
          </a:p>
          <a:p>
            <a:pPr marL="457200" lvl="1" indent="0">
              <a:buNone/>
            </a:pPr>
            <a:endParaRPr kumimoji="1" lang="en-US" altLang="zh-CN"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LSTM VS Transformer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Leverage Monolingual &amp; Code-Switching Data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Augmentation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Summary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457441"/>
      </p:ext>
    </p:extLst>
  </p:cSld>
  <p:clrMapOvr>
    <a:masterClrMapping/>
  </p:clrMapOvr>
  <p:transition advTm="4242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Experiments: LSTM VS Transformer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62976-27F6-624C-8AED-16DFFE14A3DE}"/>
              </a:ext>
            </a:extLst>
          </p:cNvPr>
          <p:cNvSpPr txBox="1"/>
          <p:nvPr/>
        </p:nvSpPr>
        <p:spPr>
          <a:xfrm>
            <a:off x="319056" y="1427474"/>
            <a:ext cx="6234144" cy="2672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我们在比赛中尝试了两种结构：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LSTM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Transformer…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LSTM Based LAS</a:t>
            </a:r>
            <a:r>
              <a:rPr kumimoji="1" lang="en-US" altLang="zh-CN" sz="16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[4]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VGGBN + 5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层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512BLSTM (4x sampling)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Decoder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层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1024LSTM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Attention: Location-Aware Attention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2079D8-425A-FA4B-A936-84367D292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648994"/>
            <a:ext cx="2057400" cy="304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DF8783-A5D7-B148-8563-99BBAEBE0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736"/>
            <a:ext cx="2705100" cy="66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D37934-8974-1D4F-8866-345FD14DF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821614"/>
            <a:ext cx="6761711" cy="15026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73E7AB-8BF5-9540-89C6-8A5DBBA0908E}"/>
              </a:ext>
            </a:extLst>
          </p:cNvPr>
          <p:cNvSpPr txBox="1"/>
          <p:nvPr/>
        </p:nvSpPr>
        <p:spPr>
          <a:xfrm>
            <a:off x="6431868" y="4688393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S2S Model Structure</a:t>
            </a:r>
            <a:r>
              <a:rPr kumimoji="1"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4179"/>
      </p:ext>
    </p:extLst>
  </p:cSld>
  <p:clrMapOvr>
    <a:masterClrMapping/>
  </p:clrMapOvr>
  <p:transition advTm="4242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Experiments: LSTM VS Transformer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EFF71E-64EA-FF43-8463-34F5DB5E7742}"/>
              </a:ext>
            </a:extLst>
          </p:cNvPr>
          <p:cNvSpPr txBox="1"/>
          <p:nvPr/>
        </p:nvSpPr>
        <p:spPr>
          <a:xfrm>
            <a:off x="323850" y="4149080"/>
            <a:ext cx="705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but…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size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hyper-parameters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0192D81-AFD3-0C4E-B1E6-FAE4D0EEB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5" y="1412776"/>
            <a:ext cx="8135888" cy="22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01908"/>
      </p:ext>
    </p:extLst>
  </p:cSld>
  <p:clrMapOvr>
    <a:masterClrMapping/>
  </p:clrMapOvr>
  <p:transition advTm="42425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Leverage Monolingual &amp; Code-Switching data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3F876E-E33A-A74D-AAB5-561BFDDFC380}"/>
              </a:ext>
            </a:extLst>
          </p:cNvPr>
          <p:cNvSpPr txBox="1"/>
          <p:nvPr/>
        </p:nvSpPr>
        <p:spPr>
          <a:xfrm>
            <a:off x="293018" y="1484784"/>
            <a:ext cx="8196335" cy="78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我们发现把全部中文、英文、中英混合数据放一起训练，并没有得到很好的效果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在新的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dev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集合测试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28EE3D-8C5E-3A43-A673-384C585FB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845"/>
            <a:ext cx="9144000" cy="15130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84CB3D-6F67-DD4D-BBFA-3D5E6EAB15F0}"/>
              </a:ext>
            </a:extLst>
          </p:cNvPr>
          <p:cNvSpPr txBox="1"/>
          <p:nvPr/>
        </p:nvSpPr>
        <p:spPr>
          <a:xfrm>
            <a:off x="292816" y="4069786"/>
            <a:ext cx="8196335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可能的原因：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Librispeech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数据都是长语音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(10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几秒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，而中文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/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中英文混合数据都是短语音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中式英语和美式英语的差异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9788398"/>
      </p:ext>
    </p:extLst>
  </p:cSld>
  <p:clrMapOvr>
    <a:masterClrMapping/>
  </p:clrMapOvr>
  <p:transition advTm="42425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Leverage Monolingual &amp; Code-Switching data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3F876E-E33A-A74D-AAB5-561BFDDFC380}"/>
              </a:ext>
            </a:extLst>
          </p:cNvPr>
          <p:cNvSpPr txBox="1"/>
          <p:nvPr/>
        </p:nvSpPr>
        <p:spPr>
          <a:xfrm>
            <a:off x="310462" y="1619052"/>
            <a:ext cx="8196335" cy="189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Tricks in Our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Librispeech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数据没利用上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==&gt; 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丢掉过长的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librispeech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丢掉过长的句子又没法全部利用上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lib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==&gt;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librispeech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pretrain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后初始化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同样的结论在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LSTM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结构下也适用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Adaptation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？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itchFamily="2" charset="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010998-3E5D-BC43-8C38-8E98B5205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8" y="3864090"/>
            <a:ext cx="9144000" cy="20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50594"/>
      </p:ext>
    </p:extLst>
  </p:cSld>
  <p:clrMapOvr>
    <a:masterClrMapping/>
  </p:clrMapOvr>
  <p:transition advTm="4242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424863" cy="5615830"/>
          </a:xfrm>
        </p:spPr>
        <p:txBody>
          <a:bodyPr/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Introduction: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System 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marL="457200" lvl="1" indent="0">
              <a:buNone/>
            </a:pPr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ASR System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Monolingual &amp; Code-Switching Data</a:t>
            </a:r>
          </a:p>
          <a:p>
            <a:pPr marL="457200" lvl="1" indent="0">
              <a:buNone/>
            </a:pPr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VS Transformer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Monolingual &amp; Code-Switching Data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3350"/>
      </p:ext>
    </p:extLst>
  </p:cSld>
  <p:clrMapOvr>
    <a:masterClrMapping/>
  </p:clrMapOvr>
  <p:transition advTm="42425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Leverage Monolingual &amp; Code-Switching data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9082E7-E999-E249-8741-8F2D69329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2270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C24562-EAC5-D640-85D8-B9B5D1EB85BE}"/>
              </a:ext>
            </a:extLst>
          </p:cNvPr>
          <p:cNvSpPr txBox="1"/>
          <p:nvPr/>
        </p:nvSpPr>
        <p:spPr>
          <a:xfrm>
            <a:off x="251520" y="390509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Speaker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Adaptation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：只在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mix200h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上测试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-vector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实验，当时没做进一步实验（全部数据上的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speaker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adaptation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Adaptation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Domain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Adversarial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Training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09072276"/>
      </p:ext>
    </p:extLst>
  </p:cSld>
  <p:clrMapOvr>
    <a:masterClrMapping/>
  </p:clrMapOvr>
  <p:transition advTm="42425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Leverage Monolingual &amp; Code-Switching data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C24562-EAC5-D640-85D8-B9B5D1EB85BE}"/>
              </a:ext>
            </a:extLst>
          </p:cNvPr>
          <p:cNvSpPr txBox="1"/>
          <p:nvPr/>
        </p:nvSpPr>
        <p:spPr>
          <a:xfrm>
            <a:off x="251520" y="3905099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LID-MTL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只有很小的提升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C4A45C-D462-F542-AD42-943357970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21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0990"/>
      </p:ext>
    </p:extLst>
  </p:cSld>
  <p:clrMapOvr>
    <a:masterClrMapping/>
  </p:clrMapOvr>
  <p:transition advTm="42425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Experiments: Data Augmentation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3F876E-E33A-A74D-AAB5-561BFDDFC380}"/>
              </a:ext>
            </a:extLst>
          </p:cNvPr>
          <p:cNvSpPr txBox="1"/>
          <p:nvPr/>
        </p:nvSpPr>
        <p:spPr>
          <a:xfrm>
            <a:off x="395536" y="1556792"/>
            <a:ext cx="7128792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Specaugment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提升很大；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做完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specaug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后，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Speed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perturb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改进有限，加混响没效果；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造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code-switching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数据在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mix200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训时有效，但是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fine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tune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没做出来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6D7934-E120-5644-81A7-92089A97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1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2353"/>
      </p:ext>
    </p:extLst>
  </p:cSld>
  <p:clrMapOvr>
    <a:masterClrMapping/>
  </p:clrMapOvr>
  <p:transition advTm="4242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Experiments: Summary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1461D8-DFB7-A945-861F-1A7CD459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" y="1463987"/>
            <a:ext cx="9144000" cy="35988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A0859B-755A-0F45-A934-6CE814283804}"/>
              </a:ext>
            </a:extLst>
          </p:cNvPr>
          <p:cNvSpPr txBox="1"/>
          <p:nvPr/>
        </p:nvSpPr>
        <p:spPr>
          <a:xfrm>
            <a:off x="179512" y="1026484"/>
            <a:ext cx="7128792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 Summary:</a:t>
            </a:r>
            <a:endParaRPr kumimoji="1" lang="zh-CN" altLang="en-US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26C9B0-CF56-7B43-92A2-176D9BEB9997}"/>
              </a:ext>
            </a:extLst>
          </p:cNvPr>
          <p:cNvSpPr txBox="1"/>
          <p:nvPr/>
        </p:nvSpPr>
        <p:spPr>
          <a:xfrm>
            <a:off x="179512" y="5027380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测试集结果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6.93/24.35~(8.82), Track 3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第二名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实验由于时间原因没训完，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fine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tune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没调好；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Language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(rescore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LM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fusion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spell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correction)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Others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augmentation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LID-MTL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-vector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mWER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DAT…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kumimoji="1" lang="zh-CN" altLang="en-US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30193"/>
      </p:ext>
    </p:extLst>
  </p:cSld>
  <p:clrMapOvr>
    <a:masterClrMapping/>
  </p:clrMapOvr>
  <p:transition advTm="42425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BF18E9-1A58-D640-9DE4-6C7625A3042E}"/>
              </a:ext>
            </a:extLst>
          </p:cNvPr>
          <p:cNvSpPr txBox="1"/>
          <p:nvPr/>
        </p:nvSpPr>
        <p:spPr>
          <a:xfrm>
            <a:off x="323850" y="1089164"/>
            <a:ext cx="81472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 T, Watanabe S, Zhang Y, et al. Advances in joint CTC-attention based end-to-end speech recognition with a deep CNN encoder and RNN-LM[J].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arXiv:1706.02737, 2017.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Vaswani A,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Parmar N, et al. Attention is all you need[C]//Advances in neural information processing systems. 2017: 5998-6008.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 D S, Chan W, Zhang Y, et al.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Specaugment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simple data augmentation method for automatic speech recognition[J].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arXiv:1904.08779, 2019.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 W,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Jaitly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Le Q V, et al. Listen, attend and spell[J].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arXiv:1508.01211, 2015.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 C, Weng C, Wang G, et al. Investigating End-to-end Speech Recognition for Mandarin-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Code-switching[C]//ICASSP 2019-2019 IEEE International Conference on Acoustics, Speech and Signal Processing (ICASSP). IEEE, 2019: 6056-6060.</a:t>
            </a:r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Zeng Z,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Khassanov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Pham V T, et al. On the end-to-end solution to mandarin-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code-switching speech recognition[J].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arXiv:1811.00241, 2018.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Prabhavalkar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Rao K, Sainath T N, et al. A Comparison of Sequence-to-Sequence Models for Speech Recognition[C]//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2017: 939-943.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40519"/>
      </p:ext>
    </p:extLst>
  </p:cSld>
  <p:clrMapOvr>
    <a:masterClrMapping/>
  </p:clrMapOvr>
  <p:transition advTm="42425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348880"/>
            <a:ext cx="7920037" cy="10074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Thank you</a:t>
            </a:r>
            <a:r>
              <a:rPr lang="zh-CN" altLang="en-US" sz="40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！</a:t>
            </a:r>
            <a:endParaRPr lang="en-US" altLang="zh-CN" sz="4000" b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F6C7CC9B-F300-488E-AE2D-CC29E8E1A01A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文本框 5"/>
          <p:cNvSpPr txBox="1"/>
          <p:nvPr/>
        </p:nvSpPr>
        <p:spPr>
          <a:xfrm>
            <a:off x="3621345" y="3765598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Q&amp;A</a:t>
            </a:r>
            <a:endParaRPr kumimoji="1"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81359"/>
      </p:ext>
    </p:extLst>
  </p:cSld>
  <p:clrMapOvr>
    <a:masterClrMapping/>
  </p:clrMapOvr>
  <p:transition advTm="437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Introduction: Overall System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03103D-E83E-874E-8170-A991DEB02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071"/>
            <a:ext cx="9144000" cy="18798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1B56614-CE1C-C846-8449-3E400BE3B905}"/>
              </a:ext>
            </a:extLst>
          </p:cNvPr>
          <p:cNvSpPr txBox="1"/>
          <p:nvPr/>
        </p:nvSpPr>
        <p:spPr>
          <a:xfrm>
            <a:off x="2555776" y="486916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3 E2E-ASR: Overall System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95179"/>
      </p:ext>
    </p:extLst>
  </p:cSld>
  <p:clrMapOvr>
    <a:masterClrMapping/>
  </p:clrMapOvr>
  <p:transition advTm="4060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en-US" altLang="zh-CN" dirty="0">
                <a:latin typeface="Times New Roman" charset="0"/>
                <a:cs typeface="Times New Roman" charset="0"/>
              </a:rPr>
              <a:t>Data Preparation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03103D-E83E-874E-8170-A991DEB02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071"/>
            <a:ext cx="9144000" cy="1879858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D025375-EA80-8B45-A2B0-A9F794AF2946}"/>
              </a:ext>
            </a:extLst>
          </p:cNvPr>
          <p:cNvCxnSpPr/>
          <p:nvPr/>
        </p:nvCxnSpPr>
        <p:spPr>
          <a:xfrm>
            <a:off x="971600" y="4149080"/>
            <a:ext cx="0" cy="864000"/>
          </a:xfrm>
          <a:prstGeom prst="straightConnector1">
            <a:avLst/>
          </a:prstGeom>
          <a:ln w="50800" cmpd="sng">
            <a:solidFill>
              <a:schemeClr val="accent1">
                <a:shade val="95000"/>
                <a:satMod val="10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46F17F8-301C-5C4A-9EEF-F9292AD5ADBF}"/>
              </a:ext>
            </a:extLst>
          </p:cNvPr>
          <p:cNvSpPr txBox="1"/>
          <p:nvPr/>
        </p:nvSpPr>
        <p:spPr>
          <a:xfrm>
            <a:off x="0" y="5157192"/>
            <a:ext cx="81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16kHz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wav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文件：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500h 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中文数据、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960h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Librispeech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数据、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中英混合数据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20h 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中英混合的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dev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新、旧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20h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中英混合的测试集</a:t>
            </a:r>
          </a:p>
        </p:txBody>
      </p:sp>
    </p:spTree>
    <p:extLst>
      <p:ext uri="{BB962C8B-B14F-4D97-AF65-F5344CB8AC3E}">
        <p14:creationId xmlns:p14="http://schemas.microsoft.com/office/powerpoint/2010/main" val="2896386156"/>
      </p:ext>
    </p:extLst>
  </p:cSld>
  <p:clrMapOvr>
    <a:masterClrMapping/>
  </p:clrMapOvr>
  <p:transition advTm="4060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en-US" altLang="zh-CN" dirty="0">
                <a:latin typeface="Times New Roman" charset="0"/>
                <a:cs typeface="Times New Roman" charset="0"/>
              </a:rPr>
              <a:t>Data Preparation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03103D-E83E-874E-8170-A991DEB02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071"/>
            <a:ext cx="9144000" cy="1879858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D025375-EA80-8B45-A2B0-A9F794AF2946}"/>
              </a:ext>
            </a:extLst>
          </p:cNvPr>
          <p:cNvCxnSpPr/>
          <p:nvPr/>
        </p:nvCxnSpPr>
        <p:spPr>
          <a:xfrm>
            <a:off x="3203848" y="4149080"/>
            <a:ext cx="0" cy="864000"/>
          </a:xfrm>
          <a:prstGeom prst="straightConnector1">
            <a:avLst/>
          </a:prstGeom>
          <a:ln w="50800" cmpd="sng">
            <a:solidFill>
              <a:schemeClr val="accent1">
                <a:shade val="95000"/>
                <a:satMod val="10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46F17F8-301C-5C4A-9EEF-F9292AD5ADBF}"/>
              </a:ext>
            </a:extLst>
          </p:cNvPr>
          <p:cNvSpPr txBox="1"/>
          <p:nvPr/>
        </p:nvSpPr>
        <p:spPr>
          <a:xfrm>
            <a:off x="1475656" y="5018388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维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logmel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filter bank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</a:p>
          <a:p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Speaker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CMVN / Per Utterance CMVN</a:t>
            </a:r>
          </a:p>
        </p:txBody>
      </p:sp>
    </p:spTree>
    <p:extLst>
      <p:ext uri="{BB962C8B-B14F-4D97-AF65-F5344CB8AC3E}">
        <p14:creationId xmlns:p14="http://schemas.microsoft.com/office/powerpoint/2010/main" val="4109212196"/>
      </p:ext>
    </p:extLst>
  </p:cSld>
  <p:clrMapOvr>
    <a:masterClrMapping/>
  </p:clrMapOvr>
  <p:transition advTm="4060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E2E-ASR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03103D-E83E-874E-8170-A991DEB02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071"/>
            <a:ext cx="9144000" cy="1879858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D025375-EA80-8B45-A2B0-A9F794AF2946}"/>
              </a:ext>
            </a:extLst>
          </p:cNvPr>
          <p:cNvCxnSpPr>
            <a:cxnSpLocks/>
          </p:cNvCxnSpPr>
          <p:nvPr/>
        </p:nvCxnSpPr>
        <p:spPr>
          <a:xfrm>
            <a:off x="5580112" y="4368929"/>
            <a:ext cx="0" cy="428223"/>
          </a:xfrm>
          <a:prstGeom prst="straightConnector1">
            <a:avLst/>
          </a:prstGeom>
          <a:ln w="50800" cmpd="sng">
            <a:solidFill>
              <a:schemeClr val="accent1">
                <a:shade val="95000"/>
                <a:satMod val="10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46F17F8-301C-5C4A-9EEF-F9292AD5ADBF}"/>
              </a:ext>
            </a:extLst>
          </p:cNvPr>
          <p:cNvSpPr txBox="1"/>
          <p:nvPr/>
        </p:nvSpPr>
        <p:spPr>
          <a:xfrm>
            <a:off x="3344909" y="1472297"/>
            <a:ext cx="477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Sequence-to-Sequence Modeling Task:</a:t>
            </a:r>
          </a:p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&amp; Classification 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C483A81-77A7-334A-A810-58F2DF3F9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62" y="5203825"/>
            <a:ext cx="5524500" cy="1041400"/>
          </a:xfrm>
          <a:prstGeom prst="rect">
            <a:avLst/>
          </a:prstGeom>
        </p:spPr>
      </p:pic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364D614-7D72-3E41-88B6-FCCD997DE3D8}"/>
              </a:ext>
            </a:extLst>
          </p:cNvPr>
          <p:cNvCxnSpPr>
            <a:cxnSpLocks/>
          </p:cNvCxnSpPr>
          <p:nvPr/>
        </p:nvCxnSpPr>
        <p:spPr>
          <a:xfrm flipV="1">
            <a:off x="5580112" y="2057023"/>
            <a:ext cx="0" cy="432048"/>
          </a:xfrm>
          <a:prstGeom prst="straightConnector1">
            <a:avLst/>
          </a:prstGeom>
          <a:ln w="50800" cmpd="sng">
            <a:solidFill>
              <a:schemeClr val="accent1">
                <a:shade val="95000"/>
                <a:satMod val="10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08561FA-A9D1-D44F-BA98-9D38D210CEC9}"/>
              </a:ext>
            </a:extLst>
          </p:cNvPr>
          <p:cNvSpPr txBox="1"/>
          <p:nvPr/>
        </p:nvSpPr>
        <p:spPr>
          <a:xfrm>
            <a:off x="3344909" y="4981575"/>
            <a:ext cx="4775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SAN based Joint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CTC/Attention Model</a:t>
            </a:r>
            <a:r>
              <a:rPr kumimoji="1" lang="en-US" altLang="zh-CN" sz="16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[1]</a:t>
            </a:r>
            <a:endParaRPr kumimoji="1" lang="zh-CN" altLang="en-US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29391"/>
      </p:ext>
    </p:extLst>
  </p:cSld>
  <p:clrMapOvr>
    <a:masterClrMapping/>
  </p:clrMapOvr>
  <p:transition advTm="4060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en-US" altLang="zh-CN" dirty="0">
                <a:latin typeface="Times New Roman" charset="0"/>
                <a:cs typeface="Times New Roman" charset="0"/>
              </a:rPr>
              <a:t>Data Preparation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03103D-E83E-874E-8170-A991DEB02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071"/>
            <a:ext cx="9144000" cy="1879858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D025375-EA80-8B45-A2B0-A9F794AF2946}"/>
              </a:ext>
            </a:extLst>
          </p:cNvPr>
          <p:cNvCxnSpPr>
            <a:cxnSpLocks/>
          </p:cNvCxnSpPr>
          <p:nvPr/>
        </p:nvCxnSpPr>
        <p:spPr>
          <a:xfrm>
            <a:off x="8172400" y="4077072"/>
            <a:ext cx="0" cy="720080"/>
          </a:xfrm>
          <a:prstGeom prst="straightConnector1">
            <a:avLst/>
          </a:prstGeom>
          <a:ln w="50800" cmpd="sng">
            <a:solidFill>
              <a:schemeClr val="accent1">
                <a:shade val="95000"/>
                <a:satMod val="10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46F17F8-301C-5C4A-9EEF-F9292AD5ADBF}"/>
              </a:ext>
            </a:extLst>
          </p:cNvPr>
          <p:cNvSpPr txBox="1"/>
          <p:nvPr/>
        </p:nvSpPr>
        <p:spPr>
          <a:xfrm>
            <a:off x="4644008" y="4879712"/>
            <a:ext cx="4341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中文用单字建模，词频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&gt;=25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3006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个字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+UNK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英文用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BPE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建模，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1k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个建模单元；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Universal character set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▁CO DE ▁SW IT CH ING 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识 别 文 本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45926"/>
      </p:ext>
    </p:extLst>
  </p:cSld>
  <p:clrMapOvr>
    <a:masterClrMapping/>
  </p:clrMapOvr>
  <p:transition advTm="4060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424863" cy="5615830"/>
          </a:xfrm>
        </p:spPr>
        <p:txBody>
          <a:bodyPr/>
          <a:lstStyle/>
          <a:p>
            <a:pPr>
              <a:buClr>
                <a:schemeClr val="bg2"/>
              </a:buClr>
            </a:pPr>
            <a:r>
              <a:rPr kumimoji="1" lang="en-US" altLang="zh-CN" sz="2400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Brief Introduction: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cs typeface="Times New Roman" charset="0"/>
              </a:rPr>
              <a:t>Overall System 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Data Preparation</a:t>
            </a:r>
          </a:p>
          <a:p>
            <a:pPr marL="457200" lvl="1" indent="0">
              <a:buNone/>
            </a:pPr>
            <a:endParaRPr kumimoji="1" lang="en-US" altLang="zh-CN"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E2E ASR System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Model Structure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Augmentation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Training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Strategies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Leverage Monolingual &amp; Code-Switching Data</a:t>
            </a:r>
          </a:p>
          <a:p>
            <a:pPr marL="457200" lvl="1" indent="0">
              <a:buNone/>
            </a:pPr>
            <a:endParaRPr kumimoji="1" lang="en-US" altLang="zh-CN"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/>
              </a:buClr>
            </a:pPr>
            <a:r>
              <a:rPr kumimoji="1" lang="en-US" altLang="zh-CN" sz="2400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LSTM VS Transformer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Leverage Monolingual &amp; Code-Switching Data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Augmentation</a:t>
            </a:r>
          </a:p>
          <a:p>
            <a:pPr lvl="1">
              <a:buClr>
                <a:schemeClr val="bg2"/>
              </a:buClr>
            </a:pPr>
            <a:r>
              <a:rPr kumimoji="1" lang="en-US" altLang="zh-CN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Summary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80234"/>
      </p:ext>
    </p:extLst>
  </p:cSld>
  <p:clrMapOvr>
    <a:masterClrMapping/>
  </p:clrMapOvr>
  <p:transition advTm="4242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E2E ASR System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5CE02-18C6-9540-BF48-D6FA7043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89" y="1055586"/>
            <a:ext cx="3351961" cy="49397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562976-27F6-624C-8AED-16DFFE14A3DE}"/>
              </a:ext>
            </a:extLst>
          </p:cNvPr>
          <p:cNvSpPr txBox="1"/>
          <p:nvPr/>
        </p:nvSpPr>
        <p:spPr>
          <a:xfrm>
            <a:off x="319056" y="1772816"/>
            <a:ext cx="4396959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</a:t>
            </a:r>
            <a:r>
              <a:rPr kumimoji="1" lang="en-US" altLang="zh-CN" sz="16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[2]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层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1"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层</a:t>
            </a: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Decoder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Convolutional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DownSampling</a:t>
            </a:r>
            <a:endParaRPr kumimoji="1"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 Layer Normalization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14D75A-EB98-6F43-829C-9FB09747B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6" y="4797152"/>
            <a:ext cx="3162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7082C6-6559-E849-BD88-6E475700B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89040"/>
            <a:ext cx="3289300" cy="584200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0C79928-EFD6-C347-9E46-1C6AC334AA89}"/>
              </a:ext>
            </a:extLst>
          </p:cNvPr>
          <p:cNvCxnSpPr/>
          <p:nvPr/>
        </p:nvCxnSpPr>
        <p:spPr>
          <a:xfrm>
            <a:off x="2051720" y="4373240"/>
            <a:ext cx="0" cy="5040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0639839-6EBA-7B41-B222-3281E533A7B8}"/>
              </a:ext>
            </a:extLst>
          </p:cNvPr>
          <p:cNvSpPr txBox="1"/>
          <p:nvPr/>
        </p:nvSpPr>
        <p:spPr>
          <a:xfrm>
            <a:off x="5868144" y="5995319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Structure in [2]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32328"/>
      </p:ext>
    </p:extLst>
  </p:cSld>
  <p:clrMapOvr>
    <a:masterClrMapping/>
  </p:clrMapOvr>
  <p:transition advTm="42425"/>
</p:sld>
</file>

<file path=ppt/theme/theme1.xml><?xml version="1.0" encoding="utf-8"?>
<a:theme xmlns:a="http://schemas.openxmlformats.org/drawingml/2006/main" name="CUED - Simon Keizer">
  <a:themeElements>
    <a:clrScheme name="CUED - Simon Keiz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ED - Simon Keizer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ED - Simon Keiz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183073</TotalTime>
  <Words>1114</Words>
  <Application>Microsoft Macintosh PowerPoint</Application>
  <PresentationFormat>全屏显示(4:3)</PresentationFormat>
  <Paragraphs>203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Songti SC</vt:lpstr>
      <vt:lpstr>Arial</vt:lpstr>
      <vt:lpstr>Times New Roman</vt:lpstr>
      <vt:lpstr>Verdana</vt:lpstr>
      <vt:lpstr>Wingdings</vt:lpstr>
      <vt:lpstr>CUED - Simon Keizer</vt:lpstr>
      <vt:lpstr>SJTU SpeechLab E2E ASR System for the ASRU2019 Code-Switching Challenge</vt:lpstr>
      <vt:lpstr>Outline</vt:lpstr>
      <vt:lpstr>Brief Introduction: Overall System</vt:lpstr>
      <vt:lpstr>Data Preparation</vt:lpstr>
      <vt:lpstr>Data Preparation</vt:lpstr>
      <vt:lpstr>E2E-ASR Model</vt:lpstr>
      <vt:lpstr>Data Preparation</vt:lpstr>
      <vt:lpstr>Outline</vt:lpstr>
      <vt:lpstr>E2E ASR System</vt:lpstr>
      <vt:lpstr>E2E ASR System</vt:lpstr>
      <vt:lpstr>Data Augmentation</vt:lpstr>
      <vt:lpstr>Training Strategies</vt:lpstr>
      <vt:lpstr>Leverage Monolingual &amp; Code-Switching Data</vt:lpstr>
      <vt:lpstr>Leverage Monolingual &amp; Code-Switching Data</vt:lpstr>
      <vt:lpstr>Outline</vt:lpstr>
      <vt:lpstr>Experiments: LSTM VS Transformer</vt:lpstr>
      <vt:lpstr>Experiments: LSTM VS Transformer</vt:lpstr>
      <vt:lpstr>Leverage Monolingual &amp; Code-Switching data</vt:lpstr>
      <vt:lpstr>Leverage Monolingual &amp; Code-Switching data</vt:lpstr>
      <vt:lpstr>Leverage Monolingual &amp; Code-Switching data</vt:lpstr>
      <vt:lpstr>Leverage Monolingual &amp; Code-Switching data</vt:lpstr>
      <vt:lpstr>Experiments: Data Augmentation</vt:lpstr>
      <vt:lpstr>Experiments: Summary</vt:lpstr>
      <vt:lpstr>Reference</vt:lpstr>
      <vt:lpstr>Thank you！</vt:lpstr>
    </vt:vector>
  </TitlesOfParts>
  <Company>CUED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Statistical Approach to Dialogue Management Using POMDPs</dc:title>
  <dc:creator>Simon Keizer</dc:creator>
  <cp:lastModifiedBy>luyizhou4@foxmail.com</cp:lastModifiedBy>
  <cp:revision>2892</cp:revision>
  <cp:lastPrinted>2017-03-02T12:10:15Z</cp:lastPrinted>
  <dcterms:created xsi:type="dcterms:W3CDTF">2013-03-14T01:30:36Z</dcterms:created>
  <dcterms:modified xsi:type="dcterms:W3CDTF">2019-11-25T08:07:30Z</dcterms:modified>
</cp:coreProperties>
</file>