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14"/>
  </p:notesMasterIdLst>
  <p:handoutMasterIdLst>
    <p:handoutMasterId r:id="rId15"/>
  </p:handoutMasterIdLst>
  <p:sldIdLst>
    <p:sldId id="261" r:id="rId3"/>
    <p:sldId id="274" r:id="rId4"/>
    <p:sldId id="283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03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1818"/>
    <a:srgbClr val="EEEEEE"/>
    <a:srgbClr val="F4F4F4"/>
    <a:srgbClr val="362E2B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57" autoAdjust="0"/>
  </p:normalViewPr>
  <p:slideViewPr>
    <p:cSldViewPr>
      <p:cViewPr varScale="1">
        <p:scale>
          <a:sx n="151" d="100"/>
          <a:sy n="151" d="100"/>
        </p:scale>
        <p:origin x="558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5708-F34A-46FD-8080-09CFB1242EF8}" type="datetime1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页面制作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2019/11/20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B55E-66C2-4EEB-B3ED-94DE45C4B0DA}" type="datetime1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</p:spPr>
        <p:txBody>
          <a:bodyPr/>
          <a:lstStyle/>
          <a:p>
            <a:r>
              <a:rPr lang="zh-CN" altLang="en-US"/>
              <a:t>页面制作</a:t>
            </a: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05D-6727-4413-A937-5FF688DC09C8}" type="datetime1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页面制作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05D-6727-4413-A937-5FF688DC09C8}" type="datetime1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页面制作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2019/11/20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2019/11/20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2019/11/20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2019/11/20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2019/11/20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2019/11/20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2019/11/20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A7AE-E083-43D4-BF21-3A103874AE37}" type="datetime1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页面制作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A96C-746A-4C40-B380-E1C8AA697EB6}" type="datetime1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页面制作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2019/11/20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0BB1-14CC-4B6E-B0FC-82131E108CCA}" type="datetime1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页面制作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2019/11/20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2019/11/20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8137-6CA5-45A6-81AF-5B893A33D86C}" type="datetime1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页面制作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3604-BFD3-4D16-AFA6-40C80721204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7145-5D25-4642-8D38-B5EF1035A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7981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3604-BFD3-4D16-AFA6-40C80721204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7145-5D25-4642-8D38-B5EF1035A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6346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3604-BFD3-4D16-AFA6-40C80721204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7145-5D25-4642-8D38-B5EF1035A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13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2019/11/20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3604-BFD3-4D16-AFA6-40C80721204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7145-5D25-4642-8D38-B5EF1035A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157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3604-BFD3-4D16-AFA6-40C80721204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7145-5D25-4642-8D38-B5EF1035A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8126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3604-BFD3-4D16-AFA6-40C80721204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7145-5D25-4642-8D38-B5EF1035A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563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3604-BFD3-4D16-AFA6-40C80721204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7145-5D25-4642-8D38-B5EF1035A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5573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3604-BFD3-4D16-AFA6-40C80721204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7145-5D25-4642-8D38-B5EF1035A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2546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3604-BFD3-4D16-AFA6-40C80721204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7145-5D25-4642-8D38-B5EF1035A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643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3604-BFD3-4D16-AFA6-40C80721204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7145-5D25-4642-8D38-B5EF1035A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4046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3604-BFD3-4D16-AFA6-40C80721204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37145-5D25-4642-8D38-B5EF1035A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12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2019/11/20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DA29C-0567-47A7-BFD2-B939BD2FE0C6}" type="datetime1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页面制作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2019/11/20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2019/11/20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2019/11/20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682A-C05F-4C99-A8C4-40D51CBA4C0F}" type="datetime1">
              <a:rPr lang="zh-CN" altLang="en-US" smtClean="0"/>
              <a:pPr/>
              <a:t>2019/11/20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C682A-C05F-4C99-A8C4-40D51CBA4C0F}" type="datetime1">
              <a:rPr lang="zh-CN" altLang="en-US" smtClean="0"/>
              <a:pPr/>
              <a:t>2019/11/20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页面制作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8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C3604-BFD3-4D16-AFA6-40C807212043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37145-5D25-4642-8D38-B5EF1035A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2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6"/>
          <p:cNvGrpSpPr/>
          <p:nvPr/>
        </p:nvGrpSpPr>
        <p:grpSpPr>
          <a:xfrm>
            <a:off x="0" y="4071948"/>
            <a:ext cx="9144000" cy="1071552"/>
            <a:chOff x="0" y="5429264"/>
            <a:chExt cx="9144000" cy="1428736"/>
          </a:xfrm>
        </p:grpSpPr>
        <p:sp>
          <p:nvSpPr>
            <p:cNvPr id="16" name="流程图: 过程 15"/>
            <p:cNvSpPr/>
            <p:nvPr/>
          </p:nvSpPr>
          <p:spPr>
            <a:xfrm>
              <a:off x="0" y="5429264"/>
              <a:ext cx="9144000" cy="1428736"/>
            </a:xfrm>
            <a:prstGeom prst="flowChartProcess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380312" y="5643565"/>
              <a:ext cx="1357322" cy="1000132"/>
            </a:xfrm>
            <a:prstGeom prst="ellipse">
              <a:avLst/>
            </a:prstGeom>
            <a:solidFill>
              <a:srgbClr val="CC1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22834" y="1131590"/>
            <a:ext cx="6298333" cy="84766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zh-CN" sz="2800" b="1" dirty="0">
                <a:solidFill>
                  <a:srgbClr val="362E2B"/>
                </a:solidFill>
                <a:cs typeface="+mn-ea"/>
                <a:sym typeface="+mn-lt"/>
              </a:rPr>
              <a:t>ASRU2019</a:t>
            </a:r>
            <a:r>
              <a:rPr lang="zh-CN" altLang="en-US" sz="2800" b="1" dirty="0">
                <a:solidFill>
                  <a:srgbClr val="362E2B"/>
                </a:solidFill>
                <a:cs typeface="+mn-ea"/>
                <a:sym typeface="+mn-lt"/>
              </a:rPr>
              <a:t>中英混杂语音识别挑战赛</a:t>
            </a:r>
            <a:endParaRPr lang="en-US" altLang="zh-CN" sz="2800" b="1" dirty="0">
              <a:solidFill>
                <a:srgbClr val="362E2B"/>
              </a:solidFill>
              <a:cs typeface="+mn-ea"/>
              <a:sym typeface="+mn-lt"/>
            </a:endParaRPr>
          </a:p>
          <a:p>
            <a:pPr algn="ctr">
              <a:lnSpc>
                <a:spcPct val="105000"/>
              </a:lnSpc>
            </a:pPr>
            <a:r>
              <a:rPr lang="en-US" altLang="zh-CN" sz="2000" b="1" dirty="0">
                <a:solidFill>
                  <a:srgbClr val="362E2B"/>
                </a:solidFill>
                <a:cs typeface="+mn-ea"/>
                <a:sym typeface="+mn-lt"/>
              </a:rPr>
              <a:t>track3 </a:t>
            </a:r>
            <a:r>
              <a:rPr lang="zh-CN" altLang="en-US" sz="2000" b="1" dirty="0">
                <a:solidFill>
                  <a:srgbClr val="362E2B"/>
                </a:solidFill>
                <a:cs typeface="+mn-ea"/>
                <a:sym typeface="+mn-lt"/>
              </a:rPr>
              <a:t>参赛方案介绍</a:t>
            </a:r>
          </a:p>
        </p:txBody>
      </p:sp>
      <p:pic>
        <p:nvPicPr>
          <p:cNvPr id="11" name="图片 10" descr="封面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4393419"/>
            <a:ext cx="1429858" cy="2909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3334" y="2887094"/>
            <a:ext cx="3480914" cy="75674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zh-CN"/>
            </a:defPPr>
            <a:lvl1pPr algn="ctr">
              <a:lnSpc>
                <a:spcPct val="105000"/>
              </a:lnSpc>
              <a:defRPr sz="2800" b="1">
                <a:solidFill>
                  <a:srgbClr val="362E2B"/>
                </a:solidFill>
                <a:cs typeface="+mn-ea"/>
              </a:defRPr>
            </a:lvl1pPr>
          </a:lstStyle>
          <a:p>
            <a:pPr algn="l"/>
            <a:r>
              <a:rPr lang="zh-CN" altLang="en-US" sz="1400" b="0" dirty="0">
                <a:sym typeface="+mn-lt"/>
              </a:rPr>
              <a:t>团队名称：</a:t>
            </a:r>
            <a:r>
              <a:rPr lang="en-US" altLang="zh-CN" sz="1400" b="0" dirty="0">
                <a:sym typeface="+mn-lt"/>
              </a:rPr>
              <a:t>WYHZ</a:t>
            </a:r>
          </a:p>
          <a:p>
            <a:pPr algn="l"/>
            <a:r>
              <a:rPr lang="zh-CN" altLang="en-US" sz="1400" b="0" dirty="0">
                <a:sym typeface="+mn-lt"/>
              </a:rPr>
              <a:t>团队单位：网易杭州研究院</a:t>
            </a:r>
            <a:r>
              <a:rPr lang="en-US" altLang="zh-CN" sz="1400" b="0" dirty="0">
                <a:sym typeface="+mn-lt"/>
              </a:rPr>
              <a:t> </a:t>
            </a:r>
            <a:r>
              <a:rPr lang="zh-CN" altLang="en-US" sz="1400" b="0" dirty="0">
                <a:sym typeface="+mn-lt"/>
              </a:rPr>
              <a:t>语音组</a:t>
            </a:r>
            <a:endParaRPr lang="en-US" altLang="zh-CN" sz="1400" b="0" dirty="0">
              <a:sym typeface="+mn-lt"/>
            </a:endParaRPr>
          </a:p>
          <a:p>
            <a:pPr algn="l"/>
            <a:r>
              <a:rPr lang="zh-CN" altLang="en-US" sz="1400" b="0" dirty="0">
                <a:sym typeface="+mn-lt"/>
              </a:rPr>
              <a:t>团队成员：杨震  张神权  李响  刘东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FAF57-C06E-43D0-B90E-FFF2373B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0" y="3736528"/>
            <a:ext cx="2133600" cy="273844"/>
          </a:xfrm>
        </p:spPr>
        <p:txBody>
          <a:bodyPr/>
          <a:lstStyle/>
          <a:p>
            <a:pPr algn="ctr"/>
            <a:fld id="{6D271529-8EAF-497D-8DE7-BABCEA24BAD1}" type="datetime1">
              <a:rPr lang="zh-CN" altLang="en-US" sz="1400" smtClean="0">
                <a:solidFill>
                  <a:schemeClr val="tx1"/>
                </a:solidFill>
              </a:rPr>
              <a:pPr algn="ctr"/>
              <a:t>2019/11/20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解码测试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71550"/>
            <a:ext cx="8462744" cy="3816423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+mn-ea"/>
                <a:sym typeface="+mn-lt"/>
              </a:rPr>
              <a:t>解码过程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en-US" altLang="zh-CN" sz="1600" dirty="0">
                <a:cs typeface="+mn-ea"/>
                <a:sym typeface="+mn-lt"/>
              </a:rPr>
              <a:t>beam search</a:t>
            </a:r>
            <a:r>
              <a:rPr lang="zh-CN" altLang="en-US" sz="1600" dirty="0">
                <a:cs typeface="+mn-ea"/>
                <a:sym typeface="+mn-lt"/>
              </a:rPr>
              <a:t>的解码方法，</a:t>
            </a:r>
            <a:r>
              <a:rPr lang="en-US" altLang="zh-CN" sz="1600" dirty="0">
                <a:cs typeface="+mn-ea"/>
                <a:sym typeface="+mn-lt"/>
              </a:rPr>
              <a:t>beam</a:t>
            </a:r>
            <a:r>
              <a:rPr lang="zh-CN" altLang="en-US" sz="1600" dirty="0">
                <a:cs typeface="+mn-ea"/>
                <a:sym typeface="+mn-lt"/>
              </a:rPr>
              <a:t>设置为</a:t>
            </a:r>
            <a:r>
              <a:rPr lang="en-US" altLang="zh-CN" sz="1600" dirty="0">
                <a:cs typeface="+mn-ea"/>
                <a:sym typeface="+mn-lt"/>
              </a:rPr>
              <a:t>10</a:t>
            </a:r>
          </a:p>
          <a:p>
            <a:pPr lvl="1"/>
            <a:r>
              <a:rPr lang="en-US" altLang="zh-CN" sz="1600" dirty="0"/>
              <a:t>one-pass</a:t>
            </a:r>
            <a:r>
              <a:rPr lang="zh-CN" altLang="en-US" sz="1600" dirty="0"/>
              <a:t>解码，计算包含当前路径作为前缀的所有路径概率之和作为该步的</a:t>
            </a:r>
            <a:r>
              <a:rPr lang="en-US" altLang="zh-CN" sz="1600" dirty="0" err="1"/>
              <a:t>ctc</a:t>
            </a:r>
            <a:r>
              <a:rPr lang="zh-CN" altLang="en-US" sz="1600" dirty="0"/>
              <a:t>得分，融合</a:t>
            </a:r>
            <a:r>
              <a:rPr lang="en-US" altLang="zh-CN" sz="1600" dirty="0" err="1"/>
              <a:t>ctc</a:t>
            </a:r>
            <a:r>
              <a:rPr lang="zh-CN" altLang="en-US" sz="1600" dirty="0"/>
              <a:t>和</a:t>
            </a:r>
            <a:r>
              <a:rPr lang="en-US" altLang="zh-CN" sz="1600" dirty="0"/>
              <a:t>attention</a:t>
            </a:r>
            <a:r>
              <a:rPr lang="zh-CN" altLang="en-US" sz="1600" dirty="0"/>
              <a:t>得分</a:t>
            </a:r>
            <a:endParaRPr lang="en-US" altLang="zh-CN" sz="1600" dirty="0"/>
          </a:p>
          <a:p>
            <a:pPr lvl="1"/>
            <a:r>
              <a:rPr lang="zh-CN" altLang="en-US" sz="1600" dirty="0"/>
              <a:t>设定</a:t>
            </a:r>
            <a:r>
              <a:rPr lang="zh-CN" altLang="zh-CN" sz="1600" dirty="0"/>
              <a:t>阈值</a:t>
            </a:r>
            <a:r>
              <a:rPr lang="en-US" altLang="zh-CN" sz="1600" dirty="0"/>
              <a:t>N</a:t>
            </a:r>
            <a:r>
              <a:rPr lang="zh-CN" altLang="zh-CN" sz="1600" dirty="0"/>
              <a:t>，如果当前步数往前</a:t>
            </a:r>
            <a:r>
              <a:rPr lang="en-US" altLang="zh-CN" sz="1600" dirty="0"/>
              <a:t>M</a:t>
            </a:r>
            <a:r>
              <a:rPr lang="zh-CN" altLang="zh-CN" sz="1600" dirty="0"/>
              <a:t>步产生的带</a:t>
            </a:r>
            <a:r>
              <a:rPr lang="en-US" altLang="zh-CN" sz="1600" dirty="0" err="1"/>
              <a:t>eos</a:t>
            </a:r>
            <a:r>
              <a:rPr lang="zh-CN" altLang="zh-CN" sz="1600" dirty="0"/>
              <a:t>的完整路径的得分与当前最好的带</a:t>
            </a:r>
            <a:r>
              <a:rPr lang="en-US" altLang="zh-CN" sz="1600" dirty="0" err="1"/>
              <a:t>eos</a:t>
            </a:r>
            <a:r>
              <a:rPr lang="zh-CN" altLang="zh-CN" sz="1600" dirty="0"/>
              <a:t>完整路径的得分之差都小于</a:t>
            </a:r>
            <a:r>
              <a:rPr lang="en-US" altLang="zh-CN" sz="1600" dirty="0"/>
              <a:t>N</a:t>
            </a:r>
            <a:r>
              <a:rPr lang="zh-CN" altLang="zh-CN" sz="1600" dirty="0"/>
              <a:t>时，解码终止，输出当前最好的路径作为最终的识别结果</a:t>
            </a:r>
            <a:r>
              <a:rPr lang="zh-CN" altLang="en-US" sz="1600" dirty="0"/>
              <a:t>（</a:t>
            </a:r>
            <a:r>
              <a:rPr lang="en-US" altLang="zh-CN" sz="1600" dirty="0"/>
              <a:t>M</a:t>
            </a:r>
            <a:r>
              <a:rPr lang="zh-CN" altLang="en-US" sz="1600" dirty="0"/>
              <a:t>，</a:t>
            </a:r>
            <a:r>
              <a:rPr lang="en-US" altLang="zh-CN" sz="1600" dirty="0"/>
              <a:t>N=3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 algn="r">
              <a:buNone/>
            </a:pPr>
            <a:r>
              <a:rPr lang="zh-CN" altLang="en-US" sz="1200" dirty="0"/>
              <a:t>  参考：</a:t>
            </a:r>
            <a:r>
              <a:rPr lang="en-US" altLang="zh-CN" sz="1200" dirty="0"/>
              <a:t>Hybrid CTC/Attention Architecture for End-to-End Speech Recognition </a:t>
            </a:r>
            <a:endParaRPr lang="en-US" altLang="zh-CN" sz="12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9049382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07237"/>
            <a:ext cx="8382364" cy="3844541"/>
          </a:xfrm>
        </p:spPr>
        <p:txBody>
          <a:bodyPr>
            <a:normAutofit/>
          </a:bodyPr>
          <a:lstStyle/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 algn="ctr"/>
            <a:r>
              <a:rPr lang="zh-CN" altLang="en-US" sz="2000" dirty="0"/>
              <a:t>谢谢</a:t>
            </a:r>
            <a:endParaRPr lang="en-US" altLang="zh-CN" sz="20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C8EB887-9D76-4973-8263-2959AEC3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233915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数据预处理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模型训练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解码测试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分析总结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1253064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数据预处理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ECF44D6-F93D-4A11-98AE-77E57CF254C6}"/>
              </a:ext>
            </a:extLst>
          </p:cNvPr>
          <p:cNvSpPr/>
          <p:nvPr/>
        </p:nvSpPr>
        <p:spPr>
          <a:xfrm>
            <a:off x="682056" y="1347614"/>
            <a:ext cx="3817935" cy="10081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71550"/>
            <a:ext cx="8750776" cy="3816423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+mn-ea"/>
                <a:sym typeface="+mn-lt"/>
              </a:rPr>
              <a:t>使用数据包括：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官方提供 </a:t>
            </a:r>
            <a:r>
              <a:rPr lang="en-US" altLang="zh-CN" dirty="0">
                <a:cs typeface="+mn-ea"/>
                <a:sym typeface="+mn-lt"/>
              </a:rPr>
              <a:t>200h </a:t>
            </a:r>
            <a:r>
              <a:rPr lang="zh-CN" altLang="en-US" dirty="0">
                <a:cs typeface="+mn-ea"/>
                <a:sym typeface="+mn-lt"/>
              </a:rPr>
              <a:t>中英混杂数据集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官方提供 </a:t>
            </a:r>
            <a:r>
              <a:rPr lang="en-US" altLang="zh-CN" dirty="0">
                <a:cs typeface="+mn-ea"/>
                <a:sym typeface="+mn-lt"/>
              </a:rPr>
              <a:t>500h </a:t>
            </a:r>
            <a:r>
              <a:rPr lang="zh-CN" altLang="en-US" dirty="0">
                <a:cs typeface="+mn-ea"/>
                <a:sym typeface="+mn-lt"/>
              </a:rPr>
              <a:t>纯中文数据集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开源 </a:t>
            </a:r>
            <a:r>
              <a:rPr lang="en-US" altLang="zh-CN" dirty="0" err="1">
                <a:cs typeface="+mn-ea"/>
                <a:sym typeface="+mn-lt"/>
              </a:rPr>
              <a:t>LibriSpeech</a:t>
            </a:r>
            <a:r>
              <a:rPr lang="en-US" altLang="zh-CN" dirty="0">
                <a:cs typeface="+mn-ea"/>
                <a:sym typeface="+mn-lt"/>
              </a:rPr>
              <a:t> 960h </a:t>
            </a:r>
            <a:r>
              <a:rPr lang="zh-CN" altLang="en-US" dirty="0">
                <a:cs typeface="+mn-ea"/>
                <a:sym typeface="+mn-lt"/>
              </a:rPr>
              <a:t>纯英文数据集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使用特征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en-US" altLang="zh-CN" dirty="0">
                <a:cs typeface="+mn-ea"/>
                <a:sym typeface="+mn-lt"/>
              </a:rPr>
              <a:t>80 </a:t>
            </a:r>
            <a:r>
              <a:rPr lang="zh-CN" altLang="en-US" dirty="0">
                <a:cs typeface="+mn-ea"/>
                <a:sym typeface="+mn-lt"/>
              </a:rPr>
              <a:t>维 </a:t>
            </a:r>
            <a:r>
              <a:rPr lang="en-US" altLang="zh-CN" dirty="0" err="1">
                <a:cs typeface="+mn-ea"/>
                <a:sym typeface="+mn-lt"/>
              </a:rPr>
              <a:t>fbank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zh-CN" altLang="en-US" dirty="0">
                <a:cs typeface="+mn-ea"/>
                <a:sym typeface="+mn-lt"/>
              </a:rPr>
              <a:t>特征</a:t>
            </a:r>
            <a:r>
              <a:rPr lang="en-US" altLang="zh-CN" dirty="0">
                <a:cs typeface="+mn-ea"/>
                <a:sym typeface="+mn-lt"/>
              </a:rPr>
              <a:t>+pitch</a:t>
            </a:r>
            <a:r>
              <a:rPr lang="zh-CN" altLang="en-US" dirty="0">
                <a:cs typeface="+mn-ea"/>
                <a:sym typeface="+mn-lt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steps/make_fbank_pitch.sh</a:t>
            </a:r>
            <a:r>
              <a:rPr lang="zh-CN" altLang="en-US" dirty="0">
                <a:cs typeface="+mn-ea"/>
                <a:sym typeface="+mn-lt"/>
              </a:rPr>
              <a:t>）</a:t>
            </a:r>
          </a:p>
          <a:p>
            <a:pPr marL="0" indent="0">
              <a:buNone/>
            </a:pP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33D6FF1-635D-4227-888E-550F075BB2F7}"/>
              </a:ext>
            </a:extLst>
          </p:cNvPr>
          <p:cNvSpPr/>
          <p:nvPr/>
        </p:nvSpPr>
        <p:spPr>
          <a:xfrm>
            <a:off x="4499991" y="1690876"/>
            <a:ext cx="1401568" cy="32158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E823D39-A34E-4FE2-B200-D37ABDA3AAB9}"/>
              </a:ext>
            </a:extLst>
          </p:cNvPr>
          <p:cNvSpPr/>
          <p:nvPr/>
        </p:nvSpPr>
        <p:spPr>
          <a:xfrm>
            <a:off x="5672068" y="919195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utils/perturb_data_dir_speed.sh</a:t>
            </a:r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04C1895-63D8-406D-8B36-FC387F6254EF}"/>
              </a:ext>
            </a:extLst>
          </p:cNvPr>
          <p:cNvGrpSpPr/>
          <p:nvPr/>
        </p:nvGrpSpPr>
        <p:grpSpPr>
          <a:xfrm>
            <a:off x="5901560" y="1347124"/>
            <a:ext cx="2592288" cy="1008602"/>
            <a:chOff x="5220072" y="1347614"/>
            <a:chExt cx="2592288" cy="1008602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B235C92-1FA3-4C26-9F56-D654F5BEDFB9}"/>
                </a:ext>
              </a:extLst>
            </p:cNvPr>
            <p:cNvSpPr/>
            <p:nvPr/>
          </p:nvSpPr>
          <p:spPr>
            <a:xfrm>
              <a:off x="5220072" y="1347614"/>
              <a:ext cx="2592288" cy="100811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2F48DC1-68C9-4606-8A56-B6736E774E37}"/>
                </a:ext>
              </a:extLst>
            </p:cNvPr>
            <p:cNvSpPr/>
            <p:nvPr/>
          </p:nvSpPr>
          <p:spPr>
            <a:xfrm rot="5400000">
              <a:off x="6463805" y="1262453"/>
              <a:ext cx="144015" cy="64807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0FF3587-349E-4644-90D3-1E1B892E355A}"/>
                </a:ext>
              </a:extLst>
            </p:cNvPr>
            <p:cNvSpPr/>
            <p:nvPr/>
          </p:nvSpPr>
          <p:spPr>
            <a:xfrm rot="5400000">
              <a:off x="6463315" y="1710485"/>
              <a:ext cx="144996" cy="64807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994BF4C-0E63-4A36-AB67-FA170143A4A4}"/>
                </a:ext>
              </a:extLst>
            </p:cNvPr>
            <p:cNvSpPr/>
            <p:nvPr/>
          </p:nvSpPr>
          <p:spPr>
            <a:xfrm rot="5400000">
              <a:off x="5655310" y="1709992"/>
              <a:ext cx="144015" cy="64807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F9F4124-C817-4346-A8C7-BD37CE98FE05}"/>
                </a:ext>
              </a:extLst>
            </p:cNvPr>
            <p:cNvSpPr/>
            <p:nvPr/>
          </p:nvSpPr>
          <p:spPr>
            <a:xfrm rot="5400000">
              <a:off x="7271810" y="1709502"/>
              <a:ext cx="144996" cy="64807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EDF9434-0D90-4458-83F2-98CC1A3ECF5C}"/>
                </a:ext>
              </a:extLst>
            </p:cNvPr>
            <p:cNvCxnSpPr>
              <a:cxnSpLocks/>
              <a:stCxn id="8" idx="3"/>
              <a:endCxn id="17" idx="1"/>
            </p:cNvCxnSpPr>
            <p:nvPr/>
          </p:nvCxnSpPr>
          <p:spPr>
            <a:xfrm>
              <a:off x="6535813" y="1658497"/>
              <a:ext cx="0" cy="303526"/>
            </a:xfrm>
            <a:prstGeom prst="straightConnector1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1188839-147B-4BAC-A1AC-FEAA80A3333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5727317" y="1658497"/>
              <a:ext cx="808496" cy="302543"/>
            </a:xfrm>
            <a:prstGeom prst="straightConnector1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8AE8F5E-91B2-4FE7-9310-BBC6E1D14E54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6527229" y="1660747"/>
              <a:ext cx="817079" cy="300293"/>
            </a:xfrm>
            <a:prstGeom prst="straightConnector1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FDE4D47-33B5-4483-84B8-B50734C55DFD}"/>
                </a:ext>
              </a:extLst>
            </p:cNvPr>
            <p:cNvSpPr/>
            <p:nvPr/>
          </p:nvSpPr>
          <p:spPr>
            <a:xfrm>
              <a:off x="5533637" y="2057619"/>
              <a:ext cx="3770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0.9</a:t>
              </a:r>
              <a:endParaRPr lang="zh-CN" altLang="en-US" sz="1200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D3FE5E5-C493-4F81-AA7B-7E9580F19433}"/>
                </a:ext>
              </a:extLst>
            </p:cNvPr>
            <p:cNvSpPr/>
            <p:nvPr/>
          </p:nvSpPr>
          <p:spPr>
            <a:xfrm>
              <a:off x="6346721" y="2079217"/>
              <a:ext cx="3770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1.0</a:t>
              </a:r>
              <a:endParaRPr lang="zh-CN" altLang="en-US" sz="1200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22F36D3-BB9E-4479-A208-FA3C39C0CB23}"/>
                </a:ext>
              </a:extLst>
            </p:cNvPr>
            <p:cNvSpPr/>
            <p:nvPr/>
          </p:nvSpPr>
          <p:spPr>
            <a:xfrm>
              <a:off x="7155216" y="2071619"/>
              <a:ext cx="3770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1.1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13441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数据预处理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71550"/>
            <a:ext cx="8750776" cy="3816423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+mn-ea"/>
                <a:sym typeface="+mn-lt"/>
              </a:rPr>
              <a:t>使用词典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中文部分采用单字，英文部分采用</a:t>
            </a:r>
            <a:r>
              <a:rPr lang="en-US" altLang="zh-CN" dirty="0">
                <a:cs typeface="+mn-ea"/>
                <a:sym typeface="+mn-lt"/>
              </a:rPr>
              <a:t>BPE</a:t>
            </a:r>
            <a:r>
              <a:rPr lang="zh-CN" altLang="en-US" dirty="0">
                <a:cs typeface="+mn-ea"/>
                <a:sym typeface="+mn-lt"/>
              </a:rPr>
              <a:t>分词（约</a:t>
            </a:r>
            <a:r>
              <a:rPr lang="en-US" altLang="zh-CN" dirty="0">
                <a:cs typeface="+mn-ea"/>
                <a:sym typeface="+mn-lt"/>
              </a:rPr>
              <a:t>3000</a:t>
            </a:r>
            <a:r>
              <a:rPr lang="zh-CN" altLang="en-US" dirty="0">
                <a:cs typeface="+mn-ea"/>
                <a:sym typeface="+mn-lt"/>
              </a:rPr>
              <a:t>英文</a:t>
            </a:r>
            <a:r>
              <a:rPr lang="en-US" altLang="zh-CN">
                <a:cs typeface="+mn-ea"/>
                <a:sym typeface="+mn-lt"/>
              </a:rPr>
              <a:t>+7000</a:t>
            </a:r>
            <a:r>
              <a:rPr lang="zh-CN" altLang="en-US" dirty="0">
                <a:cs typeface="+mn-ea"/>
                <a:sym typeface="+mn-lt"/>
              </a:rPr>
              <a:t>中文）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示例</a:t>
            </a:r>
            <a:endParaRPr lang="en-US" altLang="zh-CN" dirty="0">
              <a:cs typeface="+mn-ea"/>
              <a:sym typeface="+mn-lt"/>
            </a:endParaRPr>
          </a:p>
          <a:p>
            <a:pPr marL="457200" lvl="1" indent="0">
              <a:buNone/>
            </a:pPr>
            <a:r>
              <a:rPr lang="zh-CN" altLang="en-US" i="1" dirty="0">
                <a:cs typeface="+mn-ea"/>
                <a:sym typeface="+mn-lt"/>
              </a:rPr>
              <a:t>    </a:t>
            </a:r>
            <a:r>
              <a:rPr lang="zh-CN" altLang="en-US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分词前：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deadline</a:t>
            </a:r>
            <a:r>
              <a:rPr lang="zh-CN" altLang="en-US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真的是第一生产力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457200" lvl="1" indent="0">
              <a:buNone/>
            </a:pPr>
            <a:r>
              <a:rPr lang="zh-CN" altLang="en-US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分词后：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dead  line  </a:t>
            </a:r>
            <a:r>
              <a:rPr lang="zh-CN" altLang="en-US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真  的  是  第  一  生  产  力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32310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模型训练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71550"/>
            <a:ext cx="8462744" cy="3816423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+mn-ea"/>
                <a:sym typeface="+mn-lt"/>
              </a:rPr>
              <a:t>模型信息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en-US" altLang="zh-CN" dirty="0">
                <a:cs typeface="+mn-ea"/>
                <a:sym typeface="+mn-lt"/>
              </a:rPr>
              <a:t>Transformer</a:t>
            </a:r>
            <a:r>
              <a:rPr lang="zh-CN" altLang="en-US" dirty="0">
                <a:cs typeface="+mn-ea"/>
                <a:sym typeface="+mn-lt"/>
              </a:rPr>
              <a:t>（</a:t>
            </a:r>
            <a:r>
              <a:rPr lang="en-US" altLang="zh-CN" dirty="0">
                <a:cs typeface="+mn-ea"/>
                <a:sym typeface="+mn-lt"/>
              </a:rPr>
              <a:t>encoder + decoder</a:t>
            </a:r>
            <a:r>
              <a:rPr lang="zh-CN" altLang="en-US" dirty="0">
                <a:cs typeface="+mn-ea"/>
                <a:sym typeface="+mn-lt"/>
              </a:rPr>
              <a:t>）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en-US" altLang="zh-CN" dirty="0">
                <a:cs typeface="+mn-ea"/>
                <a:sym typeface="+mn-lt"/>
              </a:rPr>
              <a:t>Loss</a:t>
            </a:r>
            <a:r>
              <a:rPr lang="zh-CN" altLang="en-US" dirty="0">
                <a:cs typeface="+mn-ea"/>
                <a:sym typeface="+mn-lt"/>
              </a:rPr>
              <a:t>：</a:t>
            </a:r>
            <a:r>
              <a:rPr lang="en-US" altLang="zh-CN" dirty="0">
                <a:cs typeface="+mn-ea"/>
                <a:sym typeface="+mn-lt"/>
              </a:rPr>
              <a:t>attention + </a:t>
            </a:r>
            <a:r>
              <a:rPr lang="en-US" altLang="zh-CN" dirty="0" err="1">
                <a:cs typeface="+mn-ea"/>
                <a:sym typeface="+mn-lt"/>
              </a:rPr>
              <a:t>ctc</a:t>
            </a:r>
            <a:r>
              <a:rPr lang="en-US" altLang="zh-CN" dirty="0">
                <a:cs typeface="+mn-ea"/>
                <a:sym typeface="+mn-lt"/>
              </a:rPr>
              <a:t> + language</a:t>
            </a:r>
          </a:p>
        </p:txBody>
      </p:sp>
    </p:spTree>
    <p:extLst>
      <p:ext uri="{BB962C8B-B14F-4D97-AF65-F5344CB8AC3E}">
        <p14:creationId xmlns:p14="http://schemas.microsoft.com/office/powerpoint/2010/main" val="860177462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模型训练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572A82-96F1-4593-9ECD-A07A67B3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42924"/>
            <a:ext cx="7488832" cy="402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64642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模型训练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71550"/>
            <a:ext cx="8462744" cy="3816423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+mn-ea"/>
                <a:sym typeface="+mn-lt"/>
              </a:rPr>
              <a:t>模型信息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Encoder layer: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6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Decoder layer: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12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Size:</a:t>
            </a:r>
            <a:r>
              <a:rPr lang="zh-CN" altLang="en-US" dirty="0">
                <a:cs typeface="+mn-ea"/>
                <a:sym typeface="+mn-lt"/>
              </a:rPr>
              <a:t> </a:t>
            </a:r>
            <a:r>
              <a:rPr lang="en-US" altLang="zh-CN" dirty="0">
                <a:cs typeface="+mn-ea"/>
                <a:sym typeface="+mn-lt"/>
              </a:rPr>
              <a:t>2048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Attention dim: 512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Loss: attention(0.5) + </a:t>
            </a:r>
            <a:r>
              <a:rPr lang="en-US" altLang="zh-CN" dirty="0" err="1">
                <a:cs typeface="+mn-ea"/>
                <a:sym typeface="+mn-lt"/>
              </a:rPr>
              <a:t>ctc</a:t>
            </a:r>
            <a:r>
              <a:rPr lang="en-US" altLang="zh-CN" dirty="0">
                <a:cs typeface="+mn-ea"/>
                <a:sym typeface="+mn-lt"/>
              </a:rPr>
              <a:t>(0.3) + language(0.2)</a:t>
            </a:r>
          </a:p>
        </p:txBody>
      </p:sp>
    </p:spTree>
    <p:extLst>
      <p:ext uri="{BB962C8B-B14F-4D97-AF65-F5344CB8AC3E}">
        <p14:creationId xmlns:p14="http://schemas.microsoft.com/office/powerpoint/2010/main" val="1946776672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模型训练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71550"/>
            <a:ext cx="8462744" cy="3816423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+mn-ea"/>
                <a:sym typeface="+mn-lt"/>
              </a:rPr>
              <a:t>优化方案</a:t>
            </a:r>
          </a:p>
          <a:p>
            <a:pPr lvl="1"/>
            <a:r>
              <a:rPr lang="zh-CN" altLang="en-US" dirty="0">
                <a:cs typeface="+mn-ea"/>
                <a:sym typeface="+mn-lt"/>
              </a:rPr>
              <a:t>频谱加噪</a:t>
            </a:r>
            <a:endParaRPr lang="en-US" altLang="zh-CN" dirty="0">
              <a:cs typeface="+mn-ea"/>
              <a:sym typeface="+mn-lt"/>
            </a:endParaRPr>
          </a:p>
          <a:p>
            <a:pPr lvl="2"/>
            <a:r>
              <a:rPr lang="zh-CN" altLang="en-US" sz="1400" dirty="0">
                <a:cs typeface="+mn-ea"/>
                <a:sym typeface="+mn-lt"/>
              </a:rPr>
              <a:t>随机抹掉输入音频频谱的信息，增加模型的鲁棒性</a:t>
            </a:r>
            <a:endParaRPr lang="en-US" altLang="zh-CN" sz="1400" dirty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语种信息</a:t>
            </a:r>
            <a:endParaRPr lang="en-US" altLang="zh-CN" dirty="0">
              <a:cs typeface="+mn-ea"/>
              <a:sym typeface="+mn-lt"/>
            </a:endParaRPr>
          </a:p>
          <a:p>
            <a:pPr lvl="2"/>
            <a:r>
              <a:rPr lang="zh-CN" altLang="zh-CN" sz="1400" dirty="0">
                <a:cs typeface="+mn-ea"/>
              </a:rPr>
              <a:t>基于</a:t>
            </a:r>
            <a:r>
              <a:rPr lang="en-US" altLang="zh-CN" sz="1400" dirty="0">
                <a:cs typeface="+mn-ea"/>
              </a:rPr>
              <a:t>frame</a:t>
            </a:r>
            <a:r>
              <a:rPr lang="zh-CN" altLang="zh-CN" sz="1400" dirty="0">
                <a:cs typeface="+mn-ea"/>
              </a:rPr>
              <a:t>的</a:t>
            </a:r>
            <a:r>
              <a:rPr lang="en-US" altLang="zh-CN" sz="1400" dirty="0">
                <a:cs typeface="+mn-ea"/>
              </a:rPr>
              <a:t>language id</a:t>
            </a:r>
            <a:r>
              <a:rPr lang="zh-CN" altLang="zh-CN" sz="1400" dirty="0">
                <a:cs typeface="+mn-ea"/>
              </a:rPr>
              <a:t>，在</a:t>
            </a:r>
            <a:r>
              <a:rPr lang="en-US" altLang="zh-CN" sz="1400" dirty="0">
                <a:cs typeface="+mn-ea"/>
              </a:rPr>
              <a:t>encoder</a:t>
            </a:r>
            <a:r>
              <a:rPr lang="zh-CN" altLang="zh-CN" sz="1400" dirty="0">
                <a:cs typeface="+mn-ea"/>
              </a:rPr>
              <a:t>层增加</a:t>
            </a:r>
            <a:r>
              <a:rPr lang="en-US" altLang="zh-CN" sz="1400" dirty="0">
                <a:cs typeface="+mn-ea"/>
              </a:rPr>
              <a:t>CE loss</a:t>
            </a:r>
          </a:p>
          <a:p>
            <a:pPr lvl="2"/>
            <a:r>
              <a:rPr lang="zh-CN" altLang="en-US" sz="1400" dirty="0">
                <a:cs typeface="+mn-ea"/>
                <a:sym typeface="+mn-lt"/>
              </a:rPr>
              <a:t>基于</a:t>
            </a:r>
            <a:r>
              <a:rPr lang="en-US" altLang="zh-CN" sz="1400" dirty="0">
                <a:cs typeface="+mn-ea"/>
                <a:sym typeface="+mn-lt"/>
              </a:rPr>
              <a:t>character</a:t>
            </a:r>
            <a:r>
              <a:rPr lang="zh-CN" altLang="en-US" sz="1400" dirty="0">
                <a:cs typeface="+mn-ea"/>
                <a:sym typeface="+mn-lt"/>
              </a:rPr>
              <a:t>的</a:t>
            </a:r>
            <a:r>
              <a:rPr lang="en-US" altLang="zh-CN" sz="1400" dirty="0">
                <a:cs typeface="+mn-ea"/>
                <a:sym typeface="+mn-lt"/>
              </a:rPr>
              <a:t>language id</a:t>
            </a:r>
            <a:r>
              <a:rPr lang="zh-CN" altLang="en-US" sz="1400" dirty="0">
                <a:cs typeface="+mn-ea"/>
                <a:sym typeface="+mn-lt"/>
              </a:rPr>
              <a:t>，在</a:t>
            </a:r>
            <a:r>
              <a:rPr lang="en-US" altLang="zh-CN" sz="1400" dirty="0">
                <a:cs typeface="+mn-ea"/>
                <a:sym typeface="+mn-lt"/>
              </a:rPr>
              <a:t>decoder</a:t>
            </a:r>
            <a:r>
              <a:rPr lang="zh-CN" altLang="en-US" sz="1400" dirty="0">
                <a:cs typeface="+mn-ea"/>
                <a:sym typeface="+mn-lt"/>
              </a:rPr>
              <a:t>层增加 </a:t>
            </a:r>
            <a:r>
              <a:rPr lang="en-US" altLang="zh-CN" sz="1400" dirty="0">
                <a:cs typeface="+mn-ea"/>
                <a:sym typeface="+mn-lt"/>
              </a:rPr>
              <a:t>CE loss </a:t>
            </a:r>
            <a:r>
              <a:rPr lang="zh-CN" altLang="en-US" sz="1400" b="1" i="1" dirty="0">
                <a:cs typeface="+mn-ea"/>
                <a:sym typeface="+mn-lt"/>
              </a:rPr>
              <a:t>（此项最优）</a:t>
            </a:r>
            <a:endParaRPr lang="en-US" altLang="zh-CN" sz="1400" b="1" i="1" dirty="0">
              <a:cs typeface="+mn-ea"/>
              <a:sym typeface="+mn-lt"/>
            </a:endParaRPr>
          </a:p>
          <a:p>
            <a:pPr lvl="2"/>
            <a:r>
              <a:rPr lang="zh-CN" altLang="en-US" sz="1400" dirty="0">
                <a:cs typeface="+mn-ea"/>
                <a:sym typeface="+mn-lt"/>
              </a:rPr>
              <a:t>上述</a:t>
            </a:r>
            <a:r>
              <a:rPr lang="en-US" altLang="zh-CN" sz="1400" dirty="0">
                <a:cs typeface="+mn-ea"/>
                <a:sym typeface="+mn-lt"/>
              </a:rPr>
              <a:t>a</a:t>
            </a:r>
            <a:r>
              <a:rPr lang="zh-CN" altLang="en-US" sz="1400" dirty="0">
                <a:cs typeface="+mn-ea"/>
                <a:sym typeface="+mn-lt"/>
              </a:rPr>
              <a:t>和</a:t>
            </a:r>
            <a:r>
              <a:rPr lang="en-US" altLang="zh-CN" sz="1400" dirty="0">
                <a:cs typeface="+mn-ea"/>
                <a:sym typeface="+mn-lt"/>
              </a:rPr>
              <a:t>b</a:t>
            </a:r>
            <a:r>
              <a:rPr lang="zh-CN" altLang="en-US" sz="1400" dirty="0">
                <a:cs typeface="+mn-ea"/>
                <a:sym typeface="+mn-lt"/>
              </a:rPr>
              <a:t>的组合，各自权重均为</a:t>
            </a:r>
            <a:r>
              <a:rPr lang="en-US" altLang="zh-CN" sz="1400" dirty="0">
                <a:cs typeface="+mn-ea"/>
                <a:sym typeface="+mn-lt"/>
              </a:rPr>
              <a:t>0.1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Label Smoothing</a:t>
            </a:r>
          </a:p>
          <a:p>
            <a:pPr lvl="2"/>
            <a:r>
              <a:rPr lang="zh-CN" altLang="en-US" sz="1400" dirty="0">
                <a:cs typeface="+mn-ea"/>
                <a:sym typeface="+mn-lt"/>
              </a:rPr>
              <a:t>缓解端到端模型存在的数据稀疏性问题</a:t>
            </a:r>
            <a:endParaRPr lang="en-US" altLang="zh-CN" sz="14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762896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模型训练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71550"/>
            <a:ext cx="8462744" cy="3816423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+mn-ea"/>
                <a:sym typeface="+mn-lt"/>
              </a:rPr>
              <a:t>训练环境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数据并行的同步分布式训练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大</a:t>
            </a:r>
            <a:r>
              <a:rPr lang="en-US" altLang="zh-CN" dirty="0">
                <a:cs typeface="+mn-ea"/>
                <a:sym typeface="+mn-lt"/>
              </a:rPr>
              <a:t>batch</a:t>
            </a:r>
            <a:r>
              <a:rPr lang="zh-CN" altLang="en-US" dirty="0">
                <a:cs typeface="+mn-ea"/>
                <a:sym typeface="+mn-lt"/>
              </a:rPr>
              <a:t>训练，梯度同步合并，学习率动态调整等策略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en-US" altLang="zh-CN" dirty="0">
                <a:cs typeface="+mn-ea"/>
                <a:sym typeface="+mn-lt"/>
              </a:rPr>
              <a:t>16</a:t>
            </a:r>
            <a:r>
              <a:rPr lang="zh-CN" altLang="en-US" dirty="0">
                <a:cs typeface="+mn-ea"/>
                <a:sym typeface="+mn-lt"/>
              </a:rPr>
              <a:t>块</a:t>
            </a:r>
            <a:r>
              <a:rPr lang="en-US" altLang="zh-CN" dirty="0">
                <a:cs typeface="+mn-ea"/>
                <a:sym typeface="+mn-lt"/>
              </a:rPr>
              <a:t>GPU</a:t>
            </a:r>
            <a:r>
              <a:rPr lang="zh-CN" altLang="en-US" dirty="0">
                <a:cs typeface="+mn-ea"/>
                <a:sym typeface="+mn-lt"/>
              </a:rPr>
              <a:t>同时训练，实现快速的超参调优和模型训练及测试</a:t>
            </a:r>
          </a:p>
        </p:txBody>
      </p:sp>
    </p:spTree>
    <p:extLst>
      <p:ext uri="{BB962C8B-B14F-4D97-AF65-F5344CB8AC3E}">
        <p14:creationId xmlns:p14="http://schemas.microsoft.com/office/powerpoint/2010/main" val="141147030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5867</TotalTime>
  <Words>432</Words>
  <Application>Microsoft Office PowerPoint</Application>
  <PresentationFormat>全屏显示(16:9)</PresentationFormat>
  <Paragraphs>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微软雅黑</vt:lpstr>
      <vt:lpstr>Arial</vt:lpstr>
      <vt:lpstr>Calibri</vt:lpstr>
      <vt:lpstr>Calibri Light</vt:lpstr>
      <vt:lpstr>Times New Roman</vt:lpstr>
      <vt:lpstr>《成为前端开发工程师》走进高校</vt:lpstr>
      <vt:lpstr>自定义设计方案</vt:lpstr>
      <vt:lpstr>PowerPoint 演示文稿</vt:lpstr>
      <vt:lpstr>目录</vt:lpstr>
      <vt:lpstr>数据预处理</vt:lpstr>
      <vt:lpstr>数据预处理</vt:lpstr>
      <vt:lpstr>模型训练</vt:lpstr>
      <vt:lpstr>模型训练</vt:lpstr>
      <vt:lpstr>模型训练</vt:lpstr>
      <vt:lpstr>模型训练</vt:lpstr>
      <vt:lpstr>模型训练</vt:lpstr>
      <vt:lpstr>解码测试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css布局</dc:title>
  <dc:creator>刘碎春</dc:creator>
  <cp:lastModifiedBy>杨震</cp:lastModifiedBy>
  <cp:revision>861</cp:revision>
  <dcterms:created xsi:type="dcterms:W3CDTF">2014-06-24T08:28:46Z</dcterms:created>
  <dcterms:modified xsi:type="dcterms:W3CDTF">2019-11-20T08:15:08Z</dcterms:modified>
</cp:coreProperties>
</file>