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2883" autoAdjust="0"/>
  </p:normalViewPr>
  <p:slideViewPr>
    <p:cSldViewPr snapToGrid="0">
      <p:cViewPr varScale="1">
        <p:scale>
          <a:sx n="96" d="100"/>
          <a:sy n="96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06121-F2C5-4B44-BA36-54401F60567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AD88-8171-48AB-BBDA-2F2600D99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6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AD88-8171-48AB-BBDA-2F2600D992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1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AD88-8171-48AB-BBDA-2F2600D992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AD88-8171-48AB-BBDA-2F2600D992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8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AD88-8171-48AB-BBDA-2F2600D992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AD88-8171-48AB-BBDA-2F2600D992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2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AD88-8171-48AB-BBDA-2F2600D992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194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AD88-8171-48AB-BBDA-2F2600D992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0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D1-6524-4DDE-B72D-A19ACA0E8B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88-044F-414F-8012-0B47F48F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2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D1-6524-4DDE-B72D-A19ACA0E8B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88-044F-414F-8012-0B47F48F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D1-6524-4DDE-B72D-A19ACA0E8B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88-044F-414F-8012-0B47F48F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D1-6524-4DDE-B72D-A19ACA0E8B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88-044F-414F-8012-0B47F48F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8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D1-6524-4DDE-B72D-A19ACA0E8B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88-044F-414F-8012-0B47F48F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4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D1-6524-4DDE-B72D-A19ACA0E8B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88-044F-414F-8012-0B47F48F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9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D1-6524-4DDE-B72D-A19ACA0E8B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88-044F-414F-8012-0B47F48F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D1-6524-4DDE-B72D-A19ACA0E8B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88-044F-414F-8012-0B47F48F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4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D1-6524-4DDE-B72D-A19ACA0E8B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88-044F-414F-8012-0B47F48F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D1-6524-4DDE-B72D-A19ACA0E8B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88-044F-414F-8012-0B47F48F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2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D1-6524-4DDE-B72D-A19ACA0E8B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88-044F-414F-8012-0B47F48F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1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C2D1-6524-4DDE-B72D-A19ACA0E8B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DC88-044F-414F-8012-0B47F48F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-1" y="524334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B0F0"/>
                </a:solidFill>
                <a:cs typeface="+mn-ea"/>
                <a:sym typeface="+mn-lt"/>
              </a:rPr>
              <a:t>队员</a:t>
            </a:r>
            <a:r>
              <a:rPr lang="en-US" altLang="zh-CN" sz="2800" dirty="0" smtClean="0">
                <a:solidFill>
                  <a:srgbClr val="00B0F0"/>
                </a:solidFill>
                <a:cs typeface="+mn-ea"/>
                <a:sym typeface="+mn-lt"/>
              </a:rPr>
              <a:t>:  </a:t>
            </a:r>
            <a:r>
              <a:rPr lang="zh-CN" altLang="en-US" sz="2800" dirty="0" smtClean="0">
                <a:solidFill>
                  <a:srgbClr val="00B0F0"/>
                </a:solidFill>
                <a:cs typeface="+mn-ea"/>
                <a:sym typeface="+mn-lt"/>
              </a:rPr>
              <a:t>唐浩元  王佳珺</a:t>
            </a:r>
            <a:endParaRPr lang="zh-CN" altLang="en-US" sz="28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0" y="2686931"/>
            <a:ext cx="12192000" cy="923301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ASRU</a:t>
            </a:r>
            <a:r>
              <a:rPr lang="zh-CN" altLang="en-US" sz="54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中英混杂</a:t>
            </a:r>
            <a:r>
              <a:rPr lang="zh-CN" altLang="en-US" sz="5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识别</a:t>
            </a:r>
            <a:r>
              <a:rPr lang="zh-CN" altLang="en-US" sz="54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挑战赛</a:t>
            </a:r>
            <a:r>
              <a:rPr lang="en-US" altLang="zh-CN" sz="54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endParaRPr lang="zh-CN" altLang="en-US" sz="54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C026AC1-3D52-4BD9-8AF7-0F4D8FF10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55" y="1302887"/>
            <a:ext cx="3173947" cy="908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11723" y="439928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B0F0"/>
                </a:solidFill>
                <a:cs typeface="+mn-ea"/>
                <a:sym typeface="+mn-lt"/>
              </a:rPr>
              <a:t>参赛队伍</a:t>
            </a:r>
            <a:r>
              <a:rPr lang="en-US" altLang="zh-CN" sz="2800" dirty="0" smtClean="0">
                <a:solidFill>
                  <a:srgbClr val="00B0F0"/>
                </a:solidFill>
                <a:cs typeface="+mn-ea"/>
                <a:sym typeface="+mn-lt"/>
              </a:rPr>
              <a:t>: </a:t>
            </a:r>
            <a:r>
              <a:rPr lang="en-US" altLang="zh-CN" sz="2800" dirty="0" err="1" smtClean="0">
                <a:solidFill>
                  <a:srgbClr val="00B0F0"/>
                </a:solidFill>
                <a:cs typeface="+mn-ea"/>
                <a:sym typeface="+mn-lt"/>
              </a:rPr>
              <a:t>Qdreamer</a:t>
            </a:r>
            <a:endParaRPr lang="zh-CN" altLang="en-US" sz="2800" dirty="0">
              <a:solidFill>
                <a:srgbClr val="00B0F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2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65" y="1"/>
            <a:ext cx="2442130" cy="9721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3375" y="47980"/>
            <a:ext cx="666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Grapheme-to-phoneme Conversion </a:t>
            </a:r>
            <a:endParaRPr lang="zh-CN" altLang="en-US" sz="32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739" y="2333177"/>
            <a:ext cx="555928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High Frequent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Words,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Acronym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Words</a:t>
            </a:r>
          </a:p>
          <a:p>
            <a:pPr marL="576000" indent="-285750" algn="just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Chinese phoneme pronunciation</a:t>
            </a:r>
          </a:p>
        </p:txBody>
      </p:sp>
      <p:sp>
        <p:nvSpPr>
          <p:cNvPr id="16" name="矩形 15"/>
          <p:cNvSpPr/>
          <p:nvPr/>
        </p:nvSpPr>
        <p:spPr>
          <a:xfrm>
            <a:off x="280946" y="4699488"/>
            <a:ext cx="47840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OOVs</a:t>
            </a:r>
          </a:p>
          <a:p>
            <a:pPr marL="576000" indent="-285750" algn="just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English G2P model training</a:t>
            </a:r>
          </a:p>
          <a:p>
            <a:pPr marL="576000" indent="-285750" algn="just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English words phoneme generation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314739" y="1195364"/>
            <a:ext cx="470452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Chinese Words</a:t>
            </a:r>
          </a:p>
          <a:p>
            <a:pPr marL="576000" indent="-285750" algn="just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Chinese phoneme pronunciation</a:t>
            </a:r>
          </a:p>
        </p:txBody>
      </p:sp>
      <p:sp>
        <p:nvSpPr>
          <p:cNvPr id="19" name="矩形 18"/>
          <p:cNvSpPr/>
          <p:nvPr/>
        </p:nvSpPr>
        <p:spPr>
          <a:xfrm>
            <a:off x="293619" y="3504121"/>
            <a:ext cx="47840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Rare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Words</a:t>
            </a:r>
          </a:p>
          <a:p>
            <a:pPr marL="576000" indent="-285750" algn="just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English phoneme pronunciation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026" y="2549627"/>
            <a:ext cx="5205053" cy="33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65" y="1"/>
            <a:ext cx="2442130" cy="9721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3375" y="47980"/>
            <a:ext cx="6667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Data Preparation</a:t>
            </a:r>
            <a:endParaRPr lang="zh-CN" altLang="en-US" sz="32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003" y="1632290"/>
            <a:ext cx="69337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Training Data</a:t>
            </a:r>
          </a:p>
          <a:p>
            <a:pPr marL="576000" indent="-285750" algn="just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Librispeech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576000" indent="-285750" algn="just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ASRU Chinese Data;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ASRU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Code Switch Data</a:t>
            </a:r>
          </a:p>
        </p:txBody>
      </p:sp>
      <p:sp>
        <p:nvSpPr>
          <p:cNvPr id="2" name="矩形 1"/>
          <p:cNvSpPr/>
          <p:nvPr/>
        </p:nvSpPr>
        <p:spPr>
          <a:xfrm>
            <a:off x="258003" y="3724970"/>
            <a:ext cx="61527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Feature Extraction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576000" indent="-285750" algn="just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Mel-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Fbank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feature, dim=80; Pitch feature, dim=3</a:t>
            </a:r>
          </a:p>
          <a:p>
            <a:pPr marL="576000" indent="-285750" algn="just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MFCC feature, dim=13;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6939" y="1622706"/>
            <a:ext cx="69337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Data Augmentation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576000" indent="-285750" algn="just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Speed Perturbation</a:t>
            </a:r>
          </a:p>
          <a:p>
            <a:pPr marL="576000" indent="-285750" algn="just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Time Masking; Frequency Masking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199" y="3313727"/>
            <a:ext cx="3741707" cy="68042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425" y="4203520"/>
            <a:ext cx="3719480" cy="73519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175" y="5197153"/>
            <a:ext cx="3687730" cy="71312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120188" y="3854775"/>
            <a:ext cx="76174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original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04255" y="4778259"/>
            <a:ext cx="174599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Frequency Masking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31209" y="5910274"/>
            <a:ext cx="129208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Time Masking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68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65" y="1"/>
            <a:ext cx="2442130" cy="9721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3375" y="47980"/>
            <a:ext cx="6667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Acoustic Model Training</a:t>
            </a:r>
            <a:endParaRPr lang="zh-CN" altLang="en-US" sz="32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775" y="4342600"/>
            <a:ext cx="4953000" cy="1830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785" y="3732467"/>
            <a:ext cx="876300" cy="61013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2560" y="3718163"/>
            <a:ext cx="857250" cy="629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9762" y="1270847"/>
            <a:ext cx="7000876" cy="256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65" y="1"/>
            <a:ext cx="2442130" cy="9721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3375" y="47980"/>
            <a:ext cx="6667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Acoustic Model Training</a:t>
            </a:r>
            <a:endParaRPr lang="zh-CN" altLang="en-US" sz="32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514" y="972171"/>
            <a:ext cx="693378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Model Structure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37531"/>
              </p:ext>
            </p:extLst>
          </p:nvPr>
        </p:nvGraphicFramePr>
        <p:xfrm>
          <a:off x="5611812" y="1917950"/>
          <a:ext cx="5559425" cy="4311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205"/>
                <a:gridCol w="966470"/>
                <a:gridCol w="3714750"/>
              </a:tblGrid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Layer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Layer-type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Conv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7x7, 64, subsample=2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 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3x3, 64, subsample=1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 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3x3, 64, subsample=2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Conv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3x3, 128, subsample=1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3x3, 128, subsample=1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3x3, 128, subsample=2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3x3, 256, subsample=1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3x3, 256, subsample=1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3x3, 256, subsample=2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BLSTM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Dim=1024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TDNN-F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3x1, Dim=1280, bottleneck-dim=320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TDNN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3x1, Dim=1280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BLSTM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Dim=1024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TDNN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3x1, Dim=1280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DNN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1x1, Dim=4336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2" y="1893982"/>
            <a:ext cx="2139185" cy="44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65" y="1"/>
            <a:ext cx="2442130" cy="9721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3375" y="47980"/>
            <a:ext cx="6667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Acoustic Model Training</a:t>
            </a:r>
            <a:endParaRPr lang="zh-CN" altLang="en-US" sz="32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914" y="982317"/>
            <a:ext cx="693378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Lattice-free MMI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57275" y="1698069"/>
                <a:ext cx="5642635" cy="994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𝑀𝑀𝐼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𝑑𝑒𝑛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698069"/>
                <a:ext cx="5642635" cy="9946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71914" y="2559031"/>
            <a:ext cx="693378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Back-Stitch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57275" y="3285389"/>
                <a:ext cx="1977721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3285389"/>
                <a:ext cx="1977721" cy="287323"/>
              </a:xfrm>
              <a:prstGeom prst="rect">
                <a:avLst/>
              </a:prstGeom>
              <a:blipFill rotWithShape="0">
                <a:blip r:embed="rId5"/>
                <a:stretch>
                  <a:fillRect l="-1846" t="-6383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057275" y="3786118"/>
                <a:ext cx="3201389" cy="318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−(1+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3786118"/>
                <a:ext cx="3201389" cy="318549"/>
              </a:xfrm>
              <a:prstGeom prst="rect">
                <a:avLst/>
              </a:prstGeom>
              <a:blipFill rotWithShape="0">
                <a:blip r:embed="rId6"/>
                <a:stretch>
                  <a:fillRect l="-951" t="-5769" r="-190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71914" y="4220817"/>
            <a:ext cx="693378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State-level Minimum Bayes Risk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904049" y="5084791"/>
                <a:ext cx="4264116" cy="888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𝑠𝑚𝑏𝑟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9" y="5084791"/>
                <a:ext cx="4264116" cy="8887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9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65" y="1"/>
            <a:ext cx="2442130" cy="9721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3375" y="47980"/>
            <a:ext cx="666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Language</a:t>
            </a:r>
            <a:r>
              <a:rPr lang="en-US" altLang="zh-CN" sz="32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Model Training</a:t>
            </a:r>
            <a:endParaRPr lang="zh-CN" altLang="en-US" sz="32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280" y="1914513"/>
            <a:ext cx="8315705" cy="32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65" y="1"/>
            <a:ext cx="2442130" cy="9721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3375" y="47980"/>
            <a:ext cx="6667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Experiment Results</a:t>
            </a:r>
            <a:endParaRPr lang="zh-CN" altLang="en-US" sz="32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44845"/>
              </p:ext>
            </p:extLst>
          </p:nvPr>
        </p:nvGraphicFramePr>
        <p:xfrm>
          <a:off x="1905415" y="4286249"/>
          <a:ext cx="7534274" cy="1009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3126"/>
                <a:gridCol w="1883126"/>
                <a:gridCol w="1884011"/>
                <a:gridCol w="1884011"/>
              </a:tblGrid>
              <a:tr h="336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LM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Mand(CER%)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Eng(WER%)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MER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track1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4.24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12.87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5.18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track2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3.85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15.70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5.15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79662"/>
              </p:ext>
            </p:extLst>
          </p:nvPr>
        </p:nvGraphicFramePr>
        <p:xfrm>
          <a:off x="1905415" y="2019300"/>
          <a:ext cx="7534274" cy="1190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3127"/>
                <a:gridCol w="1883127"/>
                <a:gridCol w="1884010"/>
                <a:gridCol w="1884010"/>
              </a:tblGrid>
              <a:tr h="396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Criterion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Mand</a:t>
                      </a:r>
                      <a:r>
                        <a:rPr lang="en-US" sz="1600" kern="100" dirty="0">
                          <a:effectLst/>
                        </a:rPr>
                        <a:t>(CER%)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Eng(WER%)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MER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LF-MMI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4.51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14.76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5.64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LF-MMI+SMBR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4.24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12.87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5.18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C026AC1-3D52-4BD9-8AF7-0F4D8FF10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55" y="1302887"/>
            <a:ext cx="3173947" cy="908625"/>
          </a:xfrm>
          <a:prstGeom prst="rect">
            <a:avLst/>
          </a:prstGeom>
        </p:spPr>
      </p:pic>
      <p:sp>
        <p:nvSpPr>
          <p:cNvPr id="7" name="TextBox 1"/>
          <p:cNvSpPr txBox="1"/>
          <p:nvPr/>
        </p:nvSpPr>
        <p:spPr>
          <a:xfrm>
            <a:off x="0" y="2553581"/>
            <a:ext cx="12192000" cy="1754298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Welcome to </a:t>
            </a:r>
            <a:r>
              <a:rPr lang="en-US" altLang="zh-CN" sz="5400" b="1" dirty="0" err="1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Qdreamer</a:t>
            </a:r>
            <a:endParaRPr lang="en-US" altLang="zh-CN" sz="5400" b="1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ctr"/>
            <a:r>
              <a:rPr lang="en-US" altLang="zh-CN" sz="54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Thanks!</a:t>
            </a:r>
            <a:endParaRPr lang="zh-CN" altLang="en-US" sz="54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96913" y="4685673"/>
            <a:ext cx="2963416" cy="433384"/>
            <a:chOff x="4327950" y="4635978"/>
            <a:chExt cx="2963416" cy="433384"/>
          </a:xfrm>
        </p:grpSpPr>
        <p:sp>
          <p:nvSpPr>
            <p:cNvPr id="3" name="矩形 2"/>
            <p:cNvSpPr/>
            <p:nvPr/>
          </p:nvSpPr>
          <p:spPr>
            <a:xfrm>
              <a:off x="4982465" y="4649948"/>
              <a:ext cx="23089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B0F0"/>
                  </a:solidFill>
                </a:rPr>
                <a:t>hr@qdreamer.com</a:t>
              </a:r>
              <a:endParaRPr lang="zh-CN" altLang="en-US" sz="2000" dirty="0">
                <a:solidFill>
                  <a:srgbClr val="00B0F0"/>
                </a:solidFill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950" y="4635978"/>
              <a:ext cx="548441" cy="433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6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1">
      <a:dk1>
        <a:srgbClr val="000000"/>
      </a:dk1>
      <a:lt1>
        <a:srgbClr val="FFFFFF"/>
      </a:lt1>
      <a:dk2>
        <a:srgbClr val="705A37"/>
      </a:dk2>
      <a:lt2>
        <a:srgbClr val="EDE3BA"/>
      </a:lt2>
      <a:accent1>
        <a:srgbClr val="347A91"/>
      </a:accent1>
      <a:accent2>
        <a:srgbClr val="74A5AD"/>
      </a:accent2>
      <a:accent3>
        <a:srgbClr val="8C8665"/>
      </a:accent3>
      <a:accent4>
        <a:srgbClr val="9FAAAA"/>
      </a:accent4>
      <a:accent5>
        <a:srgbClr val="CEBB96"/>
      </a:accent5>
      <a:accent6>
        <a:srgbClr val="E4B099"/>
      </a:accent6>
      <a:hlink>
        <a:srgbClr val="505555"/>
      </a:hlink>
      <a:folHlink>
        <a:srgbClr val="DF683A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251</Words>
  <Application>Microsoft Office PowerPoint</Application>
  <PresentationFormat>宽屏</PresentationFormat>
  <Paragraphs>121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</dc:creator>
  <cp:lastModifiedBy>tomotious</cp:lastModifiedBy>
  <cp:revision>661</cp:revision>
  <dcterms:created xsi:type="dcterms:W3CDTF">2016-05-19T01:20:51Z</dcterms:created>
  <dcterms:modified xsi:type="dcterms:W3CDTF">2019-11-20T02:47:36Z</dcterms:modified>
</cp:coreProperties>
</file>