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0" r:id="rId1"/>
  </p:sldMasterIdLst>
  <p:sldIdLst>
    <p:sldId id="288" r:id="rId2"/>
    <p:sldId id="258" r:id="rId3"/>
    <p:sldId id="289" r:id="rId4"/>
    <p:sldId id="260" r:id="rId5"/>
    <p:sldId id="296" r:id="rId6"/>
    <p:sldId id="297" r:id="rId7"/>
    <p:sldId id="298" r:id="rId8"/>
    <p:sldId id="299" r:id="rId9"/>
    <p:sldId id="300" r:id="rId10"/>
    <p:sldId id="301" r:id="rId11"/>
    <p:sldId id="302" r:id="rId12"/>
    <p:sldId id="28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E79"/>
    <a:srgbClr val="1A32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25"/>
    <p:restoredTop sz="96012"/>
  </p:normalViewPr>
  <p:slideViewPr>
    <p:cSldViewPr snapToGrid="0" snapToObjects="1">
      <p:cViewPr varScale="1">
        <p:scale>
          <a:sx n="96" d="100"/>
          <a:sy n="96" d="100"/>
        </p:scale>
        <p:origin x="168" y="6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8A87A34-81AB-432B-8DAE-1953F412C126}" type="datetimeFigureOut">
              <a:rPr lang="en-US" smtClean="0"/>
              <a:pPr/>
              <a:t>11/14/20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506803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4306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48A87A34-81AB-432B-8DAE-1953F412C126}" type="datetimeFigureOut">
              <a:rPr lang="en-US" smtClean="0"/>
              <a:t>11/14/20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441850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0220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48A87A34-81AB-432B-8DAE-1953F412C126}" type="datetimeFigureOut">
              <a:rPr lang="en-US" smtClean="0"/>
              <a:t>11/14/20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961867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7067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11/14/20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05693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8A87A34-81AB-432B-8DAE-1953F412C126}" type="datetimeFigureOut">
              <a:rPr lang="en-US" smtClean="0"/>
              <a:t>11/14/20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804577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11/14/20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8277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48A87A34-81AB-432B-8DAE-1953F412C126}" type="datetimeFigureOut">
              <a:rPr lang="en-US" smtClean="0"/>
              <a:t>11/14/20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4010255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smtClean="0"/>
              <a:t>11/14/20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60361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48A87A34-81AB-432B-8DAE-1953F412C126}" type="datetimeFigureOut">
              <a:rPr lang="en-US" smtClean="0"/>
              <a:pPr/>
              <a:t>11/14/20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D22F896-40B5-4ADD-8801-0D06FADFA09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4486039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audio" Target="../media/media4.wav"/><Relationship Id="rId13" Type="http://schemas.openxmlformats.org/officeDocument/2006/relationships/slideLayout" Target="../slideLayouts/slideLayout2.xml"/><Relationship Id="rId3" Type="http://schemas.microsoft.com/office/2007/relationships/media" Target="../media/media2.wav"/><Relationship Id="rId7" Type="http://schemas.microsoft.com/office/2007/relationships/media" Target="../media/media4.wav"/><Relationship Id="rId12" Type="http://schemas.openxmlformats.org/officeDocument/2006/relationships/audio" Target="../media/media6.wav"/><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audio" Target="../media/media3.wav"/><Relationship Id="rId11" Type="http://schemas.microsoft.com/office/2007/relationships/media" Target="../media/media6.wav"/><Relationship Id="rId5" Type="http://schemas.microsoft.com/office/2007/relationships/media" Target="../media/media3.wav"/><Relationship Id="rId10" Type="http://schemas.openxmlformats.org/officeDocument/2006/relationships/audio" Target="../media/media5.wav"/><Relationship Id="rId4" Type="http://schemas.openxmlformats.org/officeDocument/2006/relationships/audio" Target="../media/media2.wav"/><Relationship Id="rId9" Type="http://schemas.microsoft.com/office/2007/relationships/media" Target="../media/media5.wav"/><Relationship Id="rId1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A56981F2-287B-4FF9-ADF9-BA62CF2D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25DD25F-2A66-7749-B906-0B7B53417287}"/>
              </a:ext>
            </a:extLst>
          </p:cNvPr>
          <p:cNvSpPr>
            <a:spLocks noGrp="1"/>
          </p:cNvSpPr>
          <p:nvPr>
            <p:ph type="title"/>
          </p:nvPr>
        </p:nvSpPr>
        <p:spPr>
          <a:xfrm>
            <a:off x="581191" y="723901"/>
            <a:ext cx="10993549" cy="1428750"/>
          </a:xfrm>
        </p:spPr>
        <p:txBody>
          <a:bodyPr vert="horz" lIns="91440" tIns="45720" rIns="91440" bIns="45720" rtlCol="0" anchor="b">
            <a:normAutofit/>
          </a:bodyPr>
          <a:lstStyle/>
          <a:p>
            <a:pPr algn="ctr"/>
            <a:r>
              <a:rPr kumimoji="1" lang="en-US" altLang="zh-CN"/>
              <a:t>AISHELL-3 </a:t>
            </a:r>
            <a:r>
              <a:rPr kumimoji="1" lang="zh-CN" altLang="en-US"/>
              <a:t>多说话人语音合成数据集基线系统描述</a:t>
            </a:r>
          </a:p>
        </p:txBody>
      </p:sp>
      <p:sp>
        <p:nvSpPr>
          <p:cNvPr id="3" name="文本占位符 2">
            <a:extLst>
              <a:ext uri="{FF2B5EF4-FFF2-40B4-BE49-F238E27FC236}">
                <a16:creationId xmlns:a16="http://schemas.microsoft.com/office/drawing/2014/main" id="{1679070F-3874-6945-ADA1-C951ED7C4D13}"/>
              </a:ext>
            </a:extLst>
          </p:cNvPr>
          <p:cNvSpPr>
            <a:spLocks noGrp="1"/>
          </p:cNvSpPr>
          <p:nvPr>
            <p:ph type="body" idx="1"/>
          </p:nvPr>
        </p:nvSpPr>
        <p:spPr>
          <a:xfrm>
            <a:off x="581194" y="2172965"/>
            <a:ext cx="10993546" cy="525565"/>
          </a:xfrm>
        </p:spPr>
        <p:txBody>
          <a:bodyPr vert="horz" lIns="91440" tIns="45720" rIns="91440" bIns="45720" rtlCol="0" anchor="t">
            <a:normAutofit/>
          </a:bodyPr>
          <a:lstStyle/>
          <a:p>
            <a:pPr algn="r"/>
            <a:r>
              <a:rPr kumimoji="1" lang="zh-CN" altLang="en-US" sz="1600"/>
              <a:t>报告人：史尧，武汉大学计算机学院，昆山杜克大学</a:t>
            </a:r>
            <a:endParaRPr kumimoji="1" lang="en-US" altLang="zh-CN" sz="1600"/>
          </a:p>
        </p:txBody>
      </p:sp>
      <p:pic>
        <p:nvPicPr>
          <p:cNvPr id="5" name="图片 4" descr="文本&#10;&#10;描述已自动生成">
            <a:extLst>
              <a:ext uri="{FF2B5EF4-FFF2-40B4-BE49-F238E27FC236}">
                <a16:creationId xmlns:a16="http://schemas.microsoft.com/office/drawing/2014/main" id="{2B959727-69D1-3943-916B-0A3C39B440E3}"/>
              </a:ext>
            </a:extLst>
          </p:cNvPr>
          <p:cNvPicPr>
            <a:picLocks noChangeAspect="1"/>
          </p:cNvPicPr>
          <p:nvPr/>
        </p:nvPicPr>
        <p:blipFill>
          <a:blip r:embed="rId2"/>
          <a:stretch>
            <a:fillRect/>
          </a:stretch>
        </p:blipFill>
        <p:spPr>
          <a:xfrm>
            <a:off x="635457" y="2790605"/>
            <a:ext cx="10916463" cy="3193064"/>
          </a:xfrm>
          <a:prstGeom prst="rect">
            <a:avLst/>
          </a:prstGeom>
        </p:spPr>
      </p:pic>
    </p:spTree>
    <p:extLst>
      <p:ext uri="{BB962C8B-B14F-4D97-AF65-F5344CB8AC3E}">
        <p14:creationId xmlns:p14="http://schemas.microsoft.com/office/powerpoint/2010/main" val="3748571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98B754-97D5-E04D-BB96-9D1986332608}"/>
              </a:ext>
            </a:extLst>
          </p:cNvPr>
          <p:cNvSpPr>
            <a:spLocks noGrp="1"/>
          </p:cNvSpPr>
          <p:nvPr>
            <p:ph type="title"/>
          </p:nvPr>
        </p:nvSpPr>
        <p:spPr/>
        <p:txBody>
          <a:bodyPr/>
          <a:lstStyle/>
          <a:p>
            <a:r>
              <a:rPr kumimoji="1" lang="zh-CN" altLang="en-US" dirty="0"/>
              <a:t>基线模型：测量结果</a:t>
            </a:r>
          </a:p>
        </p:txBody>
      </p:sp>
      <p:sp>
        <p:nvSpPr>
          <p:cNvPr id="5" name="文本框 4">
            <a:extLst>
              <a:ext uri="{FF2B5EF4-FFF2-40B4-BE49-F238E27FC236}">
                <a16:creationId xmlns:a16="http://schemas.microsoft.com/office/drawing/2014/main" id="{79B59AA0-D976-CF43-BD28-B2B4DBC557CF}"/>
              </a:ext>
            </a:extLst>
          </p:cNvPr>
          <p:cNvSpPr txBox="1"/>
          <p:nvPr/>
        </p:nvSpPr>
        <p:spPr>
          <a:xfrm>
            <a:off x="581192" y="814535"/>
            <a:ext cx="1561005" cy="369332"/>
          </a:xfrm>
          <a:prstGeom prst="rect">
            <a:avLst/>
          </a:prstGeom>
          <a:noFill/>
        </p:spPr>
        <p:txBody>
          <a:bodyPr wrap="none" rtlCol="0">
            <a:spAutoFit/>
          </a:bodyPr>
          <a:lstStyle/>
          <a:p>
            <a:r>
              <a:rPr kumimoji="1" lang="en-US" altLang="zh-CN" dirty="0">
                <a:solidFill>
                  <a:schemeClr val="accent2">
                    <a:lumMod val="20000"/>
                    <a:lumOff val="80000"/>
                  </a:schemeClr>
                </a:solidFill>
              </a:rPr>
              <a:t>4.</a:t>
            </a:r>
            <a:r>
              <a:rPr kumimoji="1" lang="zh-CN" altLang="en-US" dirty="0">
                <a:solidFill>
                  <a:schemeClr val="accent2">
                    <a:lumMod val="20000"/>
                    <a:lumOff val="80000"/>
                  </a:schemeClr>
                </a:solidFill>
              </a:rPr>
              <a:t> </a:t>
            </a:r>
            <a:r>
              <a:rPr kumimoji="1" lang="en-US" altLang="zh-CN" dirty="0">
                <a:solidFill>
                  <a:schemeClr val="accent2">
                    <a:lumMod val="20000"/>
                    <a:lumOff val="80000"/>
                  </a:schemeClr>
                </a:solidFill>
              </a:rPr>
              <a:t>Experiments</a:t>
            </a:r>
            <a:endParaRPr kumimoji="1" lang="zh-CN" altLang="en-US" dirty="0">
              <a:solidFill>
                <a:schemeClr val="accent2">
                  <a:lumMod val="20000"/>
                  <a:lumOff val="80000"/>
                </a:schemeClr>
              </a:solidFill>
            </a:endParaRPr>
          </a:p>
        </p:txBody>
      </p:sp>
      <p:pic>
        <p:nvPicPr>
          <p:cNvPr id="6" name="图片 5" descr="图表, 散点图&#10;&#10;描述已自动生成">
            <a:extLst>
              <a:ext uri="{FF2B5EF4-FFF2-40B4-BE49-F238E27FC236}">
                <a16:creationId xmlns:a16="http://schemas.microsoft.com/office/drawing/2014/main" id="{6BB53544-EBF8-5E46-93C0-7DC282A4E30F}"/>
              </a:ext>
            </a:extLst>
          </p:cNvPr>
          <p:cNvPicPr>
            <a:picLocks noChangeAspect="1"/>
          </p:cNvPicPr>
          <p:nvPr/>
        </p:nvPicPr>
        <p:blipFill>
          <a:blip r:embed="rId2"/>
          <a:stretch>
            <a:fillRect/>
          </a:stretch>
        </p:blipFill>
        <p:spPr>
          <a:xfrm>
            <a:off x="5728051" y="810734"/>
            <a:ext cx="5882756" cy="5836636"/>
          </a:xfrm>
          <a:prstGeom prst="rect">
            <a:avLst/>
          </a:prstGeom>
        </p:spPr>
      </p:pic>
      <p:pic>
        <p:nvPicPr>
          <p:cNvPr id="10" name="图片 9" descr="手机屏幕截图&#10;&#10;描述已自动生成">
            <a:extLst>
              <a:ext uri="{FF2B5EF4-FFF2-40B4-BE49-F238E27FC236}">
                <a16:creationId xmlns:a16="http://schemas.microsoft.com/office/drawing/2014/main" id="{533E1211-950E-1C4C-9192-F88A3644CB78}"/>
              </a:ext>
            </a:extLst>
          </p:cNvPr>
          <p:cNvPicPr>
            <a:picLocks noChangeAspect="1"/>
          </p:cNvPicPr>
          <p:nvPr/>
        </p:nvPicPr>
        <p:blipFill>
          <a:blip r:embed="rId3"/>
          <a:stretch>
            <a:fillRect/>
          </a:stretch>
        </p:blipFill>
        <p:spPr>
          <a:xfrm>
            <a:off x="436384" y="2031362"/>
            <a:ext cx="5291666" cy="2705068"/>
          </a:xfrm>
          <a:prstGeom prst="rect">
            <a:avLst/>
          </a:prstGeom>
        </p:spPr>
      </p:pic>
      <p:sp>
        <p:nvSpPr>
          <p:cNvPr id="11" name="文本框 10">
            <a:extLst>
              <a:ext uri="{FF2B5EF4-FFF2-40B4-BE49-F238E27FC236}">
                <a16:creationId xmlns:a16="http://schemas.microsoft.com/office/drawing/2014/main" id="{EF6D6BE5-049C-1C4C-B663-589663C93B1E}"/>
              </a:ext>
            </a:extLst>
          </p:cNvPr>
          <p:cNvSpPr txBox="1"/>
          <p:nvPr/>
        </p:nvSpPr>
        <p:spPr>
          <a:xfrm>
            <a:off x="581192" y="5009322"/>
            <a:ext cx="5146857" cy="1200329"/>
          </a:xfrm>
          <a:prstGeom prst="rect">
            <a:avLst/>
          </a:prstGeom>
          <a:noFill/>
        </p:spPr>
        <p:txBody>
          <a:bodyPr wrap="square" rtlCol="0">
            <a:spAutoFit/>
          </a:bodyPr>
          <a:lstStyle/>
          <a:p>
            <a:pPr marL="285750" indent="-285750">
              <a:buFont typeface="Arial" panose="020B0604020202020204" pitchFamily="34" charset="0"/>
              <a:buChar char="•"/>
            </a:pPr>
            <a:r>
              <a:rPr kumimoji="1" lang="zh-CN" altLang="en-US"/>
              <a:t>说话人相似度与语音内容分离度高；</a:t>
            </a:r>
            <a:endParaRPr kumimoji="1" lang="en-US" altLang="zh-CN"/>
          </a:p>
          <a:p>
            <a:pPr marL="742950" lvl="1" indent="-285750">
              <a:buFont typeface="Arial" panose="020B0604020202020204" pitchFamily="34" charset="0"/>
              <a:buChar char="•"/>
            </a:pPr>
            <a:r>
              <a:rPr kumimoji="1" lang="en-US" altLang="zh-CN"/>
              <a:t>dep/indep</a:t>
            </a:r>
            <a:r>
              <a:rPr kumimoji="1" lang="zh-CN" altLang="en-US"/>
              <a:t> 差距小；</a:t>
            </a:r>
            <a:endParaRPr kumimoji="1" lang="en-US" altLang="zh-CN"/>
          </a:p>
          <a:p>
            <a:pPr marL="285750" indent="-285750">
              <a:buFont typeface="Arial" panose="020B0604020202020204" pitchFamily="34" charset="0"/>
              <a:buChar char="•"/>
            </a:pPr>
            <a:r>
              <a:rPr kumimoji="1" lang="zh-CN" altLang="en-US"/>
              <a:t>各指标变化趋势与</a:t>
            </a:r>
            <a:r>
              <a:rPr kumimoji="1" lang="en-US" altLang="zh-CN"/>
              <a:t>VCTK</a:t>
            </a:r>
            <a:r>
              <a:rPr kumimoji="1" lang="zh-CN" altLang="en-US"/>
              <a:t>训练的英文系统接近；</a:t>
            </a:r>
            <a:endParaRPr kumimoji="1" lang="en-US" altLang="zh-CN"/>
          </a:p>
          <a:p>
            <a:pPr marL="285750" indent="-285750">
              <a:buFont typeface="Arial" panose="020B0604020202020204" pitchFamily="34" charset="0"/>
              <a:buChar char="•"/>
            </a:pPr>
            <a:endParaRPr kumimoji="1" lang="zh-CN" altLang="en-US"/>
          </a:p>
        </p:txBody>
      </p:sp>
    </p:spTree>
    <p:extLst>
      <p:ext uri="{BB962C8B-B14F-4D97-AF65-F5344CB8AC3E}">
        <p14:creationId xmlns:p14="http://schemas.microsoft.com/office/powerpoint/2010/main" val="627888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98B754-97D5-E04D-BB96-9D1986332608}"/>
              </a:ext>
            </a:extLst>
          </p:cNvPr>
          <p:cNvSpPr>
            <a:spLocks noGrp="1"/>
          </p:cNvSpPr>
          <p:nvPr>
            <p:ph type="title"/>
          </p:nvPr>
        </p:nvSpPr>
        <p:spPr/>
        <p:txBody>
          <a:bodyPr/>
          <a:lstStyle/>
          <a:p>
            <a:r>
              <a:rPr kumimoji="1" lang="zh-CN" altLang="en-US" dirty="0"/>
              <a:t>基线模型：合成样本</a:t>
            </a:r>
          </a:p>
        </p:txBody>
      </p:sp>
      <p:graphicFrame>
        <p:nvGraphicFramePr>
          <p:cNvPr id="6" name="表格 6">
            <a:extLst>
              <a:ext uri="{FF2B5EF4-FFF2-40B4-BE49-F238E27FC236}">
                <a16:creationId xmlns:a16="http://schemas.microsoft.com/office/drawing/2014/main" id="{DA0BFB3E-8AE5-C048-AD56-96DCB248184F}"/>
              </a:ext>
            </a:extLst>
          </p:cNvPr>
          <p:cNvGraphicFramePr>
            <a:graphicFrameLocks noGrp="1"/>
          </p:cNvGraphicFramePr>
          <p:nvPr>
            <p:ph idx="1"/>
            <p:extLst>
              <p:ext uri="{D42A27DB-BD31-4B8C-83A1-F6EECF244321}">
                <p14:modId xmlns:p14="http://schemas.microsoft.com/office/powerpoint/2010/main" val="3615954292"/>
              </p:ext>
            </p:extLst>
          </p:nvPr>
        </p:nvGraphicFramePr>
        <p:xfrm>
          <a:off x="580858" y="1919968"/>
          <a:ext cx="11029950" cy="3424918"/>
        </p:xfrm>
        <a:graphic>
          <a:graphicData uri="http://schemas.openxmlformats.org/drawingml/2006/table">
            <a:tbl>
              <a:tblPr firstRow="1" bandRow="1">
                <a:tableStyleId>{5C22544A-7EE6-4342-B048-85BDC9FD1C3A}</a:tableStyleId>
              </a:tblPr>
              <a:tblGrid>
                <a:gridCol w="2183946">
                  <a:extLst>
                    <a:ext uri="{9D8B030D-6E8A-4147-A177-3AD203B41FA5}">
                      <a16:colId xmlns:a16="http://schemas.microsoft.com/office/drawing/2014/main" val="2849345878"/>
                    </a:ext>
                  </a:extLst>
                </a:gridCol>
                <a:gridCol w="4506686">
                  <a:extLst>
                    <a:ext uri="{9D8B030D-6E8A-4147-A177-3AD203B41FA5}">
                      <a16:colId xmlns:a16="http://schemas.microsoft.com/office/drawing/2014/main" val="2831998715"/>
                    </a:ext>
                  </a:extLst>
                </a:gridCol>
                <a:gridCol w="4339318">
                  <a:extLst>
                    <a:ext uri="{9D8B030D-6E8A-4147-A177-3AD203B41FA5}">
                      <a16:colId xmlns:a16="http://schemas.microsoft.com/office/drawing/2014/main" val="3195424645"/>
                    </a:ext>
                  </a:extLst>
                </a:gridCol>
              </a:tblGrid>
              <a:tr h="450000">
                <a:tc>
                  <a:txBody>
                    <a:bodyPr/>
                    <a:lstStyle/>
                    <a:p>
                      <a:endParaRPr lang="zh-CN" altLang="en-US"/>
                    </a:p>
                  </a:txBody>
                  <a:tcPr/>
                </a:tc>
                <a:tc>
                  <a:txBody>
                    <a:bodyPr/>
                    <a:lstStyle/>
                    <a:p>
                      <a:pPr algn="ctr"/>
                      <a:r>
                        <a:rPr lang="zh-CN" altLang="en-US"/>
                        <a:t>参考录音</a:t>
                      </a:r>
                    </a:p>
                  </a:txBody>
                  <a:tcPr/>
                </a:tc>
                <a:tc>
                  <a:txBody>
                    <a:bodyPr/>
                    <a:lstStyle/>
                    <a:p>
                      <a:pPr algn="ctr"/>
                      <a:r>
                        <a:rPr lang="zh-CN" altLang="en-US"/>
                        <a:t>合成结果</a:t>
                      </a:r>
                    </a:p>
                  </a:txBody>
                  <a:tcPr/>
                </a:tc>
                <a:extLst>
                  <a:ext uri="{0D108BD9-81ED-4DB2-BD59-A6C34878D82A}">
                    <a16:rowId xmlns:a16="http://schemas.microsoft.com/office/drawing/2014/main" val="457053678"/>
                  </a:ext>
                </a:extLst>
              </a:tr>
              <a:tr h="1116320">
                <a:tc rowSpan="2">
                  <a:txBody>
                    <a:bodyPr/>
                    <a:lstStyle/>
                    <a:p>
                      <a:pPr algn="ctr"/>
                      <a:r>
                        <a:rPr lang="zh-CN" altLang="en-US"/>
                        <a:t>集内</a:t>
                      </a:r>
                      <a:endParaRPr lang="en-US" altLang="zh-CN"/>
                    </a:p>
                    <a:p>
                      <a:pPr algn="ctr"/>
                      <a:r>
                        <a:rPr lang="zh-CN" altLang="en-US"/>
                        <a:t>（</a:t>
                      </a:r>
                      <a:r>
                        <a:rPr lang="en-US" altLang="zh-CN"/>
                        <a:t>validation</a:t>
                      </a:r>
                      <a:r>
                        <a:rPr lang="zh-CN" altLang="en-US"/>
                        <a:t> </a:t>
                      </a:r>
                      <a:r>
                        <a:rPr lang="en-US" altLang="zh-CN"/>
                        <a:t>speakers</a:t>
                      </a:r>
                      <a:r>
                        <a:rPr lang="zh-CN" altLang="en-US"/>
                        <a:t>）</a:t>
                      </a:r>
                    </a:p>
                  </a:txBody>
                  <a:tcPr anchor="ct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813649326"/>
                  </a:ext>
                </a:extLst>
              </a:tr>
              <a:tr h="933312">
                <a:tc vMerge="1">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218620017"/>
                  </a:ext>
                </a:extLst>
              </a:tr>
              <a:tr h="925286">
                <a:tc>
                  <a:txBody>
                    <a:bodyPr/>
                    <a:lstStyle/>
                    <a:p>
                      <a:pPr algn="ctr"/>
                      <a:r>
                        <a:rPr lang="zh-CN" altLang="en-US"/>
                        <a:t>集外</a:t>
                      </a:r>
                      <a:endParaRPr lang="en-US" altLang="zh-CN"/>
                    </a:p>
                    <a:p>
                      <a:pPr algn="ctr"/>
                      <a:r>
                        <a:rPr lang="en-US" altLang="zh-CN"/>
                        <a:t>(test</a:t>
                      </a:r>
                      <a:r>
                        <a:rPr lang="zh-CN" altLang="en-US"/>
                        <a:t> </a:t>
                      </a:r>
                      <a:r>
                        <a:rPr lang="en-US" altLang="zh-CN"/>
                        <a:t>speakers)</a:t>
                      </a:r>
                      <a:endParaRPr lang="zh-CN" altLang="en-US"/>
                    </a:p>
                  </a:txBody>
                  <a:tcPr anchor="ct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805869608"/>
                  </a:ext>
                </a:extLst>
              </a:tr>
            </a:tbl>
          </a:graphicData>
        </a:graphic>
      </p:graphicFrame>
      <p:sp>
        <p:nvSpPr>
          <p:cNvPr id="5" name="文本框 4">
            <a:extLst>
              <a:ext uri="{FF2B5EF4-FFF2-40B4-BE49-F238E27FC236}">
                <a16:creationId xmlns:a16="http://schemas.microsoft.com/office/drawing/2014/main" id="{79B59AA0-D976-CF43-BD28-B2B4DBC557CF}"/>
              </a:ext>
            </a:extLst>
          </p:cNvPr>
          <p:cNvSpPr txBox="1"/>
          <p:nvPr/>
        </p:nvSpPr>
        <p:spPr>
          <a:xfrm>
            <a:off x="581192" y="814535"/>
            <a:ext cx="1561005" cy="369332"/>
          </a:xfrm>
          <a:prstGeom prst="rect">
            <a:avLst/>
          </a:prstGeom>
          <a:noFill/>
        </p:spPr>
        <p:txBody>
          <a:bodyPr wrap="none" rtlCol="0">
            <a:spAutoFit/>
          </a:bodyPr>
          <a:lstStyle/>
          <a:p>
            <a:r>
              <a:rPr kumimoji="1" lang="en-US" altLang="zh-CN" dirty="0">
                <a:solidFill>
                  <a:schemeClr val="accent2">
                    <a:lumMod val="20000"/>
                    <a:lumOff val="80000"/>
                  </a:schemeClr>
                </a:solidFill>
              </a:rPr>
              <a:t>4.</a:t>
            </a:r>
            <a:r>
              <a:rPr kumimoji="1" lang="zh-CN" altLang="en-US" dirty="0">
                <a:solidFill>
                  <a:schemeClr val="accent2">
                    <a:lumMod val="20000"/>
                    <a:lumOff val="80000"/>
                  </a:schemeClr>
                </a:solidFill>
              </a:rPr>
              <a:t> </a:t>
            </a:r>
            <a:r>
              <a:rPr kumimoji="1" lang="en-US" altLang="zh-CN" dirty="0">
                <a:solidFill>
                  <a:schemeClr val="accent2">
                    <a:lumMod val="20000"/>
                    <a:lumOff val="80000"/>
                  </a:schemeClr>
                </a:solidFill>
              </a:rPr>
              <a:t>Experiments</a:t>
            </a:r>
            <a:endParaRPr kumimoji="1" lang="zh-CN" altLang="en-US" dirty="0">
              <a:solidFill>
                <a:schemeClr val="accent2">
                  <a:lumMod val="20000"/>
                  <a:lumOff val="80000"/>
                </a:schemeClr>
              </a:solidFill>
            </a:endParaRPr>
          </a:p>
        </p:txBody>
      </p:sp>
      <p:pic>
        <p:nvPicPr>
          <p:cNvPr id="7" name="t_org_1" descr="t_org_1">
            <a:hlinkClick r:id="" action="ppaction://media"/>
            <a:extLst>
              <a:ext uri="{FF2B5EF4-FFF2-40B4-BE49-F238E27FC236}">
                <a16:creationId xmlns:a16="http://schemas.microsoft.com/office/drawing/2014/main" id="{61714BDD-D7D0-E44A-9979-D462E2591603}"/>
              </a:ext>
            </a:extLst>
          </p:cNvPr>
          <p:cNvPicPr>
            <a:picLocks noChangeAspect="1"/>
          </p:cNvPicPr>
          <p:nvPr>
            <a:audioFile r:link="rId2"/>
            <p:extLst>
              <p:ext uri="{DAA4B4D4-6D71-4841-9C94-3DE7FCFB9230}">
                <p14:media xmlns:p14="http://schemas.microsoft.com/office/powerpoint/2010/main" r:embed="rId1"/>
              </p:ext>
            </p:extLst>
          </p:nvPr>
        </p:nvPicPr>
        <p:blipFill>
          <a:blip r:embed="rId14"/>
          <a:stretch>
            <a:fillRect/>
          </a:stretch>
        </p:blipFill>
        <p:spPr>
          <a:xfrm>
            <a:off x="4589235" y="2535514"/>
            <a:ext cx="812800" cy="812800"/>
          </a:xfrm>
          <a:prstGeom prst="rect">
            <a:avLst/>
          </a:prstGeom>
        </p:spPr>
      </p:pic>
      <p:pic>
        <p:nvPicPr>
          <p:cNvPr id="8" name="t_1" descr="t_1">
            <a:hlinkClick r:id="" action="ppaction://media"/>
            <a:extLst>
              <a:ext uri="{FF2B5EF4-FFF2-40B4-BE49-F238E27FC236}">
                <a16:creationId xmlns:a16="http://schemas.microsoft.com/office/drawing/2014/main" id="{820F3A7B-C29C-C74C-B234-B1030DA7D580}"/>
              </a:ext>
            </a:extLst>
          </p:cNvPr>
          <p:cNvPicPr>
            <a:picLocks noChangeAspect="1"/>
          </p:cNvPicPr>
          <p:nvPr>
            <a:audioFile r:link="rId4"/>
            <p:extLst>
              <p:ext uri="{DAA4B4D4-6D71-4841-9C94-3DE7FCFB9230}">
                <p14:media xmlns:p14="http://schemas.microsoft.com/office/powerpoint/2010/main" r:embed="rId3"/>
              </p:ext>
            </p:extLst>
          </p:nvPr>
        </p:nvPicPr>
        <p:blipFill>
          <a:blip r:embed="rId14"/>
          <a:stretch>
            <a:fillRect/>
          </a:stretch>
        </p:blipFill>
        <p:spPr>
          <a:xfrm>
            <a:off x="9122456" y="2535514"/>
            <a:ext cx="812800" cy="812800"/>
          </a:xfrm>
          <a:prstGeom prst="rect">
            <a:avLst/>
          </a:prstGeom>
        </p:spPr>
      </p:pic>
      <p:pic>
        <p:nvPicPr>
          <p:cNvPr id="9" name="t_org_2" descr="t_org_2">
            <a:hlinkClick r:id="" action="ppaction://media"/>
            <a:extLst>
              <a:ext uri="{FF2B5EF4-FFF2-40B4-BE49-F238E27FC236}">
                <a16:creationId xmlns:a16="http://schemas.microsoft.com/office/drawing/2014/main" id="{F4897278-47D1-7442-9189-1201FDFBAECE}"/>
              </a:ext>
            </a:extLst>
          </p:cNvPr>
          <p:cNvPicPr>
            <a:picLocks noChangeAspect="1"/>
          </p:cNvPicPr>
          <p:nvPr>
            <a:audioFile r:link="rId6"/>
            <p:extLst>
              <p:ext uri="{DAA4B4D4-6D71-4841-9C94-3DE7FCFB9230}">
                <p14:media xmlns:p14="http://schemas.microsoft.com/office/powerpoint/2010/main" r:embed="rId5"/>
              </p:ext>
            </p:extLst>
          </p:nvPr>
        </p:nvPicPr>
        <p:blipFill>
          <a:blip r:embed="rId14"/>
          <a:stretch>
            <a:fillRect/>
          </a:stretch>
        </p:blipFill>
        <p:spPr>
          <a:xfrm>
            <a:off x="4589235" y="3533800"/>
            <a:ext cx="812800" cy="812800"/>
          </a:xfrm>
          <a:prstGeom prst="rect">
            <a:avLst/>
          </a:prstGeom>
        </p:spPr>
      </p:pic>
      <p:pic>
        <p:nvPicPr>
          <p:cNvPr id="10" name="t_2" descr="t_2">
            <a:hlinkClick r:id="" action="ppaction://media"/>
            <a:extLst>
              <a:ext uri="{FF2B5EF4-FFF2-40B4-BE49-F238E27FC236}">
                <a16:creationId xmlns:a16="http://schemas.microsoft.com/office/drawing/2014/main" id="{63949520-F558-6E4A-A139-7DABB1861077}"/>
              </a:ext>
            </a:extLst>
          </p:cNvPr>
          <p:cNvPicPr>
            <a:picLocks noChangeAspect="1"/>
          </p:cNvPicPr>
          <p:nvPr>
            <a:audioFile r:link="rId8"/>
            <p:extLst>
              <p:ext uri="{DAA4B4D4-6D71-4841-9C94-3DE7FCFB9230}">
                <p14:media xmlns:p14="http://schemas.microsoft.com/office/powerpoint/2010/main" r:embed="rId7"/>
              </p:ext>
            </p:extLst>
          </p:nvPr>
        </p:nvPicPr>
        <p:blipFill>
          <a:blip r:embed="rId14"/>
          <a:stretch>
            <a:fillRect/>
          </a:stretch>
        </p:blipFill>
        <p:spPr>
          <a:xfrm>
            <a:off x="9122456" y="3509687"/>
            <a:ext cx="812800" cy="812800"/>
          </a:xfrm>
          <a:prstGeom prst="rect">
            <a:avLst/>
          </a:prstGeom>
        </p:spPr>
      </p:pic>
      <p:pic>
        <p:nvPicPr>
          <p:cNvPr id="11" name="v_org_1" descr="v_org_1">
            <a:hlinkClick r:id="" action="ppaction://media"/>
            <a:extLst>
              <a:ext uri="{FF2B5EF4-FFF2-40B4-BE49-F238E27FC236}">
                <a16:creationId xmlns:a16="http://schemas.microsoft.com/office/drawing/2014/main" id="{7F708068-E75D-D649-A225-6DE3BCBD8F69}"/>
              </a:ext>
            </a:extLst>
          </p:cNvPr>
          <p:cNvPicPr>
            <a:picLocks noChangeAspect="1"/>
          </p:cNvPicPr>
          <p:nvPr>
            <a:audioFile r:link="rId10"/>
            <p:extLst>
              <p:ext uri="{DAA4B4D4-6D71-4841-9C94-3DE7FCFB9230}">
                <p14:media xmlns:p14="http://schemas.microsoft.com/office/powerpoint/2010/main" r:embed="rId9"/>
              </p:ext>
            </p:extLst>
          </p:nvPr>
        </p:nvPicPr>
        <p:blipFill>
          <a:blip r:embed="rId14"/>
          <a:stretch>
            <a:fillRect/>
          </a:stretch>
        </p:blipFill>
        <p:spPr>
          <a:xfrm>
            <a:off x="4589235" y="4532086"/>
            <a:ext cx="812800" cy="812800"/>
          </a:xfrm>
          <a:prstGeom prst="rect">
            <a:avLst/>
          </a:prstGeom>
        </p:spPr>
      </p:pic>
      <p:pic>
        <p:nvPicPr>
          <p:cNvPr id="12" name="v_1" descr="v_1">
            <a:hlinkClick r:id="" action="ppaction://media"/>
            <a:extLst>
              <a:ext uri="{FF2B5EF4-FFF2-40B4-BE49-F238E27FC236}">
                <a16:creationId xmlns:a16="http://schemas.microsoft.com/office/drawing/2014/main" id="{5DF69FB3-67B7-D44B-99A0-473882BC704A}"/>
              </a:ext>
            </a:extLst>
          </p:cNvPr>
          <p:cNvPicPr>
            <a:picLocks noChangeAspect="1"/>
          </p:cNvPicPr>
          <p:nvPr>
            <a:audioFile r:link="rId12"/>
            <p:extLst>
              <p:ext uri="{DAA4B4D4-6D71-4841-9C94-3DE7FCFB9230}">
                <p14:media xmlns:p14="http://schemas.microsoft.com/office/powerpoint/2010/main" r:embed="rId11"/>
              </p:ext>
            </p:extLst>
          </p:nvPr>
        </p:nvPicPr>
        <p:blipFill>
          <a:blip r:embed="rId14"/>
          <a:stretch>
            <a:fillRect/>
          </a:stretch>
        </p:blipFill>
        <p:spPr>
          <a:xfrm>
            <a:off x="9122456" y="4435573"/>
            <a:ext cx="812800" cy="812800"/>
          </a:xfrm>
          <a:prstGeom prst="rect">
            <a:avLst/>
          </a:prstGeom>
        </p:spPr>
      </p:pic>
      <p:sp>
        <p:nvSpPr>
          <p:cNvPr id="13" name="文本框 12">
            <a:extLst>
              <a:ext uri="{FF2B5EF4-FFF2-40B4-BE49-F238E27FC236}">
                <a16:creationId xmlns:a16="http://schemas.microsoft.com/office/drawing/2014/main" id="{5761C074-631F-6547-ABC7-111A5A5E5B19}"/>
              </a:ext>
            </a:extLst>
          </p:cNvPr>
          <p:cNvSpPr txBox="1"/>
          <p:nvPr/>
        </p:nvSpPr>
        <p:spPr>
          <a:xfrm>
            <a:off x="7832385" y="5548898"/>
            <a:ext cx="3392942" cy="369332"/>
          </a:xfrm>
          <a:prstGeom prst="rect">
            <a:avLst/>
          </a:prstGeom>
          <a:noFill/>
        </p:spPr>
        <p:txBody>
          <a:bodyPr wrap="square" rtlCol="0">
            <a:spAutoFit/>
          </a:bodyPr>
          <a:lstStyle/>
          <a:p>
            <a:r>
              <a:rPr kumimoji="1" lang="zh-CN" altLang="en-US"/>
              <a:t>* 能不能告诉我解放路怎么走？</a:t>
            </a:r>
          </a:p>
        </p:txBody>
      </p:sp>
    </p:spTree>
    <p:extLst>
      <p:ext uri="{BB962C8B-B14F-4D97-AF65-F5344CB8AC3E}">
        <p14:creationId xmlns:p14="http://schemas.microsoft.com/office/powerpoint/2010/main" val="577320627"/>
      </p:ext>
    </p:extLst>
  </p:cSld>
  <p:clrMapOvr>
    <a:masterClrMapping/>
  </p:clrMapOvr>
  <p:timing>
    <p:tnLst>
      <p:par>
        <p:cTn id="1" dur="indefinite" restart="never" nodeType="tmRoot">
          <p:childTnLst>
            <p:audio>
              <p:cMediaNode vol="80000">
                <p:cTn id="2" fill="hold" display="0">
                  <p:stCondLst>
                    <p:cond delay="indefinite"/>
                  </p:stCondLst>
                  <p:endCondLst>
                    <p:cond evt="onStopAudio" delay="0">
                      <p:tgtEl>
                        <p:sldTgt/>
                      </p:tgtEl>
                    </p:cond>
                  </p:endCondLst>
                </p:cTn>
                <p:tgtEl>
                  <p:spTgt spid="7"/>
                </p:tgtEl>
              </p:cMediaNode>
            </p:audio>
            <p:audio>
              <p:cMediaNode vol="80000">
                <p:cTn id="3" fill="hold" display="0">
                  <p:stCondLst>
                    <p:cond delay="indefinite"/>
                  </p:stCondLst>
                  <p:endCondLst>
                    <p:cond evt="onStopAudio" delay="0">
                      <p:tgtEl>
                        <p:sldTgt/>
                      </p:tgtEl>
                    </p:cond>
                  </p:endCondLst>
                </p:cTn>
                <p:tgtEl>
                  <p:spTgt spid="8"/>
                </p:tgtEl>
              </p:cMediaNode>
            </p:audio>
            <p:audio>
              <p:cMediaNode vol="80000">
                <p:cTn id="4" fill="hold" display="0">
                  <p:stCondLst>
                    <p:cond delay="indefinite"/>
                  </p:stCondLst>
                  <p:endCondLst>
                    <p:cond evt="onStopAudio" delay="0">
                      <p:tgtEl>
                        <p:sldTgt/>
                      </p:tgtEl>
                    </p:cond>
                  </p:endCondLst>
                </p:cTn>
                <p:tgtEl>
                  <p:spTgt spid="9"/>
                </p:tgtEl>
              </p:cMediaNode>
            </p:audio>
            <p:audio>
              <p:cMediaNode vol="80000">
                <p:cTn id="5" fill="hold" display="0">
                  <p:stCondLst>
                    <p:cond delay="indefinite"/>
                  </p:stCondLst>
                  <p:endCondLst>
                    <p:cond evt="onStopAudio" delay="0">
                      <p:tgtEl>
                        <p:sldTgt/>
                      </p:tgtEl>
                    </p:cond>
                  </p:endCondLst>
                </p:cTn>
                <p:tgtEl>
                  <p:spTgt spid="10"/>
                </p:tgtEl>
              </p:cMediaNode>
            </p:audio>
            <p:audio>
              <p:cMediaNode vol="80000">
                <p:cTn id="6" fill="hold" display="0">
                  <p:stCondLst>
                    <p:cond delay="indefinite"/>
                  </p:stCondLst>
                  <p:endCondLst>
                    <p:cond evt="onStopAudio" delay="0">
                      <p:tgtEl>
                        <p:sldTgt/>
                      </p:tgtEl>
                    </p:cond>
                  </p:endCondLst>
                </p:cTn>
                <p:tgtEl>
                  <p:spTgt spid="11"/>
                </p:tgtEl>
              </p:cMediaNode>
            </p:audio>
            <p:audio>
              <p:cMediaNode vol="80000">
                <p:cTn id="7" fill="hold" display="0">
                  <p:stCondLst>
                    <p:cond delay="indefinite"/>
                  </p:stCondLst>
                  <p:endCondLst>
                    <p:cond evt="onStopAudio" delay="0">
                      <p:tgtEl>
                        <p:sldTgt/>
                      </p:tgtEl>
                    </p:cond>
                  </p:endCondLst>
                </p:cTn>
                <p:tgtEl>
                  <p:spTgt spid="12"/>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4AD54F-2AA5-A243-AC1F-F42D556F24CE}"/>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9A2A7E06-9243-974F-ABE2-5319BC3392BD}"/>
              </a:ext>
            </a:extLst>
          </p:cNvPr>
          <p:cNvSpPr>
            <a:spLocks noGrp="1"/>
          </p:cNvSpPr>
          <p:nvPr>
            <p:ph idx="1"/>
          </p:nvPr>
        </p:nvSpPr>
        <p:spPr>
          <a:xfrm>
            <a:off x="449580" y="1497543"/>
            <a:ext cx="11292840" cy="1848086"/>
          </a:xfrm>
        </p:spPr>
        <p:txBody>
          <a:bodyPr>
            <a:normAutofit/>
          </a:bodyPr>
          <a:lstStyle/>
          <a:p>
            <a:pPr marL="0" indent="0" algn="ctr">
              <a:buNone/>
            </a:pPr>
            <a:r>
              <a:rPr kumimoji="1" lang="zh-CN" altLang="en-US" sz="8800"/>
              <a:t>谢谢</a:t>
            </a:r>
            <a:endParaRPr kumimoji="1" lang="en-US" altLang="zh-CN" sz="8800"/>
          </a:p>
        </p:txBody>
      </p:sp>
      <p:sp>
        <p:nvSpPr>
          <p:cNvPr id="4" name="文本占位符 3">
            <a:extLst>
              <a:ext uri="{FF2B5EF4-FFF2-40B4-BE49-F238E27FC236}">
                <a16:creationId xmlns:a16="http://schemas.microsoft.com/office/drawing/2014/main" id="{8A49BE24-4E59-0E4C-99EF-8D051FB9B997}"/>
              </a:ext>
            </a:extLst>
          </p:cNvPr>
          <p:cNvSpPr>
            <a:spLocks noGrp="1"/>
          </p:cNvSpPr>
          <p:nvPr>
            <p:ph type="body" sz="half" idx="2"/>
          </p:nvPr>
        </p:nvSpPr>
        <p:spPr/>
        <p:txBody>
          <a:bodyPr/>
          <a:lstStyle/>
          <a:p>
            <a:endParaRPr kumimoji="1" lang="zh-CN" altLang="en-US"/>
          </a:p>
        </p:txBody>
      </p:sp>
    </p:spTree>
    <p:extLst>
      <p:ext uri="{BB962C8B-B14F-4D97-AF65-F5344CB8AC3E}">
        <p14:creationId xmlns:p14="http://schemas.microsoft.com/office/powerpoint/2010/main" val="3853473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57751-3EED-0A4E-BBBB-25DD78A41BFA}"/>
              </a:ext>
            </a:extLst>
          </p:cNvPr>
          <p:cNvSpPr>
            <a:spLocks noGrp="1"/>
          </p:cNvSpPr>
          <p:nvPr>
            <p:ph type="title"/>
          </p:nvPr>
        </p:nvSpPr>
        <p:spPr/>
        <p:txBody>
          <a:bodyPr/>
          <a:lstStyle/>
          <a:p>
            <a:r>
              <a:rPr kumimoji="1" lang="zh-CN" altLang="en-US" dirty="0"/>
              <a:t>语音合成与多说话人语音合成</a:t>
            </a:r>
          </a:p>
        </p:txBody>
      </p:sp>
      <p:sp>
        <p:nvSpPr>
          <p:cNvPr id="3" name="内容占位符 2">
            <a:extLst>
              <a:ext uri="{FF2B5EF4-FFF2-40B4-BE49-F238E27FC236}">
                <a16:creationId xmlns:a16="http://schemas.microsoft.com/office/drawing/2014/main" id="{B0A3D96F-C8E7-F34B-84B5-1DBC11EC52F3}"/>
              </a:ext>
            </a:extLst>
          </p:cNvPr>
          <p:cNvSpPr>
            <a:spLocks noGrp="1"/>
          </p:cNvSpPr>
          <p:nvPr>
            <p:ph idx="1"/>
          </p:nvPr>
        </p:nvSpPr>
        <p:spPr>
          <a:xfrm>
            <a:off x="581192" y="3927145"/>
            <a:ext cx="11029615" cy="2429799"/>
          </a:xfrm>
        </p:spPr>
        <p:txBody>
          <a:bodyPr>
            <a:normAutofit/>
          </a:bodyPr>
          <a:lstStyle/>
          <a:p>
            <a:r>
              <a:rPr kumimoji="1" lang="zh-CN" altLang="en-US" dirty="0"/>
              <a:t>语音合成（</a:t>
            </a:r>
            <a:r>
              <a:rPr kumimoji="1" lang="en-US" altLang="zh-CN" dirty="0"/>
              <a:t>Text-to-speech</a:t>
            </a:r>
            <a:r>
              <a:rPr kumimoji="1" lang="zh-CN" altLang="en-US" dirty="0"/>
              <a:t>）是文字信息到语音信息的转换；</a:t>
            </a:r>
            <a:endParaRPr kumimoji="1" lang="en-US" altLang="zh-CN" dirty="0"/>
          </a:p>
          <a:p>
            <a:r>
              <a:rPr kumimoji="1" lang="zh-CN" altLang="en-US" dirty="0"/>
              <a:t>随着深度神经网络在该领域内的应用，</a:t>
            </a:r>
            <a:r>
              <a:rPr kumimoji="1" lang="en-US" altLang="zh-CN" dirty="0"/>
              <a:t>TTS</a:t>
            </a:r>
            <a:r>
              <a:rPr kumimoji="1" lang="zh-CN" altLang="en-US" dirty="0"/>
              <a:t>系统实现了极高的音色自然度；</a:t>
            </a:r>
            <a:endParaRPr kumimoji="1" lang="en-US" altLang="zh-CN" dirty="0"/>
          </a:p>
          <a:p>
            <a:r>
              <a:rPr kumimoji="1" lang="zh-CN" altLang="en-US" dirty="0"/>
              <a:t>对合成语音各种属性的进一步控制成为热点，多说话人语音合成是对语音合成结果说话人音色信息的控制；</a:t>
            </a:r>
            <a:endParaRPr kumimoji="1" lang="en-US" altLang="zh-CN" dirty="0"/>
          </a:p>
          <a:p>
            <a:pPr lvl="1"/>
            <a:r>
              <a:rPr kumimoji="1" lang="zh-CN" altLang="en-US" dirty="0"/>
              <a:t>一个模型得到多种预设说话人音色的结果；</a:t>
            </a:r>
            <a:endParaRPr kumimoji="1" lang="en-US" altLang="zh-CN" dirty="0"/>
          </a:p>
          <a:p>
            <a:pPr lvl="1"/>
            <a:r>
              <a:rPr kumimoji="1" lang="zh-CN" altLang="en-US" dirty="0"/>
              <a:t>一次训练模型，在合成阶段低资源引入新的说话人音色（模仿参考音频的音色）。</a:t>
            </a:r>
            <a:endParaRPr kumimoji="1" lang="en-US" altLang="zh-CN" dirty="0"/>
          </a:p>
        </p:txBody>
      </p:sp>
      <p:sp>
        <p:nvSpPr>
          <p:cNvPr id="4" name="文本框 3">
            <a:extLst>
              <a:ext uri="{FF2B5EF4-FFF2-40B4-BE49-F238E27FC236}">
                <a16:creationId xmlns:a16="http://schemas.microsoft.com/office/drawing/2014/main" id="{AF58D3E4-B63E-5544-9028-FE73FC456F7A}"/>
              </a:ext>
            </a:extLst>
          </p:cNvPr>
          <p:cNvSpPr txBox="1"/>
          <p:nvPr/>
        </p:nvSpPr>
        <p:spPr>
          <a:xfrm>
            <a:off x="1089100" y="2873275"/>
            <a:ext cx="2031325" cy="461665"/>
          </a:xfrm>
          <a:prstGeom prst="rect">
            <a:avLst/>
          </a:prstGeom>
          <a:noFill/>
        </p:spPr>
        <p:txBody>
          <a:bodyPr wrap="none" rtlCol="0">
            <a:spAutoFit/>
          </a:bodyPr>
          <a:lstStyle/>
          <a:p>
            <a:r>
              <a:rPr kumimoji="1" lang="zh-CN" altLang="en-US" sz="2400" dirty="0">
                <a:solidFill>
                  <a:schemeClr val="accent1">
                    <a:lumMod val="60000"/>
                    <a:lumOff val="40000"/>
                  </a:schemeClr>
                </a:solidFill>
              </a:rPr>
              <a:t>“语音合成”</a:t>
            </a:r>
          </a:p>
        </p:txBody>
      </p:sp>
      <p:sp>
        <p:nvSpPr>
          <p:cNvPr id="5" name="文本框 4">
            <a:extLst>
              <a:ext uri="{FF2B5EF4-FFF2-40B4-BE49-F238E27FC236}">
                <a16:creationId xmlns:a16="http://schemas.microsoft.com/office/drawing/2014/main" id="{1027ED65-8EDC-1A40-9946-F7407092F79B}"/>
              </a:ext>
            </a:extLst>
          </p:cNvPr>
          <p:cNvSpPr txBox="1"/>
          <p:nvPr/>
        </p:nvSpPr>
        <p:spPr>
          <a:xfrm>
            <a:off x="581192" y="814535"/>
            <a:ext cx="1558440" cy="369332"/>
          </a:xfrm>
          <a:prstGeom prst="rect">
            <a:avLst/>
          </a:prstGeom>
          <a:noFill/>
        </p:spPr>
        <p:txBody>
          <a:bodyPr wrap="none" rtlCol="0">
            <a:spAutoFit/>
          </a:bodyPr>
          <a:lstStyle/>
          <a:p>
            <a:r>
              <a:rPr kumimoji="1" lang="en-US" altLang="zh-CN" dirty="0">
                <a:solidFill>
                  <a:schemeClr val="accent2">
                    <a:lumMod val="20000"/>
                    <a:lumOff val="80000"/>
                  </a:schemeClr>
                </a:solidFill>
              </a:rPr>
              <a:t>1.</a:t>
            </a:r>
            <a:r>
              <a:rPr kumimoji="1" lang="zh-CN" altLang="en-US" dirty="0">
                <a:solidFill>
                  <a:schemeClr val="accent2">
                    <a:lumMod val="20000"/>
                    <a:lumOff val="80000"/>
                  </a:schemeClr>
                </a:solidFill>
              </a:rPr>
              <a:t> </a:t>
            </a:r>
            <a:r>
              <a:rPr kumimoji="1" lang="en-US" altLang="zh-CN" dirty="0">
                <a:solidFill>
                  <a:schemeClr val="accent2">
                    <a:lumMod val="20000"/>
                    <a:lumOff val="80000"/>
                  </a:schemeClr>
                </a:solidFill>
              </a:rPr>
              <a:t>Introduction</a:t>
            </a:r>
            <a:endParaRPr kumimoji="1" lang="zh-CN" altLang="en-US" dirty="0">
              <a:solidFill>
                <a:schemeClr val="accent2">
                  <a:lumMod val="20000"/>
                  <a:lumOff val="80000"/>
                </a:schemeClr>
              </a:solidFill>
            </a:endParaRPr>
          </a:p>
        </p:txBody>
      </p:sp>
      <p:sp>
        <p:nvSpPr>
          <p:cNvPr id="6" name="圆角矩形 5">
            <a:extLst>
              <a:ext uri="{FF2B5EF4-FFF2-40B4-BE49-F238E27FC236}">
                <a16:creationId xmlns:a16="http://schemas.microsoft.com/office/drawing/2014/main" id="{B80B0275-ED33-DE4F-9037-7FEE8F7456F1}"/>
              </a:ext>
            </a:extLst>
          </p:cNvPr>
          <p:cNvSpPr/>
          <p:nvPr/>
        </p:nvSpPr>
        <p:spPr>
          <a:xfrm>
            <a:off x="4176630" y="2554605"/>
            <a:ext cx="3230880" cy="987552"/>
          </a:xfrm>
          <a:prstGeom prst="roundRect">
            <a:avLst/>
          </a:prstGeom>
          <a:solidFill>
            <a:schemeClr val="accent3">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623E7EFB-5E65-9A46-BC75-421F871E7C47}"/>
              </a:ext>
            </a:extLst>
          </p:cNvPr>
          <p:cNvSpPr txBox="1"/>
          <p:nvPr/>
        </p:nvSpPr>
        <p:spPr>
          <a:xfrm>
            <a:off x="4776407" y="2816994"/>
            <a:ext cx="2031325" cy="461665"/>
          </a:xfrm>
          <a:prstGeom prst="rect">
            <a:avLst/>
          </a:prstGeom>
          <a:noFill/>
        </p:spPr>
        <p:txBody>
          <a:bodyPr wrap="none" rtlCol="0">
            <a:spAutoFit/>
          </a:bodyPr>
          <a:lstStyle/>
          <a:p>
            <a:r>
              <a:rPr kumimoji="1" lang="zh-CN" altLang="en-US" sz="2400" dirty="0">
                <a:ln w="0"/>
                <a:solidFill>
                  <a:schemeClr val="accent1">
                    <a:lumMod val="75000"/>
                  </a:schemeClr>
                </a:solidFill>
                <a:effectLst>
                  <a:outerShdw blurRad="38100" dist="19050" dir="2700000" algn="tl" rotWithShape="0">
                    <a:schemeClr val="dk1">
                      <a:alpha val="40000"/>
                    </a:schemeClr>
                  </a:outerShdw>
                </a:effectLst>
              </a:rPr>
              <a:t>语音合成系统</a:t>
            </a:r>
          </a:p>
        </p:txBody>
      </p:sp>
      <p:pic>
        <p:nvPicPr>
          <p:cNvPr id="10" name="图片 9" descr="图片包含 游戏机, 飞机, 建筑&#10;&#10;描述已自动生成">
            <a:extLst>
              <a:ext uri="{FF2B5EF4-FFF2-40B4-BE49-F238E27FC236}">
                <a16:creationId xmlns:a16="http://schemas.microsoft.com/office/drawing/2014/main" id="{D51CD4CC-4A2E-0A4E-A2B6-24F9F44C82D0}"/>
              </a:ext>
            </a:extLst>
          </p:cNvPr>
          <p:cNvPicPr>
            <a:picLocks noChangeAspect="1"/>
          </p:cNvPicPr>
          <p:nvPr/>
        </p:nvPicPr>
        <p:blipFill>
          <a:blip r:embed="rId2"/>
          <a:stretch>
            <a:fillRect/>
          </a:stretch>
        </p:blipFill>
        <p:spPr>
          <a:xfrm>
            <a:off x="8437772" y="1999108"/>
            <a:ext cx="2973141" cy="1928037"/>
          </a:xfrm>
          <a:prstGeom prst="rect">
            <a:avLst/>
          </a:prstGeom>
        </p:spPr>
      </p:pic>
      <p:sp>
        <p:nvSpPr>
          <p:cNvPr id="15" name="右箭头 14">
            <a:extLst>
              <a:ext uri="{FF2B5EF4-FFF2-40B4-BE49-F238E27FC236}">
                <a16:creationId xmlns:a16="http://schemas.microsoft.com/office/drawing/2014/main" id="{BD31B631-368C-C444-B735-1FBACFDBFB5C}"/>
              </a:ext>
            </a:extLst>
          </p:cNvPr>
          <p:cNvSpPr/>
          <p:nvPr/>
        </p:nvSpPr>
        <p:spPr>
          <a:xfrm>
            <a:off x="3122001" y="2873275"/>
            <a:ext cx="978408" cy="484632"/>
          </a:xfrm>
          <a:prstGeom prst="rightArrow">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zh-CN" altLang="en-US"/>
          </a:p>
        </p:txBody>
      </p:sp>
      <p:sp>
        <p:nvSpPr>
          <p:cNvPr id="16" name="右箭头 15">
            <a:extLst>
              <a:ext uri="{FF2B5EF4-FFF2-40B4-BE49-F238E27FC236}">
                <a16:creationId xmlns:a16="http://schemas.microsoft.com/office/drawing/2014/main" id="{AAB93511-6BBC-C94C-99C7-FAD219F0564C}"/>
              </a:ext>
            </a:extLst>
          </p:cNvPr>
          <p:cNvSpPr/>
          <p:nvPr/>
        </p:nvSpPr>
        <p:spPr>
          <a:xfrm>
            <a:off x="7483731" y="2873275"/>
            <a:ext cx="978408" cy="484632"/>
          </a:xfrm>
          <a:prstGeom prst="rightArrow">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907376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57751-3EED-0A4E-BBBB-25DD78A41BFA}"/>
              </a:ext>
            </a:extLst>
          </p:cNvPr>
          <p:cNvSpPr>
            <a:spLocks noGrp="1"/>
          </p:cNvSpPr>
          <p:nvPr>
            <p:ph type="title"/>
          </p:nvPr>
        </p:nvSpPr>
        <p:spPr/>
        <p:txBody>
          <a:bodyPr/>
          <a:lstStyle/>
          <a:p>
            <a:r>
              <a:rPr kumimoji="1" lang="zh-CN" altLang="en-US" dirty="0"/>
              <a:t>语音合成与多说话人语音合成</a:t>
            </a:r>
          </a:p>
        </p:txBody>
      </p:sp>
      <p:sp>
        <p:nvSpPr>
          <p:cNvPr id="3" name="内容占位符 2">
            <a:extLst>
              <a:ext uri="{FF2B5EF4-FFF2-40B4-BE49-F238E27FC236}">
                <a16:creationId xmlns:a16="http://schemas.microsoft.com/office/drawing/2014/main" id="{B0A3D96F-C8E7-F34B-84B5-1DBC11EC52F3}"/>
              </a:ext>
            </a:extLst>
          </p:cNvPr>
          <p:cNvSpPr>
            <a:spLocks noGrp="1"/>
          </p:cNvSpPr>
          <p:nvPr>
            <p:ph idx="1"/>
          </p:nvPr>
        </p:nvSpPr>
        <p:spPr>
          <a:xfrm>
            <a:off x="581192" y="4862760"/>
            <a:ext cx="11029615" cy="1657468"/>
          </a:xfrm>
        </p:spPr>
        <p:txBody>
          <a:bodyPr>
            <a:normAutofit/>
          </a:bodyPr>
          <a:lstStyle/>
          <a:p>
            <a:r>
              <a:rPr kumimoji="1" lang="zh-CN" altLang="en-US" dirty="0"/>
              <a:t>对合成语音各种属性的进一步控制成为热点，多说话人语音合成是对语音合成结果说话人音色信息的控制；</a:t>
            </a:r>
            <a:endParaRPr kumimoji="1" lang="en-US" altLang="zh-CN" dirty="0"/>
          </a:p>
          <a:p>
            <a:pPr lvl="1"/>
            <a:r>
              <a:rPr kumimoji="1" lang="zh-CN" altLang="en-US" dirty="0"/>
              <a:t>一个模型得到多种预设说话人音色的结果；</a:t>
            </a:r>
            <a:endParaRPr kumimoji="1" lang="en-US" altLang="zh-CN" dirty="0"/>
          </a:p>
          <a:p>
            <a:pPr lvl="1"/>
            <a:r>
              <a:rPr kumimoji="1" lang="zh-CN" altLang="en-US" dirty="0"/>
              <a:t>一次训练模型，在合成阶段低资源引入新的说话人音色（模仿参考音频的音色）。</a:t>
            </a:r>
            <a:endParaRPr kumimoji="1" lang="en-US" altLang="zh-CN" dirty="0"/>
          </a:p>
          <a:p>
            <a:r>
              <a:rPr kumimoji="1" lang="zh-CN" altLang="en-US" dirty="0"/>
              <a:t>需要大规模多说话人的预训练数据；</a:t>
            </a:r>
            <a:r>
              <a:rPr kumimoji="1" lang="en-US" altLang="zh-CN" dirty="0"/>
              <a:t>e.g.</a:t>
            </a:r>
            <a:r>
              <a:rPr kumimoji="1" lang="zh-CN" altLang="en-US" dirty="0"/>
              <a:t> </a:t>
            </a:r>
            <a:r>
              <a:rPr kumimoji="1" lang="en-US" altLang="zh-CN" dirty="0"/>
              <a:t>VCTK</a:t>
            </a:r>
            <a:r>
              <a:rPr kumimoji="1" lang="zh-CN" altLang="en-US" dirty="0"/>
              <a:t>（英语）</a:t>
            </a:r>
            <a:endParaRPr kumimoji="1" lang="en-US" altLang="zh-CN" dirty="0"/>
          </a:p>
        </p:txBody>
      </p:sp>
      <p:sp>
        <p:nvSpPr>
          <p:cNvPr id="4" name="文本框 3">
            <a:extLst>
              <a:ext uri="{FF2B5EF4-FFF2-40B4-BE49-F238E27FC236}">
                <a16:creationId xmlns:a16="http://schemas.microsoft.com/office/drawing/2014/main" id="{AF58D3E4-B63E-5544-9028-FE73FC456F7A}"/>
              </a:ext>
            </a:extLst>
          </p:cNvPr>
          <p:cNvSpPr txBox="1"/>
          <p:nvPr/>
        </p:nvSpPr>
        <p:spPr>
          <a:xfrm>
            <a:off x="1089100" y="2873275"/>
            <a:ext cx="2031325" cy="461665"/>
          </a:xfrm>
          <a:prstGeom prst="rect">
            <a:avLst/>
          </a:prstGeom>
          <a:noFill/>
        </p:spPr>
        <p:txBody>
          <a:bodyPr wrap="none" rtlCol="0">
            <a:spAutoFit/>
          </a:bodyPr>
          <a:lstStyle/>
          <a:p>
            <a:r>
              <a:rPr kumimoji="1" lang="zh-CN" altLang="en-US" sz="2400" dirty="0">
                <a:solidFill>
                  <a:schemeClr val="accent1">
                    <a:lumMod val="60000"/>
                    <a:lumOff val="40000"/>
                  </a:schemeClr>
                </a:solidFill>
              </a:rPr>
              <a:t>“语音合成”</a:t>
            </a:r>
          </a:p>
        </p:txBody>
      </p:sp>
      <p:sp>
        <p:nvSpPr>
          <p:cNvPr id="5" name="文本框 4">
            <a:extLst>
              <a:ext uri="{FF2B5EF4-FFF2-40B4-BE49-F238E27FC236}">
                <a16:creationId xmlns:a16="http://schemas.microsoft.com/office/drawing/2014/main" id="{1027ED65-8EDC-1A40-9946-F7407092F79B}"/>
              </a:ext>
            </a:extLst>
          </p:cNvPr>
          <p:cNvSpPr txBox="1"/>
          <p:nvPr/>
        </p:nvSpPr>
        <p:spPr>
          <a:xfrm>
            <a:off x="581192" y="814535"/>
            <a:ext cx="1558440" cy="369332"/>
          </a:xfrm>
          <a:prstGeom prst="rect">
            <a:avLst/>
          </a:prstGeom>
          <a:noFill/>
        </p:spPr>
        <p:txBody>
          <a:bodyPr wrap="none" rtlCol="0">
            <a:spAutoFit/>
          </a:bodyPr>
          <a:lstStyle/>
          <a:p>
            <a:r>
              <a:rPr kumimoji="1" lang="en-US" altLang="zh-CN" dirty="0">
                <a:solidFill>
                  <a:schemeClr val="accent2">
                    <a:lumMod val="20000"/>
                    <a:lumOff val="80000"/>
                  </a:schemeClr>
                </a:solidFill>
              </a:rPr>
              <a:t>1.</a:t>
            </a:r>
            <a:r>
              <a:rPr kumimoji="1" lang="zh-CN" altLang="en-US" dirty="0">
                <a:solidFill>
                  <a:schemeClr val="accent2">
                    <a:lumMod val="20000"/>
                    <a:lumOff val="80000"/>
                  </a:schemeClr>
                </a:solidFill>
              </a:rPr>
              <a:t> </a:t>
            </a:r>
            <a:r>
              <a:rPr kumimoji="1" lang="en-US" altLang="zh-CN" dirty="0">
                <a:solidFill>
                  <a:schemeClr val="accent2">
                    <a:lumMod val="20000"/>
                    <a:lumOff val="80000"/>
                  </a:schemeClr>
                </a:solidFill>
              </a:rPr>
              <a:t>Introduction</a:t>
            </a:r>
            <a:endParaRPr kumimoji="1" lang="zh-CN" altLang="en-US" dirty="0">
              <a:solidFill>
                <a:schemeClr val="accent2">
                  <a:lumMod val="20000"/>
                  <a:lumOff val="80000"/>
                </a:schemeClr>
              </a:solidFill>
            </a:endParaRPr>
          </a:p>
        </p:txBody>
      </p:sp>
      <p:sp>
        <p:nvSpPr>
          <p:cNvPr id="6" name="圆角矩形 5">
            <a:extLst>
              <a:ext uri="{FF2B5EF4-FFF2-40B4-BE49-F238E27FC236}">
                <a16:creationId xmlns:a16="http://schemas.microsoft.com/office/drawing/2014/main" id="{B80B0275-ED33-DE4F-9037-7FEE8F7456F1}"/>
              </a:ext>
            </a:extLst>
          </p:cNvPr>
          <p:cNvSpPr/>
          <p:nvPr/>
        </p:nvSpPr>
        <p:spPr>
          <a:xfrm>
            <a:off x="4176630" y="2554605"/>
            <a:ext cx="3230880" cy="987552"/>
          </a:xfrm>
          <a:prstGeom prst="roundRect">
            <a:avLst/>
          </a:prstGeom>
          <a:solidFill>
            <a:schemeClr val="accent3">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623E7EFB-5E65-9A46-BC75-421F871E7C47}"/>
              </a:ext>
            </a:extLst>
          </p:cNvPr>
          <p:cNvSpPr txBox="1"/>
          <p:nvPr/>
        </p:nvSpPr>
        <p:spPr>
          <a:xfrm>
            <a:off x="4776407" y="2816994"/>
            <a:ext cx="2031325" cy="461665"/>
          </a:xfrm>
          <a:prstGeom prst="rect">
            <a:avLst/>
          </a:prstGeom>
          <a:noFill/>
        </p:spPr>
        <p:txBody>
          <a:bodyPr wrap="none" rtlCol="0">
            <a:spAutoFit/>
          </a:bodyPr>
          <a:lstStyle/>
          <a:p>
            <a:r>
              <a:rPr kumimoji="1" lang="zh-CN" altLang="en-US" sz="2400" dirty="0">
                <a:ln w="0"/>
                <a:solidFill>
                  <a:schemeClr val="accent1">
                    <a:lumMod val="75000"/>
                  </a:schemeClr>
                </a:solidFill>
                <a:effectLst>
                  <a:outerShdw blurRad="38100" dist="19050" dir="2700000" algn="tl" rotWithShape="0">
                    <a:schemeClr val="dk1">
                      <a:alpha val="40000"/>
                    </a:schemeClr>
                  </a:outerShdw>
                </a:effectLst>
              </a:rPr>
              <a:t>语音合成系统</a:t>
            </a:r>
          </a:p>
        </p:txBody>
      </p:sp>
      <p:pic>
        <p:nvPicPr>
          <p:cNvPr id="10" name="图片 9" descr="图片包含 游戏机, 飞机, 建筑&#10;&#10;描述已自动生成">
            <a:extLst>
              <a:ext uri="{FF2B5EF4-FFF2-40B4-BE49-F238E27FC236}">
                <a16:creationId xmlns:a16="http://schemas.microsoft.com/office/drawing/2014/main" id="{D51CD4CC-4A2E-0A4E-A2B6-24F9F44C82D0}"/>
              </a:ext>
            </a:extLst>
          </p:cNvPr>
          <p:cNvPicPr>
            <a:picLocks noChangeAspect="1"/>
          </p:cNvPicPr>
          <p:nvPr/>
        </p:nvPicPr>
        <p:blipFill>
          <a:blip r:embed="rId2"/>
          <a:stretch>
            <a:fillRect/>
          </a:stretch>
        </p:blipFill>
        <p:spPr>
          <a:xfrm>
            <a:off x="8437772" y="1999108"/>
            <a:ext cx="2973141" cy="1928037"/>
          </a:xfrm>
          <a:prstGeom prst="rect">
            <a:avLst/>
          </a:prstGeom>
        </p:spPr>
      </p:pic>
      <p:sp>
        <p:nvSpPr>
          <p:cNvPr id="15" name="右箭头 14">
            <a:extLst>
              <a:ext uri="{FF2B5EF4-FFF2-40B4-BE49-F238E27FC236}">
                <a16:creationId xmlns:a16="http://schemas.microsoft.com/office/drawing/2014/main" id="{BD31B631-368C-C444-B735-1FBACFDBFB5C}"/>
              </a:ext>
            </a:extLst>
          </p:cNvPr>
          <p:cNvSpPr/>
          <p:nvPr/>
        </p:nvSpPr>
        <p:spPr>
          <a:xfrm>
            <a:off x="3122001" y="2873275"/>
            <a:ext cx="978408" cy="484632"/>
          </a:xfrm>
          <a:prstGeom prst="rightArrow">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zh-CN" altLang="en-US"/>
          </a:p>
        </p:txBody>
      </p:sp>
      <p:sp>
        <p:nvSpPr>
          <p:cNvPr id="16" name="右箭头 15">
            <a:extLst>
              <a:ext uri="{FF2B5EF4-FFF2-40B4-BE49-F238E27FC236}">
                <a16:creationId xmlns:a16="http://schemas.microsoft.com/office/drawing/2014/main" id="{AAB93511-6BBC-C94C-99C7-FAD219F0564C}"/>
              </a:ext>
            </a:extLst>
          </p:cNvPr>
          <p:cNvSpPr/>
          <p:nvPr/>
        </p:nvSpPr>
        <p:spPr>
          <a:xfrm>
            <a:off x="7483731" y="2873275"/>
            <a:ext cx="978408" cy="484632"/>
          </a:xfrm>
          <a:prstGeom prst="rightArrow">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zh-CN" altLang="en-US"/>
          </a:p>
        </p:txBody>
      </p:sp>
      <p:sp>
        <p:nvSpPr>
          <p:cNvPr id="11" name="右箭头 10">
            <a:extLst>
              <a:ext uri="{FF2B5EF4-FFF2-40B4-BE49-F238E27FC236}">
                <a16:creationId xmlns:a16="http://schemas.microsoft.com/office/drawing/2014/main" id="{FC15DCB3-034E-994C-ACD0-DB9C0A774D36}"/>
              </a:ext>
            </a:extLst>
          </p:cNvPr>
          <p:cNvSpPr/>
          <p:nvPr/>
        </p:nvSpPr>
        <p:spPr>
          <a:xfrm rot="16200000">
            <a:off x="5496047" y="3778337"/>
            <a:ext cx="592045" cy="297614"/>
          </a:xfrm>
          <a:prstGeom prst="rightArrow">
            <a:avLst/>
          </a:prstGeom>
          <a:solidFill>
            <a:srgbClr val="FF7E79">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zh-CN" altLang="en-US">
              <a:solidFill>
                <a:srgbClr val="FF7E79"/>
              </a:solidFill>
            </a:endParaRPr>
          </a:p>
        </p:txBody>
      </p:sp>
      <p:sp>
        <p:nvSpPr>
          <p:cNvPr id="12" name="文本框 11">
            <a:extLst>
              <a:ext uri="{FF2B5EF4-FFF2-40B4-BE49-F238E27FC236}">
                <a16:creationId xmlns:a16="http://schemas.microsoft.com/office/drawing/2014/main" id="{F0DFB5E6-25BC-9C4C-AA2B-4946753C178D}"/>
              </a:ext>
            </a:extLst>
          </p:cNvPr>
          <p:cNvSpPr txBox="1"/>
          <p:nvPr/>
        </p:nvSpPr>
        <p:spPr>
          <a:xfrm>
            <a:off x="4622518" y="4312131"/>
            <a:ext cx="2339102" cy="461665"/>
          </a:xfrm>
          <a:prstGeom prst="rect">
            <a:avLst/>
          </a:prstGeom>
          <a:noFill/>
        </p:spPr>
        <p:txBody>
          <a:bodyPr wrap="none" rtlCol="0">
            <a:spAutoFit/>
          </a:bodyPr>
          <a:lstStyle/>
          <a:p>
            <a:r>
              <a:rPr kumimoji="1" lang="zh-CN" altLang="en-US" sz="2400" dirty="0">
                <a:solidFill>
                  <a:srgbClr val="FF7E79"/>
                </a:solidFill>
              </a:rPr>
              <a:t>说话人音色信息</a:t>
            </a:r>
          </a:p>
        </p:txBody>
      </p:sp>
    </p:spTree>
    <p:extLst>
      <p:ext uri="{BB962C8B-B14F-4D97-AF65-F5344CB8AC3E}">
        <p14:creationId xmlns:p14="http://schemas.microsoft.com/office/powerpoint/2010/main" val="1761480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98B754-97D5-E04D-BB96-9D1986332608}"/>
              </a:ext>
            </a:extLst>
          </p:cNvPr>
          <p:cNvSpPr>
            <a:spLocks noGrp="1"/>
          </p:cNvSpPr>
          <p:nvPr>
            <p:ph type="title"/>
          </p:nvPr>
        </p:nvSpPr>
        <p:spPr/>
        <p:txBody>
          <a:bodyPr/>
          <a:lstStyle/>
          <a:p>
            <a:r>
              <a:rPr kumimoji="1" lang="en-US" altLang="zh-CN" dirty="0"/>
              <a:t>AISHELL-3</a:t>
            </a:r>
            <a:r>
              <a:rPr kumimoji="1" lang="zh-CN" altLang="en-US" dirty="0"/>
              <a:t> 汉语多说话人数据集</a:t>
            </a:r>
          </a:p>
        </p:txBody>
      </p:sp>
      <p:sp>
        <p:nvSpPr>
          <p:cNvPr id="3" name="内容占位符 2">
            <a:extLst>
              <a:ext uri="{FF2B5EF4-FFF2-40B4-BE49-F238E27FC236}">
                <a16:creationId xmlns:a16="http://schemas.microsoft.com/office/drawing/2014/main" id="{8F817FDB-5527-A74F-A3E1-A2FEE79BE025}"/>
              </a:ext>
            </a:extLst>
          </p:cNvPr>
          <p:cNvSpPr>
            <a:spLocks noGrp="1"/>
          </p:cNvSpPr>
          <p:nvPr>
            <p:ph idx="1"/>
          </p:nvPr>
        </p:nvSpPr>
        <p:spPr>
          <a:xfrm>
            <a:off x="581193" y="2383523"/>
            <a:ext cx="11029615" cy="3197047"/>
          </a:xfrm>
        </p:spPr>
        <p:txBody>
          <a:bodyPr>
            <a:normAutofit/>
          </a:bodyPr>
          <a:lstStyle/>
          <a:p>
            <a:r>
              <a:rPr kumimoji="1" lang="zh-CN" altLang="en-US" dirty="0"/>
              <a:t>共</a:t>
            </a:r>
            <a:r>
              <a:rPr kumimoji="1" lang="en-US" altLang="zh-CN" dirty="0"/>
              <a:t>8.8</a:t>
            </a:r>
            <a:r>
              <a:rPr kumimoji="1" lang="zh-CN" altLang="en-US" dirty="0"/>
              <a:t>万句语音，约</a:t>
            </a:r>
            <a:r>
              <a:rPr kumimoji="1" lang="en-US" altLang="zh-CN" dirty="0"/>
              <a:t>85</a:t>
            </a:r>
            <a:r>
              <a:rPr kumimoji="1" lang="zh-CN" altLang="en-US" dirty="0"/>
              <a:t>小时时长；</a:t>
            </a:r>
            <a:endParaRPr kumimoji="1" lang="en-US" altLang="zh-CN" dirty="0"/>
          </a:p>
          <a:p>
            <a:r>
              <a:rPr kumimoji="1" lang="en-US" altLang="zh-CN" dirty="0"/>
              <a:t>218</a:t>
            </a:r>
            <a:r>
              <a:rPr kumimoji="1" lang="zh-CN" altLang="en-US" dirty="0"/>
              <a:t>位说话人，平均每人</a:t>
            </a:r>
            <a:r>
              <a:rPr kumimoji="1" lang="en-US" altLang="zh-CN" dirty="0"/>
              <a:t>400</a:t>
            </a:r>
            <a:r>
              <a:rPr kumimoji="1" lang="zh-CN" altLang="en-US" dirty="0"/>
              <a:t>句；</a:t>
            </a:r>
            <a:endParaRPr kumimoji="1" lang="en-US" altLang="zh-CN" dirty="0"/>
          </a:p>
          <a:p>
            <a:r>
              <a:rPr kumimoji="1" lang="zh-CN" altLang="en-US" dirty="0"/>
              <a:t>情绪中性、朗读文本；</a:t>
            </a:r>
            <a:endParaRPr kumimoji="1" lang="en-US" altLang="zh-CN" dirty="0"/>
          </a:p>
          <a:p>
            <a:r>
              <a:rPr kumimoji="1" lang="zh-CN" altLang="en-US" dirty="0"/>
              <a:t>室内、安静场景录音；</a:t>
            </a:r>
            <a:r>
              <a:rPr kumimoji="1" lang="en-US" altLang="zh-CN" dirty="0"/>
              <a:t>44.1kHz</a:t>
            </a:r>
            <a:r>
              <a:rPr kumimoji="1" lang="zh-CN" altLang="en-US" dirty="0"/>
              <a:t>采样率；</a:t>
            </a:r>
            <a:endParaRPr kumimoji="1" lang="en-US" altLang="zh-CN" dirty="0"/>
          </a:p>
          <a:p>
            <a:r>
              <a:rPr kumimoji="1" lang="zh-CN" altLang="en-US" dirty="0"/>
              <a:t>包括文本、拼音两种文字标注；</a:t>
            </a:r>
            <a:endParaRPr kumimoji="1" lang="en-US" altLang="zh-CN" dirty="0"/>
          </a:p>
          <a:p>
            <a:pPr lvl="1"/>
            <a:r>
              <a:rPr kumimoji="1" lang="zh-CN" altLang="en-US" dirty="0"/>
              <a:t>拼音采用人工标注</a:t>
            </a:r>
            <a:endParaRPr kumimoji="1" lang="en-US" altLang="zh-CN" dirty="0"/>
          </a:p>
          <a:p>
            <a:pPr lvl="1"/>
            <a:r>
              <a:rPr kumimoji="1" lang="zh-CN" altLang="en-US" dirty="0"/>
              <a:t>考虑到多音字、变调、口音等情况；</a:t>
            </a:r>
            <a:endParaRPr kumimoji="1" lang="en-US" altLang="zh-CN" dirty="0"/>
          </a:p>
        </p:txBody>
      </p:sp>
      <p:sp>
        <p:nvSpPr>
          <p:cNvPr id="5" name="文本框 4">
            <a:extLst>
              <a:ext uri="{FF2B5EF4-FFF2-40B4-BE49-F238E27FC236}">
                <a16:creationId xmlns:a16="http://schemas.microsoft.com/office/drawing/2014/main" id="{79B59AA0-D976-CF43-BD28-B2B4DBC557CF}"/>
              </a:ext>
            </a:extLst>
          </p:cNvPr>
          <p:cNvSpPr txBox="1"/>
          <p:nvPr/>
        </p:nvSpPr>
        <p:spPr>
          <a:xfrm>
            <a:off x="581192" y="814535"/>
            <a:ext cx="2153475" cy="369332"/>
          </a:xfrm>
          <a:prstGeom prst="rect">
            <a:avLst/>
          </a:prstGeom>
          <a:noFill/>
        </p:spPr>
        <p:txBody>
          <a:bodyPr wrap="none" rtlCol="0">
            <a:spAutoFit/>
          </a:bodyPr>
          <a:lstStyle/>
          <a:p>
            <a:r>
              <a:rPr kumimoji="1" lang="en-US" altLang="zh-CN" dirty="0">
                <a:solidFill>
                  <a:schemeClr val="accent2">
                    <a:lumMod val="20000"/>
                    <a:lumOff val="80000"/>
                  </a:schemeClr>
                </a:solidFill>
              </a:rPr>
              <a:t>2.</a:t>
            </a:r>
            <a:r>
              <a:rPr kumimoji="1" lang="zh-CN" altLang="en-US" dirty="0">
                <a:solidFill>
                  <a:schemeClr val="accent2">
                    <a:lumMod val="20000"/>
                    <a:lumOff val="80000"/>
                  </a:schemeClr>
                </a:solidFill>
              </a:rPr>
              <a:t> </a:t>
            </a:r>
            <a:r>
              <a:rPr kumimoji="1" lang="en-US" altLang="zh-CN" dirty="0">
                <a:solidFill>
                  <a:schemeClr val="accent2">
                    <a:lumMod val="20000"/>
                    <a:lumOff val="80000"/>
                  </a:schemeClr>
                </a:solidFill>
              </a:rPr>
              <a:t>AISHELL-3</a:t>
            </a:r>
            <a:r>
              <a:rPr kumimoji="1" lang="zh-CN" altLang="en-US" dirty="0">
                <a:solidFill>
                  <a:schemeClr val="accent2">
                    <a:lumMod val="20000"/>
                    <a:lumOff val="80000"/>
                  </a:schemeClr>
                </a:solidFill>
              </a:rPr>
              <a:t> </a:t>
            </a:r>
            <a:r>
              <a:rPr kumimoji="1" lang="en-US" altLang="zh-CN" dirty="0">
                <a:solidFill>
                  <a:schemeClr val="accent2">
                    <a:lumMod val="20000"/>
                    <a:lumOff val="80000"/>
                  </a:schemeClr>
                </a:solidFill>
              </a:rPr>
              <a:t>Corpus</a:t>
            </a:r>
            <a:endParaRPr kumimoji="1" lang="zh-CN" altLang="en-US" dirty="0">
              <a:solidFill>
                <a:schemeClr val="accent2">
                  <a:lumMod val="20000"/>
                  <a:lumOff val="80000"/>
                </a:schemeClr>
              </a:solidFill>
            </a:endParaRPr>
          </a:p>
        </p:txBody>
      </p:sp>
      <p:pic>
        <p:nvPicPr>
          <p:cNvPr id="7" name="图片 6" descr="表格&#10;&#10;描述已自动生成">
            <a:extLst>
              <a:ext uri="{FF2B5EF4-FFF2-40B4-BE49-F238E27FC236}">
                <a16:creationId xmlns:a16="http://schemas.microsoft.com/office/drawing/2014/main" id="{DE471BE9-1D00-7B45-A436-BA574FC09E80}"/>
              </a:ext>
            </a:extLst>
          </p:cNvPr>
          <p:cNvPicPr>
            <a:picLocks noChangeAspect="1"/>
          </p:cNvPicPr>
          <p:nvPr/>
        </p:nvPicPr>
        <p:blipFill>
          <a:blip r:embed="rId2"/>
          <a:stretch>
            <a:fillRect/>
          </a:stretch>
        </p:blipFill>
        <p:spPr>
          <a:xfrm>
            <a:off x="5338230" y="2336033"/>
            <a:ext cx="5509591" cy="3244537"/>
          </a:xfrm>
          <a:prstGeom prst="rect">
            <a:avLst/>
          </a:prstGeom>
        </p:spPr>
      </p:pic>
    </p:spTree>
    <p:extLst>
      <p:ext uri="{BB962C8B-B14F-4D97-AF65-F5344CB8AC3E}">
        <p14:creationId xmlns:p14="http://schemas.microsoft.com/office/powerpoint/2010/main" val="679539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5A0672-A00B-4963-A6A1-170BBE229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398B754-97D5-E04D-BB96-9D1986332608}"/>
              </a:ext>
            </a:extLst>
          </p:cNvPr>
          <p:cNvSpPr>
            <a:spLocks noGrp="1"/>
          </p:cNvSpPr>
          <p:nvPr>
            <p:ph type="title"/>
          </p:nvPr>
        </p:nvSpPr>
        <p:spPr>
          <a:xfrm>
            <a:off x="581192" y="702156"/>
            <a:ext cx="7225075" cy="1013800"/>
          </a:xfrm>
        </p:spPr>
        <p:txBody>
          <a:bodyPr>
            <a:normAutofit/>
          </a:bodyPr>
          <a:lstStyle/>
          <a:p>
            <a:r>
              <a:rPr kumimoji="1" lang="en-US" altLang="zh-CN">
                <a:solidFill>
                  <a:schemeClr val="accent1"/>
                </a:solidFill>
              </a:rPr>
              <a:t>AISHELL-3</a:t>
            </a:r>
            <a:r>
              <a:rPr kumimoji="1" lang="zh-CN" altLang="en-US">
                <a:solidFill>
                  <a:schemeClr val="accent1"/>
                </a:solidFill>
              </a:rPr>
              <a:t> 基线系统构成</a:t>
            </a:r>
          </a:p>
        </p:txBody>
      </p:sp>
      <p:grpSp>
        <p:nvGrpSpPr>
          <p:cNvPr id="13" name="Group 12">
            <a:extLst>
              <a:ext uri="{FF2B5EF4-FFF2-40B4-BE49-F238E27FC236}">
                <a16:creationId xmlns:a16="http://schemas.microsoft.com/office/drawing/2014/main" id="{E8923A14-6C7A-45FB-A5F1-2D27670256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4" name="Rectangle 13">
              <a:extLst>
                <a:ext uri="{FF2B5EF4-FFF2-40B4-BE49-F238E27FC236}">
                  <a16:creationId xmlns:a16="http://schemas.microsoft.com/office/drawing/2014/main" id="{227738C0-CF5C-4616-B33E-C988DE11BE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784B4E1F-1F78-4844-B851-9410BA477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4B4AE0E5-28A2-4386-BC9B-71ABF5238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3" name="内容占位符 2">
            <a:extLst>
              <a:ext uri="{FF2B5EF4-FFF2-40B4-BE49-F238E27FC236}">
                <a16:creationId xmlns:a16="http://schemas.microsoft.com/office/drawing/2014/main" id="{8F817FDB-5527-A74F-A3E1-A2FEE79BE025}"/>
              </a:ext>
            </a:extLst>
          </p:cNvPr>
          <p:cNvSpPr>
            <a:spLocks noGrp="1"/>
          </p:cNvSpPr>
          <p:nvPr>
            <p:ph idx="1"/>
          </p:nvPr>
        </p:nvSpPr>
        <p:spPr>
          <a:xfrm>
            <a:off x="581194" y="1896533"/>
            <a:ext cx="5859364" cy="3404810"/>
          </a:xfrm>
        </p:spPr>
        <p:txBody>
          <a:bodyPr>
            <a:normAutofit/>
          </a:bodyPr>
          <a:lstStyle/>
          <a:p>
            <a:r>
              <a:rPr kumimoji="1" lang="zh-CN" altLang="en-US" dirty="0"/>
              <a:t>我们设计基于</a:t>
            </a:r>
            <a:r>
              <a:rPr kumimoji="1" lang="en-US" altLang="zh-CN" dirty="0"/>
              <a:t>AISHELL-3</a:t>
            </a:r>
            <a:r>
              <a:rPr kumimoji="1" lang="zh-CN" altLang="en-US" dirty="0"/>
              <a:t>训练的汉语多说话人语音合成系统；</a:t>
            </a:r>
            <a:endParaRPr kumimoji="1" lang="en-US" altLang="zh-CN" dirty="0"/>
          </a:p>
          <a:p>
            <a:r>
              <a:rPr kumimoji="1" lang="zh-CN" altLang="en-US" dirty="0"/>
              <a:t>该系统由三个主要组成部分：</a:t>
            </a:r>
            <a:endParaRPr kumimoji="1" lang="en-US" altLang="zh-CN" dirty="0"/>
          </a:p>
          <a:p>
            <a:pPr marL="666900" lvl="1" indent="-342900">
              <a:buFont typeface="+mj-lt"/>
              <a:buAutoNum type="arabicPeriod"/>
            </a:pPr>
            <a:r>
              <a:rPr kumimoji="1" lang="zh-CN" altLang="en-US" b="1" dirty="0"/>
              <a:t>前端模块</a:t>
            </a:r>
            <a:r>
              <a:rPr kumimoji="1" lang="zh-CN" altLang="en-US" dirty="0"/>
              <a:t>，将输入文本转换为带韵律标签的音素串；</a:t>
            </a:r>
            <a:endParaRPr kumimoji="1" lang="en-US" altLang="zh-CN" dirty="0"/>
          </a:p>
          <a:p>
            <a:pPr marL="666900" lvl="1" indent="-342900">
              <a:buFont typeface="+mj-lt"/>
              <a:buAutoNum type="arabicPeriod"/>
            </a:pPr>
            <a:r>
              <a:rPr kumimoji="1" lang="zh-CN" altLang="en-US" b="1" dirty="0"/>
              <a:t>声学模型</a:t>
            </a:r>
            <a:r>
              <a:rPr kumimoji="1" lang="zh-CN" altLang="en-US" dirty="0"/>
              <a:t>，将音素串输入（文本级别）转换为特定说话人条件下的声学特征串（音频级别）；</a:t>
            </a:r>
            <a:endParaRPr kumimoji="1" lang="en-US" altLang="zh-CN" dirty="0"/>
          </a:p>
          <a:p>
            <a:pPr marL="666900" lvl="1" indent="-342900">
              <a:buFont typeface="+mj-lt"/>
              <a:buAutoNum type="arabicPeriod"/>
            </a:pPr>
            <a:r>
              <a:rPr kumimoji="1" lang="zh-CN" altLang="en-US" b="1" dirty="0"/>
              <a:t>声码器</a:t>
            </a:r>
            <a:r>
              <a:rPr kumimoji="1" lang="zh-CN" altLang="en-US" dirty="0"/>
              <a:t>，将声学特征重建为真正的音频信号采样点；</a:t>
            </a:r>
            <a:endParaRPr kumimoji="1" lang="en-US" altLang="zh-CN" dirty="0"/>
          </a:p>
          <a:p>
            <a:r>
              <a:rPr kumimoji="1" lang="zh-CN" altLang="en-US" dirty="0"/>
              <a:t>声学特征使用</a:t>
            </a:r>
            <a:r>
              <a:rPr kumimoji="1" lang="en-US" altLang="zh-CN" dirty="0"/>
              <a:t>80</a:t>
            </a:r>
            <a:r>
              <a:rPr kumimoji="1" lang="zh-CN" altLang="en-US" dirty="0"/>
              <a:t>维</a:t>
            </a:r>
            <a:r>
              <a:rPr kumimoji="1" lang="en-US" altLang="zh-CN" dirty="0"/>
              <a:t>Mel</a:t>
            </a:r>
            <a:r>
              <a:rPr kumimoji="1" lang="zh-CN" altLang="en-US" dirty="0"/>
              <a:t>谱；声码器为</a:t>
            </a:r>
            <a:r>
              <a:rPr kumimoji="1" lang="en-US" altLang="zh-CN" dirty="0"/>
              <a:t>16khz</a:t>
            </a:r>
            <a:r>
              <a:rPr kumimoji="1" lang="zh-CN" altLang="en-US" dirty="0"/>
              <a:t> </a:t>
            </a:r>
            <a:r>
              <a:rPr kumimoji="1" lang="en-US" altLang="zh-CN" dirty="0"/>
              <a:t>MelGAN</a:t>
            </a:r>
            <a:r>
              <a:rPr kumimoji="1" lang="zh-CN" altLang="en-US" dirty="0"/>
              <a:t>*；</a:t>
            </a:r>
            <a:endParaRPr kumimoji="1" lang="en-US" altLang="zh-CN" dirty="0"/>
          </a:p>
        </p:txBody>
      </p:sp>
      <p:pic>
        <p:nvPicPr>
          <p:cNvPr id="6" name="图片 5" descr="图示&#10;&#10;描述已自动生成">
            <a:extLst>
              <a:ext uri="{FF2B5EF4-FFF2-40B4-BE49-F238E27FC236}">
                <a16:creationId xmlns:a16="http://schemas.microsoft.com/office/drawing/2014/main" id="{7DE33B9D-35FF-7F46-863D-9B662A883BBB}"/>
              </a:ext>
            </a:extLst>
          </p:cNvPr>
          <p:cNvPicPr>
            <a:picLocks noChangeAspect="1"/>
          </p:cNvPicPr>
          <p:nvPr/>
        </p:nvPicPr>
        <p:blipFill rotWithShape="1">
          <a:blip r:embed="rId2"/>
          <a:srcRect l="-291" t="-137" r="74" b="-1830"/>
          <a:stretch/>
        </p:blipFill>
        <p:spPr>
          <a:xfrm>
            <a:off x="6440558" y="600075"/>
            <a:ext cx="5297418" cy="5906742"/>
          </a:xfrm>
          <a:prstGeom prst="rect">
            <a:avLst/>
          </a:prstGeom>
        </p:spPr>
      </p:pic>
      <p:sp>
        <p:nvSpPr>
          <p:cNvPr id="5" name="文本框 4">
            <a:extLst>
              <a:ext uri="{FF2B5EF4-FFF2-40B4-BE49-F238E27FC236}">
                <a16:creationId xmlns:a16="http://schemas.microsoft.com/office/drawing/2014/main" id="{79B59AA0-D976-CF43-BD28-B2B4DBC557CF}"/>
              </a:ext>
            </a:extLst>
          </p:cNvPr>
          <p:cNvSpPr txBox="1"/>
          <p:nvPr/>
        </p:nvSpPr>
        <p:spPr>
          <a:xfrm>
            <a:off x="581192" y="814535"/>
            <a:ext cx="2162130" cy="369332"/>
          </a:xfrm>
          <a:prstGeom prst="rect">
            <a:avLst/>
          </a:prstGeom>
          <a:noFill/>
        </p:spPr>
        <p:txBody>
          <a:bodyPr wrap="none" rtlCol="0">
            <a:spAutoFit/>
          </a:bodyPr>
          <a:lstStyle/>
          <a:p>
            <a:pPr>
              <a:spcAft>
                <a:spcPts val="600"/>
              </a:spcAft>
            </a:pPr>
            <a:r>
              <a:rPr kumimoji="1" lang="en-US" altLang="zh-CN" dirty="0">
                <a:solidFill>
                  <a:schemeClr val="accent1">
                    <a:lumMod val="60000"/>
                    <a:lumOff val="40000"/>
                  </a:schemeClr>
                </a:solidFill>
              </a:rPr>
              <a:t>3.</a:t>
            </a:r>
            <a:r>
              <a:rPr kumimoji="1" lang="zh-CN" altLang="en-US" dirty="0">
                <a:solidFill>
                  <a:schemeClr val="accent1">
                    <a:lumMod val="60000"/>
                    <a:lumOff val="40000"/>
                  </a:schemeClr>
                </a:solidFill>
              </a:rPr>
              <a:t> </a:t>
            </a:r>
            <a:r>
              <a:rPr kumimoji="1" lang="en-US" altLang="zh-CN" dirty="0">
                <a:solidFill>
                  <a:schemeClr val="accent1">
                    <a:lumMod val="60000"/>
                    <a:lumOff val="40000"/>
                  </a:schemeClr>
                </a:solidFill>
              </a:rPr>
              <a:t>System</a:t>
            </a:r>
            <a:r>
              <a:rPr kumimoji="1" lang="zh-CN" altLang="en-US" dirty="0">
                <a:solidFill>
                  <a:schemeClr val="accent1">
                    <a:lumMod val="60000"/>
                    <a:lumOff val="40000"/>
                  </a:schemeClr>
                </a:solidFill>
              </a:rPr>
              <a:t> </a:t>
            </a:r>
            <a:r>
              <a:rPr kumimoji="1" lang="en-US" altLang="zh-CN" dirty="0">
                <a:solidFill>
                  <a:schemeClr val="accent1">
                    <a:lumMod val="60000"/>
                    <a:lumOff val="40000"/>
                  </a:schemeClr>
                </a:solidFill>
              </a:rPr>
              <a:t>description</a:t>
            </a:r>
            <a:endParaRPr kumimoji="1" lang="zh-CN" altLang="en-US">
              <a:solidFill>
                <a:schemeClr val="accent1">
                  <a:lumMod val="60000"/>
                  <a:lumOff val="40000"/>
                </a:schemeClr>
              </a:solidFill>
            </a:endParaRPr>
          </a:p>
        </p:txBody>
      </p:sp>
      <p:sp>
        <p:nvSpPr>
          <p:cNvPr id="17" name="文本框 16">
            <a:extLst>
              <a:ext uri="{FF2B5EF4-FFF2-40B4-BE49-F238E27FC236}">
                <a16:creationId xmlns:a16="http://schemas.microsoft.com/office/drawing/2014/main" id="{33D12FF0-AB8B-5948-8AAD-9A46FF3D1DCC}"/>
              </a:ext>
            </a:extLst>
          </p:cNvPr>
          <p:cNvSpPr txBox="1"/>
          <p:nvPr/>
        </p:nvSpPr>
        <p:spPr>
          <a:xfrm>
            <a:off x="581192" y="5337266"/>
            <a:ext cx="5859366" cy="954107"/>
          </a:xfrm>
          <a:prstGeom prst="rect">
            <a:avLst/>
          </a:prstGeom>
          <a:noFill/>
        </p:spPr>
        <p:txBody>
          <a:bodyPr wrap="square" rtlCol="0">
            <a:spAutoFit/>
          </a:bodyPr>
          <a:lstStyle/>
          <a:p>
            <a:r>
              <a:rPr kumimoji="1" lang="zh-CN" altLang="en-US" sz="1400" dirty="0">
                <a:latin typeface="Times" pitchFamily="2" charset="0"/>
              </a:rPr>
              <a:t>* </a:t>
            </a:r>
            <a:r>
              <a:rPr kumimoji="1" lang="en" altLang="zh-CN" sz="1400" dirty="0">
                <a:latin typeface="Times" pitchFamily="2" charset="0"/>
              </a:rPr>
              <a:t>Kumar, K., Kumar, R., de Boissiere, T., Gestin, L., Teoh, W. Z., Sotelo, J., ... &amp; Courville, A. C. (2019). Melgan: Generative adversarial networks for conditional waveform synthesis. In Advances in Neural Information Processing Systems (pp. 14910-14921).</a:t>
            </a:r>
            <a:endParaRPr kumimoji="1" lang="zh-CN" altLang="en-US" sz="1400" dirty="0">
              <a:latin typeface="Times" pitchFamily="2" charset="0"/>
            </a:endParaRPr>
          </a:p>
        </p:txBody>
      </p:sp>
      <p:cxnSp>
        <p:nvCxnSpPr>
          <p:cNvPr id="18" name="直线连接符 17">
            <a:extLst>
              <a:ext uri="{FF2B5EF4-FFF2-40B4-BE49-F238E27FC236}">
                <a16:creationId xmlns:a16="http://schemas.microsoft.com/office/drawing/2014/main" id="{B1807AA8-51D5-324C-BA50-D815B3EF1E03}"/>
              </a:ext>
            </a:extLst>
          </p:cNvPr>
          <p:cNvCxnSpPr>
            <a:cxnSpLocks/>
          </p:cNvCxnSpPr>
          <p:nvPr/>
        </p:nvCxnSpPr>
        <p:spPr>
          <a:xfrm>
            <a:off x="581192" y="5296532"/>
            <a:ext cx="564543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790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98B754-97D5-E04D-BB96-9D1986332608}"/>
              </a:ext>
            </a:extLst>
          </p:cNvPr>
          <p:cNvSpPr>
            <a:spLocks noGrp="1"/>
          </p:cNvSpPr>
          <p:nvPr>
            <p:ph type="title"/>
          </p:nvPr>
        </p:nvSpPr>
        <p:spPr/>
        <p:txBody>
          <a:bodyPr/>
          <a:lstStyle/>
          <a:p>
            <a:r>
              <a:rPr kumimoji="1" lang="en-US" altLang="zh-CN" dirty="0"/>
              <a:t>AISHELL-3</a:t>
            </a:r>
            <a:r>
              <a:rPr kumimoji="1" lang="zh-CN" altLang="en-US" dirty="0"/>
              <a:t> 基线系统：前端模块</a:t>
            </a:r>
          </a:p>
        </p:txBody>
      </p:sp>
      <p:sp>
        <p:nvSpPr>
          <p:cNvPr id="3" name="内容占位符 2">
            <a:extLst>
              <a:ext uri="{FF2B5EF4-FFF2-40B4-BE49-F238E27FC236}">
                <a16:creationId xmlns:a16="http://schemas.microsoft.com/office/drawing/2014/main" id="{8F817FDB-5527-A74F-A3E1-A2FEE79BE025}"/>
              </a:ext>
            </a:extLst>
          </p:cNvPr>
          <p:cNvSpPr>
            <a:spLocks noGrp="1"/>
          </p:cNvSpPr>
          <p:nvPr>
            <p:ph idx="1"/>
          </p:nvPr>
        </p:nvSpPr>
        <p:spPr>
          <a:xfrm>
            <a:off x="5356686" y="2383523"/>
            <a:ext cx="6254122" cy="3197047"/>
          </a:xfrm>
        </p:spPr>
        <p:txBody>
          <a:bodyPr>
            <a:normAutofit/>
          </a:bodyPr>
          <a:lstStyle/>
          <a:p>
            <a:r>
              <a:rPr kumimoji="1" lang="zh-CN" altLang="en-US" dirty="0"/>
              <a:t>前端模块的功能是把输入的文本转换为带韵律标签的音素序列；</a:t>
            </a:r>
            <a:endParaRPr kumimoji="1" lang="en-US" altLang="zh-CN" dirty="0"/>
          </a:p>
          <a:p>
            <a:r>
              <a:rPr kumimoji="1" lang="zh-CN" altLang="en-US" dirty="0"/>
              <a:t>处理路径包含两个分支：</a:t>
            </a:r>
            <a:endParaRPr kumimoji="1" lang="en-US" altLang="zh-CN" dirty="0"/>
          </a:p>
          <a:p>
            <a:pPr lvl="1"/>
            <a:r>
              <a:rPr kumimoji="1" lang="zh-CN" altLang="en-US" dirty="0"/>
              <a:t>对文本进行韵律预测（基于</a:t>
            </a:r>
            <a:r>
              <a:rPr kumimoji="1" lang="en-US" altLang="zh-CN" dirty="0"/>
              <a:t>BiLSTM</a:t>
            </a:r>
            <a:r>
              <a:rPr kumimoji="1" lang="zh-CN" altLang="en-US" dirty="0"/>
              <a:t>的神经网络模型）；</a:t>
            </a:r>
            <a:endParaRPr kumimoji="1" lang="en-US" altLang="zh-CN" dirty="0"/>
          </a:p>
          <a:p>
            <a:pPr lvl="1"/>
            <a:r>
              <a:rPr kumimoji="1" lang="zh-CN" altLang="en-US" dirty="0"/>
              <a:t>从文本中得到音素序列；</a:t>
            </a:r>
            <a:endParaRPr kumimoji="1" lang="en-US" altLang="zh-CN" dirty="0"/>
          </a:p>
          <a:p>
            <a:r>
              <a:rPr kumimoji="1" lang="zh-CN" altLang="en-US" dirty="0"/>
              <a:t>由于</a:t>
            </a:r>
            <a:r>
              <a:rPr kumimoji="1" lang="en-US" altLang="zh-CN" dirty="0"/>
              <a:t>AISHELL-3</a:t>
            </a:r>
            <a:r>
              <a:rPr kumimoji="1" lang="zh-CN" altLang="en-US" dirty="0"/>
              <a:t>包括了拼音标注</a:t>
            </a:r>
            <a:r>
              <a:rPr kumimoji="1" lang="zh-CN" altLang="en-US" dirty="0">
                <a:solidFill>
                  <a:schemeClr val="accent6">
                    <a:lumMod val="75000"/>
                  </a:schemeClr>
                </a:solidFill>
              </a:rPr>
              <a:t>（图中绿色）</a:t>
            </a:r>
            <a:r>
              <a:rPr kumimoji="1" lang="zh-CN" altLang="en-US" dirty="0"/>
              <a:t>，因此在训练过程中，文本到音素的转换被跳过</a:t>
            </a:r>
            <a:r>
              <a:rPr kumimoji="1" lang="zh-CN" altLang="en-US" dirty="0">
                <a:solidFill>
                  <a:srgbClr val="FF7E79"/>
                </a:solidFill>
              </a:rPr>
              <a:t>（红色）</a:t>
            </a:r>
            <a:r>
              <a:rPr kumimoji="1" lang="zh-CN" altLang="en-US" dirty="0">
                <a:solidFill>
                  <a:schemeClr val="tx1">
                    <a:lumMod val="75000"/>
                    <a:lumOff val="25000"/>
                  </a:schemeClr>
                </a:solidFill>
              </a:rPr>
              <a:t>。</a:t>
            </a:r>
            <a:endParaRPr kumimoji="1" lang="en-US" altLang="zh-CN" dirty="0">
              <a:solidFill>
                <a:schemeClr val="tx1">
                  <a:lumMod val="75000"/>
                  <a:lumOff val="25000"/>
                </a:schemeClr>
              </a:solidFill>
            </a:endParaRPr>
          </a:p>
          <a:p>
            <a:r>
              <a:rPr kumimoji="1" lang="zh-CN" altLang="en-US" dirty="0">
                <a:solidFill>
                  <a:schemeClr val="tx1">
                    <a:lumMod val="75000"/>
                    <a:lumOff val="25000"/>
                  </a:schemeClr>
                </a:solidFill>
              </a:rPr>
              <a:t>对应的文本和拼音标注可能作为图中红色路径的测试数据或模型训练数据。</a:t>
            </a:r>
            <a:endParaRPr kumimoji="1" lang="en-US" altLang="zh-CN" dirty="0">
              <a:solidFill>
                <a:schemeClr val="tx1">
                  <a:lumMod val="75000"/>
                  <a:lumOff val="25000"/>
                </a:schemeClr>
              </a:solidFill>
            </a:endParaRPr>
          </a:p>
        </p:txBody>
      </p:sp>
      <p:sp>
        <p:nvSpPr>
          <p:cNvPr id="5" name="文本框 4">
            <a:extLst>
              <a:ext uri="{FF2B5EF4-FFF2-40B4-BE49-F238E27FC236}">
                <a16:creationId xmlns:a16="http://schemas.microsoft.com/office/drawing/2014/main" id="{79B59AA0-D976-CF43-BD28-B2B4DBC557CF}"/>
              </a:ext>
            </a:extLst>
          </p:cNvPr>
          <p:cNvSpPr txBox="1"/>
          <p:nvPr/>
        </p:nvSpPr>
        <p:spPr>
          <a:xfrm>
            <a:off x="581192" y="814535"/>
            <a:ext cx="2162130" cy="369332"/>
          </a:xfrm>
          <a:prstGeom prst="rect">
            <a:avLst/>
          </a:prstGeom>
          <a:noFill/>
        </p:spPr>
        <p:txBody>
          <a:bodyPr wrap="none" rtlCol="0">
            <a:spAutoFit/>
          </a:bodyPr>
          <a:lstStyle/>
          <a:p>
            <a:r>
              <a:rPr kumimoji="1" lang="en-US" altLang="zh-CN" dirty="0">
                <a:solidFill>
                  <a:schemeClr val="accent2">
                    <a:lumMod val="20000"/>
                    <a:lumOff val="80000"/>
                  </a:schemeClr>
                </a:solidFill>
              </a:rPr>
              <a:t>3. System description</a:t>
            </a:r>
          </a:p>
        </p:txBody>
      </p:sp>
      <p:pic>
        <p:nvPicPr>
          <p:cNvPr id="9" name="图片 8" descr="图示&#10;&#10;描述已自动生成">
            <a:extLst>
              <a:ext uri="{FF2B5EF4-FFF2-40B4-BE49-F238E27FC236}">
                <a16:creationId xmlns:a16="http://schemas.microsoft.com/office/drawing/2014/main" id="{E691F144-9A7B-FD44-AF60-C0FF9D18DFEA}"/>
              </a:ext>
            </a:extLst>
          </p:cNvPr>
          <p:cNvPicPr>
            <a:picLocks noChangeAspect="1"/>
          </p:cNvPicPr>
          <p:nvPr/>
        </p:nvPicPr>
        <p:blipFill>
          <a:blip r:embed="rId2"/>
          <a:stretch>
            <a:fillRect/>
          </a:stretch>
        </p:blipFill>
        <p:spPr>
          <a:xfrm>
            <a:off x="959765" y="1911899"/>
            <a:ext cx="4396921" cy="4868694"/>
          </a:xfrm>
          <a:prstGeom prst="rect">
            <a:avLst/>
          </a:prstGeom>
        </p:spPr>
      </p:pic>
    </p:spTree>
    <p:extLst>
      <p:ext uri="{BB962C8B-B14F-4D97-AF65-F5344CB8AC3E}">
        <p14:creationId xmlns:p14="http://schemas.microsoft.com/office/powerpoint/2010/main" val="656523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5A0672-A00B-4963-A6A1-170BBE229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398B754-97D5-E04D-BB96-9D1986332608}"/>
              </a:ext>
            </a:extLst>
          </p:cNvPr>
          <p:cNvSpPr>
            <a:spLocks noGrp="1"/>
          </p:cNvSpPr>
          <p:nvPr>
            <p:ph type="title"/>
          </p:nvPr>
        </p:nvSpPr>
        <p:spPr>
          <a:xfrm>
            <a:off x="581192" y="702156"/>
            <a:ext cx="7225075" cy="1013800"/>
          </a:xfrm>
        </p:spPr>
        <p:txBody>
          <a:bodyPr>
            <a:normAutofit/>
          </a:bodyPr>
          <a:lstStyle/>
          <a:p>
            <a:r>
              <a:rPr kumimoji="1" lang="en-US" altLang="zh-CN">
                <a:solidFill>
                  <a:schemeClr val="accent1"/>
                </a:solidFill>
              </a:rPr>
              <a:t>AISHELL-3</a:t>
            </a:r>
            <a:r>
              <a:rPr kumimoji="1" lang="zh-CN" altLang="en-US">
                <a:solidFill>
                  <a:schemeClr val="accent1"/>
                </a:solidFill>
              </a:rPr>
              <a:t> 基线系统：声学模型</a:t>
            </a:r>
          </a:p>
        </p:txBody>
      </p:sp>
      <p:grpSp>
        <p:nvGrpSpPr>
          <p:cNvPr id="13" name="Group 12">
            <a:extLst>
              <a:ext uri="{FF2B5EF4-FFF2-40B4-BE49-F238E27FC236}">
                <a16:creationId xmlns:a16="http://schemas.microsoft.com/office/drawing/2014/main" id="{E8923A14-6C7A-45FB-A5F1-2D27670256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4" name="Rectangle 13">
              <a:extLst>
                <a:ext uri="{FF2B5EF4-FFF2-40B4-BE49-F238E27FC236}">
                  <a16:creationId xmlns:a16="http://schemas.microsoft.com/office/drawing/2014/main" id="{227738C0-CF5C-4616-B33E-C988DE11BE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784B4E1F-1F78-4844-B851-9410BA477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4B4AE0E5-28A2-4386-BC9B-71ABF5238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3" name="内容占位符 2">
            <a:extLst>
              <a:ext uri="{FF2B5EF4-FFF2-40B4-BE49-F238E27FC236}">
                <a16:creationId xmlns:a16="http://schemas.microsoft.com/office/drawing/2014/main" id="{8F817FDB-5527-A74F-A3E1-A2FEE79BE025}"/>
              </a:ext>
            </a:extLst>
          </p:cNvPr>
          <p:cNvSpPr>
            <a:spLocks noGrp="1"/>
          </p:cNvSpPr>
          <p:nvPr>
            <p:ph idx="1"/>
          </p:nvPr>
        </p:nvSpPr>
        <p:spPr>
          <a:xfrm>
            <a:off x="581193" y="1896533"/>
            <a:ext cx="5641975" cy="3962266"/>
          </a:xfrm>
        </p:spPr>
        <p:txBody>
          <a:bodyPr>
            <a:normAutofit/>
          </a:bodyPr>
          <a:lstStyle/>
          <a:p>
            <a:r>
              <a:rPr kumimoji="1" lang="zh-CN" altLang="en-US"/>
              <a:t>声学模型是一种改进的多说话人</a:t>
            </a:r>
            <a:r>
              <a:rPr kumimoji="1" lang="en-US" altLang="zh-CN"/>
              <a:t>Tacotron-2</a:t>
            </a:r>
            <a:r>
              <a:rPr kumimoji="1" lang="zh-CN" altLang="en-US"/>
              <a:t>模型；</a:t>
            </a:r>
            <a:endParaRPr kumimoji="1" lang="en-US" altLang="zh-CN"/>
          </a:p>
          <a:p>
            <a:r>
              <a:rPr kumimoji="1" lang="en-US" altLang="zh-CN"/>
              <a:t>Tacotron</a:t>
            </a:r>
            <a:r>
              <a:rPr kumimoji="1" lang="zh-CN" altLang="en-US"/>
              <a:t>模型将文本特征序列转换为声学特征序列；其基础框架是带注意力机制的</a:t>
            </a:r>
            <a:r>
              <a:rPr kumimoji="1" lang="en-US" altLang="zh-CN"/>
              <a:t>seq2seq</a:t>
            </a:r>
            <a:r>
              <a:rPr kumimoji="1" lang="zh-CN" altLang="en-US"/>
              <a:t>模型，包括</a:t>
            </a:r>
            <a:r>
              <a:rPr kumimoji="1" lang="zh-CN" altLang="en-US">
                <a:solidFill>
                  <a:schemeClr val="accent1">
                    <a:lumMod val="60000"/>
                    <a:lumOff val="40000"/>
                  </a:schemeClr>
                </a:solidFill>
              </a:rPr>
              <a:t>编码器</a:t>
            </a:r>
            <a:r>
              <a:rPr kumimoji="1" lang="zh-CN" altLang="en-US"/>
              <a:t>、</a:t>
            </a:r>
            <a:r>
              <a:rPr kumimoji="1" lang="zh-CN" altLang="en-US">
                <a:solidFill>
                  <a:schemeClr val="accent6">
                    <a:lumMod val="75000"/>
                  </a:schemeClr>
                </a:solidFill>
              </a:rPr>
              <a:t>解码器和注意力机制</a:t>
            </a:r>
            <a:r>
              <a:rPr kumimoji="1" lang="zh-CN" altLang="en-US"/>
              <a:t>三个部分；</a:t>
            </a:r>
            <a:endParaRPr kumimoji="1" lang="en-US" altLang="zh-CN"/>
          </a:p>
          <a:p>
            <a:r>
              <a:rPr kumimoji="1" lang="zh-CN" altLang="en-US"/>
              <a:t>我们使用一个预训练的声纹模型作为</a:t>
            </a:r>
            <a:r>
              <a:rPr kumimoji="1" lang="zh-CN" altLang="en-US">
                <a:solidFill>
                  <a:srgbClr val="FF7E79"/>
                </a:solidFill>
              </a:rPr>
              <a:t>说话人编码器</a:t>
            </a:r>
            <a:r>
              <a:rPr kumimoji="1" lang="zh-CN" altLang="en-US"/>
              <a:t>，从参考音频中提取说话人特征信息；</a:t>
            </a:r>
            <a:endParaRPr kumimoji="1" lang="en-US" altLang="zh-CN"/>
          </a:p>
          <a:p>
            <a:r>
              <a:rPr kumimoji="1" lang="zh-CN" altLang="en-US"/>
              <a:t>说话人</a:t>
            </a:r>
            <a:r>
              <a:rPr kumimoji="1" lang="en-US" altLang="zh-CN"/>
              <a:t>embedding</a:t>
            </a:r>
            <a:r>
              <a:rPr kumimoji="1" lang="zh-CN" altLang="en-US"/>
              <a:t>通过拼接在</a:t>
            </a:r>
            <a:r>
              <a:rPr kumimoji="1" lang="en-US" altLang="zh-CN"/>
              <a:t>tacotron</a:t>
            </a:r>
            <a:r>
              <a:rPr kumimoji="1" lang="zh-CN" altLang="en-US"/>
              <a:t>编码器输出上输入声学模型；</a:t>
            </a:r>
            <a:endParaRPr kumimoji="1" lang="en-US" altLang="zh-CN"/>
          </a:p>
          <a:p>
            <a:r>
              <a:rPr kumimoji="1" lang="zh-CN" altLang="en-US"/>
              <a:t>额外的</a:t>
            </a:r>
            <a:r>
              <a:rPr kumimoji="1" lang="zh-CN" altLang="en-US">
                <a:solidFill>
                  <a:srgbClr val="FFC000"/>
                </a:solidFill>
              </a:rPr>
              <a:t>说话人信息反馈</a:t>
            </a:r>
            <a:r>
              <a:rPr kumimoji="1" lang="en-US" altLang="zh-CN">
                <a:solidFill>
                  <a:srgbClr val="FFC000"/>
                </a:solidFill>
              </a:rPr>
              <a:t>loss</a:t>
            </a:r>
            <a:r>
              <a:rPr kumimoji="1" lang="zh-CN" altLang="en-US">
                <a:solidFill>
                  <a:srgbClr val="FFC000"/>
                </a:solidFill>
              </a:rPr>
              <a:t>（</a:t>
            </a:r>
            <a:r>
              <a:rPr kumimoji="1" lang="en-US" altLang="zh-CN">
                <a:solidFill>
                  <a:srgbClr val="FFC000"/>
                </a:solidFill>
              </a:rPr>
              <a:t>feedback-constraint</a:t>
            </a:r>
            <a:r>
              <a:rPr kumimoji="1" lang="zh-CN" altLang="en-US">
                <a:solidFill>
                  <a:srgbClr val="FFC000"/>
                </a:solidFill>
              </a:rPr>
              <a:t>）*</a:t>
            </a:r>
            <a:r>
              <a:rPr kumimoji="1" lang="zh-CN" altLang="en-US"/>
              <a:t>提高模型在集外参考说话人上的稳定性和泛化能力；</a:t>
            </a:r>
            <a:endParaRPr kumimoji="1" lang="en-US" altLang="zh-CN"/>
          </a:p>
        </p:txBody>
      </p:sp>
      <p:pic>
        <p:nvPicPr>
          <p:cNvPr id="6" name="图片 5" descr="图示&#10;&#10;描述已自动生成">
            <a:extLst>
              <a:ext uri="{FF2B5EF4-FFF2-40B4-BE49-F238E27FC236}">
                <a16:creationId xmlns:a16="http://schemas.microsoft.com/office/drawing/2014/main" id="{C4499220-56AA-C94F-A904-0C81EAE616FC}"/>
              </a:ext>
            </a:extLst>
          </p:cNvPr>
          <p:cNvPicPr>
            <a:picLocks noChangeAspect="1"/>
          </p:cNvPicPr>
          <p:nvPr/>
        </p:nvPicPr>
        <p:blipFill rotWithShape="1">
          <a:blip r:embed="rId2"/>
          <a:srcRect l="45" t="-137" r="-972" b="137"/>
          <a:stretch/>
        </p:blipFill>
        <p:spPr>
          <a:xfrm>
            <a:off x="6096000" y="745849"/>
            <a:ext cx="5641975" cy="5792788"/>
          </a:xfrm>
          <a:prstGeom prst="rect">
            <a:avLst/>
          </a:prstGeom>
        </p:spPr>
      </p:pic>
      <p:sp>
        <p:nvSpPr>
          <p:cNvPr id="5" name="文本框 4">
            <a:extLst>
              <a:ext uri="{FF2B5EF4-FFF2-40B4-BE49-F238E27FC236}">
                <a16:creationId xmlns:a16="http://schemas.microsoft.com/office/drawing/2014/main" id="{79B59AA0-D976-CF43-BD28-B2B4DBC557CF}"/>
              </a:ext>
            </a:extLst>
          </p:cNvPr>
          <p:cNvSpPr txBox="1"/>
          <p:nvPr/>
        </p:nvSpPr>
        <p:spPr>
          <a:xfrm>
            <a:off x="581192" y="814535"/>
            <a:ext cx="2162130" cy="369332"/>
          </a:xfrm>
          <a:prstGeom prst="rect">
            <a:avLst/>
          </a:prstGeom>
          <a:noFill/>
        </p:spPr>
        <p:txBody>
          <a:bodyPr wrap="none" rtlCol="0">
            <a:spAutoFit/>
          </a:bodyPr>
          <a:lstStyle/>
          <a:p>
            <a:r>
              <a:rPr kumimoji="1" lang="en-US" altLang="zh-CN" dirty="0">
                <a:solidFill>
                  <a:schemeClr val="accent1">
                    <a:lumMod val="60000"/>
                    <a:lumOff val="40000"/>
                  </a:schemeClr>
                </a:solidFill>
              </a:rPr>
              <a:t>3. System description</a:t>
            </a:r>
          </a:p>
        </p:txBody>
      </p:sp>
      <p:sp>
        <p:nvSpPr>
          <p:cNvPr id="17" name="文本框 16">
            <a:extLst>
              <a:ext uri="{FF2B5EF4-FFF2-40B4-BE49-F238E27FC236}">
                <a16:creationId xmlns:a16="http://schemas.microsoft.com/office/drawing/2014/main" id="{18446C5B-21B1-6741-A45C-0830E5B511D9}"/>
              </a:ext>
            </a:extLst>
          </p:cNvPr>
          <p:cNvSpPr txBox="1"/>
          <p:nvPr/>
        </p:nvSpPr>
        <p:spPr>
          <a:xfrm>
            <a:off x="719050" y="5835379"/>
            <a:ext cx="5374440" cy="738664"/>
          </a:xfrm>
          <a:prstGeom prst="rect">
            <a:avLst/>
          </a:prstGeom>
          <a:noFill/>
        </p:spPr>
        <p:txBody>
          <a:bodyPr wrap="square" rtlCol="0">
            <a:spAutoFit/>
          </a:bodyPr>
          <a:lstStyle/>
          <a:p>
            <a:r>
              <a:rPr kumimoji="1" lang="zh-CN" altLang="en-US" sz="1400" dirty="0">
                <a:latin typeface="Times" pitchFamily="2" charset="0"/>
              </a:rPr>
              <a:t>* </a:t>
            </a:r>
            <a:r>
              <a:rPr kumimoji="1" lang="en" altLang="zh-CN" sz="1400" dirty="0">
                <a:latin typeface="Times" pitchFamily="2" charset="0"/>
              </a:rPr>
              <a:t>Zexin Cai, Chuxiong Zhang, and Ming Li, “From Speaker Veriﬁcation to Multispeaker Speech Synthesis, Deep Transfer with Feedback Constraint,” in Proc. of INTERSPEECH 2020.</a:t>
            </a:r>
            <a:endParaRPr kumimoji="1" lang="zh-CN" altLang="en-US" sz="1400" dirty="0">
              <a:latin typeface="Times" pitchFamily="2" charset="0"/>
            </a:endParaRPr>
          </a:p>
        </p:txBody>
      </p:sp>
      <p:cxnSp>
        <p:nvCxnSpPr>
          <p:cNvPr id="18" name="直线连接符 17">
            <a:extLst>
              <a:ext uri="{FF2B5EF4-FFF2-40B4-BE49-F238E27FC236}">
                <a16:creationId xmlns:a16="http://schemas.microsoft.com/office/drawing/2014/main" id="{8DBE728C-DFEE-0B48-A156-9751968F431B}"/>
              </a:ext>
            </a:extLst>
          </p:cNvPr>
          <p:cNvCxnSpPr>
            <a:cxnSpLocks/>
          </p:cNvCxnSpPr>
          <p:nvPr/>
        </p:nvCxnSpPr>
        <p:spPr>
          <a:xfrm>
            <a:off x="809792" y="5819682"/>
            <a:ext cx="517735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2468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98B754-97D5-E04D-BB96-9D1986332608}"/>
              </a:ext>
            </a:extLst>
          </p:cNvPr>
          <p:cNvSpPr>
            <a:spLocks noGrp="1"/>
          </p:cNvSpPr>
          <p:nvPr>
            <p:ph type="title"/>
          </p:nvPr>
        </p:nvSpPr>
        <p:spPr/>
        <p:txBody>
          <a:bodyPr/>
          <a:lstStyle/>
          <a:p>
            <a:r>
              <a:rPr kumimoji="1" lang="zh-CN" altLang="en-US" dirty="0"/>
              <a:t>系统训练数据</a:t>
            </a:r>
          </a:p>
        </p:txBody>
      </p:sp>
      <p:sp>
        <p:nvSpPr>
          <p:cNvPr id="3" name="内容占位符 2">
            <a:extLst>
              <a:ext uri="{FF2B5EF4-FFF2-40B4-BE49-F238E27FC236}">
                <a16:creationId xmlns:a16="http://schemas.microsoft.com/office/drawing/2014/main" id="{8F817FDB-5527-A74F-A3E1-A2FEE79BE025}"/>
              </a:ext>
            </a:extLst>
          </p:cNvPr>
          <p:cNvSpPr>
            <a:spLocks noGrp="1"/>
          </p:cNvSpPr>
          <p:nvPr>
            <p:ph idx="1"/>
          </p:nvPr>
        </p:nvSpPr>
        <p:spPr>
          <a:xfrm>
            <a:off x="581193" y="5142046"/>
            <a:ext cx="11029615" cy="1432926"/>
          </a:xfrm>
        </p:spPr>
        <p:txBody>
          <a:bodyPr>
            <a:normAutofit/>
          </a:bodyPr>
          <a:lstStyle/>
          <a:p>
            <a:r>
              <a:rPr kumimoji="1" lang="zh-CN" altLang="en-US" dirty="0"/>
              <a:t>之前的描述指出整个系统包含了多个独立优化的神经网络组件，右表列出了这些组件和对应的训练数据；</a:t>
            </a:r>
            <a:endParaRPr kumimoji="1" lang="en-US" altLang="zh-CN" dirty="0"/>
          </a:p>
          <a:p>
            <a:r>
              <a:rPr kumimoji="1" lang="zh-CN" altLang="en-US" dirty="0"/>
              <a:t>我们使用完整</a:t>
            </a:r>
            <a:r>
              <a:rPr kumimoji="1" lang="en-US" altLang="zh-CN" dirty="0"/>
              <a:t>AISHELL-3</a:t>
            </a:r>
            <a:r>
              <a:rPr kumimoji="1" lang="zh-CN" altLang="en-US" dirty="0"/>
              <a:t>数据集的一个子集进行所有模型的训练，其余部分用于不同的测试（见于左图）。</a:t>
            </a:r>
            <a:endParaRPr kumimoji="1" lang="en-US" altLang="zh-CN" dirty="0"/>
          </a:p>
        </p:txBody>
      </p:sp>
      <p:sp>
        <p:nvSpPr>
          <p:cNvPr id="5" name="文本框 4">
            <a:extLst>
              <a:ext uri="{FF2B5EF4-FFF2-40B4-BE49-F238E27FC236}">
                <a16:creationId xmlns:a16="http://schemas.microsoft.com/office/drawing/2014/main" id="{79B59AA0-D976-CF43-BD28-B2B4DBC557CF}"/>
              </a:ext>
            </a:extLst>
          </p:cNvPr>
          <p:cNvSpPr txBox="1"/>
          <p:nvPr/>
        </p:nvSpPr>
        <p:spPr>
          <a:xfrm>
            <a:off x="581192" y="814535"/>
            <a:ext cx="1561005" cy="369332"/>
          </a:xfrm>
          <a:prstGeom prst="rect">
            <a:avLst/>
          </a:prstGeom>
          <a:noFill/>
        </p:spPr>
        <p:txBody>
          <a:bodyPr wrap="none" rtlCol="0">
            <a:spAutoFit/>
          </a:bodyPr>
          <a:lstStyle/>
          <a:p>
            <a:r>
              <a:rPr kumimoji="1" lang="en-US" altLang="zh-CN" dirty="0">
                <a:solidFill>
                  <a:schemeClr val="accent2">
                    <a:lumMod val="20000"/>
                    <a:lumOff val="80000"/>
                  </a:schemeClr>
                </a:solidFill>
              </a:rPr>
              <a:t>4.</a:t>
            </a:r>
            <a:r>
              <a:rPr kumimoji="1" lang="zh-CN" altLang="en-US" dirty="0">
                <a:solidFill>
                  <a:schemeClr val="accent2">
                    <a:lumMod val="20000"/>
                    <a:lumOff val="80000"/>
                  </a:schemeClr>
                </a:solidFill>
              </a:rPr>
              <a:t> </a:t>
            </a:r>
            <a:r>
              <a:rPr kumimoji="1" lang="en-US" altLang="zh-CN" dirty="0">
                <a:solidFill>
                  <a:schemeClr val="accent2">
                    <a:lumMod val="20000"/>
                    <a:lumOff val="80000"/>
                  </a:schemeClr>
                </a:solidFill>
              </a:rPr>
              <a:t>Experiments</a:t>
            </a:r>
            <a:endParaRPr kumimoji="1" lang="zh-CN" altLang="en-US" dirty="0">
              <a:solidFill>
                <a:schemeClr val="accent2">
                  <a:lumMod val="20000"/>
                  <a:lumOff val="80000"/>
                </a:schemeClr>
              </a:solidFill>
            </a:endParaRPr>
          </a:p>
        </p:txBody>
      </p:sp>
      <p:pic>
        <p:nvPicPr>
          <p:cNvPr id="6" name="图片 5" descr="表格&#10;&#10;描述已自动生成">
            <a:extLst>
              <a:ext uri="{FF2B5EF4-FFF2-40B4-BE49-F238E27FC236}">
                <a16:creationId xmlns:a16="http://schemas.microsoft.com/office/drawing/2014/main" id="{3F23E9A9-49B0-0A4F-97BE-AFE4C225E2F6}"/>
              </a:ext>
            </a:extLst>
          </p:cNvPr>
          <p:cNvPicPr>
            <a:picLocks noChangeAspect="1"/>
          </p:cNvPicPr>
          <p:nvPr/>
        </p:nvPicPr>
        <p:blipFill>
          <a:blip r:embed="rId2"/>
          <a:stretch>
            <a:fillRect/>
          </a:stretch>
        </p:blipFill>
        <p:spPr>
          <a:xfrm>
            <a:off x="5511694" y="2433746"/>
            <a:ext cx="6211493" cy="2176210"/>
          </a:xfrm>
          <a:prstGeom prst="rect">
            <a:avLst/>
          </a:prstGeom>
        </p:spPr>
      </p:pic>
      <p:pic>
        <p:nvPicPr>
          <p:cNvPr id="9" name="图片 8" descr="图片包含 图表&#10;&#10;描述已自动生成">
            <a:extLst>
              <a:ext uri="{FF2B5EF4-FFF2-40B4-BE49-F238E27FC236}">
                <a16:creationId xmlns:a16="http://schemas.microsoft.com/office/drawing/2014/main" id="{0C195ADE-4A2C-5941-AA9C-AA00BA451DB5}"/>
              </a:ext>
            </a:extLst>
          </p:cNvPr>
          <p:cNvPicPr>
            <a:picLocks noChangeAspect="1"/>
          </p:cNvPicPr>
          <p:nvPr/>
        </p:nvPicPr>
        <p:blipFill>
          <a:blip r:embed="rId3"/>
          <a:stretch>
            <a:fillRect/>
          </a:stretch>
        </p:blipFill>
        <p:spPr>
          <a:xfrm>
            <a:off x="581192" y="1944998"/>
            <a:ext cx="4876072" cy="3197047"/>
          </a:xfrm>
          <a:prstGeom prst="rect">
            <a:avLst/>
          </a:prstGeom>
        </p:spPr>
      </p:pic>
    </p:spTree>
    <p:extLst>
      <p:ext uri="{BB962C8B-B14F-4D97-AF65-F5344CB8AC3E}">
        <p14:creationId xmlns:p14="http://schemas.microsoft.com/office/powerpoint/2010/main" val="3656790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98B754-97D5-E04D-BB96-9D1986332608}"/>
              </a:ext>
            </a:extLst>
          </p:cNvPr>
          <p:cNvSpPr>
            <a:spLocks noGrp="1"/>
          </p:cNvSpPr>
          <p:nvPr>
            <p:ph type="title"/>
          </p:nvPr>
        </p:nvSpPr>
        <p:spPr/>
        <p:txBody>
          <a:bodyPr/>
          <a:lstStyle/>
          <a:p>
            <a:r>
              <a:rPr kumimoji="1" lang="zh-CN" altLang="en-US" dirty="0"/>
              <a:t>基线模型：相似度指标</a:t>
            </a:r>
          </a:p>
        </p:txBody>
      </p:sp>
      <p:sp>
        <p:nvSpPr>
          <p:cNvPr id="3" name="内容占位符 2">
            <a:extLst>
              <a:ext uri="{FF2B5EF4-FFF2-40B4-BE49-F238E27FC236}">
                <a16:creationId xmlns:a16="http://schemas.microsoft.com/office/drawing/2014/main" id="{8F817FDB-5527-A74F-A3E1-A2FEE79BE025}"/>
              </a:ext>
            </a:extLst>
          </p:cNvPr>
          <p:cNvSpPr>
            <a:spLocks noGrp="1"/>
          </p:cNvSpPr>
          <p:nvPr>
            <p:ph idx="1"/>
          </p:nvPr>
        </p:nvSpPr>
        <p:spPr>
          <a:xfrm>
            <a:off x="581193" y="2383523"/>
            <a:ext cx="11029615" cy="3197047"/>
          </a:xfrm>
        </p:spPr>
        <p:txBody>
          <a:bodyPr>
            <a:normAutofit/>
          </a:bodyPr>
          <a:lstStyle/>
          <a:p>
            <a:r>
              <a:rPr kumimoji="1" lang="zh-CN" altLang="en-US" dirty="0"/>
              <a:t>我们以说话人的组别（集内</a:t>
            </a:r>
            <a:r>
              <a:rPr kumimoji="1" lang="en-US" altLang="zh-CN" dirty="0"/>
              <a:t>/</a:t>
            </a:r>
            <a:r>
              <a:rPr kumimoji="1" lang="zh-CN" altLang="en-US" dirty="0"/>
              <a:t>集外）和目标语句是否出现在训练集中为基准进行四组实验；</a:t>
            </a:r>
            <a:endParaRPr kumimoji="1" lang="en-US" altLang="zh-CN" dirty="0"/>
          </a:p>
          <a:p>
            <a:r>
              <a:rPr kumimoji="1" lang="zh-CN" altLang="en-US" dirty="0"/>
              <a:t>每组实验中，我们选择</a:t>
            </a:r>
            <a:r>
              <a:rPr kumimoji="1" lang="en-US" altLang="zh-CN" dirty="0"/>
              <a:t>20</a:t>
            </a:r>
            <a:r>
              <a:rPr kumimoji="1" lang="zh-CN" altLang="en-US" dirty="0"/>
              <a:t>个目标语句，合成目标说话人音色下的语句。</a:t>
            </a:r>
            <a:endParaRPr kumimoji="1" lang="en-US" altLang="zh-CN" dirty="0"/>
          </a:p>
          <a:p>
            <a:pPr lvl="1"/>
            <a:r>
              <a:rPr kumimoji="1" lang="zh-CN" altLang="en-US" dirty="0"/>
              <a:t>其中每句话重复三次，以此补偿 </a:t>
            </a:r>
            <a:r>
              <a:rPr kumimoji="1" lang="en-US" altLang="zh-CN" dirty="0"/>
              <a:t>tacotron</a:t>
            </a:r>
            <a:r>
              <a:rPr kumimoji="1" lang="zh-CN" altLang="en-US" dirty="0"/>
              <a:t> 模型本身的随机性；</a:t>
            </a:r>
            <a:endParaRPr kumimoji="1" lang="en-US" altLang="zh-CN" dirty="0"/>
          </a:p>
          <a:p>
            <a:pPr lvl="1"/>
            <a:r>
              <a:rPr kumimoji="1" lang="zh-CN" altLang="en-US" dirty="0"/>
              <a:t>筛除部分对齐失败的语句（类似于 </a:t>
            </a:r>
            <a:r>
              <a:rPr kumimoji="1" lang="en-US" altLang="zh-CN" dirty="0"/>
              <a:t>Fastspeech</a:t>
            </a:r>
            <a:r>
              <a:rPr kumimoji="1" lang="zh-CN" altLang="en-US" dirty="0"/>
              <a:t> 论文* 中挑选 </a:t>
            </a:r>
            <a:r>
              <a:rPr kumimoji="1" lang="en-US" altLang="zh-CN" dirty="0"/>
              <a:t>transformerTTS</a:t>
            </a:r>
            <a:r>
              <a:rPr kumimoji="1" lang="zh-CN" altLang="en-US" dirty="0"/>
              <a:t> 多头注意力机制分量的方法）；</a:t>
            </a:r>
            <a:endParaRPr kumimoji="1" lang="en-US" altLang="zh-CN" dirty="0"/>
          </a:p>
          <a:p>
            <a:r>
              <a:rPr kumimoji="1" lang="zh-CN" altLang="en-US" dirty="0"/>
              <a:t>利用说话人编码器为所有真实</a:t>
            </a:r>
            <a:r>
              <a:rPr kumimoji="1" lang="en-US" altLang="zh-CN" dirty="0"/>
              <a:t>/</a:t>
            </a:r>
            <a:r>
              <a:rPr kumimoji="1" lang="zh-CN" altLang="en-US" dirty="0"/>
              <a:t>合成语句提取说话人</a:t>
            </a:r>
            <a:r>
              <a:rPr kumimoji="1" lang="en-US" altLang="zh-CN" dirty="0"/>
              <a:t>embedding</a:t>
            </a:r>
            <a:r>
              <a:rPr kumimoji="1" lang="zh-CN" altLang="en-US" dirty="0"/>
              <a:t>，并：</a:t>
            </a:r>
            <a:endParaRPr kumimoji="1" lang="en-US" altLang="zh-CN" dirty="0"/>
          </a:p>
          <a:p>
            <a:pPr lvl="1"/>
            <a:r>
              <a:rPr kumimoji="1" lang="zh-CN" altLang="en-US" dirty="0"/>
              <a:t>绘制</a:t>
            </a:r>
            <a:r>
              <a:rPr kumimoji="1" lang="en-US" altLang="zh-CN" dirty="0"/>
              <a:t>t-SNE</a:t>
            </a:r>
            <a:r>
              <a:rPr kumimoji="1" lang="zh-CN" altLang="en-US" dirty="0"/>
              <a:t>图，观察聚类情况；</a:t>
            </a:r>
            <a:endParaRPr kumimoji="1" lang="en-US" altLang="zh-CN" dirty="0"/>
          </a:p>
          <a:p>
            <a:pPr lvl="1"/>
            <a:r>
              <a:rPr kumimoji="1" lang="zh-CN" altLang="en-US" dirty="0"/>
              <a:t>计算说话人内部的平均</a:t>
            </a:r>
            <a:r>
              <a:rPr kumimoji="1" lang="en-US" altLang="zh-CN" dirty="0"/>
              <a:t>cos</a:t>
            </a:r>
            <a:r>
              <a:rPr kumimoji="1" lang="zh-CN" altLang="en-US" dirty="0"/>
              <a:t>距离（类内聚集程度）；</a:t>
            </a:r>
            <a:endParaRPr kumimoji="1" lang="en-US" altLang="zh-CN" dirty="0"/>
          </a:p>
          <a:p>
            <a:pPr lvl="1"/>
            <a:r>
              <a:rPr kumimoji="1" lang="zh-CN" altLang="en-US" dirty="0"/>
              <a:t>计算声纹系统在相应样本集合上的</a:t>
            </a:r>
            <a:r>
              <a:rPr kumimoji="1" lang="en-US" altLang="zh-CN" dirty="0"/>
              <a:t>EER</a:t>
            </a:r>
            <a:r>
              <a:rPr kumimoji="1" lang="zh-CN" altLang="en-US" dirty="0"/>
              <a:t>（类间分离程度）。</a:t>
            </a:r>
            <a:endParaRPr kumimoji="1" lang="en-US" altLang="zh-CN" dirty="0"/>
          </a:p>
        </p:txBody>
      </p:sp>
      <p:sp>
        <p:nvSpPr>
          <p:cNvPr id="5" name="文本框 4">
            <a:extLst>
              <a:ext uri="{FF2B5EF4-FFF2-40B4-BE49-F238E27FC236}">
                <a16:creationId xmlns:a16="http://schemas.microsoft.com/office/drawing/2014/main" id="{79B59AA0-D976-CF43-BD28-B2B4DBC557CF}"/>
              </a:ext>
            </a:extLst>
          </p:cNvPr>
          <p:cNvSpPr txBox="1"/>
          <p:nvPr/>
        </p:nvSpPr>
        <p:spPr>
          <a:xfrm>
            <a:off x="581192" y="814535"/>
            <a:ext cx="1561005" cy="369332"/>
          </a:xfrm>
          <a:prstGeom prst="rect">
            <a:avLst/>
          </a:prstGeom>
          <a:noFill/>
        </p:spPr>
        <p:txBody>
          <a:bodyPr wrap="none" rtlCol="0">
            <a:spAutoFit/>
          </a:bodyPr>
          <a:lstStyle/>
          <a:p>
            <a:r>
              <a:rPr kumimoji="1" lang="en-US" altLang="zh-CN" dirty="0">
                <a:solidFill>
                  <a:schemeClr val="accent2">
                    <a:lumMod val="20000"/>
                    <a:lumOff val="80000"/>
                  </a:schemeClr>
                </a:solidFill>
              </a:rPr>
              <a:t>4.</a:t>
            </a:r>
            <a:r>
              <a:rPr kumimoji="1" lang="zh-CN" altLang="en-US" dirty="0">
                <a:solidFill>
                  <a:schemeClr val="accent2">
                    <a:lumMod val="20000"/>
                    <a:lumOff val="80000"/>
                  </a:schemeClr>
                </a:solidFill>
              </a:rPr>
              <a:t> </a:t>
            </a:r>
            <a:r>
              <a:rPr kumimoji="1" lang="en-US" altLang="zh-CN" dirty="0">
                <a:solidFill>
                  <a:schemeClr val="accent2">
                    <a:lumMod val="20000"/>
                    <a:lumOff val="80000"/>
                  </a:schemeClr>
                </a:solidFill>
              </a:rPr>
              <a:t>Experiments</a:t>
            </a:r>
            <a:endParaRPr kumimoji="1" lang="zh-CN" altLang="en-US" dirty="0">
              <a:solidFill>
                <a:schemeClr val="accent2">
                  <a:lumMod val="20000"/>
                  <a:lumOff val="80000"/>
                </a:schemeClr>
              </a:solidFill>
            </a:endParaRPr>
          </a:p>
        </p:txBody>
      </p:sp>
      <p:sp>
        <p:nvSpPr>
          <p:cNvPr id="6" name="文本框 5">
            <a:extLst>
              <a:ext uri="{FF2B5EF4-FFF2-40B4-BE49-F238E27FC236}">
                <a16:creationId xmlns:a16="http://schemas.microsoft.com/office/drawing/2014/main" id="{57E3CACA-784B-9D41-9BC4-F9D3D6DFBE58}"/>
              </a:ext>
            </a:extLst>
          </p:cNvPr>
          <p:cNvSpPr txBox="1"/>
          <p:nvPr/>
        </p:nvSpPr>
        <p:spPr>
          <a:xfrm>
            <a:off x="721560" y="5989037"/>
            <a:ext cx="11029614" cy="738664"/>
          </a:xfrm>
          <a:prstGeom prst="rect">
            <a:avLst/>
          </a:prstGeom>
          <a:noFill/>
        </p:spPr>
        <p:txBody>
          <a:bodyPr wrap="square" rtlCol="0">
            <a:spAutoFit/>
          </a:bodyPr>
          <a:lstStyle/>
          <a:p>
            <a:r>
              <a:rPr kumimoji="1" lang="zh-CN" altLang="en-US" sz="1400" dirty="0">
                <a:latin typeface="Times" pitchFamily="2" charset="0"/>
              </a:rPr>
              <a:t>* </a:t>
            </a:r>
            <a:r>
              <a:rPr kumimoji="1" lang="en" altLang="zh-CN" sz="1400" dirty="0">
                <a:latin typeface="Times" pitchFamily="2" charset="0"/>
              </a:rPr>
              <a:t>Ren, Y., Ruan, Y., Tan, X., Qin, T., Zhao, S., Zhao, Z., &amp; Liu, T. Y. (2019). Fastspeech: Fast, robust and controllable text to speech. In Advances in Neural Information Processing Systems (pp. 3171-3180).</a:t>
            </a:r>
            <a:endParaRPr lang="en" altLang="zh-CN" sz="1400" dirty="0">
              <a:latin typeface="Times" pitchFamily="2" charset="0"/>
            </a:endParaRPr>
          </a:p>
          <a:p>
            <a:endParaRPr kumimoji="1" lang="zh-CN" altLang="en-US" sz="1400" dirty="0">
              <a:latin typeface="Times" pitchFamily="2" charset="0"/>
            </a:endParaRPr>
          </a:p>
        </p:txBody>
      </p:sp>
      <p:cxnSp>
        <p:nvCxnSpPr>
          <p:cNvPr id="8" name="直线连接符 7">
            <a:extLst>
              <a:ext uri="{FF2B5EF4-FFF2-40B4-BE49-F238E27FC236}">
                <a16:creationId xmlns:a16="http://schemas.microsoft.com/office/drawing/2014/main" id="{9E983DFE-DF44-BA48-909C-0F01280BB198}"/>
              </a:ext>
            </a:extLst>
          </p:cNvPr>
          <p:cNvCxnSpPr/>
          <p:nvPr/>
        </p:nvCxnSpPr>
        <p:spPr>
          <a:xfrm>
            <a:off x="820678" y="5973340"/>
            <a:ext cx="910709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716030"/>
      </p:ext>
    </p:extLst>
  </p:cSld>
  <p:clrMapOvr>
    <a:masterClrMapping/>
  </p:clrMapOvr>
</p:sld>
</file>

<file path=ppt/theme/theme1.xml><?xml version="1.0" encoding="utf-8"?>
<a:theme xmlns:a="http://schemas.openxmlformats.org/drawingml/2006/main" name="红利">
  <a:themeElements>
    <a:clrScheme name="红利">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红利">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红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otalTime>125</TotalTime>
  <Words>1062</Words>
  <Application>Microsoft Macintosh PowerPoint</Application>
  <PresentationFormat>宽屏</PresentationFormat>
  <Paragraphs>84</Paragraphs>
  <Slides>12</Slides>
  <Notes>0</Notes>
  <HiddenSlides>0</HiddenSlides>
  <MMClips>6</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Arial</vt:lpstr>
      <vt:lpstr>Gill Sans MT</vt:lpstr>
      <vt:lpstr>Times</vt:lpstr>
      <vt:lpstr>Wingdings 2</vt:lpstr>
      <vt:lpstr>红利</vt:lpstr>
      <vt:lpstr>AISHELL-3 多说话人语音合成数据集基线系统描述</vt:lpstr>
      <vt:lpstr>语音合成与多说话人语音合成</vt:lpstr>
      <vt:lpstr>语音合成与多说话人语音合成</vt:lpstr>
      <vt:lpstr>AISHELL-3 汉语多说话人数据集</vt:lpstr>
      <vt:lpstr>AISHELL-3 基线系统构成</vt:lpstr>
      <vt:lpstr>AISHELL-3 基线系统：前端模块</vt:lpstr>
      <vt:lpstr>AISHELL-3 基线系统：声学模型</vt:lpstr>
      <vt:lpstr>系统训练数据</vt:lpstr>
      <vt:lpstr>基线模型：相似度指标</vt:lpstr>
      <vt:lpstr>基线模型：测量结果</vt:lpstr>
      <vt:lpstr>基线模型：合成样本</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AISHELL-3 多说话人语音合成数据集基线系统描述</dc:title>
  <dc:creator>Yao Shi</dc:creator>
  <cp:lastModifiedBy>Yao Shi</cp:lastModifiedBy>
  <cp:revision>36</cp:revision>
  <dcterms:created xsi:type="dcterms:W3CDTF">2020-11-14T09:39:00Z</dcterms:created>
  <dcterms:modified xsi:type="dcterms:W3CDTF">2020-11-14T11:44:26Z</dcterms:modified>
</cp:coreProperties>
</file>