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99" r:id="rId2"/>
    <p:sldId id="257" r:id="rId3"/>
    <p:sldId id="302" r:id="rId4"/>
    <p:sldId id="293" r:id="rId5"/>
    <p:sldId id="292" r:id="rId6"/>
    <p:sldId id="281" r:id="rId7"/>
    <p:sldId id="298" r:id="rId8"/>
    <p:sldId id="291" r:id="rId9"/>
    <p:sldId id="285" r:id="rId10"/>
    <p:sldId id="282" r:id="rId11"/>
    <p:sldId id="283" r:id="rId12"/>
    <p:sldId id="284" r:id="rId13"/>
    <p:sldId id="286" r:id="rId14"/>
    <p:sldId id="294" r:id="rId15"/>
    <p:sldId id="287" r:id="rId16"/>
    <p:sldId id="288" r:id="rId17"/>
    <p:sldId id="289" r:id="rId18"/>
    <p:sldId id="301" r:id="rId19"/>
    <p:sldId id="290" r:id="rId20"/>
    <p:sldId id="295" r:id="rId21"/>
    <p:sldId id="296" r:id="rId22"/>
    <p:sldId id="297" r:id="rId23"/>
    <p:sldId id="304" r:id="rId24"/>
    <p:sldId id="303" r:id="rId25"/>
    <p:sldId id="280" r:id="rId26"/>
    <p:sldId id="30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59966C0-543A-4E68-B246-A2B2EC0C4628}">
          <p14:sldIdLst>
            <p14:sldId id="299"/>
            <p14:sldId id="257"/>
            <p14:sldId id="302"/>
            <p14:sldId id="293"/>
            <p14:sldId id="292"/>
            <p14:sldId id="281"/>
            <p14:sldId id="298"/>
            <p14:sldId id="291"/>
            <p14:sldId id="285"/>
            <p14:sldId id="282"/>
            <p14:sldId id="283"/>
            <p14:sldId id="284"/>
            <p14:sldId id="286"/>
            <p14:sldId id="294"/>
            <p14:sldId id="287"/>
            <p14:sldId id="288"/>
            <p14:sldId id="289"/>
            <p14:sldId id="301"/>
            <p14:sldId id="290"/>
            <p14:sldId id="295"/>
            <p14:sldId id="296"/>
            <p14:sldId id="297"/>
            <p14:sldId id="304"/>
            <p14:sldId id="303"/>
            <p14:sldId id="280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791" autoAdjust="0"/>
  </p:normalViewPr>
  <p:slideViewPr>
    <p:cSldViewPr snapToGrid="0" showGuides="1">
      <p:cViewPr varScale="1">
        <p:scale>
          <a:sx n="88" d="100"/>
          <a:sy n="88" d="100"/>
        </p:scale>
        <p:origin x="1416" y="96"/>
      </p:cViewPr>
      <p:guideLst>
        <p:guide orient="horz" pos="213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1EE09-8963-41E4-B1E5-570A71B72FCD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3E289-1DC0-48EA-8300-414E84F2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461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对目标任务的认知，抽象出不同的研究挑战；</a:t>
            </a:r>
            <a:endParaRPr lang="en-US" altLang="zh-CN" dirty="0"/>
          </a:p>
          <a:p>
            <a:r>
              <a:rPr lang="zh-CN" altLang="en-US" dirty="0"/>
              <a:t>面对挑战选择何种技术；</a:t>
            </a:r>
            <a:endParaRPr lang="en-US" altLang="zh-CN" dirty="0"/>
          </a:p>
          <a:p>
            <a:r>
              <a:rPr lang="zh-CN" altLang="en-US" dirty="0"/>
              <a:t>如何设计数据，验证技术有效性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3E289-1DC0-48EA-8300-414E84F2DB2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910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单一场景、集内场景可以得到很好地性能表现；但是在复杂场景、集外场景上几乎失效！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3E289-1DC0-48EA-8300-414E84F2DB2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867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具体地，我们发现不同场景有着不同的性能表现。并且性能趋势与我们直观的感觉基本一致。</a:t>
            </a:r>
            <a:endParaRPr lang="en-US" altLang="zh-CN" dirty="0"/>
          </a:p>
          <a:p>
            <a:r>
              <a:rPr lang="zh-CN" altLang="en-US" dirty="0"/>
              <a:t>对于演讲、广播、采访等场景，其内在和外在干扰较少，性能稳定较优；</a:t>
            </a:r>
            <a:endParaRPr lang="en-US" altLang="zh-CN" dirty="0"/>
          </a:p>
          <a:p>
            <a:r>
              <a:rPr lang="zh-CN" altLang="en-US" dirty="0"/>
              <a:t>反之，对于唱歌、电影等场景，其通常存在各种扰动，性能表现难以令人满意。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3E289-1DC0-48EA-8300-414E84F2DB2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316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为了解释这一现象，我们对不同场景数据进行统计量分析，分析结果表明。。。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3E289-1DC0-48EA-8300-414E84F2DB2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611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为了更清晰的展示当前说话人识别系统到底在哪些场景可用，哪些场景不可用。我们以等错误率 </a:t>
            </a:r>
            <a:r>
              <a:rPr lang="en-US" altLang="zh-CN" dirty="0"/>
              <a:t>7.43 </a:t>
            </a:r>
            <a:r>
              <a:rPr lang="zh-CN" altLang="en-US" dirty="0"/>
              <a:t>为分水岭，对结果进行了划分。</a:t>
            </a:r>
            <a:endParaRPr lang="en-US" altLang="zh-CN" dirty="0"/>
          </a:p>
          <a:p>
            <a:r>
              <a:rPr lang="zh-CN" altLang="en-US" dirty="0"/>
              <a:t>低于保留，高于去掉。发现，当前说话人识别系统真正可用的场景仅占据了很小了的一部分。</a:t>
            </a:r>
            <a:endParaRPr lang="en-US" altLang="zh-CN" dirty="0"/>
          </a:p>
          <a:p>
            <a:r>
              <a:rPr lang="zh-CN" altLang="en-US" dirty="0"/>
              <a:t>由此可见，多场景说话人识别是一个极具挑战性的研究方向。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3E289-1DC0-48EA-8300-414E84F2DB2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554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为此，我们开展了一些相对基础的探索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3E289-1DC0-48EA-8300-414E84F2DB2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585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我们研究发现，</a:t>
            </a:r>
            <a:r>
              <a:rPr lang="en-US" altLang="zh-CN" dirty="0"/>
              <a:t>MG data </a:t>
            </a:r>
            <a:r>
              <a:rPr lang="zh-CN" altLang="en-US" dirty="0"/>
              <a:t>很重要！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3E289-1DC0-48EA-8300-414E84F2DB2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307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总而言之，多场景测试对当前系统来说十分困难，我们认为这是说话人识别下一个研究阶段的重要方向。</a:t>
            </a:r>
            <a:endParaRPr lang="en-US" altLang="zh-CN" dirty="0"/>
          </a:p>
          <a:p>
            <a:r>
              <a:rPr lang="zh-CN" altLang="en-US" dirty="0"/>
              <a:t>未来需要解决的难题有很多很多，例如。。。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3E289-1DC0-48EA-8300-414E84F2DB2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614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对我们研究方向感兴趣的小伙伴可以与我联系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3E289-1DC0-48EA-8300-414E84F2DB2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07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内在和外在的不同会话的扰动、随机性，构建一个真正意义上的多场景数据集，用于研究复杂场景下的说话人识别技术。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3E289-1DC0-48EA-8300-414E84F2DB2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26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、名人列表；</a:t>
            </a:r>
            <a:r>
              <a:rPr lang="en-US" altLang="zh-CN" dirty="0"/>
              <a:t>2</a:t>
            </a:r>
            <a:r>
              <a:rPr lang="zh-CN" altLang="en-US" dirty="0"/>
              <a:t>、下载图片和视频；</a:t>
            </a:r>
            <a:r>
              <a:rPr lang="en-US" altLang="zh-CN" dirty="0"/>
              <a:t>3</a:t>
            </a:r>
            <a:r>
              <a:rPr lang="zh-CN" altLang="en-US" dirty="0"/>
              <a:t>、人脸检测与追踪；</a:t>
            </a:r>
            <a:r>
              <a:rPr lang="en-US" altLang="zh-CN" dirty="0"/>
              <a:t>4</a:t>
            </a:r>
            <a:r>
              <a:rPr lang="zh-CN" altLang="en-US" dirty="0"/>
              <a:t>、口唇一致性检测；</a:t>
            </a:r>
            <a:r>
              <a:rPr lang="en-US" altLang="zh-CN" dirty="0"/>
              <a:t>5</a:t>
            </a:r>
            <a:r>
              <a:rPr lang="zh-CN" altLang="en-US" dirty="0"/>
              <a:t>、声纹识别二次确认；</a:t>
            </a:r>
            <a:r>
              <a:rPr lang="en-US" altLang="zh-CN" dirty="0"/>
              <a:t>6</a:t>
            </a:r>
            <a:r>
              <a:rPr lang="zh-CN" altLang="en-US" dirty="0"/>
              <a:t>、人工核查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3E289-1DC0-48EA-8300-414E84F2DB2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16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广告、戏剧、娱乐、采访、广播、电影、表演、朗读、唱歌、演讲、微视频</a:t>
            </a:r>
            <a:endParaRPr lang="en-US" altLang="zh-CN" dirty="0"/>
          </a:p>
          <a:p>
            <a:r>
              <a:rPr lang="zh-CN" altLang="en-US" dirty="0"/>
              <a:t>总共 </a:t>
            </a:r>
            <a:r>
              <a:rPr lang="en-US" altLang="zh-CN" dirty="0"/>
              <a:t>3000</a:t>
            </a:r>
            <a:r>
              <a:rPr lang="zh-CN" altLang="en-US" dirty="0"/>
              <a:t>人，</a:t>
            </a:r>
            <a:r>
              <a:rPr lang="en-US" altLang="zh-CN" dirty="0"/>
              <a:t>1360+ </a:t>
            </a:r>
            <a:r>
              <a:rPr lang="zh-CN" altLang="en-US" dirty="0"/>
              <a:t>小时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3E289-1DC0-48EA-8300-414E84F2DB2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473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站、唱吧、喜马拉雅、网易云、抖音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3E289-1DC0-48EA-8300-414E84F2DB2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386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r>
              <a:rPr lang="zh-CN" altLang="en-US" dirty="0"/>
              <a:t>秒以内的短语音占有很大比重，形成了天然的短语音问题！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3E289-1DC0-48EA-8300-414E84F2DB2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651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3E289-1DC0-48EA-8300-414E84F2DB2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483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覆盖更多真实场景，真正的 </a:t>
            </a:r>
            <a:r>
              <a:rPr lang="en-US" altLang="zh-CN" dirty="0"/>
              <a:t>speaking in the</a:t>
            </a:r>
            <a:r>
              <a:rPr lang="zh-CN" altLang="en-US" dirty="0"/>
              <a:t> </a:t>
            </a:r>
            <a:r>
              <a:rPr lang="en-US" altLang="zh-CN" dirty="0"/>
              <a:t>wild</a:t>
            </a:r>
            <a:r>
              <a:rPr lang="zh-CN" altLang="en-US" dirty="0"/>
              <a:t> </a:t>
            </a:r>
            <a:r>
              <a:rPr lang="en-US" altLang="zh-CN" dirty="0"/>
              <a:t>!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当前总数据量达到 </a:t>
            </a:r>
            <a:r>
              <a:rPr lang="en-US" altLang="zh-CN" dirty="0"/>
              <a:t>3000 </a:t>
            </a:r>
            <a:r>
              <a:rPr lang="zh-CN" altLang="en-US" dirty="0"/>
              <a:t>人，</a:t>
            </a:r>
            <a:r>
              <a:rPr lang="en-US" altLang="zh-CN" dirty="0"/>
              <a:t>1300 </a:t>
            </a:r>
            <a:r>
              <a:rPr lang="zh-CN" altLang="en-US" dirty="0"/>
              <a:t>多小时。数据量基本足以支撑搭建一个声纹识别系统的要求。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3E289-1DC0-48EA-8300-414E84F2DB2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372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当前说话人识别系统性能可能远没有我们想象中那么理想！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3E289-1DC0-48EA-8300-414E84F2DB2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986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D004-9E5D-4F9E-8540-4203851DA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11BDA8-C9F0-453D-AC42-E4FD49957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B724E-5312-49DF-94F8-B2986508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05E3-1B73-4D4A-9F7A-7C28A19DB14C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C92FE1-F37A-48CE-8833-9E748E43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64743-87C6-43D4-BBC2-5C4D4F97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4DDB-BEE4-4723-8E8A-54E7F8D12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37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616CD-B399-462C-9084-EEC79B5D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90C00D-EE8B-4B87-821B-5EEC7FB9B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D065A9-CAFC-4CFF-9E33-F5A6B31AA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05E3-1B73-4D4A-9F7A-7C28A19DB14C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523951-72B5-4110-A792-384122FD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34BD9-9349-4C62-954A-8EABB6F7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4DDB-BEE4-4723-8E8A-54E7F8D12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87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1F7E73-F103-458C-A56C-9687A074A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85C4C8-CFFD-47B9-AA60-DB5C41B25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9227DC-85BA-4255-ACCB-CF19F344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05E3-1B73-4D4A-9F7A-7C28A19DB14C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3094CE-C089-4CD0-AEA2-E5AEB0CB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7647FF-F08E-4745-B064-2CC771E8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4DDB-BEE4-4723-8E8A-54E7F8D12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65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942D0-EEC8-4B1E-A15D-4FFD64B6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F26CD3-B501-467C-A9C5-AE74B280D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A79F38-D56C-4E0C-8662-09A53F57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05E3-1B73-4D4A-9F7A-7C28A19DB14C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E55237-A51B-4167-B865-490D9E9D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F49C6-4AF5-44B4-8021-90181E8C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4DDB-BEE4-4723-8E8A-54E7F8D12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42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2BD00-0FE3-4449-BAAD-51A66D78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2EC001-3E1A-4DCE-97C7-469386A62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53EB7-19B3-4728-9180-E6A111C9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05E3-1B73-4D4A-9F7A-7C28A19DB14C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6A1D4B-1F83-4C39-B855-BDF5DF0D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883BE5-A249-4A5F-B46F-F011D6B3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4DDB-BEE4-4723-8E8A-54E7F8D12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49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2A6FC-B573-489C-8D9F-F97663B4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25FB12-0DED-4E16-A1CD-B71EC37C3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B9972C-D948-40A2-99FC-A815B9D79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354A29-FB02-432D-B290-16FE6D21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05E3-1B73-4D4A-9F7A-7C28A19DB14C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6FE238-3D4A-49D3-B176-BD95AD46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947920-59BA-4DCD-A012-804ECF5B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4DDB-BEE4-4723-8E8A-54E7F8D12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60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5EC3B-B16F-420D-A534-F9FEFEB87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8AB7A9-FC9D-4F97-9920-7655AD6F5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B09A52-DF31-401A-AFC2-53E948B20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53A86D-D1C9-4C12-8601-3614B9BE7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502F7B-23F5-44DF-A455-FCD3BDE82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AC870F-636A-4F00-82BB-AD2EFEF8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05E3-1B73-4D4A-9F7A-7C28A19DB14C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E0578E-829A-400C-B2A1-4011A536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C4E619-98D6-49AF-ACBC-B5731499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4DDB-BEE4-4723-8E8A-54E7F8D12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30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00C81-DDD8-4500-A2F2-F96BA6D5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F1E17A-242E-459D-9F44-99221CB8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05E3-1B73-4D4A-9F7A-7C28A19DB14C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CA5B24-8CFF-49C5-981E-9B9770CF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294E02-43C5-46F1-8016-4182B3C1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4DDB-BEE4-4723-8E8A-54E7F8D12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37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CE522F-8BCB-4214-AB9A-CDCC16CA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05E3-1B73-4D4A-9F7A-7C28A19DB14C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BDA794-686F-4E6E-9B13-98C7A967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3F6C59-7EDF-47F9-A9FE-7603AC01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4DDB-BEE4-4723-8E8A-54E7F8D12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36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53CEB-12BE-44E9-85D1-E642A6742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1E85F-FF94-4779-ADC6-AAF9AB72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C8F88B-FF26-4655-94CB-117A92CB8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A27147-0198-4CD9-981F-8C3D01CC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05E3-1B73-4D4A-9F7A-7C28A19DB14C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217EB6-A69D-46EA-8E18-73856A89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B88ACF-CF68-4E57-9C5A-A5A58B83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4DDB-BEE4-4723-8E8A-54E7F8D12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61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527CF-6707-48D0-815F-1A26ECD7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661BE7-B906-4DB3-A867-279F7AE42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5CA8EF-4EE4-4C0E-AD9C-103F4D202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89A139-A07C-4B92-A1D2-2639F5E6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05E3-1B73-4D4A-9F7A-7C28A19DB14C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30B5D8-E4BA-4EF0-ABBC-43B520E0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A0078F-BE57-4B20-9230-9EEEFB7C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4DDB-BEE4-4723-8E8A-54E7F8D12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93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20CE5B-E1D5-40C4-BF26-0D0CBE4F6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155C1C-A2C9-4BEF-91AC-929F2022F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41E84-17F8-421C-9AC6-B376A66FE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B05E3-1B73-4D4A-9F7A-7C28A19DB14C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F4A9E-1971-46E7-B96E-E2ABE8977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3B23BF-2FE9-4707-9411-E6C33BD36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B4DDB-BEE4-4723-8E8A-54E7F8D12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50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lilt@mail.tsinghua.edu.c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jpg"/><Relationship Id="rId3" Type="http://schemas.openxmlformats.org/officeDocument/2006/relationships/image" Target="../media/image6.jpeg"/><Relationship Id="rId7" Type="http://schemas.openxmlformats.org/officeDocument/2006/relationships/image" Target="../media/image10.jpg"/><Relationship Id="rId12" Type="http://schemas.openxmlformats.org/officeDocument/2006/relationships/image" Target="../media/image15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jpg"/><Relationship Id="rId1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84DCFB5-572B-4DD0-9BCA-A7180C23B844}"/>
              </a:ext>
            </a:extLst>
          </p:cNvPr>
          <p:cNvSpPr/>
          <p:nvPr/>
        </p:nvSpPr>
        <p:spPr>
          <a:xfrm>
            <a:off x="454404" y="1604978"/>
            <a:ext cx="112831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>
                <a:latin typeface="Cambria" panose="02040503050406030204" pitchFamily="18" charset="0"/>
                <a:ea typeface="Cambria" panose="02040503050406030204" pitchFamily="18" charset="0"/>
              </a:rPr>
              <a:t>CN-Celeb: multi-genre </a:t>
            </a:r>
          </a:p>
          <a:p>
            <a:pPr algn="ctr"/>
            <a:r>
              <a:rPr lang="en-US" altLang="zh-CN" sz="5400" b="1" dirty="0">
                <a:latin typeface="Cambria" panose="02040503050406030204" pitchFamily="18" charset="0"/>
                <a:ea typeface="Cambria" panose="02040503050406030204" pitchFamily="18" charset="0"/>
              </a:rPr>
              <a:t>speaker recognition</a:t>
            </a:r>
            <a:endParaRPr lang="zh-CN" altLang="en-US" sz="5400" b="1" i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EED49AA-A7BF-4269-BCD4-19BE85A26026}"/>
              </a:ext>
            </a:extLst>
          </p:cNvPr>
          <p:cNvSpPr txBox="1">
            <a:spLocks/>
          </p:cNvSpPr>
          <p:nvPr/>
        </p:nvSpPr>
        <p:spPr>
          <a:xfrm>
            <a:off x="1524000" y="3498696"/>
            <a:ext cx="9144000" cy="3029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Lantian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 Li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Center for Speech and Language Technologies, Tsinghua University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u="sng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lilt@mail.tsinghua.edu.cn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2020.11.15</a:t>
            </a:r>
          </a:p>
        </p:txBody>
      </p:sp>
      <p:pic>
        <p:nvPicPr>
          <p:cNvPr id="10" name="Picture 2" descr="http://upload.wikimedia.org/wikipedia/zh/thumb/e/ec/Tsinghua_University_Logo.svg/387px-Tsinghua_University_Logo.svg.png">
            <a:extLst>
              <a:ext uri="{FF2B5EF4-FFF2-40B4-BE49-F238E27FC236}">
                <a16:creationId xmlns:a16="http://schemas.microsoft.com/office/drawing/2014/main" id="{F56A5A79-4B26-4FC1-B53A-C744ED675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753" y="81352"/>
            <a:ext cx="1001210" cy="100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ncmmsc.org/CIPS-ParsEval-2009/images/CSLT.jpg">
            <a:extLst>
              <a:ext uri="{FF2B5EF4-FFF2-40B4-BE49-F238E27FC236}">
                <a16:creationId xmlns:a16="http://schemas.microsoft.com/office/drawing/2014/main" id="{42E9CCB2-132B-41C4-8AE1-3A70ED2AE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7032" y="55363"/>
            <a:ext cx="1444520" cy="105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kaldi-asr.org/kaldi_text_and_logo.png">
            <a:extLst>
              <a:ext uri="{FF2B5EF4-FFF2-40B4-BE49-F238E27FC236}">
                <a16:creationId xmlns:a16="http://schemas.microsoft.com/office/drawing/2014/main" id="{71125191-48E0-4A2E-8323-910A79597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48" y="294546"/>
            <a:ext cx="2382473" cy="57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166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0EA47-2B35-48DA-9583-B3C02CCB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Media source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5F6BCB-30E5-49A7-9C4B-2D562764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mbria" panose="02040503050406030204" pitchFamily="18" charset="0"/>
              </a:rPr>
              <a:t>Multi-media sources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457AFF-24D3-4842-A286-7324EEAAB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409" y="2340928"/>
            <a:ext cx="9245181" cy="383603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15E0CBE-516A-422F-B788-DB7B7E4D5DA1}"/>
              </a:ext>
            </a:extLst>
          </p:cNvPr>
          <p:cNvSpPr/>
          <p:nvPr/>
        </p:nvSpPr>
        <p:spPr>
          <a:xfrm>
            <a:off x="838200" y="6339733"/>
            <a:ext cx="9027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Cambria" panose="02040503050406030204" pitchFamily="18" charset="0"/>
                <a:ea typeface="微软雅黑" panose="020B0503020204020204" pitchFamily="34" charset="-122"/>
              </a:rPr>
              <a:t>Download: http://www.openslr.org/82/</a:t>
            </a:r>
          </a:p>
        </p:txBody>
      </p:sp>
      <p:pic>
        <p:nvPicPr>
          <p:cNvPr id="8" name="Picture 2" descr="http://kaldi-asr.org/kaldi_text_and_logo.png">
            <a:extLst>
              <a:ext uri="{FF2B5EF4-FFF2-40B4-BE49-F238E27FC236}">
                <a16:creationId xmlns:a16="http://schemas.microsoft.com/office/drawing/2014/main" id="{786CC1EF-FAC6-4FA7-A67C-684A7CDC5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995" y="21772"/>
            <a:ext cx="2030233" cy="48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798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0EA47-2B35-48DA-9583-B3C02CCB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Speech duration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5F6BCB-30E5-49A7-9C4B-2D562764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mbria" panose="02040503050406030204" pitchFamily="18" charset="0"/>
              </a:rPr>
              <a:t>Short-utterance challenge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2462E9-2D67-4595-950B-F15DA38A8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17" y="2452508"/>
            <a:ext cx="9825365" cy="340567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8E4A278-846B-42CE-A287-011F0BC4A821}"/>
              </a:ext>
            </a:extLst>
          </p:cNvPr>
          <p:cNvSpPr/>
          <p:nvPr/>
        </p:nvSpPr>
        <p:spPr>
          <a:xfrm>
            <a:off x="838200" y="6339733"/>
            <a:ext cx="9027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Cambria" panose="02040503050406030204" pitchFamily="18" charset="0"/>
                <a:ea typeface="微软雅黑" panose="020B0503020204020204" pitchFamily="34" charset="-122"/>
              </a:rPr>
              <a:t>Download: http://www.openslr.org/82/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7A10738-7040-45BA-93D0-A5B810A5D5D1}"/>
              </a:ext>
            </a:extLst>
          </p:cNvPr>
          <p:cNvSpPr/>
          <p:nvPr/>
        </p:nvSpPr>
        <p:spPr>
          <a:xfrm>
            <a:off x="1183317" y="3605568"/>
            <a:ext cx="9825365" cy="132556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" panose="02040503050406030204" pitchFamily="18" charset="0"/>
            </a:endParaRPr>
          </a:p>
        </p:txBody>
      </p:sp>
      <p:pic>
        <p:nvPicPr>
          <p:cNvPr id="9" name="Picture 2" descr="http://kaldi-asr.org/kaldi_text_and_logo.png">
            <a:extLst>
              <a:ext uri="{FF2B5EF4-FFF2-40B4-BE49-F238E27FC236}">
                <a16:creationId xmlns:a16="http://schemas.microsoft.com/office/drawing/2014/main" id="{B7CB3964-B060-424D-98F3-2E2D9EA5B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995" y="21772"/>
            <a:ext cx="2030233" cy="48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26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5C2F8-8497-42BD-B69C-F1B98426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微软雅黑" panose="020B0503020204020204" pitchFamily="34" charset="-122"/>
              </a:rPr>
              <a:t>Speaker genres</a:t>
            </a:r>
            <a:endParaRPr lang="zh-CN" altLang="en-US" dirty="0"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4BF4DA-C59E-4556-BE96-72C6903BD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72031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微软雅黑" panose="020B0503020204020204" pitchFamily="34" charset="-122"/>
              </a:rPr>
              <a:t>60% multi-genre speakers in CN-Celeb1 </a:t>
            </a:r>
            <a:r>
              <a:rPr lang="en-US" altLang="zh-CN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(570) </a:t>
            </a:r>
          </a:p>
          <a:p>
            <a:endParaRPr lang="en-US" altLang="zh-CN" dirty="0"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微软雅黑" panose="020B0503020204020204" pitchFamily="34" charset="-122"/>
              </a:rPr>
              <a:t>30% multi-genre speakers in</a:t>
            </a:r>
            <a:r>
              <a:rPr lang="zh-CN" altLang="en-US" dirty="0">
                <a:latin typeface="Cambria" panose="020405030504060302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Cambria" panose="02040503050406030204" pitchFamily="18" charset="0"/>
                <a:ea typeface="微软雅黑" panose="020B0503020204020204" pitchFamily="34" charset="-122"/>
              </a:rPr>
              <a:t>CN-Celeb2 </a:t>
            </a:r>
            <a:r>
              <a:rPr lang="en-US" altLang="zh-CN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(658)</a:t>
            </a:r>
            <a:endParaRPr lang="zh-CN" altLang="en-US" b="1" dirty="0">
              <a:solidFill>
                <a:srgbClr val="7030A0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32E4D0-53A3-478A-A9AE-80963BE62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537" y="1724699"/>
            <a:ext cx="6160269" cy="458102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55F4A6C-4302-4674-8578-DEB8DB66C268}"/>
              </a:ext>
            </a:extLst>
          </p:cNvPr>
          <p:cNvSpPr/>
          <p:nvPr/>
        </p:nvSpPr>
        <p:spPr>
          <a:xfrm>
            <a:off x="838200" y="6339733"/>
            <a:ext cx="9027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Cambria" panose="02040503050406030204" pitchFamily="18" charset="0"/>
                <a:ea typeface="微软雅黑" panose="020B0503020204020204" pitchFamily="34" charset="-122"/>
              </a:rPr>
              <a:t>Download: http://www.openslr.org/82/</a:t>
            </a:r>
          </a:p>
        </p:txBody>
      </p:sp>
      <p:pic>
        <p:nvPicPr>
          <p:cNvPr id="7" name="Picture 2" descr="http://kaldi-asr.org/kaldi_text_and_logo.png">
            <a:extLst>
              <a:ext uri="{FF2B5EF4-FFF2-40B4-BE49-F238E27FC236}">
                <a16:creationId xmlns:a16="http://schemas.microsoft.com/office/drawing/2014/main" id="{88A4F646-44C5-465E-BAF9-B09528752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995" y="21772"/>
            <a:ext cx="2030233" cy="48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81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41B0EE9-0635-4520-8F18-61F71675A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2199"/>
            <a:ext cx="12192000" cy="469534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22556BA-1945-45E4-9770-C978997C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微软雅黑" panose="020B0503020204020204" pitchFamily="34" charset="-122"/>
              </a:rPr>
              <a:t>Comparison of existing datasets</a:t>
            </a:r>
            <a:endParaRPr lang="zh-CN" altLang="en-US" dirty="0"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7D3FB41-8E2A-4B84-B225-6F24DBC5FD29}"/>
              </a:ext>
            </a:extLst>
          </p:cNvPr>
          <p:cNvSpPr/>
          <p:nvPr/>
        </p:nvSpPr>
        <p:spPr>
          <a:xfrm>
            <a:off x="0" y="5902455"/>
            <a:ext cx="12192000" cy="635974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" panose="02040503050406030204" pitchFamily="18" charset="0"/>
            </a:endParaRPr>
          </a:p>
        </p:txBody>
      </p:sp>
      <p:pic>
        <p:nvPicPr>
          <p:cNvPr id="8" name="Picture 2" descr="http://kaldi-asr.org/kaldi_text_and_logo.png">
            <a:extLst>
              <a:ext uri="{FF2B5EF4-FFF2-40B4-BE49-F238E27FC236}">
                <a16:creationId xmlns:a16="http://schemas.microsoft.com/office/drawing/2014/main" id="{1A85E41F-42A2-41AD-B334-F8C14698A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995" y="21772"/>
            <a:ext cx="2030233" cy="48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58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5AEC3-E8AA-41A3-8252-9B9CB54E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CN-Celeb: a large-scale multi-genre corpus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F37170-04C6-4508-A782-57AAEB32D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mbria" panose="02040503050406030204" pitchFamily="18" charset="0"/>
              </a:rPr>
              <a:t>Collection pipeline</a:t>
            </a:r>
          </a:p>
          <a:p>
            <a:endParaRPr lang="en-US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</a:rPr>
              <a:t>Data profile</a:t>
            </a:r>
          </a:p>
          <a:p>
            <a:endParaRPr lang="en-US" altLang="zh-CN" dirty="0">
              <a:latin typeface="Cambria" panose="02040503050406030204" pitchFamily="18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Multi-genre challenge</a:t>
            </a:r>
          </a:p>
          <a:p>
            <a:endParaRPr lang="en-US" altLang="zh-CN" dirty="0">
              <a:solidFill>
                <a:srgbClr val="7030A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Cambria" panose="02040503050406030204" pitchFamily="18" charset="0"/>
              </a:rPr>
              <a:t>Multi-genre training</a:t>
            </a:r>
          </a:p>
        </p:txBody>
      </p:sp>
      <p:pic>
        <p:nvPicPr>
          <p:cNvPr id="5" name="Picture 2" descr="http://kaldi-asr.org/kaldi_text_and_logo.png">
            <a:extLst>
              <a:ext uri="{FF2B5EF4-FFF2-40B4-BE49-F238E27FC236}">
                <a16:creationId xmlns:a16="http://schemas.microsoft.com/office/drawing/2014/main" id="{62F61AE2-1957-4393-863F-8A2551AA7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995" y="21772"/>
            <a:ext cx="2030233" cy="48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231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B1A2B-BAC2-439B-8187-EF536724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Basic results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A1FAD4-F2D6-4214-83B9-5D9B684D7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微软雅黑" panose="020B0503020204020204" pitchFamily="34" charset="-122"/>
              </a:rPr>
              <a:t>The performance of the current speaker recognition techniques might be much worse than it was thought.</a:t>
            </a:r>
            <a:endParaRPr lang="zh-CN" altLang="en-US" dirty="0"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F6FCCA-B6BF-49E4-BAEB-01DDC5588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91" y="3190846"/>
            <a:ext cx="8439018" cy="234294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9BF35D8-16EC-494A-8B8C-D89EEC066131}"/>
              </a:ext>
            </a:extLst>
          </p:cNvPr>
          <p:cNvSpPr/>
          <p:nvPr/>
        </p:nvSpPr>
        <p:spPr>
          <a:xfrm>
            <a:off x="838200" y="6339733"/>
            <a:ext cx="9027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Cambria" panose="02040503050406030204" pitchFamily="18" charset="0"/>
                <a:ea typeface="微软雅黑" panose="020B0503020204020204" pitchFamily="34" charset="-122"/>
              </a:rPr>
              <a:t>Kaldi recipe: https://github.com/kaldi-asr/kaldi/tree/master/egs/cnceleb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CE97A0F-E755-4D45-A522-6A834F44BA02}"/>
              </a:ext>
            </a:extLst>
          </p:cNvPr>
          <p:cNvSpPr/>
          <p:nvPr/>
        </p:nvSpPr>
        <p:spPr>
          <a:xfrm>
            <a:off x="6146334" y="4169628"/>
            <a:ext cx="1026253" cy="1364166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A87B90D-C5EC-407D-BD04-86ED611A557E}"/>
              </a:ext>
            </a:extLst>
          </p:cNvPr>
          <p:cNvSpPr/>
          <p:nvPr/>
        </p:nvSpPr>
        <p:spPr>
          <a:xfrm>
            <a:off x="8697986" y="4169628"/>
            <a:ext cx="1455392" cy="1364166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" panose="02040503050406030204" pitchFamily="18" charset="0"/>
            </a:endParaRPr>
          </a:p>
        </p:txBody>
      </p:sp>
      <p:pic>
        <p:nvPicPr>
          <p:cNvPr id="10" name="Picture 2" descr="http://kaldi-asr.org/kaldi_text_and_logo.png">
            <a:extLst>
              <a:ext uri="{FF2B5EF4-FFF2-40B4-BE49-F238E27FC236}">
                <a16:creationId xmlns:a16="http://schemas.microsoft.com/office/drawing/2014/main" id="{0EDB15CE-5F4D-48B9-94A0-8308EAA6E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995" y="21772"/>
            <a:ext cx="2030233" cy="48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16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B1A2B-BAC2-439B-8187-EF536724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SOTA systems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A1FAD4-F2D6-4214-83B9-5D9B684D7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微软雅黑" panose="020B0503020204020204" pitchFamily="34" charset="-122"/>
              </a:rPr>
              <a:t>The SOTA techniques are of little help in solving multi-genre challenge !</a:t>
            </a:r>
            <a:endParaRPr lang="zh-CN" altLang="en-US" dirty="0"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246B0C-3E88-4127-88FD-A3ABF423B721}"/>
              </a:ext>
            </a:extLst>
          </p:cNvPr>
          <p:cNvSpPr/>
          <p:nvPr/>
        </p:nvSpPr>
        <p:spPr>
          <a:xfrm>
            <a:off x="838200" y="6339733"/>
            <a:ext cx="9027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Cambria" panose="02040503050406030204" pitchFamily="18" charset="0"/>
                <a:ea typeface="微软雅黑" panose="020B0503020204020204" pitchFamily="34" charset="-122"/>
              </a:rPr>
              <a:t>Source code: https://github.com/mycrazycracy/tf-kaldi-speaker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B42399-1496-4370-A572-9DF09815BF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82"/>
          <a:stretch/>
        </p:blipFill>
        <p:spPr>
          <a:xfrm>
            <a:off x="2557175" y="2810311"/>
            <a:ext cx="7077650" cy="3366652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A4C718E-97EF-4DEB-BA70-86B23471728F}"/>
              </a:ext>
            </a:extLst>
          </p:cNvPr>
          <p:cNvCxnSpPr/>
          <p:nvPr/>
        </p:nvCxnSpPr>
        <p:spPr>
          <a:xfrm>
            <a:off x="2785145" y="5469622"/>
            <a:ext cx="603168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kaldi-asr.org/kaldi_text_and_logo.png">
            <a:extLst>
              <a:ext uri="{FF2B5EF4-FFF2-40B4-BE49-F238E27FC236}">
                <a16:creationId xmlns:a16="http://schemas.microsoft.com/office/drawing/2014/main" id="{4B49ECC4-D842-4109-A2BD-E98228348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995" y="21772"/>
            <a:ext cx="2030233" cy="48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4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B1A2B-BAC2-439B-8187-EF536724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1000"/>
              </a:spcBef>
            </a:pPr>
            <a:r>
              <a:rPr lang="en-US" altLang="zh-CN" dirty="0">
                <a:latin typeface="Cambria" panose="02040503050406030204" pitchFamily="18" charset="0"/>
              </a:rPr>
              <a:t>Within-genre results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A1FAD4-F2D6-4214-83B9-5D9B684D7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DET curves of different genres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927850-06FE-4A86-BFB2-02BF09A4E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841" y="2429063"/>
            <a:ext cx="8894317" cy="4351339"/>
          </a:xfrm>
          <a:prstGeom prst="rect">
            <a:avLst/>
          </a:prstGeom>
        </p:spPr>
      </p:pic>
      <p:pic>
        <p:nvPicPr>
          <p:cNvPr id="6" name="Picture 2" descr="http://kaldi-asr.org/kaldi_text_and_logo.png">
            <a:extLst>
              <a:ext uri="{FF2B5EF4-FFF2-40B4-BE49-F238E27FC236}">
                <a16:creationId xmlns:a16="http://schemas.microsoft.com/office/drawing/2014/main" id="{C0169A8B-1155-47D1-9CFA-6C89037BB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995" y="21772"/>
            <a:ext cx="2030233" cy="48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866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FA6C3-0E22-4EBF-AF93-66FA54D3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Statistical analysis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A60BE-3DF9-4B57-9353-60951CCEA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2F8D0F-F1D0-48AD-9529-8300F0ECF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066531" cy="44701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D77AE0-2C22-4EAD-8057-09A3021D0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946" y="2032262"/>
            <a:ext cx="5174303" cy="3938064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A87EF3A7-E88A-4E72-AB95-D4A7B2706E28}"/>
              </a:ext>
            </a:extLst>
          </p:cNvPr>
          <p:cNvSpPr/>
          <p:nvPr/>
        </p:nvSpPr>
        <p:spPr>
          <a:xfrm>
            <a:off x="838199" y="5746459"/>
            <a:ext cx="436927" cy="1987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C12A2880-2CCA-49FE-8CCA-589DCFDBF3FE}"/>
              </a:ext>
            </a:extLst>
          </p:cNvPr>
          <p:cNvSpPr/>
          <p:nvPr/>
        </p:nvSpPr>
        <p:spPr>
          <a:xfrm>
            <a:off x="838199" y="4606955"/>
            <a:ext cx="436927" cy="1987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4E2BAEFE-053A-4143-A721-7AAC45FCBB7B}"/>
              </a:ext>
            </a:extLst>
          </p:cNvPr>
          <p:cNvSpPr/>
          <p:nvPr/>
        </p:nvSpPr>
        <p:spPr>
          <a:xfrm>
            <a:off x="6598946" y="5419632"/>
            <a:ext cx="436927" cy="1987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0B68F676-9A7E-4824-AE75-C39D230897B2}"/>
              </a:ext>
            </a:extLst>
          </p:cNvPr>
          <p:cNvSpPr/>
          <p:nvPr/>
        </p:nvSpPr>
        <p:spPr>
          <a:xfrm>
            <a:off x="6598946" y="4280128"/>
            <a:ext cx="436927" cy="1987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F97CFE32-0228-4143-8F38-7F60CB883312}"/>
              </a:ext>
            </a:extLst>
          </p:cNvPr>
          <p:cNvSpPr/>
          <p:nvPr/>
        </p:nvSpPr>
        <p:spPr>
          <a:xfrm>
            <a:off x="838198" y="4841242"/>
            <a:ext cx="436927" cy="1987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D23F1511-80B8-4147-A031-9487EB9C973A}"/>
              </a:ext>
            </a:extLst>
          </p:cNvPr>
          <p:cNvSpPr/>
          <p:nvPr/>
        </p:nvSpPr>
        <p:spPr>
          <a:xfrm>
            <a:off x="838197" y="5516915"/>
            <a:ext cx="436927" cy="1987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EEF9C9A5-8C75-404D-A8AC-993E60505638}"/>
              </a:ext>
            </a:extLst>
          </p:cNvPr>
          <p:cNvSpPr/>
          <p:nvPr/>
        </p:nvSpPr>
        <p:spPr>
          <a:xfrm>
            <a:off x="6598947" y="4507605"/>
            <a:ext cx="436927" cy="1987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C17B93B0-182A-4B30-B265-2A988BF914B8}"/>
              </a:ext>
            </a:extLst>
          </p:cNvPr>
          <p:cNvSpPr/>
          <p:nvPr/>
        </p:nvSpPr>
        <p:spPr>
          <a:xfrm>
            <a:off x="6598946" y="5183278"/>
            <a:ext cx="436927" cy="1987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2" descr="http://kaldi-asr.org/kaldi_text_and_logo.png">
            <a:extLst>
              <a:ext uri="{FF2B5EF4-FFF2-40B4-BE49-F238E27FC236}">
                <a16:creationId xmlns:a16="http://schemas.microsoft.com/office/drawing/2014/main" id="{27B2B40E-0648-4480-A9AC-2A1890AD8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995" y="21772"/>
            <a:ext cx="2030233" cy="48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00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151F4-812D-4924-9724-FC3A2B1B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Cross-genre results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ECC71-7429-40E5-9731-3381EEEC7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EER results with the x-vector system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Heat map </a:t>
            </a:r>
            <a:r>
              <a:rPr lang="en-US" altLang="zh-CN" dirty="0">
                <a:solidFill>
                  <a:srgbClr val="7030A0"/>
                </a:solidFill>
                <a:latin typeface="Cambria" panose="02040503050406030204" pitchFamily="18" charset="0"/>
              </a:rPr>
              <a:t>(Green -&gt; Red) </a:t>
            </a:r>
            <a:r>
              <a:rPr lang="en-US" altLang="zh-CN" dirty="0">
                <a:latin typeface="Cambria" panose="02040503050406030204" pitchFamily="18" charset="0"/>
              </a:rPr>
              <a:t>corresponds to EER value </a:t>
            </a:r>
            <a:r>
              <a:rPr lang="en-US" altLang="zh-CN" dirty="0">
                <a:solidFill>
                  <a:srgbClr val="7030A0"/>
                </a:solidFill>
                <a:latin typeface="Cambria" panose="02040503050406030204" pitchFamily="18" charset="0"/>
              </a:rPr>
              <a:t>(</a:t>
            </a:r>
            <a:r>
              <a:rPr lang="en-US" altLang="zh-CN" dirty="0">
                <a:solidFill>
                  <a:srgbClr val="7030A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Low -&gt; High</a:t>
            </a:r>
            <a:r>
              <a:rPr lang="en-US" altLang="zh-CN" dirty="0">
                <a:solidFill>
                  <a:srgbClr val="7030A0"/>
                </a:solidFill>
                <a:latin typeface="Cambria" panose="02040503050406030204" pitchFamily="18" charset="0"/>
              </a:rPr>
              <a:t>)</a:t>
            </a:r>
            <a:endParaRPr lang="zh-CN" altLang="en-US" sz="2400" dirty="0">
              <a:solidFill>
                <a:srgbClr val="7030A0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A1356C-7C5C-4B52-841C-CA5F22F5A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52" y="2907662"/>
            <a:ext cx="11532895" cy="3404238"/>
          </a:xfrm>
          <a:prstGeom prst="rect">
            <a:avLst/>
          </a:prstGeom>
        </p:spPr>
      </p:pic>
      <p:pic>
        <p:nvPicPr>
          <p:cNvPr id="5" name="Picture 2" descr="http://kaldi-asr.org/kaldi_text_and_logo.png">
            <a:extLst>
              <a:ext uri="{FF2B5EF4-FFF2-40B4-BE49-F238E27FC236}">
                <a16:creationId xmlns:a16="http://schemas.microsoft.com/office/drawing/2014/main" id="{05285302-4A82-4666-8960-F909AAFB1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995" y="21772"/>
            <a:ext cx="2030233" cy="48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19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9E918-0AC7-40BC-82B0-9788891F8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Evolution of speaker recognition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9" name="内容占位符 16">
            <a:extLst>
              <a:ext uri="{FF2B5EF4-FFF2-40B4-BE49-F238E27FC236}">
                <a16:creationId xmlns:a16="http://schemas.microsoft.com/office/drawing/2014/main" id="{3EE3AE82-2FF4-4924-9123-810578591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2747" y="2446411"/>
            <a:ext cx="5553496" cy="22696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7030A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 Phase 1</a:t>
            </a:r>
            <a:r>
              <a:rPr lang="zh-CN" altLang="en-US" dirty="0">
                <a:solidFill>
                  <a:srgbClr val="7030A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(1960~1990)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i="1" dirty="0">
                <a:latin typeface="Cambria" panose="02040503050406030204" pitchFamily="18" charset="0"/>
              </a:rPr>
              <a:t>Challenge </a:t>
            </a:r>
            <a:r>
              <a:rPr lang="en-US" altLang="zh-CN" sz="2000" dirty="0">
                <a:latin typeface="Cambria" panose="02040503050406030204" pitchFamily="18" charset="0"/>
              </a:rPr>
              <a:t>:</a:t>
            </a:r>
            <a:r>
              <a:rPr lang="en-US" altLang="zh-CN" sz="2000" i="1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Randomness in pronunciation</a:t>
            </a:r>
            <a:endParaRPr lang="en-US" altLang="zh-CN" sz="2000" dirty="0"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i="1" dirty="0">
                <a:latin typeface="Cambria" panose="02040503050406030204" pitchFamily="18" charset="0"/>
              </a:rPr>
              <a:t>Technique </a:t>
            </a:r>
            <a:r>
              <a:rPr lang="en-US" altLang="zh-CN" sz="2000" dirty="0">
                <a:latin typeface="Cambria" panose="02040503050406030204" pitchFamily="18" charset="0"/>
              </a:rPr>
              <a:t>:</a:t>
            </a:r>
            <a:r>
              <a:rPr lang="en-US" altLang="zh-CN" sz="2000" i="1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DTW, HMM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i="1" dirty="0">
                <a:latin typeface="Cambria" panose="02040503050406030204" pitchFamily="18" charset="0"/>
              </a:rPr>
              <a:t>Corpora     </a:t>
            </a:r>
            <a:r>
              <a:rPr lang="en-US" altLang="zh-CN" sz="2000" dirty="0">
                <a:latin typeface="Cambria" panose="02040503050406030204" pitchFamily="18" charset="0"/>
              </a:rPr>
              <a:t>: </a:t>
            </a:r>
            <a:r>
              <a:rPr lang="en-US" altLang="zh-CN" sz="2000" dirty="0">
                <a:latin typeface="Cambria" panose="02040503050406030204" pitchFamily="18" charset="0"/>
                <a:ea typeface="微软雅黑" panose="020B0503020204020204" pitchFamily="34" charset="-122"/>
              </a:rPr>
              <a:t>Text-dependent p</a:t>
            </a:r>
            <a:r>
              <a:rPr lang="en-US" altLang="zh-CN" sz="2000" dirty="0">
                <a:latin typeface="Cambria" panose="02040503050406030204" pitchFamily="18" charset="0"/>
              </a:rPr>
              <a:t>rivate data</a:t>
            </a:r>
            <a:endParaRPr lang="en-US" altLang="zh-CN" sz="2000" dirty="0"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内容占位符 16">
            <a:extLst>
              <a:ext uri="{FF2B5EF4-FFF2-40B4-BE49-F238E27FC236}">
                <a16:creationId xmlns:a16="http://schemas.microsoft.com/office/drawing/2014/main" id="{138741A2-02E7-41D6-B841-AE6638B5C5BC}"/>
              </a:ext>
            </a:extLst>
          </p:cNvPr>
          <p:cNvSpPr txBox="1">
            <a:spLocks/>
          </p:cNvSpPr>
          <p:nvPr/>
        </p:nvSpPr>
        <p:spPr>
          <a:xfrm>
            <a:off x="6406243" y="2446411"/>
            <a:ext cx="5355122" cy="2269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515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575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35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695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755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18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24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rgbClr val="7030A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 Phase 2</a:t>
            </a:r>
            <a:r>
              <a:rPr lang="zh-CN" altLang="en-US" sz="2800" dirty="0">
                <a:solidFill>
                  <a:srgbClr val="7030A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7030A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(1995~2010)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zh-CN" sz="2000" i="1" dirty="0">
                <a:latin typeface="Cambria" panose="02040503050406030204" pitchFamily="18" charset="0"/>
              </a:rPr>
              <a:t>Challenge </a:t>
            </a:r>
            <a:r>
              <a:rPr lang="en-US" altLang="zh-CN" sz="2000" dirty="0">
                <a:latin typeface="Cambria" panose="02040503050406030204" pitchFamily="18" charset="0"/>
                <a:ea typeface="微软雅黑" panose="020B0503020204020204" pitchFamily="34" charset="-122"/>
              </a:rPr>
              <a:t>: </a:t>
            </a:r>
            <a:r>
              <a:rPr lang="en-US" altLang="zh-CN" sz="2000" dirty="0">
                <a:latin typeface="Cambria" panose="02040503050406030204" pitchFamily="18" charset="0"/>
              </a:rPr>
              <a:t>Phonetic variation</a:t>
            </a:r>
            <a:endParaRPr lang="en-US" altLang="zh-CN" sz="2000" dirty="0"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zh-CN" sz="2000" i="1" dirty="0">
                <a:latin typeface="Cambria" panose="02040503050406030204" pitchFamily="18" charset="0"/>
              </a:rPr>
              <a:t>Technique </a:t>
            </a:r>
            <a:r>
              <a:rPr lang="en-US" altLang="zh-CN" sz="2000" dirty="0">
                <a:latin typeface="Cambria" panose="02040503050406030204" pitchFamily="18" charset="0"/>
                <a:ea typeface="微软雅黑" panose="020B0503020204020204" pitchFamily="34" charset="-122"/>
              </a:rPr>
              <a:t>: GMM, GMM-UBM</a:t>
            </a:r>
            <a:endParaRPr lang="en-US" altLang="zh-CN" sz="2000" dirty="0">
              <a:latin typeface="Cambria" panose="02040503050406030204" pitchFamily="18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zh-CN" sz="2000" i="1" dirty="0">
                <a:latin typeface="Cambria" panose="02040503050406030204" pitchFamily="18" charset="0"/>
              </a:rPr>
              <a:t>Corpora     </a:t>
            </a:r>
            <a:r>
              <a:rPr lang="en-US" altLang="zh-CN" sz="2000" dirty="0">
                <a:latin typeface="Cambria" panose="02040503050406030204" pitchFamily="18" charset="0"/>
                <a:ea typeface="微软雅黑" panose="020B0503020204020204" pitchFamily="34" charset="-122"/>
              </a:rPr>
              <a:t>:</a:t>
            </a:r>
            <a:r>
              <a:rPr lang="en-US" altLang="zh-CN" sz="2000" dirty="0">
                <a:latin typeface="Cambria" panose="02040503050406030204" pitchFamily="18" charset="0"/>
              </a:rPr>
              <a:t> Switchboard, NIST SRE (-03)</a:t>
            </a:r>
            <a:endParaRPr lang="en-US" altLang="zh-CN" sz="2000" dirty="0"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sp>
        <p:nvSpPr>
          <p:cNvPr id="11" name="内容占位符 16">
            <a:extLst>
              <a:ext uri="{FF2B5EF4-FFF2-40B4-BE49-F238E27FC236}">
                <a16:creationId xmlns:a16="http://schemas.microsoft.com/office/drawing/2014/main" id="{32851729-CEE4-4617-ACB9-3747D78C9422}"/>
              </a:ext>
            </a:extLst>
          </p:cNvPr>
          <p:cNvSpPr txBox="1">
            <a:spLocks/>
          </p:cNvSpPr>
          <p:nvPr/>
        </p:nvSpPr>
        <p:spPr>
          <a:xfrm>
            <a:off x="852748" y="4559002"/>
            <a:ext cx="5553495" cy="2076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515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575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35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695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755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18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24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rgbClr val="7030A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 Phase 3</a:t>
            </a:r>
            <a:r>
              <a:rPr lang="zh-CN" altLang="en-US" sz="2800" dirty="0">
                <a:solidFill>
                  <a:srgbClr val="7030A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7030A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(2005~2016)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zh-CN" sz="2000" i="1" dirty="0">
                <a:latin typeface="Cambria" panose="02040503050406030204" pitchFamily="18" charset="0"/>
              </a:rPr>
              <a:t>Challenge </a:t>
            </a:r>
            <a:r>
              <a:rPr lang="en-US" altLang="zh-CN" sz="2000" dirty="0">
                <a:latin typeface="Cambria" panose="02040503050406030204" pitchFamily="18" charset="0"/>
                <a:ea typeface="微软雅黑" panose="020B0503020204020204" pitchFamily="34" charset="-122"/>
              </a:rPr>
              <a:t>: </a:t>
            </a:r>
            <a:r>
              <a:rPr lang="en-US" altLang="zh-CN" sz="2000" dirty="0">
                <a:latin typeface="Cambria" panose="02040503050406030204" pitchFamily="18" charset="0"/>
              </a:rPr>
              <a:t>Session variation</a:t>
            </a:r>
            <a:endParaRPr lang="en-US" altLang="zh-CN" sz="2000" dirty="0"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zh-CN" sz="2000" i="1" dirty="0">
                <a:latin typeface="Cambria" panose="02040503050406030204" pitchFamily="18" charset="0"/>
              </a:rPr>
              <a:t>Technique </a:t>
            </a:r>
            <a:r>
              <a:rPr lang="en-US" altLang="zh-CN" sz="2000" dirty="0">
                <a:latin typeface="Cambria" panose="02040503050406030204" pitchFamily="18" charset="0"/>
                <a:ea typeface="微软雅黑" panose="020B0503020204020204" pitchFamily="34" charset="-122"/>
              </a:rPr>
              <a:t>: JFA, </a:t>
            </a:r>
            <a:r>
              <a:rPr lang="en-US" altLang="zh-CN" sz="2000" dirty="0" err="1">
                <a:latin typeface="Cambria" panose="020405030504060302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ambria" panose="02040503050406030204" pitchFamily="18" charset="0"/>
                <a:ea typeface="微软雅黑" panose="020B0503020204020204" pitchFamily="34" charset="-122"/>
              </a:rPr>
              <a:t>-vector/PLDA</a:t>
            </a:r>
            <a:endParaRPr lang="en-US" altLang="zh-CN" sz="2000" dirty="0">
              <a:latin typeface="Cambria" panose="02040503050406030204" pitchFamily="18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zh-CN" sz="2000" i="1" dirty="0">
                <a:latin typeface="Cambria" panose="02040503050406030204" pitchFamily="18" charset="0"/>
              </a:rPr>
              <a:t>Corpora     </a:t>
            </a:r>
            <a:r>
              <a:rPr lang="en-US" altLang="zh-CN" sz="2000" dirty="0">
                <a:latin typeface="Cambria" panose="02040503050406030204" pitchFamily="18" charset="0"/>
              </a:rPr>
              <a:t>:</a:t>
            </a:r>
            <a:r>
              <a:rPr lang="en-US" altLang="zh-CN" sz="2000" i="1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Mixer, NIST SRE (04-16)</a:t>
            </a:r>
            <a:endParaRPr lang="en-US" altLang="zh-CN" sz="2000" dirty="0"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内容占位符 16">
            <a:extLst>
              <a:ext uri="{FF2B5EF4-FFF2-40B4-BE49-F238E27FC236}">
                <a16:creationId xmlns:a16="http://schemas.microsoft.com/office/drawing/2014/main" id="{8C4C7200-7D71-4BA6-9E54-9BFF511E86E9}"/>
              </a:ext>
            </a:extLst>
          </p:cNvPr>
          <p:cNvSpPr txBox="1">
            <a:spLocks/>
          </p:cNvSpPr>
          <p:nvPr/>
        </p:nvSpPr>
        <p:spPr>
          <a:xfrm>
            <a:off x="6406243" y="4559001"/>
            <a:ext cx="5355122" cy="2076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515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575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35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695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755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18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24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rgbClr val="7030A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 Phase 4</a:t>
            </a:r>
            <a:r>
              <a:rPr lang="zh-CN" altLang="en-US" sz="2800" dirty="0">
                <a:solidFill>
                  <a:srgbClr val="7030A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7030A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(2017~ 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zh-CN" sz="2000" i="1" dirty="0">
                <a:latin typeface="Cambria" panose="02040503050406030204" pitchFamily="18" charset="0"/>
              </a:rPr>
              <a:t>Challenge </a:t>
            </a:r>
            <a:r>
              <a:rPr lang="en-US" altLang="zh-CN" sz="2000" dirty="0">
                <a:latin typeface="Cambria" panose="02040503050406030204" pitchFamily="18" charset="0"/>
                <a:ea typeface="微软雅黑" panose="020B0503020204020204" pitchFamily="34" charset="-122"/>
              </a:rPr>
              <a:t>: </a:t>
            </a:r>
            <a:r>
              <a:rPr lang="en-US" altLang="zh-CN" sz="2000" dirty="0">
                <a:latin typeface="Cambria" panose="02040503050406030204" pitchFamily="18" charset="0"/>
              </a:rPr>
              <a:t>Complex variation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zh-CN" sz="2000" i="1" dirty="0">
                <a:latin typeface="Cambria" panose="02040503050406030204" pitchFamily="18" charset="0"/>
              </a:rPr>
              <a:t>Technique </a:t>
            </a:r>
            <a:r>
              <a:rPr lang="en-US" altLang="zh-CN" sz="2000" dirty="0">
                <a:latin typeface="Cambria" panose="02040503050406030204" pitchFamily="18" charset="0"/>
                <a:ea typeface="微软雅黑" panose="020B0503020204020204" pitchFamily="34" charset="-122"/>
              </a:rPr>
              <a:t>: Deep learning</a:t>
            </a:r>
            <a:endParaRPr lang="en-US" altLang="zh-CN" sz="2000" dirty="0">
              <a:latin typeface="Cambria" panose="02040503050406030204" pitchFamily="18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zh-CN" sz="2000" i="1" dirty="0">
                <a:latin typeface="Cambria" panose="02040503050406030204" pitchFamily="18" charset="0"/>
              </a:rPr>
              <a:t>Corpora</a:t>
            </a:r>
            <a:r>
              <a:rPr lang="en-US" altLang="zh-CN" sz="2000" dirty="0">
                <a:latin typeface="Cambria" panose="02040503050406030204" pitchFamily="18" charset="0"/>
                <a:ea typeface="微软雅黑" panose="020B0503020204020204" pitchFamily="34" charset="-122"/>
              </a:rPr>
              <a:t>     : </a:t>
            </a:r>
            <a:r>
              <a:rPr lang="en-US" altLang="zh-CN" sz="2000" dirty="0" err="1">
                <a:latin typeface="Cambria" panose="02040503050406030204" pitchFamily="18" charset="0"/>
              </a:rPr>
              <a:t>VoxCeleb</a:t>
            </a:r>
            <a:r>
              <a:rPr lang="en-US" altLang="zh-CN" sz="2000" dirty="0">
                <a:latin typeface="Cambria" panose="02040503050406030204" pitchFamily="18" charset="0"/>
              </a:rPr>
              <a:t>, NIST SRE (18-19)</a:t>
            </a:r>
            <a:endParaRPr lang="en-US" altLang="zh-CN" sz="2000" dirty="0"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7" name="Picture 2" descr="http://kaldi-asr.org/kaldi_text_and_logo.png">
            <a:extLst>
              <a:ext uri="{FF2B5EF4-FFF2-40B4-BE49-F238E27FC236}">
                <a16:creationId xmlns:a16="http://schemas.microsoft.com/office/drawing/2014/main" id="{CB36F6B8-7339-4808-85E8-3F6B0C43E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995" y="21772"/>
            <a:ext cx="2030233" cy="48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018A6CB-5353-4382-B94E-B0FBFB3915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mbria" panose="02040503050406030204" pitchFamily="18" charset="0"/>
              </a:rPr>
              <a:t>Challenge, Techniques, Corpora</a:t>
            </a:r>
          </a:p>
        </p:txBody>
      </p:sp>
    </p:spTree>
    <p:extLst>
      <p:ext uri="{BB962C8B-B14F-4D97-AF65-F5344CB8AC3E}">
        <p14:creationId xmlns:p14="http://schemas.microsoft.com/office/powerpoint/2010/main" val="234500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83201-7F12-4545-91A8-05E018C7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Cross-genre results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D4130B-7DC2-4F28-9AC4-0A698B3E4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Acceptable conditions with EER threshold </a:t>
            </a:r>
            <a:r>
              <a:rPr lang="en-US" altLang="zh-CN" b="1" i="1" dirty="0">
                <a:solidFill>
                  <a:srgbClr val="7030A0"/>
                </a:solidFill>
                <a:latin typeface="Cambria" panose="02040503050406030204" pitchFamily="18" charset="0"/>
              </a:rPr>
              <a:t>7.43%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Only few conditions can be deemed acceptable !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F6330E-FE42-4561-8AAF-04129CA88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48" y="2918492"/>
            <a:ext cx="11655104" cy="3393153"/>
          </a:xfrm>
          <a:prstGeom prst="rect">
            <a:avLst/>
          </a:prstGeom>
        </p:spPr>
      </p:pic>
      <p:pic>
        <p:nvPicPr>
          <p:cNvPr id="6" name="Picture 2" descr="http://kaldi-asr.org/kaldi_text_and_logo.png">
            <a:extLst>
              <a:ext uri="{FF2B5EF4-FFF2-40B4-BE49-F238E27FC236}">
                <a16:creationId xmlns:a16="http://schemas.microsoft.com/office/drawing/2014/main" id="{012FABBB-4B08-498F-8DB2-ED0BAC21A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995" y="21772"/>
            <a:ext cx="2030233" cy="48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859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5AEC3-E8AA-41A3-8252-9B9CB54E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CN-Celeb: a large-scale multi-genre corpus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F37170-04C6-4508-A782-57AAEB32D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mbria" panose="02040503050406030204" pitchFamily="18" charset="0"/>
              </a:rPr>
              <a:t>Collection pipeline</a:t>
            </a:r>
          </a:p>
          <a:p>
            <a:endParaRPr lang="en-US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</a:rPr>
              <a:t>Data profile</a:t>
            </a:r>
          </a:p>
          <a:p>
            <a:endParaRPr lang="en-US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</a:rPr>
              <a:t>Multi-genre challenge</a:t>
            </a:r>
          </a:p>
          <a:p>
            <a:endParaRPr lang="en-US" altLang="zh-CN" dirty="0">
              <a:solidFill>
                <a:srgbClr val="7030A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Multi-genre training</a:t>
            </a:r>
          </a:p>
        </p:txBody>
      </p:sp>
      <p:pic>
        <p:nvPicPr>
          <p:cNvPr id="5" name="Picture 2" descr="http://kaldi-asr.org/kaldi_text_and_logo.png">
            <a:extLst>
              <a:ext uri="{FF2B5EF4-FFF2-40B4-BE49-F238E27FC236}">
                <a16:creationId xmlns:a16="http://schemas.microsoft.com/office/drawing/2014/main" id="{7E72BFFD-8AA3-4B17-9906-A48EED833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995" y="21772"/>
            <a:ext cx="2030233" cy="48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750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777C9-8C95-460E-91F0-487A7702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Front-end and back-end training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3B7B82-B575-4AD8-AA13-0C7AA99BF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Single-genre, multi-genre and partial multi-genre training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Multi-genre data is important for training and test.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33970D-8377-43F6-AB78-14EA7BD178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21" t="10114"/>
          <a:stretch/>
        </p:blipFill>
        <p:spPr>
          <a:xfrm>
            <a:off x="2053770" y="2910979"/>
            <a:ext cx="8084460" cy="3754073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D253607-12A1-49A8-95BA-02FBAC77D43B}"/>
              </a:ext>
            </a:extLst>
          </p:cNvPr>
          <p:cNvCxnSpPr/>
          <p:nvPr/>
        </p:nvCxnSpPr>
        <p:spPr>
          <a:xfrm>
            <a:off x="3565321" y="4840448"/>
            <a:ext cx="603168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EC79881-EAA5-43BE-8666-02725C53167B}"/>
              </a:ext>
            </a:extLst>
          </p:cNvPr>
          <p:cNvCxnSpPr/>
          <p:nvPr/>
        </p:nvCxnSpPr>
        <p:spPr>
          <a:xfrm>
            <a:off x="3565321" y="6284754"/>
            <a:ext cx="603168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kaldi-asr.org/kaldi_text_and_logo.png">
            <a:extLst>
              <a:ext uri="{FF2B5EF4-FFF2-40B4-BE49-F238E27FC236}">
                <a16:creationId xmlns:a16="http://schemas.microsoft.com/office/drawing/2014/main" id="{91BDD29B-172E-42BA-BB9B-141B4633A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995" y="21772"/>
            <a:ext cx="2030233" cy="48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37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472D1-DEE5-4501-9651-3EC4EDA23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This is the next phase 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E9CC6-5F0F-451F-9170-8DFADC5C5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Cambria" panose="02040503050406030204" pitchFamily="18" charset="0"/>
              </a:rPr>
              <a:t>How to employ the multi-genre data more effectively ?</a:t>
            </a:r>
          </a:p>
          <a:p>
            <a:endParaRPr lang="en-US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</a:rPr>
              <a:t>How to deal with these extremely difficult genres ?</a:t>
            </a:r>
          </a:p>
          <a:p>
            <a:endParaRPr lang="en-US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</a:rPr>
              <a:t>How to implement genre transfer or adaptation ?</a:t>
            </a:r>
          </a:p>
          <a:p>
            <a:endParaRPr lang="en-US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</a:rPr>
              <a:t>How to deal with genre generalization issue ?</a:t>
            </a:r>
          </a:p>
          <a:p>
            <a:endParaRPr lang="en-US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</a:rPr>
              <a:t>……</a:t>
            </a:r>
          </a:p>
          <a:p>
            <a:endParaRPr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290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3B882-C201-41F5-A181-5AFC312C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Join us !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661DB-7008-4408-9F25-2E0BCD2F5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Let us study these interesting topics together.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Center for speech and language technologies (CSLT), </a:t>
            </a:r>
            <a:r>
              <a:rPr lang="en-US" altLang="zh-CN" dirty="0" err="1">
                <a:latin typeface="Cambria" panose="02040503050406030204" pitchFamily="18" charset="0"/>
              </a:rPr>
              <a:t>BNRist</a:t>
            </a:r>
            <a:r>
              <a:rPr lang="en-US" altLang="zh-CN" dirty="0">
                <a:latin typeface="Cambria" panose="02040503050406030204" pitchFamily="18" charset="0"/>
              </a:rPr>
              <a:t> at Tsinghua University, Beijing.</a:t>
            </a:r>
          </a:p>
          <a:p>
            <a:endParaRPr lang="en-US" altLang="zh-CN" sz="3200" dirty="0">
              <a:latin typeface="Cambria" panose="02040503050406030204" pitchFamily="18" charset="0"/>
            </a:endParaRPr>
          </a:p>
          <a:p>
            <a:endParaRPr lang="en-US" altLang="zh-CN" sz="3200" dirty="0">
              <a:latin typeface="Cambria" panose="02040503050406030204" pitchFamily="18" charset="0"/>
            </a:endParaRPr>
          </a:p>
          <a:p>
            <a:endParaRPr lang="en-US" altLang="zh-CN" sz="3200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</a:rPr>
              <a:t>Postdoc fellow, Research engineer, Research intern</a:t>
            </a:r>
          </a:p>
          <a:p>
            <a:r>
              <a:rPr lang="en-US" altLang="zh-CN" dirty="0">
                <a:latin typeface="Cambria" panose="02040503050406030204" pitchFamily="18" charset="0"/>
              </a:rPr>
              <a:t>Contact me: </a:t>
            </a:r>
            <a:r>
              <a:rPr lang="en-US" altLang="zh-CN" u="sng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lilt@mail.tsinghua.edu.cn</a:t>
            </a:r>
            <a:endParaRPr lang="en-US" altLang="zh-CN" dirty="0">
              <a:latin typeface="Cambria" panose="02040503050406030204" pitchFamily="18" charset="0"/>
            </a:endParaRPr>
          </a:p>
          <a:p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9EF6477-A935-4CAC-8D1D-265D762B4AE1}"/>
              </a:ext>
            </a:extLst>
          </p:cNvPr>
          <p:cNvGrpSpPr/>
          <p:nvPr/>
        </p:nvGrpSpPr>
        <p:grpSpPr>
          <a:xfrm>
            <a:off x="3239702" y="3425146"/>
            <a:ext cx="5712595" cy="1232384"/>
            <a:chOff x="3192794" y="3392488"/>
            <a:chExt cx="5712595" cy="1232384"/>
          </a:xfrm>
        </p:grpSpPr>
        <p:pic>
          <p:nvPicPr>
            <p:cNvPr id="4" name="Picture 2" descr="http://upload.wikimedia.org/wikipedia/zh/thumb/e/ec/Tsinghua_University_Logo.svg/387px-Tsinghua_University_Logo.svg.png">
              <a:extLst>
                <a:ext uri="{FF2B5EF4-FFF2-40B4-BE49-F238E27FC236}">
                  <a16:creationId xmlns:a16="http://schemas.microsoft.com/office/drawing/2014/main" id="{EC9D5EC6-CE10-48A1-9DCE-C9B85FBBD3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2794" y="3392488"/>
              <a:ext cx="1232384" cy="1232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www.ncmmsc.org/CIPS-ParsEval-2009/images/CSLT.jpg">
              <a:extLst>
                <a:ext uri="{FF2B5EF4-FFF2-40B4-BE49-F238E27FC236}">
                  <a16:creationId xmlns:a16="http://schemas.microsoft.com/office/drawing/2014/main" id="{F1AE7EC9-D7E4-4A1E-A398-FC1B58B5D5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5167" y="3429000"/>
              <a:ext cx="1640222" cy="1195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10148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FA53B-0ABC-478A-8514-F196EB30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Summary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5F87EE-23D6-45A2-BD64-5209ADA5D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>
                <a:latin typeface="Cambria" panose="02040503050406030204" pitchFamily="18" charset="0"/>
              </a:rPr>
              <a:t>CN-Celeb :</a:t>
            </a:r>
            <a:r>
              <a:rPr lang="zh-CN" altLang="en-US" sz="2400" dirty="0"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latin typeface="Cambria" panose="02040503050406030204" pitchFamily="18" charset="0"/>
              </a:rPr>
              <a:t>a</a:t>
            </a:r>
            <a:r>
              <a:rPr lang="zh-CN" altLang="en-US" sz="2400" dirty="0"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latin typeface="Cambria" panose="02040503050406030204" pitchFamily="18" charset="0"/>
              </a:rPr>
              <a:t>large-scale</a:t>
            </a:r>
            <a:r>
              <a:rPr lang="zh-CN" altLang="en-US" sz="2400" dirty="0"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latin typeface="Cambria" panose="02040503050406030204" pitchFamily="18" charset="0"/>
              </a:rPr>
              <a:t>multi-genre speaker recognition corpus.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>
                <a:latin typeface="Cambria" panose="02040503050406030204" pitchFamily="18" charset="0"/>
              </a:rPr>
              <a:t>Multi-genre speaker recognition can be regarded as the next research phase.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>
                <a:latin typeface="Cambria" panose="02040503050406030204" pitchFamily="18" charset="0"/>
                <a:ea typeface="微软雅黑" panose="020B0503020204020204" pitchFamily="34" charset="-122"/>
              </a:rPr>
              <a:t>Toolkit : </a:t>
            </a:r>
            <a:r>
              <a:rPr lang="en-US" altLang="zh-CN" sz="2400" u="sng" dirty="0">
                <a:solidFill>
                  <a:srgbClr val="0070C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http://cslt.riit.tsinghua.edu.cn/mediawiki/index.php/CN-Celeb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>
                <a:latin typeface="Cambria" panose="02040503050406030204" pitchFamily="18" charset="0"/>
                <a:ea typeface="微软雅黑" panose="020B0503020204020204" pitchFamily="34" charset="-122"/>
              </a:rPr>
              <a:t>Paper : </a:t>
            </a:r>
            <a:r>
              <a:rPr lang="en-US" altLang="zh-CN" sz="2400" u="sng" dirty="0">
                <a:solidFill>
                  <a:srgbClr val="0070C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https://arxiv.org/abs/1911.01799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>
                <a:latin typeface="Cambria" panose="02040503050406030204" pitchFamily="18" charset="0"/>
                <a:ea typeface="微软雅黑" panose="020B0503020204020204" pitchFamily="34" charset="-122"/>
              </a:rPr>
              <a:t>Download : </a:t>
            </a:r>
            <a:r>
              <a:rPr lang="en-US" altLang="zh-CN" sz="2400" u="sng" dirty="0">
                <a:solidFill>
                  <a:srgbClr val="0070C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http://www.openslr.org/82/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>
                <a:latin typeface="Cambria" panose="02040503050406030204" pitchFamily="18" charset="0"/>
                <a:ea typeface="微软雅黑" panose="020B0503020204020204" pitchFamily="34" charset="-122"/>
              </a:rPr>
              <a:t>Kaldi recipe : </a:t>
            </a:r>
            <a:r>
              <a:rPr lang="en-US" altLang="zh-CN" sz="2400" u="sng" dirty="0">
                <a:solidFill>
                  <a:srgbClr val="0070C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https://github.com/kaldi-asr/kaldi/tree/master/egs/cnceleb</a:t>
            </a:r>
          </a:p>
        </p:txBody>
      </p:sp>
      <p:pic>
        <p:nvPicPr>
          <p:cNvPr id="5" name="Picture 2" descr="http://kaldi-asr.org/kaldi_text_and_logo.png">
            <a:extLst>
              <a:ext uri="{FF2B5EF4-FFF2-40B4-BE49-F238E27FC236}">
                <a16:creationId xmlns:a16="http://schemas.microsoft.com/office/drawing/2014/main" id="{5ED277C4-1498-4137-8172-0C5EE8174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995" y="21772"/>
            <a:ext cx="2030233" cy="48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058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84DCFB5-572B-4DD0-9BCA-A7180C23B844}"/>
              </a:ext>
            </a:extLst>
          </p:cNvPr>
          <p:cNvSpPr/>
          <p:nvPr/>
        </p:nvSpPr>
        <p:spPr>
          <a:xfrm>
            <a:off x="454404" y="2682355"/>
            <a:ext cx="112831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>
                <a:latin typeface="Cambria" panose="02040503050406030204" pitchFamily="18" charset="0"/>
                <a:ea typeface="Cambria" panose="02040503050406030204" pitchFamily="18" charset="0"/>
              </a:rPr>
              <a:t>Thank you !</a:t>
            </a:r>
            <a:endParaRPr lang="zh-CN" altLang="en-US" sz="5400" b="1" i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EED49AA-A7BF-4269-BCD4-19BE85A26026}"/>
              </a:ext>
            </a:extLst>
          </p:cNvPr>
          <p:cNvSpPr txBox="1">
            <a:spLocks/>
          </p:cNvSpPr>
          <p:nvPr/>
        </p:nvSpPr>
        <p:spPr>
          <a:xfrm>
            <a:off x="1524000" y="3605685"/>
            <a:ext cx="9144000" cy="3029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u="sng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http://lilt.cslt.org/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u="sng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http://cslt.riit.tsinghua.edu.cn/</a:t>
            </a:r>
            <a:endParaRPr lang="en-US" altLang="zh-CN" u="sng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10" name="Picture 2" descr="http://upload.wikimedia.org/wikipedia/zh/thumb/e/ec/Tsinghua_University_Logo.svg/387px-Tsinghua_University_Logo.svg.png">
            <a:extLst>
              <a:ext uri="{FF2B5EF4-FFF2-40B4-BE49-F238E27FC236}">
                <a16:creationId xmlns:a16="http://schemas.microsoft.com/office/drawing/2014/main" id="{F56A5A79-4B26-4FC1-B53A-C744ED675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753" y="81352"/>
            <a:ext cx="1001210" cy="100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ncmmsc.org/CIPS-ParsEval-2009/images/CSLT.jpg">
            <a:extLst>
              <a:ext uri="{FF2B5EF4-FFF2-40B4-BE49-F238E27FC236}">
                <a16:creationId xmlns:a16="http://schemas.microsoft.com/office/drawing/2014/main" id="{42E9CCB2-132B-41C4-8AE1-3A70ED2AE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7032" y="55363"/>
            <a:ext cx="1444520" cy="105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kaldi-asr.org/kaldi_text_and_logo.png">
            <a:extLst>
              <a:ext uri="{FF2B5EF4-FFF2-40B4-BE49-F238E27FC236}">
                <a16:creationId xmlns:a16="http://schemas.microsoft.com/office/drawing/2014/main" id="{71125191-48E0-4A2E-8323-910A79597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48" y="294546"/>
            <a:ext cx="2382473" cy="57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80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BDB10-B2B6-4808-8738-FCC1B6D4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What is the next phase ?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39AE48-0704-4160-840C-203C6060D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Challenge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Speaking in the wild under complex </a:t>
            </a:r>
            <a:r>
              <a:rPr lang="en-US" altLang="zh-CN" i="1" dirty="0">
                <a:solidFill>
                  <a:srgbClr val="7030A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multi-genre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conditions.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For instance, one enrolls with reading speech while tests with singing.</a:t>
            </a:r>
          </a:p>
          <a:p>
            <a:pPr lvl="1"/>
            <a:endParaRPr lang="zh-CN" altLang="en-US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Technique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Deep learning methods, or others.</a:t>
            </a:r>
          </a:p>
          <a:p>
            <a:pPr lvl="1"/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Corpora</a:t>
            </a:r>
          </a:p>
          <a:p>
            <a:pPr lvl="1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We need a real multi-genre corpus, which covers </a:t>
            </a:r>
            <a:r>
              <a:rPr lang="en-US" altLang="zh-CN" i="1" dirty="0">
                <a:solidFill>
                  <a:srgbClr val="7030A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intrinsic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(speaking style, physiological status) and </a:t>
            </a:r>
            <a:r>
              <a:rPr lang="en-US" altLang="zh-CN" i="1" dirty="0">
                <a:solidFill>
                  <a:srgbClr val="7030A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extrinsic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(recording device, background noise) inter-session variations !</a:t>
            </a:r>
          </a:p>
        </p:txBody>
      </p:sp>
      <p:pic>
        <p:nvPicPr>
          <p:cNvPr id="4" name="Picture 2" descr="http://kaldi-asr.org/kaldi_text_and_logo.png">
            <a:extLst>
              <a:ext uri="{FF2B5EF4-FFF2-40B4-BE49-F238E27FC236}">
                <a16:creationId xmlns:a16="http://schemas.microsoft.com/office/drawing/2014/main" id="{4B0A1DFC-418E-4C5A-A001-3FD63183C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995" y="21772"/>
            <a:ext cx="2030233" cy="48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48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5AEC3-E8AA-41A3-8252-9B9CB54E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CN-Celeb: a large-scale multi-genre corpus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F37170-04C6-4508-A782-57AAEB32D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mbria" panose="02040503050406030204" pitchFamily="18" charset="0"/>
              </a:rPr>
              <a:t>Collection pipeline</a:t>
            </a:r>
          </a:p>
          <a:p>
            <a:endParaRPr lang="en-US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</a:rPr>
              <a:t>Data profile</a:t>
            </a:r>
          </a:p>
          <a:p>
            <a:endParaRPr lang="en-US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</a:rPr>
              <a:t>Multi-genre challenge</a:t>
            </a:r>
          </a:p>
          <a:p>
            <a:endParaRPr lang="en-US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</a:rPr>
              <a:t>Multi-genre training</a:t>
            </a:r>
          </a:p>
        </p:txBody>
      </p:sp>
      <p:pic>
        <p:nvPicPr>
          <p:cNvPr id="5" name="Picture 2" descr="http://kaldi-asr.org/kaldi_text_and_logo.png">
            <a:extLst>
              <a:ext uri="{FF2B5EF4-FFF2-40B4-BE49-F238E27FC236}">
                <a16:creationId xmlns:a16="http://schemas.microsoft.com/office/drawing/2014/main" id="{A1E7B1E3-449A-4F19-80C6-579021E57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995" y="21772"/>
            <a:ext cx="2030233" cy="48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97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5AEC3-E8AA-41A3-8252-9B9CB54E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CN-Celeb: a large-scale multi-genre corpus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F37170-04C6-4508-A782-57AAEB32D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Collection pipeline</a:t>
            </a:r>
          </a:p>
          <a:p>
            <a:endParaRPr lang="en-US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</a:rPr>
              <a:t>Data profile</a:t>
            </a:r>
          </a:p>
          <a:p>
            <a:endParaRPr lang="en-US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</a:rPr>
              <a:t>Multi-genre challenge</a:t>
            </a:r>
          </a:p>
          <a:p>
            <a:endParaRPr lang="en-US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</a:rPr>
              <a:t>Multi-genre training</a:t>
            </a:r>
          </a:p>
        </p:txBody>
      </p:sp>
      <p:pic>
        <p:nvPicPr>
          <p:cNvPr id="5" name="Picture 2" descr="http://kaldi-asr.org/kaldi_text_and_logo.png">
            <a:extLst>
              <a:ext uri="{FF2B5EF4-FFF2-40B4-BE49-F238E27FC236}">
                <a16:creationId xmlns:a16="http://schemas.microsoft.com/office/drawing/2014/main" id="{31FC469E-3F0C-4158-81D5-5B7BE53BE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995" y="21772"/>
            <a:ext cx="2030233" cy="48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349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6DACD-2C0A-4FA2-8BC0-F25F51C30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Collection pipeline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73F2E3-FDA3-4D73-92B0-69709D833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6943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rgbClr val="7030A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STEP 1:</a:t>
            </a:r>
            <a:r>
              <a:rPr lang="en-US" altLang="zh-CN" sz="2400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POI list design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rgbClr val="7030A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STEP 2:</a:t>
            </a:r>
            <a:r>
              <a:rPr lang="en-US" altLang="zh-CN" sz="2400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Pictures and videos download</a:t>
            </a:r>
            <a:endParaRPr lang="en-US" altLang="zh-CN" sz="2400" dirty="0"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rgbClr val="7030A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STEP 3:</a:t>
            </a:r>
            <a:r>
              <a:rPr lang="en-US" altLang="zh-CN" sz="2400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Face detection and tracking</a:t>
            </a:r>
            <a:endParaRPr lang="en-US" altLang="zh-CN" sz="2400" dirty="0"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rgbClr val="7030A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STEP 4:</a:t>
            </a:r>
            <a:r>
              <a:rPr lang="en-US" altLang="zh-CN" sz="2400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Active speaker verification</a:t>
            </a:r>
            <a:endParaRPr lang="en-US" altLang="zh-CN" sz="2400" dirty="0"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rgbClr val="7030A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STEP 5:</a:t>
            </a:r>
            <a:r>
              <a:rPr lang="en-US" altLang="zh-CN" sz="2400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Double check by speaker recognition</a:t>
            </a:r>
            <a:endParaRPr lang="en-US" altLang="zh-CN" sz="2400" dirty="0"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rgbClr val="7030A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STEP 6:</a:t>
            </a:r>
            <a:r>
              <a:rPr lang="en-US" altLang="zh-CN" sz="2400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Human check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01D472-BC19-44A7-93BE-9C8C43B65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826" y="2161185"/>
            <a:ext cx="6630799" cy="346652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0EA9D98-D048-4E70-BAC5-FD0E1B327302}"/>
              </a:ext>
            </a:extLst>
          </p:cNvPr>
          <p:cNvSpPr/>
          <p:nvPr/>
        </p:nvSpPr>
        <p:spPr>
          <a:xfrm>
            <a:off x="838200" y="6339733"/>
            <a:ext cx="9027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Cambria" panose="02040503050406030204" pitchFamily="18" charset="0"/>
                <a:ea typeface="微软雅黑" panose="020B0503020204020204" pitchFamily="34" charset="-122"/>
              </a:rPr>
              <a:t>Toolkit: http://cslt.riit.tsinghua.edu.cn/mediawiki/index.php/CN-Celeb</a:t>
            </a:r>
          </a:p>
        </p:txBody>
      </p:sp>
      <p:pic>
        <p:nvPicPr>
          <p:cNvPr id="7" name="Picture 2" descr="http://kaldi-asr.org/kaldi_text_and_logo.png">
            <a:extLst>
              <a:ext uri="{FF2B5EF4-FFF2-40B4-BE49-F238E27FC236}">
                <a16:creationId xmlns:a16="http://schemas.microsoft.com/office/drawing/2014/main" id="{820F7CAE-546E-484A-9DA1-D22C8AFE8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995" y="21772"/>
            <a:ext cx="2030233" cy="48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56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28CDC-985D-46A0-9AF9-119534545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Contributors of CN-Celeb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AD5F141-36C4-4805-B30A-C8F0002DED45}"/>
              </a:ext>
            </a:extLst>
          </p:cNvPr>
          <p:cNvGrpSpPr/>
          <p:nvPr/>
        </p:nvGrpSpPr>
        <p:grpSpPr>
          <a:xfrm>
            <a:off x="427253" y="4414619"/>
            <a:ext cx="11337494" cy="2078256"/>
            <a:chOff x="428897" y="2077732"/>
            <a:chExt cx="11337494" cy="2078256"/>
          </a:xfrm>
        </p:grpSpPr>
        <p:pic>
          <p:nvPicPr>
            <p:cNvPr id="1030" name="Picture 6" descr="Pengyuan.jpg">
              <a:extLst>
                <a:ext uri="{FF2B5EF4-FFF2-40B4-BE49-F238E27FC236}">
                  <a16:creationId xmlns:a16="http://schemas.microsoft.com/office/drawing/2014/main" id="{ACD09812-9096-4C14-B2AA-1677462328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9063" y="2079986"/>
              <a:ext cx="1159050" cy="1738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142DBE1-E35D-4F5F-8EAE-2303850B887C}"/>
                </a:ext>
              </a:extLst>
            </p:cNvPr>
            <p:cNvSpPr txBox="1"/>
            <p:nvPr/>
          </p:nvSpPr>
          <p:spPr>
            <a:xfrm>
              <a:off x="8383269" y="3817434"/>
              <a:ext cx="1990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err="1"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Pengyuan</a:t>
              </a:r>
              <a:r>
                <a:rPr lang="en-US" altLang="zh-CN" sz="1600" dirty="0"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 Zhang</a:t>
              </a:r>
              <a:endParaRPr lang="zh-CN" altLang="en-US" sz="16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51D2FF54-AC4E-4B1A-AC5B-D20D00B9076C}"/>
                </a:ext>
              </a:extLst>
            </p:cNvPr>
            <p:cNvGrpSpPr/>
            <p:nvPr/>
          </p:nvGrpSpPr>
          <p:grpSpPr>
            <a:xfrm>
              <a:off x="5138878" y="2079986"/>
              <a:ext cx="1990638" cy="2076002"/>
              <a:chOff x="5138878" y="2079986"/>
              <a:chExt cx="1990638" cy="2076002"/>
            </a:xfrm>
          </p:grpSpPr>
          <p:pic>
            <p:nvPicPr>
              <p:cNvPr id="1032" name="Picture 8" descr="Haolin2.jpg">
                <a:extLst>
                  <a:ext uri="{FF2B5EF4-FFF2-40B4-BE49-F238E27FC236}">
                    <a16:creationId xmlns:a16="http://schemas.microsoft.com/office/drawing/2014/main" id="{8007642A-2B21-425B-B39D-08F329C8E0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1025" y="2079986"/>
                <a:ext cx="1306344" cy="17439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E4118E7-346D-4F87-8CF4-2FF50F88205A}"/>
                  </a:ext>
                </a:extLst>
              </p:cNvPr>
              <p:cNvSpPr txBox="1"/>
              <p:nvPr/>
            </p:nvSpPr>
            <p:spPr>
              <a:xfrm>
                <a:off x="5138878" y="3817434"/>
                <a:ext cx="19906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err="1">
                    <a:latin typeface="Cambria" panose="02040503050406030204" pitchFamily="18" charset="0"/>
                    <a:ea typeface="Cambria" panose="02040503050406030204" pitchFamily="18" charset="0"/>
                    <a:cs typeface="Calibri" panose="020F0502020204030204" pitchFamily="34" charset="0"/>
                  </a:rPr>
                  <a:t>Haolin</a:t>
                </a:r>
                <a:r>
                  <a:rPr lang="en-US" altLang="zh-CN" sz="1600" dirty="0">
                    <a:latin typeface="Cambria" panose="02040503050406030204" pitchFamily="18" charset="0"/>
                    <a:ea typeface="Cambria" panose="02040503050406030204" pitchFamily="18" charset="0"/>
                    <a:cs typeface="Calibri" panose="020F0502020204030204" pitchFamily="34" charset="0"/>
                  </a:rPr>
                  <a:t> Chen</a:t>
                </a:r>
                <a:endParaRPr lang="zh-CN" altLang="en-US" sz="1600" dirty="0">
                  <a:latin typeface="Cambria" panose="02040503050406030204" pitchFamily="18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1034" name="Picture 10" descr="Sitong.jpg">
              <a:extLst>
                <a:ext uri="{FF2B5EF4-FFF2-40B4-BE49-F238E27FC236}">
                  <a16:creationId xmlns:a16="http://schemas.microsoft.com/office/drawing/2014/main" id="{AA779F89-9E50-4AFE-9A68-8F2EE736FB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7837" y="2079986"/>
              <a:ext cx="1170758" cy="1738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E0DEA10-9B0C-49CF-824E-7F3A6953A283}"/>
                </a:ext>
              </a:extLst>
            </p:cNvPr>
            <p:cNvSpPr/>
            <p:nvPr/>
          </p:nvSpPr>
          <p:spPr>
            <a:xfrm>
              <a:off x="7136966" y="3817434"/>
              <a:ext cx="13242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err="1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Sitong</a:t>
              </a:r>
              <a:r>
                <a:rPr lang="en-US" altLang="zh-CN" sz="16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 Cheng</a:t>
              </a:r>
              <a:endParaRPr lang="en-US" altLang="zh-CN" sz="160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7F30E3C-51CF-4B2A-9A26-4C23E4200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78581" y="2079985"/>
              <a:ext cx="1387810" cy="1738575"/>
            </a:xfrm>
            <a:prstGeom prst="rect">
              <a:avLst/>
            </a:prstGeom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023EFE1-538B-451A-84FC-E73B014B4A2F}"/>
                </a:ext>
              </a:extLst>
            </p:cNvPr>
            <p:cNvSpPr txBox="1"/>
            <p:nvPr/>
          </p:nvSpPr>
          <p:spPr>
            <a:xfrm>
              <a:off x="10373907" y="3817434"/>
              <a:ext cx="13878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err="1"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Ziya</a:t>
              </a:r>
              <a:r>
                <a:rPr lang="en-US" altLang="zh-CN" sz="1600" dirty="0"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 Zhou</a:t>
              </a:r>
              <a:endParaRPr lang="zh-CN" altLang="en-US" sz="16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13B25F33-BAF0-49D9-90FF-F0C4602FA9A7}"/>
                </a:ext>
              </a:extLst>
            </p:cNvPr>
            <p:cNvGrpSpPr/>
            <p:nvPr/>
          </p:nvGrpSpPr>
          <p:grpSpPr>
            <a:xfrm>
              <a:off x="3607081" y="2078859"/>
              <a:ext cx="1712053" cy="2077129"/>
              <a:chOff x="3607081" y="2078859"/>
              <a:chExt cx="1712053" cy="2077129"/>
            </a:xfrm>
          </p:grpSpPr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0F61949-A9E1-4E8F-8262-27CB26F8CC41}"/>
                  </a:ext>
                </a:extLst>
              </p:cNvPr>
              <p:cNvSpPr txBox="1"/>
              <p:nvPr/>
            </p:nvSpPr>
            <p:spPr>
              <a:xfrm>
                <a:off x="3607081" y="3817434"/>
                <a:ext cx="17120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err="1">
                    <a:latin typeface="Cambria" panose="02040503050406030204" pitchFamily="18" charset="0"/>
                    <a:ea typeface="Cambria" panose="02040503050406030204" pitchFamily="18" charset="0"/>
                    <a:cs typeface="Calibri" panose="020F0502020204030204" pitchFamily="34" charset="0"/>
                  </a:rPr>
                  <a:t>Kaicheng</a:t>
                </a:r>
                <a:r>
                  <a:rPr lang="en-US" altLang="zh-CN" sz="1600" dirty="0">
                    <a:latin typeface="Cambria" panose="02040503050406030204" pitchFamily="18" charset="0"/>
                    <a:ea typeface="Cambria" panose="02040503050406030204" pitchFamily="18" charset="0"/>
                    <a:cs typeface="Calibri" panose="020F0502020204030204" pitchFamily="34" charset="0"/>
                  </a:rPr>
                  <a:t> Li</a:t>
                </a:r>
                <a:endParaRPr lang="zh-CN" altLang="en-US" sz="1600" dirty="0">
                  <a:latin typeface="Cambria" panose="02040503050406030204" pitchFamily="18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39" name="图片 38">
                <a:extLst>
                  <a:ext uri="{FF2B5EF4-FFF2-40B4-BE49-F238E27FC236}">
                    <a16:creationId xmlns:a16="http://schemas.microsoft.com/office/drawing/2014/main" id="{46753CC8-16F2-4097-961A-3FBB7EB226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228"/>
              <a:stretch/>
            </p:blipFill>
            <p:spPr>
              <a:xfrm>
                <a:off x="3811008" y="2078859"/>
                <a:ext cx="1302030" cy="1738575"/>
              </a:xfrm>
              <a:prstGeom prst="rect">
                <a:avLst/>
              </a:prstGeom>
            </p:spPr>
          </p:pic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98E18B8C-C35E-4DDB-9153-305841D3AA96}"/>
                </a:ext>
              </a:extLst>
            </p:cNvPr>
            <p:cNvGrpSpPr/>
            <p:nvPr/>
          </p:nvGrpSpPr>
          <p:grpSpPr>
            <a:xfrm>
              <a:off x="428897" y="2082163"/>
              <a:ext cx="1306345" cy="2073825"/>
              <a:chOff x="428897" y="2082163"/>
              <a:chExt cx="1306345" cy="2073825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C42D7C0-6861-4831-983B-6A8E98795353}"/>
                  </a:ext>
                </a:extLst>
              </p:cNvPr>
              <p:cNvSpPr txBox="1"/>
              <p:nvPr/>
            </p:nvSpPr>
            <p:spPr>
              <a:xfrm>
                <a:off x="445761" y="3817434"/>
                <a:ext cx="12726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Cambria" panose="02040503050406030204" pitchFamily="18" charset="0"/>
                    <a:ea typeface="Cambria" panose="02040503050406030204" pitchFamily="18" charset="0"/>
                    <a:cs typeface="Calibri" panose="020F0502020204030204" pitchFamily="34" charset="0"/>
                  </a:rPr>
                  <a:t>Yue Fan</a:t>
                </a:r>
                <a:endParaRPr lang="zh-CN" altLang="en-US" sz="1600" dirty="0">
                  <a:latin typeface="Cambria" panose="02040503050406030204" pitchFamily="18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1390A6E9-A7AF-4E08-A17C-7CA580B7E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8897" y="2082163"/>
                <a:ext cx="1306345" cy="1741793"/>
              </a:xfrm>
              <a:prstGeom prst="rect">
                <a:avLst/>
              </a:prstGeom>
            </p:spPr>
          </p:pic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D424D131-088E-4196-9541-1CEA1B377737}"/>
                </a:ext>
              </a:extLst>
            </p:cNvPr>
            <p:cNvGrpSpPr/>
            <p:nvPr/>
          </p:nvGrpSpPr>
          <p:grpSpPr>
            <a:xfrm>
              <a:off x="2028637" y="2077732"/>
              <a:ext cx="1526764" cy="2078256"/>
              <a:chOff x="2028637" y="2077732"/>
              <a:chExt cx="1526764" cy="2078256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1A4C0D8-0EBC-4695-AA07-7C3122491B50}"/>
                  </a:ext>
                </a:extLst>
              </p:cNvPr>
              <p:cNvSpPr txBox="1"/>
              <p:nvPr/>
            </p:nvSpPr>
            <p:spPr>
              <a:xfrm>
                <a:off x="2028637" y="3817434"/>
                <a:ext cx="1526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err="1">
                    <a:latin typeface="Cambria" panose="02040503050406030204" pitchFamily="18" charset="0"/>
                    <a:ea typeface="Cambria" panose="02040503050406030204" pitchFamily="18" charset="0"/>
                    <a:cs typeface="Calibri" panose="020F0502020204030204" pitchFamily="34" charset="0"/>
                  </a:rPr>
                  <a:t>Jiawen</a:t>
                </a:r>
                <a:r>
                  <a:rPr lang="en-US" altLang="zh-CN" sz="1600" dirty="0">
                    <a:latin typeface="Cambria" panose="02040503050406030204" pitchFamily="18" charset="0"/>
                    <a:ea typeface="Cambria" panose="02040503050406030204" pitchFamily="18" charset="0"/>
                    <a:cs typeface="Calibri" panose="020F0502020204030204" pitchFamily="34" charset="0"/>
                  </a:rPr>
                  <a:t> Kang</a:t>
                </a:r>
                <a:endParaRPr lang="zh-CN" altLang="en-US" sz="1600" dirty="0">
                  <a:latin typeface="Cambria" panose="02040503050406030204" pitchFamily="18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02E4A5EA-BB39-4BAF-90F7-BC9B027FC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7494" y="2077732"/>
                <a:ext cx="1305244" cy="1739702"/>
              </a:xfrm>
              <a:prstGeom prst="rect">
                <a:avLst/>
              </a:prstGeom>
            </p:spPr>
          </p:pic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2C661BB-EFE0-4C12-8873-738022DCB99C}"/>
              </a:ext>
            </a:extLst>
          </p:cNvPr>
          <p:cNvGrpSpPr/>
          <p:nvPr/>
        </p:nvGrpSpPr>
        <p:grpSpPr>
          <a:xfrm>
            <a:off x="1080425" y="2055813"/>
            <a:ext cx="10038902" cy="1798798"/>
            <a:chOff x="1063098" y="4757276"/>
            <a:chExt cx="10038902" cy="1798798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8F78FCA-3BBA-4385-801A-C8788E7257CB}"/>
                </a:ext>
              </a:extLst>
            </p:cNvPr>
            <p:cNvGrpSpPr/>
            <p:nvPr/>
          </p:nvGrpSpPr>
          <p:grpSpPr>
            <a:xfrm>
              <a:off x="1063098" y="4757276"/>
              <a:ext cx="1272618" cy="1798798"/>
              <a:chOff x="1063098" y="4757276"/>
              <a:chExt cx="1272618" cy="1798798"/>
            </a:xfrm>
          </p:grpSpPr>
          <p:pic>
            <p:nvPicPr>
              <p:cNvPr id="28" name="图片 27">
                <a:extLst>
                  <a:ext uri="{FF2B5EF4-FFF2-40B4-BE49-F238E27FC236}">
                    <a16:creationId xmlns:a16="http://schemas.microsoft.com/office/drawing/2014/main" id="{6749A442-E040-4075-92D1-3D9E48B91B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0429" y="4757276"/>
                <a:ext cx="1168730" cy="1460244"/>
              </a:xfrm>
              <a:prstGeom prst="rect">
                <a:avLst/>
              </a:prstGeom>
            </p:spPr>
          </p:pic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37C05ED-D4AA-4CD6-AC8B-C9C3F4071B9D}"/>
                  </a:ext>
                </a:extLst>
              </p:cNvPr>
              <p:cNvSpPr txBox="1"/>
              <p:nvPr/>
            </p:nvSpPr>
            <p:spPr>
              <a:xfrm>
                <a:off x="1063098" y="6217520"/>
                <a:ext cx="12726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Cambria" panose="02040503050406030204" pitchFamily="18" charset="0"/>
                    <a:ea typeface="Cambria" panose="02040503050406030204" pitchFamily="18" charset="0"/>
                    <a:cs typeface="Calibri" panose="020F0502020204030204" pitchFamily="34" charset="0"/>
                  </a:rPr>
                  <a:t>Dong Wang</a:t>
                </a:r>
                <a:endParaRPr lang="zh-CN" altLang="en-US" sz="1600" dirty="0">
                  <a:latin typeface="Cambria" panose="02040503050406030204" pitchFamily="18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A701288-388A-40B5-95D2-706AFB659350}"/>
                </a:ext>
              </a:extLst>
            </p:cNvPr>
            <p:cNvGrpSpPr/>
            <p:nvPr/>
          </p:nvGrpSpPr>
          <p:grpSpPr>
            <a:xfrm>
              <a:off x="3189051" y="4757276"/>
              <a:ext cx="1272618" cy="1798798"/>
              <a:chOff x="3276401" y="4757276"/>
              <a:chExt cx="1272618" cy="1798798"/>
            </a:xfrm>
          </p:grpSpPr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9BD8C7FA-12C4-4A87-9227-055375DD7B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4" r="13815"/>
              <a:stretch/>
            </p:blipFill>
            <p:spPr>
              <a:xfrm>
                <a:off x="3354933" y="4757276"/>
                <a:ext cx="1136720" cy="1460832"/>
              </a:xfrm>
              <a:prstGeom prst="rect">
                <a:avLst/>
              </a:prstGeom>
            </p:spPr>
          </p:pic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81103BF-DDCF-408A-9967-BF93D4579CBF}"/>
                  </a:ext>
                </a:extLst>
              </p:cNvPr>
              <p:cNvSpPr txBox="1"/>
              <p:nvPr/>
            </p:nvSpPr>
            <p:spPr>
              <a:xfrm>
                <a:off x="3276401" y="6217520"/>
                <a:ext cx="12726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err="1">
                    <a:latin typeface="Cambria" panose="02040503050406030204" pitchFamily="18" charset="0"/>
                    <a:ea typeface="Cambria" panose="02040503050406030204" pitchFamily="18" charset="0"/>
                    <a:cs typeface="Calibri" panose="020F0502020204030204" pitchFamily="34" charset="0"/>
                  </a:rPr>
                  <a:t>Lantian</a:t>
                </a:r>
                <a:r>
                  <a:rPr lang="en-US" altLang="zh-CN" sz="1600" dirty="0">
                    <a:latin typeface="Cambria" panose="02040503050406030204" pitchFamily="18" charset="0"/>
                    <a:ea typeface="Cambria" panose="02040503050406030204" pitchFamily="18" charset="0"/>
                    <a:cs typeface="Calibri" panose="020F0502020204030204" pitchFamily="34" charset="0"/>
                  </a:rPr>
                  <a:t> Li</a:t>
                </a:r>
                <a:endParaRPr lang="zh-CN" altLang="en-US" sz="1600" dirty="0">
                  <a:latin typeface="Cambria" panose="02040503050406030204" pitchFamily="18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783583D-0CAC-48F7-B27D-A53CF26F9A4C}"/>
                </a:ext>
              </a:extLst>
            </p:cNvPr>
            <p:cNvGrpSpPr/>
            <p:nvPr/>
          </p:nvGrpSpPr>
          <p:grpSpPr>
            <a:xfrm>
              <a:off x="7474683" y="4757276"/>
              <a:ext cx="1501365" cy="1798798"/>
              <a:chOff x="7627911" y="4757276"/>
              <a:chExt cx="1501365" cy="1798798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956345AA-8E97-475B-842E-E5FD213CD4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2481" y="4757276"/>
                <a:ext cx="1172227" cy="1460244"/>
              </a:xfrm>
              <a:prstGeom prst="rect">
                <a:avLst/>
              </a:prstGeom>
            </p:spPr>
          </p:pic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6191C97-BCBA-446C-BCD5-B2C4B256AEBE}"/>
                  </a:ext>
                </a:extLst>
              </p:cNvPr>
              <p:cNvSpPr txBox="1"/>
              <p:nvPr/>
            </p:nvSpPr>
            <p:spPr>
              <a:xfrm>
                <a:off x="7627911" y="6217520"/>
                <a:ext cx="15013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err="1">
                    <a:latin typeface="Cambria" panose="02040503050406030204" pitchFamily="18" charset="0"/>
                    <a:ea typeface="Cambria" panose="02040503050406030204" pitchFamily="18" charset="0"/>
                    <a:cs typeface="Calibri" panose="020F0502020204030204" pitchFamily="34" charset="0"/>
                  </a:rPr>
                  <a:t>Zhiyuan</a:t>
                </a:r>
                <a:r>
                  <a:rPr lang="en-US" altLang="zh-CN" sz="1600" dirty="0">
                    <a:latin typeface="Cambria" panose="02040503050406030204" pitchFamily="18" charset="0"/>
                    <a:ea typeface="Cambria" panose="02040503050406030204" pitchFamily="18" charset="0"/>
                    <a:cs typeface="Calibri" panose="020F0502020204030204" pitchFamily="34" charset="0"/>
                  </a:rPr>
                  <a:t> Tang</a:t>
                </a:r>
                <a:endParaRPr lang="zh-CN" altLang="en-US" sz="1600" dirty="0">
                  <a:latin typeface="Cambria" panose="02040503050406030204" pitchFamily="18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DA20F36-F13E-426A-B81C-73BDECA84C2D}"/>
                </a:ext>
              </a:extLst>
            </p:cNvPr>
            <p:cNvGrpSpPr/>
            <p:nvPr/>
          </p:nvGrpSpPr>
          <p:grpSpPr>
            <a:xfrm>
              <a:off x="5315004" y="4757276"/>
              <a:ext cx="1306344" cy="1798798"/>
              <a:chOff x="5488895" y="4757276"/>
              <a:chExt cx="1306344" cy="1798798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2065A6-60D4-4AF8-BA1B-A8BB5E2CEA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0244"/>
              <a:stretch/>
            </p:blipFill>
            <p:spPr>
              <a:xfrm>
                <a:off x="5488895" y="4757276"/>
                <a:ext cx="1306344" cy="1460244"/>
              </a:xfrm>
              <a:prstGeom prst="rect">
                <a:avLst/>
              </a:prstGeom>
            </p:spPr>
          </p:pic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EF20D60-43E0-449F-B980-E75ADF31D6F5}"/>
                  </a:ext>
                </a:extLst>
              </p:cNvPr>
              <p:cNvSpPr txBox="1"/>
              <p:nvPr/>
            </p:nvSpPr>
            <p:spPr>
              <a:xfrm>
                <a:off x="5508263" y="6217520"/>
                <a:ext cx="12726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err="1">
                    <a:latin typeface="Cambria" panose="02040503050406030204" pitchFamily="18" charset="0"/>
                    <a:ea typeface="Cambria" panose="02040503050406030204" pitchFamily="18" charset="0"/>
                    <a:cs typeface="Calibri" panose="020F0502020204030204" pitchFamily="34" charset="0"/>
                  </a:rPr>
                  <a:t>Yunqi</a:t>
                </a:r>
                <a:r>
                  <a:rPr lang="en-US" altLang="zh-CN" sz="1600" dirty="0">
                    <a:latin typeface="Cambria" panose="02040503050406030204" pitchFamily="18" charset="0"/>
                    <a:ea typeface="Cambria" panose="02040503050406030204" pitchFamily="18" charset="0"/>
                    <a:cs typeface="Calibri" panose="020F0502020204030204" pitchFamily="34" charset="0"/>
                  </a:rPr>
                  <a:t> Cai</a:t>
                </a:r>
                <a:endParaRPr lang="zh-CN" altLang="en-US" sz="1600" dirty="0">
                  <a:latin typeface="Cambria" panose="02040503050406030204" pitchFamily="18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60880FA9-9A8F-4F4D-A38E-40A7C84F180C}"/>
                </a:ext>
              </a:extLst>
            </p:cNvPr>
            <p:cNvGrpSpPr/>
            <p:nvPr/>
          </p:nvGrpSpPr>
          <p:grpSpPr>
            <a:xfrm>
              <a:off x="9829382" y="4761470"/>
              <a:ext cx="1272618" cy="1794604"/>
              <a:chOff x="9829382" y="4761470"/>
              <a:chExt cx="1272618" cy="1794604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01D8F42D-7C5C-4727-AF54-F856158A75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79578" y="4761470"/>
                <a:ext cx="1172227" cy="1460243"/>
              </a:xfrm>
              <a:prstGeom prst="rect">
                <a:avLst/>
              </a:prstGeom>
            </p:spPr>
          </p:pic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FBD169F-0425-4D7E-89D7-6D922A7300EE}"/>
                  </a:ext>
                </a:extLst>
              </p:cNvPr>
              <p:cNvSpPr txBox="1"/>
              <p:nvPr/>
            </p:nvSpPr>
            <p:spPr>
              <a:xfrm>
                <a:off x="9829382" y="6217520"/>
                <a:ext cx="12726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Cambria" panose="02040503050406030204" pitchFamily="18" charset="0"/>
                    <a:ea typeface="Cambria" panose="02040503050406030204" pitchFamily="18" charset="0"/>
                    <a:cs typeface="Calibri" panose="020F0502020204030204" pitchFamily="34" charset="0"/>
                  </a:rPr>
                  <a:t>Fang Zheng</a:t>
                </a:r>
                <a:endParaRPr lang="zh-CN" altLang="en-US" sz="1600" dirty="0">
                  <a:latin typeface="Cambria" panose="02040503050406030204" pitchFamily="18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42" name="Picture 2" descr="http://kaldi-asr.org/kaldi_text_and_logo.png">
            <a:extLst>
              <a:ext uri="{FF2B5EF4-FFF2-40B4-BE49-F238E27FC236}">
                <a16:creationId xmlns:a16="http://schemas.microsoft.com/office/drawing/2014/main" id="{DD318142-09AF-4868-B236-E504029F4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995" y="21772"/>
            <a:ext cx="2030233" cy="48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13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5AEC3-E8AA-41A3-8252-9B9CB54E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CN-Celeb: a large-scale multi-genre corpus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F37170-04C6-4508-A782-57AAEB32D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mbria" panose="02040503050406030204" pitchFamily="18" charset="0"/>
              </a:rPr>
              <a:t>Collection pipeline</a:t>
            </a:r>
          </a:p>
          <a:p>
            <a:endParaRPr lang="en-US" altLang="zh-CN" dirty="0">
              <a:latin typeface="Cambria" panose="02040503050406030204" pitchFamily="18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Data profile</a:t>
            </a:r>
          </a:p>
          <a:p>
            <a:endParaRPr lang="en-US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</a:rPr>
              <a:t>Multi-genre challenge</a:t>
            </a:r>
          </a:p>
          <a:p>
            <a:endParaRPr lang="en-US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</a:rPr>
              <a:t>Multi-genre training</a:t>
            </a:r>
          </a:p>
        </p:txBody>
      </p:sp>
      <p:pic>
        <p:nvPicPr>
          <p:cNvPr id="5" name="Picture 2" descr="http://kaldi-asr.org/kaldi_text_and_logo.png">
            <a:extLst>
              <a:ext uri="{FF2B5EF4-FFF2-40B4-BE49-F238E27FC236}">
                <a16:creationId xmlns:a16="http://schemas.microsoft.com/office/drawing/2014/main" id="{B808D20A-A9C9-492B-BB7D-AF2D7546E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995" y="21772"/>
            <a:ext cx="2030233" cy="48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45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556BA-1945-45E4-9770-C978997C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微软雅黑" panose="020B0503020204020204" pitchFamily="34" charset="-122"/>
              </a:rPr>
              <a:t>Overall data profile</a:t>
            </a:r>
            <a:endParaRPr lang="zh-CN" altLang="en-US" dirty="0"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5BFD5-2718-4323-A473-EB00313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D88587-DD80-4A29-9403-BC56F2892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755" y="1814739"/>
            <a:ext cx="9940779" cy="435500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2183CA8-F596-4AC7-8389-61C6368B5C7A}"/>
              </a:ext>
            </a:extLst>
          </p:cNvPr>
          <p:cNvSpPr/>
          <p:nvPr/>
        </p:nvSpPr>
        <p:spPr>
          <a:xfrm>
            <a:off x="838200" y="6339733"/>
            <a:ext cx="9027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Cambria" panose="02040503050406030204" pitchFamily="18" charset="0"/>
                <a:ea typeface="微软雅黑" panose="020B0503020204020204" pitchFamily="34" charset="-122"/>
              </a:rPr>
              <a:t>Download: http://www.openslr.org/82/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903C24C-C3BB-4A6E-AC0B-7E9BDF4F3EE8}"/>
              </a:ext>
            </a:extLst>
          </p:cNvPr>
          <p:cNvSpPr/>
          <p:nvPr/>
        </p:nvSpPr>
        <p:spPr>
          <a:xfrm>
            <a:off x="1778755" y="5665963"/>
            <a:ext cx="9940779" cy="492897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A7A099-D315-4253-A564-80437A054253}"/>
              </a:ext>
            </a:extLst>
          </p:cNvPr>
          <p:cNvSpPr txBox="1"/>
          <p:nvPr/>
        </p:nvSpPr>
        <p:spPr>
          <a:xfrm>
            <a:off x="358166" y="3770461"/>
            <a:ext cx="1633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11 genres</a:t>
            </a:r>
            <a:endParaRPr lang="zh-CN" altLang="en-US" sz="2400" b="1" dirty="0">
              <a:solidFill>
                <a:srgbClr val="7030A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2" descr="http://kaldi-asr.org/kaldi_text_and_logo.png">
            <a:extLst>
              <a:ext uri="{FF2B5EF4-FFF2-40B4-BE49-F238E27FC236}">
                <a16:creationId xmlns:a16="http://schemas.microsoft.com/office/drawing/2014/main" id="{EFF38FC1-0EA0-4127-9822-76413D79E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995" y="21772"/>
            <a:ext cx="2030233" cy="48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08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1261</Words>
  <Application>Microsoft Office PowerPoint</Application>
  <PresentationFormat>宽屏</PresentationFormat>
  <Paragraphs>198</Paragraphs>
  <Slides>26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等线</vt:lpstr>
      <vt:lpstr>等线 Light</vt:lpstr>
      <vt:lpstr>华文楷体</vt:lpstr>
      <vt:lpstr>微软雅黑</vt:lpstr>
      <vt:lpstr>Arial</vt:lpstr>
      <vt:lpstr>Calibri</vt:lpstr>
      <vt:lpstr>Cambria</vt:lpstr>
      <vt:lpstr>Times New Roman</vt:lpstr>
      <vt:lpstr>Wingdings</vt:lpstr>
      <vt:lpstr>Office 主题​​</vt:lpstr>
      <vt:lpstr>PowerPoint 演示文稿</vt:lpstr>
      <vt:lpstr>Evolution of speaker recognition</vt:lpstr>
      <vt:lpstr>What is the next phase ?</vt:lpstr>
      <vt:lpstr>CN-Celeb: a large-scale multi-genre corpus</vt:lpstr>
      <vt:lpstr>CN-Celeb: a large-scale multi-genre corpus</vt:lpstr>
      <vt:lpstr>Collection pipeline</vt:lpstr>
      <vt:lpstr>Contributors of CN-Celeb</vt:lpstr>
      <vt:lpstr>CN-Celeb: a large-scale multi-genre corpus</vt:lpstr>
      <vt:lpstr>Overall data profile</vt:lpstr>
      <vt:lpstr>Media source</vt:lpstr>
      <vt:lpstr>Speech duration</vt:lpstr>
      <vt:lpstr>Speaker genres</vt:lpstr>
      <vt:lpstr>Comparison of existing datasets</vt:lpstr>
      <vt:lpstr>CN-Celeb: a large-scale multi-genre corpus</vt:lpstr>
      <vt:lpstr>Basic results</vt:lpstr>
      <vt:lpstr>SOTA systems</vt:lpstr>
      <vt:lpstr>Within-genre results</vt:lpstr>
      <vt:lpstr>Statistical analysis</vt:lpstr>
      <vt:lpstr>Cross-genre results</vt:lpstr>
      <vt:lpstr>Cross-genre results</vt:lpstr>
      <vt:lpstr>CN-Celeb: a large-scale multi-genre corpus</vt:lpstr>
      <vt:lpstr>Front-end and back-end training</vt:lpstr>
      <vt:lpstr>This is the next phase !</vt:lpstr>
      <vt:lpstr>Join us !</vt:lpstr>
      <vt:lpstr>Summary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1195</cp:revision>
  <dcterms:created xsi:type="dcterms:W3CDTF">2020-09-01T13:52:16Z</dcterms:created>
  <dcterms:modified xsi:type="dcterms:W3CDTF">2020-11-15T02:51:50Z</dcterms:modified>
</cp:coreProperties>
</file>