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7" r:id="rId3"/>
    <p:sldId id="292" r:id="rId4"/>
    <p:sldId id="289" r:id="rId5"/>
    <p:sldId id="290" r:id="rId6"/>
    <p:sldId id="291" r:id="rId7"/>
    <p:sldId id="285" r:id="rId8"/>
    <p:sldId id="286" r:id="rId9"/>
    <p:sldId id="293" r:id="rId10"/>
    <p:sldId id="294" r:id="rId11"/>
    <p:sldId id="274" r:id="rId12"/>
    <p:sldId id="276" r:id="rId13"/>
    <p:sldId id="277" r:id="rId14"/>
    <p:sldId id="267"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1pPr>
    <a:lvl2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2pPr>
    <a:lvl3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3pPr>
    <a:lvl4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4pPr>
    <a:lvl5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5pPr>
    <a:lvl6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6pPr>
    <a:lvl7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7pPr>
    <a:lvl8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8pPr>
    <a:lvl9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48"/>
    <a:srgbClr val="FFBA9F"/>
    <a:srgbClr val="D99783"/>
    <a:srgbClr val="5B87CE"/>
    <a:srgbClr val="FF1033"/>
    <a:srgbClr val="405FBE"/>
    <a:srgbClr val="FDD2CE"/>
    <a:srgbClr val="FF6300"/>
    <a:srgbClr val="FF5B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80293"/>
  </p:normalViewPr>
  <p:slideViewPr>
    <p:cSldViewPr snapToGrid="0" snapToObjects="1">
      <p:cViewPr varScale="1">
        <p:scale>
          <a:sx n="47" d="100"/>
          <a:sy n="47" d="100"/>
        </p:scale>
        <p:origin x="57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5400" b="1" i="0" u="none" strike="noStrike" kern="1200" spc="0" baseline="0">
                <a:solidFill>
                  <a:schemeClr val="tx1">
                    <a:lumMod val="50000"/>
                  </a:schemeClr>
                </a:solidFill>
                <a:latin typeface="+mn-lt"/>
                <a:ea typeface="+mn-ea"/>
                <a:cs typeface="+mn-cs"/>
              </a:defRPr>
            </a:pPr>
            <a:r>
              <a:rPr lang="en" altLang="zh-CN" sz="5400" b="1" i="0" u="none" strike="noStrike" baseline="0" dirty="0">
                <a:solidFill>
                  <a:schemeClr val="tx1">
                    <a:lumMod val="50000"/>
                  </a:schemeClr>
                </a:solidFill>
                <a:effectLst/>
              </a:rPr>
              <a:t>Mean of F1 and ATWV</a:t>
            </a:r>
            <a:endParaRPr lang="en-US" altLang="zh-CN" sz="5400" b="1" dirty="0">
              <a:solidFill>
                <a:schemeClr val="tx1">
                  <a:lumMod val="50000"/>
                </a:schemeClr>
              </a:solidFill>
            </a:endParaRPr>
          </a:p>
        </c:rich>
      </c:tx>
      <c:layout>
        <c:manualLayout>
          <c:xMode val="edge"/>
          <c:yMode val="edge"/>
          <c:x val="0.25089695221186564"/>
          <c:y val="0"/>
        </c:manualLayout>
      </c:layout>
      <c:overlay val="0"/>
      <c:spPr>
        <a:noFill/>
        <a:ln>
          <a:noFill/>
        </a:ln>
        <a:effectLst/>
      </c:spPr>
      <c:txPr>
        <a:bodyPr rot="0" spcFirstLastPara="1" vertOverflow="ellipsis" vert="horz" wrap="square" anchor="ctr" anchorCtr="1"/>
        <a:lstStyle/>
        <a:p>
          <a:pPr>
            <a:defRPr sz="5400" b="1" i="0" u="none" strike="noStrike" kern="1200" spc="0" baseline="0">
              <a:solidFill>
                <a:schemeClr val="tx1">
                  <a:lumMod val="50000"/>
                </a:schemeClr>
              </a:solidFill>
              <a:latin typeface="+mn-lt"/>
              <a:ea typeface="+mn-ea"/>
              <a:cs typeface="+mn-cs"/>
            </a:defRPr>
          </a:pPr>
          <a:endParaRPr lang="zh-CN"/>
        </a:p>
      </c:txPr>
    </c:title>
    <c:autoTitleDeleted val="0"/>
    <c:plotArea>
      <c:layout>
        <c:manualLayout>
          <c:layoutTarget val="inner"/>
          <c:xMode val="edge"/>
          <c:yMode val="edge"/>
          <c:x val="0.16555244800458532"/>
          <c:y val="0.18162171507607194"/>
          <c:w val="0.76509557685116258"/>
          <c:h val="0.58718015214384511"/>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6"/>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4D1C-4A41-812C-6324505B2DB9}"/>
              </c:ext>
            </c:extLst>
          </c:dPt>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0.84433000000000002</c:v>
                </c:pt>
                <c:pt idx="1">
                  <c:v>0.80900000000000005</c:v>
                </c:pt>
                <c:pt idx="2">
                  <c:v>0.78802000000000005</c:v>
                </c:pt>
                <c:pt idx="3">
                  <c:v>0.77068000000000003</c:v>
                </c:pt>
                <c:pt idx="4">
                  <c:v>0.75883</c:v>
                </c:pt>
                <c:pt idx="5">
                  <c:v>0.71192999999999995</c:v>
                </c:pt>
                <c:pt idx="6">
                  <c:v>0.68811999999999995</c:v>
                </c:pt>
                <c:pt idx="7">
                  <c:v>0.63356999999999997</c:v>
                </c:pt>
                <c:pt idx="8">
                  <c:v>0.60135000000000005</c:v>
                </c:pt>
                <c:pt idx="9">
                  <c:v>0.60087000000000002</c:v>
                </c:pt>
                <c:pt idx="10">
                  <c:v>0.56815000000000004</c:v>
                </c:pt>
                <c:pt idx="11">
                  <c:v>0.54978000000000005</c:v>
                </c:pt>
                <c:pt idx="12">
                  <c:v>0.47139999999999999</c:v>
                </c:pt>
                <c:pt idx="13">
                  <c:v>0.42335</c:v>
                </c:pt>
                <c:pt idx="14">
                  <c:v>0.40222999999999998</c:v>
                </c:pt>
              </c:numCache>
            </c:numRef>
          </c:val>
          <c:extLst xmlns:c16r2="http://schemas.microsoft.com/office/drawing/2015/06/chart">
            <c:ext xmlns:c16="http://schemas.microsoft.com/office/drawing/2014/chart" uri="{C3380CC4-5D6E-409C-BE32-E72D297353CC}">
              <c16:uniqueId val="{00000002-4D1C-4A41-812C-6324505B2DB9}"/>
            </c:ext>
          </c:extLst>
        </c:ser>
        <c:dLbls>
          <c:showLegendKey val="0"/>
          <c:showVal val="0"/>
          <c:showCatName val="0"/>
          <c:showSerName val="0"/>
          <c:showPercent val="0"/>
          <c:showBubbleSize val="0"/>
        </c:dLbls>
        <c:gapWidth val="26"/>
        <c:overlap val="-27"/>
        <c:axId val="750714528"/>
        <c:axId val="750712896"/>
      </c:barChart>
      <c:catAx>
        <c:axId val="750714528"/>
        <c:scaling>
          <c:orientation val="minMax"/>
        </c:scaling>
        <c:delete val="0"/>
        <c:axPos val="b"/>
        <c:title>
          <c:tx>
            <c:rich>
              <a:bodyPr rot="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r>
                  <a:rPr lang="en" altLang="zh-CN" sz="4000" b="0" i="0" u="none" strike="noStrike" baseline="0" dirty="0">
                    <a:effectLst/>
                  </a:rPr>
                  <a:t>Team Ranking</a:t>
                </a:r>
                <a:endParaRPr lang="zh-CN" altLang="en-US" sz="4000" dirty="0"/>
              </a:p>
            </c:rich>
          </c:tx>
          <c:layout>
            <c:manualLayout>
              <c:xMode val="edge"/>
              <c:yMode val="edge"/>
              <c:x val="0.41024634030075285"/>
              <c:y val="0.86373328722913789"/>
            </c:manualLayout>
          </c:layout>
          <c:overlay val="0"/>
          <c:spPr>
            <a:noFill/>
            <a:ln>
              <a:noFill/>
            </a:ln>
            <a:effectLst/>
          </c:spPr>
          <c:txPr>
            <a:bodyPr rot="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222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crossAx val="750712896"/>
        <c:crosses val="autoZero"/>
        <c:auto val="1"/>
        <c:lblAlgn val="ctr"/>
        <c:lblOffset val="100"/>
        <c:noMultiLvlLbl val="0"/>
      </c:catAx>
      <c:valAx>
        <c:axId val="750712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4000" b="0" i="0" u="none" strike="noStrike" kern="1200" baseline="0">
                    <a:solidFill>
                      <a:schemeClr val="tx1">
                        <a:lumMod val="65000"/>
                        <a:lumOff val="35000"/>
                      </a:schemeClr>
                    </a:solidFill>
                    <a:latin typeface="+mn-lt"/>
                    <a:ea typeface="+mn-ea"/>
                    <a:cs typeface="+mn-cs"/>
                  </a:defRPr>
                </a:pPr>
                <a:r>
                  <a:rPr lang="en-US" altLang="zh-CN" sz="4000" dirty="0"/>
                  <a:t>Score</a:t>
                </a:r>
                <a:endParaRPr lang="zh-CN" altLang="en-US" sz="4000" dirty="0"/>
              </a:p>
            </c:rich>
          </c:tx>
          <c:layout>
            <c:manualLayout>
              <c:xMode val="edge"/>
              <c:yMode val="edge"/>
              <c:x val="0"/>
              <c:y val="0.6921700918090633"/>
            </c:manualLayout>
          </c:layout>
          <c:overlay val="0"/>
          <c:spPr>
            <a:noFill/>
            <a:ln>
              <a:noFill/>
            </a:ln>
            <a:effectLst/>
          </c:spPr>
          <c:txPr>
            <a:bodyPr rot="0" spcFirstLastPara="1" vertOverflow="ellipsis"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zh-CN"/>
          </a:p>
        </c:txPr>
        <c:crossAx val="7507145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 sz="3200" b="1" dirty="0"/>
              <a:t>F</a:t>
            </a:r>
            <a:r>
              <a:rPr lang="en-US" sz="3200" b="1" dirty="0"/>
              <a:t>1</a:t>
            </a:r>
            <a:r>
              <a:rPr lang="en" sz="3200" b="1" dirty="0"/>
              <a:t> </a:t>
            </a:r>
            <a:r>
              <a:rPr lang="zh-CN" altLang="en-US" sz="3200" b="1" baseline="0" dirty="0"/>
              <a:t> </a:t>
            </a:r>
            <a:r>
              <a:rPr lang="en" sz="3200" b="1" dirty="0"/>
              <a:t>of the two systems</a:t>
            </a:r>
            <a:endParaRPr lang="zh-CN" sz="3200" b="1" dirty="0"/>
          </a:p>
        </c:rich>
      </c:tx>
      <c:layout>
        <c:manualLayout>
          <c:xMode val="edge"/>
          <c:yMode val="edge"/>
          <c:x val="0.24269494615054446"/>
          <c:y val="1.2123071455010426E-3"/>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baseline</c:v>
                </c:pt>
              </c:strCache>
            </c:strRef>
          </c:tx>
          <c:spPr>
            <a:solidFill>
              <a:schemeClr val="accent1"/>
            </a:solidFill>
            <a:ln>
              <a:noFill/>
            </a:ln>
            <a:effectLst/>
          </c:spPr>
          <c:invertIfNegative val="0"/>
          <c:cat>
            <c:strRef>
              <c:f>Sheet1!$A$2:$A$4</c:f>
              <c:strCache>
                <c:ptCount val="3"/>
                <c:pt idx="0">
                  <c:v>lgv</c:v>
                </c:pt>
                <c:pt idx="1">
                  <c:v>liv</c:v>
                </c:pt>
                <c:pt idx="2">
                  <c:v>stv</c:v>
                </c:pt>
              </c:strCache>
            </c:strRef>
          </c:cat>
          <c:val>
            <c:numRef>
              <c:f>Sheet1!$B$2:$B$4</c:f>
              <c:numCache>
                <c:formatCode>General</c:formatCode>
                <c:ptCount val="3"/>
                <c:pt idx="0">
                  <c:v>0.67800000000000005</c:v>
                </c:pt>
                <c:pt idx="1">
                  <c:v>0.65600000000000003</c:v>
                </c:pt>
                <c:pt idx="2">
                  <c:v>0.70099999999999996</c:v>
                </c:pt>
              </c:numCache>
            </c:numRef>
          </c:val>
          <c:extLst xmlns:c16r2="http://schemas.microsoft.com/office/drawing/2015/06/chart">
            <c:ext xmlns:c16="http://schemas.microsoft.com/office/drawing/2014/chart" uri="{C3380CC4-5D6E-409C-BE32-E72D297353CC}">
              <c16:uniqueId val="{00000000-FC79-3249-AAFA-992D6760A568}"/>
            </c:ext>
          </c:extLst>
        </c:ser>
        <c:ser>
          <c:idx val="1"/>
          <c:order val="1"/>
          <c:tx>
            <c:strRef>
              <c:f>Sheet1!$C$1</c:f>
              <c:strCache>
                <c:ptCount val="1"/>
                <c:pt idx="0">
                  <c:v>our</c:v>
                </c:pt>
              </c:strCache>
            </c:strRef>
          </c:tx>
          <c:spPr>
            <a:solidFill>
              <a:srgbClr val="FF6300"/>
            </a:solidFill>
            <a:ln>
              <a:noFill/>
            </a:ln>
            <a:effectLst/>
          </c:spPr>
          <c:invertIfNegative val="0"/>
          <c:cat>
            <c:strRef>
              <c:f>Sheet1!$A$2:$A$4</c:f>
              <c:strCache>
                <c:ptCount val="3"/>
                <c:pt idx="0">
                  <c:v>lgv</c:v>
                </c:pt>
                <c:pt idx="1">
                  <c:v>liv</c:v>
                </c:pt>
                <c:pt idx="2">
                  <c:v>stv</c:v>
                </c:pt>
              </c:strCache>
            </c:strRef>
          </c:cat>
          <c:val>
            <c:numRef>
              <c:f>Sheet1!$C$2:$C$4</c:f>
              <c:numCache>
                <c:formatCode>General</c:formatCode>
                <c:ptCount val="3"/>
                <c:pt idx="0">
                  <c:v>0.77</c:v>
                </c:pt>
                <c:pt idx="1">
                  <c:v>0.75700000000000001</c:v>
                </c:pt>
                <c:pt idx="2">
                  <c:v>0.76700000000000002</c:v>
                </c:pt>
              </c:numCache>
            </c:numRef>
          </c:val>
          <c:extLst xmlns:c16r2="http://schemas.microsoft.com/office/drawing/2015/06/chart">
            <c:ext xmlns:c16="http://schemas.microsoft.com/office/drawing/2014/chart" uri="{C3380CC4-5D6E-409C-BE32-E72D297353CC}">
              <c16:uniqueId val="{00000001-FC79-3249-AAFA-992D6760A568}"/>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lgv</c:v>
                </c:pt>
                <c:pt idx="1">
                  <c:v>liv</c:v>
                </c:pt>
                <c:pt idx="2">
                  <c:v>stv</c:v>
                </c:pt>
              </c:strCache>
            </c:strRef>
          </c:cat>
          <c:val>
            <c:numRef>
              <c:f>Sheet1!$D$2:$D$4</c:f>
            </c:numRef>
          </c:val>
          <c:extLst xmlns:c16r2="http://schemas.microsoft.com/office/drawing/2015/06/chart">
            <c:ext xmlns:c16="http://schemas.microsoft.com/office/drawing/2014/chart" uri="{C3380CC4-5D6E-409C-BE32-E72D297353CC}">
              <c16:uniqueId val="{00000002-FC79-3249-AAFA-992D6760A568}"/>
            </c:ext>
          </c:extLst>
        </c:ser>
        <c:dLbls>
          <c:showLegendKey val="0"/>
          <c:showVal val="0"/>
          <c:showCatName val="0"/>
          <c:showSerName val="0"/>
          <c:showPercent val="0"/>
          <c:showBubbleSize val="0"/>
        </c:dLbls>
        <c:gapWidth val="219"/>
        <c:overlap val="-27"/>
        <c:axId val="750702560"/>
        <c:axId val="750716704"/>
      </c:barChart>
      <c:catAx>
        <c:axId val="750702560"/>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 sz="3200"/>
                  <a:t>Validation set</a:t>
                </a:r>
                <a:endParaRPr lang="zh-CN" sz="3200"/>
              </a:p>
            </c:rich>
          </c:tx>
          <c:layout>
            <c:manualLayout>
              <c:xMode val="edge"/>
              <c:yMode val="edge"/>
              <c:x val="0.45282349785998155"/>
              <c:y val="0.94719885149572647"/>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750716704"/>
        <c:crosses val="autoZero"/>
        <c:auto val="1"/>
        <c:lblAlgn val="ctr"/>
        <c:lblOffset val="100"/>
        <c:noMultiLvlLbl val="0"/>
      </c:catAx>
      <c:valAx>
        <c:axId val="75071670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r>
                  <a:rPr lang="en-US" sz="4400"/>
                  <a:t>F1</a:t>
                </a:r>
                <a:endParaRPr lang="zh-CN" sz="4400"/>
              </a:p>
            </c:rich>
          </c:tx>
          <c:layout/>
          <c:overlay val="0"/>
          <c:spPr>
            <a:noFill/>
            <a:ln>
              <a:noFill/>
            </a:ln>
            <a:effectLst/>
          </c:spPr>
          <c:txPr>
            <a:bodyPr rot="-540000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crossAx val="750702560"/>
        <c:crosses val="autoZero"/>
        <c:crossBetween val="between"/>
      </c:valAx>
      <c:spPr>
        <a:noFill/>
        <a:ln>
          <a:noFill/>
        </a:ln>
        <a:effectLst/>
      </c:spPr>
    </c:plotArea>
    <c:legend>
      <c:legendPos val="t"/>
      <c:layout>
        <c:manualLayout>
          <c:xMode val="edge"/>
          <c:yMode val="edge"/>
          <c:x val="0.6683060055480029"/>
          <c:y val="8.5737179487179488E-2"/>
          <c:w val="0.30780896751423636"/>
          <c:h val="5.6223816373914798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altLang="zh-CN" sz="3200" b="1" i="0" u="none" strike="noStrike" baseline="0" dirty="0">
                <a:effectLst/>
              </a:rPr>
              <a:t>ATWV</a:t>
            </a:r>
            <a:r>
              <a:rPr lang="zh-CN" altLang="en-US" sz="3200" b="1" i="0" u="none" strike="noStrike" baseline="0" dirty="0">
                <a:effectLst/>
              </a:rPr>
              <a:t>  </a:t>
            </a:r>
            <a:r>
              <a:rPr lang="en" altLang="zh-CN" sz="3200" b="1" i="0" u="none" strike="noStrike" baseline="0" dirty="0">
                <a:effectLst/>
              </a:rPr>
              <a:t>of the two systems</a:t>
            </a:r>
            <a:endParaRPr lang="zh-CN" altLang="en-US" sz="3200" b="1" dirty="0"/>
          </a:p>
        </c:rich>
      </c:tx>
      <c:layout>
        <c:manualLayout>
          <c:xMode val="edge"/>
          <c:yMode val="edge"/>
          <c:x val="0.22632107216605793"/>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baseline</c:v>
                </c:pt>
              </c:strCache>
            </c:strRef>
          </c:tx>
          <c:spPr>
            <a:solidFill>
              <a:schemeClr val="accent1"/>
            </a:solidFill>
            <a:ln>
              <a:noFill/>
            </a:ln>
            <a:effectLst/>
          </c:spPr>
          <c:invertIfNegative val="0"/>
          <c:cat>
            <c:strRef>
              <c:f>Sheet1!$A$2:$A$4</c:f>
              <c:strCache>
                <c:ptCount val="3"/>
                <c:pt idx="0">
                  <c:v>lgv</c:v>
                </c:pt>
                <c:pt idx="1">
                  <c:v>liv</c:v>
                </c:pt>
                <c:pt idx="2">
                  <c:v>stv</c:v>
                </c:pt>
              </c:strCache>
            </c:strRef>
          </c:cat>
          <c:val>
            <c:numRef>
              <c:f>Sheet1!$B$2:$B$4</c:f>
              <c:numCache>
                <c:formatCode>General</c:formatCode>
                <c:ptCount val="3"/>
                <c:pt idx="0">
                  <c:v>0.51700000000000002</c:v>
                </c:pt>
                <c:pt idx="1">
                  <c:v>0.60299999999999998</c:v>
                </c:pt>
                <c:pt idx="2">
                  <c:v>0.56399999999999995</c:v>
                </c:pt>
              </c:numCache>
            </c:numRef>
          </c:val>
          <c:extLst xmlns:c16r2="http://schemas.microsoft.com/office/drawing/2015/06/chart">
            <c:ext xmlns:c16="http://schemas.microsoft.com/office/drawing/2014/chart" uri="{C3380CC4-5D6E-409C-BE32-E72D297353CC}">
              <c16:uniqueId val="{00000000-5E61-E645-BFA6-82A8E5074D8C}"/>
            </c:ext>
          </c:extLst>
        </c:ser>
        <c:ser>
          <c:idx val="1"/>
          <c:order val="1"/>
          <c:tx>
            <c:strRef>
              <c:f>Sheet1!$C$1</c:f>
              <c:strCache>
                <c:ptCount val="1"/>
                <c:pt idx="0">
                  <c:v>our</c:v>
                </c:pt>
              </c:strCache>
            </c:strRef>
          </c:tx>
          <c:spPr>
            <a:solidFill>
              <a:srgbClr val="FF6300"/>
            </a:solidFill>
            <a:ln>
              <a:noFill/>
            </a:ln>
            <a:effectLst/>
          </c:spPr>
          <c:invertIfNegative val="0"/>
          <c:cat>
            <c:strRef>
              <c:f>Sheet1!$A$2:$A$4</c:f>
              <c:strCache>
                <c:ptCount val="3"/>
                <c:pt idx="0">
                  <c:v>lgv</c:v>
                </c:pt>
                <c:pt idx="1">
                  <c:v>liv</c:v>
                </c:pt>
                <c:pt idx="2">
                  <c:v>stv</c:v>
                </c:pt>
              </c:strCache>
            </c:strRef>
          </c:cat>
          <c:val>
            <c:numRef>
              <c:f>Sheet1!$C$2:$C$4</c:f>
              <c:numCache>
                <c:formatCode>General</c:formatCode>
                <c:ptCount val="3"/>
                <c:pt idx="0">
                  <c:v>0.70699999999999996</c:v>
                </c:pt>
                <c:pt idx="1">
                  <c:v>0.73</c:v>
                </c:pt>
                <c:pt idx="2">
                  <c:v>0.72199999999999998</c:v>
                </c:pt>
              </c:numCache>
            </c:numRef>
          </c:val>
          <c:extLst xmlns:c16r2="http://schemas.microsoft.com/office/drawing/2015/06/chart">
            <c:ext xmlns:c16="http://schemas.microsoft.com/office/drawing/2014/chart" uri="{C3380CC4-5D6E-409C-BE32-E72D297353CC}">
              <c16:uniqueId val="{00000001-5E61-E645-BFA6-82A8E5074D8C}"/>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lgv</c:v>
                </c:pt>
                <c:pt idx="1">
                  <c:v>liv</c:v>
                </c:pt>
                <c:pt idx="2">
                  <c:v>stv</c:v>
                </c:pt>
              </c:strCache>
            </c:strRef>
          </c:cat>
          <c:val>
            <c:numRef>
              <c:f>Sheet1!$D$2:$D$4</c:f>
            </c:numRef>
          </c:val>
          <c:extLst xmlns:c16r2="http://schemas.microsoft.com/office/drawing/2015/06/chart">
            <c:ext xmlns:c16="http://schemas.microsoft.com/office/drawing/2014/chart" uri="{C3380CC4-5D6E-409C-BE32-E72D297353CC}">
              <c16:uniqueId val="{00000002-5E61-E645-BFA6-82A8E5074D8C}"/>
            </c:ext>
          </c:extLst>
        </c:ser>
        <c:dLbls>
          <c:showLegendKey val="0"/>
          <c:showVal val="0"/>
          <c:showCatName val="0"/>
          <c:showSerName val="0"/>
          <c:showPercent val="0"/>
          <c:showBubbleSize val="0"/>
        </c:dLbls>
        <c:gapWidth val="219"/>
        <c:overlap val="-27"/>
        <c:axId val="750704192"/>
        <c:axId val="644927616"/>
      </c:barChart>
      <c:catAx>
        <c:axId val="750704192"/>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 altLang="zh-CN" sz="3200" b="0" i="0" u="none" strike="noStrike" baseline="0" dirty="0">
                    <a:effectLst/>
                  </a:rPr>
                  <a:t>Validation set</a:t>
                </a:r>
                <a:endParaRPr lang="zh-CN" altLang="en-US" sz="3200" dirty="0"/>
              </a:p>
            </c:rich>
          </c:tx>
          <c:layout>
            <c:manualLayout>
              <c:xMode val="edge"/>
              <c:yMode val="edge"/>
              <c:x val="0.45727816352551337"/>
              <c:y val="0.87466949281233808"/>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crossAx val="644927616"/>
        <c:crosses val="autoZero"/>
        <c:auto val="1"/>
        <c:lblAlgn val="ctr"/>
        <c:lblOffset val="100"/>
        <c:noMultiLvlLbl val="0"/>
      </c:catAx>
      <c:valAx>
        <c:axId val="644927616"/>
        <c:scaling>
          <c:orientation val="minMax"/>
          <c:max val="0.7500000000000001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altLang="zh-CN" sz="3600" dirty="0"/>
                  <a:t>ATWV</a:t>
                </a:r>
                <a:endParaRPr lang="zh-CN" altLang="en-US" sz="3600" dirty="0"/>
              </a:p>
            </c:rich>
          </c:tx>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crossAx val="750704192"/>
        <c:crosses val="autoZero"/>
        <c:crossBetween val="between"/>
      </c:valAx>
      <c:spPr>
        <a:noFill/>
        <a:ln>
          <a:noFill/>
        </a:ln>
        <a:effectLst/>
      </c:spPr>
    </c:plotArea>
    <c:legend>
      <c:legendPos val="b"/>
      <c:layout>
        <c:manualLayout>
          <c:xMode val="edge"/>
          <c:yMode val="edge"/>
          <c:x val="0.65294335953639582"/>
          <c:y val="7.8171958969247765E-2"/>
          <c:w val="0.34093282676479841"/>
          <c:h val="4.4988152963930356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 altLang="zh-CN" sz="3600" b="1" i="0" u="none" strike="noStrike" baseline="0" dirty="0">
                <a:effectLst/>
              </a:rPr>
              <a:t>precision contrast</a:t>
            </a:r>
            <a:endParaRPr lang="en-US" altLang="zh-CN" sz="3600" b="1" dirty="0"/>
          </a:p>
        </c:rich>
      </c:tx>
      <c:layout>
        <c:manualLayout>
          <c:xMode val="edge"/>
          <c:yMode val="edge"/>
          <c:x val="0.31166340256519975"/>
          <c:y val="2.2396027124961864E-3"/>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3"/>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B11D-3B44-AFDB-F16C1161853D}"/>
              </c:ext>
            </c:extLst>
          </c:dPt>
          <c:dPt>
            <c:idx val="6"/>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1-B11D-3B44-AFDB-F16C1161853D}"/>
              </c:ext>
            </c:extLst>
          </c:dPt>
          <c:dPt>
            <c:idx val="11"/>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4-B11D-3B44-AFDB-F16C1161853D}"/>
              </c:ext>
            </c:extLst>
          </c:dPt>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0.85186666666666599</c:v>
                </c:pt>
                <c:pt idx="1">
                  <c:v>0.82089999999999996</c:v>
                </c:pt>
                <c:pt idx="2">
                  <c:v>0.81976666666666598</c:v>
                </c:pt>
                <c:pt idx="3">
                  <c:v>0.78013333333333301</c:v>
                </c:pt>
                <c:pt idx="4">
                  <c:v>0.77329999999999999</c:v>
                </c:pt>
                <c:pt idx="5">
                  <c:v>0.74759999999999904</c:v>
                </c:pt>
                <c:pt idx="6">
                  <c:v>0.70250000000000001</c:v>
                </c:pt>
                <c:pt idx="7">
                  <c:v>0.67786666666666595</c:v>
                </c:pt>
                <c:pt idx="8">
                  <c:v>0.66956666666666598</c:v>
                </c:pt>
                <c:pt idx="9">
                  <c:v>0.63833333333333298</c:v>
                </c:pt>
                <c:pt idx="10">
                  <c:v>0.559433333333333</c:v>
                </c:pt>
                <c:pt idx="11">
                  <c:v>0.536266666666666</c:v>
                </c:pt>
                <c:pt idx="12">
                  <c:v>0.52190000000000003</c:v>
                </c:pt>
                <c:pt idx="13">
                  <c:v>0.49506666666666599</c:v>
                </c:pt>
                <c:pt idx="14">
                  <c:v>0.34463333333333301</c:v>
                </c:pt>
              </c:numCache>
            </c:numRef>
          </c:val>
          <c:extLst xmlns:c16r2="http://schemas.microsoft.com/office/drawing/2015/06/chart">
            <c:ext xmlns:c16="http://schemas.microsoft.com/office/drawing/2014/chart" uri="{C3380CC4-5D6E-409C-BE32-E72D297353CC}">
              <c16:uniqueId val="{00000002-B11D-3B44-AFDB-F16C1161853D}"/>
            </c:ext>
          </c:extLst>
        </c:ser>
        <c:dLbls>
          <c:showLegendKey val="0"/>
          <c:showVal val="0"/>
          <c:showCatName val="0"/>
          <c:showSerName val="0"/>
          <c:showPercent val="0"/>
          <c:showBubbleSize val="0"/>
        </c:dLbls>
        <c:gapWidth val="26"/>
        <c:overlap val="-27"/>
        <c:axId val="847352416"/>
        <c:axId val="847344256"/>
      </c:barChart>
      <c:catAx>
        <c:axId val="847352416"/>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 altLang="zh-CN" sz="2400" b="0" i="0" u="none" strike="noStrike" baseline="0" dirty="0">
                    <a:effectLst/>
                  </a:rPr>
                  <a:t>Team ranking</a:t>
                </a:r>
                <a:endParaRPr lang="zh-CN" altLang="en-US" sz="2400" dirty="0"/>
              </a:p>
            </c:rich>
          </c:tx>
          <c:layout>
            <c:manualLayout>
              <c:xMode val="edge"/>
              <c:yMode val="edge"/>
              <c:x val="0.4073596386622651"/>
              <c:y val="0.9129415011037527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222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44256"/>
        <c:crosses val="autoZero"/>
        <c:auto val="1"/>
        <c:lblAlgn val="ctr"/>
        <c:lblOffset val="100"/>
        <c:noMultiLvlLbl val="0"/>
      </c:catAx>
      <c:valAx>
        <c:axId val="847344256"/>
        <c:scaling>
          <c:orientation val="minMax"/>
          <c:max val="0.9"/>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altLang="zh-CN" sz="2800" dirty="0"/>
                  <a:t>Score</a:t>
                </a:r>
                <a:endParaRPr lang="zh-CN" altLang="en-US" sz="2800" dirty="0"/>
              </a:p>
            </c:rich>
          </c:tx>
          <c:layout>
            <c:manualLayout>
              <c:xMode val="edge"/>
              <c:yMode val="edge"/>
              <c:x val="0"/>
              <c:y val="0.4400377914048188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524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 altLang="zh-CN" sz="3600" b="1" i="0" u="none" strike="noStrike" baseline="0" dirty="0">
                <a:effectLst/>
              </a:rPr>
              <a:t>recall contrast</a:t>
            </a:r>
            <a:endParaRPr lang="en-US" altLang="zh-CN" sz="3600" b="1" dirty="0"/>
          </a:p>
        </c:rich>
      </c:tx>
      <c:layout>
        <c:manualLayout>
          <c:xMode val="edge"/>
          <c:yMode val="edge"/>
          <c:x val="0.35520753045484732"/>
          <c:y val="1.5543069533526849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3"/>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0BF7-9C41-8798-D1C207336A99}"/>
              </c:ext>
            </c:extLst>
          </c:dPt>
          <c:dPt>
            <c:idx val="6"/>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0BF7-9C41-8798-D1C207336A99}"/>
              </c:ext>
            </c:extLst>
          </c:dPt>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0.89233333333333298</c:v>
                </c:pt>
                <c:pt idx="1">
                  <c:v>0.85856666666666603</c:v>
                </c:pt>
                <c:pt idx="2">
                  <c:v>0.83650000000000002</c:v>
                </c:pt>
                <c:pt idx="3">
                  <c:v>0.77643333333333298</c:v>
                </c:pt>
                <c:pt idx="4">
                  <c:v>0.75643333333333296</c:v>
                </c:pt>
                <c:pt idx="5">
                  <c:v>0.74729999999999996</c:v>
                </c:pt>
                <c:pt idx="6">
                  <c:v>0.698599999999999</c:v>
                </c:pt>
                <c:pt idx="7">
                  <c:v>0.62266666666666604</c:v>
                </c:pt>
                <c:pt idx="8">
                  <c:v>0.58513333333333295</c:v>
                </c:pt>
                <c:pt idx="9">
                  <c:v>0.544366666666666</c:v>
                </c:pt>
                <c:pt idx="10">
                  <c:v>0.540366666666666</c:v>
                </c:pt>
                <c:pt idx="11">
                  <c:v>0.51080000000000003</c:v>
                </c:pt>
                <c:pt idx="12">
                  <c:v>0.50443333333333296</c:v>
                </c:pt>
                <c:pt idx="13">
                  <c:v>0.46206666666666601</c:v>
                </c:pt>
                <c:pt idx="14">
                  <c:v>0.398733333333333</c:v>
                </c:pt>
              </c:numCache>
            </c:numRef>
          </c:val>
          <c:extLst xmlns:c16r2="http://schemas.microsoft.com/office/drawing/2015/06/chart">
            <c:ext xmlns:c16="http://schemas.microsoft.com/office/drawing/2014/chart" uri="{C3380CC4-5D6E-409C-BE32-E72D297353CC}">
              <c16:uniqueId val="{00000004-0BF7-9C41-8798-D1C207336A99}"/>
            </c:ext>
          </c:extLst>
        </c:ser>
        <c:dLbls>
          <c:showLegendKey val="0"/>
          <c:showVal val="0"/>
          <c:showCatName val="0"/>
          <c:showSerName val="0"/>
          <c:showPercent val="0"/>
          <c:showBubbleSize val="0"/>
        </c:dLbls>
        <c:gapWidth val="26"/>
        <c:overlap val="-27"/>
        <c:axId val="847349696"/>
        <c:axId val="847352960"/>
      </c:barChart>
      <c:catAx>
        <c:axId val="847349696"/>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 altLang="zh-CN" sz="2400" b="0" i="0" u="none" strike="noStrike" baseline="0" dirty="0">
                    <a:effectLst/>
                  </a:rPr>
                  <a:t>Team ranking</a:t>
                </a:r>
                <a:endParaRPr lang="zh-CN" altLang="en-US" sz="2400" dirty="0"/>
              </a:p>
            </c:rich>
          </c:tx>
          <c:layout>
            <c:manualLayout>
              <c:xMode val="edge"/>
              <c:yMode val="edge"/>
              <c:x val="0.4073596386622651"/>
              <c:y val="0.9129415011037527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222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52960"/>
        <c:crosses val="autoZero"/>
        <c:auto val="1"/>
        <c:lblAlgn val="ctr"/>
        <c:lblOffset val="100"/>
        <c:noMultiLvlLbl val="0"/>
      </c:catAx>
      <c:valAx>
        <c:axId val="847352960"/>
        <c:scaling>
          <c:orientation val="minMax"/>
          <c:max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altLang="zh-CN" sz="2800" dirty="0"/>
                  <a:t>Score</a:t>
                </a:r>
                <a:endParaRPr lang="zh-CN" altLang="en-US" sz="2800" dirty="0"/>
              </a:p>
            </c:rich>
          </c:tx>
          <c:layout>
            <c:manualLayout>
              <c:xMode val="edge"/>
              <c:yMode val="edge"/>
              <c:x val="0"/>
              <c:y val="0.4400377914048188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496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altLang="zh-CN" sz="3600" b="1" i="0" u="none" strike="noStrike" baseline="0" dirty="0">
                <a:effectLst/>
              </a:rPr>
              <a:t>F1</a:t>
            </a:r>
            <a:r>
              <a:rPr lang="en" altLang="zh-CN" sz="3600" b="1" i="0" u="none" strike="noStrike" baseline="0" dirty="0">
                <a:effectLst/>
              </a:rPr>
              <a:t> contrast</a:t>
            </a:r>
            <a:endParaRPr lang="en-US" altLang="zh-CN" sz="3600" b="1" dirty="0"/>
          </a:p>
        </c:rich>
      </c:tx>
      <c:layout>
        <c:manualLayout>
          <c:xMode val="edge"/>
          <c:yMode val="edge"/>
          <c:x val="0.35520753045484732"/>
          <c:y val="1.5543069533526849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3"/>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1-E472-0B43-A421-CAC5785BB4F3}"/>
              </c:ext>
            </c:extLst>
          </c:dPt>
          <c:dPt>
            <c:idx val="6"/>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E472-0B43-A421-CAC5785BB4F3}"/>
              </c:ext>
            </c:extLst>
          </c:dPt>
          <c:dPt>
            <c:idx val="7"/>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7-E472-0B43-A421-CAC5785BB4F3}"/>
              </c:ext>
            </c:extLst>
          </c:dPt>
          <c:dPt>
            <c:idx val="11"/>
            <c:invertIfNegative val="0"/>
            <c:bubble3D val="0"/>
            <c:spPr>
              <a:solidFill>
                <a:srgbClr val="0070C0"/>
              </a:solidFill>
              <a:ln>
                <a:noFill/>
              </a:ln>
              <a:effectLst/>
            </c:spPr>
            <c:extLst xmlns:c16r2="http://schemas.microsoft.com/office/drawing/2015/06/chart">
              <c:ext xmlns:c16="http://schemas.microsoft.com/office/drawing/2014/chart" uri="{C3380CC4-5D6E-409C-BE32-E72D297353CC}">
                <c16:uniqueId val="{00000005-E472-0B43-A421-CAC5785BB4F3}"/>
              </c:ext>
            </c:extLst>
          </c:dPt>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0.80663333333333298</c:v>
                </c:pt>
                <c:pt idx="1">
                  <c:v>0.79996666666666605</c:v>
                </c:pt>
                <c:pt idx="2">
                  <c:v>0.76566666666666605</c:v>
                </c:pt>
                <c:pt idx="3">
                  <c:v>0.75923333333333298</c:v>
                </c:pt>
                <c:pt idx="4">
                  <c:v>0.75239999999999996</c:v>
                </c:pt>
                <c:pt idx="5">
                  <c:v>0.74303333333333299</c:v>
                </c:pt>
                <c:pt idx="6">
                  <c:v>0.63219999999999998</c:v>
                </c:pt>
                <c:pt idx="7">
                  <c:v>0.62963333333333305</c:v>
                </c:pt>
                <c:pt idx="8">
                  <c:v>0.62846666666666595</c:v>
                </c:pt>
                <c:pt idx="9">
                  <c:v>0.59696666666666598</c:v>
                </c:pt>
                <c:pt idx="10">
                  <c:v>0.56936666666666602</c:v>
                </c:pt>
                <c:pt idx="11">
                  <c:v>0.56186666666666596</c:v>
                </c:pt>
                <c:pt idx="12">
                  <c:v>0.53596666666666604</c:v>
                </c:pt>
                <c:pt idx="13">
                  <c:v>0.44159999999999999</c:v>
                </c:pt>
                <c:pt idx="14">
                  <c:v>0.40510000000000002</c:v>
                </c:pt>
              </c:numCache>
            </c:numRef>
          </c:val>
          <c:extLst xmlns:c16r2="http://schemas.microsoft.com/office/drawing/2015/06/chart">
            <c:ext xmlns:c16="http://schemas.microsoft.com/office/drawing/2014/chart" uri="{C3380CC4-5D6E-409C-BE32-E72D297353CC}">
              <c16:uniqueId val="{00000006-E472-0B43-A421-CAC5785BB4F3}"/>
            </c:ext>
          </c:extLst>
        </c:ser>
        <c:dLbls>
          <c:showLegendKey val="0"/>
          <c:showVal val="0"/>
          <c:showCatName val="0"/>
          <c:showSerName val="0"/>
          <c:showPercent val="0"/>
          <c:showBubbleSize val="0"/>
        </c:dLbls>
        <c:gapWidth val="26"/>
        <c:overlap val="-27"/>
        <c:axId val="847348064"/>
        <c:axId val="847344800"/>
      </c:barChart>
      <c:catAx>
        <c:axId val="84734806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 altLang="zh-CN" sz="2400" b="0" i="0" u="none" strike="noStrike" baseline="0" dirty="0">
                    <a:effectLst/>
                  </a:rPr>
                  <a:t>Team ranking</a:t>
                </a:r>
                <a:endParaRPr lang="zh-CN" altLang="en-US" sz="2400" dirty="0"/>
              </a:p>
            </c:rich>
          </c:tx>
          <c:layout>
            <c:manualLayout>
              <c:xMode val="edge"/>
              <c:yMode val="edge"/>
              <c:x val="0.4073596386622651"/>
              <c:y val="0.9129415011037527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222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44800"/>
        <c:crosses val="autoZero"/>
        <c:auto val="1"/>
        <c:lblAlgn val="ctr"/>
        <c:lblOffset val="100"/>
        <c:noMultiLvlLbl val="0"/>
      </c:catAx>
      <c:valAx>
        <c:axId val="847344800"/>
        <c:scaling>
          <c:orientation val="minMax"/>
          <c:max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altLang="zh-CN" sz="2800" dirty="0"/>
                  <a:t>Score</a:t>
                </a:r>
                <a:endParaRPr lang="zh-CN" altLang="en-US" sz="2800" dirty="0"/>
              </a:p>
            </c:rich>
          </c:tx>
          <c:layout>
            <c:manualLayout>
              <c:xMode val="edge"/>
              <c:yMode val="edge"/>
              <c:x val="0"/>
              <c:y val="0.4400377914048188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480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altLang="zh-CN" sz="3600" b="1" i="0" u="none" strike="noStrike" baseline="0" dirty="0">
                <a:effectLst/>
              </a:rPr>
              <a:t>ATWV</a:t>
            </a:r>
            <a:r>
              <a:rPr lang="en" altLang="zh-CN" sz="3600" b="1" i="0" u="none" strike="noStrike" baseline="0" dirty="0">
                <a:effectLst/>
              </a:rPr>
              <a:t> contrast</a:t>
            </a:r>
            <a:endParaRPr lang="en-US" altLang="zh-CN" sz="3600" b="1" dirty="0"/>
          </a:p>
        </c:rich>
      </c:tx>
      <c:layout>
        <c:manualLayout>
          <c:xMode val="edge"/>
          <c:yMode val="edge"/>
          <c:x val="0.35520753045484732"/>
          <c:y val="1.5543069533526849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3"/>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1-3A5E-CE43-B89C-18F615402CA5}"/>
              </c:ext>
            </c:extLst>
          </c:dPt>
          <c:dPt>
            <c:idx val="4"/>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9-3A5E-CE43-B89C-18F615402CA5}"/>
              </c:ext>
            </c:extLst>
          </c:dPt>
          <c:dPt>
            <c:idx val="6"/>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A5E-CE43-B89C-18F615402CA5}"/>
              </c:ext>
            </c:extLst>
          </c:dPt>
          <c:dPt>
            <c:idx val="7"/>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5-3A5E-CE43-B89C-18F615402CA5}"/>
              </c:ext>
            </c:extLst>
          </c:dPt>
          <c:dPt>
            <c:idx val="11"/>
            <c:invertIfNegative val="0"/>
            <c:bubble3D val="0"/>
            <c:spPr>
              <a:solidFill>
                <a:srgbClr val="0070C0"/>
              </a:solidFill>
              <a:ln>
                <a:noFill/>
              </a:ln>
              <a:effectLst/>
            </c:spPr>
            <c:extLst xmlns:c16r2="http://schemas.microsoft.com/office/drawing/2015/06/chart">
              <c:ext xmlns:c16="http://schemas.microsoft.com/office/drawing/2014/chart" uri="{C3380CC4-5D6E-409C-BE32-E72D297353CC}">
                <c16:uniqueId val="{00000007-3A5E-CE43-B89C-18F615402CA5}"/>
              </c:ext>
            </c:extLst>
          </c:dPt>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0.882033333333333</c:v>
                </c:pt>
                <c:pt idx="1">
                  <c:v>0.85233333333333305</c:v>
                </c:pt>
                <c:pt idx="2">
                  <c:v>0.83299999999999896</c:v>
                </c:pt>
                <c:pt idx="3">
                  <c:v>0.78213333333333301</c:v>
                </c:pt>
                <c:pt idx="4">
                  <c:v>0.74660000000000004</c:v>
                </c:pt>
                <c:pt idx="5">
                  <c:v>0.7177</c:v>
                </c:pt>
                <c:pt idx="6">
                  <c:v>0.67146666666666599</c:v>
                </c:pt>
                <c:pt idx="7">
                  <c:v>0.64083333333333303</c:v>
                </c:pt>
                <c:pt idx="8">
                  <c:v>0.63493333333333302</c:v>
                </c:pt>
                <c:pt idx="9">
                  <c:v>0.57326666666666604</c:v>
                </c:pt>
                <c:pt idx="10">
                  <c:v>0.539333333333333</c:v>
                </c:pt>
                <c:pt idx="11">
                  <c:v>0.5302</c:v>
                </c:pt>
                <c:pt idx="12">
                  <c:v>0.44159999999999999</c:v>
                </c:pt>
                <c:pt idx="13">
                  <c:v>0.40683333333333299</c:v>
                </c:pt>
                <c:pt idx="14">
                  <c:v>0.362866666666666</c:v>
                </c:pt>
              </c:numCache>
            </c:numRef>
          </c:val>
          <c:extLst xmlns:c16r2="http://schemas.microsoft.com/office/drawing/2015/06/chart">
            <c:ext xmlns:c16="http://schemas.microsoft.com/office/drawing/2014/chart" uri="{C3380CC4-5D6E-409C-BE32-E72D297353CC}">
              <c16:uniqueId val="{00000008-3A5E-CE43-B89C-18F615402CA5}"/>
            </c:ext>
          </c:extLst>
        </c:ser>
        <c:dLbls>
          <c:showLegendKey val="0"/>
          <c:showVal val="0"/>
          <c:showCatName val="0"/>
          <c:showSerName val="0"/>
          <c:showPercent val="0"/>
          <c:showBubbleSize val="0"/>
        </c:dLbls>
        <c:gapWidth val="26"/>
        <c:overlap val="-27"/>
        <c:axId val="847357312"/>
        <c:axId val="847345888"/>
      </c:barChart>
      <c:catAx>
        <c:axId val="847357312"/>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 altLang="zh-CN" sz="2400" b="0" i="0" u="none" strike="noStrike" baseline="0" dirty="0">
                    <a:effectLst/>
                  </a:rPr>
                  <a:t>Team ranking</a:t>
                </a:r>
                <a:endParaRPr lang="zh-CN" altLang="en-US" sz="2400" dirty="0"/>
              </a:p>
            </c:rich>
          </c:tx>
          <c:layout>
            <c:manualLayout>
              <c:xMode val="edge"/>
              <c:yMode val="edge"/>
              <c:x val="0.4073596386622651"/>
              <c:y val="0.9129415011037527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222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45888"/>
        <c:crosses val="autoZero"/>
        <c:auto val="1"/>
        <c:lblAlgn val="ctr"/>
        <c:lblOffset val="100"/>
        <c:noMultiLvlLbl val="0"/>
      </c:catAx>
      <c:valAx>
        <c:axId val="847345888"/>
        <c:scaling>
          <c:orientation val="minMax"/>
          <c:max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altLang="zh-CN" sz="2800" dirty="0"/>
                  <a:t>Score</a:t>
                </a:r>
                <a:endParaRPr lang="zh-CN" altLang="en-US" sz="2800" dirty="0"/>
              </a:p>
            </c:rich>
          </c:tx>
          <c:layout>
            <c:manualLayout>
              <c:xMode val="edge"/>
              <c:yMode val="edge"/>
              <c:x val="0"/>
              <c:y val="0.4400377914048188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8473573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0.1675</cdr:x>
      <cdr:y>0.1735</cdr:y>
    </cdr:from>
    <cdr:to>
      <cdr:x>0.22545</cdr:x>
      <cdr:y>0.21657</cdr:y>
    </cdr:to>
    <cdr:sp macro="" textlink="">
      <cdr:nvSpPr>
        <cdr:cNvPr id="2" name="文本框 1"/>
        <cdr:cNvSpPr txBox="1"/>
      </cdr:nvSpPr>
      <cdr:spPr>
        <a:xfrm xmlns:a="http://schemas.openxmlformats.org/drawingml/2006/main">
          <a:off x="2408454" y="1529397"/>
          <a:ext cx="833120" cy="379591"/>
        </a:xfrm>
        <a:prstGeom xmlns:a="http://schemas.openxmlformats.org/drawingml/2006/main" prst="rect">
          <a:avLst/>
        </a:prstGeom>
        <a:noFill xmlns:a="http://schemas.openxmlformats.org/drawingml/2006/main"/>
        <a:ln xmlns:a="http://schemas.openxmlformats.org/drawingml/2006/main" w="12700" cap="flat">
          <a:noFill/>
          <a:miter lim="400000"/>
        </a:ln>
      </cdr:spPr>
      <cdr:style>
        <a:lnRef xmlns:a="http://schemas.openxmlformats.org/drawingml/2006/main" idx="0">
          <a:srgbClr val="FFFFFF"/>
        </a:lnRef>
        <a:fillRef xmlns:a="http://schemas.openxmlformats.org/drawingml/2006/main" idx="0">
          <a:srgbClr val="FFFFFF"/>
        </a:fillRef>
        <a:effectRef xmlns:a="http://schemas.openxmlformats.org/drawingml/2006/main" idx="0">
          <a:srgbClr val="FFFFFF"/>
        </a:effectRef>
        <a:fontRef xmlns:a="http://schemas.openxmlformats.org/drawingml/2006/main" idx="none"/>
      </cdr:style>
      <cdr:txBody>
        <a:bodyPr xmlns:a="http://schemas.openxmlformats.org/drawingml/2006/main" rot="0" spcFirstLastPara="1" vertOverflow="clip" horzOverflow="overflow" vert="horz" wrap="square" lIns="50800" tIns="50800" rIns="50800" bIns="50800" numCol="1" spcCol="38100" rtlCol="0" anchor="ctr">
          <a:spAutoFit/>
        </a:bodyPr>
        <a:lstStyle xmlns:a="http://schemas.openxmlformats.org/drawingml/2006/main"/>
        <a:p xmlns:a="http://schemas.openxmlformats.org/drawingml/2006/main">
          <a:pPr marL="0" marR="0" indent="0" algn="l" defTabSz="8255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smtClean="0">
              <a:ln>
                <a:noFill/>
              </a:ln>
              <a:solidFill>
                <a:srgbClr val="535353"/>
              </a:solidFill>
              <a:effectLst/>
              <a:uFillTx/>
              <a:latin typeface="+mj-lt"/>
              <a:ea typeface="+mj-ea"/>
              <a:cs typeface="+mj-cs"/>
              <a:sym typeface="Helvetica"/>
            </a:rPr>
            <a:t>0.844</a:t>
          </a:r>
          <a:endParaRPr kumimoji="0" lang="zh-CN" altLang="en-US" sz="1800" b="0" i="0" u="none" strike="noStrike" cap="none" spc="0" normalizeH="0" baseline="0" dirty="0">
            <a:ln>
              <a:noFill/>
            </a:ln>
            <a:solidFill>
              <a:srgbClr val="535353"/>
            </a:solidFill>
            <a:effectLst/>
            <a:uFillTx/>
            <a:latin typeface="+mj-lt"/>
            <a:ea typeface="+mj-ea"/>
            <a:cs typeface="+mj-cs"/>
            <a:sym typeface="Helvetica"/>
          </a:endParaRPr>
        </a:p>
      </cdr:txBody>
    </cdr:sp>
  </cdr:relSizeAnchor>
  <cdr:relSizeAnchor xmlns:cdr="http://schemas.openxmlformats.org/drawingml/2006/chartDrawing">
    <cdr:from>
      <cdr:x>0.47347</cdr:x>
      <cdr:y>0.27147</cdr:y>
    </cdr:from>
    <cdr:to>
      <cdr:x>0.53141</cdr:x>
      <cdr:y>0.31454</cdr:y>
    </cdr:to>
    <cdr:sp macro="" textlink="">
      <cdr:nvSpPr>
        <cdr:cNvPr id="3" name="文本框 1"/>
        <cdr:cNvSpPr txBox="1"/>
      </cdr:nvSpPr>
      <cdr:spPr>
        <a:xfrm xmlns:a="http://schemas.openxmlformats.org/drawingml/2006/main">
          <a:off x="6807734" y="2392997"/>
          <a:ext cx="833120" cy="379591"/>
        </a:xfrm>
        <a:prstGeom xmlns:a="http://schemas.openxmlformats.org/drawingml/2006/main" prst="rect">
          <a:avLst/>
        </a:prstGeom>
        <a:noFill xmlns:a="http://schemas.openxmlformats.org/drawingml/2006/main"/>
        <a:ln xmlns:a="http://schemas.openxmlformats.org/drawingml/2006/main" w="12700" cap="flat">
          <a:noFill/>
          <a:miter lim="400000"/>
        </a:ln>
      </cdr:spPr>
      <cdr:style>
        <a:lnRef xmlns:a="http://schemas.openxmlformats.org/drawingml/2006/main" idx="0">
          <a:srgbClr val="FFFFFF"/>
        </a:lnRef>
        <a:fillRef xmlns:a="http://schemas.openxmlformats.org/drawingml/2006/main" idx="0">
          <a:srgbClr val="FFFFFF"/>
        </a:fillRef>
        <a:effectRef xmlns:a="http://schemas.openxmlformats.org/drawingml/2006/main" idx="0">
          <a:srgbClr val="FFFFFF"/>
        </a:effectRef>
        <a:fontRef xmlns:a="http://schemas.openxmlformats.org/drawingml/2006/main" idx="none"/>
      </cdr:style>
      <cdr:txBody>
        <a:bodyPr xmlns:a="http://schemas.openxmlformats.org/drawingml/2006/main" rot="0" spcFirstLastPara="1" vert="horz" wrap="square" lIns="50800" tIns="50800" rIns="50800" bIns="50800" numCol="1" spcCol="38100" rtlCol="0" anchor="ctr">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8255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smtClean="0">
              <a:ln>
                <a:noFill/>
              </a:ln>
              <a:solidFill>
                <a:srgbClr val="535353"/>
              </a:solidFill>
              <a:effectLst/>
              <a:uFillTx/>
              <a:latin typeface="+mj-lt"/>
              <a:ea typeface="+mj-ea"/>
              <a:cs typeface="+mj-cs"/>
              <a:sym typeface="Helvetica"/>
            </a:rPr>
            <a:t>0.688</a:t>
          </a:r>
          <a:endParaRPr kumimoji="0" lang="zh-CN" altLang="en-US" sz="1800" b="0" i="0" u="none" strike="noStrike" cap="none" spc="0" normalizeH="0" baseline="0" dirty="0">
            <a:ln>
              <a:noFill/>
            </a:ln>
            <a:solidFill>
              <a:srgbClr val="535353"/>
            </a:solidFill>
            <a:effectLst/>
            <a:uFillTx/>
            <a:latin typeface="+mj-lt"/>
            <a:ea typeface="+mj-ea"/>
            <a:cs typeface="+mj-cs"/>
            <a:sym typeface="Helvetica"/>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72469852"/>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大家下午好，我今天给大家分享的题目</a:t>
            </a:r>
            <a:r>
              <a:rPr kumimoji="1" lang="en-US" altLang="zh-CN" dirty="0"/>
              <a:t>《</a:t>
            </a:r>
            <a:r>
              <a:rPr kumimoji="1" lang="zh-CN" altLang="en-US" dirty="0"/>
              <a:t>基于多模块融合的关键词检测系统</a:t>
            </a:r>
            <a:r>
              <a:rPr kumimoji="1" lang="en-US" altLang="zh-CN" dirty="0"/>
              <a:t>》</a:t>
            </a:r>
            <a:r>
              <a:rPr kumimoji="1" lang="zh-CN" altLang="en-US" dirty="0"/>
              <a:t>，是基于</a:t>
            </a:r>
            <a:r>
              <a:rPr kumimoji="1" lang="en-US" altLang="zh-CN" dirty="0" err="1"/>
              <a:t>kaldi</a:t>
            </a:r>
            <a:r>
              <a:rPr kumimoji="1" lang="zh-CN" altLang="en-US" dirty="0"/>
              <a:t>的连续语音识别框架实验的。</a:t>
            </a:r>
          </a:p>
        </p:txBody>
      </p:sp>
    </p:spTree>
    <p:extLst>
      <p:ext uri="{BB962C8B-B14F-4D97-AF65-F5344CB8AC3E}">
        <p14:creationId xmlns:p14="http://schemas.microsoft.com/office/powerpoint/2010/main" val="82940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所谓代理关键词检索，就是为关键词生成代理词去做检索。代理词指的是与关键词发音相似的人为构造的虚假词汇。</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代理关键词的方法一般是解决关键词是集外词的一种检索方法，前文中本系统已经根据关键词列表做了发音词表的自动扩展，所以我们的关键词检索系统不会出现集外词，但是我们依然可以用代理关键词的方法来提高我们系统的召回率。因为语音识别的时候有时会将某个词识别成与它发音相近的词，基于此现象，我们可为每个关键词生成它的代理关键词，这个代理关键词的音素序列与它对应的关键词有一定的相似度。当关键词检索时会将一部分解码成其他词的情况映射到我们生成的代理关键词上，从而提高关键词的召回率。</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为关键词生成代理关键词的做法具体是：首先我们根据训练使用的发音词典训练一个字母音素转换模型（</a:t>
            </a:r>
            <a:r>
              <a:rPr lang="en-US" altLang="zh-CN" sz="2200" dirty="0">
                <a:effectLst/>
                <a:latin typeface="+mn-lt"/>
                <a:ea typeface="+mn-ea"/>
                <a:cs typeface="+mn-cs"/>
                <a:sym typeface="Helvetica Neue" panose="02000503000000020004"/>
              </a:rPr>
              <a:t>G2P</a:t>
            </a:r>
            <a:r>
              <a:rPr lang="zh-CN" altLang="en-US" sz="2200" dirty="0">
                <a:effectLst/>
                <a:latin typeface="+mn-lt"/>
                <a:ea typeface="+mn-ea"/>
                <a:cs typeface="+mn-cs"/>
                <a:sym typeface="Helvetica Neue" panose="02000503000000020004"/>
              </a:rPr>
              <a:t>），这个模型可以将发音词典内词汇的音素或音节的序列转换成该词汇最有可能的拼写，利用这个模型，我们产生了</a:t>
            </a:r>
            <a:r>
              <a:rPr lang="en-US" altLang="zh-CN" sz="2200" dirty="0">
                <a:effectLst/>
                <a:latin typeface="+mn-lt"/>
                <a:ea typeface="+mn-ea"/>
                <a:cs typeface="+mn-cs"/>
                <a:sym typeface="Helvetica Neue" panose="02000503000000020004"/>
              </a:rPr>
              <a:t>100</a:t>
            </a:r>
            <a:r>
              <a:rPr lang="zh-CN" altLang="en-US" sz="2200" dirty="0">
                <a:effectLst/>
                <a:latin typeface="+mn-lt"/>
                <a:ea typeface="+mn-ea"/>
                <a:cs typeface="+mn-cs"/>
                <a:sym typeface="Helvetica Neue" panose="02000503000000020004"/>
              </a:rPr>
              <a:t>万个虚拟词汇的音素序列，并且生成新的带概率的发音词典。其次，我们为每个关键词生成其代理关键词，生成代理词后的关键词的</a:t>
            </a:r>
            <a:r>
              <a:rPr lang="en-US" altLang="zh-CN" sz="2200" dirty="0" err="1">
                <a:effectLst/>
                <a:latin typeface="+mn-lt"/>
                <a:ea typeface="+mn-ea"/>
                <a:cs typeface="+mn-cs"/>
                <a:sym typeface="Helvetica Neue" panose="02000503000000020004"/>
              </a:rPr>
              <a:t>fst</a:t>
            </a:r>
            <a:r>
              <a:rPr lang="zh-CN" altLang="en-US" sz="2200" dirty="0">
                <a:effectLst/>
                <a:latin typeface="+mn-lt"/>
                <a:ea typeface="+mn-ea"/>
                <a:cs typeface="+mn-cs"/>
                <a:sym typeface="Helvetica Neue" panose="02000503000000020004"/>
              </a:rPr>
              <a:t>文件会比原始的关键词</a:t>
            </a:r>
            <a:r>
              <a:rPr lang="en-US" altLang="zh-CN" sz="2200" dirty="0" err="1">
                <a:effectLst/>
                <a:latin typeface="+mn-lt"/>
                <a:ea typeface="+mn-ea"/>
                <a:cs typeface="+mn-cs"/>
                <a:sym typeface="Helvetica Neue" panose="02000503000000020004"/>
              </a:rPr>
              <a:t>fst</a:t>
            </a:r>
            <a:r>
              <a:rPr lang="zh-CN" altLang="en-US" sz="2200" dirty="0">
                <a:effectLst/>
                <a:latin typeface="+mn-lt"/>
                <a:ea typeface="+mn-ea"/>
                <a:cs typeface="+mn-cs"/>
                <a:sym typeface="Helvetica Neue" panose="02000503000000020004"/>
              </a:rPr>
              <a:t>文件大很多。本系统使用代理关键词的方法进行检索，检出了很多的关键词，相比关键词搜索，代理关键词搜索检出的关键词数量是它的</a:t>
            </a:r>
            <a:r>
              <a:rPr lang="en-US" altLang="zh-CN" sz="2200" dirty="0">
                <a:effectLst/>
                <a:latin typeface="+mn-lt"/>
                <a:ea typeface="+mn-ea"/>
                <a:cs typeface="+mn-cs"/>
                <a:sym typeface="Helvetica Neue" panose="02000503000000020004"/>
              </a:rPr>
              <a:t>5</a:t>
            </a:r>
            <a:r>
              <a:rPr lang="zh-CN" altLang="en-US" sz="2200" dirty="0">
                <a:effectLst/>
                <a:latin typeface="+mn-lt"/>
                <a:ea typeface="+mn-ea"/>
                <a:cs typeface="+mn-cs"/>
                <a:sym typeface="Helvetica Neue" panose="02000503000000020004"/>
              </a:rPr>
              <a:t>倍，当然精确率是要低一些。</a:t>
            </a:r>
          </a:p>
          <a:p>
            <a:endParaRPr kumimoji="1" lang="zh-CN" altLang="en-US" dirty="0"/>
          </a:p>
        </p:txBody>
      </p:sp>
    </p:spTree>
    <p:extLst>
      <p:ext uri="{BB962C8B-B14F-4D97-AF65-F5344CB8AC3E}">
        <p14:creationId xmlns:p14="http://schemas.microsoft.com/office/powerpoint/2010/main" val="2723737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kumimoji="1" lang="zh-CN" altLang="en-US" dirty="0"/>
              <a:t>上面我介绍了我的系统里的两种语言模型、两种关键词检索方法，那么这两个模块是怎么串起来用的呢？这里分成了三路，这三路共用一个声学模型。即我们让测试数据先过一个声学模型，再过两个语言模型，再过两个关键词搜索模块，得到三份结果。</a:t>
            </a:r>
            <a:endParaRPr kumimoji="1" lang="en-US" altLang="zh-CN" dirty="0"/>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值得一提的是我们对上述的语言模型都是特殊处理的，我们希望这个语言模型在解码过程中比重大一些，这样它才能发挥我们想让它发挥的作用。另外我们的声学模型所用的训练数据不是那么多，因此我们对声学模型的输出不是那么自信，所以在本系统中解码部分，我们将语言模型的权重调为声学模型的</a:t>
            </a:r>
            <a:r>
              <a:rPr lang="en-US" altLang="zh-CN" sz="2200" dirty="0">
                <a:effectLst/>
                <a:latin typeface="+mn-lt"/>
                <a:ea typeface="+mn-ea"/>
                <a:cs typeface="+mn-cs"/>
                <a:sym typeface="Helvetica Neue" panose="02000503000000020004"/>
              </a:rPr>
              <a:t>2</a:t>
            </a:r>
            <a:r>
              <a:rPr lang="zh-CN" altLang="en-US" sz="2200" dirty="0">
                <a:effectLst/>
                <a:latin typeface="+mn-lt"/>
                <a:ea typeface="+mn-ea"/>
                <a:cs typeface="+mn-cs"/>
                <a:sym typeface="Helvetica Neue" panose="02000503000000020004"/>
              </a:rPr>
              <a:t>倍，实验证明这样对关键词检索的性能是有提升的。</a:t>
            </a:r>
          </a:p>
          <a:p>
            <a:r>
              <a:rPr kumimoji="1" lang="zh-CN" altLang="en-US" dirty="0"/>
              <a:t>我们看这三路结果，第一路识别的时候用带有关键词权重的语言模型</a:t>
            </a:r>
            <a:r>
              <a:rPr kumimoji="1" lang="en-US" altLang="zh-CN" dirty="0"/>
              <a:t>A</a:t>
            </a:r>
            <a:r>
              <a:rPr kumimoji="1" lang="zh-CN" altLang="en-US" dirty="0"/>
              <a:t>，检索的时候用关键词搜索模块，得到一份侧重于召回率的检测结果</a:t>
            </a:r>
            <a:r>
              <a:rPr kumimoji="1" lang="en-US" altLang="zh-CN" dirty="0"/>
              <a:t>A</a:t>
            </a:r>
            <a:r>
              <a:rPr kumimoji="1" lang="zh-CN" altLang="en-US" dirty="0"/>
              <a:t>。第二路和第三路识别的时候共用一个关键词无权重的语言模型</a:t>
            </a:r>
            <a:r>
              <a:rPr kumimoji="1" lang="en-US" altLang="zh-CN" dirty="0"/>
              <a:t>B,</a:t>
            </a:r>
            <a:r>
              <a:rPr kumimoji="1" lang="zh-CN" altLang="en-US" dirty="0"/>
              <a:t>第二路检索的时候用代理关键词搜索模块，得到一份侧重于召回率的检测结果</a:t>
            </a:r>
            <a:r>
              <a:rPr kumimoji="1" lang="en-US" altLang="zh-CN" dirty="0"/>
              <a:t>B</a:t>
            </a:r>
            <a:r>
              <a:rPr kumimoji="1" lang="zh-CN" altLang="en-US" dirty="0"/>
              <a:t>。第三路检索的时候用代理关键词搜索模块，得到一份侧重于精确率的检测结果</a:t>
            </a:r>
            <a:r>
              <a:rPr kumimoji="1" lang="en-US" altLang="zh-CN" dirty="0"/>
              <a:t>C</a:t>
            </a:r>
            <a:r>
              <a:rPr kumimoji="1" lang="zh-CN" altLang="en-US" dirty="0"/>
              <a:t>。然后再用基线系统跑出一份结果</a:t>
            </a:r>
            <a:r>
              <a:rPr kumimoji="1" lang="en-US" altLang="zh-CN" dirty="0"/>
              <a:t>D</a:t>
            </a:r>
            <a:r>
              <a:rPr kumimoji="1" lang="zh-CN" altLang="en-US" dirty="0"/>
              <a:t>，最后将这四份结果合并去掉置信度极低的结果，得到我们系统的最终关键词检测结果。</a:t>
            </a:r>
          </a:p>
        </p:txBody>
      </p:sp>
    </p:spTree>
    <p:extLst>
      <p:ext uri="{BB962C8B-B14F-4D97-AF65-F5344CB8AC3E}">
        <p14:creationId xmlns:p14="http://schemas.microsoft.com/office/powerpoint/2010/main" val="22652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首先将我们这个系统在验证集上做测试，以基线系统作为参照对象，对比两个系统在其最佳工作点上的</a:t>
            </a:r>
            <a:r>
              <a:rPr kumimoji="1" lang="en-US" altLang="zh-CN" dirty="0"/>
              <a:t>F1</a:t>
            </a:r>
            <a:r>
              <a:rPr kumimoji="1" lang="zh-CN" altLang="en-US" dirty="0"/>
              <a:t>和</a:t>
            </a:r>
            <a:r>
              <a:rPr kumimoji="1" lang="en-US" altLang="zh-CN" dirty="0"/>
              <a:t>ATWV</a:t>
            </a:r>
            <a:r>
              <a:rPr kumimoji="1" lang="zh-CN" altLang="en-US" dirty="0"/>
              <a:t>值。可以看出，我这个系统比基线系统虽然提升的不是很多，但是也有明显的提升。</a:t>
            </a:r>
          </a:p>
        </p:txBody>
      </p:sp>
    </p:spTree>
    <p:extLst>
      <p:ext uri="{BB962C8B-B14F-4D97-AF65-F5344CB8AC3E}">
        <p14:creationId xmlns:p14="http://schemas.microsoft.com/office/powerpoint/2010/main" val="242464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接下来，我们看下我这个系统在测试集上的结果。这四张图是我计算了</a:t>
            </a:r>
            <a:r>
              <a:rPr kumimoji="1" lang="en-US" altLang="zh-CN" dirty="0"/>
              <a:t>15</a:t>
            </a:r>
            <a:r>
              <a:rPr kumimoji="1" lang="zh-CN" altLang="en-US" dirty="0"/>
              <a:t>支队伍在三个测试集上的平均精确率、召回率、</a:t>
            </a:r>
            <a:r>
              <a:rPr kumimoji="1" lang="en-US" altLang="zh-CN" dirty="0"/>
              <a:t>F1</a:t>
            </a:r>
            <a:r>
              <a:rPr kumimoji="1" lang="zh-CN" altLang="en-US" dirty="0"/>
              <a:t>以及</a:t>
            </a:r>
            <a:r>
              <a:rPr kumimoji="1" lang="en-US" altLang="zh-CN" dirty="0"/>
              <a:t>ATWV</a:t>
            </a:r>
            <a:r>
              <a:rPr kumimoji="1" lang="zh-CN" altLang="en-US" dirty="0"/>
              <a:t>做的排序，红色表示的是我这个系统。可以看出，在精确率上排名靠后，在召回率和</a:t>
            </a:r>
            <a:r>
              <a:rPr kumimoji="1" lang="en-US" altLang="zh-CN" dirty="0"/>
              <a:t>ATWV</a:t>
            </a:r>
            <a:r>
              <a:rPr kumimoji="1" lang="zh-CN" altLang="en-US" dirty="0"/>
              <a:t>上排名靠前，</a:t>
            </a:r>
            <a:r>
              <a:rPr kumimoji="1" lang="en-US" altLang="zh-CN" dirty="0"/>
              <a:t>F1</a:t>
            </a:r>
            <a:r>
              <a:rPr kumimoji="1" lang="zh-CN" altLang="en-US" dirty="0"/>
              <a:t>排名居中。</a:t>
            </a:r>
            <a:endParaRPr kumimoji="1" lang="en-US" altLang="zh-CN" dirty="0"/>
          </a:p>
          <a:p>
            <a:pPr marL="0" marR="0" lvl="0" indent="0" algn="l" defTabSz="457200" rtl="0" eaLnBrk="1" fontAlgn="auto" latinLnBrk="0" hangingPunct="1">
              <a:lnSpc>
                <a:spcPct val="118000"/>
              </a:lnSpc>
              <a:spcBef>
                <a:spcPts val="0"/>
              </a:spcBef>
              <a:spcAft>
                <a:spcPts val="0"/>
              </a:spcAft>
              <a:buClrTx/>
              <a:buSzTx/>
              <a:buFontTx/>
              <a:buNone/>
              <a:tabLst/>
              <a:defRPr/>
            </a:pPr>
            <a:r>
              <a:rPr kumimoji="1" lang="zh-CN" altLang="en-US" dirty="0"/>
              <a:t>综合以上我这个关键词检测系统各模块的设计，以及其在验证集和测试集上的表现，可以得到以下两个结论：一是本系统所用的方法对关键词检测的性能是有效的。</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由于本系统的声学模型跟基线系统的相当，在</a:t>
            </a:r>
            <a:r>
              <a:rPr lang="en-US" altLang="zh-CN" sz="2000" dirty="0" err="1">
                <a:latin typeface="PingFang SC Regular" panose="020B0400000000000000" charset="-122"/>
                <a:ea typeface="PingFang SC Regular" panose="020B0400000000000000" charset="-122"/>
                <a:cs typeface="PingFang SC Regular" panose="020B0400000000000000" charset="-122"/>
                <a:sym typeface="Helvetica"/>
              </a:rPr>
              <a:t>lgv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的验证集上，字准确率均为</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60%</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，在声学模型性能没有提升的情况下，通过语言模型、关键词检索方法以及模块融合策略明显提升了关键词检测的性能，证明了这些方法的有效性</a:t>
            </a:r>
            <a:r>
              <a:rPr lang="zh-CN" altLang="en-US" sz="2400" dirty="0">
                <a:latin typeface="PingFang SC Regular" panose="020B0400000000000000" charset="-122"/>
                <a:ea typeface="PingFang SC Regular" panose="020B0400000000000000" charset="-122"/>
                <a:cs typeface="PingFang SC Regular" panose="020B0400000000000000" charset="-122"/>
                <a:sym typeface="Helvetica"/>
              </a:rPr>
              <a:t>。二是</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本系统在其最佳工作点上，侧重于召回率和</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。在</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F1</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和</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的各自最佳工作点上，本系统的召回率均大于精确率；在比赛结果里，也是召回率和</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较高，精确率较差。</a:t>
            </a:r>
            <a:endParaRPr kumimoji="1" lang="zh-CN" altLang="en-US" dirty="0"/>
          </a:p>
          <a:p>
            <a:pPr marL="0" marR="0" lvl="0" indent="0" algn="l" defTabSz="457200" rtl="0" eaLnBrk="1" fontAlgn="auto" latinLnBrk="0" hangingPunct="1">
              <a:lnSpc>
                <a:spcPct val="118000"/>
              </a:lnSpc>
              <a:spcBef>
                <a:spcPts val="0"/>
              </a:spcBef>
              <a:spcAft>
                <a:spcPts val="0"/>
              </a:spcAft>
              <a:buClrTx/>
              <a:buSzTx/>
              <a:buFontTx/>
              <a:buNone/>
              <a:tabLst/>
              <a:defRPr/>
            </a:pPr>
            <a:r>
              <a:rPr kumimoji="1" lang="zh-CN" altLang="en-US" dirty="0"/>
              <a:t>结合结论以及测试结果，总结出我这个系统的优势劣势如下。虽然这个系统在参赛队伍里属于中等水平，但我个人认为还是有一些优势的。比如</a:t>
            </a:r>
            <a:r>
              <a:rPr kumimoji="0" lang="en-US" altLang="zh-CN"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1</a:t>
            </a:r>
            <a:r>
              <a:rPr kumimoji="0" lang="zh-CN" altLang="en-US"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，在本系统的最佳工作点上，召回率较高</a:t>
            </a:r>
            <a:r>
              <a:rPr kumimoji="0" lang="en-US" altLang="zh-CN"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a:t>
            </a:r>
            <a:r>
              <a:rPr kumimoji="0" lang="zh-CN" altLang="en-US"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召回率排名第</a:t>
            </a:r>
            <a:r>
              <a:rPr kumimoji="0" lang="en-US" altLang="zh-CN"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4)</a:t>
            </a:r>
            <a:r>
              <a:rPr kumimoji="0" lang="zh-CN" altLang="en-US" sz="20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；第二个，</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本系统鲁棒性较好。在</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F1</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较低的情况下，</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较高</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(F1</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排名第</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8</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排名第</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5)</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。因为</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ATWV</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指标与关键词词表的相关性更低。最主要的劣势就是在本系统的最佳工作点上，精确率较低</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精确率排名第</a:t>
            </a:r>
            <a:r>
              <a:rPr lang="en-US" altLang="zh-CN" sz="2000" dirty="0">
                <a:latin typeface="PingFang SC Regular" panose="020B0400000000000000" charset="-122"/>
                <a:ea typeface="PingFang SC Regular" panose="020B0400000000000000" charset="-122"/>
                <a:cs typeface="PingFang SC Regular" panose="020B0400000000000000" charset="-122"/>
                <a:sym typeface="Helvetica"/>
              </a:rPr>
              <a:t>12)</a:t>
            </a:r>
            <a:r>
              <a:rPr lang="zh-CN" altLang="en-US" sz="2000" dirty="0">
                <a:latin typeface="PingFang SC Regular" panose="020B0400000000000000" charset="-122"/>
                <a:ea typeface="PingFang SC Regular" panose="020B0400000000000000" charset="-122"/>
                <a:cs typeface="PingFang SC Regular" panose="020B0400000000000000" charset="-122"/>
                <a:sym typeface="Helvetica"/>
              </a:rPr>
              <a:t>。</a:t>
            </a:r>
            <a:r>
              <a:rPr kumimoji="1" lang="zh-CN" altLang="en-US" sz="2000" dirty="0">
                <a:latin typeface="PingFang SC Regular" panose="020B0400000000000000" charset="-122"/>
                <a:ea typeface="PingFang SC Regular" panose="020B0400000000000000" charset="-122"/>
                <a:cs typeface="PingFang SC Regular" panose="020B0400000000000000" charset="-122"/>
                <a:sym typeface="Helvetica"/>
              </a:rPr>
              <a:t>这与我们系统模块的设计密切相关，总共有两个侧重于召回率的模块，只有一个侧重于精确率的模块，这个侧重精确率的模块也是相对于侧重召回率的模块说的，其实也没有特定地侧重精确率。所以也由于这个原因拉低了系统的综合性能。</a:t>
            </a:r>
            <a:endParaRPr lang="zh-CN" altLang="en-US" sz="2000" dirty="0">
              <a:latin typeface="PingFang SC Regular" panose="020B0400000000000000" charset="-122"/>
              <a:ea typeface="PingFang SC Regular" panose="020B0400000000000000" charset="-122"/>
              <a:cs typeface="PingFang SC Regular" panose="020B0400000000000000" charset="-122"/>
              <a:sym typeface="Helvetica"/>
            </a:endParaRPr>
          </a:p>
          <a:p>
            <a:pPr marL="0" marR="0" lvl="0" indent="0" algn="l" defTabSz="457200" rtl="0" eaLnBrk="1" fontAlgn="auto" latinLnBrk="0" hangingPunct="1">
              <a:lnSpc>
                <a:spcPct val="118000"/>
              </a:lnSpc>
              <a:spcBef>
                <a:spcPts val="0"/>
              </a:spcBef>
              <a:spcAft>
                <a:spcPts val="0"/>
              </a:spcAft>
              <a:buClrTx/>
              <a:buSzTx/>
              <a:buFontTx/>
              <a:buNone/>
              <a:tabLst/>
              <a:defRPr/>
            </a:pPr>
            <a:r>
              <a:rPr kumimoji="1" lang="zh-CN" altLang="en-US" dirty="0"/>
              <a:t>在比赛末期，也有了对这个系统的一些初步的改进方向。比如第一点，</a:t>
            </a:r>
            <a:r>
              <a:rPr kumimoji="0" lang="zh-CN" altLang="en-US" sz="2000" b="0" i="0" u="none" strike="noStrike" kern="0" cap="none" spc="0" normalizeH="0" baseline="0" noProof="0" dirty="0">
                <a:ln>
                  <a:noFill/>
                </a:ln>
                <a:solidFill>
                  <a:srgbClr val="535353"/>
                </a:solidFill>
                <a:effectLst/>
                <a:uLnTx/>
                <a:uFillTx/>
                <a:latin typeface="PingFang SC Regular" panose="020B0400000000000000" charset="-122"/>
                <a:ea typeface="PingFang SC Regular" panose="020B0400000000000000" charset="-122"/>
                <a:cs typeface="PingFang SC Regular" panose="020B0400000000000000" charset="-122"/>
                <a:sym typeface="Helvetica"/>
              </a:rPr>
              <a:t>模块融合不光只做“合”，更要做“融”。我只做了合，没有做融，所谓的融，就是根据多个模块的结果，微调每个关键词的检测结果，如制定策略对最终关键词的边界信息和置信度调整，或相近关键词结果归一；另外，我这个系统多模块的融合基于的是同一个声学模型，除了最后融合基线系统的结果外，其实也可以再训练一个差异化的声学模型，比如不用深度神经网络，用一个高斯模型，然后跑完我这个系统的各个模块，得到结果后再融合。最后，对于精确率不高的问题，我觉得提升声学模型的性能还是关键，可以再对调参集做数据增强、或尝试其他网络结构或训练框架。 最后，本系统虽然综合性能一般，但是将精确率和召回率分开处理设计算法，最后再融合，这种思路我觉得是可取的。好，我的分享到这里就结束了，感谢大家的观看。</a:t>
            </a:r>
          </a:p>
          <a:p>
            <a:endParaRPr kumimoji="1" lang="zh-CN" altLang="en-US" dirty="0"/>
          </a:p>
        </p:txBody>
      </p:sp>
    </p:spTree>
    <p:extLst>
      <p:ext uri="{BB962C8B-B14F-4D97-AF65-F5344CB8AC3E}">
        <p14:creationId xmlns:p14="http://schemas.microsoft.com/office/powerpoint/2010/main" val="3116588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0369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本系统是用来参加</a:t>
            </a:r>
            <a:r>
              <a:rPr kumimoji="1" lang="en-US" altLang="zh-CN" dirty="0"/>
              <a:t>VKW</a:t>
            </a:r>
            <a:r>
              <a:rPr kumimoji="1" lang="zh-CN" altLang="en-US" dirty="0"/>
              <a:t>比赛的。首先，客观阐述此次比赛成绩，在受限赛道提交结果的</a:t>
            </a:r>
            <a:r>
              <a:rPr kumimoji="1" lang="en-US" altLang="zh-CN" dirty="0"/>
              <a:t>15</a:t>
            </a:r>
            <a:r>
              <a:rPr kumimoji="1" lang="zh-CN" altLang="en-US" dirty="0"/>
              <a:t>支队伍里，综合性能排名第</a:t>
            </a:r>
            <a:r>
              <a:rPr kumimoji="1" lang="en-US" altLang="zh-CN" dirty="0"/>
              <a:t>7</a:t>
            </a:r>
            <a:r>
              <a:rPr kumimoji="1" lang="zh-CN" altLang="en-US" dirty="0"/>
              <a:t>。</a:t>
            </a:r>
            <a:endParaRPr kumimoji="1" lang="en-US" altLang="zh-CN" dirty="0"/>
          </a:p>
          <a:p>
            <a:r>
              <a:rPr kumimoji="1" lang="zh-CN" altLang="en-US" dirty="0"/>
              <a:t>评测指标有两个，一个是</a:t>
            </a:r>
            <a:r>
              <a:rPr kumimoji="1" lang="en-US" altLang="zh-CN" dirty="0"/>
              <a:t>F1,</a:t>
            </a:r>
            <a:r>
              <a:rPr kumimoji="1" lang="zh-CN" altLang="en-US" dirty="0"/>
              <a:t>一个是</a:t>
            </a:r>
            <a:r>
              <a:rPr kumimoji="1" lang="en-US" altLang="zh-CN" dirty="0"/>
              <a:t>ATWV</a:t>
            </a:r>
            <a:r>
              <a:rPr kumimoji="1" lang="zh-CN" altLang="en-US" dirty="0"/>
              <a:t>，主办方是将这两个指标各自的排名加起来做综合性能的排序的。</a:t>
            </a:r>
            <a:endParaRPr kumimoji="1" lang="en-US" altLang="zh-CN" dirty="0"/>
          </a:p>
          <a:p>
            <a:r>
              <a:rPr kumimoji="1" lang="zh-CN" altLang="en-US" dirty="0"/>
              <a:t>我现在将每支队伍在三个测试集上的</a:t>
            </a:r>
            <a:r>
              <a:rPr kumimoji="1" lang="en-US" altLang="zh-CN" dirty="0"/>
              <a:t>F1</a:t>
            </a:r>
            <a:r>
              <a:rPr kumimoji="1" lang="zh-CN" altLang="en-US" dirty="0"/>
              <a:t>和</a:t>
            </a:r>
            <a:r>
              <a:rPr kumimoji="1" lang="en-US" altLang="zh-CN" dirty="0"/>
              <a:t>ATWV</a:t>
            </a:r>
            <a:r>
              <a:rPr kumimoji="1" lang="zh-CN" altLang="en-US" dirty="0"/>
              <a:t>都加起来，然后取这两个指标的平均值做的排序。这样更能直观看到每个队伍在综合性能上的差异。</a:t>
            </a:r>
            <a:endParaRPr kumimoji="1" lang="en-US" altLang="zh-CN" dirty="0"/>
          </a:p>
          <a:p>
            <a:r>
              <a:rPr kumimoji="1" lang="zh-CN" altLang="en-US" dirty="0"/>
              <a:t>红色代表的是本系统，可以看出，第一名的平均分是</a:t>
            </a:r>
            <a:r>
              <a:rPr kumimoji="1" lang="en-US" altLang="zh-CN" dirty="0"/>
              <a:t>84.4%</a:t>
            </a:r>
            <a:r>
              <a:rPr kumimoji="1" lang="zh-CN" altLang="en-US" dirty="0"/>
              <a:t>，本系统的平均分是</a:t>
            </a:r>
            <a:r>
              <a:rPr kumimoji="1" lang="en-US" altLang="zh-CN" dirty="0"/>
              <a:t>68.8%</a:t>
            </a:r>
            <a:r>
              <a:rPr kumimoji="1" lang="zh-CN" altLang="en-US" dirty="0"/>
              <a:t>，相差</a:t>
            </a:r>
            <a:r>
              <a:rPr kumimoji="1" lang="en-US" altLang="zh-CN" dirty="0"/>
              <a:t>15.6%</a:t>
            </a:r>
            <a:r>
              <a:rPr kumimoji="1" lang="zh-CN" altLang="en-US" dirty="0"/>
              <a:t>，还是有不小的差距。</a:t>
            </a:r>
          </a:p>
        </p:txBody>
      </p:sp>
    </p:spTree>
    <p:extLst>
      <p:ext uri="{BB962C8B-B14F-4D97-AF65-F5344CB8AC3E}">
        <p14:creationId xmlns:p14="http://schemas.microsoft.com/office/powerpoint/2010/main" val="28506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接下来，我将从以下三个方面阐述此次报告。基于目前常用的关键词检测算法的调研结果选型算法，然后设计参赛系统，最后根据这个系统在验证集和测试集上的表现做效果分析。</a:t>
            </a:r>
          </a:p>
        </p:txBody>
      </p:sp>
    </p:spTree>
    <p:extLst>
      <p:ext uri="{BB962C8B-B14F-4D97-AF65-F5344CB8AC3E}">
        <p14:creationId xmlns:p14="http://schemas.microsoft.com/office/powerpoint/2010/main" val="38309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在做这个系统之前，先对目前主流的算法进行调研，以确定我所使用的的算法类型。</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目前，语音关键词检测的主流方法可分为三类：第一类是模板匹配法，即提取关键词的样例音频的特征作为模板，当我们的训练数据较少时，可以用这个方法，并且最大的好处是，使用时</a:t>
            </a:r>
            <a:r>
              <a:rPr lang="zh-CN" altLang="en-US" sz="2200" b="0" i="0" dirty="0">
                <a:effectLst/>
                <a:latin typeface="+mn-lt"/>
                <a:ea typeface="+mn-ea"/>
                <a:cs typeface="+mn-cs"/>
                <a:sym typeface="Helvetica Neue" panose="02000503000000020004"/>
              </a:rPr>
              <a:t>用户可以录制自己的音频并定义为关键词，使用起来就更个性化。但</a:t>
            </a:r>
            <a:r>
              <a:rPr lang="zh-CN" altLang="en-US" sz="2200" dirty="0">
                <a:effectLst/>
                <a:latin typeface="+mn-lt"/>
                <a:ea typeface="+mn-ea"/>
                <a:cs typeface="+mn-cs"/>
                <a:sym typeface="Helvetica Neue" panose="02000503000000020004"/>
              </a:rPr>
              <a:t>这个算法的弊端有两个，一是不容易得到具有代表性的关键词样例特征，二是需要已知关键词列表才能实施该算法，换了关键词又得重新构建模板库，实用也有局限性。</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二是垃圾模型，将所有非关键词当成一类训练。虽然这也是个语音识别的模型，但是无需搜索解码，只做单纯的分类，并且当关键词较长叫少时性能好，这个算法有两个弊端，一是当关键词足够多时，与垃圾模型中的非关键词相似的概率就会越来越大，会影响关键词正确检出的性能。二是这个算法必须事先知道关键词集合，根据关键词设计其非关键词训练垃圾模型，因此应用有一定的局限性。</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第三类是基于大词汇量连续语音识别系统的关键词检测，在语音识别的基础上搜索自定义的关键词。第三类方法有两个优势：一是将语音识别技术当做关键词检测的基础，而目前语音识别技术相对来说是比较成熟的，能保证一定的识别准确性；二是系统使用的时候可以随意设置关键词，更换关键词无需重新训练模型。</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由于这个比赛关键词是可变的，且提供的训练数据也不算少，并且暂时不考虑系统的运行时间，所以我这个系统就是基于连续语音识别的算法做的关键词检测，下面我将阐述一下我这个关键词检测系统都有哪些模块。</a:t>
            </a:r>
          </a:p>
          <a:p>
            <a:endParaRPr kumimoji="1" lang="zh-CN" altLang="en-US" dirty="0"/>
          </a:p>
        </p:txBody>
      </p:sp>
    </p:spTree>
    <p:extLst>
      <p:ext uri="{BB962C8B-B14F-4D97-AF65-F5344CB8AC3E}">
        <p14:creationId xmlns:p14="http://schemas.microsoft.com/office/powerpoint/2010/main" val="35542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此次比赛所要设计的汉语长短视频直播语音的关键词检测系统，面临两个挑战：一是作为一个关键词检测算法，如何尽可能提高其精确率和召回率；二是在训练和测试数据场景失配的情况下，如何保证声学模型的鲁棒性。</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鉴于上述的两个挑战，我这个系统从声学模型、语言模型、关键词搜索和模块融合四个方面进行算法的创新和调优。</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其中，声学模型侧重解决场景失配问题，语言模型和关键词搜索模块侧重提高精确率或者召回率，模块融合是对各模块结果的过滤与合并，旨在提高系统的综合性能。</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基于连续语音识别的关键词检测系统，一般是过一个声学模型，再过一个语言模型，最后过一个关键词检测模块得到关键词检测的结果，精确率和召回率都在这一份结果里体现。而本系统不同的地方在于，</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本系统对精确率和召回率分开处理，即有侧重精确率提升的模块和侧重召回率提升的模块，具体表现在语言模型有两个，关键词搜索模块也有两个，将这</a:t>
            </a:r>
            <a:r>
              <a:rPr lang="en-US" altLang="zh-CN" sz="2200" dirty="0">
                <a:effectLst/>
                <a:latin typeface="+mn-lt"/>
                <a:ea typeface="+mn-ea"/>
                <a:cs typeface="+mn-cs"/>
                <a:sym typeface="Helvetica Neue" panose="02000503000000020004"/>
              </a:rPr>
              <a:t>4</a:t>
            </a:r>
            <a:r>
              <a:rPr lang="zh-CN" altLang="en-US" sz="2200" dirty="0">
                <a:effectLst/>
                <a:latin typeface="+mn-lt"/>
                <a:ea typeface="+mn-ea"/>
                <a:cs typeface="+mn-cs"/>
                <a:sym typeface="Helvetica Neue" panose="02000503000000020004"/>
              </a:rPr>
              <a:t>个分支做串接得到</a:t>
            </a:r>
            <a:r>
              <a:rPr lang="en-US" altLang="zh-CN" sz="2200" dirty="0">
                <a:effectLst/>
                <a:latin typeface="+mn-lt"/>
                <a:ea typeface="+mn-ea"/>
                <a:cs typeface="+mn-cs"/>
                <a:sym typeface="Helvetica Neue" panose="02000503000000020004"/>
              </a:rPr>
              <a:t>3</a:t>
            </a:r>
            <a:r>
              <a:rPr lang="zh-CN" altLang="en-US" sz="2200" dirty="0">
                <a:effectLst/>
                <a:latin typeface="+mn-lt"/>
                <a:ea typeface="+mn-ea"/>
                <a:cs typeface="+mn-cs"/>
                <a:sym typeface="Helvetica Neue" panose="02000503000000020004"/>
              </a:rPr>
              <a:t>份关键词的搜索结果，这</a:t>
            </a:r>
            <a:r>
              <a:rPr lang="en-US" altLang="zh-CN" sz="2200" dirty="0">
                <a:effectLst/>
                <a:latin typeface="+mn-lt"/>
                <a:ea typeface="+mn-ea"/>
                <a:cs typeface="+mn-cs"/>
                <a:sym typeface="Helvetica Neue" panose="02000503000000020004"/>
              </a:rPr>
              <a:t>3</a:t>
            </a:r>
            <a:r>
              <a:rPr lang="zh-CN" altLang="en-US" sz="2200" dirty="0">
                <a:effectLst/>
                <a:latin typeface="+mn-lt"/>
                <a:ea typeface="+mn-ea"/>
                <a:cs typeface="+mn-cs"/>
                <a:sym typeface="Helvetica Neue" panose="02000503000000020004"/>
              </a:rPr>
              <a:t>个结果里</a:t>
            </a:r>
            <a:r>
              <a:rPr lang="en-US" altLang="zh-CN" sz="2200" dirty="0">
                <a:effectLst/>
                <a:latin typeface="+mn-lt"/>
                <a:ea typeface="+mn-ea"/>
                <a:cs typeface="+mn-cs"/>
                <a:sym typeface="Helvetica Neue" panose="02000503000000020004"/>
              </a:rPr>
              <a:t>2</a:t>
            </a:r>
            <a:r>
              <a:rPr lang="zh-CN" altLang="en-US" sz="2200" dirty="0">
                <a:effectLst/>
                <a:latin typeface="+mn-lt"/>
                <a:ea typeface="+mn-ea"/>
                <a:cs typeface="+mn-cs"/>
                <a:sym typeface="Helvetica Neue" panose="02000503000000020004"/>
              </a:rPr>
              <a:t>个侧重于召回率，一个侧重于精确率。然后将这</a:t>
            </a:r>
            <a:r>
              <a:rPr lang="en-US" altLang="zh-CN" sz="2200" dirty="0">
                <a:effectLst/>
                <a:latin typeface="+mn-lt"/>
                <a:ea typeface="+mn-ea"/>
                <a:cs typeface="+mn-cs"/>
                <a:sym typeface="Helvetica Neue" panose="02000503000000020004"/>
              </a:rPr>
              <a:t>3</a:t>
            </a:r>
            <a:r>
              <a:rPr lang="zh-CN" altLang="en-US" sz="2200" dirty="0">
                <a:effectLst/>
                <a:latin typeface="+mn-lt"/>
                <a:ea typeface="+mn-ea"/>
                <a:cs typeface="+mn-cs"/>
                <a:sym typeface="Helvetica Neue" panose="02000503000000020004"/>
              </a:rPr>
              <a:t>个结果融合过滤得到一个关键词检测结果，最后再跟基线系统的结果融合过滤得到最终的关键词检测结果。</a:t>
            </a:r>
            <a:endParaRPr lang="en-US" altLang="zh-CN" sz="2200" dirty="0">
              <a:effectLst/>
              <a:latin typeface="+mn-lt"/>
              <a:ea typeface="+mn-ea"/>
              <a:cs typeface="+mn-cs"/>
              <a:sym typeface="Helvetica Neue" panose="02000503000000020004"/>
            </a:endParaRPr>
          </a:p>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接下来，我将从声学模型、语言模型、关键词搜索和模块融合四个方面分别介绍下都做了哪些调优。</a:t>
            </a:r>
            <a:endParaRPr kumimoji="1" lang="zh-CN" altLang="en-US" dirty="0"/>
          </a:p>
        </p:txBody>
      </p:sp>
    </p:spTree>
    <p:extLst>
      <p:ext uri="{BB962C8B-B14F-4D97-AF65-F5344CB8AC3E}">
        <p14:creationId xmlns:p14="http://schemas.microsoft.com/office/powerpoint/2010/main" val="64294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首先，对于声学模型部分，我是通过先训练一个基础模型，然后在这个基础模型上做微调训练得到最终的声学模型，微调的模型是继承基础模型的结构。基础模型和微调训练都是在</a:t>
            </a:r>
            <a:r>
              <a:rPr kumimoji="1" lang="en-US" altLang="zh-CN" dirty="0" err="1"/>
              <a:t>kaldi</a:t>
            </a:r>
            <a:r>
              <a:rPr kumimoji="1" lang="zh-CN" altLang="en-US" dirty="0"/>
              <a:t>里做的，所以这个模型的结构是基于</a:t>
            </a:r>
            <a:r>
              <a:rPr kumimoji="1" lang="en-US" altLang="zh-CN" dirty="0"/>
              <a:t>chain</a:t>
            </a:r>
            <a:r>
              <a:rPr kumimoji="1" lang="zh-CN" altLang="en-US" dirty="0"/>
              <a:t>结构做了调整，左边的图是</a:t>
            </a:r>
            <a:r>
              <a:rPr kumimoji="1" lang="en-US" altLang="zh-CN" dirty="0"/>
              <a:t>kaldi5.4</a:t>
            </a:r>
            <a:r>
              <a:rPr kumimoji="1" lang="zh-CN" altLang="en-US" dirty="0"/>
              <a:t>版本的</a:t>
            </a:r>
            <a:r>
              <a:rPr kumimoji="1" lang="en-US" altLang="zh-CN" dirty="0"/>
              <a:t>aishell2</a:t>
            </a:r>
            <a:r>
              <a:rPr kumimoji="1" lang="zh-CN" altLang="en-US" dirty="0"/>
              <a:t>的</a:t>
            </a:r>
            <a:r>
              <a:rPr kumimoji="1" lang="en-US" altLang="zh-CN" dirty="0"/>
              <a:t>chain</a:t>
            </a:r>
            <a:r>
              <a:rPr kumimoji="1" lang="zh-CN" altLang="en-US" dirty="0"/>
              <a:t>模型结构，根据这个结构对网络层上做了一些改动，改动有三处，一是将原来的</a:t>
            </a:r>
            <a:r>
              <a:rPr kumimoji="1" lang="en-US" altLang="zh-CN" dirty="0" err="1"/>
              <a:t>tdnn</a:t>
            </a:r>
            <a:r>
              <a:rPr kumimoji="1" lang="zh-CN" altLang="en-US" dirty="0"/>
              <a:t>改成</a:t>
            </a:r>
            <a:r>
              <a:rPr kumimoji="1" lang="en-US" altLang="zh-CN" dirty="0" err="1"/>
              <a:t>tdnnF</a:t>
            </a:r>
            <a:r>
              <a:rPr kumimoji="1" lang="zh-CN" altLang="en-US" dirty="0"/>
              <a:t>，</a:t>
            </a:r>
            <a:r>
              <a:rPr kumimoji="1" lang="en-US" altLang="zh-CN" dirty="0" err="1"/>
              <a:t>tdnnF</a:t>
            </a:r>
            <a:r>
              <a:rPr kumimoji="1" lang="zh-CN" altLang="en-US" dirty="0"/>
              <a:t>是</a:t>
            </a:r>
            <a:r>
              <a:rPr kumimoji="1" lang="en-US" altLang="zh-CN" dirty="0" err="1"/>
              <a:t>tdnn</a:t>
            </a:r>
            <a:r>
              <a:rPr kumimoji="1" lang="zh-CN" altLang="en-US" dirty="0"/>
              <a:t>的改进版，</a:t>
            </a:r>
            <a:r>
              <a:rPr lang="zh-CN" altLang="en-US" sz="2200" b="0" i="0" dirty="0">
                <a:effectLst/>
                <a:latin typeface="+mn-lt"/>
                <a:ea typeface="+mn-ea"/>
                <a:cs typeface="+mn-cs"/>
                <a:sym typeface="Helvetica Neue" panose="02000503000000020004"/>
              </a:rPr>
              <a:t>加了它的表现就是，在同样体积的模型上，</a:t>
            </a:r>
            <a:r>
              <a:rPr lang="en-US" altLang="zh-CN" sz="2200" b="0" i="0" dirty="0" err="1">
                <a:effectLst/>
                <a:latin typeface="+mn-lt"/>
                <a:ea typeface="+mn-ea"/>
                <a:cs typeface="+mn-cs"/>
                <a:sym typeface="Helvetica Neue" panose="02000503000000020004"/>
              </a:rPr>
              <a:t>tdnnF</a:t>
            </a:r>
            <a:r>
              <a:rPr lang="zh-CN" altLang="en-US" sz="2200" b="0" i="0" dirty="0">
                <a:effectLst/>
                <a:latin typeface="+mn-lt"/>
                <a:ea typeface="+mn-ea"/>
                <a:cs typeface="+mn-cs"/>
                <a:sym typeface="Helvetica Neue" panose="02000503000000020004"/>
              </a:rPr>
              <a:t>的字准确率比</a:t>
            </a:r>
            <a:r>
              <a:rPr lang="en-US" altLang="zh-CN" sz="2200" b="0" i="0" dirty="0" err="1">
                <a:effectLst/>
                <a:latin typeface="+mn-lt"/>
                <a:ea typeface="+mn-ea"/>
                <a:cs typeface="+mn-cs"/>
                <a:sym typeface="Helvetica Neue" panose="02000503000000020004"/>
              </a:rPr>
              <a:t>tdnn</a:t>
            </a:r>
            <a:r>
              <a:rPr lang="zh-CN" altLang="en-US" sz="2200" b="0" i="0" dirty="0">
                <a:effectLst/>
                <a:latin typeface="+mn-lt"/>
                <a:ea typeface="+mn-ea"/>
                <a:cs typeface="+mn-cs"/>
                <a:sym typeface="Helvetica Neue" panose="02000503000000020004"/>
              </a:rPr>
              <a:t>高</a:t>
            </a:r>
            <a:r>
              <a:rPr lang="en-US" altLang="zh-CN" sz="2200" b="0" i="0" dirty="0">
                <a:effectLst/>
                <a:latin typeface="+mn-lt"/>
                <a:ea typeface="+mn-ea"/>
                <a:cs typeface="+mn-cs"/>
                <a:sym typeface="Helvetica Neue" panose="02000503000000020004"/>
              </a:rPr>
              <a:t>1%</a:t>
            </a:r>
            <a:r>
              <a:rPr lang="zh-CN" altLang="en-US" sz="2200" b="0" i="0" dirty="0">
                <a:effectLst/>
                <a:latin typeface="+mn-lt"/>
                <a:ea typeface="+mn-ea"/>
                <a:cs typeface="+mn-cs"/>
                <a:sym typeface="Helvetica Neue" panose="02000503000000020004"/>
              </a:rPr>
              <a:t>。也试过将</a:t>
            </a:r>
            <a:r>
              <a:rPr lang="en-US" altLang="zh-CN" sz="2200" b="0" i="0" dirty="0" err="1">
                <a:effectLst/>
                <a:latin typeface="+mn-lt"/>
                <a:ea typeface="+mn-ea"/>
                <a:cs typeface="+mn-cs"/>
                <a:sym typeface="Helvetica Neue" panose="02000503000000020004"/>
              </a:rPr>
              <a:t>tdnn</a:t>
            </a:r>
            <a:r>
              <a:rPr lang="zh-CN" altLang="en-US" sz="2200" b="0" i="0" dirty="0">
                <a:effectLst/>
                <a:latin typeface="+mn-lt"/>
                <a:ea typeface="+mn-ea"/>
                <a:cs typeface="+mn-cs"/>
                <a:sym typeface="Helvetica Neue" panose="02000503000000020004"/>
              </a:rPr>
              <a:t>改成</a:t>
            </a:r>
            <a:r>
              <a:rPr lang="en-US" altLang="zh-CN" sz="2200" b="0" i="0" dirty="0" err="1">
                <a:effectLst/>
                <a:latin typeface="+mn-lt"/>
                <a:ea typeface="+mn-ea"/>
                <a:cs typeface="+mn-cs"/>
                <a:sym typeface="Helvetica Neue" panose="02000503000000020004"/>
              </a:rPr>
              <a:t>lstm</a:t>
            </a:r>
            <a:r>
              <a:rPr lang="zh-CN" altLang="en-US" sz="2200" b="0" i="0" dirty="0">
                <a:effectLst/>
                <a:latin typeface="+mn-lt"/>
                <a:ea typeface="+mn-ea"/>
                <a:cs typeface="+mn-cs"/>
                <a:sym typeface="Helvetica Neue" panose="02000503000000020004"/>
              </a:rPr>
              <a:t>或者其它结构，但是实验来看主流结构用</a:t>
            </a:r>
            <a:r>
              <a:rPr lang="en-US" altLang="zh-CN" sz="2200" b="0" i="0" dirty="0" err="1">
                <a:effectLst/>
                <a:latin typeface="+mn-lt"/>
                <a:ea typeface="+mn-ea"/>
                <a:cs typeface="+mn-cs"/>
                <a:sym typeface="Helvetica Neue" panose="02000503000000020004"/>
              </a:rPr>
              <a:t>tdnnF</a:t>
            </a:r>
            <a:r>
              <a:rPr lang="zh-CN" altLang="en-US" sz="2200" b="0" i="0" dirty="0">
                <a:effectLst/>
                <a:latin typeface="+mn-lt"/>
                <a:ea typeface="+mn-ea"/>
                <a:cs typeface="+mn-cs"/>
                <a:sym typeface="Helvetica Neue" panose="02000503000000020004"/>
              </a:rPr>
              <a:t>目前来说还是最好的。</a:t>
            </a:r>
            <a:r>
              <a:rPr kumimoji="1" lang="zh-CN" altLang="en-US" dirty="0"/>
              <a:t>二是在</a:t>
            </a:r>
            <a:r>
              <a:rPr kumimoji="1" lang="en-US" altLang="zh-CN" dirty="0" err="1"/>
              <a:t>tdnnF</a:t>
            </a:r>
            <a:r>
              <a:rPr kumimoji="1" lang="zh-CN" altLang="en-US" dirty="0"/>
              <a:t>前加了几层卷积层，期望它对输入特征再做一次深层次的提取。最后将其中一个用于输出层的线性层改成</a:t>
            </a:r>
            <a:r>
              <a:rPr kumimoji="1" lang="en-US" altLang="zh-CN" dirty="0"/>
              <a:t>attention</a:t>
            </a:r>
            <a:r>
              <a:rPr kumimoji="1" lang="zh-CN" altLang="en-US" dirty="0"/>
              <a:t>层，期望训练的时候能注意到某些重要的帧。这些改动在理论和实际中都会提高字准确率，但是提高幅度还是有限的，在保持模型体积不变的情况下，能提高</a:t>
            </a:r>
            <a:r>
              <a:rPr kumimoji="1" lang="en-US" altLang="zh-CN" dirty="0"/>
              <a:t>2%</a:t>
            </a:r>
            <a:r>
              <a:rPr kumimoji="1" lang="zh-CN" altLang="en-US" dirty="0"/>
              <a:t>左右。这个参赛系统的声学模型结构是这样的，下面我们看下它的训练流程。</a:t>
            </a:r>
          </a:p>
        </p:txBody>
      </p:sp>
    </p:spTree>
    <p:extLst>
      <p:ext uri="{BB962C8B-B14F-4D97-AF65-F5344CB8AC3E}">
        <p14:creationId xmlns:p14="http://schemas.microsoft.com/office/powerpoint/2010/main" val="281698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整个训练流程可以分为两部分，第一个是基础模型的训练，第二个是微调模型的训练。基础模型的训练，是将官方发布的训练集和调参集合并起来训练的，发音词典是在</a:t>
            </a:r>
            <a:r>
              <a:rPr kumimoji="1" lang="en-US" altLang="zh-CN" dirty="0" err="1"/>
              <a:t>aishell</a:t>
            </a:r>
            <a:r>
              <a:rPr kumimoji="1" lang="zh-CN" altLang="en-US" dirty="0"/>
              <a:t>的大词典上做了些处理，如去掉声调，合并相近发音的音素等，训练文本的处理是用结巴做的分词，之后按照标准流程训练出一个基础模型。</a:t>
            </a:r>
            <a:endParaRPr kumimoji="1" lang="en-US" altLang="zh-CN" dirty="0"/>
          </a:p>
          <a:p>
            <a:r>
              <a:rPr kumimoji="1" lang="zh-CN" altLang="en-US" dirty="0"/>
              <a:t>接下来在这个模型上做微调训练，微调训练的目的是使得这个模型适应差异化的场景，做法是用用基础模型对微调数据集做对齐，使用基础模型的决策树和发音词典，用微调集的数据在基础模型上再次迭代，同时使用较小的学习率，以微调基础模型的参数。用基础模型学习率的</a:t>
            </a:r>
            <a:r>
              <a:rPr kumimoji="1" lang="en-US" altLang="zh-CN" dirty="0"/>
              <a:t>1/10</a:t>
            </a:r>
            <a:r>
              <a:rPr kumimoji="1" lang="zh-CN" altLang="en-US" dirty="0"/>
              <a:t>发现效果最好。刚说的微调集，由全部的调参集和少量的训练集构成。原因是基础模型毕竟是用大数据的训练集训练的，训练集和调参集只是说话场景不一样，但都还是同一种语言，所以也希望能保留在大数据训练下的模型特性。实验出，当拿一半调参集数据量的训练集跟全部调参集一起做微调训练时，模型效果最好。这个少部分的训练集也是随机取的。微调训练后的模型比上基础模型还是有明显提升的，在官方给定的</a:t>
            </a:r>
            <a:r>
              <a:rPr kumimoji="1" lang="en-US" altLang="zh-CN" dirty="0" err="1"/>
              <a:t>lgv</a:t>
            </a:r>
            <a:r>
              <a:rPr kumimoji="1" lang="zh-CN" altLang="en-US" dirty="0"/>
              <a:t>的验证集上，字准确率能提升</a:t>
            </a:r>
            <a:r>
              <a:rPr kumimoji="1" lang="en-US" altLang="zh-CN" dirty="0"/>
              <a:t>5%</a:t>
            </a:r>
            <a:r>
              <a:rPr kumimoji="1" lang="zh-CN" altLang="en-US" dirty="0"/>
              <a:t>。</a:t>
            </a:r>
          </a:p>
        </p:txBody>
      </p:sp>
    </p:spTree>
    <p:extLst>
      <p:ext uri="{BB962C8B-B14F-4D97-AF65-F5344CB8AC3E}">
        <p14:creationId xmlns:p14="http://schemas.microsoft.com/office/powerpoint/2010/main" val="103436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说完声学模型，我们来看一下语言模型。这个参赛系统有两个语言模型，一个语言模型侧重召回率，一个侧重精确率。这两个语言模型做法的唯一不同是</a:t>
            </a:r>
            <a:r>
              <a:rPr lang="zh-CN" altLang="en-US" sz="2200" dirty="0">
                <a:effectLst/>
                <a:latin typeface="+mn-lt"/>
                <a:ea typeface="+mn-ea"/>
                <a:cs typeface="+mn-cs"/>
                <a:sym typeface="Helvetica Neue" panose="02000503000000020004"/>
              </a:rPr>
              <a:t>，是否在语言模型里赋予关键词一定的权重。</a:t>
            </a:r>
            <a:endParaRPr lang="en-US" altLang="zh-CN" sz="2200" dirty="0">
              <a:effectLst/>
              <a:latin typeface="+mn-lt"/>
              <a:ea typeface="+mn-ea"/>
              <a:cs typeface="+mn-cs"/>
              <a:sym typeface="Helvetica Neue" panose="02000503000000020004"/>
            </a:endParaRPr>
          </a:p>
          <a:p>
            <a:r>
              <a:rPr lang="zh-CN" altLang="en-US" sz="2200" dirty="0">
                <a:effectLst/>
                <a:latin typeface="+mn-lt"/>
                <a:ea typeface="+mn-ea"/>
                <a:cs typeface="+mn-cs"/>
                <a:sym typeface="Helvetica Neue" panose="02000503000000020004"/>
              </a:rPr>
              <a:t>语言模型做法是首先将每个关键词都处理成一个独立的搜索单元，就是说将官方给的以字为单位的关键词都合并成词。构建语言模型用的是训练集的发音词典，我们将字合并成词后，就可能会存在某些词不在已有的发音词典里的情况。所以我们这里对发音词典自动</a:t>
            </a:r>
            <a:r>
              <a:rPr lang="zh-CN" altLang="en-US" sz="2200" dirty="0" smtClean="0">
                <a:effectLst/>
                <a:latin typeface="+mn-lt"/>
                <a:ea typeface="+mn-ea"/>
                <a:cs typeface="+mn-cs"/>
                <a:sym typeface="Helvetica Neue" panose="02000503000000020004"/>
              </a:rPr>
              <a:t>扩建，这样</a:t>
            </a:r>
            <a:r>
              <a:rPr lang="zh-CN" altLang="en-US" sz="2200" dirty="0">
                <a:effectLst/>
                <a:latin typeface="+mn-lt"/>
                <a:ea typeface="+mn-ea"/>
                <a:cs typeface="+mn-cs"/>
                <a:sym typeface="Helvetica Neue" panose="02000503000000020004"/>
              </a:rPr>
              <a:t>确保我们所要关键词检索系统不存在集外词。其次在构建语言模型的训练文本时，采用官方给定训练集分词后的句子做基础文本，然后将字词合并后的关键词，每个词的出现次数都乘以一个相同的权重添加基础文本里，经实验，</a:t>
            </a:r>
            <a:r>
              <a:rPr lang="en-US" altLang="zh-CN" sz="2200" dirty="0">
                <a:effectLst/>
                <a:latin typeface="+mn-lt"/>
                <a:ea typeface="+mn-ea"/>
                <a:cs typeface="+mn-cs"/>
                <a:sym typeface="Helvetica Neue" panose="02000503000000020004"/>
              </a:rPr>
              <a:t>1000</a:t>
            </a:r>
            <a:r>
              <a:rPr lang="zh-CN" altLang="en-US" sz="2200" dirty="0">
                <a:effectLst/>
                <a:latin typeface="+mn-lt"/>
                <a:ea typeface="+mn-ea"/>
                <a:cs typeface="+mn-cs"/>
                <a:sym typeface="Helvetica Neue" panose="02000503000000020004"/>
              </a:rPr>
              <a:t>是一个比较好的权重，以此提高关键词在语言模型中的概率，使得本系统能多检出一些关键词出来。所以这样做的语言模型是侧重于召回率的。相反，如果我们不在语言模型里赋予关键词权重，然后它在这种随机分布的词汇前提下检出的关键词，相比我们人为设定权重后检出的关键词，可信度要高一些，那么相比刚说的侧重于召回率的语言模型，这个语言模型一定程度上可以说是侧重于精确率的。然后在训练语言模型时</a:t>
            </a:r>
            <a:r>
              <a:rPr lang="zh-CN" altLang="en-US" sz="2200" dirty="0" smtClean="0">
                <a:effectLst/>
                <a:latin typeface="+mn-lt"/>
                <a:ea typeface="+mn-ea"/>
                <a:cs typeface="+mn-cs"/>
                <a:sym typeface="Helvetica Neue" panose="02000503000000020004"/>
              </a:rPr>
              <a:t>，采用</a:t>
            </a:r>
            <a:r>
              <a:rPr lang="en-US" altLang="zh-CN" sz="2200" dirty="0">
                <a:effectLst/>
                <a:latin typeface="+mn-lt"/>
                <a:ea typeface="+mn-ea"/>
                <a:cs typeface="+mn-cs"/>
                <a:sym typeface="Helvetica Neue" panose="02000503000000020004"/>
              </a:rPr>
              <a:t>1</a:t>
            </a:r>
            <a:r>
              <a:rPr lang="zh-CN" altLang="en-US" sz="2200" dirty="0">
                <a:effectLst/>
                <a:latin typeface="+mn-lt"/>
                <a:ea typeface="+mn-ea"/>
                <a:cs typeface="+mn-cs"/>
                <a:sym typeface="Helvetica Neue" panose="02000503000000020004"/>
              </a:rPr>
              <a:t>阶语法，我们添加的</a:t>
            </a:r>
            <a:r>
              <a:rPr lang="zh-CN" altLang="en-US" sz="2200" dirty="0" smtClean="0">
                <a:effectLst/>
                <a:latin typeface="+mn-lt"/>
                <a:ea typeface="+mn-ea"/>
                <a:cs typeface="+mn-cs"/>
                <a:sym typeface="Helvetica Neue" panose="02000503000000020004"/>
              </a:rPr>
              <a:t>关键词与</a:t>
            </a:r>
            <a:r>
              <a:rPr lang="zh-CN" altLang="en-US" sz="2200" dirty="0">
                <a:effectLst/>
                <a:latin typeface="+mn-lt"/>
                <a:ea typeface="+mn-ea"/>
                <a:cs typeface="+mn-cs"/>
                <a:sym typeface="Helvetica Neue" panose="02000503000000020004"/>
              </a:rPr>
              <a:t>任何词有语义的关系，因此</a:t>
            </a:r>
            <a:r>
              <a:rPr lang="en-US" altLang="zh-CN" sz="2200" dirty="0">
                <a:effectLst/>
                <a:latin typeface="+mn-lt"/>
                <a:ea typeface="+mn-ea"/>
                <a:cs typeface="+mn-cs"/>
                <a:sym typeface="Helvetica Neue" panose="02000503000000020004"/>
              </a:rPr>
              <a:t>1</a:t>
            </a:r>
            <a:r>
              <a:rPr lang="zh-CN" altLang="en-US" sz="2200" dirty="0">
                <a:effectLst/>
                <a:latin typeface="+mn-lt"/>
                <a:ea typeface="+mn-ea"/>
                <a:cs typeface="+mn-cs"/>
                <a:sym typeface="Helvetica Neue" panose="02000503000000020004"/>
              </a:rPr>
              <a:t>阶的语法对我们多检出关键词更有利。</a:t>
            </a:r>
          </a:p>
        </p:txBody>
      </p:sp>
    </p:spTree>
    <p:extLst>
      <p:ext uri="{BB962C8B-B14F-4D97-AF65-F5344CB8AC3E}">
        <p14:creationId xmlns:p14="http://schemas.microsoft.com/office/powerpoint/2010/main" val="322930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lang="zh-CN" altLang="en-US" sz="2200" dirty="0">
                <a:effectLst/>
                <a:latin typeface="+mn-lt"/>
                <a:ea typeface="+mn-ea"/>
                <a:cs typeface="+mn-cs"/>
                <a:sym typeface="Helvetica Neue" panose="02000503000000020004"/>
              </a:rPr>
              <a:t>关键词检索是在语音识别的结果上处理的，所以在进行关键词检索前先要对输入语音进行解码得到</a:t>
            </a:r>
            <a:r>
              <a:rPr lang="en-US" altLang="zh-CN" sz="2200" dirty="0">
                <a:effectLst/>
                <a:latin typeface="+mn-lt"/>
                <a:ea typeface="+mn-ea"/>
                <a:cs typeface="+mn-cs"/>
                <a:sym typeface="Helvetica Neue" panose="02000503000000020004"/>
              </a:rPr>
              <a:t>lattice</a:t>
            </a:r>
            <a:r>
              <a:rPr lang="zh-CN" altLang="en-US" sz="2200" dirty="0">
                <a:effectLst/>
                <a:latin typeface="+mn-lt"/>
                <a:ea typeface="+mn-ea"/>
                <a:cs typeface="+mn-cs"/>
                <a:sym typeface="Helvetica Neue" panose="02000503000000020004"/>
              </a:rPr>
              <a:t>。本系统用了两种关键词检索方法，一种是关键词搜索，一种是代理关键词搜索。它俩的区别在于关键词准备部分。本系统的关键词检索，就是按照</a:t>
            </a:r>
            <a:r>
              <a:rPr lang="en-US" altLang="zh-CN" sz="2200" dirty="0" err="1">
                <a:effectLst/>
                <a:latin typeface="+mn-lt"/>
                <a:ea typeface="+mn-ea"/>
                <a:cs typeface="+mn-cs"/>
                <a:sym typeface="Helvetica Neue" panose="02000503000000020004"/>
              </a:rPr>
              <a:t>kaldi</a:t>
            </a:r>
            <a:r>
              <a:rPr lang="zh-CN" altLang="en-US" sz="2200" dirty="0">
                <a:effectLst/>
                <a:latin typeface="+mn-lt"/>
                <a:ea typeface="+mn-ea"/>
                <a:cs typeface="+mn-cs"/>
                <a:sym typeface="Helvetica Neue" panose="02000503000000020004"/>
              </a:rPr>
              <a:t>正常的关键词检索流程来处理的。对于这个关键词检测模块，输入的关键词也是做了字词合并的，首先做关键词数据准备，然后生成关键词的</a:t>
            </a:r>
            <a:r>
              <a:rPr lang="en-US" altLang="zh-CN" sz="2200" dirty="0" err="1">
                <a:effectLst/>
                <a:latin typeface="+mn-lt"/>
                <a:ea typeface="+mn-ea"/>
                <a:cs typeface="+mn-cs"/>
                <a:sym typeface="Helvetica Neue" panose="02000503000000020004"/>
              </a:rPr>
              <a:t>fst</a:t>
            </a:r>
            <a:r>
              <a:rPr lang="zh-CN" altLang="en-US" sz="2200" dirty="0">
                <a:effectLst/>
                <a:latin typeface="+mn-lt"/>
                <a:ea typeface="+mn-ea"/>
                <a:cs typeface="+mn-cs"/>
                <a:sym typeface="Helvetica Neue" panose="02000503000000020004"/>
              </a:rPr>
              <a:t>文件。</a:t>
            </a:r>
          </a:p>
          <a:p>
            <a:endParaRPr kumimoji="1" lang="zh-CN" altLang="en-US" dirty="0"/>
          </a:p>
        </p:txBody>
      </p:sp>
    </p:spTree>
    <p:extLst>
      <p:ext uri="{BB962C8B-B14F-4D97-AF65-F5344CB8AC3E}">
        <p14:creationId xmlns:p14="http://schemas.microsoft.com/office/powerpoint/2010/main" val="3199091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2034131" y="3682610"/>
            <a:ext cx="13664300" cy="1880380"/>
          </a:xfrm>
          <a:prstGeom prst="rect">
            <a:avLst/>
          </a:prstGeom>
        </p:spPr>
        <p:txBody>
          <a:bodyPr anchor="t"/>
          <a:lstStyle>
            <a:lvl1pPr algn="l">
              <a:defRPr sz="10000">
                <a:solidFill>
                  <a:srgbClr val="FFFFFF"/>
                </a:solidFill>
              </a:defRPr>
            </a:lvl1pPr>
          </a:lstStyle>
          <a:p>
            <a:r>
              <a:t>标题文本</a:t>
            </a:r>
          </a:p>
        </p:txBody>
      </p:sp>
      <p:sp>
        <p:nvSpPr>
          <p:cNvPr id="12" name="正文级别 1…"/>
          <p:cNvSpPr txBox="1">
            <a:spLocks noGrp="1"/>
          </p:cNvSpPr>
          <p:nvPr>
            <p:ph type="body" sz="quarter" idx="1" hasCustomPrompt="1"/>
          </p:nvPr>
        </p:nvSpPr>
        <p:spPr>
          <a:xfrm>
            <a:off x="2091047" y="5736971"/>
            <a:ext cx="8064119" cy="2242061"/>
          </a:xfrm>
          <a:prstGeom prst="rect">
            <a:avLst/>
          </a:prstGeom>
        </p:spPr>
        <p:txBody>
          <a:bodyPr anchor="t"/>
          <a:lstStyle>
            <a:lvl1pPr marL="0" indent="0">
              <a:spcBef>
                <a:spcPts val="0"/>
              </a:spcBef>
              <a:buSzTx/>
              <a:buNone/>
              <a:defRPr sz="8000">
                <a:solidFill>
                  <a:srgbClr val="FFFFFF"/>
                </a:solidFill>
              </a:defRPr>
            </a:lvl1pPr>
            <a:lvl2pPr marL="0" indent="0">
              <a:spcBef>
                <a:spcPts val="0"/>
              </a:spcBef>
              <a:buSzTx/>
              <a:buNone/>
              <a:defRPr sz="8000">
                <a:solidFill>
                  <a:srgbClr val="FFFFFF"/>
                </a:solidFill>
              </a:defRPr>
            </a:lvl2pPr>
            <a:lvl3pPr marL="0" indent="0">
              <a:spcBef>
                <a:spcPts val="0"/>
              </a:spcBef>
              <a:buSzTx/>
              <a:buNone/>
              <a:defRPr sz="8000">
                <a:solidFill>
                  <a:srgbClr val="FFFFFF"/>
                </a:solidFill>
              </a:defRPr>
            </a:lvl3pPr>
            <a:lvl4pPr marL="0" indent="0">
              <a:spcBef>
                <a:spcPts val="0"/>
              </a:spcBef>
              <a:buSzTx/>
              <a:buNone/>
              <a:defRPr sz="8000">
                <a:solidFill>
                  <a:srgbClr val="FFFFFF"/>
                </a:solidFill>
              </a:defRPr>
            </a:lvl4pPr>
            <a:lvl5pPr marL="0" indent="0">
              <a:spcBef>
                <a:spcPts val="0"/>
              </a:spcBef>
              <a:buSzTx/>
              <a:buNone/>
              <a:defRPr sz="80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 水平">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 name="图像"/>
          <p:cNvSpPr>
            <a:spLocks noGrp="1"/>
          </p:cNvSpPr>
          <p:nvPr>
            <p:ph type="pic" idx="13"/>
          </p:nvPr>
        </p:nvSpPr>
        <p:spPr>
          <a:xfrm>
            <a:off x="2919229" y="330200"/>
            <a:ext cx="18542005" cy="9207501"/>
          </a:xfrm>
          <a:prstGeom prst="rect">
            <a:avLst/>
          </a:prstGeom>
        </p:spPr>
        <p:txBody>
          <a:bodyPr lIns="91439" tIns="45719" rIns="91439" bIns="45719" anchor="t">
            <a:noAutofit/>
          </a:bodyPr>
          <a:lstStyle/>
          <a:p>
            <a:endParaRPr/>
          </a:p>
        </p:txBody>
      </p:sp>
      <p:sp>
        <p:nvSpPr>
          <p:cNvPr id="90" name="标题文本"/>
          <p:cNvSpPr txBox="1">
            <a:spLocks noGrp="1"/>
          </p:cNvSpPr>
          <p:nvPr>
            <p:ph type="title" hasCustomPrompt="1"/>
          </p:nvPr>
        </p:nvSpPr>
        <p:spPr>
          <a:xfrm>
            <a:off x="635000" y="9512300"/>
            <a:ext cx="23114000" cy="2006600"/>
          </a:xfrm>
          <a:prstGeom prst="rect">
            <a:avLst/>
          </a:prstGeom>
        </p:spPr>
        <p:txBody>
          <a:bodyPr/>
          <a:lstStyle/>
          <a:p>
            <a:r>
              <a:t>标题文本</a:t>
            </a:r>
          </a:p>
        </p:txBody>
      </p:sp>
      <p:sp>
        <p:nvSpPr>
          <p:cNvPr id="91"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99" name="标题文本"/>
          <p:cNvSpPr txBox="1">
            <a:spLocks noGrp="1"/>
          </p:cNvSpPr>
          <p:nvPr>
            <p:ph type="title" hasCustomPrompt="1"/>
          </p:nvPr>
        </p:nvSpPr>
        <p:spPr>
          <a:prstGeom prst="rect">
            <a:avLst/>
          </a:prstGeom>
        </p:spPr>
        <p:txBody>
          <a:bodyPr/>
          <a:lstStyle/>
          <a:p>
            <a:r>
              <a:t>标题文本</a:t>
            </a:r>
          </a:p>
        </p:txBody>
      </p:sp>
      <p:sp>
        <p:nvSpPr>
          <p:cNvPr id="10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副标题">
    <p:bg>
      <p:bgPr>
        <a:solidFill>
          <a:srgbClr val="1D163D"/>
        </a:solidFill>
        <a:effectLst/>
      </p:bgPr>
    </p:bg>
    <p:spTree>
      <p:nvGrpSpPr>
        <p:cNvPr id="1" name=""/>
        <p:cNvGrpSpPr/>
        <p:nvPr/>
      </p:nvGrpSpPr>
      <p:grpSpPr>
        <a:xfrm>
          <a:off x="0" y="0"/>
          <a:ext cx="0" cy="0"/>
          <a:chOff x="0" y="0"/>
          <a:chExt cx="0" cy="0"/>
        </a:xfrm>
      </p:grpSpPr>
      <p:sp>
        <p:nvSpPr>
          <p:cNvPr id="108" name="标题文本"/>
          <p:cNvSpPr txBox="1">
            <a:spLocks noGrp="1"/>
          </p:cNvSpPr>
          <p:nvPr>
            <p:ph type="title" hasCustomPrompt="1"/>
          </p:nvPr>
        </p:nvSpPr>
        <p:spPr>
          <a:xfrm>
            <a:off x="1778000" y="2298700"/>
            <a:ext cx="20828000" cy="4648200"/>
          </a:xfrm>
          <a:prstGeom prst="rect">
            <a:avLst/>
          </a:prstGeom>
        </p:spPr>
        <p:txBody>
          <a:bodyPr anchor="b"/>
          <a:lstStyle>
            <a:lvl1pPr>
              <a:defRPr>
                <a:solidFill>
                  <a:srgbClr val="FFFFFF"/>
                </a:solidFill>
                <a:latin typeface="Helvetica Light"/>
                <a:ea typeface="Helvetica Light"/>
                <a:cs typeface="Helvetica Light"/>
                <a:sym typeface="Helvetica Light"/>
              </a:defRPr>
            </a:lvl1pPr>
          </a:lstStyle>
          <a:p>
            <a:r>
              <a:t>标题文本</a:t>
            </a:r>
          </a:p>
        </p:txBody>
      </p:sp>
      <p:sp>
        <p:nvSpPr>
          <p:cNvPr id="109"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solidFill>
                  <a:srgbClr val="FFFFFF"/>
                </a:solidFill>
                <a:latin typeface="Helvetica Light"/>
                <a:ea typeface="Helvetica Light"/>
                <a:cs typeface="Helvetica Light"/>
                <a:sym typeface="Helvetica Light"/>
              </a:defRPr>
            </a:lvl1pPr>
            <a:lvl2pPr marL="0" indent="0" algn="ctr">
              <a:spcBef>
                <a:spcPts val="0"/>
              </a:spcBef>
              <a:buSzTx/>
              <a:buNone/>
              <a:defRPr sz="4400">
                <a:solidFill>
                  <a:srgbClr val="FFFFFF"/>
                </a:solidFill>
                <a:latin typeface="Helvetica Light"/>
                <a:ea typeface="Helvetica Light"/>
                <a:cs typeface="Helvetica Light"/>
                <a:sym typeface="Helvetica Light"/>
              </a:defRPr>
            </a:lvl2pPr>
            <a:lvl3pPr marL="0" indent="0" algn="ctr">
              <a:spcBef>
                <a:spcPts val="0"/>
              </a:spcBef>
              <a:buSzTx/>
              <a:buNone/>
              <a:defRPr sz="4400">
                <a:solidFill>
                  <a:srgbClr val="FFFFFF"/>
                </a:solidFill>
                <a:latin typeface="Helvetica Light"/>
                <a:ea typeface="Helvetica Light"/>
                <a:cs typeface="Helvetica Light"/>
                <a:sym typeface="Helvetica Light"/>
              </a:defRPr>
            </a:lvl3pPr>
            <a:lvl4pPr marL="0" indent="0" algn="ctr">
              <a:spcBef>
                <a:spcPts val="0"/>
              </a:spcBef>
              <a:buSzTx/>
              <a:buNone/>
              <a:defRPr sz="4400">
                <a:solidFill>
                  <a:srgbClr val="FFFFFF"/>
                </a:solidFill>
                <a:latin typeface="Helvetica Light"/>
                <a:ea typeface="Helvetica Light"/>
                <a:cs typeface="Helvetica Light"/>
                <a:sym typeface="Helvetica Light"/>
              </a:defRPr>
            </a:lvl4pPr>
            <a:lvl5pPr marL="0" indent="0" algn="ctr">
              <a:spcBef>
                <a:spcPts val="0"/>
              </a:spcBef>
              <a:buSzTx/>
              <a:buNone/>
              <a:defRPr sz="4400">
                <a:solidFill>
                  <a:srgbClr val="FFFFFF"/>
                </a:solidFill>
                <a:latin typeface="Helvetica Light"/>
                <a:ea typeface="Helvetica Light"/>
                <a:cs typeface="Helvetica Light"/>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110" name="幻灯片编号"/>
          <p:cNvSpPr txBox="1">
            <a:spLocks noGrp="1"/>
          </p:cNvSpPr>
          <p:nvPr>
            <p:ph type="sldNum" sz="quarter" idx="2"/>
          </p:nvPr>
        </p:nvSpPr>
        <p:spPr>
          <a:xfrm>
            <a:off x="11959031" y="13081000"/>
            <a:ext cx="453238" cy="469900"/>
          </a:xfrm>
          <a:prstGeom prst="rect">
            <a:avLst/>
          </a:prstGeom>
        </p:spPr>
        <p:txBody>
          <a:bodyPr/>
          <a:lstStyle>
            <a:lvl1pPr>
              <a:defRPr>
                <a:solidFill>
                  <a:srgbClr val="FFFFFF"/>
                </a:solidFill>
                <a:latin typeface="Helvetica Light"/>
                <a:ea typeface="Helvetica Light"/>
                <a:cs typeface="Helvetica Light"/>
                <a:sym typeface="Helvetica Light"/>
              </a:defRPr>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7" name="标题文本"/>
          <p:cNvSpPr txBox="1">
            <a:spLocks noGrp="1"/>
          </p:cNvSpPr>
          <p:nvPr>
            <p:ph type="title" hasCustomPrompt="1"/>
          </p:nvPr>
        </p:nvSpPr>
        <p:spPr>
          <a:xfrm>
            <a:off x="1206500" y="952500"/>
            <a:ext cx="21971000" cy="1433164"/>
          </a:xfrm>
          <a:prstGeom prst="rect">
            <a:avLst/>
          </a:prstGeom>
        </p:spPr>
        <p:txBody>
          <a:bodyPr anchor="t"/>
          <a:lstStyle>
            <a:lvl1pPr algn="l" defTabSz="2437765">
              <a:lnSpc>
                <a:spcPct val="80000"/>
              </a:lnSpc>
              <a:defRPr sz="8500" b="1" spc="-170">
                <a:solidFill>
                  <a:srgbClr val="004D80"/>
                </a:solidFill>
                <a:latin typeface="+mn-lt"/>
                <a:ea typeface="+mn-ea"/>
                <a:cs typeface="+mn-cs"/>
                <a:sym typeface="Helvetica Neue" panose="02000503000000020004"/>
              </a:defRPr>
            </a:lvl1pPr>
          </a:lstStyle>
          <a:p>
            <a:r>
              <a:t>标题文本</a:t>
            </a:r>
          </a:p>
        </p:txBody>
      </p:sp>
      <p:sp>
        <p:nvSpPr>
          <p:cNvPr id="118" name="正文级别 1…"/>
          <p:cNvSpPr txBox="1">
            <a:spLocks noGrp="1"/>
          </p:cNvSpPr>
          <p:nvPr>
            <p:ph type="body" sz="quarter" idx="1" hasCustomPrompt="1"/>
          </p:nvPr>
        </p:nvSpPr>
        <p:spPr>
          <a:xfrm>
            <a:off x="1206500" y="2245961"/>
            <a:ext cx="21971000" cy="934781"/>
          </a:xfrm>
          <a:prstGeom prst="rect">
            <a:avLst/>
          </a:prstGeom>
        </p:spPr>
        <p:txBody>
          <a:bodyPr lIns="45718" tIns="45718" rIns="45718" bIns="45718" anchor="t"/>
          <a:lstStyle>
            <a:lvl1pPr marL="0" indent="0" defTabSz="726440">
              <a:spcBef>
                <a:spcPts val="0"/>
              </a:spcBef>
              <a:buSzTx/>
              <a:buNone/>
              <a:defRPr b="1"/>
            </a:lvl1pPr>
            <a:lvl2pPr marL="914400" indent="-457200" defTabSz="726440">
              <a:spcBef>
                <a:spcPts val="0"/>
              </a:spcBef>
              <a:buSzPct val="100000"/>
              <a:defRPr b="1"/>
            </a:lvl2pPr>
            <a:lvl3pPr marL="1463040" indent="-548640" defTabSz="726440">
              <a:spcBef>
                <a:spcPts val="0"/>
              </a:spcBef>
              <a:buSzPct val="100000"/>
              <a:defRPr b="1"/>
            </a:lvl3pPr>
            <a:lvl4pPr marL="1981200" indent="-609600" defTabSz="726440">
              <a:spcBef>
                <a:spcPts val="0"/>
              </a:spcBef>
              <a:buSzPct val="100000"/>
              <a:defRPr b="1"/>
            </a:lvl4pPr>
            <a:lvl5pPr marL="2438400" indent="-609600" defTabSz="726440">
              <a:spcBef>
                <a:spcPts val="0"/>
              </a:spcBef>
              <a:buSzPct val="100000"/>
              <a:defRPr b="1"/>
            </a:lvl5pPr>
          </a:lstStyle>
          <a:p>
            <a:r>
              <a:t>正文级别 1</a:t>
            </a:r>
          </a:p>
          <a:p>
            <a:pPr lvl="1"/>
            <a:r>
              <a:t>正文级别 2</a:t>
            </a:r>
          </a:p>
          <a:p>
            <a:pPr lvl="2"/>
            <a:r>
              <a:t>正文级别 3</a:t>
            </a:r>
          </a:p>
          <a:p>
            <a:pPr lvl="3"/>
            <a:r>
              <a:t>正文级别 4</a:t>
            </a:r>
          </a:p>
          <a:p>
            <a:pPr lvl="4"/>
            <a:r>
              <a:t>正文级别 5</a:t>
            </a:r>
          </a:p>
        </p:txBody>
      </p:sp>
      <p:sp>
        <p:nvSpPr>
          <p:cNvPr id="119" name="正文级别 1…"/>
          <p:cNvSpPr txBox="1">
            <a:spLocks noGrp="1"/>
          </p:cNvSpPr>
          <p:nvPr>
            <p:ph type="body" idx="13"/>
          </p:nvPr>
        </p:nvSpPr>
        <p:spPr>
          <a:xfrm>
            <a:off x="1206500" y="4248503"/>
            <a:ext cx="21971000" cy="8256014"/>
          </a:xfrm>
          <a:prstGeom prst="rect">
            <a:avLst/>
          </a:prstGeom>
        </p:spPr>
        <p:txBody>
          <a:bodyPr anchor="t"/>
          <a:lstStyle/>
          <a:p>
            <a:pPr marL="609600" indent="-609600" defTabSz="2437765">
              <a:lnSpc>
                <a:spcPct val="90000"/>
              </a:lnSpc>
              <a:spcBef>
                <a:spcPts val="4500"/>
              </a:spcBef>
              <a:buSzPct val="123000"/>
              <a:defRPr>
                <a:solidFill>
                  <a:srgbClr val="535353"/>
                </a:solidFill>
              </a:defRPr>
            </a:pPr>
            <a:endParaRPr/>
          </a:p>
        </p:txBody>
      </p:sp>
      <p:sp>
        <p:nvSpPr>
          <p:cNvPr id="120" name="幻灯片编号"/>
          <p:cNvSpPr txBox="1">
            <a:spLocks noGrp="1"/>
          </p:cNvSpPr>
          <p:nvPr>
            <p:ph type="sldNum" sz="quarter" idx="2"/>
          </p:nvPr>
        </p:nvSpPr>
        <p:spPr>
          <a:xfrm>
            <a:off x="12001499" y="13080999"/>
            <a:ext cx="368505" cy="374600"/>
          </a:xfrm>
          <a:prstGeom prst="rect">
            <a:avLst/>
          </a:prstGeom>
        </p:spPr>
        <p:txBody>
          <a:bodyPr anchor="b"/>
          <a:lstStyle>
            <a:lvl1pPr defTabSz="584200">
              <a:defRPr sz="1800">
                <a:latin typeface="+mn-lt"/>
                <a:ea typeface="+mn-ea"/>
                <a:cs typeface="+mn-cs"/>
                <a:sym typeface="Helvetica Neue" panose="02000503000000020004"/>
              </a:defRPr>
            </a:lvl1p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7" name="标题文本"/>
          <p:cNvSpPr txBox="1">
            <a:spLocks noGrp="1"/>
          </p:cNvSpPr>
          <p:nvPr>
            <p:ph type="title" hasCustomPrompt="1"/>
          </p:nvPr>
        </p:nvSpPr>
        <p:spPr>
          <a:xfrm>
            <a:off x="2034131" y="3682610"/>
            <a:ext cx="13664300" cy="1880380"/>
          </a:xfrm>
          <a:prstGeom prst="rect">
            <a:avLst/>
          </a:prstGeom>
        </p:spPr>
        <p:txBody>
          <a:bodyPr anchor="t"/>
          <a:lstStyle>
            <a:lvl1pPr algn="l">
              <a:defRPr sz="10000">
                <a:solidFill>
                  <a:srgbClr val="FFFFFF"/>
                </a:solidFill>
              </a:defRPr>
            </a:lvl1pPr>
          </a:lstStyle>
          <a:p>
            <a:r>
              <a:t>标题文本</a:t>
            </a:r>
          </a:p>
        </p:txBody>
      </p:sp>
      <p:sp>
        <p:nvSpPr>
          <p:cNvPr id="128" name="正文级别 1…"/>
          <p:cNvSpPr txBox="1">
            <a:spLocks noGrp="1"/>
          </p:cNvSpPr>
          <p:nvPr>
            <p:ph type="body" sz="quarter" idx="1" hasCustomPrompt="1"/>
          </p:nvPr>
        </p:nvSpPr>
        <p:spPr>
          <a:xfrm>
            <a:off x="2091047" y="5736971"/>
            <a:ext cx="8064119" cy="2242061"/>
          </a:xfrm>
          <a:prstGeom prst="rect">
            <a:avLst/>
          </a:prstGeom>
        </p:spPr>
        <p:txBody>
          <a:bodyPr anchor="t"/>
          <a:lstStyle>
            <a:lvl1pPr marL="0" indent="0">
              <a:spcBef>
                <a:spcPts val="0"/>
              </a:spcBef>
              <a:buSzTx/>
              <a:buNone/>
              <a:defRPr sz="8000">
                <a:solidFill>
                  <a:srgbClr val="FFFFFF"/>
                </a:solidFill>
              </a:defRPr>
            </a:lvl1pPr>
            <a:lvl2pPr marL="0" indent="0">
              <a:spcBef>
                <a:spcPts val="0"/>
              </a:spcBef>
              <a:buSzTx/>
              <a:buNone/>
              <a:defRPr sz="8000">
                <a:solidFill>
                  <a:srgbClr val="FFFFFF"/>
                </a:solidFill>
              </a:defRPr>
            </a:lvl2pPr>
            <a:lvl3pPr marL="0" indent="0">
              <a:spcBef>
                <a:spcPts val="0"/>
              </a:spcBef>
              <a:buSzTx/>
              <a:buNone/>
              <a:defRPr sz="8000">
                <a:solidFill>
                  <a:srgbClr val="FFFFFF"/>
                </a:solidFill>
              </a:defRPr>
            </a:lvl3pPr>
            <a:lvl4pPr marL="0" indent="0">
              <a:spcBef>
                <a:spcPts val="0"/>
              </a:spcBef>
              <a:buSzTx/>
              <a:buNone/>
              <a:defRPr sz="8000">
                <a:solidFill>
                  <a:srgbClr val="FFFFFF"/>
                </a:solidFill>
              </a:defRPr>
            </a:lvl4pPr>
            <a:lvl5pPr marL="0" indent="0">
              <a:spcBef>
                <a:spcPts val="0"/>
              </a:spcBef>
              <a:buSzTx/>
              <a:buNone/>
              <a:defRPr sz="80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29"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6" name="标题文本"/>
          <p:cNvSpPr txBox="1">
            <a:spLocks noGrp="1"/>
          </p:cNvSpPr>
          <p:nvPr>
            <p:ph type="title" hasCustomPrompt="1"/>
          </p:nvPr>
        </p:nvSpPr>
        <p:spPr>
          <a:xfrm>
            <a:off x="721492" y="611731"/>
            <a:ext cx="11886125" cy="1179698"/>
          </a:xfrm>
          <a:prstGeom prst="rect">
            <a:avLst/>
          </a:prstGeom>
        </p:spPr>
        <p:txBody>
          <a:bodyPr/>
          <a:lstStyle>
            <a:lvl1pPr algn="l">
              <a:defRPr sz="8000">
                <a:solidFill>
                  <a:srgbClr val="FFFFFF"/>
                </a:solidFill>
              </a:defRPr>
            </a:lvl1pPr>
          </a:lstStyle>
          <a:p>
            <a:r>
              <a:t>标题文本</a:t>
            </a:r>
          </a:p>
        </p:txBody>
      </p:sp>
      <p:sp>
        <p:nvSpPr>
          <p:cNvPr id="137" name="正文级别 1…"/>
          <p:cNvSpPr txBox="1">
            <a:spLocks noGrp="1"/>
          </p:cNvSpPr>
          <p:nvPr>
            <p:ph type="body" idx="1" hasCustomPrompt="1"/>
          </p:nvPr>
        </p:nvSpPr>
        <p:spPr>
          <a:xfrm>
            <a:off x="913589" y="2209800"/>
            <a:ext cx="22556822" cy="9296400"/>
          </a:xfrm>
          <a:prstGeom prst="rect">
            <a:avLst/>
          </a:prstGeom>
        </p:spPr>
        <p:txBody>
          <a:bodyPr/>
          <a:lstStyle>
            <a:lvl1pPr>
              <a:buClr>
                <a:srgbClr val="FFFFFF"/>
              </a:buClr>
            </a:lvl1pPr>
            <a:lvl2pPr>
              <a:buClr>
                <a:srgbClr val="FFFFFF"/>
              </a:buClr>
            </a:lvl2pPr>
            <a:lvl3pPr>
              <a:buClr>
                <a:srgbClr val="FFFFFF"/>
              </a:buClr>
            </a:lvl3pPr>
            <a:lvl4pPr>
              <a:buClr>
                <a:srgbClr val="FFFFFF"/>
              </a:buClr>
            </a:lvl4pPr>
            <a:lvl5pPr>
              <a:buClr>
                <a:srgbClr val="FFFFFF"/>
              </a:buClr>
            </a:lvl5pPr>
          </a:lstStyle>
          <a:p>
            <a:r>
              <a:t>正文级别 1</a:t>
            </a:r>
          </a:p>
          <a:p>
            <a:pPr lvl="1"/>
            <a:r>
              <a:t>正文级别 2</a:t>
            </a:r>
          </a:p>
          <a:p>
            <a:pPr lvl="2"/>
            <a:r>
              <a:t>正文级别 3</a:t>
            </a:r>
          </a:p>
          <a:p>
            <a:pPr lvl="3"/>
            <a:r>
              <a:t>正文级别 4</a:t>
            </a:r>
          </a:p>
          <a:p>
            <a:pPr lvl="4"/>
            <a:r>
              <a:t>正文级别 5</a:t>
            </a:r>
          </a:p>
        </p:txBody>
      </p:sp>
      <p:sp>
        <p:nvSpPr>
          <p:cNvPr id="138" name="幻灯片编号"/>
          <p:cNvSpPr txBox="1">
            <a:spLocks noGrp="1"/>
          </p:cNvSpPr>
          <p:nvPr>
            <p:ph type="sldNum" sz="quarter" idx="2"/>
          </p:nvPr>
        </p:nvSpPr>
        <p:spPr>
          <a:xfrm>
            <a:off x="12185650" y="13081000"/>
            <a:ext cx="453238" cy="461059"/>
          </a:xfrm>
          <a:prstGeom prst="rect">
            <a:avLst/>
          </a:prstGeom>
        </p:spPr>
        <p:txBody>
          <a:bodyPr/>
          <a:lstStyle>
            <a:lvl1pPr algn="l">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4">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5" name="标题文本"/>
          <p:cNvSpPr txBox="1">
            <a:spLocks noGrp="1"/>
          </p:cNvSpPr>
          <p:nvPr>
            <p:ph type="title" hasCustomPrompt="1"/>
          </p:nvPr>
        </p:nvSpPr>
        <p:spPr>
          <a:xfrm>
            <a:off x="8916974" y="8985991"/>
            <a:ext cx="6550054" cy="1336221"/>
          </a:xfrm>
          <a:prstGeom prst="rect">
            <a:avLst/>
          </a:prstGeom>
        </p:spPr>
        <p:txBody>
          <a:bodyPr/>
          <a:lstStyle>
            <a:lvl1pPr>
              <a:defRPr sz="5000">
                <a:solidFill>
                  <a:srgbClr val="FFFFFF"/>
                </a:solidFill>
              </a:defRPr>
            </a:lvl1pPr>
          </a:lstStyle>
          <a:p>
            <a:r>
              <a:t>标题文本</a:t>
            </a:r>
          </a:p>
        </p:txBody>
      </p:sp>
      <p:sp>
        <p:nvSpPr>
          <p:cNvPr id="146" name="幻灯片编号"/>
          <p:cNvSpPr txBox="1">
            <a:spLocks noGrp="1"/>
          </p:cNvSpPr>
          <p:nvPr>
            <p:ph type="sldNum" sz="quarter" idx="2"/>
          </p:nvPr>
        </p:nvSpPr>
        <p:spPr>
          <a:xfrm>
            <a:off x="12185650" y="13081000"/>
            <a:ext cx="453238" cy="461059"/>
          </a:xfrm>
          <a:prstGeom prst="rect">
            <a:avLst/>
          </a:prstGeom>
        </p:spPr>
        <p:txBody>
          <a:bodyPr/>
          <a:lstStyle>
            <a:lvl1pPr algn="l">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目录">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xfrm>
            <a:off x="8915138" y="4533900"/>
            <a:ext cx="6553724" cy="4648202"/>
          </a:xfrm>
          <a:prstGeom prst="rect">
            <a:avLst/>
          </a:prstGeom>
        </p:spPr>
        <p:txBody>
          <a:bodyPr/>
          <a:lstStyle>
            <a:lvl1pPr marL="1296670" indent="-1296670" algn="l">
              <a:buSzPct val="100000"/>
              <a:buAutoNum type="arabicPeriod"/>
              <a:defRPr sz="7000">
                <a:solidFill>
                  <a:srgbClr val="FFFFFF"/>
                </a:solidFill>
              </a:defRPr>
            </a:lvl1pPr>
          </a:lstStyle>
          <a:p>
            <a:r>
              <a:t>标题文本</a:t>
            </a:r>
          </a:p>
        </p:txBody>
      </p:sp>
      <p:sp>
        <p:nvSpPr>
          <p:cNvPr id="21"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8" name="标题文本"/>
          <p:cNvSpPr txBox="1">
            <a:spLocks noGrp="1"/>
          </p:cNvSpPr>
          <p:nvPr>
            <p:ph type="title" hasCustomPrompt="1"/>
          </p:nvPr>
        </p:nvSpPr>
        <p:spPr>
          <a:xfrm>
            <a:off x="1778000" y="4533900"/>
            <a:ext cx="20828000" cy="4648200"/>
          </a:xfrm>
          <a:prstGeom prst="rect">
            <a:avLst/>
          </a:prstGeom>
        </p:spPr>
        <p:txBody>
          <a:bodyPr/>
          <a:lstStyle>
            <a:lvl1pPr>
              <a:defRPr>
                <a:solidFill>
                  <a:srgbClr val="FFFFFF"/>
                </a:solidFill>
              </a:defRPr>
            </a:lvl1pPr>
          </a:lstStyle>
          <a:p>
            <a:r>
              <a:t>标题文本</a:t>
            </a:r>
          </a:p>
        </p:txBody>
      </p:sp>
      <p:sp>
        <p:nvSpPr>
          <p:cNvPr id="29"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标题文本"/>
          <p:cNvSpPr txBox="1">
            <a:spLocks noGrp="1"/>
          </p:cNvSpPr>
          <p:nvPr>
            <p:ph type="title" hasCustomPrompt="1"/>
          </p:nvPr>
        </p:nvSpPr>
        <p:spPr>
          <a:xfrm>
            <a:off x="721492" y="611731"/>
            <a:ext cx="11886125" cy="1179698"/>
          </a:xfrm>
          <a:prstGeom prst="rect">
            <a:avLst/>
          </a:prstGeom>
        </p:spPr>
        <p:txBody>
          <a:bodyPr/>
          <a:lstStyle>
            <a:lvl1pPr algn="l">
              <a:defRPr sz="8000">
                <a:solidFill>
                  <a:srgbClr val="FFFFFF"/>
                </a:solidFill>
              </a:defRPr>
            </a:lvl1pPr>
          </a:lstStyle>
          <a:p>
            <a:r>
              <a:t>标题文本</a:t>
            </a:r>
          </a:p>
        </p:txBody>
      </p:sp>
      <p:sp>
        <p:nvSpPr>
          <p:cNvPr id="37" name="正文级别 1…"/>
          <p:cNvSpPr txBox="1">
            <a:spLocks noGrp="1"/>
          </p:cNvSpPr>
          <p:nvPr>
            <p:ph type="body" idx="1" hasCustomPrompt="1"/>
          </p:nvPr>
        </p:nvSpPr>
        <p:spPr>
          <a:xfrm>
            <a:off x="913589" y="2209800"/>
            <a:ext cx="22556822" cy="9296400"/>
          </a:xfrm>
          <a:prstGeom prst="rect">
            <a:avLst/>
          </a:prstGeom>
        </p:spPr>
        <p:txBody>
          <a:bodyPr/>
          <a:lstStyle>
            <a:lvl1pPr>
              <a:buClr>
                <a:srgbClr val="FFFFFF"/>
              </a:buClr>
            </a:lvl1pPr>
            <a:lvl2pPr>
              <a:buClr>
                <a:srgbClr val="FFFFFF"/>
              </a:buClr>
            </a:lvl2pPr>
            <a:lvl3pPr>
              <a:buClr>
                <a:srgbClr val="FFFFFF"/>
              </a:buClr>
            </a:lvl3pPr>
            <a:lvl4pPr>
              <a:buClr>
                <a:srgbClr val="FFFFFF"/>
              </a:buClr>
            </a:lvl4pPr>
            <a:lvl5pPr>
              <a:buClr>
                <a:srgbClr val="FFFFFF"/>
              </a:buClr>
            </a:lvl5pPr>
          </a:lstStyle>
          <a:p>
            <a:r>
              <a:t>正文级别 1</a:t>
            </a:r>
          </a:p>
          <a:p>
            <a:pPr lvl="1"/>
            <a:r>
              <a:t>正文级别 2</a:t>
            </a:r>
          </a:p>
          <a:p>
            <a:pPr lvl="2"/>
            <a:r>
              <a:t>正文级别 3</a:t>
            </a:r>
          </a:p>
          <a:p>
            <a:pPr lvl="3"/>
            <a:r>
              <a:t>正文级别 4</a:t>
            </a:r>
          </a:p>
          <a:p>
            <a:pPr lvl="4"/>
            <a:r>
              <a:t>正文级别 5</a:t>
            </a:r>
          </a:p>
        </p:txBody>
      </p:sp>
      <p:sp>
        <p:nvSpPr>
          <p:cNvPr id="38"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4">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5" name="幻灯片编号"/>
          <p:cNvSpPr txBox="1">
            <a:spLocks noGrp="1"/>
          </p:cNvSpPr>
          <p:nvPr>
            <p:ph type="sldNum" sz="quarter" idx="2"/>
          </p:nvPr>
        </p:nvSpPr>
        <p:spPr>
          <a:xfrm>
            <a:off x="12185650" y="13081000"/>
            <a:ext cx="453238" cy="461059"/>
          </a:xfrm>
          <a:prstGeom prst="rect">
            <a:avLst/>
          </a:prstGeom>
        </p:spPr>
        <p:txBody>
          <a:bodyPr/>
          <a:lstStyle>
            <a:lvl1pPr algn="l">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
    <p:spTree>
      <p:nvGrpSpPr>
        <p:cNvPr id="1" name=""/>
        <p:cNvGrpSpPr/>
        <p:nvPr/>
      </p:nvGrpSpPr>
      <p:grpSpPr>
        <a:xfrm>
          <a:off x="0" y="0"/>
          <a:ext cx="0" cy="0"/>
          <a:chOff x="0" y="0"/>
          <a:chExt cx="0" cy="0"/>
        </a:xfrm>
      </p:grpSpPr>
      <p:sp>
        <p:nvSpPr>
          <p:cNvPr id="52" name="正文级别 1…"/>
          <p:cNvSpPr txBox="1">
            <a:spLocks noGrp="1"/>
          </p:cNvSpPr>
          <p:nvPr>
            <p:ph type="body" sz="quarter" idx="1" hasCustomPrompt="1"/>
          </p:nvPr>
        </p:nvSpPr>
        <p:spPr>
          <a:xfrm>
            <a:off x="1201340" y="11859862"/>
            <a:ext cx="21971004" cy="636980"/>
          </a:xfrm>
          <a:prstGeom prst="rect">
            <a:avLst/>
          </a:prstGeom>
        </p:spPr>
        <p:txBody>
          <a:bodyPr lIns="45718" tIns="45718" rIns="45718" bIns="45718" anchor="t"/>
          <a:lstStyle>
            <a:lvl1pPr marL="0" indent="0" defTabSz="701675">
              <a:spcBef>
                <a:spcPts val="0"/>
              </a:spcBef>
              <a:buSzTx/>
              <a:buNone/>
              <a:defRPr sz="3000" b="1"/>
            </a:lvl1pPr>
            <a:lvl2pPr marL="742950" indent="-285750" defTabSz="701675">
              <a:spcBef>
                <a:spcPts val="0"/>
              </a:spcBef>
              <a:buSzPct val="100000"/>
              <a:defRPr sz="3000" b="1"/>
            </a:lvl2pPr>
            <a:lvl3pPr marL="1257300" indent="-342900" defTabSz="701675">
              <a:spcBef>
                <a:spcPts val="0"/>
              </a:spcBef>
              <a:buSzPct val="100000"/>
              <a:defRPr sz="3000" b="1"/>
            </a:lvl3pPr>
            <a:lvl4pPr marL="1752600" indent="-381000" defTabSz="701675">
              <a:spcBef>
                <a:spcPts val="0"/>
              </a:spcBef>
              <a:buSzPct val="100000"/>
              <a:defRPr sz="3000" b="1"/>
            </a:lvl4pPr>
            <a:lvl5pPr marL="2209800" indent="-381000" defTabSz="701675">
              <a:spcBef>
                <a:spcPts val="0"/>
              </a:spcBef>
              <a:buSzPct val="100000"/>
              <a:defRPr sz="3000" b="1"/>
            </a:lvl5pPr>
          </a:lstStyle>
          <a:p>
            <a:r>
              <a:t>正文级别 1</a:t>
            </a:r>
          </a:p>
          <a:p>
            <a:pPr lvl="1"/>
            <a:r>
              <a:t>正文级别 2</a:t>
            </a:r>
          </a:p>
          <a:p>
            <a:pPr lvl="2"/>
            <a:r>
              <a:t>正文级别 3</a:t>
            </a:r>
          </a:p>
          <a:p>
            <a:pPr lvl="3"/>
            <a:r>
              <a:t>正文级别 4</a:t>
            </a:r>
          </a:p>
          <a:p>
            <a:pPr lvl="4"/>
            <a:r>
              <a:t>正文级别 5</a:t>
            </a:r>
          </a:p>
        </p:txBody>
      </p:sp>
      <p:sp>
        <p:nvSpPr>
          <p:cNvPr id="53" name="标题文本"/>
          <p:cNvSpPr txBox="1">
            <a:spLocks noGrp="1"/>
          </p:cNvSpPr>
          <p:nvPr>
            <p:ph type="title" hasCustomPrompt="1"/>
          </p:nvPr>
        </p:nvSpPr>
        <p:spPr>
          <a:xfrm>
            <a:off x="1206496" y="2574991"/>
            <a:ext cx="21971005" cy="4648202"/>
          </a:xfrm>
          <a:prstGeom prst="rect">
            <a:avLst/>
          </a:prstGeom>
        </p:spPr>
        <p:txBody>
          <a:bodyPr anchor="b"/>
          <a:lstStyle>
            <a:lvl1pPr algn="l" defTabSz="2437765">
              <a:lnSpc>
                <a:spcPct val="80000"/>
              </a:lnSpc>
              <a:defRPr sz="11600" b="1" spc="-232">
                <a:latin typeface="+mn-lt"/>
                <a:ea typeface="+mn-ea"/>
                <a:cs typeface="+mn-cs"/>
                <a:sym typeface="Helvetica Neue" panose="02000503000000020004"/>
              </a:defRPr>
            </a:lvl1pPr>
          </a:lstStyle>
          <a:p>
            <a:r>
              <a:t>标题文本</a:t>
            </a:r>
          </a:p>
        </p:txBody>
      </p:sp>
      <p:sp>
        <p:nvSpPr>
          <p:cNvPr id="54" name="正文级别 1…"/>
          <p:cNvSpPr txBox="1">
            <a:spLocks noGrp="1"/>
          </p:cNvSpPr>
          <p:nvPr>
            <p:ph type="body" sz="quarter" idx="13"/>
          </p:nvPr>
        </p:nvSpPr>
        <p:spPr>
          <a:xfrm>
            <a:off x="1201342" y="7223190"/>
            <a:ext cx="21971002" cy="1905002"/>
          </a:xfrm>
          <a:prstGeom prst="rect">
            <a:avLst/>
          </a:prstGeom>
        </p:spPr>
        <p:txBody>
          <a:bodyPr anchor="t"/>
          <a:lstStyle/>
          <a:p>
            <a:pPr marL="0" indent="0">
              <a:spcBef>
                <a:spcPts val="0"/>
              </a:spcBef>
              <a:buSzTx/>
              <a:buNone/>
              <a:defRPr sz="5500" b="1">
                <a:solidFill>
                  <a:srgbClr val="535353"/>
                </a:solidFill>
              </a:defRPr>
            </a:pPr>
            <a:endParaRPr/>
          </a:p>
        </p:txBody>
      </p:sp>
      <p:sp>
        <p:nvSpPr>
          <p:cNvPr id="55" name="幻灯片编号"/>
          <p:cNvSpPr txBox="1">
            <a:spLocks noGrp="1"/>
          </p:cNvSpPr>
          <p:nvPr>
            <p:ph type="sldNum" sz="quarter" idx="2"/>
          </p:nvPr>
        </p:nvSpPr>
        <p:spPr>
          <a:xfrm>
            <a:off x="12001499" y="13080999"/>
            <a:ext cx="368505" cy="374600"/>
          </a:xfrm>
          <a:prstGeom prst="rect">
            <a:avLst/>
          </a:prstGeom>
        </p:spPr>
        <p:txBody>
          <a:bodyPr anchor="b"/>
          <a:lstStyle>
            <a:lvl1pPr defTabSz="584200">
              <a:defRPr sz="1800">
                <a:latin typeface="+mn-lt"/>
                <a:ea typeface="+mn-ea"/>
                <a:cs typeface="+mn-cs"/>
                <a:sym typeface="Helvetica Neue" panose="02000503000000020004"/>
              </a:defRPr>
            </a:lvl1p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2" name="标题文本"/>
          <p:cNvSpPr txBox="1">
            <a:spLocks noGrp="1"/>
          </p:cNvSpPr>
          <p:nvPr>
            <p:ph type="title" hasCustomPrompt="1"/>
          </p:nvPr>
        </p:nvSpPr>
        <p:spPr>
          <a:xfrm>
            <a:off x="1676400" y="730250"/>
            <a:ext cx="21031200" cy="2651126"/>
          </a:xfrm>
          <a:prstGeom prst="rect">
            <a:avLst/>
          </a:prstGeom>
        </p:spPr>
        <p:txBody>
          <a:bodyPr lIns="91438" tIns="91438" rIns="91438" bIns="91438"/>
          <a:lstStyle>
            <a:lvl1pPr algn="l" defTabSz="1828800">
              <a:lnSpc>
                <a:spcPct val="90000"/>
              </a:lnSpc>
              <a:defRPr sz="8800">
                <a:latin typeface="DengXian Light"/>
                <a:ea typeface="DengXian Light"/>
                <a:cs typeface="DengXian Light"/>
                <a:sym typeface="DengXian Light"/>
              </a:defRPr>
            </a:lvl1pPr>
          </a:lstStyle>
          <a:p>
            <a:r>
              <a:t>标题文本</a:t>
            </a:r>
          </a:p>
        </p:txBody>
      </p:sp>
      <p:sp>
        <p:nvSpPr>
          <p:cNvPr id="63" name="幻灯片编号"/>
          <p:cNvSpPr txBox="1">
            <a:spLocks noGrp="1"/>
          </p:cNvSpPr>
          <p:nvPr>
            <p:ph type="sldNum" sz="quarter" idx="2"/>
          </p:nvPr>
        </p:nvSpPr>
        <p:spPr>
          <a:xfrm>
            <a:off x="22172991" y="12802235"/>
            <a:ext cx="534610" cy="551179"/>
          </a:xfrm>
          <a:prstGeom prst="rect">
            <a:avLst/>
          </a:prstGeom>
        </p:spPr>
        <p:txBody>
          <a:bodyPr lIns="91438" tIns="91438" rIns="91438" bIns="91438" anchor="ctr"/>
          <a:lstStyle>
            <a:lvl1pPr algn="r" defTabSz="1828800">
              <a:defRPr>
                <a:solidFill>
                  <a:srgbClr val="888888"/>
                </a:solidFill>
                <a:latin typeface="DengXian"/>
                <a:ea typeface="DengXian"/>
                <a:cs typeface="DengXian"/>
                <a:sym typeface="DengXian"/>
              </a:defRPr>
            </a:lvl1p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70" name="标题文本"/>
          <p:cNvSpPr txBox="1">
            <a:spLocks noGrp="1"/>
          </p:cNvSpPr>
          <p:nvPr>
            <p:ph type="title" hasCustomPrompt="1"/>
          </p:nvPr>
        </p:nvSpPr>
        <p:spPr>
          <a:xfrm>
            <a:off x="1206500" y="1079500"/>
            <a:ext cx="21971000" cy="1433164"/>
          </a:xfrm>
          <a:prstGeom prst="rect">
            <a:avLst/>
          </a:prstGeom>
        </p:spPr>
        <p:txBody>
          <a:bodyPr anchor="t"/>
          <a:lstStyle>
            <a:lvl1pPr algn="l" defTabSz="2437765">
              <a:lnSpc>
                <a:spcPct val="80000"/>
              </a:lnSpc>
              <a:defRPr sz="8500" b="1" spc="-170">
                <a:latin typeface="+mn-lt"/>
                <a:ea typeface="+mn-ea"/>
                <a:cs typeface="+mn-cs"/>
                <a:sym typeface="Helvetica Neue" panose="02000503000000020004"/>
              </a:defRPr>
            </a:lvl1pPr>
          </a:lstStyle>
          <a:p>
            <a:r>
              <a:t>标题文本</a:t>
            </a:r>
          </a:p>
        </p:txBody>
      </p:sp>
      <p:sp>
        <p:nvSpPr>
          <p:cNvPr id="71" name="正文级别 1…"/>
          <p:cNvSpPr txBox="1">
            <a:spLocks noGrp="1"/>
          </p:cNvSpPr>
          <p:nvPr>
            <p:ph type="body" sz="quarter" idx="1" hasCustomPrompt="1"/>
          </p:nvPr>
        </p:nvSpPr>
        <p:spPr>
          <a:xfrm>
            <a:off x="1206500" y="2372961"/>
            <a:ext cx="21971000" cy="934781"/>
          </a:xfrm>
          <a:prstGeom prst="rect">
            <a:avLst/>
          </a:prstGeom>
        </p:spPr>
        <p:txBody>
          <a:bodyPr lIns="45718" tIns="45718" rIns="45718" bIns="45718" anchor="t"/>
          <a:lstStyle>
            <a:lvl1pPr marL="0" indent="0" defTabSz="726440">
              <a:spcBef>
                <a:spcPts val="0"/>
              </a:spcBef>
              <a:buSzTx/>
              <a:buNone/>
              <a:defRPr b="1"/>
            </a:lvl1pPr>
            <a:lvl2pPr marL="914400" indent="-457200" defTabSz="726440">
              <a:spcBef>
                <a:spcPts val="0"/>
              </a:spcBef>
              <a:buSzPct val="100000"/>
              <a:defRPr b="1"/>
            </a:lvl2pPr>
            <a:lvl3pPr marL="1463040" indent="-548640" defTabSz="726440">
              <a:spcBef>
                <a:spcPts val="0"/>
              </a:spcBef>
              <a:buSzPct val="100000"/>
              <a:defRPr b="1"/>
            </a:lvl3pPr>
            <a:lvl4pPr marL="1981200" indent="-609600" defTabSz="726440">
              <a:spcBef>
                <a:spcPts val="0"/>
              </a:spcBef>
              <a:buSzPct val="100000"/>
              <a:defRPr b="1"/>
            </a:lvl4pPr>
            <a:lvl5pPr marL="2438400" indent="-609600" defTabSz="726440">
              <a:spcBef>
                <a:spcPts val="0"/>
              </a:spcBef>
              <a:buSzPct val="100000"/>
              <a:defRPr b="1"/>
            </a:lvl5pPr>
          </a:lstStyle>
          <a:p>
            <a:r>
              <a:t>正文级别 1</a:t>
            </a:r>
          </a:p>
          <a:p>
            <a:pPr lvl="1"/>
            <a:r>
              <a:t>正文级别 2</a:t>
            </a:r>
          </a:p>
          <a:p>
            <a:pPr lvl="2"/>
            <a:r>
              <a:t>正文级别 3</a:t>
            </a:r>
          </a:p>
          <a:p>
            <a:pPr lvl="3"/>
            <a:r>
              <a:t>正文级别 4</a:t>
            </a:r>
          </a:p>
          <a:p>
            <a:pPr lvl="4"/>
            <a:r>
              <a:t>正文级别 5</a:t>
            </a:r>
          </a:p>
        </p:txBody>
      </p:sp>
      <p:sp>
        <p:nvSpPr>
          <p:cNvPr id="72" name="正文级别 1…"/>
          <p:cNvSpPr txBox="1">
            <a:spLocks noGrp="1"/>
          </p:cNvSpPr>
          <p:nvPr>
            <p:ph type="body" idx="13"/>
          </p:nvPr>
        </p:nvSpPr>
        <p:spPr>
          <a:xfrm>
            <a:off x="1206500" y="4248503"/>
            <a:ext cx="21971000" cy="8256014"/>
          </a:xfrm>
          <a:prstGeom prst="rect">
            <a:avLst/>
          </a:prstGeom>
        </p:spPr>
        <p:txBody>
          <a:bodyPr anchor="t"/>
          <a:lstStyle/>
          <a:p>
            <a:pPr marL="609600" indent="-609600" defTabSz="2437765">
              <a:lnSpc>
                <a:spcPct val="90000"/>
              </a:lnSpc>
              <a:spcBef>
                <a:spcPts val="4500"/>
              </a:spcBef>
              <a:buSzPct val="123000"/>
              <a:defRPr>
                <a:solidFill>
                  <a:srgbClr val="535353"/>
                </a:solidFill>
              </a:defRPr>
            </a:pPr>
            <a:endParaRPr/>
          </a:p>
        </p:txBody>
      </p:sp>
      <p:sp>
        <p:nvSpPr>
          <p:cNvPr id="73" name="幻灯片编号"/>
          <p:cNvSpPr txBox="1">
            <a:spLocks noGrp="1"/>
          </p:cNvSpPr>
          <p:nvPr>
            <p:ph type="sldNum" sz="quarter" idx="2"/>
          </p:nvPr>
        </p:nvSpPr>
        <p:spPr>
          <a:xfrm>
            <a:off x="12001499" y="13080999"/>
            <a:ext cx="368505" cy="374600"/>
          </a:xfrm>
          <a:prstGeom prst="rect">
            <a:avLst/>
          </a:prstGeom>
        </p:spPr>
        <p:txBody>
          <a:bodyPr anchor="b"/>
          <a:lstStyle>
            <a:lvl1pPr defTabSz="584200">
              <a:defRPr sz="1800">
                <a:latin typeface="+mn-lt"/>
                <a:ea typeface="+mn-ea"/>
                <a:cs typeface="+mn-cs"/>
                <a:sym typeface="Helvetica Neue" panose="02000503000000020004"/>
              </a:defRPr>
            </a:lvl1p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空白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0" name="标题文本"/>
          <p:cNvSpPr txBox="1">
            <a:spLocks noGrp="1"/>
          </p:cNvSpPr>
          <p:nvPr>
            <p:ph type="title" hasCustomPrompt="1"/>
          </p:nvPr>
        </p:nvSpPr>
        <p:spPr>
          <a:xfrm>
            <a:off x="721492" y="611731"/>
            <a:ext cx="10589239" cy="1179698"/>
          </a:xfrm>
          <a:prstGeom prst="rect">
            <a:avLst/>
          </a:prstGeom>
        </p:spPr>
        <p:txBody>
          <a:bodyPr/>
          <a:lstStyle>
            <a:lvl1pPr algn="l">
              <a:defRPr sz="6000">
                <a:solidFill>
                  <a:srgbClr val="FFFFFF"/>
                </a:solidFill>
              </a:defRPr>
            </a:lvl1pPr>
          </a:lstStyle>
          <a:p>
            <a:r>
              <a:t>标题文本</a:t>
            </a:r>
          </a:p>
        </p:txBody>
      </p:sp>
      <p:sp>
        <p:nvSpPr>
          <p:cNvPr id="81" name="正文级别 1…"/>
          <p:cNvSpPr txBox="1">
            <a:spLocks noGrp="1"/>
          </p:cNvSpPr>
          <p:nvPr>
            <p:ph type="body" idx="1" hasCustomPrompt="1"/>
          </p:nvPr>
        </p:nvSpPr>
        <p:spPr>
          <a:xfrm>
            <a:off x="1431232" y="3041374"/>
            <a:ext cx="22039179" cy="8464826"/>
          </a:xfrm>
          <a:prstGeom prst="rect">
            <a:avLst/>
          </a:prstGeom>
        </p:spPr>
        <p:txBody>
          <a:bodyPr anchor="t"/>
          <a:lstStyle>
            <a:lvl1pPr>
              <a:buClr>
                <a:srgbClr val="FF0000"/>
              </a:buClr>
              <a:buSzPct val="80000"/>
              <a:buChar char="p"/>
            </a:lvl1pPr>
            <a:lvl2pPr>
              <a:buClr>
                <a:srgbClr val="FF0000"/>
              </a:buClr>
              <a:buSzPct val="80000"/>
              <a:buChar char="■"/>
            </a:lvl2pPr>
            <a:lvl3pPr>
              <a:buClr>
                <a:srgbClr val="FF0000"/>
              </a:buClr>
              <a:buSzPct val="80000"/>
              <a:buChar char="●"/>
            </a:lvl3pPr>
            <a:lvl4pPr marL="0" indent="0">
              <a:buClr>
                <a:srgbClr val="FF0000"/>
              </a:buClr>
              <a:buSzTx/>
              <a:buNone/>
            </a:lvl4pPr>
            <a:lvl5pPr>
              <a:buClr>
                <a:srgbClr val="FF0000"/>
              </a:buClr>
              <a:buSzPct val="80000"/>
              <a:buChar char="■"/>
            </a:lvl5pPr>
          </a:lstStyle>
          <a:p>
            <a:r>
              <a:t>正文级别 1</a:t>
            </a:r>
          </a:p>
          <a:p>
            <a:pPr lvl="1"/>
            <a:r>
              <a:t>正文级别 2</a:t>
            </a:r>
          </a:p>
          <a:p>
            <a:pPr lvl="2"/>
            <a:r>
              <a:t>正文级别 3</a:t>
            </a:r>
          </a:p>
          <a:p>
            <a:pPr lvl="3"/>
            <a:r>
              <a:t>正文级别 4</a:t>
            </a:r>
          </a:p>
          <a:p>
            <a:pPr lvl="4"/>
            <a:r>
              <a:t>正文级别 5</a:t>
            </a:r>
          </a:p>
        </p:txBody>
      </p:sp>
      <p:sp>
        <p:nvSpPr>
          <p:cNvPr id="82"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defRPr sz="2400">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panose="02000503000000020004"/>
          <a:ea typeface="Helvetica Neue Medium" panose="02000503000000020004"/>
          <a:cs typeface="Helvetica Neue Medium" panose="02000503000000020004"/>
          <a:sym typeface="Helvetica Neue Medium" panose="02000503000000020004"/>
        </a:defRPr>
      </a:lvl9pPr>
    </p:titleStyle>
    <p:bodyStyle>
      <a:lvl1pPr marL="63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panose="02000503000000020004"/>
        </a:defRPr>
      </a:lvl1pPr>
      <a:lvl2pPr marL="127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panose="02000503000000020004"/>
        </a:defRPr>
      </a:lvl2pPr>
      <a:lvl3pPr marL="190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panose="02000503000000020004"/>
        </a:defRPr>
      </a:lvl3pPr>
      <a:lvl4pPr marL="254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panose="02000503000000020004"/>
        </a:defRPr>
      </a:lvl4pPr>
      <a:lvl5pPr marL="317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panose="02000503000000020004"/>
        </a:defRPr>
      </a:lvl5pPr>
      <a:lvl6pPr marL="2895600" marR="0" indent="-609600" algn="l" defTabSz="825500" rtl="0" latinLnBrk="0">
        <a:lnSpc>
          <a:spcPct val="100000"/>
        </a:lnSpc>
        <a:spcBef>
          <a:spcPts val="5900"/>
        </a:spcBef>
        <a:spcAft>
          <a:spcPts val="0"/>
        </a:spcAft>
        <a:buClrTx/>
        <a:buSzPct val="100000"/>
        <a:buFontTx/>
        <a:buChar char="•"/>
        <a:defRPr sz="4800" b="0" i="0" u="none" strike="noStrike" cap="none" spc="0" baseline="0">
          <a:ln>
            <a:noFill/>
          </a:ln>
          <a:solidFill>
            <a:srgbClr val="000000"/>
          </a:solidFill>
          <a:uFillTx/>
          <a:latin typeface="+mn-lt"/>
          <a:ea typeface="+mn-ea"/>
          <a:cs typeface="+mn-cs"/>
          <a:sym typeface="Helvetica Neue" panose="02000503000000020004"/>
        </a:defRPr>
      </a:lvl6pPr>
      <a:lvl7pPr marL="3352800" marR="0" indent="-609600" algn="l" defTabSz="825500" rtl="0" latinLnBrk="0">
        <a:lnSpc>
          <a:spcPct val="100000"/>
        </a:lnSpc>
        <a:spcBef>
          <a:spcPts val="5900"/>
        </a:spcBef>
        <a:spcAft>
          <a:spcPts val="0"/>
        </a:spcAft>
        <a:buClrTx/>
        <a:buSzPct val="100000"/>
        <a:buFontTx/>
        <a:buChar char="•"/>
        <a:defRPr sz="4800" b="0" i="0" u="none" strike="noStrike" cap="none" spc="0" baseline="0">
          <a:ln>
            <a:noFill/>
          </a:ln>
          <a:solidFill>
            <a:srgbClr val="000000"/>
          </a:solidFill>
          <a:uFillTx/>
          <a:latin typeface="+mn-lt"/>
          <a:ea typeface="+mn-ea"/>
          <a:cs typeface="+mn-cs"/>
          <a:sym typeface="Helvetica Neue" panose="02000503000000020004"/>
        </a:defRPr>
      </a:lvl7pPr>
      <a:lvl8pPr marL="3810000" marR="0" indent="-609600" algn="l" defTabSz="825500" rtl="0" latinLnBrk="0">
        <a:lnSpc>
          <a:spcPct val="100000"/>
        </a:lnSpc>
        <a:spcBef>
          <a:spcPts val="5900"/>
        </a:spcBef>
        <a:spcAft>
          <a:spcPts val="0"/>
        </a:spcAft>
        <a:buClrTx/>
        <a:buSzPct val="100000"/>
        <a:buFontTx/>
        <a:buChar char="•"/>
        <a:defRPr sz="4800" b="0" i="0" u="none" strike="noStrike" cap="none" spc="0" baseline="0">
          <a:ln>
            <a:noFill/>
          </a:ln>
          <a:solidFill>
            <a:srgbClr val="000000"/>
          </a:solidFill>
          <a:uFillTx/>
          <a:latin typeface="+mn-lt"/>
          <a:ea typeface="+mn-ea"/>
          <a:cs typeface="+mn-cs"/>
          <a:sym typeface="Helvetica Neue" panose="02000503000000020004"/>
        </a:defRPr>
      </a:lvl8pPr>
      <a:lvl9pPr marL="4267200" marR="0" indent="-609600" algn="l" defTabSz="825500" rtl="0" latinLnBrk="0">
        <a:lnSpc>
          <a:spcPct val="100000"/>
        </a:lnSpc>
        <a:spcBef>
          <a:spcPts val="5900"/>
        </a:spcBef>
        <a:spcAft>
          <a:spcPts val="0"/>
        </a:spcAft>
        <a:buClrTx/>
        <a:buSzPct val="100000"/>
        <a:buFontTx/>
        <a:buChar char="•"/>
        <a:defRPr sz="4800" b="0" i="0" u="none" strike="noStrike" cap="none" spc="0" baseline="0">
          <a:ln>
            <a:noFill/>
          </a:ln>
          <a:solidFill>
            <a:srgbClr val="000000"/>
          </a:solidFill>
          <a:uFillTx/>
          <a:latin typeface="+mn-lt"/>
          <a:ea typeface="+mn-ea"/>
          <a:cs typeface="+mn-cs"/>
          <a:sym typeface="Helvetica Neue" panose="02000503000000020004"/>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1233"/>
        </a:solidFill>
        <a:effectLst/>
      </p:bgPr>
    </p:bg>
    <p:spTree>
      <p:nvGrpSpPr>
        <p:cNvPr id="1" name=""/>
        <p:cNvGrpSpPr/>
        <p:nvPr/>
      </p:nvGrpSpPr>
      <p:grpSpPr>
        <a:xfrm>
          <a:off x="0" y="0"/>
          <a:ext cx="0" cy="0"/>
          <a:chOff x="0" y="0"/>
          <a:chExt cx="0" cy="0"/>
        </a:xfrm>
      </p:grpSpPr>
      <p:sp>
        <p:nvSpPr>
          <p:cNvPr id="155" name="主标题主标题"/>
          <p:cNvSpPr txBox="1">
            <a:spLocks noGrp="1"/>
          </p:cNvSpPr>
          <p:nvPr>
            <p:ph type="title"/>
          </p:nvPr>
        </p:nvSpPr>
        <p:spPr>
          <a:xfrm>
            <a:off x="1397634" y="2624179"/>
            <a:ext cx="21096605" cy="2106848"/>
          </a:xfrm>
          <a:prstGeom prst="rect">
            <a:avLst/>
          </a:prstGeom>
        </p:spPr>
        <p:txBody>
          <a:bodyPr>
            <a:noAutofit/>
          </a:bodyPr>
          <a:lstStyle>
            <a:lvl1pPr>
              <a:defRPr b="1">
                <a:latin typeface="+mj-lt"/>
                <a:ea typeface="+mj-ea"/>
                <a:cs typeface="+mj-cs"/>
                <a:sym typeface="Helvetica"/>
              </a:defRPr>
            </a:lvl1pPr>
          </a:lstStyle>
          <a:p>
            <a:pPr>
              <a:lnSpc>
                <a:spcPts val="14000"/>
              </a:lnSpc>
            </a:pPr>
            <a:r>
              <a:rPr lang="zh-CN" dirty="0">
                <a:latin typeface="PingFang SC" panose="020B0400000000000000" pitchFamily="34" charset="-122"/>
                <a:ea typeface="PingFang SC" panose="020B0400000000000000" pitchFamily="34" charset="-122"/>
              </a:rPr>
              <a:t>基于</a:t>
            </a:r>
            <a:r>
              <a:rPr lang="zh-CN" dirty="0">
                <a:latin typeface="PingFang SC" panose="020B0400000000000000" pitchFamily="34" charset="-122"/>
                <a:ea typeface="PingFang SC" panose="020B0400000000000000" pitchFamily="34" charset="-122"/>
                <a:sym typeface="+mn-ea"/>
              </a:rPr>
              <a:t>多模块融合</a:t>
            </a:r>
            <a:r>
              <a:rPr lang="zh-CN" dirty="0">
                <a:latin typeface="PingFang SC" panose="020B0400000000000000" pitchFamily="34" charset="-122"/>
                <a:ea typeface="PingFang SC" panose="020B0400000000000000" pitchFamily="34" charset="-122"/>
              </a:rPr>
              <a:t>的关键词检测系统</a:t>
            </a:r>
          </a:p>
        </p:txBody>
      </p:sp>
      <p:sp>
        <p:nvSpPr>
          <p:cNvPr id="156" name="副标题副标题副标题副标题"/>
          <p:cNvSpPr txBox="1">
            <a:spLocks noGrp="1"/>
          </p:cNvSpPr>
          <p:nvPr>
            <p:ph type="body" sz="quarter" idx="1"/>
          </p:nvPr>
        </p:nvSpPr>
        <p:spPr>
          <a:xfrm>
            <a:off x="1428086" y="5199140"/>
            <a:ext cx="10123834" cy="1046767"/>
          </a:xfrm>
          <a:prstGeom prst="rect">
            <a:avLst/>
          </a:prstGeom>
        </p:spPr>
        <p:txBody>
          <a:bodyPr>
            <a:normAutofit/>
          </a:bodyPr>
          <a:lstStyle>
            <a:lvl1pPr defTabSz="726440">
              <a:defRPr sz="6335">
                <a:latin typeface="+mj-lt"/>
                <a:ea typeface="+mj-ea"/>
                <a:cs typeface="+mj-cs"/>
                <a:sym typeface="Helvetica"/>
              </a:defRPr>
            </a:lvl1pPr>
          </a:lstStyle>
          <a:p>
            <a:pPr algn="dist"/>
            <a:r>
              <a:rPr lang="en" altLang="zh-CN" sz="4000" dirty="0"/>
              <a:t>NCMMSC2021</a:t>
            </a:r>
            <a:r>
              <a:rPr lang="zh-CN" altLang="en-US" sz="4000" dirty="0"/>
              <a:t> </a:t>
            </a:r>
            <a:r>
              <a:rPr lang="en-US" altLang="zh-CN" sz="4000" dirty="0"/>
              <a:t>VKW</a:t>
            </a:r>
            <a:endParaRPr lang="zh-CN" sz="4000" dirty="0">
              <a:latin typeface="PingFang SC" panose="020B0400000000000000" pitchFamily="34" charset="-122"/>
              <a:ea typeface="PingFang SC" panose="020B0400000000000000" pitchFamily="34" charset="-122"/>
            </a:endParaRPr>
          </a:p>
        </p:txBody>
      </p:sp>
      <p:sp>
        <p:nvSpPr>
          <p:cNvPr id="157" name="2021.01.01…"/>
          <p:cNvSpPr txBox="1"/>
          <p:nvPr/>
        </p:nvSpPr>
        <p:spPr>
          <a:xfrm>
            <a:off x="1428086" y="8394940"/>
            <a:ext cx="9815350" cy="1608690"/>
          </a:xfrm>
          <a:prstGeom prst="rect">
            <a:avLst/>
          </a:prstGeom>
          <a:ln w="12700">
            <a:miter lim="400000"/>
          </a:ln>
        </p:spPr>
        <p:txBody>
          <a:bodyPr lIns="50800" tIns="50800" rIns="50800" bIns="50800">
            <a:normAutofit lnSpcReduction="10000"/>
          </a:bodyPr>
          <a:lstStyle/>
          <a:p>
            <a:pPr>
              <a:lnSpc>
                <a:spcPct val="150000"/>
              </a:lnSpc>
              <a:defRPr>
                <a:solidFill>
                  <a:srgbClr val="FFFFFF"/>
                </a:solidFill>
                <a:latin typeface="+mn-lt"/>
                <a:ea typeface="+mn-ea"/>
                <a:cs typeface="+mn-cs"/>
                <a:sym typeface="Helvetica Neue" panose="02000503000000020004"/>
              </a:defRPr>
            </a:pPr>
            <a:r>
              <a:rPr lang="zh-CN" altLang="zh-CN" sz="4000" b="1" dirty="0">
                <a:solidFill>
                  <a:srgbClr val="FFFFFF"/>
                </a:solidFill>
                <a:latin typeface="PingFang SC" panose="020B0400000000000000" pitchFamily="34" charset="-122"/>
                <a:ea typeface="PingFang SC" panose="020B0400000000000000" pitchFamily="34" charset="-122"/>
                <a:sym typeface="Helvetica Neue" panose="02000503000000020004"/>
              </a:rPr>
              <a:t>高亚龙</a:t>
            </a:r>
          </a:p>
          <a:p>
            <a:pPr>
              <a:lnSpc>
                <a:spcPct val="150000"/>
              </a:lnSpc>
              <a:defRPr>
                <a:solidFill>
                  <a:srgbClr val="FFFFFF"/>
                </a:solidFill>
                <a:latin typeface="+mn-lt"/>
                <a:ea typeface="+mn-ea"/>
                <a:cs typeface="+mn-cs"/>
                <a:sym typeface="Helvetica Neue" panose="02000503000000020004"/>
              </a:defRPr>
            </a:pPr>
            <a:r>
              <a:rPr sz="3000" dirty="0">
                <a:latin typeface="PingFang SC" panose="020B0400000000000000" pitchFamily="34" charset="-122"/>
                <a:ea typeface="PingFang SC" panose="020B0400000000000000" pitchFamily="34" charset="-122"/>
              </a:rPr>
              <a:t>2021.</a:t>
            </a:r>
            <a:r>
              <a:rPr lang="en-US" sz="3000" dirty="0">
                <a:latin typeface="PingFang SC" panose="020B0400000000000000" pitchFamily="34" charset="-122"/>
                <a:ea typeface="PingFang SC" panose="020B0400000000000000" pitchFamily="34" charset="-122"/>
              </a:rPr>
              <a:t>10</a:t>
            </a:r>
            <a:r>
              <a:rPr sz="3000" dirty="0">
                <a:latin typeface="PingFang SC" panose="020B0400000000000000" pitchFamily="34" charset="-122"/>
                <a:ea typeface="PingFang SC" panose="020B0400000000000000" pitchFamily="34" charset="-122"/>
              </a:rPr>
              <a:t>.</a:t>
            </a:r>
            <a:r>
              <a:rPr lang="en-US" sz="3000" dirty="0">
                <a:latin typeface="PingFang SC" panose="020B0400000000000000" pitchFamily="34" charset="-122"/>
                <a:ea typeface="PingFang SC" panose="020B0400000000000000" pitchFamily="34" charset="-122"/>
              </a:rPr>
              <a:t>16</a:t>
            </a:r>
          </a:p>
        </p:txBody>
      </p:sp>
      <p:pic>
        <p:nvPicPr>
          <p:cNvPr id="158" name="图像" descr="图像"/>
          <p:cNvPicPr>
            <a:picLocks noChangeAspect="1"/>
          </p:cNvPicPr>
          <p:nvPr/>
        </p:nvPicPr>
        <p:blipFill>
          <a:blip r:embed="rId3"/>
          <a:stretch>
            <a:fillRect/>
          </a:stretch>
        </p:blipFill>
        <p:spPr>
          <a:xfrm>
            <a:off x="12192000" y="5492076"/>
            <a:ext cx="11499847" cy="8223924"/>
          </a:xfrm>
          <a:prstGeom prst="rect">
            <a:avLst/>
          </a:prstGeom>
          <a:ln w="12700">
            <a:miter lim="400000"/>
            <a:headEnd/>
            <a:tailEnd/>
          </a:ln>
        </p:spPr>
      </p:pic>
      <p:cxnSp>
        <p:nvCxnSpPr>
          <p:cNvPr id="3" name="直线连接符 2">
            <a:extLst>
              <a:ext uri="{FF2B5EF4-FFF2-40B4-BE49-F238E27FC236}">
                <a16:creationId xmlns:a16="http://schemas.microsoft.com/office/drawing/2014/main" xmlns="" id="{EE42C020-E79B-2649-8B9F-8846E918D0C4}"/>
              </a:ext>
            </a:extLst>
          </p:cNvPr>
          <p:cNvCxnSpPr>
            <a:cxnSpLocks/>
          </p:cNvCxnSpPr>
          <p:nvPr/>
        </p:nvCxnSpPr>
        <p:spPr>
          <a:xfrm>
            <a:off x="1428086" y="4947377"/>
            <a:ext cx="10123834" cy="0"/>
          </a:xfrm>
          <a:prstGeom prst="line">
            <a:avLst/>
          </a:prstGeom>
          <a:noFill/>
          <a:ln w="25400" cap="flat">
            <a:solidFill>
              <a:schemeClr val="bg1"/>
            </a:solidFill>
            <a:prstDash val="solid"/>
            <a:round/>
          </a:ln>
        </p:spPr>
        <p:style>
          <a:lnRef idx="0">
            <a:srgbClr val="FFFFFF"/>
          </a:lnRef>
          <a:fillRef idx="0">
            <a:srgbClr val="FFFFFF"/>
          </a:fillRef>
          <a:effectRef idx="0">
            <a:srgbClr val="FFFFFF"/>
          </a:effectRef>
          <a:fontRef idx="none"/>
        </p:style>
      </p:cxnSp>
      <p:sp>
        <p:nvSpPr>
          <p:cNvPr id="4" name="文本框 3">
            <a:extLst>
              <a:ext uri="{FF2B5EF4-FFF2-40B4-BE49-F238E27FC236}">
                <a16:creationId xmlns:a16="http://schemas.microsoft.com/office/drawing/2014/main" xmlns="" id="{9D4D1CAD-A14C-6146-B762-DA6BB6F3D895}"/>
              </a:ext>
            </a:extLst>
          </p:cNvPr>
          <p:cNvSpPr txBox="1"/>
          <p:nvPr/>
        </p:nvSpPr>
        <p:spPr>
          <a:xfrm>
            <a:off x="6187440" y="8572163"/>
            <a:ext cx="102657"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535353"/>
              </a:solidFill>
              <a:effectLst/>
              <a:uFillTx/>
              <a:latin typeface="+mj-lt"/>
              <a:ea typeface="+mj-ea"/>
              <a:cs typeface="+mj-cs"/>
              <a:sym typeface="Helvetica"/>
            </a:endParaRPr>
          </a:p>
        </p:txBody>
      </p:sp>
      <p:cxnSp>
        <p:nvCxnSpPr>
          <p:cNvPr id="14" name="直线连接符 13">
            <a:extLst>
              <a:ext uri="{FF2B5EF4-FFF2-40B4-BE49-F238E27FC236}">
                <a16:creationId xmlns:a16="http://schemas.microsoft.com/office/drawing/2014/main" xmlns="" id="{20939D9E-0A9E-CD46-BBD8-ACF2B7A59BBC}"/>
              </a:ext>
            </a:extLst>
          </p:cNvPr>
          <p:cNvCxnSpPr>
            <a:cxnSpLocks/>
          </p:cNvCxnSpPr>
          <p:nvPr/>
        </p:nvCxnSpPr>
        <p:spPr>
          <a:xfrm>
            <a:off x="1428086" y="4723857"/>
            <a:ext cx="10123834" cy="0"/>
          </a:xfrm>
          <a:prstGeom prst="line">
            <a:avLst/>
          </a:prstGeom>
          <a:noFill/>
          <a:ln w="127000" cap="flat">
            <a:solidFill>
              <a:schemeClr val="bg1"/>
            </a:solidFill>
            <a:prstDash val="solid"/>
            <a:round/>
          </a:ln>
        </p:spPr>
        <p:style>
          <a:lnRef idx="0">
            <a:srgbClr val="FFFFFF"/>
          </a:lnRef>
          <a:fillRef idx="0">
            <a:srgbClr val="FFFFFF"/>
          </a:fillRef>
          <a:effectRef idx="0">
            <a:srgbClr val="FFFFFF"/>
          </a:effectRef>
          <a:fontRef idx="none"/>
        </p:style>
      </p:cxn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rgbClr val="535353"/>
              </a:solidFill>
              <a:effectLst/>
              <a:uLnTx/>
              <a:uFillTx/>
              <a:latin typeface="Helvetica"/>
              <a:sym typeface="Helvetica"/>
            </a:endParaRPr>
          </a:p>
        </p:txBody>
      </p:sp>
      <p:sp>
        <p:nvSpPr>
          <p:cNvPr id="35" name="文本框 34">
            <a:extLst>
              <a:ext uri="{FF2B5EF4-FFF2-40B4-BE49-F238E27FC236}">
                <a16:creationId xmlns:a16="http://schemas.microsoft.com/office/drawing/2014/main" xmlns="" id="{CFDC517E-6022-894E-8873-318139183D18}"/>
              </a:ext>
            </a:extLst>
          </p:cNvPr>
          <p:cNvSpPr txBox="1"/>
          <p:nvPr/>
        </p:nvSpPr>
        <p:spPr>
          <a:xfrm>
            <a:off x="8521509" y="11841227"/>
            <a:ext cx="3868910" cy="7181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zh-CN" altLang="en-US" sz="4000" b="1" i="0" u="none" strike="noStrike" kern="0" cap="none" spc="0" normalizeH="0" baseline="0" noProof="0" dirty="0">
                <a:ln>
                  <a:noFill/>
                </a:ln>
                <a:solidFill>
                  <a:srgbClr val="535353">
                    <a:lumMod val="50000"/>
                  </a:srgbClr>
                </a:solidFill>
                <a:effectLst/>
                <a:uLnTx/>
                <a:uFillTx/>
                <a:latin typeface="PingFang SC" panose="020B0400000000000000" pitchFamily="34" charset="-122"/>
                <a:ea typeface="PingFang SC" panose="020B0400000000000000" pitchFamily="34" charset="-122"/>
                <a:sym typeface="Helvetica"/>
              </a:rPr>
              <a:t>代理关键词检索</a:t>
            </a:r>
          </a:p>
        </p:txBody>
      </p:sp>
      <p:cxnSp>
        <p:nvCxnSpPr>
          <p:cNvPr id="51" name="直线箭头连接符 50">
            <a:extLst>
              <a:ext uri="{FF2B5EF4-FFF2-40B4-BE49-F238E27FC236}">
                <a16:creationId xmlns:a16="http://schemas.microsoft.com/office/drawing/2014/main" xmlns="" id="{B1011A4B-20B6-4C48-A06F-26258DFAF5AD}"/>
              </a:ext>
            </a:extLst>
          </p:cNvPr>
          <p:cNvCxnSpPr>
            <a:cxnSpLocks/>
          </p:cNvCxnSpPr>
          <p:nvPr/>
        </p:nvCxnSpPr>
        <p:spPr>
          <a:xfrm>
            <a:off x="18944198" y="5743575"/>
            <a:ext cx="1" cy="1841826"/>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52" name="圆角矩形">
            <a:extLst>
              <a:ext uri="{FF2B5EF4-FFF2-40B4-BE49-F238E27FC236}">
                <a16:creationId xmlns:a16="http://schemas.microsoft.com/office/drawing/2014/main" xmlns="" id="{4D0C8A77-4E9A-D14B-BE5F-4E1AFE1243C4}"/>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000">
                <a:solidFill>
                  <a:srgbClr val="000000"/>
                </a:solidFill>
              </a:defRPr>
            </a:pPr>
            <a:r>
              <a:rPr kumimoji="0" lang="zh-CN" altLang="en-US" sz="5400" b="0"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rPr>
              <a:t>关键词搜索设计</a:t>
            </a:r>
            <a:endParaRPr kumimoji="0" sz="5400" b="0"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endParaRPr>
          </a:p>
        </p:txBody>
      </p:sp>
      <p:sp>
        <p:nvSpPr>
          <p:cNvPr id="55" name="圆角矩形 54">
            <a:extLst>
              <a:ext uri="{FF2B5EF4-FFF2-40B4-BE49-F238E27FC236}">
                <a16:creationId xmlns:a16="http://schemas.microsoft.com/office/drawing/2014/main" xmlns="" id="{07715130-F5F6-244B-B8E3-66E51D379B9B}"/>
              </a:ext>
            </a:extLst>
          </p:cNvPr>
          <p:cNvSpPr/>
          <p:nvPr/>
        </p:nvSpPr>
        <p:spPr>
          <a:xfrm>
            <a:off x="1823422" y="7639447"/>
            <a:ext cx="3520102"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关键词</a:t>
            </a:r>
          </a:p>
        </p:txBody>
      </p:sp>
      <p:sp>
        <p:nvSpPr>
          <p:cNvPr id="56" name="圆角矩形 55">
            <a:extLst>
              <a:ext uri="{FF2B5EF4-FFF2-40B4-BE49-F238E27FC236}">
                <a16:creationId xmlns:a16="http://schemas.microsoft.com/office/drawing/2014/main" xmlns="" id="{1E28F5A3-42BA-BA4D-A849-E5F4E6511C82}"/>
              </a:ext>
            </a:extLst>
          </p:cNvPr>
          <p:cNvSpPr/>
          <p:nvPr/>
        </p:nvSpPr>
        <p:spPr>
          <a:xfrm>
            <a:off x="1823422" y="9468413"/>
            <a:ext cx="3893017"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语音识别</a:t>
            </a:r>
            <a:r>
              <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Lattice</a:t>
            </a:r>
            <a:endPar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59" name="圆角矩形 58">
            <a:extLst>
              <a:ext uri="{FF2B5EF4-FFF2-40B4-BE49-F238E27FC236}">
                <a16:creationId xmlns:a16="http://schemas.microsoft.com/office/drawing/2014/main" xmlns="" id="{43A618A3-26CB-5740-89C7-FDAF24F4A191}"/>
              </a:ext>
            </a:extLst>
          </p:cNvPr>
          <p:cNvSpPr/>
          <p:nvPr/>
        </p:nvSpPr>
        <p:spPr>
          <a:xfrm>
            <a:off x="7665840" y="7625204"/>
            <a:ext cx="3659116"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词汇</a:t>
            </a:r>
          </a:p>
        </p:txBody>
      </p:sp>
      <p:cxnSp>
        <p:nvCxnSpPr>
          <p:cNvPr id="60" name="直线箭头连接符 59">
            <a:extLst>
              <a:ext uri="{FF2B5EF4-FFF2-40B4-BE49-F238E27FC236}">
                <a16:creationId xmlns:a16="http://schemas.microsoft.com/office/drawing/2014/main" xmlns="" id="{945D82F0-F7C5-1447-A504-E2E64B52A5E7}"/>
              </a:ext>
            </a:extLst>
          </p:cNvPr>
          <p:cNvCxnSpPr>
            <a:cxnSpLocks/>
            <a:stCxn id="55" idx="3"/>
            <a:endCxn id="59" idx="1"/>
          </p:cNvCxnSpPr>
          <p:nvPr/>
        </p:nvCxnSpPr>
        <p:spPr>
          <a:xfrm flipV="1">
            <a:off x="5343524" y="8090580"/>
            <a:ext cx="2322316" cy="14243"/>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62" name="文本框 61">
            <a:extLst>
              <a:ext uri="{FF2B5EF4-FFF2-40B4-BE49-F238E27FC236}">
                <a16:creationId xmlns:a16="http://schemas.microsoft.com/office/drawing/2014/main" xmlns="" id="{A89CF67D-D800-5448-BF1E-83C30C1AC7DC}"/>
              </a:ext>
            </a:extLst>
          </p:cNvPr>
          <p:cNvSpPr txBox="1"/>
          <p:nvPr/>
        </p:nvSpPr>
        <p:spPr>
          <a:xfrm>
            <a:off x="4480272" y="7571344"/>
            <a:ext cx="277659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          字词合并</a:t>
            </a:r>
            <a:endParaRPr kumimoji="0" lang="zh-CN" altLang="en-US" sz="44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endParaRPr>
          </a:p>
        </p:txBody>
      </p:sp>
      <p:sp>
        <p:nvSpPr>
          <p:cNvPr id="63" name="圆角矩形 62">
            <a:extLst>
              <a:ext uri="{FF2B5EF4-FFF2-40B4-BE49-F238E27FC236}">
                <a16:creationId xmlns:a16="http://schemas.microsoft.com/office/drawing/2014/main" xmlns="" id="{AF0D7868-CF4E-8C4D-8C6B-D771A2FCD3F3}"/>
              </a:ext>
            </a:extLst>
          </p:cNvPr>
          <p:cNvSpPr/>
          <p:nvPr/>
        </p:nvSpPr>
        <p:spPr>
          <a:xfrm>
            <a:off x="7587200" y="4451033"/>
            <a:ext cx="3732185"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535353">
                    <a:lumMod val="50000"/>
                  </a:srgbClr>
                </a:solidFill>
                <a:effectLst/>
                <a:uLnTx/>
                <a:uFillTx/>
                <a:latin typeface="PingFang SC" panose="020B0400000000000000" pitchFamily="34" charset="-122"/>
                <a:ea typeface="PingFang SC" panose="020B0400000000000000" pitchFamily="34" charset="-122"/>
                <a:sym typeface="Helvetica"/>
              </a:rPr>
              <a:t>代理词发音词典</a:t>
            </a:r>
          </a:p>
        </p:txBody>
      </p:sp>
      <p:cxnSp>
        <p:nvCxnSpPr>
          <p:cNvPr id="64" name="直线箭头连接符 63">
            <a:extLst>
              <a:ext uri="{FF2B5EF4-FFF2-40B4-BE49-F238E27FC236}">
                <a16:creationId xmlns:a16="http://schemas.microsoft.com/office/drawing/2014/main" xmlns="" id="{04F542A9-C1D0-DD40-95CF-3C3A672ED842}"/>
              </a:ext>
            </a:extLst>
          </p:cNvPr>
          <p:cNvCxnSpPr>
            <a:cxnSpLocks/>
            <a:endCxn id="63" idx="2"/>
          </p:cNvCxnSpPr>
          <p:nvPr/>
        </p:nvCxnSpPr>
        <p:spPr>
          <a:xfrm flipV="1">
            <a:off x="9453293" y="6199029"/>
            <a:ext cx="0" cy="1440418"/>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65" name="右中括号 64">
            <a:extLst>
              <a:ext uri="{FF2B5EF4-FFF2-40B4-BE49-F238E27FC236}">
                <a16:creationId xmlns:a16="http://schemas.microsoft.com/office/drawing/2014/main" xmlns="" id="{2AFD525D-EC2E-5A4A-B672-E05CFBE8D8CF}"/>
              </a:ext>
            </a:extLst>
          </p:cNvPr>
          <p:cNvSpPr/>
          <p:nvPr/>
        </p:nvSpPr>
        <p:spPr>
          <a:xfrm>
            <a:off x="11300680" y="5065030"/>
            <a:ext cx="325245" cy="2987635"/>
          </a:xfrm>
          <a:prstGeom prst="rightBracket">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srgbClr val="000000"/>
              </a:solidFill>
              <a:effectLst/>
              <a:uLnTx/>
              <a:uFillTx/>
              <a:latin typeface="Helvetica"/>
              <a:sym typeface="Helvetica"/>
            </a:endParaRPr>
          </a:p>
        </p:txBody>
      </p:sp>
      <p:sp>
        <p:nvSpPr>
          <p:cNvPr id="66" name="圆角矩形 65">
            <a:extLst>
              <a:ext uri="{FF2B5EF4-FFF2-40B4-BE49-F238E27FC236}">
                <a16:creationId xmlns:a16="http://schemas.microsoft.com/office/drawing/2014/main" xmlns="" id="{5EA07EC2-6F00-844F-8866-FD6F195610A6}"/>
              </a:ext>
            </a:extLst>
          </p:cNvPr>
          <p:cNvSpPr/>
          <p:nvPr/>
        </p:nvSpPr>
        <p:spPr>
          <a:xfrm>
            <a:off x="12429098" y="5444500"/>
            <a:ext cx="3659116"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代理关键词</a:t>
            </a:r>
            <a:r>
              <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FST</a:t>
            </a:r>
            <a:endPar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68" name="圆角矩形 67">
            <a:extLst>
              <a:ext uri="{FF2B5EF4-FFF2-40B4-BE49-F238E27FC236}">
                <a16:creationId xmlns:a16="http://schemas.microsoft.com/office/drawing/2014/main" xmlns="" id="{175D1002-9879-3D42-B114-C32D04E6517E}"/>
              </a:ext>
            </a:extLst>
          </p:cNvPr>
          <p:cNvSpPr/>
          <p:nvPr/>
        </p:nvSpPr>
        <p:spPr>
          <a:xfrm>
            <a:off x="12390419" y="9866721"/>
            <a:ext cx="3659116"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倒排索引</a:t>
            </a:r>
            <a:endPar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69" name="直线箭头连接符 68">
            <a:extLst>
              <a:ext uri="{FF2B5EF4-FFF2-40B4-BE49-F238E27FC236}">
                <a16:creationId xmlns:a16="http://schemas.microsoft.com/office/drawing/2014/main" xmlns="" id="{01C9F6DF-4D49-D44F-8BF5-CD4C0FF0430B}"/>
              </a:ext>
            </a:extLst>
          </p:cNvPr>
          <p:cNvCxnSpPr>
            <a:cxnSpLocks/>
            <a:endCxn id="68" idx="1"/>
          </p:cNvCxnSpPr>
          <p:nvPr/>
        </p:nvCxnSpPr>
        <p:spPr>
          <a:xfrm>
            <a:off x="5716439" y="10332097"/>
            <a:ext cx="6673980"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70" name="右中括号 69">
            <a:extLst>
              <a:ext uri="{FF2B5EF4-FFF2-40B4-BE49-F238E27FC236}">
                <a16:creationId xmlns:a16="http://schemas.microsoft.com/office/drawing/2014/main" xmlns="" id="{46AF5146-2CEA-2544-8CE4-4ADA6AB5C176}"/>
              </a:ext>
            </a:extLst>
          </p:cNvPr>
          <p:cNvSpPr/>
          <p:nvPr/>
        </p:nvSpPr>
        <p:spPr>
          <a:xfrm>
            <a:off x="16055231" y="6318497"/>
            <a:ext cx="429820" cy="4013597"/>
          </a:xfrm>
          <a:prstGeom prst="rightBracket">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srgbClr val="000000"/>
              </a:solidFill>
              <a:effectLst/>
              <a:uLnTx/>
              <a:uFillTx/>
              <a:latin typeface="Helvetica"/>
              <a:sym typeface="Helvetica"/>
            </a:endParaRPr>
          </a:p>
        </p:txBody>
      </p:sp>
      <p:sp>
        <p:nvSpPr>
          <p:cNvPr id="71" name="圆角矩形 70">
            <a:extLst>
              <a:ext uri="{FF2B5EF4-FFF2-40B4-BE49-F238E27FC236}">
                <a16:creationId xmlns:a16="http://schemas.microsoft.com/office/drawing/2014/main" xmlns="" id="{ABDEC92C-8490-9C4E-BDD4-D6A981E7FD8B}"/>
              </a:ext>
            </a:extLst>
          </p:cNvPr>
          <p:cNvSpPr/>
          <p:nvPr/>
        </p:nvSpPr>
        <p:spPr>
          <a:xfrm>
            <a:off x="17350358" y="7808841"/>
            <a:ext cx="3187681" cy="1032907"/>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54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检测结果</a:t>
            </a:r>
          </a:p>
        </p:txBody>
      </p:sp>
      <p:cxnSp>
        <p:nvCxnSpPr>
          <p:cNvPr id="72" name="直线箭头连接符 71">
            <a:extLst>
              <a:ext uri="{FF2B5EF4-FFF2-40B4-BE49-F238E27FC236}">
                <a16:creationId xmlns:a16="http://schemas.microsoft.com/office/drawing/2014/main" xmlns="" id="{05689184-5A16-A740-B301-2119BC5BDEED}"/>
              </a:ext>
            </a:extLst>
          </p:cNvPr>
          <p:cNvCxnSpPr>
            <a:cxnSpLocks/>
            <a:stCxn id="70" idx="2"/>
            <a:endCxn id="71" idx="1"/>
          </p:cNvCxnSpPr>
          <p:nvPr/>
        </p:nvCxnSpPr>
        <p:spPr>
          <a:xfrm flipV="1">
            <a:off x="16485051" y="8325295"/>
            <a:ext cx="865307" cy="1"/>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73" name="圆角矩形 72">
            <a:extLst>
              <a:ext uri="{FF2B5EF4-FFF2-40B4-BE49-F238E27FC236}">
                <a16:creationId xmlns:a16="http://schemas.microsoft.com/office/drawing/2014/main" xmlns="" id="{30D22D2E-B889-C547-9D2D-6854046B549A}"/>
              </a:ext>
            </a:extLst>
          </p:cNvPr>
          <p:cNvSpPr/>
          <p:nvPr/>
        </p:nvSpPr>
        <p:spPr>
          <a:xfrm>
            <a:off x="1823422" y="4462272"/>
            <a:ext cx="3520102"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535353">
                    <a:lumMod val="50000"/>
                  </a:srgbClr>
                </a:solidFill>
                <a:effectLst/>
                <a:uLnTx/>
                <a:uFillTx/>
                <a:latin typeface="PingFang SC" panose="020B0400000000000000" pitchFamily="34" charset="-122"/>
                <a:ea typeface="PingFang SC" panose="020B0400000000000000" pitchFamily="34" charset="-122"/>
                <a:sym typeface="Helvetica"/>
              </a:rPr>
              <a:t>训练集发音词典</a:t>
            </a:r>
          </a:p>
        </p:txBody>
      </p:sp>
      <p:sp>
        <p:nvSpPr>
          <p:cNvPr id="74" name="文本框 73">
            <a:extLst>
              <a:ext uri="{FF2B5EF4-FFF2-40B4-BE49-F238E27FC236}">
                <a16:creationId xmlns:a16="http://schemas.microsoft.com/office/drawing/2014/main" xmlns="" id="{BD35B289-CE45-5F4F-AE6C-9B5F2A99BF7C}"/>
              </a:ext>
            </a:extLst>
          </p:cNvPr>
          <p:cNvSpPr txBox="1"/>
          <p:nvPr/>
        </p:nvSpPr>
        <p:spPr>
          <a:xfrm>
            <a:off x="17768584" y="4952398"/>
            <a:ext cx="2351228" cy="60409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rPr>
              <a:t> </a:t>
            </a:r>
            <a:r>
              <a:rPr kumimoji="0" lang="zh-CN" altLang="en-US" sz="32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侧重召回率</a:t>
            </a:r>
          </a:p>
        </p:txBody>
      </p:sp>
      <p:cxnSp>
        <p:nvCxnSpPr>
          <p:cNvPr id="75" name="直线箭头连接符 74">
            <a:extLst>
              <a:ext uri="{FF2B5EF4-FFF2-40B4-BE49-F238E27FC236}">
                <a16:creationId xmlns:a16="http://schemas.microsoft.com/office/drawing/2014/main" xmlns="" id="{2116B090-C612-ED4F-A68D-F8214A2A2CAB}"/>
              </a:ext>
            </a:extLst>
          </p:cNvPr>
          <p:cNvCxnSpPr>
            <a:cxnSpLocks/>
          </p:cNvCxnSpPr>
          <p:nvPr/>
        </p:nvCxnSpPr>
        <p:spPr>
          <a:xfrm>
            <a:off x="5343524" y="5399887"/>
            <a:ext cx="2243676"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76" name="文本框 75">
            <a:extLst>
              <a:ext uri="{FF2B5EF4-FFF2-40B4-BE49-F238E27FC236}">
                <a16:creationId xmlns:a16="http://schemas.microsoft.com/office/drawing/2014/main" xmlns="" id="{0FA3914B-46E2-7043-A3FD-B081D566773C}"/>
              </a:ext>
            </a:extLst>
          </p:cNvPr>
          <p:cNvSpPr txBox="1"/>
          <p:nvPr/>
        </p:nvSpPr>
        <p:spPr>
          <a:xfrm>
            <a:off x="4480272" y="4798292"/>
            <a:ext cx="277659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          </a:t>
            </a:r>
            <a:r>
              <a:rPr kumimoji="0" lang="en-US" altLang="zh-CN" sz="28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G2P</a:t>
            </a:r>
            <a:r>
              <a:rPr kumimoji="0" lang="zh-CN" altLang="en-US" sz="28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模型</a:t>
            </a:r>
            <a:endParaRPr kumimoji="0" lang="zh-CN" altLang="en-US" sz="4400" b="0"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endParaRPr>
          </a:p>
        </p:txBody>
      </p:sp>
      <p:cxnSp>
        <p:nvCxnSpPr>
          <p:cNvPr id="86" name="直线箭头连接符 85">
            <a:extLst>
              <a:ext uri="{FF2B5EF4-FFF2-40B4-BE49-F238E27FC236}">
                <a16:creationId xmlns:a16="http://schemas.microsoft.com/office/drawing/2014/main" xmlns="" id="{AC4FA3AA-1179-D94E-AEA8-55BDE7F88B7D}"/>
              </a:ext>
            </a:extLst>
          </p:cNvPr>
          <p:cNvCxnSpPr>
            <a:cxnSpLocks/>
          </p:cNvCxnSpPr>
          <p:nvPr/>
        </p:nvCxnSpPr>
        <p:spPr>
          <a:xfrm>
            <a:off x="11625925" y="6458082"/>
            <a:ext cx="803173"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Tree>
    <p:extLst>
      <p:ext uri="{BB962C8B-B14F-4D97-AF65-F5344CB8AC3E}">
        <p14:creationId xmlns:p14="http://schemas.microsoft.com/office/powerpoint/2010/main" val="5295489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endParaRPr/>
          </a:p>
        </p:txBody>
      </p:sp>
      <p:sp>
        <p:nvSpPr>
          <p:cNvPr id="7" name="圆角矩形 6">
            <a:extLst>
              <a:ext uri="{FF2B5EF4-FFF2-40B4-BE49-F238E27FC236}">
                <a16:creationId xmlns:a16="http://schemas.microsoft.com/office/drawing/2014/main" xmlns="" id="{846DE1A3-DC16-024F-854F-F16C4595214C}"/>
              </a:ext>
            </a:extLst>
          </p:cNvPr>
          <p:cNvSpPr/>
          <p:nvPr/>
        </p:nvSpPr>
        <p:spPr>
          <a:xfrm>
            <a:off x="1172241" y="3346861"/>
            <a:ext cx="4393998" cy="1339374"/>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语言模型</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关键词有权重</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8" name="圆角矩形 7">
            <a:extLst>
              <a:ext uri="{FF2B5EF4-FFF2-40B4-BE49-F238E27FC236}">
                <a16:creationId xmlns:a16="http://schemas.microsoft.com/office/drawing/2014/main" xmlns="" id="{EDCEC7F9-7FDB-944C-B53E-B92EEF7835DD}"/>
              </a:ext>
            </a:extLst>
          </p:cNvPr>
          <p:cNvSpPr/>
          <p:nvPr/>
        </p:nvSpPr>
        <p:spPr>
          <a:xfrm>
            <a:off x="1172241" y="6186443"/>
            <a:ext cx="4393998"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000000"/>
                </a:solidFill>
                <a:latin typeface="PingFang SC" panose="020B0400000000000000" pitchFamily="34" charset="-122"/>
                <a:ea typeface="PingFang SC" panose="020B0400000000000000" pitchFamily="34" charset="-122"/>
              </a:rPr>
              <a:t>关键词搜索</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模块</a:t>
            </a:r>
          </a:p>
        </p:txBody>
      </p:sp>
      <p:sp>
        <p:nvSpPr>
          <p:cNvPr id="9" name="圆角矩形 8">
            <a:extLst>
              <a:ext uri="{FF2B5EF4-FFF2-40B4-BE49-F238E27FC236}">
                <a16:creationId xmlns:a16="http://schemas.microsoft.com/office/drawing/2014/main" xmlns="" id="{2D6213BD-7B4E-034B-A8B1-94E2CAE1AE6F}"/>
              </a:ext>
            </a:extLst>
          </p:cNvPr>
          <p:cNvSpPr/>
          <p:nvPr/>
        </p:nvSpPr>
        <p:spPr>
          <a:xfrm>
            <a:off x="1172241" y="8719560"/>
            <a:ext cx="4393998"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结果</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召回率</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0" name="圆角矩形 9">
            <a:extLst>
              <a:ext uri="{FF2B5EF4-FFF2-40B4-BE49-F238E27FC236}">
                <a16:creationId xmlns:a16="http://schemas.microsoft.com/office/drawing/2014/main" xmlns="" id="{52D07BCB-2FC8-A241-87E4-96D551BEA2BE}"/>
              </a:ext>
            </a:extLst>
          </p:cNvPr>
          <p:cNvSpPr/>
          <p:nvPr/>
        </p:nvSpPr>
        <p:spPr>
          <a:xfrm>
            <a:off x="10633206" y="3416358"/>
            <a:ext cx="3378217" cy="1339374"/>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语言模型</a:t>
            </a:r>
            <a:r>
              <a:rPr lang="en-US" altLang="zh-CN" sz="3600" dirty="0">
                <a:solidFill>
                  <a:srgbClr val="000000"/>
                </a:solidFill>
                <a:latin typeface="PingFang SC" panose="020B0400000000000000" pitchFamily="34" charset="-122"/>
                <a:ea typeface="PingFang SC" panose="020B0400000000000000" pitchFamily="34" charset="-122"/>
              </a:rPr>
              <a:t>B(</a:t>
            </a:r>
            <a:r>
              <a:rPr lang="zh-CN" altLang="en-US" sz="3600" dirty="0">
                <a:solidFill>
                  <a:srgbClr val="000000"/>
                </a:solidFill>
                <a:latin typeface="PingFang SC" panose="020B0400000000000000" pitchFamily="34" charset="-122"/>
                <a:ea typeface="PingFang SC" panose="020B0400000000000000" pitchFamily="34" charset="-122"/>
              </a:rPr>
              <a:t>关键词无权重</a:t>
            </a:r>
            <a:r>
              <a:rPr lang="en-US" altLang="zh-CN" sz="3600" dirty="0">
                <a:solidFill>
                  <a:srgbClr val="000000"/>
                </a:solidFill>
                <a:latin typeface="PingFang SC" panose="020B0400000000000000" pitchFamily="34" charset="-122"/>
                <a:ea typeface="PingFang SC" panose="020B0400000000000000" pitchFamily="34" charset="-122"/>
              </a:rPr>
              <a:t>)</a:t>
            </a:r>
            <a:endParaRPr lang="zh-CN" altLang="en-US" sz="3600" dirty="0">
              <a:solidFill>
                <a:srgbClr val="000000"/>
              </a:solidFill>
              <a:latin typeface="PingFang SC" panose="020B0400000000000000" pitchFamily="34" charset="-122"/>
              <a:ea typeface="PingFang SC" panose="020B0400000000000000" pitchFamily="34" charset="-122"/>
            </a:endParaRPr>
          </a:p>
        </p:txBody>
      </p:sp>
      <p:sp>
        <p:nvSpPr>
          <p:cNvPr id="11" name="圆角矩形 10">
            <a:extLst>
              <a:ext uri="{FF2B5EF4-FFF2-40B4-BE49-F238E27FC236}">
                <a16:creationId xmlns:a16="http://schemas.microsoft.com/office/drawing/2014/main" xmlns="" id="{5C3E4C0B-A14B-9D47-BC03-821806DD2654}"/>
              </a:ext>
            </a:extLst>
          </p:cNvPr>
          <p:cNvSpPr/>
          <p:nvPr/>
        </p:nvSpPr>
        <p:spPr>
          <a:xfrm>
            <a:off x="7725976" y="5879975"/>
            <a:ext cx="3378217" cy="1339374"/>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代理关键词搜索模块</a:t>
            </a:r>
          </a:p>
        </p:txBody>
      </p:sp>
      <p:sp>
        <p:nvSpPr>
          <p:cNvPr id="12" name="圆角矩形 11">
            <a:extLst>
              <a:ext uri="{FF2B5EF4-FFF2-40B4-BE49-F238E27FC236}">
                <a16:creationId xmlns:a16="http://schemas.microsoft.com/office/drawing/2014/main" xmlns="" id="{44C96E61-9523-9747-B126-07D254095E80}"/>
              </a:ext>
            </a:extLst>
          </p:cNvPr>
          <p:cNvSpPr/>
          <p:nvPr/>
        </p:nvSpPr>
        <p:spPr>
          <a:xfrm>
            <a:off x="13480049" y="5879975"/>
            <a:ext cx="3378217" cy="1339374"/>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关键词搜索模块</a:t>
            </a:r>
          </a:p>
        </p:txBody>
      </p:sp>
      <p:sp>
        <p:nvSpPr>
          <p:cNvPr id="13" name="圆角矩形 12">
            <a:extLst>
              <a:ext uri="{FF2B5EF4-FFF2-40B4-BE49-F238E27FC236}">
                <a16:creationId xmlns:a16="http://schemas.microsoft.com/office/drawing/2014/main" xmlns="" id="{7AD3E0E4-5B40-1846-8D7D-688DC356606B}"/>
              </a:ext>
            </a:extLst>
          </p:cNvPr>
          <p:cNvSpPr/>
          <p:nvPr/>
        </p:nvSpPr>
        <p:spPr>
          <a:xfrm>
            <a:off x="7725976" y="8719559"/>
            <a:ext cx="3378217"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结果</a:t>
            </a:r>
            <a:r>
              <a:rPr lang="en-US" altLang="zh-CN" sz="3600" dirty="0">
                <a:solidFill>
                  <a:srgbClr val="000000"/>
                </a:solidFill>
                <a:latin typeface="PingFang SC" panose="020B0400000000000000" pitchFamily="34" charset="-122"/>
                <a:ea typeface="PingFang SC" panose="020B0400000000000000" pitchFamily="34" charset="-122"/>
              </a:rPr>
              <a:t>B(</a:t>
            </a:r>
            <a:r>
              <a:rPr lang="zh-CN" altLang="en-US" sz="3600" dirty="0">
                <a:solidFill>
                  <a:srgbClr val="000000"/>
                </a:solidFill>
                <a:latin typeface="PingFang SC" panose="020B0400000000000000" pitchFamily="34" charset="-122"/>
                <a:ea typeface="PingFang SC" panose="020B0400000000000000" pitchFamily="34" charset="-122"/>
              </a:rPr>
              <a:t>召回率</a:t>
            </a:r>
            <a:r>
              <a:rPr lang="en-US" altLang="zh-CN" sz="3600" dirty="0">
                <a:solidFill>
                  <a:srgbClr val="000000"/>
                </a:solidFill>
                <a:latin typeface="PingFang SC" panose="020B0400000000000000" pitchFamily="34" charset="-122"/>
                <a:ea typeface="PingFang SC" panose="020B0400000000000000" pitchFamily="34" charset="-122"/>
              </a:rPr>
              <a:t>)</a:t>
            </a:r>
            <a:endParaRPr lang="zh-CN" altLang="en-US" sz="3600" dirty="0">
              <a:solidFill>
                <a:srgbClr val="000000"/>
              </a:solidFill>
              <a:latin typeface="PingFang SC" panose="020B0400000000000000" pitchFamily="34" charset="-122"/>
              <a:ea typeface="PingFang SC" panose="020B0400000000000000" pitchFamily="34" charset="-122"/>
            </a:endParaRPr>
          </a:p>
        </p:txBody>
      </p:sp>
      <p:sp>
        <p:nvSpPr>
          <p:cNvPr id="14" name="圆角矩形 13">
            <a:extLst>
              <a:ext uri="{FF2B5EF4-FFF2-40B4-BE49-F238E27FC236}">
                <a16:creationId xmlns:a16="http://schemas.microsoft.com/office/drawing/2014/main" xmlns="" id="{038424A0-B870-3340-9D8D-1547C4D71677}"/>
              </a:ext>
            </a:extLst>
          </p:cNvPr>
          <p:cNvSpPr/>
          <p:nvPr/>
        </p:nvSpPr>
        <p:spPr>
          <a:xfrm>
            <a:off x="13480049" y="8719559"/>
            <a:ext cx="3378217"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结果</a:t>
            </a:r>
            <a:r>
              <a:rPr lang="en-US" altLang="zh-CN" sz="3600" dirty="0">
                <a:solidFill>
                  <a:srgbClr val="000000"/>
                </a:solidFill>
                <a:latin typeface="PingFang SC" panose="020B0400000000000000" pitchFamily="34" charset="-122"/>
                <a:ea typeface="PingFang SC" panose="020B0400000000000000" pitchFamily="34" charset="-122"/>
              </a:rPr>
              <a:t>C(</a:t>
            </a:r>
            <a:r>
              <a:rPr lang="zh-CN" altLang="en-US" sz="3600" dirty="0">
                <a:solidFill>
                  <a:srgbClr val="000000"/>
                </a:solidFill>
                <a:latin typeface="PingFang SC" panose="020B0400000000000000" pitchFamily="34" charset="-122"/>
                <a:ea typeface="PingFang SC" panose="020B0400000000000000" pitchFamily="34" charset="-122"/>
              </a:rPr>
              <a:t>精确率</a:t>
            </a:r>
            <a:r>
              <a:rPr lang="en-US" altLang="zh-CN" sz="3600" dirty="0">
                <a:solidFill>
                  <a:srgbClr val="000000"/>
                </a:solidFill>
                <a:latin typeface="PingFang SC" panose="020B0400000000000000" pitchFamily="34" charset="-122"/>
                <a:ea typeface="PingFang SC" panose="020B0400000000000000" pitchFamily="34" charset="-122"/>
              </a:rPr>
              <a:t>)</a:t>
            </a:r>
            <a:endParaRPr lang="zh-CN" altLang="en-US" sz="3600" dirty="0">
              <a:solidFill>
                <a:srgbClr val="000000"/>
              </a:solidFill>
              <a:latin typeface="PingFang SC" panose="020B0400000000000000" pitchFamily="34" charset="-122"/>
              <a:ea typeface="PingFang SC" panose="020B0400000000000000" pitchFamily="34" charset="-122"/>
            </a:endParaRPr>
          </a:p>
        </p:txBody>
      </p:sp>
      <p:sp>
        <p:nvSpPr>
          <p:cNvPr id="15" name="圆角矩形 14">
            <a:extLst>
              <a:ext uri="{FF2B5EF4-FFF2-40B4-BE49-F238E27FC236}">
                <a16:creationId xmlns:a16="http://schemas.microsoft.com/office/drawing/2014/main" xmlns="" id="{295B8CA0-8852-9E4B-88BF-3948A6A23D88}"/>
              </a:ext>
            </a:extLst>
          </p:cNvPr>
          <p:cNvSpPr/>
          <p:nvPr/>
        </p:nvSpPr>
        <p:spPr>
          <a:xfrm>
            <a:off x="10564661" y="11568084"/>
            <a:ext cx="3378217" cy="726440"/>
          </a:xfrm>
          <a:prstGeom prst="roundRect">
            <a:avLst/>
          </a:prstGeom>
          <a:solidFill>
            <a:srgbClr val="FFBA9F">
              <a:alpha val="52941"/>
            </a:srgbClr>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结果</a:t>
            </a:r>
          </a:p>
        </p:txBody>
      </p:sp>
      <p:cxnSp>
        <p:nvCxnSpPr>
          <p:cNvPr id="4" name="直线箭头连接符 3">
            <a:extLst>
              <a:ext uri="{FF2B5EF4-FFF2-40B4-BE49-F238E27FC236}">
                <a16:creationId xmlns:a16="http://schemas.microsoft.com/office/drawing/2014/main" xmlns="" id="{2CF31F6B-EB9A-A943-AE74-216B232D266B}"/>
              </a:ext>
            </a:extLst>
          </p:cNvPr>
          <p:cNvCxnSpPr>
            <a:cxnSpLocks/>
            <a:stCxn id="7" idx="2"/>
            <a:endCxn id="8" idx="0"/>
          </p:cNvCxnSpPr>
          <p:nvPr/>
        </p:nvCxnSpPr>
        <p:spPr>
          <a:xfrm>
            <a:off x="3369240" y="4686235"/>
            <a:ext cx="0" cy="1500208"/>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6" name="直线箭头连接符 5">
            <a:extLst>
              <a:ext uri="{FF2B5EF4-FFF2-40B4-BE49-F238E27FC236}">
                <a16:creationId xmlns:a16="http://schemas.microsoft.com/office/drawing/2014/main" xmlns="" id="{B47BEBAF-B21A-BC46-A3DB-600A80BE73C4}"/>
              </a:ext>
            </a:extLst>
          </p:cNvPr>
          <p:cNvCxnSpPr>
            <a:cxnSpLocks/>
            <a:stCxn id="8" idx="2"/>
            <a:endCxn id="9" idx="0"/>
          </p:cNvCxnSpPr>
          <p:nvPr/>
        </p:nvCxnSpPr>
        <p:spPr>
          <a:xfrm>
            <a:off x="3369240" y="6912883"/>
            <a:ext cx="0" cy="1806677"/>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16" name="左中括号 15">
            <a:extLst>
              <a:ext uri="{FF2B5EF4-FFF2-40B4-BE49-F238E27FC236}">
                <a16:creationId xmlns:a16="http://schemas.microsoft.com/office/drawing/2014/main" xmlns="" id="{361AF4C8-23FC-DA4B-9C65-35CA8E2AF407}"/>
              </a:ext>
            </a:extLst>
          </p:cNvPr>
          <p:cNvSpPr/>
          <p:nvPr/>
        </p:nvSpPr>
        <p:spPr>
          <a:xfrm rot="5400000">
            <a:off x="12126870" y="2712053"/>
            <a:ext cx="390887" cy="5814459"/>
          </a:xfrm>
          <a:prstGeom prst="leftBracket">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000000"/>
              </a:solidFill>
              <a:effectLst/>
              <a:uFillTx/>
            </a:endParaRPr>
          </a:p>
        </p:txBody>
      </p:sp>
      <p:cxnSp>
        <p:nvCxnSpPr>
          <p:cNvPr id="18" name="直线箭头连接符 17">
            <a:extLst>
              <a:ext uri="{FF2B5EF4-FFF2-40B4-BE49-F238E27FC236}">
                <a16:creationId xmlns:a16="http://schemas.microsoft.com/office/drawing/2014/main" xmlns="" id="{DF60D890-5ED8-9949-AB2F-F14EFAE84A2B}"/>
              </a:ext>
            </a:extLst>
          </p:cNvPr>
          <p:cNvCxnSpPr>
            <a:cxnSpLocks/>
            <a:stCxn id="10" idx="2"/>
            <a:endCxn id="16" idx="1"/>
          </p:cNvCxnSpPr>
          <p:nvPr/>
        </p:nvCxnSpPr>
        <p:spPr>
          <a:xfrm flipH="1">
            <a:off x="12322313" y="4755732"/>
            <a:ext cx="2" cy="668107"/>
          </a:xfrm>
          <a:prstGeom prst="straightConnector1">
            <a:avLst/>
          </a:prstGeom>
          <a:noFill/>
          <a:ln w="25400" cap="flat">
            <a:solidFill>
              <a:schemeClr val="accent1"/>
            </a:solidFill>
            <a:prstDash val="solid"/>
            <a:round/>
            <a:tailEnd type="triangle"/>
          </a:ln>
        </p:spPr>
        <p:style>
          <a:lnRef idx="0">
            <a:srgbClr val="FFFFFF"/>
          </a:lnRef>
          <a:fillRef idx="0">
            <a:srgbClr val="FFFFFF"/>
          </a:fillRef>
          <a:effectRef idx="0">
            <a:srgbClr val="FFFFFF"/>
          </a:effectRef>
          <a:fontRef idx="none"/>
        </p:style>
      </p:cxnSp>
      <p:cxnSp>
        <p:nvCxnSpPr>
          <p:cNvPr id="21" name="直线箭头连接符 20">
            <a:extLst>
              <a:ext uri="{FF2B5EF4-FFF2-40B4-BE49-F238E27FC236}">
                <a16:creationId xmlns:a16="http://schemas.microsoft.com/office/drawing/2014/main" xmlns="" id="{F3AF54BD-B10B-1840-BAC8-6BC0470CAC9C}"/>
              </a:ext>
            </a:extLst>
          </p:cNvPr>
          <p:cNvCxnSpPr>
            <a:stCxn id="11" idx="2"/>
            <a:endCxn id="13" idx="0"/>
          </p:cNvCxnSpPr>
          <p:nvPr/>
        </p:nvCxnSpPr>
        <p:spPr>
          <a:xfrm>
            <a:off x="9415085" y="7219349"/>
            <a:ext cx="0" cy="1500210"/>
          </a:xfrm>
          <a:prstGeom prst="straightConnector1">
            <a:avLst/>
          </a:prstGeom>
          <a:noFill/>
          <a:ln w="28575" cap="flat">
            <a:solidFill>
              <a:schemeClr val="accent1">
                <a:alpha val="60000"/>
              </a:schemeClr>
            </a:solidFill>
            <a:prstDash val="solid"/>
            <a:round/>
            <a:tailEnd type="triangle" w="lg" len="lg"/>
          </a:ln>
        </p:spPr>
        <p:style>
          <a:lnRef idx="0">
            <a:srgbClr val="FFFFFF"/>
          </a:lnRef>
          <a:fillRef idx="0">
            <a:srgbClr val="FFFFFF"/>
          </a:fillRef>
          <a:effectRef idx="0">
            <a:srgbClr val="FFFFFF"/>
          </a:effectRef>
          <a:fontRef idx="none"/>
        </p:style>
      </p:cxnSp>
      <p:cxnSp>
        <p:nvCxnSpPr>
          <p:cNvPr id="23" name="直线箭头连接符 22">
            <a:extLst>
              <a:ext uri="{FF2B5EF4-FFF2-40B4-BE49-F238E27FC236}">
                <a16:creationId xmlns:a16="http://schemas.microsoft.com/office/drawing/2014/main" xmlns="" id="{01708068-5EB2-5644-9153-3E26944A1FCA}"/>
              </a:ext>
            </a:extLst>
          </p:cNvPr>
          <p:cNvCxnSpPr>
            <a:stCxn id="12" idx="2"/>
            <a:endCxn id="14" idx="0"/>
          </p:cNvCxnSpPr>
          <p:nvPr/>
        </p:nvCxnSpPr>
        <p:spPr>
          <a:xfrm>
            <a:off x="15169158" y="7219349"/>
            <a:ext cx="0" cy="150021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25" name="圆角矩形 24">
            <a:extLst>
              <a:ext uri="{FF2B5EF4-FFF2-40B4-BE49-F238E27FC236}">
                <a16:creationId xmlns:a16="http://schemas.microsoft.com/office/drawing/2014/main" xmlns="" id="{C5D9866C-C5AD-224C-BA6F-CF342D77E2C8}"/>
              </a:ext>
            </a:extLst>
          </p:cNvPr>
          <p:cNvSpPr/>
          <p:nvPr/>
        </p:nvSpPr>
        <p:spPr>
          <a:xfrm>
            <a:off x="19325652" y="3722826"/>
            <a:ext cx="3378217"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基线系统</a:t>
            </a:r>
          </a:p>
        </p:txBody>
      </p:sp>
      <p:sp>
        <p:nvSpPr>
          <p:cNvPr id="27" name="圆角矩形 26">
            <a:extLst>
              <a:ext uri="{FF2B5EF4-FFF2-40B4-BE49-F238E27FC236}">
                <a16:creationId xmlns:a16="http://schemas.microsoft.com/office/drawing/2014/main" xmlns="" id="{B663C036-AAD6-7B4F-B6E2-0907403043F1}"/>
              </a:ext>
            </a:extLst>
          </p:cNvPr>
          <p:cNvSpPr/>
          <p:nvPr/>
        </p:nvSpPr>
        <p:spPr>
          <a:xfrm>
            <a:off x="19325652" y="8719559"/>
            <a:ext cx="3378217"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结果</a:t>
            </a:r>
            <a:r>
              <a:rPr lang="en-US" altLang="zh-CN" sz="3600" dirty="0">
                <a:solidFill>
                  <a:srgbClr val="000000"/>
                </a:solidFill>
                <a:latin typeface="PingFang SC" panose="020B0400000000000000" pitchFamily="34" charset="-122"/>
                <a:ea typeface="PingFang SC" panose="020B0400000000000000" pitchFamily="34" charset="-122"/>
              </a:rPr>
              <a:t>D</a:t>
            </a:r>
            <a:endParaRPr lang="zh-CN" altLang="en-US" sz="3600" dirty="0">
              <a:solidFill>
                <a:srgbClr val="000000"/>
              </a:solidFill>
              <a:latin typeface="PingFang SC" panose="020B0400000000000000" pitchFamily="34" charset="-122"/>
              <a:ea typeface="PingFang SC" panose="020B0400000000000000" pitchFamily="34" charset="-122"/>
            </a:endParaRPr>
          </a:p>
        </p:txBody>
      </p:sp>
      <p:cxnSp>
        <p:nvCxnSpPr>
          <p:cNvPr id="17" name="直线箭头连接符 16">
            <a:extLst>
              <a:ext uri="{FF2B5EF4-FFF2-40B4-BE49-F238E27FC236}">
                <a16:creationId xmlns:a16="http://schemas.microsoft.com/office/drawing/2014/main" xmlns="" id="{E05A6D66-9A72-254A-AE0D-27A3C23BA7EE}"/>
              </a:ext>
            </a:extLst>
          </p:cNvPr>
          <p:cNvCxnSpPr>
            <a:stCxn id="25" idx="2"/>
            <a:endCxn id="27" idx="0"/>
          </p:cNvCxnSpPr>
          <p:nvPr/>
        </p:nvCxnSpPr>
        <p:spPr>
          <a:xfrm>
            <a:off x="21014761" y="4449266"/>
            <a:ext cx="0" cy="4270293"/>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28" name="圆角矩形">
            <a:extLst>
              <a:ext uri="{FF2B5EF4-FFF2-40B4-BE49-F238E27FC236}">
                <a16:creationId xmlns:a16="http://schemas.microsoft.com/office/drawing/2014/main" xmlns="" id="{83076D9C-2A56-EC41-BBC0-E14F30E6C507}"/>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多模块融合设计</a:t>
            </a:r>
            <a:endParaRPr sz="5400" dirty="0">
              <a:solidFill>
                <a:schemeClr val="bg1"/>
              </a:solidFill>
              <a:latin typeface="PingFang SC" panose="020B0400000000000000" pitchFamily="34" charset="-122"/>
              <a:ea typeface="PingFang SC" panose="020B0400000000000000" pitchFamily="34" charset="-122"/>
            </a:endParaRPr>
          </a:p>
        </p:txBody>
      </p:sp>
      <p:cxnSp>
        <p:nvCxnSpPr>
          <p:cNvPr id="30" name="直线箭头连接符 29">
            <a:extLst>
              <a:ext uri="{FF2B5EF4-FFF2-40B4-BE49-F238E27FC236}">
                <a16:creationId xmlns:a16="http://schemas.microsoft.com/office/drawing/2014/main" xmlns="" id="{4EE56801-4D5B-6647-B431-DA3AA1D98EC8}"/>
              </a:ext>
            </a:extLst>
          </p:cNvPr>
          <p:cNvCxnSpPr>
            <a:cxnSpLocks/>
            <a:stCxn id="9" idx="2"/>
            <a:endCxn id="15" idx="0"/>
          </p:cNvCxnSpPr>
          <p:nvPr/>
        </p:nvCxnSpPr>
        <p:spPr>
          <a:xfrm>
            <a:off x="3369240" y="9446000"/>
            <a:ext cx="8884530" cy="2122084"/>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34" name="直线箭头连接符 33">
            <a:extLst>
              <a:ext uri="{FF2B5EF4-FFF2-40B4-BE49-F238E27FC236}">
                <a16:creationId xmlns:a16="http://schemas.microsoft.com/office/drawing/2014/main" xmlns="" id="{1930CE8E-409E-854F-8293-88B5B266C2B0}"/>
              </a:ext>
            </a:extLst>
          </p:cNvPr>
          <p:cNvCxnSpPr>
            <a:cxnSpLocks/>
            <a:stCxn id="14" idx="2"/>
            <a:endCxn id="15" idx="0"/>
          </p:cNvCxnSpPr>
          <p:nvPr/>
        </p:nvCxnSpPr>
        <p:spPr>
          <a:xfrm flipH="1">
            <a:off x="12253770" y="9445999"/>
            <a:ext cx="2915388" cy="2122085"/>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37" name="直线箭头连接符 36">
            <a:extLst>
              <a:ext uri="{FF2B5EF4-FFF2-40B4-BE49-F238E27FC236}">
                <a16:creationId xmlns:a16="http://schemas.microsoft.com/office/drawing/2014/main" xmlns="" id="{9B62192F-2270-C044-8790-1A30FAA56AC6}"/>
              </a:ext>
            </a:extLst>
          </p:cNvPr>
          <p:cNvCxnSpPr>
            <a:cxnSpLocks/>
            <a:stCxn id="13" idx="2"/>
            <a:endCxn id="15" idx="0"/>
          </p:cNvCxnSpPr>
          <p:nvPr/>
        </p:nvCxnSpPr>
        <p:spPr>
          <a:xfrm>
            <a:off x="9415085" y="9445999"/>
            <a:ext cx="2838685" cy="2122085"/>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31" name="直线箭头连接符 30">
            <a:extLst>
              <a:ext uri="{FF2B5EF4-FFF2-40B4-BE49-F238E27FC236}">
                <a16:creationId xmlns:a16="http://schemas.microsoft.com/office/drawing/2014/main" xmlns="" id="{2177444B-A6BF-1F4E-AD1D-4BB0AC3D040A}"/>
              </a:ext>
            </a:extLst>
          </p:cNvPr>
          <p:cNvCxnSpPr>
            <a:cxnSpLocks/>
            <a:endCxn id="15" idx="0"/>
          </p:cNvCxnSpPr>
          <p:nvPr/>
        </p:nvCxnSpPr>
        <p:spPr>
          <a:xfrm flipH="1">
            <a:off x="12253770" y="9457101"/>
            <a:ext cx="8884529" cy="2110983"/>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1"/>
          <p:cNvSpPr txBox="1"/>
          <p:nvPr/>
        </p:nvSpPr>
        <p:spPr>
          <a:xfrm>
            <a:off x="2496184" y="3289277"/>
            <a:ext cx="15399929" cy="7797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在验证集上的结果：</a:t>
            </a:r>
            <a:r>
              <a:rPr kumimoji="0" lang="en-US" altLang="zh-CN"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F1</a:t>
            </a:r>
            <a:r>
              <a:rPr kumimoji="0" lang="zh-CN" altLang="en-US"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比</a:t>
            </a:r>
            <a:r>
              <a:rPr kumimoji="0" lang="en-US" altLang="zh-CN"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baseline</a:t>
            </a:r>
            <a:r>
              <a:rPr kumimoji="0" lang="zh-CN" altLang="en-US"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高8.6%，</a:t>
            </a:r>
            <a:r>
              <a:rPr kumimoji="0" lang="en-US" altLang="zh-CN"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ATWV</a:t>
            </a:r>
            <a:r>
              <a:rPr kumimoji="0" lang="zh-CN" altLang="en-US" sz="4400" b="0" i="0" u="none" strike="noStrike" cap="none" spc="0" normalizeH="0" baseline="0" dirty="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高15.8%</a:t>
            </a:r>
          </a:p>
        </p:txBody>
      </p:sp>
      <p:graphicFrame>
        <p:nvGraphicFramePr>
          <p:cNvPr id="3" name="图表 2">
            <a:extLst>
              <a:ext uri="{FF2B5EF4-FFF2-40B4-BE49-F238E27FC236}">
                <a16:creationId xmlns:a16="http://schemas.microsoft.com/office/drawing/2014/main" xmlns="" id="{780A2292-2DC6-DA46-A6FD-2EAD8484EF54}"/>
              </a:ext>
            </a:extLst>
          </p:cNvPr>
          <p:cNvGraphicFramePr/>
          <p:nvPr>
            <p:extLst>
              <p:ext uri="{D42A27DB-BD31-4B8C-83A1-F6EECF244321}">
                <p14:modId xmlns:p14="http://schemas.microsoft.com/office/powerpoint/2010/main" val="226847619"/>
              </p:ext>
            </p:extLst>
          </p:nvPr>
        </p:nvGraphicFramePr>
        <p:xfrm>
          <a:off x="2496185" y="4825429"/>
          <a:ext cx="8631935" cy="76078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xmlns="" id="{CFEE4BE4-C99B-0242-A0B1-6686BDED163F}"/>
              </a:ext>
            </a:extLst>
          </p:cNvPr>
          <p:cNvGraphicFramePr/>
          <p:nvPr>
            <p:extLst>
              <p:ext uri="{D42A27DB-BD31-4B8C-83A1-F6EECF244321}">
                <p14:modId xmlns:p14="http://schemas.microsoft.com/office/powerpoint/2010/main" val="4027009217"/>
              </p:ext>
            </p:extLst>
          </p:nvPr>
        </p:nvGraphicFramePr>
        <p:xfrm>
          <a:off x="12106656" y="4825429"/>
          <a:ext cx="8846167" cy="8159051"/>
        </p:xfrm>
        <a:graphic>
          <a:graphicData uri="http://schemas.openxmlformats.org/drawingml/2006/chart">
            <c:chart xmlns:c="http://schemas.openxmlformats.org/drawingml/2006/chart" xmlns:r="http://schemas.openxmlformats.org/officeDocument/2006/relationships" r:id="rId4"/>
          </a:graphicData>
        </a:graphic>
      </p:graphicFrame>
      <p:sp>
        <p:nvSpPr>
          <p:cNvPr id="8" name="圆角矩形">
            <a:extLst>
              <a:ext uri="{FF2B5EF4-FFF2-40B4-BE49-F238E27FC236}">
                <a16:creationId xmlns:a16="http://schemas.microsoft.com/office/drawing/2014/main" xmlns="" id="{D0010CB5-DBAC-C44A-AB2C-0EB616EB2C4C}"/>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模型效果</a:t>
            </a:r>
            <a:endParaRPr sz="5400" dirty="0">
              <a:solidFill>
                <a:schemeClr val="bg1"/>
              </a:solidFill>
              <a:latin typeface="PingFang SC" panose="020B0400000000000000" pitchFamily="34" charset="-122"/>
              <a:ea typeface="PingFang SC" panose="020B0400000000000000" pitchFamily="34"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1"/>
          <p:cNvSpPr txBox="1"/>
          <p:nvPr/>
        </p:nvSpPr>
        <p:spPr>
          <a:xfrm>
            <a:off x="2496185" y="2755900"/>
            <a:ext cx="12748895" cy="5937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在最终的测试集上，本系统精确率、召回率、</a:t>
            </a:r>
            <a:r>
              <a:rPr kumimoji="0" lang="en-US" altLang="zh-CN" sz="3200" b="0" i="0" u="none" strike="noStrike" cap="none" spc="0" normalizeH="0" baseline="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F1</a:t>
            </a:r>
            <a:r>
              <a:rPr kumimoji="0" lang="zh-CN" altLang="en-US" sz="3200" b="0" i="0" u="none" strike="noStrike" cap="none" spc="0" normalizeH="0" baseline="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和</a:t>
            </a:r>
            <a:r>
              <a:rPr kumimoji="0" lang="en-US" altLang="zh-CN" sz="3200" b="0" i="0" u="none" strike="noStrike" cap="none" spc="0" normalizeH="0" baseline="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ATWV</a:t>
            </a:r>
            <a:r>
              <a:rPr kumimoji="0" lang="zh-CN" altLang="en-US" sz="3200" b="0" i="0" u="none" strike="noStrike" cap="none" spc="0" normalizeH="0" baseline="0">
                <a:ln>
                  <a:noFill/>
                </a:ln>
                <a:solidFill>
                  <a:srgbClr val="535353"/>
                </a:solidFill>
                <a:effectLst/>
                <a:uFillTx/>
                <a:latin typeface="PingFang SC Regular" panose="020B0400000000000000" charset="-122"/>
                <a:ea typeface="PingFang SC Regular" panose="020B0400000000000000" charset="-122"/>
                <a:cs typeface="PingFang SC Regular" panose="020B0400000000000000" charset="-122"/>
                <a:sym typeface="Helvetica"/>
              </a:rPr>
              <a:t>的结果如下：</a:t>
            </a:r>
          </a:p>
        </p:txBody>
      </p:sp>
      <p:graphicFrame>
        <p:nvGraphicFramePr>
          <p:cNvPr id="9" name="图表 8">
            <a:extLst>
              <a:ext uri="{FF2B5EF4-FFF2-40B4-BE49-F238E27FC236}">
                <a16:creationId xmlns:a16="http://schemas.microsoft.com/office/drawing/2014/main" xmlns="" id="{C1B30FBD-3232-BF46-8559-CF8243862462}"/>
              </a:ext>
            </a:extLst>
          </p:cNvPr>
          <p:cNvGraphicFramePr/>
          <p:nvPr>
            <p:extLst>
              <p:ext uri="{D42A27DB-BD31-4B8C-83A1-F6EECF244321}">
                <p14:modId xmlns:p14="http://schemas.microsoft.com/office/powerpoint/2010/main" val="1382680237"/>
              </p:ext>
            </p:extLst>
          </p:nvPr>
        </p:nvGraphicFramePr>
        <p:xfrm>
          <a:off x="3347424" y="3719830"/>
          <a:ext cx="5833152" cy="4773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xmlns="" id="{3BE205C6-71EA-A841-B761-B132A2366F0F}"/>
              </a:ext>
            </a:extLst>
          </p:cNvPr>
          <p:cNvGraphicFramePr/>
          <p:nvPr>
            <p:extLst>
              <p:ext uri="{D42A27DB-BD31-4B8C-83A1-F6EECF244321}">
                <p14:modId xmlns:p14="http://schemas.microsoft.com/office/powerpoint/2010/main" val="757155007"/>
              </p:ext>
            </p:extLst>
          </p:nvPr>
        </p:nvGraphicFramePr>
        <p:xfrm>
          <a:off x="12424368" y="3719830"/>
          <a:ext cx="6211104" cy="47731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图表 11">
            <a:extLst>
              <a:ext uri="{FF2B5EF4-FFF2-40B4-BE49-F238E27FC236}">
                <a16:creationId xmlns:a16="http://schemas.microsoft.com/office/drawing/2014/main" xmlns="" id="{E313C9AC-9241-2248-8EAC-56349FC70A07}"/>
              </a:ext>
            </a:extLst>
          </p:cNvPr>
          <p:cNvGraphicFramePr/>
          <p:nvPr>
            <p:extLst>
              <p:ext uri="{D42A27DB-BD31-4B8C-83A1-F6EECF244321}">
                <p14:modId xmlns:p14="http://schemas.microsoft.com/office/powerpoint/2010/main" val="2768339193"/>
              </p:ext>
            </p:extLst>
          </p:nvPr>
        </p:nvGraphicFramePr>
        <p:xfrm>
          <a:off x="3347424" y="8492998"/>
          <a:ext cx="6272064" cy="493610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图表 12">
            <a:extLst>
              <a:ext uri="{FF2B5EF4-FFF2-40B4-BE49-F238E27FC236}">
                <a16:creationId xmlns:a16="http://schemas.microsoft.com/office/drawing/2014/main" xmlns="" id="{A6E415F2-FAE3-E440-B69C-1E95D639617C}"/>
              </a:ext>
            </a:extLst>
          </p:cNvPr>
          <p:cNvGraphicFramePr/>
          <p:nvPr>
            <p:extLst>
              <p:ext uri="{D42A27DB-BD31-4B8C-83A1-F6EECF244321}">
                <p14:modId xmlns:p14="http://schemas.microsoft.com/office/powerpoint/2010/main" val="605882959"/>
              </p:ext>
            </p:extLst>
          </p:nvPr>
        </p:nvGraphicFramePr>
        <p:xfrm>
          <a:off x="12363408" y="8655939"/>
          <a:ext cx="6272064" cy="4773168"/>
        </p:xfrm>
        <a:graphic>
          <a:graphicData uri="http://schemas.openxmlformats.org/drawingml/2006/chart">
            <c:chart xmlns:c="http://schemas.openxmlformats.org/drawingml/2006/chart" xmlns:r="http://schemas.openxmlformats.org/officeDocument/2006/relationships" r:id="rId6"/>
          </a:graphicData>
        </a:graphic>
      </p:graphicFrame>
      <p:sp>
        <p:nvSpPr>
          <p:cNvPr id="10" name="圆角矩形">
            <a:extLst>
              <a:ext uri="{FF2B5EF4-FFF2-40B4-BE49-F238E27FC236}">
                <a16:creationId xmlns:a16="http://schemas.microsoft.com/office/drawing/2014/main" xmlns="" id="{851D0F6C-D419-9645-918A-09BC0EEBA000}"/>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模型效果</a:t>
            </a:r>
            <a:endParaRPr sz="5400" dirty="0">
              <a:solidFill>
                <a:schemeClr val="bg1"/>
              </a:solidFill>
              <a:latin typeface="PingFang SC" panose="020B0400000000000000" pitchFamily="34" charset="-122"/>
              <a:ea typeface="PingFang SC" panose="020B0400000000000000" pitchFamily="34"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1233"/>
        </a:solidFill>
        <a:effectLst/>
      </p:bgPr>
    </p:bg>
    <p:spTree>
      <p:nvGrpSpPr>
        <p:cNvPr id="1" name=""/>
        <p:cNvGrpSpPr/>
        <p:nvPr/>
      </p:nvGrpSpPr>
      <p:grpSpPr>
        <a:xfrm>
          <a:off x="0" y="0"/>
          <a:ext cx="0" cy="0"/>
          <a:chOff x="0" y="0"/>
          <a:chExt cx="0" cy="0"/>
        </a:xfrm>
      </p:grpSpPr>
      <p:sp>
        <p:nvSpPr>
          <p:cNvPr id="230" name="THANKS"/>
          <p:cNvSpPr txBox="1"/>
          <p:nvPr/>
        </p:nvSpPr>
        <p:spPr>
          <a:xfrm>
            <a:off x="10692482" y="6381750"/>
            <a:ext cx="2999036" cy="952500"/>
          </a:xfrm>
          <a:prstGeom prst="rect">
            <a:avLst/>
          </a:prstGeom>
          <a:ln w="12700">
            <a:miter lim="400000"/>
          </a:ln>
        </p:spPr>
        <p:txBody>
          <a:bodyPr wrap="none" lIns="50800" tIns="50800" rIns="50800" bIns="50800" anchor="ctr">
            <a:spAutoFit/>
          </a:bodyPr>
          <a:lstStyle>
            <a:lvl1pPr algn="ctr">
              <a:defRPr sz="5600">
                <a:solidFill>
                  <a:srgbClr val="FFFFFF"/>
                </a:solidFill>
              </a:defRPr>
            </a:lvl1pPr>
          </a:lstStyle>
          <a:p>
            <a:r>
              <a:rPr dirty="0"/>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xmlns="" id="{AF654000-7C42-E849-9B02-706854128044}"/>
              </a:ext>
            </a:extLst>
          </p:cNvPr>
          <p:cNvSpPr/>
          <p:nvPr/>
        </p:nvSpPr>
        <p:spPr>
          <a:xfrm>
            <a:off x="3178629" y="3496798"/>
            <a:ext cx="12601302" cy="624284"/>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graphicFrame>
        <p:nvGraphicFramePr>
          <p:cNvPr id="4" name="图表 3">
            <a:extLst>
              <a:ext uri="{FF2B5EF4-FFF2-40B4-BE49-F238E27FC236}">
                <a16:creationId xmlns:a16="http://schemas.microsoft.com/office/drawing/2014/main" xmlns="" id="{DB1CDDBF-2F8A-CF47-A920-507B426CA500}"/>
              </a:ext>
            </a:extLst>
          </p:cNvPr>
          <p:cNvGraphicFramePr/>
          <p:nvPr>
            <p:extLst>
              <p:ext uri="{D42A27DB-BD31-4B8C-83A1-F6EECF244321}">
                <p14:modId xmlns:p14="http://schemas.microsoft.com/office/powerpoint/2010/main" val="3945979612"/>
              </p:ext>
            </p:extLst>
          </p:nvPr>
        </p:nvGraphicFramePr>
        <p:xfrm>
          <a:off x="3850106" y="3496798"/>
          <a:ext cx="14378526" cy="8814816"/>
        </p:xfrm>
        <a:graphic>
          <a:graphicData uri="http://schemas.openxmlformats.org/drawingml/2006/chart">
            <c:chart xmlns:c="http://schemas.openxmlformats.org/drawingml/2006/chart" xmlns:r="http://schemas.openxmlformats.org/officeDocument/2006/relationships" r:id="rId3"/>
          </a:graphicData>
        </a:graphic>
      </p:graphicFrame>
      <p:sp>
        <p:nvSpPr>
          <p:cNvPr id="7" name="圆角矩形">
            <a:extLst>
              <a:ext uri="{FF2B5EF4-FFF2-40B4-BE49-F238E27FC236}">
                <a16:creationId xmlns:a16="http://schemas.microsoft.com/office/drawing/2014/main" xmlns="" id="{79852ADB-083C-6B49-B285-9B39FCA3F5F9}"/>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比赛排名</a:t>
            </a:r>
            <a:endParaRPr sz="5400"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0277396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TextBox 2"/>
          <p:cNvSpPr txBox="1"/>
          <p:nvPr/>
        </p:nvSpPr>
        <p:spPr>
          <a:xfrm>
            <a:off x="6618058" y="5533391"/>
            <a:ext cx="13001316" cy="5018486"/>
          </a:xfrm>
          <a:prstGeom prst="rect">
            <a:avLst/>
          </a:prstGeom>
          <a:ln w="12700">
            <a:miter lim="400000"/>
          </a:ln>
        </p:spPr>
        <p:txBody>
          <a:bodyPr lIns="45718" tIns="45718" rIns="45718" bIns="45718">
            <a:spAutoFit/>
          </a:bodyPr>
          <a:lstStyle/>
          <a:p>
            <a:pPr marL="1028700" marR="0" lvl="0" indent="-1028700" defTabSz="825500" rtl="0" eaLnBrk="1" fontAlgn="auto" latinLnBrk="0" hangingPunct="0">
              <a:lnSpc>
                <a:spcPct val="200000"/>
              </a:lnSpc>
              <a:spcBef>
                <a:spcPts val="600"/>
              </a:spcBef>
              <a:spcAft>
                <a:spcPts val="0"/>
              </a:spcAft>
              <a:buClrTx/>
              <a:buSzTx/>
              <a:buFont typeface="+mj-ea"/>
              <a:buAutoNum type="ea1JpnChsDbPeriod"/>
              <a:tabLst/>
              <a:defRPr sz="4600"/>
            </a:pPr>
            <a:r>
              <a:rPr kumimoji="0" lang="zh-CN" altLang="en-US" sz="54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rPr>
              <a:t>算法选型</a:t>
            </a:r>
            <a:endParaRPr kumimoji="0" lang="en-US" altLang="zh-CN" sz="54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endParaRPr>
          </a:p>
          <a:p>
            <a:pPr marL="1028700" marR="0" lvl="0" indent="-1028700" defTabSz="825500" rtl="0" eaLnBrk="1" fontAlgn="auto" latinLnBrk="0" hangingPunct="0">
              <a:lnSpc>
                <a:spcPct val="200000"/>
              </a:lnSpc>
              <a:spcBef>
                <a:spcPts val="600"/>
              </a:spcBef>
              <a:spcAft>
                <a:spcPts val="0"/>
              </a:spcAft>
              <a:buClrTx/>
              <a:buSzTx/>
              <a:buFont typeface="+mj-ea"/>
              <a:buAutoNum type="ea1JpnChsDbPeriod"/>
              <a:tabLst/>
              <a:defRPr sz="4600"/>
            </a:pPr>
            <a:r>
              <a:rPr kumimoji="0" lang="zh-CN" altLang="en-US" sz="54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rPr>
              <a:t>系统设计</a:t>
            </a:r>
            <a:endParaRPr kumimoji="0" lang="en-US" altLang="zh-CN" sz="54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endParaRPr>
          </a:p>
          <a:p>
            <a:pPr marL="1028700" marR="0" lvl="0" indent="-1028700" defTabSz="825500" rtl="0" eaLnBrk="1" fontAlgn="auto" latinLnBrk="0" hangingPunct="0">
              <a:lnSpc>
                <a:spcPct val="200000"/>
              </a:lnSpc>
              <a:spcBef>
                <a:spcPts val="600"/>
              </a:spcBef>
              <a:spcAft>
                <a:spcPts val="0"/>
              </a:spcAft>
              <a:buClrTx/>
              <a:buSzTx/>
              <a:buFont typeface="+mj-ea"/>
              <a:buAutoNum type="ea1JpnChsDbPeriod"/>
              <a:tabLst/>
              <a:defRPr sz="4600"/>
            </a:pPr>
            <a:r>
              <a:rPr kumimoji="0" lang="zh-CN" altLang="en-US" sz="5400" b="0"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rPr>
              <a:t>效果分析</a:t>
            </a:r>
          </a:p>
        </p:txBody>
      </p:sp>
      <p:sp>
        <p:nvSpPr>
          <p:cNvPr id="162" name="Contents"/>
          <p:cNvSpPr txBox="1"/>
          <p:nvPr/>
        </p:nvSpPr>
        <p:spPr>
          <a:xfrm>
            <a:off x="457200" y="211036"/>
            <a:ext cx="5453381" cy="1626862"/>
          </a:xfrm>
          <a:prstGeom prst="rect">
            <a:avLst/>
          </a:prstGeom>
          <a:ln w="12700">
            <a:miter lim="400000"/>
          </a:ln>
        </p:spPr>
        <p:txBody>
          <a:bodyPr wrap="none" lIns="50800" tIns="50800" rIns="50800" bIns="50800" anchor="ctr">
            <a:spAutoFit/>
          </a:bodyPr>
          <a:lstStyle>
            <a:lvl1pPr defTabSz="457200">
              <a:lnSpc>
                <a:spcPts val="13500"/>
              </a:lnSpc>
              <a:defRPr sz="10000">
                <a:latin typeface="Helvetica Neue Medium" panose="02000503000000020004"/>
                <a:ea typeface="Helvetica Neue Medium" panose="02000503000000020004"/>
                <a:cs typeface="Helvetica Neue Medium" panose="02000503000000020004"/>
                <a:sym typeface="Helvetica Neue Medium" panose="02000503000000020004"/>
              </a:defRPr>
            </a:lvl1pPr>
          </a:lstStyle>
          <a:p>
            <a:pPr marL="0" marR="0" lvl="0" indent="0" algn="l" defTabSz="457200" rtl="0" eaLnBrk="1" fontAlgn="auto" latinLnBrk="0" hangingPunct="0">
              <a:lnSpc>
                <a:spcPts val="13500"/>
              </a:lnSpc>
              <a:spcBef>
                <a:spcPts val="0"/>
              </a:spcBef>
              <a:spcAft>
                <a:spcPts val="0"/>
              </a:spcAft>
              <a:buClrTx/>
              <a:buSzTx/>
              <a:buFontTx/>
              <a:buNone/>
              <a:tabLst/>
              <a:defRPr/>
            </a:pPr>
            <a:r>
              <a:rPr kumimoji="0" sz="10000" b="0" i="0" u="none" strike="noStrike" kern="0" cap="none" spc="0" normalizeH="0" baseline="0" noProof="0">
                <a:ln>
                  <a:noFill/>
                </a:ln>
                <a:solidFill>
                  <a:srgbClr val="535353"/>
                </a:solidFill>
                <a:effectLst/>
                <a:uLnTx/>
                <a:uFillTx/>
                <a:latin typeface="Helvetica Neue Medium" panose="02000503000000020004"/>
                <a:ea typeface="Helvetica Neue Medium" panose="02000503000000020004"/>
                <a:cs typeface="Helvetica Neue Medium" panose="02000503000000020004"/>
                <a:sym typeface="Helvetica Neue Medium" panose="02000503000000020004"/>
              </a:rPr>
              <a:t>Contents</a:t>
            </a:r>
          </a:p>
        </p:txBody>
      </p:sp>
      <p:sp>
        <p:nvSpPr>
          <p:cNvPr id="163" name="线条"/>
          <p:cNvSpPr/>
          <p:nvPr/>
        </p:nvSpPr>
        <p:spPr>
          <a:xfrm>
            <a:off x="6618058" y="3657600"/>
            <a:ext cx="17405113" cy="0"/>
          </a:xfrm>
          <a:prstGeom prst="line">
            <a:avLst/>
          </a:prstGeom>
          <a:ln w="25400">
            <a:solidFill>
              <a:schemeClr val="accent5"/>
            </a:solidFill>
          </a:ln>
        </p:spPr>
        <p:txBody>
          <a:bodyPr lIns="45718" tIns="45718" rIns="45718" bIns="45718"/>
          <a:lstStyle/>
          <a:p>
            <a:pPr marL="0" marR="0" lvl="0" indent="0" algn="ctr" defTabSz="825500" rtl="0" eaLnBrk="1" fontAlgn="auto" latinLnBrk="0" hangingPunct="0">
              <a:lnSpc>
                <a:spcPct val="100000"/>
              </a:lnSpc>
              <a:spcBef>
                <a:spcPts val="0"/>
              </a:spcBef>
              <a:spcAft>
                <a:spcPts val="0"/>
              </a:spcAft>
              <a:buClrTx/>
              <a:buSzTx/>
              <a:buFontTx/>
              <a:buNone/>
              <a:tabLst/>
              <a:defRPr sz="3000">
                <a:solidFill>
                  <a:srgbClr val="000000"/>
                </a:solidFill>
              </a:defRPr>
            </a:pPr>
            <a:endParaRPr kumimoji="0" sz="3000" b="0" i="0" u="none" strike="noStrike" kern="0" cap="none" spc="0" normalizeH="0" baseline="0" noProof="0">
              <a:ln>
                <a:noFill/>
              </a:ln>
              <a:solidFill>
                <a:srgbClr val="000000"/>
              </a:solidFill>
              <a:effectLst/>
              <a:uLnTx/>
              <a:uFillTx/>
              <a:latin typeface="Helvetica"/>
              <a:sym typeface="Helvetica"/>
            </a:endParaRPr>
          </a:p>
        </p:txBody>
      </p:sp>
      <p:pic>
        <p:nvPicPr>
          <p:cNvPr id="164"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pic>
        <p:nvPicPr>
          <p:cNvPr id="165" name="图像" descr="图像"/>
          <p:cNvPicPr>
            <a:picLocks noChangeAspect="1"/>
          </p:cNvPicPr>
          <p:nvPr/>
        </p:nvPicPr>
        <p:blipFill>
          <a:blip r:embed="rId4"/>
          <a:stretch>
            <a:fillRect/>
          </a:stretch>
        </p:blipFill>
        <p:spPr>
          <a:xfrm>
            <a:off x="410455" y="345223"/>
            <a:ext cx="5903231" cy="1770970"/>
          </a:xfrm>
          <a:prstGeom prst="rect">
            <a:avLst/>
          </a:prstGeom>
          <a:ln w="12700">
            <a:miter lim="400000"/>
            <a:headEnd/>
            <a:tailEnd/>
          </a:ln>
        </p:spPr>
      </p:pic>
    </p:spTree>
    <p:extLst>
      <p:ext uri="{BB962C8B-B14F-4D97-AF65-F5344CB8AC3E}">
        <p14:creationId xmlns:p14="http://schemas.microsoft.com/office/powerpoint/2010/main" val="304650828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圆角矩形">
            <a:extLst>
              <a:ext uri="{FF2B5EF4-FFF2-40B4-BE49-F238E27FC236}">
                <a16:creationId xmlns:a16="http://schemas.microsoft.com/office/drawing/2014/main" xmlns="" id="{17C3D91B-7D6B-0146-AED6-56CDD3073B39}"/>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算法选型</a:t>
            </a:r>
            <a:endParaRPr sz="5400" dirty="0">
              <a:solidFill>
                <a:schemeClr val="bg1"/>
              </a:solidFill>
              <a:latin typeface="PingFang SC" panose="020B0400000000000000" pitchFamily="34" charset="-122"/>
              <a:ea typeface="PingFang SC" panose="020B0400000000000000" pitchFamily="34" charset="-122"/>
            </a:endParaRPr>
          </a:p>
        </p:txBody>
      </p:sp>
      <p:grpSp>
        <p:nvGrpSpPr>
          <p:cNvPr id="59" name="组合 58">
            <a:extLst>
              <a:ext uri="{FF2B5EF4-FFF2-40B4-BE49-F238E27FC236}">
                <a16:creationId xmlns:a16="http://schemas.microsoft.com/office/drawing/2014/main" xmlns="" id="{309C9CD9-2B90-0249-84BA-7094C5FDF0D8}"/>
              </a:ext>
            </a:extLst>
          </p:cNvPr>
          <p:cNvGrpSpPr/>
          <p:nvPr/>
        </p:nvGrpSpPr>
        <p:grpSpPr>
          <a:xfrm>
            <a:off x="2293443" y="4784697"/>
            <a:ext cx="923328" cy="5331464"/>
            <a:chOff x="2293443" y="4745043"/>
            <a:chExt cx="923328" cy="4907449"/>
          </a:xfrm>
        </p:grpSpPr>
        <p:cxnSp>
          <p:nvCxnSpPr>
            <p:cNvPr id="10" name="直线连接符 9">
              <a:extLst>
                <a:ext uri="{FF2B5EF4-FFF2-40B4-BE49-F238E27FC236}">
                  <a16:creationId xmlns:a16="http://schemas.microsoft.com/office/drawing/2014/main" xmlns="" id="{2304E0F6-2CC2-A146-B88E-F0ED966102C2}"/>
                </a:ext>
              </a:extLst>
            </p:cNvPr>
            <p:cNvCxnSpPr>
              <a:cxnSpLocks/>
              <a:stCxn id="17" idx="1"/>
              <a:endCxn id="38" idx="0"/>
            </p:cNvCxnSpPr>
            <p:nvPr/>
          </p:nvCxnSpPr>
          <p:spPr>
            <a:xfrm>
              <a:off x="2470621" y="4745043"/>
              <a:ext cx="22033" cy="4569556"/>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nvGrpSpPr>
            <p:cNvPr id="35" name="组合 34">
              <a:extLst>
                <a:ext uri="{FF2B5EF4-FFF2-40B4-BE49-F238E27FC236}">
                  <a16:creationId xmlns:a16="http://schemas.microsoft.com/office/drawing/2014/main" xmlns="" id="{0E53F819-24FA-774E-A037-EFD7CC2B3E5F}"/>
                </a:ext>
              </a:extLst>
            </p:cNvPr>
            <p:cNvGrpSpPr/>
            <p:nvPr/>
          </p:nvGrpSpPr>
          <p:grpSpPr>
            <a:xfrm>
              <a:off x="2293443" y="7227230"/>
              <a:ext cx="906957" cy="337893"/>
              <a:chOff x="2293443" y="7227230"/>
              <a:chExt cx="906957" cy="337893"/>
            </a:xfrm>
          </p:grpSpPr>
          <p:sp>
            <p:nvSpPr>
              <p:cNvPr id="22" name="连接器 21">
                <a:extLst>
                  <a:ext uri="{FF2B5EF4-FFF2-40B4-BE49-F238E27FC236}">
                    <a16:creationId xmlns:a16="http://schemas.microsoft.com/office/drawing/2014/main" xmlns="" id="{79F57B0F-5A18-4C40-A7CB-F98FD4828490}"/>
                  </a:ext>
                </a:extLst>
              </p:cNvPr>
              <p:cNvSpPr/>
              <p:nvPr/>
            </p:nvSpPr>
            <p:spPr>
              <a:xfrm>
                <a:off x="2293443" y="7227230"/>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25" name="直线连接符 24">
                <a:extLst>
                  <a:ext uri="{FF2B5EF4-FFF2-40B4-BE49-F238E27FC236}">
                    <a16:creationId xmlns:a16="http://schemas.microsoft.com/office/drawing/2014/main" xmlns="" id="{77F6C661-E526-B842-85B8-86C171247A4A}"/>
                  </a:ext>
                </a:extLst>
              </p:cNvPr>
              <p:cNvCxnSpPr>
                <a:cxnSpLocks/>
              </p:cNvCxnSpPr>
              <p:nvPr/>
            </p:nvCxnSpPr>
            <p:spPr>
              <a:xfrm>
                <a:off x="2645229" y="7396176"/>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nvGrpSpPr>
            <p:cNvPr id="37" name="组合 36">
              <a:extLst>
                <a:ext uri="{FF2B5EF4-FFF2-40B4-BE49-F238E27FC236}">
                  <a16:creationId xmlns:a16="http://schemas.microsoft.com/office/drawing/2014/main" xmlns="" id="{3F855E38-1B7E-364B-B5AB-E408E843978B}"/>
                </a:ext>
              </a:extLst>
            </p:cNvPr>
            <p:cNvGrpSpPr/>
            <p:nvPr/>
          </p:nvGrpSpPr>
          <p:grpSpPr>
            <a:xfrm>
              <a:off x="2323707" y="9314599"/>
              <a:ext cx="893064" cy="337893"/>
              <a:chOff x="2323707" y="6365211"/>
              <a:chExt cx="893064" cy="337893"/>
            </a:xfrm>
          </p:grpSpPr>
          <p:sp>
            <p:nvSpPr>
              <p:cNvPr id="38" name="连接器 37">
                <a:extLst>
                  <a:ext uri="{FF2B5EF4-FFF2-40B4-BE49-F238E27FC236}">
                    <a16:creationId xmlns:a16="http://schemas.microsoft.com/office/drawing/2014/main" xmlns="" id="{B15C5AA5-3C8B-E040-8054-AB9B5C54FED6}"/>
                  </a:ext>
                </a:extLst>
              </p:cNvPr>
              <p:cNvSpPr/>
              <p:nvPr/>
            </p:nvSpPr>
            <p:spPr>
              <a:xfrm>
                <a:off x="2323707" y="6365211"/>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39" name="直线连接符 38">
                <a:extLst>
                  <a:ext uri="{FF2B5EF4-FFF2-40B4-BE49-F238E27FC236}">
                    <a16:creationId xmlns:a16="http://schemas.microsoft.com/office/drawing/2014/main" xmlns="" id="{DF8950AC-EAF1-6248-A8D8-1537939D2D88}"/>
                  </a:ext>
                </a:extLst>
              </p:cNvPr>
              <p:cNvCxnSpPr>
                <a:cxnSpLocks/>
                <a:stCxn id="38" idx="6"/>
              </p:cNvCxnSpPr>
              <p:nvPr/>
            </p:nvCxnSpPr>
            <p:spPr>
              <a:xfrm>
                <a:off x="2661600" y="6534158"/>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sp>
        <p:nvSpPr>
          <p:cNvPr id="40" name="圆角矩形 39">
            <a:extLst>
              <a:ext uri="{FF2B5EF4-FFF2-40B4-BE49-F238E27FC236}">
                <a16:creationId xmlns:a16="http://schemas.microsoft.com/office/drawing/2014/main" xmlns="" id="{588DE28D-B2FF-CF4C-B016-A647A96441F3}"/>
              </a:ext>
            </a:extLst>
          </p:cNvPr>
          <p:cNvSpPr/>
          <p:nvPr/>
        </p:nvSpPr>
        <p:spPr>
          <a:xfrm>
            <a:off x="3375007" y="9276368"/>
            <a:ext cx="3986300" cy="1952308"/>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5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rPr>
              <a:t>代表样例不全</a:t>
            </a:r>
            <a:endParaRPr kumimoji="0" lang="en-US" altLang="zh-CN"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关键词词表固定</a:t>
            </a:r>
          </a:p>
        </p:txBody>
      </p:sp>
      <p:grpSp>
        <p:nvGrpSpPr>
          <p:cNvPr id="60" name="组合 59">
            <a:extLst>
              <a:ext uri="{FF2B5EF4-FFF2-40B4-BE49-F238E27FC236}">
                <a16:creationId xmlns:a16="http://schemas.microsoft.com/office/drawing/2014/main" xmlns="" id="{BE510D0C-D8D3-8B4F-9845-01863D025947}"/>
              </a:ext>
            </a:extLst>
          </p:cNvPr>
          <p:cNvGrpSpPr/>
          <p:nvPr/>
        </p:nvGrpSpPr>
        <p:grpSpPr>
          <a:xfrm>
            <a:off x="9122269" y="4750795"/>
            <a:ext cx="916102" cy="5296516"/>
            <a:chOff x="9122448" y="4545586"/>
            <a:chExt cx="916102" cy="5296516"/>
          </a:xfrm>
        </p:grpSpPr>
        <p:cxnSp>
          <p:nvCxnSpPr>
            <p:cNvPr id="56" name="直线连接符 55">
              <a:extLst>
                <a:ext uri="{FF2B5EF4-FFF2-40B4-BE49-F238E27FC236}">
                  <a16:creationId xmlns:a16="http://schemas.microsoft.com/office/drawing/2014/main" xmlns="" id="{DAC99442-97B8-B64C-BCD7-F18E40735CA6}"/>
                </a:ext>
              </a:extLst>
            </p:cNvPr>
            <p:cNvCxnSpPr>
              <a:cxnSpLocks/>
              <a:stCxn id="20" idx="1"/>
              <a:endCxn id="53" idx="0"/>
            </p:cNvCxnSpPr>
            <p:nvPr/>
          </p:nvCxnSpPr>
          <p:spPr>
            <a:xfrm>
              <a:off x="9307029" y="4545586"/>
              <a:ext cx="7404" cy="4958623"/>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nvGrpSpPr>
            <p:cNvPr id="49" name="组合 48">
              <a:extLst>
                <a:ext uri="{FF2B5EF4-FFF2-40B4-BE49-F238E27FC236}">
                  <a16:creationId xmlns:a16="http://schemas.microsoft.com/office/drawing/2014/main" xmlns="" id="{9AE30086-3F14-FD48-AEB7-66E03E9C4977}"/>
                </a:ext>
              </a:extLst>
            </p:cNvPr>
            <p:cNvGrpSpPr/>
            <p:nvPr/>
          </p:nvGrpSpPr>
          <p:grpSpPr>
            <a:xfrm>
              <a:off x="9122448" y="7245220"/>
              <a:ext cx="893064" cy="337893"/>
              <a:chOff x="2284298" y="7450430"/>
              <a:chExt cx="893064" cy="337893"/>
            </a:xfrm>
          </p:grpSpPr>
          <p:sp>
            <p:nvSpPr>
              <p:cNvPr id="50" name="连接器 49">
                <a:extLst>
                  <a:ext uri="{FF2B5EF4-FFF2-40B4-BE49-F238E27FC236}">
                    <a16:creationId xmlns:a16="http://schemas.microsoft.com/office/drawing/2014/main" xmlns="" id="{BAF40CE7-3640-4D47-853C-5E596678E8CD}"/>
                  </a:ext>
                </a:extLst>
              </p:cNvPr>
              <p:cNvSpPr/>
              <p:nvPr/>
            </p:nvSpPr>
            <p:spPr>
              <a:xfrm>
                <a:off x="2284298" y="7450430"/>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51" name="直线连接符 50">
                <a:extLst>
                  <a:ext uri="{FF2B5EF4-FFF2-40B4-BE49-F238E27FC236}">
                    <a16:creationId xmlns:a16="http://schemas.microsoft.com/office/drawing/2014/main" xmlns="" id="{762F0F4B-E9CD-954B-88F1-9CB00597CAE0}"/>
                  </a:ext>
                </a:extLst>
              </p:cNvPr>
              <p:cNvCxnSpPr>
                <a:cxnSpLocks/>
                <a:stCxn id="50" idx="6"/>
              </p:cNvCxnSpPr>
              <p:nvPr/>
            </p:nvCxnSpPr>
            <p:spPr>
              <a:xfrm>
                <a:off x="2622191" y="7619377"/>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nvGrpSpPr>
            <p:cNvPr id="52" name="组合 51">
              <a:extLst>
                <a:ext uri="{FF2B5EF4-FFF2-40B4-BE49-F238E27FC236}">
                  <a16:creationId xmlns:a16="http://schemas.microsoft.com/office/drawing/2014/main" xmlns="" id="{0E55AF53-6959-3646-9B16-A169CE0586DC}"/>
                </a:ext>
              </a:extLst>
            </p:cNvPr>
            <p:cNvGrpSpPr/>
            <p:nvPr/>
          </p:nvGrpSpPr>
          <p:grpSpPr>
            <a:xfrm>
              <a:off x="9145486" y="9504209"/>
              <a:ext cx="893064" cy="337893"/>
              <a:chOff x="2307336" y="6760031"/>
              <a:chExt cx="893064" cy="337893"/>
            </a:xfrm>
          </p:grpSpPr>
          <p:sp>
            <p:nvSpPr>
              <p:cNvPr id="53" name="连接器 52">
                <a:extLst>
                  <a:ext uri="{FF2B5EF4-FFF2-40B4-BE49-F238E27FC236}">
                    <a16:creationId xmlns:a16="http://schemas.microsoft.com/office/drawing/2014/main" xmlns="" id="{42A5C703-BF18-214C-8C19-86A65DC2E543}"/>
                  </a:ext>
                </a:extLst>
              </p:cNvPr>
              <p:cNvSpPr/>
              <p:nvPr/>
            </p:nvSpPr>
            <p:spPr>
              <a:xfrm>
                <a:off x="2307336" y="6760031"/>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54" name="直线连接符 53">
                <a:extLst>
                  <a:ext uri="{FF2B5EF4-FFF2-40B4-BE49-F238E27FC236}">
                    <a16:creationId xmlns:a16="http://schemas.microsoft.com/office/drawing/2014/main" xmlns="" id="{9A3B7A0F-7A8B-B74F-A63A-223BE0C89825}"/>
                  </a:ext>
                </a:extLst>
              </p:cNvPr>
              <p:cNvCxnSpPr>
                <a:cxnSpLocks/>
                <a:stCxn id="53" idx="6"/>
              </p:cNvCxnSpPr>
              <p:nvPr/>
            </p:nvCxnSpPr>
            <p:spPr>
              <a:xfrm>
                <a:off x="2645229" y="6928978"/>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sp>
        <p:nvSpPr>
          <p:cNvPr id="55" name="圆角矩形 54">
            <a:extLst>
              <a:ext uri="{FF2B5EF4-FFF2-40B4-BE49-F238E27FC236}">
                <a16:creationId xmlns:a16="http://schemas.microsoft.com/office/drawing/2014/main" xmlns="" id="{54CDF421-C1C1-CA4D-8450-0EE761ADEFA4}"/>
              </a:ext>
            </a:extLst>
          </p:cNvPr>
          <p:cNvSpPr/>
          <p:nvPr/>
        </p:nvSpPr>
        <p:spPr>
          <a:xfrm>
            <a:off x="9978609" y="9206034"/>
            <a:ext cx="3986300" cy="1952308"/>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ct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关键词词表固定</a:t>
            </a:r>
          </a:p>
          <a:p>
            <a:pPr algn="ct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关键词不宜过多</a:t>
            </a:r>
          </a:p>
        </p:txBody>
      </p:sp>
      <p:sp>
        <p:nvSpPr>
          <p:cNvPr id="20" name="圆角矩形 19">
            <a:extLst>
              <a:ext uri="{FF2B5EF4-FFF2-40B4-BE49-F238E27FC236}">
                <a16:creationId xmlns:a16="http://schemas.microsoft.com/office/drawing/2014/main" xmlns="" id="{69279B00-08B4-564C-88BC-5E77C311023C}"/>
              </a:ext>
            </a:extLst>
          </p:cNvPr>
          <p:cNvSpPr/>
          <p:nvPr/>
        </p:nvSpPr>
        <p:spPr>
          <a:xfrm>
            <a:off x="9306850" y="4007253"/>
            <a:ext cx="5770299" cy="1487083"/>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垃圾模型</a:t>
            </a:r>
            <a:r>
              <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rPr>
              <a:t>法</a:t>
            </a:r>
          </a:p>
        </p:txBody>
      </p:sp>
      <p:grpSp>
        <p:nvGrpSpPr>
          <p:cNvPr id="63" name="组合 62">
            <a:extLst>
              <a:ext uri="{FF2B5EF4-FFF2-40B4-BE49-F238E27FC236}">
                <a16:creationId xmlns:a16="http://schemas.microsoft.com/office/drawing/2014/main" xmlns="" id="{8B9D3564-6CB4-F541-A4C1-39E6070B78C7}"/>
              </a:ext>
            </a:extLst>
          </p:cNvPr>
          <p:cNvGrpSpPr/>
          <p:nvPr/>
        </p:nvGrpSpPr>
        <p:grpSpPr>
          <a:xfrm>
            <a:off x="15989768" y="4723852"/>
            <a:ext cx="893064" cy="5302267"/>
            <a:chOff x="9145486" y="4539835"/>
            <a:chExt cx="893064" cy="5302267"/>
          </a:xfrm>
        </p:grpSpPr>
        <p:cxnSp>
          <p:nvCxnSpPr>
            <p:cNvPr id="64" name="直线连接符 63">
              <a:extLst>
                <a:ext uri="{FF2B5EF4-FFF2-40B4-BE49-F238E27FC236}">
                  <a16:creationId xmlns:a16="http://schemas.microsoft.com/office/drawing/2014/main" xmlns="" id="{1A63BB16-0FB5-CB40-9152-61DE2BEB6C5D}"/>
                </a:ext>
              </a:extLst>
            </p:cNvPr>
            <p:cNvCxnSpPr>
              <a:cxnSpLocks/>
              <a:stCxn id="21" idx="1"/>
              <a:endCxn id="67" idx="0"/>
            </p:cNvCxnSpPr>
            <p:nvPr/>
          </p:nvCxnSpPr>
          <p:spPr>
            <a:xfrm>
              <a:off x="9298798" y="4539835"/>
              <a:ext cx="15635" cy="4964374"/>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nvGrpSpPr>
            <p:cNvPr id="65" name="组合 64">
              <a:extLst>
                <a:ext uri="{FF2B5EF4-FFF2-40B4-BE49-F238E27FC236}">
                  <a16:creationId xmlns:a16="http://schemas.microsoft.com/office/drawing/2014/main" xmlns="" id="{97EB3AB9-03FF-994D-BCDA-A96ACBBD2B78}"/>
                </a:ext>
              </a:extLst>
            </p:cNvPr>
            <p:cNvGrpSpPr/>
            <p:nvPr/>
          </p:nvGrpSpPr>
          <p:grpSpPr>
            <a:xfrm>
              <a:off x="9145486" y="7179198"/>
              <a:ext cx="893064" cy="337893"/>
              <a:chOff x="2307336" y="7384408"/>
              <a:chExt cx="893064" cy="337893"/>
            </a:xfrm>
          </p:grpSpPr>
          <p:sp>
            <p:nvSpPr>
              <p:cNvPr id="69" name="连接器 68">
                <a:extLst>
                  <a:ext uri="{FF2B5EF4-FFF2-40B4-BE49-F238E27FC236}">
                    <a16:creationId xmlns:a16="http://schemas.microsoft.com/office/drawing/2014/main" xmlns="" id="{7CE2D531-DFF0-9A42-8AD6-C7C100CB8A63}"/>
                  </a:ext>
                </a:extLst>
              </p:cNvPr>
              <p:cNvSpPr/>
              <p:nvPr/>
            </p:nvSpPr>
            <p:spPr>
              <a:xfrm>
                <a:off x="2307336" y="7384408"/>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70" name="直线连接符 69">
                <a:extLst>
                  <a:ext uri="{FF2B5EF4-FFF2-40B4-BE49-F238E27FC236}">
                    <a16:creationId xmlns:a16="http://schemas.microsoft.com/office/drawing/2014/main" xmlns="" id="{F4B54C25-705A-FC49-B2AA-E302CCB3FD7C}"/>
                  </a:ext>
                </a:extLst>
              </p:cNvPr>
              <p:cNvCxnSpPr>
                <a:cxnSpLocks/>
                <a:stCxn id="69" idx="6"/>
              </p:cNvCxnSpPr>
              <p:nvPr/>
            </p:nvCxnSpPr>
            <p:spPr>
              <a:xfrm>
                <a:off x="2645229" y="7553355"/>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nvGrpSpPr>
            <p:cNvPr id="66" name="组合 65">
              <a:extLst>
                <a:ext uri="{FF2B5EF4-FFF2-40B4-BE49-F238E27FC236}">
                  <a16:creationId xmlns:a16="http://schemas.microsoft.com/office/drawing/2014/main" xmlns="" id="{EF892BDB-8873-1342-9848-C556B49BAE00}"/>
                </a:ext>
              </a:extLst>
            </p:cNvPr>
            <p:cNvGrpSpPr/>
            <p:nvPr/>
          </p:nvGrpSpPr>
          <p:grpSpPr>
            <a:xfrm>
              <a:off x="9145486" y="9504209"/>
              <a:ext cx="893064" cy="337893"/>
              <a:chOff x="2307336" y="6760031"/>
              <a:chExt cx="893064" cy="337893"/>
            </a:xfrm>
          </p:grpSpPr>
          <p:sp>
            <p:nvSpPr>
              <p:cNvPr id="67" name="连接器 66">
                <a:extLst>
                  <a:ext uri="{FF2B5EF4-FFF2-40B4-BE49-F238E27FC236}">
                    <a16:creationId xmlns:a16="http://schemas.microsoft.com/office/drawing/2014/main" xmlns="" id="{5C8EE9D3-A661-DE4D-9341-7A9E67B5FDFC}"/>
                  </a:ext>
                </a:extLst>
              </p:cNvPr>
              <p:cNvSpPr/>
              <p:nvPr/>
            </p:nvSpPr>
            <p:spPr>
              <a:xfrm>
                <a:off x="2307336" y="6760031"/>
                <a:ext cx="337893" cy="337893"/>
              </a:xfrm>
              <a:prstGeom prst="flowChartConnector">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cxnSp>
            <p:nvCxnSpPr>
              <p:cNvPr id="68" name="直线连接符 67">
                <a:extLst>
                  <a:ext uri="{FF2B5EF4-FFF2-40B4-BE49-F238E27FC236}">
                    <a16:creationId xmlns:a16="http://schemas.microsoft.com/office/drawing/2014/main" xmlns="" id="{CCFBD4DB-471B-824C-817F-F8A376593F11}"/>
                  </a:ext>
                </a:extLst>
              </p:cNvPr>
              <p:cNvCxnSpPr>
                <a:cxnSpLocks/>
                <a:stCxn id="67" idx="6"/>
              </p:cNvCxnSpPr>
              <p:nvPr/>
            </p:nvCxnSpPr>
            <p:spPr>
              <a:xfrm>
                <a:off x="2645229" y="6928978"/>
                <a:ext cx="555171" cy="0"/>
              </a:xfrm>
              <a:prstGeom prst="line">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cxnSp>
        </p:grpSp>
      </p:grpSp>
      <p:sp>
        <p:nvSpPr>
          <p:cNvPr id="71" name="圆角矩形 70">
            <a:extLst>
              <a:ext uri="{FF2B5EF4-FFF2-40B4-BE49-F238E27FC236}">
                <a16:creationId xmlns:a16="http://schemas.microsoft.com/office/drawing/2014/main" xmlns="" id="{DFA82B0C-1D1B-C04D-A29A-1943B4B03ED6}"/>
              </a:ext>
            </a:extLst>
          </p:cNvPr>
          <p:cNvSpPr/>
          <p:nvPr/>
        </p:nvSpPr>
        <p:spPr>
          <a:xfrm>
            <a:off x="17084001" y="9340718"/>
            <a:ext cx="3419856"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训练数据较多</a:t>
            </a:r>
          </a:p>
        </p:txBody>
      </p:sp>
      <p:sp>
        <p:nvSpPr>
          <p:cNvPr id="21" name="圆角矩形 20">
            <a:extLst>
              <a:ext uri="{FF2B5EF4-FFF2-40B4-BE49-F238E27FC236}">
                <a16:creationId xmlns:a16="http://schemas.microsoft.com/office/drawing/2014/main" xmlns="" id="{3B468C53-BC15-634B-9AB9-395FE0A32F05}"/>
              </a:ext>
            </a:extLst>
          </p:cNvPr>
          <p:cNvSpPr/>
          <p:nvPr/>
        </p:nvSpPr>
        <p:spPr>
          <a:xfrm>
            <a:off x="16143080" y="4007253"/>
            <a:ext cx="5770299" cy="1475581"/>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连续语音识别搜索</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73" name="圆角矩形 72">
            <a:extLst>
              <a:ext uri="{FF2B5EF4-FFF2-40B4-BE49-F238E27FC236}">
                <a16:creationId xmlns:a16="http://schemas.microsoft.com/office/drawing/2014/main" xmlns="" id="{28AA68E0-C067-B147-A358-5AE4328A1D0C}"/>
              </a:ext>
            </a:extLst>
          </p:cNvPr>
          <p:cNvSpPr/>
          <p:nvPr/>
        </p:nvSpPr>
        <p:spPr>
          <a:xfrm>
            <a:off x="17112083" y="6978693"/>
            <a:ext cx="3986300" cy="1952308"/>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5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rPr>
              <a:t>语音识别较成熟</a:t>
            </a:r>
            <a:endParaRPr kumimoji="0" lang="en-US" altLang="zh-CN"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关键词词表可换</a:t>
            </a:r>
          </a:p>
        </p:txBody>
      </p:sp>
      <p:sp>
        <p:nvSpPr>
          <p:cNvPr id="74" name="圆角矩形 73">
            <a:extLst>
              <a:ext uri="{FF2B5EF4-FFF2-40B4-BE49-F238E27FC236}">
                <a16:creationId xmlns:a16="http://schemas.microsoft.com/office/drawing/2014/main" xmlns="" id="{DE3DDBC4-A1E4-BB4D-9FFB-1FD402CD55ED}"/>
              </a:ext>
            </a:extLst>
          </p:cNvPr>
          <p:cNvSpPr/>
          <p:nvPr/>
        </p:nvSpPr>
        <p:spPr>
          <a:xfrm>
            <a:off x="10251131" y="7097923"/>
            <a:ext cx="3419856"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无需解码搜索</a:t>
            </a:r>
          </a:p>
        </p:txBody>
      </p:sp>
      <p:sp>
        <p:nvSpPr>
          <p:cNvPr id="75" name="圆角矩形 74">
            <a:extLst>
              <a:ext uri="{FF2B5EF4-FFF2-40B4-BE49-F238E27FC236}">
                <a16:creationId xmlns:a16="http://schemas.microsoft.com/office/drawing/2014/main" xmlns="" id="{8308FE45-0A2A-F84F-9638-7B148AFE428D}"/>
              </a:ext>
            </a:extLst>
          </p:cNvPr>
          <p:cNvSpPr/>
          <p:nvPr/>
        </p:nvSpPr>
        <p:spPr>
          <a:xfrm>
            <a:off x="3359844" y="7101559"/>
            <a:ext cx="3419856"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小数据量有效</a:t>
            </a:r>
            <a:endParaRPr lang="en-US" altLang="zh-CN" sz="3600" dirty="0">
              <a:solidFill>
                <a:srgbClr val="000000"/>
              </a:solidFill>
              <a:latin typeface="PingFang SC" panose="020B0400000000000000" pitchFamily="34" charset="-122"/>
              <a:ea typeface="PingFang SC" panose="020B0400000000000000" pitchFamily="34" charset="-122"/>
            </a:endParaRPr>
          </a:p>
        </p:txBody>
      </p:sp>
      <p:sp>
        <p:nvSpPr>
          <p:cNvPr id="17" name="圆角矩形 16">
            <a:extLst>
              <a:ext uri="{FF2B5EF4-FFF2-40B4-BE49-F238E27FC236}">
                <a16:creationId xmlns:a16="http://schemas.microsoft.com/office/drawing/2014/main" xmlns="" id="{50DA2DEA-A8C0-9847-84D7-A811A73BAAF3}"/>
              </a:ext>
            </a:extLst>
          </p:cNvPr>
          <p:cNvSpPr/>
          <p:nvPr/>
        </p:nvSpPr>
        <p:spPr>
          <a:xfrm>
            <a:off x="2470621" y="4028838"/>
            <a:ext cx="5770299" cy="1432410"/>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模板匹配法</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36" name="圆角矩形 35">
            <a:extLst>
              <a:ext uri="{FF2B5EF4-FFF2-40B4-BE49-F238E27FC236}">
                <a16:creationId xmlns:a16="http://schemas.microsoft.com/office/drawing/2014/main" xmlns="" id="{8308FE45-0A2A-F84F-9638-7B148AFE428D}"/>
              </a:ext>
            </a:extLst>
          </p:cNvPr>
          <p:cNvSpPr/>
          <p:nvPr/>
        </p:nvSpPr>
        <p:spPr>
          <a:xfrm>
            <a:off x="3359844" y="7954848"/>
            <a:ext cx="3419856"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可个性化使用</a:t>
            </a:r>
            <a:endParaRPr lang="en-US" altLang="zh-CN" sz="3600" dirty="0">
              <a:solidFill>
                <a:srgbClr val="000000"/>
              </a:solidFill>
              <a:latin typeface="PingFang SC" panose="020B0400000000000000" pitchFamily="34" charset="-122"/>
              <a:ea typeface="PingFang SC" panose="020B0400000000000000" pitchFamily="34" charset="-122"/>
            </a:endParaRPr>
          </a:p>
        </p:txBody>
      </p:sp>
      <p:sp>
        <p:nvSpPr>
          <p:cNvPr id="41" name="圆角矩形 40">
            <a:extLst>
              <a:ext uri="{FF2B5EF4-FFF2-40B4-BE49-F238E27FC236}">
                <a16:creationId xmlns:a16="http://schemas.microsoft.com/office/drawing/2014/main" xmlns="" id="{DFA82B0C-1D1B-C04D-A29A-1943B4B03ED6}"/>
              </a:ext>
            </a:extLst>
          </p:cNvPr>
          <p:cNvSpPr/>
          <p:nvPr/>
        </p:nvSpPr>
        <p:spPr>
          <a:xfrm>
            <a:off x="17112083" y="10121573"/>
            <a:ext cx="3419856"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繁琐耗时</a:t>
            </a:r>
          </a:p>
        </p:txBody>
      </p:sp>
      <p:sp>
        <p:nvSpPr>
          <p:cNvPr id="42" name="圆角矩形 41">
            <a:extLst>
              <a:ext uri="{FF2B5EF4-FFF2-40B4-BE49-F238E27FC236}">
                <a16:creationId xmlns:a16="http://schemas.microsoft.com/office/drawing/2014/main" xmlns="" id="{DE3DDBC4-A1E4-BB4D-9FFB-1FD402CD55ED}"/>
              </a:ext>
            </a:extLst>
          </p:cNvPr>
          <p:cNvSpPr/>
          <p:nvPr/>
        </p:nvSpPr>
        <p:spPr>
          <a:xfrm>
            <a:off x="10251131" y="7954847"/>
            <a:ext cx="4465135" cy="1032907"/>
          </a:xfrm>
          <a:prstGeom prst="roundRect">
            <a:avLst/>
          </a:prstGeom>
          <a:solidFill>
            <a:srgbClr val="FFFFFF"/>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CN" altLang="en-US" sz="3600" dirty="0">
                <a:solidFill>
                  <a:srgbClr val="000000"/>
                </a:solidFill>
                <a:latin typeface="PingFang SC" panose="020B0400000000000000" pitchFamily="34" charset="-122"/>
                <a:ea typeface="PingFang SC" panose="020B0400000000000000" pitchFamily="34" charset="-122"/>
              </a:rPr>
              <a:t>关键词较少时性能好</a:t>
            </a:r>
          </a:p>
        </p:txBody>
      </p:sp>
    </p:spTree>
    <p:extLst>
      <p:ext uri="{BB962C8B-B14F-4D97-AF65-F5344CB8AC3E}">
        <p14:creationId xmlns:p14="http://schemas.microsoft.com/office/powerpoint/2010/main" val="9792966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圆角矩形">
            <a:extLst>
              <a:ext uri="{FF2B5EF4-FFF2-40B4-BE49-F238E27FC236}">
                <a16:creationId xmlns:a16="http://schemas.microsoft.com/office/drawing/2014/main" xmlns="" id="{E6F0F525-F45C-5544-AF20-D2BCD3D8A181}"/>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系统设计</a:t>
            </a:r>
            <a:endParaRPr sz="5400" dirty="0">
              <a:solidFill>
                <a:schemeClr val="bg1"/>
              </a:solidFill>
              <a:latin typeface="PingFang SC" panose="020B0400000000000000" pitchFamily="34" charset="-122"/>
              <a:ea typeface="PingFang SC" panose="020B0400000000000000" pitchFamily="34" charset="-122"/>
            </a:endParaRPr>
          </a:p>
        </p:txBody>
      </p:sp>
      <p:grpSp>
        <p:nvGrpSpPr>
          <p:cNvPr id="37" name="组合 36">
            <a:extLst>
              <a:ext uri="{FF2B5EF4-FFF2-40B4-BE49-F238E27FC236}">
                <a16:creationId xmlns:a16="http://schemas.microsoft.com/office/drawing/2014/main" xmlns="" id="{A242436B-1BC2-3C4D-B7BD-26138F70BB46}"/>
              </a:ext>
            </a:extLst>
          </p:cNvPr>
          <p:cNvGrpSpPr/>
          <p:nvPr/>
        </p:nvGrpSpPr>
        <p:grpSpPr>
          <a:xfrm>
            <a:off x="5541090" y="3545139"/>
            <a:ext cx="17992851" cy="7755390"/>
            <a:chOff x="5373134" y="3652716"/>
            <a:chExt cx="17992851" cy="7755390"/>
          </a:xfrm>
        </p:grpSpPr>
        <p:sp>
          <p:nvSpPr>
            <p:cNvPr id="26" name="椭圆 25">
              <a:extLst>
                <a:ext uri="{FF2B5EF4-FFF2-40B4-BE49-F238E27FC236}">
                  <a16:creationId xmlns:a16="http://schemas.microsoft.com/office/drawing/2014/main" xmlns="" id="{DD4A6C7F-CAB8-3F40-83C7-0C0B6BE53DB4}"/>
                </a:ext>
              </a:extLst>
            </p:cNvPr>
            <p:cNvSpPr/>
            <p:nvPr/>
          </p:nvSpPr>
          <p:spPr>
            <a:xfrm>
              <a:off x="20207148" y="5703640"/>
              <a:ext cx="3158837" cy="3158837"/>
            </a:xfrm>
            <a:prstGeom prst="ellipse">
              <a:avLst/>
            </a:prstGeom>
            <a:solidFill>
              <a:srgbClr val="FDD2CE">
                <a:alpha val="48102"/>
              </a:srgbClr>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50000"/>
                </a:lnSpc>
                <a:spcBef>
                  <a:spcPts val="0"/>
                </a:spcBef>
                <a:spcAft>
                  <a:spcPts val="0"/>
                </a:spcAft>
                <a:buClrTx/>
                <a:buSzTx/>
                <a:buFontTx/>
                <a:buNone/>
              </a:pPr>
              <a:r>
                <a:rPr lang="zh-CN" altLang="en-US" sz="3600" dirty="0">
                  <a:solidFill>
                    <a:srgbClr val="FF0000"/>
                  </a:solidFill>
                  <a:latin typeface="PingFang SC" panose="020B0400000000000000" pitchFamily="34" charset="-122"/>
                  <a:ea typeface="PingFang SC" panose="020B0400000000000000" pitchFamily="34" charset="-122"/>
                </a:rPr>
                <a:t>挑战</a:t>
              </a:r>
              <a:r>
                <a:rPr lang="en-US" altLang="zh-CN" sz="3600" dirty="0">
                  <a:solidFill>
                    <a:srgbClr val="FF0000"/>
                  </a:solidFill>
                  <a:latin typeface="PingFang SC" panose="020B0400000000000000" pitchFamily="34" charset="-122"/>
                  <a:ea typeface="PingFang SC" panose="020B0400000000000000" pitchFamily="34" charset="-122"/>
                </a:rPr>
                <a:t>2</a:t>
              </a:r>
            </a:p>
            <a:p>
              <a:pPr marL="0" marR="0" indent="0" algn="ctr" defTabSz="825500" rtl="0" fontAlgn="auto" latinLnBrk="0" hangingPunct="0">
                <a:lnSpc>
                  <a:spcPct val="15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解决场景失配问题</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grpSp>
          <p:nvGrpSpPr>
            <p:cNvPr id="34" name="组合 33">
              <a:extLst>
                <a:ext uri="{FF2B5EF4-FFF2-40B4-BE49-F238E27FC236}">
                  <a16:creationId xmlns:a16="http://schemas.microsoft.com/office/drawing/2014/main" xmlns="" id="{082DD9D2-35DE-D149-84FA-98204FDB6052}"/>
                </a:ext>
              </a:extLst>
            </p:cNvPr>
            <p:cNvGrpSpPr/>
            <p:nvPr/>
          </p:nvGrpSpPr>
          <p:grpSpPr>
            <a:xfrm>
              <a:off x="5373134" y="3652716"/>
              <a:ext cx="13637732" cy="7755390"/>
              <a:chOff x="5373134" y="3652716"/>
              <a:chExt cx="13637732" cy="7755390"/>
            </a:xfrm>
          </p:grpSpPr>
          <p:sp>
            <p:nvSpPr>
              <p:cNvPr id="36" name="下箭头 35">
                <a:extLst>
                  <a:ext uri="{FF2B5EF4-FFF2-40B4-BE49-F238E27FC236}">
                    <a16:creationId xmlns:a16="http://schemas.microsoft.com/office/drawing/2014/main" xmlns="" id="{41F0D06C-03B0-C64C-9D36-65F2462C6671}"/>
                  </a:ext>
                </a:extLst>
              </p:cNvPr>
              <p:cNvSpPr/>
              <p:nvPr/>
            </p:nvSpPr>
            <p:spPr>
              <a:xfrm>
                <a:off x="11277600" y="3652716"/>
                <a:ext cx="1909482" cy="6371505"/>
              </a:xfrm>
              <a:prstGeom prst="downArrow">
                <a:avLst>
                  <a:gd name="adj1" fmla="val 50000"/>
                  <a:gd name="adj2" fmla="val 28873"/>
                </a:avLst>
              </a:prstGeom>
              <a:gradFill>
                <a:gsLst>
                  <a:gs pos="0">
                    <a:schemeClr val="bg1"/>
                  </a:gs>
                  <a:gs pos="100000">
                    <a:schemeClr val="tx1"/>
                  </a:gs>
                </a:gsLst>
                <a:lin ang="5400000" scaled="1"/>
              </a:gra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sp>
            <p:nvSpPr>
              <p:cNvPr id="35" name="下箭头 34">
                <a:extLst>
                  <a:ext uri="{FF2B5EF4-FFF2-40B4-BE49-F238E27FC236}">
                    <a16:creationId xmlns:a16="http://schemas.microsoft.com/office/drawing/2014/main" xmlns="" id="{3A5A93F8-6C19-E642-94E2-511E89EC56A9}"/>
                  </a:ext>
                </a:extLst>
              </p:cNvPr>
              <p:cNvSpPr/>
              <p:nvPr/>
            </p:nvSpPr>
            <p:spPr>
              <a:xfrm>
                <a:off x="15742374" y="3652717"/>
                <a:ext cx="1909482" cy="6371505"/>
              </a:xfrm>
              <a:prstGeom prst="downArrow">
                <a:avLst>
                  <a:gd name="adj1" fmla="val 50000"/>
                  <a:gd name="adj2" fmla="val 28873"/>
                </a:avLst>
              </a:prstGeom>
              <a:gradFill>
                <a:gsLst>
                  <a:gs pos="0">
                    <a:schemeClr val="bg1"/>
                  </a:gs>
                  <a:gs pos="100000">
                    <a:srgbClr val="FF1033"/>
                  </a:gs>
                </a:gsLst>
                <a:lin ang="5400000" scaled="1"/>
              </a:gra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sp>
            <p:nvSpPr>
              <p:cNvPr id="5" name="下箭头 4">
                <a:extLst>
                  <a:ext uri="{FF2B5EF4-FFF2-40B4-BE49-F238E27FC236}">
                    <a16:creationId xmlns:a16="http://schemas.microsoft.com/office/drawing/2014/main" xmlns="" id="{1ADEEA98-7E29-5B4C-90CF-8EAA888D661D}"/>
                  </a:ext>
                </a:extLst>
              </p:cNvPr>
              <p:cNvSpPr/>
              <p:nvPr/>
            </p:nvSpPr>
            <p:spPr>
              <a:xfrm>
                <a:off x="6562165" y="3652717"/>
                <a:ext cx="1909482" cy="6371505"/>
              </a:xfrm>
              <a:prstGeom prst="downArrow">
                <a:avLst>
                  <a:gd name="adj1" fmla="val 50000"/>
                  <a:gd name="adj2" fmla="val 28873"/>
                </a:avLst>
              </a:prstGeom>
              <a:gradFill>
                <a:gsLst>
                  <a:gs pos="0">
                    <a:schemeClr val="bg1"/>
                  </a:gs>
                  <a:gs pos="100000">
                    <a:srgbClr val="FF1033"/>
                  </a:gs>
                </a:gsLst>
                <a:lin ang="5400000" scaled="1"/>
              </a:gra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j-lt"/>
                  <a:ea typeface="+mj-ea"/>
                  <a:cs typeface="+mj-cs"/>
                  <a:sym typeface="Helvetica"/>
                </a:endParaRPr>
              </a:p>
            </p:txBody>
          </p:sp>
          <p:sp>
            <p:nvSpPr>
              <p:cNvPr id="25" name="圆角矩形 24">
                <a:extLst>
                  <a:ext uri="{FF2B5EF4-FFF2-40B4-BE49-F238E27FC236}">
                    <a16:creationId xmlns:a16="http://schemas.microsoft.com/office/drawing/2014/main" xmlns="" id="{184EA3A0-19EA-394B-A1A5-1EAA4F407B0A}"/>
                  </a:ext>
                </a:extLst>
              </p:cNvPr>
              <p:cNvSpPr/>
              <p:nvPr/>
            </p:nvSpPr>
            <p:spPr>
              <a:xfrm>
                <a:off x="5373134" y="3652717"/>
                <a:ext cx="13637732" cy="1383884"/>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声学模型</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27" name="圆角矩形 26">
                <a:extLst>
                  <a:ext uri="{FF2B5EF4-FFF2-40B4-BE49-F238E27FC236}">
                    <a16:creationId xmlns:a16="http://schemas.microsoft.com/office/drawing/2014/main" xmlns="" id="{974DDD11-9AEE-F84D-A06B-E2F0A5F46DDC}"/>
                  </a:ext>
                </a:extLst>
              </p:cNvPr>
              <p:cNvSpPr/>
              <p:nvPr/>
            </p:nvSpPr>
            <p:spPr>
              <a:xfrm>
                <a:off x="10408025" y="5684014"/>
                <a:ext cx="3567950" cy="138388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语言模型</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28" name="圆角矩形 27">
                <a:extLst>
                  <a:ext uri="{FF2B5EF4-FFF2-40B4-BE49-F238E27FC236}">
                    <a16:creationId xmlns:a16="http://schemas.microsoft.com/office/drawing/2014/main" xmlns="" id="{9C053F15-DA44-744E-B052-1338F71A03A0}"/>
                  </a:ext>
                </a:extLst>
              </p:cNvPr>
              <p:cNvSpPr/>
              <p:nvPr/>
            </p:nvSpPr>
            <p:spPr>
              <a:xfrm>
                <a:off x="10408025" y="7854617"/>
                <a:ext cx="3567950" cy="138388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关键词搜索</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29" name="圆角矩形 28">
                <a:extLst>
                  <a:ext uri="{FF2B5EF4-FFF2-40B4-BE49-F238E27FC236}">
                    <a16:creationId xmlns:a16="http://schemas.microsoft.com/office/drawing/2014/main" xmlns="" id="{7F806F85-CA44-8641-8D63-4C4D0B6A14AF}"/>
                  </a:ext>
                </a:extLst>
              </p:cNvPr>
              <p:cNvSpPr/>
              <p:nvPr/>
            </p:nvSpPr>
            <p:spPr>
              <a:xfrm>
                <a:off x="5373134" y="5685010"/>
                <a:ext cx="4291590" cy="1383884"/>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精确率语言模型</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30" name="圆角矩形 29">
                <a:extLst>
                  <a:ext uri="{FF2B5EF4-FFF2-40B4-BE49-F238E27FC236}">
                    <a16:creationId xmlns:a16="http://schemas.microsoft.com/office/drawing/2014/main" xmlns="" id="{07CC2119-77B1-7A47-B0E1-9DB4FFCAFE36}"/>
                  </a:ext>
                </a:extLst>
              </p:cNvPr>
              <p:cNvSpPr/>
              <p:nvPr/>
            </p:nvSpPr>
            <p:spPr>
              <a:xfrm>
                <a:off x="14719276" y="5684014"/>
                <a:ext cx="4291590" cy="1383884"/>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召回率语言模型</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31" name="圆角矩形 30">
                <a:extLst>
                  <a:ext uri="{FF2B5EF4-FFF2-40B4-BE49-F238E27FC236}">
                    <a16:creationId xmlns:a16="http://schemas.microsoft.com/office/drawing/2014/main" xmlns="" id="{E2CD7B33-7AF7-6947-B69F-3D642D19196E}"/>
                  </a:ext>
                </a:extLst>
              </p:cNvPr>
              <p:cNvSpPr/>
              <p:nvPr/>
            </p:nvSpPr>
            <p:spPr>
              <a:xfrm>
                <a:off x="5373134" y="7854617"/>
                <a:ext cx="4291590" cy="1383884"/>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精确率搜索</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32" name="圆角矩形 31">
                <a:extLst>
                  <a:ext uri="{FF2B5EF4-FFF2-40B4-BE49-F238E27FC236}">
                    <a16:creationId xmlns:a16="http://schemas.microsoft.com/office/drawing/2014/main" xmlns="" id="{F6AD6175-C101-944E-A0AA-EE1A1C6BB2EA}"/>
                  </a:ext>
                </a:extLst>
              </p:cNvPr>
              <p:cNvSpPr/>
              <p:nvPr/>
            </p:nvSpPr>
            <p:spPr>
              <a:xfrm>
                <a:off x="14719276" y="7854616"/>
                <a:ext cx="4291590" cy="1383883"/>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召回率搜索</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
            <p:nvSpPr>
              <p:cNvPr id="33" name="圆角矩形 32">
                <a:extLst>
                  <a:ext uri="{FF2B5EF4-FFF2-40B4-BE49-F238E27FC236}">
                    <a16:creationId xmlns:a16="http://schemas.microsoft.com/office/drawing/2014/main" xmlns="" id="{D9E02BD9-AE7B-BF46-B3C8-71AB0C0037F2}"/>
                  </a:ext>
                </a:extLst>
              </p:cNvPr>
              <p:cNvSpPr/>
              <p:nvPr/>
            </p:nvSpPr>
            <p:spPr>
              <a:xfrm>
                <a:off x="5373134" y="10024222"/>
                <a:ext cx="13637732" cy="1383884"/>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chorCtr="0">
                <a:no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000" dirty="0">
                    <a:solidFill>
                      <a:srgbClr val="000000"/>
                    </a:solidFill>
                    <a:latin typeface="PingFang SC" panose="020B0400000000000000" pitchFamily="34" charset="-122"/>
                    <a:ea typeface="PingFang SC" panose="020B0400000000000000" pitchFamily="34" charset="-122"/>
                  </a:rPr>
                  <a:t>多模块融合</a:t>
                </a:r>
                <a:endParaRPr kumimoji="0" lang="zh-CN" altLang="en-US" sz="40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grpSp>
      </p:grpSp>
      <p:sp>
        <p:nvSpPr>
          <p:cNvPr id="18" name="椭圆 17">
            <a:extLst>
              <a:ext uri="{FF2B5EF4-FFF2-40B4-BE49-F238E27FC236}">
                <a16:creationId xmlns:a16="http://schemas.microsoft.com/office/drawing/2014/main" xmlns="" id="{0DA3A7D3-8771-8645-AF36-93E0693319CE}"/>
              </a:ext>
            </a:extLst>
          </p:cNvPr>
          <p:cNvSpPr/>
          <p:nvPr/>
        </p:nvSpPr>
        <p:spPr>
          <a:xfrm>
            <a:off x="1225769" y="5596063"/>
            <a:ext cx="3158837" cy="3158837"/>
          </a:xfrm>
          <a:prstGeom prst="ellipse">
            <a:avLst/>
          </a:prstGeom>
          <a:solidFill>
            <a:srgbClr val="FDD2CE">
              <a:alpha val="48102"/>
            </a:srgbClr>
          </a:solidFill>
          <a:ln w="25400" cap="flat">
            <a:no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50000"/>
              </a:lnSpc>
              <a:spcBef>
                <a:spcPts val="0"/>
              </a:spcBef>
              <a:spcAft>
                <a:spcPts val="0"/>
              </a:spcAft>
              <a:buClrTx/>
              <a:buSzTx/>
              <a:buFontTx/>
              <a:buNone/>
            </a:pPr>
            <a:r>
              <a:rPr lang="zh-CN" altLang="en-US" sz="3600" dirty="0">
                <a:solidFill>
                  <a:srgbClr val="FF0000"/>
                </a:solidFill>
                <a:latin typeface="PingFang SC" panose="020B0400000000000000" pitchFamily="34" charset="-122"/>
                <a:ea typeface="PingFang SC" panose="020B0400000000000000" pitchFamily="34" charset="-122"/>
              </a:rPr>
              <a:t>挑战</a:t>
            </a:r>
            <a:r>
              <a:rPr lang="en-US" altLang="zh-CN" sz="3600" dirty="0">
                <a:solidFill>
                  <a:srgbClr val="FF0000"/>
                </a:solidFill>
                <a:latin typeface="PingFang SC" panose="020B0400000000000000" pitchFamily="34" charset="-122"/>
                <a:ea typeface="PingFang SC" panose="020B0400000000000000" pitchFamily="34" charset="-122"/>
              </a:rPr>
              <a:t>1</a:t>
            </a:r>
          </a:p>
          <a:p>
            <a:pPr marL="0" marR="0" indent="0" algn="ctr" defTabSz="825500" rtl="0" fontAlgn="auto" latinLnBrk="0" hangingPunct="0">
              <a:lnSpc>
                <a:spcPct val="15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精确率</a:t>
            </a:r>
            <a:endParaRPr lang="en-US" altLang="zh-CN" sz="3600" dirty="0">
              <a:solidFill>
                <a:srgbClr val="000000"/>
              </a:solidFill>
              <a:latin typeface="PingFang SC" panose="020B0400000000000000" pitchFamily="34" charset="-122"/>
              <a:ea typeface="PingFang SC" panose="020B0400000000000000" pitchFamily="34" charset="-122"/>
            </a:endParaRPr>
          </a:p>
          <a:p>
            <a:pPr marL="0" marR="0" indent="0" algn="ctr" defTabSz="825500" rtl="0" fontAlgn="auto" latinLnBrk="0" hangingPunct="0">
              <a:lnSpc>
                <a:spcPct val="150000"/>
              </a:lnSpc>
              <a:spcBef>
                <a:spcPts val="0"/>
              </a:spcBef>
              <a:spcAft>
                <a:spcPts val="0"/>
              </a:spcAft>
              <a:buClrTx/>
              <a:buSzTx/>
              <a:buFontTx/>
              <a:buNone/>
            </a:pPr>
            <a:r>
              <a:rPr lang="zh-CN" altLang="en-US" sz="3600" dirty="0">
                <a:solidFill>
                  <a:srgbClr val="000000"/>
                </a:solidFill>
                <a:latin typeface="PingFang SC" panose="020B0400000000000000" pitchFamily="34" charset="-122"/>
                <a:ea typeface="PingFang SC" panose="020B0400000000000000" pitchFamily="34" charset="-122"/>
              </a:rPr>
              <a:t>召回率</a:t>
            </a:r>
            <a:endParaRPr kumimoji="0" lang="zh-CN" altLang="en-US" sz="3600" b="0" i="0" u="none" strike="noStrike" cap="none" spc="0" normalizeH="0" baseline="0" dirty="0">
              <a:ln>
                <a:noFill/>
              </a:ln>
              <a:solidFill>
                <a:srgbClr val="000000"/>
              </a:solidFill>
              <a:effectLst/>
              <a:uFillTx/>
              <a:latin typeface="PingFang SC" panose="020B0400000000000000" pitchFamily="34" charset="-122"/>
              <a:ea typeface="PingFang SC" panose="020B0400000000000000" pitchFamily="34" charset="-122"/>
              <a:sym typeface="Helvetica"/>
            </a:endParaRPr>
          </a:p>
        </p:txBody>
      </p:sp>
    </p:spTree>
    <p:extLst>
      <p:ext uri="{BB962C8B-B14F-4D97-AF65-F5344CB8AC3E}">
        <p14:creationId xmlns:p14="http://schemas.microsoft.com/office/powerpoint/2010/main" val="34570050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rgbClr val="535353"/>
              </a:solidFill>
              <a:effectLst/>
              <a:uLnTx/>
              <a:uFillTx/>
              <a:latin typeface="Helvetica"/>
              <a:sym typeface="Helvetica"/>
            </a:endParaRPr>
          </a:p>
        </p:txBody>
      </p:sp>
      <p:sp>
        <p:nvSpPr>
          <p:cNvPr id="4" name="标题"/>
          <p:cNvSpPr txBox="1"/>
          <p:nvPr/>
        </p:nvSpPr>
        <p:spPr>
          <a:xfrm>
            <a:off x="725724" y="706895"/>
            <a:ext cx="5675364" cy="1091692"/>
          </a:xfrm>
          <a:prstGeom prst="rect">
            <a:avLst/>
          </a:prstGeom>
          <a:ln w="12700">
            <a:miter lim="400000"/>
          </a:ln>
        </p:spPr>
        <p:txBody>
          <a:bodyPr lIns="50800" tIns="50800" rIns="50800" bIns="50800" anchor="ctr">
            <a:normAutofit/>
          </a:bodyPr>
          <a:lstStyle/>
          <a:p>
            <a:pPr marL="0" marR="0" lvl="1" indent="0" algn="l" defTabSz="626745" rtl="0" eaLnBrk="1" fontAlgn="auto" latinLnBrk="0" hangingPunct="0">
              <a:lnSpc>
                <a:spcPct val="100000"/>
              </a:lnSpc>
              <a:spcBef>
                <a:spcPts val="0"/>
              </a:spcBef>
              <a:spcAft>
                <a:spcPts val="0"/>
              </a:spcAft>
              <a:buClrTx/>
              <a:buSzTx/>
              <a:buFontTx/>
              <a:buNone/>
              <a:tabLst/>
              <a:defRPr sz="4800" b="1">
                <a:solidFill>
                  <a:srgbClr val="FFFFFF"/>
                </a:solidFill>
              </a:defRPr>
            </a:pPr>
            <a:r>
              <a:rPr kumimoji="0" lang="zh-CN" altLang="en-US" sz="4800" b="1"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rPr>
              <a:t>基础模型结构</a:t>
            </a:r>
          </a:p>
        </p:txBody>
      </p:sp>
      <p:grpSp>
        <p:nvGrpSpPr>
          <p:cNvPr id="106" name="组合 105">
            <a:extLst>
              <a:ext uri="{FF2B5EF4-FFF2-40B4-BE49-F238E27FC236}">
                <a16:creationId xmlns:a16="http://schemas.microsoft.com/office/drawing/2014/main" xmlns="" id="{4B96FB16-5F77-4046-A531-72624E98361C}"/>
              </a:ext>
            </a:extLst>
          </p:cNvPr>
          <p:cNvGrpSpPr/>
          <p:nvPr/>
        </p:nvGrpSpPr>
        <p:grpSpPr>
          <a:xfrm>
            <a:off x="12539901" y="2865213"/>
            <a:ext cx="9897516" cy="8000135"/>
            <a:chOff x="12568518" y="3023646"/>
            <a:chExt cx="9897516" cy="8000135"/>
          </a:xfrm>
        </p:grpSpPr>
        <p:sp>
          <p:nvSpPr>
            <p:cNvPr id="3" name="圆角矩形 2">
              <a:extLst>
                <a:ext uri="{FF2B5EF4-FFF2-40B4-BE49-F238E27FC236}">
                  <a16:creationId xmlns:a16="http://schemas.microsoft.com/office/drawing/2014/main" xmlns="" id="{1C953463-2203-5F41-AC6C-0217C9F0262A}"/>
                </a:ext>
              </a:extLst>
            </p:cNvPr>
            <p:cNvSpPr/>
            <p:nvPr/>
          </p:nvSpPr>
          <p:spPr>
            <a:xfrm>
              <a:off x="16107902" y="3023646"/>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特征</a:t>
              </a:r>
            </a:p>
          </p:txBody>
        </p:sp>
        <p:sp>
          <p:nvSpPr>
            <p:cNvPr id="10" name="圆角矩形 9">
              <a:extLst>
                <a:ext uri="{FF2B5EF4-FFF2-40B4-BE49-F238E27FC236}">
                  <a16:creationId xmlns:a16="http://schemas.microsoft.com/office/drawing/2014/main" xmlns="" id="{73EE675C-841C-D840-A631-C7843874BA9B}"/>
                </a:ext>
              </a:extLst>
            </p:cNvPr>
            <p:cNvSpPr/>
            <p:nvPr/>
          </p:nvSpPr>
          <p:spPr>
            <a:xfrm>
              <a:off x="16107902" y="4841181"/>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输入层</a:t>
              </a:r>
            </a:p>
          </p:txBody>
        </p:sp>
        <p:sp>
          <p:nvSpPr>
            <p:cNvPr id="11" name="圆角矩形 10">
              <a:extLst>
                <a:ext uri="{FF2B5EF4-FFF2-40B4-BE49-F238E27FC236}">
                  <a16:creationId xmlns:a16="http://schemas.microsoft.com/office/drawing/2014/main" xmlns="" id="{BB9C0C04-434C-8B4D-A0DC-F962C6E0D3F9}"/>
                </a:ext>
              </a:extLst>
            </p:cNvPr>
            <p:cNvSpPr/>
            <p:nvPr/>
          </p:nvSpPr>
          <p:spPr>
            <a:xfrm>
              <a:off x="16107902" y="6477590"/>
              <a:ext cx="2633472" cy="726440"/>
            </a:xfrm>
            <a:prstGeom prst="roundRect">
              <a:avLst/>
            </a:prstGeom>
            <a:solidFill>
              <a:srgbClr val="FFFFFF"/>
            </a:solidFill>
            <a:ln w="25400" cap="flat">
              <a:solidFill>
                <a:srgbClr val="FF000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多层卷积层</a:t>
              </a:r>
            </a:p>
          </p:txBody>
        </p:sp>
        <p:sp>
          <p:nvSpPr>
            <p:cNvPr id="12" name="圆角矩形 11">
              <a:extLst>
                <a:ext uri="{FF2B5EF4-FFF2-40B4-BE49-F238E27FC236}">
                  <a16:creationId xmlns:a16="http://schemas.microsoft.com/office/drawing/2014/main" xmlns="" id="{0B1FEB9F-63C0-B84A-B344-6741751BB38A}"/>
                </a:ext>
              </a:extLst>
            </p:cNvPr>
            <p:cNvSpPr/>
            <p:nvPr/>
          </p:nvSpPr>
          <p:spPr>
            <a:xfrm>
              <a:off x="16107902" y="8054842"/>
              <a:ext cx="2633472" cy="1339374"/>
            </a:xfrm>
            <a:prstGeom prst="roundRect">
              <a:avLst/>
            </a:prstGeom>
            <a:solidFill>
              <a:srgbClr val="FFFFFF"/>
            </a:solidFill>
            <a:ln w="25400" cap="flat">
              <a:solidFill>
                <a:schemeClr val="accent5"/>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多层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TDNN-F</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3" name="圆角矩形 12">
              <a:extLst>
                <a:ext uri="{FF2B5EF4-FFF2-40B4-BE49-F238E27FC236}">
                  <a16:creationId xmlns:a16="http://schemas.microsoft.com/office/drawing/2014/main" xmlns="" id="{472CEA9F-45AB-B944-B3D6-05F6D0C0AC50}"/>
                </a:ext>
              </a:extLst>
            </p:cNvPr>
            <p:cNvSpPr/>
            <p:nvPr/>
          </p:nvSpPr>
          <p:spPr>
            <a:xfrm>
              <a:off x="12568518" y="8054842"/>
              <a:ext cx="2633472" cy="1339374"/>
            </a:xfrm>
            <a:prstGeom prst="roundRect">
              <a:avLst/>
            </a:prstGeom>
            <a:solidFill>
              <a:srgbClr val="FFFFFF"/>
            </a:solidFill>
            <a:ln w="25400" cap="flat">
              <a:solidFill>
                <a:srgbClr val="FF000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attention</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4" name="圆角矩形 13">
              <a:extLst>
                <a:ext uri="{FF2B5EF4-FFF2-40B4-BE49-F238E27FC236}">
                  <a16:creationId xmlns:a16="http://schemas.microsoft.com/office/drawing/2014/main" xmlns="" id="{20A44658-0937-1D47-A8E8-A67B26C35636}"/>
                </a:ext>
              </a:extLst>
            </p:cNvPr>
            <p:cNvSpPr/>
            <p:nvPr/>
          </p:nvSpPr>
          <p:spPr>
            <a:xfrm>
              <a:off x="19832562" y="8054842"/>
              <a:ext cx="2633472" cy="133937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层</a:t>
              </a:r>
              <a:endPar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线性层</a:t>
              </a:r>
            </a:p>
          </p:txBody>
        </p:sp>
        <p:sp>
          <p:nvSpPr>
            <p:cNvPr id="15" name="圆角矩形 14">
              <a:extLst>
                <a:ext uri="{FF2B5EF4-FFF2-40B4-BE49-F238E27FC236}">
                  <a16:creationId xmlns:a16="http://schemas.microsoft.com/office/drawing/2014/main" xmlns="" id="{451CCE75-6639-2247-AF8D-63E8A68D6D21}"/>
                </a:ext>
              </a:extLst>
            </p:cNvPr>
            <p:cNvSpPr/>
            <p:nvPr/>
          </p:nvSpPr>
          <p:spPr>
            <a:xfrm>
              <a:off x="12568518" y="10282780"/>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输出层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6" name="圆角矩形 15">
              <a:extLst>
                <a:ext uri="{FF2B5EF4-FFF2-40B4-BE49-F238E27FC236}">
                  <a16:creationId xmlns:a16="http://schemas.microsoft.com/office/drawing/2014/main" xmlns="" id="{8630CB3F-87BA-ED42-8627-D14F9E8B510D}"/>
                </a:ext>
              </a:extLst>
            </p:cNvPr>
            <p:cNvSpPr/>
            <p:nvPr/>
          </p:nvSpPr>
          <p:spPr>
            <a:xfrm>
              <a:off x="19832562" y="10297341"/>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输出层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2</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8" name="直线箭头连接符 7">
              <a:extLst>
                <a:ext uri="{FF2B5EF4-FFF2-40B4-BE49-F238E27FC236}">
                  <a16:creationId xmlns:a16="http://schemas.microsoft.com/office/drawing/2014/main" xmlns="" id="{9E20F3CC-C5B9-F34C-8DF7-4AD1EE8AE7D8}"/>
                </a:ext>
              </a:extLst>
            </p:cNvPr>
            <p:cNvCxnSpPr>
              <a:cxnSpLocks/>
              <a:stCxn id="3" idx="2"/>
              <a:endCxn id="10" idx="0"/>
            </p:cNvCxnSpPr>
            <p:nvPr/>
          </p:nvCxnSpPr>
          <p:spPr>
            <a:xfrm>
              <a:off x="17424638" y="3750086"/>
              <a:ext cx="0" cy="1091095"/>
            </a:xfrm>
            <a:prstGeom prst="straightConnector1">
              <a:avLst/>
            </a:prstGeom>
            <a:noFill/>
            <a:ln w="69850" cap="flat">
              <a:solidFill>
                <a:srgbClr val="002060"/>
              </a:solidFill>
              <a:prstDash val="solid"/>
              <a:round/>
              <a:headEnd type="none" w="med" len="med"/>
              <a:tailEnd type="triangle" w="lg" len="lg"/>
            </a:ln>
          </p:spPr>
          <p:style>
            <a:lnRef idx="0">
              <a:srgbClr val="FFFFFF"/>
            </a:lnRef>
            <a:fillRef idx="0">
              <a:srgbClr val="FFFFFF"/>
            </a:fillRef>
            <a:effectRef idx="0">
              <a:srgbClr val="FFFFFF"/>
            </a:effectRef>
            <a:fontRef idx="none"/>
          </p:style>
        </p:cxnSp>
        <p:cxnSp>
          <p:nvCxnSpPr>
            <p:cNvPr id="25" name="直线箭头连接符 24">
              <a:extLst>
                <a:ext uri="{FF2B5EF4-FFF2-40B4-BE49-F238E27FC236}">
                  <a16:creationId xmlns:a16="http://schemas.microsoft.com/office/drawing/2014/main" xmlns="" id="{1B86869F-A337-FC40-9112-7A58BA1C11E2}"/>
                </a:ext>
              </a:extLst>
            </p:cNvPr>
            <p:cNvCxnSpPr>
              <a:cxnSpLocks/>
              <a:stCxn id="10" idx="2"/>
              <a:endCxn id="11" idx="0"/>
            </p:cNvCxnSpPr>
            <p:nvPr/>
          </p:nvCxnSpPr>
          <p:spPr>
            <a:xfrm>
              <a:off x="17424638" y="5567621"/>
              <a:ext cx="0" cy="909969"/>
            </a:xfrm>
            <a:prstGeom prst="straightConnector1">
              <a:avLst/>
            </a:prstGeom>
            <a:noFill/>
            <a:ln w="69850" cap="flat">
              <a:solidFill>
                <a:srgbClr val="002060"/>
              </a:solidFill>
              <a:prstDash val="solid"/>
              <a:round/>
              <a:headEnd type="none" w="med" len="med"/>
              <a:tailEnd type="triangle" w="lg" len="lg"/>
            </a:ln>
          </p:spPr>
          <p:style>
            <a:lnRef idx="0">
              <a:srgbClr val="FFFFFF"/>
            </a:lnRef>
            <a:fillRef idx="0">
              <a:srgbClr val="FFFFFF"/>
            </a:fillRef>
            <a:effectRef idx="0">
              <a:srgbClr val="FFFFFF"/>
            </a:effectRef>
            <a:fontRef idx="none"/>
          </p:style>
        </p:cxnSp>
        <p:cxnSp>
          <p:nvCxnSpPr>
            <p:cNvPr id="26" name="直线箭头连接符 25">
              <a:extLst>
                <a:ext uri="{FF2B5EF4-FFF2-40B4-BE49-F238E27FC236}">
                  <a16:creationId xmlns:a16="http://schemas.microsoft.com/office/drawing/2014/main" xmlns="" id="{20842F96-FBAB-5140-82E3-472FD47B6015}"/>
                </a:ext>
              </a:extLst>
            </p:cNvPr>
            <p:cNvCxnSpPr>
              <a:cxnSpLocks/>
              <a:stCxn id="11" idx="2"/>
              <a:endCxn id="12" idx="0"/>
            </p:cNvCxnSpPr>
            <p:nvPr/>
          </p:nvCxnSpPr>
          <p:spPr>
            <a:xfrm>
              <a:off x="17424638" y="7204030"/>
              <a:ext cx="0" cy="850812"/>
            </a:xfrm>
            <a:prstGeom prst="straightConnector1">
              <a:avLst/>
            </a:prstGeom>
            <a:noFill/>
            <a:ln w="69850" cap="flat">
              <a:solidFill>
                <a:srgbClr val="002060"/>
              </a:solidFill>
              <a:prstDash val="solid"/>
              <a:round/>
              <a:headEnd type="none" w="med" len="med"/>
              <a:tailEnd type="triangle" w="lg" len="lg"/>
            </a:ln>
          </p:spPr>
          <p:style>
            <a:lnRef idx="0">
              <a:srgbClr val="FFFFFF"/>
            </a:lnRef>
            <a:fillRef idx="0">
              <a:srgbClr val="FFFFFF"/>
            </a:fillRef>
            <a:effectRef idx="0">
              <a:srgbClr val="FFFFFF"/>
            </a:effectRef>
            <a:fontRef idx="none"/>
          </p:style>
        </p:cxnSp>
        <p:cxnSp>
          <p:nvCxnSpPr>
            <p:cNvPr id="23" name="直线箭头连接符 22">
              <a:extLst>
                <a:ext uri="{FF2B5EF4-FFF2-40B4-BE49-F238E27FC236}">
                  <a16:creationId xmlns:a16="http://schemas.microsoft.com/office/drawing/2014/main" xmlns="" id="{41ECF78A-6BD2-754F-8C0A-B504C7075F20}"/>
                </a:ext>
              </a:extLst>
            </p:cNvPr>
            <p:cNvCxnSpPr>
              <a:cxnSpLocks/>
              <a:stCxn id="12" idx="3"/>
              <a:endCxn id="14" idx="1"/>
            </p:cNvCxnSpPr>
            <p:nvPr/>
          </p:nvCxnSpPr>
          <p:spPr>
            <a:xfrm>
              <a:off x="18741374" y="8724529"/>
              <a:ext cx="1091188" cy="0"/>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28" name="直线箭头连接符 27">
              <a:extLst>
                <a:ext uri="{FF2B5EF4-FFF2-40B4-BE49-F238E27FC236}">
                  <a16:creationId xmlns:a16="http://schemas.microsoft.com/office/drawing/2014/main" xmlns="" id="{869E7E6D-58BB-2B49-9CA8-54DAF5723FD0}"/>
                </a:ext>
              </a:extLst>
            </p:cNvPr>
            <p:cNvCxnSpPr>
              <a:cxnSpLocks/>
              <a:stCxn id="12" idx="1"/>
              <a:endCxn id="13" idx="3"/>
            </p:cNvCxnSpPr>
            <p:nvPr/>
          </p:nvCxnSpPr>
          <p:spPr>
            <a:xfrm flipH="1">
              <a:off x="15201990" y="8724529"/>
              <a:ext cx="905912" cy="0"/>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30" name="直线箭头连接符 29">
              <a:extLst>
                <a:ext uri="{FF2B5EF4-FFF2-40B4-BE49-F238E27FC236}">
                  <a16:creationId xmlns:a16="http://schemas.microsoft.com/office/drawing/2014/main" xmlns="" id="{D583EA29-2A87-F146-AA74-F932AC8942F3}"/>
                </a:ext>
              </a:extLst>
            </p:cNvPr>
            <p:cNvCxnSpPr>
              <a:cxnSpLocks/>
              <a:stCxn id="14" idx="2"/>
              <a:endCxn id="16" idx="0"/>
            </p:cNvCxnSpPr>
            <p:nvPr/>
          </p:nvCxnSpPr>
          <p:spPr>
            <a:xfrm>
              <a:off x="21149298" y="9394216"/>
              <a:ext cx="0" cy="903125"/>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32" name="直线箭头连接符 31">
              <a:extLst>
                <a:ext uri="{FF2B5EF4-FFF2-40B4-BE49-F238E27FC236}">
                  <a16:creationId xmlns:a16="http://schemas.microsoft.com/office/drawing/2014/main" xmlns="" id="{97867E3A-E459-7D4D-8228-BB9FD1B6C8C0}"/>
                </a:ext>
              </a:extLst>
            </p:cNvPr>
            <p:cNvCxnSpPr>
              <a:cxnSpLocks/>
              <a:stCxn id="13" idx="2"/>
              <a:endCxn id="15" idx="0"/>
            </p:cNvCxnSpPr>
            <p:nvPr/>
          </p:nvCxnSpPr>
          <p:spPr>
            <a:xfrm>
              <a:off x="13885254" y="9394216"/>
              <a:ext cx="0" cy="888564"/>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grpSp>
      <p:sp>
        <p:nvSpPr>
          <p:cNvPr id="22" name="圆角矩形">
            <a:extLst>
              <a:ext uri="{FF2B5EF4-FFF2-40B4-BE49-F238E27FC236}">
                <a16:creationId xmlns:a16="http://schemas.microsoft.com/office/drawing/2014/main" xmlns="" id="{424D3803-85CB-CE45-8BFD-44BD5DEDD91A}"/>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声学模型设计</a:t>
            </a:r>
            <a:endParaRPr sz="5400" dirty="0">
              <a:solidFill>
                <a:schemeClr val="bg1"/>
              </a:solidFill>
              <a:latin typeface="PingFang SC" panose="020B0400000000000000" pitchFamily="34" charset="-122"/>
              <a:ea typeface="PingFang SC" panose="020B0400000000000000" pitchFamily="34" charset="-122"/>
            </a:endParaRPr>
          </a:p>
        </p:txBody>
      </p:sp>
      <p:grpSp>
        <p:nvGrpSpPr>
          <p:cNvPr id="107" name="组合 106">
            <a:extLst>
              <a:ext uri="{FF2B5EF4-FFF2-40B4-BE49-F238E27FC236}">
                <a16:creationId xmlns:a16="http://schemas.microsoft.com/office/drawing/2014/main" xmlns="" id="{8AF8CCC4-B7E4-DE40-92C9-DF5E036981F1}"/>
              </a:ext>
            </a:extLst>
          </p:cNvPr>
          <p:cNvGrpSpPr/>
          <p:nvPr/>
        </p:nvGrpSpPr>
        <p:grpSpPr>
          <a:xfrm>
            <a:off x="2883362" y="3023646"/>
            <a:ext cx="6583680" cy="8204922"/>
            <a:chOff x="2883362" y="3023646"/>
            <a:chExt cx="6583680" cy="8204922"/>
          </a:xfrm>
        </p:grpSpPr>
        <p:sp>
          <p:nvSpPr>
            <p:cNvPr id="52" name="圆角矩形 51">
              <a:extLst>
                <a:ext uri="{FF2B5EF4-FFF2-40B4-BE49-F238E27FC236}">
                  <a16:creationId xmlns:a16="http://schemas.microsoft.com/office/drawing/2014/main" xmlns="" id="{7765BF32-9A67-B546-BC81-4A05667BBCD8}"/>
                </a:ext>
              </a:extLst>
            </p:cNvPr>
            <p:cNvSpPr/>
            <p:nvPr/>
          </p:nvSpPr>
          <p:spPr>
            <a:xfrm>
              <a:off x="4109670" y="3023646"/>
              <a:ext cx="4159428"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特征</a:t>
              </a:r>
            </a:p>
          </p:txBody>
        </p:sp>
        <p:sp>
          <p:nvSpPr>
            <p:cNvPr id="53" name="圆角矩形 52">
              <a:extLst>
                <a:ext uri="{FF2B5EF4-FFF2-40B4-BE49-F238E27FC236}">
                  <a16:creationId xmlns:a16="http://schemas.microsoft.com/office/drawing/2014/main" xmlns="" id="{1344A65A-D647-264B-BF77-BFE490ADB141}"/>
                </a:ext>
              </a:extLst>
            </p:cNvPr>
            <p:cNvSpPr/>
            <p:nvPr/>
          </p:nvSpPr>
          <p:spPr>
            <a:xfrm>
              <a:off x="4109673" y="4841181"/>
              <a:ext cx="4159424"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输入层</a:t>
              </a:r>
            </a:p>
          </p:txBody>
        </p:sp>
        <p:sp>
          <p:nvSpPr>
            <p:cNvPr id="55" name="圆角矩形 54">
              <a:extLst>
                <a:ext uri="{FF2B5EF4-FFF2-40B4-BE49-F238E27FC236}">
                  <a16:creationId xmlns:a16="http://schemas.microsoft.com/office/drawing/2014/main" xmlns="" id="{EAF5B396-DE1B-234F-A34F-68E5590054BF}"/>
                </a:ext>
              </a:extLst>
            </p:cNvPr>
            <p:cNvSpPr/>
            <p:nvPr/>
          </p:nvSpPr>
          <p:spPr>
            <a:xfrm>
              <a:off x="4109671" y="6560934"/>
              <a:ext cx="4159428"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多层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TDNN</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57" name="圆角矩形 56">
              <a:extLst>
                <a:ext uri="{FF2B5EF4-FFF2-40B4-BE49-F238E27FC236}">
                  <a16:creationId xmlns:a16="http://schemas.microsoft.com/office/drawing/2014/main" xmlns="" id="{FA9F02B7-B6E0-0F42-9AB6-FA2FC9B624C3}"/>
                </a:ext>
              </a:extLst>
            </p:cNvPr>
            <p:cNvSpPr/>
            <p:nvPr/>
          </p:nvSpPr>
          <p:spPr>
            <a:xfrm>
              <a:off x="4109675" y="8386067"/>
              <a:ext cx="4159424"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线性层</a:t>
              </a:r>
            </a:p>
          </p:txBody>
        </p:sp>
        <p:sp>
          <p:nvSpPr>
            <p:cNvPr id="59" name="圆角矩形 58">
              <a:extLst>
                <a:ext uri="{FF2B5EF4-FFF2-40B4-BE49-F238E27FC236}">
                  <a16:creationId xmlns:a16="http://schemas.microsoft.com/office/drawing/2014/main" xmlns="" id="{6B671B4A-9B3E-C64A-A79B-39CBED5DE177}"/>
                </a:ext>
              </a:extLst>
            </p:cNvPr>
            <p:cNvSpPr/>
            <p:nvPr/>
          </p:nvSpPr>
          <p:spPr>
            <a:xfrm>
              <a:off x="6833570" y="10502128"/>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输出层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2</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60" name="直线箭头连接符 59">
              <a:extLst>
                <a:ext uri="{FF2B5EF4-FFF2-40B4-BE49-F238E27FC236}">
                  <a16:creationId xmlns:a16="http://schemas.microsoft.com/office/drawing/2014/main" xmlns="" id="{5FF5067E-4534-5148-A1AA-3E52B8A12537}"/>
                </a:ext>
              </a:extLst>
            </p:cNvPr>
            <p:cNvCxnSpPr>
              <a:cxnSpLocks/>
              <a:stCxn id="52" idx="2"/>
              <a:endCxn id="53" idx="0"/>
            </p:cNvCxnSpPr>
            <p:nvPr/>
          </p:nvCxnSpPr>
          <p:spPr>
            <a:xfrm>
              <a:off x="6189384" y="3750086"/>
              <a:ext cx="1" cy="1091095"/>
            </a:xfrm>
            <a:prstGeom prst="straightConnector1">
              <a:avLst/>
            </a:prstGeom>
            <a:noFill/>
            <a:ln w="69850" cap="flat">
              <a:solidFill>
                <a:srgbClr val="002060"/>
              </a:solidFill>
              <a:prstDash val="solid"/>
              <a:round/>
              <a:headEnd type="none" w="med" len="med"/>
              <a:tailEnd type="triangle" w="lg" len="lg"/>
            </a:ln>
          </p:spPr>
          <p:style>
            <a:lnRef idx="0">
              <a:srgbClr val="FFFFFF"/>
            </a:lnRef>
            <a:fillRef idx="0">
              <a:srgbClr val="FFFFFF"/>
            </a:fillRef>
            <a:effectRef idx="0">
              <a:srgbClr val="FFFFFF"/>
            </a:effectRef>
            <a:fontRef idx="none"/>
          </p:style>
        </p:cxnSp>
        <p:cxnSp>
          <p:nvCxnSpPr>
            <p:cNvPr id="61" name="直线箭头连接符 60">
              <a:extLst>
                <a:ext uri="{FF2B5EF4-FFF2-40B4-BE49-F238E27FC236}">
                  <a16:creationId xmlns:a16="http://schemas.microsoft.com/office/drawing/2014/main" xmlns="" id="{718B96AF-E58B-5B4A-9A6C-215895D0DF14}"/>
                </a:ext>
              </a:extLst>
            </p:cNvPr>
            <p:cNvCxnSpPr>
              <a:cxnSpLocks/>
              <a:stCxn id="53" idx="2"/>
              <a:endCxn id="55" idx="0"/>
            </p:cNvCxnSpPr>
            <p:nvPr/>
          </p:nvCxnSpPr>
          <p:spPr>
            <a:xfrm>
              <a:off x="6189385" y="5567621"/>
              <a:ext cx="0" cy="993313"/>
            </a:xfrm>
            <a:prstGeom prst="straightConnector1">
              <a:avLst/>
            </a:prstGeom>
            <a:noFill/>
            <a:ln w="69850" cap="flat">
              <a:solidFill>
                <a:srgbClr val="002060"/>
              </a:solidFill>
              <a:prstDash val="solid"/>
              <a:round/>
              <a:headEnd type="none" w="med" len="med"/>
              <a:tailEnd type="triangle" w="lg" len="lg"/>
            </a:ln>
          </p:spPr>
          <p:style>
            <a:lnRef idx="0">
              <a:srgbClr val="FFFFFF"/>
            </a:lnRef>
            <a:fillRef idx="0">
              <a:srgbClr val="FFFFFF"/>
            </a:fillRef>
            <a:effectRef idx="0">
              <a:srgbClr val="FFFFFF"/>
            </a:effectRef>
            <a:fontRef idx="none"/>
          </p:style>
        </p:cxnSp>
        <p:cxnSp>
          <p:nvCxnSpPr>
            <p:cNvPr id="63" name="直线箭头连接符 62">
              <a:extLst>
                <a:ext uri="{FF2B5EF4-FFF2-40B4-BE49-F238E27FC236}">
                  <a16:creationId xmlns:a16="http://schemas.microsoft.com/office/drawing/2014/main" xmlns="" id="{1FC798D4-5850-E345-8B5A-E32FDF563BF2}"/>
                </a:ext>
              </a:extLst>
            </p:cNvPr>
            <p:cNvCxnSpPr>
              <a:cxnSpLocks/>
              <a:stCxn id="55" idx="2"/>
              <a:endCxn id="57" idx="0"/>
            </p:cNvCxnSpPr>
            <p:nvPr/>
          </p:nvCxnSpPr>
          <p:spPr>
            <a:xfrm>
              <a:off x="6189385" y="7287374"/>
              <a:ext cx="2" cy="1098693"/>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65" name="直线箭头连接符 64">
              <a:extLst>
                <a:ext uri="{FF2B5EF4-FFF2-40B4-BE49-F238E27FC236}">
                  <a16:creationId xmlns:a16="http://schemas.microsoft.com/office/drawing/2014/main" xmlns="" id="{A5320A3D-2462-374C-817D-902BA2DD8537}"/>
                </a:ext>
              </a:extLst>
            </p:cNvPr>
            <p:cNvCxnSpPr>
              <a:cxnSpLocks/>
              <a:stCxn id="57" idx="2"/>
              <a:endCxn id="59" idx="0"/>
            </p:cNvCxnSpPr>
            <p:nvPr/>
          </p:nvCxnSpPr>
          <p:spPr>
            <a:xfrm>
              <a:off x="6189387" y="9112507"/>
              <a:ext cx="1960919" cy="1389621"/>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sp>
          <p:nvSpPr>
            <p:cNvPr id="79" name="圆角矩形 78">
              <a:extLst>
                <a:ext uri="{FF2B5EF4-FFF2-40B4-BE49-F238E27FC236}">
                  <a16:creationId xmlns:a16="http://schemas.microsoft.com/office/drawing/2014/main" xmlns="" id="{5A73C714-CF10-1E4F-8D2A-269FAA620496}"/>
                </a:ext>
              </a:extLst>
            </p:cNvPr>
            <p:cNvSpPr/>
            <p:nvPr/>
          </p:nvSpPr>
          <p:spPr>
            <a:xfrm>
              <a:off x="2883362" y="10502128"/>
              <a:ext cx="2633472"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输出层</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80" name="直线箭头连接符 79">
              <a:extLst>
                <a:ext uri="{FF2B5EF4-FFF2-40B4-BE49-F238E27FC236}">
                  <a16:creationId xmlns:a16="http://schemas.microsoft.com/office/drawing/2014/main" xmlns="" id="{C27646F4-D194-864A-B36C-44E1851062DB}"/>
                </a:ext>
              </a:extLst>
            </p:cNvPr>
            <p:cNvCxnSpPr>
              <a:cxnSpLocks/>
              <a:stCxn id="57" idx="2"/>
              <a:endCxn id="79" idx="0"/>
            </p:cNvCxnSpPr>
            <p:nvPr/>
          </p:nvCxnSpPr>
          <p:spPr>
            <a:xfrm flipH="1">
              <a:off x="4200098" y="9112507"/>
              <a:ext cx="1989289" cy="1389621"/>
            </a:xfrm>
            <a:prstGeom prst="straightConnector1">
              <a:avLst/>
            </a:prstGeom>
            <a:noFill/>
            <a:ln w="69850"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grpSp>
      <p:sp>
        <p:nvSpPr>
          <p:cNvPr id="108" name="文本框 107">
            <a:extLst>
              <a:ext uri="{FF2B5EF4-FFF2-40B4-BE49-F238E27FC236}">
                <a16:creationId xmlns:a16="http://schemas.microsoft.com/office/drawing/2014/main" xmlns="" id="{BAB6FC70-285C-2B43-9B86-3F4F3FAFFD4D}"/>
              </a:ext>
            </a:extLst>
          </p:cNvPr>
          <p:cNvSpPr txBox="1"/>
          <p:nvPr/>
        </p:nvSpPr>
        <p:spPr>
          <a:xfrm>
            <a:off x="2883362" y="12106454"/>
            <a:ext cx="6583680" cy="584775"/>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AIShell2</a:t>
            </a:r>
            <a:r>
              <a:rPr kumimoji="0" lang="zh-CN" altLang="en-US" sz="3200" b="1"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 </a:t>
            </a:r>
            <a:r>
              <a:rPr kumimoji="0" lang="en-US" altLang="zh-CN" sz="3200" b="1"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chain </a:t>
            </a:r>
            <a:r>
              <a:rPr kumimoji="0" lang="zh-CN" altLang="en-US" sz="3200" b="1"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模型结构</a:t>
            </a:r>
          </a:p>
        </p:txBody>
      </p:sp>
      <p:sp>
        <p:nvSpPr>
          <p:cNvPr id="109" name="文本框 108">
            <a:extLst>
              <a:ext uri="{FF2B5EF4-FFF2-40B4-BE49-F238E27FC236}">
                <a16:creationId xmlns:a16="http://schemas.microsoft.com/office/drawing/2014/main" xmlns="" id="{E3CF5460-8C8A-1A43-86B5-FFA5190C7F2E}"/>
              </a:ext>
            </a:extLst>
          </p:cNvPr>
          <p:cNvSpPr txBox="1"/>
          <p:nvPr/>
        </p:nvSpPr>
        <p:spPr>
          <a:xfrm>
            <a:off x="14196819" y="12106454"/>
            <a:ext cx="6583680" cy="584775"/>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3348"/>
                </a:solidFill>
                <a:effectLst/>
                <a:uLnTx/>
                <a:uFillTx/>
                <a:latin typeface="PingFang SC" panose="020B0400000000000000" pitchFamily="34" charset="-122"/>
                <a:ea typeface="PingFang SC" panose="020B0400000000000000" pitchFamily="34" charset="-122"/>
                <a:sym typeface="Helvetica"/>
              </a:rPr>
              <a:t>本模型结构</a:t>
            </a:r>
          </a:p>
        </p:txBody>
      </p:sp>
    </p:spTree>
    <p:extLst>
      <p:ext uri="{BB962C8B-B14F-4D97-AF65-F5344CB8AC3E}">
        <p14:creationId xmlns:p14="http://schemas.microsoft.com/office/powerpoint/2010/main" val="34125350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rgbClr val="535353"/>
              </a:solidFill>
              <a:effectLst/>
              <a:uLnTx/>
              <a:uFillTx/>
              <a:latin typeface="Helvetica"/>
              <a:sym typeface="Helvetica"/>
            </a:endParaRPr>
          </a:p>
        </p:txBody>
      </p:sp>
      <p:sp>
        <p:nvSpPr>
          <p:cNvPr id="4" name="标题"/>
          <p:cNvSpPr txBox="1"/>
          <p:nvPr/>
        </p:nvSpPr>
        <p:spPr>
          <a:xfrm>
            <a:off x="725724" y="706895"/>
            <a:ext cx="5675364" cy="1091692"/>
          </a:xfrm>
          <a:prstGeom prst="rect">
            <a:avLst/>
          </a:prstGeom>
          <a:ln w="12700">
            <a:miter lim="400000"/>
          </a:ln>
        </p:spPr>
        <p:txBody>
          <a:bodyPr lIns="50800" tIns="50800" rIns="50800" bIns="50800" anchor="ctr">
            <a:normAutofit/>
          </a:bodyPr>
          <a:lstStyle/>
          <a:p>
            <a:pPr marL="0" marR="0" lvl="1" indent="0" algn="l" defTabSz="626745" rtl="0" eaLnBrk="1" fontAlgn="auto" latinLnBrk="0" hangingPunct="0">
              <a:lnSpc>
                <a:spcPct val="100000"/>
              </a:lnSpc>
              <a:spcBef>
                <a:spcPts val="0"/>
              </a:spcBef>
              <a:spcAft>
                <a:spcPts val="0"/>
              </a:spcAft>
              <a:buClrTx/>
              <a:buSzTx/>
              <a:buFontTx/>
              <a:buNone/>
              <a:tabLst/>
              <a:defRPr sz="4800" b="1">
                <a:solidFill>
                  <a:srgbClr val="FFFFFF"/>
                </a:solidFill>
              </a:defRPr>
            </a:pPr>
            <a:r>
              <a:rPr lang="zh-CN" altLang="en-US" sz="4800" b="1" dirty="0">
                <a:solidFill>
                  <a:srgbClr val="FFFFFF"/>
                </a:solidFill>
                <a:latin typeface="PingFang SC" panose="020B0400000000000000" pitchFamily="34" charset="-122"/>
                <a:ea typeface="PingFang SC" panose="020B0400000000000000" pitchFamily="34" charset="-122"/>
              </a:rPr>
              <a:t>微调模型训练流程</a:t>
            </a:r>
            <a:endParaRPr kumimoji="0" lang="zh-CN" altLang="en-US" sz="4800" b="1"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endParaRPr>
          </a:p>
        </p:txBody>
      </p:sp>
      <p:sp>
        <p:nvSpPr>
          <p:cNvPr id="3" name="圆角矩形 2">
            <a:extLst>
              <a:ext uri="{FF2B5EF4-FFF2-40B4-BE49-F238E27FC236}">
                <a16:creationId xmlns:a16="http://schemas.microsoft.com/office/drawing/2014/main" xmlns="" id="{1C953463-2203-5F41-AC6C-0217C9F0262A}"/>
              </a:ext>
            </a:extLst>
          </p:cNvPr>
          <p:cNvSpPr/>
          <p:nvPr/>
        </p:nvSpPr>
        <p:spPr>
          <a:xfrm>
            <a:off x="1747700" y="4888251"/>
            <a:ext cx="2566116" cy="133937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1500h</a:t>
            </a:r>
            <a:r>
              <a:rPr lang="zh-CN" altLang="en-US" sz="3600" dirty="0">
                <a:solidFill>
                  <a:srgbClr val="000000"/>
                </a:solidFill>
                <a:latin typeface="PingFang SC" panose="020B0400000000000000" pitchFamily="34" charset="-122"/>
                <a:ea typeface="PingFang SC" panose="020B0400000000000000" pitchFamily="34" charset="-122"/>
              </a:rPr>
              <a:t>训练集</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21" name="圆角矩形 20">
            <a:extLst>
              <a:ext uri="{FF2B5EF4-FFF2-40B4-BE49-F238E27FC236}">
                <a16:creationId xmlns:a16="http://schemas.microsoft.com/office/drawing/2014/main" xmlns="" id="{4F5C0857-B125-6B45-A1A3-F488E35ED83C}"/>
              </a:ext>
            </a:extLst>
          </p:cNvPr>
          <p:cNvSpPr/>
          <p:nvPr/>
        </p:nvSpPr>
        <p:spPr>
          <a:xfrm>
            <a:off x="1747700" y="7907438"/>
            <a:ext cx="2566116"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15h</a:t>
            </a:r>
            <a:r>
              <a:rPr lang="zh-CN" altLang="en-US" sz="3600" dirty="0">
                <a:solidFill>
                  <a:srgbClr val="000000"/>
                </a:solidFill>
                <a:latin typeface="PingFang SC" panose="020B0400000000000000" pitchFamily="34" charset="-122"/>
                <a:ea typeface="PingFang SC" panose="020B0400000000000000" pitchFamily="34" charset="-122"/>
              </a:rPr>
              <a:t>调参集</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2" name="右中括号 1">
            <a:extLst>
              <a:ext uri="{FF2B5EF4-FFF2-40B4-BE49-F238E27FC236}">
                <a16:creationId xmlns:a16="http://schemas.microsoft.com/office/drawing/2014/main" xmlns="" id="{EF80507E-8E97-6046-A727-CCE9C4BD6F16}"/>
              </a:ext>
            </a:extLst>
          </p:cNvPr>
          <p:cNvSpPr/>
          <p:nvPr/>
        </p:nvSpPr>
        <p:spPr>
          <a:xfrm>
            <a:off x="4382837" y="5557938"/>
            <a:ext cx="333315" cy="2715768"/>
          </a:xfrm>
          <a:prstGeom prst="rightBracket">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endParaRPr>
          </a:p>
        </p:txBody>
      </p:sp>
      <p:sp>
        <p:nvSpPr>
          <p:cNvPr id="24" name="圆角矩形 23">
            <a:extLst>
              <a:ext uri="{FF2B5EF4-FFF2-40B4-BE49-F238E27FC236}">
                <a16:creationId xmlns:a16="http://schemas.microsoft.com/office/drawing/2014/main" xmlns="" id="{97E0A9B8-27F3-984E-9C52-14456D159E8E}"/>
              </a:ext>
            </a:extLst>
          </p:cNvPr>
          <p:cNvSpPr/>
          <p:nvPr/>
        </p:nvSpPr>
        <p:spPr>
          <a:xfrm>
            <a:off x="5451014" y="7084995"/>
            <a:ext cx="2361906" cy="133937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13</a:t>
            </a:r>
            <a:r>
              <a:rPr lang="zh-CN" altLang="en-US" sz="3600" dirty="0">
                <a:solidFill>
                  <a:srgbClr val="000000"/>
                </a:solidFill>
                <a:latin typeface="PingFang SC" panose="020B0400000000000000" pitchFamily="34" charset="-122"/>
                <a:ea typeface="PingFang SC" panose="020B0400000000000000" pitchFamily="34" charset="-122"/>
              </a:rPr>
              <a:t>维</a:t>
            </a:r>
            <a:r>
              <a:rPr lang="en-US" altLang="zh-CN" sz="3600" dirty="0">
                <a:solidFill>
                  <a:srgbClr val="000000"/>
                </a:solidFill>
                <a:latin typeface="PingFang SC" panose="020B0400000000000000" pitchFamily="34" charset="-122"/>
                <a:ea typeface="PingFang SC" panose="020B0400000000000000" pitchFamily="34" charset="-122"/>
              </a:rPr>
              <a:t>MFCC</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27" name="圆角矩形 26">
            <a:extLst>
              <a:ext uri="{FF2B5EF4-FFF2-40B4-BE49-F238E27FC236}">
                <a16:creationId xmlns:a16="http://schemas.microsoft.com/office/drawing/2014/main" xmlns="" id="{067FDBB5-17C8-CB4C-BD4A-3D82F62197FF}"/>
              </a:ext>
            </a:extLst>
          </p:cNvPr>
          <p:cNvSpPr/>
          <p:nvPr/>
        </p:nvSpPr>
        <p:spPr>
          <a:xfrm>
            <a:off x="8726112" y="7084995"/>
            <a:ext cx="2361906" cy="133937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单音素</a:t>
            </a:r>
            <a:endPar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训练</a:t>
            </a:r>
          </a:p>
        </p:txBody>
      </p:sp>
      <p:sp>
        <p:nvSpPr>
          <p:cNvPr id="29" name="圆角矩形 28">
            <a:extLst>
              <a:ext uri="{FF2B5EF4-FFF2-40B4-BE49-F238E27FC236}">
                <a16:creationId xmlns:a16="http://schemas.microsoft.com/office/drawing/2014/main" xmlns="" id="{B2D53847-2529-1A42-9C3B-1AD66974EC4A}"/>
              </a:ext>
            </a:extLst>
          </p:cNvPr>
          <p:cNvSpPr/>
          <p:nvPr/>
        </p:nvSpPr>
        <p:spPr>
          <a:xfrm>
            <a:off x="12044870" y="7084995"/>
            <a:ext cx="2361906" cy="1339374"/>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000000"/>
                </a:solidFill>
                <a:latin typeface="PingFang SC" panose="020B0400000000000000" pitchFamily="34" charset="-122"/>
                <a:ea typeface="PingFang SC" panose="020B0400000000000000" pitchFamily="34" charset="-122"/>
              </a:rPr>
              <a:t>三音素</a:t>
            </a:r>
            <a:endParaRPr lang="en-US" altLang="zh-CN" sz="3600" dirty="0">
              <a:solidFill>
                <a:srgbClr val="000000"/>
              </a:solidFill>
              <a:latin typeface="PingFang SC" panose="020B0400000000000000" pitchFamily="34" charset="-122"/>
              <a:ea typeface="PingFang SC" panose="020B0400000000000000" pitchFamily="34" charset="-122"/>
            </a:endParaRPr>
          </a:p>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000000"/>
                </a:solidFill>
                <a:latin typeface="PingFang SC" panose="020B0400000000000000" pitchFamily="34" charset="-122"/>
                <a:ea typeface="PingFang SC" panose="020B0400000000000000" pitchFamily="34" charset="-122"/>
              </a:rPr>
              <a:t>训练</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31" name="圆角矩形 30">
            <a:extLst>
              <a:ext uri="{FF2B5EF4-FFF2-40B4-BE49-F238E27FC236}">
                <a16:creationId xmlns:a16="http://schemas.microsoft.com/office/drawing/2014/main" xmlns="" id="{F9F09FEE-81E4-AC4A-BA7D-832F87B95896}"/>
              </a:ext>
            </a:extLst>
          </p:cNvPr>
          <p:cNvSpPr/>
          <p:nvPr/>
        </p:nvSpPr>
        <p:spPr>
          <a:xfrm>
            <a:off x="15363628" y="7391462"/>
            <a:ext cx="2361906"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chain</a:t>
            </a:r>
            <a:r>
              <a:rPr lang="zh-CN" altLang="en-US" sz="3600" dirty="0">
                <a:solidFill>
                  <a:srgbClr val="000000"/>
                </a:solidFill>
                <a:latin typeface="PingFang SC" panose="020B0400000000000000" pitchFamily="34" charset="-122"/>
                <a:ea typeface="PingFang SC" panose="020B0400000000000000" pitchFamily="34" charset="-122"/>
              </a:rPr>
              <a:t>训练</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33" name="圆角矩形 32">
            <a:extLst>
              <a:ext uri="{FF2B5EF4-FFF2-40B4-BE49-F238E27FC236}">
                <a16:creationId xmlns:a16="http://schemas.microsoft.com/office/drawing/2014/main" xmlns="" id="{E67A0139-A0E8-AC48-8460-5BD34FF6C954}"/>
              </a:ext>
            </a:extLst>
          </p:cNvPr>
          <p:cNvSpPr/>
          <p:nvPr/>
        </p:nvSpPr>
        <p:spPr>
          <a:xfrm>
            <a:off x="18682386" y="7391462"/>
            <a:ext cx="2361906"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基础模型</a:t>
            </a:r>
          </a:p>
        </p:txBody>
      </p:sp>
      <p:sp>
        <p:nvSpPr>
          <p:cNvPr id="34" name="圆角矩形 33">
            <a:extLst>
              <a:ext uri="{FF2B5EF4-FFF2-40B4-BE49-F238E27FC236}">
                <a16:creationId xmlns:a16="http://schemas.microsoft.com/office/drawing/2014/main" xmlns="" id="{9128C67F-00AD-6F4A-8713-60636EE1198A}"/>
              </a:ext>
            </a:extLst>
          </p:cNvPr>
          <p:cNvSpPr/>
          <p:nvPr/>
        </p:nvSpPr>
        <p:spPr>
          <a:xfrm>
            <a:off x="18172154" y="9157895"/>
            <a:ext cx="3382050" cy="930751"/>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4800" dirty="0">
                <a:solidFill>
                  <a:srgbClr val="FF1033"/>
                </a:solidFill>
                <a:latin typeface="PingFang SC" panose="020B0400000000000000" pitchFamily="34" charset="-122"/>
                <a:ea typeface="PingFang SC" panose="020B0400000000000000" pitchFamily="34" charset="-122"/>
              </a:rPr>
              <a:t>微调训练</a:t>
            </a:r>
            <a:endParaRPr lang="en-US" altLang="zh-CN" sz="4800" dirty="0">
              <a:solidFill>
                <a:srgbClr val="FF1033"/>
              </a:solidFill>
              <a:latin typeface="PingFang SC" panose="020B0400000000000000" pitchFamily="34" charset="-122"/>
              <a:ea typeface="PingFang SC" panose="020B0400000000000000" pitchFamily="34" charset="-122"/>
            </a:endParaRPr>
          </a:p>
        </p:txBody>
      </p:sp>
      <p:sp>
        <p:nvSpPr>
          <p:cNvPr id="35" name="圆角矩形 34">
            <a:extLst>
              <a:ext uri="{FF2B5EF4-FFF2-40B4-BE49-F238E27FC236}">
                <a16:creationId xmlns:a16="http://schemas.microsoft.com/office/drawing/2014/main" xmlns="" id="{2B29E176-5842-0346-B01D-224C7014E359}"/>
              </a:ext>
            </a:extLst>
          </p:cNvPr>
          <p:cNvSpPr/>
          <p:nvPr/>
        </p:nvSpPr>
        <p:spPr>
          <a:xfrm>
            <a:off x="18682386" y="11468291"/>
            <a:ext cx="2361906" cy="726440"/>
          </a:xfrm>
          <a:prstGeom prst="roundRect">
            <a:avLst/>
          </a:prstGeom>
          <a:solidFill>
            <a:srgbClr val="FFFFFF"/>
          </a:solidFill>
          <a:ln w="25400" cap="flat">
            <a:solidFill>
              <a:srgbClr val="FF1033"/>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FF1033"/>
                </a:solidFill>
                <a:latin typeface="PingFang SC" panose="020B0400000000000000" pitchFamily="34" charset="-122"/>
                <a:ea typeface="PingFang SC" panose="020B0400000000000000" pitchFamily="34" charset="-122"/>
              </a:rPr>
              <a:t>微调模型</a:t>
            </a:r>
            <a:endParaRPr kumimoji="0" lang="zh-CN" altLang="en-US" sz="3600" b="0" i="0" u="none" strike="noStrike" kern="0" cap="none" spc="0" normalizeH="0" baseline="0" noProof="0" dirty="0">
              <a:ln>
                <a:noFill/>
              </a:ln>
              <a:solidFill>
                <a:srgbClr val="FF1033"/>
              </a:solidFill>
              <a:effectLst/>
              <a:uLnTx/>
              <a:uFillTx/>
              <a:latin typeface="PingFang SC" panose="020B0400000000000000" pitchFamily="34" charset="-122"/>
              <a:ea typeface="PingFang SC" panose="020B0400000000000000" pitchFamily="34" charset="-122"/>
              <a:sym typeface="Helvetica"/>
            </a:endParaRPr>
          </a:p>
        </p:txBody>
      </p:sp>
      <p:sp>
        <p:nvSpPr>
          <p:cNvPr id="36" name="圆角矩形 35">
            <a:extLst>
              <a:ext uri="{FF2B5EF4-FFF2-40B4-BE49-F238E27FC236}">
                <a16:creationId xmlns:a16="http://schemas.microsoft.com/office/drawing/2014/main" xmlns="" id="{3E365474-0143-8047-946B-057202162C42}"/>
              </a:ext>
            </a:extLst>
          </p:cNvPr>
          <p:cNvSpPr/>
          <p:nvPr/>
        </p:nvSpPr>
        <p:spPr>
          <a:xfrm>
            <a:off x="15027097" y="5074824"/>
            <a:ext cx="3034968" cy="1952308"/>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40</a:t>
            </a:r>
            <a:r>
              <a:rPr lang="zh-CN" altLang="en-US" sz="3600" dirty="0">
                <a:solidFill>
                  <a:srgbClr val="000000"/>
                </a:solidFill>
                <a:latin typeface="PingFang SC" panose="020B0400000000000000" pitchFamily="34" charset="-122"/>
                <a:ea typeface="PingFang SC" panose="020B0400000000000000" pitchFamily="34" charset="-122"/>
              </a:rPr>
              <a:t>维</a:t>
            </a:r>
            <a:r>
              <a:rPr lang="en-US" altLang="zh-CN" sz="3600" dirty="0">
                <a:solidFill>
                  <a:srgbClr val="000000"/>
                </a:solidFill>
                <a:latin typeface="PingFang SC" panose="020B0400000000000000" pitchFamily="34" charset="-122"/>
                <a:ea typeface="PingFang SC" panose="020B0400000000000000" pitchFamily="34" charset="-122"/>
              </a:rPr>
              <a:t>MFCC+100</a:t>
            </a:r>
            <a:r>
              <a:rPr lang="zh-CN" altLang="en-US" sz="3600" dirty="0">
                <a:solidFill>
                  <a:srgbClr val="000000"/>
                </a:solidFill>
                <a:latin typeface="PingFang SC" panose="020B0400000000000000" pitchFamily="34" charset="-122"/>
                <a:ea typeface="PingFang SC" panose="020B0400000000000000" pitchFamily="34" charset="-122"/>
              </a:rPr>
              <a:t>维</a:t>
            </a:r>
            <a:r>
              <a:rPr lang="en-US" altLang="zh-CN" sz="3600" dirty="0" err="1">
                <a:solidFill>
                  <a:srgbClr val="000000"/>
                </a:solidFill>
                <a:latin typeface="PingFang SC" panose="020B0400000000000000" pitchFamily="34" charset="-122"/>
                <a:ea typeface="PingFang SC" panose="020B0400000000000000" pitchFamily="34" charset="-122"/>
              </a:rPr>
              <a:t>ivector</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9" name="直线箭头连接符 8">
            <a:extLst>
              <a:ext uri="{FF2B5EF4-FFF2-40B4-BE49-F238E27FC236}">
                <a16:creationId xmlns:a16="http://schemas.microsoft.com/office/drawing/2014/main" xmlns="" id="{1185EEF3-9E8E-D249-9DF7-7E055631B618}"/>
              </a:ext>
            </a:extLst>
          </p:cNvPr>
          <p:cNvCxnSpPr>
            <a:cxnSpLocks/>
            <a:stCxn id="36" idx="1"/>
          </p:cNvCxnSpPr>
          <p:nvPr/>
        </p:nvCxnSpPr>
        <p:spPr>
          <a:xfrm flipH="1">
            <a:off x="4716153" y="6050978"/>
            <a:ext cx="10310944" cy="0"/>
          </a:xfrm>
          <a:prstGeom prst="straightConnector1">
            <a:avLst/>
          </a:prstGeom>
          <a:noFill/>
          <a:ln w="28575" cap="flat">
            <a:solidFill>
              <a:srgbClr val="002060"/>
            </a:solidFill>
            <a:prstDash val="solid"/>
            <a:round/>
            <a:headEnd type="triangle" w="med" len="med"/>
            <a:tailEnd type="none" w="lg" len="lg"/>
          </a:ln>
        </p:spPr>
        <p:style>
          <a:lnRef idx="0">
            <a:srgbClr val="FFFFFF"/>
          </a:lnRef>
          <a:fillRef idx="0">
            <a:srgbClr val="FFFFFF"/>
          </a:fillRef>
          <a:effectRef idx="0">
            <a:srgbClr val="FFFFFF"/>
          </a:effectRef>
          <a:fontRef idx="none"/>
        </p:style>
      </p:cxnSp>
      <p:cxnSp>
        <p:nvCxnSpPr>
          <p:cNvPr id="18" name="直线箭头连接符 17">
            <a:extLst>
              <a:ext uri="{FF2B5EF4-FFF2-40B4-BE49-F238E27FC236}">
                <a16:creationId xmlns:a16="http://schemas.microsoft.com/office/drawing/2014/main" xmlns="" id="{66571986-EC67-0844-AF48-D6B18E131BE9}"/>
              </a:ext>
            </a:extLst>
          </p:cNvPr>
          <p:cNvCxnSpPr>
            <a:endCxn id="24" idx="1"/>
          </p:cNvCxnSpPr>
          <p:nvPr/>
        </p:nvCxnSpPr>
        <p:spPr>
          <a:xfrm>
            <a:off x="4716152" y="7754682"/>
            <a:ext cx="734862" cy="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20" name="直线箭头连接符 19">
            <a:extLst>
              <a:ext uri="{FF2B5EF4-FFF2-40B4-BE49-F238E27FC236}">
                <a16:creationId xmlns:a16="http://schemas.microsoft.com/office/drawing/2014/main" xmlns="" id="{0480148B-5BEB-B249-9B93-EFA18FC1B05C}"/>
              </a:ext>
            </a:extLst>
          </p:cNvPr>
          <p:cNvCxnSpPr>
            <a:stCxn id="24" idx="3"/>
          </p:cNvCxnSpPr>
          <p:nvPr/>
        </p:nvCxnSpPr>
        <p:spPr>
          <a:xfrm>
            <a:off x="7812920" y="7754682"/>
            <a:ext cx="913192" cy="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37" name="直线箭头连接符 36">
            <a:extLst>
              <a:ext uri="{FF2B5EF4-FFF2-40B4-BE49-F238E27FC236}">
                <a16:creationId xmlns:a16="http://schemas.microsoft.com/office/drawing/2014/main" xmlns="" id="{B6AC0048-95AF-BD44-97DD-85B5E0CAECA1}"/>
              </a:ext>
            </a:extLst>
          </p:cNvPr>
          <p:cNvCxnSpPr>
            <a:stCxn id="27" idx="3"/>
            <a:endCxn id="29" idx="1"/>
          </p:cNvCxnSpPr>
          <p:nvPr/>
        </p:nvCxnSpPr>
        <p:spPr>
          <a:xfrm>
            <a:off x="11088018" y="7754682"/>
            <a:ext cx="956852" cy="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39" name="直线箭头连接符 38">
            <a:extLst>
              <a:ext uri="{FF2B5EF4-FFF2-40B4-BE49-F238E27FC236}">
                <a16:creationId xmlns:a16="http://schemas.microsoft.com/office/drawing/2014/main" xmlns="" id="{D02874AF-5153-BF47-BED3-762460942D91}"/>
              </a:ext>
            </a:extLst>
          </p:cNvPr>
          <p:cNvCxnSpPr>
            <a:stCxn id="29" idx="3"/>
            <a:endCxn id="31" idx="1"/>
          </p:cNvCxnSpPr>
          <p:nvPr/>
        </p:nvCxnSpPr>
        <p:spPr>
          <a:xfrm>
            <a:off x="14406776" y="7754682"/>
            <a:ext cx="956852" cy="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41" name="直线箭头连接符 40">
            <a:extLst>
              <a:ext uri="{FF2B5EF4-FFF2-40B4-BE49-F238E27FC236}">
                <a16:creationId xmlns:a16="http://schemas.microsoft.com/office/drawing/2014/main" xmlns="" id="{0F4B9884-51E9-E64B-92CE-9473C01FB521}"/>
              </a:ext>
            </a:extLst>
          </p:cNvPr>
          <p:cNvCxnSpPr>
            <a:stCxn id="31" idx="3"/>
            <a:endCxn id="33" idx="1"/>
          </p:cNvCxnSpPr>
          <p:nvPr/>
        </p:nvCxnSpPr>
        <p:spPr>
          <a:xfrm>
            <a:off x="17725534" y="7754682"/>
            <a:ext cx="956852" cy="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43" name="直线箭头连接符 42">
            <a:extLst>
              <a:ext uri="{FF2B5EF4-FFF2-40B4-BE49-F238E27FC236}">
                <a16:creationId xmlns:a16="http://schemas.microsoft.com/office/drawing/2014/main" xmlns="" id="{E9DEE792-8F41-7A4C-A4AB-C7B56D85603F}"/>
              </a:ext>
            </a:extLst>
          </p:cNvPr>
          <p:cNvCxnSpPr>
            <a:cxnSpLocks/>
            <a:stCxn id="33" idx="2"/>
            <a:endCxn id="34" idx="0"/>
          </p:cNvCxnSpPr>
          <p:nvPr/>
        </p:nvCxnSpPr>
        <p:spPr>
          <a:xfrm flipH="1">
            <a:off x="19863179" y="8117902"/>
            <a:ext cx="160" cy="1039993"/>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45" name="直线箭头连接符 44">
            <a:extLst>
              <a:ext uri="{FF2B5EF4-FFF2-40B4-BE49-F238E27FC236}">
                <a16:creationId xmlns:a16="http://schemas.microsoft.com/office/drawing/2014/main" xmlns="" id="{0273CBC9-9436-4B43-96FA-C52FCE45FE6C}"/>
              </a:ext>
            </a:extLst>
          </p:cNvPr>
          <p:cNvCxnSpPr>
            <a:cxnSpLocks/>
            <a:stCxn id="34" idx="2"/>
            <a:endCxn id="35" idx="0"/>
          </p:cNvCxnSpPr>
          <p:nvPr/>
        </p:nvCxnSpPr>
        <p:spPr>
          <a:xfrm>
            <a:off x="19863179" y="10088646"/>
            <a:ext cx="160" cy="1379645"/>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sp>
        <p:nvSpPr>
          <p:cNvPr id="53" name="圆角矩形 52">
            <a:extLst>
              <a:ext uri="{FF2B5EF4-FFF2-40B4-BE49-F238E27FC236}">
                <a16:creationId xmlns:a16="http://schemas.microsoft.com/office/drawing/2014/main" xmlns="" id="{CA66B17A-58D8-9549-9580-0112C5316172}"/>
              </a:ext>
            </a:extLst>
          </p:cNvPr>
          <p:cNvSpPr/>
          <p:nvPr/>
        </p:nvSpPr>
        <p:spPr>
          <a:xfrm>
            <a:off x="18345855" y="5074824"/>
            <a:ext cx="3034968" cy="1952308"/>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altLang="zh-CN" sz="3600" dirty="0">
                <a:solidFill>
                  <a:srgbClr val="000000"/>
                </a:solidFill>
                <a:latin typeface="PingFang SC" panose="020B0400000000000000" pitchFamily="34" charset="-122"/>
                <a:ea typeface="PingFang SC" panose="020B0400000000000000" pitchFamily="34" charset="-122"/>
              </a:rPr>
              <a:t>40</a:t>
            </a:r>
            <a:r>
              <a:rPr lang="zh-CN" altLang="en-US" sz="3600" dirty="0">
                <a:solidFill>
                  <a:srgbClr val="000000"/>
                </a:solidFill>
                <a:latin typeface="PingFang SC" panose="020B0400000000000000" pitchFamily="34" charset="-122"/>
                <a:ea typeface="PingFang SC" panose="020B0400000000000000" pitchFamily="34" charset="-122"/>
              </a:rPr>
              <a:t>维</a:t>
            </a:r>
            <a:r>
              <a:rPr lang="en-US" altLang="zh-CN" sz="3600" dirty="0">
                <a:solidFill>
                  <a:srgbClr val="000000"/>
                </a:solidFill>
                <a:latin typeface="PingFang SC" panose="020B0400000000000000" pitchFamily="34" charset="-122"/>
                <a:ea typeface="PingFang SC" panose="020B0400000000000000" pitchFamily="34" charset="-122"/>
              </a:rPr>
              <a:t>MFCC+100</a:t>
            </a:r>
            <a:r>
              <a:rPr lang="zh-CN" altLang="en-US" sz="3600" dirty="0">
                <a:solidFill>
                  <a:srgbClr val="000000"/>
                </a:solidFill>
                <a:latin typeface="PingFang SC" panose="020B0400000000000000" pitchFamily="34" charset="-122"/>
                <a:ea typeface="PingFang SC" panose="020B0400000000000000" pitchFamily="34" charset="-122"/>
              </a:rPr>
              <a:t>维</a:t>
            </a:r>
            <a:r>
              <a:rPr lang="en-US" altLang="zh-CN" sz="3600" dirty="0" err="1">
                <a:solidFill>
                  <a:srgbClr val="000000"/>
                </a:solidFill>
                <a:latin typeface="PingFang SC" panose="020B0400000000000000" pitchFamily="34" charset="-122"/>
                <a:ea typeface="PingFang SC" panose="020B0400000000000000" pitchFamily="34" charset="-122"/>
              </a:rPr>
              <a:t>ivector</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51" name="直线箭头连接符 50">
            <a:extLst>
              <a:ext uri="{FF2B5EF4-FFF2-40B4-BE49-F238E27FC236}">
                <a16:creationId xmlns:a16="http://schemas.microsoft.com/office/drawing/2014/main" xmlns="" id="{A51539D6-96C8-BC4A-9A38-E60D975A4E6B}"/>
              </a:ext>
            </a:extLst>
          </p:cNvPr>
          <p:cNvCxnSpPr>
            <a:cxnSpLocks/>
            <a:stCxn id="36" idx="2"/>
            <a:endCxn id="31" idx="0"/>
          </p:cNvCxnSpPr>
          <p:nvPr/>
        </p:nvCxnSpPr>
        <p:spPr>
          <a:xfrm>
            <a:off x="16544581" y="7027132"/>
            <a:ext cx="0" cy="36433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cxnSp>
        <p:nvCxnSpPr>
          <p:cNvPr id="54" name="直线箭头连接符 53">
            <a:extLst>
              <a:ext uri="{FF2B5EF4-FFF2-40B4-BE49-F238E27FC236}">
                <a16:creationId xmlns:a16="http://schemas.microsoft.com/office/drawing/2014/main" xmlns="" id="{241BF780-8FE5-7247-9FF4-DCD3F25239A5}"/>
              </a:ext>
            </a:extLst>
          </p:cNvPr>
          <p:cNvCxnSpPr>
            <a:cxnSpLocks/>
            <a:stCxn id="53" idx="2"/>
            <a:endCxn id="33" idx="0"/>
          </p:cNvCxnSpPr>
          <p:nvPr/>
        </p:nvCxnSpPr>
        <p:spPr>
          <a:xfrm>
            <a:off x="19863339" y="7027132"/>
            <a:ext cx="0" cy="364330"/>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sp>
        <p:nvSpPr>
          <p:cNvPr id="58" name="圆角矩形 57">
            <a:extLst>
              <a:ext uri="{FF2B5EF4-FFF2-40B4-BE49-F238E27FC236}">
                <a16:creationId xmlns:a16="http://schemas.microsoft.com/office/drawing/2014/main" xmlns="" id="{8A67032A-802E-AC42-8A69-B85E0069B84F}"/>
              </a:ext>
            </a:extLst>
          </p:cNvPr>
          <p:cNvSpPr/>
          <p:nvPr/>
        </p:nvSpPr>
        <p:spPr>
          <a:xfrm>
            <a:off x="16795670" y="3027410"/>
            <a:ext cx="2361906" cy="726440"/>
          </a:xfrm>
          <a:prstGeom prst="roundRect">
            <a:avLst/>
          </a:prstGeom>
          <a:solidFill>
            <a:srgbClr val="FFFFFF"/>
          </a:solidFill>
          <a:ln w="25400" cap="flat">
            <a:solidFill>
              <a:srgbClr val="FF000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en-US" altLang="zh-CN" sz="3600" dirty="0">
                <a:solidFill>
                  <a:srgbClr val="FF0000"/>
                </a:solidFill>
                <a:latin typeface="PingFang SC" panose="020B0400000000000000" pitchFamily="34" charset="-122"/>
                <a:ea typeface="PingFang SC" panose="020B0400000000000000" pitchFamily="34" charset="-122"/>
              </a:rPr>
              <a:t>7h</a:t>
            </a:r>
            <a:r>
              <a:rPr lang="zh-CN" altLang="en-US" sz="3600" dirty="0">
                <a:solidFill>
                  <a:srgbClr val="FF0000"/>
                </a:solidFill>
                <a:latin typeface="PingFang SC" panose="020B0400000000000000" pitchFamily="34" charset="-122"/>
                <a:ea typeface="PingFang SC" panose="020B0400000000000000" pitchFamily="34" charset="-122"/>
              </a:rPr>
              <a:t>训练集</a:t>
            </a:r>
          </a:p>
        </p:txBody>
      </p:sp>
      <p:sp>
        <p:nvSpPr>
          <p:cNvPr id="59" name="圆角矩形 58">
            <a:extLst>
              <a:ext uri="{FF2B5EF4-FFF2-40B4-BE49-F238E27FC236}">
                <a16:creationId xmlns:a16="http://schemas.microsoft.com/office/drawing/2014/main" xmlns="" id="{D46CFA58-5108-9647-9B98-256B3A8A9759}"/>
              </a:ext>
            </a:extLst>
          </p:cNvPr>
          <p:cNvSpPr/>
          <p:nvPr/>
        </p:nvSpPr>
        <p:spPr>
          <a:xfrm>
            <a:off x="20421651" y="3033377"/>
            <a:ext cx="2361906" cy="726440"/>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15</a:t>
            </a:r>
            <a:r>
              <a:rPr lang="en-US" altLang="zh-CN" sz="3600" dirty="0">
                <a:solidFill>
                  <a:srgbClr val="000000"/>
                </a:solidFill>
                <a:latin typeface="PingFang SC" panose="020B0400000000000000" pitchFamily="34" charset="-122"/>
                <a:ea typeface="PingFang SC" panose="020B0400000000000000" pitchFamily="34" charset="-122"/>
              </a:rPr>
              <a:t>h</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调参集</a:t>
            </a:r>
          </a:p>
        </p:txBody>
      </p:sp>
      <p:sp>
        <p:nvSpPr>
          <p:cNvPr id="55" name="左中括号 54">
            <a:extLst>
              <a:ext uri="{FF2B5EF4-FFF2-40B4-BE49-F238E27FC236}">
                <a16:creationId xmlns:a16="http://schemas.microsoft.com/office/drawing/2014/main" xmlns="" id="{441D1020-E5C6-CE48-BB2B-2BAD922E15CE}"/>
              </a:ext>
            </a:extLst>
          </p:cNvPr>
          <p:cNvSpPr/>
          <p:nvPr/>
        </p:nvSpPr>
        <p:spPr>
          <a:xfrm rot="16200000">
            <a:off x="19705090" y="2195216"/>
            <a:ext cx="316178" cy="3478849"/>
          </a:xfrm>
          <a:prstGeom prst="leftBracket">
            <a:avLst/>
          </a:prstGeom>
          <a:noFill/>
          <a:ln w="25400" cap="flat">
            <a:solidFill>
              <a:srgbClr val="002060"/>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endParaRPr>
          </a:p>
        </p:txBody>
      </p:sp>
      <p:cxnSp>
        <p:nvCxnSpPr>
          <p:cNvPr id="57" name="直线箭头连接符 56">
            <a:extLst>
              <a:ext uri="{FF2B5EF4-FFF2-40B4-BE49-F238E27FC236}">
                <a16:creationId xmlns:a16="http://schemas.microsoft.com/office/drawing/2014/main" xmlns="" id="{BA56ECCC-2874-964E-8E4E-23E4C62FE673}"/>
              </a:ext>
            </a:extLst>
          </p:cNvPr>
          <p:cNvCxnSpPr>
            <a:cxnSpLocks/>
            <a:endCxn id="53" idx="0"/>
          </p:cNvCxnSpPr>
          <p:nvPr/>
        </p:nvCxnSpPr>
        <p:spPr>
          <a:xfrm>
            <a:off x="19863339" y="4092730"/>
            <a:ext cx="0" cy="982094"/>
          </a:xfrm>
          <a:prstGeom prst="straightConnector1">
            <a:avLst/>
          </a:prstGeom>
          <a:noFill/>
          <a:ln w="28575" cap="flat">
            <a:solidFill>
              <a:srgbClr val="002060"/>
            </a:solidFill>
            <a:prstDash val="solid"/>
            <a:round/>
            <a:tailEnd type="triangle" w="lg" len="lg"/>
          </a:ln>
        </p:spPr>
        <p:style>
          <a:lnRef idx="0">
            <a:srgbClr val="FFFFFF"/>
          </a:lnRef>
          <a:fillRef idx="0">
            <a:srgbClr val="FFFFFF"/>
          </a:fillRef>
          <a:effectRef idx="0">
            <a:srgbClr val="FFFFFF"/>
          </a:effectRef>
          <a:fontRef idx="none"/>
        </p:style>
      </p:cxnSp>
      <p:sp>
        <p:nvSpPr>
          <p:cNvPr id="38" name="文本框 37">
            <a:extLst>
              <a:ext uri="{FF2B5EF4-FFF2-40B4-BE49-F238E27FC236}">
                <a16:creationId xmlns:a16="http://schemas.microsoft.com/office/drawing/2014/main" xmlns="" id="{AEAABE3C-DA13-0D4C-8D04-9DFAB1852791}"/>
              </a:ext>
            </a:extLst>
          </p:cNvPr>
          <p:cNvSpPr txBox="1"/>
          <p:nvPr/>
        </p:nvSpPr>
        <p:spPr>
          <a:xfrm>
            <a:off x="8900160" y="11971983"/>
            <a:ext cx="6583680" cy="584775"/>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训练流程</a:t>
            </a:r>
          </a:p>
        </p:txBody>
      </p:sp>
      <p:sp>
        <p:nvSpPr>
          <p:cNvPr id="40" name="圆角矩形">
            <a:extLst>
              <a:ext uri="{FF2B5EF4-FFF2-40B4-BE49-F238E27FC236}">
                <a16:creationId xmlns:a16="http://schemas.microsoft.com/office/drawing/2014/main" xmlns="" id="{B52ECCB8-7A70-0247-BED4-5A4C2810774E}"/>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声学模型设计</a:t>
            </a:r>
            <a:endParaRPr sz="5400"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9527977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rgbClr val="535353"/>
              </a:solidFill>
              <a:effectLst/>
              <a:uLnTx/>
              <a:uFillTx/>
              <a:latin typeface="Helvetica"/>
              <a:sym typeface="Helvetica"/>
            </a:endParaRPr>
          </a:p>
        </p:txBody>
      </p:sp>
      <p:sp>
        <p:nvSpPr>
          <p:cNvPr id="198" name="标题"/>
          <p:cNvSpPr txBox="1"/>
          <p:nvPr/>
        </p:nvSpPr>
        <p:spPr>
          <a:xfrm>
            <a:off x="704769" y="675780"/>
            <a:ext cx="5675364" cy="1091692"/>
          </a:xfrm>
          <a:prstGeom prst="rect">
            <a:avLst/>
          </a:prstGeom>
          <a:ln w="12700">
            <a:miter lim="400000"/>
          </a:ln>
        </p:spPr>
        <p:txBody>
          <a:bodyPr lIns="50800" tIns="50800" rIns="50800" bIns="50800" anchor="ctr">
            <a:normAutofit/>
          </a:bodyPr>
          <a:lstStyle/>
          <a:p>
            <a:pPr marL="0" marR="0" lvl="1" indent="0" algn="l" defTabSz="626745" rtl="0" eaLnBrk="1" fontAlgn="auto" latinLnBrk="0" hangingPunct="0">
              <a:lnSpc>
                <a:spcPct val="100000"/>
              </a:lnSpc>
              <a:spcBef>
                <a:spcPts val="0"/>
              </a:spcBef>
              <a:spcAft>
                <a:spcPts val="0"/>
              </a:spcAft>
              <a:buClrTx/>
              <a:buSzTx/>
              <a:buFontTx/>
              <a:buNone/>
              <a:tabLst/>
              <a:defRPr sz="4800" b="1">
                <a:solidFill>
                  <a:srgbClr val="FFFFFF"/>
                </a:solidFill>
              </a:defRPr>
            </a:pPr>
            <a:r>
              <a:rPr kumimoji="0" lang="zh-CN" altLang="en-US" sz="4800" b="1"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mn-ea"/>
              </a:rPr>
              <a:t>语言模型</a:t>
            </a:r>
            <a:r>
              <a:rPr kumimoji="0" lang="zh-CN" altLang="en-US" sz="3200" b="1"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rPr>
              <a:t>    </a:t>
            </a:r>
            <a:endParaRPr kumimoji="0" lang="zh-CN" altLang="en-US" sz="3200" b="1" i="0" u="none" strike="noStrike" kern="0" cap="none" spc="0" normalizeH="0" baseline="0" noProof="0" dirty="0">
              <a:ln>
                <a:noFill/>
              </a:ln>
              <a:solidFill>
                <a:srgbClr val="535353"/>
              </a:solidFill>
              <a:effectLst/>
              <a:uLnTx/>
              <a:uFillTx/>
              <a:latin typeface="PingFang SC" panose="020B0400000000000000" pitchFamily="34" charset="-122"/>
              <a:ea typeface="PingFang SC" panose="020B0400000000000000" pitchFamily="34" charset="-122"/>
              <a:sym typeface="Helvetica"/>
            </a:endParaRPr>
          </a:p>
        </p:txBody>
      </p:sp>
      <p:sp>
        <p:nvSpPr>
          <p:cNvPr id="7" name="圆角矩形 6">
            <a:extLst>
              <a:ext uri="{FF2B5EF4-FFF2-40B4-BE49-F238E27FC236}">
                <a16:creationId xmlns:a16="http://schemas.microsoft.com/office/drawing/2014/main" xmlns="" id="{167D14AC-9CE5-9A40-B4C5-D493755FB9CC}"/>
              </a:ext>
            </a:extLst>
          </p:cNvPr>
          <p:cNvSpPr/>
          <p:nvPr/>
        </p:nvSpPr>
        <p:spPr>
          <a:xfrm>
            <a:off x="3841376" y="3250613"/>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关键词</a:t>
            </a:r>
          </a:p>
        </p:txBody>
      </p:sp>
      <p:sp>
        <p:nvSpPr>
          <p:cNvPr id="8" name="圆角矩形 7">
            <a:extLst>
              <a:ext uri="{FF2B5EF4-FFF2-40B4-BE49-F238E27FC236}">
                <a16:creationId xmlns:a16="http://schemas.microsoft.com/office/drawing/2014/main" xmlns="" id="{4F141FB7-9672-8B49-A8C1-63C539A1703A}"/>
              </a:ext>
            </a:extLst>
          </p:cNvPr>
          <p:cNvSpPr/>
          <p:nvPr/>
        </p:nvSpPr>
        <p:spPr>
          <a:xfrm>
            <a:off x="10207723" y="3250613"/>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词汇</a:t>
            </a:r>
          </a:p>
        </p:txBody>
      </p:sp>
      <p:sp>
        <p:nvSpPr>
          <p:cNvPr id="9" name="圆角矩形 8">
            <a:extLst>
              <a:ext uri="{FF2B5EF4-FFF2-40B4-BE49-F238E27FC236}">
                <a16:creationId xmlns:a16="http://schemas.microsoft.com/office/drawing/2014/main" xmlns="" id="{4E3D615E-57AA-CA4A-ABE4-42E9F9D68F3D}"/>
              </a:ext>
            </a:extLst>
          </p:cNvPr>
          <p:cNvSpPr/>
          <p:nvPr/>
        </p:nvSpPr>
        <p:spPr>
          <a:xfrm>
            <a:off x="16199580" y="3272906"/>
            <a:ext cx="4009791"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发音词典自动扩建</a:t>
            </a:r>
          </a:p>
        </p:txBody>
      </p:sp>
      <p:sp>
        <p:nvSpPr>
          <p:cNvPr id="10" name="圆角矩形 9">
            <a:extLst>
              <a:ext uri="{FF2B5EF4-FFF2-40B4-BE49-F238E27FC236}">
                <a16:creationId xmlns:a16="http://schemas.microsoft.com/office/drawing/2014/main" xmlns="" id="{C1D9B325-6693-6A4E-80FF-5FD9FC6EE295}"/>
              </a:ext>
            </a:extLst>
          </p:cNvPr>
          <p:cNvSpPr/>
          <p:nvPr/>
        </p:nvSpPr>
        <p:spPr>
          <a:xfrm>
            <a:off x="3841376" y="6098149"/>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词汇</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1" name="圆角矩形 10">
            <a:extLst>
              <a:ext uri="{FF2B5EF4-FFF2-40B4-BE49-F238E27FC236}">
                <a16:creationId xmlns:a16="http://schemas.microsoft.com/office/drawing/2014/main" xmlns="" id="{5B7A9800-932E-B142-BCD6-F8BF6FBABD24}"/>
              </a:ext>
            </a:extLst>
          </p:cNvPr>
          <p:cNvSpPr/>
          <p:nvPr/>
        </p:nvSpPr>
        <p:spPr>
          <a:xfrm>
            <a:off x="10207723" y="6098149"/>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000000"/>
                </a:solidFill>
                <a:latin typeface="PingFang SC" panose="020B0400000000000000" pitchFamily="34" charset="-122"/>
                <a:ea typeface="PingFang SC" panose="020B0400000000000000" pitchFamily="34" charset="-122"/>
              </a:rPr>
              <a:t>训练集文本</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2" name="圆角矩形 11">
            <a:extLst>
              <a:ext uri="{FF2B5EF4-FFF2-40B4-BE49-F238E27FC236}">
                <a16:creationId xmlns:a16="http://schemas.microsoft.com/office/drawing/2014/main" xmlns="" id="{22B71465-F453-D640-ADC0-C2EE2659E750}"/>
              </a:ext>
            </a:extLst>
          </p:cNvPr>
          <p:cNvSpPr/>
          <p:nvPr/>
        </p:nvSpPr>
        <p:spPr>
          <a:xfrm>
            <a:off x="16737910" y="6098149"/>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3600" dirty="0">
                <a:solidFill>
                  <a:srgbClr val="000000"/>
                </a:solidFill>
                <a:latin typeface="PingFang SC" panose="020B0400000000000000" pitchFamily="34" charset="-122"/>
                <a:ea typeface="PingFang SC" panose="020B0400000000000000" pitchFamily="34" charset="-122"/>
              </a:rPr>
              <a:t>词汇</a:t>
            </a:r>
            <a:r>
              <a:rPr lang="en-US" altLang="zh-CN" sz="3600" dirty="0">
                <a:solidFill>
                  <a:srgbClr val="000000"/>
                </a:solidFill>
                <a:latin typeface="PingFang SC" panose="020B0400000000000000" pitchFamily="34" charset="-122"/>
                <a:ea typeface="PingFang SC" panose="020B0400000000000000" pitchFamily="34" charset="-122"/>
              </a:rPr>
              <a:t>B</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3" name="圆角矩形 12">
            <a:extLst>
              <a:ext uri="{FF2B5EF4-FFF2-40B4-BE49-F238E27FC236}">
                <a16:creationId xmlns:a16="http://schemas.microsoft.com/office/drawing/2014/main" xmlns="" id="{C8569555-53E0-044A-BFA3-B94D4DD71320}"/>
              </a:ext>
            </a:extLst>
          </p:cNvPr>
          <p:cNvSpPr/>
          <p:nvPr/>
        </p:nvSpPr>
        <p:spPr>
          <a:xfrm>
            <a:off x="6454819" y="9579986"/>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1</a:t>
            </a: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阶</a:t>
            </a:r>
            <a:r>
              <a:rPr kumimoji="0" lang="en-US" altLang="zh-CN" sz="3600" b="0" i="0" u="none" strike="noStrike" kern="0" cap="none" spc="0" normalizeH="0" baseline="0" noProof="0" dirty="0" err="1">
                <a:ln>
                  <a:noFill/>
                </a:ln>
                <a:solidFill>
                  <a:srgbClr val="000000"/>
                </a:solidFill>
                <a:effectLst/>
                <a:uLnTx/>
                <a:uFillTx/>
                <a:latin typeface="PingFang SC" panose="020B0400000000000000" pitchFamily="34" charset="-122"/>
                <a:ea typeface="PingFang SC" panose="020B0400000000000000" pitchFamily="34" charset="-122"/>
                <a:sym typeface="Helvetica"/>
              </a:rPr>
              <a:t>ngram</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14" name="圆角矩形 13">
            <a:extLst>
              <a:ext uri="{FF2B5EF4-FFF2-40B4-BE49-F238E27FC236}">
                <a16:creationId xmlns:a16="http://schemas.microsoft.com/office/drawing/2014/main" xmlns="" id="{DEBF58F6-D5E4-C540-A2EC-A2FBA2554751}"/>
              </a:ext>
            </a:extLst>
          </p:cNvPr>
          <p:cNvSpPr/>
          <p:nvPr/>
        </p:nvSpPr>
        <p:spPr>
          <a:xfrm>
            <a:off x="13823902" y="9579986"/>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en-US" altLang="zh-CN" sz="3600" dirty="0">
                <a:solidFill>
                  <a:srgbClr val="000000"/>
                </a:solidFill>
                <a:latin typeface="PingFang SC" panose="020B0400000000000000" pitchFamily="34" charset="-122"/>
                <a:ea typeface="PingFang SC" panose="020B0400000000000000" pitchFamily="34" charset="-122"/>
              </a:rPr>
              <a:t>1</a:t>
            </a:r>
            <a:r>
              <a:rPr lang="zh-CN" altLang="en-US" sz="3600" dirty="0">
                <a:solidFill>
                  <a:srgbClr val="000000"/>
                </a:solidFill>
                <a:latin typeface="PingFang SC" panose="020B0400000000000000" pitchFamily="34" charset="-122"/>
                <a:ea typeface="PingFang SC" panose="020B0400000000000000" pitchFamily="34" charset="-122"/>
              </a:rPr>
              <a:t>阶</a:t>
            </a:r>
            <a:r>
              <a:rPr lang="en-US" altLang="zh-CN" sz="3600" dirty="0" err="1">
                <a:solidFill>
                  <a:srgbClr val="000000"/>
                </a:solidFill>
                <a:latin typeface="PingFang SC" panose="020B0400000000000000" pitchFamily="34" charset="-122"/>
                <a:ea typeface="PingFang SC" panose="020B0400000000000000" pitchFamily="34" charset="-122"/>
              </a:rPr>
              <a:t>ngram</a:t>
            </a:r>
            <a:endParaRPr lang="zh-CN" altLang="en-US" sz="3600" dirty="0">
              <a:solidFill>
                <a:srgbClr val="000000"/>
              </a:solidFill>
              <a:latin typeface="PingFang SC" panose="020B0400000000000000" pitchFamily="34" charset="-122"/>
              <a:ea typeface="PingFang SC" panose="020B0400000000000000" pitchFamily="34" charset="-122"/>
            </a:endParaRPr>
          </a:p>
        </p:txBody>
      </p:sp>
      <p:cxnSp>
        <p:nvCxnSpPr>
          <p:cNvPr id="4" name="直线箭头连接符 3">
            <a:extLst>
              <a:ext uri="{FF2B5EF4-FFF2-40B4-BE49-F238E27FC236}">
                <a16:creationId xmlns:a16="http://schemas.microsoft.com/office/drawing/2014/main" xmlns="" id="{D0701D67-4A54-9A4A-B22A-7377B505C42E}"/>
              </a:ext>
            </a:extLst>
          </p:cNvPr>
          <p:cNvCxnSpPr>
            <a:stCxn id="7" idx="3"/>
            <a:endCxn id="8" idx="1"/>
          </p:cNvCxnSpPr>
          <p:nvPr/>
        </p:nvCxnSpPr>
        <p:spPr>
          <a:xfrm>
            <a:off x="7125590" y="3613834"/>
            <a:ext cx="3082133"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5" name="文本框 4">
            <a:extLst>
              <a:ext uri="{FF2B5EF4-FFF2-40B4-BE49-F238E27FC236}">
                <a16:creationId xmlns:a16="http://schemas.microsoft.com/office/drawing/2014/main" xmlns="" id="{620B20A9-2A2F-4543-B69E-1D9A9E3DF7A0}"/>
              </a:ext>
            </a:extLst>
          </p:cNvPr>
          <p:cNvSpPr txBox="1"/>
          <p:nvPr/>
        </p:nvSpPr>
        <p:spPr>
          <a:xfrm>
            <a:off x="7546893" y="2990495"/>
            <a:ext cx="2286340" cy="56425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FF1033"/>
                </a:solidFill>
                <a:effectLst/>
                <a:uFillTx/>
                <a:latin typeface="PingFang SC" panose="020B0400000000000000" pitchFamily="34" charset="-122"/>
                <a:ea typeface="PingFang SC" panose="020B0400000000000000" pitchFamily="34" charset="-122"/>
                <a:sym typeface="Helvetica"/>
              </a:rPr>
              <a:t> 字词合并</a:t>
            </a:r>
          </a:p>
        </p:txBody>
      </p:sp>
      <p:cxnSp>
        <p:nvCxnSpPr>
          <p:cNvPr id="15" name="直线箭头连接符 14">
            <a:extLst>
              <a:ext uri="{FF2B5EF4-FFF2-40B4-BE49-F238E27FC236}">
                <a16:creationId xmlns:a16="http://schemas.microsoft.com/office/drawing/2014/main" xmlns="" id="{8D9D0DC8-5625-3D47-98C7-ECED9F0865A1}"/>
              </a:ext>
            </a:extLst>
          </p:cNvPr>
          <p:cNvCxnSpPr>
            <a:stCxn id="8" idx="3"/>
          </p:cNvCxnSpPr>
          <p:nvPr/>
        </p:nvCxnSpPr>
        <p:spPr>
          <a:xfrm>
            <a:off x="13491938" y="3613834"/>
            <a:ext cx="2707644"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19" name="右中括号 18">
            <a:extLst>
              <a:ext uri="{FF2B5EF4-FFF2-40B4-BE49-F238E27FC236}">
                <a16:creationId xmlns:a16="http://schemas.microsoft.com/office/drawing/2014/main" xmlns="" id="{0F3CC53E-63D4-8741-9532-4A09FC70CDFB}"/>
              </a:ext>
            </a:extLst>
          </p:cNvPr>
          <p:cNvSpPr/>
          <p:nvPr/>
        </p:nvSpPr>
        <p:spPr>
          <a:xfrm rot="16200000">
            <a:off x="11384551" y="-1055200"/>
            <a:ext cx="820952" cy="13224218"/>
          </a:xfrm>
          <a:prstGeom prst="rightBracket">
            <a:avLst/>
          </a:prstGeom>
          <a:noFill/>
          <a:ln w="28575"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endParaRPr>
          </a:p>
        </p:txBody>
      </p:sp>
      <p:cxnSp>
        <p:nvCxnSpPr>
          <p:cNvPr id="21" name="直线连接符 20">
            <a:extLst>
              <a:ext uri="{FF2B5EF4-FFF2-40B4-BE49-F238E27FC236}">
                <a16:creationId xmlns:a16="http://schemas.microsoft.com/office/drawing/2014/main" xmlns="" id="{2293C343-E0C7-A644-B09F-596ED295B349}"/>
              </a:ext>
            </a:extLst>
          </p:cNvPr>
          <p:cNvCxnSpPr>
            <a:cxnSpLocks/>
            <a:stCxn id="8" idx="2"/>
          </p:cNvCxnSpPr>
          <p:nvPr/>
        </p:nvCxnSpPr>
        <p:spPr>
          <a:xfrm>
            <a:off x="11849830" y="3977054"/>
            <a:ext cx="0" cy="1169379"/>
          </a:xfrm>
          <a:prstGeom prst="line">
            <a:avLst/>
          </a:prstGeom>
          <a:noFill/>
          <a:ln w="28575" cap="flat">
            <a:solidFill>
              <a:schemeClr val="accent1"/>
            </a:solidFill>
            <a:prstDash val="solid"/>
            <a:round/>
          </a:ln>
        </p:spPr>
        <p:style>
          <a:lnRef idx="0">
            <a:srgbClr val="FFFFFF"/>
          </a:lnRef>
          <a:fillRef idx="0">
            <a:srgbClr val="FFFFFF"/>
          </a:fillRef>
          <a:effectRef idx="0">
            <a:srgbClr val="FFFFFF"/>
          </a:effectRef>
          <a:fontRef idx="none"/>
        </p:style>
      </p:cxnSp>
      <p:sp>
        <p:nvSpPr>
          <p:cNvPr id="28" name="文本框 27">
            <a:extLst>
              <a:ext uri="{FF2B5EF4-FFF2-40B4-BE49-F238E27FC236}">
                <a16:creationId xmlns:a16="http://schemas.microsoft.com/office/drawing/2014/main" xmlns="" id="{6F273CB7-D5EB-4543-A57E-6C0CB1A4ED5D}"/>
              </a:ext>
            </a:extLst>
          </p:cNvPr>
          <p:cNvSpPr txBox="1"/>
          <p:nvPr/>
        </p:nvSpPr>
        <p:spPr>
          <a:xfrm>
            <a:off x="7422446" y="4613147"/>
            <a:ext cx="2286340" cy="56425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FF1033"/>
                </a:solidFill>
                <a:effectLst/>
                <a:uFillTx/>
                <a:latin typeface="PingFang SC" panose="020B0400000000000000" pitchFamily="34" charset="-122"/>
                <a:ea typeface="PingFang SC" panose="020B0400000000000000" pitchFamily="34" charset="-122"/>
                <a:sym typeface="Helvetica"/>
              </a:rPr>
              <a:t>    有权重</a:t>
            </a:r>
            <a:endParaRPr kumimoji="0" lang="zh-CN" altLang="en-US" sz="3600" b="0" i="0" u="none" strike="noStrike" cap="none" spc="0" normalizeH="0" baseline="0" dirty="0">
              <a:ln>
                <a:noFill/>
              </a:ln>
              <a:solidFill>
                <a:srgbClr val="535353"/>
              </a:solidFill>
              <a:effectLst/>
              <a:uFillTx/>
              <a:latin typeface="PingFang SC" panose="020B0400000000000000" pitchFamily="34" charset="-122"/>
              <a:ea typeface="PingFang SC" panose="020B0400000000000000" pitchFamily="34" charset="-122"/>
              <a:sym typeface="Helvetica"/>
            </a:endParaRPr>
          </a:p>
        </p:txBody>
      </p:sp>
      <p:sp>
        <p:nvSpPr>
          <p:cNvPr id="24" name="左中括号 23">
            <a:extLst>
              <a:ext uri="{FF2B5EF4-FFF2-40B4-BE49-F238E27FC236}">
                <a16:creationId xmlns:a16="http://schemas.microsoft.com/office/drawing/2014/main" xmlns="" id="{1C2BA22D-B107-084E-A138-28D13CF87A71}"/>
              </a:ext>
            </a:extLst>
          </p:cNvPr>
          <p:cNvSpPr/>
          <p:nvPr/>
        </p:nvSpPr>
        <p:spPr>
          <a:xfrm rot="16200000">
            <a:off x="7620954" y="4521920"/>
            <a:ext cx="951944" cy="5828016"/>
          </a:xfrm>
          <a:prstGeom prst="leftBracket">
            <a:avLst/>
          </a:prstGeom>
          <a:noFill/>
          <a:ln w="28575"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endParaRPr>
          </a:p>
        </p:txBody>
      </p:sp>
      <p:sp>
        <p:nvSpPr>
          <p:cNvPr id="31" name="左中括号 30">
            <a:extLst>
              <a:ext uri="{FF2B5EF4-FFF2-40B4-BE49-F238E27FC236}">
                <a16:creationId xmlns:a16="http://schemas.microsoft.com/office/drawing/2014/main" xmlns="" id="{B84E19EE-0A37-D745-A547-444BB947FF60}"/>
              </a:ext>
            </a:extLst>
          </p:cNvPr>
          <p:cNvSpPr/>
          <p:nvPr/>
        </p:nvSpPr>
        <p:spPr>
          <a:xfrm rot="16200000">
            <a:off x="14990037" y="4469951"/>
            <a:ext cx="951944" cy="5828016"/>
          </a:xfrm>
          <a:prstGeom prst="leftBracket">
            <a:avLst/>
          </a:prstGeom>
          <a:noFill/>
          <a:ln w="28575"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endParaRPr>
          </a:p>
        </p:txBody>
      </p:sp>
      <p:cxnSp>
        <p:nvCxnSpPr>
          <p:cNvPr id="30" name="直线箭头连接符 29">
            <a:extLst>
              <a:ext uri="{FF2B5EF4-FFF2-40B4-BE49-F238E27FC236}">
                <a16:creationId xmlns:a16="http://schemas.microsoft.com/office/drawing/2014/main" xmlns="" id="{6D40EA23-3FC8-2D41-A50D-8D18038E80A0}"/>
              </a:ext>
            </a:extLst>
          </p:cNvPr>
          <p:cNvCxnSpPr>
            <a:stCxn id="24" idx="1"/>
          </p:cNvCxnSpPr>
          <p:nvPr/>
        </p:nvCxnSpPr>
        <p:spPr>
          <a:xfrm>
            <a:off x="8096926" y="7911900"/>
            <a:ext cx="0" cy="1622615"/>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33" name="直线箭头连接符 32">
            <a:extLst>
              <a:ext uri="{FF2B5EF4-FFF2-40B4-BE49-F238E27FC236}">
                <a16:creationId xmlns:a16="http://schemas.microsoft.com/office/drawing/2014/main" xmlns="" id="{80E6320A-5B08-8B45-9466-928155357233}"/>
              </a:ext>
            </a:extLst>
          </p:cNvPr>
          <p:cNvCxnSpPr>
            <a:stCxn id="31" idx="1"/>
            <a:endCxn id="14" idx="0"/>
          </p:cNvCxnSpPr>
          <p:nvPr/>
        </p:nvCxnSpPr>
        <p:spPr>
          <a:xfrm>
            <a:off x="15466009" y="7859931"/>
            <a:ext cx="0" cy="1720055"/>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38" name="圆角矩形 37">
            <a:extLst>
              <a:ext uri="{FF2B5EF4-FFF2-40B4-BE49-F238E27FC236}">
                <a16:creationId xmlns:a16="http://schemas.microsoft.com/office/drawing/2014/main" xmlns="" id="{FBD25AF4-D420-BD4A-A831-FF015D33F6FC}"/>
              </a:ext>
            </a:extLst>
          </p:cNvPr>
          <p:cNvSpPr/>
          <p:nvPr/>
        </p:nvSpPr>
        <p:spPr>
          <a:xfrm>
            <a:off x="6549018" y="11960848"/>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语言模型</a:t>
            </a:r>
            <a:r>
              <a:rPr kumimoji="0" lang="en-US" altLang="zh-CN"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A</a:t>
            </a:r>
            <a:endParaRPr kumimoji="0" lang="zh-CN" altLang="en-US" sz="36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39" name="圆角矩形 38">
            <a:extLst>
              <a:ext uri="{FF2B5EF4-FFF2-40B4-BE49-F238E27FC236}">
                <a16:creationId xmlns:a16="http://schemas.microsoft.com/office/drawing/2014/main" xmlns="" id="{ECA18E45-D77F-1C4B-A25D-A7E2968CF466}"/>
              </a:ext>
            </a:extLst>
          </p:cNvPr>
          <p:cNvSpPr/>
          <p:nvPr/>
        </p:nvSpPr>
        <p:spPr>
          <a:xfrm>
            <a:off x="13823902" y="11835502"/>
            <a:ext cx="3284214" cy="726440"/>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ctr">
              <a:defRPr/>
            </a:pPr>
            <a:r>
              <a:rPr lang="zh-CN" altLang="en-US" sz="3600" dirty="0">
                <a:solidFill>
                  <a:srgbClr val="000000"/>
                </a:solidFill>
                <a:latin typeface="PingFang SC" panose="020B0400000000000000" pitchFamily="34" charset="-122"/>
                <a:ea typeface="PingFang SC" panose="020B0400000000000000" pitchFamily="34" charset="-122"/>
              </a:rPr>
              <a:t>语言模型</a:t>
            </a:r>
            <a:r>
              <a:rPr lang="en-US" altLang="zh-CN" sz="3600" dirty="0">
                <a:solidFill>
                  <a:srgbClr val="000000"/>
                </a:solidFill>
                <a:latin typeface="PingFang SC" panose="020B0400000000000000" pitchFamily="34" charset="-122"/>
                <a:ea typeface="PingFang SC" panose="020B0400000000000000" pitchFamily="34" charset="-122"/>
              </a:rPr>
              <a:t>B</a:t>
            </a:r>
            <a:endParaRPr lang="zh-CN" altLang="en-US" sz="3600" dirty="0">
              <a:solidFill>
                <a:srgbClr val="000000"/>
              </a:solidFill>
              <a:latin typeface="PingFang SC" panose="020B0400000000000000" pitchFamily="34" charset="-122"/>
              <a:ea typeface="PingFang SC" panose="020B0400000000000000" pitchFamily="34" charset="-122"/>
            </a:endParaRPr>
          </a:p>
        </p:txBody>
      </p:sp>
      <p:cxnSp>
        <p:nvCxnSpPr>
          <p:cNvPr id="35" name="直线箭头连接符 34">
            <a:extLst>
              <a:ext uri="{FF2B5EF4-FFF2-40B4-BE49-F238E27FC236}">
                <a16:creationId xmlns:a16="http://schemas.microsoft.com/office/drawing/2014/main" xmlns="" id="{DCA50E1F-6A11-1C4B-9EC5-F67071560A2C}"/>
              </a:ext>
            </a:extLst>
          </p:cNvPr>
          <p:cNvCxnSpPr>
            <a:cxnSpLocks/>
            <a:stCxn id="13" idx="2"/>
          </p:cNvCxnSpPr>
          <p:nvPr/>
        </p:nvCxnSpPr>
        <p:spPr>
          <a:xfrm>
            <a:off x="8096926" y="10306426"/>
            <a:ext cx="0" cy="1608951"/>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41" name="直线箭头连接符 40">
            <a:extLst>
              <a:ext uri="{FF2B5EF4-FFF2-40B4-BE49-F238E27FC236}">
                <a16:creationId xmlns:a16="http://schemas.microsoft.com/office/drawing/2014/main" xmlns="" id="{45B4DBF7-F765-274A-9377-6BD2A7C4A42B}"/>
              </a:ext>
            </a:extLst>
          </p:cNvPr>
          <p:cNvCxnSpPr>
            <a:stCxn id="14" idx="2"/>
            <a:endCxn id="39" idx="0"/>
          </p:cNvCxnSpPr>
          <p:nvPr/>
        </p:nvCxnSpPr>
        <p:spPr>
          <a:xfrm>
            <a:off x="15466009" y="10306426"/>
            <a:ext cx="0" cy="1529076"/>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46" name="文本框 45">
            <a:extLst>
              <a:ext uri="{FF2B5EF4-FFF2-40B4-BE49-F238E27FC236}">
                <a16:creationId xmlns:a16="http://schemas.microsoft.com/office/drawing/2014/main" xmlns="" id="{99E7D27C-ED95-D149-936F-9A0185014DAF}"/>
              </a:ext>
            </a:extLst>
          </p:cNvPr>
          <p:cNvSpPr txBox="1"/>
          <p:nvPr/>
        </p:nvSpPr>
        <p:spPr>
          <a:xfrm>
            <a:off x="2420471" y="10372846"/>
            <a:ext cx="27624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535353"/>
                </a:solidFill>
                <a:effectLst/>
                <a:uFillTx/>
                <a:latin typeface="PingFang SC" panose="020B0400000000000000" pitchFamily="34" charset="-122"/>
                <a:ea typeface="PingFang SC" panose="020B0400000000000000" pitchFamily="34" charset="-122"/>
                <a:sym typeface="Helvetica"/>
              </a:rPr>
              <a:t> </a:t>
            </a:r>
            <a:r>
              <a:rPr lang="zh-CN" altLang="en-US" sz="2800" dirty="0">
                <a:solidFill>
                  <a:srgbClr val="FF3348"/>
                </a:solidFill>
                <a:latin typeface="PingFang SC" panose="020B0400000000000000" pitchFamily="34" charset="-122"/>
                <a:ea typeface="PingFang SC" panose="020B0400000000000000" pitchFamily="34" charset="-122"/>
              </a:rPr>
              <a:t>侧重召回率</a:t>
            </a:r>
            <a:endParaRPr kumimoji="0" lang="zh-CN" altLang="en-US" sz="3600" b="0" i="0" u="none" strike="noStrike" cap="none" spc="0" normalizeH="0" baseline="0" dirty="0">
              <a:ln>
                <a:noFill/>
              </a:ln>
              <a:solidFill>
                <a:srgbClr val="FF3348"/>
              </a:solidFill>
              <a:effectLst/>
              <a:uFillTx/>
              <a:latin typeface="PingFang SC" panose="020B0400000000000000" pitchFamily="34" charset="-122"/>
              <a:ea typeface="PingFang SC" panose="020B0400000000000000" pitchFamily="34" charset="-122"/>
              <a:sym typeface="Helvetica"/>
            </a:endParaRPr>
          </a:p>
        </p:txBody>
      </p:sp>
      <p:sp>
        <p:nvSpPr>
          <p:cNvPr id="47" name="文本框 46">
            <a:extLst>
              <a:ext uri="{FF2B5EF4-FFF2-40B4-BE49-F238E27FC236}">
                <a16:creationId xmlns:a16="http://schemas.microsoft.com/office/drawing/2014/main" xmlns="" id="{76D6A5F4-F524-B24C-958D-6463517BF21C}"/>
              </a:ext>
            </a:extLst>
          </p:cNvPr>
          <p:cNvSpPr txBox="1"/>
          <p:nvPr/>
        </p:nvSpPr>
        <p:spPr>
          <a:xfrm>
            <a:off x="18640901" y="10372843"/>
            <a:ext cx="27624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535353"/>
                </a:solidFill>
                <a:effectLst/>
                <a:uFillTx/>
                <a:latin typeface="PingFang SC" panose="020B0400000000000000" pitchFamily="34" charset="-122"/>
                <a:ea typeface="PingFang SC" panose="020B0400000000000000" pitchFamily="34" charset="-122"/>
                <a:sym typeface="Helvetica"/>
              </a:rPr>
              <a:t> </a:t>
            </a:r>
            <a:r>
              <a:rPr lang="zh-CN" altLang="en-US" sz="2800" dirty="0">
                <a:solidFill>
                  <a:srgbClr val="FF3348"/>
                </a:solidFill>
                <a:latin typeface="PingFang SC" panose="020B0400000000000000" pitchFamily="34" charset="-122"/>
                <a:ea typeface="PingFang SC" panose="020B0400000000000000" pitchFamily="34" charset="-122"/>
              </a:rPr>
              <a:t>侧重精确率</a:t>
            </a:r>
            <a:endParaRPr kumimoji="0" lang="zh-CN" altLang="en-US" sz="3600" b="0" i="0" u="none" strike="noStrike" cap="none" spc="0" normalizeH="0" baseline="0" dirty="0">
              <a:ln>
                <a:noFill/>
              </a:ln>
              <a:solidFill>
                <a:srgbClr val="FF3348"/>
              </a:solidFill>
              <a:effectLst/>
              <a:uFillTx/>
              <a:latin typeface="PingFang SC" panose="020B0400000000000000" pitchFamily="34" charset="-122"/>
              <a:ea typeface="PingFang SC" panose="020B0400000000000000" pitchFamily="34" charset="-122"/>
              <a:sym typeface="Helvetica"/>
            </a:endParaRPr>
          </a:p>
        </p:txBody>
      </p:sp>
      <p:cxnSp>
        <p:nvCxnSpPr>
          <p:cNvPr id="43" name="直线箭头连接符 42">
            <a:extLst>
              <a:ext uri="{FF2B5EF4-FFF2-40B4-BE49-F238E27FC236}">
                <a16:creationId xmlns:a16="http://schemas.microsoft.com/office/drawing/2014/main" xmlns="" id="{E8202195-E5D1-484B-B1F7-4D4FDF0B6D67}"/>
              </a:ext>
            </a:extLst>
          </p:cNvPr>
          <p:cNvCxnSpPr>
            <a:stCxn id="46" idx="2"/>
          </p:cNvCxnSpPr>
          <p:nvPr/>
        </p:nvCxnSpPr>
        <p:spPr>
          <a:xfrm>
            <a:off x="3801695" y="11029436"/>
            <a:ext cx="2457888" cy="1294631"/>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45" name="直线箭头连接符 44">
            <a:extLst>
              <a:ext uri="{FF2B5EF4-FFF2-40B4-BE49-F238E27FC236}">
                <a16:creationId xmlns:a16="http://schemas.microsoft.com/office/drawing/2014/main" xmlns="" id="{53C12AC0-3CE2-C448-B7FE-5627A1C5DC28}"/>
              </a:ext>
            </a:extLst>
          </p:cNvPr>
          <p:cNvCxnSpPr>
            <a:stCxn id="47" idx="2"/>
          </p:cNvCxnSpPr>
          <p:nvPr/>
        </p:nvCxnSpPr>
        <p:spPr>
          <a:xfrm flipH="1">
            <a:off x="17447499" y="11029433"/>
            <a:ext cx="2574624" cy="1169288"/>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36" name="圆角矩形">
            <a:extLst>
              <a:ext uri="{FF2B5EF4-FFF2-40B4-BE49-F238E27FC236}">
                <a16:creationId xmlns:a16="http://schemas.microsoft.com/office/drawing/2014/main" xmlns="" id="{6E4EAD34-2529-4B4D-974E-BD2369E4F09B}"/>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algn="ctr">
              <a:defRPr sz="3000">
                <a:solidFill>
                  <a:srgbClr val="000000"/>
                </a:solidFill>
              </a:defRPr>
            </a:pPr>
            <a:r>
              <a:rPr lang="zh-CN" altLang="en-US" sz="5400" dirty="0">
                <a:solidFill>
                  <a:schemeClr val="bg1"/>
                </a:solidFill>
                <a:latin typeface="PingFang SC" panose="020B0400000000000000" pitchFamily="34" charset="-122"/>
                <a:ea typeface="PingFang SC" panose="020B0400000000000000" pitchFamily="34" charset="-122"/>
              </a:rPr>
              <a:t>语言模型设计</a:t>
            </a:r>
            <a:endParaRPr sz="5400" dirty="0">
              <a:solidFill>
                <a:schemeClr val="bg1"/>
              </a:solidFill>
              <a:latin typeface="PingFang SC" panose="020B0400000000000000" pitchFamily="34" charset="-122"/>
              <a:ea typeface="PingFang SC" panose="020B0400000000000000" pitchFamily="34" charset="-122"/>
            </a:endParaRPr>
          </a:p>
        </p:txBody>
      </p:sp>
      <p:sp>
        <p:nvSpPr>
          <p:cNvPr id="34" name="文本框 33">
            <a:extLst>
              <a:ext uri="{FF2B5EF4-FFF2-40B4-BE49-F238E27FC236}">
                <a16:creationId xmlns:a16="http://schemas.microsoft.com/office/drawing/2014/main" xmlns="" id="{C3F0F300-A194-A343-BC86-151F41F19438}"/>
              </a:ext>
            </a:extLst>
          </p:cNvPr>
          <p:cNvSpPr txBox="1"/>
          <p:nvPr/>
        </p:nvSpPr>
        <p:spPr>
          <a:xfrm>
            <a:off x="13532046" y="4597661"/>
            <a:ext cx="2286340" cy="56425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FF1033"/>
                </a:solidFill>
                <a:effectLst/>
                <a:uFillTx/>
                <a:latin typeface="PingFang SC" panose="020B0400000000000000" pitchFamily="34" charset="-122"/>
                <a:ea typeface="PingFang SC" panose="020B0400000000000000" pitchFamily="34" charset="-122"/>
                <a:sym typeface="Helvetica"/>
              </a:rPr>
              <a:t>    无权重</a:t>
            </a:r>
            <a:endParaRPr kumimoji="0" lang="zh-CN" altLang="en-US" sz="3600" b="0" i="0" u="none" strike="noStrike" cap="none" spc="0" normalizeH="0" baseline="0" dirty="0">
              <a:ln>
                <a:noFill/>
              </a:ln>
              <a:solidFill>
                <a:srgbClr val="535353"/>
              </a:solidFill>
              <a:effectLst/>
              <a:uFillTx/>
              <a:latin typeface="PingFang SC" panose="020B0400000000000000" pitchFamily="34" charset="-122"/>
              <a:ea typeface="PingFang SC" panose="020B0400000000000000" pitchFamily="34" charset="-122"/>
              <a:sym typeface="Helvetica"/>
            </a:endParaRPr>
          </a:p>
        </p:txBody>
      </p:sp>
    </p:spTree>
    <p:extLst>
      <p:ext uri="{BB962C8B-B14F-4D97-AF65-F5344CB8AC3E}">
        <p14:creationId xmlns:p14="http://schemas.microsoft.com/office/powerpoint/2010/main" val="5840334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2" name="图像" descr="图像"/>
          <p:cNvPicPr>
            <a:picLocks noChangeAspect="1"/>
          </p:cNvPicPr>
          <p:nvPr/>
        </p:nvPicPr>
        <p:blipFill>
          <a:blip r:embed="rId3"/>
          <a:stretch>
            <a:fillRect/>
          </a:stretch>
        </p:blipFill>
        <p:spPr>
          <a:xfrm>
            <a:off x="21403347" y="280702"/>
            <a:ext cx="2596640" cy="307463"/>
          </a:xfrm>
          <a:prstGeom prst="rect">
            <a:avLst/>
          </a:prstGeom>
          <a:ln w="12700">
            <a:miter lim="400000"/>
            <a:headEnd/>
            <a:tailEnd/>
          </a:ln>
        </p:spPr>
      </p:pic>
      <p:sp>
        <p:nvSpPr>
          <p:cNvPr id="193" name="XXXXXX报告"/>
          <p:cNvSpPr txBox="1"/>
          <p:nvPr/>
        </p:nvSpPr>
        <p:spPr>
          <a:xfrm>
            <a:off x="368699" y="264444"/>
            <a:ext cx="2289202" cy="480949"/>
          </a:xfrm>
          <a:prstGeom prst="rect">
            <a:avLst/>
          </a:prstGeom>
          <a:ln w="12700">
            <a:miter lim="400000"/>
          </a:ln>
        </p:spPr>
        <p:txBody>
          <a:bodyPr lIns="50800" tIns="50800" rIns="50800" bIns="50800">
            <a:normAutofit/>
          </a:bodyPr>
          <a:lstStyle>
            <a:lvl1pPr>
              <a:defRPr sz="2000"/>
            </a:lvl1p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rgbClr val="535353"/>
              </a:solidFill>
              <a:effectLst/>
              <a:uLnTx/>
              <a:uFillTx/>
              <a:latin typeface="Helvetica"/>
              <a:sym typeface="Helvetica"/>
            </a:endParaRPr>
          </a:p>
        </p:txBody>
      </p:sp>
      <p:sp>
        <p:nvSpPr>
          <p:cNvPr id="35" name="文本框 34">
            <a:extLst>
              <a:ext uri="{FF2B5EF4-FFF2-40B4-BE49-F238E27FC236}">
                <a16:creationId xmlns:a16="http://schemas.microsoft.com/office/drawing/2014/main" xmlns="" id="{CFDC517E-6022-894E-8873-318139183D18}"/>
              </a:ext>
            </a:extLst>
          </p:cNvPr>
          <p:cNvSpPr txBox="1"/>
          <p:nvPr/>
        </p:nvSpPr>
        <p:spPr>
          <a:xfrm>
            <a:off x="8521509" y="11841227"/>
            <a:ext cx="3868910" cy="7181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zh-CN" altLang="en-US" sz="4000" b="1" i="0" u="none" strike="noStrike" kern="0" cap="none" spc="0" normalizeH="0" baseline="0" noProof="0" dirty="0">
                <a:ln>
                  <a:noFill/>
                </a:ln>
                <a:solidFill>
                  <a:srgbClr val="535353">
                    <a:lumMod val="50000"/>
                  </a:srgbClr>
                </a:solidFill>
                <a:effectLst/>
                <a:uLnTx/>
                <a:uFillTx/>
                <a:latin typeface="PingFang SC" panose="020B0400000000000000" pitchFamily="34" charset="-122"/>
                <a:ea typeface="PingFang SC" panose="020B0400000000000000" pitchFamily="34" charset="-122"/>
                <a:sym typeface="Helvetica"/>
              </a:rPr>
              <a:t>关键词检索</a:t>
            </a:r>
          </a:p>
        </p:txBody>
      </p:sp>
      <p:sp>
        <p:nvSpPr>
          <p:cNvPr id="52" name="圆角矩形">
            <a:extLst>
              <a:ext uri="{FF2B5EF4-FFF2-40B4-BE49-F238E27FC236}">
                <a16:creationId xmlns:a16="http://schemas.microsoft.com/office/drawing/2014/main" xmlns="" id="{4D0C8A77-4E9A-D14B-BE5F-4E1AFE1243C4}"/>
              </a:ext>
            </a:extLst>
          </p:cNvPr>
          <p:cNvSpPr/>
          <p:nvPr/>
        </p:nvSpPr>
        <p:spPr>
          <a:xfrm>
            <a:off x="985484" y="1190101"/>
            <a:ext cx="8775301" cy="1021993"/>
          </a:xfrm>
          <a:prstGeom prst="roundRect">
            <a:avLst>
              <a:gd name="adj" fmla="val 20106"/>
            </a:avLst>
          </a:prstGeom>
          <a:solidFill>
            <a:srgbClr val="FF1233"/>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000">
                <a:solidFill>
                  <a:srgbClr val="000000"/>
                </a:solidFill>
              </a:defRPr>
            </a:pPr>
            <a:r>
              <a:rPr kumimoji="0" lang="zh-CN" altLang="en-US" sz="5400" b="0"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rPr>
              <a:t>关键词搜索设计</a:t>
            </a:r>
            <a:endParaRPr kumimoji="0" sz="5400" b="0" i="0" u="none" strike="noStrike" kern="0" cap="none" spc="0" normalizeH="0" baseline="0" noProof="0" dirty="0">
              <a:ln>
                <a:noFill/>
              </a:ln>
              <a:solidFill>
                <a:srgbClr val="FFFFFF"/>
              </a:solidFill>
              <a:effectLst/>
              <a:uLnTx/>
              <a:uFillTx/>
              <a:latin typeface="PingFang SC" panose="020B0400000000000000" pitchFamily="34" charset="-122"/>
              <a:ea typeface="PingFang SC" panose="020B0400000000000000" pitchFamily="34" charset="-122"/>
              <a:sym typeface="Helvetica"/>
            </a:endParaRPr>
          </a:p>
        </p:txBody>
      </p:sp>
      <p:sp>
        <p:nvSpPr>
          <p:cNvPr id="55" name="圆角矩形 54">
            <a:extLst>
              <a:ext uri="{FF2B5EF4-FFF2-40B4-BE49-F238E27FC236}">
                <a16:creationId xmlns:a16="http://schemas.microsoft.com/office/drawing/2014/main" xmlns="" id="{07715130-F5F6-244B-B8E3-66E51D379B9B}"/>
              </a:ext>
            </a:extLst>
          </p:cNvPr>
          <p:cNvSpPr/>
          <p:nvPr/>
        </p:nvSpPr>
        <p:spPr>
          <a:xfrm>
            <a:off x="1823422" y="7639447"/>
            <a:ext cx="3520102"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4800" dirty="0">
                <a:solidFill>
                  <a:srgbClr val="000000"/>
                </a:solidFill>
                <a:latin typeface="PingFang SC" panose="020B0400000000000000" pitchFamily="34" charset="-122"/>
                <a:ea typeface="PingFang SC" panose="020B0400000000000000" pitchFamily="34" charset="-122"/>
              </a:rPr>
              <a:t>关键词</a:t>
            </a:r>
            <a:endPar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56" name="圆角矩形 55">
            <a:extLst>
              <a:ext uri="{FF2B5EF4-FFF2-40B4-BE49-F238E27FC236}">
                <a16:creationId xmlns:a16="http://schemas.microsoft.com/office/drawing/2014/main" xmlns="" id="{1E28F5A3-42BA-BA4D-A849-E5F4E6511C82}"/>
              </a:ext>
            </a:extLst>
          </p:cNvPr>
          <p:cNvSpPr/>
          <p:nvPr/>
        </p:nvSpPr>
        <p:spPr>
          <a:xfrm>
            <a:off x="1823422" y="9468413"/>
            <a:ext cx="3893017"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语音识别</a:t>
            </a:r>
            <a:r>
              <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Lattice</a:t>
            </a:r>
            <a:endPar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59" name="圆角矩形 58">
            <a:extLst>
              <a:ext uri="{FF2B5EF4-FFF2-40B4-BE49-F238E27FC236}">
                <a16:creationId xmlns:a16="http://schemas.microsoft.com/office/drawing/2014/main" xmlns="" id="{43A618A3-26CB-5740-89C7-FDAF24F4A191}"/>
              </a:ext>
            </a:extLst>
          </p:cNvPr>
          <p:cNvSpPr/>
          <p:nvPr/>
        </p:nvSpPr>
        <p:spPr>
          <a:xfrm>
            <a:off x="7612573" y="7623898"/>
            <a:ext cx="3659116"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词汇</a:t>
            </a:r>
          </a:p>
        </p:txBody>
      </p:sp>
      <p:cxnSp>
        <p:nvCxnSpPr>
          <p:cNvPr id="60" name="直线箭头连接符 59">
            <a:extLst>
              <a:ext uri="{FF2B5EF4-FFF2-40B4-BE49-F238E27FC236}">
                <a16:creationId xmlns:a16="http://schemas.microsoft.com/office/drawing/2014/main" xmlns="" id="{945D82F0-F7C5-1447-A504-E2E64B52A5E7}"/>
              </a:ext>
            </a:extLst>
          </p:cNvPr>
          <p:cNvCxnSpPr>
            <a:cxnSpLocks/>
            <a:stCxn id="55" idx="3"/>
            <a:endCxn id="59" idx="1"/>
          </p:cNvCxnSpPr>
          <p:nvPr/>
        </p:nvCxnSpPr>
        <p:spPr>
          <a:xfrm flipV="1">
            <a:off x="5343524" y="8089274"/>
            <a:ext cx="2269049" cy="15549"/>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62" name="文本框 61">
            <a:extLst>
              <a:ext uri="{FF2B5EF4-FFF2-40B4-BE49-F238E27FC236}">
                <a16:creationId xmlns:a16="http://schemas.microsoft.com/office/drawing/2014/main" xmlns="" id="{A89CF67D-D800-5448-BF1E-83C30C1AC7DC}"/>
              </a:ext>
            </a:extLst>
          </p:cNvPr>
          <p:cNvSpPr txBox="1"/>
          <p:nvPr/>
        </p:nvSpPr>
        <p:spPr>
          <a:xfrm>
            <a:off x="4480272" y="7571344"/>
            <a:ext cx="277659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a:ln>
                  <a:noFill/>
                </a:ln>
                <a:solidFill>
                  <a:srgbClr val="FF3348"/>
                </a:solidFill>
                <a:effectLst/>
                <a:uFillTx/>
                <a:latin typeface="PingFang SC" panose="020B0400000000000000" pitchFamily="34" charset="-122"/>
                <a:ea typeface="PingFang SC" panose="020B0400000000000000" pitchFamily="34" charset="-122"/>
                <a:sym typeface="Helvetica"/>
              </a:rPr>
              <a:t>          字词合并</a:t>
            </a:r>
            <a:endParaRPr kumimoji="0" lang="zh-CN" altLang="en-US" sz="4400" b="0" i="0" u="none" strike="noStrike" cap="none" spc="0" normalizeH="0" baseline="0" dirty="0">
              <a:ln>
                <a:noFill/>
              </a:ln>
              <a:solidFill>
                <a:srgbClr val="FF3348"/>
              </a:solidFill>
              <a:effectLst/>
              <a:uFillTx/>
              <a:latin typeface="PingFang SC" panose="020B0400000000000000" pitchFamily="34" charset="-122"/>
              <a:ea typeface="PingFang SC" panose="020B0400000000000000" pitchFamily="34" charset="-122"/>
              <a:sym typeface="Helvetica"/>
            </a:endParaRPr>
          </a:p>
        </p:txBody>
      </p:sp>
      <p:sp>
        <p:nvSpPr>
          <p:cNvPr id="63" name="圆角矩形 62">
            <a:extLst>
              <a:ext uri="{FF2B5EF4-FFF2-40B4-BE49-F238E27FC236}">
                <a16:creationId xmlns:a16="http://schemas.microsoft.com/office/drawing/2014/main" xmlns="" id="{AF0D7868-CF4E-8C4D-8C6B-D771A2FCD3F3}"/>
              </a:ext>
            </a:extLst>
          </p:cNvPr>
          <p:cNvSpPr/>
          <p:nvPr/>
        </p:nvSpPr>
        <p:spPr>
          <a:xfrm>
            <a:off x="7587200" y="4679122"/>
            <a:ext cx="3732185" cy="1747996"/>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chemeClr val="bg2">
                    <a:lumMod val="50000"/>
                  </a:schemeClr>
                </a:solidFill>
                <a:effectLst/>
                <a:uLnTx/>
                <a:uFillTx/>
                <a:latin typeface="PingFang SC" panose="020B0400000000000000" pitchFamily="34" charset="-122"/>
                <a:ea typeface="PingFang SC" panose="020B0400000000000000" pitchFamily="34" charset="-122"/>
                <a:sym typeface="Helvetica"/>
              </a:rPr>
              <a:t>发音词典自动扩建</a:t>
            </a:r>
          </a:p>
        </p:txBody>
      </p:sp>
      <p:cxnSp>
        <p:nvCxnSpPr>
          <p:cNvPr id="64" name="直线箭头连接符 63">
            <a:extLst>
              <a:ext uri="{FF2B5EF4-FFF2-40B4-BE49-F238E27FC236}">
                <a16:creationId xmlns:a16="http://schemas.microsoft.com/office/drawing/2014/main" xmlns="" id="{04F542A9-C1D0-DD40-95CF-3C3A672ED842}"/>
              </a:ext>
            </a:extLst>
          </p:cNvPr>
          <p:cNvCxnSpPr>
            <a:cxnSpLocks/>
            <a:stCxn id="59" idx="0"/>
            <a:endCxn id="63" idx="2"/>
          </p:cNvCxnSpPr>
          <p:nvPr/>
        </p:nvCxnSpPr>
        <p:spPr>
          <a:xfrm flipV="1">
            <a:off x="9442131" y="6427118"/>
            <a:ext cx="11162" cy="119678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65" name="右中括号 64">
            <a:extLst>
              <a:ext uri="{FF2B5EF4-FFF2-40B4-BE49-F238E27FC236}">
                <a16:creationId xmlns:a16="http://schemas.microsoft.com/office/drawing/2014/main" xmlns="" id="{2AFD525D-EC2E-5A4A-B672-E05CFBE8D8CF}"/>
              </a:ext>
            </a:extLst>
          </p:cNvPr>
          <p:cNvSpPr/>
          <p:nvPr/>
        </p:nvSpPr>
        <p:spPr>
          <a:xfrm>
            <a:off x="11300681" y="5165998"/>
            <a:ext cx="263110" cy="2886667"/>
          </a:xfrm>
          <a:prstGeom prst="rightBracket">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endParaRPr>
          </a:p>
        </p:txBody>
      </p:sp>
      <p:sp>
        <p:nvSpPr>
          <p:cNvPr id="66" name="圆角矩形 65">
            <a:extLst>
              <a:ext uri="{FF2B5EF4-FFF2-40B4-BE49-F238E27FC236}">
                <a16:creationId xmlns:a16="http://schemas.microsoft.com/office/drawing/2014/main" xmlns="" id="{5EA07EC2-6F00-844F-8866-FD6F195610A6}"/>
              </a:ext>
            </a:extLst>
          </p:cNvPr>
          <p:cNvSpPr/>
          <p:nvPr/>
        </p:nvSpPr>
        <p:spPr>
          <a:xfrm>
            <a:off x="12407277" y="6285169"/>
            <a:ext cx="3659116"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4800" dirty="0">
                <a:solidFill>
                  <a:srgbClr val="000000"/>
                </a:solidFill>
                <a:latin typeface="PingFang SC" panose="020B0400000000000000" pitchFamily="34" charset="-122"/>
                <a:ea typeface="PingFang SC" panose="020B0400000000000000" pitchFamily="34" charset="-122"/>
              </a:rPr>
              <a:t>关键</a:t>
            </a: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词</a:t>
            </a:r>
            <a:r>
              <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FST</a:t>
            </a:r>
            <a:endPar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sp>
        <p:nvSpPr>
          <p:cNvPr id="68" name="圆角矩形 67">
            <a:extLst>
              <a:ext uri="{FF2B5EF4-FFF2-40B4-BE49-F238E27FC236}">
                <a16:creationId xmlns:a16="http://schemas.microsoft.com/office/drawing/2014/main" xmlns="" id="{175D1002-9879-3D42-B114-C32D04E6517E}"/>
              </a:ext>
            </a:extLst>
          </p:cNvPr>
          <p:cNvSpPr/>
          <p:nvPr/>
        </p:nvSpPr>
        <p:spPr>
          <a:xfrm>
            <a:off x="12390419" y="9866721"/>
            <a:ext cx="3659116" cy="930751"/>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zh-CN" altLang="en-US"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rPr>
              <a:t>倒排索引</a:t>
            </a:r>
            <a:endParaRPr kumimoji="0" lang="en-US" altLang="zh-CN" sz="48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69" name="直线箭头连接符 68">
            <a:extLst>
              <a:ext uri="{FF2B5EF4-FFF2-40B4-BE49-F238E27FC236}">
                <a16:creationId xmlns:a16="http://schemas.microsoft.com/office/drawing/2014/main" xmlns="" id="{01C9F6DF-4D49-D44F-8BF5-CD4C0FF0430B}"/>
              </a:ext>
            </a:extLst>
          </p:cNvPr>
          <p:cNvCxnSpPr>
            <a:cxnSpLocks/>
            <a:endCxn id="68" idx="1"/>
          </p:cNvCxnSpPr>
          <p:nvPr/>
        </p:nvCxnSpPr>
        <p:spPr>
          <a:xfrm>
            <a:off x="5716439" y="10332097"/>
            <a:ext cx="6673980"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
        <p:nvSpPr>
          <p:cNvPr id="70" name="右中括号 69">
            <a:extLst>
              <a:ext uri="{FF2B5EF4-FFF2-40B4-BE49-F238E27FC236}">
                <a16:creationId xmlns:a16="http://schemas.microsoft.com/office/drawing/2014/main" xmlns="" id="{46AF5146-2CEA-2544-8CE4-4ADA6AB5C176}"/>
              </a:ext>
            </a:extLst>
          </p:cNvPr>
          <p:cNvSpPr/>
          <p:nvPr/>
        </p:nvSpPr>
        <p:spPr>
          <a:xfrm>
            <a:off x="16055231" y="6783873"/>
            <a:ext cx="263109" cy="3548221"/>
          </a:xfrm>
          <a:prstGeom prst="rightBracket">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endParaRPr>
          </a:p>
        </p:txBody>
      </p:sp>
      <p:sp>
        <p:nvSpPr>
          <p:cNvPr id="71" name="圆角矩形 70">
            <a:extLst>
              <a:ext uri="{FF2B5EF4-FFF2-40B4-BE49-F238E27FC236}">
                <a16:creationId xmlns:a16="http://schemas.microsoft.com/office/drawing/2014/main" xmlns="" id="{ABDEC92C-8490-9C4E-BDD4-D6A981E7FD8B}"/>
              </a:ext>
            </a:extLst>
          </p:cNvPr>
          <p:cNvSpPr/>
          <p:nvPr/>
        </p:nvSpPr>
        <p:spPr>
          <a:xfrm>
            <a:off x="17350928" y="8038195"/>
            <a:ext cx="3187681" cy="1032907"/>
          </a:xfrm>
          <a:prstGeom prst="roundRect">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zh-CN" altLang="en-US" sz="5400" dirty="0">
                <a:solidFill>
                  <a:srgbClr val="000000"/>
                </a:solidFill>
                <a:latin typeface="PingFang SC" panose="020B0400000000000000" pitchFamily="34" charset="-122"/>
                <a:ea typeface="PingFang SC" panose="020B0400000000000000" pitchFamily="34" charset="-122"/>
              </a:rPr>
              <a:t>检测结果</a:t>
            </a:r>
            <a:endParaRPr kumimoji="0" lang="zh-CN" altLang="en-US" sz="5400" b="0" i="0" u="none" strike="noStrike" kern="0" cap="none" spc="0" normalizeH="0" baseline="0" noProof="0" dirty="0">
              <a:ln>
                <a:noFill/>
              </a:ln>
              <a:solidFill>
                <a:srgbClr val="000000"/>
              </a:solidFill>
              <a:effectLst/>
              <a:uLnTx/>
              <a:uFillTx/>
              <a:latin typeface="PingFang SC" panose="020B0400000000000000" pitchFamily="34" charset="-122"/>
              <a:ea typeface="PingFang SC" panose="020B0400000000000000" pitchFamily="34" charset="-122"/>
              <a:sym typeface="Helvetica"/>
            </a:endParaRPr>
          </a:p>
        </p:txBody>
      </p:sp>
      <p:cxnSp>
        <p:nvCxnSpPr>
          <p:cNvPr id="72" name="直线箭头连接符 71">
            <a:extLst>
              <a:ext uri="{FF2B5EF4-FFF2-40B4-BE49-F238E27FC236}">
                <a16:creationId xmlns:a16="http://schemas.microsoft.com/office/drawing/2014/main" xmlns="" id="{05689184-5A16-A740-B301-2119BC5BDEED}"/>
              </a:ext>
            </a:extLst>
          </p:cNvPr>
          <p:cNvCxnSpPr>
            <a:cxnSpLocks/>
            <a:stCxn id="70" idx="2"/>
            <a:endCxn id="71" idx="1"/>
          </p:cNvCxnSpPr>
          <p:nvPr/>
        </p:nvCxnSpPr>
        <p:spPr>
          <a:xfrm flipV="1">
            <a:off x="16318340" y="8554649"/>
            <a:ext cx="1032588" cy="3335"/>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cxnSp>
        <p:nvCxnSpPr>
          <p:cNvPr id="86" name="直线箭头连接符 85">
            <a:extLst>
              <a:ext uri="{FF2B5EF4-FFF2-40B4-BE49-F238E27FC236}">
                <a16:creationId xmlns:a16="http://schemas.microsoft.com/office/drawing/2014/main" xmlns="" id="{AC4FA3AA-1179-D94E-AEA8-55BDE7F88B7D}"/>
              </a:ext>
            </a:extLst>
          </p:cNvPr>
          <p:cNvCxnSpPr>
            <a:cxnSpLocks/>
          </p:cNvCxnSpPr>
          <p:nvPr/>
        </p:nvCxnSpPr>
        <p:spPr>
          <a:xfrm>
            <a:off x="11563791" y="6783873"/>
            <a:ext cx="803173" cy="0"/>
          </a:xfrm>
          <a:prstGeom prst="straightConnector1">
            <a:avLst/>
          </a:prstGeom>
          <a:noFill/>
          <a:ln w="28575" cap="flat">
            <a:solidFill>
              <a:schemeClr val="accent1"/>
            </a:solidFill>
            <a:prstDash val="solid"/>
            <a:round/>
            <a:tailEnd type="triangle" w="lg" len="lg"/>
          </a:ln>
        </p:spPr>
        <p:style>
          <a:lnRef idx="0">
            <a:srgbClr val="FFFFFF"/>
          </a:lnRef>
          <a:fillRef idx="0">
            <a:srgbClr val="FFFFFF"/>
          </a:fillRef>
          <a:effectRef idx="0">
            <a:srgbClr val="FFFFFF"/>
          </a:effectRef>
          <a:fontRef idx="none"/>
        </p:style>
      </p:cxnSp>
    </p:spTree>
    <p:extLst>
      <p:ext uri="{BB962C8B-B14F-4D97-AF65-F5344CB8AC3E}">
        <p14:creationId xmlns:p14="http://schemas.microsoft.com/office/powerpoint/2010/main" val="4124433353"/>
      </p:ext>
    </p:extLst>
  </p:cSld>
  <p:clrMapOvr>
    <a:masterClrMapping/>
  </p:clrMapOvr>
  <p:transition spd="med"/>
</p:sld>
</file>

<file path=ppt/theme/theme1.xml><?xml version="1.0" encoding="utf-8"?>
<a:theme xmlns:a="http://schemas.openxmlformats.org/drawingml/2006/main" name="Black">
  <a:themeElements>
    <a:clrScheme name="Black">
      <a:dk1>
        <a:srgbClr val="535353"/>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53535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3747</Words>
  <Application>Microsoft Office PowerPoint</Application>
  <PresentationFormat>自定义</PresentationFormat>
  <Paragraphs>190</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DengXian</vt:lpstr>
      <vt:lpstr>DengXian Light</vt:lpstr>
      <vt:lpstr>Helvetica Light</vt:lpstr>
      <vt:lpstr>Helvetica Neue</vt:lpstr>
      <vt:lpstr>Helvetica Neue Light</vt:lpstr>
      <vt:lpstr>Helvetica Neue Medium</vt:lpstr>
      <vt:lpstr>PingFang SC</vt:lpstr>
      <vt:lpstr>PingFang SC Regular</vt:lpstr>
      <vt:lpstr>Helvetica</vt:lpstr>
      <vt:lpstr>Black</vt:lpstr>
      <vt:lpstr>基于多模块融合的关键词检测系统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基于连续语音识别的关键词检测系统</dc:title>
  <dc:creator/>
  <cp:lastModifiedBy>admin</cp:lastModifiedBy>
  <cp:revision>151</cp:revision>
  <dcterms:created xsi:type="dcterms:W3CDTF">2021-10-08T13:10:36Z</dcterms:created>
  <dcterms:modified xsi:type="dcterms:W3CDTF">2021-10-14T14:24:44Z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