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3" r:id="rId2"/>
    <p:sldId id="283" r:id="rId3"/>
    <p:sldId id="327" r:id="rId4"/>
    <p:sldId id="324" r:id="rId5"/>
    <p:sldId id="326" r:id="rId6"/>
    <p:sldId id="331" r:id="rId7"/>
    <p:sldId id="328" r:id="rId8"/>
    <p:sldId id="287" r:id="rId9"/>
    <p:sldId id="329" r:id="rId10"/>
    <p:sldId id="330" r:id="rId11"/>
    <p:sldId id="337" r:id="rId12"/>
    <p:sldId id="332" r:id="rId13"/>
    <p:sldId id="29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FF"/>
    <a:srgbClr val="6D85E4"/>
    <a:srgbClr val="55C3EC"/>
    <a:srgbClr val="A7BADD"/>
    <a:srgbClr val="AABDDF"/>
    <a:srgbClr val="AFC3E1"/>
    <a:srgbClr val="47DB13"/>
    <a:srgbClr val="4764DB"/>
    <a:srgbClr val="13257B"/>
    <a:srgbClr val="D6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94656"/>
  </p:normalViewPr>
  <p:slideViewPr>
    <p:cSldViewPr snapToGrid="0" snapToObjects="1">
      <p:cViewPr varScale="1">
        <p:scale>
          <a:sx n="81" d="100"/>
          <a:sy n="81" d="100"/>
        </p:scale>
        <p:origin x="79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C730-F13B-0B49-931D-DEF1354B6EE5}" type="datetime1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BCAAF-D9CE-424C-9D40-157A77A906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953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C30C0-B86A-A241-8B1A-48796920E34E}" type="datetime1">
              <a:rPr kumimoji="1" lang="zh-CN" altLang="en-US" smtClean="0"/>
              <a:t>2021/10/16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C111C-D9BF-9D4F-B64B-9166AC717D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0659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C111C-D9BF-9D4F-B64B-9166AC717D3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41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C111C-D9BF-9D4F-B64B-9166AC717D3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46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C111C-D9BF-9D4F-B64B-9166AC717D3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0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70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C111C-D9BF-9D4F-B64B-9166AC717D3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990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DC30F2-8499-774C-8753-53DC03219A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755" y="294585"/>
            <a:ext cx="1245879" cy="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C193415-A642-224C-800D-D1D2906D37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755" y="294585"/>
            <a:ext cx="1245879" cy="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4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B772C-B2FC-406F-A780-14B66F842CA2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4178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8FEBFB-137B-44DB-BF13-2F90ADFD6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610EB6-BD1F-FD4F-B7ED-325369A8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EC992-BD63-3243-AE6A-BF174D6E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D716B-91AB-FF4E-A1D4-97C316F0F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x-none" altLang="zh-CN"/>
              <a:t>19/8/9</a:t>
            </a:r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CFD5C-7B6A-AF4F-A8FE-AF44F9E5D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719C94E-92C2-0541-99C2-ECCEEFE9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7DD9-D6E3-4A4D-BB08-06A54233B5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1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7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chio/BigCiDi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03D098-8A0A-9A46-8C37-8DD577E6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74F1B0-99DC-3748-B81C-D741B0DE6B63}"/>
              </a:ext>
            </a:extLst>
          </p:cNvPr>
          <p:cNvSpPr txBox="1"/>
          <p:nvPr/>
        </p:nvSpPr>
        <p:spPr>
          <a:xfrm>
            <a:off x="383060" y="2501779"/>
            <a:ext cx="7656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可自定义关键词检测系统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EEFD82-872D-6246-B2D8-075666426CA7}"/>
              </a:ext>
            </a:extLst>
          </p:cNvPr>
          <p:cNvSpPr txBox="1"/>
          <p:nvPr/>
        </p:nvSpPr>
        <p:spPr>
          <a:xfrm>
            <a:off x="383060" y="4919667"/>
            <a:ext cx="1257204" cy="254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HS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2021/10/16</a:t>
            </a:r>
            <a:endParaRPr kumimoji="1" lang="zh-CN" altLang="en-US" sz="1050" dirty="0">
              <a:solidFill>
                <a:schemeClr val="accent1">
                  <a:lumMod val="20000"/>
                  <a:lumOff val="8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5ABD12-D1FD-3B47-A5CA-2AB342D2448E}"/>
              </a:ext>
            </a:extLst>
          </p:cNvPr>
          <p:cNvSpPr/>
          <p:nvPr/>
        </p:nvSpPr>
        <p:spPr>
          <a:xfrm>
            <a:off x="472706" y="3411946"/>
            <a:ext cx="210666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2EDA52-7540-9A42-BE90-677917A50D33}"/>
              </a:ext>
            </a:extLst>
          </p:cNvPr>
          <p:cNvSpPr txBox="1"/>
          <p:nvPr/>
        </p:nvSpPr>
        <p:spPr>
          <a:xfrm>
            <a:off x="383060" y="3926167"/>
            <a:ext cx="3755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HS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主讲人：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卢晶</a:t>
            </a:r>
            <a:endParaRPr kumimoji="1"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马上消费金融股份有限公司 算法研究员</a:t>
            </a:r>
          </a:p>
        </p:txBody>
      </p:sp>
    </p:spTree>
    <p:extLst>
      <p:ext uri="{BB962C8B-B14F-4D97-AF65-F5344CB8AC3E}">
        <p14:creationId xmlns:p14="http://schemas.microsoft.com/office/powerpoint/2010/main" val="211064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327BC2A9-10FA-5645-B0EF-F85711F91930}"/>
              </a:ext>
            </a:extLst>
          </p:cNvPr>
          <p:cNvSpPr txBox="1"/>
          <p:nvPr/>
        </p:nvSpPr>
        <p:spPr>
          <a:xfrm>
            <a:off x="852922" y="185189"/>
            <a:ext cx="561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ED03A8-E319-884F-8BEB-9F3FCFAB6EFA}"/>
              </a:ext>
            </a:extLst>
          </p:cNvPr>
          <p:cNvSpPr/>
          <p:nvPr/>
        </p:nvSpPr>
        <p:spPr>
          <a:xfrm>
            <a:off x="356341" y="-1"/>
            <a:ext cx="355774" cy="646855"/>
          </a:xfrm>
          <a:prstGeom prst="rect">
            <a:avLst/>
          </a:prstGeom>
          <a:solidFill>
            <a:srgbClr val="007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E1126F-9268-8046-9CC0-4442B4ED8B5E}"/>
              </a:ext>
            </a:extLst>
          </p:cNvPr>
          <p:cNvSpPr txBox="1"/>
          <p:nvPr/>
        </p:nvSpPr>
        <p:spPr>
          <a:xfrm>
            <a:off x="852922" y="1865316"/>
            <a:ext cx="8906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端到端关键词检测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整体训练时长变少，流程复杂度降低，上下文信息丰富，准确率较高，比较适合本次任务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输出字级别结果，无需分词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需要输出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lattice</a:t>
            </a:r>
          </a:p>
        </p:txBody>
      </p:sp>
    </p:spTree>
    <p:extLst>
      <p:ext uri="{BB962C8B-B14F-4D97-AF65-F5344CB8AC3E}">
        <p14:creationId xmlns:p14="http://schemas.microsoft.com/office/powerpoint/2010/main" val="178005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341643" y="982111"/>
            <a:ext cx="11463573" cy="1080000"/>
          </a:xfrm>
          <a:prstGeom prst="rect">
            <a:avLst/>
          </a:prstGeom>
          <a:solidFill>
            <a:srgbClr val="016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703020204020201" pitchFamily="34" charset="-122"/>
                <a:ea typeface="微软雅黑" panose="020B0703020204020201" pitchFamily="34" charset="-122"/>
              </a:rPr>
              <a:t>       以科技为根本  以金融为途径  以用户为中心  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703020204020201" pitchFamily="34" charset="-122"/>
                <a:ea typeface="微软雅黑" panose="020B0703020204020201" pitchFamily="34" charset="-122"/>
              </a:rPr>
              <a:t>       专注为普惠客群提供小额分散的金融服务，拉动内需，助力实体经济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28793" y="2636636"/>
            <a:ext cx="10920466" cy="902917"/>
            <a:chOff x="697627" y="3053253"/>
            <a:chExt cx="10920466" cy="902917"/>
          </a:xfrm>
        </p:grpSpPr>
        <p:grpSp>
          <p:nvGrpSpPr>
            <p:cNvPr id="65" name="组合 64"/>
            <p:cNvGrpSpPr/>
            <p:nvPr/>
          </p:nvGrpSpPr>
          <p:grpSpPr>
            <a:xfrm>
              <a:off x="697627" y="3056001"/>
              <a:ext cx="1883977" cy="861677"/>
              <a:chOff x="561147" y="3056001"/>
              <a:chExt cx="1883977" cy="861677"/>
            </a:xfrm>
          </p:grpSpPr>
          <p:sp>
            <p:nvSpPr>
              <p:cNvPr id="86" name="îsľîḋè"/>
              <p:cNvSpPr/>
              <p:nvPr/>
            </p:nvSpPr>
            <p:spPr bwMode="auto">
              <a:xfrm>
                <a:off x="561147" y="3626486"/>
                <a:ext cx="1883977" cy="291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703" rIns="87703" anchor="ctr" anchorCtr="0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累计注册用户数</a:t>
                </a:r>
              </a:p>
            </p:txBody>
          </p:sp>
          <p:sp>
            <p:nvSpPr>
              <p:cNvPr id="87" name="î$1íde"/>
              <p:cNvSpPr txBox="1"/>
              <p:nvPr/>
            </p:nvSpPr>
            <p:spPr bwMode="auto">
              <a:xfrm>
                <a:off x="656385" y="3056001"/>
                <a:ext cx="1693500" cy="439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703" rIns="87703" anchor="ctr">
                <a:no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1.36</a:t>
                </a:r>
                <a:r>
                  <a:rPr lang="zh-CN" altLang="en-US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亿</a:t>
                </a:r>
                <a:r>
                  <a:rPr lang="en-US" altLang="zh-CN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+</a:t>
                </a:r>
                <a:endParaRPr lang="zh-CN" altLang="en-US" sz="1200" b="1" dirty="0">
                  <a:solidFill>
                    <a:srgbClr val="016FFF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896160" y="3053253"/>
              <a:ext cx="1636772" cy="864425"/>
              <a:chOff x="2639245" y="3053253"/>
              <a:chExt cx="1636772" cy="864425"/>
            </a:xfrm>
          </p:grpSpPr>
          <p:sp>
            <p:nvSpPr>
              <p:cNvPr id="84" name="îsľîḋè"/>
              <p:cNvSpPr/>
              <p:nvPr/>
            </p:nvSpPr>
            <p:spPr bwMode="auto">
              <a:xfrm>
                <a:off x="2639245" y="3626486"/>
                <a:ext cx="1466659" cy="291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703" rIns="87703" anchor="ctr" anchorCtr="0">
                <a:norm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累计交易额</a:t>
                </a:r>
              </a:p>
            </p:txBody>
          </p:sp>
          <p:sp>
            <p:nvSpPr>
              <p:cNvPr id="85" name="î$1íde"/>
              <p:cNvSpPr txBox="1"/>
              <p:nvPr/>
            </p:nvSpPr>
            <p:spPr bwMode="auto">
              <a:xfrm>
                <a:off x="2648431" y="3053253"/>
                <a:ext cx="1627586" cy="538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703" rIns="87703">
                <a:no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7000</a:t>
                </a:r>
                <a:r>
                  <a:rPr lang="zh-CN" altLang="en-US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亿</a:t>
                </a:r>
                <a:r>
                  <a:rPr lang="en-US" altLang="zh-CN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+</a:t>
                </a:r>
                <a:endParaRPr lang="zh-CN" altLang="en-US" sz="2400" b="1" dirty="0">
                  <a:solidFill>
                    <a:srgbClr val="016FFF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794420" y="3053253"/>
              <a:ext cx="1359720" cy="857537"/>
              <a:chOff x="4404599" y="3053253"/>
              <a:chExt cx="1359720" cy="857537"/>
            </a:xfrm>
          </p:grpSpPr>
          <p:sp>
            <p:nvSpPr>
              <p:cNvPr id="82" name="îsľîḋè"/>
              <p:cNvSpPr/>
              <p:nvPr/>
            </p:nvSpPr>
            <p:spPr bwMode="auto">
              <a:xfrm>
                <a:off x="4404599" y="3633375"/>
                <a:ext cx="1359720" cy="277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87703" rIns="87703" anchor="ctr" anchorCtr="0">
                <a:norm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信用记录建立</a:t>
                </a:r>
              </a:p>
            </p:txBody>
          </p:sp>
          <p:sp>
            <p:nvSpPr>
              <p:cNvPr id="83" name="î$1íde"/>
              <p:cNvSpPr txBox="1"/>
              <p:nvPr/>
            </p:nvSpPr>
            <p:spPr bwMode="auto">
              <a:xfrm>
                <a:off x="4475577" y="3053253"/>
                <a:ext cx="1217764" cy="538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703" rIns="87703">
                <a:no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643</a:t>
                </a:r>
                <a:r>
                  <a:rPr lang="zh-CN" altLang="en-US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万</a:t>
                </a:r>
                <a:r>
                  <a:rPr lang="en-US" altLang="zh-CN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+</a:t>
                </a:r>
                <a:endParaRPr lang="zh-CN" altLang="en-US" sz="2400" b="1" dirty="0">
                  <a:solidFill>
                    <a:srgbClr val="016FFF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8257332" y="3061019"/>
              <a:ext cx="1598108" cy="880340"/>
              <a:chOff x="8131734" y="3061019"/>
              <a:chExt cx="1598108" cy="880340"/>
            </a:xfrm>
          </p:grpSpPr>
          <p:sp>
            <p:nvSpPr>
              <p:cNvPr id="80" name="ïşḷiḍé"/>
              <p:cNvSpPr txBox="1"/>
              <p:nvPr/>
            </p:nvSpPr>
            <p:spPr>
              <a:xfrm>
                <a:off x="8131734" y="3602805"/>
                <a:ext cx="1400916" cy="338554"/>
              </a:xfrm>
              <a:prstGeom prst="rect">
                <a:avLst/>
              </a:prstGeom>
              <a:noFill/>
            </p:spPr>
            <p:txBody>
              <a:bodyPr wrap="none" lIns="87703" tIns="45606" rIns="87703" bIns="45606" rtlCol="0" anchor="ctr" anchorCtr="0">
                <a:norm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累计纳税额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131734" y="3061019"/>
                <a:ext cx="15981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36.74</a:t>
                </a:r>
                <a:r>
                  <a:rPr lang="zh-CN" altLang="en-US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亿</a:t>
                </a:r>
                <a:endParaRPr lang="en-US" altLang="zh-CN" sz="2400" b="1" dirty="0">
                  <a:solidFill>
                    <a:srgbClr val="016FFF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0009384" y="3061019"/>
              <a:ext cx="1608709" cy="895151"/>
              <a:chOff x="9872904" y="3061019"/>
              <a:chExt cx="1608709" cy="895151"/>
            </a:xfrm>
          </p:grpSpPr>
          <p:sp>
            <p:nvSpPr>
              <p:cNvPr id="78" name="ïşḷiḍé"/>
              <p:cNvSpPr txBox="1"/>
              <p:nvPr/>
            </p:nvSpPr>
            <p:spPr>
              <a:xfrm>
                <a:off x="9872904" y="3587994"/>
                <a:ext cx="1608709" cy="368176"/>
              </a:xfrm>
              <a:prstGeom prst="rect">
                <a:avLst/>
              </a:prstGeom>
              <a:noFill/>
            </p:spPr>
            <p:txBody>
              <a:bodyPr wrap="none" lIns="87703" tIns="45606" rIns="87703" bIns="45606" rtlCol="0" anchor="ctr" anchorCtr="0">
                <a:norm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创造就业岗位</a:t>
                </a: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9937431" y="3061019"/>
                <a:ext cx="15441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2000</a:t>
                </a:r>
                <a:r>
                  <a:rPr lang="zh-CN" altLang="en-US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人＋</a:t>
                </a:r>
                <a:endParaRPr lang="en-US" altLang="zh-CN" sz="2400" b="1" dirty="0">
                  <a:solidFill>
                    <a:srgbClr val="016FFF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70" name="直接连接符 16"/>
            <p:cNvCxnSpPr/>
            <p:nvPr/>
          </p:nvCxnSpPr>
          <p:spPr>
            <a:xfrm>
              <a:off x="2670090" y="3129725"/>
              <a:ext cx="0" cy="7200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6505278" y="3061019"/>
              <a:ext cx="1400916" cy="880340"/>
              <a:chOff x="6248631" y="3061019"/>
              <a:chExt cx="1400916" cy="880340"/>
            </a:xfrm>
          </p:grpSpPr>
          <p:sp>
            <p:nvSpPr>
              <p:cNvPr id="76" name="ïşḷiḍé"/>
              <p:cNvSpPr txBox="1"/>
              <p:nvPr/>
            </p:nvSpPr>
            <p:spPr>
              <a:xfrm>
                <a:off x="6248631" y="3602805"/>
                <a:ext cx="1400916" cy="338554"/>
              </a:xfrm>
              <a:prstGeom prst="rect">
                <a:avLst/>
              </a:prstGeom>
              <a:noFill/>
            </p:spPr>
            <p:txBody>
              <a:bodyPr wrap="none" lIns="87703" tIns="45606" rIns="87703" bIns="45606" rtlCol="0" anchor="ctr" anchorCtr="0">
                <a:norm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注册资本</a:t>
                </a: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318285" y="3061019"/>
                <a:ext cx="126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40</a:t>
                </a:r>
                <a:r>
                  <a:rPr lang="zh-CN" altLang="en-US" sz="2400" b="1" dirty="0">
                    <a:solidFill>
                      <a:srgbClr val="016FFF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  <a:cs typeface="+mn-ea"/>
                    <a:sym typeface="+mn-lt"/>
                  </a:rPr>
                  <a:t>亿</a:t>
                </a:r>
                <a:endParaRPr lang="en-US" altLang="zh-CN" sz="2400" b="1" dirty="0">
                  <a:solidFill>
                    <a:srgbClr val="016FFF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72" name="直接连接符 18"/>
            <p:cNvCxnSpPr/>
            <p:nvPr/>
          </p:nvCxnSpPr>
          <p:spPr>
            <a:xfrm>
              <a:off x="4620222" y="3129725"/>
              <a:ext cx="0" cy="7200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19"/>
            <p:cNvCxnSpPr/>
            <p:nvPr/>
          </p:nvCxnSpPr>
          <p:spPr>
            <a:xfrm>
              <a:off x="6416808" y="3129725"/>
              <a:ext cx="0" cy="7200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20"/>
            <p:cNvCxnSpPr/>
            <p:nvPr/>
          </p:nvCxnSpPr>
          <p:spPr>
            <a:xfrm>
              <a:off x="8068846" y="3115437"/>
              <a:ext cx="0" cy="7200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21"/>
            <p:cNvCxnSpPr/>
            <p:nvPr/>
          </p:nvCxnSpPr>
          <p:spPr>
            <a:xfrm>
              <a:off x="9949492" y="3129725"/>
              <a:ext cx="0" cy="7200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矩形 104"/>
          <p:cNvSpPr/>
          <p:nvPr/>
        </p:nvSpPr>
        <p:spPr>
          <a:xfrm>
            <a:off x="812057" y="3964686"/>
            <a:ext cx="1789199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ea"/>
              </a:rPr>
              <a:t>1700</a:t>
            </a:r>
            <a:r>
              <a:rPr lang="zh-CN" altLang="en-US" sz="1200" b="1" dirty="0">
                <a:solidFill>
                  <a:srgbClr val="3366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ea"/>
              </a:rPr>
              <a:t>笔均贷款金额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  <a:cs typeface="+mn-ea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+mn-lt"/>
              </a:rPr>
              <a:t>主体</a:t>
            </a: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+mn-lt"/>
              </a:rPr>
              <a:t>AAA</a:t>
            </a:r>
            <a:r>
              <a:rPr lang="zh-CN" altLang="en-US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+mn-lt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+mn-lt"/>
              </a:rPr>
              <a:t>信用评级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+mn-lt"/>
            </a:endParaRPr>
          </a:p>
          <a:p>
            <a:pPr algn="l">
              <a:lnSpc>
                <a:spcPct val="200000"/>
              </a:lnSpc>
            </a:pPr>
            <a:r>
              <a:rPr lang="zh-CN" altLang="en-US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lt"/>
              </a:rPr>
              <a:t>百万级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lt"/>
              </a:rPr>
              <a:t>合作商户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  <a:cs typeface="+mn-ea"/>
              <a:sym typeface="+mn-lt"/>
            </a:endParaRPr>
          </a:p>
          <a:p>
            <a:pPr algn="l"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ea"/>
              </a:rPr>
              <a:t>200+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+mn-ea"/>
              </a:rPr>
              <a:t>场景的深度合作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ea"/>
              </a:rPr>
              <a:t>200+</a:t>
            </a:r>
            <a:r>
              <a:rPr lang="zh-CN" altLang="en-US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ea"/>
              </a:rPr>
              <a:t>合作金融机构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  <a:cs typeface="+mn-ea"/>
              <a:sym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52922" y="185189"/>
            <a:ext cx="484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公司介绍</a:t>
            </a:r>
          </a:p>
        </p:txBody>
      </p:sp>
      <p:sp>
        <p:nvSpPr>
          <p:cNvPr id="108" name="矩形 107"/>
          <p:cNvSpPr/>
          <p:nvPr/>
        </p:nvSpPr>
        <p:spPr>
          <a:xfrm>
            <a:off x="3505607" y="3964686"/>
            <a:ext cx="1789199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SzPct val="80000"/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330+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专利申请数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SzPct val="80000"/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lt"/>
              </a:rPr>
              <a:t>1000+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  <a:sym typeface="+mn-lt"/>
              </a:rPr>
              <a:t>研发人员</a:t>
            </a:r>
          </a:p>
          <a:p>
            <a:pPr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SzPct val="80000"/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300+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大数据风控团队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SzPct val="80000"/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10</a:t>
            </a:r>
            <a:r>
              <a:rPr lang="zh-CN" altLang="en-US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万</a:t>
            </a: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+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风险特征变量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SzPct val="80000"/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900+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自研核心系统</a:t>
            </a:r>
          </a:p>
        </p:txBody>
      </p:sp>
      <p:sp>
        <p:nvSpPr>
          <p:cNvPr id="109" name="矩形 108"/>
          <p:cNvSpPr/>
          <p:nvPr/>
        </p:nvSpPr>
        <p:spPr>
          <a:xfrm>
            <a:off x="6169429" y="3966257"/>
            <a:ext cx="2087332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2</a:t>
            </a:r>
            <a:r>
              <a:rPr lang="zh-CN" altLang="en-US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项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银保监会一类成果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</a:t>
            </a:r>
            <a:r>
              <a:rPr lang="zh-CN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个</a:t>
            </a: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国家级科研平台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1</a:t>
            </a:r>
            <a:r>
              <a:rPr lang="zh-CN" altLang="en-US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家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省部级重点实验室</a:t>
            </a: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1</a:t>
            </a:r>
            <a:r>
              <a:rPr lang="zh-CN" altLang="en-US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家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博士后工作站</a:t>
            </a: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</a:rPr>
              <a:t>1</a:t>
            </a:r>
            <a:r>
              <a:rPr lang="zh-CN" altLang="en-US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个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企业技术中心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987552" y="3964686"/>
            <a:ext cx="2350497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100%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自主智能客服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100%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智能质检覆盖率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99%+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智能客服问题覆盖量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98%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用户满意度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n-ea"/>
              </a:rPr>
              <a:t>93%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智能客服分流率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005077" y="6435256"/>
            <a:ext cx="1866217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数据统计截至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2021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年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6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月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30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日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7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841" y="191495"/>
            <a:ext cx="484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赛题说明</a:t>
            </a:r>
            <a:r>
              <a:rPr kumimoji="1" lang="en-US" altLang="zh-CN" sz="24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—</a:t>
            </a:r>
            <a:r>
              <a:rPr kumimoji="1" lang="zh-CN" altLang="en-US" sz="24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无监督学习</a:t>
            </a:r>
            <a:r>
              <a:rPr kumimoji="1" lang="en-US" altLang="zh-CN" sz="2400" dirty="0">
                <a:solidFill>
                  <a:srgbClr val="016FFF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ASR</a:t>
            </a:r>
            <a:endParaRPr kumimoji="1" lang="zh-CN" altLang="en-US" sz="2400" dirty="0">
              <a:solidFill>
                <a:srgbClr val="016FFF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345789" y="1320567"/>
            <a:ext cx="8060256" cy="254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赛题</a:t>
            </a:r>
            <a:r>
              <a:rPr lang="zh-CN" altLang="zh-CN" sz="2000" b="1" dirty="0"/>
              <a:t>背景</a:t>
            </a:r>
            <a:endParaRPr lang="en-US" altLang="zh-CN" sz="2000" b="1" dirty="0"/>
          </a:p>
          <a:p>
            <a:endParaRPr lang="zh-CN" altLang="zh-CN" sz="1600" dirty="0"/>
          </a:p>
          <a:p>
            <a:pPr>
              <a:lnSpc>
                <a:spcPct val="200000"/>
              </a:lnSpc>
            </a:pPr>
            <a:r>
              <a:rPr lang="zh-CN" altLang="zh-CN" sz="1600" dirty="0"/>
              <a:t>使用带</a:t>
            </a:r>
            <a:r>
              <a:rPr lang="zh-CN" altLang="en-US" sz="1600" dirty="0"/>
              <a:t>标注</a:t>
            </a:r>
            <a:r>
              <a:rPr lang="zh-CN" altLang="zh-CN" sz="1600" dirty="0"/>
              <a:t>数据的监督学习</a:t>
            </a:r>
            <a:r>
              <a:rPr lang="en-US" altLang="zh-CN" sz="1600" dirty="0"/>
              <a:t>ASR</a:t>
            </a:r>
            <a:r>
              <a:rPr lang="zh-CN" altLang="zh-CN" sz="1600" dirty="0"/>
              <a:t>模型在学术和工业上都取得了巨大的成功，</a:t>
            </a:r>
            <a:r>
              <a:rPr lang="zh-CN" altLang="en-US" sz="1600" dirty="0"/>
              <a:t>但是</a:t>
            </a:r>
            <a:r>
              <a:rPr lang="zh-CN" altLang="zh-CN" sz="1600" dirty="0"/>
              <a:t>获取海量标注数据存在非常大的困难。</a:t>
            </a:r>
            <a:r>
              <a:rPr lang="zh-CN" altLang="en-US" sz="1600" b="1" dirty="0">
                <a:solidFill>
                  <a:srgbClr val="FF0000"/>
                </a:solidFill>
              </a:rPr>
              <a:t>如何使用少量带标注的数据，就能达到好的识别效果？本届大赛语音赛道的赛题“无监督学习</a:t>
            </a:r>
            <a:r>
              <a:rPr lang="en-US" altLang="zh-CN" sz="1600" b="1" dirty="0">
                <a:solidFill>
                  <a:srgbClr val="FF0000"/>
                </a:solidFill>
              </a:rPr>
              <a:t>ASR</a:t>
            </a:r>
            <a:r>
              <a:rPr lang="zh-CN" altLang="en-US" sz="1600" b="1" dirty="0">
                <a:solidFill>
                  <a:srgbClr val="FF0000"/>
                </a:solidFill>
              </a:rPr>
              <a:t>”，</a:t>
            </a:r>
            <a:r>
              <a:rPr lang="zh-CN" altLang="en-US" sz="1600" dirty="0"/>
              <a:t>正是为了解决不同场景下、数据资源不足，无法使用现有</a:t>
            </a:r>
            <a:r>
              <a:rPr lang="en-US" altLang="zh-CN" sz="1600" dirty="0"/>
              <a:t>ASR</a:t>
            </a:r>
            <a:r>
              <a:rPr lang="zh-CN" altLang="en-US" sz="1600" dirty="0"/>
              <a:t>技术的难点问题。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17" y="4535787"/>
            <a:ext cx="6806337" cy="20112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9" y="2081350"/>
            <a:ext cx="3209925" cy="127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5" y="5162179"/>
            <a:ext cx="4238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C824FE7-0BF5-8947-A2FE-07CC683A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3708856" y="2518050"/>
            <a:ext cx="4774289" cy="1760344"/>
            <a:chOff x="3708856" y="1980177"/>
            <a:chExt cx="4774289" cy="176034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70EDE33-8E0B-B249-91C4-9A9D9A20FF1D}"/>
                </a:ext>
              </a:extLst>
            </p:cNvPr>
            <p:cNvSpPr txBox="1"/>
            <p:nvPr/>
          </p:nvSpPr>
          <p:spPr>
            <a:xfrm>
              <a:off x="3708856" y="3217301"/>
              <a:ext cx="47742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HS" sz="2800" dirty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Thanks</a:t>
              </a:r>
              <a:endParaRPr kumimoji="1" lang="zh-CN" altLang="en-US" sz="28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70EDE33-8E0B-B249-91C4-9A9D9A20FF1D}"/>
                </a:ext>
              </a:extLst>
            </p:cNvPr>
            <p:cNvSpPr txBox="1"/>
            <p:nvPr/>
          </p:nvSpPr>
          <p:spPr>
            <a:xfrm>
              <a:off x="3708856" y="1980177"/>
              <a:ext cx="47742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谢谢</a:t>
              </a:r>
              <a:r>
                <a:rPr kumimoji="1" lang="en-US" altLang="zh-CN" sz="7200" dirty="0">
                  <a:solidFill>
                    <a:schemeClr val="bg1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!</a:t>
              </a:r>
              <a:endParaRPr kumimoji="1" lang="zh-CN" altLang="en-US" sz="7200" dirty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9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8CB36E13-760C-6F45-AAAB-52229C521681}"/>
              </a:ext>
            </a:extLst>
          </p:cNvPr>
          <p:cNvGrpSpPr/>
          <p:nvPr/>
        </p:nvGrpSpPr>
        <p:grpSpPr>
          <a:xfrm>
            <a:off x="4208109" y="1872161"/>
            <a:ext cx="5494998" cy="369332"/>
            <a:chOff x="4985306" y="473184"/>
            <a:chExt cx="5494998" cy="369332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FA925D5-A8BB-CB45-9E43-82B5088F799D}"/>
                </a:ext>
              </a:extLst>
            </p:cNvPr>
            <p:cNvSpPr txBox="1"/>
            <p:nvPr/>
          </p:nvSpPr>
          <p:spPr>
            <a:xfrm>
              <a:off x="5638407" y="491792"/>
              <a:ext cx="484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系统描述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865346F-B3BF-084D-B357-253A01CCD624}"/>
                </a:ext>
              </a:extLst>
            </p:cNvPr>
            <p:cNvSpPr txBox="1"/>
            <p:nvPr/>
          </p:nvSpPr>
          <p:spPr>
            <a:xfrm>
              <a:off x="4985306" y="473184"/>
              <a:ext cx="748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01</a:t>
              </a:r>
              <a:r>
                <a:rPr kumimoji="1" lang="zh-CHS" altLang="en-US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1" lang="en-US" altLang="zh-CHS" sz="1050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/</a:t>
              </a:r>
              <a:r>
                <a:rPr kumimoji="1" lang="en-US" altLang="zh-CN" sz="1050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endParaRPr kumimoji="1" lang="zh-CN" altLang="en-US" sz="110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9A92BB5-4E1B-6C43-AB50-F8F8F3AA2859}"/>
              </a:ext>
            </a:extLst>
          </p:cNvPr>
          <p:cNvGrpSpPr/>
          <p:nvPr/>
        </p:nvGrpSpPr>
        <p:grpSpPr>
          <a:xfrm>
            <a:off x="4208109" y="2407429"/>
            <a:ext cx="5494998" cy="373986"/>
            <a:chOff x="4985305" y="945737"/>
            <a:chExt cx="5494998" cy="373986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31122B8-F18E-C94E-8DAE-23D09FA05CAD}"/>
                </a:ext>
              </a:extLst>
            </p:cNvPr>
            <p:cNvSpPr txBox="1"/>
            <p:nvPr/>
          </p:nvSpPr>
          <p:spPr>
            <a:xfrm>
              <a:off x="5638406" y="1011946"/>
              <a:ext cx="484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Kaldi</a:t>
              </a:r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模型建模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992E589-151C-B54B-99BD-6BFEE571CAFA}"/>
                </a:ext>
              </a:extLst>
            </p:cNvPr>
            <p:cNvSpPr txBox="1"/>
            <p:nvPr/>
          </p:nvSpPr>
          <p:spPr>
            <a:xfrm>
              <a:off x="4985305" y="945737"/>
              <a:ext cx="748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0</a:t>
              </a:r>
              <a:r>
                <a:rPr kumimoji="1" lang="en-US" altLang="zh-CHS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2</a:t>
              </a:r>
              <a:r>
                <a:rPr kumimoji="1" lang="zh-CHS" altLang="en-US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1" lang="en-US" altLang="zh-CHS" sz="1050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/</a:t>
              </a:r>
              <a:r>
                <a:rPr kumimoji="1" lang="en-US" altLang="zh-CN" sz="1050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endParaRPr kumimoji="1" lang="zh-CN" altLang="en-US" sz="110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ED4DB5E-78CE-3F49-A71B-4C706A5A0120}"/>
              </a:ext>
            </a:extLst>
          </p:cNvPr>
          <p:cNvGrpSpPr/>
          <p:nvPr/>
        </p:nvGrpSpPr>
        <p:grpSpPr>
          <a:xfrm>
            <a:off x="4208109" y="2923002"/>
            <a:ext cx="5494998" cy="369332"/>
            <a:chOff x="4985305" y="1418290"/>
            <a:chExt cx="5494998" cy="369332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44F3203-A8C0-6840-BAA5-B54DFF0375CE}"/>
                </a:ext>
              </a:extLst>
            </p:cNvPr>
            <p:cNvSpPr txBox="1"/>
            <p:nvPr/>
          </p:nvSpPr>
          <p:spPr>
            <a:xfrm>
              <a:off x="5638406" y="1473611"/>
              <a:ext cx="484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数据增广方案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3252301-8F7E-A34E-B0F4-CD1AE6FFF92C}"/>
                </a:ext>
              </a:extLst>
            </p:cNvPr>
            <p:cNvSpPr txBox="1"/>
            <p:nvPr/>
          </p:nvSpPr>
          <p:spPr>
            <a:xfrm>
              <a:off x="4985305" y="1418290"/>
              <a:ext cx="748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0</a:t>
              </a:r>
              <a:r>
                <a:rPr kumimoji="1" lang="en-US" altLang="zh-CHS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3</a:t>
              </a:r>
              <a:r>
                <a:rPr kumimoji="1" lang="zh-CHS" altLang="en-US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1" lang="en-US" altLang="zh-CHS" sz="1050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/</a:t>
              </a:r>
              <a:r>
                <a:rPr kumimoji="1" lang="en-US" altLang="zh-CN" sz="1050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endParaRPr kumimoji="1" lang="zh-CN" altLang="en-US" sz="110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F7D7E6E-BC76-8847-95E4-4438F57E195C}"/>
              </a:ext>
            </a:extLst>
          </p:cNvPr>
          <p:cNvGrpSpPr/>
          <p:nvPr/>
        </p:nvGrpSpPr>
        <p:grpSpPr>
          <a:xfrm>
            <a:off x="4208109" y="3405677"/>
            <a:ext cx="5494998" cy="369332"/>
            <a:chOff x="4985304" y="1858179"/>
            <a:chExt cx="5494998" cy="36933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02B887B-2983-3C42-AC49-E5E496BF5C65}"/>
                </a:ext>
              </a:extLst>
            </p:cNvPr>
            <p:cNvSpPr txBox="1"/>
            <p:nvPr/>
          </p:nvSpPr>
          <p:spPr>
            <a:xfrm>
              <a:off x="5638405" y="1909876"/>
              <a:ext cx="484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关键词搜索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F94D434-AD5F-D649-B3B9-07192311022E}"/>
                </a:ext>
              </a:extLst>
            </p:cNvPr>
            <p:cNvSpPr txBox="1"/>
            <p:nvPr/>
          </p:nvSpPr>
          <p:spPr>
            <a:xfrm>
              <a:off x="4985304" y="1858179"/>
              <a:ext cx="748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0</a:t>
              </a:r>
              <a:r>
                <a:rPr kumimoji="1" lang="en-US" altLang="zh-CHS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4</a:t>
              </a:r>
              <a:r>
                <a:rPr kumimoji="1" lang="zh-CHS" altLang="en-US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1" lang="en-US" altLang="zh-CHS" sz="1050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/</a:t>
              </a:r>
              <a:r>
                <a:rPr kumimoji="1" lang="en-US" altLang="zh-CN" sz="1050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endParaRPr kumimoji="1" lang="zh-CN" altLang="en-US" sz="110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D11F8E9-796C-D14D-ACDC-8411C8409FE7}"/>
              </a:ext>
            </a:extLst>
          </p:cNvPr>
          <p:cNvGrpSpPr/>
          <p:nvPr/>
        </p:nvGrpSpPr>
        <p:grpSpPr>
          <a:xfrm>
            <a:off x="4208109" y="3925609"/>
            <a:ext cx="5494998" cy="369332"/>
            <a:chOff x="4985306" y="504114"/>
            <a:chExt cx="5494998" cy="369332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532C9E8-0D2A-2D47-8DC1-E26A26D5E858}"/>
                </a:ext>
              </a:extLst>
            </p:cNvPr>
            <p:cNvSpPr txBox="1"/>
            <p:nvPr/>
          </p:nvSpPr>
          <p:spPr>
            <a:xfrm>
              <a:off x="5638407" y="537581"/>
              <a:ext cx="4841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展望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E7C4CA3-912A-544A-9F83-EDDE5A29B4F8}"/>
                </a:ext>
              </a:extLst>
            </p:cNvPr>
            <p:cNvSpPr txBox="1"/>
            <p:nvPr/>
          </p:nvSpPr>
          <p:spPr>
            <a:xfrm>
              <a:off x="4985306" y="504114"/>
              <a:ext cx="748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0</a:t>
              </a:r>
              <a:r>
                <a:rPr kumimoji="1" lang="en-US" altLang="zh-CHS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5</a:t>
              </a:r>
              <a:r>
                <a:rPr kumimoji="1" lang="zh-CHS" altLang="en-US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r>
                <a:rPr kumimoji="1" lang="en-US" altLang="zh-CHS" sz="1050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/</a:t>
              </a:r>
              <a:r>
                <a:rPr kumimoji="1" lang="en-US" altLang="zh-CN" sz="1050" dirty="0">
                  <a:solidFill>
                    <a:schemeClr val="bg2">
                      <a:lumMod val="2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 </a:t>
              </a:r>
              <a:endParaRPr kumimoji="1" lang="zh-CN" altLang="en-US" sz="110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95E3EAF8-036F-DC45-AF3D-0E8AAF109CD1}"/>
              </a:ext>
            </a:extLst>
          </p:cNvPr>
          <p:cNvCxnSpPr>
            <a:cxnSpLocks/>
          </p:cNvCxnSpPr>
          <p:nvPr/>
        </p:nvCxnSpPr>
        <p:spPr>
          <a:xfrm>
            <a:off x="4317341" y="1510309"/>
            <a:ext cx="5903999" cy="0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6A2AE25D-15DC-D54A-B83D-366C7D813E9A}"/>
              </a:ext>
            </a:extLst>
          </p:cNvPr>
          <p:cNvSpPr/>
          <p:nvPr/>
        </p:nvSpPr>
        <p:spPr>
          <a:xfrm>
            <a:off x="4317340" y="1467446"/>
            <a:ext cx="210666" cy="36000"/>
          </a:xfrm>
          <a:prstGeom prst="rect">
            <a:avLst/>
          </a:prstGeom>
          <a:solidFill>
            <a:srgbClr val="007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776840" y="1467447"/>
            <a:ext cx="1016000" cy="2042907"/>
            <a:chOff x="776840" y="1453260"/>
            <a:chExt cx="1016000" cy="2042907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BE948E7-A1DB-2E42-B53E-B38DFA7285BF}"/>
                </a:ext>
              </a:extLst>
            </p:cNvPr>
            <p:cNvSpPr txBox="1"/>
            <p:nvPr/>
          </p:nvSpPr>
          <p:spPr>
            <a:xfrm>
              <a:off x="932703" y="1834558"/>
              <a:ext cx="7192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HS" altLang="en-US" sz="4000" dirty="0">
                  <a:solidFill>
                    <a:srgbClr val="007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</a:t>
              </a:r>
              <a:endParaRPr kumimoji="1" lang="en-US" altLang="zh-CHS" sz="40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HS" altLang="en-US" sz="4000" dirty="0">
                  <a:solidFill>
                    <a:srgbClr val="0070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录</a:t>
              </a:r>
              <a:endParaRPr kumimoji="1" lang="en-US" altLang="zh-CHS" sz="40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F6D273F-0333-B54C-BAAF-6491AD70AE3D}"/>
                </a:ext>
              </a:extLst>
            </p:cNvPr>
            <p:cNvSpPr/>
            <p:nvPr/>
          </p:nvSpPr>
          <p:spPr>
            <a:xfrm>
              <a:off x="776840" y="1453260"/>
              <a:ext cx="1016000" cy="2042907"/>
            </a:xfrm>
            <a:prstGeom prst="rect">
              <a:avLst/>
            </a:prstGeom>
            <a:noFill/>
            <a:ln w="38100">
              <a:solidFill>
                <a:srgbClr val="00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056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327BC2A9-10FA-5645-B0EF-F85711F91930}"/>
              </a:ext>
            </a:extLst>
          </p:cNvPr>
          <p:cNvSpPr txBox="1"/>
          <p:nvPr/>
        </p:nvSpPr>
        <p:spPr>
          <a:xfrm>
            <a:off x="852922" y="185189"/>
            <a:ext cx="561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系统性能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A88EC30-EEAC-474D-8B50-96998A3E36E8}"/>
              </a:ext>
            </a:extLst>
          </p:cNvPr>
          <p:cNvGrpSpPr/>
          <p:nvPr/>
        </p:nvGrpSpPr>
        <p:grpSpPr>
          <a:xfrm>
            <a:off x="688210" y="2573052"/>
            <a:ext cx="11538805" cy="2086219"/>
            <a:chOff x="295588" y="2581241"/>
            <a:chExt cx="6814406" cy="1564556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994D3D5-A120-2E45-B26E-C1633DD0469C}"/>
                </a:ext>
              </a:extLst>
            </p:cNvPr>
            <p:cNvSpPr txBox="1"/>
            <p:nvPr/>
          </p:nvSpPr>
          <p:spPr>
            <a:xfrm>
              <a:off x="295588" y="3009507"/>
              <a:ext cx="6814406" cy="1136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语音数据：数据堂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1505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小时数据</a:t>
              </a:r>
              <a:endParaRPr kumimoji="1" lang="en-US" altLang="zh-CH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文本数据：网络爬取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20G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文本</a:t>
              </a:r>
            </a:p>
            <a:p>
              <a:pPr>
                <a:lnSpc>
                  <a:spcPct val="200000"/>
                </a:lnSpc>
              </a:pP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发音词典：</a:t>
              </a:r>
              <a:r>
                <a:rPr kumimoji="1"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BigCiDian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（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  <a:hlinkClick r:id="rId2"/>
                </a:rPr>
                <a:t>https://github.com/speechio/BigCiDian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）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+ </a:t>
              </a:r>
              <a:r>
                <a:rPr kumimoji="1"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cedict</a:t>
              </a:r>
              <a:endPara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分词工具：</a:t>
              </a:r>
              <a:r>
                <a:rPr kumimoji="1"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Jieba</a:t>
              </a:r>
              <a:endPara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FE1126F-9268-8046-9CC0-4442B4ED8B5E}"/>
                </a:ext>
              </a:extLst>
            </p:cNvPr>
            <p:cNvSpPr txBox="1"/>
            <p:nvPr/>
          </p:nvSpPr>
          <p:spPr>
            <a:xfrm>
              <a:off x="295588" y="2581241"/>
              <a:ext cx="4841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受限赛道（赛道一）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9ED03A8-E319-884F-8BEB-9F3FCFAB6EFA}"/>
              </a:ext>
            </a:extLst>
          </p:cNvPr>
          <p:cNvSpPr/>
          <p:nvPr/>
        </p:nvSpPr>
        <p:spPr>
          <a:xfrm>
            <a:off x="356341" y="-1"/>
            <a:ext cx="355774" cy="646855"/>
          </a:xfrm>
          <a:prstGeom prst="rect">
            <a:avLst/>
          </a:prstGeom>
          <a:solidFill>
            <a:srgbClr val="007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A88EC30-EEAC-474D-8B50-96998A3E36E8}"/>
              </a:ext>
            </a:extLst>
          </p:cNvPr>
          <p:cNvGrpSpPr/>
          <p:nvPr/>
        </p:nvGrpSpPr>
        <p:grpSpPr>
          <a:xfrm>
            <a:off x="700098" y="5123885"/>
            <a:ext cx="11550822" cy="1377918"/>
            <a:chOff x="288492" y="2606442"/>
            <a:chExt cx="6821502" cy="137791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994D3D5-A120-2E45-B26E-C1633DD0469C}"/>
                </a:ext>
              </a:extLst>
            </p:cNvPr>
            <p:cNvSpPr txBox="1"/>
            <p:nvPr/>
          </p:nvSpPr>
          <p:spPr>
            <a:xfrm>
              <a:off x="295588" y="3207865"/>
              <a:ext cx="6814406" cy="77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语音数据：数据堂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1505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小时数据 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+ </a:t>
              </a:r>
              <a:r>
                <a:rPr kumimoji="1"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openslr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中文数据</a:t>
              </a:r>
            </a:p>
            <a:p>
              <a:pPr>
                <a:lnSpc>
                  <a:spcPct val="200000"/>
                </a:lnSpc>
              </a:pP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其他同赛道一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FE1126F-9268-8046-9CC0-4442B4ED8B5E}"/>
                </a:ext>
              </a:extLst>
            </p:cNvPr>
            <p:cNvSpPr txBox="1"/>
            <p:nvPr/>
          </p:nvSpPr>
          <p:spPr>
            <a:xfrm>
              <a:off x="288492" y="2606442"/>
              <a:ext cx="4841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非受限赛道（赛道二）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88EC30-EEAC-474D-8B50-96998A3E36E8}"/>
              </a:ext>
            </a:extLst>
          </p:cNvPr>
          <p:cNvGrpSpPr/>
          <p:nvPr/>
        </p:nvGrpSpPr>
        <p:grpSpPr>
          <a:xfrm>
            <a:off x="712115" y="804742"/>
            <a:ext cx="11538805" cy="1289335"/>
            <a:chOff x="295587" y="2606442"/>
            <a:chExt cx="6814406" cy="128933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94D3D5-A120-2E45-B26E-C1633DD0469C}"/>
                </a:ext>
              </a:extLst>
            </p:cNvPr>
            <p:cNvSpPr txBox="1"/>
            <p:nvPr/>
          </p:nvSpPr>
          <p:spPr>
            <a:xfrm>
              <a:off x="295587" y="3119282"/>
              <a:ext cx="6814406" cy="77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同主办方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baseline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思路，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Kaldi ASR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生成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lattice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并进行倒排索引，搜索索引可以得到关键词所在的位置和置信度，完成关键词检测。</a:t>
              </a:r>
              <a:endPara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根据本次比赛任务类型，选择词级别，而非音素或音节级别搜索。</a:t>
              </a:r>
              <a:r>
                <a:rPr kumimoji="1"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Eg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. 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全程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vs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全城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E1126F-9268-8046-9CC0-4442B4ED8B5E}"/>
                </a:ext>
              </a:extLst>
            </p:cNvPr>
            <p:cNvSpPr txBox="1"/>
            <p:nvPr/>
          </p:nvSpPr>
          <p:spPr>
            <a:xfrm>
              <a:off x="295587" y="2606442"/>
              <a:ext cx="4841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基本思路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65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327BC2A9-10FA-5645-B0EF-F85711F91930}"/>
              </a:ext>
            </a:extLst>
          </p:cNvPr>
          <p:cNvSpPr txBox="1"/>
          <p:nvPr/>
        </p:nvSpPr>
        <p:spPr>
          <a:xfrm>
            <a:off x="852922" y="185189"/>
            <a:ext cx="561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Kaldi</a:t>
            </a:r>
            <a:r>
              <a:rPr kumimoji="1" lang="zh-CN" altLang="en-U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模型建模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A88EC30-EEAC-474D-8B50-96998A3E36E8}"/>
              </a:ext>
            </a:extLst>
          </p:cNvPr>
          <p:cNvGrpSpPr/>
          <p:nvPr/>
        </p:nvGrpSpPr>
        <p:grpSpPr>
          <a:xfrm>
            <a:off x="356341" y="1152215"/>
            <a:ext cx="11538807" cy="1065981"/>
            <a:chOff x="295587" y="2452533"/>
            <a:chExt cx="6814407" cy="1065981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994D3D5-A120-2E45-B26E-C1633DD0469C}"/>
                </a:ext>
              </a:extLst>
            </p:cNvPr>
            <p:cNvSpPr txBox="1"/>
            <p:nvPr/>
          </p:nvSpPr>
          <p:spPr>
            <a:xfrm>
              <a:off x="295588" y="3111351"/>
              <a:ext cx="6814406" cy="40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endPara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FE1126F-9268-8046-9CC0-4442B4ED8B5E}"/>
                </a:ext>
              </a:extLst>
            </p:cNvPr>
            <p:cNvSpPr txBox="1"/>
            <p:nvPr/>
          </p:nvSpPr>
          <p:spPr>
            <a:xfrm>
              <a:off x="295587" y="2452533"/>
              <a:ext cx="4841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Kaldi ASR</a:t>
              </a:r>
              <a:r>
                <a:rPr kumimoji="1"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流程图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9ED03A8-E319-884F-8BEB-9F3FCFAB6EFA}"/>
              </a:ext>
            </a:extLst>
          </p:cNvPr>
          <p:cNvSpPr/>
          <p:nvPr/>
        </p:nvSpPr>
        <p:spPr>
          <a:xfrm>
            <a:off x="356341" y="-1"/>
            <a:ext cx="355774" cy="646855"/>
          </a:xfrm>
          <a:prstGeom prst="rect">
            <a:avLst/>
          </a:prstGeom>
          <a:solidFill>
            <a:srgbClr val="007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00913" y="2363638"/>
            <a:ext cx="1785668" cy="41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GMM-HMM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923187" y="3071945"/>
            <a:ext cx="1785668" cy="41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TDNN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923187" y="3796564"/>
            <a:ext cx="1785668" cy="41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TDNNF-CHAIN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85592" y="2873538"/>
            <a:ext cx="1497580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6656433" y="2761394"/>
            <a:ext cx="159588" cy="31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6656433" y="3486013"/>
            <a:ext cx="159588" cy="31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rot="21037724">
            <a:off x="4231257" y="2446391"/>
            <a:ext cx="139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mfcc+pitch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1" idx="3"/>
          </p:cNvCxnSpPr>
          <p:nvPr/>
        </p:nvCxnSpPr>
        <p:spPr>
          <a:xfrm>
            <a:off x="2783172" y="3132330"/>
            <a:ext cx="3140015" cy="14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75633">
            <a:off x="4271393" y="2979786"/>
            <a:ext cx="148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fbank+pitch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1" idx="3"/>
            <a:endCxn id="10" idx="1"/>
          </p:cNvCxnSpPr>
          <p:nvPr/>
        </p:nvCxnSpPr>
        <p:spPr>
          <a:xfrm>
            <a:off x="2783172" y="3132330"/>
            <a:ext cx="3140015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878910">
            <a:off x="3981259" y="3505263"/>
            <a:ext cx="290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simulation, fbank+pitch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1" idx="3"/>
          </p:cNvCxnSpPr>
          <p:nvPr/>
        </p:nvCxnSpPr>
        <p:spPr>
          <a:xfrm flipV="1">
            <a:off x="2783172" y="2554360"/>
            <a:ext cx="3140015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285592" y="4463188"/>
            <a:ext cx="1497580" cy="4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Open text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923187" y="4514946"/>
            <a:ext cx="1785668" cy="41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pass lattice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943960" y="5233328"/>
            <a:ext cx="1785668" cy="41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 pass lattice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>
            <a:off x="6656433" y="4925896"/>
            <a:ext cx="159588" cy="31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3" idx="3"/>
            <a:endCxn id="24" idx="1"/>
          </p:cNvCxnSpPr>
          <p:nvPr/>
        </p:nvCxnSpPr>
        <p:spPr>
          <a:xfrm>
            <a:off x="2783172" y="4694542"/>
            <a:ext cx="3140015" cy="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4" idx="3"/>
            <a:endCxn id="25" idx="1"/>
          </p:cNvCxnSpPr>
          <p:nvPr/>
        </p:nvCxnSpPr>
        <p:spPr>
          <a:xfrm flipV="1">
            <a:off x="2783172" y="5440362"/>
            <a:ext cx="3160788" cy="1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6656433" y="4230275"/>
            <a:ext cx="159588" cy="31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796937" y="4443134"/>
            <a:ext cx="15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ngram arpa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004794" y="5187909"/>
            <a:ext cx="14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rnnlm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943960" y="5951710"/>
            <a:ext cx="1785668" cy="414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vkw results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6677206" y="5644278"/>
            <a:ext cx="159588" cy="31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285592" y="5217217"/>
            <a:ext cx="1497580" cy="48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Transcription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39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327BC2A9-10FA-5645-B0EF-F85711F91930}"/>
              </a:ext>
            </a:extLst>
          </p:cNvPr>
          <p:cNvSpPr txBox="1"/>
          <p:nvPr/>
        </p:nvSpPr>
        <p:spPr>
          <a:xfrm>
            <a:off x="852922" y="185189"/>
            <a:ext cx="635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数据增广方案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94D3D5-A120-2E45-B26E-C1633DD0469C}"/>
              </a:ext>
            </a:extLst>
          </p:cNvPr>
          <p:cNvSpPr txBox="1"/>
          <p:nvPr/>
        </p:nvSpPr>
        <p:spPr>
          <a:xfrm>
            <a:off x="1015885" y="2172903"/>
            <a:ext cx="34894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数据特征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13dim mfcc+3dim pitch</a:t>
            </a:r>
          </a:p>
          <a:p>
            <a:pPr>
              <a:lnSpc>
                <a:spcPct val="200000"/>
              </a:lnSpc>
            </a:pP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80dim fbank+3dim pitch</a:t>
            </a:r>
          </a:p>
          <a:p>
            <a:pPr>
              <a:lnSpc>
                <a:spcPct val="200000"/>
              </a:lnSpc>
            </a:pPr>
            <a:endParaRPr kumimoji="1" lang="en-US" altLang="zh-CN" dirty="0">
              <a:solidFill>
                <a:srgbClr val="0070FF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ED03A8-E319-884F-8BEB-9F3FCFAB6EFA}"/>
              </a:ext>
            </a:extLst>
          </p:cNvPr>
          <p:cNvSpPr/>
          <p:nvPr/>
        </p:nvSpPr>
        <p:spPr>
          <a:xfrm>
            <a:off x="356341" y="-1"/>
            <a:ext cx="355774" cy="646855"/>
          </a:xfrm>
          <a:prstGeom prst="rect">
            <a:avLst/>
          </a:prstGeom>
          <a:solidFill>
            <a:srgbClr val="007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94D3D5-A120-2E45-B26E-C1633DD0469C}"/>
              </a:ext>
            </a:extLst>
          </p:cNvPr>
          <p:cNvSpPr txBox="1"/>
          <p:nvPr/>
        </p:nvSpPr>
        <p:spPr>
          <a:xfrm>
            <a:off x="5664362" y="2172903"/>
            <a:ext cx="52107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数据增广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SpecAugment</a:t>
            </a:r>
            <a:endParaRPr kumimoji="1"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Microsoft YaHei Light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变速变调（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sox speed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）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 0.9 1.1</a:t>
            </a:r>
          </a:p>
          <a:p>
            <a:pPr>
              <a:lnSpc>
                <a:spcPct val="200000"/>
              </a:lnSpc>
            </a:pP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变速不变调（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sox tempo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）</a:t>
            </a: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0.9 1.1</a:t>
            </a:r>
          </a:p>
          <a:p>
            <a:pPr>
              <a:lnSpc>
                <a:spcPct val="200000"/>
              </a:lnSpc>
            </a:pP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RIR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数据集混响</a:t>
            </a:r>
            <a:endParaRPr kumimoji="1"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Microsoft YaHei Light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musan</a:t>
            </a:r>
            <a:r>
              <a: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rPr>
              <a:t>数据集数据混噪</a:t>
            </a:r>
          </a:p>
        </p:txBody>
      </p:sp>
    </p:spTree>
    <p:extLst>
      <p:ext uri="{BB962C8B-B14F-4D97-AF65-F5344CB8AC3E}">
        <p14:creationId xmlns:p14="http://schemas.microsoft.com/office/powerpoint/2010/main" val="275040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327BC2A9-10FA-5645-B0EF-F85711F91930}"/>
              </a:ext>
            </a:extLst>
          </p:cNvPr>
          <p:cNvSpPr txBox="1"/>
          <p:nvPr/>
        </p:nvSpPr>
        <p:spPr>
          <a:xfrm>
            <a:off x="852922" y="185189"/>
            <a:ext cx="635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Lattice</a:t>
            </a:r>
            <a:r>
              <a:rPr kumimoji="1" lang="zh-CN" altLang="en-U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生成倒排索引与关键词检测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FE1126F-9268-8046-9CC0-4442B4ED8B5E}"/>
              </a:ext>
            </a:extLst>
          </p:cNvPr>
          <p:cNvSpPr txBox="1"/>
          <p:nvPr/>
        </p:nvSpPr>
        <p:spPr>
          <a:xfrm>
            <a:off x="852922" y="1350291"/>
            <a:ext cx="87523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Lattice Indexing for Spoken Term Detection</a:t>
            </a:r>
          </a:p>
          <a:p>
            <a:r>
              <a:rPr lang="en-US" altLang="zh-CN" sz="1400" i="1" dirty="0" err="1"/>
              <a:t>Doğan</a:t>
            </a:r>
            <a:r>
              <a:rPr lang="en-US" altLang="zh-CN" sz="1400" i="1" dirty="0"/>
              <a:t> Can</a:t>
            </a:r>
            <a:r>
              <a:rPr lang="zh-CN" altLang="zh-CN" sz="1400" i="1" dirty="0"/>
              <a:t>，</a:t>
            </a:r>
            <a:r>
              <a:rPr lang="en-US" altLang="zh-CN" sz="1400" i="1" dirty="0"/>
              <a:t>Murat </a:t>
            </a:r>
            <a:r>
              <a:rPr lang="en-US" altLang="zh-CN" sz="1400" i="1" dirty="0" err="1"/>
              <a:t>Saraclar</a:t>
            </a:r>
            <a:r>
              <a:rPr lang="zh-CN" altLang="zh-CN" sz="1400" i="1" dirty="0"/>
              <a:t>，</a:t>
            </a:r>
            <a:r>
              <a:rPr lang="en-US" altLang="zh-CN" sz="1400" i="1" dirty="0"/>
              <a:t>DOI: 10.1109/TASL.2011.2134087</a:t>
            </a:r>
          </a:p>
          <a:p>
            <a:endParaRPr kumimoji="1" lang="en-US" altLang="zh-CN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基本思路</a:t>
            </a:r>
            <a:endParaRPr kumimoji="1"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/>
              <a:t>为了高效地进行搜索，将解码生成的</a:t>
            </a:r>
            <a:r>
              <a:rPr lang="en-US" altLang="zh-CN" sz="1600" dirty="0"/>
              <a:t>lattice</a:t>
            </a:r>
            <a:r>
              <a:rPr lang="zh-CN" altLang="en-US" sz="1600" dirty="0"/>
              <a:t>按照</a:t>
            </a:r>
            <a:r>
              <a:rPr lang="en-US" altLang="zh-CN" sz="1600" dirty="0"/>
              <a:t>WFST</a:t>
            </a:r>
            <a:r>
              <a:rPr lang="zh-CN" altLang="en-US" sz="1600" dirty="0"/>
              <a:t>来处理，并生成一个带有位置和置信度信息的</a:t>
            </a:r>
            <a:r>
              <a:rPr lang="en-US" altLang="zh-CN" sz="1600" dirty="0"/>
              <a:t>WFST</a:t>
            </a:r>
            <a:r>
              <a:rPr lang="zh-CN" altLang="en-US" sz="1600" dirty="0"/>
              <a:t>作为倒排索引（</a:t>
            </a:r>
            <a:r>
              <a:rPr lang="en-US" altLang="zh-CN" sz="1600" dirty="0"/>
              <a:t>index</a:t>
            </a:r>
            <a:r>
              <a:rPr lang="zh-CN" altLang="en-US" sz="1600" dirty="0"/>
              <a:t>），搜索时只需要将生成的倒排索引和关键词所对应的</a:t>
            </a:r>
            <a:r>
              <a:rPr lang="en-US" altLang="zh-CN" sz="1600" dirty="0"/>
              <a:t>WFST</a:t>
            </a:r>
            <a:r>
              <a:rPr lang="zh-CN" altLang="en-US" sz="1600" dirty="0"/>
              <a:t>进行复合（</a:t>
            </a:r>
            <a:r>
              <a:rPr lang="en-US" altLang="zh-CN" sz="1600" dirty="0"/>
              <a:t>composition</a:t>
            </a:r>
            <a:r>
              <a:rPr lang="zh-CN" altLang="en-US" sz="1600" dirty="0"/>
              <a:t>）操作，即可得到关键词的位置与相应的置信度。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ED03A8-E319-884F-8BEB-9F3FCFAB6EFA}"/>
              </a:ext>
            </a:extLst>
          </p:cNvPr>
          <p:cNvSpPr/>
          <p:nvPr/>
        </p:nvSpPr>
        <p:spPr>
          <a:xfrm>
            <a:off x="356341" y="-1"/>
            <a:ext cx="355774" cy="646855"/>
          </a:xfrm>
          <a:prstGeom prst="rect">
            <a:avLst/>
          </a:prstGeom>
          <a:solidFill>
            <a:srgbClr val="007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E1126F-9268-8046-9CC0-4442B4ED8B5E}"/>
              </a:ext>
            </a:extLst>
          </p:cNvPr>
          <p:cNvSpPr txBox="1"/>
          <p:nvPr/>
        </p:nvSpPr>
        <p:spPr>
          <a:xfrm>
            <a:off x="852922" y="4123293"/>
            <a:ext cx="81987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遍历分词搜索，取最高置信度得分结果</a:t>
            </a:r>
            <a:endParaRPr kumimoji="1" lang="en-US" altLang="zh-CN" sz="2000" dirty="0">
              <a:solidFill>
                <a:srgbClr val="007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/>
          </a:p>
          <a:p>
            <a:r>
              <a:rPr lang="zh-CN" altLang="en-US" sz="1600" dirty="0"/>
              <a:t>例如：”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进入直播间</a:t>
            </a:r>
            <a:r>
              <a:rPr lang="zh-CN" altLang="en-US" sz="1600" dirty="0"/>
              <a:t>”有下面三种分词方式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进入直播间</a:t>
            </a:r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进入 直播间</a:t>
            </a:r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进入 直播 间</a:t>
            </a:r>
          </a:p>
        </p:txBody>
      </p:sp>
    </p:spTree>
    <p:extLst>
      <p:ext uri="{BB962C8B-B14F-4D97-AF65-F5344CB8AC3E}">
        <p14:creationId xmlns:p14="http://schemas.microsoft.com/office/powerpoint/2010/main" val="26555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27BC2A9-10FA-5645-B0EF-F85711F91930}"/>
              </a:ext>
            </a:extLst>
          </p:cNvPr>
          <p:cNvSpPr txBox="1"/>
          <p:nvPr/>
        </p:nvSpPr>
        <p:spPr>
          <a:xfrm>
            <a:off x="852922" y="185189"/>
            <a:ext cx="690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系统性能</a:t>
            </a:r>
            <a:r>
              <a:rPr kumimoji="1" lang="en-US" altLang="zh-CN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(dev</a:t>
            </a:r>
            <a:r>
              <a:rPr kumimoji="1" lang="zh-CN" altLang="en-U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r>
              <a:rPr kumimoji="1" lang="en-US" altLang="zh-CN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solidFill>
                <a:srgbClr val="007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D03A8-E319-884F-8BEB-9F3FCFAB6EFA}"/>
              </a:ext>
            </a:extLst>
          </p:cNvPr>
          <p:cNvSpPr/>
          <p:nvPr/>
        </p:nvSpPr>
        <p:spPr>
          <a:xfrm>
            <a:off x="356341" y="-1"/>
            <a:ext cx="355774" cy="646855"/>
          </a:xfrm>
          <a:prstGeom prst="rect">
            <a:avLst/>
          </a:prstGeom>
          <a:solidFill>
            <a:srgbClr val="007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38911"/>
              </p:ext>
            </p:extLst>
          </p:nvPr>
        </p:nvGraphicFramePr>
        <p:xfrm>
          <a:off x="1577937" y="2488824"/>
          <a:ext cx="7081113" cy="299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5511">
                  <a:extLst>
                    <a:ext uri="{9D8B030D-6E8A-4147-A177-3AD203B41FA5}">
                      <a16:colId xmlns:a16="http://schemas.microsoft.com/office/drawing/2014/main" val="3415786014"/>
                    </a:ext>
                  </a:extLst>
                </a:gridCol>
                <a:gridCol w="1278534">
                  <a:extLst>
                    <a:ext uri="{9D8B030D-6E8A-4147-A177-3AD203B41FA5}">
                      <a16:colId xmlns:a16="http://schemas.microsoft.com/office/drawing/2014/main" val="3833203993"/>
                    </a:ext>
                  </a:extLst>
                </a:gridCol>
                <a:gridCol w="1278534">
                  <a:extLst>
                    <a:ext uri="{9D8B030D-6E8A-4147-A177-3AD203B41FA5}">
                      <a16:colId xmlns:a16="http://schemas.microsoft.com/office/drawing/2014/main" val="3006933908"/>
                    </a:ext>
                  </a:extLst>
                </a:gridCol>
                <a:gridCol w="1278534">
                  <a:extLst>
                    <a:ext uri="{9D8B030D-6E8A-4147-A177-3AD203B41FA5}">
                      <a16:colId xmlns:a16="http://schemas.microsoft.com/office/drawing/2014/main" val="4029948932"/>
                    </a:ext>
                  </a:extLst>
                </a:gridCol>
              </a:tblGrid>
              <a:tr h="299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CER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lgv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liv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stv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328739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track1_GMM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54.29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56.65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419723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track1_TDNN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36.31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38.86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37.49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3762997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track1_CHAIN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27.1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29.69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28.02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0769872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track1_CHAIN_largeLM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22.36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25.83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20.79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9620595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track1_CHAIN_RNNLM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20.82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24.36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20.27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5332069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track2_GMM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51.64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55.53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51.44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8346979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track2_TDNN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36.45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39.32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36.65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181763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track2_CHAIN_largeLM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26.33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29.11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23.63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0594447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track2_CHAIN_RNNLM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24.44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27.66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22.89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996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03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27BC2A9-10FA-5645-B0EF-F85711F91930}"/>
              </a:ext>
            </a:extLst>
          </p:cNvPr>
          <p:cNvSpPr txBox="1"/>
          <p:nvPr/>
        </p:nvSpPr>
        <p:spPr>
          <a:xfrm>
            <a:off x="852922" y="185189"/>
            <a:ext cx="715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系统性能</a:t>
            </a:r>
            <a:r>
              <a:rPr kumimoji="1" lang="en-US" altLang="zh-CN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(dev</a:t>
            </a:r>
            <a:r>
              <a:rPr kumimoji="1" lang="zh-CN" altLang="en-U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r>
              <a:rPr kumimoji="1" lang="en-US" altLang="zh-CN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solidFill>
                <a:srgbClr val="007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D03A8-E319-884F-8BEB-9F3FCFAB6EFA}"/>
              </a:ext>
            </a:extLst>
          </p:cNvPr>
          <p:cNvSpPr/>
          <p:nvPr/>
        </p:nvSpPr>
        <p:spPr>
          <a:xfrm>
            <a:off x="356341" y="-1"/>
            <a:ext cx="355774" cy="646855"/>
          </a:xfrm>
          <a:prstGeom prst="rect">
            <a:avLst/>
          </a:prstGeom>
          <a:solidFill>
            <a:srgbClr val="007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77443"/>
              </p:ext>
            </p:extLst>
          </p:nvPr>
        </p:nvGraphicFramePr>
        <p:xfrm>
          <a:off x="1807444" y="2005663"/>
          <a:ext cx="7684145" cy="4067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9575">
                  <a:extLst>
                    <a:ext uri="{9D8B030D-6E8A-4147-A177-3AD203B41FA5}">
                      <a16:colId xmlns:a16="http://schemas.microsoft.com/office/drawing/2014/main" val="1867443283"/>
                    </a:ext>
                  </a:extLst>
                </a:gridCol>
                <a:gridCol w="1004716">
                  <a:extLst>
                    <a:ext uri="{9D8B030D-6E8A-4147-A177-3AD203B41FA5}">
                      <a16:colId xmlns:a16="http://schemas.microsoft.com/office/drawing/2014/main" val="1680374008"/>
                    </a:ext>
                  </a:extLst>
                </a:gridCol>
                <a:gridCol w="1178609">
                  <a:extLst>
                    <a:ext uri="{9D8B030D-6E8A-4147-A177-3AD203B41FA5}">
                      <a16:colId xmlns:a16="http://schemas.microsoft.com/office/drawing/2014/main" val="125026173"/>
                    </a:ext>
                  </a:extLst>
                </a:gridCol>
                <a:gridCol w="863670">
                  <a:extLst>
                    <a:ext uri="{9D8B030D-6E8A-4147-A177-3AD203B41FA5}">
                      <a16:colId xmlns:a16="http://schemas.microsoft.com/office/drawing/2014/main" val="1487675740"/>
                    </a:ext>
                  </a:extLst>
                </a:gridCol>
                <a:gridCol w="850145">
                  <a:extLst>
                    <a:ext uri="{9D8B030D-6E8A-4147-A177-3AD203B41FA5}">
                      <a16:colId xmlns:a16="http://schemas.microsoft.com/office/drawing/2014/main" val="732664304"/>
                    </a:ext>
                  </a:extLst>
                </a:gridCol>
                <a:gridCol w="927430">
                  <a:extLst>
                    <a:ext uri="{9D8B030D-6E8A-4147-A177-3AD203B41FA5}">
                      <a16:colId xmlns:a16="http://schemas.microsoft.com/office/drawing/2014/main" val="438689166"/>
                    </a:ext>
                  </a:extLst>
                </a:gridCol>
              </a:tblGrid>
              <a:tr h="3034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model        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scene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 precision 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 recall 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  f1   </a:t>
                      </a: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</a:rPr>
                        <a:t> ATWV </a:t>
                      </a: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6332364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baseline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 </a:t>
                      </a:r>
                      <a:r>
                        <a:rPr lang="en-US" sz="1000" kern="0" dirty="0" err="1">
                          <a:effectLst/>
                        </a:rPr>
                        <a:t>lgv</a:t>
                      </a:r>
                      <a:r>
                        <a:rPr lang="en-US" sz="1000" kern="0" dirty="0">
                          <a:effectLst/>
                        </a:rPr>
                        <a:t> 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0.7878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0.5952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0.6781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0.5171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088301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track1 TDNN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0.7621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0.5941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0.6677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0.5540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1890171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track1 TDNNF CHAIN </a:t>
                      </a:r>
                      <a:r>
                        <a:rPr lang="en-US" sz="1000" kern="0" dirty="0" err="1">
                          <a:effectLst/>
                        </a:rPr>
                        <a:t>LargeLM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0.8385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0.6808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0.7515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0.6226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686128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track1 TDNNF CHAIN RNNLM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0.8803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0.7666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0.8196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0.7369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538958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track2 TDNN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0.7716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0.6486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0.7047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0.5827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2398405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track2 TDNNF CHAIN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0.8454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0.7878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0.8155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0.7401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7628318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baseline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 liv 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0.7558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0.5802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0.6565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0.6027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2114464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track1 TDNN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0.8075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0.6147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0.6980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0.6362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559960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track1 TDNNF CHAIN LargeLM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0.8277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0.7335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0.7778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0.6971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228556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track1 TDNNF CHAIN RNNLM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0.8439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0.8065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0.8248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0.8141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5803871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track2 TDNN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0.7584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0.6249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0.6852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0.6432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4896491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0" dirty="0">
                          <a:effectLst/>
                        </a:rPr>
                        <a:t>track2 TDNNF CHAIN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0.8206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0.8123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0.8164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0.7760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5149383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baseline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stv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0.8110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0.6167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0.7006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0.5644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5247709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track1 TDNN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0.7792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0.6141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0.6868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0.6081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203413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track1 TDNNF CHAIN </a:t>
                      </a:r>
                      <a:r>
                        <a:rPr lang="en-US" sz="1000" kern="0" dirty="0" err="1">
                          <a:effectLst/>
                        </a:rPr>
                        <a:t>LargeLM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0.8411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0.7207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0.7762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0.6697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1178735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track1 TDNNF CHAIN RNNLM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0.8578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0.8072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0.8317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0.7841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6012543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track2 TDNN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0.7761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0.6621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0.7146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0.6173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8819845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0" dirty="0">
                          <a:effectLst/>
                        </a:rPr>
                        <a:t>track2 TDNNF CHAIN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0.8412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0.8239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0.8325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0.7802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564734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444" y="1250802"/>
            <a:ext cx="2553397" cy="5939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71" y="1366711"/>
            <a:ext cx="3337502" cy="3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327BC2A9-10FA-5645-B0EF-F85711F91930}"/>
              </a:ext>
            </a:extLst>
          </p:cNvPr>
          <p:cNvSpPr txBox="1"/>
          <p:nvPr/>
        </p:nvSpPr>
        <p:spPr>
          <a:xfrm>
            <a:off x="852922" y="185189"/>
            <a:ext cx="561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7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系统工作点选择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ED03A8-E319-884F-8BEB-9F3FCFAB6EFA}"/>
              </a:ext>
            </a:extLst>
          </p:cNvPr>
          <p:cNvSpPr/>
          <p:nvPr/>
        </p:nvSpPr>
        <p:spPr>
          <a:xfrm>
            <a:off x="356341" y="-1"/>
            <a:ext cx="355774" cy="646855"/>
          </a:xfrm>
          <a:prstGeom prst="rect">
            <a:avLst/>
          </a:prstGeom>
          <a:solidFill>
            <a:srgbClr val="007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88EC30-EEAC-474D-8B50-96998A3E36E8}"/>
              </a:ext>
            </a:extLst>
          </p:cNvPr>
          <p:cNvGrpSpPr/>
          <p:nvPr/>
        </p:nvGrpSpPr>
        <p:grpSpPr>
          <a:xfrm>
            <a:off x="913187" y="1098205"/>
            <a:ext cx="11538805" cy="2895919"/>
            <a:chOff x="295587" y="2627946"/>
            <a:chExt cx="6814406" cy="219189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94D3D5-A120-2E45-B26E-C1633DD0469C}"/>
                </a:ext>
              </a:extLst>
            </p:cNvPr>
            <p:cNvSpPr txBox="1"/>
            <p:nvPr/>
          </p:nvSpPr>
          <p:spPr>
            <a:xfrm>
              <a:off x="295587" y="3119282"/>
              <a:ext cx="6814406" cy="170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endPara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Microsoft YaHei Light" panose="020B0503020204020204" pitchFamily="34" charset="-122"/>
                  <a:cs typeface="Calibri" panose="020F0502020204030204" pitchFamily="34" charset="0"/>
                </a:rPr>
                <a:t>KW_1 sph_video_00000669_00000003 96 156 0.015625 </a:t>
              </a:r>
              <a:r>
                <a:rPr kumimoji="1" lang="en-US" altLang="zh-CN" sz="1400" dirty="0">
                  <a:solidFill>
                    <a:srgbClr val="00B050"/>
                  </a:solidFill>
                  <a:latin typeface="Calibri" panose="020F0502020204030204" pitchFamily="34" charset="0"/>
                  <a:ea typeface="Microsoft YaHei Light" panose="020B0503020204020204" pitchFamily="34" charset="-122"/>
                  <a:cs typeface="Calibri" panose="020F0502020204030204" pitchFamily="34" charset="0"/>
                </a:rPr>
                <a:t>YES</a:t>
              </a:r>
            </a:p>
            <a:p>
              <a:pPr>
                <a:lnSpc>
                  <a:spcPct val="200000"/>
                </a:lnSpc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Microsoft YaHei Light" panose="020B0503020204020204" pitchFamily="34" charset="-122"/>
                  <a:cs typeface="Calibri" panose="020F0502020204030204" pitchFamily="34" charset="0"/>
                </a:rPr>
                <a:t>KW_1 sph_video_00001477_00000009 6 99 7.097656 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Calibri" panose="020F0502020204030204" pitchFamily="34" charset="0"/>
                  <a:ea typeface="Microsoft YaHei Light" panose="020B0503020204020204" pitchFamily="34" charset="-122"/>
                  <a:cs typeface="Calibri" panose="020F0502020204030204" pitchFamily="34" charset="0"/>
                </a:rPr>
                <a:t>NO</a:t>
              </a:r>
            </a:p>
            <a:p>
              <a:pPr>
                <a:lnSpc>
                  <a:spcPct val="200000"/>
                </a:lnSpc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Microsoft YaHei Light" panose="020B0503020204020204" pitchFamily="34" charset="-122"/>
                  <a:cs typeface="Calibri" panose="020F0502020204030204" pitchFamily="34" charset="0"/>
                </a:rPr>
                <a:t>KW_2 sph_video_00022609_00000003 12 57 5.486328 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Calibri" panose="020F0502020204030204" pitchFamily="34" charset="0"/>
                  <a:ea typeface="Microsoft YaHei Light" panose="020B0503020204020204" pitchFamily="34" charset="-122"/>
                  <a:cs typeface="Calibri" panose="020F0502020204030204" pitchFamily="34" charset="0"/>
                </a:rPr>
                <a:t>NO</a:t>
              </a:r>
              <a:endPara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Microsoft YaHei Light" panose="020B0503020204020204" pitchFamily="34" charset="-122"/>
                  <a:cs typeface="Calibri" panose="020F0502020204030204" pitchFamily="34" charset="0"/>
                </a:rPr>
                <a:t>KW_2 sph_video_00029088_00000009 48 96 0 </a:t>
              </a:r>
              <a:r>
                <a:rPr kumimoji="1" lang="en-US" altLang="zh-CN" sz="1400" dirty="0">
                  <a:solidFill>
                    <a:srgbClr val="00B050"/>
                  </a:solidFill>
                  <a:latin typeface="Calibri" panose="020F0502020204030204" pitchFamily="34" charset="0"/>
                  <a:ea typeface="Microsoft YaHei Light" panose="020B0503020204020204" pitchFamily="34" charset="-122"/>
                  <a:cs typeface="Calibri" panose="020F0502020204030204" pitchFamily="34" charset="0"/>
                </a:rPr>
                <a:t>YES</a:t>
              </a:r>
              <a:endPara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Microsoft YaHei Light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E1126F-9268-8046-9CC0-4442B4ED8B5E}"/>
                </a:ext>
              </a:extLst>
            </p:cNvPr>
            <p:cNvSpPr txBox="1"/>
            <p:nvPr/>
          </p:nvSpPr>
          <p:spPr>
            <a:xfrm>
              <a:off x="295587" y="2627946"/>
              <a:ext cx="5471462" cy="69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每个</a:t>
              </a:r>
              <a:r>
                <a:rPr lang="en-US" altLang="zh-CN" dirty="0"/>
                <a:t>Detection</a:t>
              </a:r>
              <a:r>
                <a:rPr lang="zh-CN" altLang="en-US" dirty="0"/>
                <a:t>格式如下：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 err="1"/>
                <a:t>Keyword_id</a:t>
              </a:r>
              <a:r>
                <a:rPr lang="en-US" altLang="zh-CN" dirty="0"/>
                <a:t> </a:t>
              </a:r>
              <a:r>
                <a:rPr lang="en-US" altLang="zh-CN" dirty="0" err="1"/>
                <a:t>utterance_id</a:t>
              </a:r>
              <a:r>
                <a:rPr lang="en-US" altLang="zh-CN" dirty="0"/>
                <a:t> </a:t>
              </a:r>
              <a:r>
                <a:rPr lang="en-US" altLang="zh-CN" dirty="0" err="1"/>
                <a:t>start_frame</a:t>
              </a:r>
              <a:r>
                <a:rPr lang="en-US" altLang="zh-CN" dirty="0"/>
                <a:t> </a:t>
              </a:r>
              <a:r>
                <a:rPr lang="en-US" altLang="zh-CN" dirty="0" err="1"/>
                <a:t>end_frame</a:t>
              </a:r>
              <a:r>
                <a:rPr lang="en-US" altLang="zh-CN" dirty="0"/>
                <a:t> log(confidence) decision</a:t>
              </a:r>
              <a:endPara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49813" y="4255126"/>
                <a:ext cx="8996218" cy="1945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4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置信度归一化</a:t>
                </a:r>
                <a14:m>
                  <m:oMath xmlns:m="http://schemas.openxmlformats.org/officeDocument/2006/math">
                    <m:r>
                      <a:rPr lang="zh-CN" altLang="en-US" sz="14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公式</m:t>
                    </m:r>
                    <m:r>
                      <a:rPr lang="zh-CN" altLang="en-US" sz="1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1400" i="1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4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𝑡h</m:t>
                      </m:r>
                      <m:r>
                        <a:rPr lang="en-US" altLang="zh-CN" sz="14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zh-CN" sz="14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1400" b="0" i="1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𝑡h</m:t>
                              </m:r>
                            </m:e>
                          </m:d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𝑡h</m:t>
                              </m:r>
                            </m:e>
                          </m:d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𝑡h</m:t>
                          </m:r>
                        </m:den>
                      </m:f>
                    </m:oMath>
                  </m:oMathPara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13" y="4255126"/>
                <a:ext cx="8996218" cy="1945725"/>
              </a:xfrm>
              <a:prstGeom prst="rect">
                <a:avLst/>
              </a:prstGeom>
              <a:blipFill>
                <a:blip r:embed="rId2"/>
                <a:stretch>
                  <a:fillRect l="-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3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29145</TotalTime>
  <Words>998</Words>
  <Application>Microsoft Office PowerPoint</Application>
  <PresentationFormat>宽屏</PresentationFormat>
  <Paragraphs>275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Microsoft YaHei Light</vt:lpstr>
      <vt:lpstr>等线</vt:lpstr>
      <vt:lpstr>等线 Light</vt:lpstr>
      <vt:lpstr>微软雅黑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ml w</dc:creator>
  <cp:lastModifiedBy>Lu Emily</cp:lastModifiedBy>
  <cp:revision>417</cp:revision>
  <dcterms:created xsi:type="dcterms:W3CDTF">2018-12-26T09:47:13Z</dcterms:created>
  <dcterms:modified xsi:type="dcterms:W3CDTF">2021-10-16T03:13:28Z</dcterms:modified>
</cp:coreProperties>
</file>