
<file path=[Content_Types].xml><?xml version="1.0" encoding="utf-8"?>
<Types xmlns="http://schemas.openxmlformats.org/package/2006/content-types">
  <Default Extension="wav" ContentType="audio/x-wav"/>
  <Default Extension="png" ContentType="image/png"/>
  <Default Extension="tiff" ContentType="image/tiff"/>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24"/>
  </p:notesMasterIdLst>
  <p:sldIdLst>
    <p:sldId id="256" r:id="rId3"/>
    <p:sldId id="257" r:id="rId4"/>
    <p:sldId id="258" r:id="rId5"/>
    <p:sldId id="259" r:id="rId6"/>
    <p:sldId id="261" r:id="rId7"/>
    <p:sldId id="262" r:id="rId8"/>
    <p:sldId id="263" r:id="rId9"/>
    <p:sldId id="264" r:id="rId10"/>
    <p:sldId id="265" r:id="rId11"/>
    <p:sldId id="266" r:id="rId12"/>
    <p:sldId id="267" r:id="rId13"/>
    <p:sldId id="274" r:id="rId14"/>
    <p:sldId id="276" r:id="rId15"/>
    <p:sldId id="269" r:id="rId16"/>
    <p:sldId id="275" r:id="rId17"/>
    <p:sldId id="277" r:id="rId18"/>
    <p:sldId id="270" r:id="rId19"/>
    <p:sldId id="272" r:id="rId20"/>
    <p:sldId id="278" r:id="rId21"/>
    <p:sldId id="271" r:id="rId22"/>
    <p:sldId id="284" r:id="rId23"/>
  </p:sldIdLst>
  <p:sldSz cx="24384000" cy="13716000"/>
  <p:notesSz cx="6858000" cy="9144000"/>
  <p:embeddedFontLst/>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ctr" defTabSz="2437765"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5E5E5E"/>
        </a:solidFill>
        <a:effectLst/>
        <a:uFillTx/>
        <a:latin typeface="+mn-lt"/>
        <a:ea typeface="+mn-ea"/>
        <a:cs typeface="+mn-cs"/>
        <a:sym typeface="Helvetica Neue" panose="02000503000000020004"/>
      </a:defRPr>
    </a:lvl1pPr>
    <a:lvl2pPr marL="0" marR="0" indent="457200" algn="ctr" defTabSz="2437765"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5E5E5E"/>
        </a:solidFill>
        <a:effectLst/>
        <a:uFillTx/>
        <a:latin typeface="+mn-lt"/>
        <a:ea typeface="+mn-ea"/>
        <a:cs typeface="+mn-cs"/>
        <a:sym typeface="Helvetica Neue" panose="02000503000000020004"/>
      </a:defRPr>
    </a:lvl2pPr>
    <a:lvl3pPr marL="0" marR="0" indent="914400" algn="ctr" defTabSz="2437765"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5E5E5E"/>
        </a:solidFill>
        <a:effectLst/>
        <a:uFillTx/>
        <a:latin typeface="+mn-lt"/>
        <a:ea typeface="+mn-ea"/>
        <a:cs typeface="+mn-cs"/>
        <a:sym typeface="Helvetica Neue" panose="02000503000000020004"/>
      </a:defRPr>
    </a:lvl3pPr>
    <a:lvl4pPr marL="0" marR="0" indent="1371600" algn="ctr" defTabSz="2437765"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5E5E5E"/>
        </a:solidFill>
        <a:effectLst/>
        <a:uFillTx/>
        <a:latin typeface="+mn-lt"/>
        <a:ea typeface="+mn-ea"/>
        <a:cs typeface="+mn-cs"/>
        <a:sym typeface="Helvetica Neue" panose="02000503000000020004"/>
      </a:defRPr>
    </a:lvl4pPr>
    <a:lvl5pPr marL="0" marR="0" indent="1828800" algn="ctr" defTabSz="2437765"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5E5E5E"/>
        </a:solidFill>
        <a:effectLst/>
        <a:uFillTx/>
        <a:latin typeface="+mn-lt"/>
        <a:ea typeface="+mn-ea"/>
        <a:cs typeface="+mn-cs"/>
        <a:sym typeface="Helvetica Neue" panose="02000503000000020004"/>
      </a:defRPr>
    </a:lvl5pPr>
    <a:lvl6pPr marL="0" marR="0" indent="2286000" algn="ctr" defTabSz="2437765"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5E5E5E"/>
        </a:solidFill>
        <a:effectLst/>
        <a:uFillTx/>
        <a:latin typeface="+mn-lt"/>
        <a:ea typeface="+mn-ea"/>
        <a:cs typeface="+mn-cs"/>
        <a:sym typeface="Helvetica Neue" panose="02000503000000020004"/>
      </a:defRPr>
    </a:lvl6pPr>
    <a:lvl7pPr marL="0" marR="0" indent="2743200" algn="ctr" defTabSz="2437765"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5E5E5E"/>
        </a:solidFill>
        <a:effectLst/>
        <a:uFillTx/>
        <a:latin typeface="+mn-lt"/>
        <a:ea typeface="+mn-ea"/>
        <a:cs typeface="+mn-cs"/>
        <a:sym typeface="Helvetica Neue" panose="02000503000000020004"/>
      </a:defRPr>
    </a:lvl7pPr>
    <a:lvl8pPr marL="0" marR="0" indent="3200400" algn="ctr" defTabSz="2437765"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5E5E5E"/>
        </a:solidFill>
        <a:effectLst/>
        <a:uFillTx/>
        <a:latin typeface="+mn-lt"/>
        <a:ea typeface="+mn-ea"/>
        <a:cs typeface="+mn-cs"/>
        <a:sym typeface="Helvetica Neue" panose="02000503000000020004"/>
      </a:defRPr>
    </a:lvl8pPr>
    <a:lvl9pPr marL="0" marR="0" indent="3657600" algn="ctr" defTabSz="2437765"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5E5E5E"/>
        </a:solidFill>
        <a:effectLst/>
        <a:uFillTx/>
        <a:latin typeface="+mn-lt"/>
        <a:ea typeface="+mn-ea"/>
        <a:cs typeface="+mn-cs"/>
        <a:sym typeface="Helvetica Neue" panose="020005030000000200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C3C2611-4C71-4FC5-86AE-919BDF0F9419}" styleName="">
    <a:wholeTbl>
      <a:tcTxStyle>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Style>
        <a:tcBdr/>
        <a:fill>
          <a:solidFill>
            <a:srgbClr val="E3E5E8"/>
          </a:solidFill>
        </a:fill>
      </a:tcStyle>
    </a:band2H>
    <a:firstCol>
      <a:tcTxStyle b="on">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notesMaster" Target="notesMasters/notesMaster1.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p:txBody>
      </p:sp>
      <p:sp>
        <p:nvSpPr>
          <p:cNvPr id="149" name="Shape 149"/>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defTabSz="457200" latinLnBrk="0">
      <a:lnSpc>
        <a:spcPct val="118000"/>
      </a:lnSpc>
      <a:defRPr sz="2200">
        <a:latin typeface="+mn-lt"/>
        <a:ea typeface="+mn-ea"/>
        <a:cs typeface="+mn-cs"/>
        <a:sym typeface="Helvetica Neue" panose="02000503000000020004"/>
      </a:defRPr>
    </a:lvl1pPr>
    <a:lvl2pPr indent="228600" defTabSz="457200" latinLnBrk="0">
      <a:lnSpc>
        <a:spcPct val="118000"/>
      </a:lnSpc>
      <a:defRPr sz="2200">
        <a:latin typeface="+mn-lt"/>
        <a:ea typeface="+mn-ea"/>
        <a:cs typeface="+mn-cs"/>
        <a:sym typeface="Helvetica Neue" panose="02000503000000020004"/>
      </a:defRPr>
    </a:lvl2pPr>
    <a:lvl3pPr indent="457200" defTabSz="457200" latinLnBrk="0">
      <a:lnSpc>
        <a:spcPct val="118000"/>
      </a:lnSpc>
      <a:defRPr sz="2200">
        <a:latin typeface="+mn-lt"/>
        <a:ea typeface="+mn-ea"/>
        <a:cs typeface="+mn-cs"/>
        <a:sym typeface="Helvetica Neue" panose="02000503000000020004"/>
      </a:defRPr>
    </a:lvl3pPr>
    <a:lvl4pPr indent="685800" defTabSz="457200" latinLnBrk="0">
      <a:lnSpc>
        <a:spcPct val="118000"/>
      </a:lnSpc>
      <a:defRPr sz="2200">
        <a:latin typeface="+mn-lt"/>
        <a:ea typeface="+mn-ea"/>
        <a:cs typeface="+mn-cs"/>
        <a:sym typeface="Helvetica Neue" panose="02000503000000020004"/>
      </a:defRPr>
    </a:lvl4pPr>
    <a:lvl5pPr indent="914400" defTabSz="457200" latinLnBrk="0">
      <a:lnSpc>
        <a:spcPct val="118000"/>
      </a:lnSpc>
      <a:defRPr sz="2200">
        <a:latin typeface="+mn-lt"/>
        <a:ea typeface="+mn-ea"/>
        <a:cs typeface="+mn-cs"/>
        <a:sym typeface="Helvetica Neue" panose="02000503000000020004"/>
      </a:defRPr>
    </a:lvl5pPr>
    <a:lvl6pPr indent="1143000" defTabSz="457200" latinLnBrk="0">
      <a:lnSpc>
        <a:spcPct val="118000"/>
      </a:lnSpc>
      <a:defRPr sz="2200">
        <a:latin typeface="+mn-lt"/>
        <a:ea typeface="+mn-ea"/>
        <a:cs typeface="+mn-cs"/>
        <a:sym typeface="Helvetica Neue" panose="02000503000000020004"/>
      </a:defRPr>
    </a:lvl6pPr>
    <a:lvl7pPr indent="1371600" defTabSz="457200" latinLnBrk="0">
      <a:lnSpc>
        <a:spcPct val="118000"/>
      </a:lnSpc>
      <a:defRPr sz="2200">
        <a:latin typeface="+mn-lt"/>
        <a:ea typeface="+mn-ea"/>
        <a:cs typeface="+mn-cs"/>
        <a:sym typeface="Helvetica Neue" panose="02000503000000020004"/>
      </a:defRPr>
    </a:lvl7pPr>
    <a:lvl8pPr indent="1600200" defTabSz="457200" latinLnBrk="0">
      <a:lnSpc>
        <a:spcPct val="118000"/>
      </a:lnSpc>
      <a:defRPr sz="2200">
        <a:latin typeface="+mn-lt"/>
        <a:ea typeface="+mn-ea"/>
        <a:cs typeface="+mn-cs"/>
        <a:sym typeface="Helvetica Neue" panose="02000503000000020004"/>
      </a:defRPr>
    </a:lvl8pPr>
    <a:lvl9pPr indent="1828800" defTabSz="457200" latinLnBrk="0">
      <a:lnSpc>
        <a:spcPct val="118000"/>
      </a:lnSpc>
      <a:defRPr sz="2200">
        <a:latin typeface="+mn-lt"/>
        <a:ea typeface="+mn-ea"/>
        <a:cs typeface="+mn-cs"/>
        <a:sym typeface="Helvetica Neue" panose="02000503000000020004"/>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
    <p:bg>
      <p:bgPr>
        <a:solidFill>
          <a:srgbClr val="003462"/>
        </a:solidFill>
        <a:effectLst/>
      </p:bgPr>
    </p:bg>
    <p:spTree>
      <p:nvGrpSpPr>
        <p:cNvPr id="1" name=""/>
        <p:cNvGrpSpPr/>
        <p:nvPr/>
      </p:nvGrpSpPr>
      <p:grpSpPr>
        <a:xfrm>
          <a:off x="0" y="0"/>
          <a:ext cx="0" cy="0"/>
          <a:chOff x="0" y="0"/>
          <a:chExt cx="0" cy="0"/>
        </a:xfrm>
      </p:grpSpPr>
      <p:sp>
        <p:nvSpPr>
          <p:cNvPr id="11" name="作者和日期"/>
          <p:cNvSpPr txBox="1"/>
          <p:nvPr>
            <p:ph type="body" sz="quarter" idx="21" hasCustomPrompt="1"/>
          </p:nvPr>
        </p:nvSpPr>
        <p:spPr>
          <a:xfrm>
            <a:off x="1201340" y="11847162"/>
            <a:ext cx="21971003" cy="636979"/>
          </a:xfrm>
          <a:prstGeom prst="rect">
            <a:avLst/>
          </a:prstGeom>
        </p:spPr>
        <p:txBody>
          <a:bodyPr lIns="45719" tIns="45719" rIns="45719" bIns="45719"/>
          <a:lstStyle>
            <a:lvl1pPr marL="0" indent="0" defTabSz="701675">
              <a:lnSpc>
                <a:spcPct val="100000"/>
              </a:lnSpc>
              <a:spcBef>
                <a:spcPts val="0"/>
              </a:spcBef>
              <a:buSzTx/>
              <a:buNone/>
              <a:defRPr sz="3060" b="1">
                <a:solidFill>
                  <a:srgbClr val="FFFFFF"/>
                </a:solidFill>
              </a:defRPr>
            </a:lvl1pPr>
          </a:lstStyle>
          <a:p>
            <a:r>
              <a:t>作者和日期</a:t>
            </a:r>
          </a:p>
        </p:txBody>
      </p:sp>
      <p:sp>
        <p:nvSpPr>
          <p:cNvPr id="12" name="演示文稿标题"/>
          <p:cNvSpPr txBox="1"/>
          <p:nvPr>
            <p:ph type="title" hasCustomPrompt="1"/>
          </p:nvPr>
        </p:nvSpPr>
        <p:spPr>
          <a:xfrm>
            <a:off x="1206496" y="2574991"/>
            <a:ext cx="21971004" cy="4648201"/>
          </a:xfrm>
          <a:prstGeom prst="rect">
            <a:avLst/>
          </a:prstGeom>
        </p:spPr>
        <p:txBody>
          <a:bodyPr anchor="b"/>
          <a:lstStyle>
            <a:lvl1pPr>
              <a:defRPr sz="11600" spc="-232">
                <a:solidFill>
                  <a:srgbClr val="FFFFFF"/>
                </a:solidFill>
              </a:defRPr>
            </a:lvl1pPr>
          </a:lstStyle>
          <a:p>
            <a:r>
              <a:t>演示文稿标题</a:t>
            </a:r>
          </a:p>
        </p:txBody>
      </p:sp>
      <p:sp>
        <p:nvSpPr>
          <p:cNvPr id="13" name="正文级别 1…"/>
          <p:cNvSpPr txBox="1"/>
          <p:nvPr>
            <p:ph type="body" sz="quarter" idx="1" hasCustomPrompt="1"/>
          </p:nvPr>
        </p:nvSpPr>
        <p:spPr>
          <a:xfrm>
            <a:off x="1201342" y="7210490"/>
            <a:ext cx="21971001" cy="1905001"/>
          </a:xfrm>
          <a:prstGeom prst="rect">
            <a:avLst/>
          </a:prstGeom>
        </p:spPr>
        <p:txBody>
          <a:bodyPr/>
          <a:lstStyle>
            <a:lvl1pPr marL="0" indent="0" defTabSz="825500">
              <a:lnSpc>
                <a:spcPct val="100000"/>
              </a:lnSpc>
              <a:spcBef>
                <a:spcPts val="0"/>
              </a:spcBef>
              <a:buSzTx/>
              <a:buNone/>
              <a:defRPr sz="5500" b="1">
                <a:solidFill>
                  <a:schemeClr val="accent1"/>
                </a:solidFill>
              </a:defRPr>
            </a:lvl1pPr>
            <a:lvl2pPr marL="0" indent="457200" defTabSz="825500">
              <a:lnSpc>
                <a:spcPct val="100000"/>
              </a:lnSpc>
              <a:spcBef>
                <a:spcPts val="0"/>
              </a:spcBef>
              <a:buSzTx/>
              <a:buNone/>
              <a:defRPr sz="5500" b="1">
                <a:solidFill>
                  <a:schemeClr val="accent1"/>
                </a:solidFill>
              </a:defRPr>
            </a:lvl2pPr>
            <a:lvl3pPr marL="0" indent="914400" defTabSz="825500">
              <a:lnSpc>
                <a:spcPct val="100000"/>
              </a:lnSpc>
              <a:spcBef>
                <a:spcPts val="0"/>
              </a:spcBef>
              <a:buSzTx/>
              <a:buNone/>
              <a:defRPr sz="5500" b="1">
                <a:solidFill>
                  <a:schemeClr val="accent1"/>
                </a:solidFill>
              </a:defRPr>
            </a:lvl3pPr>
            <a:lvl4pPr marL="0" indent="1371600" defTabSz="825500">
              <a:lnSpc>
                <a:spcPct val="100000"/>
              </a:lnSpc>
              <a:spcBef>
                <a:spcPts val="0"/>
              </a:spcBef>
              <a:buSzTx/>
              <a:buNone/>
              <a:defRPr sz="5500" b="1">
                <a:solidFill>
                  <a:schemeClr val="accent1"/>
                </a:solidFill>
              </a:defRPr>
            </a:lvl4pPr>
            <a:lvl5pPr marL="0" indent="1828800" defTabSz="825500">
              <a:lnSpc>
                <a:spcPct val="100000"/>
              </a:lnSpc>
              <a:spcBef>
                <a:spcPts val="0"/>
              </a:spcBef>
              <a:buSzTx/>
              <a:buNone/>
              <a:defRPr sz="5500" b="1">
                <a:solidFill>
                  <a:schemeClr val="accent1"/>
                </a:solidFill>
              </a:defRPr>
            </a:lvl5pPr>
          </a:lstStyle>
          <a:p>
            <a:r>
              <a:t>演示文稿副标题</a:t>
            </a:r>
          </a:p>
          <a:p>
            <a:pPr lvl="1"/>
          </a:p>
          <a:p>
            <a:pPr lvl="2"/>
          </a:p>
          <a:p>
            <a:pPr lvl="3"/>
          </a:p>
          <a:p>
            <a:pPr lvl="4"/>
          </a:p>
        </p:txBody>
      </p:sp>
      <p:sp>
        <p:nvSpPr>
          <p:cNvPr id="14" name="幻灯片编号"/>
          <p:cNvSpPr txBox="1"/>
          <p:nvPr>
            <p:ph type="sldNum" sz="quarter" idx="2"/>
          </p:nvPr>
        </p:nvSpPr>
        <p:spPr>
          <a:prstGeom prst="rect">
            <a:avLst/>
          </a:prstGeom>
        </p:spPr>
        <p:txBody>
          <a:bodyPr/>
          <a:lstStyle>
            <a:lvl1pPr>
              <a:defRPr>
                <a:solidFill>
                  <a:srgbClr val="FFFFFF"/>
                </a:solidFill>
              </a:defRPr>
            </a:lvl1pPr>
          </a:lstStyle>
          <a:p>
            <a:fld id="{86CB4B4D-7CA3-9044-876B-883B54F8677D}" type="slidenum">
              <a:rPr/>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说明">
    <p:spTree>
      <p:nvGrpSpPr>
        <p:cNvPr id="1" name=""/>
        <p:cNvGrpSpPr/>
        <p:nvPr/>
      </p:nvGrpSpPr>
      <p:grpSpPr>
        <a:xfrm>
          <a:off x="0" y="0"/>
          <a:ext cx="0" cy="0"/>
          <a:chOff x="0" y="0"/>
          <a:chExt cx="0" cy="0"/>
        </a:xfrm>
      </p:grpSpPr>
      <p:sp>
        <p:nvSpPr>
          <p:cNvPr id="98" name="正文级别 1…"/>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z="11600" spc="-232">
                <a:solidFill>
                  <a:schemeClr val="accent1">
                    <a:hueOff val="114395"/>
                    <a:lumOff val="-24969"/>
                  </a:schemeClr>
                </a:solidFill>
                <a:latin typeface="Helvetica Neue Medium" panose="02000503000000020004"/>
                <a:ea typeface="Helvetica Neue Medium" panose="02000503000000020004"/>
                <a:cs typeface="Helvetica Neue Medium" panose="02000503000000020004"/>
                <a:sym typeface="Helvetica Neue Medium" panose="02000503000000020004"/>
              </a:defRPr>
            </a:lvl1pPr>
            <a:lvl2pPr marL="0" indent="457200" algn="ctr">
              <a:lnSpc>
                <a:spcPct val="80000"/>
              </a:lnSpc>
              <a:spcBef>
                <a:spcPts val="0"/>
              </a:spcBef>
              <a:buSzTx/>
              <a:buNone/>
              <a:defRPr sz="11600" spc="-232">
                <a:solidFill>
                  <a:schemeClr val="accent1">
                    <a:hueOff val="114395"/>
                    <a:lumOff val="-24969"/>
                  </a:schemeClr>
                </a:solidFill>
                <a:latin typeface="Helvetica Neue Medium" panose="02000503000000020004"/>
                <a:ea typeface="Helvetica Neue Medium" panose="02000503000000020004"/>
                <a:cs typeface="Helvetica Neue Medium" panose="02000503000000020004"/>
                <a:sym typeface="Helvetica Neue Medium" panose="02000503000000020004"/>
              </a:defRPr>
            </a:lvl2pPr>
            <a:lvl3pPr marL="0" indent="914400" algn="ctr">
              <a:lnSpc>
                <a:spcPct val="80000"/>
              </a:lnSpc>
              <a:spcBef>
                <a:spcPts val="0"/>
              </a:spcBef>
              <a:buSzTx/>
              <a:buNone/>
              <a:defRPr sz="11600" spc="-232">
                <a:solidFill>
                  <a:schemeClr val="accent1">
                    <a:hueOff val="114395"/>
                    <a:lumOff val="-24969"/>
                  </a:schemeClr>
                </a:solidFill>
                <a:latin typeface="Helvetica Neue Medium" panose="02000503000000020004"/>
                <a:ea typeface="Helvetica Neue Medium" panose="02000503000000020004"/>
                <a:cs typeface="Helvetica Neue Medium" panose="02000503000000020004"/>
                <a:sym typeface="Helvetica Neue Medium" panose="02000503000000020004"/>
              </a:defRPr>
            </a:lvl3pPr>
            <a:lvl4pPr marL="0" indent="1371600" algn="ctr">
              <a:lnSpc>
                <a:spcPct val="80000"/>
              </a:lnSpc>
              <a:spcBef>
                <a:spcPts val="0"/>
              </a:spcBef>
              <a:buSzTx/>
              <a:buNone/>
              <a:defRPr sz="11600" spc="-232">
                <a:solidFill>
                  <a:schemeClr val="accent1">
                    <a:hueOff val="114395"/>
                    <a:lumOff val="-24969"/>
                  </a:schemeClr>
                </a:solidFill>
                <a:latin typeface="Helvetica Neue Medium" panose="02000503000000020004"/>
                <a:ea typeface="Helvetica Neue Medium" panose="02000503000000020004"/>
                <a:cs typeface="Helvetica Neue Medium" panose="02000503000000020004"/>
                <a:sym typeface="Helvetica Neue Medium" panose="02000503000000020004"/>
              </a:defRPr>
            </a:lvl4pPr>
            <a:lvl5pPr marL="0" indent="1828800" algn="ctr">
              <a:lnSpc>
                <a:spcPct val="80000"/>
              </a:lnSpc>
              <a:spcBef>
                <a:spcPts val="0"/>
              </a:spcBef>
              <a:buSzTx/>
              <a:buNone/>
              <a:defRPr sz="11600" spc="-232">
                <a:solidFill>
                  <a:schemeClr val="accent1">
                    <a:hueOff val="114395"/>
                    <a:lumOff val="-24969"/>
                  </a:schemeClr>
                </a:solidFill>
                <a:latin typeface="Helvetica Neue Medium" panose="02000503000000020004"/>
                <a:ea typeface="Helvetica Neue Medium" panose="02000503000000020004"/>
                <a:cs typeface="Helvetica Neue Medium" panose="02000503000000020004"/>
                <a:sym typeface="Helvetica Neue Medium" panose="02000503000000020004"/>
              </a:defRPr>
            </a:lvl5pPr>
          </a:lstStyle>
          <a:p>
            <a:r>
              <a:t>说明</a:t>
            </a:r>
          </a:p>
          <a:p>
            <a:pPr lvl="1"/>
          </a:p>
          <a:p>
            <a:pPr lvl="2"/>
          </a:p>
          <a:p>
            <a:pPr lvl="3"/>
          </a:p>
          <a:p>
            <a:pPr lvl="4"/>
          </a:p>
        </p:txBody>
      </p:sp>
      <p:sp>
        <p:nvSpPr>
          <p:cNvPr id="99"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显著事实">
    <p:spTree>
      <p:nvGrpSpPr>
        <p:cNvPr id="1" name=""/>
        <p:cNvGrpSpPr/>
        <p:nvPr/>
      </p:nvGrpSpPr>
      <p:grpSpPr>
        <a:xfrm>
          <a:off x="0" y="0"/>
          <a:ext cx="0" cy="0"/>
          <a:chOff x="0" y="0"/>
          <a:chExt cx="0" cy="0"/>
        </a:xfrm>
      </p:grpSpPr>
      <p:sp>
        <p:nvSpPr>
          <p:cNvPr id="106" name="正文级别 1…"/>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sz="25000" b="1" spc="-250">
                <a:solidFill>
                  <a:schemeClr val="accent1">
                    <a:hueOff val="114395"/>
                    <a:lumOff val="-24969"/>
                  </a:schemeClr>
                </a:solidFill>
              </a:defRPr>
            </a:lvl1pPr>
            <a:lvl2pPr marL="0" indent="457200" algn="ctr">
              <a:lnSpc>
                <a:spcPct val="80000"/>
              </a:lnSpc>
              <a:spcBef>
                <a:spcPts val="0"/>
              </a:spcBef>
              <a:buSzTx/>
              <a:buNone/>
              <a:defRPr sz="25000" b="1" spc="-250">
                <a:solidFill>
                  <a:schemeClr val="accent1">
                    <a:hueOff val="114395"/>
                    <a:lumOff val="-24969"/>
                  </a:schemeClr>
                </a:solidFill>
              </a:defRPr>
            </a:lvl2pPr>
            <a:lvl3pPr marL="0" indent="914400" algn="ctr">
              <a:lnSpc>
                <a:spcPct val="80000"/>
              </a:lnSpc>
              <a:spcBef>
                <a:spcPts val="0"/>
              </a:spcBef>
              <a:buSzTx/>
              <a:buNone/>
              <a:defRPr sz="25000" b="1" spc="-250">
                <a:solidFill>
                  <a:schemeClr val="accent1">
                    <a:hueOff val="114395"/>
                    <a:lumOff val="-24969"/>
                  </a:schemeClr>
                </a:solidFill>
              </a:defRPr>
            </a:lvl3pPr>
            <a:lvl4pPr marL="0" indent="1371600" algn="ctr">
              <a:lnSpc>
                <a:spcPct val="80000"/>
              </a:lnSpc>
              <a:spcBef>
                <a:spcPts val="0"/>
              </a:spcBef>
              <a:buSzTx/>
              <a:buNone/>
              <a:defRPr sz="25000" b="1" spc="-250">
                <a:solidFill>
                  <a:schemeClr val="accent1">
                    <a:hueOff val="114395"/>
                    <a:lumOff val="-24969"/>
                  </a:schemeClr>
                </a:solidFill>
              </a:defRPr>
            </a:lvl4pPr>
            <a:lvl5pPr marL="0" indent="1828800" algn="ctr">
              <a:lnSpc>
                <a:spcPct val="80000"/>
              </a:lnSpc>
              <a:spcBef>
                <a:spcPts val="0"/>
              </a:spcBef>
              <a:buSzTx/>
              <a:buNone/>
              <a:defRPr sz="25000" b="1" spc="-250">
                <a:solidFill>
                  <a:schemeClr val="accent1">
                    <a:hueOff val="114395"/>
                    <a:lumOff val="-24969"/>
                  </a:schemeClr>
                </a:solidFill>
              </a:defRPr>
            </a:lvl5pPr>
          </a:lstStyle>
          <a:p>
            <a:r>
              <a:t>100%</a:t>
            </a:r>
          </a:p>
          <a:p>
            <a:pPr lvl="1"/>
          </a:p>
          <a:p>
            <a:pPr lvl="2"/>
          </a:p>
          <a:p>
            <a:pPr lvl="3"/>
          </a:p>
          <a:p>
            <a:pPr lvl="4"/>
          </a:p>
        </p:txBody>
      </p:sp>
      <p:sp>
        <p:nvSpPr>
          <p:cNvPr id="107" name="事实信息"/>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726440">
              <a:lnSpc>
                <a:spcPct val="100000"/>
              </a:lnSpc>
              <a:spcBef>
                <a:spcPts val="0"/>
              </a:spcBef>
              <a:buSzTx/>
              <a:buNone/>
              <a:defRPr sz="4840" b="1"/>
            </a:lvl1pPr>
          </a:lstStyle>
          <a:p>
            <a:r>
              <a:t>事实信息</a:t>
            </a:r>
          </a:p>
        </p:txBody>
      </p:sp>
      <p:sp>
        <p:nvSpPr>
          <p:cNvPr id="108"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
        <p:nvSpPr>
          <p:cNvPr id="115" name="属性"/>
          <p:cNvSpPr txBox="1"/>
          <p:nvPr>
            <p:ph type="body" sz="quarter" idx="21" hasCustomPrompt="1"/>
          </p:nvPr>
        </p:nvSpPr>
        <p:spPr>
          <a:xfrm>
            <a:off x="2480825" y="10675453"/>
            <a:ext cx="20149252" cy="636979"/>
          </a:xfrm>
          <a:prstGeom prst="rect">
            <a:avLst/>
          </a:prstGeom>
        </p:spPr>
        <p:txBody>
          <a:bodyPr lIns="45719" tIns="45719" rIns="45719" bIns="45719"/>
          <a:lstStyle>
            <a:lvl1pPr marL="0" indent="0" defTabSz="701675">
              <a:lnSpc>
                <a:spcPct val="100000"/>
              </a:lnSpc>
              <a:spcBef>
                <a:spcPts val="0"/>
              </a:spcBef>
              <a:buSzTx/>
              <a:buNone/>
              <a:defRPr sz="3060" b="1"/>
            </a:lvl1pPr>
          </a:lstStyle>
          <a:p>
            <a:r>
              <a:t>属性</a:t>
            </a:r>
          </a:p>
        </p:txBody>
      </p:sp>
      <p:sp>
        <p:nvSpPr>
          <p:cNvPr id="116" name="正文级别 1…"/>
          <p:cNvSpPr txBox="1"/>
          <p:nvPr>
            <p:ph type="body" sz="half" idx="1" hasCustomPrompt="1"/>
          </p:nvPr>
        </p:nvSpPr>
        <p:spPr>
          <a:xfrm>
            <a:off x="1753923" y="4939860"/>
            <a:ext cx="20876154" cy="3836280"/>
          </a:xfrm>
          <a:prstGeom prst="rect">
            <a:avLst/>
          </a:prstGeom>
        </p:spPr>
        <p:txBody>
          <a:bodyPr/>
          <a:lstStyle>
            <a:lvl1pPr marL="638810" indent="-469900">
              <a:spcBef>
                <a:spcPts val="0"/>
              </a:spcBef>
              <a:buSzTx/>
              <a:buNone/>
              <a:defRPr sz="8500" spc="-170">
                <a:solidFill>
                  <a:schemeClr val="accent1">
                    <a:hueOff val="114395"/>
                    <a:lumOff val="-24969"/>
                  </a:schemeClr>
                </a:solidFill>
                <a:latin typeface="Helvetica Neue Medium" panose="02000503000000020004"/>
                <a:ea typeface="Helvetica Neue Medium" panose="02000503000000020004"/>
                <a:cs typeface="Helvetica Neue Medium" panose="02000503000000020004"/>
                <a:sym typeface="Helvetica Neue Medium" panose="02000503000000020004"/>
              </a:defRPr>
            </a:lvl1pPr>
            <a:lvl2pPr marL="638810" indent="-12700">
              <a:spcBef>
                <a:spcPts val="0"/>
              </a:spcBef>
              <a:buSzTx/>
              <a:buNone/>
              <a:defRPr sz="8500" spc="-170">
                <a:solidFill>
                  <a:schemeClr val="accent1">
                    <a:hueOff val="114395"/>
                    <a:lumOff val="-24969"/>
                  </a:schemeClr>
                </a:solidFill>
                <a:latin typeface="Helvetica Neue Medium" panose="02000503000000020004"/>
                <a:ea typeface="Helvetica Neue Medium" panose="02000503000000020004"/>
                <a:cs typeface="Helvetica Neue Medium" panose="02000503000000020004"/>
                <a:sym typeface="Helvetica Neue Medium" panose="02000503000000020004"/>
              </a:defRPr>
            </a:lvl2pPr>
            <a:lvl3pPr marL="638810" indent="444500">
              <a:spcBef>
                <a:spcPts val="0"/>
              </a:spcBef>
              <a:buSzTx/>
              <a:buNone/>
              <a:defRPr sz="8500" spc="-170">
                <a:solidFill>
                  <a:schemeClr val="accent1">
                    <a:hueOff val="114395"/>
                    <a:lumOff val="-24969"/>
                  </a:schemeClr>
                </a:solidFill>
                <a:latin typeface="Helvetica Neue Medium" panose="02000503000000020004"/>
                <a:ea typeface="Helvetica Neue Medium" panose="02000503000000020004"/>
                <a:cs typeface="Helvetica Neue Medium" panose="02000503000000020004"/>
                <a:sym typeface="Helvetica Neue Medium" panose="02000503000000020004"/>
              </a:defRPr>
            </a:lvl3pPr>
            <a:lvl4pPr marL="638810" indent="901700">
              <a:spcBef>
                <a:spcPts val="0"/>
              </a:spcBef>
              <a:buSzTx/>
              <a:buNone/>
              <a:defRPr sz="8500" spc="-170">
                <a:solidFill>
                  <a:schemeClr val="accent1">
                    <a:hueOff val="114395"/>
                    <a:lumOff val="-24969"/>
                  </a:schemeClr>
                </a:solidFill>
                <a:latin typeface="Helvetica Neue Medium" panose="02000503000000020004"/>
                <a:ea typeface="Helvetica Neue Medium" panose="02000503000000020004"/>
                <a:cs typeface="Helvetica Neue Medium" panose="02000503000000020004"/>
                <a:sym typeface="Helvetica Neue Medium" panose="02000503000000020004"/>
              </a:defRPr>
            </a:lvl4pPr>
            <a:lvl5pPr marL="638810" indent="1358900">
              <a:spcBef>
                <a:spcPts val="0"/>
              </a:spcBef>
              <a:buSzTx/>
              <a:buNone/>
              <a:defRPr sz="8500" spc="-170">
                <a:solidFill>
                  <a:schemeClr val="accent1">
                    <a:hueOff val="114395"/>
                    <a:lumOff val="-24969"/>
                  </a:schemeClr>
                </a:solidFill>
                <a:latin typeface="Helvetica Neue Medium" panose="02000503000000020004"/>
                <a:ea typeface="Helvetica Neue Medium" panose="02000503000000020004"/>
                <a:cs typeface="Helvetica Neue Medium" panose="02000503000000020004"/>
                <a:sym typeface="Helvetica Neue Medium" panose="02000503000000020004"/>
              </a:defRPr>
            </a:lvl5pPr>
          </a:lstStyle>
          <a:p>
            <a:r>
              <a:t>“著名引文”</a:t>
            </a:r>
          </a:p>
          <a:p>
            <a:pPr lvl="1"/>
          </a:p>
          <a:p>
            <a:pPr lvl="2"/>
          </a:p>
          <a:p>
            <a:pPr lvl="3"/>
          </a:p>
          <a:p>
            <a:pPr lvl="4"/>
          </a:p>
        </p:txBody>
      </p:sp>
      <p:sp>
        <p:nvSpPr>
          <p:cNvPr id="117"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照片 - 3 联">
    <p:spTree>
      <p:nvGrpSpPr>
        <p:cNvPr id="1" name=""/>
        <p:cNvGrpSpPr/>
        <p:nvPr/>
      </p:nvGrpSpPr>
      <p:grpSpPr>
        <a:xfrm>
          <a:off x="0" y="0"/>
          <a:ext cx="0" cy="0"/>
          <a:chOff x="0" y="0"/>
          <a:chExt cx="0" cy="0"/>
        </a:xfrm>
      </p:grpSpPr>
      <p:sp>
        <p:nvSpPr>
          <p:cNvPr id="124" name="617931575_1991x1322.jpg"/>
          <p:cNvSpPr/>
          <p:nvPr>
            <p:ph type="pic" sz="quarter" idx="21"/>
          </p:nvPr>
        </p:nvSpPr>
        <p:spPr>
          <a:xfrm>
            <a:off x="15436504" y="1270000"/>
            <a:ext cx="8167167" cy="5422900"/>
          </a:xfrm>
          <a:prstGeom prst="rect">
            <a:avLst/>
          </a:prstGeom>
        </p:spPr>
        <p:txBody>
          <a:bodyPr lIns="91439" tIns="45719" rIns="91439" bIns="45719">
            <a:noAutofit/>
          </a:bodyPr>
          <a:lstStyle/>
          <a:p/>
        </p:txBody>
      </p:sp>
      <p:sp>
        <p:nvSpPr>
          <p:cNvPr id="125" name="740627569_2880x1920.jpg"/>
          <p:cNvSpPr/>
          <p:nvPr>
            <p:ph type="pic" sz="quarter" idx="22"/>
          </p:nvPr>
        </p:nvSpPr>
        <p:spPr>
          <a:xfrm>
            <a:off x="15461772" y="7085972"/>
            <a:ext cx="8148414" cy="5432276"/>
          </a:xfrm>
          <a:prstGeom prst="rect">
            <a:avLst/>
          </a:prstGeom>
        </p:spPr>
        <p:txBody>
          <a:bodyPr lIns="91439" tIns="45719" rIns="91439" bIns="45719">
            <a:noAutofit/>
          </a:bodyPr>
          <a:lstStyle/>
          <a:p/>
        </p:txBody>
      </p:sp>
      <p:sp>
        <p:nvSpPr>
          <p:cNvPr id="126" name="996267730_2880x1920.jpg"/>
          <p:cNvSpPr/>
          <p:nvPr>
            <p:ph type="pic" idx="23"/>
          </p:nvPr>
        </p:nvSpPr>
        <p:spPr>
          <a:xfrm>
            <a:off x="-124635" y="1270000"/>
            <a:ext cx="16859219" cy="11239479"/>
          </a:xfrm>
          <a:prstGeom prst="rect">
            <a:avLst/>
          </a:prstGeom>
        </p:spPr>
        <p:txBody>
          <a:bodyPr lIns="91439" tIns="45719" rIns="91439" bIns="45719">
            <a:noAutofit/>
          </a:bodyPr>
          <a:lstStyle/>
          <a:p/>
        </p:txBody>
      </p:sp>
      <p:sp>
        <p:nvSpPr>
          <p:cNvPr id="127"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照片">
    <p:spTree>
      <p:nvGrpSpPr>
        <p:cNvPr id="1" name=""/>
        <p:cNvGrpSpPr/>
        <p:nvPr/>
      </p:nvGrpSpPr>
      <p:grpSpPr>
        <a:xfrm>
          <a:off x="0" y="0"/>
          <a:ext cx="0" cy="0"/>
          <a:chOff x="0" y="0"/>
          <a:chExt cx="0" cy="0"/>
        </a:xfrm>
      </p:grpSpPr>
      <p:sp>
        <p:nvSpPr>
          <p:cNvPr id="134" name="996267730_2880x1920.jpg"/>
          <p:cNvSpPr/>
          <p:nvPr>
            <p:ph type="pic" idx="21"/>
          </p:nvPr>
        </p:nvSpPr>
        <p:spPr>
          <a:xfrm>
            <a:off x="0" y="-1270000"/>
            <a:ext cx="24384000" cy="16256000"/>
          </a:xfrm>
          <a:prstGeom prst="rect">
            <a:avLst/>
          </a:prstGeom>
        </p:spPr>
        <p:txBody>
          <a:bodyPr lIns="91439" tIns="45719" rIns="91439" bIns="45719">
            <a:noAutofit/>
          </a:bodyPr>
          <a:lstStyle/>
          <a:p/>
        </p:txBody>
      </p:sp>
      <p:sp>
        <p:nvSpPr>
          <p:cNvPr id="135" name="幻灯片编号"/>
          <p:cNvSpPr txBox="1"/>
          <p:nvPr>
            <p:ph type="sldNum" sz="quarter" idx="2"/>
          </p:nvPr>
        </p:nvSpPr>
        <p:spPr>
          <a:prstGeom prst="rect">
            <a:avLst/>
          </a:prstGeom>
        </p:spPr>
        <p:txBody>
          <a:bodyPr/>
          <a:lstStyle>
            <a:lvl1pPr>
              <a:defRPr>
                <a:solidFill>
                  <a:srgbClr val="FFFFFF"/>
                </a:solidFill>
              </a:defRPr>
            </a:lvl1pPr>
          </a:lstStyle>
          <a:p>
            <a:fld id="{86CB4B4D-7CA3-9044-876B-883B54F8677D}" type="slidenum">
              <a:rPr/>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42"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标题与照片">
    <p:spTree>
      <p:nvGrpSpPr>
        <p:cNvPr id="1" name=""/>
        <p:cNvGrpSpPr/>
        <p:nvPr/>
      </p:nvGrpSpPr>
      <p:grpSpPr>
        <a:xfrm>
          <a:off x="0" y="0"/>
          <a:ext cx="0" cy="0"/>
          <a:chOff x="0" y="0"/>
          <a:chExt cx="0" cy="0"/>
        </a:xfrm>
      </p:grpSpPr>
      <p:sp>
        <p:nvSpPr>
          <p:cNvPr id="21" name="740627569_2880x1920.jpg"/>
          <p:cNvSpPr/>
          <p:nvPr>
            <p:ph type="pic" idx="21"/>
          </p:nvPr>
        </p:nvSpPr>
        <p:spPr>
          <a:xfrm>
            <a:off x="0" y="-1270000"/>
            <a:ext cx="24384000" cy="16256000"/>
          </a:xfrm>
          <a:prstGeom prst="rect">
            <a:avLst/>
          </a:prstGeom>
        </p:spPr>
        <p:txBody>
          <a:bodyPr lIns="91439" tIns="45719" rIns="91439" bIns="45719">
            <a:noAutofit/>
          </a:bodyPr>
          <a:lstStyle/>
          <a:p/>
        </p:txBody>
      </p:sp>
      <p:sp>
        <p:nvSpPr>
          <p:cNvPr id="22" name="演示文稿标题"/>
          <p:cNvSpPr txBox="1"/>
          <p:nvPr>
            <p:ph type="title" hasCustomPrompt="1"/>
          </p:nvPr>
        </p:nvSpPr>
        <p:spPr>
          <a:xfrm>
            <a:off x="1206500" y="7124700"/>
            <a:ext cx="21971000" cy="4648200"/>
          </a:xfrm>
          <a:prstGeom prst="rect">
            <a:avLst/>
          </a:prstGeom>
        </p:spPr>
        <p:txBody>
          <a:bodyPr anchor="b"/>
          <a:lstStyle>
            <a:lvl1pPr>
              <a:defRPr sz="11600" spc="-232">
                <a:solidFill>
                  <a:srgbClr val="FFFFFF"/>
                </a:solidFill>
              </a:defRPr>
            </a:lvl1pPr>
          </a:lstStyle>
          <a:p>
            <a:r>
              <a:t>演示文稿标题</a:t>
            </a:r>
          </a:p>
        </p:txBody>
      </p:sp>
      <p:sp>
        <p:nvSpPr>
          <p:cNvPr id="23" name="作者和日期"/>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701675">
              <a:lnSpc>
                <a:spcPct val="100000"/>
              </a:lnSpc>
              <a:spcBef>
                <a:spcPts val="0"/>
              </a:spcBef>
              <a:buSzTx/>
              <a:buNone/>
              <a:defRPr sz="3060" b="1"/>
            </a:lvl1pPr>
          </a:lstStyle>
          <a:p>
            <a:r>
              <a:t>作者和日期</a:t>
            </a:r>
          </a:p>
        </p:txBody>
      </p:sp>
      <p:sp>
        <p:nvSpPr>
          <p:cNvPr id="24" name="正文级别 1…"/>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sz="5500" b="1">
                <a:solidFill>
                  <a:srgbClr val="FFFFFF"/>
                </a:solidFill>
              </a:defRPr>
            </a:lvl1pPr>
            <a:lvl2pPr marL="0" indent="457200" defTabSz="825500">
              <a:lnSpc>
                <a:spcPct val="100000"/>
              </a:lnSpc>
              <a:spcBef>
                <a:spcPts val="0"/>
              </a:spcBef>
              <a:buSzTx/>
              <a:buNone/>
              <a:defRPr sz="5500" b="1">
                <a:solidFill>
                  <a:srgbClr val="FFFFFF"/>
                </a:solidFill>
              </a:defRPr>
            </a:lvl2pPr>
            <a:lvl3pPr marL="0" indent="914400" defTabSz="825500">
              <a:lnSpc>
                <a:spcPct val="100000"/>
              </a:lnSpc>
              <a:spcBef>
                <a:spcPts val="0"/>
              </a:spcBef>
              <a:buSzTx/>
              <a:buNone/>
              <a:defRPr sz="5500" b="1">
                <a:solidFill>
                  <a:srgbClr val="FFFFFF"/>
                </a:solidFill>
              </a:defRPr>
            </a:lvl3pPr>
            <a:lvl4pPr marL="0" indent="1371600" defTabSz="825500">
              <a:lnSpc>
                <a:spcPct val="100000"/>
              </a:lnSpc>
              <a:spcBef>
                <a:spcPts val="0"/>
              </a:spcBef>
              <a:buSzTx/>
              <a:buNone/>
              <a:defRPr sz="5500" b="1">
                <a:solidFill>
                  <a:srgbClr val="FFFFFF"/>
                </a:solidFill>
              </a:defRPr>
            </a:lvl4pPr>
            <a:lvl5pPr marL="0" indent="1828800" defTabSz="825500">
              <a:lnSpc>
                <a:spcPct val="100000"/>
              </a:lnSpc>
              <a:spcBef>
                <a:spcPts val="0"/>
              </a:spcBef>
              <a:buSzTx/>
              <a:buNone/>
              <a:defRPr sz="5500" b="1">
                <a:solidFill>
                  <a:srgbClr val="FFFFFF"/>
                </a:solidFill>
              </a:defRPr>
            </a:lvl5pPr>
          </a:lstStyle>
          <a:p>
            <a:r>
              <a:t>演示文稿副标题</a:t>
            </a:r>
          </a:p>
          <a:p>
            <a:pPr lvl="1"/>
          </a:p>
          <a:p>
            <a:pPr lvl="2"/>
          </a:p>
          <a:p>
            <a:pPr lvl="3"/>
          </a:p>
          <a:p>
            <a:pPr lvl="4"/>
          </a:p>
        </p:txBody>
      </p:sp>
      <p:sp>
        <p:nvSpPr>
          <p:cNvPr id="25" name="幻灯片编号"/>
          <p:cNvSpPr txBox="1"/>
          <p:nvPr>
            <p:ph type="sldNum" sz="quarter" idx="2"/>
          </p:nvPr>
        </p:nvSpPr>
        <p:spPr>
          <a:prstGeom prst="rect">
            <a:avLst/>
          </a:prstGeom>
        </p:spPr>
        <p:txBody>
          <a:bodyPr/>
          <a:lstStyle>
            <a:lvl1pPr>
              <a:defRPr>
                <a:solidFill>
                  <a:srgbClr val="FFFFFF"/>
                </a:solidFill>
              </a:defRPr>
            </a:lvl1p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标题与照片（备选）">
    <p:spTree>
      <p:nvGrpSpPr>
        <p:cNvPr id="1" name=""/>
        <p:cNvGrpSpPr/>
        <p:nvPr/>
      </p:nvGrpSpPr>
      <p:grpSpPr>
        <a:xfrm>
          <a:off x="0" y="0"/>
          <a:ext cx="0" cy="0"/>
          <a:chOff x="0" y="0"/>
          <a:chExt cx="0" cy="0"/>
        </a:xfrm>
      </p:grpSpPr>
      <p:sp>
        <p:nvSpPr>
          <p:cNvPr id="32" name="136959463_1989x1321.jpg"/>
          <p:cNvSpPr/>
          <p:nvPr>
            <p:ph type="pic" idx="21"/>
          </p:nvPr>
        </p:nvSpPr>
        <p:spPr>
          <a:xfrm>
            <a:off x="9226574" y="1270000"/>
            <a:ext cx="16840152" cy="11184435"/>
          </a:xfrm>
          <a:prstGeom prst="rect">
            <a:avLst/>
          </a:prstGeom>
        </p:spPr>
        <p:txBody>
          <a:bodyPr lIns="91439" tIns="45719" rIns="91439" bIns="45719">
            <a:noAutofit/>
          </a:bodyPr>
          <a:lstStyle/>
          <a:p/>
        </p:txBody>
      </p:sp>
      <p:sp>
        <p:nvSpPr>
          <p:cNvPr id="33" name="幻灯片标题"/>
          <p:cNvSpPr txBox="1"/>
          <p:nvPr>
            <p:ph type="title" hasCustomPrompt="1"/>
          </p:nvPr>
        </p:nvSpPr>
        <p:spPr>
          <a:xfrm>
            <a:off x="1206500" y="1270000"/>
            <a:ext cx="9779000" cy="5882273"/>
          </a:xfrm>
          <a:prstGeom prst="rect">
            <a:avLst/>
          </a:prstGeom>
        </p:spPr>
        <p:txBody>
          <a:bodyPr anchor="b"/>
          <a:lstStyle/>
          <a:p>
            <a:r>
              <a:t>幻灯片标题</a:t>
            </a:r>
          </a:p>
        </p:txBody>
      </p:sp>
      <p:sp>
        <p:nvSpPr>
          <p:cNvPr id="34" name="正文级别 1…"/>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幻灯片副标题</a:t>
            </a:r>
          </a:p>
          <a:p>
            <a:pPr lvl="1"/>
          </a:p>
          <a:p>
            <a:pPr lvl="2"/>
          </a:p>
          <a:p>
            <a:pPr lvl="3"/>
          </a:p>
          <a:p>
            <a:pPr lvl="4"/>
          </a:p>
        </p:txBody>
      </p:sp>
      <p:sp>
        <p:nvSpPr>
          <p:cNvPr id="35" name="幻灯片编号"/>
          <p:cNvSpPr txBox="1"/>
          <p:nvPr>
            <p:ph type="sldNum" sz="quarter" idx="2"/>
          </p:nvPr>
        </p:nvSpPr>
        <p:spPr>
          <a:xfrm>
            <a:off x="12001499" y="13085233"/>
            <a:ext cx="368505" cy="374600"/>
          </a:xfrm>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42" name="幻灯片标题"/>
          <p:cNvSpPr txBox="1"/>
          <p:nvPr>
            <p:ph type="title" hasCustomPrompt="1"/>
          </p:nvPr>
        </p:nvSpPr>
        <p:spPr>
          <a:prstGeom prst="rect">
            <a:avLst/>
          </a:prstGeom>
        </p:spPr>
        <p:txBody>
          <a:bodyPr/>
          <a:lstStyle/>
          <a:p>
            <a:r>
              <a:t>幻灯片标题</a:t>
            </a:r>
          </a:p>
        </p:txBody>
      </p:sp>
      <p:sp>
        <p:nvSpPr>
          <p:cNvPr id="43" name="幻灯片副标题"/>
          <p:cNvSpPr txBox="1"/>
          <p:nvPr>
            <p:ph type="body" sz="quarter" idx="21" hasCustomPrompt="1"/>
          </p:nvPr>
        </p:nvSpPr>
        <p:spPr>
          <a:xfrm>
            <a:off x="1206500" y="2245962"/>
            <a:ext cx="21971000" cy="934780"/>
          </a:xfrm>
          <a:prstGeom prst="rect">
            <a:avLst/>
          </a:prstGeom>
        </p:spPr>
        <p:txBody>
          <a:bodyPr lIns="45719" tIns="45719" rIns="45719" bIns="45719"/>
          <a:lstStyle>
            <a:lvl1pPr marL="0" indent="0" defTabSz="726440">
              <a:lnSpc>
                <a:spcPct val="100000"/>
              </a:lnSpc>
              <a:spcBef>
                <a:spcPts val="0"/>
              </a:spcBef>
              <a:buSzTx/>
              <a:buNone/>
              <a:defRPr sz="4840" b="1"/>
            </a:lvl1pPr>
          </a:lstStyle>
          <a:p>
            <a:r>
              <a:t>幻灯片副标题</a:t>
            </a:r>
          </a:p>
        </p:txBody>
      </p:sp>
      <p:sp>
        <p:nvSpPr>
          <p:cNvPr id="44" name="正文级别 1…"/>
          <p:cNvSpPr txBox="1"/>
          <p:nvPr>
            <p:ph type="body" idx="1" hasCustomPrompt="1"/>
          </p:nvPr>
        </p:nvSpPr>
        <p:spPr>
          <a:prstGeom prst="rect">
            <a:avLst/>
          </a:prstGeom>
        </p:spPr>
        <p:txBody>
          <a:bodyPr/>
          <a:lstStyle/>
          <a:p>
            <a:r>
              <a:t>幻灯片项目符号文本</a:t>
            </a:r>
          </a:p>
          <a:p>
            <a:pPr lvl="1"/>
          </a:p>
          <a:p>
            <a:pPr lvl="2"/>
          </a:p>
          <a:p>
            <a:pPr lvl="3"/>
          </a:p>
          <a:p>
            <a:pPr lvl="4"/>
          </a:p>
        </p:txBody>
      </p:sp>
      <p:sp>
        <p:nvSpPr>
          <p:cNvPr id="45"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项目符号">
    <p:spTree>
      <p:nvGrpSpPr>
        <p:cNvPr id="1" name=""/>
        <p:cNvGrpSpPr/>
        <p:nvPr/>
      </p:nvGrpSpPr>
      <p:grpSpPr>
        <a:xfrm>
          <a:off x="0" y="0"/>
          <a:ext cx="0" cy="0"/>
          <a:chOff x="0" y="0"/>
          <a:chExt cx="0" cy="0"/>
        </a:xfrm>
      </p:grpSpPr>
      <p:sp>
        <p:nvSpPr>
          <p:cNvPr id="52" name="正文级别 1…"/>
          <p:cNvSpPr txBox="1"/>
          <p:nvPr>
            <p:ph type="body" idx="1" hasCustomPrompt="1"/>
          </p:nvPr>
        </p:nvSpPr>
        <p:spPr>
          <a:prstGeom prst="rect">
            <a:avLst/>
          </a:prstGeom>
        </p:spPr>
        <p:txBody>
          <a:bodyPr numCol="2" spcCol="1098550"/>
          <a:lstStyle/>
          <a:p>
            <a:r>
              <a:t>幻灯片项目符号文本</a:t>
            </a:r>
          </a:p>
          <a:p>
            <a:pPr lvl="1"/>
          </a:p>
          <a:p>
            <a:pPr lvl="2"/>
          </a:p>
          <a:p>
            <a:pPr lvl="3"/>
          </a:p>
          <a:p>
            <a:pPr lvl="4"/>
          </a:p>
        </p:txBody>
      </p:sp>
      <p:sp>
        <p:nvSpPr>
          <p:cNvPr id="53"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标题、项目符号与照片">
    <p:spTree>
      <p:nvGrpSpPr>
        <p:cNvPr id="1" name=""/>
        <p:cNvGrpSpPr/>
        <p:nvPr/>
      </p:nvGrpSpPr>
      <p:grpSpPr>
        <a:xfrm>
          <a:off x="0" y="0"/>
          <a:ext cx="0" cy="0"/>
          <a:chOff x="0" y="0"/>
          <a:chExt cx="0" cy="0"/>
        </a:xfrm>
      </p:grpSpPr>
      <p:sp>
        <p:nvSpPr>
          <p:cNvPr id="60" name="幻灯片副标题"/>
          <p:cNvSpPr txBox="1"/>
          <p:nvPr>
            <p:ph type="body" sz="quarter" idx="21" hasCustomPrompt="1"/>
          </p:nvPr>
        </p:nvSpPr>
        <p:spPr>
          <a:xfrm>
            <a:off x="1206500" y="2247900"/>
            <a:ext cx="9779000" cy="934779"/>
          </a:xfrm>
          <a:prstGeom prst="rect">
            <a:avLst/>
          </a:prstGeom>
        </p:spPr>
        <p:txBody>
          <a:bodyPr lIns="45719" tIns="45719" rIns="45719" bIns="45719"/>
          <a:lstStyle>
            <a:lvl1pPr marL="0" indent="0" defTabSz="726440">
              <a:lnSpc>
                <a:spcPct val="100000"/>
              </a:lnSpc>
              <a:spcBef>
                <a:spcPts val="0"/>
              </a:spcBef>
              <a:buSzTx/>
              <a:buNone/>
              <a:defRPr sz="4840" b="1"/>
            </a:lvl1pPr>
          </a:lstStyle>
          <a:p>
            <a:r>
              <a:t>幻灯片副标题</a:t>
            </a:r>
          </a:p>
        </p:txBody>
      </p:sp>
      <p:sp>
        <p:nvSpPr>
          <p:cNvPr id="61" name="正文级别 1…"/>
          <p:cNvSpPr txBox="1"/>
          <p:nvPr>
            <p:ph type="body" sz="half" idx="1" hasCustomPrompt="1"/>
          </p:nvPr>
        </p:nvSpPr>
        <p:spPr>
          <a:xfrm>
            <a:off x="1206500" y="4248504"/>
            <a:ext cx="9779000" cy="8256630"/>
          </a:xfrm>
          <a:prstGeom prst="rect">
            <a:avLst/>
          </a:prstGeom>
        </p:spPr>
        <p:txBody>
          <a:bodyPr/>
          <a:lstStyle/>
          <a:p>
            <a:r>
              <a:t>幻灯片项目符号文本</a:t>
            </a:r>
          </a:p>
          <a:p>
            <a:pPr lvl="1"/>
          </a:p>
          <a:p>
            <a:pPr lvl="2"/>
          </a:p>
          <a:p>
            <a:pPr lvl="3"/>
          </a:p>
          <a:p>
            <a:pPr lvl="4"/>
          </a:p>
        </p:txBody>
      </p:sp>
      <p:sp>
        <p:nvSpPr>
          <p:cNvPr id="62" name="617931575_1991x1322.jpg"/>
          <p:cNvSpPr/>
          <p:nvPr>
            <p:ph type="pic" idx="22"/>
          </p:nvPr>
        </p:nvSpPr>
        <p:spPr>
          <a:xfrm>
            <a:off x="8432800" y="1263848"/>
            <a:ext cx="16850011" cy="11188205"/>
          </a:xfrm>
          <a:prstGeom prst="rect">
            <a:avLst/>
          </a:prstGeom>
        </p:spPr>
        <p:txBody>
          <a:bodyPr lIns="91439" tIns="45719" rIns="91439" bIns="45719">
            <a:noAutofit/>
          </a:bodyPr>
          <a:lstStyle/>
          <a:p/>
        </p:txBody>
      </p:sp>
      <p:sp>
        <p:nvSpPr>
          <p:cNvPr id="63" name="幻灯片标题"/>
          <p:cNvSpPr txBox="1"/>
          <p:nvPr>
            <p:ph type="title" hasCustomPrompt="1"/>
          </p:nvPr>
        </p:nvSpPr>
        <p:spPr>
          <a:xfrm>
            <a:off x="1206500" y="952500"/>
            <a:ext cx="9779000" cy="1435100"/>
          </a:xfrm>
          <a:prstGeom prst="rect">
            <a:avLst/>
          </a:prstGeom>
        </p:spPr>
        <p:txBody>
          <a:bodyPr/>
          <a:lstStyle/>
          <a:p>
            <a:r>
              <a:t>幻灯片标题</a:t>
            </a:r>
          </a:p>
        </p:txBody>
      </p:sp>
      <p:sp>
        <p:nvSpPr>
          <p:cNvPr id="64"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节">
    <p:bg>
      <p:bgPr>
        <a:solidFill>
          <a:srgbClr val="003462"/>
        </a:solidFill>
        <a:effectLst/>
      </p:bgPr>
    </p:bg>
    <p:spTree>
      <p:nvGrpSpPr>
        <p:cNvPr id="1" name=""/>
        <p:cNvGrpSpPr/>
        <p:nvPr/>
      </p:nvGrpSpPr>
      <p:grpSpPr>
        <a:xfrm>
          <a:off x="0" y="0"/>
          <a:ext cx="0" cy="0"/>
          <a:chOff x="0" y="0"/>
          <a:chExt cx="0" cy="0"/>
        </a:xfrm>
      </p:grpSpPr>
      <p:sp>
        <p:nvSpPr>
          <p:cNvPr id="71" name="章节标题"/>
          <p:cNvSpPr txBox="1"/>
          <p:nvPr>
            <p:ph type="title" hasCustomPrompt="1"/>
          </p:nvPr>
        </p:nvSpPr>
        <p:spPr>
          <a:xfrm>
            <a:off x="1206496" y="4533900"/>
            <a:ext cx="21971004" cy="4648200"/>
          </a:xfrm>
          <a:prstGeom prst="rect">
            <a:avLst/>
          </a:prstGeom>
        </p:spPr>
        <p:txBody>
          <a:bodyPr anchor="ctr"/>
          <a:lstStyle>
            <a:lvl1pPr>
              <a:defRPr sz="11600" b="0" spc="-232">
                <a:solidFill>
                  <a:srgbClr val="FFFFFF"/>
                </a:solidFill>
                <a:latin typeface="Helvetica Neue Medium" panose="02000503000000020004"/>
                <a:ea typeface="Helvetica Neue Medium" panose="02000503000000020004"/>
                <a:cs typeface="Helvetica Neue Medium" panose="02000503000000020004"/>
                <a:sym typeface="Helvetica Neue Medium" panose="02000503000000020004"/>
              </a:defRPr>
            </a:lvl1pPr>
          </a:lstStyle>
          <a:p>
            <a:r>
              <a:t>章节标题</a:t>
            </a:r>
          </a:p>
        </p:txBody>
      </p:sp>
      <p:sp>
        <p:nvSpPr>
          <p:cNvPr id="72" name="幻灯片编号"/>
          <p:cNvSpPr txBox="1"/>
          <p:nvPr>
            <p:ph type="sldNum" sz="quarter" idx="2"/>
          </p:nvPr>
        </p:nvSpPr>
        <p:spPr>
          <a:xfrm>
            <a:off x="12001499" y="13085233"/>
            <a:ext cx="368505" cy="374600"/>
          </a:xfrm>
          <a:prstGeom prst="rect">
            <a:avLst/>
          </a:prstGeom>
        </p:spPr>
        <p:txBody>
          <a:bodyPr/>
          <a:lstStyle>
            <a:lvl1pPr>
              <a:defRPr>
                <a:solidFill>
                  <a:srgbClr val="FFFFFF"/>
                </a:solidFill>
              </a:defRPr>
            </a:lvl1pPr>
          </a:lstStyle>
          <a:p>
            <a:fld id="{86CB4B4D-7CA3-9044-876B-883B54F8677D}" type="slidenum">
              <a:rPr/>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79" name="幻灯片标题"/>
          <p:cNvSpPr txBox="1"/>
          <p:nvPr>
            <p:ph type="title" hasCustomPrompt="1"/>
          </p:nvPr>
        </p:nvSpPr>
        <p:spPr>
          <a:xfrm>
            <a:off x="1206500" y="952500"/>
            <a:ext cx="21971000" cy="1434949"/>
          </a:xfrm>
          <a:prstGeom prst="rect">
            <a:avLst/>
          </a:prstGeom>
        </p:spPr>
        <p:txBody>
          <a:bodyPr/>
          <a:lstStyle/>
          <a:p>
            <a:r>
              <a:t>幻灯片标题</a:t>
            </a:r>
          </a:p>
        </p:txBody>
      </p:sp>
      <p:sp>
        <p:nvSpPr>
          <p:cNvPr id="80" name="幻灯片副标题"/>
          <p:cNvSpPr txBox="1"/>
          <p:nvPr>
            <p:ph type="body" sz="quarter" idx="21" hasCustomPrompt="1"/>
          </p:nvPr>
        </p:nvSpPr>
        <p:spPr>
          <a:xfrm>
            <a:off x="1206500" y="2247900"/>
            <a:ext cx="21971000" cy="934779"/>
          </a:xfrm>
          <a:prstGeom prst="rect">
            <a:avLst/>
          </a:prstGeom>
        </p:spPr>
        <p:txBody>
          <a:bodyPr lIns="45719" tIns="45719" rIns="45719" bIns="45719"/>
          <a:lstStyle>
            <a:lvl1pPr marL="0" indent="0" defTabSz="726440">
              <a:lnSpc>
                <a:spcPct val="100000"/>
              </a:lnSpc>
              <a:spcBef>
                <a:spcPts val="0"/>
              </a:spcBef>
              <a:buSzTx/>
              <a:buNone/>
              <a:defRPr sz="4840" b="1"/>
            </a:lvl1pPr>
          </a:lstStyle>
          <a:p>
            <a:r>
              <a:t>幻灯片副标题</a:t>
            </a:r>
          </a:p>
        </p:txBody>
      </p:sp>
      <p:sp>
        <p:nvSpPr>
          <p:cNvPr id="81"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议程">
    <p:spTree>
      <p:nvGrpSpPr>
        <p:cNvPr id="1" name=""/>
        <p:cNvGrpSpPr/>
        <p:nvPr/>
      </p:nvGrpSpPr>
      <p:grpSpPr>
        <a:xfrm>
          <a:off x="0" y="0"/>
          <a:ext cx="0" cy="0"/>
          <a:chOff x="0" y="0"/>
          <a:chExt cx="0" cy="0"/>
        </a:xfrm>
      </p:grpSpPr>
      <p:sp>
        <p:nvSpPr>
          <p:cNvPr id="88" name="议程标题"/>
          <p:cNvSpPr txBox="1"/>
          <p:nvPr>
            <p:ph type="title" hasCustomPrompt="1"/>
          </p:nvPr>
        </p:nvSpPr>
        <p:spPr>
          <a:xfrm>
            <a:off x="1206500" y="952500"/>
            <a:ext cx="21971000" cy="1435100"/>
          </a:xfrm>
          <a:prstGeom prst="rect">
            <a:avLst/>
          </a:prstGeom>
        </p:spPr>
        <p:txBody>
          <a:bodyPr/>
          <a:lstStyle/>
          <a:p>
            <a:r>
              <a:t>议程标题</a:t>
            </a:r>
          </a:p>
        </p:txBody>
      </p:sp>
      <p:sp>
        <p:nvSpPr>
          <p:cNvPr id="89" name="议程副标题"/>
          <p:cNvSpPr txBox="1"/>
          <p:nvPr>
            <p:ph type="body" sz="quarter" idx="21" hasCustomPrompt="1"/>
          </p:nvPr>
        </p:nvSpPr>
        <p:spPr>
          <a:xfrm>
            <a:off x="1206500" y="2247900"/>
            <a:ext cx="21971000" cy="934779"/>
          </a:xfrm>
          <a:prstGeom prst="rect">
            <a:avLst/>
          </a:prstGeom>
        </p:spPr>
        <p:txBody>
          <a:bodyPr lIns="45719" tIns="45719" rIns="45719" bIns="45719"/>
          <a:lstStyle>
            <a:lvl1pPr marL="0" indent="0" defTabSz="726440">
              <a:lnSpc>
                <a:spcPct val="100000"/>
              </a:lnSpc>
              <a:spcBef>
                <a:spcPts val="0"/>
              </a:spcBef>
              <a:buSzTx/>
              <a:buNone/>
              <a:defRPr sz="4840" b="1"/>
            </a:lvl1pPr>
          </a:lstStyle>
          <a:p>
            <a:r>
              <a:t>议程副标题</a:t>
            </a:r>
          </a:p>
        </p:txBody>
      </p:sp>
      <p:sp>
        <p:nvSpPr>
          <p:cNvPr id="90" name="正文级别 1…"/>
          <p:cNvSpPr txBox="1"/>
          <p:nvPr>
            <p:ph type="body" idx="1" hasCustomPrompt="1"/>
          </p:nvPr>
        </p:nvSpPr>
        <p:spPr>
          <a:prstGeom prst="rect">
            <a:avLst/>
          </a:prstGeom>
        </p:spPr>
        <p:txBody>
          <a:bodyPr/>
          <a:lstStyle>
            <a:lvl1pPr marL="0" indent="0" defTabSz="825500">
              <a:lnSpc>
                <a:spcPct val="100000"/>
              </a:lnSpc>
              <a:spcBef>
                <a:spcPts val="1800"/>
              </a:spcBef>
              <a:buSzTx/>
              <a:buNone/>
              <a:defRPr sz="5500" spc="-55"/>
            </a:lvl1pPr>
            <a:lvl2pPr marL="0" indent="457200" defTabSz="825500">
              <a:lnSpc>
                <a:spcPct val="100000"/>
              </a:lnSpc>
              <a:spcBef>
                <a:spcPts val="1800"/>
              </a:spcBef>
              <a:buSzTx/>
              <a:buNone/>
              <a:defRPr sz="5500" spc="-55"/>
            </a:lvl2pPr>
            <a:lvl3pPr marL="0" indent="914400" defTabSz="825500">
              <a:lnSpc>
                <a:spcPct val="100000"/>
              </a:lnSpc>
              <a:spcBef>
                <a:spcPts val="1800"/>
              </a:spcBef>
              <a:buSzTx/>
              <a:buNone/>
              <a:defRPr sz="5500" spc="-55"/>
            </a:lvl3pPr>
            <a:lvl4pPr marL="0" indent="1371600" defTabSz="825500">
              <a:lnSpc>
                <a:spcPct val="100000"/>
              </a:lnSpc>
              <a:spcBef>
                <a:spcPts val="1800"/>
              </a:spcBef>
              <a:buSzTx/>
              <a:buNone/>
              <a:defRPr sz="5500" spc="-55"/>
            </a:lvl4pPr>
            <a:lvl5pPr marL="0" indent="1828800" defTabSz="825500">
              <a:lnSpc>
                <a:spcPct val="100000"/>
              </a:lnSpc>
              <a:spcBef>
                <a:spcPts val="1800"/>
              </a:spcBef>
              <a:buSzTx/>
              <a:buNone/>
              <a:defRPr sz="5500" spc="-55"/>
            </a:lvl5pPr>
          </a:lstStyle>
          <a:p>
            <a:r>
              <a:t>议程主题</a:t>
            </a:r>
          </a:p>
          <a:p>
            <a:pPr lvl="1"/>
          </a:p>
          <a:p>
            <a:pPr lvl="2"/>
          </a:p>
          <a:p>
            <a:pPr lvl="3"/>
          </a:p>
          <a:p>
            <a:pPr lvl="4"/>
          </a:p>
        </p:txBody>
      </p:sp>
      <p:sp>
        <p:nvSpPr>
          <p:cNvPr id="91" name="幻灯片编号"/>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幻灯片标题"/>
          <p:cNvSpPr txBox="1"/>
          <p:nvPr>
            <p:ph type="title" hasCustomPrompt="1"/>
          </p:nvPr>
        </p:nvSpPr>
        <p:spPr>
          <a:xfrm>
            <a:off x="1206500" y="952500"/>
            <a:ext cx="21971000" cy="1433163"/>
          </a:xfrm>
          <a:prstGeom prst="rect">
            <a:avLst/>
          </a:prstGeom>
          <a:ln w="12700">
            <a:miter lim="400000"/>
          </a:ln>
        </p:spPr>
        <p:txBody>
          <a:bodyPr lIns="50800" tIns="50800" rIns="50800" bIns="50800">
            <a:normAutofit/>
          </a:bodyPr>
          <a:lstStyle/>
          <a:p>
            <a:r>
              <a:t>幻灯片标题</a:t>
            </a:r>
          </a:p>
        </p:txBody>
      </p:sp>
      <p:sp>
        <p:nvSpPr>
          <p:cNvPr id="3" name="正文级别 1…"/>
          <p:cNvSpPr txBox="1"/>
          <p:nvPr>
            <p:ph type="body" idx="1" hasCustomPrompt="1"/>
          </p:nvPr>
        </p:nvSpPr>
        <p:spPr>
          <a:xfrm>
            <a:off x="1206500" y="4248504"/>
            <a:ext cx="21971000" cy="8256012"/>
          </a:xfrm>
          <a:prstGeom prst="rect">
            <a:avLst/>
          </a:prstGeom>
          <a:ln w="12700">
            <a:miter lim="400000"/>
          </a:ln>
        </p:spPr>
        <p:txBody>
          <a:bodyPr lIns="50800" tIns="50800" rIns="50800" bIns="50800">
            <a:normAutofit/>
          </a:bodyPr>
          <a:lstStyle/>
          <a:p>
            <a:r>
              <a:t>幻灯片项目符号文本</a:t>
            </a:r>
          </a:p>
          <a:p>
            <a:pPr lvl="1"/>
          </a:p>
          <a:p>
            <a:pPr lvl="2"/>
          </a:p>
          <a:p>
            <a:pPr lvl="3"/>
          </a:p>
          <a:p>
            <a:pPr lvl="4"/>
          </a:p>
        </p:txBody>
      </p:sp>
      <p:sp>
        <p:nvSpPr>
          <p:cNvPr id="4" name="幻灯片编号"/>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txStyles>
    <p:titleStyle>
      <a:lvl1pPr marL="0" marR="0" indent="0" algn="l" defTabSz="2437765" rtl="0" latinLnBrk="0">
        <a:lnSpc>
          <a:spcPct val="80000"/>
        </a:lnSpc>
        <a:spcBef>
          <a:spcPts val="0"/>
        </a:spcBef>
        <a:spcAft>
          <a:spcPts val="0"/>
        </a:spcAft>
        <a:buClrTx/>
        <a:buSzTx/>
        <a:buFontTx/>
        <a:buNone/>
        <a:defRPr sz="8500" b="1" i="0" u="none" strike="noStrike" cap="none" spc="-170" baseline="0">
          <a:solidFill>
            <a:schemeClr val="accent1">
              <a:hueOff val="114395"/>
              <a:lumOff val="-24969"/>
            </a:schemeClr>
          </a:solidFill>
          <a:uFillTx/>
          <a:latin typeface="+mn-lt"/>
          <a:ea typeface="+mn-ea"/>
          <a:cs typeface="+mn-cs"/>
          <a:sym typeface="Helvetica Neue" panose="02000503000000020004"/>
        </a:defRPr>
      </a:lvl1pPr>
      <a:lvl2pPr marL="0" marR="0" indent="457200" algn="l" defTabSz="2437765" rtl="0" latinLnBrk="0">
        <a:lnSpc>
          <a:spcPct val="80000"/>
        </a:lnSpc>
        <a:spcBef>
          <a:spcPts val="0"/>
        </a:spcBef>
        <a:spcAft>
          <a:spcPts val="0"/>
        </a:spcAft>
        <a:buClrTx/>
        <a:buSzTx/>
        <a:buFontTx/>
        <a:buNone/>
        <a:defRPr sz="8500" b="1" i="0" u="none" strike="noStrike" cap="none" spc="-170" baseline="0">
          <a:solidFill>
            <a:schemeClr val="accent1">
              <a:hueOff val="114395"/>
              <a:lumOff val="-24969"/>
            </a:schemeClr>
          </a:solidFill>
          <a:uFillTx/>
          <a:latin typeface="+mn-lt"/>
          <a:ea typeface="+mn-ea"/>
          <a:cs typeface="+mn-cs"/>
          <a:sym typeface="Helvetica Neue" panose="02000503000000020004"/>
        </a:defRPr>
      </a:lvl2pPr>
      <a:lvl3pPr marL="0" marR="0" indent="914400" algn="l" defTabSz="2437765" rtl="0" latinLnBrk="0">
        <a:lnSpc>
          <a:spcPct val="80000"/>
        </a:lnSpc>
        <a:spcBef>
          <a:spcPts val="0"/>
        </a:spcBef>
        <a:spcAft>
          <a:spcPts val="0"/>
        </a:spcAft>
        <a:buClrTx/>
        <a:buSzTx/>
        <a:buFontTx/>
        <a:buNone/>
        <a:defRPr sz="8500" b="1" i="0" u="none" strike="noStrike" cap="none" spc="-170" baseline="0">
          <a:solidFill>
            <a:schemeClr val="accent1">
              <a:hueOff val="114395"/>
              <a:lumOff val="-24969"/>
            </a:schemeClr>
          </a:solidFill>
          <a:uFillTx/>
          <a:latin typeface="+mn-lt"/>
          <a:ea typeface="+mn-ea"/>
          <a:cs typeface="+mn-cs"/>
          <a:sym typeface="Helvetica Neue" panose="02000503000000020004"/>
        </a:defRPr>
      </a:lvl3pPr>
      <a:lvl4pPr marL="0" marR="0" indent="1371600" algn="l" defTabSz="2437765" rtl="0" latinLnBrk="0">
        <a:lnSpc>
          <a:spcPct val="80000"/>
        </a:lnSpc>
        <a:spcBef>
          <a:spcPts val="0"/>
        </a:spcBef>
        <a:spcAft>
          <a:spcPts val="0"/>
        </a:spcAft>
        <a:buClrTx/>
        <a:buSzTx/>
        <a:buFontTx/>
        <a:buNone/>
        <a:defRPr sz="8500" b="1" i="0" u="none" strike="noStrike" cap="none" spc="-170" baseline="0">
          <a:solidFill>
            <a:schemeClr val="accent1">
              <a:hueOff val="114395"/>
              <a:lumOff val="-24969"/>
            </a:schemeClr>
          </a:solidFill>
          <a:uFillTx/>
          <a:latin typeface="+mn-lt"/>
          <a:ea typeface="+mn-ea"/>
          <a:cs typeface="+mn-cs"/>
          <a:sym typeface="Helvetica Neue" panose="02000503000000020004"/>
        </a:defRPr>
      </a:lvl4pPr>
      <a:lvl5pPr marL="0" marR="0" indent="1828800" algn="l" defTabSz="2437765" rtl="0" latinLnBrk="0">
        <a:lnSpc>
          <a:spcPct val="80000"/>
        </a:lnSpc>
        <a:spcBef>
          <a:spcPts val="0"/>
        </a:spcBef>
        <a:spcAft>
          <a:spcPts val="0"/>
        </a:spcAft>
        <a:buClrTx/>
        <a:buSzTx/>
        <a:buFontTx/>
        <a:buNone/>
        <a:defRPr sz="8500" b="1" i="0" u="none" strike="noStrike" cap="none" spc="-170" baseline="0">
          <a:solidFill>
            <a:schemeClr val="accent1">
              <a:hueOff val="114395"/>
              <a:lumOff val="-24969"/>
            </a:schemeClr>
          </a:solidFill>
          <a:uFillTx/>
          <a:latin typeface="+mn-lt"/>
          <a:ea typeface="+mn-ea"/>
          <a:cs typeface="+mn-cs"/>
          <a:sym typeface="Helvetica Neue" panose="02000503000000020004"/>
        </a:defRPr>
      </a:lvl5pPr>
      <a:lvl6pPr marL="0" marR="0" indent="2286000" algn="l" defTabSz="2437765" rtl="0" latinLnBrk="0">
        <a:lnSpc>
          <a:spcPct val="80000"/>
        </a:lnSpc>
        <a:spcBef>
          <a:spcPts val="0"/>
        </a:spcBef>
        <a:spcAft>
          <a:spcPts val="0"/>
        </a:spcAft>
        <a:buClrTx/>
        <a:buSzTx/>
        <a:buFontTx/>
        <a:buNone/>
        <a:defRPr sz="8500" b="1" i="0" u="none" strike="noStrike" cap="none" spc="-170" baseline="0">
          <a:solidFill>
            <a:schemeClr val="accent1">
              <a:hueOff val="114395"/>
              <a:lumOff val="-24969"/>
            </a:schemeClr>
          </a:solidFill>
          <a:uFillTx/>
          <a:latin typeface="+mn-lt"/>
          <a:ea typeface="+mn-ea"/>
          <a:cs typeface="+mn-cs"/>
          <a:sym typeface="Helvetica Neue" panose="02000503000000020004"/>
        </a:defRPr>
      </a:lvl6pPr>
      <a:lvl7pPr marL="0" marR="0" indent="2743200" algn="l" defTabSz="2437765" rtl="0" latinLnBrk="0">
        <a:lnSpc>
          <a:spcPct val="80000"/>
        </a:lnSpc>
        <a:spcBef>
          <a:spcPts val="0"/>
        </a:spcBef>
        <a:spcAft>
          <a:spcPts val="0"/>
        </a:spcAft>
        <a:buClrTx/>
        <a:buSzTx/>
        <a:buFontTx/>
        <a:buNone/>
        <a:defRPr sz="8500" b="1" i="0" u="none" strike="noStrike" cap="none" spc="-170" baseline="0">
          <a:solidFill>
            <a:schemeClr val="accent1">
              <a:hueOff val="114395"/>
              <a:lumOff val="-24969"/>
            </a:schemeClr>
          </a:solidFill>
          <a:uFillTx/>
          <a:latin typeface="+mn-lt"/>
          <a:ea typeface="+mn-ea"/>
          <a:cs typeface="+mn-cs"/>
          <a:sym typeface="Helvetica Neue" panose="02000503000000020004"/>
        </a:defRPr>
      </a:lvl7pPr>
      <a:lvl8pPr marL="0" marR="0" indent="3200400" algn="l" defTabSz="2437765" rtl="0" latinLnBrk="0">
        <a:lnSpc>
          <a:spcPct val="80000"/>
        </a:lnSpc>
        <a:spcBef>
          <a:spcPts val="0"/>
        </a:spcBef>
        <a:spcAft>
          <a:spcPts val="0"/>
        </a:spcAft>
        <a:buClrTx/>
        <a:buSzTx/>
        <a:buFontTx/>
        <a:buNone/>
        <a:defRPr sz="8500" b="1" i="0" u="none" strike="noStrike" cap="none" spc="-170" baseline="0">
          <a:solidFill>
            <a:schemeClr val="accent1">
              <a:hueOff val="114395"/>
              <a:lumOff val="-24969"/>
            </a:schemeClr>
          </a:solidFill>
          <a:uFillTx/>
          <a:latin typeface="+mn-lt"/>
          <a:ea typeface="+mn-ea"/>
          <a:cs typeface="+mn-cs"/>
          <a:sym typeface="Helvetica Neue" panose="02000503000000020004"/>
        </a:defRPr>
      </a:lvl8pPr>
      <a:lvl9pPr marL="0" marR="0" indent="3657600" algn="l" defTabSz="2437765" rtl="0" latinLnBrk="0">
        <a:lnSpc>
          <a:spcPct val="80000"/>
        </a:lnSpc>
        <a:spcBef>
          <a:spcPts val="0"/>
        </a:spcBef>
        <a:spcAft>
          <a:spcPts val="0"/>
        </a:spcAft>
        <a:buClrTx/>
        <a:buSzTx/>
        <a:buFontTx/>
        <a:buNone/>
        <a:defRPr sz="8500" b="1" i="0" u="none" strike="noStrike" cap="none" spc="-170" baseline="0">
          <a:solidFill>
            <a:schemeClr val="accent1">
              <a:hueOff val="114395"/>
              <a:lumOff val="-24969"/>
            </a:schemeClr>
          </a:solidFill>
          <a:uFillTx/>
          <a:latin typeface="+mn-lt"/>
          <a:ea typeface="+mn-ea"/>
          <a:cs typeface="+mn-cs"/>
          <a:sym typeface="Helvetica Neue" panose="02000503000000020004"/>
        </a:defRPr>
      </a:lvl9pPr>
    </p:titleStyle>
    <p:bodyStyle>
      <a:lvl1pPr marL="609600" marR="0" indent="-609600" algn="l" defTabSz="2437765" rtl="0" latinLnBrk="0">
        <a:lnSpc>
          <a:spcPct val="90000"/>
        </a:lnSpc>
        <a:spcBef>
          <a:spcPts val="4500"/>
        </a:spcBef>
        <a:spcAft>
          <a:spcPts val="0"/>
        </a:spcAft>
        <a:buClrTx/>
        <a:buSzPct val="123000"/>
        <a:buFontTx/>
        <a:buChar char="•"/>
        <a:defRPr sz="4800" b="0" i="0" u="none" strike="noStrike" cap="none" spc="0" baseline="0">
          <a:solidFill>
            <a:srgbClr val="000000"/>
          </a:solidFill>
          <a:uFillTx/>
          <a:latin typeface="+mn-lt"/>
          <a:ea typeface="+mn-ea"/>
          <a:cs typeface="+mn-cs"/>
          <a:sym typeface="Helvetica Neue" panose="02000503000000020004"/>
        </a:defRPr>
      </a:lvl1pPr>
      <a:lvl2pPr marL="1219200" marR="0" indent="-609600" algn="l" defTabSz="2437765" rtl="0" latinLnBrk="0">
        <a:lnSpc>
          <a:spcPct val="90000"/>
        </a:lnSpc>
        <a:spcBef>
          <a:spcPts val="4500"/>
        </a:spcBef>
        <a:spcAft>
          <a:spcPts val="0"/>
        </a:spcAft>
        <a:buClrTx/>
        <a:buSzPct val="123000"/>
        <a:buFontTx/>
        <a:buChar char="•"/>
        <a:defRPr sz="4800" b="0" i="0" u="none" strike="noStrike" cap="none" spc="0" baseline="0">
          <a:solidFill>
            <a:srgbClr val="000000"/>
          </a:solidFill>
          <a:uFillTx/>
          <a:latin typeface="+mn-lt"/>
          <a:ea typeface="+mn-ea"/>
          <a:cs typeface="+mn-cs"/>
          <a:sym typeface="Helvetica Neue" panose="02000503000000020004"/>
        </a:defRPr>
      </a:lvl2pPr>
      <a:lvl3pPr marL="1828800" marR="0" indent="-609600" algn="l" defTabSz="2437765" rtl="0" latinLnBrk="0">
        <a:lnSpc>
          <a:spcPct val="90000"/>
        </a:lnSpc>
        <a:spcBef>
          <a:spcPts val="4500"/>
        </a:spcBef>
        <a:spcAft>
          <a:spcPts val="0"/>
        </a:spcAft>
        <a:buClrTx/>
        <a:buSzPct val="123000"/>
        <a:buFontTx/>
        <a:buChar char="•"/>
        <a:defRPr sz="4800" b="0" i="0" u="none" strike="noStrike" cap="none" spc="0" baseline="0">
          <a:solidFill>
            <a:srgbClr val="000000"/>
          </a:solidFill>
          <a:uFillTx/>
          <a:latin typeface="+mn-lt"/>
          <a:ea typeface="+mn-ea"/>
          <a:cs typeface="+mn-cs"/>
          <a:sym typeface="Helvetica Neue" panose="02000503000000020004"/>
        </a:defRPr>
      </a:lvl3pPr>
      <a:lvl4pPr marL="2438400" marR="0" indent="-609600" algn="l" defTabSz="2437765" rtl="0" latinLnBrk="0">
        <a:lnSpc>
          <a:spcPct val="90000"/>
        </a:lnSpc>
        <a:spcBef>
          <a:spcPts val="4500"/>
        </a:spcBef>
        <a:spcAft>
          <a:spcPts val="0"/>
        </a:spcAft>
        <a:buClrTx/>
        <a:buSzPct val="123000"/>
        <a:buFontTx/>
        <a:buChar char="•"/>
        <a:defRPr sz="4800" b="0" i="0" u="none" strike="noStrike" cap="none" spc="0" baseline="0">
          <a:solidFill>
            <a:srgbClr val="000000"/>
          </a:solidFill>
          <a:uFillTx/>
          <a:latin typeface="+mn-lt"/>
          <a:ea typeface="+mn-ea"/>
          <a:cs typeface="+mn-cs"/>
          <a:sym typeface="Helvetica Neue" panose="02000503000000020004"/>
        </a:defRPr>
      </a:lvl4pPr>
      <a:lvl5pPr marL="3048000" marR="0" indent="-609600" algn="l" defTabSz="2437765" rtl="0" latinLnBrk="0">
        <a:lnSpc>
          <a:spcPct val="90000"/>
        </a:lnSpc>
        <a:spcBef>
          <a:spcPts val="4500"/>
        </a:spcBef>
        <a:spcAft>
          <a:spcPts val="0"/>
        </a:spcAft>
        <a:buClrTx/>
        <a:buSzPct val="123000"/>
        <a:buFontTx/>
        <a:buChar char="•"/>
        <a:defRPr sz="4800" b="0" i="0" u="none" strike="noStrike" cap="none" spc="0" baseline="0">
          <a:solidFill>
            <a:srgbClr val="000000"/>
          </a:solidFill>
          <a:uFillTx/>
          <a:latin typeface="+mn-lt"/>
          <a:ea typeface="+mn-ea"/>
          <a:cs typeface="+mn-cs"/>
          <a:sym typeface="Helvetica Neue" panose="02000503000000020004"/>
        </a:defRPr>
      </a:lvl5pPr>
      <a:lvl6pPr marL="3657600" marR="0" indent="-609600" algn="l" defTabSz="2437765" rtl="0" latinLnBrk="0">
        <a:lnSpc>
          <a:spcPct val="90000"/>
        </a:lnSpc>
        <a:spcBef>
          <a:spcPts val="4500"/>
        </a:spcBef>
        <a:spcAft>
          <a:spcPts val="0"/>
        </a:spcAft>
        <a:buClrTx/>
        <a:buSzPct val="123000"/>
        <a:buFontTx/>
        <a:buChar char="•"/>
        <a:defRPr sz="4800" b="0" i="0" u="none" strike="noStrike" cap="none" spc="0" baseline="0">
          <a:solidFill>
            <a:srgbClr val="000000"/>
          </a:solidFill>
          <a:uFillTx/>
          <a:latin typeface="+mn-lt"/>
          <a:ea typeface="+mn-ea"/>
          <a:cs typeface="+mn-cs"/>
          <a:sym typeface="Helvetica Neue" panose="02000503000000020004"/>
        </a:defRPr>
      </a:lvl6pPr>
      <a:lvl7pPr marL="4267200" marR="0" indent="-609600" algn="l" defTabSz="2437765" rtl="0" latinLnBrk="0">
        <a:lnSpc>
          <a:spcPct val="90000"/>
        </a:lnSpc>
        <a:spcBef>
          <a:spcPts val="4500"/>
        </a:spcBef>
        <a:spcAft>
          <a:spcPts val="0"/>
        </a:spcAft>
        <a:buClrTx/>
        <a:buSzPct val="123000"/>
        <a:buFontTx/>
        <a:buChar char="•"/>
        <a:defRPr sz="4800" b="0" i="0" u="none" strike="noStrike" cap="none" spc="0" baseline="0">
          <a:solidFill>
            <a:srgbClr val="000000"/>
          </a:solidFill>
          <a:uFillTx/>
          <a:latin typeface="+mn-lt"/>
          <a:ea typeface="+mn-ea"/>
          <a:cs typeface="+mn-cs"/>
          <a:sym typeface="Helvetica Neue" panose="02000503000000020004"/>
        </a:defRPr>
      </a:lvl7pPr>
      <a:lvl8pPr marL="4876800" marR="0" indent="-609600" algn="l" defTabSz="2437765" rtl="0" latinLnBrk="0">
        <a:lnSpc>
          <a:spcPct val="90000"/>
        </a:lnSpc>
        <a:spcBef>
          <a:spcPts val="4500"/>
        </a:spcBef>
        <a:spcAft>
          <a:spcPts val="0"/>
        </a:spcAft>
        <a:buClrTx/>
        <a:buSzPct val="123000"/>
        <a:buFontTx/>
        <a:buChar char="•"/>
        <a:defRPr sz="4800" b="0" i="0" u="none" strike="noStrike" cap="none" spc="0" baseline="0">
          <a:solidFill>
            <a:srgbClr val="000000"/>
          </a:solidFill>
          <a:uFillTx/>
          <a:latin typeface="+mn-lt"/>
          <a:ea typeface="+mn-ea"/>
          <a:cs typeface="+mn-cs"/>
          <a:sym typeface="Helvetica Neue" panose="02000503000000020004"/>
        </a:defRPr>
      </a:lvl8pPr>
      <a:lvl9pPr marL="5486400" marR="0" indent="-609600" algn="l" defTabSz="2437765" rtl="0" latinLnBrk="0">
        <a:lnSpc>
          <a:spcPct val="90000"/>
        </a:lnSpc>
        <a:spcBef>
          <a:spcPts val="4500"/>
        </a:spcBef>
        <a:spcAft>
          <a:spcPts val="0"/>
        </a:spcAft>
        <a:buClrTx/>
        <a:buSzPct val="123000"/>
        <a:buFontTx/>
        <a:buChar char="•"/>
        <a:defRPr sz="4800" b="0" i="0" u="none" strike="noStrike" cap="none" spc="0" baseline="0">
          <a:solidFill>
            <a:srgbClr val="000000"/>
          </a:solidFill>
          <a:uFillTx/>
          <a:latin typeface="+mn-lt"/>
          <a:ea typeface="+mn-ea"/>
          <a:cs typeface="+mn-cs"/>
          <a:sym typeface="Helvetica Neue" panose="02000503000000020004"/>
        </a:defRPr>
      </a:lvl9pPr>
    </p:bodyStyle>
    <p:otherStyle>
      <a:lvl1pPr marL="0" marR="0" indent="0" algn="ctr" defTabSz="584200" rtl="0" latinLnBrk="0">
        <a:lnSpc>
          <a:spcPct val="100000"/>
        </a:lnSpc>
        <a:spcBef>
          <a:spcPts val="0"/>
        </a:spcBef>
        <a:spcAft>
          <a:spcPts val="0"/>
        </a:spcAft>
        <a:buClrTx/>
        <a:buSzTx/>
        <a:buFontTx/>
        <a:buNone/>
        <a:defRPr sz="1800" b="0" i="0" u="none" strike="noStrike" cap="none" spc="0" baseline="0">
          <a:solidFill>
            <a:schemeClr val="tx1"/>
          </a:solidFill>
          <a:uFillTx/>
          <a:latin typeface="+mn-lt"/>
          <a:ea typeface="+mn-ea"/>
          <a:cs typeface="+mn-cs"/>
          <a:sym typeface="Helvetica Neue" panose="02000503000000020004"/>
        </a:defRPr>
      </a:lvl1pPr>
      <a:lvl2pPr marL="0" marR="0" indent="457200" algn="ctr" defTabSz="584200" rtl="0" latinLnBrk="0">
        <a:lnSpc>
          <a:spcPct val="100000"/>
        </a:lnSpc>
        <a:spcBef>
          <a:spcPts val="0"/>
        </a:spcBef>
        <a:spcAft>
          <a:spcPts val="0"/>
        </a:spcAft>
        <a:buClrTx/>
        <a:buSzTx/>
        <a:buFontTx/>
        <a:buNone/>
        <a:defRPr sz="1800" b="0" i="0" u="none" strike="noStrike" cap="none" spc="0" baseline="0">
          <a:solidFill>
            <a:schemeClr val="tx1"/>
          </a:solidFill>
          <a:uFillTx/>
          <a:latin typeface="+mn-lt"/>
          <a:ea typeface="+mn-ea"/>
          <a:cs typeface="+mn-cs"/>
          <a:sym typeface="Helvetica Neue" panose="02000503000000020004"/>
        </a:defRPr>
      </a:lvl2pPr>
      <a:lvl3pPr marL="0" marR="0" indent="914400" algn="ctr" defTabSz="584200" rtl="0" latinLnBrk="0">
        <a:lnSpc>
          <a:spcPct val="100000"/>
        </a:lnSpc>
        <a:spcBef>
          <a:spcPts val="0"/>
        </a:spcBef>
        <a:spcAft>
          <a:spcPts val="0"/>
        </a:spcAft>
        <a:buClrTx/>
        <a:buSzTx/>
        <a:buFontTx/>
        <a:buNone/>
        <a:defRPr sz="1800" b="0" i="0" u="none" strike="noStrike" cap="none" spc="0" baseline="0">
          <a:solidFill>
            <a:schemeClr val="tx1"/>
          </a:solidFill>
          <a:uFillTx/>
          <a:latin typeface="+mn-lt"/>
          <a:ea typeface="+mn-ea"/>
          <a:cs typeface="+mn-cs"/>
          <a:sym typeface="Helvetica Neue" panose="02000503000000020004"/>
        </a:defRPr>
      </a:lvl3pPr>
      <a:lvl4pPr marL="0" marR="0" indent="1371600" algn="ctr" defTabSz="584200" rtl="0" latinLnBrk="0">
        <a:lnSpc>
          <a:spcPct val="100000"/>
        </a:lnSpc>
        <a:spcBef>
          <a:spcPts val="0"/>
        </a:spcBef>
        <a:spcAft>
          <a:spcPts val="0"/>
        </a:spcAft>
        <a:buClrTx/>
        <a:buSzTx/>
        <a:buFontTx/>
        <a:buNone/>
        <a:defRPr sz="1800" b="0" i="0" u="none" strike="noStrike" cap="none" spc="0" baseline="0">
          <a:solidFill>
            <a:schemeClr val="tx1"/>
          </a:solidFill>
          <a:uFillTx/>
          <a:latin typeface="+mn-lt"/>
          <a:ea typeface="+mn-ea"/>
          <a:cs typeface="+mn-cs"/>
          <a:sym typeface="Helvetica Neue" panose="02000503000000020004"/>
        </a:defRPr>
      </a:lvl4pPr>
      <a:lvl5pPr marL="0" marR="0" indent="1828800" algn="ctr" defTabSz="584200" rtl="0" latinLnBrk="0">
        <a:lnSpc>
          <a:spcPct val="100000"/>
        </a:lnSpc>
        <a:spcBef>
          <a:spcPts val="0"/>
        </a:spcBef>
        <a:spcAft>
          <a:spcPts val="0"/>
        </a:spcAft>
        <a:buClrTx/>
        <a:buSzTx/>
        <a:buFontTx/>
        <a:buNone/>
        <a:defRPr sz="1800" b="0" i="0" u="none" strike="noStrike" cap="none" spc="0" baseline="0">
          <a:solidFill>
            <a:schemeClr val="tx1"/>
          </a:solidFill>
          <a:uFillTx/>
          <a:latin typeface="+mn-lt"/>
          <a:ea typeface="+mn-ea"/>
          <a:cs typeface="+mn-cs"/>
          <a:sym typeface="Helvetica Neue" panose="02000503000000020004"/>
        </a:defRPr>
      </a:lvl5pPr>
      <a:lvl6pPr marL="0" marR="0" indent="2286000" algn="ctr" defTabSz="584200" rtl="0" latinLnBrk="0">
        <a:lnSpc>
          <a:spcPct val="100000"/>
        </a:lnSpc>
        <a:spcBef>
          <a:spcPts val="0"/>
        </a:spcBef>
        <a:spcAft>
          <a:spcPts val="0"/>
        </a:spcAft>
        <a:buClrTx/>
        <a:buSzTx/>
        <a:buFontTx/>
        <a:buNone/>
        <a:defRPr sz="1800" b="0" i="0" u="none" strike="noStrike" cap="none" spc="0" baseline="0">
          <a:solidFill>
            <a:schemeClr val="tx1"/>
          </a:solidFill>
          <a:uFillTx/>
          <a:latin typeface="+mn-lt"/>
          <a:ea typeface="+mn-ea"/>
          <a:cs typeface="+mn-cs"/>
          <a:sym typeface="Helvetica Neue" panose="02000503000000020004"/>
        </a:defRPr>
      </a:lvl6pPr>
      <a:lvl7pPr marL="0" marR="0" indent="2743200" algn="ctr" defTabSz="584200" rtl="0" latinLnBrk="0">
        <a:lnSpc>
          <a:spcPct val="100000"/>
        </a:lnSpc>
        <a:spcBef>
          <a:spcPts val="0"/>
        </a:spcBef>
        <a:spcAft>
          <a:spcPts val="0"/>
        </a:spcAft>
        <a:buClrTx/>
        <a:buSzTx/>
        <a:buFontTx/>
        <a:buNone/>
        <a:defRPr sz="1800" b="0" i="0" u="none" strike="noStrike" cap="none" spc="0" baseline="0">
          <a:solidFill>
            <a:schemeClr val="tx1"/>
          </a:solidFill>
          <a:uFillTx/>
          <a:latin typeface="+mn-lt"/>
          <a:ea typeface="+mn-ea"/>
          <a:cs typeface="+mn-cs"/>
          <a:sym typeface="Helvetica Neue" panose="02000503000000020004"/>
        </a:defRPr>
      </a:lvl7pPr>
      <a:lvl8pPr marL="0" marR="0" indent="3200400" algn="ctr" defTabSz="584200" rtl="0" latinLnBrk="0">
        <a:lnSpc>
          <a:spcPct val="100000"/>
        </a:lnSpc>
        <a:spcBef>
          <a:spcPts val="0"/>
        </a:spcBef>
        <a:spcAft>
          <a:spcPts val="0"/>
        </a:spcAft>
        <a:buClrTx/>
        <a:buSzTx/>
        <a:buFontTx/>
        <a:buNone/>
        <a:defRPr sz="1800" b="0" i="0" u="none" strike="noStrike" cap="none" spc="0" baseline="0">
          <a:solidFill>
            <a:schemeClr val="tx1"/>
          </a:solidFill>
          <a:uFillTx/>
          <a:latin typeface="+mn-lt"/>
          <a:ea typeface="+mn-ea"/>
          <a:cs typeface="+mn-cs"/>
          <a:sym typeface="Helvetica Neue" panose="02000503000000020004"/>
        </a:defRPr>
      </a:lvl8pPr>
      <a:lvl9pPr marL="0" marR="0" indent="3657600" algn="ctr" defTabSz="584200" rtl="0" latinLnBrk="0">
        <a:lnSpc>
          <a:spcPct val="100000"/>
        </a:lnSpc>
        <a:spcBef>
          <a:spcPts val="0"/>
        </a:spcBef>
        <a:spcAft>
          <a:spcPts val="0"/>
        </a:spcAft>
        <a:buClrTx/>
        <a:buSzTx/>
        <a:buFontTx/>
        <a:buNone/>
        <a:defRPr sz="1800" b="0" i="0" u="none" strike="noStrike" cap="none" spc="0" baseline="0">
          <a:solidFill>
            <a:schemeClr val="tx1"/>
          </a:solidFill>
          <a:uFillTx/>
          <a:latin typeface="+mn-lt"/>
          <a:ea typeface="+mn-ea"/>
          <a:cs typeface="+mn-cs"/>
          <a:sym typeface="Helvetica Neue" panose="02000503000000020004"/>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4.tiff"/><Relationship Id="rId3" Type="http://schemas.openxmlformats.org/officeDocument/2006/relationships/image" Target="../media/image3.tiff"/><Relationship Id="rId2" Type="http://schemas.openxmlformats.org/officeDocument/2006/relationships/image" Target="../media/image2.tiff"/><Relationship Id="rId1" Type="http://schemas.openxmlformats.org/officeDocument/2006/relationships/image" Target="../media/image1.tif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3.png"/><Relationship Id="rId2" Type="http://schemas.microsoft.com/office/2007/relationships/media" Target="../media/audio5.wav"/><Relationship Id="rId1" Type="http://schemas.openxmlformats.org/officeDocument/2006/relationships/audio" Target="../media/audio5.wav"/></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林雨琦…"/>
          <p:cNvSpPr txBox="1"/>
          <p:nvPr>
            <p:ph type="body" idx="21"/>
          </p:nvPr>
        </p:nvSpPr>
        <p:spPr>
          <a:xfrm>
            <a:off x="1201340" y="11121157"/>
            <a:ext cx="21971003" cy="1362984"/>
          </a:xfrm>
          <a:prstGeom prst="rect">
            <a:avLst/>
          </a:prstGeom>
        </p:spPr>
        <p:txBody>
          <a:bodyPr>
            <a:normAutofit fontScale="90000" lnSpcReduction="20000"/>
          </a:bodyPr>
          <a:lstStyle/>
          <a:p>
            <a:pPr algn="r" defTabSz="825500">
              <a:defRPr sz="3600"/>
            </a:pPr>
            <a:r>
              <a:t>林雨琦</a:t>
            </a:r>
          </a:p>
          <a:p>
            <a:pPr algn="r" defTabSz="825500">
              <a:defRPr sz="3600"/>
            </a:pPr>
            <a:r>
              <a:rPr lang="zh-CN"/>
              <a:t>出门问问信息科技有限公司</a:t>
            </a:r>
          </a:p>
          <a:p>
            <a:pPr algn="r" defTabSz="825500">
              <a:defRPr sz="3600"/>
            </a:pPr>
            <a:r>
              <a:t>2021/</a:t>
            </a:r>
            <a:r>
              <a:rPr lang="en-US"/>
              <a:t>10/16</a:t>
            </a:r>
            <a:endParaRPr lang="en-US"/>
          </a:p>
        </p:txBody>
      </p:sp>
      <p:sp>
        <p:nvSpPr>
          <p:cNvPr id="152" name="VKW Challenge 分享"/>
          <p:cNvSpPr txBox="1"/>
          <p:nvPr>
            <p:ph type="ctrTitle"/>
          </p:nvPr>
        </p:nvSpPr>
        <p:spPr>
          <a:prstGeom prst="rect">
            <a:avLst/>
          </a:prstGeom>
        </p:spPr>
        <p:txBody>
          <a:bodyPr/>
          <a:lstStyle/>
          <a:p>
            <a:r>
              <a:rPr lang="zh-CN" altLang="en-US"/>
              <a:t>基于</a:t>
            </a:r>
            <a:r>
              <a:rPr lang="en-US" altLang="zh-CN"/>
              <a:t>Wenet</a:t>
            </a:r>
            <a:r>
              <a:rPr lang="zh-CN" altLang="en-US"/>
              <a:t>的自定义关键词检测</a:t>
            </a:r>
            <a:endParaRPr lang="zh-CN" altLang="en-US"/>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模型——attention decoder"/>
          <p:cNvSpPr txBox="1"/>
          <p:nvPr>
            <p:ph type="body" idx="21"/>
          </p:nvPr>
        </p:nvSpPr>
        <p:spPr>
          <a:xfrm>
            <a:off x="1206500" y="2247900"/>
            <a:ext cx="12746990" cy="934720"/>
          </a:xfrm>
          <a:prstGeom prst="rect">
            <a:avLst/>
          </a:prstGeom>
        </p:spPr>
        <p:txBody>
          <a:bodyPr>
            <a:normAutofit/>
          </a:bodyPr>
          <a:lstStyle/>
          <a:p>
            <a:r>
              <a:t>模型——</a:t>
            </a:r>
            <a:r>
              <a:rPr lang="en-US"/>
              <a:t>ctc prefix beam search </a:t>
            </a:r>
            <a:r>
              <a:t>decoder</a:t>
            </a:r>
          </a:p>
        </p:txBody>
      </p:sp>
      <p:sp>
        <p:nvSpPr>
          <p:cNvPr id="212" name="参赛方案"/>
          <p:cNvSpPr txBox="1"/>
          <p:nvPr>
            <p:ph type="title"/>
          </p:nvPr>
        </p:nvSpPr>
        <p:spPr>
          <a:prstGeom prst="rect">
            <a:avLst/>
          </a:prstGeom>
        </p:spPr>
        <p:txBody>
          <a:bodyPr/>
          <a:lstStyle>
            <a:lvl1pPr defTabSz="2145665">
              <a:defRPr sz="7480" spc="-149"/>
            </a:lvl1pPr>
          </a:lstStyle>
          <a:p>
            <a:r>
              <a:t>参赛方案</a:t>
            </a:r>
          </a:p>
        </p:txBody>
      </p:sp>
      <p:pic>
        <p:nvPicPr>
          <p:cNvPr id="3" name="Picture 2"/>
          <p:cNvPicPr>
            <a:picLocks noChangeAspect="1"/>
          </p:cNvPicPr>
          <p:nvPr/>
        </p:nvPicPr>
        <p:blipFill>
          <a:blip r:embed="rId1"/>
          <a:stretch>
            <a:fillRect/>
          </a:stretch>
        </p:blipFill>
        <p:spPr>
          <a:xfrm>
            <a:off x="6527165" y="3705225"/>
            <a:ext cx="15948025" cy="9460230"/>
          </a:xfrm>
          <a:prstGeom prst="rect">
            <a:avLst/>
          </a:prstGeom>
        </p:spPr>
      </p:pic>
      <p:sp>
        <p:nvSpPr>
          <p:cNvPr id="4" name="Text Box 3"/>
          <p:cNvSpPr txBox="1"/>
          <p:nvPr/>
        </p:nvSpPr>
        <p:spPr>
          <a:xfrm>
            <a:off x="727710" y="4970780"/>
            <a:ext cx="5379085" cy="650303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t" forceAA="0" upright="0">
            <a:spAutoFit/>
          </a:bodyPr>
          <a:p>
            <a:pPr marL="0" marR="0" indent="0" algn="l" defTabSz="2437765" rtl="0" fontAlgn="auto" latinLnBrk="0" hangingPunct="0">
              <a:lnSpc>
                <a:spcPct val="100000"/>
              </a:lnSpc>
              <a:spcBef>
                <a:spcPts val="0"/>
              </a:spcBef>
              <a:spcAft>
                <a:spcPts val="0"/>
              </a:spcAft>
              <a:buClrTx/>
              <a:buSzTx/>
              <a:buFontTx/>
              <a:buNone/>
            </a:pPr>
            <a:r>
              <a:rPr kumimoji="0" lang="en-US" sz="3200" b="0" i="0" u="none" strike="noStrike" cap="none" spc="0" normalizeH="0" baseline="0">
                <a:ln>
                  <a:noFill/>
                </a:ln>
                <a:solidFill>
                  <a:srgbClr val="000000"/>
                </a:solidFill>
                <a:effectLst/>
                <a:uFillTx/>
                <a:latin typeface="+mn-lt"/>
                <a:ea typeface="+mn-ea"/>
                <a:cs typeface="+mn-cs"/>
                <a:sym typeface="Helvetica Neue" panose="02000503000000020004"/>
              </a:rPr>
              <a:t>CTC Prefix Beam Search 过程中，每个时刻有如下 3 个动作：</a:t>
            </a:r>
            <a:endParaRPr kumimoji="0" lang="en-US" sz="3200" b="0" i="0" u="none" strike="noStrike" cap="none" spc="0" normalizeH="0" baseline="0">
              <a:ln>
                <a:noFill/>
              </a:ln>
              <a:solidFill>
                <a:srgbClr val="000000"/>
              </a:solidFill>
              <a:effectLst/>
              <a:uFillTx/>
              <a:latin typeface="+mn-lt"/>
              <a:ea typeface="+mn-ea"/>
              <a:cs typeface="+mn-cs"/>
              <a:sym typeface="Helvetica Neue" panose="02000503000000020004"/>
            </a:endParaRPr>
          </a:p>
          <a:p>
            <a:pPr marL="457200" marR="0" indent="-457200" algn="l" defTabSz="2437765" rtl="0" fontAlgn="auto" latinLnBrk="0" hangingPunct="0">
              <a:lnSpc>
                <a:spcPct val="100000"/>
              </a:lnSpc>
              <a:spcBef>
                <a:spcPts val="0"/>
              </a:spcBef>
              <a:spcAft>
                <a:spcPts val="0"/>
              </a:spcAft>
              <a:buClrTx/>
              <a:buSzTx/>
              <a:buFont typeface="Arial" panose="020B0604020202090204" pitchFamily="34" charset="0"/>
              <a:buChar char="•"/>
            </a:pPr>
            <a:r>
              <a:rPr kumimoji="0" lang="en-US" sz="3200" b="0" i="0" u="none" strike="noStrike" cap="none" spc="0" normalizeH="0" baseline="0">
                <a:ln>
                  <a:noFill/>
                </a:ln>
                <a:solidFill>
                  <a:srgbClr val="000000"/>
                </a:solidFill>
                <a:effectLst/>
                <a:uFillTx/>
                <a:latin typeface="+mn-lt"/>
                <a:ea typeface="+mn-ea"/>
                <a:cs typeface="+mn-cs"/>
                <a:sym typeface="Helvetica Neue" panose="02000503000000020004"/>
              </a:rPr>
              <a:t>1. 扩展：根据前缀串和当前时刻的输出，计算新串的概率。</a:t>
            </a:r>
            <a:endParaRPr kumimoji="0" lang="en-US" sz="3200" b="0" i="0" u="none" strike="noStrike" cap="none" spc="0" normalizeH="0" baseline="0">
              <a:ln>
                <a:noFill/>
              </a:ln>
              <a:solidFill>
                <a:srgbClr val="000000"/>
              </a:solidFill>
              <a:effectLst/>
              <a:uFillTx/>
              <a:latin typeface="+mn-lt"/>
              <a:ea typeface="+mn-ea"/>
              <a:cs typeface="+mn-cs"/>
              <a:sym typeface="Helvetica Neue" panose="02000503000000020004"/>
            </a:endParaRPr>
          </a:p>
          <a:p>
            <a:pPr marL="457200" marR="0" indent="-457200" algn="l" defTabSz="2437765" rtl="0" fontAlgn="auto" latinLnBrk="0" hangingPunct="0">
              <a:lnSpc>
                <a:spcPct val="100000"/>
              </a:lnSpc>
              <a:spcBef>
                <a:spcPts val="0"/>
              </a:spcBef>
              <a:spcAft>
                <a:spcPts val="0"/>
              </a:spcAft>
              <a:buClrTx/>
              <a:buSzTx/>
              <a:buFont typeface="Arial" panose="020B0604020202090204" pitchFamily="34" charset="0"/>
              <a:buChar char="•"/>
            </a:pPr>
            <a:r>
              <a:rPr kumimoji="0" lang="en-US" sz="3200" b="0" i="0" u="none" strike="noStrike" cap="none" spc="0" normalizeH="0" baseline="0">
                <a:ln>
                  <a:noFill/>
                </a:ln>
                <a:solidFill>
                  <a:srgbClr val="000000"/>
                </a:solidFill>
                <a:effectLst/>
                <a:uFillTx/>
                <a:latin typeface="+mn-lt"/>
                <a:ea typeface="+mn-ea"/>
                <a:cs typeface="+mn-cs"/>
                <a:sym typeface="Helvetica Neue" panose="02000503000000020004"/>
              </a:rPr>
              <a:t>2. 规约：将规约串相同的候选概率相加。</a:t>
            </a:r>
            <a:endParaRPr kumimoji="0" lang="en-US" sz="3200" b="0" i="0" u="none" strike="noStrike" cap="none" spc="0" normalizeH="0" baseline="0">
              <a:ln>
                <a:noFill/>
              </a:ln>
              <a:solidFill>
                <a:srgbClr val="000000"/>
              </a:solidFill>
              <a:effectLst/>
              <a:uFillTx/>
              <a:latin typeface="+mn-lt"/>
              <a:ea typeface="+mn-ea"/>
              <a:cs typeface="+mn-cs"/>
              <a:sym typeface="Helvetica Neue" panose="02000503000000020004"/>
            </a:endParaRPr>
          </a:p>
          <a:p>
            <a:pPr marL="457200" marR="0" indent="-457200" algn="l" defTabSz="2437765" rtl="0" fontAlgn="auto" latinLnBrk="0" hangingPunct="0">
              <a:lnSpc>
                <a:spcPct val="100000"/>
              </a:lnSpc>
              <a:spcBef>
                <a:spcPts val="0"/>
              </a:spcBef>
              <a:spcAft>
                <a:spcPts val="0"/>
              </a:spcAft>
              <a:buClrTx/>
              <a:buSzTx/>
              <a:buFont typeface="Arial" panose="020B0604020202090204" pitchFamily="34" charset="0"/>
              <a:buChar char="•"/>
            </a:pPr>
            <a:r>
              <a:rPr kumimoji="0" lang="en-US" sz="3200" b="0" i="0" u="none" strike="noStrike" cap="none" spc="0" normalizeH="0" baseline="0">
                <a:ln>
                  <a:noFill/>
                </a:ln>
                <a:solidFill>
                  <a:srgbClr val="000000"/>
                </a:solidFill>
                <a:effectLst/>
                <a:uFillTx/>
                <a:latin typeface="+mn-lt"/>
                <a:ea typeface="+mn-ea"/>
                <a:cs typeface="+mn-cs"/>
                <a:sym typeface="Helvetica Neue" panose="02000503000000020004"/>
              </a:rPr>
              <a:t>3. 裁剪：仅保留 top k 个最好的序列做下一时刻的拓展，绿色的表示保留，红色的表示被裁减掉，图中 k 为 3。</a:t>
            </a:r>
            <a:endParaRPr kumimoji="0" lang="en-US" sz="3200" b="0" i="0" u="none" strike="noStrike" cap="none" spc="0" normalizeH="0" baseline="0">
              <a:ln>
                <a:noFill/>
              </a:ln>
              <a:solidFill>
                <a:srgbClr val="000000"/>
              </a:solidFill>
              <a:effectLst/>
              <a:uFillTx/>
              <a:latin typeface="+mn-lt"/>
              <a:ea typeface="+mn-ea"/>
              <a:cs typeface="+mn-cs"/>
              <a:sym typeface="Helvetica Neue" panose="02000503000000020004"/>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模型——rescoring"/>
          <p:cNvSpPr txBox="1"/>
          <p:nvPr>
            <p:ph type="body" idx="21"/>
          </p:nvPr>
        </p:nvSpPr>
        <p:spPr>
          <a:prstGeom prst="rect">
            <a:avLst/>
          </a:prstGeom>
        </p:spPr>
        <p:txBody>
          <a:bodyPr/>
          <a:lstStyle/>
          <a:p>
            <a:r>
              <a:t>模型——</a:t>
            </a:r>
            <a:r>
              <a:rPr lang="en-US"/>
              <a:t>attention </a:t>
            </a:r>
            <a:r>
              <a:t>rescoring</a:t>
            </a:r>
          </a:p>
        </p:txBody>
      </p:sp>
      <p:sp>
        <p:nvSpPr>
          <p:cNvPr id="215" name="参赛方案"/>
          <p:cNvSpPr txBox="1"/>
          <p:nvPr>
            <p:ph type="title"/>
          </p:nvPr>
        </p:nvSpPr>
        <p:spPr>
          <a:prstGeom prst="rect">
            <a:avLst/>
          </a:prstGeom>
        </p:spPr>
        <p:txBody>
          <a:bodyPr/>
          <a:lstStyle>
            <a:lvl1pPr defTabSz="2145665">
              <a:defRPr sz="7480" spc="-149"/>
            </a:lvl1pPr>
          </a:lstStyle>
          <a:p>
            <a:r>
              <a:t>参赛方案</a:t>
            </a:r>
          </a:p>
        </p:txBody>
      </p:sp>
      <p:sp>
        <p:nvSpPr>
          <p:cNvPr id="2" name="Text Box 1"/>
          <p:cNvSpPr txBox="1"/>
          <p:nvPr/>
        </p:nvSpPr>
        <p:spPr>
          <a:xfrm>
            <a:off x="1206500" y="6441123"/>
            <a:ext cx="8849360" cy="120904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upright="0">
            <a:spAutoFit/>
          </a:bodyPr>
          <a:p>
            <a:pPr marL="0" marR="0" indent="0" algn="l" defTabSz="2437765" rtl="0" fontAlgn="auto" latinLnBrk="0" hangingPunct="0">
              <a:lnSpc>
                <a:spcPct val="100000"/>
              </a:lnSpc>
              <a:spcBef>
                <a:spcPts val="0"/>
              </a:spcBef>
              <a:spcAft>
                <a:spcPts val="0"/>
              </a:spcAft>
              <a:buClrTx/>
              <a:buSzTx/>
              <a:buFontTx/>
              <a:buNone/>
            </a:pPr>
            <a:r>
              <a:rPr kumimoji="0" lang="en-US" sz="3600" b="0" i="0" u="none" strike="noStrike" cap="none" spc="0" normalizeH="0" baseline="0">
                <a:ln>
                  <a:noFill/>
                </a:ln>
                <a:solidFill>
                  <a:srgbClr val="000000"/>
                </a:solidFill>
                <a:effectLst/>
                <a:uFillTx/>
                <a:latin typeface="+mn-lt"/>
                <a:ea typeface="+mn-ea"/>
                <a:cs typeface="+mn-cs"/>
                <a:sym typeface="Helvetica Neue" panose="02000503000000020004"/>
              </a:rPr>
              <a:t>rescoring </a:t>
            </a:r>
            <a:r>
              <a:rPr kumimoji="0" lang="zh-CN" altLang="en-US" sz="3600" b="0" i="0" u="none" strike="noStrike" cap="none" spc="0" normalizeH="0" baseline="0">
                <a:ln>
                  <a:noFill/>
                </a:ln>
                <a:solidFill>
                  <a:srgbClr val="000000"/>
                </a:solidFill>
                <a:effectLst/>
                <a:uFillTx/>
                <a:latin typeface="+mn-lt"/>
                <a:ea typeface="+mn-ea"/>
                <a:cs typeface="+mn-cs"/>
                <a:sym typeface="Helvetica Neue" panose="02000503000000020004"/>
              </a:rPr>
              <a:t>是使用</a:t>
            </a:r>
            <a:r>
              <a:rPr kumimoji="0" lang="en-US" altLang="zh-CN" sz="3600" b="0" i="0" u="none" strike="noStrike" cap="none" spc="0" normalizeH="0" baseline="0">
                <a:ln>
                  <a:noFill/>
                </a:ln>
                <a:solidFill>
                  <a:srgbClr val="000000"/>
                </a:solidFill>
                <a:effectLst/>
                <a:uFillTx/>
                <a:latin typeface="+mn-lt"/>
                <a:ea typeface="+mn-ea"/>
                <a:cs typeface="+mn-cs"/>
                <a:sym typeface="Helvetica Neue" panose="02000503000000020004"/>
              </a:rPr>
              <a:t>attention decoder</a:t>
            </a:r>
            <a:r>
              <a:rPr kumimoji="0" lang="zh-CN" altLang="en-US" sz="3600" b="0" i="0" u="none" strike="noStrike" cap="none" spc="0" normalizeH="0" baseline="0">
                <a:ln>
                  <a:noFill/>
                </a:ln>
                <a:solidFill>
                  <a:srgbClr val="000000"/>
                </a:solidFill>
                <a:effectLst/>
                <a:uFillTx/>
                <a:latin typeface="+mn-lt"/>
                <a:ea typeface="+mn-ea"/>
                <a:cs typeface="+mn-cs"/>
                <a:sym typeface="Helvetica Neue" panose="02000503000000020004"/>
              </a:rPr>
              <a:t>的结果对</a:t>
            </a:r>
            <a:r>
              <a:rPr kumimoji="0" lang="en-US" altLang="zh-CN" sz="3600" b="0" i="0" u="none" strike="noStrike" cap="none" spc="0" normalizeH="0" baseline="0">
                <a:ln>
                  <a:noFill/>
                </a:ln>
                <a:solidFill>
                  <a:srgbClr val="000000"/>
                </a:solidFill>
                <a:effectLst/>
                <a:uFillTx/>
                <a:latin typeface="+mn-lt"/>
                <a:ea typeface="+mn-ea"/>
                <a:cs typeface="+mn-cs"/>
                <a:sym typeface="Helvetica Neue" panose="02000503000000020004"/>
              </a:rPr>
              <a:t>ctc decoder</a:t>
            </a:r>
            <a:r>
              <a:rPr kumimoji="0" lang="zh-CN" altLang="en-US" sz="3600" b="0" i="0" u="none" strike="noStrike" cap="none" spc="0" normalizeH="0" baseline="0">
                <a:ln>
                  <a:noFill/>
                </a:ln>
                <a:solidFill>
                  <a:srgbClr val="000000"/>
                </a:solidFill>
                <a:effectLst/>
                <a:uFillTx/>
                <a:latin typeface="+mn-lt"/>
                <a:ea typeface="+mn-ea"/>
                <a:cs typeface="+mn-cs"/>
                <a:sym typeface="Helvetica Neue" panose="02000503000000020004"/>
              </a:rPr>
              <a:t>的结果进行重打分</a:t>
            </a:r>
            <a:endParaRPr kumimoji="0" lang="zh-CN" altLang="en-US" sz="3600" b="0" i="0" u="none" strike="noStrike" cap="none" spc="0" normalizeH="0" baseline="0">
              <a:ln>
                <a:noFill/>
              </a:ln>
              <a:solidFill>
                <a:srgbClr val="000000"/>
              </a:solidFill>
              <a:effectLst/>
              <a:uFillTx/>
              <a:latin typeface="+mn-lt"/>
              <a:ea typeface="+mn-ea"/>
              <a:cs typeface="+mn-cs"/>
              <a:sym typeface="Helvetica Neue" panose="02000503000000020004"/>
            </a:endParaRPr>
          </a:p>
        </p:txBody>
      </p:sp>
      <p:pic>
        <p:nvPicPr>
          <p:cNvPr id="4" name="Picture 3" descr="v2-342066a83add0645973c07dfa7741d40_b"/>
          <p:cNvPicPr>
            <a:picLocks noChangeAspect="1"/>
          </p:cNvPicPr>
          <p:nvPr/>
        </p:nvPicPr>
        <p:blipFill>
          <a:blip r:embed="rId1"/>
          <a:stretch>
            <a:fillRect/>
          </a:stretch>
        </p:blipFill>
        <p:spPr>
          <a:xfrm>
            <a:off x="11172825" y="2068195"/>
            <a:ext cx="11306175" cy="9955530"/>
          </a:xfrm>
          <a:prstGeom prst="rect">
            <a:avLst/>
          </a:prstGeom>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模型——attention decoder"/>
          <p:cNvSpPr txBox="1"/>
          <p:nvPr>
            <p:ph type="body" idx="21"/>
          </p:nvPr>
        </p:nvSpPr>
        <p:spPr>
          <a:xfrm>
            <a:off x="1206500" y="2247900"/>
            <a:ext cx="12746990" cy="934720"/>
          </a:xfrm>
          <a:prstGeom prst="rect">
            <a:avLst/>
          </a:prstGeom>
        </p:spPr>
        <p:txBody>
          <a:bodyPr>
            <a:normAutofit/>
          </a:bodyPr>
          <a:lstStyle/>
          <a:p>
            <a:r>
              <a:t>模型——</a:t>
            </a:r>
            <a:r>
              <a:rPr lang="en-US"/>
              <a:t>ctc prefix beam search </a:t>
            </a:r>
            <a:r>
              <a:t>decoder</a:t>
            </a:r>
          </a:p>
        </p:txBody>
      </p:sp>
      <p:sp>
        <p:nvSpPr>
          <p:cNvPr id="212" name="参赛方案"/>
          <p:cNvSpPr txBox="1"/>
          <p:nvPr>
            <p:ph type="title"/>
          </p:nvPr>
        </p:nvSpPr>
        <p:spPr>
          <a:prstGeom prst="rect">
            <a:avLst/>
          </a:prstGeom>
        </p:spPr>
        <p:txBody>
          <a:bodyPr/>
          <a:lstStyle>
            <a:lvl1pPr defTabSz="2145665">
              <a:defRPr sz="7480" spc="-149"/>
            </a:lvl1pPr>
          </a:lstStyle>
          <a:p>
            <a:r>
              <a:t>参赛方案</a:t>
            </a:r>
          </a:p>
        </p:txBody>
      </p:sp>
      <p:sp>
        <p:nvSpPr>
          <p:cNvPr id="2" name="Text Box 1"/>
          <p:cNvSpPr txBox="1"/>
          <p:nvPr/>
        </p:nvSpPr>
        <p:spPr>
          <a:xfrm>
            <a:off x="1206500" y="5741035"/>
            <a:ext cx="23059390" cy="748792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upright="0">
            <a:spAutoFit/>
          </a:bodyPr>
          <a:p>
            <a:pPr marL="0" marR="0" indent="0" algn="l" defTabSz="2437765" rtl="0" fontAlgn="auto" latinLnBrk="0" hangingPunct="0">
              <a:lnSpc>
                <a:spcPct val="100000"/>
              </a:lnSpc>
              <a:spcBef>
                <a:spcPts val="0"/>
              </a:spcBef>
              <a:spcAft>
                <a:spcPts val="0"/>
              </a:spcAft>
              <a:buClrTx/>
              <a:buSzTx/>
              <a:buFontTx/>
              <a:buNone/>
            </a:pPr>
            <a:r>
              <a:rPr kumimoji="0" lang="en-US" sz="3200" b="0" i="0" u="none" strike="noStrike" cap="none" spc="0" normalizeH="0" baseline="0">
                <a:ln>
                  <a:noFill/>
                </a:ln>
                <a:solidFill>
                  <a:srgbClr val="000000"/>
                </a:solidFill>
                <a:effectLst/>
                <a:uFillTx/>
                <a:latin typeface="+mn-lt"/>
                <a:ea typeface="+mn-ea"/>
                <a:cs typeface="+mn-cs"/>
                <a:sym typeface="Helvetica Neue" panose="02000503000000020004"/>
              </a:rPr>
              <a:t>这是清代著名诗人张传山对泸州的</a:t>
            </a:r>
            <a:r>
              <a:rPr kumimoji="0" lang="en-US" sz="3200" b="0" i="0" u="none" strike="noStrike" cap="none" spc="0" normalizeH="0" baseline="0">
                <a:ln>
                  <a:noFill/>
                </a:ln>
                <a:solidFill>
                  <a:srgbClr val="FF0000"/>
                </a:solidFill>
                <a:effectLst/>
                <a:uFillTx/>
                <a:latin typeface="+mn-lt"/>
                <a:ea typeface="+mn-ea"/>
                <a:cs typeface="+mn-cs"/>
                <a:sym typeface="Helvetica Neue" panose="02000503000000020004"/>
              </a:rPr>
              <a:t>菊</a:t>
            </a:r>
            <a:r>
              <a:rPr kumimoji="0" lang="en-US" sz="3200" b="0" i="0" u="none" strike="noStrike" cap="none" spc="0" normalizeH="0" baseline="0">
                <a:ln>
                  <a:noFill/>
                </a:ln>
                <a:solidFill>
                  <a:srgbClr val="000000"/>
                </a:solidFill>
                <a:effectLst/>
                <a:uFillTx/>
                <a:latin typeface="+mn-lt"/>
                <a:ea typeface="+mn-ea"/>
                <a:cs typeface="+mn-cs"/>
                <a:sym typeface="Helvetica Neue" panose="02000503000000020004"/>
              </a:rPr>
              <a:t>妙赞美 | [('这', -0.0826), ('是', -0.5002), ('清', -0.2364), ('代', -0.1211), ('著', -0.0752), ('名', -0.0725), ('诗', -0.4747), ('人', -0.094), ('张', -0.4051), ('传', -0.1166), ('山', -0.1271), ('对', -0.0944), ('泸', -0.7466), ('州', -0.0876), ('的', -0.0988), (</a:t>
            </a:r>
            <a:r>
              <a:rPr kumimoji="0" lang="en-US" sz="3200" b="0" i="0" u="none" strike="noStrike" cap="none" spc="0" normalizeH="0" baseline="0">
                <a:ln>
                  <a:noFill/>
                </a:ln>
                <a:solidFill>
                  <a:srgbClr val="FF0000"/>
                </a:solidFill>
                <a:effectLst/>
                <a:uFillTx/>
                <a:latin typeface="+mn-lt"/>
                <a:ea typeface="+mn-ea"/>
                <a:cs typeface="+mn-cs"/>
                <a:sym typeface="Helvetica Neue" panose="02000503000000020004"/>
              </a:rPr>
              <a:t>'菊', -2.8055</a:t>
            </a:r>
            <a:r>
              <a:rPr kumimoji="0" lang="en-US" sz="3200" b="0" i="0" u="none" strike="noStrike" cap="none" spc="0" normalizeH="0" baseline="0">
                <a:ln>
                  <a:noFill/>
                </a:ln>
                <a:solidFill>
                  <a:srgbClr val="000000"/>
                </a:solidFill>
                <a:effectLst/>
                <a:uFillTx/>
                <a:latin typeface="+mn-lt"/>
                <a:ea typeface="+mn-ea"/>
                <a:cs typeface="+mn-cs"/>
                <a:sym typeface="Helvetica Neue" panose="02000503000000020004"/>
              </a:rPr>
              <a:t>), ('妙', -0.9496), ('赞', -0.2529), ('美', -0.1022), ('&lt;sos/eos&gt;', -0.098)] | </a:t>
            </a:r>
            <a:r>
              <a:rPr kumimoji="0" lang="en-US" sz="3200" b="1" i="0" u="none" strike="noStrike" cap="none" spc="0" normalizeH="0" baseline="0">
                <a:ln>
                  <a:noFill/>
                </a:ln>
                <a:solidFill>
                  <a:srgbClr val="7030A0"/>
                </a:solidFill>
                <a:effectLst/>
                <a:uFillTx/>
                <a:latin typeface="+mn-lt"/>
                <a:ea typeface="+mn-ea"/>
                <a:cs typeface="+mn-cs"/>
                <a:sym typeface="Helvetica Neue" panose="02000503000000020004"/>
              </a:rPr>
              <a:t>-7.5413 | -8.9772 | -2.8718</a:t>
            </a:r>
            <a:endParaRPr kumimoji="0" lang="en-US" sz="3200" b="1" i="0" u="none" strike="noStrike" cap="none" spc="0" normalizeH="0" baseline="0">
              <a:ln>
                <a:noFill/>
              </a:ln>
              <a:solidFill>
                <a:srgbClr val="000000"/>
              </a:solidFill>
              <a:effectLst/>
              <a:uFillTx/>
              <a:latin typeface="+mn-lt"/>
              <a:ea typeface="+mn-ea"/>
              <a:cs typeface="+mn-cs"/>
              <a:sym typeface="Helvetica Neue" panose="02000503000000020004"/>
            </a:endParaRPr>
          </a:p>
          <a:p>
            <a:pPr marL="0" marR="0" indent="0" algn="l" defTabSz="2437765" rtl="0" fontAlgn="auto" latinLnBrk="0" hangingPunct="0">
              <a:lnSpc>
                <a:spcPct val="100000"/>
              </a:lnSpc>
              <a:spcBef>
                <a:spcPts val="0"/>
              </a:spcBef>
              <a:spcAft>
                <a:spcPts val="0"/>
              </a:spcAft>
              <a:buClrTx/>
              <a:buSzTx/>
              <a:buFontTx/>
              <a:buNone/>
            </a:pPr>
            <a:endParaRPr kumimoji="0" lang="en-US" sz="3200" b="0" i="0" u="none" strike="noStrike" cap="none" spc="0" normalizeH="0" baseline="0">
              <a:ln>
                <a:noFill/>
              </a:ln>
              <a:solidFill>
                <a:srgbClr val="000000"/>
              </a:solidFill>
              <a:effectLst/>
              <a:uFillTx/>
              <a:latin typeface="+mn-lt"/>
              <a:ea typeface="+mn-ea"/>
              <a:cs typeface="+mn-cs"/>
              <a:sym typeface="Helvetica Neue" panose="02000503000000020004"/>
            </a:endParaRPr>
          </a:p>
          <a:p>
            <a:pPr marL="0" marR="0" indent="0" algn="l" defTabSz="2437765" rtl="0" fontAlgn="auto" latinLnBrk="0" hangingPunct="0">
              <a:lnSpc>
                <a:spcPct val="100000"/>
              </a:lnSpc>
              <a:spcBef>
                <a:spcPts val="0"/>
              </a:spcBef>
              <a:spcAft>
                <a:spcPts val="0"/>
              </a:spcAft>
              <a:buClrTx/>
              <a:buSzTx/>
              <a:buFontTx/>
              <a:buNone/>
            </a:pPr>
            <a:r>
              <a:rPr kumimoji="0" lang="en-US" sz="3200" b="0" i="0" u="none" strike="noStrike" cap="none" spc="0" normalizeH="0" baseline="0">
                <a:ln>
                  <a:noFill/>
                </a:ln>
                <a:solidFill>
                  <a:srgbClr val="000000"/>
                </a:solidFill>
                <a:effectLst/>
                <a:uFillTx/>
                <a:latin typeface="+mn-lt"/>
                <a:ea typeface="+mn-ea"/>
                <a:cs typeface="+mn-cs"/>
                <a:sym typeface="Helvetica Neue" panose="02000503000000020004"/>
              </a:rPr>
              <a:t>这是清代著名诗人张传山对泸州的</a:t>
            </a:r>
            <a:r>
              <a:rPr kumimoji="0" lang="en-US" sz="3200" b="0" i="0" u="none" strike="noStrike" cap="none" spc="0" normalizeH="0" baseline="0">
                <a:ln>
                  <a:noFill/>
                </a:ln>
                <a:solidFill>
                  <a:srgbClr val="FF0000"/>
                </a:solidFill>
                <a:effectLst/>
                <a:uFillTx/>
                <a:latin typeface="+mn-lt"/>
                <a:ea typeface="+mn-ea"/>
                <a:cs typeface="+mn-cs"/>
                <a:sym typeface="Helvetica Neue" panose="02000503000000020004"/>
              </a:rPr>
              <a:t>菊庙</a:t>
            </a:r>
            <a:r>
              <a:rPr kumimoji="0" lang="en-US" sz="3200" b="0" i="0" u="none" strike="noStrike" cap="none" spc="0" normalizeH="0" baseline="0">
                <a:ln>
                  <a:noFill/>
                </a:ln>
                <a:solidFill>
                  <a:srgbClr val="000000"/>
                </a:solidFill>
                <a:effectLst/>
                <a:uFillTx/>
                <a:latin typeface="+mn-lt"/>
                <a:ea typeface="+mn-ea"/>
                <a:cs typeface="+mn-cs"/>
                <a:sym typeface="Helvetica Neue" panose="02000503000000020004"/>
              </a:rPr>
              <a:t>赞美 | [('这', -0.0826), ('是', -0.5002), ('清', -0.2364), ('代', -0.1211), ('著', -0.0752), ('名', -0.0725), ('诗', -0.4747), ('人', -0.094), ('张', -0.4051), ('传', -0.1166), ('山', -0.1271), ('对', -0.0944), ('泸', -0.7466), ('州', -0.0876), ('的', -0.0988), (</a:t>
            </a:r>
            <a:r>
              <a:rPr kumimoji="0" lang="en-US" sz="3200" b="0" i="0" u="none" strike="noStrike" cap="none" spc="0" normalizeH="0" baseline="0">
                <a:ln>
                  <a:noFill/>
                </a:ln>
                <a:solidFill>
                  <a:srgbClr val="FF0000"/>
                </a:solidFill>
                <a:effectLst/>
                <a:uFillTx/>
                <a:latin typeface="+mn-lt"/>
                <a:ea typeface="+mn-ea"/>
                <a:cs typeface="+mn-cs"/>
                <a:sym typeface="Helvetica Neue" panose="02000503000000020004"/>
              </a:rPr>
              <a:t>'菊', -2.8055</a:t>
            </a:r>
            <a:r>
              <a:rPr kumimoji="0" lang="en-US" sz="3200" b="0" i="0" u="none" strike="noStrike" cap="none" spc="0" normalizeH="0" baseline="0">
                <a:ln>
                  <a:noFill/>
                </a:ln>
                <a:solidFill>
                  <a:srgbClr val="000000"/>
                </a:solidFill>
                <a:effectLst/>
                <a:uFillTx/>
                <a:latin typeface="+mn-lt"/>
                <a:ea typeface="+mn-ea"/>
                <a:cs typeface="+mn-cs"/>
                <a:sym typeface="Helvetica Neue" panose="02000503000000020004"/>
              </a:rPr>
              <a:t>), (</a:t>
            </a:r>
            <a:r>
              <a:rPr kumimoji="0" lang="en-US" sz="3200" b="0" i="0" u="none" strike="noStrike" cap="none" spc="0" normalizeH="0" baseline="0">
                <a:ln>
                  <a:noFill/>
                </a:ln>
                <a:solidFill>
                  <a:srgbClr val="FF0000"/>
                </a:solidFill>
                <a:effectLst/>
                <a:uFillTx/>
                <a:latin typeface="+mn-lt"/>
                <a:ea typeface="+mn-ea"/>
                <a:cs typeface="+mn-cs"/>
                <a:sym typeface="Helvetica Neue" panose="02000503000000020004"/>
              </a:rPr>
              <a:t>'庙', -1.287</a:t>
            </a:r>
            <a:r>
              <a:rPr kumimoji="0" lang="en-US" sz="3200" b="0" i="0" u="none" strike="noStrike" cap="none" spc="0" normalizeH="0" baseline="0">
                <a:ln>
                  <a:noFill/>
                </a:ln>
                <a:solidFill>
                  <a:srgbClr val="000000"/>
                </a:solidFill>
                <a:effectLst/>
                <a:uFillTx/>
                <a:latin typeface="+mn-lt"/>
                <a:ea typeface="+mn-ea"/>
                <a:cs typeface="+mn-cs"/>
                <a:sym typeface="Helvetica Neue" panose="02000503000000020004"/>
              </a:rPr>
              <a:t>), ('赞', -0.1865), ('美', -0.0654), ('&lt;sos/eos&gt;', -0.096)] | </a:t>
            </a:r>
            <a:r>
              <a:rPr kumimoji="0" lang="en-US" sz="3200" b="1" i="0" u="none" strike="noStrike" cap="none" spc="0" normalizeH="0" baseline="0">
                <a:ln>
                  <a:noFill/>
                </a:ln>
                <a:solidFill>
                  <a:srgbClr val="7030A0"/>
                </a:solidFill>
                <a:effectLst/>
                <a:uFillTx/>
                <a:latin typeface="+mn-lt"/>
                <a:ea typeface="+mn-ea"/>
                <a:cs typeface="+mn-cs"/>
                <a:sym typeface="Helvetica Neue" panose="02000503000000020004"/>
              </a:rPr>
              <a:t>-7.7734 | -9.5123 | -3.4776</a:t>
            </a:r>
            <a:endParaRPr kumimoji="0" lang="en-US" sz="3200" b="1" i="0" u="none" strike="noStrike" cap="none" spc="0" normalizeH="0" baseline="0">
              <a:ln>
                <a:noFill/>
              </a:ln>
              <a:solidFill>
                <a:srgbClr val="000000"/>
              </a:solidFill>
              <a:effectLst/>
              <a:uFillTx/>
              <a:latin typeface="+mn-lt"/>
              <a:ea typeface="+mn-ea"/>
              <a:cs typeface="+mn-cs"/>
              <a:sym typeface="Helvetica Neue" panose="02000503000000020004"/>
            </a:endParaRPr>
          </a:p>
          <a:p>
            <a:pPr marL="0" marR="0" indent="0" algn="l" defTabSz="2437765" rtl="0" fontAlgn="auto" latinLnBrk="0" hangingPunct="0">
              <a:lnSpc>
                <a:spcPct val="100000"/>
              </a:lnSpc>
              <a:spcBef>
                <a:spcPts val="0"/>
              </a:spcBef>
              <a:spcAft>
                <a:spcPts val="0"/>
              </a:spcAft>
              <a:buClrTx/>
              <a:buSzTx/>
              <a:buFontTx/>
              <a:buNone/>
            </a:pPr>
            <a:endParaRPr kumimoji="0" lang="en-US" sz="3200" b="0" i="0" u="none" strike="noStrike" cap="none" spc="0" normalizeH="0" baseline="0">
              <a:ln>
                <a:noFill/>
              </a:ln>
              <a:solidFill>
                <a:srgbClr val="000000"/>
              </a:solidFill>
              <a:effectLst/>
              <a:uFillTx/>
              <a:latin typeface="+mn-lt"/>
              <a:ea typeface="+mn-ea"/>
              <a:cs typeface="+mn-cs"/>
              <a:sym typeface="Helvetica Neue" panose="02000503000000020004"/>
            </a:endParaRPr>
          </a:p>
          <a:p>
            <a:pPr marL="0" marR="0" indent="0" algn="l" defTabSz="2437765" rtl="0" fontAlgn="auto" latinLnBrk="0" hangingPunct="0">
              <a:lnSpc>
                <a:spcPct val="100000"/>
              </a:lnSpc>
              <a:spcBef>
                <a:spcPts val="0"/>
              </a:spcBef>
              <a:spcAft>
                <a:spcPts val="0"/>
              </a:spcAft>
              <a:buClrTx/>
              <a:buSzTx/>
              <a:buFontTx/>
              <a:buNone/>
            </a:pPr>
            <a:r>
              <a:rPr kumimoji="0" lang="en-US" sz="3200" b="0" i="0" u="none" strike="noStrike" cap="none" spc="0" normalizeH="0" baseline="0">
                <a:ln>
                  <a:noFill/>
                </a:ln>
                <a:solidFill>
                  <a:srgbClr val="000000"/>
                </a:solidFill>
                <a:effectLst/>
                <a:uFillTx/>
                <a:latin typeface="+mn-lt"/>
                <a:ea typeface="+mn-ea"/>
                <a:cs typeface="+mn-cs"/>
                <a:sym typeface="Helvetica Neue" panose="02000503000000020004"/>
              </a:rPr>
              <a:t>这是清代著名诗人张传山对泸州的</a:t>
            </a:r>
            <a:r>
              <a:rPr kumimoji="0" lang="en-US" sz="3200" b="1" i="0" u="none" strike="noStrike" cap="none" spc="0" normalizeH="0" baseline="0">
                <a:ln>
                  <a:noFill/>
                </a:ln>
                <a:solidFill>
                  <a:srgbClr val="000000"/>
                </a:solidFill>
                <a:effectLst/>
                <a:uFillTx/>
                <a:latin typeface="+mn-lt"/>
                <a:ea typeface="+mn-ea"/>
                <a:cs typeface="+mn-cs"/>
                <a:sym typeface="Helvetica Neue" panose="02000503000000020004"/>
              </a:rPr>
              <a:t>绝</a:t>
            </a:r>
            <a:r>
              <a:rPr kumimoji="0" lang="en-US" sz="3200" b="0" i="0" u="none" strike="noStrike" cap="none" spc="0" normalizeH="0" baseline="0">
                <a:ln>
                  <a:noFill/>
                </a:ln>
                <a:solidFill>
                  <a:srgbClr val="000000"/>
                </a:solidFill>
                <a:effectLst/>
                <a:uFillTx/>
                <a:latin typeface="+mn-lt"/>
                <a:ea typeface="+mn-ea"/>
                <a:cs typeface="+mn-cs"/>
                <a:sym typeface="Helvetica Neue" panose="02000503000000020004"/>
              </a:rPr>
              <a:t>妙赞美 | [('这', -0.0826), ('是', -0.5002), ('清', -0.2364), ('代', -0.1211), ('著', -0.0752), ('名', -0.0725), ('诗', -0.4747), ('人', -0.094), ('张', -0.4051), ('传', -0.1166), ('山', -0.1271), ('对', -0.0944), ('泸', -0.7466), ('州', -0.0876), ('的', -0.0988), (</a:t>
            </a:r>
            <a:r>
              <a:rPr kumimoji="0" lang="en-US" sz="3200" b="1" i="0" u="none" strike="noStrike" cap="none" spc="0" normalizeH="0" baseline="0">
                <a:ln>
                  <a:noFill/>
                </a:ln>
                <a:solidFill>
                  <a:srgbClr val="000000"/>
                </a:solidFill>
                <a:effectLst/>
                <a:uFillTx/>
                <a:latin typeface="+mn-lt"/>
                <a:ea typeface="+mn-ea"/>
                <a:cs typeface="+mn-cs"/>
                <a:sym typeface="Helvetica Neue" panose="02000503000000020004"/>
              </a:rPr>
              <a:t>'绝', -1.2748</a:t>
            </a:r>
            <a:r>
              <a:rPr kumimoji="0" lang="en-US" sz="3200" b="0" i="0" u="none" strike="noStrike" cap="none" spc="0" normalizeH="0" baseline="0">
                <a:ln>
                  <a:noFill/>
                </a:ln>
                <a:solidFill>
                  <a:srgbClr val="000000"/>
                </a:solidFill>
                <a:effectLst/>
                <a:uFillTx/>
                <a:latin typeface="+mn-lt"/>
                <a:ea typeface="+mn-ea"/>
                <a:cs typeface="+mn-cs"/>
                <a:sym typeface="Helvetica Neue" panose="02000503000000020004"/>
              </a:rPr>
              <a:t>), ('妙', -0.2028), ('赞', -0.2467), ('美', -0.0855), ('&lt;sos/eos&gt;', -0.097)] | </a:t>
            </a:r>
            <a:r>
              <a:rPr kumimoji="0" lang="en-US" sz="3200" b="1" i="0" u="none" strike="noStrike" cap="none" spc="0" normalizeH="0" baseline="0">
                <a:ln>
                  <a:noFill/>
                </a:ln>
                <a:solidFill>
                  <a:srgbClr val="7030A0"/>
                </a:solidFill>
                <a:effectLst/>
                <a:uFillTx/>
                <a:latin typeface="+mn-lt"/>
                <a:ea typeface="+mn-ea"/>
                <a:cs typeface="+mn-cs"/>
                <a:sym typeface="Helvetica Neue" panose="02000503000000020004"/>
              </a:rPr>
              <a:t>-5.2396 | -7.0775 | -3.6757</a:t>
            </a:r>
            <a:endParaRPr kumimoji="0" lang="en-US" sz="3200" b="0" i="0" u="none" strike="noStrike" cap="none" spc="0" normalizeH="0" baseline="0">
              <a:ln>
                <a:noFill/>
              </a:ln>
              <a:solidFill>
                <a:srgbClr val="000000"/>
              </a:solidFill>
              <a:effectLst/>
              <a:uFillTx/>
              <a:latin typeface="+mn-lt"/>
              <a:ea typeface="+mn-ea"/>
              <a:cs typeface="+mn-cs"/>
              <a:sym typeface="Helvetica Neue" panose="02000503000000020004"/>
            </a:endParaRPr>
          </a:p>
          <a:p>
            <a:pPr marL="0" marR="0" indent="0" algn="l" defTabSz="2437765" rtl="0" fontAlgn="auto" latinLnBrk="0" hangingPunct="0">
              <a:lnSpc>
                <a:spcPct val="100000"/>
              </a:lnSpc>
              <a:spcBef>
                <a:spcPts val="0"/>
              </a:spcBef>
              <a:spcAft>
                <a:spcPts val="0"/>
              </a:spcAft>
              <a:buClrTx/>
              <a:buSzTx/>
              <a:buFontTx/>
              <a:buNone/>
            </a:pPr>
            <a:endParaRPr kumimoji="0" lang="en-US" sz="3200" b="0" i="0" u="none" strike="noStrike" cap="none" spc="0" normalizeH="0" baseline="0">
              <a:ln>
                <a:noFill/>
              </a:ln>
              <a:solidFill>
                <a:srgbClr val="000000"/>
              </a:solidFill>
              <a:effectLst/>
              <a:uFillTx/>
              <a:latin typeface="+mn-lt"/>
              <a:ea typeface="+mn-ea"/>
              <a:cs typeface="+mn-cs"/>
              <a:sym typeface="Helvetica Neue" panose="02000503000000020004"/>
            </a:endParaRPr>
          </a:p>
        </p:txBody>
      </p:sp>
      <p:sp>
        <p:nvSpPr>
          <p:cNvPr id="3" name="Text Box 2"/>
          <p:cNvSpPr txBox="1"/>
          <p:nvPr/>
        </p:nvSpPr>
        <p:spPr>
          <a:xfrm>
            <a:off x="1206500" y="3488055"/>
            <a:ext cx="18094325" cy="194818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t" forceAA="0" upright="0">
            <a:spAutoFit/>
          </a:bodyPr>
          <a:p>
            <a:pPr marL="0" marR="0" indent="0" algn="l" defTabSz="2437765" rtl="0" fontAlgn="auto" latinLnBrk="0" hangingPunct="0">
              <a:lnSpc>
                <a:spcPct val="100000"/>
              </a:lnSpc>
              <a:spcBef>
                <a:spcPts val="0"/>
              </a:spcBef>
              <a:spcAft>
                <a:spcPts val="0"/>
              </a:spcAft>
              <a:buClrTx/>
              <a:buSzTx/>
              <a:buFontTx/>
              <a:buNone/>
            </a:pPr>
            <a:r>
              <a:rPr lang="zh-CN" altLang="en-US" sz="4000">
                <a:solidFill>
                  <a:srgbClr val="000000"/>
                </a:solidFill>
                <a:sym typeface="Helvetica Neue" panose="02000503000000020004"/>
              </a:rPr>
              <a:t>标签：</a:t>
            </a:r>
            <a:r>
              <a:rPr lang="en-US" altLang="zh-CN" sz="4000">
                <a:solidFill>
                  <a:srgbClr val="000000"/>
                </a:solidFill>
                <a:sym typeface="Helvetica Neue" panose="02000503000000020004"/>
              </a:rPr>
              <a:t>			</a:t>
            </a:r>
            <a:r>
              <a:rPr lang="zh-CN" altLang="en-US" sz="4000">
                <a:solidFill>
                  <a:srgbClr val="000000"/>
                </a:solidFill>
                <a:sym typeface="Helvetica Neue" panose="02000503000000020004"/>
              </a:rPr>
              <a:t>这是清代著名诗人张传山对泸州的绝妙赞美</a:t>
            </a:r>
            <a:endParaRPr lang="zh-CN" altLang="en-US" sz="4000">
              <a:solidFill>
                <a:srgbClr val="000000"/>
              </a:solidFill>
              <a:sym typeface="Helvetica Neue" panose="02000503000000020004"/>
            </a:endParaRPr>
          </a:p>
          <a:p>
            <a:pPr marL="0" marR="0" indent="0" algn="l" defTabSz="2437765" rtl="0" fontAlgn="auto" latinLnBrk="0" hangingPunct="0">
              <a:lnSpc>
                <a:spcPct val="100000"/>
              </a:lnSpc>
              <a:spcBef>
                <a:spcPts val="0"/>
              </a:spcBef>
              <a:spcAft>
                <a:spcPts val="0"/>
              </a:spcAft>
              <a:buClrTx/>
              <a:buSzTx/>
              <a:buFontTx/>
              <a:buNone/>
            </a:pPr>
            <a:r>
              <a:rPr lang="en-US" sz="4000">
                <a:solidFill>
                  <a:srgbClr val="000000"/>
                </a:solidFill>
                <a:sym typeface="Helvetica Neue" panose="02000503000000020004"/>
              </a:rPr>
              <a:t>prefix beam search </a:t>
            </a:r>
            <a:r>
              <a:rPr lang="zh-CN" altLang="en-US" sz="4000">
                <a:solidFill>
                  <a:srgbClr val="000000"/>
                </a:solidFill>
                <a:sym typeface="Helvetica Neue" panose="02000503000000020004"/>
              </a:rPr>
              <a:t>结果：</a:t>
            </a:r>
            <a:r>
              <a:rPr lang="en-US" altLang="zh-CN" sz="4000">
                <a:solidFill>
                  <a:srgbClr val="000000"/>
                </a:solidFill>
                <a:sym typeface="Helvetica Neue" panose="02000503000000020004"/>
              </a:rPr>
              <a:t>	</a:t>
            </a:r>
            <a:r>
              <a:rPr lang="en-US" sz="4000">
                <a:solidFill>
                  <a:srgbClr val="000000"/>
                </a:solidFill>
                <a:sym typeface="Helvetica Neue" panose="02000503000000020004"/>
              </a:rPr>
              <a:t>这是清代著名诗人张传山对泸州的</a:t>
            </a:r>
            <a:r>
              <a:rPr lang="en-US" sz="4000">
                <a:solidFill>
                  <a:srgbClr val="FF0000"/>
                </a:solidFill>
                <a:sym typeface="Helvetica Neue" panose="02000503000000020004"/>
              </a:rPr>
              <a:t>菊</a:t>
            </a:r>
            <a:r>
              <a:rPr lang="en-US" sz="4000">
                <a:solidFill>
                  <a:srgbClr val="000000"/>
                </a:solidFill>
                <a:sym typeface="Helvetica Neue" panose="02000503000000020004"/>
              </a:rPr>
              <a:t>妙赞美</a:t>
            </a:r>
            <a:endParaRPr kumimoji="0" lang="en-US" sz="4000" b="0" i="0" u="none" strike="noStrike" cap="none" spc="0" normalizeH="0" baseline="0">
              <a:ln>
                <a:noFill/>
              </a:ln>
              <a:solidFill>
                <a:srgbClr val="000000"/>
              </a:solidFill>
              <a:effectLst/>
              <a:uFillTx/>
              <a:latin typeface="+mn-lt"/>
              <a:ea typeface="+mn-ea"/>
              <a:cs typeface="+mn-cs"/>
              <a:sym typeface="Helvetica Neue" panose="02000503000000020004"/>
            </a:endParaRPr>
          </a:p>
          <a:p>
            <a:pPr marL="0" marR="0" indent="0" algn="l" defTabSz="2437765" rtl="0" fontAlgn="auto" latinLnBrk="0" hangingPunct="0">
              <a:lnSpc>
                <a:spcPct val="100000"/>
              </a:lnSpc>
              <a:spcBef>
                <a:spcPts val="0"/>
              </a:spcBef>
              <a:spcAft>
                <a:spcPts val="0"/>
              </a:spcAft>
              <a:buClrTx/>
              <a:buSzTx/>
              <a:buFontTx/>
              <a:buNone/>
            </a:pPr>
            <a:r>
              <a:rPr lang="en-US" sz="4000">
                <a:solidFill>
                  <a:srgbClr val="000000"/>
                </a:solidFill>
                <a:sym typeface="Helvetica Neue" panose="02000503000000020004"/>
              </a:rPr>
              <a:t>attention rescoring </a:t>
            </a:r>
            <a:r>
              <a:rPr lang="zh-CN" altLang="en-US" sz="4000">
                <a:solidFill>
                  <a:srgbClr val="000000"/>
                </a:solidFill>
                <a:sym typeface="Helvetica Neue" panose="02000503000000020004"/>
              </a:rPr>
              <a:t>结果：</a:t>
            </a:r>
            <a:r>
              <a:rPr lang="en-US" altLang="zh-CN" sz="4000">
                <a:solidFill>
                  <a:srgbClr val="000000"/>
                </a:solidFill>
                <a:sym typeface="Helvetica Neue" panose="02000503000000020004"/>
              </a:rPr>
              <a:t>	</a:t>
            </a:r>
            <a:r>
              <a:rPr lang="en-US" sz="4000">
                <a:solidFill>
                  <a:srgbClr val="000000"/>
                </a:solidFill>
                <a:sym typeface="Helvetica Neue" panose="02000503000000020004"/>
              </a:rPr>
              <a:t>这是清代著名诗人张传山对泸州的绝妙赞美</a:t>
            </a:r>
            <a:endParaRPr kumimoji="0" lang="en-US" sz="4000" b="0" i="0" u="none" strike="noStrike" cap="none" spc="0" normalizeH="0" baseline="0">
              <a:ln>
                <a:noFill/>
              </a:ln>
              <a:solidFill>
                <a:srgbClr val="000000"/>
              </a:solidFill>
              <a:effectLst/>
              <a:uFillTx/>
              <a:latin typeface="+mn-lt"/>
              <a:ea typeface="+mn-ea"/>
              <a:cs typeface="+mn-cs"/>
              <a:sym typeface="Helvetica Neue" panose="02000503000000020004"/>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模型——loss function"/>
          <p:cNvSpPr txBox="1"/>
          <p:nvPr>
            <p:ph type="body" idx="21"/>
          </p:nvPr>
        </p:nvSpPr>
        <p:spPr>
          <a:prstGeom prst="rect">
            <a:avLst/>
          </a:prstGeom>
        </p:spPr>
        <p:txBody>
          <a:bodyPr/>
          <a:lstStyle/>
          <a:p>
            <a:r>
              <a:rPr lang="zh-CN"/>
              <a:t>训练过程</a:t>
            </a:r>
            <a:endParaRPr lang="zh-CN"/>
          </a:p>
        </p:txBody>
      </p:sp>
      <p:sp>
        <p:nvSpPr>
          <p:cNvPr id="218" name="参赛方案"/>
          <p:cNvSpPr txBox="1"/>
          <p:nvPr>
            <p:ph type="title"/>
          </p:nvPr>
        </p:nvSpPr>
        <p:spPr>
          <a:prstGeom prst="rect">
            <a:avLst/>
          </a:prstGeom>
        </p:spPr>
        <p:txBody>
          <a:bodyPr/>
          <a:lstStyle>
            <a:lvl1pPr defTabSz="2145665">
              <a:defRPr sz="7480" spc="-149"/>
            </a:lvl1pPr>
          </a:lstStyle>
          <a:p>
            <a:r>
              <a:t>参赛方案</a:t>
            </a:r>
          </a:p>
        </p:txBody>
      </p:sp>
      <p:grpSp>
        <p:nvGrpSpPr>
          <p:cNvPr id="25" name="Group 24"/>
          <p:cNvGrpSpPr/>
          <p:nvPr/>
        </p:nvGrpSpPr>
        <p:grpSpPr>
          <a:xfrm>
            <a:off x="4462145" y="5571490"/>
            <a:ext cx="4679950" cy="4022090"/>
            <a:chOff x="6726" y="8544"/>
            <a:chExt cx="7370" cy="6334"/>
          </a:xfrm>
        </p:grpSpPr>
        <p:sp>
          <p:nvSpPr>
            <p:cNvPr id="2" name="Rectangle 1"/>
            <p:cNvSpPr/>
            <p:nvPr/>
          </p:nvSpPr>
          <p:spPr>
            <a:xfrm>
              <a:off x="6726" y="8544"/>
              <a:ext cx="7262" cy="935"/>
            </a:xfrm>
            <a:prstGeom prst="rect">
              <a:avLst/>
            </a:prstGeom>
            <a:noFill/>
            <a:ln w="12700" cap="flat">
              <a:solidFill>
                <a:schemeClr val="bg2">
                  <a:lumMod val="10000"/>
                </a:schemeClr>
              </a:solidFill>
              <a:miter lim="400000"/>
            </a:ln>
            <a:extLst>
              <a:ext uri="{909E8E84-426E-40DD-AFC4-6F175D3DCCD1}">
                <a14:hiddenFill xmlns:a14="http://schemas.microsoft.com/office/drawing/2010/main">
                  <a:solidFill>
                    <a:srgbClr val="000000"/>
                  </a:solidFill>
                </a14:hiddenFill>
              </a:ext>
            </a:extLst>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upright="0">
              <a:spAutoFit/>
            </a:bodyPr>
            <a:p>
              <a:pPr marL="0" marR="0" indent="0" algn="ctr" defTabSz="825500" rtl="0" fontAlgn="auto" latinLnBrk="0" hangingPunct="0">
                <a:lnSpc>
                  <a:spcPct val="100000"/>
                </a:lnSpc>
                <a:spcBef>
                  <a:spcPts val="0"/>
                </a:spcBef>
                <a:spcAft>
                  <a:spcPts val="0"/>
                </a:spcAft>
                <a:buClrTx/>
                <a:buSzTx/>
                <a:buFontTx/>
                <a:buNone/>
              </a:pPr>
              <a:r>
                <a:rPr kumimoji="0" lang="en-US" sz="3200" b="0" i="0" u="none" strike="noStrike" cap="none" spc="0" normalizeH="0" baseline="0">
                  <a:ln>
                    <a:noFill/>
                  </a:ln>
                  <a:solidFill>
                    <a:srgbClr val="000000"/>
                  </a:solidFill>
                  <a:effectLst/>
                  <a:uFillTx/>
                  <a:latin typeface="Helvetica Neue Medium" panose="02000503000000020004"/>
                  <a:ea typeface="Helvetica Neue Medium" panose="02000503000000020004"/>
                  <a:cs typeface="Helvetica Neue Medium" panose="02000503000000020004"/>
                  <a:sym typeface="Helvetica Neue Medium" panose="02000503000000020004"/>
                </a:rPr>
                <a:t>multi-cn</a:t>
              </a:r>
              <a:r>
                <a:rPr kumimoji="0" lang="zh-CN" altLang="en-US" sz="3200" b="0" i="0" u="none" strike="noStrike" cap="none" spc="0" normalizeH="0" baseline="0">
                  <a:ln>
                    <a:noFill/>
                  </a:ln>
                  <a:solidFill>
                    <a:srgbClr val="000000"/>
                  </a:solidFill>
                  <a:effectLst/>
                  <a:uFillTx/>
                  <a:latin typeface="Helvetica Neue Medium" panose="02000503000000020004"/>
                  <a:ea typeface="Helvetica Neue Medium" panose="02000503000000020004"/>
                  <a:cs typeface="Helvetica Neue Medium" panose="02000503000000020004"/>
                  <a:sym typeface="Helvetica Neue Medium" panose="02000503000000020004"/>
                </a:rPr>
                <a:t>预训练模型</a:t>
              </a:r>
              <a:endParaRPr kumimoji="0" lang="zh-CN" altLang="en-US" sz="3200" b="0" i="0" u="none" strike="noStrike" cap="none" spc="0" normalizeH="0" baseline="0">
                <a:ln>
                  <a:noFill/>
                </a:ln>
                <a:solidFill>
                  <a:srgbClr val="000000"/>
                </a:solidFill>
                <a:effectLst/>
                <a:uFillTx/>
                <a:latin typeface="Helvetica Neue Medium" panose="02000503000000020004"/>
                <a:ea typeface="Helvetica Neue Medium" panose="02000503000000020004"/>
                <a:cs typeface="Helvetica Neue Medium" panose="02000503000000020004"/>
                <a:sym typeface="Helvetica Neue Medium" panose="02000503000000020004"/>
              </a:endParaRPr>
            </a:p>
          </p:txBody>
        </p:sp>
        <p:sp>
          <p:nvSpPr>
            <p:cNvPr id="3" name="Rectangle 2"/>
            <p:cNvSpPr/>
            <p:nvPr/>
          </p:nvSpPr>
          <p:spPr>
            <a:xfrm>
              <a:off x="6726" y="10849"/>
              <a:ext cx="7262" cy="935"/>
            </a:xfrm>
            <a:prstGeom prst="rect">
              <a:avLst/>
            </a:prstGeom>
            <a:noFill/>
            <a:ln w="12700" cap="flat">
              <a:solidFill>
                <a:schemeClr val="bg2">
                  <a:lumMod val="10000"/>
                </a:schemeClr>
              </a:solidFill>
              <a:miter lim="400000"/>
            </a:ln>
            <a:extLst>
              <a:ext uri="{909E8E84-426E-40DD-AFC4-6F175D3DCCD1}">
                <a14:hiddenFill xmlns:a14="http://schemas.microsoft.com/office/drawing/2010/main">
                  <a:solidFill>
                    <a:srgbClr val="000000"/>
                  </a:solidFill>
                </a14:hiddenFill>
              </a:ext>
            </a:extLst>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upright="0">
              <a:spAutoFit/>
            </a:bodyPr>
            <a:p>
              <a:pPr marL="0" marR="0" indent="0" algn="ctr" defTabSz="825500" rtl="0" fontAlgn="auto" latinLnBrk="0" hangingPunct="0">
                <a:lnSpc>
                  <a:spcPct val="100000"/>
                </a:lnSpc>
                <a:spcBef>
                  <a:spcPts val="0"/>
                </a:spcBef>
                <a:spcAft>
                  <a:spcPts val="0"/>
                </a:spcAft>
                <a:buClrTx/>
                <a:buSzTx/>
                <a:buFontTx/>
                <a:buNone/>
              </a:pPr>
              <a:r>
                <a:rPr kumimoji="0" lang="zh-CN" sz="3200" b="0" i="0" u="none" strike="noStrike" cap="none" spc="0" normalizeH="0" baseline="0">
                  <a:ln>
                    <a:noFill/>
                  </a:ln>
                  <a:solidFill>
                    <a:srgbClr val="000000"/>
                  </a:solidFill>
                  <a:effectLst/>
                  <a:uFillTx/>
                  <a:latin typeface="Helvetica Neue Medium" panose="02000503000000020004"/>
                  <a:ea typeface="Helvetica Neue Medium" panose="02000503000000020004"/>
                  <a:cs typeface="Helvetica Neue Medium" panose="02000503000000020004"/>
                  <a:sym typeface="Helvetica Neue Medium" panose="02000503000000020004"/>
                </a:rPr>
                <a:t>使用</a:t>
              </a:r>
              <a:r>
                <a:rPr kumimoji="0" lang="en-US" altLang="zh-CN" sz="3200" b="0" i="0" u="none" strike="noStrike" cap="none" spc="0" normalizeH="0" baseline="0">
                  <a:ln>
                    <a:noFill/>
                  </a:ln>
                  <a:solidFill>
                    <a:srgbClr val="000000"/>
                  </a:solidFill>
                  <a:effectLst/>
                  <a:uFillTx/>
                  <a:latin typeface="Helvetica Neue Medium" panose="02000503000000020004"/>
                  <a:ea typeface="Helvetica Neue Medium" panose="02000503000000020004"/>
                  <a:cs typeface="Helvetica Neue Medium" panose="02000503000000020004"/>
                  <a:sym typeface="Helvetica Neue Medium" panose="02000503000000020004"/>
                </a:rPr>
                <a:t>1505</a:t>
              </a:r>
              <a:r>
                <a:rPr kumimoji="0" lang="zh-CN" altLang="en-US" sz="3200" b="0" i="0" u="none" strike="noStrike" cap="none" spc="0" normalizeH="0" baseline="0">
                  <a:ln>
                    <a:noFill/>
                  </a:ln>
                  <a:solidFill>
                    <a:srgbClr val="000000"/>
                  </a:solidFill>
                  <a:effectLst/>
                  <a:uFillTx/>
                  <a:latin typeface="Helvetica Neue Medium" panose="02000503000000020004"/>
                  <a:ea typeface="Helvetica Neue Medium" panose="02000503000000020004"/>
                  <a:cs typeface="Helvetica Neue Medium" panose="02000503000000020004"/>
                  <a:sym typeface="Helvetica Neue Medium" panose="02000503000000020004"/>
                </a:rPr>
                <a:t>小时数据训练</a:t>
              </a:r>
              <a:endParaRPr kumimoji="0" lang="zh-CN" altLang="en-US" sz="3200" b="0" i="0" u="none" strike="noStrike" cap="none" spc="0" normalizeH="0" baseline="0">
                <a:ln>
                  <a:noFill/>
                </a:ln>
                <a:solidFill>
                  <a:srgbClr val="000000"/>
                </a:solidFill>
                <a:effectLst/>
                <a:uFillTx/>
                <a:latin typeface="Helvetica Neue Medium" panose="02000503000000020004"/>
                <a:ea typeface="Helvetica Neue Medium" panose="02000503000000020004"/>
                <a:cs typeface="Helvetica Neue Medium" panose="02000503000000020004"/>
                <a:sym typeface="Helvetica Neue Medium" panose="02000503000000020004"/>
              </a:endParaRPr>
            </a:p>
          </p:txBody>
        </p:sp>
        <p:sp>
          <p:nvSpPr>
            <p:cNvPr id="4" name="Rectangle 3"/>
            <p:cNvSpPr/>
            <p:nvPr/>
          </p:nvSpPr>
          <p:spPr>
            <a:xfrm>
              <a:off x="6726" y="13168"/>
              <a:ext cx="7262" cy="1711"/>
            </a:xfrm>
            <a:prstGeom prst="rect">
              <a:avLst/>
            </a:prstGeom>
            <a:noFill/>
            <a:ln w="12700" cap="flat">
              <a:solidFill>
                <a:schemeClr val="bg2">
                  <a:lumMod val="10000"/>
                </a:schemeClr>
              </a:solidFill>
              <a:miter lim="400000"/>
            </a:ln>
            <a:extLst>
              <a:ext uri="{909E8E84-426E-40DD-AFC4-6F175D3DCCD1}">
                <a14:hiddenFill xmlns:a14="http://schemas.microsoft.com/office/drawing/2010/main">
                  <a:solidFill>
                    <a:srgbClr val="000000"/>
                  </a:solidFill>
                </a14:hiddenFill>
              </a:ext>
            </a:extLst>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upright="0">
              <a:spAutoFit/>
            </a:bodyPr>
            <a:p>
              <a:pPr marL="0" marR="0" indent="0" algn="ctr" defTabSz="825500" rtl="0" fontAlgn="auto" latinLnBrk="0" hangingPunct="0">
                <a:lnSpc>
                  <a:spcPct val="100000"/>
                </a:lnSpc>
                <a:spcBef>
                  <a:spcPts val="0"/>
                </a:spcBef>
                <a:spcAft>
                  <a:spcPts val="0"/>
                </a:spcAft>
                <a:buClrTx/>
                <a:buSzTx/>
                <a:buFontTx/>
                <a:buNone/>
              </a:pPr>
              <a:r>
                <a:rPr kumimoji="0" lang="zh-CN" sz="3200" b="0" i="0" u="none" strike="noStrike" cap="none" spc="0" normalizeH="0" baseline="0">
                  <a:ln>
                    <a:noFill/>
                  </a:ln>
                  <a:solidFill>
                    <a:srgbClr val="000000"/>
                  </a:solidFill>
                  <a:effectLst/>
                  <a:uFillTx/>
                  <a:latin typeface="Helvetica Neue Medium" panose="02000503000000020004"/>
                  <a:ea typeface="Helvetica Neue Medium" panose="02000503000000020004"/>
                  <a:cs typeface="Helvetica Neue Medium" panose="02000503000000020004"/>
                  <a:sym typeface="Helvetica Neue Medium" panose="02000503000000020004"/>
                </a:rPr>
                <a:t>三个场景合并进行</a:t>
              </a:r>
              <a:r>
                <a:rPr kumimoji="0" lang="en-US" altLang="zh-CN" sz="3200" b="0" i="0" u="none" strike="noStrike" cap="none" spc="0" normalizeH="0" baseline="0">
                  <a:ln>
                    <a:noFill/>
                  </a:ln>
                  <a:solidFill>
                    <a:srgbClr val="000000"/>
                  </a:solidFill>
                  <a:effectLst/>
                  <a:uFillTx/>
                  <a:latin typeface="Helvetica Neue Medium" panose="02000503000000020004"/>
                  <a:ea typeface="Helvetica Neue Medium" panose="02000503000000020004"/>
                  <a:cs typeface="Helvetica Neue Medium" panose="02000503000000020004"/>
                  <a:sym typeface="Helvetica Neue Medium" panose="02000503000000020004"/>
                </a:rPr>
                <a:t>finetune</a:t>
              </a:r>
              <a:endParaRPr kumimoji="0" lang="en-US" altLang="zh-CN" sz="3200" b="0" i="0" u="none" strike="noStrike" cap="none" spc="0" normalizeH="0" baseline="0">
                <a:ln>
                  <a:noFill/>
                </a:ln>
                <a:solidFill>
                  <a:srgbClr val="000000"/>
                </a:solidFill>
                <a:effectLst/>
                <a:uFillTx/>
                <a:latin typeface="Helvetica Neue Medium" panose="02000503000000020004"/>
                <a:ea typeface="Helvetica Neue Medium" panose="02000503000000020004"/>
                <a:cs typeface="Helvetica Neue Medium" panose="02000503000000020004"/>
                <a:sym typeface="Helvetica Neue Medium" panose="02000503000000020004"/>
              </a:endParaRPr>
            </a:p>
          </p:txBody>
        </p:sp>
        <p:cxnSp>
          <p:nvCxnSpPr>
            <p:cNvPr id="6" name="Straight Arrow Connector 5"/>
            <p:cNvCxnSpPr>
              <a:stCxn id="2" idx="2"/>
              <a:endCxn id="3" idx="0"/>
            </p:cNvCxnSpPr>
            <p:nvPr/>
          </p:nvCxnSpPr>
          <p:spPr>
            <a:xfrm>
              <a:off x="10357" y="9479"/>
              <a:ext cx="0" cy="1370"/>
            </a:xfrm>
            <a:prstGeom prst="straightConnector1">
              <a:avLst/>
            </a:prstGeom>
            <a:noFill/>
            <a:ln w="25400" cap="flat">
              <a:solidFill>
                <a:srgbClr val="000000"/>
              </a:solidFill>
              <a:prstDash val="solid"/>
              <a:miter lim="400000"/>
              <a:tailEnd type="arrow"/>
            </a:ln>
          </p:spPr>
          <p:style>
            <a:lnRef idx="0">
              <a:srgbClr val="FFFFFF"/>
            </a:lnRef>
            <a:fillRef idx="0">
              <a:srgbClr val="FFFFFF"/>
            </a:fillRef>
            <a:effectRef idx="0">
              <a:srgbClr val="FFFFFF"/>
            </a:effectRef>
            <a:fontRef idx="none"/>
          </p:style>
        </p:cxnSp>
        <p:sp>
          <p:nvSpPr>
            <p:cNvPr id="7" name="Text Box 6"/>
            <p:cNvSpPr txBox="1"/>
            <p:nvPr/>
          </p:nvSpPr>
          <p:spPr>
            <a:xfrm>
              <a:off x="10660" y="9709"/>
              <a:ext cx="3437" cy="838"/>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upright="0">
              <a:spAutoFit/>
            </a:bodyPr>
            <a:p>
              <a:pPr marL="0" marR="0" indent="0" algn="ctr" defTabSz="2437765" rtl="0" fontAlgn="auto" latinLnBrk="0" hangingPunct="0">
                <a:lnSpc>
                  <a:spcPct val="100000"/>
                </a:lnSpc>
                <a:spcBef>
                  <a:spcPts val="0"/>
                </a:spcBef>
                <a:spcAft>
                  <a:spcPts val="0"/>
                </a:spcAft>
                <a:buClrTx/>
                <a:buSzTx/>
                <a:buFontTx/>
                <a:buNone/>
              </a:pPr>
              <a:r>
                <a:rPr kumimoji="0" lang="en-US" sz="2800" b="0" i="0" u="none" strike="noStrike" cap="none" spc="0" normalizeH="0" baseline="0">
                  <a:ln>
                    <a:noFill/>
                  </a:ln>
                  <a:solidFill>
                    <a:srgbClr val="000000"/>
                  </a:solidFill>
                  <a:effectLst/>
                  <a:uFillTx/>
                  <a:latin typeface="+mn-lt"/>
                  <a:ea typeface="+mn-ea"/>
                  <a:cs typeface="+mn-cs"/>
                  <a:sym typeface="Helvetica Neue" panose="02000503000000020004"/>
                </a:rPr>
                <a:t>26 epoch</a:t>
              </a:r>
              <a:endParaRPr kumimoji="0" lang="en-US" sz="2800" b="0" i="0" u="none" strike="noStrike" cap="none" spc="0" normalizeH="0" baseline="0">
                <a:ln>
                  <a:noFill/>
                </a:ln>
                <a:solidFill>
                  <a:srgbClr val="000000"/>
                </a:solidFill>
                <a:effectLst/>
                <a:uFillTx/>
                <a:latin typeface="+mn-lt"/>
                <a:ea typeface="+mn-ea"/>
                <a:cs typeface="+mn-cs"/>
                <a:sym typeface="Helvetica Neue" panose="02000503000000020004"/>
              </a:endParaRPr>
            </a:p>
          </p:txBody>
        </p:sp>
        <p:sp>
          <p:nvSpPr>
            <p:cNvPr id="8" name="Text Box 7"/>
            <p:cNvSpPr txBox="1"/>
            <p:nvPr/>
          </p:nvSpPr>
          <p:spPr>
            <a:xfrm>
              <a:off x="10660" y="12057"/>
              <a:ext cx="3437" cy="838"/>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upright="0">
              <a:spAutoFit/>
            </a:bodyPr>
            <a:p>
              <a:pPr marL="0" marR="0" indent="0" algn="ctr" defTabSz="2437765" rtl="0" fontAlgn="auto" latinLnBrk="0" hangingPunct="0">
                <a:lnSpc>
                  <a:spcPct val="100000"/>
                </a:lnSpc>
                <a:spcBef>
                  <a:spcPts val="0"/>
                </a:spcBef>
                <a:spcAft>
                  <a:spcPts val="0"/>
                </a:spcAft>
                <a:buClrTx/>
                <a:buSzTx/>
                <a:buFontTx/>
                <a:buNone/>
              </a:pPr>
              <a:r>
                <a:rPr kumimoji="0" lang="en-US" sz="2800" b="0" i="0" u="none" strike="noStrike" cap="none" spc="0" normalizeH="0" baseline="0">
                  <a:ln>
                    <a:noFill/>
                  </a:ln>
                  <a:solidFill>
                    <a:srgbClr val="000000"/>
                  </a:solidFill>
                  <a:effectLst/>
                  <a:uFillTx/>
                  <a:latin typeface="+mn-lt"/>
                  <a:ea typeface="+mn-ea"/>
                  <a:cs typeface="+mn-cs"/>
                  <a:sym typeface="Helvetica Neue" panose="02000503000000020004"/>
                </a:rPr>
                <a:t>100 epoch</a:t>
              </a:r>
              <a:endParaRPr kumimoji="0" lang="en-US" sz="2800" b="0" i="0" u="none" strike="noStrike" cap="none" spc="0" normalizeH="0" baseline="0">
                <a:ln>
                  <a:noFill/>
                </a:ln>
                <a:solidFill>
                  <a:srgbClr val="000000"/>
                </a:solidFill>
                <a:effectLst/>
                <a:uFillTx/>
                <a:latin typeface="+mn-lt"/>
                <a:ea typeface="+mn-ea"/>
                <a:cs typeface="+mn-cs"/>
                <a:sym typeface="Helvetica Neue" panose="02000503000000020004"/>
              </a:endParaRPr>
            </a:p>
          </p:txBody>
        </p:sp>
        <p:cxnSp>
          <p:nvCxnSpPr>
            <p:cNvPr id="9" name="Straight Arrow Connector 8"/>
            <p:cNvCxnSpPr>
              <a:stCxn id="3" idx="2"/>
              <a:endCxn id="4" idx="0"/>
            </p:cNvCxnSpPr>
            <p:nvPr/>
          </p:nvCxnSpPr>
          <p:spPr>
            <a:xfrm>
              <a:off x="10357" y="11784"/>
              <a:ext cx="0" cy="1384"/>
            </a:xfrm>
            <a:prstGeom prst="straightConnector1">
              <a:avLst/>
            </a:prstGeom>
            <a:noFill/>
            <a:ln w="25400" cap="flat">
              <a:solidFill>
                <a:srgbClr val="000000"/>
              </a:solidFill>
              <a:prstDash val="solid"/>
              <a:miter lim="400000"/>
              <a:tailEnd type="arrow"/>
            </a:ln>
          </p:spPr>
          <p:style>
            <a:lnRef idx="0">
              <a:srgbClr val="FFFFFF"/>
            </a:lnRef>
            <a:fillRef idx="0">
              <a:srgbClr val="FFFFFF"/>
            </a:fillRef>
            <a:effectRef idx="0">
              <a:srgbClr val="FFFFFF"/>
            </a:effectRef>
            <a:fontRef idx="none"/>
          </p:style>
        </p:cxnSp>
      </p:grpSp>
      <p:grpSp>
        <p:nvGrpSpPr>
          <p:cNvPr id="24" name="Group 23"/>
          <p:cNvGrpSpPr/>
          <p:nvPr/>
        </p:nvGrpSpPr>
        <p:grpSpPr>
          <a:xfrm>
            <a:off x="12844145" y="5571490"/>
            <a:ext cx="4679950" cy="4022090"/>
            <a:chOff x="20227" y="8774"/>
            <a:chExt cx="7370" cy="6334"/>
          </a:xfrm>
        </p:grpSpPr>
        <p:sp>
          <p:nvSpPr>
            <p:cNvPr id="17" name="Rectangle 16"/>
            <p:cNvSpPr/>
            <p:nvPr/>
          </p:nvSpPr>
          <p:spPr>
            <a:xfrm>
              <a:off x="20227" y="8774"/>
              <a:ext cx="7262" cy="935"/>
            </a:xfrm>
            <a:prstGeom prst="rect">
              <a:avLst/>
            </a:prstGeom>
            <a:noFill/>
            <a:ln w="12700" cap="flat">
              <a:solidFill>
                <a:schemeClr val="bg2">
                  <a:lumMod val="10000"/>
                </a:schemeClr>
              </a:solidFill>
              <a:miter lim="400000"/>
            </a:ln>
            <a:extLst>
              <a:ext uri="{909E8E84-426E-40DD-AFC4-6F175D3DCCD1}">
                <a14:hiddenFill xmlns:a14="http://schemas.microsoft.com/office/drawing/2010/main">
                  <a:solidFill>
                    <a:srgbClr val="000000"/>
                  </a:solidFill>
                </a14:hiddenFill>
              </a:ext>
            </a:extLst>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upright="0">
              <a:spAutoFit/>
            </a:bodyPr>
            <a:p>
              <a:pPr marL="0" marR="0" indent="0" algn="ctr" defTabSz="825500" rtl="0" fontAlgn="auto" latinLnBrk="0" hangingPunct="0">
                <a:lnSpc>
                  <a:spcPct val="100000"/>
                </a:lnSpc>
                <a:spcBef>
                  <a:spcPts val="0"/>
                </a:spcBef>
                <a:spcAft>
                  <a:spcPts val="0"/>
                </a:spcAft>
                <a:buClrTx/>
                <a:buSzTx/>
                <a:buFontTx/>
                <a:buNone/>
              </a:pPr>
              <a:r>
                <a:rPr kumimoji="0" lang="en-US" sz="3200" b="0" i="0" u="none" strike="noStrike" cap="none" spc="0" normalizeH="0" baseline="0">
                  <a:ln>
                    <a:noFill/>
                  </a:ln>
                  <a:solidFill>
                    <a:srgbClr val="000000"/>
                  </a:solidFill>
                  <a:effectLst/>
                  <a:uFillTx/>
                  <a:latin typeface="Helvetica Neue Medium" panose="02000503000000020004"/>
                  <a:ea typeface="Helvetica Neue Medium" panose="02000503000000020004"/>
                  <a:cs typeface="Helvetica Neue Medium" panose="02000503000000020004"/>
                  <a:sym typeface="Helvetica Neue Medium" panose="02000503000000020004"/>
                </a:rPr>
                <a:t>multi-cn</a:t>
              </a:r>
              <a:r>
                <a:rPr kumimoji="0" lang="zh-CN" altLang="en-US" sz="3200" b="0" i="0" u="none" strike="noStrike" cap="none" spc="0" normalizeH="0" baseline="0">
                  <a:ln>
                    <a:noFill/>
                  </a:ln>
                  <a:solidFill>
                    <a:srgbClr val="000000"/>
                  </a:solidFill>
                  <a:effectLst/>
                  <a:uFillTx/>
                  <a:latin typeface="Helvetica Neue Medium" panose="02000503000000020004"/>
                  <a:ea typeface="Helvetica Neue Medium" panose="02000503000000020004"/>
                  <a:cs typeface="Helvetica Neue Medium" panose="02000503000000020004"/>
                  <a:sym typeface="Helvetica Neue Medium" panose="02000503000000020004"/>
                </a:rPr>
                <a:t>预训练模型</a:t>
              </a:r>
              <a:endParaRPr kumimoji="0" lang="zh-CN" altLang="en-US" sz="3200" b="0" i="0" u="none" strike="noStrike" cap="none" spc="0" normalizeH="0" baseline="0">
                <a:ln>
                  <a:noFill/>
                </a:ln>
                <a:solidFill>
                  <a:srgbClr val="000000"/>
                </a:solidFill>
                <a:effectLst/>
                <a:uFillTx/>
                <a:latin typeface="Helvetica Neue Medium" panose="02000503000000020004"/>
                <a:ea typeface="Helvetica Neue Medium" panose="02000503000000020004"/>
                <a:cs typeface="Helvetica Neue Medium" panose="02000503000000020004"/>
                <a:sym typeface="Helvetica Neue Medium" panose="02000503000000020004"/>
              </a:endParaRPr>
            </a:p>
          </p:txBody>
        </p:sp>
        <p:sp>
          <p:nvSpPr>
            <p:cNvPr id="18" name="Rectangle 17"/>
            <p:cNvSpPr/>
            <p:nvPr/>
          </p:nvSpPr>
          <p:spPr>
            <a:xfrm>
              <a:off x="20227" y="10691"/>
              <a:ext cx="7262" cy="1711"/>
            </a:xfrm>
            <a:prstGeom prst="rect">
              <a:avLst/>
            </a:prstGeom>
            <a:noFill/>
            <a:ln w="12700" cap="flat">
              <a:solidFill>
                <a:schemeClr val="bg2">
                  <a:lumMod val="10000"/>
                </a:schemeClr>
              </a:solidFill>
              <a:miter lim="400000"/>
            </a:ln>
            <a:extLst>
              <a:ext uri="{909E8E84-426E-40DD-AFC4-6F175D3DCCD1}">
                <a14:hiddenFill xmlns:a14="http://schemas.microsoft.com/office/drawing/2010/main">
                  <a:solidFill>
                    <a:srgbClr val="000000"/>
                  </a:solidFill>
                </a14:hiddenFill>
              </a:ext>
            </a:extLst>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upright="0">
              <a:spAutoFit/>
            </a:bodyPr>
            <a:p>
              <a:pPr marL="0" marR="0" indent="0" algn="ctr" defTabSz="825500" rtl="0" fontAlgn="auto" latinLnBrk="0" hangingPunct="0">
                <a:lnSpc>
                  <a:spcPct val="100000"/>
                </a:lnSpc>
                <a:spcBef>
                  <a:spcPts val="0"/>
                </a:spcBef>
                <a:spcAft>
                  <a:spcPts val="0"/>
                </a:spcAft>
                <a:buClrTx/>
                <a:buSzTx/>
                <a:buFontTx/>
                <a:buNone/>
              </a:pPr>
              <a:r>
                <a:rPr kumimoji="0" lang="zh-CN" sz="3200" b="0" i="0" u="none" strike="noStrike" cap="none" spc="0" normalizeH="0" baseline="0">
                  <a:ln>
                    <a:noFill/>
                  </a:ln>
                  <a:solidFill>
                    <a:srgbClr val="000000"/>
                  </a:solidFill>
                  <a:effectLst/>
                  <a:uFillTx/>
                  <a:latin typeface="Helvetica Neue Medium" panose="02000503000000020004"/>
                  <a:ea typeface="Helvetica Neue Medium" panose="02000503000000020004"/>
                  <a:cs typeface="Helvetica Neue Medium" panose="02000503000000020004"/>
                  <a:sym typeface="Helvetica Neue Medium" panose="02000503000000020004"/>
                </a:rPr>
                <a:t>使用</a:t>
              </a:r>
              <a:r>
                <a:rPr kumimoji="0" lang="en-US" altLang="zh-CN" sz="3200" b="0" i="0" u="none" strike="noStrike" cap="none" spc="0" normalizeH="0" baseline="0">
                  <a:ln>
                    <a:noFill/>
                  </a:ln>
                  <a:solidFill>
                    <a:srgbClr val="000000"/>
                  </a:solidFill>
                  <a:effectLst/>
                  <a:uFillTx/>
                  <a:latin typeface="Helvetica Neue Medium" panose="02000503000000020004"/>
                  <a:ea typeface="Helvetica Neue Medium" panose="02000503000000020004"/>
                  <a:cs typeface="Helvetica Neue Medium" panose="02000503000000020004"/>
                  <a:sym typeface="Helvetica Neue Medium" panose="02000503000000020004"/>
                </a:rPr>
                <a:t>1505</a:t>
              </a:r>
              <a:r>
                <a:rPr kumimoji="0" lang="zh-CN" altLang="en-US" sz="3200" b="0" i="0" u="none" strike="noStrike" cap="none" spc="0" normalizeH="0" baseline="0">
                  <a:ln>
                    <a:noFill/>
                  </a:ln>
                  <a:solidFill>
                    <a:srgbClr val="000000"/>
                  </a:solidFill>
                  <a:effectLst/>
                  <a:uFillTx/>
                  <a:latin typeface="Helvetica Neue Medium" panose="02000503000000020004"/>
                  <a:ea typeface="Helvetica Neue Medium" panose="02000503000000020004"/>
                  <a:cs typeface="Helvetica Neue Medium" panose="02000503000000020004"/>
                  <a:sym typeface="Helvetica Neue Medium" panose="02000503000000020004"/>
                </a:rPr>
                <a:t>小时数据训练 </a:t>
              </a:r>
              <a:r>
                <a:rPr kumimoji="0" lang="en-US" altLang="zh-CN" sz="3200" b="0" i="0" u="none" strike="noStrike" cap="none" spc="0" normalizeH="0" baseline="0">
                  <a:ln>
                    <a:noFill/>
                  </a:ln>
                  <a:solidFill>
                    <a:srgbClr val="000000"/>
                  </a:solidFill>
                  <a:effectLst/>
                  <a:uFillTx/>
                  <a:latin typeface="Helvetica Neue Medium" panose="02000503000000020004"/>
                  <a:ea typeface="Helvetica Neue Medium" panose="02000503000000020004"/>
                  <a:cs typeface="Helvetica Neue Medium" panose="02000503000000020004"/>
                  <a:sym typeface="Helvetica Neue Medium" panose="02000503000000020004"/>
                </a:rPr>
                <a:t>+ multi-cn</a:t>
              </a:r>
              <a:endParaRPr kumimoji="0" lang="en-US" altLang="zh-CN" sz="3200" b="0" i="0" u="none" strike="noStrike" cap="none" spc="0" normalizeH="0" baseline="0">
                <a:ln>
                  <a:noFill/>
                </a:ln>
                <a:solidFill>
                  <a:srgbClr val="000000"/>
                </a:solidFill>
                <a:effectLst/>
                <a:uFillTx/>
                <a:latin typeface="Helvetica Neue Medium" panose="02000503000000020004"/>
                <a:ea typeface="Helvetica Neue Medium" panose="02000503000000020004"/>
                <a:cs typeface="Helvetica Neue Medium" panose="02000503000000020004"/>
                <a:sym typeface="Helvetica Neue Medium" panose="02000503000000020004"/>
              </a:endParaRPr>
            </a:p>
          </p:txBody>
        </p:sp>
        <p:sp>
          <p:nvSpPr>
            <p:cNvPr id="19" name="Rectangle 18"/>
            <p:cNvSpPr/>
            <p:nvPr/>
          </p:nvSpPr>
          <p:spPr>
            <a:xfrm>
              <a:off x="20227" y="13398"/>
              <a:ext cx="7262" cy="1711"/>
            </a:xfrm>
            <a:prstGeom prst="rect">
              <a:avLst/>
            </a:prstGeom>
            <a:noFill/>
            <a:ln w="12700" cap="flat">
              <a:solidFill>
                <a:schemeClr val="bg2">
                  <a:lumMod val="10000"/>
                </a:schemeClr>
              </a:solidFill>
              <a:miter lim="400000"/>
            </a:ln>
            <a:extLst>
              <a:ext uri="{909E8E84-426E-40DD-AFC4-6F175D3DCCD1}">
                <a14:hiddenFill xmlns:a14="http://schemas.microsoft.com/office/drawing/2010/main">
                  <a:solidFill>
                    <a:srgbClr val="000000"/>
                  </a:solidFill>
                </a14:hiddenFill>
              </a:ext>
            </a:extLst>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upright="0">
              <a:spAutoFit/>
            </a:bodyPr>
            <a:p>
              <a:pPr marL="0" marR="0" indent="0" algn="ctr" defTabSz="825500" rtl="0" fontAlgn="auto" latinLnBrk="0" hangingPunct="0">
                <a:lnSpc>
                  <a:spcPct val="100000"/>
                </a:lnSpc>
                <a:spcBef>
                  <a:spcPts val="0"/>
                </a:spcBef>
                <a:spcAft>
                  <a:spcPts val="0"/>
                </a:spcAft>
                <a:buClrTx/>
                <a:buSzTx/>
                <a:buFontTx/>
                <a:buNone/>
              </a:pPr>
              <a:r>
                <a:rPr kumimoji="0" lang="zh-CN" sz="3200" b="0" i="0" u="none" strike="noStrike" cap="none" spc="0" normalizeH="0" baseline="0">
                  <a:ln>
                    <a:noFill/>
                  </a:ln>
                  <a:solidFill>
                    <a:srgbClr val="000000"/>
                  </a:solidFill>
                  <a:effectLst/>
                  <a:uFillTx/>
                  <a:latin typeface="Helvetica Neue Medium" panose="02000503000000020004"/>
                  <a:ea typeface="Helvetica Neue Medium" panose="02000503000000020004"/>
                  <a:cs typeface="Helvetica Neue Medium" panose="02000503000000020004"/>
                  <a:sym typeface="Helvetica Neue Medium" panose="02000503000000020004"/>
                </a:rPr>
                <a:t>三个场景合并进行</a:t>
              </a:r>
              <a:r>
                <a:rPr kumimoji="0" lang="en-US" altLang="zh-CN" sz="3200" b="0" i="0" u="none" strike="noStrike" cap="none" spc="0" normalizeH="0" baseline="0">
                  <a:ln>
                    <a:noFill/>
                  </a:ln>
                  <a:solidFill>
                    <a:srgbClr val="000000"/>
                  </a:solidFill>
                  <a:effectLst/>
                  <a:uFillTx/>
                  <a:latin typeface="Helvetica Neue Medium" panose="02000503000000020004"/>
                  <a:ea typeface="Helvetica Neue Medium" panose="02000503000000020004"/>
                  <a:cs typeface="Helvetica Neue Medium" panose="02000503000000020004"/>
                  <a:sym typeface="Helvetica Neue Medium" panose="02000503000000020004"/>
                </a:rPr>
                <a:t>finetune</a:t>
              </a:r>
              <a:endParaRPr kumimoji="0" lang="en-US" altLang="zh-CN" sz="3200" b="0" i="0" u="none" strike="noStrike" cap="none" spc="0" normalizeH="0" baseline="0">
                <a:ln>
                  <a:noFill/>
                </a:ln>
                <a:solidFill>
                  <a:srgbClr val="000000"/>
                </a:solidFill>
                <a:effectLst/>
                <a:uFillTx/>
                <a:latin typeface="Helvetica Neue Medium" panose="02000503000000020004"/>
                <a:ea typeface="Helvetica Neue Medium" panose="02000503000000020004"/>
                <a:cs typeface="Helvetica Neue Medium" panose="02000503000000020004"/>
                <a:sym typeface="Helvetica Neue Medium" panose="02000503000000020004"/>
              </a:endParaRPr>
            </a:p>
          </p:txBody>
        </p:sp>
        <p:cxnSp>
          <p:nvCxnSpPr>
            <p:cNvPr id="20" name="Straight Arrow Connector 19"/>
            <p:cNvCxnSpPr>
              <a:stCxn id="17" idx="2"/>
              <a:endCxn id="18" idx="0"/>
            </p:cNvCxnSpPr>
            <p:nvPr/>
          </p:nvCxnSpPr>
          <p:spPr>
            <a:xfrm>
              <a:off x="23858" y="9709"/>
              <a:ext cx="0" cy="982"/>
            </a:xfrm>
            <a:prstGeom prst="straightConnector1">
              <a:avLst/>
            </a:prstGeom>
            <a:noFill/>
            <a:ln w="25400" cap="flat">
              <a:solidFill>
                <a:srgbClr val="000000"/>
              </a:solidFill>
              <a:prstDash val="solid"/>
              <a:miter lim="400000"/>
              <a:tailEnd type="arrow"/>
            </a:ln>
          </p:spPr>
          <p:style>
            <a:lnRef idx="0">
              <a:srgbClr val="FFFFFF"/>
            </a:lnRef>
            <a:fillRef idx="0">
              <a:srgbClr val="FFFFFF"/>
            </a:fillRef>
            <a:effectRef idx="0">
              <a:srgbClr val="FFFFFF"/>
            </a:effectRef>
            <a:fontRef idx="none"/>
          </p:style>
        </p:cxnSp>
        <p:sp>
          <p:nvSpPr>
            <p:cNvPr id="21" name="Text Box 20"/>
            <p:cNvSpPr txBox="1"/>
            <p:nvPr/>
          </p:nvSpPr>
          <p:spPr>
            <a:xfrm>
              <a:off x="24161" y="9939"/>
              <a:ext cx="3437" cy="838"/>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upright="0">
              <a:spAutoFit/>
            </a:bodyPr>
            <a:p>
              <a:pPr marL="0" marR="0" indent="0" algn="ctr" defTabSz="2437765" rtl="0" fontAlgn="auto" latinLnBrk="0" hangingPunct="0">
                <a:lnSpc>
                  <a:spcPct val="100000"/>
                </a:lnSpc>
                <a:spcBef>
                  <a:spcPts val="0"/>
                </a:spcBef>
                <a:spcAft>
                  <a:spcPts val="0"/>
                </a:spcAft>
                <a:buClrTx/>
                <a:buSzTx/>
                <a:buFontTx/>
                <a:buNone/>
              </a:pPr>
              <a:r>
                <a:rPr kumimoji="0" lang="en-US" sz="2800" b="0" i="0" u="none" strike="noStrike" cap="none" spc="0" normalizeH="0" baseline="0">
                  <a:ln>
                    <a:noFill/>
                  </a:ln>
                  <a:solidFill>
                    <a:srgbClr val="000000"/>
                  </a:solidFill>
                  <a:effectLst/>
                  <a:uFillTx/>
                  <a:latin typeface="+mn-lt"/>
                  <a:ea typeface="+mn-ea"/>
                  <a:cs typeface="+mn-cs"/>
                  <a:sym typeface="Helvetica Neue" panose="02000503000000020004"/>
                </a:rPr>
                <a:t>26 epoch</a:t>
              </a:r>
              <a:endParaRPr kumimoji="0" lang="en-US" sz="2800" b="0" i="0" u="none" strike="noStrike" cap="none" spc="0" normalizeH="0" baseline="0">
                <a:ln>
                  <a:noFill/>
                </a:ln>
                <a:solidFill>
                  <a:srgbClr val="000000"/>
                </a:solidFill>
                <a:effectLst/>
                <a:uFillTx/>
                <a:latin typeface="+mn-lt"/>
                <a:ea typeface="+mn-ea"/>
                <a:cs typeface="+mn-cs"/>
                <a:sym typeface="Helvetica Neue" panose="02000503000000020004"/>
              </a:endParaRPr>
            </a:p>
          </p:txBody>
        </p:sp>
        <p:sp>
          <p:nvSpPr>
            <p:cNvPr id="22" name="Text Box 21"/>
            <p:cNvSpPr txBox="1"/>
            <p:nvPr/>
          </p:nvSpPr>
          <p:spPr>
            <a:xfrm>
              <a:off x="24161" y="12287"/>
              <a:ext cx="3437" cy="838"/>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upright="0">
              <a:spAutoFit/>
            </a:bodyPr>
            <a:p>
              <a:pPr marL="0" marR="0" indent="0" algn="ctr" defTabSz="2437765" rtl="0" fontAlgn="auto" latinLnBrk="0" hangingPunct="0">
                <a:lnSpc>
                  <a:spcPct val="100000"/>
                </a:lnSpc>
                <a:spcBef>
                  <a:spcPts val="0"/>
                </a:spcBef>
                <a:spcAft>
                  <a:spcPts val="0"/>
                </a:spcAft>
                <a:buClrTx/>
                <a:buSzTx/>
                <a:buFontTx/>
                <a:buNone/>
              </a:pPr>
              <a:r>
                <a:rPr kumimoji="0" lang="en-US" sz="2800" b="0" i="0" u="none" strike="noStrike" cap="none" spc="0" normalizeH="0" baseline="0">
                  <a:ln>
                    <a:noFill/>
                  </a:ln>
                  <a:solidFill>
                    <a:srgbClr val="000000"/>
                  </a:solidFill>
                  <a:effectLst/>
                  <a:uFillTx/>
                  <a:latin typeface="+mn-lt"/>
                  <a:ea typeface="+mn-ea"/>
                  <a:cs typeface="+mn-cs"/>
                  <a:sym typeface="Helvetica Neue" panose="02000503000000020004"/>
                </a:rPr>
                <a:t>100 epoch</a:t>
              </a:r>
              <a:endParaRPr kumimoji="0" lang="en-US" sz="2800" b="0" i="0" u="none" strike="noStrike" cap="none" spc="0" normalizeH="0" baseline="0">
                <a:ln>
                  <a:noFill/>
                </a:ln>
                <a:solidFill>
                  <a:srgbClr val="000000"/>
                </a:solidFill>
                <a:effectLst/>
                <a:uFillTx/>
                <a:latin typeface="+mn-lt"/>
                <a:ea typeface="+mn-ea"/>
                <a:cs typeface="+mn-cs"/>
                <a:sym typeface="Helvetica Neue" panose="02000503000000020004"/>
              </a:endParaRPr>
            </a:p>
          </p:txBody>
        </p:sp>
        <p:cxnSp>
          <p:nvCxnSpPr>
            <p:cNvPr id="23" name="Straight Arrow Connector 22"/>
            <p:cNvCxnSpPr>
              <a:stCxn id="18" idx="2"/>
              <a:endCxn id="19" idx="0"/>
            </p:cNvCxnSpPr>
            <p:nvPr/>
          </p:nvCxnSpPr>
          <p:spPr>
            <a:xfrm>
              <a:off x="23858" y="12402"/>
              <a:ext cx="0" cy="996"/>
            </a:xfrm>
            <a:prstGeom prst="straightConnector1">
              <a:avLst/>
            </a:prstGeom>
            <a:noFill/>
            <a:ln w="25400" cap="flat">
              <a:solidFill>
                <a:srgbClr val="000000"/>
              </a:solidFill>
              <a:prstDash val="solid"/>
              <a:miter lim="400000"/>
              <a:tailEnd type="arrow"/>
            </a:ln>
          </p:spPr>
          <p:style>
            <a:lnRef idx="0">
              <a:srgbClr val="FFFFFF"/>
            </a:lnRef>
            <a:fillRef idx="0">
              <a:srgbClr val="FFFFFF"/>
            </a:fillRef>
            <a:effectRef idx="0">
              <a:srgbClr val="FFFFFF"/>
            </a:effectRef>
            <a:fontRef idx="none"/>
          </p:style>
        </p:cxnSp>
      </p:grpSp>
      <p:sp>
        <p:nvSpPr>
          <p:cNvPr id="26" name="Text Box 25"/>
          <p:cNvSpPr txBox="1"/>
          <p:nvPr/>
        </p:nvSpPr>
        <p:spPr>
          <a:xfrm>
            <a:off x="1591310" y="4215448"/>
            <a:ext cx="5028565" cy="71691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upright="0">
            <a:spAutoFit/>
          </a:bodyPr>
          <a:p>
            <a:pPr marL="0" marR="0" indent="0" algn="ctr" defTabSz="2437765"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Neue" panose="02000503000000020004"/>
              </a:rPr>
              <a:t>受限赛道</a:t>
            </a:r>
            <a:endParaRPr kumimoji="0" lang="zh-CN" altLang="en-US" sz="4000" b="0" i="0" u="none" strike="noStrike" cap="none" spc="0" normalizeH="0" baseline="0">
              <a:ln>
                <a:noFill/>
              </a:ln>
              <a:solidFill>
                <a:srgbClr val="000000"/>
              </a:solidFill>
              <a:effectLst/>
              <a:uFillTx/>
              <a:latin typeface="+mn-lt"/>
              <a:ea typeface="+mn-ea"/>
              <a:cs typeface="+mn-cs"/>
              <a:sym typeface="Helvetica Neue" panose="02000503000000020004"/>
            </a:endParaRPr>
          </a:p>
        </p:txBody>
      </p:sp>
      <p:sp>
        <p:nvSpPr>
          <p:cNvPr id="27" name="Text Box 26"/>
          <p:cNvSpPr txBox="1"/>
          <p:nvPr/>
        </p:nvSpPr>
        <p:spPr>
          <a:xfrm>
            <a:off x="10985500" y="4215448"/>
            <a:ext cx="5028565" cy="71691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upright="0">
            <a:spAutoFit/>
          </a:bodyPr>
          <a:p>
            <a:pPr marL="0" marR="0" indent="0" algn="ctr" defTabSz="2437765"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Neue" panose="02000503000000020004"/>
              </a:rPr>
              <a:t>非受限赛道</a:t>
            </a:r>
            <a:endParaRPr kumimoji="0" lang="zh-CN" altLang="en-US" sz="4000" b="0" i="0" u="none" strike="noStrike" cap="none" spc="0" normalizeH="0" baseline="0">
              <a:ln>
                <a:noFill/>
              </a:ln>
              <a:solidFill>
                <a:srgbClr val="000000"/>
              </a:solidFill>
              <a:effectLst/>
              <a:uFillTx/>
              <a:latin typeface="+mn-lt"/>
              <a:ea typeface="+mn-ea"/>
              <a:cs typeface="+mn-cs"/>
              <a:sym typeface="Helvetica Neue" panose="02000503000000020004"/>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模型——loss function"/>
          <p:cNvSpPr txBox="1"/>
          <p:nvPr>
            <p:ph type="body" idx="21"/>
          </p:nvPr>
        </p:nvSpPr>
        <p:spPr>
          <a:prstGeom prst="rect">
            <a:avLst/>
          </a:prstGeom>
        </p:spPr>
        <p:txBody>
          <a:bodyPr/>
          <a:lstStyle/>
          <a:p>
            <a:r>
              <a:rPr lang="zh-CN"/>
              <a:t>关键词检测</a:t>
            </a:r>
            <a:endParaRPr lang="zh-CN"/>
          </a:p>
        </p:txBody>
      </p:sp>
      <p:sp>
        <p:nvSpPr>
          <p:cNvPr id="218" name="参赛方案"/>
          <p:cNvSpPr txBox="1"/>
          <p:nvPr>
            <p:ph type="title"/>
          </p:nvPr>
        </p:nvSpPr>
        <p:spPr>
          <a:prstGeom prst="rect">
            <a:avLst/>
          </a:prstGeom>
        </p:spPr>
        <p:txBody>
          <a:bodyPr/>
          <a:lstStyle>
            <a:lvl1pPr defTabSz="2145665">
              <a:defRPr sz="7480" spc="-149"/>
            </a:lvl1pPr>
          </a:lstStyle>
          <a:p>
            <a:r>
              <a:t>参赛方案</a:t>
            </a:r>
          </a:p>
        </p:txBody>
      </p:sp>
      <p:sp>
        <p:nvSpPr>
          <p:cNvPr id="6" name="Text Box 5"/>
          <p:cNvSpPr txBox="1"/>
          <p:nvPr/>
        </p:nvSpPr>
        <p:spPr>
          <a:xfrm>
            <a:off x="16531590" y="2593975"/>
            <a:ext cx="5053965" cy="207137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t" forceAA="0" upright="0">
            <a:spAutoFit/>
          </a:bodyPr>
          <a:p>
            <a:pPr marL="0" marR="0" indent="0" algn="ctr" defTabSz="2437765" rtl="0" fontAlgn="auto" latinLnBrk="0" hangingPunct="0">
              <a:lnSpc>
                <a:spcPct val="100000"/>
              </a:lnSpc>
              <a:spcBef>
                <a:spcPts val="0"/>
              </a:spcBef>
              <a:spcAft>
                <a:spcPts val="0"/>
              </a:spcAft>
              <a:buClrTx/>
              <a:buSzTx/>
              <a:buFontTx/>
              <a:buNone/>
            </a:pPr>
            <a:r>
              <a:rPr kumimoji="0" lang="en-US" sz="3200" b="0" i="0" u="none" strike="noStrike" cap="none" spc="0" normalizeH="0" baseline="0">
                <a:ln>
                  <a:noFill/>
                </a:ln>
                <a:solidFill>
                  <a:srgbClr val="000000"/>
                </a:solidFill>
                <a:effectLst/>
                <a:uFillTx/>
                <a:latin typeface="+mn-lt"/>
                <a:ea typeface="+mn-ea"/>
                <a:cs typeface="+mn-cs"/>
                <a:sym typeface="Helvetica Neue" panose="02000503000000020004"/>
              </a:rPr>
              <a:t>KW_551 环境</a:t>
            </a:r>
            <a:endParaRPr kumimoji="0" lang="en-US" sz="3200" b="0" i="0" u="none" strike="noStrike" cap="none" spc="0" normalizeH="0" baseline="0">
              <a:ln>
                <a:noFill/>
              </a:ln>
              <a:solidFill>
                <a:srgbClr val="000000"/>
              </a:solidFill>
              <a:effectLst/>
              <a:uFillTx/>
              <a:latin typeface="+mn-lt"/>
              <a:ea typeface="+mn-ea"/>
              <a:cs typeface="+mn-cs"/>
              <a:sym typeface="Helvetica Neue" panose="02000503000000020004"/>
            </a:endParaRPr>
          </a:p>
          <a:p>
            <a:pPr marL="0" marR="0" indent="0" algn="ctr" defTabSz="2437765" rtl="0" fontAlgn="auto" latinLnBrk="0" hangingPunct="0">
              <a:lnSpc>
                <a:spcPct val="100000"/>
              </a:lnSpc>
              <a:spcBef>
                <a:spcPts val="0"/>
              </a:spcBef>
              <a:spcAft>
                <a:spcPts val="0"/>
              </a:spcAft>
              <a:buClrTx/>
              <a:buSzTx/>
              <a:buFontTx/>
              <a:buNone/>
            </a:pPr>
            <a:r>
              <a:rPr kumimoji="0" lang="en-US" sz="3200" b="0" i="0" u="none" strike="noStrike" cap="none" spc="0" normalizeH="0" baseline="0">
                <a:ln>
                  <a:noFill/>
                </a:ln>
                <a:solidFill>
                  <a:srgbClr val="000000"/>
                </a:solidFill>
                <a:effectLst/>
                <a:uFillTx/>
                <a:latin typeface="+mn-lt"/>
                <a:ea typeface="+mn-ea"/>
                <a:cs typeface="+mn-cs"/>
                <a:sym typeface="Helvetica Neue" panose="02000503000000020004"/>
              </a:rPr>
              <a:t>KW_103 互联网</a:t>
            </a:r>
            <a:endParaRPr kumimoji="0" lang="en-US" sz="3200" b="0" i="0" u="none" strike="noStrike" cap="none" spc="0" normalizeH="0" baseline="0">
              <a:ln>
                <a:noFill/>
              </a:ln>
              <a:solidFill>
                <a:srgbClr val="000000"/>
              </a:solidFill>
              <a:effectLst/>
              <a:uFillTx/>
              <a:latin typeface="+mn-lt"/>
              <a:ea typeface="+mn-ea"/>
              <a:cs typeface="+mn-cs"/>
              <a:sym typeface="Helvetica Neue" panose="02000503000000020004"/>
            </a:endParaRPr>
          </a:p>
          <a:p>
            <a:pPr marL="0" marR="0" indent="0" algn="ctr" defTabSz="2437765" rtl="0" fontAlgn="auto" latinLnBrk="0" hangingPunct="0">
              <a:lnSpc>
                <a:spcPct val="100000"/>
              </a:lnSpc>
              <a:spcBef>
                <a:spcPts val="0"/>
              </a:spcBef>
              <a:spcAft>
                <a:spcPts val="0"/>
              </a:spcAft>
              <a:buClrTx/>
              <a:buSzTx/>
              <a:buFontTx/>
              <a:buNone/>
            </a:pPr>
            <a:r>
              <a:rPr kumimoji="0" lang="en-US" sz="3200" b="0" i="0" u="none" strike="noStrike" cap="none" spc="0" normalizeH="0" baseline="0">
                <a:ln>
                  <a:noFill/>
                </a:ln>
                <a:solidFill>
                  <a:srgbClr val="000000"/>
                </a:solidFill>
                <a:effectLst/>
                <a:uFillTx/>
                <a:latin typeface="+mn-lt"/>
                <a:ea typeface="+mn-ea"/>
                <a:cs typeface="+mn-cs"/>
                <a:sym typeface="Helvetica Neue" panose="02000503000000020004"/>
              </a:rPr>
              <a:t>KW_104 互联网创业</a:t>
            </a:r>
            <a:endParaRPr kumimoji="0" lang="en-US" sz="3200" b="0" i="0" u="none" strike="noStrike" cap="none" spc="0" normalizeH="0" baseline="0">
              <a:ln>
                <a:noFill/>
              </a:ln>
              <a:solidFill>
                <a:srgbClr val="000000"/>
              </a:solidFill>
              <a:effectLst/>
              <a:uFillTx/>
              <a:latin typeface="+mn-lt"/>
              <a:ea typeface="+mn-ea"/>
              <a:cs typeface="+mn-cs"/>
              <a:sym typeface="Helvetica Neue" panose="02000503000000020004"/>
            </a:endParaRPr>
          </a:p>
          <a:p>
            <a:pPr marL="0" marR="0" indent="0" algn="ctr" defTabSz="2437765" rtl="0" fontAlgn="auto" latinLnBrk="0" hangingPunct="0">
              <a:lnSpc>
                <a:spcPct val="100000"/>
              </a:lnSpc>
              <a:spcBef>
                <a:spcPts val="0"/>
              </a:spcBef>
              <a:spcAft>
                <a:spcPts val="0"/>
              </a:spcAft>
              <a:buClrTx/>
              <a:buSzTx/>
              <a:buFontTx/>
              <a:buNone/>
            </a:pPr>
            <a:r>
              <a:rPr lang="en-US" sz="3200">
                <a:solidFill>
                  <a:srgbClr val="000000"/>
                </a:solidFill>
                <a:sym typeface="Helvetica Neue" panose="02000503000000020004"/>
              </a:rPr>
              <a:t>KW_200 创业</a:t>
            </a:r>
            <a:endParaRPr lang="en-US" sz="3200">
              <a:solidFill>
                <a:srgbClr val="000000"/>
              </a:solidFill>
              <a:sym typeface="Helvetica Neue" panose="02000503000000020004"/>
            </a:endParaRPr>
          </a:p>
        </p:txBody>
      </p:sp>
      <p:grpSp>
        <p:nvGrpSpPr>
          <p:cNvPr id="10" name="Group 9"/>
          <p:cNvGrpSpPr/>
          <p:nvPr/>
        </p:nvGrpSpPr>
        <p:grpSpPr>
          <a:xfrm>
            <a:off x="948055" y="5924550"/>
            <a:ext cx="19541490" cy="5002530"/>
            <a:chOff x="954" y="8819"/>
            <a:chExt cx="30774" cy="7878"/>
          </a:xfrm>
        </p:grpSpPr>
        <p:sp>
          <p:nvSpPr>
            <p:cNvPr id="2" name="Text Box 1"/>
            <p:cNvSpPr txBox="1"/>
            <p:nvPr/>
          </p:nvSpPr>
          <p:spPr>
            <a:xfrm>
              <a:off x="6102" y="10737"/>
              <a:ext cx="21092" cy="93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t" forceAA="0" upright="0">
              <a:spAutoFit/>
            </a:bodyPr>
            <a:p>
              <a:pPr marL="0" marR="0" indent="0" algn="l" defTabSz="2437765" rtl="0" fontAlgn="auto" latinLnBrk="0" hangingPunct="0">
                <a:lnSpc>
                  <a:spcPct val="100000"/>
                </a:lnSpc>
                <a:spcBef>
                  <a:spcPts val="0"/>
                </a:spcBef>
                <a:spcAft>
                  <a:spcPts val="0"/>
                </a:spcAft>
                <a:buClrTx/>
                <a:buSzTx/>
                <a:buFontTx/>
                <a:buNone/>
              </a:pPr>
              <a:r>
                <a:rPr kumimoji="0" lang="en-US" sz="3200" b="0" i="0" u="none" strike="noStrike" cap="none" spc="0" normalizeH="0" baseline="0">
                  <a:ln>
                    <a:noFill/>
                  </a:ln>
                  <a:solidFill>
                    <a:srgbClr val="000000"/>
                  </a:solidFill>
                  <a:effectLst/>
                  <a:uFillTx/>
                  <a:latin typeface="+mn-lt"/>
                  <a:ea typeface="+mn-ea"/>
                  <a:cs typeface="+mn-cs"/>
                  <a:sym typeface="Helvetica Neue" panose="02000503000000020004"/>
                </a:rPr>
                <a:t>如果我们前推十年的话我们发现在一个纯比特环境的互联网创业环境下</a:t>
              </a:r>
              <a:endParaRPr kumimoji="0" lang="en-US" sz="3200" b="0" i="0" u="none" strike="noStrike" cap="none" spc="0" normalizeH="0" baseline="0">
                <a:ln>
                  <a:noFill/>
                </a:ln>
                <a:solidFill>
                  <a:srgbClr val="000000"/>
                </a:solidFill>
                <a:effectLst/>
                <a:uFillTx/>
                <a:latin typeface="+mn-lt"/>
                <a:ea typeface="+mn-ea"/>
                <a:cs typeface="+mn-cs"/>
                <a:sym typeface="Helvetica Neue" panose="02000503000000020004"/>
              </a:endParaRPr>
            </a:p>
          </p:txBody>
        </p:sp>
        <p:sp>
          <p:nvSpPr>
            <p:cNvPr id="3" name="Text Box 2"/>
            <p:cNvSpPr txBox="1"/>
            <p:nvPr/>
          </p:nvSpPr>
          <p:spPr>
            <a:xfrm>
              <a:off x="6102" y="8819"/>
              <a:ext cx="25627" cy="93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t" forceAA="0" upright="0">
              <a:spAutoFit/>
            </a:bodyPr>
            <a:p>
              <a:pPr marL="0" marR="0" indent="0" algn="l" defTabSz="2437765" rtl="0" fontAlgn="auto" latinLnBrk="0" hangingPunct="0">
                <a:lnSpc>
                  <a:spcPct val="100000"/>
                </a:lnSpc>
                <a:spcBef>
                  <a:spcPts val="0"/>
                </a:spcBef>
                <a:spcAft>
                  <a:spcPts val="0"/>
                </a:spcAft>
                <a:buClrTx/>
                <a:buSzTx/>
                <a:buFontTx/>
                <a:buNone/>
              </a:pPr>
              <a:r>
                <a:rPr kumimoji="0" lang="en-US" sz="3200" b="0" i="0" u="none" strike="noStrike" cap="none" spc="0" normalizeH="0" baseline="0">
                  <a:ln>
                    <a:noFill/>
                  </a:ln>
                  <a:solidFill>
                    <a:srgbClr val="000000"/>
                  </a:solidFill>
                  <a:effectLst/>
                  <a:uFillTx/>
                  <a:latin typeface="+mn-lt"/>
                  <a:ea typeface="+mn-ea"/>
                  <a:cs typeface="+mn-cs"/>
                  <a:sym typeface="Helvetica Neue" panose="02000503000000020004"/>
                </a:rPr>
                <a:t>如果 我们 前推 十年 的话 我会 发现 在 一个 纯 比特 环境 的 互联网 创业环境 下</a:t>
              </a:r>
              <a:endParaRPr kumimoji="0" lang="en-US" sz="3200" b="0" i="0" u="none" strike="noStrike" cap="none" spc="0" normalizeH="0" baseline="0">
                <a:ln>
                  <a:noFill/>
                </a:ln>
                <a:solidFill>
                  <a:srgbClr val="000000"/>
                </a:solidFill>
                <a:effectLst/>
                <a:uFillTx/>
                <a:latin typeface="+mn-lt"/>
                <a:ea typeface="+mn-ea"/>
                <a:cs typeface="+mn-cs"/>
                <a:sym typeface="Helvetica Neue" panose="02000503000000020004"/>
              </a:endParaRPr>
            </a:p>
          </p:txBody>
        </p:sp>
        <p:sp>
          <p:nvSpPr>
            <p:cNvPr id="5" name="Text Box 4"/>
            <p:cNvSpPr txBox="1"/>
            <p:nvPr/>
          </p:nvSpPr>
          <p:spPr>
            <a:xfrm>
              <a:off x="6102" y="12661"/>
              <a:ext cx="14519" cy="4037"/>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t" forceAA="0" upright="0">
              <a:spAutoFit/>
            </a:bodyPr>
            <a:p>
              <a:pPr marL="0" marR="0" indent="0" algn="ctr" defTabSz="2437765" rtl="0" fontAlgn="auto" latinLnBrk="0" hangingPunct="0">
                <a:lnSpc>
                  <a:spcPct val="100000"/>
                </a:lnSpc>
                <a:spcBef>
                  <a:spcPts val="0"/>
                </a:spcBef>
                <a:spcAft>
                  <a:spcPts val="0"/>
                </a:spcAft>
                <a:buClrTx/>
                <a:buSzTx/>
                <a:buFontTx/>
                <a:buNone/>
              </a:pPr>
              <a:r>
                <a:rPr kumimoji="0" lang="en-US" sz="3200" b="0" i="0" u="none" strike="noStrike" cap="none" spc="0" normalizeH="0" baseline="0">
                  <a:ln>
                    <a:noFill/>
                  </a:ln>
                  <a:solidFill>
                    <a:srgbClr val="000000"/>
                  </a:solidFill>
                  <a:effectLst/>
                  <a:uFillTx/>
                  <a:latin typeface="+mn-lt"/>
                  <a:ea typeface="+mn-ea"/>
                  <a:cs typeface="+mn-cs"/>
                  <a:sym typeface="Helvetica Neue" panose="02000503000000020004"/>
                </a:rPr>
                <a:t>KW_551 TV1_002620006_0014 360 372 0                                                                                                                                                                         </a:t>
              </a:r>
              <a:endParaRPr kumimoji="0" lang="en-US" sz="3200" b="0" i="0" u="none" strike="noStrike" cap="none" spc="0" normalizeH="0" baseline="0">
                <a:ln>
                  <a:noFill/>
                </a:ln>
                <a:solidFill>
                  <a:srgbClr val="000000"/>
                </a:solidFill>
                <a:effectLst/>
                <a:uFillTx/>
                <a:latin typeface="+mn-lt"/>
                <a:ea typeface="+mn-ea"/>
                <a:cs typeface="+mn-cs"/>
                <a:sym typeface="Helvetica Neue" panose="02000503000000020004"/>
              </a:endParaRPr>
            </a:p>
            <a:p>
              <a:pPr marL="0" marR="0" indent="0" algn="ctr" defTabSz="2437765" rtl="0" fontAlgn="auto" latinLnBrk="0" hangingPunct="0">
                <a:lnSpc>
                  <a:spcPct val="100000"/>
                </a:lnSpc>
                <a:spcBef>
                  <a:spcPts val="0"/>
                </a:spcBef>
                <a:spcAft>
                  <a:spcPts val="0"/>
                </a:spcAft>
                <a:buClrTx/>
                <a:buSzTx/>
                <a:buFontTx/>
                <a:buNone/>
              </a:pPr>
              <a:r>
                <a:rPr kumimoji="0" lang="en-US" sz="3200" b="0" i="0" u="none" strike="noStrike" cap="none" spc="0" normalizeH="0" baseline="0">
                  <a:ln>
                    <a:noFill/>
                  </a:ln>
                  <a:solidFill>
                    <a:srgbClr val="000000"/>
                  </a:solidFill>
                  <a:effectLst/>
                  <a:uFillTx/>
                  <a:latin typeface="+mn-lt"/>
                  <a:ea typeface="+mn-ea"/>
                  <a:cs typeface="+mn-cs"/>
                  <a:sym typeface="Helvetica Neue" panose="02000503000000020004"/>
                </a:rPr>
                <a:t>KW_103 TV1_002620006_0014 400 436 0</a:t>
              </a:r>
              <a:endParaRPr kumimoji="0" lang="en-US" sz="3200" b="0" i="0" u="none" strike="noStrike" cap="none" spc="0" normalizeH="0" baseline="0">
                <a:ln>
                  <a:noFill/>
                </a:ln>
                <a:solidFill>
                  <a:srgbClr val="000000"/>
                </a:solidFill>
                <a:effectLst/>
                <a:uFillTx/>
                <a:latin typeface="+mn-lt"/>
                <a:ea typeface="+mn-ea"/>
                <a:cs typeface="+mn-cs"/>
                <a:sym typeface="Helvetica Neue" panose="02000503000000020004"/>
              </a:endParaRPr>
            </a:p>
            <a:p>
              <a:pPr marL="0" marR="0" indent="0" algn="ctr" defTabSz="2437765" rtl="0" fontAlgn="auto" latinLnBrk="0" hangingPunct="0">
                <a:lnSpc>
                  <a:spcPct val="100000"/>
                </a:lnSpc>
                <a:spcBef>
                  <a:spcPts val="0"/>
                </a:spcBef>
                <a:spcAft>
                  <a:spcPts val="0"/>
                </a:spcAft>
                <a:buClrTx/>
                <a:buSzTx/>
                <a:buFontTx/>
                <a:buNone/>
              </a:pPr>
              <a:r>
                <a:rPr kumimoji="0" lang="en-US" sz="3200" b="0" i="0" u="none" strike="noStrike" cap="none" spc="0" normalizeH="0" baseline="0">
                  <a:ln>
                    <a:noFill/>
                  </a:ln>
                  <a:solidFill>
                    <a:srgbClr val="000000"/>
                  </a:solidFill>
                  <a:effectLst/>
                  <a:uFillTx/>
                  <a:latin typeface="+mn-lt"/>
                  <a:ea typeface="+mn-ea"/>
                  <a:cs typeface="+mn-cs"/>
                  <a:sym typeface="Helvetica Neue" panose="02000503000000020004"/>
                </a:rPr>
                <a:t>KW_104 TV1_002620006_0014 400 452 0</a:t>
              </a:r>
              <a:endParaRPr kumimoji="0" lang="en-US" sz="3200" b="0" i="0" u="none" strike="noStrike" cap="none" spc="0" normalizeH="0" baseline="0">
                <a:ln>
                  <a:noFill/>
                </a:ln>
                <a:solidFill>
                  <a:srgbClr val="000000"/>
                </a:solidFill>
                <a:effectLst/>
                <a:uFillTx/>
                <a:latin typeface="+mn-lt"/>
                <a:ea typeface="+mn-ea"/>
                <a:cs typeface="+mn-cs"/>
                <a:sym typeface="Helvetica Neue" panose="02000503000000020004"/>
              </a:endParaRPr>
            </a:p>
            <a:p>
              <a:pPr marL="0" marR="0" indent="0" algn="ctr" defTabSz="2437765" rtl="0" fontAlgn="auto" latinLnBrk="0" hangingPunct="0">
                <a:lnSpc>
                  <a:spcPct val="100000"/>
                </a:lnSpc>
                <a:spcBef>
                  <a:spcPts val="0"/>
                </a:spcBef>
                <a:spcAft>
                  <a:spcPts val="0"/>
                </a:spcAft>
                <a:buClrTx/>
                <a:buSzTx/>
                <a:buFontTx/>
                <a:buNone/>
              </a:pPr>
              <a:r>
                <a:rPr kumimoji="0" lang="en-US" sz="3200" b="0" i="0" u="none" strike="noStrike" cap="none" spc="0" normalizeH="0" baseline="0">
                  <a:ln>
                    <a:noFill/>
                  </a:ln>
                  <a:solidFill>
                    <a:srgbClr val="000000"/>
                  </a:solidFill>
                  <a:effectLst/>
                  <a:uFillTx/>
                  <a:latin typeface="+mn-lt"/>
                  <a:ea typeface="+mn-ea"/>
                  <a:cs typeface="+mn-cs"/>
                  <a:sym typeface="Helvetica Neue" panose="02000503000000020004"/>
                </a:rPr>
                <a:t>KW_200 TV1_002620006_0014 440 452 0</a:t>
              </a:r>
              <a:endParaRPr kumimoji="0" lang="en-US" sz="3200" b="0" i="0" u="none" strike="noStrike" cap="none" spc="0" normalizeH="0" baseline="0">
                <a:ln>
                  <a:noFill/>
                </a:ln>
                <a:solidFill>
                  <a:srgbClr val="000000"/>
                </a:solidFill>
                <a:effectLst/>
                <a:uFillTx/>
                <a:latin typeface="+mn-lt"/>
                <a:ea typeface="+mn-ea"/>
                <a:cs typeface="+mn-cs"/>
                <a:sym typeface="Helvetica Neue" panose="02000503000000020004"/>
              </a:endParaRPr>
            </a:p>
            <a:p>
              <a:pPr marL="0" marR="0" indent="0" algn="ctr" defTabSz="2437765" rtl="0" fontAlgn="auto" latinLnBrk="0" hangingPunct="0">
                <a:lnSpc>
                  <a:spcPct val="100000"/>
                </a:lnSpc>
                <a:spcBef>
                  <a:spcPts val="0"/>
                </a:spcBef>
                <a:spcAft>
                  <a:spcPts val="0"/>
                </a:spcAft>
                <a:buClrTx/>
                <a:buSzTx/>
                <a:buFontTx/>
                <a:buNone/>
              </a:pPr>
              <a:r>
                <a:rPr kumimoji="0" lang="en-US" sz="3200" b="0" i="0" u="none" strike="noStrike" cap="none" spc="0" normalizeH="0" baseline="0">
                  <a:ln>
                    <a:noFill/>
                  </a:ln>
                  <a:solidFill>
                    <a:srgbClr val="000000"/>
                  </a:solidFill>
                  <a:effectLst/>
                  <a:uFillTx/>
                  <a:latin typeface="+mn-lt"/>
                  <a:ea typeface="+mn-ea"/>
                  <a:cs typeface="+mn-cs"/>
                  <a:sym typeface="Helvetica Neue" panose="02000503000000020004"/>
                </a:rPr>
                <a:t>KW_551 TV1_002620006_0014 464 480 0</a:t>
              </a:r>
              <a:endParaRPr kumimoji="0" lang="en-US" sz="3200" b="0" i="0" u="none" strike="noStrike" cap="none" spc="0" normalizeH="0" baseline="0">
                <a:ln>
                  <a:noFill/>
                </a:ln>
                <a:solidFill>
                  <a:srgbClr val="000000"/>
                </a:solidFill>
                <a:effectLst/>
                <a:uFillTx/>
                <a:latin typeface="+mn-lt"/>
                <a:ea typeface="+mn-ea"/>
                <a:cs typeface="+mn-cs"/>
                <a:sym typeface="Helvetica Neue" panose="02000503000000020004"/>
              </a:endParaRPr>
            </a:p>
          </p:txBody>
        </p:sp>
        <p:sp>
          <p:nvSpPr>
            <p:cNvPr id="7" name="Text Box 6"/>
            <p:cNvSpPr txBox="1"/>
            <p:nvPr/>
          </p:nvSpPr>
          <p:spPr>
            <a:xfrm>
              <a:off x="2749" y="8819"/>
              <a:ext cx="1791" cy="93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upright="0">
              <a:spAutoFit/>
            </a:bodyPr>
            <a:p>
              <a:pPr marL="0" marR="0" indent="0" algn="ctr" defTabSz="2437765"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mn-lt"/>
                  <a:ea typeface="+mn-ea"/>
                  <a:cs typeface="+mn-cs"/>
                  <a:sym typeface="Helvetica Neue" panose="02000503000000020004"/>
                </a:rPr>
                <a:t>标签</a:t>
              </a:r>
              <a:endParaRPr kumimoji="0" lang="zh-CN" altLang="en-US" sz="3200" b="0" i="0" u="none" strike="noStrike" cap="none" spc="0" normalizeH="0" baseline="0">
                <a:ln>
                  <a:noFill/>
                </a:ln>
                <a:solidFill>
                  <a:srgbClr val="000000"/>
                </a:solidFill>
                <a:effectLst/>
                <a:uFillTx/>
                <a:latin typeface="+mn-lt"/>
                <a:ea typeface="+mn-ea"/>
                <a:cs typeface="+mn-cs"/>
                <a:sym typeface="Helvetica Neue" panose="02000503000000020004"/>
              </a:endParaRPr>
            </a:p>
          </p:txBody>
        </p:sp>
        <p:sp>
          <p:nvSpPr>
            <p:cNvPr id="8" name="Text Box 7"/>
            <p:cNvSpPr txBox="1"/>
            <p:nvPr/>
          </p:nvSpPr>
          <p:spPr>
            <a:xfrm>
              <a:off x="1430" y="10639"/>
              <a:ext cx="4429" cy="93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upright="0">
              <a:spAutoFit/>
            </a:bodyPr>
            <a:p>
              <a:pPr marL="0" marR="0" indent="0" algn="ctr" defTabSz="2437765"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mn-lt"/>
                  <a:ea typeface="+mn-ea"/>
                  <a:cs typeface="+mn-cs"/>
                  <a:sym typeface="Helvetica Neue" panose="02000503000000020004"/>
                </a:rPr>
                <a:t>模型预测结果</a:t>
              </a:r>
              <a:endParaRPr kumimoji="0" lang="zh-CN" altLang="en-US" sz="3200" b="0" i="0" u="none" strike="noStrike" cap="none" spc="0" normalizeH="0" baseline="0">
                <a:ln>
                  <a:noFill/>
                </a:ln>
                <a:solidFill>
                  <a:srgbClr val="000000"/>
                </a:solidFill>
                <a:effectLst/>
                <a:uFillTx/>
                <a:latin typeface="+mn-lt"/>
                <a:ea typeface="+mn-ea"/>
                <a:cs typeface="+mn-cs"/>
                <a:sym typeface="Helvetica Neue" panose="02000503000000020004"/>
              </a:endParaRPr>
            </a:p>
          </p:txBody>
        </p:sp>
        <p:sp>
          <p:nvSpPr>
            <p:cNvPr id="9" name="Text Box 8"/>
            <p:cNvSpPr txBox="1"/>
            <p:nvPr/>
          </p:nvSpPr>
          <p:spPr>
            <a:xfrm>
              <a:off x="954" y="14212"/>
              <a:ext cx="5382" cy="93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upright="0">
              <a:spAutoFit/>
            </a:bodyPr>
            <a:p>
              <a:pPr marL="0" marR="0" indent="0" algn="ctr" defTabSz="2437765"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mn-lt"/>
                  <a:ea typeface="+mn-ea"/>
                  <a:cs typeface="+mn-cs"/>
                  <a:sym typeface="Helvetica Neue" panose="02000503000000020004"/>
                </a:rPr>
                <a:t>关键词识别结果</a:t>
              </a:r>
              <a:endParaRPr kumimoji="0" lang="zh-CN" altLang="en-US" sz="3200" b="0" i="0" u="none" strike="noStrike" cap="none" spc="0" normalizeH="0" baseline="0">
                <a:ln>
                  <a:noFill/>
                </a:ln>
                <a:solidFill>
                  <a:srgbClr val="000000"/>
                </a:solidFill>
                <a:effectLst/>
                <a:uFillTx/>
                <a:latin typeface="+mn-lt"/>
                <a:ea typeface="+mn-ea"/>
                <a:cs typeface="+mn-cs"/>
                <a:sym typeface="Helvetica Neue" panose="02000503000000020004"/>
              </a:endParaRPr>
            </a:p>
          </p:txBody>
        </p:sp>
      </p:gr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模型——loss function"/>
          <p:cNvSpPr txBox="1"/>
          <p:nvPr>
            <p:ph type="body" idx="21"/>
          </p:nvPr>
        </p:nvSpPr>
        <p:spPr>
          <a:prstGeom prst="rect">
            <a:avLst/>
          </a:prstGeom>
        </p:spPr>
        <p:txBody>
          <a:bodyPr/>
          <a:lstStyle/>
          <a:p>
            <a:r>
              <a:rPr lang="zh-CN"/>
              <a:t>关键词检测</a:t>
            </a:r>
            <a:endParaRPr lang="zh-CN"/>
          </a:p>
        </p:txBody>
      </p:sp>
      <p:sp>
        <p:nvSpPr>
          <p:cNvPr id="218" name="参赛方案"/>
          <p:cNvSpPr txBox="1"/>
          <p:nvPr>
            <p:ph type="title"/>
          </p:nvPr>
        </p:nvSpPr>
        <p:spPr>
          <a:prstGeom prst="rect">
            <a:avLst/>
          </a:prstGeom>
        </p:spPr>
        <p:txBody>
          <a:bodyPr/>
          <a:lstStyle>
            <a:lvl1pPr defTabSz="2145665">
              <a:defRPr sz="7480" spc="-149"/>
            </a:lvl1pPr>
          </a:lstStyle>
          <a:p>
            <a:r>
              <a:t>参赛方案</a:t>
            </a:r>
          </a:p>
        </p:txBody>
      </p:sp>
      <p:sp>
        <p:nvSpPr>
          <p:cNvPr id="6" name="Text Box 5"/>
          <p:cNvSpPr txBox="1"/>
          <p:nvPr/>
        </p:nvSpPr>
        <p:spPr>
          <a:xfrm>
            <a:off x="16531590" y="2593975"/>
            <a:ext cx="5053965" cy="207137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t" forceAA="0" upright="0">
            <a:spAutoFit/>
          </a:bodyPr>
          <a:p>
            <a:pPr marL="0" marR="0" indent="0" algn="ctr" defTabSz="2437765" rtl="0" fontAlgn="auto" latinLnBrk="0" hangingPunct="0">
              <a:lnSpc>
                <a:spcPct val="100000"/>
              </a:lnSpc>
              <a:spcBef>
                <a:spcPts val="0"/>
              </a:spcBef>
              <a:spcAft>
                <a:spcPts val="0"/>
              </a:spcAft>
              <a:buClrTx/>
              <a:buSzTx/>
              <a:buFontTx/>
              <a:buNone/>
            </a:pPr>
            <a:r>
              <a:rPr kumimoji="0" lang="en-US" sz="3200" b="0" i="0" u="none" strike="noStrike" cap="none" spc="0" normalizeH="0" baseline="0">
                <a:ln>
                  <a:noFill/>
                </a:ln>
                <a:solidFill>
                  <a:srgbClr val="000000"/>
                </a:solidFill>
                <a:effectLst/>
                <a:uFillTx/>
                <a:latin typeface="+mn-lt"/>
                <a:ea typeface="+mn-ea"/>
                <a:cs typeface="+mn-cs"/>
                <a:sym typeface="Helvetica Neue" panose="02000503000000020004"/>
              </a:rPr>
              <a:t>KW_551 </a:t>
            </a:r>
            <a:r>
              <a:rPr kumimoji="0" lang="en-US" sz="3200" b="0" i="0" u="none" strike="noStrike" cap="none" spc="0" normalizeH="0" baseline="0">
                <a:ln>
                  <a:noFill/>
                </a:ln>
                <a:solidFill>
                  <a:srgbClr val="FF0000"/>
                </a:solidFill>
                <a:effectLst/>
                <a:uFillTx/>
                <a:latin typeface="+mn-lt"/>
                <a:ea typeface="+mn-ea"/>
                <a:cs typeface="+mn-cs"/>
                <a:sym typeface="Helvetica Neue" panose="02000503000000020004"/>
              </a:rPr>
              <a:t>环境</a:t>
            </a:r>
            <a:endParaRPr kumimoji="0" lang="en-US" sz="3200" b="0" i="0" u="none" strike="noStrike" cap="none" spc="0" normalizeH="0" baseline="0">
              <a:ln>
                <a:noFill/>
              </a:ln>
              <a:solidFill>
                <a:srgbClr val="000000"/>
              </a:solidFill>
              <a:effectLst/>
              <a:uFillTx/>
              <a:latin typeface="+mn-lt"/>
              <a:ea typeface="+mn-ea"/>
              <a:cs typeface="+mn-cs"/>
              <a:sym typeface="Helvetica Neue" panose="02000503000000020004"/>
            </a:endParaRPr>
          </a:p>
          <a:p>
            <a:pPr marL="0" marR="0" indent="0" algn="ctr" defTabSz="2437765" rtl="0" fontAlgn="auto" latinLnBrk="0" hangingPunct="0">
              <a:lnSpc>
                <a:spcPct val="100000"/>
              </a:lnSpc>
              <a:spcBef>
                <a:spcPts val="0"/>
              </a:spcBef>
              <a:spcAft>
                <a:spcPts val="0"/>
              </a:spcAft>
              <a:buClrTx/>
              <a:buSzTx/>
              <a:buFontTx/>
              <a:buNone/>
            </a:pPr>
            <a:r>
              <a:rPr kumimoji="0" lang="en-US" sz="3200" b="0" i="0" u="none" strike="noStrike" cap="none" spc="0" normalizeH="0" baseline="0">
                <a:ln>
                  <a:noFill/>
                </a:ln>
                <a:solidFill>
                  <a:srgbClr val="000000"/>
                </a:solidFill>
                <a:effectLst/>
                <a:uFillTx/>
                <a:latin typeface="+mn-lt"/>
                <a:ea typeface="+mn-ea"/>
                <a:cs typeface="+mn-cs"/>
                <a:sym typeface="Helvetica Neue" panose="02000503000000020004"/>
              </a:rPr>
              <a:t>KW_103 </a:t>
            </a:r>
            <a:r>
              <a:rPr kumimoji="0" lang="en-US" sz="3200" b="0" i="0" u="none" strike="noStrike" cap="none" spc="0" normalizeH="0" baseline="0">
                <a:ln>
                  <a:noFill/>
                </a:ln>
                <a:solidFill>
                  <a:srgbClr val="7030A0"/>
                </a:solidFill>
                <a:effectLst/>
                <a:uFillTx/>
                <a:latin typeface="+mn-lt"/>
                <a:ea typeface="+mn-ea"/>
                <a:cs typeface="+mn-cs"/>
                <a:sym typeface="Helvetica Neue" panose="02000503000000020004"/>
              </a:rPr>
              <a:t>互联网</a:t>
            </a:r>
            <a:endParaRPr kumimoji="0" lang="en-US" sz="3200" b="0" i="0" u="none" strike="noStrike" cap="none" spc="0" normalizeH="0" baseline="0">
              <a:ln>
                <a:noFill/>
              </a:ln>
              <a:solidFill>
                <a:srgbClr val="000000"/>
              </a:solidFill>
              <a:effectLst/>
              <a:uFillTx/>
              <a:latin typeface="+mn-lt"/>
              <a:ea typeface="+mn-ea"/>
              <a:cs typeface="+mn-cs"/>
              <a:sym typeface="Helvetica Neue" panose="02000503000000020004"/>
            </a:endParaRPr>
          </a:p>
          <a:p>
            <a:pPr marL="0" marR="0" indent="0" algn="ctr" defTabSz="2437765" rtl="0" fontAlgn="auto" latinLnBrk="0" hangingPunct="0">
              <a:lnSpc>
                <a:spcPct val="100000"/>
              </a:lnSpc>
              <a:spcBef>
                <a:spcPts val="0"/>
              </a:spcBef>
              <a:spcAft>
                <a:spcPts val="0"/>
              </a:spcAft>
              <a:buClrTx/>
              <a:buSzTx/>
              <a:buFontTx/>
              <a:buNone/>
            </a:pPr>
            <a:r>
              <a:rPr kumimoji="0" lang="en-US" sz="3200" b="0" i="0" u="none" strike="noStrike" cap="none" spc="0" normalizeH="0" baseline="0">
                <a:ln>
                  <a:noFill/>
                </a:ln>
                <a:solidFill>
                  <a:srgbClr val="000000"/>
                </a:solidFill>
                <a:effectLst/>
                <a:uFillTx/>
                <a:latin typeface="+mn-lt"/>
                <a:ea typeface="+mn-ea"/>
                <a:cs typeface="+mn-cs"/>
                <a:sym typeface="Helvetica Neue" panose="02000503000000020004"/>
              </a:rPr>
              <a:t>KW_104 </a:t>
            </a:r>
            <a:r>
              <a:rPr kumimoji="0" lang="en-US" sz="3200" b="0" i="1" u="none" strike="noStrike" cap="none" spc="0" normalizeH="0" baseline="0">
                <a:ln>
                  <a:noFill/>
                </a:ln>
                <a:solidFill>
                  <a:srgbClr val="000000"/>
                </a:solidFill>
                <a:effectLst/>
                <a:uFillTx/>
                <a:latin typeface="+mn-lt"/>
                <a:ea typeface="+mn-ea"/>
                <a:cs typeface="+mn-cs"/>
                <a:sym typeface="Helvetica Neue" panose="02000503000000020004"/>
              </a:rPr>
              <a:t>互联网创业</a:t>
            </a:r>
            <a:endParaRPr kumimoji="0" lang="en-US" sz="3200" b="0" i="0" u="none" strike="noStrike" cap="none" spc="0" normalizeH="0" baseline="0">
              <a:ln>
                <a:noFill/>
              </a:ln>
              <a:solidFill>
                <a:srgbClr val="000000"/>
              </a:solidFill>
              <a:effectLst/>
              <a:uFillTx/>
              <a:latin typeface="+mn-lt"/>
              <a:ea typeface="+mn-ea"/>
              <a:cs typeface="+mn-cs"/>
              <a:sym typeface="Helvetica Neue" panose="02000503000000020004"/>
            </a:endParaRPr>
          </a:p>
          <a:p>
            <a:pPr marL="0" marR="0" indent="0" algn="ctr" defTabSz="2437765" rtl="0" fontAlgn="auto" latinLnBrk="0" hangingPunct="0">
              <a:lnSpc>
                <a:spcPct val="100000"/>
              </a:lnSpc>
              <a:spcBef>
                <a:spcPts val="0"/>
              </a:spcBef>
              <a:spcAft>
                <a:spcPts val="0"/>
              </a:spcAft>
              <a:buClrTx/>
              <a:buSzTx/>
              <a:buFontTx/>
              <a:buNone/>
            </a:pPr>
            <a:r>
              <a:rPr lang="en-US" sz="3200">
                <a:solidFill>
                  <a:srgbClr val="000000"/>
                </a:solidFill>
                <a:sym typeface="Helvetica Neue" panose="02000503000000020004"/>
              </a:rPr>
              <a:t>KW_200 </a:t>
            </a:r>
            <a:r>
              <a:rPr lang="en-US" sz="3200">
                <a:solidFill>
                  <a:srgbClr val="00B0F0"/>
                </a:solidFill>
                <a:sym typeface="Helvetica Neue" panose="02000503000000020004"/>
              </a:rPr>
              <a:t>创业</a:t>
            </a:r>
            <a:endParaRPr lang="en-US" sz="3200">
              <a:solidFill>
                <a:srgbClr val="00B0F0"/>
              </a:solidFill>
              <a:sym typeface="Helvetica Neue" panose="02000503000000020004"/>
            </a:endParaRPr>
          </a:p>
        </p:txBody>
      </p:sp>
      <p:grpSp>
        <p:nvGrpSpPr>
          <p:cNvPr id="10" name="Group 9"/>
          <p:cNvGrpSpPr/>
          <p:nvPr/>
        </p:nvGrpSpPr>
        <p:grpSpPr>
          <a:xfrm>
            <a:off x="948055" y="5924550"/>
            <a:ext cx="19542125" cy="5003165"/>
            <a:chOff x="954" y="8819"/>
            <a:chExt cx="30775" cy="7879"/>
          </a:xfrm>
        </p:grpSpPr>
        <p:sp>
          <p:nvSpPr>
            <p:cNvPr id="2" name="Text Box 1"/>
            <p:cNvSpPr txBox="1"/>
            <p:nvPr/>
          </p:nvSpPr>
          <p:spPr>
            <a:xfrm>
              <a:off x="6102" y="10737"/>
              <a:ext cx="21092" cy="93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t" forceAA="0" upright="0">
              <a:spAutoFit/>
            </a:bodyPr>
            <a:p>
              <a:pPr marL="0" marR="0" indent="0" algn="l" defTabSz="2437765" rtl="0" fontAlgn="auto" latinLnBrk="0" hangingPunct="0">
                <a:lnSpc>
                  <a:spcPct val="100000"/>
                </a:lnSpc>
                <a:spcBef>
                  <a:spcPts val="0"/>
                </a:spcBef>
                <a:spcAft>
                  <a:spcPts val="0"/>
                </a:spcAft>
                <a:buClrTx/>
                <a:buSzTx/>
                <a:buFontTx/>
                <a:buNone/>
              </a:pPr>
              <a:r>
                <a:rPr kumimoji="0" lang="en-US" sz="3200" b="0" i="0" u="none" strike="noStrike" cap="none" spc="0" normalizeH="0" baseline="0">
                  <a:ln>
                    <a:noFill/>
                  </a:ln>
                  <a:solidFill>
                    <a:srgbClr val="000000"/>
                  </a:solidFill>
                  <a:effectLst/>
                  <a:uFillTx/>
                  <a:latin typeface="+mn-lt"/>
                  <a:ea typeface="+mn-ea"/>
                  <a:cs typeface="+mn-cs"/>
                  <a:sym typeface="Helvetica Neue" panose="02000503000000020004"/>
                </a:rPr>
                <a:t>如果我们前推十年的话我们发现在一个纯比特</a:t>
              </a:r>
              <a:r>
                <a:rPr kumimoji="0" lang="en-US" sz="3200" b="1" i="0" u="none" strike="noStrike" cap="none" spc="0" normalizeH="0" baseline="0">
                  <a:ln>
                    <a:noFill/>
                  </a:ln>
                  <a:solidFill>
                    <a:srgbClr val="FF0000"/>
                  </a:solidFill>
                  <a:effectLst/>
                  <a:uFillTx/>
                  <a:latin typeface="+mn-lt"/>
                  <a:ea typeface="+mn-ea"/>
                  <a:cs typeface="+mn-cs"/>
                  <a:sym typeface="Helvetica Neue" panose="02000503000000020004"/>
                </a:rPr>
                <a:t>环境</a:t>
              </a:r>
              <a:r>
                <a:rPr kumimoji="0" lang="en-US" sz="3200" b="0" i="0" u="none" strike="noStrike" cap="none" spc="0" normalizeH="0" baseline="0">
                  <a:ln>
                    <a:noFill/>
                  </a:ln>
                  <a:solidFill>
                    <a:srgbClr val="000000"/>
                  </a:solidFill>
                  <a:effectLst/>
                  <a:uFillTx/>
                  <a:latin typeface="+mn-lt"/>
                  <a:ea typeface="+mn-ea"/>
                  <a:cs typeface="+mn-cs"/>
                  <a:sym typeface="Helvetica Neue" panose="02000503000000020004"/>
                </a:rPr>
                <a:t>的</a:t>
              </a:r>
              <a:r>
                <a:rPr kumimoji="0" lang="en-US" sz="3200" b="1" i="1" u="none" strike="noStrike" cap="none" spc="0" normalizeH="0" baseline="0">
                  <a:ln>
                    <a:noFill/>
                  </a:ln>
                  <a:solidFill>
                    <a:srgbClr val="7030A0"/>
                  </a:solidFill>
                  <a:effectLst/>
                  <a:uFillTx/>
                  <a:latin typeface="+mn-lt"/>
                  <a:ea typeface="+mn-ea"/>
                  <a:cs typeface="+mn-cs"/>
                  <a:sym typeface="Helvetica Neue" panose="02000503000000020004"/>
                </a:rPr>
                <a:t>互联网</a:t>
              </a:r>
              <a:r>
                <a:rPr kumimoji="0" lang="en-US" sz="3200" b="1" i="1" u="none" strike="noStrike" cap="none" spc="0" normalizeH="0" baseline="0">
                  <a:ln>
                    <a:noFill/>
                  </a:ln>
                  <a:solidFill>
                    <a:srgbClr val="00B0F0"/>
                  </a:solidFill>
                  <a:effectLst/>
                  <a:uFillTx/>
                  <a:latin typeface="+mn-lt"/>
                  <a:ea typeface="+mn-ea"/>
                  <a:cs typeface="+mn-cs"/>
                  <a:sym typeface="Helvetica Neue" panose="02000503000000020004"/>
                </a:rPr>
                <a:t>创业</a:t>
              </a:r>
              <a:r>
                <a:rPr kumimoji="0" lang="en-US" sz="3200" b="1" i="0" u="none" strike="noStrike" cap="none" spc="0" normalizeH="0" baseline="0">
                  <a:ln>
                    <a:noFill/>
                  </a:ln>
                  <a:solidFill>
                    <a:srgbClr val="FF0000"/>
                  </a:solidFill>
                  <a:effectLst/>
                  <a:uFillTx/>
                  <a:latin typeface="+mn-lt"/>
                  <a:ea typeface="+mn-ea"/>
                  <a:cs typeface="+mn-cs"/>
                  <a:sym typeface="Helvetica Neue" panose="02000503000000020004"/>
                </a:rPr>
                <a:t>环境</a:t>
              </a:r>
              <a:r>
                <a:rPr kumimoji="0" lang="en-US" sz="3200" b="0" i="0" u="none" strike="noStrike" cap="none" spc="0" normalizeH="0" baseline="0">
                  <a:ln>
                    <a:noFill/>
                  </a:ln>
                  <a:solidFill>
                    <a:srgbClr val="000000"/>
                  </a:solidFill>
                  <a:effectLst/>
                  <a:uFillTx/>
                  <a:latin typeface="+mn-lt"/>
                  <a:ea typeface="+mn-ea"/>
                  <a:cs typeface="+mn-cs"/>
                  <a:sym typeface="Helvetica Neue" panose="02000503000000020004"/>
                </a:rPr>
                <a:t>下</a:t>
              </a:r>
              <a:endParaRPr kumimoji="0" lang="en-US" sz="3200" b="0" i="0" u="none" strike="noStrike" cap="none" spc="0" normalizeH="0" baseline="0">
                <a:ln>
                  <a:noFill/>
                </a:ln>
                <a:solidFill>
                  <a:srgbClr val="000000"/>
                </a:solidFill>
                <a:effectLst/>
                <a:uFillTx/>
                <a:latin typeface="+mn-lt"/>
                <a:ea typeface="+mn-ea"/>
                <a:cs typeface="+mn-cs"/>
                <a:sym typeface="Helvetica Neue" panose="02000503000000020004"/>
              </a:endParaRPr>
            </a:p>
          </p:txBody>
        </p:sp>
        <p:sp>
          <p:nvSpPr>
            <p:cNvPr id="3" name="Text Box 2"/>
            <p:cNvSpPr txBox="1"/>
            <p:nvPr/>
          </p:nvSpPr>
          <p:spPr>
            <a:xfrm>
              <a:off x="6102" y="8819"/>
              <a:ext cx="25627" cy="93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t" forceAA="0" upright="0">
              <a:spAutoFit/>
            </a:bodyPr>
            <a:p>
              <a:pPr marL="0" marR="0" indent="0" algn="l" defTabSz="2437765" rtl="0" fontAlgn="auto" latinLnBrk="0" hangingPunct="0">
                <a:lnSpc>
                  <a:spcPct val="100000"/>
                </a:lnSpc>
                <a:spcBef>
                  <a:spcPts val="0"/>
                </a:spcBef>
                <a:spcAft>
                  <a:spcPts val="0"/>
                </a:spcAft>
                <a:buClrTx/>
                <a:buSzTx/>
                <a:buFontTx/>
                <a:buNone/>
              </a:pPr>
              <a:r>
                <a:rPr kumimoji="0" lang="en-US" sz="3200" b="0" i="0" u="none" strike="noStrike" cap="none" spc="0" normalizeH="0" baseline="0">
                  <a:ln>
                    <a:noFill/>
                  </a:ln>
                  <a:solidFill>
                    <a:srgbClr val="000000"/>
                  </a:solidFill>
                  <a:effectLst/>
                  <a:uFillTx/>
                  <a:latin typeface="+mn-lt"/>
                  <a:ea typeface="+mn-ea"/>
                  <a:cs typeface="+mn-cs"/>
                  <a:sym typeface="Helvetica Neue" panose="02000503000000020004"/>
                </a:rPr>
                <a:t>如果 我们 前推 十年 的话 我会 发现 在 一个 纯 比特 环境 的 互联网 创业环境 下</a:t>
              </a:r>
              <a:endParaRPr kumimoji="0" lang="en-US" sz="3200" b="0" i="0" u="none" strike="noStrike" cap="none" spc="0" normalizeH="0" baseline="0">
                <a:ln>
                  <a:noFill/>
                </a:ln>
                <a:solidFill>
                  <a:srgbClr val="000000"/>
                </a:solidFill>
                <a:effectLst/>
                <a:uFillTx/>
                <a:latin typeface="+mn-lt"/>
                <a:ea typeface="+mn-ea"/>
                <a:cs typeface="+mn-cs"/>
                <a:sym typeface="Helvetica Neue" panose="02000503000000020004"/>
              </a:endParaRPr>
            </a:p>
          </p:txBody>
        </p:sp>
        <p:sp>
          <p:nvSpPr>
            <p:cNvPr id="5" name="Text Box 4"/>
            <p:cNvSpPr txBox="1"/>
            <p:nvPr/>
          </p:nvSpPr>
          <p:spPr>
            <a:xfrm>
              <a:off x="6102" y="12661"/>
              <a:ext cx="14519" cy="4037"/>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t" forceAA="0" upright="0">
              <a:spAutoFit/>
            </a:bodyPr>
            <a:p>
              <a:pPr marL="0" marR="0" indent="0" algn="ctr" defTabSz="2437765" rtl="0" fontAlgn="auto" latinLnBrk="0" hangingPunct="0">
                <a:lnSpc>
                  <a:spcPct val="100000"/>
                </a:lnSpc>
                <a:spcBef>
                  <a:spcPts val="0"/>
                </a:spcBef>
                <a:spcAft>
                  <a:spcPts val="0"/>
                </a:spcAft>
                <a:buClrTx/>
                <a:buSzTx/>
                <a:buFontTx/>
                <a:buNone/>
              </a:pPr>
              <a:r>
                <a:rPr kumimoji="0" lang="en-US" sz="3200" b="0" i="0" u="none" strike="noStrike" cap="none" spc="0" normalizeH="0" baseline="0">
                  <a:ln>
                    <a:noFill/>
                  </a:ln>
                  <a:solidFill>
                    <a:srgbClr val="000000"/>
                  </a:solidFill>
                  <a:effectLst/>
                  <a:uFillTx/>
                  <a:latin typeface="+mn-lt"/>
                  <a:ea typeface="+mn-ea"/>
                  <a:cs typeface="+mn-cs"/>
                  <a:sym typeface="Helvetica Neue" panose="02000503000000020004"/>
                </a:rPr>
                <a:t>KW_551 TV1_002620006_0014 360 372 0                                                                                                                                                                         </a:t>
              </a:r>
              <a:endParaRPr kumimoji="0" lang="en-US" sz="3200" b="0" i="0" u="none" strike="noStrike" cap="none" spc="0" normalizeH="0" baseline="0">
                <a:ln>
                  <a:noFill/>
                </a:ln>
                <a:solidFill>
                  <a:srgbClr val="000000"/>
                </a:solidFill>
                <a:effectLst/>
                <a:uFillTx/>
                <a:latin typeface="+mn-lt"/>
                <a:ea typeface="+mn-ea"/>
                <a:cs typeface="+mn-cs"/>
                <a:sym typeface="Helvetica Neue" panose="02000503000000020004"/>
              </a:endParaRPr>
            </a:p>
            <a:p>
              <a:pPr marL="0" marR="0" indent="0" algn="ctr" defTabSz="2437765" rtl="0" fontAlgn="auto" latinLnBrk="0" hangingPunct="0">
                <a:lnSpc>
                  <a:spcPct val="100000"/>
                </a:lnSpc>
                <a:spcBef>
                  <a:spcPts val="0"/>
                </a:spcBef>
                <a:spcAft>
                  <a:spcPts val="0"/>
                </a:spcAft>
                <a:buClrTx/>
                <a:buSzTx/>
                <a:buFontTx/>
                <a:buNone/>
              </a:pPr>
              <a:r>
                <a:rPr kumimoji="0" lang="en-US" sz="3200" b="0" i="0" u="none" strike="noStrike" cap="none" spc="0" normalizeH="0" baseline="0">
                  <a:ln>
                    <a:noFill/>
                  </a:ln>
                  <a:solidFill>
                    <a:srgbClr val="000000"/>
                  </a:solidFill>
                  <a:effectLst/>
                  <a:uFillTx/>
                  <a:latin typeface="+mn-lt"/>
                  <a:ea typeface="+mn-ea"/>
                  <a:cs typeface="+mn-cs"/>
                  <a:sym typeface="Helvetica Neue" panose="02000503000000020004"/>
                </a:rPr>
                <a:t>KW_103 TV1_002620006_0014 400 436 0</a:t>
              </a:r>
              <a:endParaRPr kumimoji="0" lang="en-US" sz="3200" b="0" i="0" u="none" strike="noStrike" cap="none" spc="0" normalizeH="0" baseline="0">
                <a:ln>
                  <a:noFill/>
                </a:ln>
                <a:solidFill>
                  <a:srgbClr val="000000"/>
                </a:solidFill>
                <a:effectLst/>
                <a:uFillTx/>
                <a:latin typeface="+mn-lt"/>
                <a:ea typeface="+mn-ea"/>
                <a:cs typeface="+mn-cs"/>
                <a:sym typeface="Helvetica Neue" panose="02000503000000020004"/>
              </a:endParaRPr>
            </a:p>
            <a:p>
              <a:pPr marL="0" marR="0" indent="0" algn="ctr" defTabSz="2437765" rtl="0" fontAlgn="auto" latinLnBrk="0" hangingPunct="0">
                <a:lnSpc>
                  <a:spcPct val="100000"/>
                </a:lnSpc>
                <a:spcBef>
                  <a:spcPts val="0"/>
                </a:spcBef>
                <a:spcAft>
                  <a:spcPts val="0"/>
                </a:spcAft>
                <a:buClrTx/>
                <a:buSzTx/>
                <a:buFontTx/>
                <a:buNone/>
              </a:pPr>
              <a:r>
                <a:rPr kumimoji="0" lang="en-US" sz="3200" b="0" i="0" u="none" strike="noStrike" cap="none" spc="0" normalizeH="0" baseline="0">
                  <a:ln>
                    <a:noFill/>
                  </a:ln>
                  <a:solidFill>
                    <a:srgbClr val="000000"/>
                  </a:solidFill>
                  <a:effectLst/>
                  <a:uFillTx/>
                  <a:latin typeface="+mn-lt"/>
                  <a:ea typeface="+mn-ea"/>
                  <a:cs typeface="+mn-cs"/>
                  <a:sym typeface="Helvetica Neue" panose="02000503000000020004"/>
                </a:rPr>
                <a:t>KW_104 TV1_002620006_0014 400 452 0</a:t>
              </a:r>
              <a:endParaRPr kumimoji="0" lang="en-US" sz="3200" b="0" i="0" u="none" strike="noStrike" cap="none" spc="0" normalizeH="0" baseline="0">
                <a:ln>
                  <a:noFill/>
                </a:ln>
                <a:solidFill>
                  <a:srgbClr val="000000"/>
                </a:solidFill>
                <a:effectLst/>
                <a:uFillTx/>
                <a:latin typeface="+mn-lt"/>
                <a:ea typeface="+mn-ea"/>
                <a:cs typeface="+mn-cs"/>
                <a:sym typeface="Helvetica Neue" panose="02000503000000020004"/>
              </a:endParaRPr>
            </a:p>
            <a:p>
              <a:pPr marL="0" marR="0" indent="0" algn="ctr" defTabSz="2437765" rtl="0" fontAlgn="auto" latinLnBrk="0" hangingPunct="0">
                <a:lnSpc>
                  <a:spcPct val="100000"/>
                </a:lnSpc>
                <a:spcBef>
                  <a:spcPts val="0"/>
                </a:spcBef>
                <a:spcAft>
                  <a:spcPts val="0"/>
                </a:spcAft>
                <a:buClrTx/>
                <a:buSzTx/>
                <a:buFontTx/>
                <a:buNone/>
              </a:pPr>
              <a:r>
                <a:rPr kumimoji="0" lang="en-US" sz="3200" b="0" i="0" u="none" strike="noStrike" cap="none" spc="0" normalizeH="0" baseline="0">
                  <a:ln>
                    <a:noFill/>
                  </a:ln>
                  <a:solidFill>
                    <a:srgbClr val="000000"/>
                  </a:solidFill>
                  <a:effectLst/>
                  <a:uFillTx/>
                  <a:latin typeface="+mn-lt"/>
                  <a:ea typeface="+mn-ea"/>
                  <a:cs typeface="+mn-cs"/>
                  <a:sym typeface="Helvetica Neue" panose="02000503000000020004"/>
                </a:rPr>
                <a:t>KW_200 TV1_002620006_0014 440 452 0</a:t>
              </a:r>
              <a:endParaRPr kumimoji="0" lang="en-US" sz="3200" b="0" i="0" u="none" strike="noStrike" cap="none" spc="0" normalizeH="0" baseline="0">
                <a:ln>
                  <a:noFill/>
                </a:ln>
                <a:solidFill>
                  <a:srgbClr val="000000"/>
                </a:solidFill>
                <a:effectLst/>
                <a:uFillTx/>
                <a:latin typeface="+mn-lt"/>
                <a:ea typeface="+mn-ea"/>
                <a:cs typeface="+mn-cs"/>
                <a:sym typeface="Helvetica Neue" panose="02000503000000020004"/>
              </a:endParaRPr>
            </a:p>
            <a:p>
              <a:pPr marL="0" marR="0" indent="0" algn="ctr" defTabSz="2437765" rtl="0" fontAlgn="auto" latinLnBrk="0" hangingPunct="0">
                <a:lnSpc>
                  <a:spcPct val="100000"/>
                </a:lnSpc>
                <a:spcBef>
                  <a:spcPts val="0"/>
                </a:spcBef>
                <a:spcAft>
                  <a:spcPts val="0"/>
                </a:spcAft>
                <a:buClrTx/>
                <a:buSzTx/>
                <a:buFontTx/>
                <a:buNone/>
              </a:pPr>
              <a:r>
                <a:rPr kumimoji="0" lang="en-US" sz="3200" b="0" i="0" u="none" strike="noStrike" cap="none" spc="0" normalizeH="0" baseline="0">
                  <a:ln>
                    <a:noFill/>
                  </a:ln>
                  <a:solidFill>
                    <a:srgbClr val="000000"/>
                  </a:solidFill>
                  <a:effectLst/>
                  <a:uFillTx/>
                  <a:latin typeface="+mn-lt"/>
                  <a:ea typeface="+mn-ea"/>
                  <a:cs typeface="+mn-cs"/>
                  <a:sym typeface="Helvetica Neue" panose="02000503000000020004"/>
                </a:rPr>
                <a:t>KW_551 TV1_002620006_0014 464 480 0</a:t>
              </a:r>
              <a:endParaRPr kumimoji="0" lang="en-US" sz="3200" b="0" i="0" u="none" strike="noStrike" cap="none" spc="0" normalizeH="0" baseline="0">
                <a:ln>
                  <a:noFill/>
                </a:ln>
                <a:solidFill>
                  <a:srgbClr val="000000"/>
                </a:solidFill>
                <a:effectLst/>
                <a:uFillTx/>
                <a:latin typeface="+mn-lt"/>
                <a:ea typeface="+mn-ea"/>
                <a:cs typeface="+mn-cs"/>
                <a:sym typeface="Helvetica Neue" panose="02000503000000020004"/>
              </a:endParaRPr>
            </a:p>
          </p:txBody>
        </p:sp>
        <p:sp>
          <p:nvSpPr>
            <p:cNvPr id="7" name="Text Box 6"/>
            <p:cNvSpPr txBox="1"/>
            <p:nvPr/>
          </p:nvSpPr>
          <p:spPr>
            <a:xfrm>
              <a:off x="2749" y="8819"/>
              <a:ext cx="1791" cy="93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upright="0">
              <a:spAutoFit/>
            </a:bodyPr>
            <a:p>
              <a:pPr marL="0" marR="0" indent="0" algn="ctr" defTabSz="2437765"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mn-lt"/>
                  <a:ea typeface="+mn-ea"/>
                  <a:cs typeface="+mn-cs"/>
                  <a:sym typeface="Helvetica Neue" panose="02000503000000020004"/>
                </a:rPr>
                <a:t>标签</a:t>
              </a:r>
              <a:endParaRPr kumimoji="0" lang="zh-CN" altLang="en-US" sz="3200" b="0" i="0" u="none" strike="noStrike" cap="none" spc="0" normalizeH="0" baseline="0">
                <a:ln>
                  <a:noFill/>
                </a:ln>
                <a:solidFill>
                  <a:srgbClr val="000000"/>
                </a:solidFill>
                <a:effectLst/>
                <a:uFillTx/>
                <a:latin typeface="+mn-lt"/>
                <a:ea typeface="+mn-ea"/>
                <a:cs typeface="+mn-cs"/>
                <a:sym typeface="Helvetica Neue" panose="02000503000000020004"/>
              </a:endParaRPr>
            </a:p>
          </p:txBody>
        </p:sp>
        <p:sp>
          <p:nvSpPr>
            <p:cNvPr id="8" name="Text Box 7"/>
            <p:cNvSpPr txBox="1"/>
            <p:nvPr/>
          </p:nvSpPr>
          <p:spPr>
            <a:xfrm>
              <a:off x="1430" y="10639"/>
              <a:ext cx="4429" cy="93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upright="0">
              <a:spAutoFit/>
            </a:bodyPr>
            <a:p>
              <a:pPr marL="0" marR="0" indent="0" algn="ctr" defTabSz="2437765"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mn-lt"/>
                  <a:ea typeface="+mn-ea"/>
                  <a:cs typeface="+mn-cs"/>
                  <a:sym typeface="Helvetica Neue" panose="02000503000000020004"/>
                </a:rPr>
                <a:t>模型预测结果</a:t>
              </a:r>
              <a:endParaRPr kumimoji="0" lang="zh-CN" altLang="en-US" sz="3200" b="0" i="0" u="none" strike="noStrike" cap="none" spc="0" normalizeH="0" baseline="0">
                <a:ln>
                  <a:noFill/>
                </a:ln>
                <a:solidFill>
                  <a:srgbClr val="000000"/>
                </a:solidFill>
                <a:effectLst/>
                <a:uFillTx/>
                <a:latin typeface="+mn-lt"/>
                <a:ea typeface="+mn-ea"/>
                <a:cs typeface="+mn-cs"/>
                <a:sym typeface="Helvetica Neue" panose="02000503000000020004"/>
              </a:endParaRPr>
            </a:p>
          </p:txBody>
        </p:sp>
        <p:sp>
          <p:nvSpPr>
            <p:cNvPr id="9" name="Text Box 8"/>
            <p:cNvSpPr txBox="1"/>
            <p:nvPr/>
          </p:nvSpPr>
          <p:spPr>
            <a:xfrm>
              <a:off x="954" y="14212"/>
              <a:ext cx="5382" cy="93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upright="0">
              <a:spAutoFit/>
            </a:bodyPr>
            <a:p>
              <a:pPr marL="0" marR="0" indent="0" algn="ctr" defTabSz="2437765" rtl="0" fontAlgn="auto" latinLnBrk="0" hangingPunct="0">
                <a:lnSpc>
                  <a:spcPct val="100000"/>
                </a:lnSpc>
                <a:spcBef>
                  <a:spcPts val="0"/>
                </a:spcBef>
                <a:spcAft>
                  <a:spcPts val="0"/>
                </a:spcAft>
                <a:buClrTx/>
                <a:buSzTx/>
                <a:buFontTx/>
                <a:buNone/>
              </a:pPr>
              <a:r>
                <a:rPr kumimoji="0" lang="zh-CN" altLang="en-US" sz="3200" b="0" i="0" u="none" strike="noStrike" cap="none" spc="0" normalizeH="0" baseline="0">
                  <a:ln>
                    <a:noFill/>
                  </a:ln>
                  <a:solidFill>
                    <a:srgbClr val="000000"/>
                  </a:solidFill>
                  <a:effectLst/>
                  <a:uFillTx/>
                  <a:latin typeface="+mn-lt"/>
                  <a:ea typeface="+mn-ea"/>
                  <a:cs typeface="+mn-cs"/>
                  <a:sym typeface="Helvetica Neue" panose="02000503000000020004"/>
                </a:rPr>
                <a:t>关键词识别结果</a:t>
              </a:r>
              <a:endParaRPr kumimoji="0" lang="zh-CN" altLang="en-US" sz="3200" b="0" i="0" u="none" strike="noStrike" cap="none" spc="0" normalizeH="0" baseline="0">
                <a:ln>
                  <a:noFill/>
                </a:ln>
                <a:solidFill>
                  <a:srgbClr val="000000"/>
                </a:solidFill>
                <a:effectLst/>
                <a:uFillTx/>
                <a:latin typeface="+mn-lt"/>
                <a:ea typeface="+mn-ea"/>
                <a:cs typeface="+mn-cs"/>
                <a:sym typeface="Helvetica Neue" panose="02000503000000020004"/>
              </a:endParaRPr>
            </a:p>
          </p:txBody>
        </p:sp>
      </p:gr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模型——loss function"/>
          <p:cNvSpPr txBox="1"/>
          <p:nvPr>
            <p:ph type="body" idx="21"/>
          </p:nvPr>
        </p:nvSpPr>
        <p:spPr>
          <a:xfrm>
            <a:off x="1206500" y="2247900"/>
            <a:ext cx="12552045" cy="934720"/>
          </a:xfrm>
          <a:prstGeom prst="rect">
            <a:avLst/>
          </a:prstGeom>
        </p:spPr>
        <p:txBody>
          <a:bodyPr>
            <a:normAutofit/>
          </a:bodyPr>
          <a:lstStyle/>
          <a:p>
            <a:r>
              <a:rPr lang="zh-CN"/>
              <a:t>关键词检测——Aho-Corasick automaton</a:t>
            </a:r>
            <a:endParaRPr lang="zh-CN"/>
          </a:p>
        </p:txBody>
      </p:sp>
      <p:sp>
        <p:nvSpPr>
          <p:cNvPr id="218" name="参赛方案"/>
          <p:cNvSpPr txBox="1"/>
          <p:nvPr>
            <p:ph type="title"/>
          </p:nvPr>
        </p:nvSpPr>
        <p:spPr>
          <a:prstGeom prst="rect">
            <a:avLst/>
          </a:prstGeom>
        </p:spPr>
        <p:txBody>
          <a:bodyPr/>
          <a:lstStyle>
            <a:lvl1pPr defTabSz="2145665">
              <a:defRPr sz="7480" spc="-149"/>
            </a:lvl1pPr>
          </a:lstStyle>
          <a:p>
            <a:r>
              <a:t>参赛方案</a:t>
            </a:r>
          </a:p>
        </p:txBody>
      </p:sp>
      <p:pic>
        <p:nvPicPr>
          <p:cNvPr id="2" name="Picture 1"/>
          <p:cNvPicPr>
            <a:picLocks noChangeAspect="1"/>
          </p:cNvPicPr>
          <p:nvPr/>
        </p:nvPicPr>
        <p:blipFill>
          <a:blip r:embed="rId1"/>
          <a:stretch>
            <a:fillRect/>
          </a:stretch>
        </p:blipFill>
        <p:spPr>
          <a:xfrm>
            <a:off x="12828905" y="1118870"/>
            <a:ext cx="10727055" cy="12440920"/>
          </a:xfrm>
          <a:prstGeom prst="rect">
            <a:avLst/>
          </a:prstGeom>
        </p:spPr>
      </p:pic>
      <p:sp>
        <p:nvSpPr>
          <p:cNvPr id="5" name="Text Box 4"/>
          <p:cNvSpPr txBox="1"/>
          <p:nvPr/>
        </p:nvSpPr>
        <p:spPr>
          <a:xfrm>
            <a:off x="1206500" y="4591050"/>
            <a:ext cx="11365865" cy="176339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t" forceAA="0" upright="0">
            <a:spAutoFit/>
          </a:bodyPr>
          <a:p>
            <a:pPr marL="0" marR="0" indent="0" algn="ctr" defTabSz="2437765" rtl="0" fontAlgn="auto" latinLnBrk="0" hangingPunct="0">
              <a:lnSpc>
                <a:spcPct val="100000"/>
              </a:lnSpc>
              <a:spcBef>
                <a:spcPts val="0"/>
              </a:spcBef>
              <a:spcAft>
                <a:spcPts val="0"/>
              </a:spcAft>
              <a:buClrTx/>
              <a:buSzTx/>
              <a:buFontTx/>
              <a:buNone/>
            </a:pPr>
            <a:r>
              <a:rPr kumimoji="0" lang="en-US" sz="3600" b="0" i="0" u="none" strike="noStrike" cap="none" spc="0" normalizeH="0" baseline="0">
                <a:ln>
                  <a:noFill/>
                </a:ln>
                <a:solidFill>
                  <a:srgbClr val="000000"/>
                </a:solidFill>
                <a:effectLst/>
                <a:uFillTx/>
                <a:latin typeface="+mn-lt"/>
                <a:ea typeface="+mn-ea"/>
                <a:cs typeface="+mn-cs"/>
                <a:sym typeface="Helvetica Neue" panose="02000503000000020004"/>
              </a:rPr>
              <a:t>AC自动机是最一种多模式匹配算法，</a:t>
            </a:r>
            <a:r>
              <a:rPr kumimoji="0" lang="zh-CN" altLang="en-US" sz="3600" b="0" i="0" u="none" strike="noStrike" cap="none" spc="0" normalizeH="0" baseline="0">
                <a:ln>
                  <a:noFill/>
                </a:ln>
                <a:solidFill>
                  <a:srgbClr val="000000"/>
                </a:solidFill>
                <a:effectLst/>
                <a:uFillTx/>
                <a:latin typeface="+mn-lt"/>
                <a:ea typeface="+mn-ea"/>
                <a:cs typeface="+mn-cs"/>
                <a:sym typeface="Helvetica Neue" panose="02000503000000020004"/>
              </a:rPr>
              <a:t>其</a:t>
            </a:r>
            <a:r>
              <a:rPr kumimoji="0" lang="en-US" sz="3600" b="0" i="0" u="none" strike="noStrike" cap="none" spc="0" normalizeH="0" baseline="0">
                <a:ln>
                  <a:noFill/>
                </a:ln>
                <a:solidFill>
                  <a:srgbClr val="000000"/>
                </a:solidFill>
                <a:effectLst/>
                <a:uFillTx/>
                <a:latin typeface="+mn-lt"/>
                <a:ea typeface="+mn-ea"/>
                <a:cs typeface="+mn-cs"/>
                <a:sym typeface="Helvetica Neue" panose="02000503000000020004"/>
              </a:rPr>
              <a:t>基础是Trie树</a:t>
            </a:r>
            <a:r>
              <a:rPr kumimoji="0" lang="zh-CN" altLang="en-US" sz="3600" b="0" i="0" u="none" strike="noStrike" cap="none" spc="0" normalizeH="0" baseline="0">
                <a:ln>
                  <a:noFill/>
                </a:ln>
                <a:solidFill>
                  <a:srgbClr val="000000"/>
                </a:solidFill>
                <a:effectLst/>
                <a:uFillTx/>
                <a:latin typeface="+mn-lt"/>
                <a:ea typeface="+mn-ea"/>
                <a:cs typeface="+mn-cs"/>
                <a:sym typeface="Helvetica Neue" panose="02000503000000020004"/>
              </a:rPr>
              <a:t>，通过添加失效（</a:t>
            </a:r>
            <a:r>
              <a:rPr kumimoji="0" lang="en-US" altLang="zh-CN" sz="3600" b="0" i="0" u="none" strike="noStrike" cap="none" spc="0" normalizeH="0" baseline="0">
                <a:ln>
                  <a:noFill/>
                </a:ln>
                <a:solidFill>
                  <a:srgbClr val="000000"/>
                </a:solidFill>
                <a:effectLst/>
                <a:uFillTx/>
                <a:latin typeface="+mn-lt"/>
                <a:ea typeface="+mn-ea"/>
                <a:cs typeface="+mn-cs"/>
                <a:sym typeface="Helvetica Neue" panose="02000503000000020004"/>
              </a:rPr>
              <a:t>file</a:t>
            </a:r>
            <a:r>
              <a:rPr kumimoji="0" lang="zh-CN" altLang="en-US" sz="3600" b="0" i="0" u="none" strike="noStrike" cap="none" spc="0" normalizeH="0" baseline="0">
                <a:ln>
                  <a:noFill/>
                </a:ln>
                <a:solidFill>
                  <a:srgbClr val="000000"/>
                </a:solidFill>
                <a:effectLst/>
                <a:uFillTx/>
                <a:latin typeface="+mn-lt"/>
                <a:ea typeface="+mn-ea"/>
                <a:cs typeface="+mn-cs"/>
                <a:sym typeface="Helvetica Neue" panose="02000503000000020004"/>
              </a:rPr>
              <a:t>）指针，达到快速跳过失败节点的效果，</a:t>
            </a:r>
            <a:endParaRPr kumimoji="0" lang="zh-CN" altLang="en-US" sz="3600" b="0" i="0" u="none" strike="noStrike" cap="none" spc="0" normalizeH="0" baseline="0">
              <a:ln>
                <a:noFill/>
              </a:ln>
              <a:solidFill>
                <a:srgbClr val="000000"/>
              </a:solidFill>
              <a:effectLst/>
              <a:uFillTx/>
              <a:latin typeface="+mn-lt"/>
              <a:ea typeface="+mn-ea"/>
              <a:cs typeface="+mn-cs"/>
              <a:sym typeface="Helvetica Neue" panose="02000503000000020004"/>
            </a:endParaRPr>
          </a:p>
        </p:txBody>
      </p:sp>
      <p:sp>
        <p:nvSpPr>
          <p:cNvPr id="7" name="Text Box 6"/>
          <p:cNvSpPr txBox="1"/>
          <p:nvPr/>
        </p:nvSpPr>
        <p:spPr>
          <a:xfrm>
            <a:off x="1618615" y="7616825"/>
            <a:ext cx="10541000" cy="65532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t" forceAA="0" upright="0">
            <a:spAutoFit/>
          </a:bodyPr>
          <a:p>
            <a:pPr marL="0" marR="0" indent="0" algn="ctr" defTabSz="2437765" rtl="0" fontAlgn="auto" latinLnBrk="0" hangingPunct="0">
              <a:lnSpc>
                <a:spcPct val="100000"/>
              </a:lnSpc>
              <a:spcBef>
                <a:spcPts val="0"/>
              </a:spcBef>
              <a:spcAft>
                <a:spcPts val="0"/>
              </a:spcAft>
              <a:buClrTx/>
              <a:buSzTx/>
              <a:buFontTx/>
              <a:buNone/>
            </a:pPr>
            <a:r>
              <a:rPr kumimoji="0" lang="en-US" sz="3600" b="0" i="0" u="none" strike="noStrike" cap="none" spc="0" normalizeH="0" baseline="0">
                <a:ln>
                  <a:noFill/>
                </a:ln>
                <a:solidFill>
                  <a:srgbClr val="000000"/>
                </a:solidFill>
                <a:effectLst/>
                <a:uFillTx/>
                <a:latin typeface="+mn-lt"/>
                <a:ea typeface="+mn-ea"/>
                <a:cs typeface="+mn-cs"/>
                <a:sym typeface="Helvetica Neue" panose="02000503000000020004"/>
              </a:rPr>
              <a:t>{abd,abdk, abchijn, chnit, ijabdf, ijaij}</a:t>
            </a:r>
            <a:endParaRPr kumimoji="0" lang="en-US" sz="3600" b="0" i="0" u="none" strike="noStrike" cap="none" spc="0" normalizeH="0" baseline="0">
              <a:ln>
                <a:noFill/>
              </a:ln>
              <a:solidFill>
                <a:srgbClr val="000000"/>
              </a:solidFill>
              <a:effectLst/>
              <a:uFillTx/>
              <a:latin typeface="+mn-lt"/>
              <a:ea typeface="+mn-ea"/>
              <a:cs typeface="+mn-cs"/>
              <a:sym typeface="Helvetica Neue" panose="02000503000000020004"/>
            </a:endParaRPr>
          </a:p>
        </p:txBody>
      </p:sp>
      <p:sp>
        <p:nvSpPr>
          <p:cNvPr id="3" name="Text Box 2"/>
          <p:cNvSpPr txBox="1"/>
          <p:nvPr/>
        </p:nvSpPr>
        <p:spPr>
          <a:xfrm>
            <a:off x="-7620" y="13254355"/>
            <a:ext cx="8141970" cy="47053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t" forceAA="0" upright="0">
            <a:spAutoFit/>
          </a:bodyPr>
          <a:p>
            <a:pPr marL="0" marR="0" indent="0" algn="ctr" defTabSz="2437765" rtl="0" fontAlgn="auto" latinLnBrk="0" hangingPunct="0">
              <a:lnSpc>
                <a:spcPct val="100000"/>
              </a:lnSpc>
              <a:spcBef>
                <a:spcPts val="0"/>
              </a:spcBef>
              <a:spcAft>
                <a:spcPts val="0"/>
              </a:spcAft>
              <a:buClrTx/>
              <a:buSzTx/>
              <a:buFontTx/>
              <a:buNone/>
            </a:pPr>
            <a:r>
              <a:rPr kumimoji="0" lang="en-US" sz="2400" b="0" i="0" u="none" strike="noStrike" cap="none" spc="0" normalizeH="0" baseline="0">
                <a:ln>
                  <a:noFill/>
                </a:ln>
                <a:solidFill>
                  <a:srgbClr val="5E5E5E"/>
                </a:solidFill>
                <a:effectLst/>
                <a:uFillTx/>
                <a:latin typeface="+mn-lt"/>
                <a:ea typeface="+mn-ea"/>
                <a:cs typeface="+mn-cs"/>
                <a:sym typeface="Helvetica Neue" panose="02000503000000020004"/>
              </a:rPr>
              <a:t>https://www.cnblogs.com/nullzx/p/7499397.html</a:t>
            </a:r>
            <a:endParaRPr kumimoji="0" lang="en-US" sz="2400" b="0" i="0" u="none" strike="noStrike" cap="none" spc="0" normalizeH="0" baseline="0">
              <a:ln>
                <a:noFill/>
              </a:ln>
              <a:solidFill>
                <a:srgbClr val="5E5E5E"/>
              </a:solidFill>
              <a:effectLst/>
              <a:uFillTx/>
              <a:latin typeface="+mn-lt"/>
              <a:ea typeface="+mn-ea"/>
              <a:cs typeface="+mn-cs"/>
              <a:sym typeface="Helvetica Neue" panose="02000503000000020004"/>
            </a:endParaRP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模型——loss function"/>
          <p:cNvSpPr txBox="1"/>
          <p:nvPr>
            <p:ph type="body" idx="21"/>
          </p:nvPr>
        </p:nvSpPr>
        <p:spPr>
          <a:xfrm>
            <a:off x="1206500" y="2247900"/>
            <a:ext cx="12552045" cy="934720"/>
          </a:xfrm>
          <a:prstGeom prst="rect">
            <a:avLst/>
          </a:prstGeom>
        </p:spPr>
        <p:txBody>
          <a:bodyPr>
            <a:normAutofit/>
          </a:bodyPr>
          <a:lstStyle/>
          <a:p>
            <a:r>
              <a:rPr lang="zh-CN"/>
              <a:t>关键词检测——Aho-Corasick automaton</a:t>
            </a:r>
            <a:endParaRPr lang="zh-CN"/>
          </a:p>
        </p:txBody>
      </p:sp>
      <p:sp>
        <p:nvSpPr>
          <p:cNvPr id="218" name="参赛方案"/>
          <p:cNvSpPr txBox="1"/>
          <p:nvPr>
            <p:ph type="title"/>
          </p:nvPr>
        </p:nvSpPr>
        <p:spPr>
          <a:prstGeom prst="rect">
            <a:avLst/>
          </a:prstGeom>
        </p:spPr>
        <p:txBody>
          <a:bodyPr/>
          <a:lstStyle>
            <a:lvl1pPr defTabSz="2145665">
              <a:defRPr sz="7480" spc="-149"/>
            </a:lvl1pPr>
          </a:lstStyle>
          <a:p>
            <a:r>
              <a:t>参赛方案</a:t>
            </a:r>
          </a:p>
        </p:txBody>
      </p:sp>
      <p:sp>
        <p:nvSpPr>
          <p:cNvPr id="4" name="Text Box 3"/>
          <p:cNvSpPr txBox="1"/>
          <p:nvPr/>
        </p:nvSpPr>
        <p:spPr>
          <a:xfrm>
            <a:off x="1618615" y="5388610"/>
            <a:ext cx="10541000" cy="71691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t" forceAA="0" upright="0">
            <a:spAutoFit/>
          </a:bodyPr>
          <a:p>
            <a:pPr marL="0" marR="0" indent="0" algn="ctr" defTabSz="2437765" rtl="0" fontAlgn="auto" latinLnBrk="0" hangingPunct="0">
              <a:lnSpc>
                <a:spcPct val="100000"/>
              </a:lnSpc>
              <a:spcBef>
                <a:spcPts val="0"/>
              </a:spcBef>
              <a:spcAft>
                <a:spcPts val="0"/>
              </a:spcAft>
              <a:buClrTx/>
              <a:buSzTx/>
              <a:buFontTx/>
              <a:buNone/>
            </a:pPr>
            <a:r>
              <a:rPr kumimoji="0" lang="en-US" sz="4000" b="0" i="0" u="none" strike="noStrike" cap="none" spc="0" normalizeH="0" baseline="0">
                <a:ln>
                  <a:noFill/>
                </a:ln>
                <a:solidFill>
                  <a:srgbClr val="000000"/>
                </a:solidFill>
                <a:effectLst/>
                <a:uFillTx/>
                <a:latin typeface="+mn-lt"/>
                <a:ea typeface="+mn-ea"/>
                <a:cs typeface="+mn-cs"/>
                <a:sym typeface="Helvetica Neue" panose="02000503000000020004"/>
              </a:rPr>
              <a:t>{abd,abdk, abchijn, chnit, ijabdf, ijaij}</a:t>
            </a:r>
            <a:endParaRPr kumimoji="0" lang="en-US" sz="4000" b="0" i="0" u="none" strike="noStrike" cap="none" spc="0" normalizeH="0" baseline="0">
              <a:ln>
                <a:noFill/>
              </a:ln>
              <a:solidFill>
                <a:srgbClr val="000000"/>
              </a:solidFill>
              <a:effectLst/>
              <a:uFillTx/>
              <a:latin typeface="+mn-lt"/>
              <a:ea typeface="+mn-ea"/>
              <a:cs typeface="+mn-cs"/>
              <a:sym typeface="Helvetica Neue" panose="02000503000000020004"/>
            </a:endParaRPr>
          </a:p>
        </p:txBody>
      </p:sp>
      <p:pic>
        <p:nvPicPr>
          <p:cNvPr id="7" name="Picture 6"/>
          <p:cNvPicPr>
            <a:picLocks noChangeAspect="1"/>
          </p:cNvPicPr>
          <p:nvPr/>
        </p:nvPicPr>
        <p:blipFill>
          <a:blip r:embed="rId1"/>
          <a:stretch>
            <a:fillRect/>
          </a:stretch>
        </p:blipFill>
        <p:spPr>
          <a:xfrm>
            <a:off x="13197205" y="1294765"/>
            <a:ext cx="10726420" cy="11704955"/>
          </a:xfrm>
          <a:prstGeom prst="rect">
            <a:avLst/>
          </a:prstGeom>
        </p:spPr>
      </p:pic>
      <p:sp>
        <p:nvSpPr>
          <p:cNvPr id="8" name="Text Box 7"/>
          <p:cNvSpPr txBox="1"/>
          <p:nvPr/>
        </p:nvSpPr>
        <p:spPr>
          <a:xfrm>
            <a:off x="3646170" y="8489950"/>
            <a:ext cx="6485890" cy="102489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t" forceAA="0" upright="0">
            <a:spAutoFit/>
          </a:bodyPr>
          <a:p>
            <a:pPr marL="0" marR="0" indent="0" algn="ctr" defTabSz="2437765" rtl="0" fontAlgn="auto" latinLnBrk="0" hangingPunct="0">
              <a:lnSpc>
                <a:spcPct val="100000"/>
              </a:lnSpc>
              <a:spcBef>
                <a:spcPts val="0"/>
              </a:spcBef>
              <a:spcAft>
                <a:spcPts val="0"/>
              </a:spcAft>
              <a:buClrTx/>
              <a:buSzTx/>
              <a:buFontTx/>
              <a:buNone/>
            </a:pPr>
            <a:r>
              <a:rPr kumimoji="0" lang="en-US" sz="6000" b="0" i="0" u="none" strike="noStrike" cap="none" spc="0" normalizeH="0" baseline="0">
                <a:ln>
                  <a:noFill/>
                </a:ln>
                <a:solidFill>
                  <a:srgbClr val="000000"/>
                </a:solidFill>
                <a:effectLst/>
                <a:uFillTx/>
                <a:latin typeface="+mn-lt"/>
                <a:ea typeface="+mn-ea"/>
                <a:cs typeface="+mn-cs"/>
                <a:sym typeface="Helvetica Neue" panose="02000503000000020004"/>
              </a:rPr>
              <a:t>abchnijabdfk</a:t>
            </a:r>
            <a:endParaRPr kumimoji="0" lang="en-US" sz="6000" b="0" i="0" u="none" strike="noStrike" cap="none" spc="0" normalizeH="0" baseline="0">
              <a:ln>
                <a:noFill/>
              </a:ln>
              <a:solidFill>
                <a:srgbClr val="000000"/>
              </a:solidFill>
              <a:effectLst/>
              <a:uFillTx/>
              <a:latin typeface="+mn-lt"/>
              <a:ea typeface="+mn-ea"/>
              <a:cs typeface="+mn-cs"/>
              <a:sym typeface="Helvetica Neue" panose="02000503000000020004"/>
            </a:endParaRPr>
          </a:p>
        </p:txBody>
      </p:sp>
      <p:sp>
        <p:nvSpPr>
          <p:cNvPr id="2" name="Text Box 1"/>
          <p:cNvSpPr txBox="1"/>
          <p:nvPr/>
        </p:nvSpPr>
        <p:spPr>
          <a:xfrm>
            <a:off x="-7620" y="13254355"/>
            <a:ext cx="8141970" cy="47053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t" forceAA="0" upright="0">
            <a:spAutoFit/>
          </a:bodyPr>
          <a:p>
            <a:pPr marL="0" marR="0" indent="0" algn="ctr" defTabSz="2437765" rtl="0" fontAlgn="auto" latinLnBrk="0" hangingPunct="0">
              <a:lnSpc>
                <a:spcPct val="100000"/>
              </a:lnSpc>
              <a:spcBef>
                <a:spcPts val="0"/>
              </a:spcBef>
              <a:spcAft>
                <a:spcPts val="0"/>
              </a:spcAft>
              <a:buClrTx/>
              <a:buSzTx/>
              <a:buFontTx/>
              <a:buNone/>
            </a:pPr>
            <a:r>
              <a:rPr kumimoji="0" lang="en-US" sz="2400" b="0" i="0" u="none" strike="noStrike" cap="none" spc="0" normalizeH="0" baseline="0">
                <a:ln>
                  <a:noFill/>
                </a:ln>
                <a:solidFill>
                  <a:srgbClr val="5E5E5E"/>
                </a:solidFill>
                <a:effectLst/>
                <a:uFillTx/>
                <a:latin typeface="+mn-lt"/>
                <a:ea typeface="+mn-ea"/>
                <a:cs typeface="+mn-cs"/>
                <a:sym typeface="Helvetica Neue" panose="02000503000000020004"/>
              </a:rPr>
              <a:t>https://www.cnblogs.com/nullzx/p/7499397.html</a:t>
            </a:r>
            <a:endParaRPr kumimoji="0" lang="en-US" sz="2400" b="0" i="0" u="none" strike="noStrike" cap="none" spc="0" normalizeH="0" baseline="0">
              <a:ln>
                <a:noFill/>
              </a:ln>
              <a:solidFill>
                <a:srgbClr val="5E5E5E"/>
              </a:solidFill>
              <a:effectLst/>
              <a:uFillTx/>
              <a:latin typeface="+mn-lt"/>
              <a:ea typeface="+mn-ea"/>
              <a:cs typeface="+mn-cs"/>
              <a:sym typeface="Helvetica Neue" panose="02000503000000020004"/>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模型——loss function"/>
          <p:cNvSpPr txBox="1"/>
          <p:nvPr>
            <p:ph type="body" idx="21"/>
          </p:nvPr>
        </p:nvSpPr>
        <p:spPr>
          <a:xfrm>
            <a:off x="1206500" y="2247900"/>
            <a:ext cx="12552045" cy="934720"/>
          </a:xfrm>
          <a:prstGeom prst="rect">
            <a:avLst/>
          </a:prstGeom>
        </p:spPr>
        <p:txBody>
          <a:bodyPr>
            <a:normAutofit/>
          </a:bodyPr>
          <a:lstStyle/>
          <a:p>
            <a:r>
              <a:rPr lang="zh-CN" altLang="en-US"/>
              <a:t>实验结果</a:t>
            </a:r>
            <a:endParaRPr lang="zh-CN" altLang="en-US"/>
          </a:p>
        </p:txBody>
      </p:sp>
      <p:sp>
        <p:nvSpPr>
          <p:cNvPr id="218" name="参赛方案"/>
          <p:cNvSpPr txBox="1"/>
          <p:nvPr>
            <p:ph type="title"/>
          </p:nvPr>
        </p:nvSpPr>
        <p:spPr>
          <a:prstGeom prst="rect">
            <a:avLst/>
          </a:prstGeom>
        </p:spPr>
        <p:txBody>
          <a:bodyPr/>
          <a:lstStyle>
            <a:lvl1pPr defTabSz="2145665">
              <a:defRPr sz="7480" spc="-149"/>
            </a:lvl1pPr>
          </a:lstStyle>
          <a:p>
            <a:r>
              <a:t>参赛方案</a:t>
            </a:r>
          </a:p>
        </p:txBody>
      </p:sp>
      <p:graphicFrame>
        <p:nvGraphicFramePr>
          <p:cNvPr id="4" name="Table 3"/>
          <p:cNvGraphicFramePr/>
          <p:nvPr/>
        </p:nvGraphicFramePr>
        <p:xfrm>
          <a:off x="2333625" y="5927090"/>
          <a:ext cx="19192240" cy="4571365"/>
        </p:xfrm>
        <a:graphic>
          <a:graphicData uri="http://schemas.openxmlformats.org/drawingml/2006/table">
            <a:tbl>
              <a:tblPr firstRow="1" bandRow="1">
                <a:tableStyleId>{5C22544A-7EE6-4342-B048-85BDC9FD1C3A}</a:tableStyleId>
              </a:tblPr>
              <a:tblGrid>
                <a:gridCol w="5710555"/>
                <a:gridCol w="3885565"/>
                <a:gridCol w="4798060"/>
                <a:gridCol w="4798060"/>
              </a:tblGrid>
              <a:tr h="1279525">
                <a:tc>
                  <a:txBody>
                    <a:bodyPr/>
                    <a:p>
                      <a:pPr>
                        <a:buNone/>
                      </a:pPr>
                      <a:r>
                        <a:rPr lang="en-US" sz="4000" b="0">
                          <a:ln>
                            <a:noFill/>
                          </a:ln>
                          <a:solidFill>
                            <a:srgbClr val="000000"/>
                          </a:solidFill>
                          <a:effectLst/>
                          <a:sym typeface="Helvetica Neue" panose="02000503000000020004"/>
                        </a:rPr>
                        <a:t>模型</a:t>
                      </a:r>
                      <a:endParaRPr lang="en-US" sz="4000" b="0">
                        <a:ln>
                          <a:noFill/>
                        </a:ln>
                        <a:solidFill>
                          <a:srgbClr val="000000"/>
                        </a:solidFill>
                        <a:effectLst/>
                        <a:sym typeface="Helvetica Neue" panose="02000503000000020004"/>
                      </a:endParaRPr>
                    </a:p>
                  </a:txBody>
                  <a:tcPr anchor="ctr" anchorCtr="0"/>
                </a:tc>
                <a:tc>
                  <a:txBody>
                    <a:bodyPr/>
                    <a:p>
                      <a:pPr marL="0" marR="0" indent="0" algn="ctr" defTabSz="2437765" rtl="0" fontAlgn="auto" latinLnBrk="0" hangingPunct="0">
                        <a:lnSpc>
                          <a:spcPct val="100000"/>
                        </a:lnSpc>
                        <a:spcBef>
                          <a:spcPts val="0"/>
                        </a:spcBef>
                        <a:spcAft>
                          <a:spcPts val="0"/>
                        </a:spcAft>
                        <a:buClrTx/>
                        <a:buSzTx/>
                        <a:buFontTx/>
                        <a:buNone/>
                      </a:pPr>
                      <a:r>
                        <a:rPr lang="en-US" sz="4000" b="0">
                          <a:ln>
                            <a:noFill/>
                          </a:ln>
                          <a:solidFill>
                            <a:srgbClr val="000000"/>
                          </a:solidFill>
                          <a:effectLst/>
                          <a:sym typeface="Helvetica Neue" panose="02000503000000020004"/>
                        </a:rPr>
                        <a:t>lgv dev wer</a:t>
                      </a:r>
                      <a:endParaRPr lang="en-US" sz="4000" b="0">
                        <a:ln>
                          <a:noFill/>
                        </a:ln>
                        <a:solidFill>
                          <a:srgbClr val="000000"/>
                        </a:solidFill>
                        <a:effectLst/>
                        <a:sym typeface="Helvetica Neue" panose="02000503000000020004"/>
                      </a:endParaRPr>
                    </a:p>
                  </a:txBody>
                  <a:tcPr anchor="ctr" anchorCtr="0"/>
                </a:tc>
                <a:tc>
                  <a:txBody>
                    <a:bodyPr/>
                    <a:p>
                      <a:pPr marL="0" marR="0" indent="0" algn="ctr" defTabSz="2437765" rtl="0" fontAlgn="auto" latinLnBrk="0" hangingPunct="0">
                        <a:lnSpc>
                          <a:spcPct val="100000"/>
                        </a:lnSpc>
                        <a:spcBef>
                          <a:spcPts val="0"/>
                        </a:spcBef>
                        <a:spcAft>
                          <a:spcPts val="0"/>
                        </a:spcAft>
                        <a:buClrTx/>
                        <a:buSzTx/>
                        <a:buFontTx/>
                        <a:buNone/>
                      </a:pPr>
                      <a:r>
                        <a:rPr lang="en-US" sz="4000" b="0">
                          <a:ln>
                            <a:noFill/>
                          </a:ln>
                          <a:solidFill>
                            <a:srgbClr val="000000"/>
                          </a:solidFill>
                          <a:effectLst/>
                          <a:sym typeface="Helvetica Neue" panose="02000503000000020004"/>
                        </a:rPr>
                        <a:t>liv dev wer</a:t>
                      </a:r>
                      <a:endParaRPr lang="en-US" sz="4000" b="0">
                        <a:ln>
                          <a:noFill/>
                        </a:ln>
                        <a:solidFill>
                          <a:srgbClr val="000000"/>
                        </a:solidFill>
                        <a:effectLst/>
                        <a:sym typeface="Helvetica Neue" panose="02000503000000020004"/>
                      </a:endParaRPr>
                    </a:p>
                  </a:txBody>
                  <a:tcPr anchor="ctr" anchorCtr="0"/>
                </a:tc>
                <a:tc>
                  <a:txBody>
                    <a:bodyPr/>
                    <a:p>
                      <a:pPr marL="0" marR="0" indent="0" algn="ctr" defTabSz="2437765" rtl="0" fontAlgn="auto" latinLnBrk="0" hangingPunct="0">
                        <a:lnSpc>
                          <a:spcPct val="100000"/>
                        </a:lnSpc>
                        <a:spcBef>
                          <a:spcPts val="0"/>
                        </a:spcBef>
                        <a:spcAft>
                          <a:spcPts val="0"/>
                        </a:spcAft>
                        <a:buClrTx/>
                        <a:buSzTx/>
                        <a:buFontTx/>
                        <a:buNone/>
                      </a:pPr>
                      <a:r>
                        <a:rPr kumimoji="0" lang="en-US" sz="4000" b="0" i="0" u="none" strike="noStrike" cap="none" spc="0" normalizeH="0" baseline="0">
                          <a:ln>
                            <a:noFill/>
                          </a:ln>
                          <a:solidFill>
                            <a:srgbClr val="000000"/>
                          </a:solidFill>
                          <a:effectLst/>
                          <a:sym typeface="Helvetica Neue" panose="02000503000000020004"/>
                        </a:rPr>
                        <a:t>stv dev wer</a:t>
                      </a:r>
                      <a:endParaRPr kumimoji="0" lang="en-US" sz="4000" b="0" i="0" u="none" strike="noStrike" cap="none" spc="0" normalizeH="0" baseline="0">
                        <a:ln>
                          <a:noFill/>
                        </a:ln>
                        <a:solidFill>
                          <a:srgbClr val="000000"/>
                        </a:solidFill>
                        <a:effectLst/>
                        <a:sym typeface="Helvetica Neue" panose="02000503000000020004"/>
                      </a:endParaRPr>
                    </a:p>
                  </a:txBody>
                  <a:tcPr anchor="ctr" anchorCtr="0"/>
                </a:tc>
              </a:tr>
              <a:tr h="822960">
                <a:tc>
                  <a:txBody>
                    <a:bodyPr/>
                    <a:p>
                      <a:pPr>
                        <a:buNone/>
                      </a:pPr>
                      <a:r>
                        <a:rPr lang="en-US" sz="4000">
                          <a:ln>
                            <a:noFill/>
                          </a:ln>
                          <a:solidFill>
                            <a:srgbClr val="000000"/>
                          </a:solidFill>
                          <a:effectLst/>
                          <a:sym typeface="Helvetica Neue" panose="02000503000000020004"/>
                        </a:rPr>
                        <a:t>受限赛道</a:t>
                      </a:r>
                      <a:endParaRPr lang="en-US" sz="4000">
                        <a:ln>
                          <a:noFill/>
                        </a:ln>
                        <a:solidFill>
                          <a:srgbClr val="000000"/>
                        </a:solidFill>
                        <a:effectLst/>
                        <a:sym typeface="Helvetica Neue" panose="02000503000000020004"/>
                      </a:endParaRPr>
                    </a:p>
                  </a:txBody>
                  <a:tcPr anchor="ctr" anchorCtr="0"/>
                </a:tc>
                <a:tc>
                  <a:txBody>
                    <a:bodyPr/>
                    <a:p>
                      <a:pPr>
                        <a:buNone/>
                      </a:pPr>
                      <a:r>
                        <a:rPr lang="en-US" sz="4000">
                          <a:ln>
                            <a:noFill/>
                          </a:ln>
                          <a:solidFill>
                            <a:srgbClr val="000000"/>
                          </a:solidFill>
                          <a:effectLst/>
                          <a:sym typeface="Helvetica Neue" panose="02000503000000020004"/>
                        </a:rPr>
                        <a:t>20.74</a:t>
                      </a:r>
                      <a:endParaRPr lang="en-US" sz="4000">
                        <a:ln>
                          <a:noFill/>
                        </a:ln>
                        <a:solidFill>
                          <a:srgbClr val="000000"/>
                        </a:solidFill>
                        <a:effectLst/>
                        <a:sym typeface="Helvetica Neue" panose="02000503000000020004"/>
                      </a:endParaRPr>
                    </a:p>
                  </a:txBody>
                  <a:tcPr anchor="ctr" anchorCtr="0"/>
                </a:tc>
                <a:tc>
                  <a:txBody>
                    <a:bodyPr/>
                    <a:p>
                      <a:pPr>
                        <a:buNone/>
                      </a:pPr>
                      <a:r>
                        <a:rPr lang="en-US" sz="4000">
                          <a:ln>
                            <a:noFill/>
                          </a:ln>
                          <a:solidFill>
                            <a:srgbClr val="000000"/>
                          </a:solidFill>
                          <a:effectLst/>
                          <a:sym typeface="Helvetica Neue" panose="02000503000000020004"/>
                        </a:rPr>
                        <a:t>27.53</a:t>
                      </a:r>
                      <a:endParaRPr lang="en-US" sz="4000">
                        <a:ln>
                          <a:noFill/>
                        </a:ln>
                        <a:solidFill>
                          <a:srgbClr val="000000"/>
                        </a:solidFill>
                        <a:effectLst/>
                        <a:sym typeface="Helvetica Neue" panose="02000503000000020004"/>
                      </a:endParaRPr>
                    </a:p>
                  </a:txBody>
                  <a:tcPr anchor="ctr" anchorCtr="0"/>
                </a:tc>
                <a:tc>
                  <a:txBody>
                    <a:bodyPr/>
                    <a:p>
                      <a:pPr>
                        <a:buNone/>
                      </a:pPr>
                      <a:r>
                        <a:rPr lang="en-US" sz="4000">
                          <a:ln>
                            <a:noFill/>
                          </a:ln>
                          <a:solidFill>
                            <a:srgbClr val="000000"/>
                          </a:solidFill>
                          <a:effectLst/>
                          <a:sym typeface="Helvetica Neue" panose="02000503000000020004"/>
                        </a:rPr>
                        <a:t>25.78</a:t>
                      </a:r>
                      <a:endParaRPr lang="en-US" sz="4000">
                        <a:ln>
                          <a:noFill/>
                        </a:ln>
                        <a:solidFill>
                          <a:srgbClr val="000000"/>
                        </a:solidFill>
                        <a:effectLst/>
                        <a:sym typeface="Helvetica Neue" panose="02000503000000020004"/>
                      </a:endParaRPr>
                    </a:p>
                  </a:txBody>
                  <a:tcPr anchor="ctr" anchorCtr="0"/>
                </a:tc>
              </a:tr>
              <a:tr h="822960">
                <a:tc>
                  <a:txBody>
                    <a:bodyPr/>
                    <a:p>
                      <a:pPr>
                        <a:buNone/>
                      </a:pPr>
                      <a:r>
                        <a:rPr lang="en-US" altLang="zh-CN" sz="4000">
                          <a:solidFill>
                            <a:srgbClr val="000000"/>
                          </a:solidFill>
                          <a:sym typeface="Helvetica Neue" panose="02000503000000020004"/>
                        </a:rPr>
                        <a:t>非受限赛道</a:t>
                      </a:r>
                      <a:endParaRPr lang="en-US" altLang="zh-CN" sz="4000">
                        <a:ln>
                          <a:noFill/>
                        </a:ln>
                        <a:solidFill>
                          <a:srgbClr val="000000"/>
                        </a:solidFill>
                        <a:effectLst/>
                        <a:sym typeface="Helvetica Neue" panose="02000503000000020004"/>
                      </a:endParaRPr>
                    </a:p>
                  </a:txBody>
                  <a:tcPr anchor="ctr" anchorCtr="0"/>
                </a:tc>
                <a:tc>
                  <a:txBody>
                    <a:bodyPr/>
                    <a:p>
                      <a:pPr>
                        <a:buNone/>
                      </a:pPr>
                      <a:r>
                        <a:rPr lang="en-US" sz="4000">
                          <a:ln>
                            <a:noFill/>
                          </a:ln>
                          <a:solidFill>
                            <a:srgbClr val="000000"/>
                          </a:solidFill>
                          <a:effectLst/>
                          <a:sym typeface="Helvetica Neue" panose="02000503000000020004"/>
                        </a:rPr>
                        <a:t>19.38</a:t>
                      </a:r>
                      <a:endParaRPr lang="en-US" sz="4000">
                        <a:ln>
                          <a:noFill/>
                        </a:ln>
                        <a:solidFill>
                          <a:srgbClr val="000000"/>
                        </a:solidFill>
                        <a:effectLst/>
                        <a:sym typeface="Helvetica Neue" panose="02000503000000020004"/>
                      </a:endParaRPr>
                    </a:p>
                  </a:txBody>
                  <a:tcPr anchor="ctr" anchorCtr="0"/>
                </a:tc>
                <a:tc>
                  <a:txBody>
                    <a:bodyPr/>
                    <a:p>
                      <a:pPr>
                        <a:buNone/>
                      </a:pPr>
                      <a:r>
                        <a:rPr lang="en-US" sz="4000">
                          <a:ln>
                            <a:noFill/>
                          </a:ln>
                          <a:solidFill>
                            <a:srgbClr val="000000"/>
                          </a:solidFill>
                          <a:effectLst/>
                          <a:sym typeface="Helvetica Neue" panose="02000503000000020004"/>
                        </a:rPr>
                        <a:t>26.24</a:t>
                      </a:r>
                      <a:endParaRPr lang="en-US" sz="4000">
                        <a:ln>
                          <a:noFill/>
                        </a:ln>
                        <a:solidFill>
                          <a:srgbClr val="000000"/>
                        </a:solidFill>
                        <a:effectLst/>
                        <a:sym typeface="Helvetica Neue" panose="02000503000000020004"/>
                      </a:endParaRPr>
                    </a:p>
                  </a:txBody>
                  <a:tcPr anchor="ctr" anchorCtr="0"/>
                </a:tc>
                <a:tc>
                  <a:txBody>
                    <a:bodyPr/>
                    <a:p>
                      <a:pPr>
                        <a:buNone/>
                      </a:pPr>
                      <a:r>
                        <a:rPr lang="en-US" sz="4000">
                          <a:ln>
                            <a:noFill/>
                          </a:ln>
                          <a:solidFill>
                            <a:srgbClr val="000000"/>
                          </a:solidFill>
                          <a:effectLst/>
                          <a:sym typeface="Helvetica Neue" panose="02000503000000020004"/>
                        </a:rPr>
                        <a:t>24.21</a:t>
                      </a:r>
                      <a:endParaRPr lang="en-US" sz="4000">
                        <a:ln>
                          <a:noFill/>
                        </a:ln>
                        <a:solidFill>
                          <a:srgbClr val="000000"/>
                        </a:solidFill>
                        <a:effectLst/>
                        <a:sym typeface="Helvetica Neue" panose="02000503000000020004"/>
                      </a:endParaRPr>
                    </a:p>
                  </a:txBody>
                  <a:tcPr anchor="ctr" anchorCtr="0"/>
                </a:tc>
              </a:tr>
              <a:tr h="822960">
                <a:tc>
                  <a:txBody>
                    <a:bodyPr/>
                    <a:p>
                      <a:pPr>
                        <a:buNone/>
                      </a:pPr>
                      <a:r>
                        <a:rPr lang="en-US" sz="4000">
                          <a:ln>
                            <a:noFill/>
                          </a:ln>
                          <a:solidFill>
                            <a:srgbClr val="000000"/>
                          </a:solidFill>
                          <a:effectLst/>
                          <a:sym typeface="Helvetica Neue" panose="02000503000000020004"/>
                        </a:rPr>
                        <a:t>受限赛道 finetune</a:t>
                      </a:r>
                      <a:endParaRPr lang="en-US" sz="4000">
                        <a:ln>
                          <a:noFill/>
                        </a:ln>
                        <a:solidFill>
                          <a:srgbClr val="000000"/>
                        </a:solidFill>
                        <a:effectLst/>
                        <a:sym typeface="Helvetica Neue" panose="02000503000000020004"/>
                      </a:endParaRPr>
                    </a:p>
                  </a:txBody>
                  <a:tcPr anchor="ctr" anchorCtr="0"/>
                </a:tc>
                <a:tc>
                  <a:txBody>
                    <a:bodyPr/>
                    <a:p>
                      <a:pPr>
                        <a:buNone/>
                      </a:pPr>
                      <a:r>
                        <a:rPr lang="en-US" sz="4000">
                          <a:ln>
                            <a:noFill/>
                          </a:ln>
                          <a:solidFill>
                            <a:srgbClr val="000000"/>
                          </a:solidFill>
                          <a:effectLst/>
                          <a:sym typeface="Helvetica Neue" panose="02000503000000020004"/>
                        </a:rPr>
                        <a:t>15.77</a:t>
                      </a:r>
                      <a:endParaRPr lang="en-US" sz="4000">
                        <a:ln>
                          <a:noFill/>
                        </a:ln>
                        <a:solidFill>
                          <a:srgbClr val="000000"/>
                        </a:solidFill>
                        <a:effectLst/>
                        <a:sym typeface="Helvetica Neue" panose="02000503000000020004"/>
                      </a:endParaRPr>
                    </a:p>
                  </a:txBody>
                  <a:tcPr anchor="ctr" anchorCtr="0"/>
                </a:tc>
                <a:tc>
                  <a:txBody>
                    <a:bodyPr/>
                    <a:p>
                      <a:pPr>
                        <a:buNone/>
                      </a:pPr>
                      <a:r>
                        <a:rPr lang="en-US" sz="4000">
                          <a:ln>
                            <a:noFill/>
                          </a:ln>
                          <a:solidFill>
                            <a:srgbClr val="000000"/>
                          </a:solidFill>
                          <a:effectLst/>
                          <a:sym typeface="Helvetica Neue" panose="02000503000000020004"/>
                        </a:rPr>
                        <a:t>21.02</a:t>
                      </a:r>
                      <a:endParaRPr lang="en-US" sz="4000">
                        <a:ln>
                          <a:noFill/>
                        </a:ln>
                        <a:solidFill>
                          <a:srgbClr val="000000"/>
                        </a:solidFill>
                        <a:effectLst/>
                        <a:sym typeface="Helvetica Neue" panose="02000503000000020004"/>
                      </a:endParaRPr>
                    </a:p>
                  </a:txBody>
                  <a:tcPr anchor="ctr" anchorCtr="0"/>
                </a:tc>
                <a:tc>
                  <a:txBody>
                    <a:bodyPr/>
                    <a:p>
                      <a:pPr>
                        <a:buNone/>
                      </a:pPr>
                      <a:r>
                        <a:rPr lang="en-US" sz="4000">
                          <a:ln>
                            <a:noFill/>
                          </a:ln>
                          <a:solidFill>
                            <a:srgbClr val="000000"/>
                          </a:solidFill>
                          <a:effectLst/>
                          <a:sym typeface="Helvetica Neue" panose="02000503000000020004"/>
                        </a:rPr>
                        <a:t>19.97</a:t>
                      </a:r>
                      <a:endParaRPr lang="en-US" sz="4000">
                        <a:ln>
                          <a:noFill/>
                        </a:ln>
                        <a:solidFill>
                          <a:srgbClr val="000000"/>
                        </a:solidFill>
                        <a:effectLst/>
                        <a:sym typeface="Helvetica Neue" panose="02000503000000020004"/>
                      </a:endParaRPr>
                    </a:p>
                  </a:txBody>
                  <a:tcPr anchor="ctr" anchorCtr="0"/>
                </a:tc>
              </a:tr>
              <a:tr h="822960">
                <a:tc>
                  <a:txBody>
                    <a:bodyPr/>
                    <a:p>
                      <a:pPr>
                        <a:buNone/>
                      </a:pPr>
                      <a:r>
                        <a:rPr lang="en-US" sz="4000">
                          <a:ln>
                            <a:noFill/>
                          </a:ln>
                          <a:solidFill>
                            <a:srgbClr val="000000"/>
                          </a:solidFill>
                          <a:effectLst/>
                          <a:sym typeface="Helvetica Neue" panose="02000503000000020004"/>
                        </a:rPr>
                        <a:t>非受限赛道finetune</a:t>
                      </a:r>
                      <a:endParaRPr lang="en-US" sz="4000">
                        <a:ln>
                          <a:noFill/>
                        </a:ln>
                        <a:solidFill>
                          <a:srgbClr val="000000"/>
                        </a:solidFill>
                        <a:effectLst/>
                        <a:sym typeface="Helvetica Neue" panose="02000503000000020004"/>
                      </a:endParaRPr>
                    </a:p>
                  </a:txBody>
                  <a:tcPr anchor="ctr" anchorCtr="0"/>
                </a:tc>
                <a:tc>
                  <a:txBody>
                    <a:bodyPr/>
                    <a:p>
                      <a:pPr>
                        <a:buNone/>
                      </a:pPr>
                      <a:r>
                        <a:rPr lang="en-US" sz="4000">
                          <a:ln>
                            <a:noFill/>
                          </a:ln>
                          <a:solidFill>
                            <a:srgbClr val="000000"/>
                          </a:solidFill>
                          <a:effectLst/>
                          <a:sym typeface="Helvetica Neue" panose="02000503000000020004"/>
                        </a:rPr>
                        <a:t>14.60</a:t>
                      </a:r>
                      <a:endParaRPr lang="en-US" sz="4000">
                        <a:ln>
                          <a:noFill/>
                        </a:ln>
                        <a:solidFill>
                          <a:srgbClr val="000000"/>
                        </a:solidFill>
                        <a:effectLst/>
                        <a:sym typeface="Helvetica Neue" panose="02000503000000020004"/>
                      </a:endParaRPr>
                    </a:p>
                  </a:txBody>
                  <a:tcPr anchor="ctr" anchorCtr="0"/>
                </a:tc>
                <a:tc>
                  <a:txBody>
                    <a:bodyPr/>
                    <a:p>
                      <a:pPr>
                        <a:buNone/>
                      </a:pPr>
                      <a:r>
                        <a:rPr lang="en-US" sz="4000">
                          <a:ln>
                            <a:noFill/>
                          </a:ln>
                          <a:solidFill>
                            <a:srgbClr val="000000"/>
                          </a:solidFill>
                          <a:effectLst/>
                          <a:sym typeface="Helvetica Neue" panose="02000503000000020004"/>
                        </a:rPr>
                        <a:t>20.13</a:t>
                      </a:r>
                      <a:endParaRPr lang="en-US" sz="4000">
                        <a:ln>
                          <a:noFill/>
                        </a:ln>
                        <a:solidFill>
                          <a:srgbClr val="000000"/>
                        </a:solidFill>
                        <a:effectLst/>
                        <a:sym typeface="Helvetica Neue" panose="02000503000000020004"/>
                      </a:endParaRPr>
                    </a:p>
                  </a:txBody>
                  <a:tcPr anchor="ctr" anchorCtr="0"/>
                </a:tc>
                <a:tc>
                  <a:txBody>
                    <a:bodyPr/>
                    <a:p>
                      <a:pPr>
                        <a:buNone/>
                      </a:pPr>
                      <a:r>
                        <a:rPr lang="en-US" sz="4000">
                          <a:ln>
                            <a:noFill/>
                          </a:ln>
                          <a:solidFill>
                            <a:srgbClr val="000000"/>
                          </a:solidFill>
                          <a:effectLst/>
                          <a:sym typeface="Helvetica Neue" panose="02000503000000020004"/>
                        </a:rPr>
                        <a:t>18.78</a:t>
                      </a:r>
                      <a:endParaRPr lang="en-US" sz="4000">
                        <a:ln>
                          <a:noFill/>
                        </a:ln>
                        <a:solidFill>
                          <a:srgbClr val="000000"/>
                        </a:solidFill>
                        <a:effectLst/>
                        <a:sym typeface="Helvetica Neue" panose="02000503000000020004"/>
                      </a:endParaRPr>
                    </a:p>
                  </a:txBody>
                  <a:tcPr anchor="ctr" anchorCtr="0"/>
                </a:tc>
              </a:tr>
            </a:tbl>
          </a:graphicData>
        </a:graphic>
      </p:graphicFrame>
      <p:sp>
        <p:nvSpPr>
          <p:cNvPr id="2" name="Text Box 1"/>
          <p:cNvSpPr txBox="1"/>
          <p:nvPr/>
        </p:nvSpPr>
        <p:spPr>
          <a:xfrm>
            <a:off x="2333625" y="4428490"/>
            <a:ext cx="7553960" cy="65532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upright="0">
            <a:spAutoFit/>
          </a:bodyPr>
          <a:p>
            <a:pPr marL="0" marR="0" indent="0" algn="l" defTabSz="2437765" rtl="0" fontAlgn="auto" latinLnBrk="0" hangingPunct="0">
              <a:lnSpc>
                <a:spcPct val="100000"/>
              </a:lnSpc>
              <a:spcBef>
                <a:spcPts val="0"/>
              </a:spcBef>
              <a:spcAft>
                <a:spcPts val="0"/>
              </a:spcAft>
              <a:buClrTx/>
              <a:buSzTx/>
              <a:buFontTx/>
              <a:buNone/>
            </a:pPr>
            <a:r>
              <a:rPr kumimoji="0" lang="zh-CN" altLang="en-US" sz="3600" b="0" i="0" u="none" strike="noStrike" cap="none" spc="0" normalizeH="0">
                <a:ln>
                  <a:noFill/>
                </a:ln>
                <a:solidFill>
                  <a:srgbClr val="000000"/>
                </a:solidFill>
                <a:effectLst/>
                <a:uFillTx/>
                <a:latin typeface="+mn-lt"/>
                <a:ea typeface="+mn-ea"/>
                <a:cs typeface="+mn-cs"/>
                <a:sym typeface="Helvetica Neue" panose="02000503000000020004"/>
              </a:rPr>
              <a:t>模型在三个</a:t>
            </a:r>
            <a:r>
              <a:rPr kumimoji="0" lang="en-US" altLang="zh-CN" sz="3600" b="0" i="0" u="none" strike="noStrike" cap="none" spc="0" normalizeH="0">
                <a:ln>
                  <a:noFill/>
                </a:ln>
                <a:solidFill>
                  <a:srgbClr val="000000"/>
                </a:solidFill>
                <a:effectLst/>
                <a:uFillTx/>
                <a:latin typeface="+mn-lt"/>
                <a:ea typeface="+mn-ea"/>
                <a:cs typeface="+mn-cs"/>
                <a:sym typeface="Helvetica Neue" panose="02000503000000020004"/>
              </a:rPr>
              <a:t>dev</a:t>
            </a:r>
            <a:r>
              <a:rPr kumimoji="0" lang="zh-CN" altLang="en-US" sz="3600" b="0" i="0" u="none" strike="noStrike" cap="none" spc="0" normalizeH="0">
                <a:ln>
                  <a:noFill/>
                </a:ln>
                <a:solidFill>
                  <a:srgbClr val="000000"/>
                </a:solidFill>
                <a:effectLst/>
                <a:uFillTx/>
                <a:latin typeface="+mn-lt"/>
                <a:ea typeface="+mn-ea"/>
                <a:cs typeface="+mn-cs"/>
                <a:sym typeface="Helvetica Neue" panose="02000503000000020004"/>
              </a:rPr>
              <a:t>环境下的</a:t>
            </a:r>
            <a:r>
              <a:rPr kumimoji="0" lang="en-US" altLang="zh-CN" sz="3600" b="0" i="0" u="none" strike="noStrike" cap="none" spc="0" normalizeH="0">
                <a:ln>
                  <a:noFill/>
                </a:ln>
                <a:solidFill>
                  <a:srgbClr val="000000"/>
                </a:solidFill>
                <a:effectLst/>
                <a:uFillTx/>
                <a:latin typeface="+mn-lt"/>
                <a:ea typeface="+mn-ea"/>
                <a:cs typeface="+mn-cs"/>
                <a:sym typeface="Helvetica Neue" panose="02000503000000020004"/>
              </a:rPr>
              <a:t>wer</a:t>
            </a:r>
            <a:endParaRPr kumimoji="0" lang="en-US" altLang="zh-CN" sz="3600" b="0" i="0" u="none" strike="noStrike" cap="none" spc="0" normalizeH="0">
              <a:ln>
                <a:noFill/>
              </a:ln>
              <a:solidFill>
                <a:srgbClr val="000000"/>
              </a:solidFill>
              <a:effectLst/>
              <a:uFillTx/>
              <a:latin typeface="+mn-lt"/>
              <a:ea typeface="+mn-ea"/>
              <a:cs typeface="+mn-cs"/>
              <a:sym typeface="Helvetica Neue" panose="02000503000000020004"/>
            </a:endParaRP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模型——loss function"/>
          <p:cNvSpPr txBox="1"/>
          <p:nvPr>
            <p:ph type="body" idx="21"/>
          </p:nvPr>
        </p:nvSpPr>
        <p:spPr>
          <a:xfrm>
            <a:off x="1206500" y="2247900"/>
            <a:ext cx="12552045" cy="934720"/>
          </a:xfrm>
          <a:prstGeom prst="rect">
            <a:avLst/>
          </a:prstGeom>
        </p:spPr>
        <p:txBody>
          <a:bodyPr>
            <a:normAutofit/>
          </a:bodyPr>
          <a:lstStyle/>
          <a:p>
            <a:r>
              <a:rPr lang="zh-CN" altLang="en-US"/>
              <a:t>实验结果</a:t>
            </a:r>
            <a:endParaRPr lang="zh-CN" altLang="en-US"/>
          </a:p>
        </p:txBody>
      </p:sp>
      <p:sp>
        <p:nvSpPr>
          <p:cNvPr id="218" name="参赛方案"/>
          <p:cNvSpPr txBox="1"/>
          <p:nvPr>
            <p:ph type="title"/>
          </p:nvPr>
        </p:nvSpPr>
        <p:spPr>
          <a:prstGeom prst="rect">
            <a:avLst/>
          </a:prstGeom>
        </p:spPr>
        <p:txBody>
          <a:bodyPr/>
          <a:lstStyle>
            <a:lvl1pPr defTabSz="2145665">
              <a:defRPr sz="7480" spc="-149"/>
            </a:lvl1pPr>
          </a:lstStyle>
          <a:p>
            <a:r>
              <a:t>参赛方案</a:t>
            </a:r>
          </a:p>
        </p:txBody>
      </p:sp>
      <p:pic>
        <p:nvPicPr>
          <p:cNvPr id="3" name="Picture 2"/>
          <p:cNvPicPr>
            <a:picLocks noChangeAspect="1"/>
          </p:cNvPicPr>
          <p:nvPr/>
        </p:nvPicPr>
        <p:blipFill>
          <a:blip r:embed="rId1"/>
          <a:stretch>
            <a:fillRect/>
          </a:stretch>
        </p:blipFill>
        <p:spPr>
          <a:xfrm>
            <a:off x="2672715" y="5489575"/>
            <a:ext cx="19038570" cy="5665470"/>
          </a:xfrm>
          <a:prstGeom prst="rect">
            <a:avLst/>
          </a:prstGeom>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目录"/>
          <p:cNvSpPr txBox="1"/>
          <p:nvPr/>
        </p:nvSpPr>
        <p:spPr>
          <a:xfrm>
            <a:off x="1206500" y="952500"/>
            <a:ext cx="21971000" cy="1433163"/>
          </a:xfrm>
          <a:prstGeom prst="rect">
            <a:avLst/>
          </a:prstGeom>
          <a:ln w="12700">
            <a:miter lim="400000"/>
          </a:ln>
        </p:spPr>
        <p:txBody>
          <a:bodyPr lIns="50800" tIns="50800" rIns="50800" bIns="50800">
            <a:normAutofit/>
          </a:bodyPr>
          <a:lstStyle>
            <a:lvl1pPr algn="l" defTabSz="2145665">
              <a:lnSpc>
                <a:spcPct val="80000"/>
              </a:lnSpc>
              <a:defRPr sz="7480" b="1" spc="-149">
                <a:solidFill>
                  <a:srgbClr val="FFFFFF"/>
                </a:solidFill>
              </a:defRPr>
            </a:lvl1pPr>
          </a:lstStyle>
          <a:p>
            <a:r>
              <a:t>目录</a:t>
            </a:r>
          </a:p>
        </p:txBody>
      </p:sp>
      <p:sp>
        <p:nvSpPr>
          <p:cNvPr id="155" name="比赛任务介绍…"/>
          <p:cNvSpPr txBox="1"/>
          <p:nvPr>
            <p:ph type="body" sz="half" idx="4294967295"/>
          </p:nvPr>
        </p:nvSpPr>
        <p:spPr>
          <a:xfrm>
            <a:off x="1206500" y="4248504"/>
            <a:ext cx="9307830" cy="8256012"/>
          </a:xfrm>
          <a:prstGeom prst="rect">
            <a:avLst/>
          </a:prstGeom>
        </p:spPr>
        <p:txBody>
          <a:bodyPr/>
          <a:lstStyle/>
          <a:p>
            <a:pPr>
              <a:defRPr>
                <a:solidFill>
                  <a:srgbClr val="FFFFFF"/>
                </a:solidFill>
              </a:defRPr>
            </a:pPr>
            <a:r>
              <a:t>比赛任务介绍</a:t>
            </a:r>
          </a:p>
          <a:p>
            <a:pPr>
              <a:defRPr>
                <a:solidFill>
                  <a:srgbClr val="FFFFFF"/>
                </a:solidFill>
              </a:defRPr>
            </a:pPr>
            <a:r>
              <a:t>参赛方案</a:t>
            </a:r>
          </a:p>
          <a:p>
            <a:pPr>
              <a:defRPr>
                <a:solidFill>
                  <a:srgbClr val="FFFFFF"/>
                </a:solidFill>
              </a:defRPr>
            </a:pPr>
            <a:r>
              <a:t>比赛结果</a:t>
            </a:r>
          </a:p>
          <a:p>
            <a:pPr>
              <a:defRPr>
                <a:solidFill>
                  <a:srgbClr val="FFFFFF"/>
                </a:solidFill>
              </a:defRPr>
            </a:p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参赛方案"/>
          <p:cNvSpPr txBox="1"/>
          <p:nvPr>
            <p:ph type="title"/>
          </p:nvPr>
        </p:nvSpPr>
        <p:spPr>
          <a:prstGeom prst="rect">
            <a:avLst/>
          </a:prstGeom>
        </p:spPr>
        <p:txBody>
          <a:bodyPr/>
          <a:lstStyle>
            <a:lvl1pPr defTabSz="2145665">
              <a:defRPr sz="7480" spc="-149"/>
            </a:lvl1pPr>
          </a:lstStyle>
          <a:p>
            <a:r>
              <a:rPr lang="zh-CN"/>
              <a:t>比赛结果</a:t>
            </a:r>
            <a:endParaRPr lang="zh-CN"/>
          </a:p>
        </p:txBody>
      </p:sp>
      <p:sp>
        <p:nvSpPr>
          <p:cNvPr id="2" name="文本框 1"/>
          <p:cNvSpPr txBox="1"/>
          <p:nvPr/>
        </p:nvSpPr>
        <p:spPr>
          <a:xfrm>
            <a:off x="3472815" y="3325495"/>
            <a:ext cx="15103475" cy="317944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t" forceAA="0" upright="0">
            <a:spAutoFit/>
          </a:bodyPr>
          <a:p>
            <a:pPr marL="0" marR="0" indent="0" algn="ctr" defTabSz="2437765"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Neue" panose="02000503000000020004"/>
              </a:rPr>
              <a:t>比赛收到了 61 个队伍报名，有来自受限和非受限场景共23套系统提交了最后的结果，每个系统又包含了长视频，短视频和直播三个场景的子项结果。我们Beyond_AI小队（</a:t>
            </a:r>
            <a:r>
              <a:rPr lang="zh-CN" altLang="en-US" sz="4000">
                <a:solidFill>
                  <a:srgbClr val="000000"/>
                </a:solidFill>
                <a:sym typeface="Helvetica Neue" panose="02000503000000020004"/>
              </a:rPr>
              <a:t>林雨琦，</a:t>
            </a:r>
            <a:r>
              <a:rPr lang="zh-CN" altLang="en-US" sz="4000">
                <a:solidFill>
                  <a:srgbClr val="000000"/>
                </a:solidFill>
                <a:sym typeface="Helvetica Neue" panose="02000503000000020004"/>
              </a:rPr>
              <a:t>邹勇，</a:t>
            </a:r>
            <a:r>
              <a:rPr kumimoji="0" lang="zh-CN" altLang="en-US" sz="4000" b="0" i="0" u="none" strike="noStrike" cap="none" spc="0" normalizeH="0" baseline="0">
                <a:ln>
                  <a:noFill/>
                </a:ln>
                <a:solidFill>
                  <a:srgbClr val="000000"/>
                </a:solidFill>
                <a:effectLst/>
                <a:uFillTx/>
                <a:latin typeface="+mn-lt"/>
                <a:ea typeface="+mn-ea"/>
                <a:cs typeface="+mn-cs"/>
                <a:sym typeface="Helvetica Neue" panose="02000503000000020004"/>
              </a:rPr>
              <a:t>张彬彬，秦煜，李志超）在两个场景上都有提交，最终在受限赛道上排名</a:t>
            </a:r>
            <a:r>
              <a:rPr kumimoji="0" lang="zh-CN" altLang="en-US" sz="4000" b="1" i="0" u="none" strike="noStrike" cap="none" spc="0" normalizeH="0" baseline="0">
                <a:ln>
                  <a:noFill/>
                </a:ln>
                <a:solidFill>
                  <a:srgbClr val="000000"/>
                </a:solidFill>
                <a:effectLst/>
                <a:uFillTx/>
                <a:latin typeface="Helvetica Neue Bold" panose="02000503000000020004" charset="0"/>
                <a:ea typeface="+mn-ea"/>
                <a:cs typeface="+mn-cs"/>
                <a:sym typeface="Helvetica Neue" panose="02000503000000020004"/>
              </a:rPr>
              <a:t>第三名</a:t>
            </a:r>
            <a:r>
              <a:rPr kumimoji="0" lang="zh-CN" altLang="en-US" sz="4000" b="0" i="0" u="none" strike="noStrike" cap="none" spc="0" normalizeH="0" baseline="0">
                <a:ln>
                  <a:noFill/>
                </a:ln>
                <a:solidFill>
                  <a:srgbClr val="000000"/>
                </a:solidFill>
                <a:effectLst/>
                <a:uFillTx/>
                <a:latin typeface="+mn-lt"/>
                <a:ea typeface="+mn-ea"/>
                <a:cs typeface="+mn-cs"/>
                <a:sym typeface="Helvetica Neue" panose="02000503000000020004"/>
              </a:rPr>
              <a:t>，非受限赛道上排名</a:t>
            </a:r>
            <a:r>
              <a:rPr kumimoji="0" lang="zh-CN" altLang="en-US" sz="4000" b="1" i="0" u="none" strike="noStrike" cap="none" spc="0" normalizeH="0" baseline="0">
                <a:ln>
                  <a:noFill/>
                </a:ln>
                <a:solidFill>
                  <a:srgbClr val="000000"/>
                </a:solidFill>
                <a:effectLst/>
                <a:uFillTx/>
                <a:latin typeface="Helvetica Neue Bold" panose="02000503000000020004" charset="0"/>
                <a:ea typeface="+mn-ea"/>
                <a:cs typeface="+mn-cs"/>
                <a:sym typeface="Helvetica Neue" panose="02000503000000020004"/>
              </a:rPr>
              <a:t>第二名</a:t>
            </a:r>
            <a:endParaRPr kumimoji="0" lang="zh-CN" altLang="en-US" sz="4000" b="1" i="0" u="none" strike="noStrike" cap="none" spc="0" normalizeH="0" baseline="0">
              <a:ln>
                <a:noFill/>
              </a:ln>
              <a:solidFill>
                <a:srgbClr val="000000"/>
              </a:solidFill>
              <a:effectLst/>
              <a:uFillTx/>
              <a:latin typeface="Helvetica Neue Bold" panose="02000503000000020004" charset="0"/>
              <a:ea typeface="+mn-ea"/>
              <a:cs typeface="+mn-cs"/>
              <a:sym typeface="Helvetica Neue" panose="02000503000000020004"/>
            </a:endParaRPr>
          </a:p>
        </p:txBody>
      </p:sp>
      <p:graphicFrame>
        <p:nvGraphicFramePr>
          <p:cNvPr id="3" name="表格 2"/>
          <p:cNvGraphicFramePr/>
          <p:nvPr>
            <p:custDataLst>
              <p:tags r:id="rId1"/>
            </p:custDataLst>
          </p:nvPr>
        </p:nvGraphicFramePr>
        <p:xfrm>
          <a:off x="2490470" y="7733665"/>
          <a:ext cx="17068800" cy="2636520"/>
        </p:xfrm>
        <a:graphic>
          <a:graphicData uri="http://schemas.openxmlformats.org/drawingml/2006/table">
            <a:tbl>
              <a:tblPr firstRow="1" bandRow="1">
                <a:tableStyleId>{9D7B26C5-4107-4FEC-AEDC-1716B250A1EF}</a:tableStyleId>
              </a:tblPr>
              <a:tblGrid>
                <a:gridCol w="2844800"/>
                <a:gridCol w="2844800"/>
                <a:gridCol w="2844800"/>
                <a:gridCol w="2844800"/>
                <a:gridCol w="2844800"/>
                <a:gridCol w="2844800"/>
              </a:tblGrid>
              <a:tr h="701040">
                <a:tc>
                  <a:txBody>
                    <a:bodyPr/>
                    <a:p>
                      <a:pPr algn="ctr">
                        <a:buNone/>
                      </a:pPr>
                      <a:r>
                        <a:rPr lang="zh-CN" altLang="en-US" sz="4000"/>
                        <a:t>赛道</a:t>
                      </a:r>
                      <a:endParaRPr lang="zh-CN" altLang="en-US" sz="4000"/>
                    </a:p>
                  </a:txBody>
                  <a:tcPr anchor="ctr" anchorCtr="0"/>
                </a:tc>
                <a:tc>
                  <a:txBody>
                    <a:bodyPr/>
                    <a:p>
                      <a:pPr algn="ctr">
                        <a:buNone/>
                      </a:pPr>
                      <a:r>
                        <a:rPr lang="zh-CN" altLang="en-US" sz="4000"/>
                        <a:t>场景</a:t>
                      </a:r>
                      <a:endParaRPr lang="zh-CN" altLang="en-US" sz="4000"/>
                    </a:p>
                  </a:txBody>
                  <a:tcPr anchor="ctr" anchorCtr="0"/>
                </a:tc>
                <a:tc>
                  <a:txBody>
                    <a:bodyPr/>
                    <a:p>
                      <a:pPr algn="ctr">
                        <a:buNone/>
                      </a:pPr>
                      <a:r>
                        <a:rPr lang="en-US" altLang="zh-CN" sz="4000"/>
                        <a:t>precision</a:t>
                      </a:r>
                      <a:endParaRPr lang="en-US" altLang="zh-CN" sz="4000"/>
                    </a:p>
                  </a:txBody>
                  <a:tcPr anchor="ctr" anchorCtr="0"/>
                </a:tc>
                <a:tc>
                  <a:txBody>
                    <a:bodyPr/>
                    <a:p>
                      <a:pPr algn="ctr">
                        <a:buNone/>
                      </a:pPr>
                      <a:r>
                        <a:rPr lang="en-US" altLang="zh-CN" sz="4000"/>
                        <a:t>recall</a:t>
                      </a:r>
                      <a:endParaRPr lang="en-US" altLang="zh-CN" sz="4000"/>
                    </a:p>
                  </a:txBody>
                  <a:tcPr anchor="ctr" anchorCtr="0"/>
                </a:tc>
                <a:tc>
                  <a:txBody>
                    <a:bodyPr/>
                    <a:p>
                      <a:pPr algn="ctr">
                        <a:buNone/>
                      </a:pPr>
                      <a:r>
                        <a:rPr lang="en-US" altLang="zh-CN" sz="4000"/>
                        <a:t>F1</a:t>
                      </a:r>
                      <a:endParaRPr lang="en-US" altLang="zh-CN" sz="4000"/>
                    </a:p>
                  </a:txBody>
                  <a:tcPr anchor="ctr" anchorCtr="0"/>
                </a:tc>
                <a:tc>
                  <a:txBody>
                    <a:bodyPr/>
                    <a:p>
                      <a:pPr algn="ctr">
                        <a:buNone/>
                      </a:pPr>
                      <a:r>
                        <a:rPr lang="en-US" altLang="zh-CN" sz="4000"/>
                        <a:t>ATWV</a:t>
                      </a:r>
                      <a:endParaRPr lang="en-US" altLang="zh-CN" sz="4000"/>
                    </a:p>
                  </a:txBody>
                  <a:tcPr anchor="ctr" anchorCtr="0"/>
                </a:tc>
              </a:tr>
              <a:tr h="381000">
                <a:tc rowSpan="3">
                  <a:txBody>
                    <a:bodyPr/>
                    <a:p>
                      <a:pPr algn="ctr">
                        <a:buNone/>
                      </a:pPr>
                      <a:r>
                        <a:rPr lang="zh-CN" altLang="en-US" sz="4000"/>
                        <a:t>受限赛道</a:t>
                      </a:r>
                      <a:endParaRPr lang="zh-CN" altLang="en-US" sz="4000"/>
                    </a:p>
                  </a:txBody>
                  <a:tcPr anchor="ctr" anchorCtr="0"/>
                </a:tc>
                <a:tc>
                  <a:txBody>
                    <a:bodyPr/>
                    <a:p>
                      <a:pPr algn="ctr">
                        <a:buNone/>
                      </a:pPr>
                      <a:r>
                        <a:rPr lang="en-US" altLang="zh-CN" sz="4000"/>
                        <a:t>lgv</a:t>
                      </a:r>
                      <a:endParaRPr lang="en-US" altLang="zh-CN" sz="4000"/>
                    </a:p>
                  </a:txBody>
                  <a:tcPr anchor="ctr" anchorCtr="0"/>
                </a:tc>
                <a:tc>
                  <a:txBody>
                    <a:bodyPr/>
                    <a:p>
                      <a:pPr algn="ctr">
                        <a:buNone/>
                      </a:pPr>
                      <a:r>
                        <a:rPr lang="en-US" altLang="zh-CN" sz="4000"/>
                        <a:t>0.6644</a:t>
                      </a:r>
                      <a:endParaRPr lang="en-US" altLang="zh-CN" sz="4000"/>
                    </a:p>
                  </a:txBody>
                  <a:tcPr anchor="ctr" anchorCtr="0"/>
                </a:tc>
                <a:tc>
                  <a:txBody>
                    <a:bodyPr/>
                    <a:p>
                      <a:pPr algn="ctr">
                        <a:buNone/>
                      </a:pPr>
                      <a:r>
                        <a:rPr lang="en-US" altLang="zh-CN" sz="4000"/>
                        <a:t>0.6720</a:t>
                      </a:r>
                      <a:endParaRPr lang="en-US" altLang="zh-CN" sz="4000"/>
                    </a:p>
                  </a:txBody>
                  <a:tcPr anchor="ctr" anchorCtr="0"/>
                </a:tc>
                <a:tc>
                  <a:txBody>
                    <a:bodyPr/>
                    <a:p>
                      <a:pPr algn="ctr">
                        <a:buNone/>
                      </a:pPr>
                      <a:r>
                        <a:rPr lang="en-US" altLang="zh-CN" sz="4000"/>
                        <a:t>0.6682</a:t>
                      </a:r>
                      <a:endParaRPr lang="en-US" altLang="zh-CN" sz="4000"/>
                    </a:p>
                  </a:txBody>
                  <a:tcPr anchor="ctr" anchorCtr="0"/>
                </a:tc>
                <a:tc>
                  <a:txBody>
                    <a:bodyPr/>
                    <a:p>
                      <a:pPr algn="ctr">
                        <a:buNone/>
                      </a:pPr>
                      <a:r>
                        <a:rPr lang="en-US" altLang="zh-CN" sz="4000"/>
                        <a:t>0.6883</a:t>
                      </a:r>
                      <a:endParaRPr lang="en-US" altLang="zh-CN" sz="4000"/>
                    </a:p>
                  </a:txBody>
                  <a:tcPr anchor="ctr" anchorCtr="0"/>
                </a:tc>
              </a:tr>
              <a:tr h="381000">
                <a:tc vMerge="1">
                  <a:tcPr/>
                </a:tc>
                <a:tc>
                  <a:txBody>
                    <a:bodyPr/>
                    <a:p>
                      <a:pPr algn="ctr">
                        <a:buNone/>
                      </a:pPr>
                      <a:r>
                        <a:rPr lang="en-US" altLang="zh-CN" sz="4000"/>
                        <a:t>liv</a:t>
                      </a:r>
                      <a:endParaRPr lang="en-US" altLang="zh-CN" sz="4000"/>
                    </a:p>
                  </a:txBody>
                  <a:tcPr anchor="ctr" anchorCtr="0"/>
                </a:tc>
                <a:tc>
                  <a:txBody>
                    <a:bodyPr/>
                    <a:p>
                      <a:pPr algn="ctr">
                        <a:buNone/>
                      </a:pPr>
                      <a:r>
                        <a:rPr lang="en-US" altLang="zh-CN" sz="4000"/>
                        <a:t>0.9334</a:t>
                      </a:r>
                      <a:endParaRPr lang="en-US" altLang="zh-CN" sz="4000"/>
                    </a:p>
                  </a:txBody>
                  <a:tcPr anchor="ctr" anchorCtr="0"/>
                </a:tc>
                <a:tc>
                  <a:txBody>
                    <a:bodyPr/>
                    <a:p>
                      <a:pPr algn="ctr">
                        <a:buNone/>
                      </a:pPr>
                      <a:r>
                        <a:rPr lang="en-US" altLang="zh-CN" sz="4000"/>
                        <a:t>0.7725</a:t>
                      </a:r>
                      <a:endParaRPr lang="en-US" altLang="zh-CN" sz="4000"/>
                    </a:p>
                  </a:txBody>
                  <a:tcPr anchor="ctr" anchorCtr="0"/>
                </a:tc>
                <a:tc>
                  <a:txBody>
                    <a:bodyPr/>
                    <a:p>
                      <a:pPr algn="ctr">
                        <a:buNone/>
                      </a:pPr>
                      <a:r>
                        <a:rPr lang="en-US" altLang="zh-CN" sz="4000"/>
                        <a:t>0.8454</a:t>
                      </a:r>
                      <a:endParaRPr lang="en-US" altLang="zh-CN" sz="4000"/>
                    </a:p>
                  </a:txBody>
                  <a:tcPr anchor="ctr" anchorCtr="0"/>
                </a:tc>
                <a:tc>
                  <a:txBody>
                    <a:bodyPr/>
                    <a:p>
                      <a:pPr algn="ctr">
                        <a:buNone/>
                      </a:pPr>
                      <a:r>
                        <a:rPr lang="en-US" altLang="zh-CN" sz="4000"/>
                        <a:t>0.7133</a:t>
                      </a:r>
                      <a:endParaRPr lang="en-US" altLang="zh-CN" sz="4000"/>
                    </a:p>
                  </a:txBody>
                  <a:tcPr anchor="ctr" anchorCtr="0"/>
                </a:tc>
              </a:tr>
              <a:tr h="0">
                <a:tc vMerge="1">
                  <a:tcPr/>
                </a:tc>
                <a:tc>
                  <a:txBody>
                    <a:bodyPr/>
                    <a:p>
                      <a:pPr algn="ctr">
                        <a:buNone/>
                      </a:pPr>
                      <a:r>
                        <a:rPr lang="en-US" altLang="zh-CN" sz="4000"/>
                        <a:t>stv</a:t>
                      </a:r>
                      <a:endParaRPr lang="en-US" altLang="zh-CN" sz="4000"/>
                    </a:p>
                  </a:txBody>
                  <a:tcPr anchor="ctr" anchorCtr="0"/>
                </a:tc>
                <a:tc>
                  <a:txBody>
                    <a:bodyPr/>
                    <a:p>
                      <a:pPr algn="ctr">
                        <a:buNone/>
                      </a:pPr>
                      <a:r>
                        <a:rPr lang="en-US" altLang="zh-CN" sz="4000"/>
                        <a:t>0.9578</a:t>
                      </a:r>
                      <a:endParaRPr lang="en-US" altLang="zh-CN" sz="4000"/>
                    </a:p>
                  </a:txBody>
                  <a:tcPr anchor="ctr" anchorCtr="0"/>
                </a:tc>
                <a:tc>
                  <a:txBody>
                    <a:bodyPr/>
                    <a:p>
                      <a:pPr algn="ctr">
                        <a:buNone/>
                      </a:pPr>
                      <a:r>
                        <a:rPr lang="en-US" altLang="zh-CN" sz="4000"/>
                        <a:t>0.8248</a:t>
                      </a:r>
                      <a:endParaRPr lang="en-US" altLang="zh-CN" sz="4000"/>
                    </a:p>
                  </a:txBody>
                  <a:tcPr anchor="ctr" anchorCtr="0"/>
                </a:tc>
                <a:tc>
                  <a:txBody>
                    <a:bodyPr/>
                    <a:p>
                      <a:pPr algn="ctr">
                        <a:buNone/>
                      </a:pPr>
                      <a:r>
                        <a:rPr lang="en-US" altLang="zh-CN" sz="4000"/>
                        <a:t>0.8863</a:t>
                      </a:r>
                      <a:endParaRPr lang="en-US" altLang="zh-CN" sz="4000"/>
                    </a:p>
                  </a:txBody>
                  <a:tcPr anchor="ctr" anchorCtr="0"/>
                </a:tc>
                <a:tc>
                  <a:txBody>
                    <a:bodyPr/>
                    <a:p>
                      <a:pPr algn="ctr">
                        <a:buNone/>
                      </a:pPr>
                      <a:r>
                        <a:rPr lang="en-US" altLang="zh-CN" sz="4000"/>
                        <a:t>0.7515</a:t>
                      </a:r>
                      <a:endParaRPr lang="en-US" altLang="zh-CN" sz="4000"/>
                    </a:p>
                  </a:txBody>
                  <a:tcPr anchor="ctr" anchorCtr="0"/>
                </a:tc>
              </a:tr>
              <a:tr h="381000">
                <a:tc rowSpan="3">
                  <a:txBody>
                    <a:bodyPr/>
                    <a:p>
                      <a:pPr algn="ctr">
                        <a:buNone/>
                      </a:pPr>
                      <a:r>
                        <a:rPr lang="zh-CN" altLang="en-US" sz="4000"/>
                        <a:t>非受限赛道</a:t>
                      </a:r>
                      <a:endParaRPr lang="zh-CN" altLang="en-US" sz="4000"/>
                    </a:p>
                  </a:txBody>
                  <a:tcPr anchor="ctr" anchorCtr="0"/>
                </a:tc>
                <a:tc>
                  <a:txBody>
                    <a:bodyPr/>
                    <a:p>
                      <a:pPr algn="ctr">
                        <a:buNone/>
                      </a:pPr>
                      <a:r>
                        <a:rPr lang="en-US" altLang="zh-CN" sz="4000"/>
                        <a:t>lgv</a:t>
                      </a:r>
                      <a:endParaRPr lang="en-US" altLang="zh-CN" sz="4000"/>
                    </a:p>
                  </a:txBody>
                  <a:tcPr anchor="ctr" anchorCtr="0"/>
                </a:tc>
                <a:tc>
                  <a:txBody>
                    <a:bodyPr/>
                    <a:p>
                      <a:pPr algn="ctr">
                        <a:buNone/>
                      </a:pPr>
                      <a:r>
                        <a:rPr lang="en-US" altLang="zh-CN" sz="4000"/>
                        <a:t>0.6598</a:t>
                      </a:r>
                      <a:endParaRPr lang="en-US" altLang="zh-CN" sz="4000"/>
                    </a:p>
                  </a:txBody>
                  <a:tcPr anchor="ctr" anchorCtr="0"/>
                </a:tc>
                <a:tc>
                  <a:txBody>
                    <a:bodyPr/>
                    <a:p>
                      <a:pPr algn="ctr">
                        <a:buNone/>
                      </a:pPr>
                      <a:r>
                        <a:rPr lang="en-US" altLang="zh-CN" sz="4000"/>
                        <a:t>0.7149</a:t>
                      </a:r>
                      <a:endParaRPr lang="en-US" altLang="zh-CN" sz="4000"/>
                    </a:p>
                  </a:txBody>
                  <a:tcPr anchor="ctr" anchorCtr="0"/>
                </a:tc>
                <a:tc>
                  <a:txBody>
                    <a:bodyPr/>
                    <a:p>
                      <a:pPr algn="ctr">
                        <a:buNone/>
                      </a:pPr>
                      <a:r>
                        <a:rPr lang="en-US" altLang="zh-CN" sz="4000"/>
                        <a:t>0.6863</a:t>
                      </a:r>
                      <a:endParaRPr lang="en-US" altLang="zh-CN" sz="4000"/>
                    </a:p>
                  </a:txBody>
                  <a:tcPr anchor="ctr" anchorCtr="0"/>
                </a:tc>
                <a:tc>
                  <a:txBody>
                    <a:bodyPr/>
                    <a:p>
                      <a:pPr algn="ctr">
                        <a:buNone/>
                      </a:pPr>
                      <a:r>
                        <a:rPr lang="en-US" altLang="zh-CN" sz="4000"/>
                        <a:t>0.7252</a:t>
                      </a:r>
                      <a:endParaRPr lang="en-US" altLang="zh-CN" sz="4000"/>
                    </a:p>
                  </a:txBody>
                  <a:tcPr anchor="ctr" anchorCtr="0"/>
                </a:tc>
              </a:tr>
              <a:tr h="381000">
                <a:tc vMerge="1">
                  <a:tcPr/>
                </a:tc>
                <a:tc>
                  <a:txBody>
                    <a:bodyPr/>
                    <a:p>
                      <a:pPr algn="ctr">
                        <a:buNone/>
                      </a:pPr>
                      <a:r>
                        <a:rPr lang="en-US" altLang="zh-CN" sz="4000"/>
                        <a:t>liv</a:t>
                      </a:r>
                      <a:endParaRPr lang="en-US" altLang="zh-CN" sz="4000"/>
                    </a:p>
                  </a:txBody>
                  <a:tcPr anchor="ctr" anchorCtr="0"/>
                </a:tc>
                <a:tc>
                  <a:txBody>
                    <a:bodyPr/>
                    <a:p>
                      <a:pPr algn="ctr">
                        <a:buNone/>
                      </a:pPr>
                      <a:r>
                        <a:rPr lang="en-US" altLang="zh-CN" sz="4000"/>
                        <a:t>0.9276</a:t>
                      </a:r>
                      <a:endParaRPr lang="en-US" altLang="zh-CN" sz="4000"/>
                    </a:p>
                  </a:txBody>
                  <a:tcPr anchor="ctr" anchorCtr="0"/>
                </a:tc>
                <a:tc>
                  <a:txBody>
                    <a:bodyPr/>
                    <a:p>
                      <a:pPr algn="ctr">
                        <a:buNone/>
                      </a:pPr>
                      <a:r>
                        <a:rPr lang="en-US" altLang="zh-CN" sz="4000"/>
                        <a:t>0.8120</a:t>
                      </a:r>
                      <a:endParaRPr lang="en-US" altLang="zh-CN" sz="4000"/>
                    </a:p>
                  </a:txBody>
                  <a:tcPr anchor="ctr" anchorCtr="0"/>
                </a:tc>
                <a:tc>
                  <a:txBody>
                    <a:bodyPr/>
                    <a:p>
                      <a:pPr algn="ctr">
                        <a:buNone/>
                      </a:pPr>
                      <a:r>
                        <a:rPr lang="en-US" altLang="zh-CN" sz="4000"/>
                        <a:t>0.8660</a:t>
                      </a:r>
                      <a:endParaRPr lang="en-US" altLang="zh-CN" sz="4000"/>
                    </a:p>
                  </a:txBody>
                  <a:tcPr anchor="ctr" anchorCtr="0"/>
                </a:tc>
                <a:tc>
                  <a:txBody>
                    <a:bodyPr/>
                    <a:p>
                      <a:pPr algn="ctr">
                        <a:buNone/>
                      </a:pPr>
                      <a:r>
                        <a:rPr lang="en-US" altLang="zh-CN" sz="4000"/>
                        <a:t>0.7623</a:t>
                      </a:r>
                      <a:endParaRPr lang="en-US" altLang="zh-CN" sz="4000"/>
                    </a:p>
                  </a:txBody>
                  <a:tcPr anchor="ctr" anchorCtr="0"/>
                </a:tc>
              </a:tr>
              <a:tr h="381000">
                <a:tc vMerge="1">
                  <a:tcPr/>
                </a:tc>
                <a:tc>
                  <a:txBody>
                    <a:bodyPr/>
                    <a:p>
                      <a:pPr algn="ctr">
                        <a:buNone/>
                      </a:pPr>
                      <a:r>
                        <a:rPr lang="en-US" altLang="zh-CN" sz="4000"/>
                        <a:t>stv</a:t>
                      </a:r>
                      <a:endParaRPr lang="en-US" altLang="zh-CN" sz="4000"/>
                    </a:p>
                  </a:txBody>
                  <a:tcPr anchor="ctr" anchorCtr="0"/>
                </a:tc>
                <a:tc>
                  <a:txBody>
                    <a:bodyPr/>
                    <a:p>
                      <a:pPr algn="ctr">
                        <a:buNone/>
                      </a:pPr>
                      <a:r>
                        <a:rPr lang="en-US" altLang="zh-CN" sz="4000"/>
                        <a:t>0.9483</a:t>
                      </a:r>
                      <a:endParaRPr lang="en-US" altLang="zh-CN" sz="4000"/>
                    </a:p>
                  </a:txBody>
                  <a:tcPr anchor="ctr" anchorCtr="0"/>
                </a:tc>
                <a:tc>
                  <a:txBody>
                    <a:bodyPr/>
                    <a:p>
                      <a:pPr algn="ctr">
                        <a:buNone/>
                      </a:pPr>
                      <a:r>
                        <a:rPr lang="en-US" altLang="zh-CN" sz="4000"/>
                        <a:t>0.8526</a:t>
                      </a:r>
                      <a:endParaRPr lang="en-US" altLang="zh-CN" sz="4000"/>
                    </a:p>
                  </a:txBody>
                  <a:tcPr anchor="ctr" anchorCtr="0"/>
                </a:tc>
                <a:tc>
                  <a:txBody>
                    <a:bodyPr/>
                    <a:p>
                      <a:pPr algn="ctr">
                        <a:buNone/>
                      </a:pPr>
                      <a:r>
                        <a:rPr lang="en-US" altLang="zh-CN" sz="4000"/>
                        <a:t>0.8979</a:t>
                      </a:r>
                      <a:endParaRPr lang="en-US" altLang="zh-CN" sz="4000"/>
                    </a:p>
                  </a:txBody>
                  <a:tcPr anchor="ctr" anchorCtr="0"/>
                </a:tc>
                <a:tc>
                  <a:txBody>
                    <a:bodyPr/>
                    <a:p>
                      <a:pPr algn="ctr">
                        <a:buNone/>
                      </a:pPr>
                      <a:r>
                        <a:rPr lang="en-US" altLang="zh-CN" sz="4000"/>
                        <a:t>0.7941</a:t>
                      </a:r>
                      <a:endParaRPr lang="en-US" altLang="zh-CN" sz="4000"/>
                    </a:p>
                  </a:txBody>
                  <a:tcPr anchor="ctr" anchorCtr="0"/>
                </a:tc>
              </a:tr>
            </a:tbl>
          </a:graphicData>
        </a:graphic>
      </p:graphicFrame>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模型——loss function"/>
          <p:cNvSpPr txBox="1"/>
          <p:nvPr>
            <p:ph type="body" idx="21"/>
          </p:nvPr>
        </p:nvSpPr>
        <p:spPr>
          <a:xfrm>
            <a:off x="1206500" y="2247900"/>
            <a:ext cx="12552045" cy="934720"/>
          </a:xfrm>
          <a:prstGeom prst="rect">
            <a:avLst/>
          </a:prstGeom>
        </p:spPr>
        <p:txBody>
          <a:bodyPr>
            <a:normAutofit/>
          </a:bodyPr>
          <a:lstStyle/>
          <a:p>
            <a:endParaRPr lang="zh-CN"/>
          </a:p>
        </p:txBody>
      </p:sp>
      <p:sp>
        <p:nvSpPr>
          <p:cNvPr id="218" name="参赛方案"/>
          <p:cNvSpPr txBox="1"/>
          <p:nvPr>
            <p:ph type="title"/>
          </p:nvPr>
        </p:nvSpPr>
        <p:spPr>
          <a:xfrm>
            <a:off x="3001010" y="5168265"/>
            <a:ext cx="17299305" cy="4625975"/>
          </a:xfrm>
          <a:prstGeom prst="rect">
            <a:avLst/>
          </a:prstGeom>
        </p:spPr>
        <p:txBody>
          <a:bodyPr>
            <a:noAutofit/>
          </a:bodyPr>
          <a:lstStyle>
            <a:lvl1pPr defTabSz="2145665">
              <a:defRPr sz="7480" spc="-149"/>
            </a:lvl1pPr>
          </a:lstStyle>
          <a:p>
            <a:r>
              <a:rPr lang="zh-CN" sz="13800"/>
              <a:t>谢谢各位观看</a:t>
            </a:r>
            <a:endParaRPr lang="zh-CN" sz="1380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比赛任务介绍"/>
          <p:cNvSpPr txBox="1"/>
          <p:nvPr>
            <p:ph type="title"/>
          </p:nvPr>
        </p:nvSpPr>
        <p:spPr>
          <a:prstGeom prst="rect">
            <a:avLst/>
          </a:prstGeom>
        </p:spPr>
        <p:txBody>
          <a:bodyPr/>
          <a:lstStyle>
            <a:lvl1pPr defTabSz="2145665">
              <a:defRPr sz="7480" spc="-149"/>
            </a:lvl1pPr>
          </a:lstStyle>
          <a:p>
            <a:r>
              <a:t>比赛任务介绍</a:t>
            </a:r>
          </a:p>
        </p:txBody>
      </p:sp>
      <p:sp>
        <p:nvSpPr>
          <p:cNvPr id="158" name="任务目标及数据"/>
          <p:cNvSpPr txBox="1"/>
          <p:nvPr>
            <p:ph type="body" idx="21"/>
          </p:nvPr>
        </p:nvSpPr>
        <p:spPr>
          <a:prstGeom prst="rect">
            <a:avLst/>
          </a:prstGeom>
        </p:spPr>
        <p:txBody>
          <a:bodyPr/>
          <a:lstStyle/>
          <a:p>
            <a:r>
              <a:t>任务目标及数据</a:t>
            </a:r>
          </a:p>
        </p:txBody>
      </p:sp>
      <p:sp>
        <p:nvSpPr>
          <p:cNvPr id="159" name="汉语长短视频直播语音关键词（Video Keyword Wakeup Challenge）比赛旨在检验业界利用朗读数据等常规数据公司可获取的大规模数据构建任意自定义关键词检测系统的能力。提供少量可供微调的真实长短视频及直播数据，检验场景失配下自定义关键词检测系统的鲁棒性和泛化性。"/>
          <p:cNvSpPr txBox="1"/>
          <p:nvPr>
            <p:ph type="body" sz="half" idx="1"/>
          </p:nvPr>
        </p:nvSpPr>
        <p:spPr>
          <a:xfrm>
            <a:off x="1206500" y="4248504"/>
            <a:ext cx="10705390" cy="6592609"/>
          </a:xfrm>
          <a:prstGeom prst="rect">
            <a:avLst/>
          </a:prstGeom>
        </p:spPr>
        <p:txBody>
          <a:bodyPr/>
          <a:lstStyle/>
          <a:p>
            <a:pPr marL="0" indent="0">
              <a:buSzTx/>
              <a:buNone/>
            </a:pPr>
            <a:r>
              <a:t>汉语长短视频直播语音关键词（Video Keyword Wakeup Challenge）比赛旨在检验业界利用</a:t>
            </a:r>
            <a:r>
              <a:rPr b="1">
                <a:solidFill>
                  <a:schemeClr val="accent1">
                    <a:hueOff val="114395"/>
                    <a:lumOff val="-24969"/>
                  </a:schemeClr>
                </a:solidFill>
              </a:rPr>
              <a:t>朗读数据</a:t>
            </a:r>
            <a:r>
              <a:t>等常规数据公司可获取的大规模数据</a:t>
            </a:r>
            <a:r>
              <a:rPr b="1">
                <a:solidFill>
                  <a:schemeClr val="accent1">
                    <a:hueOff val="114395"/>
                    <a:lumOff val="-24969"/>
                  </a:schemeClr>
                </a:solidFill>
              </a:rPr>
              <a:t>构建任意自定义关键词检测系统</a:t>
            </a:r>
            <a:r>
              <a:t>的能力。提供少量可供微调的真实长短视频及直播数据，检验场景失配下自定义关键词检测系统的</a:t>
            </a:r>
            <a:r>
              <a:rPr b="1">
                <a:solidFill>
                  <a:schemeClr val="accent1">
                    <a:hueOff val="114395"/>
                    <a:lumOff val="-24969"/>
                  </a:schemeClr>
                </a:solidFill>
              </a:rPr>
              <a:t>鲁棒性</a:t>
            </a:r>
            <a:r>
              <a:t>和</a:t>
            </a:r>
            <a:r>
              <a:rPr b="1">
                <a:solidFill>
                  <a:schemeClr val="accent1">
                    <a:hueOff val="114395"/>
                    <a:lumOff val="-24969"/>
                  </a:schemeClr>
                </a:solidFill>
              </a:rPr>
              <a:t>泛化性</a:t>
            </a:r>
            <a:r>
              <a:t>。</a:t>
            </a:r>
          </a:p>
        </p:txBody>
      </p:sp>
      <p:grpSp>
        <p:nvGrpSpPr>
          <p:cNvPr id="176" name="成组"/>
          <p:cNvGrpSpPr/>
          <p:nvPr/>
        </p:nvGrpSpPr>
        <p:grpSpPr>
          <a:xfrm>
            <a:off x="13143597" y="2549581"/>
            <a:ext cx="9203045" cy="9086051"/>
            <a:chOff x="0" y="0"/>
            <a:chExt cx="9203043" cy="9086049"/>
          </a:xfrm>
        </p:grpSpPr>
        <p:grpSp>
          <p:nvGrpSpPr>
            <p:cNvPr id="163" name="成组"/>
            <p:cNvGrpSpPr/>
            <p:nvPr/>
          </p:nvGrpSpPr>
          <p:grpSpPr>
            <a:xfrm>
              <a:off x="0" y="0"/>
              <a:ext cx="8144880" cy="1433163"/>
              <a:chOff x="0" y="0"/>
              <a:chExt cx="8144879" cy="1433162"/>
            </a:xfrm>
          </p:grpSpPr>
          <p:pic>
            <p:nvPicPr>
              <p:cNvPr id="160" name="图像" descr="图像"/>
              <p:cNvPicPr>
                <a:picLocks noChangeAspect="1"/>
              </p:cNvPicPr>
              <p:nvPr/>
            </p:nvPicPr>
            <p:blipFill>
              <a:blip r:embed="rId1"/>
              <a:stretch>
                <a:fillRect/>
              </a:stretch>
            </p:blipFill>
            <p:spPr>
              <a:xfrm>
                <a:off x="0" y="0"/>
                <a:ext cx="1455212" cy="1433163"/>
              </a:xfrm>
              <a:prstGeom prst="rect">
                <a:avLst/>
              </a:prstGeom>
              <a:ln w="12700" cap="flat">
                <a:noFill/>
                <a:miter lim="400000"/>
                <a:headEnd/>
                <a:tailEnd/>
              </a:ln>
              <a:effectLst/>
            </p:spPr>
          </p:pic>
          <p:sp>
            <p:nvSpPr>
              <p:cNvPr id="161" name="训练集"/>
              <p:cNvSpPr txBox="1"/>
              <p:nvPr/>
            </p:nvSpPr>
            <p:spPr>
              <a:xfrm>
                <a:off x="2413488" y="310181"/>
                <a:ext cx="1638301" cy="812801"/>
              </a:xfrm>
              <a:prstGeom prst="rect">
                <a:avLst/>
              </a:prstGeom>
              <a:noFill/>
              <a:ln w="12700" cap="flat">
                <a:noFill/>
                <a:miter lim="400000"/>
              </a:ln>
              <a:effectLst/>
            </p:spPr>
            <p:txBody>
              <a:bodyPr wrap="none" lIns="50800" tIns="50800" rIns="50800" bIns="50800" numCol="1" anchor="ctr">
                <a:spAutoFit/>
              </a:bodyPr>
              <a:lstStyle>
                <a:lvl1pPr>
                  <a:defRPr sz="4000"/>
                </a:lvl1pPr>
              </a:lstStyle>
              <a:p>
                <a:r>
                  <a:rPr>
                    <a:solidFill>
                      <a:srgbClr val="000000"/>
                    </a:solidFill>
                  </a:rPr>
                  <a:t>训练集</a:t>
                </a:r>
                <a:endParaRPr>
                  <a:solidFill>
                    <a:srgbClr val="000000"/>
                  </a:solidFill>
                </a:endParaRPr>
              </a:p>
            </p:txBody>
          </p:sp>
          <p:sp>
            <p:nvSpPr>
              <p:cNvPr id="162" name="1505小时"/>
              <p:cNvSpPr txBox="1"/>
              <p:nvPr/>
            </p:nvSpPr>
            <p:spPr>
              <a:xfrm>
                <a:off x="5884787" y="310181"/>
                <a:ext cx="2260093" cy="812801"/>
              </a:xfrm>
              <a:prstGeom prst="rect">
                <a:avLst/>
              </a:prstGeom>
              <a:noFill/>
              <a:ln w="12700" cap="flat">
                <a:noFill/>
                <a:miter lim="400000"/>
              </a:ln>
              <a:effectLst/>
            </p:spPr>
            <p:txBody>
              <a:bodyPr wrap="none" lIns="50800" tIns="50800" rIns="50800" bIns="50800" numCol="1" anchor="ctr">
                <a:spAutoFit/>
              </a:bodyPr>
              <a:lstStyle>
                <a:lvl1pPr>
                  <a:defRPr sz="4000"/>
                </a:lvl1pPr>
              </a:lstStyle>
              <a:p>
                <a:r>
                  <a:rPr>
                    <a:solidFill>
                      <a:srgbClr val="000000"/>
                    </a:solidFill>
                  </a:rPr>
                  <a:t>1505小时</a:t>
                </a:r>
                <a:endParaRPr>
                  <a:solidFill>
                    <a:srgbClr val="000000"/>
                  </a:solidFill>
                </a:endParaRPr>
              </a:p>
            </p:txBody>
          </p:sp>
        </p:grpSp>
        <p:grpSp>
          <p:nvGrpSpPr>
            <p:cNvPr id="167" name="成组"/>
            <p:cNvGrpSpPr/>
            <p:nvPr/>
          </p:nvGrpSpPr>
          <p:grpSpPr>
            <a:xfrm>
              <a:off x="0" y="2601596"/>
              <a:ext cx="9203044" cy="1378622"/>
              <a:chOff x="0" y="0"/>
              <a:chExt cx="9203043" cy="1378621"/>
            </a:xfrm>
          </p:grpSpPr>
          <p:pic>
            <p:nvPicPr>
              <p:cNvPr id="164" name="图像" descr="图像"/>
              <p:cNvPicPr>
                <a:picLocks noChangeAspect="1"/>
              </p:cNvPicPr>
              <p:nvPr/>
            </p:nvPicPr>
            <p:blipFill>
              <a:blip r:embed="rId2"/>
              <a:stretch>
                <a:fillRect/>
              </a:stretch>
            </p:blipFill>
            <p:spPr>
              <a:xfrm>
                <a:off x="0" y="0"/>
                <a:ext cx="1455212" cy="1378622"/>
              </a:xfrm>
              <a:prstGeom prst="rect">
                <a:avLst/>
              </a:prstGeom>
              <a:ln w="12700" cap="flat">
                <a:noFill/>
                <a:miter lim="400000"/>
                <a:headEnd/>
                <a:tailEnd/>
              </a:ln>
              <a:effectLst/>
            </p:spPr>
          </p:pic>
          <p:sp>
            <p:nvSpPr>
              <p:cNvPr id="165" name="调参集"/>
              <p:cNvSpPr txBox="1"/>
              <p:nvPr/>
            </p:nvSpPr>
            <p:spPr>
              <a:xfrm>
                <a:off x="2413488" y="282910"/>
                <a:ext cx="1638301" cy="812801"/>
              </a:xfrm>
              <a:prstGeom prst="rect">
                <a:avLst/>
              </a:prstGeom>
              <a:noFill/>
              <a:ln w="12700" cap="flat">
                <a:noFill/>
                <a:miter lim="400000"/>
              </a:ln>
              <a:effectLst/>
            </p:spPr>
            <p:txBody>
              <a:bodyPr wrap="none" lIns="50800" tIns="50800" rIns="50800" bIns="50800" numCol="1" anchor="ctr">
                <a:spAutoFit/>
              </a:bodyPr>
              <a:lstStyle>
                <a:lvl1pPr>
                  <a:defRPr sz="4000"/>
                </a:lvl1pPr>
              </a:lstStyle>
              <a:p>
                <a:r>
                  <a:rPr>
                    <a:solidFill>
                      <a:srgbClr val="000000"/>
                    </a:solidFill>
                  </a:rPr>
                  <a:t>调参集</a:t>
                </a:r>
                <a:endParaRPr>
                  <a:solidFill>
                    <a:srgbClr val="000000"/>
                  </a:solidFill>
                </a:endParaRPr>
              </a:p>
            </p:txBody>
          </p:sp>
          <p:sp>
            <p:nvSpPr>
              <p:cNvPr id="166" name="三个场景 各50小时"/>
              <p:cNvSpPr txBox="1"/>
              <p:nvPr/>
            </p:nvSpPr>
            <p:spPr>
              <a:xfrm>
                <a:off x="4826623" y="282910"/>
                <a:ext cx="4376421" cy="812801"/>
              </a:xfrm>
              <a:prstGeom prst="rect">
                <a:avLst/>
              </a:prstGeom>
              <a:noFill/>
              <a:ln w="12700" cap="flat">
                <a:noFill/>
                <a:miter lim="400000"/>
              </a:ln>
              <a:effectLst/>
            </p:spPr>
            <p:txBody>
              <a:bodyPr wrap="none" lIns="50800" tIns="50800" rIns="50800" bIns="50800" numCol="1" anchor="ctr">
                <a:spAutoFit/>
              </a:bodyPr>
              <a:lstStyle>
                <a:lvl1pPr>
                  <a:defRPr sz="4000"/>
                </a:lvl1pPr>
              </a:lstStyle>
              <a:p>
                <a:r>
                  <a:rPr>
                    <a:solidFill>
                      <a:srgbClr val="000000"/>
                    </a:solidFill>
                  </a:rPr>
                  <a:t>三个场景 各50小时</a:t>
                </a:r>
                <a:endParaRPr>
                  <a:solidFill>
                    <a:srgbClr val="000000"/>
                  </a:solidFill>
                </a:endParaRPr>
              </a:p>
            </p:txBody>
          </p:sp>
        </p:grpSp>
        <p:grpSp>
          <p:nvGrpSpPr>
            <p:cNvPr id="171" name="成组"/>
            <p:cNvGrpSpPr/>
            <p:nvPr/>
          </p:nvGrpSpPr>
          <p:grpSpPr>
            <a:xfrm>
              <a:off x="0" y="5148651"/>
              <a:ext cx="9061820" cy="1356554"/>
              <a:chOff x="0" y="0"/>
              <a:chExt cx="9061819" cy="1356552"/>
            </a:xfrm>
          </p:grpSpPr>
          <p:pic>
            <p:nvPicPr>
              <p:cNvPr id="168" name="图像" descr="图像"/>
              <p:cNvPicPr>
                <a:picLocks noChangeAspect="1"/>
              </p:cNvPicPr>
              <p:nvPr/>
            </p:nvPicPr>
            <p:blipFill>
              <a:blip r:embed="rId3"/>
              <a:stretch>
                <a:fillRect/>
              </a:stretch>
            </p:blipFill>
            <p:spPr>
              <a:xfrm>
                <a:off x="0" y="0"/>
                <a:ext cx="1455212" cy="1356553"/>
              </a:xfrm>
              <a:prstGeom prst="rect">
                <a:avLst/>
              </a:prstGeom>
              <a:ln w="12700" cap="flat">
                <a:noFill/>
                <a:miter lim="400000"/>
                <a:headEnd/>
                <a:tailEnd/>
              </a:ln>
              <a:effectLst/>
            </p:spPr>
          </p:pic>
          <p:sp>
            <p:nvSpPr>
              <p:cNvPr id="169" name="开发集"/>
              <p:cNvSpPr txBox="1"/>
              <p:nvPr/>
            </p:nvSpPr>
            <p:spPr>
              <a:xfrm>
                <a:off x="2413488" y="271876"/>
                <a:ext cx="1638301" cy="812801"/>
              </a:xfrm>
              <a:prstGeom prst="rect">
                <a:avLst/>
              </a:prstGeom>
              <a:noFill/>
              <a:ln w="12700" cap="flat">
                <a:noFill/>
                <a:miter lim="400000"/>
              </a:ln>
              <a:effectLst/>
            </p:spPr>
            <p:txBody>
              <a:bodyPr wrap="none" lIns="50800" tIns="50800" rIns="50800" bIns="50800" numCol="1" anchor="ctr">
                <a:spAutoFit/>
              </a:bodyPr>
              <a:lstStyle>
                <a:lvl1pPr>
                  <a:defRPr sz="4000"/>
                </a:lvl1pPr>
              </a:lstStyle>
              <a:p>
                <a:r>
                  <a:rPr>
                    <a:solidFill>
                      <a:srgbClr val="000000"/>
                    </a:solidFill>
                  </a:rPr>
                  <a:t>开发集</a:t>
                </a:r>
                <a:endParaRPr>
                  <a:solidFill>
                    <a:srgbClr val="000000"/>
                  </a:solidFill>
                </a:endParaRPr>
              </a:p>
            </p:txBody>
          </p:sp>
          <p:sp>
            <p:nvSpPr>
              <p:cNvPr id="170" name="三个场景 各5小时"/>
              <p:cNvSpPr txBox="1"/>
              <p:nvPr/>
            </p:nvSpPr>
            <p:spPr>
              <a:xfrm>
                <a:off x="4967847" y="271876"/>
                <a:ext cx="4093973" cy="812801"/>
              </a:xfrm>
              <a:prstGeom prst="rect">
                <a:avLst/>
              </a:prstGeom>
              <a:noFill/>
              <a:ln w="12700" cap="flat">
                <a:noFill/>
                <a:miter lim="400000"/>
              </a:ln>
              <a:effectLst/>
            </p:spPr>
            <p:txBody>
              <a:bodyPr wrap="none" lIns="50800" tIns="50800" rIns="50800" bIns="50800" numCol="1" anchor="ctr">
                <a:spAutoFit/>
              </a:bodyPr>
              <a:lstStyle>
                <a:lvl1pPr>
                  <a:defRPr sz="4000"/>
                </a:lvl1pPr>
              </a:lstStyle>
              <a:p>
                <a:r>
                  <a:rPr>
                    <a:solidFill>
                      <a:srgbClr val="000000"/>
                    </a:solidFill>
                  </a:rPr>
                  <a:t>三个场景 各5小时</a:t>
                </a:r>
                <a:endParaRPr>
                  <a:solidFill>
                    <a:srgbClr val="000000"/>
                  </a:solidFill>
                </a:endParaRPr>
              </a:p>
            </p:txBody>
          </p:sp>
        </p:grpSp>
        <p:grpSp>
          <p:nvGrpSpPr>
            <p:cNvPr id="175" name="成组"/>
            <p:cNvGrpSpPr/>
            <p:nvPr/>
          </p:nvGrpSpPr>
          <p:grpSpPr>
            <a:xfrm>
              <a:off x="0" y="7673638"/>
              <a:ext cx="9203044" cy="1412412"/>
              <a:chOff x="0" y="0"/>
              <a:chExt cx="9203043" cy="1412411"/>
            </a:xfrm>
          </p:grpSpPr>
          <p:pic>
            <p:nvPicPr>
              <p:cNvPr id="172" name="图像" descr="图像"/>
              <p:cNvPicPr>
                <a:picLocks noChangeAspect="1"/>
              </p:cNvPicPr>
              <p:nvPr/>
            </p:nvPicPr>
            <p:blipFill>
              <a:blip r:embed="rId4"/>
              <a:stretch>
                <a:fillRect/>
              </a:stretch>
            </p:blipFill>
            <p:spPr>
              <a:xfrm>
                <a:off x="0" y="0"/>
                <a:ext cx="1455212" cy="1412412"/>
              </a:xfrm>
              <a:prstGeom prst="rect">
                <a:avLst/>
              </a:prstGeom>
              <a:ln w="12700" cap="flat">
                <a:noFill/>
                <a:miter lim="400000"/>
                <a:headEnd/>
                <a:tailEnd/>
              </a:ln>
              <a:effectLst/>
            </p:spPr>
          </p:pic>
          <p:sp>
            <p:nvSpPr>
              <p:cNvPr id="173" name="测试集"/>
              <p:cNvSpPr txBox="1"/>
              <p:nvPr/>
            </p:nvSpPr>
            <p:spPr>
              <a:xfrm>
                <a:off x="2413488" y="282910"/>
                <a:ext cx="1638301" cy="812801"/>
              </a:xfrm>
              <a:prstGeom prst="rect">
                <a:avLst/>
              </a:prstGeom>
              <a:noFill/>
              <a:ln w="12700" cap="flat">
                <a:noFill/>
                <a:miter lim="400000"/>
              </a:ln>
              <a:effectLst/>
            </p:spPr>
            <p:txBody>
              <a:bodyPr wrap="none" lIns="50800" tIns="50800" rIns="50800" bIns="50800" numCol="1" anchor="ctr">
                <a:spAutoFit/>
              </a:bodyPr>
              <a:lstStyle>
                <a:lvl1pPr>
                  <a:defRPr sz="4000"/>
                </a:lvl1pPr>
              </a:lstStyle>
              <a:p>
                <a:r>
                  <a:rPr>
                    <a:solidFill>
                      <a:srgbClr val="000000"/>
                    </a:solidFill>
                  </a:rPr>
                  <a:t>测试集</a:t>
                </a:r>
                <a:endParaRPr>
                  <a:solidFill>
                    <a:srgbClr val="000000"/>
                  </a:solidFill>
                </a:endParaRPr>
              </a:p>
            </p:txBody>
          </p:sp>
          <p:sp>
            <p:nvSpPr>
              <p:cNvPr id="174" name="三个场景 各20小时"/>
              <p:cNvSpPr txBox="1"/>
              <p:nvPr/>
            </p:nvSpPr>
            <p:spPr>
              <a:xfrm>
                <a:off x="4826623" y="282910"/>
                <a:ext cx="4376421" cy="812801"/>
              </a:xfrm>
              <a:prstGeom prst="rect">
                <a:avLst/>
              </a:prstGeom>
              <a:noFill/>
              <a:ln w="12700" cap="flat">
                <a:noFill/>
                <a:miter lim="400000"/>
              </a:ln>
              <a:effectLst/>
            </p:spPr>
            <p:txBody>
              <a:bodyPr wrap="none" lIns="50800" tIns="50800" rIns="50800" bIns="50800" numCol="1" anchor="ctr">
                <a:spAutoFit/>
              </a:bodyPr>
              <a:lstStyle>
                <a:lvl1pPr>
                  <a:defRPr sz="4000"/>
                </a:lvl1pPr>
              </a:lstStyle>
              <a:p>
                <a:r>
                  <a:rPr>
                    <a:solidFill>
                      <a:srgbClr val="000000"/>
                    </a:solidFill>
                  </a:rPr>
                  <a:t>三个场景 各20小时</a:t>
                </a:r>
                <a:endParaRPr>
                  <a:solidFill>
                    <a:srgbClr val="000000"/>
                  </a:solidFill>
                </a:endParaRPr>
              </a:p>
            </p:txBody>
          </p:sp>
        </p:grpSp>
      </p:grpSp>
      <p:sp>
        <p:nvSpPr>
          <p:cNvPr id="2" name="Text Box 1"/>
          <p:cNvSpPr txBox="1"/>
          <p:nvPr/>
        </p:nvSpPr>
        <p:spPr>
          <a:xfrm>
            <a:off x="35560" y="13228320"/>
            <a:ext cx="5447030" cy="47053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t" forceAA="0" upright="0">
            <a:spAutoFit/>
          </a:bodyPr>
          <a:p>
            <a:pPr marL="0" marR="0" indent="0" algn="l" defTabSz="2437765" rtl="0" fontAlgn="auto" latinLnBrk="0" hangingPunct="0">
              <a:lnSpc>
                <a:spcPct val="100000"/>
              </a:lnSpc>
              <a:spcBef>
                <a:spcPts val="0"/>
              </a:spcBef>
              <a:spcAft>
                <a:spcPts val="0"/>
              </a:spcAft>
              <a:buClrTx/>
              <a:buSzTx/>
              <a:buFontTx/>
              <a:buNone/>
            </a:pPr>
            <a:r>
              <a:rPr kumimoji="0" lang="en-US" sz="2400" b="0" i="0" u="none" strike="noStrike" cap="none" spc="0" normalizeH="0" baseline="0">
                <a:ln>
                  <a:noFill/>
                </a:ln>
                <a:solidFill>
                  <a:srgbClr val="5E5E5E"/>
                </a:solidFill>
                <a:effectLst/>
                <a:uFillTx/>
                <a:latin typeface="+mn-lt"/>
                <a:ea typeface="+mn-ea"/>
                <a:cs typeface="+mn-cs"/>
                <a:sym typeface="Helvetica Neue" panose="02000503000000020004"/>
              </a:rPr>
              <a:t>https://datatang.com/VMR</a:t>
            </a:r>
            <a:endParaRPr kumimoji="0" lang="en-US" sz="2400" b="0" i="0" u="none" strike="noStrike" cap="none" spc="0" normalizeH="0" baseline="0">
              <a:ln>
                <a:noFill/>
              </a:ln>
              <a:solidFill>
                <a:srgbClr val="5E5E5E"/>
              </a:solidFill>
              <a:effectLst/>
              <a:uFillTx/>
              <a:latin typeface="+mn-lt"/>
              <a:ea typeface="+mn-ea"/>
              <a:cs typeface="+mn-cs"/>
              <a:sym typeface="Helvetica Neue" panose="02000503000000020004"/>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比赛任务介绍"/>
          <p:cNvSpPr txBox="1"/>
          <p:nvPr>
            <p:ph type="title"/>
          </p:nvPr>
        </p:nvSpPr>
        <p:spPr>
          <a:prstGeom prst="rect">
            <a:avLst/>
          </a:prstGeom>
        </p:spPr>
        <p:txBody>
          <a:bodyPr/>
          <a:lstStyle>
            <a:lvl1pPr defTabSz="2145665">
              <a:defRPr sz="7480" spc="-149"/>
            </a:lvl1pPr>
          </a:lstStyle>
          <a:p>
            <a:r>
              <a:t>比赛任务介绍</a:t>
            </a:r>
          </a:p>
        </p:txBody>
      </p:sp>
      <p:sp>
        <p:nvSpPr>
          <p:cNvPr id="179" name="赛道设置"/>
          <p:cNvSpPr txBox="1"/>
          <p:nvPr>
            <p:ph type="body" idx="21"/>
          </p:nvPr>
        </p:nvSpPr>
        <p:spPr>
          <a:prstGeom prst="rect">
            <a:avLst/>
          </a:prstGeom>
        </p:spPr>
        <p:txBody>
          <a:bodyPr/>
          <a:lstStyle/>
          <a:p>
            <a:r>
              <a:t>赛道设置</a:t>
            </a:r>
          </a:p>
        </p:txBody>
      </p:sp>
      <p:sp>
        <p:nvSpPr>
          <p:cNvPr id="180" name="受限赛道…"/>
          <p:cNvSpPr txBox="1"/>
          <p:nvPr>
            <p:ph type="body" sz="half" idx="1"/>
          </p:nvPr>
        </p:nvSpPr>
        <p:spPr>
          <a:xfrm>
            <a:off x="1206499" y="4248504"/>
            <a:ext cx="10705391" cy="6592609"/>
          </a:xfrm>
          <a:prstGeom prst="rect">
            <a:avLst/>
          </a:prstGeom>
        </p:spPr>
        <p:txBody>
          <a:bodyPr/>
          <a:lstStyle/>
          <a:p>
            <a:pPr marL="572770" indent="-572770" defTabSz="2291715">
              <a:spcBef>
                <a:spcPts val="4200"/>
              </a:spcBef>
              <a:defRPr sz="4510"/>
            </a:pPr>
            <a:r>
              <a:t>受限赛道</a:t>
            </a:r>
          </a:p>
          <a:p>
            <a:pPr marL="0" indent="0" defTabSz="2291715">
              <a:spcBef>
                <a:spcPts val="4200"/>
              </a:spcBef>
              <a:buSzTx/>
              <a:buNone/>
              <a:defRPr sz="4510"/>
            </a:pPr>
            <a:r>
              <a:t>只允许使用官方提供的1505小时普通话朗读数据及各50小时的长短视频、直播数据作为</a:t>
            </a:r>
            <a:r>
              <a:rPr b="1">
                <a:solidFill>
                  <a:schemeClr val="accent1">
                    <a:hueOff val="114395"/>
                    <a:lumOff val="-24969"/>
                  </a:schemeClr>
                </a:solidFill>
              </a:rPr>
              <a:t>有监督语音</a:t>
            </a:r>
            <a:r>
              <a:t>训练数据，外部数据可使用</a:t>
            </a:r>
            <a:r>
              <a:rPr b="1">
                <a:solidFill>
                  <a:schemeClr val="accent1">
                    <a:hueOff val="114395"/>
                    <a:lumOff val="-24969"/>
                  </a:schemeClr>
                </a:solidFill>
              </a:rPr>
              <a:t>开源发布的预训练模型</a:t>
            </a:r>
            <a:r>
              <a:t>及</a:t>
            </a:r>
            <a:r>
              <a:rPr b="1">
                <a:solidFill>
                  <a:schemeClr val="accent1">
                    <a:hueOff val="114395"/>
                    <a:lumOff val="-24969"/>
                  </a:schemeClr>
                </a:solidFill>
              </a:rPr>
              <a:t>开源语言模型</a:t>
            </a:r>
            <a:r>
              <a:t>、网络爬取的文本等。可使用外部数据进行数据扩充和预训练，但不得使用外部数据的标注脚本。</a:t>
            </a:r>
          </a:p>
        </p:txBody>
      </p:sp>
      <p:sp>
        <p:nvSpPr>
          <p:cNvPr id="181" name="非受限赛道…"/>
          <p:cNvSpPr txBox="1"/>
          <p:nvPr/>
        </p:nvSpPr>
        <p:spPr>
          <a:xfrm>
            <a:off x="12491464" y="4248504"/>
            <a:ext cx="10705390" cy="6592609"/>
          </a:xfrm>
          <a:prstGeom prst="rect">
            <a:avLst/>
          </a:prstGeom>
          <a:ln w="12700">
            <a:miter lim="400000"/>
          </a:ln>
        </p:spPr>
        <p:txBody>
          <a:bodyPr lIns="50800" tIns="50800" rIns="50800" bIns="50800">
            <a:normAutofit/>
          </a:bodyPr>
          <a:lstStyle/>
          <a:p>
            <a:pPr marL="609600" indent="-609600" algn="l">
              <a:lnSpc>
                <a:spcPct val="90000"/>
              </a:lnSpc>
              <a:spcBef>
                <a:spcPts val="4500"/>
              </a:spcBef>
              <a:buSzPct val="123000"/>
              <a:buChar char="•"/>
              <a:defRPr sz="4800">
                <a:solidFill>
                  <a:srgbClr val="000000"/>
                </a:solidFill>
              </a:defRPr>
            </a:pPr>
            <a:r>
              <a:t>非受限赛道</a:t>
            </a:r>
          </a:p>
          <a:p>
            <a:pPr algn="l">
              <a:lnSpc>
                <a:spcPct val="90000"/>
              </a:lnSpc>
              <a:spcBef>
                <a:spcPts val="4500"/>
              </a:spcBef>
              <a:defRPr sz="4800">
                <a:solidFill>
                  <a:srgbClr val="000000"/>
                </a:solidFill>
              </a:defRPr>
            </a:pPr>
            <a:r>
              <a:t>参赛队伍可使用</a:t>
            </a:r>
            <a:r>
              <a:rPr b="1">
                <a:solidFill>
                  <a:schemeClr val="accent1">
                    <a:hueOff val="114395"/>
                    <a:lumOff val="-24969"/>
                  </a:schemeClr>
                </a:solidFill>
              </a:rPr>
              <a:t>可公开</a:t>
            </a:r>
            <a:r>
              <a:t>获取的</a:t>
            </a:r>
            <a:r>
              <a:rPr b="1">
                <a:solidFill>
                  <a:schemeClr val="accent1">
                    <a:hueOff val="114395"/>
                    <a:lumOff val="-24969"/>
                  </a:schemeClr>
                </a:solidFill>
              </a:rPr>
              <a:t>标注数据</a:t>
            </a:r>
            <a:r>
              <a:t>、</a:t>
            </a:r>
            <a:r>
              <a:rPr b="1">
                <a:solidFill>
                  <a:schemeClr val="accent1">
                    <a:hueOff val="114395"/>
                    <a:lumOff val="-24969"/>
                  </a:schemeClr>
                </a:solidFill>
              </a:rPr>
              <a:t>任意无标注数据</a:t>
            </a:r>
            <a:r>
              <a:t>进一步提升系统性能，但需要在最终提交系统说明里提供数据来源（如可使用http://www.openslr.org/中的开源数据并注明数据来源）。</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数据使用"/>
          <p:cNvSpPr txBox="1"/>
          <p:nvPr>
            <p:ph type="body" idx="21"/>
          </p:nvPr>
        </p:nvSpPr>
        <p:spPr>
          <a:prstGeom prst="rect">
            <a:avLst/>
          </a:prstGeom>
        </p:spPr>
        <p:txBody>
          <a:bodyPr/>
          <a:lstStyle/>
          <a:p>
            <a:r>
              <a:t>数据使用</a:t>
            </a:r>
          </a:p>
        </p:txBody>
      </p:sp>
      <p:sp>
        <p:nvSpPr>
          <p:cNvPr id="188" name="参赛方案"/>
          <p:cNvSpPr txBox="1"/>
          <p:nvPr>
            <p:ph type="title"/>
          </p:nvPr>
        </p:nvSpPr>
        <p:spPr>
          <a:prstGeom prst="rect">
            <a:avLst/>
          </a:prstGeom>
        </p:spPr>
        <p:txBody>
          <a:bodyPr/>
          <a:lstStyle>
            <a:lvl1pPr defTabSz="2145665">
              <a:defRPr sz="7480" spc="-149"/>
            </a:lvl1pPr>
          </a:lstStyle>
          <a:p>
            <a:r>
              <a:t>参赛方案</a:t>
            </a:r>
          </a:p>
        </p:txBody>
      </p:sp>
      <p:sp>
        <p:nvSpPr>
          <p:cNvPr id="189" name="受限赛道…"/>
          <p:cNvSpPr txBox="1"/>
          <p:nvPr>
            <p:ph type="body" sz="half" idx="1"/>
          </p:nvPr>
        </p:nvSpPr>
        <p:spPr>
          <a:xfrm>
            <a:off x="1206500" y="4248504"/>
            <a:ext cx="10705390" cy="6592609"/>
          </a:xfrm>
          <a:prstGeom prst="rect">
            <a:avLst/>
          </a:prstGeom>
        </p:spPr>
        <p:txBody>
          <a:bodyPr/>
          <a:lstStyle/>
          <a:p>
            <a:r>
              <a:t>受限赛道</a:t>
            </a:r>
          </a:p>
          <a:p>
            <a:pPr marL="0" indent="0">
              <a:buSzTx/>
              <a:buNone/>
            </a:pPr>
            <a:r>
              <a:t>只使用了官方提供的1505小时普通话朗读数据进行训练，以及三个场景的各50小时的长短视频、直播数据进行微调。</a:t>
            </a:r>
          </a:p>
        </p:txBody>
      </p:sp>
      <p:sp>
        <p:nvSpPr>
          <p:cNvPr id="190" name="非受限赛道…"/>
          <p:cNvSpPr txBox="1"/>
          <p:nvPr/>
        </p:nvSpPr>
        <p:spPr>
          <a:xfrm>
            <a:off x="12297403" y="4248504"/>
            <a:ext cx="10705390" cy="6592609"/>
          </a:xfrm>
          <a:prstGeom prst="rect">
            <a:avLst/>
          </a:prstGeom>
          <a:ln w="12700">
            <a:miter lim="400000"/>
          </a:ln>
        </p:spPr>
        <p:txBody>
          <a:bodyPr lIns="50800" tIns="50800" rIns="50800" bIns="50800">
            <a:normAutofit/>
          </a:bodyPr>
          <a:lstStyle/>
          <a:p>
            <a:pPr marL="554990" indent="-554990" algn="l" defTabSz="2218690">
              <a:lnSpc>
                <a:spcPct val="90000"/>
              </a:lnSpc>
              <a:spcBef>
                <a:spcPts val="4000"/>
              </a:spcBef>
              <a:buSzPct val="123000"/>
              <a:buChar char="•"/>
              <a:defRPr sz="4370">
                <a:solidFill>
                  <a:srgbClr val="000000"/>
                </a:solidFill>
              </a:defRPr>
            </a:pPr>
            <a:r>
              <a:t>非受限赛道</a:t>
            </a:r>
          </a:p>
          <a:p>
            <a:pPr algn="l" defTabSz="2218690">
              <a:lnSpc>
                <a:spcPct val="90000"/>
              </a:lnSpc>
              <a:spcBef>
                <a:spcPts val="4000"/>
              </a:spcBef>
              <a:defRPr sz="4370">
                <a:solidFill>
                  <a:srgbClr val="000000"/>
                </a:solidFill>
              </a:defRPr>
            </a:pPr>
            <a:r>
              <a:t>除官方提供的1505小时普通话朗读数据外，还将THCHS-30，Aishell，Free ST Chinese Mandarin Corpus，Primewords Chinese Corpus Set 1，aidatatang_200zh，MAGICDATA Mandarin Chinese Read Speech Corpus加入了训练数据，以及三个场景下的微调数据不变。</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数据使用——非受限数据介绍"/>
          <p:cNvSpPr txBox="1"/>
          <p:nvPr>
            <p:ph type="body" idx="21"/>
          </p:nvPr>
        </p:nvSpPr>
        <p:spPr>
          <a:prstGeom prst="rect">
            <a:avLst/>
          </a:prstGeom>
        </p:spPr>
        <p:txBody>
          <a:bodyPr/>
          <a:lstStyle/>
          <a:p>
            <a:r>
              <a:t>数据使用——非受限数据介绍</a:t>
            </a:r>
          </a:p>
        </p:txBody>
      </p:sp>
      <p:sp>
        <p:nvSpPr>
          <p:cNvPr id="193" name="参赛方案"/>
          <p:cNvSpPr txBox="1"/>
          <p:nvPr>
            <p:ph type="title"/>
          </p:nvPr>
        </p:nvSpPr>
        <p:spPr>
          <a:prstGeom prst="rect">
            <a:avLst/>
          </a:prstGeom>
        </p:spPr>
        <p:txBody>
          <a:bodyPr/>
          <a:lstStyle>
            <a:lvl1pPr defTabSz="2145665">
              <a:defRPr sz="7480" spc="-149"/>
            </a:lvl1pPr>
          </a:lstStyle>
          <a:p>
            <a:r>
              <a:t>参赛方案</a:t>
            </a:r>
          </a:p>
        </p:txBody>
      </p:sp>
      <p:graphicFrame>
        <p:nvGraphicFramePr>
          <p:cNvPr id="194" name="表格"/>
          <p:cNvGraphicFramePr/>
          <p:nvPr>
            <p:custDataLst>
              <p:tags r:id="rId1"/>
            </p:custDataLst>
          </p:nvPr>
        </p:nvGraphicFramePr>
        <p:xfrm>
          <a:off x="3208873" y="4619981"/>
          <a:ext cx="17966252" cy="7513955"/>
        </p:xfrm>
        <a:graphic>
          <a:graphicData uri="http://schemas.openxmlformats.org/drawingml/2006/table">
            <a:tbl>
              <a:tblPr>
                <a:tableStyleId>{4C3C2611-4C71-4FC5-86AE-919BDF0F9419}</a:tableStyleId>
              </a:tblPr>
              <a:tblGrid>
                <a:gridCol w="8223516"/>
                <a:gridCol w="1968929"/>
                <a:gridCol w="1764384"/>
                <a:gridCol w="6009423"/>
              </a:tblGrid>
              <a:tr h="1073313">
                <a:tc>
                  <a:txBody>
                    <a:bodyPr/>
                    <a:lstStyle/>
                    <a:p>
                      <a:pPr defTabSz="457200"/>
                      <a:r>
                        <a:rPr sz="2800">
                          <a:solidFill>
                            <a:srgbClr val="000000"/>
                          </a:solidFill>
                          <a:latin typeface="Times Roman"/>
                          <a:ea typeface="Times Roman"/>
                          <a:cs typeface="Times Roman"/>
                          <a:sym typeface="Times Roman"/>
                        </a:rPr>
                        <a:t>数据集名称</a:t>
                      </a:r>
                      <a:endParaRPr sz="2800">
                        <a:solidFill>
                          <a:srgbClr val="000000"/>
                        </a:solidFill>
                        <a:latin typeface="Times Roman"/>
                        <a:ea typeface="Times Roman"/>
                        <a:cs typeface="Times Roman"/>
                        <a:sym typeface="Times Roman"/>
                      </a:endParaRPr>
                    </a:p>
                  </a:txBody>
                  <a:tcPr marL="12700" marR="12700" marT="12700" marB="12700" anchor="ctr" anchorCtr="0" horzOverflow="overflow"/>
                </a:tc>
                <a:tc>
                  <a:txBody>
                    <a:bodyPr/>
                    <a:lstStyle/>
                    <a:p>
                      <a:pPr defTabSz="457200"/>
                      <a:r>
                        <a:rPr sz="2800">
                          <a:solidFill>
                            <a:srgbClr val="000000"/>
                          </a:solidFill>
                          <a:latin typeface="Times Roman"/>
                          <a:ea typeface="Times Roman"/>
                          <a:cs typeface="Times Roman"/>
                          <a:sym typeface="Times Roman"/>
                        </a:rPr>
                        <a:t>数据编号</a:t>
                      </a:r>
                      <a:endParaRPr sz="2800">
                        <a:solidFill>
                          <a:srgbClr val="000000"/>
                        </a:solidFill>
                        <a:latin typeface="Times Roman"/>
                        <a:ea typeface="Times Roman"/>
                        <a:cs typeface="Times Roman"/>
                        <a:sym typeface="Times Roman"/>
                      </a:endParaRPr>
                    </a:p>
                  </a:txBody>
                  <a:tcPr marL="12700" marR="12700" marT="12700" marB="12700" anchor="ctr" anchorCtr="0" horzOverflow="overflow"/>
                </a:tc>
                <a:tc>
                  <a:txBody>
                    <a:bodyPr/>
                    <a:lstStyle/>
                    <a:p>
                      <a:pPr defTabSz="457200"/>
                      <a:r>
                        <a:rPr sz="2800">
                          <a:solidFill>
                            <a:srgbClr val="000000"/>
                          </a:solidFill>
                          <a:latin typeface="Times Roman"/>
                          <a:ea typeface="Times Roman"/>
                          <a:cs typeface="Times Roman"/>
                          <a:sym typeface="Times Roman"/>
                        </a:rPr>
                        <a:t>时长</a:t>
                      </a:r>
                      <a:endParaRPr sz="2800">
                        <a:solidFill>
                          <a:srgbClr val="000000"/>
                        </a:solidFill>
                        <a:latin typeface="Times Roman"/>
                        <a:ea typeface="Times Roman"/>
                        <a:cs typeface="Times Roman"/>
                        <a:sym typeface="Times Roman"/>
                      </a:endParaRPr>
                    </a:p>
                  </a:txBody>
                  <a:tcPr marL="12700" marR="12700" marT="12700" marB="12700" anchor="ctr" anchorCtr="0" horzOverflow="overflow"/>
                </a:tc>
                <a:tc>
                  <a:txBody>
                    <a:bodyPr/>
                    <a:lstStyle/>
                    <a:p>
                      <a:pPr defTabSz="457200"/>
                      <a:r>
                        <a:rPr sz="2800">
                          <a:solidFill>
                            <a:srgbClr val="000000"/>
                          </a:solidFill>
                          <a:latin typeface="Times Roman"/>
                          <a:ea typeface="Times Roman"/>
                          <a:cs typeface="Times Roman"/>
                          <a:sym typeface="Times Roman"/>
                        </a:rPr>
                        <a:t>来源</a:t>
                      </a:r>
                      <a:endParaRPr sz="2800">
                        <a:solidFill>
                          <a:srgbClr val="000000"/>
                        </a:solidFill>
                        <a:latin typeface="Times Roman"/>
                        <a:ea typeface="Times Roman"/>
                        <a:cs typeface="Times Roman"/>
                        <a:sym typeface="Times Roman"/>
                      </a:endParaRPr>
                    </a:p>
                  </a:txBody>
                  <a:tcPr marL="12700" marR="12700" marT="12700" marB="12700" anchor="ctr" anchorCtr="0" horzOverflow="overflow"/>
                </a:tc>
              </a:tr>
              <a:tr h="1073785">
                <a:tc>
                  <a:txBody>
                    <a:bodyPr/>
                    <a:lstStyle/>
                    <a:p>
                      <a:pPr defTabSz="457200"/>
                      <a:r>
                        <a:rPr sz="2800">
                          <a:solidFill>
                            <a:srgbClr val="000000"/>
                          </a:solidFill>
                          <a:latin typeface="Times Roman"/>
                          <a:ea typeface="Times Roman"/>
                          <a:cs typeface="Times Roman"/>
                          <a:sym typeface="Times Roman"/>
                        </a:rPr>
                        <a:t>THCHS-30</a:t>
                      </a:r>
                      <a:endParaRPr sz="2800">
                        <a:solidFill>
                          <a:srgbClr val="000000"/>
                        </a:solidFill>
                        <a:latin typeface="Times Roman"/>
                        <a:ea typeface="Times Roman"/>
                        <a:cs typeface="Times Roman"/>
                        <a:sym typeface="Times Roman"/>
                      </a:endParaRPr>
                    </a:p>
                  </a:txBody>
                  <a:tcPr marL="12700" marR="12700" marT="12700" marB="12700" anchor="ctr" anchorCtr="0" horzOverflow="overflow"/>
                </a:tc>
                <a:tc>
                  <a:txBody>
                    <a:bodyPr/>
                    <a:lstStyle/>
                    <a:p>
                      <a:pPr defTabSz="457200"/>
                      <a:r>
                        <a:rPr sz="2800">
                          <a:solidFill>
                            <a:srgbClr val="000000"/>
                          </a:solidFill>
                          <a:latin typeface="Times Roman"/>
                          <a:ea typeface="Times Roman"/>
                          <a:cs typeface="Times Roman"/>
                          <a:sym typeface="Times Roman"/>
                        </a:rPr>
                        <a:t>SLR18</a:t>
                      </a:r>
                      <a:endParaRPr sz="2800">
                        <a:solidFill>
                          <a:srgbClr val="000000"/>
                        </a:solidFill>
                        <a:latin typeface="Times Roman"/>
                        <a:ea typeface="Times Roman"/>
                        <a:cs typeface="Times Roman"/>
                        <a:sym typeface="Times Roman"/>
                      </a:endParaRPr>
                    </a:p>
                  </a:txBody>
                  <a:tcPr marL="12700" marR="12700" marT="12700" marB="12700" anchor="ctr" anchorCtr="0" horzOverflow="overflow"/>
                </a:tc>
                <a:tc>
                  <a:txBody>
                    <a:bodyPr/>
                    <a:lstStyle/>
                    <a:p>
                      <a:pPr defTabSz="457200"/>
                      <a:r>
                        <a:rPr sz="2800">
                          <a:solidFill>
                            <a:srgbClr val="000000"/>
                          </a:solidFill>
                          <a:latin typeface="Times Roman"/>
                          <a:ea typeface="Times Roman"/>
                          <a:cs typeface="Times Roman"/>
                          <a:sym typeface="Times Roman"/>
                        </a:rPr>
                        <a:t>30小时</a:t>
                      </a:r>
                      <a:endParaRPr sz="2800">
                        <a:solidFill>
                          <a:srgbClr val="000000"/>
                        </a:solidFill>
                        <a:latin typeface="Times Roman"/>
                        <a:ea typeface="Times Roman"/>
                        <a:cs typeface="Times Roman"/>
                        <a:sym typeface="Times Roman"/>
                      </a:endParaRPr>
                    </a:p>
                  </a:txBody>
                  <a:tcPr marL="12700" marR="12700" marT="12700" marB="12700" anchor="ctr" anchorCtr="0" horzOverflow="overflow"/>
                </a:tc>
                <a:tc>
                  <a:txBody>
                    <a:bodyPr/>
                    <a:lstStyle/>
                    <a:p>
                      <a:pPr defTabSz="457200"/>
                      <a:r>
                        <a:rPr sz="2800">
                          <a:solidFill>
                            <a:srgbClr val="000000"/>
                          </a:solidFill>
                          <a:latin typeface="Times Roman"/>
                          <a:ea typeface="Times Roman"/>
                          <a:cs typeface="Times Roman"/>
                          <a:sym typeface="Times Roman"/>
                        </a:rPr>
                        <a:t>清华大学语音与语言技术中心（CSLT）</a:t>
                      </a:r>
                      <a:endParaRPr sz="2800">
                        <a:solidFill>
                          <a:srgbClr val="000000"/>
                        </a:solidFill>
                        <a:latin typeface="Times Roman"/>
                        <a:ea typeface="Times Roman"/>
                        <a:cs typeface="Times Roman"/>
                        <a:sym typeface="Times Roman"/>
                      </a:endParaRPr>
                    </a:p>
                  </a:txBody>
                  <a:tcPr marL="12700" marR="12700" marT="12700" marB="12700" anchor="ctr" anchorCtr="0" horzOverflow="overflow"/>
                </a:tc>
              </a:tr>
              <a:tr h="1073313">
                <a:tc>
                  <a:txBody>
                    <a:bodyPr/>
                    <a:lstStyle/>
                    <a:p>
                      <a:pPr defTabSz="457200"/>
                      <a:r>
                        <a:rPr sz="2800">
                          <a:solidFill>
                            <a:srgbClr val="000000"/>
                          </a:solidFill>
                          <a:latin typeface="Times Roman"/>
                          <a:ea typeface="Times Roman"/>
                          <a:cs typeface="Times Roman"/>
                          <a:sym typeface="Times Roman"/>
                        </a:rPr>
                        <a:t>Aishell</a:t>
                      </a:r>
                      <a:endParaRPr sz="2800">
                        <a:solidFill>
                          <a:srgbClr val="000000"/>
                        </a:solidFill>
                        <a:latin typeface="Times Roman"/>
                        <a:ea typeface="Times Roman"/>
                        <a:cs typeface="Times Roman"/>
                        <a:sym typeface="Times Roman"/>
                      </a:endParaRPr>
                    </a:p>
                  </a:txBody>
                  <a:tcPr marL="12700" marR="12700" marT="12700" marB="12700" anchor="ctr" anchorCtr="0" horzOverflow="overflow"/>
                </a:tc>
                <a:tc>
                  <a:txBody>
                    <a:bodyPr/>
                    <a:lstStyle/>
                    <a:p>
                      <a:pPr defTabSz="457200"/>
                      <a:r>
                        <a:rPr sz="2800">
                          <a:solidFill>
                            <a:srgbClr val="000000"/>
                          </a:solidFill>
                          <a:latin typeface="Times Roman"/>
                          <a:ea typeface="Times Roman"/>
                          <a:cs typeface="Times Roman"/>
                          <a:sym typeface="Times Roman"/>
                        </a:rPr>
                        <a:t>SLR33</a:t>
                      </a:r>
                      <a:endParaRPr sz="2800">
                        <a:solidFill>
                          <a:srgbClr val="000000"/>
                        </a:solidFill>
                        <a:latin typeface="Times Roman"/>
                        <a:ea typeface="Times Roman"/>
                        <a:cs typeface="Times Roman"/>
                        <a:sym typeface="Times Roman"/>
                      </a:endParaRPr>
                    </a:p>
                  </a:txBody>
                  <a:tcPr marL="12700" marR="12700" marT="12700" marB="12700" anchor="ctr" anchorCtr="0" horzOverflow="overflow"/>
                </a:tc>
                <a:tc>
                  <a:txBody>
                    <a:bodyPr/>
                    <a:lstStyle/>
                    <a:p>
                      <a:pPr defTabSz="457200"/>
                      <a:r>
                        <a:rPr sz="2800">
                          <a:solidFill>
                            <a:srgbClr val="000000"/>
                          </a:solidFill>
                          <a:latin typeface="Times Roman"/>
                          <a:ea typeface="Times Roman"/>
                          <a:cs typeface="Times Roman"/>
                          <a:sym typeface="Times Roman"/>
                        </a:rPr>
                        <a:t>200小时</a:t>
                      </a:r>
                      <a:endParaRPr sz="2800">
                        <a:solidFill>
                          <a:srgbClr val="000000"/>
                        </a:solidFill>
                        <a:latin typeface="Times Roman"/>
                        <a:ea typeface="Times Roman"/>
                        <a:cs typeface="Times Roman"/>
                        <a:sym typeface="Times Roman"/>
                      </a:endParaRPr>
                    </a:p>
                  </a:txBody>
                  <a:tcPr marL="12700" marR="12700" marT="12700" marB="12700" anchor="ctr" anchorCtr="0" horzOverflow="overflow"/>
                </a:tc>
                <a:tc>
                  <a:txBody>
                    <a:bodyPr/>
                    <a:lstStyle/>
                    <a:p>
                      <a:pPr defTabSz="457200"/>
                      <a:r>
                        <a:rPr sz="2800">
                          <a:solidFill>
                            <a:srgbClr val="000000"/>
                          </a:solidFill>
                          <a:latin typeface="Times Roman"/>
                          <a:ea typeface="Times Roman"/>
                          <a:cs typeface="Times Roman"/>
                          <a:sym typeface="Times Roman"/>
                        </a:rPr>
                        <a:t>北京希尔贝壳科技有限公司</a:t>
                      </a:r>
                      <a:endParaRPr sz="2800">
                        <a:solidFill>
                          <a:srgbClr val="000000"/>
                        </a:solidFill>
                        <a:latin typeface="Times Roman"/>
                        <a:ea typeface="Times Roman"/>
                        <a:cs typeface="Times Roman"/>
                        <a:sym typeface="Times Roman"/>
                      </a:endParaRPr>
                    </a:p>
                  </a:txBody>
                  <a:tcPr marL="12700" marR="12700" marT="12700" marB="12700" anchor="ctr" anchorCtr="0" horzOverflow="overflow"/>
                </a:tc>
              </a:tr>
              <a:tr h="1073313">
                <a:tc>
                  <a:txBody>
                    <a:bodyPr/>
                    <a:lstStyle/>
                    <a:p>
                      <a:pPr defTabSz="457200"/>
                      <a:r>
                        <a:rPr sz="2800">
                          <a:solidFill>
                            <a:srgbClr val="000000"/>
                          </a:solidFill>
                          <a:latin typeface="Times Roman"/>
                          <a:ea typeface="Times Roman"/>
                          <a:cs typeface="Times Roman"/>
                          <a:sym typeface="Times Roman"/>
                        </a:rPr>
                        <a:t>Free ST Chinese Mandarin Corpus</a:t>
                      </a:r>
                      <a:endParaRPr sz="2800">
                        <a:solidFill>
                          <a:srgbClr val="000000"/>
                        </a:solidFill>
                        <a:latin typeface="Times Roman"/>
                        <a:ea typeface="Times Roman"/>
                        <a:cs typeface="Times Roman"/>
                        <a:sym typeface="Times Roman"/>
                      </a:endParaRPr>
                    </a:p>
                  </a:txBody>
                  <a:tcPr marL="12700" marR="12700" marT="12700" marB="12700" anchor="ctr" anchorCtr="0" horzOverflow="overflow"/>
                </a:tc>
                <a:tc>
                  <a:txBody>
                    <a:bodyPr/>
                    <a:lstStyle/>
                    <a:p>
                      <a:pPr defTabSz="457200"/>
                      <a:r>
                        <a:rPr sz="2800">
                          <a:solidFill>
                            <a:srgbClr val="000000"/>
                          </a:solidFill>
                          <a:latin typeface="Times Roman"/>
                          <a:ea typeface="Times Roman"/>
                          <a:cs typeface="Times Roman"/>
                          <a:sym typeface="Times Roman"/>
                        </a:rPr>
                        <a:t>SLR38</a:t>
                      </a:r>
                      <a:endParaRPr sz="2800">
                        <a:solidFill>
                          <a:srgbClr val="000000"/>
                        </a:solidFill>
                        <a:latin typeface="Times Roman"/>
                        <a:ea typeface="Times Roman"/>
                        <a:cs typeface="Times Roman"/>
                        <a:sym typeface="Times Roman"/>
                      </a:endParaRPr>
                    </a:p>
                  </a:txBody>
                  <a:tcPr marL="12700" marR="12700" marT="12700" marB="12700" anchor="ctr" anchorCtr="0" horzOverflow="overflow"/>
                </a:tc>
                <a:tc>
                  <a:txBody>
                    <a:bodyPr/>
                    <a:lstStyle/>
                    <a:p>
                      <a:pPr defTabSz="457200"/>
                      <a:r>
                        <a:rPr sz="2800">
                          <a:solidFill>
                            <a:srgbClr val="000000"/>
                          </a:solidFill>
                          <a:latin typeface="Times Roman"/>
                          <a:ea typeface="Times Roman"/>
                          <a:cs typeface="Times Roman"/>
                          <a:sym typeface="Times Roman"/>
                        </a:rPr>
                        <a:t>100小时</a:t>
                      </a:r>
                      <a:endParaRPr sz="2800">
                        <a:solidFill>
                          <a:srgbClr val="000000"/>
                        </a:solidFill>
                        <a:latin typeface="Times Roman"/>
                        <a:ea typeface="Times Roman"/>
                        <a:cs typeface="Times Roman"/>
                        <a:sym typeface="Times Roman"/>
                      </a:endParaRPr>
                    </a:p>
                  </a:txBody>
                  <a:tcPr marL="12700" marR="12700" marT="12700" marB="12700" anchor="ctr" anchorCtr="0" horzOverflow="overflow"/>
                </a:tc>
                <a:tc>
                  <a:txBody>
                    <a:bodyPr/>
                    <a:lstStyle/>
                    <a:p>
                      <a:pPr defTabSz="457200"/>
                      <a:r>
                        <a:rPr sz="2800">
                          <a:solidFill>
                            <a:srgbClr val="000000"/>
                          </a:solidFill>
                          <a:latin typeface="Times Roman"/>
                          <a:ea typeface="Times Roman"/>
                          <a:cs typeface="Times Roman"/>
                          <a:sym typeface="Times Roman"/>
                        </a:rPr>
                        <a:t>北京冲浪科技有限公司</a:t>
                      </a:r>
                      <a:endParaRPr sz="2800">
                        <a:solidFill>
                          <a:srgbClr val="000000"/>
                        </a:solidFill>
                        <a:latin typeface="Times Roman"/>
                        <a:ea typeface="Times Roman"/>
                        <a:cs typeface="Times Roman"/>
                        <a:sym typeface="Times Roman"/>
                      </a:endParaRPr>
                    </a:p>
                  </a:txBody>
                  <a:tcPr marL="12700" marR="12700" marT="12700" marB="12700" anchor="ctr" anchorCtr="0" horzOverflow="overflow"/>
                </a:tc>
              </a:tr>
              <a:tr h="1073313">
                <a:tc>
                  <a:txBody>
                    <a:bodyPr/>
                    <a:lstStyle/>
                    <a:p>
                      <a:pPr defTabSz="457200"/>
                      <a:r>
                        <a:rPr sz="2800">
                          <a:solidFill>
                            <a:srgbClr val="000000"/>
                          </a:solidFill>
                          <a:latin typeface="Times Roman"/>
                          <a:ea typeface="Times Roman"/>
                          <a:cs typeface="Times Roman"/>
                          <a:sym typeface="Times Roman"/>
                        </a:rPr>
                        <a:t>Primewords Chinese Corpus Set 1</a:t>
                      </a:r>
                      <a:endParaRPr sz="2800">
                        <a:solidFill>
                          <a:srgbClr val="000000"/>
                        </a:solidFill>
                        <a:latin typeface="Times Roman"/>
                        <a:ea typeface="Times Roman"/>
                        <a:cs typeface="Times Roman"/>
                        <a:sym typeface="Times Roman"/>
                      </a:endParaRPr>
                    </a:p>
                  </a:txBody>
                  <a:tcPr marL="12700" marR="12700" marT="12700" marB="12700" anchor="ctr" anchorCtr="0" horzOverflow="overflow"/>
                </a:tc>
                <a:tc>
                  <a:txBody>
                    <a:bodyPr/>
                    <a:lstStyle/>
                    <a:p>
                      <a:pPr defTabSz="457200"/>
                      <a:r>
                        <a:rPr sz="2800">
                          <a:solidFill>
                            <a:srgbClr val="000000"/>
                          </a:solidFill>
                          <a:latin typeface="Times Roman"/>
                          <a:ea typeface="Times Roman"/>
                          <a:cs typeface="Times Roman"/>
                          <a:sym typeface="Times Roman"/>
                        </a:rPr>
                        <a:t>SLR47</a:t>
                      </a:r>
                      <a:endParaRPr sz="2800">
                        <a:solidFill>
                          <a:srgbClr val="000000"/>
                        </a:solidFill>
                        <a:latin typeface="Times Roman"/>
                        <a:ea typeface="Times Roman"/>
                        <a:cs typeface="Times Roman"/>
                        <a:sym typeface="Times Roman"/>
                      </a:endParaRPr>
                    </a:p>
                  </a:txBody>
                  <a:tcPr marL="12700" marR="12700" marT="12700" marB="12700" anchor="ctr" anchorCtr="0" horzOverflow="overflow"/>
                </a:tc>
                <a:tc>
                  <a:txBody>
                    <a:bodyPr/>
                    <a:lstStyle/>
                    <a:p>
                      <a:pPr defTabSz="457200"/>
                      <a:r>
                        <a:rPr sz="2800">
                          <a:solidFill>
                            <a:srgbClr val="000000"/>
                          </a:solidFill>
                          <a:latin typeface="Times Roman"/>
                          <a:ea typeface="Times Roman"/>
                          <a:cs typeface="Times Roman"/>
                          <a:sym typeface="Times Roman"/>
                        </a:rPr>
                        <a:t>100小时</a:t>
                      </a:r>
                      <a:endParaRPr sz="2800">
                        <a:solidFill>
                          <a:srgbClr val="000000"/>
                        </a:solidFill>
                        <a:latin typeface="Times Roman"/>
                        <a:ea typeface="Times Roman"/>
                        <a:cs typeface="Times Roman"/>
                        <a:sym typeface="Times Roman"/>
                      </a:endParaRPr>
                    </a:p>
                  </a:txBody>
                  <a:tcPr marL="12700" marR="12700" marT="12700" marB="12700" anchor="ctr" anchorCtr="0" horzOverflow="overflow"/>
                </a:tc>
                <a:tc>
                  <a:txBody>
                    <a:bodyPr/>
                    <a:lstStyle/>
                    <a:p>
                      <a:pPr defTabSz="457200"/>
                      <a:r>
                        <a:rPr sz="2800">
                          <a:solidFill>
                            <a:srgbClr val="000000"/>
                          </a:solidFill>
                          <a:latin typeface="Times Roman"/>
                          <a:ea typeface="Times Roman"/>
                          <a:cs typeface="Times Roman"/>
                          <a:sym typeface="Times Roman"/>
                        </a:rPr>
                        <a:t>上海元语信息科技有限公司</a:t>
                      </a:r>
                      <a:endParaRPr sz="2800">
                        <a:solidFill>
                          <a:srgbClr val="000000"/>
                        </a:solidFill>
                        <a:latin typeface="Times Roman"/>
                        <a:ea typeface="Times Roman"/>
                        <a:cs typeface="Times Roman"/>
                        <a:sym typeface="Times Roman"/>
                      </a:endParaRPr>
                    </a:p>
                  </a:txBody>
                  <a:tcPr marL="12700" marR="12700" marT="12700" marB="12700" anchor="ctr" anchorCtr="0" horzOverflow="overflow"/>
                </a:tc>
              </a:tr>
              <a:tr h="1073313">
                <a:tc>
                  <a:txBody>
                    <a:bodyPr/>
                    <a:lstStyle/>
                    <a:p>
                      <a:pPr defTabSz="457200"/>
                      <a:r>
                        <a:rPr sz="2800">
                          <a:solidFill>
                            <a:srgbClr val="000000"/>
                          </a:solidFill>
                          <a:latin typeface="Times Roman"/>
                          <a:ea typeface="Times Roman"/>
                          <a:cs typeface="Times Roman"/>
                          <a:sym typeface="Times Roman"/>
                        </a:rPr>
                        <a:t>aidatatang_200zh</a:t>
                      </a:r>
                      <a:endParaRPr sz="2800">
                        <a:solidFill>
                          <a:srgbClr val="000000"/>
                        </a:solidFill>
                        <a:latin typeface="Times Roman"/>
                        <a:ea typeface="Times Roman"/>
                        <a:cs typeface="Times Roman"/>
                        <a:sym typeface="Times Roman"/>
                      </a:endParaRPr>
                    </a:p>
                  </a:txBody>
                  <a:tcPr marL="12700" marR="12700" marT="12700" marB="12700" anchor="ctr" anchorCtr="0" horzOverflow="overflow"/>
                </a:tc>
                <a:tc>
                  <a:txBody>
                    <a:bodyPr/>
                    <a:lstStyle/>
                    <a:p>
                      <a:pPr defTabSz="457200"/>
                      <a:r>
                        <a:rPr sz="2800">
                          <a:solidFill>
                            <a:srgbClr val="000000"/>
                          </a:solidFill>
                          <a:latin typeface="Times Roman"/>
                          <a:ea typeface="Times Roman"/>
                          <a:cs typeface="Times Roman"/>
                          <a:sym typeface="Times Roman"/>
                        </a:rPr>
                        <a:t>SLR62</a:t>
                      </a:r>
                      <a:endParaRPr sz="2800">
                        <a:solidFill>
                          <a:srgbClr val="000000"/>
                        </a:solidFill>
                        <a:latin typeface="Times Roman"/>
                        <a:ea typeface="Times Roman"/>
                        <a:cs typeface="Times Roman"/>
                        <a:sym typeface="Times Roman"/>
                      </a:endParaRPr>
                    </a:p>
                  </a:txBody>
                  <a:tcPr marL="12700" marR="12700" marT="12700" marB="12700" anchor="ctr" anchorCtr="0" horzOverflow="overflow"/>
                </a:tc>
                <a:tc>
                  <a:txBody>
                    <a:bodyPr/>
                    <a:lstStyle/>
                    <a:p>
                      <a:pPr defTabSz="457200"/>
                      <a:r>
                        <a:rPr sz="2800">
                          <a:solidFill>
                            <a:srgbClr val="000000"/>
                          </a:solidFill>
                          <a:latin typeface="Times Roman"/>
                          <a:ea typeface="Times Roman"/>
                          <a:cs typeface="Times Roman"/>
                          <a:sym typeface="Times Roman"/>
                        </a:rPr>
                        <a:t>200小时</a:t>
                      </a:r>
                      <a:endParaRPr sz="2800">
                        <a:solidFill>
                          <a:srgbClr val="000000"/>
                        </a:solidFill>
                        <a:latin typeface="Times Roman"/>
                        <a:ea typeface="Times Roman"/>
                        <a:cs typeface="Times Roman"/>
                        <a:sym typeface="Times Roman"/>
                      </a:endParaRPr>
                    </a:p>
                  </a:txBody>
                  <a:tcPr marL="12700" marR="12700" marT="12700" marB="12700" anchor="ctr" anchorCtr="0" horzOverflow="overflow"/>
                </a:tc>
                <a:tc>
                  <a:txBody>
                    <a:bodyPr/>
                    <a:lstStyle/>
                    <a:p>
                      <a:pPr defTabSz="457200"/>
                      <a:r>
                        <a:rPr sz="2800">
                          <a:solidFill>
                            <a:srgbClr val="000000"/>
                          </a:solidFill>
                          <a:latin typeface="Times Roman"/>
                          <a:ea typeface="Times Roman"/>
                          <a:cs typeface="Times Roman"/>
                          <a:sym typeface="Times Roman"/>
                        </a:rPr>
                        <a:t>数据堂（北京）科技股份有限公司</a:t>
                      </a:r>
                      <a:endParaRPr sz="2800">
                        <a:solidFill>
                          <a:srgbClr val="000000"/>
                        </a:solidFill>
                        <a:latin typeface="Times Roman"/>
                        <a:ea typeface="Times Roman"/>
                        <a:cs typeface="Times Roman"/>
                        <a:sym typeface="Times Roman"/>
                      </a:endParaRPr>
                    </a:p>
                  </a:txBody>
                  <a:tcPr marL="12700" marR="12700" marT="12700" marB="12700" anchor="ctr" anchorCtr="0" horzOverflow="overflow"/>
                </a:tc>
              </a:tr>
              <a:tr h="1073313">
                <a:tc>
                  <a:txBody>
                    <a:bodyPr/>
                    <a:lstStyle/>
                    <a:p>
                      <a:pPr defTabSz="457200"/>
                      <a:r>
                        <a:rPr sz="2800">
                          <a:solidFill>
                            <a:srgbClr val="000000"/>
                          </a:solidFill>
                          <a:latin typeface="Times Roman"/>
                          <a:ea typeface="Times Roman"/>
                          <a:cs typeface="Times Roman"/>
                          <a:sym typeface="Times Roman"/>
                        </a:rPr>
                        <a:t>MAGICDATA Mandarin Chinese Read Speech Corpus</a:t>
                      </a:r>
                      <a:endParaRPr sz="2800">
                        <a:solidFill>
                          <a:srgbClr val="000000"/>
                        </a:solidFill>
                        <a:latin typeface="Times Roman"/>
                        <a:ea typeface="Times Roman"/>
                        <a:cs typeface="Times Roman"/>
                        <a:sym typeface="Times Roman"/>
                      </a:endParaRPr>
                    </a:p>
                  </a:txBody>
                  <a:tcPr marL="12700" marR="12700" marT="12700" marB="12700" anchor="ctr" anchorCtr="0" horzOverflow="overflow"/>
                </a:tc>
                <a:tc>
                  <a:txBody>
                    <a:bodyPr/>
                    <a:lstStyle/>
                    <a:p>
                      <a:pPr defTabSz="457200"/>
                      <a:r>
                        <a:rPr sz="2800">
                          <a:solidFill>
                            <a:srgbClr val="000000"/>
                          </a:solidFill>
                          <a:latin typeface="Times Roman"/>
                          <a:ea typeface="Times Roman"/>
                          <a:cs typeface="Times Roman"/>
                          <a:sym typeface="Times Roman"/>
                        </a:rPr>
                        <a:t>SLR68</a:t>
                      </a:r>
                      <a:endParaRPr sz="2800">
                        <a:solidFill>
                          <a:srgbClr val="000000"/>
                        </a:solidFill>
                        <a:latin typeface="Times Roman"/>
                        <a:ea typeface="Times Roman"/>
                        <a:cs typeface="Times Roman"/>
                        <a:sym typeface="Times Roman"/>
                      </a:endParaRPr>
                    </a:p>
                  </a:txBody>
                  <a:tcPr marL="12700" marR="12700" marT="12700" marB="12700" anchor="ctr" anchorCtr="0" horzOverflow="overflow"/>
                </a:tc>
                <a:tc>
                  <a:txBody>
                    <a:bodyPr/>
                    <a:lstStyle/>
                    <a:p>
                      <a:pPr defTabSz="457200"/>
                      <a:r>
                        <a:rPr sz="2800">
                          <a:solidFill>
                            <a:srgbClr val="000000"/>
                          </a:solidFill>
                          <a:latin typeface="Times Roman"/>
                          <a:ea typeface="Times Roman"/>
                          <a:cs typeface="Times Roman"/>
                          <a:sym typeface="Times Roman"/>
                        </a:rPr>
                        <a:t>755小时</a:t>
                      </a:r>
                      <a:endParaRPr sz="2800">
                        <a:solidFill>
                          <a:srgbClr val="000000"/>
                        </a:solidFill>
                        <a:latin typeface="Times Roman"/>
                        <a:ea typeface="Times Roman"/>
                        <a:cs typeface="Times Roman"/>
                        <a:sym typeface="Times Roman"/>
                      </a:endParaRPr>
                    </a:p>
                  </a:txBody>
                  <a:tcPr marL="12700" marR="12700" marT="12700" marB="12700" anchor="ctr" anchorCtr="0" horzOverflow="overflow"/>
                </a:tc>
                <a:tc>
                  <a:txBody>
                    <a:bodyPr/>
                    <a:lstStyle/>
                    <a:p>
                      <a:pPr defTabSz="457200"/>
                      <a:r>
                        <a:rPr sz="2800">
                          <a:solidFill>
                            <a:srgbClr val="000000"/>
                          </a:solidFill>
                          <a:latin typeface="Times Roman"/>
                          <a:ea typeface="Times Roman"/>
                          <a:cs typeface="Times Roman"/>
                          <a:sym typeface="Times Roman"/>
                        </a:rPr>
                        <a:t>北京爱数智慧科技有限公司</a:t>
                      </a:r>
                      <a:endParaRPr sz="2800">
                        <a:solidFill>
                          <a:srgbClr val="000000"/>
                        </a:solidFill>
                        <a:latin typeface="Times Roman"/>
                        <a:ea typeface="Times Roman"/>
                        <a:cs typeface="Times Roman"/>
                        <a:sym typeface="Times Roman"/>
                      </a:endParaRPr>
                    </a:p>
                  </a:txBody>
                  <a:tcPr marL="12700" marR="12700" marT="12700" marB="12700" anchor="ctr" anchorCtr="0" horzOverflow="overflow"/>
                </a:tc>
              </a:tr>
            </a:tbl>
          </a:graphicData>
        </a:graphic>
      </p:graphicFrame>
      <p:sp>
        <p:nvSpPr>
          <p:cNvPr id="195" name="文本"/>
          <p:cNvSpPr txBox="1"/>
          <p:nvPr/>
        </p:nvSpPr>
        <p:spPr>
          <a:xfrm>
            <a:off x="5569739" y="4391381"/>
            <a:ext cx="127001" cy="457201"/>
          </a:xfrm>
          <a:prstGeom prst="rect">
            <a:avLst/>
          </a:prstGeom>
          <a:ln w="12700">
            <a:miter lim="400000"/>
          </a:ln>
        </p:spPr>
        <p:txBody>
          <a:bodyPr wrap="none" lIns="50800" tIns="50800" rIns="50800" bIns="50800" anchor="ctr">
            <a:spAutoFit/>
          </a:bodyPr>
          <a:lstStyle/>
          <a:p>
            <a:pPr algn="l" defTabSz="457200">
              <a:defRPr sz="1200">
                <a:solidFill>
                  <a:srgbClr val="000000"/>
                </a:solidFill>
                <a:latin typeface="Times Roman"/>
                <a:ea typeface="Times Roman"/>
                <a:cs typeface="Times Roman"/>
                <a:sym typeface="Times Roman"/>
              </a:defRPr>
            </a:p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模型结构"/>
          <p:cNvSpPr txBox="1"/>
          <p:nvPr>
            <p:ph type="body" idx="21"/>
          </p:nvPr>
        </p:nvSpPr>
        <p:spPr>
          <a:prstGeom prst="rect">
            <a:avLst/>
          </a:prstGeom>
        </p:spPr>
        <p:txBody>
          <a:bodyPr/>
          <a:lstStyle/>
          <a:p>
            <a:r>
              <a:t>模型结构</a:t>
            </a:r>
          </a:p>
        </p:txBody>
      </p:sp>
      <p:sp>
        <p:nvSpPr>
          <p:cNvPr id="198" name="参赛方案基于Wenet的U2模型实现，主要包括Encoder，Decoder，Loss Function等几个基本模块"/>
          <p:cNvSpPr txBox="1"/>
          <p:nvPr>
            <p:ph type="body" sz="quarter" idx="1"/>
          </p:nvPr>
        </p:nvSpPr>
        <p:spPr>
          <a:xfrm>
            <a:off x="1206500" y="5455213"/>
            <a:ext cx="9779000" cy="2805574"/>
          </a:xfrm>
          <a:prstGeom prst="rect">
            <a:avLst/>
          </a:prstGeom>
        </p:spPr>
        <p:txBody>
          <a:bodyPr/>
          <a:lstStyle>
            <a:lvl1pPr marL="0" indent="0">
              <a:buSzTx/>
              <a:buNone/>
            </a:lvl1pPr>
          </a:lstStyle>
          <a:p>
            <a:r>
              <a:t>参赛方案基于Wenet的U2模型实现，主要包括Encoder，Decoder，Loss Function等几个基本模块</a:t>
            </a:r>
          </a:p>
        </p:txBody>
      </p:sp>
      <p:sp>
        <p:nvSpPr>
          <p:cNvPr id="199" name="参赛方案"/>
          <p:cNvSpPr txBox="1"/>
          <p:nvPr>
            <p:ph type="title"/>
          </p:nvPr>
        </p:nvSpPr>
        <p:spPr>
          <a:prstGeom prst="rect">
            <a:avLst/>
          </a:prstGeom>
        </p:spPr>
        <p:txBody>
          <a:bodyPr/>
          <a:lstStyle>
            <a:lvl1pPr defTabSz="2145665">
              <a:defRPr sz="7480" spc="-149"/>
            </a:lvl1pPr>
          </a:lstStyle>
          <a:p>
            <a:r>
              <a:t>参赛方案</a:t>
            </a:r>
          </a:p>
        </p:txBody>
      </p:sp>
      <p:pic>
        <p:nvPicPr>
          <p:cNvPr id="200" name="asynccode.png" descr="asynccode.png"/>
          <p:cNvPicPr>
            <a:picLocks noChangeAspect="1"/>
          </p:cNvPicPr>
          <p:nvPr/>
        </p:nvPicPr>
        <p:blipFill>
          <a:blip r:embed="rId1"/>
          <a:stretch>
            <a:fillRect/>
          </a:stretch>
        </p:blipFill>
        <p:spPr>
          <a:xfrm>
            <a:off x="11226010" y="3666009"/>
            <a:ext cx="11292673" cy="6383982"/>
          </a:xfrm>
          <a:prstGeom prst="rect">
            <a:avLst/>
          </a:prstGeom>
          <a:ln w="12700">
            <a:miter lim="400000"/>
            <a:headEnd/>
            <a:tailEnd/>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模型——encoder"/>
          <p:cNvSpPr txBox="1"/>
          <p:nvPr>
            <p:ph type="body" idx="21"/>
          </p:nvPr>
        </p:nvSpPr>
        <p:spPr>
          <a:prstGeom prst="rect">
            <a:avLst/>
          </a:prstGeom>
        </p:spPr>
        <p:txBody>
          <a:bodyPr/>
          <a:lstStyle/>
          <a:p>
            <a:r>
              <a:t>模型——encoder</a:t>
            </a:r>
          </a:p>
        </p:txBody>
      </p:sp>
      <p:sp>
        <p:nvSpPr>
          <p:cNvPr id="203" name="encoder使用Wenet提供的Conformer模型，Conformer是Google在2020年提出的语音识别模型，基于Transformer改进而来，主要的改进点在于Transformer在提取长序列依赖的时候更有效，而卷积则擅长提取局部特征，因此将卷积应用于Transformer的Encoder层，同时提升模型在长期序列和局部特征上的效果，该模型在当前的主要数据集上都有不错的效果。Wenet中，ConvolutionModule使用了因果卷积(Causal Convolution)，即模型不看"/>
          <p:cNvSpPr txBox="1"/>
          <p:nvPr>
            <p:ph type="body" sz="half" idx="1"/>
          </p:nvPr>
        </p:nvSpPr>
        <p:spPr>
          <a:xfrm>
            <a:off x="1206500" y="5455285"/>
            <a:ext cx="10901045" cy="5087620"/>
          </a:xfrm>
          <a:prstGeom prst="rect">
            <a:avLst/>
          </a:prstGeom>
        </p:spPr>
        <p:txBody>
          <a:bodyPr>
            <a:normAutofit lnSpcReduction="10000"/>
          </a:bodyPr>
          <a:lstStyle>
            <a:lvl1pPr marL="0" indent="0" defTabSz="1584325">
              <a:spcBef>
                <a:spcPts val="2900"/>
              </a:spcBef>
              <a:buSzTx/>
              <a:buNone/>
              <a:defRPr sz="3120">
                <a:solidFill>
                  <a:schemeClr val="accent5">
                    <a:hueOff val="-82419"/>
                    <a:satOff val="-9507"/>
                    <a:lumOff val="-16337"/>
                  </a:schemeClr>
                </a:solidFill>
              </a:defRPr>
            </a:lvl1pPr>
          </a:lstStyle>
          <a:p>
            <a:pPr marL="571500" indent="-571500">
              <a:buFont typeface="Wingdings" panose="05000000000000000000" charset="0"/>
              <a:buChar char=""/>
            </a:pPr>
            <a:r>
              <a:rPr sz="4000">
                <a:solidFill>
                  <a:srgbClr val="000000"/>
                </a:solidFill>
              </a:rPr>
              <a:t>encoder使用Wenet提供的Conformer模型，</a:t>
            </a:r>
            <a:r>
              <a:rPr lang="zh-CN" sz="4000">
                <a:solidFill>
                  <a:srgbClr val="000000"/>
                </a:solidFill>
              </a:rPr>
              <a:t>在</a:t>
            </a:r>
            <a:r>
              <a:rPr sz="4000">
                <a:solidFill>
                  <a:srgbClr val="000000"/>
                </a:solidFill>
              </a:rPr>
              <a:t>Transforme</a:t>
            </a:r>
            <a:r>
              <a:rPr lang="en-US" sz="4000">
                <a:solidFill>
                  <a:srgbClr val="000000"/>
                </a:solidFill>
              </a:rPr>
              <a:t>r</a:t>
            </a:r>
            <a:r>
              <a:rPr lang="zh-CN" altLang="en-US" sz="4000">
                <a:solidFill>
                  <a:srgbClr val="000000"/>
                </a:solidFill>
              </a:rPr>
              <a:t>中加入了卷积，同时提升模型在长期序列和局部特征上的效果</a:t>
            </a:r>
            <a:r>
              <a:rPr lang="zh-CN" sz="4000">
                <a:solidFill>
                  <a:srgbClr val="000000"/>
                </a:solidFill>
                <a:ea typeface="宋体" panose="02010600030101010101" charset="-122"/>
              </a:rPr>
              <a:t>。</a:t>
            </a:r>
            <a:endParaRPr lang="zh-CN" sz="4000">
              <a:solidFill>
                <a:srgbClr val="000000"/>
              </a:solidFill>
              <a:ea typeface="宋体" panose="02010600030101010101" charset="-122"/>
            </a:endParaRPr>
          </a:p>
          <a:p>
            <a:pPr marL="571500" indent="-571500">
              <a:buFont typeface="Wingdings" panose="05000000000000000000" charset="0"/>
              <a:buChar char=""/>
            </a:pPr>
            <a:r>
              <a:rPr lang="zh-CN" sz="4000">
                <a:solidFill>
                  <a:srgbClr val="000000"/>
                </a:solidFill>
                <a:ea typeface="宋体" panose="02010600030101010101" charset="-122"/>
              </a:rPr>
              <a:t>卷积模块修改为了因果卷积，避免模型提前看到未来时刻的信息。</a:t>
            </a:r>
            <a:endParaRPr lang="zh-CN" sz="4000">
              <a:solidFill>
                <a:srgbClr val="000000"/>
              </a:solidFill>
              <a:ea typeface="宋体" panose="02010600030101010101" charset="-122"/>
            </a:endParaRPr>
          </a:p>
          <a:p>
            <a:pPr marL="571500" indent="-571500">
              <a:buFont typeface="Wingdings" panose="05000000000000000000" charset="0"/>
              <a:buChar char=""/>
            </a:pPr>
            <a:r>
              <a:rPr lang="zh-CN" sz="4000">
                <a:solidFill>
                  <a:srgbClr val="000000"/>
                </a:solidFill>
                <a:ea typeface="宋体" panose="02010600030101010101" charset="-122"/>
              </a:rPr>
              <a:t>Attention采用了transformer-xl中提出的RelPositionMultiHeadedAttention，其中显示利用了相对位置信息。</a:t>
            </a:r>
            <a:endParaRPr lang="zh-CN" sz="4000">
              <a:solidFill>
                <a:srgbClr val="000000"/>
              </a:solidFill>
              <a:ea typeface="宋体" panose="02010600030101010101" charset="-122"/>
            </a:endParaRPr>
          </a:p>
        </p:txBody>
      </p:sp>
      <p:sp>
        <p:nvSpPr>
          <p:cNvPr id="204" name="参赛方案"/>
          <p:cNvSpPr txBox="1"/>
          <p:nvPr>
            <p:ph type="title"/>
          </p:nvPr>
        </p:nvSpPr>
        <p:spPr>
          <a:prstGeom prst="rect">
            <a:avLst/>
          </a:prstGeom>
        </p:spPr>
        <p:txBody>
          <a:bodyPr/>
          <a:lstStyle>
            <a:lvl1pPr defTabSz="2145665">
              <a:defRPr sz="7480" spc="-149"/>
            </a:lvl1pPr>
          </a:lstStyle>
          <a:p>
            <a:r>
              <a:t>参赛方案</a:t>
            </a:r>
          </a:p>
        </p:txBody>
      </p:sp>
      <p:grpSp>
        <p:nvGrpSpPr>
          <p:cNvPr id="2" name="组合 1"/>
          <p:cNvGrpSpPr/>
          <p:nvPr/>
        </p:nvGrpSpPr>
        <p:grpSpPr>
          <a:xfrm>
            <a:off x="12992735" y="824230"/>
            <a:ext cx="10284460" cy="12266930"/>
            <a:chOff x="20461" y="1298"/>
            <a:chExt cx="16196" cy="19318"/>
          </a:xfrm>
        </p:grpSpPr>
        <p:pic>
          <p:nvPicPr>
            <p:cNvPr id="205" name="截屏2021-09-28 17.58.29.png" descr="截屏2021-09-28 17.58.29.png"/>
            <p:cNvPicPr>
              <a:picLocks noChangeAspect="1"/>
            </p:cNvPicPr>
            <p:nvPr/>
          </p:nvPicPr>
          <p:blipFill>
            <a:blip r:embed="rId1"/>
            <a:stretch>
              <a:fillRect/>
            </a:stretch>
          </p:blipFill>
          <p:spPr>
            <a:xfrm>
              <a:off x="20461" y="1298"/>
              <a:ext cx="16197" cy="18258"/>
            </a:xfrm>
            <a:prstGeom prst="rect">
              <a:avLst/>
            </a:prstGeom>
            <a:ln w="12700">
              <a:miter lim="400000"/>
              <a:headEnd/>
              <a:tailEnd/>
            </a:ln>
          </p:spPr>
        </p:pic>
        <p:sp>
          <p:nvSpPr>
            <p:cNvPr id="206" name="Conformer模型结构图"/>
            <p:cNvSpPr txBox="1"/>
            <p:nvPr/>
          </p:nvSpPr>
          <p:spPr>
            <a:xfrm>
              <a:off x="25341" y="19556"/>
              <a:ext cx="6438" cy="1060"/>
            </a:xfrm>
            <a:prstGeom prst="rect">
              <a:avLst/>
            </a:prstGeom>
            <a:ln w="12700">
              <a:miter lim="400000"/>
            </a:ln>
          </p:spPr>
          <p:txBody>
            <a:bodyPr wrap="none" lIns="50800" tIns="50800" rIns="50800" bIns="50800" anchor="ctr">
              <a:spAutoFit/>
            </a:bodyPr>
            <a:lstStyle>
              <a:lvl1pPr algn="l">
                <a:lnSpc>
                  <a:spcPct val="90000"/>
                </a:lnSpc>
                <a:spcBef>
                  <a:spcPts val="4500"/>
                </a:spcBef>
                <a:defRPr sz="3200"/>
              </a:lvl1pPr>
            </a:lstStyle>
            <a:p>
              <a:r>
                <a:t>Conformer模型结构图</a:t>
              </a:r>
            </a:p>
          </p:txBody>
        </p:sp>
      </p:gr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模型——ctc decoder"/>
          <p:cNvSpPr txBox="1"/>
          <p:nvPr>
            <p:ph type="body" idx="21"/>
          </p:nvPr>
        </p:nvSpPr>
        <p:spPr>
          <a:prstGeom prst="rect">
            <a:avLst/>
          </a:prstGeom>
        </p:spPr>
        <p:txBody>
          <a:bodyPr/>
          <a:lstStyle/>
          <a:p>
            <a:r>
              <a:t>模型——ctc </a:t>
            </a:r>
            <a:r>
              <a:rPr lang="en-US"/>
              <a:t>greedy </a:t>
            </a:r>
            <a:r>
              <a:t>decoder</a:t>
            </a:r>
          </a:p>
        </p:txBody>
      </p:sp>
      <p:sp>
        <p:nvSpPr>
          <p:cNvPr id="209" name="参赛方案"/>
          <p:cNvSpPr txBox="1"/>
          <p:nvPr>
            <p:ph type="title"/>
          </p:nvPr>
        </p:nvSpPr>
        <p:spPr>
          <a:prstGeom prst="rect">
            <a:avLst/>
          </a:prstGeom>
        </p:spPr>
        <p:txBody>
          <a:bodyPr/>
          <a:lstStyle>
            <a:lvl1pPr defTabSz="2145665">
              <a:defRPr sz="7480" spc="-149"/>
            </a:lvl1pPr>
          </a:lstStyle>
          <a:p>
            <a:r>
              <a:t>参赛方案</a:t>
            </a:r>
          </a:p>
        </p:txBody>
      </p:sp>
      <p:sp>
        <p:nvSpPr>
          <p:cNvPr id="3" name="Text Box 2"/>
          <p:cNvSpPr txBox="1"/>
          <p:nvPr/>
        </p:nvSpPr>
        <p:spPr>
          <a:xfrm>
            <a:off x="1206500" y="4553268"/>
            <a:ext cx="10286365" cy="176339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upright="0">
            <a:spAutoFit/>
          </a:bodyPr>
          <a:p>
            <a:pPr marL="0" marR="0" indent="0" algn="l" defTabSz="2437765" rtl="0" fontAlgn="auto" latinLnBrk="0" hangingPunct="0">
              <a:lnSpc>
                <a:spcPct val="100000"/>
              </a:lnSpc>
              <a:spcBef>
                <a:spcPts val="0"/>
              </a:spcBef>
              <a:spcAft>
                <a:spcPts val="0"/>
              </a:spcAft>
              <a:buClrTx/>
              <a:buSzTx/>
              <a:buFontTx/>
              <a:buNone/>
            </a:pPr>
            <a:r>
              <a:rPr kumimoji="0" lang="en-US" sz="3600" b="0" i="0" u="none" strike="noStrike" cap="none" spc="0" normalizeH="0" baseline="0">
                <a:ln>
                  <a:noFill/>
                </a:ln>
                <a:solidFill>
                  <a:srgbClr val="000000"/>
                </a:solidFill>
                <a:effectLst/>
                <a:uFillTx/>
                <a:latin typeface="+mn-lt"/>
                <a:ea typeface="+mn-ea"/>
                <a:cs typeface="+mn-cs"/>
                <a:sym typeface="Helvetica Neue" panose="02000503000000020004"/>
              </a:rPr>
              <a:t>ctc greedy search decoder </a:t>
            </a:r>
            <a:r>
              <a:rPr kumimoji="0" lang="zh-CN" altLang="en-US" sz="3600" b="0" i="0" u="none" strike="noStrike" cap="none" spc="0" normalizeH="0" baseline="0">
                <a:ln>
                  <a:noFill/>
                </a:ln>
                <a:solidFill>
                  <a:srgbClr val="000000"/>
                </a:solidFill>
                <a:effectLst/>
                <a:uFillTx/>
                <a:latin typeface="+mn-lt"/>
                <a:ea typeface="+mn-ea"/>
                <a:cs typeface="+mn-cs"/>
                <a:sym typeface="Helvetica Neue" panose="02000503000000020004"/>
              </a:rPr>
              <a:t>是贪心的解码方式，每一帧都只取最大的概率最大的一个。之后在去掉连续重复的和空白字符。</a:t>
            </a:r>
            <a:endParaRPr kumimoji="0" lang="zh-CN" altLang="en-US" sz="3600" b="0" i="0" u="none" strike="noStrike" cap="none" spc="0" normalizeH="0" baseline="0">
              <a:ln>
                <a:noFill/>
              </a:ln>
              <a:solidFill>
                <a:srgbClr val="000000"/>
              </a:solidFill>
              <a:effectLst/>
              <a:uFillTx/>
              <a:latin typeface="+mn-lt"/>
              <a:ea typeface="+mn-ea"/>
              <a:cs typeface="+mn-cs"/>
              <a:sym typeface="Helvetica Neue" panose="02000503000000020004"/>
            </a:endParaRPr>
          </a:p>
        </p:txBody>
      </p:sp>
      <p:sp>
        <p:nvSpPr>
          <p:cNvPr id="7" name="Text Box 6"/>
          <p:cNvSpPr txBox="1"/>
          <p:nvPr/>
        </p:nvSpPr>
        <p:spPr>
          <a:xfrm>
            <a:off x="20787995" y="8752205"/>
            <a:ext cx="2540000" cy="305625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t" forceAA="0" upright="0">
            <a:spAutoFit/>
          </a:bodyPr>
          <a:p>
            <a:pPr marL="0" marR="0" indent="0" algn="ctr" defTabSz="2437765" rtl="0" fontAlgn="auto" latinLnBrk="0" hangingPunct="0">
              <a:lnSpc>
                <a:spcPct val="100000"/>
              </a:lnSpc>
              <a:spcBef>
                <a:spcPts val="0"/>
              </a:spcBef>
              <a:spcAft>
                <a:spcPts val="0"/>
              </a:spcAft>
              <a:buClrTx/>
              <a:buSzTx/>
              <a:buFontTx/>
              <a:buNone/>
            </a:pPr>
            <a:r>
              <a:rPr kumimoji="0" lang="en-US" sz="2400" b="0" i="0" u="none" strike="noStrike" cap="none" spc="0" normalizeH="0" baseline="0">
                <a:ln>
                  <a:noFill/>
                </a:ln>
                <a:solidFill>
                  <a:srgbClr val="000000"/>
                </a:solidFill>
                <a:effectLst/>
                <a:uFillTx/>
                <a:latin typeface="+mn-lt"/>
                <a:ea typeface="+mn-ea"/>
                <a:cs typeface="+mn-cs"/>
                <a:sym typeface="Helvetica Neue" panose="02000503000000020004"/>
              </a:rPr>
              <a:t>&lt;blank&gt; 0</a:t>
            </a:r>
            <a:endParaRPr kumimoji="0" lang="en-US" sz="2400" b="0" i="0" u="none" strike="noStrike" cap="none" spc="0" normalizeH="0" baseline="0">
              <a:ln>
                <a:noFill/>
              </a:ln>
              <a:solidFill>
                <a:srgbClr val="000000"/>
              </a:solidFill>
              <a:effectLst/>
              <a:uFillTx/>
              <a:latin typeface="+mn-lt"/>
              <a:ea typeface="+mn-ea"/>
              <a:cs typeface="+mn-cs"/>
              <a:sym typeface="Helvetica Neue" panose="02000503000000020004"/>
            </a:endParaRPr>
          </a:p>
          <a:p>
            <a:pPr marL="0" marR="0" indent="0" algn="ctr" defTabSz="2437765" rtl="0" fontAlgn="auto" latinLnBrk="0" hangingPunct="0">
              <a:lnSpc>
                <a:spcPct val="100000"/>
              </a:lnSpc>
              <a:spcBef>
                <a:spcPts val="0"/>
              </a:spcBef>
              <a:spcAft>
                <a:spcPts val="0"/>
              </a:spcAft>
              <a:buClrTx/>
              <a:buSzTx/>
              <a:buFontTx/>
              <a:buNone/>
            </a:pPr>
            <a:r>
              <a:rPr kumimoji="0" lang="en-US" sz="2400" b="0" i="0" u="none" strike="noStrike" cap="none" spc="0" normalizeH="0" baseline="0">
                <a:ln>
                  <a:noFill/>
                </a:ln>
                <a:solidFill>
                  <a:srgbClr val="000000"/>
                </a:solidFill>
                <a:effectLst/>
                <a:uFillTx/>
                <a:latin typeface="+mn-lt"/>
                <a:ea typeface="+mn-ea"/>
                <a:cs typeface="+mn-cs"/>
                <a:sym typeface="Helvetica Neue" panose="02000503000000020004"/>
              </a:rPr>
              <a:t>&lt;unk&gt; 1</a:t>
            </a:r>
            <a:endParaRPr kumimoji="0" lang="en-US" sz="2400" b="0" i="0" u="none" strike="noStrike" cap="none" spc="0" normalizeH="0" baseline="0">
              <a:ln>
                <a:noFill/>
              </a:ln>
              <a:solidFill>
                <a:srgbClr val="000000"/>
              </a:solidFill>
              <a:effectLst/>
              <a:uFillTx/>
              <a:latin typeface="+mn-lt"/>
              <a:ea typeface="+mn-ea"/>
              <a:cs typeface="+mn-cs"/>
              <a:sym typeface="Helvetica Neue" panose="02000503000000020004"/>
            </a:endParaRPr>
          </a:p>
          <a:p>
            <a:pPr marL="0" marR="0" indent="0" algn="ctr" defTabSz="2437765" rtl="0" fontAlgn="auto" latinLnBrk="0" hangingPunct="0">
              <a:lnSpc>
                <a:spcPct val="100000"/>
              </a:lnSpc>
              <a:spcBef>
                <a:spcPts val="0"/>
              </a:spcBef>
              <a:spcAft>
                <a:spcPts val="0"/>
              </a:spcAft>
              <a:buClrTx/>
              <a:buSzTx/>
              <a:buFontTx/>
              <a:buNone/>
            </a:pPr>
            <a:r>
              <a:rPr kumimoji="0" lang="en-US" sz="2400" b="0" i="0" u="none" strike="noStrike" cap="none" spc="0" normalizeH="0" baseline="0">
                <a:ln>
                  <a:noFill/>
                </a:ln>
                <a:solidFill>
                  <a:srgbClr val="000000"/>
                </a:solidFill>
                <a:effectLst/>
                <a:uFillTx/>
                <a:latin typeface="+mn-lt"/>
                <a:ea typeface="+mn-ea"/>
                <a:cs typeface="+mn-cs"/>
                <a:sym typeface="Helvetica Neue" panose="02000503000000020004"/>
              </a:rPr>
              <a:t>么 4429</a:t>
            </a:r>
            <a:endParaRPr kumimoji="0" lang="en-US" sz="2400" b="0" i="0" u="none" strike="noStrike" cap="none" spc="0" normalizeH="0" baseline="0">
              <a:ln>
                <a:noFill/>
              </a:ln>
              <a:solidFill>
                <a:srgbClr val="000000"/>
              </a:solidFill>
              <a:effectLst/>
              <a:uFillTx/>
              <a:latin typeface="+mn-lt"/>
              <a:ea typeface="+mn-ea"/>
              <a:cs typeface="+mn-cs"/>
              <a:sym typeface="Helvetica Neue" panose="02000503000000020004"/>
            </a:endParaRPr>
          </a:p>
          <a:p>
            <a:pPr marL="0" marR="0" indent="0" algn="ctr" defTabSz="2437765" rtl="0" fontAlgn="auto" latinLnBrk="0" hangingPunct="0">
              <a:lnSpc>
                <a:spcPct val="100000"/>
              </a:lnSpc>
              <a:spcBef>
                <a:spcPts val="0"/>
              </a:spcBef>
              <a:spcAft>
                <a:spcPts val="0"/>
              </a:spcAft>
              <a:buClrTx/>
              <a:buSzTx/>
              <a:buFontTx/>
              <a:buNone/>
            </a:pPr>
            <a:r>
              <a:rPr kumimoji="0" lang="en-US" sz="2400" b="0" i="0" u="none" strike="noStrike" cap="none" spc="0" normalizeH="0" baseline="0">
                <a:ln>
                  <a:noFill/>
                </a:ln>
                <a:solidFill>
                  <a:srgbClr val="000000"/>
                </a:solidFill>
                <a:effectLst/>
                <a:uFillTx/>
                <a:latin typeface="+mn-lt"/>
                <a:ea typeface="+mn-ea"/>
                <a:cs typeface="+mn-cs"/>
                <a:sym typeface="Helvetica Neue" panose="02000503000000020004"/>
              </a:rPr>
              <a:t>买 4452</a:t>
            </a:r>
            <a:endParaRPr kumimoji="0" lang="en-US" sz="2400" b="0" i="0" u="none" strike="noStrike" cap="none" spc="0" normalizeH="0" baseline="0">
              <a:ln>
                <a:noFill/>
              </a:ln>
              <a:solidFill>
                <a:srgbClr val="000000"/>
              </a:solidFill>
              <a:effectLst/>
              <a:uFillTx/>
              <a:latin typeface="+mn-lt"/>
              <a:ea typeface="+mn-ea"/>
              <a:cs typeface="+mn-cs"/>
              <a:sym typeface="Helvetica Neue" panose="02000503000000020004"/>
            </a:endParaRPr>
          </a:p>
          <a:p>
            <a:pPr marL="0" marR="0" indent="0" algn="ctr" defTabSz="2437765" rtl="0" fontAlgn="auto" latinLnBrk="0" hangingPunct="0">
              <a:lnSpc>
                <a:spcPct val="100000"/>
              </a:lnSpc>
              <a:spcBef>
                <a:spcPts val="0"/>
              </a:spcBef>
              <a:spcAft>
                <a:spcPts val="0"/>
              </a:spcAft>
              <a:buClrTx/>
              <a:buSzTx/>
              <a:buFontTx/>
              <a:buNone/>
            </a:pPr>
            <a:r>
              <a:rPr kumimoji="0" lang="en-US" sz="2400" b="0" i="0" u="none" strike="noStrike" cap="none" spc="0" normalizeH="0" baseline="0">
                <a:ln>
                  <a:noFill/>
                </a:ln>
                <a:solidFill>
                  <a:srgbClr val="000000"/>
                </a:solidFill>
                <a:effectLst/>
                <a:uFillTx/>
                <a:latin typeface="+mn-lt"/>
                <a:ea typeface="+mn-ea"/>
                <a:cs typeface="+mn-cs"/>
                <a:sym typeface="Helvetica Neue" panose="02000503000000020004"/>
              </a:rPr>
              <a:t>什 4492</a:t>
            </a:r>
            <a:endParaRPr kumimoji="0" lang="en-US" sz="2400" b="0" i="0" u="none" strike="noStrike" cap="none" spc="0" normalizeH="0" baseline="0">
              <a:ln>
                <a:noFill/>
              </a:ln>
              <a:solidFill>
                <a:srgbClr val="000000"/>
              </a:solidFill>
              <a:effectLst/>
              <a:uFillTx/>
              <a:latin typeface="+mn-lt"/>
              <a:ea typeface="+mn-ea"/>
              <a:cs typeface="+mn-cs"/>
              <a:sym typeface="Helvetica Neue" panose="02000503000000020004"/>
            </a:endParaRPr>
          </a:p>
          <a:p>
            <a:pPr marL="0" marR="0" indent="0" algn="ctr" defTabSz="2437765" rtl="0" fontAlgn="auto" latinLnBrk="0" hangingPunct="0">
              <a:lnSpc>
                <a:spcPct val="100000"/>
              </a:lnSpc>
              <a:spcBef>
                <a:spcPts val="0"/>
              </a:spcBef>
              <a:spcAft>
                <a:spcPts val="0"/>
              </a:spcAft>
              <a:buClrTx/>
              <a:buSzTx/>
              <a:buFontTx/>
              <a:buNone/>
            </a:pPr>
            <a:r>
              <a:rPr kumimoji="0" lang="en-US" sz="2400" b="0" i="0" u="none" strike="noStrike" cap="none" spc="0" normalizeH="0" baseline="0">
                <a:ln>
                  <a:noFill/>
                </a:ln>
                <a:solidFill>
                  <a:srgbClr val="000000"/>
                </a:solidFill>
                <a:effectLst/>
                <a:uFillTx/>
                <a:latin typeface="+mn-lt"/>
                <a:ea typeface="+mn-ea"/>
                <a:cs typeface="+mn-cs"/>
                <a:sym typeface="Helvetica Neue" panose="02000503000000020004"/>
              </a:rPr>
              <a:t>呢 5121</a:t>
            </a:r>
            <a:endParaRPr kumimoji="0" lang="en-US" sz="2400" b="0" i="0" u="none" strike="noStrike" cap="none" spc="0" normalizeH="0" baseline="0">
              <a:ln>
                <a:noFill/>
              </a:ln>
              <a:solidFill>
                <a:srgbClr val="000000"/>
              </a:solidFill>
              <a:effectLst/>
              <a:uFillTx/>
              <a:latin typeface="+mn-lt"/>
              <a:ea typeface="+mn-ea"/>
              <a:cs typeface="+mn-cs"/>
              <a:sym typeface="Helvetica Neue" panose="02000503000000020004"/>
            </a:endParaRPr>
          </a:p>
          <a:p>
            <a:pPr marL="0" marR="0" indent="0" algn="ctr" defTabSz="2437765" rtl="0" fontAlgn="auto" latinLnBrk="0" hangingPunct="0">
              <a:lnSpc>
                <a:spcPct val="100000"/>
              </a:lnSpc>
              <a:spcBef>
                <a:spcPts val="0"/>
              </a:spcBef>
              <a:spcAft>
                <a:spcPts val="0"/>
              </a:spcAft>
              <a:buClrTx/>
              <a:buSzTx/>
              <a:buFontTx/>
              <a:buNone/>
            </a:pPr>
            <a:r>
              <a:rPr kumimoji="0" lang="en-US" sz="2400" b="0" i="0" u="none" strike="noStrike" cap="none" spc="0" normalizeH="0" baseline="0">
                <a:ln>
                  <a:noFill/>
                </a:ln>
                <a:solidFill>
                  <a:srgbClr val="000000"/>
                </a:solidFill>
                <a:effectLst/>
                <a:uFillTx/>
                <a:latin typeface="+mn-lt"/>
                <a:ea typeface="+mn-ea"/>
                <a:cs typeface="+mn-cs"/>
                <a:sym typeface="Helvetica Neue" panose="02000503000000020004"/>
              </a:rPr>
              <a:t>那 10101</a:t>
            </a:r>
            <a:endParaRPr kumimoji="0" lang="en-US" sz="2400" b="0" i="0" u="none" strike="noStrike" cap="none" spc="0" normalizeH="0" baseline="0">
              <a:ln>
                <a:noFill/>
              </a:ln>
              <a:solidFill>
                <a:srgbClr val="000000"/>
              </a:solidFill>
              <a:effectLst/>
              <a:uFillTx/>
              <a:latin typeface="+mn-lt"/>
              <a:ea typeface="+mn-ea"/>
              <a:cs typeface="+mn-cs"/>
              <a:sym typeface="Helvetica Neue" panose="02000503000000020004"/>
            </a:endParaRPr>
          </a:p>
          <a:p>
            <a:pPr marL="0" marR="0" indent="0" algn="ctr" defTabSz="2437765" rtl="0" fontAlgn="auto" latinLnBrk="0" hangingPunct="0">
              <a:lnSpc>
                <a:spcPct val="100000"/>
              </a:lnSpc>
              <a:spcBef>
                <a:spcPts val="0"/>
              </a:spcBef>
              <a:spcAft>
                <a:spcPts val="0"/>
              </a:spcAft>
              <a:buClrTx/>
              <a:buSzTx/>
              <a:buFontTx/>
              <a:buNone/>
            </a:pPr>
            <a:r>
              <a:rPr kumimoji="0" lang="en-US" sz="2400" b="0" i="0" u="none" strike="noStrike" cap="none" spc="0" normalizeH="0" baseline="0">
                <a:ln>
                  <a:noFill/>
                </a:ln>
                <a:solidFill>
                  <a:srgbClr val="000000"/>
                </a:solidFill>
                <a:effectLst/>
                <a:uFillTx/>
                <a:latin typeface="+mn-lt"/>
                <a:ea typeface="+mn-ea"/>
                <a:cs typeface="+mn-cs"/>
                <a:sym typeface="Helvetica Neue" panose="02000503000000020004"/>
              </a:rPr>
              <a:t>&lt;sos/eos&gt; 11007</a:t>
            </a:r>
            <a:endParaRPr kumimoji="0" lang="en-US" sz="2400" b="0" i="0" u="none" strike="noStrike" cap="none" spc="0" normalizeH="0" baseline="0">
              <a:ln>
                <a:noFill/>
              </a:ln>
              <a:solidFill>
                <a:srgbClr val="000000"/>
              </a:solidFill>
              <a:effectLst/>
              <a:uFillTx/>
              <a:latin typeface="+mn-lt"/>
              <a:ea typeface="+mn-ea"/>
              <a:cs typeface="+mn-cs"/>
              <a:sym typeface="Helvetica Neue" panose="02000503000000020004"/>
            </a:endParaRPr>
          </a:p>
        </p:txBody>
      </p:sp>
      <p:sp>
        <p:nvSpPr>
          <p:cNvPr id="4" name="Text Box 3"/>
          <p:cNvSpPr txBox="1"/>
          <p:nvPr/>
        </p:nvSpPr>
        <p:spPr>
          <a:xfrm>
            <a:off x="3197225" y="7327265"/>
            <a:ext cx="8026400" cy="47053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t" forceAA="0" upright="0">
            <a:spAutoFit/>
          </a:bodyPr>
          <a:p>
            <a:pPr marL="0" marR="0" indent="0" algn="l" defTabSz="2437765" rtl="0" fontAlgn="auto" latinLnBrk="0" hangingPunct="0">
              <a:lnSpc>
                <a:spcPct val="100000"/>
              </a:lnSpc>
              <a:spcBef>
                <a:spcPts val="0"/>
              </a:spcBef>
              <a:spcAft>
                <a:spcPts val="0"/>
              </a:spcAft>
              <a:buClrTx/>
              <a:buSzTx/>
              <a:buFontTx/>
              <a:buNone/>
            </a:pPr>
            <a:r>
              <a:rPr kumimoji="0" lang="en-US" sz="2400" b="0" i="0" u="none" strike="noStrike" cap="none" spc="0" normalizeH="0" baseline="0">
                <a:ln>
                  <a:noFill/>
                </a:ln>
                <a:solidFill>
                  <a:srgbClr val="000000"/>
                </a:solidFill>
                <a:effectLst/>
                <a:uFillTx/>
                <a:latin typeface="+mn-lt"/>
                <a:ea typeface="+mn-ea"/>
                <a:cs typeface="+mn-cs"/>
                <a:sym typeface="Helvetica Neue" panose="02000503000000020004"/>
              </a:rPr>
              <a:t>那那买什么呢</a:t>
            </a:r>
            <a:endParaRPr kumimoji="0" lang="en-US" sz="2400" b="0" i="0" u="none" strike="noStrike" cap="none" spc="0" normalizeH="0" baseline="0">
              <a:ln>
                <a:noFill/>
              </a:ln>
              <a:solidFill>
                <a:srgbClr val="000000"/>
              </a:solidFill>
              <a:effectLst/>
              <a:uFillTx/>
              <a:latin typeface="+mn-lt"/>
              <a:ea typeface="+mn-ea"/>
              <a:cs typeface="+mn-cs"/>
              <a:sym typeface="Helvetica Neue" panose="02000503000000020004"/>
            </a:endParaRPr>
          </a:p>
        </p:txBody>
      </p:sp>
      <p:sp>
        <p:nvSpPr>
          <p:cNvPr id="5" name="Text Box 4"/>
          <p:cNvSpPr txBox="1"/>
          <p:nvPr/>
        </p:nvSpPr>
        <p:spPr>
          <a:xfrm>
            <a:off x="3197225" y="10833735"/>
            <a:ext cx="15648940" cy="120904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t" forceAA="0" upright="0">
            <a:spAutoFit/>
          </a:bodyPr>
          <a:p>
            <a:pPr marL="0" marR="0" indent="0" algn="l" defTabSz="2437765" rtl="0" fontAlgn="auto" latinLnBrk="0" hangingPunct="0">
              <a:lnSpc>
                <a:spcPct val="100000"/>
              </a:lnSpc>
              <a:spcBef>
                <a:spcPts val="0"/>
              </a:spcBef>
              <a:spcAft>
                <a:spcPts val="0"/>
              </a:spcAft>
              <a:buClrTx/>
              <a:buSzTx/>
              <a:buFontTx/>
              <a:buNone/>
            </a:pPr>
            <a:r>
              <a:rPr lang="en-US">
                <a:solidFill>
                  <a:srgbClr val="000000"/>
                </a:solidFill>
                <a:sym typeface="Helvetica Neue" panose="02000503000000020004"/>
              </a:rPr>
              <a:t>['&lt;blank&gt;', '&lt;blank&gt;', '&lt;blank&gt;', '&lt;blank&gt;', '&lt;blank&gt;', '&lt;blank&gt;', '&lt;blank&gt;', '&lt;blank&gt;', '&lt;blank&gt;', '那', '&lt;blank&gt;', '&lt;blank&gt;', '&lt;blank&gt;', '那', '&lt;blank&gt;', '&lt;blank&gt;', '&lt;blank&gt;', '买', '&lt;blank&gt;', '&lt;blank&gt;', '&lt;blank&gt;', '什', '么', '么', '&lt;blank&gt;', '呢']</a:t>
            </a:r>
            <a:endParaRPr lang="en-US">
              <a:solidFill>
                <a:srgbClr val="000000"/>
              </a:solidFill>
              <a:sym typeface="Helvetica Neue" panose="02000503000000020004"/>
            </a:endParaRPr>
          </a:p>
        </p:txBody>
      </p:sp>
      <p:sp>
        <p:nvSpPr>
          <p:cNvPr id="8" name="Text Box 7"/>
          <p:cNvSpPr txBox="1"/>
          <p:nvPr/>
        </p:nvSpPr>
        <p:spPr>
          <a:xfrm>
            <a:off x="657225" y="8104505"/>
            <a:ext cx="2540000" cy="47053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t" forceAA="0" upright="0">
            <a:spAutoFit/>
          </a:bodyPr>
          <a:p>
            <a:pPr marL="0" marR="0" indent="0" algn="ctr" defTabSz="2437765" rtl="0" fontAlgn="auto" latinLnBrk="0" hangingPunct="0">
              <a:lnSpc>
                <a:spcPct val="100000"/>
              </a:lnSpc>
              <a:spcBef>
                <a:spcPts val="0"/>
              </a:spcBef>
              <a:spcAft>
                <a:spcPts val="0"/>
              </a:spcAft>
              <a:buClrTx/>
              <a:buSzTx/>
              <a:buFontTx/>
              <a:buNone/>
            </a:pPr>
            <a:r>
              <a:rPr kumimoji="0" lang="zh-CN" altLang="en-US" sz="2400" b="0" i="0" u="none" strike="noStrike" cap="none" spc="0" normalizeH="0" baseline="0">
                <a:ln>
                  <a:noFill/>
                </a:ln>
                <a:solidFill>
                  <a:srgbClr val="000000"/>
                </a:solidFill>
                <a:effectLst/>
                <a:uFillTx/>
                <a:latin typeface="+mn-lt"/>
                <a:ea typeface="+mn-ea"/>
                <a:cs typeface="+mn-cs"/>
                <a:sym typeface="Helvetica Neue" panose="02000503000000020004"/>
              </a:rPr>
              <a:t>结果</a:t>
            </a:r>
            <a:endParaRPr kumimoji="0" lang="zh-CN" altLang="en-US" sz="2400" b="0" i="0" u="none" strike="noStrike" cap="none" spc="0" normalizeH="0" baseline="0">
              <a:ln>
                <a:noFill/>
              </a:ln>
              <a:solidFill>
                <a:srgbClr val="000000"/>
              </a:solidFill>
              <a:effectLst/>
              <a:uFillTx/>
              <a:latin typeface="+mn-lt"/>
              <a:ea typeface="+mn-ea"/>
              <a:cs typeface="+mn-cs"/>
              <a:sym typeface="Helvetica Neue" panose="02000503000000020004"/>
            </a:endParaRPr>
          </a:p>
        </p:txBody>
      </p:sp>
      <p:sp>
        <p:nvSpPr>
          <p:cNvPr id="10" name="Text Box 9"/>
          <p:cNvSpPr txBox="1"/>
          <p:nvPr/>
        </p:nvSpPr>
        <p:spPr>
          <a:xfrm>
            <a:off x="657225" y="10833735"/>
            <a:ext cx="2540000" cy="47053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t" forceAA="0" upright="0">
            <a:spAutoFit/>
          </a:bodyPr>
          <a:p>
            <a:pPr marL="0" marR="0" indent="0" algn="ctr" defTabSz="2437765" rtl="0" fontAlgn="auto" latinLnBrk="0" hangingPunct="0">
              <a:lnSpc>
                <a:spcPct val="100000"/>
              </a:lnSpc>
              <a:spcBef>
                <a:spcPts val="0"/>
              </a:spcBef>
              <a:spcAft>
                <a:spcPts val="0"/>
              </a:spcAft>
              <a:buClrTx/>
              <a:buSzTx/>
              <a:buFontTx/>
              <a:buNone/>
            </a:pPr>
            <a:r>
              <a:rPr kumimoji="0" lang="zh-CN" altLang="en-US" sz="2400" b="0" i="0" u="none" strike="noStrike" cap="none" spc="0" normalizeH="0" baseline="0">
                <a:ln>
                  <a:noFill/>
                </a:ln>
                <a:solidFill>
                  <a:srgbClr val="000000"/>
                </a:solidFill>
                <a:effectLst/>
                <a:uFillTx/>
                <a:latin typeface="+mn-lt"/>
                <a:ea typeface="+mn-ea"/>
                <a:cs typeface="+mn-cs"/>
                <a:sym typeface="Helvetica Neue" panose="02000503000000020004"/>
              </a:rPr>
              <a:t>预测词</a:t>
            </a:r>
            <a:endParaRPr kumimoji="0" lang="zh-CN" altLang="en-US" sz="2400" b="0" i="0" u="none" strike="noStrike" cap="none" spc="0" normalizeH="0" baseline="0">
              <a:ln>
                <a:noFill/>
              </a:ln>
              <a:solidFill>
                <a:srgbClr val="000000"/>
              </a:solidFill>
              <a:effectLst/>
              <a:uFillTx/>
              <a:latin typeface="+mn-lt"/>
              <a:ea typeface="+mn-ea"/>
              <a:cs typeface="+mn-cs"/>
              <a:sym typeface="Helvetica Neue" panose="02000503000000020004"/>
            </a:endParaRPr>
          </a:p>
        </p:txBody>
      </p:sp>
      <p:sp>
        <p:nvSpPr>
          <p:cNvPr id="11" name="Text Box 10"/>
          <p:cNvSpPr txBox="1"/>
          <p:nvPr/>
        </p:nvSpPr>
        <p:spPr>
          <a:xfrm>
            <a:off x="3197225" y="8104505"/>
            <a:ext cx="9372600" cy="47053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t" forceAA="0" upright="0">
            <a:spAutoFit/>
          </a:bodyPr>
          <a:p>
            <a:pPr marL="0" marR="0" indent="0" algn="l" defTabSz="2437765" rtl="0" fontAlgn="auto" latinLnBrk="0" hangingPunct="0">
              <a:lnSpc>
                <a:spcPct val="100000"/>
              </a:lnSpc>
              <a:spcBef>
                <a:spcPts val="0"/>
              </a:spcBef>
              <a:spcAft>
                <a:spcPts val="0"/>
              </a:spcAft>
              <a:buClrTx/>
              <a:buSzTx/>
              <a:buFontTx/>
              <a:buNone/>
            </a:pPr>
            <a:r>
              <a:rPr lang="en-US">
                <a:solidFill>
                  <a:srgbClr val="000000"/>
                </a:solidFill>
                <a:sym typeface="Helvetica Neue" panose="02000503000000020004"/>
              </a:rPr>
              <a:t>那那买什么呢</a:t>
            </a:r>
            <a:endParaRPr lang="en-US">
              <a:solidFill>
                <a:srgbClr val="000000"/>
              </a:solidFill>
              <a:sym typeface="Helvetica Neue" panose="02000503000000020004"/>
            </a:endParaRPr>
          </a:p>
        </p:txBody>
      </p:sp>
      <p:sp>
        <p:nvSpPr>
          <p:cNvPr id="12" name="Text Box 11"/>
          <p:cNvSpPr txBox="1"/>
          <p:nvPr/>
        </p:nvSpPr>
        <p:spPr>
          <a:xfrm>
            <a:off x="657225" y="7327265"/>
            <a:ext cx="2540000" cy="47053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t" forceAA="0" upright="0">
            <a:spAutoFit/>
          </a:bodyPr>
          <a:p>
            <a:pPr marL="0" marR="0" indent="0" algn="ctr" defTabSz="2437765" rtl="0" fontAlgn="auto" latinLnBrk="0" hangingPunct="0">
              <a:lnSpc>
                <a:spcPct val="100000"/>
              </a:lnSpc>
              <a:spcBef>
                <a:spcPts val="0"/>
              </a:spcBef>
              <a:spcAft>
                <a:spcPts val="0"/>
              </a:spcAft>
              <a:buClrTx/>
              <a:buSzTx/>
              <a:buFontTx/>
              <a:buNone/>
            </a:pPr>
            <a:r>
              <a:rPr kumimoji="0" lang="en-US" sz="2400" b="0" i="0" u="none" strike="noStrike" cap="none" spc="0" normalizeH="0" baseline="0">
                <a:ln>
                  <a:noFill/>
                </a:ln>
                <a:solidFill>
                  <a:srgbClr val="000000"/>
                </a:solidFill>
                <a:effectLst/>
                <a:uFillTx/>
                <a:latin typeface="+mn-lt"/>
                <a:ea typeface="+mn-ea"/>
                <a:cs typeface="+mn-cs"/>
                <a:sym typeface="Helvetica Neue" panose="02000503000000020004"/>
              </a:rPr>
              <a:t>label</a:t>
            </a:r>
            <a:endParaRPr kumimoji="0" lang="en-US" sz="2400" b="0" i="0" u="none" strike="noStrike" cap="none" spc="0" normalizeH="0" baseline="0">
              <a:ln>
                <a:noFill/>
              </a:ln>
              <a:solidFill>
                <a:srgbClr val="000000"/>
              </a:solidFill>
              <a:effectLst/>
              <a:uFillTx/>
              <a:latin typeface="+mn-lt"/>
              <a:ea typeface="+mn-ea"/>
              <a:cs typeface="+mn-cs"/>
              <a:sym typeface="Helvetica Neue" panose="02000503000000020004"/>
            </a:endParaRPr>
          </a:p>
        </p:txBody>
      </p:sp>
      <p:sp>
        <p:nvSpPr>
          <p:cNvPr id="13" name="Text Box 12"/>
          <p:cNvSpPr txBox="1"/>
          <p:nvPr/>
        </p:nvSpPr>
        <p:spPr>
          <a:xfrm>
            <a:off x="3197860" y="8870315"/>
            <a:ext cx="15648305" cy="47053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t" forceAA="0" upright="0">
            <a:spAutoFit/>
          </a:bodyPr>
          <a:p>
            <a:pPr marL="0" marR="0" indent="0" algn="l" defTabSz="2437765" rtl="0" fontAlgn="auto" latinLnBrk="0" hangingPunct="0">
              <a:lnSpc>
                <a:spcPct val="100000"/>
              </a:lnSpc>
              <a:spcBef>
                <a:spcPts val="0"/>
              </a:spcBef>
              <a:spcAft>
                <a:spcPts val="0"/>
              </a:spcAft>
              <a:buClrTx/>
              <a:buSzTx/>
              <a:buFontTx/>
              <a:buNone/>
            </a:pPr>
            <a:r>
              <a:rPr lang="en-US">
                <a:solidFill>
                  <a:srgbClr val="000000"/>
                </a:solidFill>
                <a:sym typeface="Helvetica Neue" panose="02000503000000020004"/>
              </a:rPr>
              <a:t>[0, 0, 0, 0, 0, 0, 0, 0, 0, 10101, 0, 0, 0, 10101, 0, 0, 0, 4452, 0, 0, 0, 4492, 4429, 4429, 0, 5121]</a:t>
            </a:r>
            <a:endParaRPr lang="en-US">
              <a:solidFill>
                <a:srgbClr val="000000"/>
              </a:solidFill>
              <a:sym typeface="Helvetica Neue" panose="02000503000000020004"/>
            </a:endParaRPr>
          </a:p>
        </p:txBody>
      </p:sp>
      <p:sp>
        <p:nvSpPr>
          <p:cNvPr id="14" name="Text Box 13"/>
          <p:cNvSpPr txBox="1"/>
          <p:nvPr/>
        </p:nvSpPr>
        <p:spPr>
          <a:xfrm>
            <a:off x="657225" y="8870315"/>
            <a:ext cx="2540000" cy="47053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t" forceAA="0" upright="0">
            <a:spAutoFit/>
          </a:bodyPr>
          <a:p>
            <a:pPr marL="0" marR="0" indent="0" algn="ctr" defTabSz="2437765" rtl="0" fontAlgn="auto" latinLnBrk="0" hangingPunct="0">
              <a:lnSpc>
                <a:spcPct val="100000"/>
              </a:lnSpc>
              <a:spcBef>
                <a:spcPts val="0"/>
              </a:spcBef>
              <a:spcAft>
                <a:spcPts val="0"/>
              </a:spcAft>
              <a:buClrTx/>
              <a:buSzTx/>
              <a:buFontTx/>
              <a:buNone/>
            </a:pPr>
            <a:r>
              <a:rPr kumimoji="0" lang="zh-CN" altLang="en-US" sz="2400" b="0" i="0" u="none" strike="noStrike" cap="none" spc="0" normalizeH="0" baseline="0">
                <a:ln>
                  <a:noFill/>
                </a:ln>
                <a:solidFill>
                  <a:srgbClr val="000000"/>
                </a:solidFill>
                <a:effectLst/>
                <a:uFillTx/>
                <a:latin typeface="+mn-lt"/>
                <a:ea typeface="+mn-ea"/>
                <a:cs typeface="+mn-cs"/>
                <a:sym typeface="Helvetica Neue" panose="02000503000000020004"/>
              </a:rPr>
              <a:t>预测结果</a:t>
            </a:r>
            <a:endParaRPr kumimoji="0" lang="zh-CN" altLang="en-US" sz="2400" b="0" i="0" u="none" strike="noStrike" cap="none" spc="0" normalizeH="0" baseline="0">
              <a:ln>
                <a:noFill/>
              </a:ln>
              <a:solidFill>
                <a:srgbClr val="000000"/>
              </a:solidFill>
              <a:effectLst/>
              <a:uFillTx/>
              <a:latin typeface="+mn-lt"/>
              <a:ea typeface="+mn-ea"/>
              <a:cs typeface="+mn-cs"/>
              <a:sym typeface="Helvetica Neue" panose="02000503000000020004"/>
            </a:endParaRPr>
          </a:p>
        </p:txBody>
      </p:sp>
      <p:sp>
        <p:nvSpPr>
          <p:cNvPr id="17" name="Text Box 16"/>
          <p:cNvSpPr txBox="1"/>
          <p:nvPr/>
        </p:nvSpPr>
        <p:spPr>
          <a:xfrm>
            <a:off x="3197860" y="9667240"/>
            <a:ext cx="15648305" cy="84010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t" forceAA="0" upright="0">
            <a:spAutoFit/>
          </a:bodyPr>
          <a:p>
            <a:pPr marL="0" marR="0" indent="0" algn="l" defTabSz="2437765" rtl="0" fontAlgn="auto" latinLnBrk="0" hangingPunct="0">
              <a:lnSpc>
                <a:spcPct val="100000"/>
              </a:lnSpc>
              <a:spcBef>
                <a:spcPts val="0"/>
              </a:spcBef>
              <a:spcAft>
                <a:spcPts val="0"/>
              </a:spcAft>
              <a:buClrTx/>
              <a:buSzTx/>
              <a:buFontTx/>
              <a:buNone/>
            </a:pPr>
            <a:r>
              <a:rPr kumimoji="0" lang="en-US" sz="2400" b="0" i="0" u="none" strike="noStrike" cap="none" spc="0" normalizeH="0" baseline="0">
                <a:ln>
                  <a:noFill/>
                </a:ln>
                <a:solidFill>
                  <a:srgbClr val="000000"/>
                </a:solidFill>
                <a:effectLst/>
                <a:uFillTx/>
                <a:latin typeface="+mn-lt"/>
                <a:ea typeface="+mn-ea"/>
                <a:cs typeface="+mn-cs"/>
                <a:sym typeface="Helvetica Neue" panose="02000503000000020004"/>
              </a:rPr>
              <a:t>[0.985, 0.997, 0.995, 0.993, 0.992, 0.992, 0.992, 0.995, 0.996, 0.976, 0.991, 0.951, 0.992, 0.952, 0.997, 0.984, 0.973, 0.998, 0.974, 0.996, 0.969, 0.998, 0.613, 0.998, 0.949, 0.986]</a:t>
            </a:r>
            <a:endParaRPr kumimoji="0" lang="en-US" sz="2400" b="0" i="0" u="none" strike="noStrike" cap="none" spc="0" normalizeH="0" baseline="0">
              <a:ln>
                <a:noFill/>
              </a:ln>
              <a:solidFill>
                <a:srgbClr val="000000"/>
              </a:solidFill>
              <a:effectLst/>
              <a:uFillTx/>
              <a:latin typeface="+mn-lt"/>
              <a:ea typeface="+mn-ea"/>
              <a:cs typeface="+mn-cs"/>
              <a:sym typeface="Helvetica Neue" panose="02000503000000020004"/>
            </a:endParaRPr>
          </a:p>
        </p:txBody>
      </p:sp>
      <p:sp>
        <p:nvSpPr>
          <p:cNvPr id="18" name="Text Box 17"/>
          <p:cNvSpPr txBox="1"/>
          <p:nvPr/>
        </p:nvSpPr>
        <p:spPr>
          <a:xfrm>
            <a:off x="657860" y="9667240"/>
            <a:ext cx="2540000" cy="47053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t" forceAA="0" upright="0">
            <a:spAutoFit/>
          </a:bodyPr>
          <a:p>
            <a:pPr marL="0" marR="0" indent="0" algn="ctr" defTabSz="2437765" rtl="0" fontAlgn="auto" latinLnBrk="0" hangingPunct="0">
              <a:lnSpc>
                <a:spcPct val="100000"/>
              </a:lnSpc>
              <a:spcBef>
                <a:spcPts val="0"/>
              </a:spcBef>
              <a:spcAft>
                <a:spcPts val="0"/>
              </a:spcAft>
              <a:buClrTx/>
              <a:buSzTx/>
              <a:buFontTx/>
              <a:buNone/>
            </a:pPr>
            <a:r>
              <a:rPr kumimoji="0" lang="zh-CN" altLang="en-US" sz="2400" b="0" i="0" u="none" strike="noStrike" cap="none" spc="0" normalizeH="0" baseline="0">
                <a:ln>
                  <a:noFill/>
                </a:ln>
                <a:solidFill>
                  <a:srgbClr val="000000"/>
                </a:solidFill>
                <a:effectLst/>
                <a:uFillTx/>
                <a:latin typeface="+mn-lt"/>
                <a:ea typeface="+mn-ea"/>
                <a:cs typeface="+mn-cs"/>
                <a:sym typeface="Helvetica Neue" panose="02000503000000020004"/>
              </a:rPr>
              <a:t>概率</a:t>
            </a:r>
            <a:endParaRPr kumimoji="0" lang="zh-CN" altLang="en-US" sz="2400" b="0" i="0" u="none" strike="noStrike" cap="none" spc="0" normalizeH="0" baseline="0">
              <a:ln>
                <a:noFill/>
              </a:ln>
              <a:solidFill>
                <a:srgbClr val="000000"/>
              </a:solidFill>
              <a:effectLst/>
              <a:uFillTx/>
              <a:latin typeface="+mn-lt"/>
              <a:ea typeface="+mn-ea"/>
              <a:cs typeface="+mn-cs"/>
              <a:sym typeface="Helvetica Neue" panose="02000503000000020004"/>
            </a:endParaRPr>
          </a:p>
        </p:txBody>
      </p:sp>
      <p:pic>
        <p:nvPicPr>
          <p:cNvPr id="19" name="TV1_002630001_0058">
            <a:hlinkClick r:id="" action="ppaction://media"/>
          </p:cNvPr>
          <p:cNvPicPr/>
          <p:nvPr>
            <a:audioFile r:link="rId1"/>
            <p:extLst>
              <p:ext uri="{DAA4B4D4-6D71-4841-9C94-3DE7FCFB9230}">
                <p14:media xmlns:p14="http://schemas.microsoft.com/office/powerpoint/2010/main" r:embed="rId2"/>
              </p:ext>
            </p:extLst>
          </p:nvPr>
        </p:nvPicPr>
        <p:blipFill>
          <a:blip r:embed="rId3"/>
          <a:stretch>
            <a:fillRect/>
          </a:stretch>
        </p:blipFill>
        <p:spPr>
          <a:xfrm>
            <a:off x="6040120" y="7327265"/>
            <a:ext cx="1235075" cy="1235075"/>
          </a:xfrm>
          <a:prstGeom prst="rect">
            <a:avLst/>
          </a:prstGeom>
        </p:spPr>
      </p:pic>
      <p:sp>
        <p:nvSpPr>
          <p:cNvPr id="20" name="Text Box 19"/>
          <p:cNvSpPr txBox="1"/>
          <p:nvPr/>
        </p:nvSpPr>
        <p:spPr>
          <a:xfrm>
            <a:off x="14511655" y="4461510"/>
            <a:ext cx="7011670" cy="176339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upright="0">
            <a:spAutoFit/>
          </a:bodyPr>
          <a:p>
            <a:pPr marL="0" marR="0" indent="0" algn="ctr" defTabSz="2437765" rtl="0" fontAlgn="auto" latinLnBrk="0" hangingPunct="0">
              <a:lnSpc>
                <a:spcPct val="100000"/>
              </a:lnSpc>
              <a:spcBef>
                <a:spcPts val="0"/>
              </a:spcBef>
              <a:spcAft>
                <a:spcPts val="0"/>
              </a:spcAft>
              <a:buClrTx/>
              <a:buSzTx/>
              <a:buFontTx/>
              <a:buNone/>
            </a:pPr>
            <a:r>
              <a:rPr kumimoji="0" lang="zh-CN" altLang="en-US" sz="3600" b="0" i="0" u="none" strike="noStrike" cap="none" spc="0" normalizeH="0" baseline="0">
                <a:ln>
                  <a:noFill/>
                </a:ln>
                <a:solidFill>
                  <a:schemeClr val="bg1">
                    <a:lumMod val="50000"/>
                    <a:lumOff val="50000"/>
                  </a:schemeClr>
                </a:solidFill>
                <a:effectLst/>
                <a:uFillTx/>
                <a:latin typeface="+mn-lt"/>
                <a:ea typeface="+mn-ea"/>
                <a:cs typeface="+mn-cs"/>
                <a:sym typeface="Helvetica Neue" panose="02000503000000020004"/>
              </a:rPr>
              <a:t>问题：每帧取概率最大不一定是全局最优解，因为没有考虑到合并后的结果</a:t>
            </a:r>
            <a:endParaRPr kumimoji="0" lang="zh-CN" altLang="en-US" sz="3600" b="0" i="0" u="none" strike="noStrike" cap="none" spc="0" normalizeH="0" baseline="0">
              <a:ln>
                <a:noFill/>
              </a:ln>
              <a:solidFill>
                <a:schemeClr val="bg1">
                  <a:lumMod val="50000"/>
                  <a:lumOff val="50000"/>
                </a:schemeClr>
              </a:solidFill>
              <a:effectLst/>
              <a:uFillTx/>
              <a:latin typeface="+mn-lt"/>
              <a:ea typeface="+mn-ea"/>
              <a:cs typeface="+mn-cs"/>
              <a:sym typeface="Helvetica Neue" panose="02000503000000020004"/>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additive="base">
                                        <p:cTn id="6" dur="1110" fill="hold"/>
                                        <p:tgtEl>
                                          <p:spTgt spid="19"/>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7" fill="hold" display="1">
                  <p:stCondLst>
                    <p:cond delay="indefinite"/>
                  </p:stCondLst>
                  <p:endCondLst>
                    <p:cond evt="onNext">
                      <p:tgtEl>
                        <p:sldTgt/>
                      </p:tgtEl>
                    </p:cond>
                    <p:cond evt="onPrev">
                      <p:tgtEl>
                        <p:sldTgt/>
                      </p:tgtEl>
                    </p:cond>
                    <p:cond evt="onStopAudio">
                      <p:tgtEl>
                        <p:sldTgt/>
                      </p:tgtEl>
                    </p:cond>
                  </p:endCondLst>
                </p:cTn>
                <p:tgtEl>
                  <p:spTgt spid="19"/>
                </p:tgtEl>
              </p:cMediaNode>
            </p:audio>
          </p:childTnLst>
        </p:cTn>
      </p:par>
    </p:tnLst>
  </p:timing>
</p:sld>
</file>

<file path=ppt/tags/tag1.xml><?xml version="1.0" encoding="utf-8"?>
<p:tagLst xmlns:p="http://schemas.openxmlformats.org/presentationml/2006/main">
  <p:tag name="KSO_WM_UNIT_TABLE_BEAUTIFY" val="smartTable{d391ebd9-b7eb-490b-b0ae-58a0a4675e22}"/>
</p:tagLst>
</file>

<file path=ppt/tags/tag2.xml><?xml version="1.0" encoding="utf-8"?>
<p:tagLst xmlns:p="http://schemas.openxmlformats.org/presentationml/2006/main">
  <p:tag name="KSO_WM_UNIT_TABLE_BEAUTIFY" val="smartTable{0a427e4c-5afe-422d-881b-4a29e6ab8633}"/>
  <p:tag name="TABLE_ENDDRAG_ORIGIN_RECT" val="1344*208"/>
  <p:tag name="TABLE_ENDDRAG_RECT" val="196*642*1344*207"/>
</p:tagLst>
</file>

<file path=ppt/theme/theme1.xml><?xml version="1.0" encoding="utf-8"?>
<a:theme xmlns:a="http://schemas.openxmlformats.org/drawingml/2006/main" name="30_BasicColor">
  <a:themeElements>
    <a:clrScheme name="30_BasicColor">
      <a:dk1>
        <a:srgbClr val="5E5E5E"/>
      </a:dk1>
      <a:lt1>
        <a:srgbClr val="003462"/>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0_BasicColor">
      <a:majorFont>
        <a:latin typeface="Helvetica Neue"/>
        <a:ea typeface="Helvetica Neue"/>
        <a:cs typeface="Helvetica Neue"/>
      </a:majorFont>
      <a:minorFont>
        <a:latin typeface="Helvetica Neue"/>
        <a:ea typeface="Helvetica Neue"/>
        <a:cs typeface="Helvetica Neue"/>
      </a:minorFont>
    </a:fontScheme>
    <a:fmtScheme name="30_BasicCol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uFillTx/>
            <a:latin typeface="Helvetica Neue Medium" panose="02000503000000020004"/>
            <a:ea typeface="Helvetica Neue Medium" panose="02000503000000020004"/>
            <a:cs typeface="Helvetica Neue Medium" panose="02000503000000020004"/>
            <a:sym typeface="Helvetica Neue Medium"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upright="0">
        <a:spAutoFit/>
      </a:bodyPr>
      <a:lstStyle>
        <a:defPPr marL="0" marR="0" indent="0" algn="ctr" defTabSz="2437765"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5E5E5E"/>
            </a:solidFill>
            <a:effectLst/>
            <a:uFillTx/>
            <a:latin typeface="+mn-lt"/>
            <a:ea typeface="+mn-ea"/>
            <a:cs typeface="+mn-cs"/>
            <a:sym typeface="Helvetica Neue"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0_BasicColor">
  <a:themeElements>
    <a:clrScheme name="30_BasicColor">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0_BasicColor">
      <a:majorFont>
        <a:latin typeface="Helvetica Neue"/>
        <a:ea typeface="Helvetica Neue"/>
        <a:cs typeface="Helvetica Neue"/>
      </a:majorFont>
      <a:minorFont>
        <a:latin typeface="Helvetica Neue"/>
        <a:ea typeface="Helvetica Neue"/>
        <a:cs typeface="Helvetica Neue"/>
      </a:minorFont>
    </a:fontScheme>
    <a:fmtScheme name="30_BasicCol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uFillTx/>
            <a:latin typeface="Helvetica Neue Medium" panose="02000503000000020004"/>
            <a:ea typeface="Helvetica Neue Medium" panose="02000503000000020004"/>
            <a:cs typeface="Helvetica Neue Medium" panose="02000503000000020004"/>
            <a:sym typeface="Helvetica Neue Medium"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upright="0">
        <a:spAutoFit/>
      </a:bodyPr>
      <a:lstStyle>
        <a:defPPr marL="0" marR="0" indent="0" algn="ctr" defTabSz="2437765" rtl="0" fontAlgn="auto" latinLnBrk="0" hangingPunct="0">
          <a:lnSpc>
            <a:spcPct val="100000"/>
          </a:lnSpc>
          <a:spcBef>
            <a:spcPts val="0"/>
          </a:spcBef>
          <a:spcAft>
            <a:spcPts val="0"/>
          </a:spcAft>
          <a:buClrTx/>
          <a:buSzTx/>
          <a:buFontTx/>
          <a:buNone/>
          <a:defRPr kumimoji="0" sz="2400" b="0" i="0" u="none" strike="noStrike" cap="none" spc="0" normalizeH="0" baseline="0">
            <a:ln>
              <a:noFill/>
            </a:ln>
            <a:solidFill>
              <a:srgbClr val="5E5E5E"/>
            </a:solidFill>
            <a:effectLst/>
            <a:uFillTx/>
            <a:latin typeface="+mn-lt"/>
            <a:ea typeface="+mn-ea"/>
            <a:cs typeface="+mn-cs"/>
            <a:sym typeface="Helvetica Neue"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5584</Words>
  <Application>WPS 演示</Application>
  <PresentationFormat/>
  <Paragraphs>438</Paragraphs>
  <Slides>21</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21</vt:i4>
      </vt:variant>
    </vt:vector>
  </HeadingPairs>
  <TitlesOfParts>
    <vt:vector size="38" baseType="lpstr">
      <vt:lpstr>Arial</vt:lpstr>
      <vt:lpstr>方正书宋_GBK</vt:lpstr>
      <vt:lpstr>Wingdings</vt:lpstr>
      <vt:lpstr>Helvetica Neue</vt:lpstr>
      <vt:lpstr>Helvetica Neue Medium</vt:lpstr>
      <vt:lpstr>Times Roman</vt:lpstr>
      <vt:lpstr>Thonburi</vt:lpstr>
      <vt:lpstr>Wingdings</vt:lpstr>
      <vt:lpstr>宋体</vt:lpstr>
      <vt:lpstr>汉仪书宋二KW</vt:lpstr>
      <vt:lpstr>Helvetica Neue Bold</vt:lpstr>
      <vt:lpstr>宋体</vt:lpstr>
      <vt:lpstr>微软雅黑</vt:lpstr>
      <vt:lpstr>汉仪旗黑</vt:lpstr>
      <vt:lpstr>Arial Unicode MS</vt:lpstr>
      <vt:lpstr>Helvetica Neue</vt:lpstr>
      <vt:lpstr>30_BasicColor</vt:lpstr>
      <vt:lpstr>VKW Challenge 分享</vt:lpstr>
      <vt:lpstr>PowerPoint 演示文稿</vt:lpstr>
      <vt:lpstr>比赛任务介绍</vt:lpstr>
      <vt:lpstr>比赛任务介绍</vt:lpstr>
      <vt:lpstr>参赛方案</vt:lpstr>
      <vt:lpstr>参赛方案</vt:lpstr>
      <vt:lpstr>参赛方案</vt:lpstr>
      <vt:lpstr>参赛方案</vt:lpstr>
      <vt:lpstr>参赛方案</vt:lpstr>
      <vt:lpstr>参赛方案</vt:lpstr>
      <vt:lpstr>参赛方案</vt:lpstr>
      <vt:lpstr>参赛方案</vt:lpstr>
      <vt:lpstr>参赛方案</vt:lpstr>
      <vt:lpstr>参赛方案</vt:lpstr>
      <vt:lpstr>参赛方案</vt:lpstr>
      <vt:lpstr>参赛方案</vt:lpstr>
      <vt:lpstr>参赛方案</vt:lpstr>
      <vt:lpstr>参赛方案</vt:lpstr>
      <vt:lpstr>参赛方案</vt:lpstr>
      <vt:lpstr>比赛结果</vt:lpstr>
      <vt:lpstr>比赛结果</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VKW Challenge 分享</dc:title>
  <dc:creator/>
  <cp:lastModifiedBy>mobvoi</cp:lastModifiedBy>
  <cp:revision>27</cp:revision>
  <dcterms:created xsi:type="dcterms:W3CDTF">2021-10-16T06:31:49Z</dcterms:created>
  <dcterms:modified xsi:type="dcterms:W3CDTF">2021-10-16T06:31:49Z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2052-3.9.1.6204</vt:lpwstr>
  </property>
</Properties>
</file>