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9" r:id="rId2"/>
    <p:sldId id="352" r:id="rId3"/>
    <p:sldId id="8699" r:id="rId4"/>
    <p:sldId id="354" r:id="rId5"/>
    <p:sldId id="364" r:id="rId6"/>
    <p:sldId id="356" r:id="rId7"/>
    <p:sldId id="8700" r:id="rId8"/>
    <p:sldId id="355" r:id="rId9"/>
    <p:sldId id="363" r:id="rId10"/>
    <p:sldId id="357" r:id="rId11"/>
    <p:sldId id="358" r:id="rId12"/>
    <p:sldId id="359" r:id="rId13"/>
    <p:sldId id="360" r:id="rId14"/>
    <p:sldId id="361" r:id="rId15"/>
    <p:sldId id="8829" r:id="rId16"/>
    <p:sldId id="8701" r:id="rId17"/>
    <p:sldId id="8696" r:id="rId18"/>
    <p:sldId id="8828" r:id="rId19"/>
    <p:sldId id="8825" r:id="rId20"/>
    <p:sldId id="268" r:id="rId21"/>
    <p:sldId id="263" r:id="rId22"/>
    <p:sldId id="8618" r:id="rId23"/>
    <p:sldId id="299"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4" userDrawn="1">
          <p15:clr>
            <a:srgbClr val="A4A3A4"/>
          </p15:clr>
        </p15:guide>
        <p15:guide id="2" orient="horz" pos="4176" userDrawn="1">
          <p15:clr>
            <a:srgbClr val="A4A3A4"/>
          </p15:clr>
        </p15:guide>
        <p15:guide id="3" pos="234" userDrawn="1">
          <p15:clr>
            <a:srgbClr val="A4A3A4"/>
          </p15:clr>
        </p15:guide>
        <p15:guide id="4" pos="7469" userDrawn="1">
          <p15:clr>
            <a:srgbClr val="A4A3A4"/>
          </p15:clr>
        </p15:guide>
        <p15:guide id="5" orient="horz" pos="5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nda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DFD"/>
    <a:srgbClr val="F3C989"/>
    <a:srgbClr val="74B8C2"/>
    <a:srgbClr val="708282"/>
    <a:srgbClr val="DC6990"/>
    <a:srgbClr val="8D8889"/>
    <a:srgbClr val="7B7777"/>
    <a:srgbClr val="B7B4B6"/>
    <a:srgbClr val="B5CBE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2338" autoAdjust="0"/>
  </p:normalViewPr>
  <p:slideViewPr>
    <p:cSldViewPr snapToGrid="0">
      <p:cViewPr varScale="1">
        <p:scale>
          <a:sx n="42" d="100"/>
          <a:sy n="42" d="100"/>
        </p:scale>
        <p:origin x="-1824" y="-108"/>
      </p:cViewPr>
      <p:guideLst>
        <p:guide orient="horz" pos="164"/>
        <p:guide orient="horz" pos="4176"/>
        <p:guide orient="horz" pos="572"/>
        <p:guide pos="234"/>
        <p:guide pos="7469"/>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01326-9741-4F9C-ACEC-05878B234272}" type="doc">
      <dgm:prSet loTypeId="urn:microsoft.com/office/officeart/2005/8/layout/process1" loCatId="process" qsTypeId="urn:microsoft.com/office/officeart/2005/8/quickstyle/simple1" qsCatId="simple" csTypeId="urn:microsoft.com/office/officeart/2005/8/colors/accent1_2" csCatId="accent1" phldr="1"/>
      <dgm:spPr/>
    </dgm:pt>
    <dgm:pt modelId="{E75823AC-28E4-446F-B9B9-6DFE9447133D}">
      <dgm:prSet phldrT="[文本]" custT="1"/>
      <dgm:spPr>
        <a:ln>
          <a:noFill/>
        </a:ln>
      </dgm:spPr>
      <dgm:t>
        <a:bodyPr/>
        <a:lstStyle/>
        <a:p>
          <a:r>
            <a:rPr lang="zh-CN" altLang="en-US" sz="2000" dirty="0">
              <a:latin typeface="微软雅黑" panose="020B0503020204020204" pitchFamily="34" charset="-122"/>
              <a:ea typeface="微软雅黑" panose="020B0503020204020204" pitchFamily="34" charset="-122"/>
            </a:rPr>
            <a:t>数据扩充</a:t>
          </a:r>
        </a:p>
      </dgm:t>
    </dgm:pt>
    <dgm:pt modelId="{C2F3D41B-9CA9-402F-8305-B38A35694C76}" type="parTrans" cxnId="{DEEF0430-5DD5-4E2E-9DBD-98BDEDD1E591}">
      <dgm:prSet/>
      <dgm:spPr/>
      <dgm:t>
        <a:bodyPr/>
        <a:lstStyle/>
        <a:p>
          <a:endParaRPr lang="zh-CN" altLang="en-US" sz="2000">
            <a:latin typeface="思源黑体 CN Normal" panose="020B0400000000000000" pitchFamily="34" charset="-122"/>
            <a:ea typeface="思源黑体 CN Normal" panose="020B0400000000000000" pitchFamily="34" charset="-122"/>
          </a:endParaRPr>
        </a:p>
      </dgm:t>
    </dgm:pt>
    <dgm:pt modelId="{3C87B51F-A106-4A0D-B231-EA88FE88A6A4}" type="sibTrans" cxnId="{DEEF0430-5DD5-4E2E-9DBD-98BDEDD1E591}">
      <dgm:prSet custT="1"/>
      <dgm:spPr/>
      <dgm:t>
        <a:bodyPr/>
        <a:lstStyle/>
        <a:p>
          <a:endParaRPr lang="zh-CN" altLang="en-US" sz="2000">
            <a:latin typeface="思源黑体 CN Normal" panose="020B0400000000000000" pitchFamily="34" charset="-122"/>
            <a:ea typeface="思源黑体 CN Normal" panose="020B0400000000000000" pitchFamily="34" charset="-122"/>
          </a:endParaRPr>
        </a:p>
      </dgm:t>
    </dgm:pt>
    <dgm:pt modelId="{C07ABE9F-3866-4083-B4F8-7DDD7E6D53C0}">
      <dgm:prSet phldrT="[文本]" custT="1"/>
      <dgm:spPr>
        <a:ln>
          <a:noFill/>
        </a:ln>
      </dgm:spPr>
      <dgm:t>
        <a:bodyPr/>
        <a:lstStyle/>
        <a:p>
          <a:r>
            <a:rPr lang="zh-CN" altLang="en-US" sz="2000" dirty="0">
              <a:latin typeface="微软雅黑" panose="020B0503020204020204" pitchFamily="34" charset="-122"/>
              <a:ea typeface="微软雅黑" panose="020B0503020204020204" pitchFamily="34" charset="-122"/>
            </a:rPr>
            <a:t>提取特征</a:t>
          </a:r>
        </a:p>
      </dgm:t>
    </dgm:pt>
    <dgm:pt modelId="{7ADF475C-582E-4F3B-9E6E-3D804B28CBB4}" type="parTrans" cxnId="{A00FC46A-7893-4FD9-9280-1801B1EDB389}">
      <dgm:prSet/>
      <dgm:spPr/>
      <dgm:t>
        <a:bodyPr/>
        <a:lstStyle/>
        <a:p>
          <a:endParaRPr lang="zh-CN" altLang="en-US" sz="2000">
            <a:latin typeface="思源黑体 CN Normal" panose="020B0400000000000000" pitchFamily="34" charset="-122"/>
            <a:ea typeface="思源黑体 CN Normal" panose="020B0400000000000000" pitchFamily="34" charset="-122"/>
          </a:endParaRPr>
        </a:p>
      </dgm:t>
    </dgm:pt>
    <dgm:pt modelId="{027A98E2-5BA6-4D21-B395-41CEBCA93486}" type="sibTrans" cxnId="{A00FC46A-7893-4FD9-9280-1801B1EDB389}">
      <dgm:prSet custT="1"/>
      <dgm:spPr/>
      <dgm:t>
        <a:bodyPr/>
        <a:lstStyle/>
        <a:p>
          <a:endParaRPr lang="zh-CN" altLang="en-US" sz="2000">
            <a:latin typeface="思源黑体 CN Normal" panose="020B0400000000000000" pitchFamily="34" charset="-122"/>
            <a:ea typeface="思源黑体 CN Normal" panose="020B0400000000000000" pitchFamily="34" charset="-122"/>
          </a:endParaRPr>
        </a:p>
      </dgm:t>
    </dgm:pt>
    <dgm:pt modelId="{24C6C1F0-E2E7-4764-907F-2922CACCEC9A}">
      <dgm:prSet phldrT="[文本]" custT="1"/>
      <dgm:spPr>
        <a:ln>
          <a:noFill/>
        </a:ln>
      </dgm:spPr>
      <dgm:t>
        <a:bodyPr/>
        <a:lstStyle/>
        <a:p>
          <a:r>
            <a:rPr lang="zh-CN" altLang="en-US" sz="2000" dirty="0">
              <a:latin typeface="微软雅黑" panose="020B0503020204020204" pitchFamily="34" charset="-122"/>
              <a:ea typeface="微软雅黑" panose="020B0503020204020204" pitchFamily="34" charset="-122"/>
            </a:rPr>
            <a:t>强制对齐</a:t>
          </a:r>
        </a:p>
      </dgm:t>
    </dgm:pt>
    <dgm:pt modelId="{CB786ED9-DB3D-4AEC-8621-7D282D3EEEC8}" type="parTrans" cxnId="{A714F7D6-7F58-4748-AB2A-E7605BAD2B56}">
      <dgm:prSet/>
      <dgm:spPr/>
      <dgm:t>
        <a:bodyPr/>
        <a:lstStyle/>
        <a:p>
          <a:endParaRPr lang="zh-CN" altLang="en-US" sz="2000">
            <a:latin typeface="思源黑体 CN Normal" panose="020B0400000000000000" pitchFamily="34" charset="-122"/>
            <a:ea typeface="思源黑体 CN Normal" panose="020B0400000000000000" pitchFamily="34" charset="-122"/>
          </a:endParaRPr>
        </a:p>
      </dgm:t>
    </dgm:pt>
    <dgm:pt modelId="{03B1D36A-8CEA-4C2B-A8C2-9BFC5B679C2C}" type="sibTrans" cxnId="{A714F7D6-7F58-4748-AB2A-E7605BAD2B56}">
      <dgm:prSet/>
      <dgm:spPr/>
      <dgm:t>
        <a:bodyPr/>
        <a:lstStyle/>
        <a:p>
          <a:endParaRPr lang="zh-CN" altLang="en-US" sz="2000">
            <a:latin typeface="思源黑体 CN Normal" panose="020B0400000000000000" pitchFamily="34" charset="-122"/>
            <a:ea typeface="思源黑体 CN Normal" panose="020B0400000000000000" pitchFamily="34" charset="-122"/>
          </a:endParaRPr>
        </a:p>
      </dgm:t>
    </dgm:pt>
    <dgm:pt modelId="{D31A752E-691B-43E3-AEB0-1766BECBD1A1}" type="pres">
      <dgm:prSet presAssocID="{2BF01326-9741-4F9C-ACEC-05878B234272}" presName="Name0" presStyleCnt="0">
        <dgm:presLayoutVars>
          <dgm:dir/>
          <dgm:resizeHandles val="exact"/>
        </dgm:presLayoutVars>
      </dgm:prSet>
      <dgm:spPr/>
    </dgm:pt>
    <dgm:pt modelId="{F453D413-7A16-4300-BD6C-6AE4C1A5197C}" type="pres">
      <dgm:prSet presAssocID="{E75823AC-28E4-446F-B9B9-6DFE9447133D}" presName="node" presStyleLbl="node1" presStyleIdx="0" presStyleCnt="3" custScaleX="27419">
        <dgm:presLayoutVars>
          <dgm:bulletEnabled val="1"/>
        </dgm:presLayoutVars>
      </dgm:prSet>
      <dgm:spPr/>
      <dgm:t>
        <a:bodyPr/>
        <a:lstStyle/>
        <a:p>
          <a:endParaRPr lang="zh-CN" altLang="en-US"/>
        </a:p>
      </dgm:t>
    </dgm:pt>
    <dgm:pt modelId="{0BF5F50B-47A0-472D-A2D2-28FF6BFE7ACC}" type="pres">
      <dgm:prSet presAssocID="{3C87B51F-A106-4A0D-B231-EA88FE88A6A4}" presName="sibTrans" presStyleLbl="sibTrans2D1" presStyleIdx="0" presStyleCnt="2" custScaleX="43400" custScaleY="29293"/>
      <dgm:spPr/>
      <dgm:t>
        <a:bodyPr/>
        <a:lstStyle/>
        <a:p>
          <a:endParaRPr lang="zh-CN" altLang="en-US"/>
        </a:p>
      </dgm:t>
    </dgm:pt>
    <dgm:pt modelId="{7F82035E-1654-4257-8BD3-A779C2DB7FFD}" type="pres">
      <dgm:prSet presAssocID="{3C87B51F-A106-4A0D-B231-EA88FE88A6A4}" presName="connectorText" presStyleLbl="sibTrans2D1" presStyleIdx="0" presStyleCnt="2"/>
      <dgm:spPr/>
      <dgm:t>
        <a:bodyPr/>
        <a:lstStyle/>
        <a:p>
          <a:endParaRPr lang="zh-CN" altLang="en-US"/>
        </a:p>
      </dgm:t>
    </dgm:pt>
    <dgm:pt modelId="{53D44C19-2AFB-4B56-9E14-FC4C623E2034}" type="pres">
      <dgm:prSet presAssocID="{C07ABE9F-3866-4083-B4F8-7DDD7E6D53C0}" presName="node" presStyleLbl="node1" presStyleIdx="1" presStyleCnt="3" custScaleX="27419" custLinFactNeighborY="-1348">
        <dgm:presLayoutVars>
          <dgm:bulletEnabled val="1"/>
        </dgm:presLayoutVars>
      </dgm:prSet>
      <dgm:spPr/>
      <dgm:t>
        <a:bodyPr/>
        <a:lstStyle/>
        <a:p>
          <a:endParaRPr lang="zh-CN" altLang="en-US"/>
        </a:p>
      </dgm:t>
    </dgm:pt>
    <dgm:pt modelId="{295A1DB3-A84D-4ADF-A103-6CC30387E28F}" type="pres">
      <dgm:prSet presAssocID="{027A98E2-5BA6-4D21-B395-41CEBCA93486}" presName="sibTrans" presStyleLbl="sibTrans2D1" presStyleIdx="1" presStyleCnt="2" custScaleX="43400" custScaleY="29293"/>
      <dgm:spPr/>
      <dgm:t>
        <a:bodyPr/>
        <a:lstStyle/>
        <a:p>
          <a:endParaRPr lang="zh-CN" altLang="en-US"/>
        </a:p>
      </dgm:t>
    </dgm:pt>
    <dgm:pt modelId="{2FF57EE0-FA38-412E-80FB-0147A7CCCF87}" type="pres">
      <dgm:prSet presAssocID="{027A98E2-5BA6-4D21-B395-41CEBCA93486}" presName="connectorText" presStyleLbl="sibTrans2D1" presStyleIdx="1" presStyleCnt="2"/>
      <dgm:spPr/>
      <dgm:t>
        <a:bodyPr/>
        <a:lstStyle/>
        <a:p>
          <a:endParaRPr lang="zh-CN" altLang="en-US"/>
        </a:p>
      </dgm:t>
    </dgm:pt>
    <dgm:pt modelId="{FC1A3289-B289-4BF6-ADFF-025F300AB9A0}" type="pres">
      <dgm:prSet presAssocID="{24C6C1F0-E2E7-4764-907F-2922CACCEC9A}" presName="node" presStyleLbl="node1" presStyleIdx="2" presStyleCnt="3" custScaleX="27419">
        <dgm:presLayoutVars>
          <dgm:bulletEnabled val="1"/>
        </dgm:presLayoutVars>
      </dgm:prSet>
      <dgm:spPr/>
      <dgm:t>
        <a:bodyPr/>
        <a:lstStyle/>
        <a:p>
          <a:endParaRPr lang="zh-CN" altLang="en-US"/>
        </a:p>
      </dgm:t>
    </dgm:pt>
  </dgm:ptLst>
  <dgm:cxnLst>
    <dgm:cxn modelId="{EF313F8B-D7D0-4BE6-B447-0322DB4EA75B}" type="presOf" srcId="{3C87B51F-A106-4A0D-B231-EA88FE88A6A4}" destId="{0BF5F50B-47A0-472D-A2D2-28FF6BFE7ACC}" srcOrd="0" destOrd="0" presId="urn:microsoft.com/office/officeart/2005/8/layout/process1"/>
    <dgm:cxn modelId="{8429E9DF-A6F7-4CEB-8651-A7E1DC5B9478}" type="presOf" srcId="{E75823AC-28E4-446F-B9B9-6DFE9447133D}" destId="{F453D413-7A16-4300-BD6C-6AE4C1A5197C}" srcOrd="0" destOrd="0" presId="urn:microsoft.com/office/officeart/2005/8/layout/process1"/>
    <dgm:cxn modelId="{5EC47780-2B50-4112-8B06-0928D007B89E}" type="presOf" srcId="{027A98E2-5BA6-4D21-B395-41CEBCA93486}" destId="{2FF57EE0-FA38-412E-80FB-0147A7CCCF87}" srcOrd="1" destOrd="0" presId="urn:microsoft.com/office/officeart/2005/8/layout/process1"/>
    <dgm:cxn modelId="{978C87B1-A763-4F07-99F2-3470636C934C}" type="presOf" srcId="{C07ABE9F-3866-4083-B4F8-7DDD7E6D53C0}" destId="{53D44C19-2AFB-4B56-9E14-FC4C623E2034}" srcOrd="0" destOrd="0" presId="urn:microsoft.com/office/officeart/2005/8/layout/process1"/>
    <dgm:cxn modelId="{156D1EBC-998F-473C-82CF-0C4A4A6C1D92}" type="presOf" srcId="{027A98E2-5BA6-4D21-B395-41CEBCA93486}" destId="{295A1DB3-A84D-4ADF-A103-6CC30387E28F}" srcOrd="0" destOrd="0" presId="urn:microsoft.com/office/officeart/2005/8/layout/process1"/>
    <dgm:cxn modelId="{A714F7D6-7F58-4748-AB2A-E7605BAD2B56}" srcId="{2BF01326-9741-4F9C-ACEC-05878B234272}" destId="{24C6C1F0-E2E7-4764-907F-2922CACCEC9A}" srcOrd="2" destOrd="0" parTransId="{CB786ED9-DB3D-4AEC-8621-7D282D3EEEC8}" sibTransId="{03B1D36A-8CEA-4C2B-A8C2-9BFC5B679C2C}"/>
    <dgm:cxn modelId="{DEEF0430-5DD5-4E2E-9DBD-98BDEDD1E591}" srcId="{2BF01326-9741-4F9C-ACEC-05878B234272}" destId="{E75823AC-28E4-446F-B9B9-6DFE9447133D}" srcOrd="0" destOrd="0" parTransId="{C2F3D41B-9CA9-402F-8305-B38A35694C76}" sibTransId="{3C87B51F-A106-4A0D-B231-EA88FE88A6A4}"/>
    <dgm:cxn modelId="{60747469-B4F9-45E1-A206-A5DCA362A0F4}" type="presOf" srcId="{2BF01326-9741-4F9C-ACEC-05878B234272}" destId="{D31A752E-691B-43E3-AEB0-1766BECBD1A1}" srcOrd="0" destOrd="0" presId="urn:microsoft.com/office/officeart/2005/8/layout/process1"/>
    <dgm:cxn modelId="{553FE847-2A29-4714-8628-B2869CE160BC}" type="presOf" srcId="{3C87B51F-A106-4A0D-B231-EA88FE88A6A4}" destId="{7F82035E-1654-4257-8BD3-A779C2DB7FFD}" srcOrd="1" destOrd="0" presId="urn:microsoft.com/office/officeart/2005/8/layout/process1"/>
    <dgm:cxn modelId="{DE33046D-831D-4866-8722-C44D749AE06E}" type="presOf" srcId="{24C6C1F0-E2E7-4764-907F-2922CACCEC9A}" destId="{FC1A3289-B289-4BF6-ADFF-025F300AB9A0}" srcOrd="0" destOrd="0" presId="urn:microsoft.com/office/officeart/2005/8/layout/process1"/>
    <dgm:cxn modelId="{A00FC46A-7893-4FD9-9280-1801B1EDB389}" srcId="{2BF01326-9741-4F9C-ACEC-05878B234272}" destId="{C07ABE9F-3866-4083-B4F8-7DDD7E6D53C0}" srcOrd="1" destOrd="0" parTransId="{7ADF475C-582E-4F3B-9E6E-3D804B28CBB4}" sibTransId="{027A98E2-5BA6-4D21-B395-41CEBCA93486}"/>
    <dgm:cxn modelId="{91F22C01-ED0B-4A14-AF57-E14845D9CD5B}" type="presParOf" srcId="{D31A752E-691B-43E3-AEB0-1766BECBD1A1}" destId="{F453D413-7A16-4300-BD6C-6AE4C1A5197C}" srcOrd="0" destOrd="0" presId="urn:microsoft.com/office/officeart/2005/8/layout/process1"/>
    <dgm:cxn modelId="{24CC4623-9B1C-4251-8C27-0D6F34235AED}" type="presParOf" srcId="{D31A752E-691B-43E3-AEB0-1766BECBD1A1}" destId="{0BF5F50B-47A0-472D-A2D2-28FF6BFE7ACC}" srcOrd="1" destOrd="0" presId="urn:microsoft.com/office/officeart/2005/8/layout/process1"/>
    <dgm:cxn modelId="{C9C316EB-4C5B-47F8-BFD1-2107FF7EDABE}" type="presParOf" srcId="{0BF5F50B-47A0-472D-A2D2-28FF6BFE7ACC}" destId="{7F82035E-1654-4257-8BD3-A779C2DB7FFD}" srcOrd="0" destOrd="0" presId="urn:microsoft.com/office/officeart/2005/8/layout/process1"/>
    <dgm:cxn modelId="{71DACE25-D535-4691-A26F-19BF9E4179E1}" type="presParOf" srcId="{D31A752E-691B-43E3-AEB0-1766BECBD1A1}" destId="{53D44C19-2AFB-4B56-9E14-FC4C623E2034}" srcOrd="2" destOrd="0" presId="urn:microsoft.com/office/officeart/2005/8/layout/process1"/>
    <dgm:cxn modelId="{0B598763-981F-4F9D-97BD-A99EA83D817E}" type="presParOf" srcId="{D31A752E-691B-43E3-AEB0-1766BECBD1A1}" destId="{295A1DB3-A84D-4ADF-A103-6CC30387E28F}" srcOrd="3" destOrd="0" presId="urn:microsoft.com/office/officeart/2005/8/layout/process1"/>
    <dgm:cxn modelId="{6283DE44-8E3C-4B85-8E27-A8A884924CBE}" type="presParOf" srcId="{295A1DB3-A84D-4ADF-A103-6CC30387E28F}" destId="{2FF57EE0-FA38-412E-80FB-0147A7CCCF87}" srcOrd="0" destOrd="0" presId="urn:microsoft.com/office/officeart/2005/8/layout/process1"/>
    <dgm:cxn modelId="{BD1412E1-B623-4E71-A7AE-7A1F8363A33A}" type="presParOf" srcId="{D31A752E-691B-43E3-AEB0-1766BECBD1A1}" destId="{FC1A3289-B289-4BF6-ADFF-025F300AB9A0}" srcOrd="4" destOrd="0" presId="urn:microsoft.com/office/officeart/2005/8/layout/process1"/>
  </dgm:cxnLst>
  <dgm:bg/>
  <dgm:whole>
    <a:ln>
      <a:noFill/>
    </a:ln>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53D413-7A16-4300-BD6C-6AE4C1A5197C}">
      <dsp:nvSpPr>
        <dsp:cNvPr id="0" name=""/>
        <dsp:cNvSpPr/>
      </dsp:nvSpPr>
      <dsp:spPr>
        <a:xfrm>
          <a:off x="6232" y="0"/>
          <a:ext cx="1860321" cy="762361"/>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数据扩充</a:t>
          </a:r>
        </a:p>
      </dsp:txBody>
      <dsp:txXfrm>
        <a:off x="6232" y="0"/>
        <a:ext cx="1860321" cy="762361"/>
      </dsp:txXfrm>
    </dsp:sp>
    <dsp:sp modelId="{0BF5F50B-47A0-472D-A2D2-28FF6BFE7ACC}">
      <dsp:nvSpPr>
        <dsp:cNvPr id="0" name=""/>
        <dsp:cNvSpPr/>
      </dsp:nvSpPr>
      <dsp:spPr>
        <a:xfrm>
          <a:off x="2952093" y="269521"/>
          <a:ext cx="624254" cy="223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思源黑体 CN Normal" panose="020B0400000000000000" pitchFamily="34" charset="-122"/>
            <a:ea typeface="思源黑体 CN Normal" panose="020B0400000000000000" pitchFamily="34" charset="-122"/>
          </a:endParaRPr>
        </a:p>
      </dsp:txBody>
      <dsp:txXfrm>
        <a:off x="2952093" y="269521"/>
        <a:ext cx="624254" cy="223318"/>
      </dsp:txXfrm>
    </dsp:sp>
    <dsp:sp modelId="{53D44C19-2AFB-4B56-9E14-FC4C623E2034}">
      <dsp:nvSpPr>
        <dsp:cNvPr id="0" name=""/>
        <dsp:cNvSpPr/>
      </dsp:nvSpPr>
      <dsp:spPr>
        <a:xfrm>
          <a:off x="4580469" y="0"/>
          <a:ext cx="1860321" cy="762361"/>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提取特征</a:t>
          </a:r>
        </a:p>
      </dsp:txBody>
      <dsp:txXfrm>
        <a:off x="4580469" y="0"/>
        <a:ext cx="1860321" cy="762361"/>
      </dsp:txXfrm>
    </dsp:sp>
    <dsp:sp modelId="{295A1DB3-A84D-4ADF-A103-6CC30387E28F}">
      <dsp:nvSpPr>
        <dsp:cNvPr id="0" name=""/>
        <dsp:cNvSpPr/>
      </dsp:nvSpPr>
      <dsp:spPr>
        <a:xfrm>
          <a:off x="7526330" y="269521"/>
          <a:ext cx="624254" cy="2233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思源黑体 CN Normal" panose="020B0400000000000000" pitchFamily="34" charset="-122"/>
            <a:ea typeface="思源黑体 CN Normal" panose="020B0400000000000000" pitchFamily="34" charset="-122"/>
          </a:endParaRPr>
        </a:p>
      </dsp:txBody>
      <dsp:txXfrm>
        <a:off x="7526330" y="269521"/>
        <a:ext cx="624254" cy="223318"/>
      </dsp:txXfrm>
    </dsp:sp>
    <dsp:sp modelId="{FC1A3289-B289-4BF6-ADFF-025F300AB9A0}">
      <dsp:nvSpPr>
        <dsp:cNvPr id="0" name=""/>
        <dsp:cNvSpPr/>
      </dsp:nvSpPr>
      <dsp:spPr>
        <a:xfrm>
          <a:off x="9154706" y="0"/>
          <a:ext cx="1860321" cy="762361"/>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强制对齐</a:t>
          </a:r>
        </a:p>
      </dsp:txBody>
      <dsp:txXfrm>
        <a:off x="9154706" y="0"/>
        <a:ext cx="1860321" cy="7623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2019/10/25 Friday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2019/10/25 Friday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solidFill>
                <a:schemeClr val="tx1">
                  <a:lumMod val="65000"/>
                  <a:lumOff val="35000"/>
                </a:schemeClr>
              </a:solidFill>
            </a:endParaRPr>
          </a:p>
          <a:p>
            <a:r>
              <a:rPr lang="zh-CN" altLang="en-US" sz="1200" dirty="0">
                <a:solidFill>
                  <a:schemeClr val="tx1">
                    <a:lumMod val="65000"/>
                    <a:lumOff val="35000"/>
                  </a:schemeClr>
                </a:solidFill>
              </a:rPr>
              <a:t>首先要感谢</a:t>
            </a:r>
            <a:r>
              <a:rPr lang="en-US" altLang="zh-CN" sz="1200" dirty="0" err="1">
                <a:solidFill>
                  <a:schemeClr val="tx1">
                    <a:lumMod val="65000"/>
                    <a:lumOff val="35000"/>
                  </a:schemeClr>
                </a:solidFill>
              </a:rPr>
              <a:t>kaldi</a:t>
            </a:r>
            <a:r>
              <a:rPr lang="zh-CN" altLang="en-US" sz="1200" dirty="0">
                <a:solidFill>
                  <a:schemeClr val="tx1">
                    <a:lumMod val="65000"/>
                    <a:lumOff val="35000"/>
                  </a:schemeClr>
                </a:solidFill>
              </a:rPr>
              <a:t>为学术界和产业界做出了巨大贡献，降低了语音识别的门槛，可以让更多的人加入这个领域，做出自己想要的东西。</a:t>
            </a:r>
            <a:endParaRPr lang="en-US" altLang="zh-CN" sz="1200" dirty="0">
              <a:solidFill>
                <a:schemeClr val="tx1">
                  <a:lumMod val="65000"/>
                  <a:lumOff val="35000"/>
                </a:schemeClr>
              </a:solidFill>
            </a:endParaRPr>
          </a:p>
          <a:p>
            <a:r>
              <a:rPr lang="en-US" altLang="zh-CN" sz="1200" dirty="0" err="1">
                <a:solidFill>
                  <a:schemeClr val="tx1">
                    <a:lumMod val="65000"/>
                    <a:lumOff val="35000"/>
                  </a:schemeClr>
                </a:solidFill>
              </a:rPr>
              <a:t>Kaldi</a:t>
            </a:r>
            <a:r>
              <a:rPr lang="zh-CN" altLang="en-US" sz="1200" dirty="0">
                <a:solidFill>
                  <a:schemeClr val="tx1">
                    <a:lumMod val="65000"/>
                    <a:lumOff val="35000"/>
                  </a:schemeClr>
                </a:solidFill>
              </a:rPr>
              <a:t>就是一个工具箱，里面有非常多的精美工具，可以做很多东西。唤醒，识别，声纹以及这些功能的各种组合。</a:t>
            </a:r>
            <a:endParaRPr lang="en-US" altLang="zh-CN" sz="1200" dirty="0">
              <a:solidFill>
                <a:schemeClr val="tx1">
                  <a:lumMod val="65000"/>
                  <a:lumOff val="35000"/>
                </a:schemeClr>
              </a:solidFill>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a:t>
            </a:fld>
            <a:endParaRPr lang="zh-CN" altLang="en-US"/>
          </a:p>
        </p:txBody>
      </p:sp>
    </p:spTree>
    <p:extLst>
      <p:ext uri="{BB962C8B-B14F-4D97-AF65-F5344CB8AC3E}">
        <p14:creationId xmlns="" xmlns:p14="http://schemas.microsoft.com/office/powerpoint/2010/main" val="4228998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tx1">
                    <a:lumMod val="65000"/>
                    <a:lumOff val="35000"/>
                  </a:schemeClr>
                </a:solidFill>
              </a:rPr>
              <a:t>. </a:t>
            </a:r>
            <a:r>
              <a:rPr lang="zh-CN" altLang="en-US" sz="1200" dirty="0">
                <a:solidFill>
                  <a:schemeClr val="tx1">
                    <a:lumMod val="65000"/>
                    <a:lumOff val="35000"/>
                  </a:schemeClr>
                </a:solidFill>
              </a:rPr>
              <a:t>详细介绍下数据扩充方法：</a:t>
            </a:r>
            <a:endParaRPr lang="en-US" altLang="zh-CN" sz="1200" dirty="0">
              <a:solidFill>
                <a:schemeClr val="tx1">
                  <a:lumMod val="65000"/>
                  <a:lumOff val="35000"/>
                </a:schemeClr>
              </a:solidFill>
            </a:endParaRPr>
          </a:p>
          <a:p>
            <a:endParaRPr lang="en-US" altLang="zh-CN" dirty="0"/>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12</a:t>
            </a:fld>
            <a:endParaRPr lang="zh-CN" alt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13</a:t>
            </a:fld>
            <a:endParaRPr lang="zh-CN" alt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上面讲的这个主要想告诉大家的是，如果连带着前端一起扩充数据的情况下，需要考虑下房间的音素，单纯的卷积与实际是有些出入的。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14</a:t>
            </a:fld>
            <a:endParaRPr lang="zh-CN" alt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上面讲的这个主要想告诉大家的是，如果连带着前端一起扩充数据的情况下，需要考虑下房间的音素，单纯的卷积与实际是有些出入的。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15</a:t>
            </a:fld>
            <a:endParaRPr lang="zh-CN" altLang="en-US">
              <a:cs typeface="+mn-cs"/>
            </a:endParaRPr>
          </a:p>
        </p:txBody>
      </p:sp>
    </p:spTree>
    <p:extLst>
      <p:ext uri="{BB962C8B-B14F-4D97-AF65-F5344CB8AC3E}">
        <p14:creationId xmlns="" xmlns:p14="http://schemas.microsoft.com/office/powerpoint/2010/main" val="3443543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latinLnBrk="0" hangingPunct="1">
              <a:spcBef>
                <a:spcPts val="0"/>
              </a:spcBef>
              <a:spcAft>
                <a:spcPts val="0"/>
              </a:spcAft>
              <a:buClrTx/>
              <a:buSzTx/>
              <a:buFontTx/>
              <a:buNone/>
              <a:defRPr/>
            </a:pPr>
            <a:r>
              <a:rPr lang="zh-CN" altLang="en-US" sz="1200" dirty="0">
                <a:solidFill>
                  <a:schemeClr val="bg2">
                    <a:lumMod val="50000"/>
                  </a:schemeClr>
                </a:solidFill>
                <a:latin typeface="微软雅黑" charset="0"/>
                <a:ea typeface="微软雅黑" charset="0"/>
                <a:sym typeface="+mn-lt"/>
              </a:rPr>
              <a:t>声智科技成立于</a:t>
            </a:r>
            <a:r>
              <a:rPr lang="en-US" altLang="zh-CN" sz="1200" dirty="0">
                <a:solidFill>
                  <a:schemeClr val="bg2">
                    <a:lumMod val="50000"/>
                  </a:schemeClr>
                </a:solidFill>
                <a:latin typeface="微软雅黑" charset="0"/>
                <a:ea typeface="微软雅黑" charset="0"/>
                <a:sym typeface="+mn-lt"/>
              </a:rPr>
              <a:t>2016</a:t>
            </a:r>
            <a:r>
              <a:rPr lang="zh-CN" altLang="en-US" sz="1200" dirty="0">
                <a:solidFill>
                  <a:schemeClr val="bg2">
                    <a:lumMod val="50000"/>
                  </a:schemeClr>
                </a:solidFill>
                <a:latin typeface="微软雅黑" charset="0"/>
                <a:ea typeface="微软雅黑" charset="0"/>
                <a:sym typeface="+mn-lt"/>
              </a:rPr>
              <a:t>年</a:t>
            </a:r>
            <a:r>
              <a:rPr lang="en-US" altLang="zh-CN" sz="1200" dirty="0">
                <a:solidFill>
                  <a:schemeClr val="bg2">
                    <a:lumMod val="50000"/>
                  </a:schemeClr>
                </a:solidFill>
                <a:latin typeface="微软雅黑" charset="0"/>
                <a:ea typeface="微软雅黑" charset="0"/>
                <a:sym typeface="+mn-lt"/>
              </a:rPr>
              <a:t>5</a:t>
            </a:r>
            <a:r>
              <a:rPr lang="zh-CN" altLang="en-US" sz="1200" dirty="0">
                <a:solidFill>
                  <a:schemeClr val="bg2">
                    <a:lumMod val="50000"/>
                  </a:schemeClr>
                </a:solidFill>
                <a:latin typeface="微软雅黑" charset="0"/>
                <a:ea typeface="微软雅黑" charset="0"/>
                <a:sym typeface="+mn-lt"/>
              </a:rPr>
              <a:t>月，是融合声学和人工智能技术的平台服务商，主要提供</a:t>
            </a:r>
            <a:r>
              <a:rPr lang="en-US" altLang="zh-CN" sz="1200" dirty="0" err="1">
                <a:solidFill>
                  <a:schemeClr val="bg2">
                    <a:lumMod val="50000"/>
                  </a:schemeClr>
                </a:solidFill>
                <a:latin typeface="微软雅黑" charset="0"/>
                <a:ea typeface="微软雅黑" charset="0"/>
                <a:sym typeface="+mn-lt"/>
              </a:rPr>
              <a:t>SoundAI</a:t>
            </a:r>
            <a:r>
              <a:rPr lang="en-US" altLang="zh-CN" sz="1200" dirty="0">
                <a:solidFill>
                  <a:schemeClr val="bg2">
                    <a:lumMod val="50000"/>
                  </a:schemeClr>
                </a:solidFill>
                <a:latin typeface="微软雅黑" charset="0"/>
                <a:ea typeface="微软雅黑" charset="0"/>
                <a:sym typeface="+mn-lt"/>
              </a:rPr>
              <a:t> </a:t>
            </a:r>
            <a:r>
              <a:rPr lang="en-US" altLang="zh-CN" sz="1200" dirty="0" err="1">
                <a:solidFill>
                  <a:schemeClr val="bg2">
                    <a:lumMod val="50000"/>
                  </a:schemeClr>
                </a:solidFill>
                <a:latin typeface="微软雅黑" charset="0"/>
                <a:ea typeface="微软雅黑" charset="0"/>
                <a:sym typeface="+mn-lt"/>
              </a:rPr>
              <a:t>Azero</a:t>
            </a:r>
            <a:r>
              <a:rPr lang="zh-CN" altLang="en-US" sz="1200" dirty="0">
                <a:solidFill>
                  <a:schemeClr val="bg2">
                    <a:lumMod val="50000"/>
                  </a:schemeClr>
                </a:solidFill>
                <a:latin typeface="微软雅黑" charset="0"/>
                <a:ea typeface="微软雅黑" charset="0"/>
                <a:sym typeface="+mn-lt"/>
              </a:rPr>
              <a:t>智能操作系统和服务，以及深度结合应用场景的人工智能技术和产品解决方案，致力于连接有价值的信息、服务与设备，让智能服务随处可享。声智科技是中关村前沿技术企业，拥有声学矢量传感、声学阵列芯片、声学结构设计、远场声学处理、远场语音唤醒、远场声纹识别、远场语音识别、远场双工通话、自然语言理解、自然语音合成、超远场声学监控、智能搜索与个性化推荐、知识图谱与智能分析、精准用户时空画像等自主核心技术，已经服务</a:t>
            </a:r>
            <a:r>
              <a:rPr lang="en-US" altLang="zh-CN" sz="1200" dirty="0">
                <a:solidFill>
                  <a:schemeClr val="bg2">
                    <a:lumMod val="50000"/>
                  </a:schemeClr>
                </a:solidFill>
                <a:latin typeface="微软雅黑" charset="0"/>
                <a:ea typeface="微软雅黑" charset="0"/>
                <a:sym typeface="+mn-lt"/>
              </a:rPr>
              <a:t>120</a:t>
            </a:r>
            <a:r>
              <a:rPr lang="zh-CN" altLang="en-US" sz="1200" dirty="0">
                <a:solidFill>
                  <a:schemeClr val="bg2">
                    <a:lumMod val="50000"/>
                  </a:schemeClr>
                </a:solidFill>
                <a:latin typeface="微软雅黑" charset="0"/>
                <a:ea typeface="微软雅黑" charset="0"/>
                <a:sym typeface="+mn-lt"/>
              </a:rPr>
              <a:t>多个客户</a:t>
            </a:r>
            <a:r>
              <a:rPr lang="en-US" altLang="zh-CN" sz="1200" dirty="0">
                <a:solidFill>
                  <a:schemeClr val="bg2">
                    <a:lumMod val="50000"/>
                  </a:schemeClr>
                </a:solidFill>
                <a:latin typeface="微软雅黑" charset="0"/>
                <a:ea typeface="微软雅黑" charset="0"/>
                <a:sym typeface="+mn-lt"/>
              </a:rPr>
              <a:t>1600</a:t>
            </a:r>
            <a:r>
              <a:rPr lang="zh-CN" altLang="en-US" sz="1200" dirty="0">
                <a:solidFill>
                  <a:schemeClr val="bg2">
                    <a:lumMod val="50000"/>
                  </a:schemeClr>
                </a:solidFill>
                <a:latin typeface="微软雅黑" charset="0"/>
                <a:ea typeface="微软雅黑" charset="0"/>
                <a:sym typeface="+mn-lt"/>
              </a:rPr>
              <a:t>万台智能设备，经过百亿次人机交互真实场景的规模验证，可为家居、办公、出行、可穿戴等</a:t>
            </a:r>
            <a:r>
              <a:rPr lang="en-US" altLang="zh-CN" sz="1200" dirty="0">
                <a:solidFill>
                  <a:schemeClr val="bg2">
                    <a:lumMod val="50000"/>
                  </a:schemeClr>
                </a:solidFill>
                <a:latin typeface="微软雅黑" charset="0"/>
                <a:ea typeface="微软雅黑" charset="0"/>
                <a:sym typeface="+mn-lt"/>
              </a:rPr>
              <a:t>20+</a:t>
            </a:r>
            <a:r>
              <a:rPr lang="zh-CN" altLang="en-US" sz="1200" dirty="0">
                <a:solidFill>
                  <a:schemeClr val="bg2">
                    <a:lumMod val="50000"/>
                  </a:schemeClr>
                </a:solidFill>
                <a:latin typeface="微软雅黑" charset="0"/>
                <a:ea typeface="微软雅黑" charset="0"/>
                <a:sym typeface="+mn-lt"/>
              </a:rPr>
              <a:t>场景和设备提供高效的人机交互和智能决策能力。</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CF68A66-192B-4AAE-9DB4-82FD37F1050B}" type="slidenum">
              <a:rPr lang="zh-CN" altLang="en-US" smtClean="0"/>
              <a:pPr/>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smtClean="0"/>
              <a:t>尤其</a:t>
            </a:r>
            <a:r>
              <a:rPr kumimoji="1" lang="zh-CN" altLang="en-US" b="1" dirty="0"/>
              <a:t>是</a:t>
            </a:r>
            <a:r>
              <a:rPr kumimoji="1" lang="en-US" altLang="zh-CN" b="1" dirty="0"/>
              <a:t>※</a:t>
            </a:r>
            <a:r>
              <a:rPr kumimoji="1" lang="zh-CN" altLang="en-US" b="1" dirty="0"/>
              <a:t>自动泛化： 采用去停词</a:t>
            </a:r>
            <a:r>
              <a:rPr kumimoji="1" lang="en-US" altLang="zh-CN" b="1" dirty="0"/>
              <a:t>+</a:t>
            </a:r>
            <a:r>
              <a:rPr kumimoji="1" lang="zh-CN" altLang="en-US" b="1" dirty="0"/>
              <a:t>依存句法分析的算法模型，基于少量样本即可泛化到</a:t>
            </a:r>
            <a:r>
              <a:rPr kumimoji="1" lang="en-US" altLang="zh-CN" b="1" dirty="0"/>
              <a:t>73%</a:t>
            </a:r>
            <a:r>
              <a:rPr kumimoji="1" lang="zh-CN" altLang="en-US" b="1" dirty="0"/>
              <a:t>该意图的说法，</a:t>
            </a:r>
            <a:endParaRPr kumimoji="1" lang="en-US" altLang="zh-CN" b="1" dirty="0"/>
          </a:p>
          <a:p>
            <a:endParaRPr kumimoji="1" lang="zh-CN" altLang="en-US" dirty="0"/>
          </a:p>
        </p:txBody>
      </p:sp>
      <p:sp>
        <p:nvSpPr>
          <p:cNvPr id="4" name="灯片编号占位符 3"/>
          <p:cNvSpPr>
            <a:spLocks noGrp="1"/>
          </p:cNvSpPr>
          <p:nvPr>
            <p:ph type="sldNum" sz="quarter" idx="5"/>
          </p:nvPr>
        </p:nvSpPr>
        <p:spPr/>
        <p:txBody>
          <a:bodyPr/>
          <a:lstStyle/>
          <a:p>
            <a:fld id="{9CF68A66-192B-4AAE-9DB4-82FD37F1050B}" type="slidenum">
              <a:rPr lang="zh-CN" altLang="en-US" smtClean="0"/>
              <a:pPr/>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Azero</a:t>
            </a:r>
            <a:r>
              <a:rPr lang="zh-CN" altLang="en-US" dirty="0"/>
              <a:t>：</a:t>
            </a:r>
            <a:r>
              <a:rPr lang="en-US" altLang="zh-CN" sz="1200" dirty="0">
                <a:solidFill>
                  <a:schemeClr val="bg2">
                    <a:lumMod val="50000"/>
                  </a:schemeClr>
                </a:solidFill>
                <a:latin typeface="微软雅黑" charset="0"/>
                <a:ea typeface="微软雅黑" charset="0"/>
                <a:cs typeface="+mn-ea"/>
                <a:sym typeface="+mn-lt"/>
              </a:rPr>
              <a:t> </a:t>
            </a:r>
            <a:r>
              <a:rPr lang="en-US" altLang="zh-CN" sz="1200" dirty="0" err="1">
                <a:solidFill>
                  <a:schemeClr val="bg2">
                    <a:lumMod val="50000"/>
                  </a:schemeClr>
                </a:solidFill>
                <a:latin typeface="微软雅黑" charset="0"/>
                <a:ea typeface="微软雅黑" charset="0"/>
                <a:cs typeface="+mn-ea"/>
                <a:sym typeface="+mn-lt"/>
              </a:rPr>
              <a:t>SoundAI</a:t>
            </a:r>
            <a:r>
              <a:rPr lang="en-US" altLang="zh-CN" sz="1200" dirty="0">
                <a:solidFill>
                  <a:schemeClr val="bg2">
                    <a:lumMod val="50000"/>
                  </a:schemeClr>
                </a:solidFill>
                <a:latin typeface="微软雅黑" charset="0"/>
                <a:ea typeface="微软雅黑" charset="0"/>
                <a:cs typeface="+mn-ea"/>
                <a:sym typeface="+mn-lt"/>
              </a:rPr>
              <a:t> </a:t>
            </a:r>
            <a:r>
              <a:rPr lang="en-US" altLang="zh-CN" sz="1200" dirty="0" err="1">
                <a:solidFill>
                  <a:schemeClr val="bg2">
                    <a:lumMod val="50000"/>
                  </a:schemeClr>
                </a:solidFill>
                <a:latin typeface="微软雅黑" charset="0"/>
                <a:ea typeface="微软雅黑" charset="0"/>
                <a:cs typeface="+mn-ea"/>
                <a:sym typeface="+mn-lt"/>
              </a:rPr>
              <a:t>Azero</a:t>
            </a:r>
            <a:r>
              <a:rPr lang="zh-CN" altLang="en-US" sz="1200" dirty="0">
                <a:solidFill>
                  <a:schemeClr val="bg2">
                    <a:lumMod val="50000"/>
                  </a:schemeClr>
                </a:solidFill>
                <a:latin typeface="微软雅黑" charset="0"/>
                <a:ea typeface="微软雅黑" charset="0"/>
                <a:cs typeface="+mn-ea"/>
                <a:sym typeface="+mn-lt"/>
              </a:rPr>
              <a:t>是声智科技基于全球领先的远场语音交互技术为企业、个人及第三方开发者免费开放的全链条</a:t>
            </a:r>
            <a:r>
              <a:rPr lang="en-US" altLang="zh-CN" sz="1200" dirty="0">
                <a:solidFill>
                  <a:schemeClr val="bg2">
                    <a:lumMod val="50000"/>
                  </a:schemeClr>
                </a:solidFill>
                <a:latin typeface="微软雅黑" charset="0"/>
                <a:ea typeface="微软雅黑" charset="0"/>
                <a:cs typeface="+mn-ea"/>
                <a:sym typeface="+mn-lt"/>
              </a:rPr>
              <a:t>AI</a:t>
            </a:r>
            <a:r>
              <a:rPr lang="zh-CN" altLang="en-US" sz="1200" dirty="0">
                <a:solidFill>
                  <a:schemeClr val="bg2">
                    <a:lumMod val="50000"/>
                  </a:schemeClr>
                </a:solidFill>
                <a:latin typeface="微软雅黑" charset="0"/>
                <a:ea typeface="微软雅黑" charset="0"/>
                <a:cs typeface="+mn-ea"/>
                <a:sym typeface="+mn-lt"/>
              </a:rPr>
              <a:t>操作系统，致力于连接有价值的信息、服务与设备，让智能服务随处可享。</a:t>
            </a:r>
            <a:r>
              <a:rPr lang="en-US" altLang="zh-CN" sz="1200" dirty="0" err="1">
                <a:solidFill>
                  <a:schemeClr val="bg2">
                    <a:lumMod val="50000"/>
                  </a:schemeClr>
                </a:solidFill>
                <a:latin typeface="微软雅黑" charset="0"/>
                <a:ea typeface="微软雅黑" charset="0"/>
                <a:cs typeface="+mn-ea"/>
                <a:sym typeface="+mn-lt"/>
              </a:rPr>
              <a:t>Azero</a:t>
            </a:r>
            <a:r>
              <a:rPr lang="zh-CN" altLang="en-US" sz="1200" dirty="0">
                <a:solidFill>
                  <a:schemeClr val="bg2">
                    <a:lumMod val="50000"/>
                  </a:schemeClr>
                </a:solidFill>
                <a:latin typeface="微软雅黑" charset="0"/>
                <a:ea typeface="微软雅黑" charset="0"/>
                <a:cs typeface="+mn-ea"/>
                <a:sym typeface="+mn-lt"/>
              </a:rPr>
              <a:t>经过了数十亿次人机交互真实场景的规模验证，可为家居、办公、车载、可穿戴等</a:t>
            </a:r>
            <a:r>
              <a:rPr lang="en-US" altLang="zh-CN" sz="1200" dirty="0">
                <a:solidFill>
                  <a:schemeClr val="bg2">
                    <a:lumMod val="50000"/>
                  </a:schemeClr>
                </a:solidFill>
                <a:latin typeface="微软雅黑" charset="0"/>
                <a:ea typeface="微软雅黑" charset="0"/>
                <a:cs typeface="+mn-ea"/>
                <a:sym typeface="+mn-lt"/>
              </a:rPr>
              <a:t>20+</a:t>
            </a:r>
            <a:r>
              <a:rPr lang="zh-CN" altLang="en-US" sz="1200" dirty="0">
                <a:solidFill>
                  <a:schemeClr val="bg2">
                    <a:lumMod val="50000"/>
                  </a:schemeClr>
                </a:solidFill>
                <a:latin typeface="微软雅黑" charset="0"/>
                <a:ea typeface="微软雅黑" charset="0"/>
                <a:cs typeface="+mn-ea"/>
                <a:sym typeface="+mn-lt"/>
              </a:rPr>
              <a:t>场景和设备提供高效的人机交互和智能决策能力。</a:t>
            </a:r>
            <a:r>
              <a:rPr lang="en-US" altLang="zh-CN" sz="1200" dirty="0" err="1">
                <a:solidFill>
                  <a:schemeClr val="bg2">
                    <a:lumMod val="50000"/>
                  </a:schemeClr>
                </a:solidFill>
                <a:latin typeface="微软雅黑" charset="0"/>
                <a:ea typeface="微软雅黑" charset="0"/>
                <a:cs typeface="+mn-ea"/>
                <a:sym typeface="+mn-lt"/>
              </a:rPr>
              <a:t>Azero</a:t>
            </a:r>
            <a:r>
              <a:rPr lang="zh-CN" altLang="en-US" sz="1200" dirty="0">
                <a:solidFill>
                  <a:schemeClr val="bg2">
                    <a:lumMod val="50000"/>
                  </a:schemeClr>
                </a:solidFill>
                <a:latin typeface="微软雅黑" charset="0"/>
                <a:ea typeface="微软雅黑" charset="0"/>
                <a:cs typeface="+mn-ea"/>
                <a:sym typeface="+mn-lt"/>
              </a:rPr>
              <a:t>默认集成了信息查询、影音娱乐、</a:t>
            </a:r>
            <a:r>
              <a:rPr lang="en-US" altLang="zh-CN" sz="1200" dirty="0">
                <a:solidFill>
                  <a:schemeClr val="bg2">
                    <a:lumMod val="50000"/>
                  </a:schemeClr>
                </a:solidFill>
                <a:latin typeface="微软雅黑" charset="0"/>
                <a:ea typeface="微软雅黑" charset="0"/>
                <a:cs typeface="+mn-ea"/>
                <a:sym typeface="+mn-lt"/>
              </a:rPr>
              <a:t>IoT</a:t>
            </a:r>
            <a:r>
              <a:rPr lang="zh-CN" altLang="en-US" sz="1200" dirty="0">
                <a:solidFill>
                  <a:schemeClr val="bg2">
                    <a:lumMod val="50000"/>
                  </a:schemeClr>
                </a:solidFill>
                <a:latin typeface="微软雅黑" charset="0"/>
                <a:ea typeface="微软雅黑" charset="0"/>
                <a:cs typeface="+mn-ea"/>
                <a:sym typeface="+mn-lt"/>
              </a:rPr>
              <a:t>控制等</a:t>
            </a:r>
            <a:r>
              <a:rPr lang="en-US" altLang="zh-CN" sz="1200" dirty="0">
                <a:solidFill>
                  <a:schemeClr val="bg2">
                    <a:lumMod val="50000"/>
                  </a:schemeClr>
                </a:solidFill>
                <a:latin typeface="微软雅黑" charset="0"/>
                <a:ea typeface="微软雅黑" charset="0"/>
                <a:cs typeface="+mn-ea"/>
                <a:sym typeface="+mn-lt"/>
              </a:rPr>
              <a:t>200+</a:t>
            </a:r>
            <a:r>
              <a:rPr lang="zh-CN" altLang="en-US" sz="1200" dirty="0">
                <a:solidFill>
                  <a:schemeClr val="bg2">
                    <a:lumMod val="50000"/>
                  </a:schemeClr>
                </a:solidFill>
                <a:latin typeface="微软雅黑" charset="0"/>
                <a:ea typeface="微软雅黑" charset="0"/>
                <a:cs typeface="+mn-ea"/>
                <a:sym typeface="+mn-lt"/>
              </a:rPr>
              <a:t>项常用技能与服务，同时提供简单好用的语音技能开发工具和一站式智能语音软硬件方案，可以极大降低</a:t>
            </a:r>
            <a:r>
              <a:rPr lang="en-US" altLang="zh-CN" sz="1200" dirty="0">
                <a:solidFill>
                  <a:schemeClr val="bg2">
                    <a:lumMod val="50000"/>
                  </a:schemeClr>
                </a:solidFill>
                <a:latin typeface="微软雅黑" charset="0"/>
                <a:ea typeface="微软雅黑" charset="0"/>
                <a:cs typeface="+mn-ea"/>
                <a:sym typeface="+mn-lt"/>
              </a:rPr>
              <a:t>AI</a:t>
            </a:r>
            <a:r>
              <a:rPr lang="zh-CN" altLang="en-US" sz="1200" dirty="0">
                <a:solidFill>
                  <a:schemeClr val="bg2">
                    <a:lumMod val="50000"/>
                  </a:schemeClr>
                </a:solidFill>
                <a:latin typeface="微软雅黑" charset="0"/>
                <a:ea typeface="微软雅黑" charset="0"/>
                <a:cs typeface="+mn-ea"/>
                <a:sym typeface="+mn-lt"/>
              </a:rPr>
              <a:t>行业应用的开发难度和使用门槛，快速满足不同用户和行业群体的个性化需求。</a:t>
            </a:r>
            <a:endParaRPr lang="en-US" altLang="zh-CN" sz="1200" dirty="0">
              <a:solidFill>
                <a:schemeClr val="bg2">
                  <a:lumMod val="50000"/>
                </a:schemeClr>
              </a:solidFill>
              <a:latin typeface="微软雅黑" charset="0"/>
              <a:ea typeface="微软雅黑" charset="0"/>
              <a:cs typeface="+mn-ea"/>
              <a:sym typeface="+mn-lt"/>
            </a:endParaRPr>
          </a:p>
          <a:p>
            <a:r>
              <a:rPr lang="en-US" altLang="zh-CN" sz="1200" dirty="0">
                <a:solidFill>
                  <a:schemeClr val="bg2">
                    <a:lumMod val="50000"/>
                  </a:schemeClr>
                </a:solidFill>
                <a:latin typeface="微软雅黑" charset="0"/>
                <a:ea typeface="微软雅黑" charset="0"/>
                <a:cs typeface="+mn-ea"/>
                <a:sym typeface="+mn-lt"/>
              </a:rPr>
              <a:t>Babel</a:t>
            </a:r>
            <a:r>
              <a:rPr lang="zh-CN" altLang="en-US" sz="1200" dirty="0">
                <a:solidFill>
                  <a:schemeClr val="bg2">
                    <a:lumMod val="50000"/>
                  </a:schemeClr>
                </a:solidFill>
                <a:latin typeface="微软雅黑" charset="0"/>
                <a:ea typeface="微软雅黑" charset="0"/>
                <a:cs typeface="+mn-ea"/>
                <a:sym typeface="+mn-lt"/>
              </a:rPr>
              <a:t>：</a:t>
            </a:r>
            <a:r>
              <a:rPr lang="en-US" altLang="zh-CN" sz="1200" dirty="0">
                <a:solidFill>
                  <a:schemeClr val="bg2">
                    <a:lumMod val="50000"/>
                  </a:schemeClr>
                </a:solidFill>
                <a:latin typeface="微软雅黑" charset="0"/>
                <a:ea typeface="微软雅黑" charset="0"/>
                <a:cs typeface="+mn-ea"/>
                <a:sym typeface="+mn-lt"/>
              </a:rPr>
              <a:t> </a:t>
            </a:r>
            <a:r>
              <a:rPr lang="zh-CN" altLang="en-US" sz="1200" dirty="0">
                <a:solidFill>
                  <a:schemeClr val="bg2">
                    <a:lumMod val="50000"/>
                  </a:schemeClr>
                </a:solidFill>
                <a:latin typeface="微软雅黑" charset="0"/>
                <a:ea typeface="微软雅黑" charset="0"/>
                <a:cs typeface="+mn-ea"/>
                <a:sym typeface="+mn-lt"/>
              </a:rPr>
              <a:t>Babel开放平台是声智科技研发的智能交互开发平台，基于声学和人工智能领域的前沿技术，集成语音识别、自然语言处理、语音合成等智能语音交互技术和能力，依托强大的底层技术、智能的算法引擎和成熟的服务，为开发者打造丰富、易用、无限可扩展的AI能力产品体系以及提供一站式的接入体验，广泛应用于智能家居、智能会议、智能车载、智能客服机器人等领域，支持全链路语音技术或单独或联合使用，协助开发者融合多种能力，将全面、易用的核心能力进行输出，为开发者带去更多可能。</a:t>
            </a:r>
            <a:endParaRPr lang="en-US" altLang="zh-CN" sz="1200" dirty="0">
              <a:solidFill>
                <a:schemeClr val="bg2">
                  <a:lumMod val="50000"/>
                </a:schemeClr>
              </a:solidFill>
              <a:latin typeface="微软雅黑" charset="0"/>
              <a:ea typeface="微软雅黑" charset="0"/>
              <a:cs typeface="+mn-ea"/>
              <a:sym typeface="+mn-lt"/>
            </a:endParaRPr>
          </a:p>
          <a:p>
            <a:r>
              <a:rPr lang="en-US" altLang="zh-CN" sz="1200" dirty="0">
                <a:solidFill>
                  <a:schemeClr val="bg2">
                    <a:lumMod val="50000"/>
                  </a:schemeClr>
                </a:solidFill>
                <a:latin typeface="微软雅黑" charset="0"/>
                <a:ea typeface="微软雅黑" charset="0"/>
                <a:cs typeface="+mn-ea"/>
                <a:sym typeface="+mn-lt"/>
              </a:rPr>
              <a:t>Cimon</a:t>
            </a:r>
            <a:r>
              <a:rPr lang="zh-CN" altLang="en-US" sz="1200" dirty="0">
                <a:solidFill>
                  <a:schemeClr val="bg2">
                    <a:lumMod val="50000"/>
                  </a:schemeClr>
                </a:solidFill>
                <a:latin typeface="微软雅黑" charset="0"/>
                <a:ea typeface="微软雅黑" charset="0"/>
                <a:cs typeface="+mn-ea"/>
                <a:sym typeface="+mn-lt"/>
              </a:rPr>
              <a:t>：</a:t>
            </a:r>
            <a:r>
              <a:rPr lang="en-US" altLang="zh-CN" sz="1200" dirty="0">
                <a:solidFill>
                  <a:schemeClr val="bg2">
                    <a:lumMod val="50000"/>
                  </a:schemeClr>
                </a:solidFill>
                <a:latin typeface="微软雅黑" charset="0"/>
                <a:ea typeface="微软雅黑" charset="0"/>
                <a:cs typeface="+mn-ea"/>
                <a:sym typeface="+mn-lt"/>
              </a:rPr>
              <a:t> </a:t>
            </a:r>
            <a:r>
              <a:rPr lang="en-US" altLang="zh-CN" sz="1200" dirty="0">
                <a:solidFill>
                  <a:schemeClr val="bg2">
                    <a:lumMod val="50000"/>
                  </a:schemeClr>
                </a:solidFill>
                <a:latin typeface="微软雅黑" charset="0"/>
                <a:ea typeface="微软雅黑" charset="0"/>
                <a:cs typeface="+mn-ea"/>
                <a:sym typeface="+mn-ea"/>
              </a:rPr>
              <a:t>C</a:t>
            </a:r>
            <a:r>
              <a:rPr lang="zh-CN" altLang="en-US" sz="1200" dirty="0">
                <a:solidFill>
                  <a:schemeClr val="bg2">
                    <a:lumMod val="50000"/>
                  </a:schemeClr>
                </a:solidFill>
                <a:latin typeface="微软雅黑" charset="0"/>
                <a:ea typeface="微软雅黑" charset="0"/>
                <a:cs typeface="+mn-ea"/>
                <a:sym typeface="+mn-ea"/>
              </a:rPr>
              <a:t>imon声学软件，基于业界领先且量产验证的成熟技术，为客户提供多种真实应用场景下“听清、听懂、能言”式的智能交互能力，广泛应用于智能家居、智能会议、智能教育、智能医疗、智能制造、智能汽车、安防监控、能源电力、智慧法院、智能交通和机器人等领域，提升远场语音服务的质量和体验。</a:t>
            </a:r>
            <a:endParaRPr lang="en-US" altLang="zh-CN" sz="1200" dirty="0">
              <a:solidFill>
                <a:schemeClr val="bg2">
                  <a:lumMod val="50000"/>
                </a:schemeClr>
              </a:solidFill>
              <a:latin typeface="微软雅黑" charset="0"/>
              <a:ea typeface="微软雅黑" charset="0"/>
              <a:cs typeface="+mn-ea"/>
              <a:sym typeface="+mn-ea"/>
            </a:endParaRPr>
          </a:p>
          <a:p>
            <a:pPr>
              <a:lnSpc>
                <a:spcPct val="150000"/>
              </a:lnSpc>
            </a:pPr>
            <a:r>
              <a:rPr lang="en-US" altLang="zh-CN" sz="1200" dirty="0">
                <a:solidFill>
                  <a:schemeClr val="bg2">
                    <a:lumMod val="50000"/>
                  </a:schemeClr>
                </a:solidFill>
                <a:latin typeface="微软雅黑" charset="0"/>
                <a:ea typeface="微软雅黑" charset="0"/>
                <a:cs typeface="+mn-ea"/>
                <a:sym typeface="+mn-ea"/>
              </a:rPr>
              <a:t>Delta</a:t>
            </a:r>
            <a:r>
              <a:rPr lang="zh-CN" altLang="en-US" sz="1200" dirty="0">
                <a:solidFill>
                  <a:schemeClr val="bg2">
                    <a:lumMod val="50000"/>
                  </a:schemeClr>
                </a:solidFill>
                <a:latin typeface="微软雅黑" charset="0"/>
                <a:ea typeface="微软雅黑" charset="0"/>
                <a:cs typeface="+mn-ea"/>
                <a:sym typeface="+mn-ea"/>
              </a:rPr>
              <a:t>：</a:t>
            </a:r>
            <a:r>
              <a:rPr lang="en-US" altLang="zh-CN" sz="1200" dirty="0">
                <a:solidFill>
                  <a:schemeClr val="bg2">
                    <a:lumMod val="50000"/>
                  </a:schemeClr>
                </a:solidFill>
                <a:latin typeface="微软雅黑" charset="0"/>
                <a:ea typeface="微软雅黑" charset="0"/>
                <a:cs typeface="+mn-ea"/>
                <a:sym typeface="+mn-lt"/>
              </a:rPr>
              <a:t> </a:t>
            </a:r>
            <a:r>
              <a:rPr lang="zh-CN" altLang="en-US" sz="1200" dirty="0">
                <a:solidFill>
                  <a:schemeClr val="bg2">
                    <a:lumMod val="50000"/>
                  </a:schemeClr>
                </a:solidFill>
                <a:latin typeface="微软雅黑" charset="0"/>
                <a:ea typeface="微软雅黑" charset="0"/>
                <a:cs typeface="+mn-ea"/>
                <a:sym typeface="+mn-lt"/>
              </a:rPr>
              <a:t>声智科技研发的智能硬件产品，涵盖智能音箱/音箱灯、带屏智能音箱、智能会议设备、智能机顶盒等多个品类，支持5米远场唤醒与识别、任意打断、一句连控、声纹识别等技术，接入海量内容资源，可提供IoT控制、影音播放、音视频通话、信息查询、生活服务等服务，广泛应用于智能家居、智能门店、智能客服等领域，为用户提供无障碍的智能交互体验。</a:t>
            </a:r>
          </a:p>
          <a:p>
            <a:pPr>
              <a:lnSpc>
                <a:spcPct val="150000"/>
              </a:lnSpc>
            </a:pPr>
            <a:r>
              <a:rPr lang="zh-CN" altLang="en-US" sz="1200" dirty="0">
                <a:solidFill>
                  <a:schemeClr val="bg2">
                    <a:lumMod val="50000"/>
                  </a:schemeClr>
                </a:solidFill>
                <a:latin typeface="微软雅黑" charset="0"/>
                <a:ea typeface="微软雅黑" charset="0"/>
                <a:cs typeface="+mn-ea"/>
                <a:sym typeface="+mn-lt"/>
              </a:rPr>
              <a:t>解决方案：声智科技研发的行业应用解决方案，基于声学和人工智能领域的技术优势，搭配深度结合应用场景的麦克风阵列方案，以及SoundAI Azero 智能操作系统，覆盖消费电子及垂直行业等多场景多终端解决方案，助力传统产业的智能化升级，打造高效、舒适、便捷的智能化体验。</a:t>
            </a:r>
          </a:p>
        </p:txBody>
      </p:sp>
      <p:sp>
        <p:nvSpPr>
          <p:cNvPr id="4" name="灯片编号占位符 3"/>
          <p:cNvSpPr>
            <a:spLocks noGrp="1"/>
          </p:cNvSpPr>
          <p:nvPr>
            <p:ph type="sldNum" sz="quarter" idx="5"/>
          </p:nvPr>
        </p:nvSpPr>
        <p:spPr/>
        <p:txBody>
          <a:bodyPr/>
          <a:lstStyle/>
          <a:p>
            <a:fld id="{9CF68A66-192B-4AAE-9DB4-82FD37F1050B}" type="slidenum">
              <a:rPr lang="zh-CN" altLang="en-US" smtClean="0"/>
              <a:pPr/>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2">
                    <a:lumMod val="50000"/>
                  </a:schemeClr>
                </a:solidFill>
                <a:latin typeface="思源黑体 CN Normal" pitchFamily="34" charset="-122"/>
                <a:ea typeface="思源黑体 CN Normal" pitchFamily="34" charset="-122"/>
                <a:cs typeface="+mn-ea"/>
                <a:sym typeface="+mn-lt"/>
              </a:rPr>
              <a:t>声智秉持合作共赢、智创未来的态度，助力客户打造多款市场大热智能产品，期待与您共创辉煌。</a:t>
            </a:r>
          </a:p>
        </p:txBody>
      </p:sp>
      <p:sp>
        <p:nvSpPr>
          <p:cNvPr id="4" name="灯片编号占位符 3"/>
          <p:cNvSpPr>
            <a:spLocks noGrp="1"/>
          </p:cNvSpPr>
          <p:nvPr>
            <p:ph type="sldNum" sz="quarter" idx="5"/>
          </p:nvPr>
        </p:nvSpPr>
        <p:spPr/>
        <p:txBody>
          <a:bodyPr/>
          <a:lstStyle/>
          <a:p>
            <a:fld id="{9CF68A66-192B-4AAE-9DB4-82FD37F1050B}" type="slidenum">
              <a:rPr lang="zh-CN" altLang="en-US" smtClean="0"/>
              <a:pPr/>
              <a:t>21</a:t>
            </a:fld>
            <a:endParaRPr lang="zh-CN" altLang="en-US"/>
          </a:p>
        </p:txBody>
      </p:sp>
    </p:spTree>
    <p:extLst>
      <p:ext uri="{BB962C8B-B14F-4D97-AF65-F5344CB8AC3E}">
        <p14:creationId xmlns="" xmlns:p14="http://schemas.microsoft.com/office/powerpoint/2010/main" val="3564998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声智科技</a:t>
            </a:r>
            <a:r>
              <a:rPr lang="zh-CN" altLang="zh-CN" sz="1200" kern="1200" dirty="0">
                <a:solidFill>
                  <a:schemeClr val="tx1"/>
                </a:solidFill>
                <a:effectLst/>
                <a:latin typeface="+mn-lt"/>
                <a:ea typeface="+mn-ea"/>
                <a:cs typeface="+mn-cs"/>
              </a:rPr>
              <a:t>成立三年多以来获得了政府、行业及媒体广泛认可，入选国家高新技术企业、中关村高新技术企业、中关村前沿技术企业，荣获毕马威中国领先汽车科技企业</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强、</a:t>
            </a:r>
            <a:r>
              <a:rPr lang="en-US" altLang="zh-CN" sz="1200" kern="1200" dirty="0">
                <a:solidFill>
                  <a:schemeClr val="tx1"/>
                </a:solidFill>
                <a:effectLst/>
                <a:latin typeface="+mn-lt"/>
                <a:ea typeface="+mn-ea"/>
                <a:cs typeface="+mn-cs"/>
              </a:rPr>
              <a:t>2019</a:t>
            </a:r>
            <a:r>
              <a:rPr lang="zh-CN" altLang="zh-CN" sz="1200" kern="1200" dirty="0">
                <a:solidFill>
                  <a:schemeClr val="tx1"/>
                </a:solidFill>
                <a:effectLst/>
                <a:latin typeface="+mn-lt"/>
                <a:ea typeface="+mn-ea"/>
                <a:cs typeface="+mn-cs"/>
              </a:rPr>
              <a:t>人工智能企业综合实力</a:t>
            </a:r>
            <a:r>
              <a:rPr lang="en-US" altLang="zh-CN" sz="1200" kern="1200" dirty="0">
                <a:solidFill>
                  <a:schemeClr val="tx1"/>
                </a:solidFill>
                <a:effectLst/>
                <a:latin typeface="+mn-lt"/>
                <a:ea typeface="+mn-ea"/>
                <a:cs typeface="+mn-cs"/>
              </a:rPr>
              <a:t>TOP100</a:t>
            </a:r>
            <a:r>
              <a:rPr lang="zh-CN" altLang="zh-CN" sz="1200" kern="1200" dirty="0">
                <a:solidFill>
                  <a:schemeClr val="tx1"/>
                </a:solidFill>
                <a:effectLst/>
                <a:latin typeface="+mn-lt"/>
                <a:ea typeface="+mn-ea"/>
                <a:cs typeface="+mn-cs"/>
              </a:rPr>
              <a:t>等近百项荣誉。</a:t>
            </a:r>
          </a:p>
        </p:txBody>
      </p:sp>
      <p:sp>
        <p:nvSpPr>
          <p:cNvPr id="4" name="灯片编号占位符 3"/>
          <p:cNvSpPr>
            <a:spLocks noGrp="1"/>
          </p:cNvSpPr>
          <p:nvPr>
            <p:ph type="sldNum" sz="quarter" idx="5"/>
          </p:nvPr>
        </p:nvSpPr>
        <p:spPr/>
        <p:txBody>
          <a:bodyPr/>
          <a:lstStyle/>
          <a:p>
            <a:fld id="{9CF68A66-192B-4AAE-9DB4-82FD37F1050B}" type="slidenum">
              <a:rPr lang="zh-CN" altLang="en-US" smtClean="0"/>
              <a:pPr/>
              <a:t>22</a:t>
            </a:fld>
            <a:endParaRPr lang="zh-CN" altLang="en-US"/>
          </a:p>
        </p:txBody>
      </p:sp>
    </p:spTree>
    <p:extLst>
      <p:ext uri="{BB962C8B-B14F-4D97-AF65-F5344CB8AC3E}">
        <p14:creationId xmlns="" xmlns:p14="http://schemas.microsoft.com/office/powerpoint/2010/main" val="47849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83738D-0AD1-4F10-99D8-E7979E318A1D}" type="slidenum">
              <a:rPr lang="zh-CN" altLang="en-US" smtClean="0"/>
              <a:pPr/>
              <a:t>23</a:t>
            </a:fld>
            <a:endParaRPr lang="zh-CN" altLang="en-US"/>
          </a:p>
        </p:txBody>
      </p:sp>
    </p:spTree>
    <p:extLst>
      <p:ext uri="{BB962C8B-B14F-4D97-AF65-F5344CB8AC3E}">
        <p14:creationId xmlns="" xmlns:p14="http://schemas.microsoft.com/office/powerpoint/2010/main" val="128945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rPr>
              <a:t>早期都是手机上的近场唤醒，难度低；</a:t>
            </a:r>
            <a:endParaRPr lang="en-US" altLang="zh-CN" sz="1200" dirty="0">
              <a:solidFill>
                <a:schemeClr val="tx1">
                  <a:lumMod val="65000"/>
                  <a:lumOff val="35000"/>
                </a:schemeClr>
              </a:solidFill>
            </a:endParaRPr>
          </a:p>
          <a:p>
            <a:r>
              <a:rPr lang="zh-CN" altLang="en-US" sz="1200" dirty="0">
                <a:solidFill>
                  <a:schemeClr val="tx1">
                    <a:lumMod val="65000"/>
                    <a:lumOff val="35000"/>
                  </a:schemeClr>
                </a:solidFill>
              </a:rPr>
              <a:t>近两年来智能设备都要涉及远场唤醒，难度高；</a:t>
            </a:r>
            <a:endParaRPr lang="en-US" altLang="zh-CN" sz="1200" dirty="0">
              <a:solidFill>
                <a:schemeClr val="tx1">
                  <a:lumMod val="65000"/>
                  <a:lumOff val="35000"/>
                </a:schemeClr>
              </a:solidFill>
            </a:endParaRPr>
          </a:p>
          <a:p>
            <a:r>
              <a:rPr lang="zh-CN" altLang="en-US" sz="1200" dirty="0">
                <a:solidFill>
                  <a:schemeClr val="tx1">
                    <a:lumMod val="65000"/>
                    <a:lumOff val="35000"/>
                  </a:schemeClr>
                </a:solidFill>
              </a:rPr>
              <a:t>总体来说唤醒涉及的理论不多，更多的是工程实践；目前唤醒的一般做法都是录取一些唤醒音频，作为正向集；提什么特征差别不大；需要一个好的声学模型，对齐到状态；建模单元的选取；</a:t>
            </a:r>
            <a:endParaRPr lang="en-US" altLang="zh-CN" sz="1200" dirty="0">
              <a:solidFill>
                <a:schemeClr val="tx1">
                  <a:lumMod val="65000"/>
                  <a:lumOff val="35000"/>
                </a:schemeClr>
              </a:solidFill>
            </a:endParaRPr>
          </a:p>
          <a:p>
            <a:endParaRPr lang="en-US" altLang="zh-CN" sz="1200" dirty="0">
              <a:solidFill>
                <a:schemeClr val="tx1">
                  <a:lumMod val="65000"/>
                  <a:lumOff val="35000"/>
                </a:schemeClr>
              </a:solidFill>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4</a:t>
            </a:fld>
            <a:endParaRPr lang="zh-CN" altLang="en-US"/>
          </a:p>
        </p:txBody>
      </p:sp>
    </p:spTree>
    <p:extLst>
      <p:ext uri="{BB962C8B-B14F-4D97-AF65-F5344CB8AC3E}">
        <p14:creationId xmlns="" xmlns:p14="http://schemas.microsoft.com/office/powerpoint/2010/main" val="3367727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5</a:t>
            </a:fld>
            <a:endParaRPr lang="zh-CN" altLang="en-US"/>
          </a:p>
        </p:txBody>
      </p:sp>
    </p:spTree>
    <p:extLst>
      <p:ext uri="{BB962C8B-B14F-4D97-AF65-F5344CB8AC3E}">
        <p14:creationId xmlns="" xmlns:p14="http://schemas.microsoft.com/office/powerpoint/2010/main" val="145642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还有很多确认的方法，举些例子</a:t>
            </a:r>
            <a:endParaRPr lang="en-US" altLang="zh-CN" dirty="0"/>
          </a:p>
          <a:p>
            <a:r>
              <a:rPr lang="zh-CN" altLang="en-US" dirty="0"/>
              <a:t>上面这么多步骤，最关键的还是。。。。</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唤醒是一个细活，唤醒数据录音永远是有限的，而且为了在低信噪比下可以唤醒，还需要扩充一些数据。</a:t>
            </a:r>
            <a:endParaRPr lang="en-US" altLang="zh-CN" dirty="0"/>
          </a:p>
          <a:p>
            <a:r>
              <a:rPr lang="zh-CN" altLang="en-US" dirty="0"/>
              <a:t>最简单的数据扩充方法，麦克风时间延迟，房间冲击响应。。。。</a:t>
            </a:r>
            <a:endParaRPr lang="en-US" altLang="zh-CN" dirty="0"/>
          </a:p>
          <a:p>
            <a:r>
              <a:rPr lang="zh-CN" altLang="en-US" dirty="0"/>
              <a:t>来这里的都是做识别相关的，在座各位对各种模型可能比我还熟悉，也是希望能给大家讲些不同的东西</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lumMod val="65000"/>
                    <a:lumOff val="35000"/>
                  </a:schemeClr>
                </a:solidFill>
              </a:rPr>
              <a:t>二</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详细介绍下数据扩充方法：</a:t>
            </a:r>
            <a:endParaRPr lang="en-US" altLang="zh-CN" sz="1200" dirty="0">
              <a:solidFill>
                <a:schemeClr val="tx1">
                  <a:lumMod val="65000"/>
                  <a:lumOff val="35000"/>
                </a:schemeClr>
              </a:solidFill>
            </a:endParaRPr>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8</a:t>
            </a:fld>
            <a:endParaRPr lang="zh-CN" alt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 spherically isotropic noise ﬁeld has been shown to be a reasonable model for a number of practical noise ﬁelds that can be found in, for example, an ofﬁce or car. Cylindrically is </a:t>
            </a:r>
            <a:r>
              <a:rPr lang="en-US" altLang="zh-CN" dirty="0" err="1"/>
              <a:t>otropic</a:t>
            </a:r>
            <a:r>
              <a:rPr lang="en-US" altLang="zh-CN" dirty="0"/>
              <a:t> noise ﬁelds are especially useful when, for example, the ceiling and ﬂoor in an enclosure are covered with a highly absorbing material.</a:t>
            </a:r>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9</a:t>
            </a:fld>
            <a:endParaRPr lang="zh-CN" alt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solidFill>
                  <a:schemeClr val="tx1">
                    <a:lumMod val="65000"/>
                    <a:lumOff val="35000"/>
                  </a:schemeClr>
                </a:solidFill>
              </a:rPr>
              <a:t>二</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详细介绍下数据扩充方法：</a:t>
            </a:r>
            <a:endParaRPr lang="en-US" altLang="zh-CN" sz="1200" dirty="0">
              <a:solidFill>
                <a:schemeClr val="tx1">
                  <a:lumMod val="65000"/>
                  <a:lumOff val="35000"/>
                </a:schemeClr>
              </a:solidFill>
            </a:endParaRPr>
          </a:p>
          <a:p>
            <a:r>
              <a:rPr lang="zh-CN" altLang="en-US" sz="1200" dirty="0">
                <a:solidFill>
                  <a:schemeClr val="tx1">
                    <a:lumMod val="65000"/>
                    <a:lumOff val="35000"/>
                  </a:schemeClr>
                </a:solidFill>
              </a:rPr>
              <a:t>圆形各向同性噪声场：</a:t>
            </a:r>
            <a:endParaRPr lang="en-US" altLang="zh-CN" sz="1200" dirty="0">
              <a:solidFill>
                <a:schemeClr val="tx1">
                  <a:lumMod val="65000"/>
                  <a:lumOff val="35000"/>
                </a:schemeClr>
              </a:solidFill>
            </a:endParaRPr>
          </a:p>
          <a:p>
            <a:endParaRPr lang="en-US" altLang="zh-CN" dirty="0"/>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10</a:t>
            </a:fld>
            <a:endParaRPr lang="zh-CN" alt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EF7CED32-48E3-486D-98D9-124993A72AE9}" type="slidenum">
              <a:rPr lang="zh-CN" altLang="en-US" smtClean="0"/>
              <a:pPr>
                <a:defRPr/>
              </a:pPr>
              <a:t>11</a:t>
            </a:fld>
            <a:endParaRPr lang="zh-CN" alt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7" name="图片 6"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8" name="直角三角形 7"/>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C2CBC2EE-3EA8-41C9-ACFF-16221F9541B1}"/>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DE1A31B1-0F68-4C33-BDD3-CAE4BFAB13F6}" type="datetimeFigureOut">
              <a:rPr lang="zh-CN" altLang="en-US"/>
              <a:pPr>
                <a:defRPr/>
              </a:pPr>
              <a:t>2019/10/25 Friday</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smtClean="0"/>
            </a:lvl1pPr>
          </a:lstStyle>
          <a:p>
            <a:pPr>
              <a:defRPr/>
            </a:pPr>
            <a:fld id="{07AE1855-463C-43AE-8675-A336B67320E0}" type="slidenum">
              <a:rPr lang="zh-CN" altLang="en-US"/>
              <a:pPr>
                <a:defRPr/>
              </a:pPr>
              <a:t>‹#›</a:t>
            </a:fld>
            <a:endParaRPr lang="zh-CN" altLang="en-US"/>
          </a:p>
        </p:txBody>
      </p:sp>
      <p:pic>
        <p:nvPicPr>
          <p:cNvPr id="10" name="图片 9">
            <a:extLst>
              <a:ext uri="{FF2B5EF4-FFF2-40B4-BE49-F238E27FC236}">
                <a16:creationId xmlns="" xmlns:a16="http://schemas.microsoft.com/office/drawing/2014/main" id="{E07140A5-A3AF-42ED-86E7-9DBA0E13155A}"/>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314756" y="44450"/>
            <a:ext cx="1677219" cy="94297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4D2B1D03-48CD-473A-B792-8B9DDC16ACE5}"/>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图片与标题">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50692DC4-3547-493A-852B-046C22E1FCE5}"/>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AC79D153-043F-45A4-AC75-8EDFC7DC1FC4}"/>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314756" y="44450"/>
            <a:ext cx="1677219" cy="942975"/>
          </a:xfrm>
          <a:prstGeom prst="rect">
            <a:avLst/>
          </a:prstGeom>
        </p:spPr>
      </p:pic>
    </p:spTree>
    <p:extLst>
      <p:ext uri="{BB962C8B-B14F-4D97-AF65-F5344CB8AC3E}">
        <p14:creationId xmlns="" xmlns:p14="http://schemas.microsoft.com/office/powerpoint/2010/main" val="302194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7" name="图片 6"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8" name="直角三角形 7"/>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D6030EC2-5792-47A4-9734-9004BBFD4BF0}"/>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7" name="图片 6"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8" name="直角三角形 7"/>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36BF5354-D250-49E9-BA9B-404F32495801}"/>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8" name="图片 7"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9" name="直角三角形 8"/>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 xmlns:a16="http://schemas.microsoft.com/office/drawing/2014/main" id="{39D75F4D-D87F-4E47-A3DD-BC5F3D11DEA1}"/>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10" name="图片 9"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11" name="直角三角形 10"/>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 xmlns:a16="http://schemas.microsoft.com/office/drawing/2014/main" id="{041972AB-5B36-4F1B-88AF-06F1B847034B}"/>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EFECF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7" name="图片 6"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8" name="直角三角形 7"/>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9A555330-374C-4BFC-9C9F-6DE26AC5584A}"/>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7" name="图片 6"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8" name="直角三角形 7"/>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FC978750-48D8-45B6-8F72-C803C2B200DD}"/>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7" name="图片 6"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8" name="直角三角形 7"/>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E6A2CB0E-9C76-4119-B348-0380ACED9B90}"/>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2019/10/25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pic>
        <p:nvPicPr>
          <p:cNvPr id="7" name="图片 6" descr="SoundAI蓝色"/>
          <p:cNvPicPr>
            <a:picLocks noChangeAspect="1"/>
          </p:cNvPicPr>
          <p:nvPr userDrawn="1"/>
        </p:nvPicPr>
        <p:blipFill>
          <a:blip r:embed="rId2" cstate="print"/>
          <a:stretch>
            <a:fillRect/>
          </a:stretch>
        </p:blipFill>
        <p:spPr>
          <a:xfrm>
            <a:off x="136525" y="24765"/>
            <a:ext cx="2113280" cy="1188720"/>
          </a:xfrm>
          <a:prstGeom prst="rect">
            <a:avLst/>
          </a:prstGeom>
        </p:spPr>
      </p:pic>
      <p:sp>
        <p:nvSpPr>
          <p:cNvPr id="8" name="直角三角形 7"/>
          <p:cNvSpPr/>
          <p:nvPr userDrawn="1"/>
        </p:nvSpPr>
        <p:spPr>
          <a:xfrm rot="16200000">
            <a:off x="11480165" y="6158230"/>
            <a:ext cx="381000" cy="381000"/>
          </a:xfrm>
          <a:prstGeom prst="rtTriangle">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63E5EC95-0020-487A-9A1A-EFE3763F1E13}"/>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314756" y="-3175"/>
            <a:ext cx="1677219" cy="94297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CF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500062"/>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2019/10/25 Friday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36" userDrawn="1">
          <p15:clr>
            <a:srgbClr val="F26B43"/>
          </p15:clr>
        </p15:guide>
        <p15:guide id="2" orient="horz" pos="4176" userDrawn="1">
          <p15:clr>
            <a:srgbClr val="F26B43"/>
          </p15:clr>
        </p15:guide>
        <p15:guide id="3" pos="216" userDrawn="1">
          <p15:clr>
            <a:srgbClr val="F26B43"/>
          </p15:clr>
        </p15:guide>
        <p15:guide id="4" pos="7456" userDrawn="1">
          <p15:clr>
            <a:srgbClr val="F26B43"/>
          </p15:clr>
        </p15:guide>
        <p15:guide id="5" orient="horz" pos="5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58.jpeg"/><Relationship Id="rId18" Type="http://schemas.openxmlformats.org/officeDocument/2006/relationships/image" Target="../media/image63.jpeg"/><Relationship Id="rId26" Type="http://schemas.openxmlformats.org/officeDocument/2006/relationships/image" Target="../media/image71.jpeg"/><Relationship Id="rId3" Type="http://schemas.openxmlformats.org/officeDocument/2006/relationships/image" Target="../media/image48.jpeg"/><Relationship Id="rId21" Type="http://schemas.openxmlformats.org/officeDocument/2006/relationships/image" Target="../media/image66.jpeg"/><Relationship Id="rId7" Type="http://schemas.openxmlformats.org/officeDocument/2006/relationships/image" Target="../media/image52.jpeg"/><Relationship Id="rId12" Type="http://schemas.openxmlformats.org/officeDocument/2006/relationships/image" Target="../media/image57.jpeg"/><Relationship Id="rId17" Type="http://schemas.openxmlformats.org/officeDocument/2006/relationships/image" Target="../media/image62.jpeg"/><Relationship Id="rId25" Type="http://schemas.openxmlformats.org/officeDocument/2006/relationships/image" Target="../media/image70.jpeg"/><Relationship Id="rId2" Type="http://schemas.openxmlformats.org/officeDocument/2006/relationships/notesSlide" Target="../notesSlides/notesSlide17.xml"/><Relationship Id="rId16" Type="http://schemas.openxmlformats.org/officeDocument/2006/relationships/image" Target="../media/image61.jpeg"/><Relationship Id="rId20" Type="http://schemas.openxmlformats.org/officeDocument/2006/relationships/image" Target="../media/image65.jpeg"/><Relationship Id="rId1" Type="http://schemas.openxmlformats.org/officeDocument/2006/relationships/slideLayout" Target="../slideLayouts/slideLayout10.xml"/><Relationship Id="rId6" Type="http://schemas.openxmlformats.org/officeDocument/2006/relationships/image" Target="../media/image51.jpeg"/><Relationship Id="rId11" Type="http://schemas.openxmlformats.org/officeDocument/2006/relationships/image" Target="../media/image56.jpeg"/><Relationship Id="rId24" Type="http://schemas.openxmlformats.org/officeDocument/2006/relationships/image" Target="../media/image69.jpeg"/><Relationship Id="rId5" Type="http://schemas.openxmlformats.org/officeDocument/2006/relationships/image" Target="../media/image50.jpeg"/><Relationship Id="rId15" Type="http://schemas.openxmlformats.org/officeDocument/2006/relationships/image" Target="../media/image60.jpeg"/><Relationship Id="rId23" Type="http://schemas.openxmlformats.org/officeDocument/2006/relationships/image" Target="../media/image68.jpeg"/><Relationship Id="rId10" Type="http://schemas.openxmlformats.org/officeDocument/2006/relationships/image" Target="../media/image55.jpeg"/><Relationship Id="rId19" Type="http://schemas.openxmlformats.org/officeDocument/2006/relationships/image" Target="../media/image64.jpeg"/><Relationship Id="rId4" Type="http://schemas.openxmlformats.org/officeDocument/2006/relationships/image" Target="../media/image49.jpeg"/><Relationship Id="rId9" Type="http://schemas.openxmlformats.org/officeDocument/2006/relationships/image" Target="../media/image54.jpeg"/><Relationship Id="rId14" Type="http://schemas.openxmlformats.org/officeDocument/2006/relationships/image" Target="../media/image59.jpeg"/><Relationship Id="rId22" Type="http://schemas.openxmlformats.org/officeDocument/2006/relationships/image" Target="../media/image6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hyperlink" Target="http://www.soundai.com/sheng6.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9.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microsoft.com/office/2007/relationships/hdphoto" Target="../media/hdphoto1.wdp"/><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r="-1000"/>
          </a:stretch>
        </a:blipFill>
        <a:effectLst/>
      </p:bgPr>
    </p:bg>
    <p:spTree>
      <p:nvGrpSpPr>
        <p:cNvPr id="1" name=""/>
        <p:cNvGrpSpPr/>
        <p:nvPr/>
      </p:nvGrpSpPr>
      <p:grpSpPr>
        <a:xfrm>
          <a:off x="0" y="0"/>
          <a:ext cx="0" cy="0"/>
          <a:chOff x="0" y="0"/>
          <a:chExt cx="0" cy="0"/>
        </a:xfrm>
      </p:grpSpPr>
      <p:sp>
        <p:nvSpPr>
          <p:cNvPr id="6" name="文本框 5"/>
          <p:cNvSpPr txBox="1"/>
          <p:nvPr/>
        </p:nvSpPr>
        <p:spPr>
          <a:xfrm>
            <a:off x="2466237" y="1428585"/>
            <a:ext cx="6981398" cy="1692771"/>
          </a:xfrm>
          <a:prstGeom prst="rect">
            <a:avLst/>
          </a:prstGeom>
          <a:noFill/>
          <a:effectLst/>
        </p:spPr>
        <p:txBody>
          <a:bodyPr wrap="none" rtlCol="0">
            <a:spAutoFit/>
          </a:bodyPr>
          <a:lstStyle/>
          <a:p>
            <a:pPr algn="ctr"/>
            <a:r>
              <a:rPr lang="zh-CN" altLang="en-US" sz="5200" b="1" spc="100" dirty="0">
                <a:solidFill>
                  <a:schemeClr val="bg1"/>
                </a:solidFill>
                <a:uFillTx/>
                <a:latin typeface="微软雅黑" charset="0"/>
                <a:ea typeface="微软雅黑" charset="0"/>
                <a:cs typeface="+mn-ea"/>
                <a:sym typeface="Arial" pitchFamily="34" charset="0"/>
              </a:rPr>
              <a:t>基于实践</a:t>
            </a:r>
            <a:endParaRPr lang="en-US" altLang="zh-CN" sz="5200" b="1" spc="100" dirty="0">
              <a:solidFill>
                <a:schemeClr val="bg1"/>
              </a:solidFill>
              <a:uFillTx/>
              <a:latin typeface="微软雅黑" charset="0"/>
              <a:ea typeface="微软雅黑" charset="0"/>
              <a:cs typeface="+mn-ea"/>
              <a:sym typeface="Arial" pitchFamily="34" charset="0"/>
            </a:endParaRPr>
          </a:p>
          <a:p>
            <a:pPr algn="ctr"/>
            <a:r>
              <a:rPr lang="zh-CN" altLang="en-US" sz="5200" b="1" spc="100" dirty="0">
                <a:solidFill>
                  <a:schemeClr val="bg1"/>
                </a:solidFill>
                <a:uFillTx/>
                <a:latin typeface="微软雅黑" charset="0"/>
                <a:ea typeface="微软雅黑" charset="0"/>
                <a:cs typeface="+mn-ea"/>
                <a:sym typeface="Arial" pitchFamily="34" charset="0"/>
              </a:rPr>
              <a:t>如何提升语音唤醒功能</a:t>
            </a:r>
            <a:endParaRPr lang="zh-CN" altLang="en-US" sz="5200" b="1" spc="100" dirty="0">
              <a:solidFill>
                <a:schemeClr val="bg1"/>
              </a:solidFill>
              <a:effectLst/>
              <a:uFillTx/>
              <a:latin typeface="微软雅黑" charset="0"/>
              <a:ea typeface="微软雅黑" charset="0"/>
              <a:cs typeface="+mn-ea"/>
              <a:sym typeface="Arial" pitchFamily="34" charset="0"/>
            </a:endParaRPr>
          </a:p>
        </p:txBody>
      </p:sp>
      <p:sp>
        <p:nvSpPr>
          <p:cNvPr id="2" name="文本框 1"/>
          <p:cNvSpPr txBox="1"/>
          <p:nvPr/>
        </p:nvSpPr>
        <p:spPr>
          <a:xfrm>
            <a:off x="3519170" y="3131882"/>
            <a:ext cx="5011219" cy="923330"/>
          </a:xfrm>
          <a:prstGeom prst="rect">
            <a:avLst/>
          </a:prstGeom>
          <a:noFill/>
        </p:spPr>
        <p:txBody>
          <a:bodyPr wrap="square" rtlCol="0">
            <a:spAutoFit/>
          </a:bodyPr>
          <a:lstStyle/>
          <a:p>
            <a:pPr algn="r"/>
            <a:r>
              <a:rPr lang="zh-CN" altLang="en-US" b="1" dirty="0">
                <a:solidFill>
                  <a:schemeClr val="bg1"/>
                </a:solidFill>
                <a:uFillTx/>
                <a:latin typeface="微软雅黑" charset="0"/>
                <a:ea typeface="微软雅黑" charset="0"/>
                <a:cs typeface="+mn-ea"/>
                <a:sym typeface="Arial" pitchFamily="34" charset="0"/>
              </a:rPr>
              <a:t>声智科技联合创始人</a:t>
            </a:r>
            <a:r>
              <a:rPr lang="en-US" altLang="zh-CN" b="1" dirty="0">
                <a:solidFill>
                  <a:schemeClr val="bg1"/>
                </a:solidFill>
                <a:uFillTx/>
                <a:latin typeface="微软雅黑" charset="0"/>
                <a:ea typeface="微软雅黑" charset="0"/>
                <a:cs typeface="+mn-ea"/>
                <a:sym typeface="Arial" pitchFamily="34" charset="0"/>
              </a:rPr>
              <a:t>&amp;CTO</a:t>
            </a:r>
          </a:p>
          <a:p>
            <a:pPr algn="r"/>
            <a:r>
              <a:rPr lang="zh-CN" altLang="en-US" b="1" dirty="0">
                <a:solidFill>
                  <a:schemeClr val="bg1"/>
                </a:solidFill>
                <a:latin typeface="微软雅黑" charset="0"/>
                <a:ea typeface="微软雅黑" charset="0"/>
                <a:cs typeface="+mn-ea"/>
                <a:sym typeface="Arial" pitchFamily="34" charset="0"/>
              </a:rPr>
              <a:t>冯大航</a:t>
            </a:r>
            <a:endParaRPr lang="en-US" altLang="zh-CN" b="1" dirty="0">
              <a:solidFill>
                <a:schemeClr val="bg1"/>
              </a:solidFill>
              <a:latin typeface="微软雅黑" charset="0"/>
              <a:ea typeface="微软雅黑" charset="0"/>
              <a:cs typeface="+mn-ea"/>
              <a:sym typeface="Arial" pitchFamily="34" charset="0"/>
            </a:endParaRPr>
          </a:p>
          <a:p>
            <a:pPr algn="r"/>
            <a:r>
              <a:rPr lang="en-US" altLang="zh-CN" b="1" dirty="0">
                <a:solidFill>
                  <a:schemeClr val="bg1"/>
                </a:solidFill>
                <a:latin typeface="微软雅黑" charset="0"/>
                <a:ea typeface="微软雅黑" charset="0"/>
                <a:cs typeface="+mn-ea"/>
                <a:sym typeface="Arial" pitchFamily="34" charset="0"/>
              </a:rPr>
              <a:t>2019.10.26</a:t>
            </a:r>
            <a:endParaRPr lang="zh-CN" altLang="en-US" b="1" dirty="0">
              <a:solidFill>
                <a:schemeClr val="bg1"/>
              </a:solidFill>
              <a:uFillTx/>
              <a:latin typeface="微软雅黑" charset="0"/>
              <a:ea typeface="微软雅黑" charset="0"/>
              <a:cs typeface="+mn-ea"/>
              <a:sym typeface="Arial" pitchFamily="34" charset="0"/>
            </a:endParaRPr>
          </a:p>
        </p:txBody>
      </p:sp>
      <p:pic>
        <p:nvPicPr>
          <p:cNvPr id="11" name="图片 10" descr="SoundAI白色"/>
          <p:cNvPicPr>
            <a:picLocks noChangeAspect="1"/>
          </p:cNvPicPr>
          <p:nvPr/>
        </p:nvPicPr>
        <p:blipFill>
          <a:blip r:embed="rId3" cstate="print"/>
          <a:stretch>
            <a:fillRect/>
          </a:stretch>
        </p:blipFill>
        <p:spPr>
          <a:xfrm>
            <a:off x="10313502" y="42560"/>
            <a:ext cx="1679529" cy="9445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对角圆角矩形 2">
            <a:extLst>
              <a:ext uri="{FF2B5EF4-FFF2-40B4-BE49-F238E27FC236}">
                <a16:creationId xmlns="" xmlns:a16="http://schemas.microsoft.com/office/drawing/2014/main" id="{10A44DA6-024E-4772-88DC-91A355EF8D47}"/>
              </a:ext>
            </a:extLst>
          </p:cNvPr>
          <p:cNvSpPr/>
          <p:nvPr/>
        </p:nvSpPr>
        <p:spPr>
          <a:xfrm>
            <a:off x="342899" y="932531"/>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rotWithShape="1">
          <a:blip r:embed="rId3" cstate="print"/>
          <a:srcRect r="6399" b="12340"/>
          <a:stretch/>
        </p:blipFill>
        <p:spPr bwMode="auto">
          <a:xfrm>
            <a:off x="3227394" y="1809669"/>
            <a:ext cx="5063582" cy="1017943"/>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275411" y="2819165"/>
            <a:ext cx="7822529" cy="3770908"/>
          </a:xfrm>
          <a:prstGeom prst="rect">
            <a:avLst/>
          </a:prstGeom>
          <a:noFill/>
          <a:ln w="9525">
            <a:noFill/>
            <a:miter lim="800000"/>
            <a:headEnd/>
            <a:tailEnd/>
          </a:ln>
          <a:effectLst/>
        </p:spPr>
      </p:pic>
      <p:grpSp>
        <p:nvGrpSpPr>
          <p:cNvPr id="9" name="组合 8">
            <a:extLst>
              <a:ext uri="{FF2B5EF4-FFF2-40B4-BE49-F238E27FC236}">
                <a16:creationId xmlns="" xmlns:a16="http://schemas.microsoft.com/office/drawing/2014/main" id="{98FF79C8-C8CE-4B91-A5F7-01AD8F2A958F}"/>
              </a:ext>
            </a:extLst>
          </p:cNvPr>
          <p:cNvGrpSpPr/>
          <p:nvPr/>
        </p:nvGrpSpPr>
        <p:grpSpPr>
          <a:xfrm>
            <a:off x="283812" y="332105"/>
            <a:ext cx="2943582" cy="464185"/>
            <a:chOff x="283812" y="332105"/>
            <a:chExt cx="2943582" cy="464185"/>
          </a:xfrm>
        </p:grpSpPr>
        <p:grpSp>
          <p:nvGrpSpPr>
            <p:cNvPr id="10" name="组合 9">
              <a:extLst>
                <a:ext uri="{FF2B5EF4-FFF2-40B4-BE49-F238E27FC236}">
                  <a16:creationId xmlns="" xmlns:a16="http://schemas.microsoft.com/office/drawing/2014/main" id="{1D8EA651-CCF2-4446-8CD9-8B1DD991672D}"/>
                </a:ext>
              </a:extLst>
            </p:cNvPr>
            <p:cNvGrpSpPr/>
            <p:nvPr/>
          </p:nvGrpSpPr>
          <p:grpSpPr>
            <a:xfrm>
              <a:off x="283812" y="334645"/>
              <a:ext cx="1510030" cy="461645"/>
              <a:chOff x="428" y="527"/>
              <a:chExt cx="2378" cy="727"/>
            </a:xfrm>
          </p:grpSpPr>
          <p:sp>
            <p:nvSpPr>
              <p:cNvPr id="12" name="文本框 11">
                <a:extLst>
                  <a:ext uri="{FF2B5EF4-FFF2-40B4-BE49-F238E27FC236}">
                    <a16:creationId xmlns="" xmlns:a16="http://schemas.microsoft.com/office/drawing/2014/main" id="{5282007E-FAC3-479D-8721-E85DFD567ADA}"/>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数据扩充</a:t>
                </a:r>
              </a:p>
            </p:txBody>
          </p:sp>
          <p:sp>
            <p:nvSpPr>
              <p:cNvPr id="13" name="矩形 12">
                <a:extLst>
                  <a:ext uri="{FF2B5EF4-FFF2-40B4-BE49-F238E27FC236}">
                    <a16:creationId xmlns="" xmlns:a16="http://schemas.microsoft.com/office/drawing/2014/main" id="{82DFE19B-5AAE-45C7-8434-175C7DCA133B}"/>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1" name="文本框 10">
              <a:extLst>
                <a:ext uri="{FF2B5EF4-FFF2-40B4-BE49-F238E27FC236}">
                  <a16:creationId xmlns="" xmlns:a16="http://schemas.microsoft.com/office/drawing/2014/main" id="{3AE33975-BB74-4F95-A8D0-D7A961DC4501}"/>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基本方法</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18" name="TextBox 2">
            <a:extLst>
              <a:ext uri="{FF2B5EF4-FFF2-40B4-BE49-F238E27FC236}">
                <a16:creationId xmlns="" xmlns:a16="http://schemas.microsoft.com/office/drawing/2014/main" id="{203DE393-2FFE-4C82-974F-D41EE3140B57}"/>
              </a:ext>
            </a:extLst>
          </p:cNvPr>
          <p:cNvSpPr txBox="1"/>
          <p:nvPr/>
        </p:nvSpPr>
        <p:spPr>
          <a:xfrm>
            <a:off x="734005" y="1211763"/>
            <a:ext cx="9829084" cy="461665"/>
          </a:xfrm>
          <a:prstGeom prst="rect">
            <a:avLst/>
          </a:prstGeom>
          <a:noFill/>
        </p:spPr>
        <p:txBody>
          <a:bodyPr wrap="square" rtlCol="0">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球</a:t>
            </a:r>
            <a:r>
              <a:rPr lang="zh-CN" altLang="en-US" sz="2400" dirty="0" smtClean="0">
                <a:solidFill>
                  <a:schemeClr val="tx1">
                    <a:lumMod val="65000"/>
                    <a:lumOff val="35000"/>
                  </a:schemeClr>
                </a:solidFill>
                <a:latin typeface="微软雅黑" panose="020B0503020204020204" pitchFamily="34" charset="-122"/>
                <a:ea typeface="微软雅黑" panose="020B0503020204020204" pitchFamily="34" charset="-122"/>
              </a:rPr>
              <a:t>形</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各向同性噪声场</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对角圆角矩形 2">
            <a:extLst>
              <a:ext uri="{FF2B5EF4-FFF2-40B4-BE49-F238E27FC236}">
                <a16:creationId xmlns="" xmlns:a16="http://schemas.microsoft.com/office/drawing/2014/main" id="{67E4026A-1569-474D-BA7B-EE302F2B36E4}"/>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34005" y="1211763"/>
            <a:ext cx="9829084" cy="461665"/>
          </a:xfrm>
          <a:prstGeom prst="rect">
            <a:avLst/>
          </a:prstGeom>
          <a:noFill/>
        </p:spPr>
        <p:txBody>
          <a:bodyPr wrap="square" rtlCol="0">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柱形各向同性噪声场</a:t>
            </a:r>
            <a:endPar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075" name="Picture 3"/>
          <p:cNvPicPr>
            <a:picLocks noChangeAspect="1" noChangeArrowheads="1"/>
          </p:cNvPicPr>
          <p:nvPr/>
        </p:nvPicPr>
        <p:blipFill rotWithShape="1">
          <a:blip r:embed="rId3" cstate="print"/>
          <a:srcRect t="1706" r="3860"/>
          <a:stretch/>
        </p:blipFill>
        <p:spPr bwMode="auto">
          <a:xfrm>
            <a:off x="3234408" y="1809670"/>
            <a:ext cx="5771027" cy="100926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2256098" y="2791642"/>
            <a:ext cx="7879620" cy="3798430"/>
          </a:xfrm>
          <a:prstGeom prst="rect">
            <a:avLst/>
          </a:prstGeom>
          <a:noFill/>
          <a:ln w="9525">
            <a:noFill/>
            <a:miter lim="800000"/>
            <a:headEnd/>
            <a:tailEnd/>
          </a:ln>
          <a:effectLst/>
        </p:spPr>
      </p:pic>
      <p:grpSp>
        <p:nvGrpSpPr>
          <p:cNvPr id="9" name="组合 8">
            <a:extLst>
              <a:ext uri="{FF2B5EF4-FFF2-40B4-BE49-F238E27FC236}">
                <a16:creationId xmlns="" xmlns:a16="http://schemas.microsoft.com/office/drawing/2014/main" id="{F048119A-A807-4C46-8433-DD35611ED1BC}"/>
              </a:ext>
            </a:extLst>
          </p:cNvPr>
          <p:cNvGrpSpPr/>
          <p:nvPr/>
        </p:nvGrpSpPr>
        <p:grpSpPr>
          <a:xfrm>
            <a:off x="283812" y="332105"/>
            <a:ext cx="2943582" cy="464185"/>
            <a:chOff x="283812" y="332105"/>
            <a:chExt cx="2943582" cy="464185"/>
          </a:xfrm>
        </p:grpSpPr>
        <p:grpSp>
          <p:nvGrpSpPr>
            <p:cNvPr id="10" name="组合 9">
              <a:extLst>
                <a:ext uri="{FF2B5EF4-FFF2-40B4-BE49-F238E27FC236}">
                  <a16:creationId xmlns="" xmlns:a16="http://schemas.microsoft.com/office/drawing/2014/main" id="{1E2B4380-088D-4D6C-A78A-B040282F770C}"/>
                </a:ext>
              </a:extLst>
            </p:cNvPr>
            <p:cNvGrpSpPr/>
            <p:nvPr/>
          </p:nvGrpSpPr>
          <p:grpSpPr>
            <a:xfrm>
              <a:off x="283812" y="334645"/>
              <a:ext cx="1510030" cy="461645"/>
              <a:chOff x="428" y="527"/>
              <a:chExt cx="2378" cy="727"/>
            </a:xfrm>
          </p:grpSpPr>
          <p:sp>
            <p:nvSpPr>
              <p:cNvPr id="12" name="文本框 11">
                <a:extLst>
                  <a:ext uri="{FF2B5EF4-FFF2-40B4-BE49-F238E27FC236}">
                    <a16:creationId xmlns="" xmlns:a16="http://schemas.microsoft.com/office/drawing/2014/main" id="{FDE0CCCE-F326-4F4F-80A7-4F112BF34B40}"/>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数据扩充</a:t>
                </a:r>
              </a:p>
            </p:txBody>
          </p:sp>
          <p:sp>
            <p:nvSpPr>
              <p:cNvPr id="13" name="矩形 12">
                <a:extLst>
                  <a:ext uri="{FF2B5EF4-FFF2-40B4-BE49-F238E27FC236}">
                    <a16:creationId xmlns="" xmlns:a16="http://schemas.microsoft.com/office/drawing/2014/main" id="{786878BE-CB32-437C-A11A-5014105F8B22}"/>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1" name="文本框 10">
              <a:extLst>
                <a:ext uri="{FF2B5EF4-FFF2-40B4-BE49-F238E27FC236}">
                  <a16:creationId xmlns="" xmlns:a16="http://schemas.microsoft.com/office/drawing/2014/main" id="{1456E120-4993-45CC-ACD0-702E4A1F5283}"/>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基本方法</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对角圆角矩形 2">
            <a:extLst>
              <a:ext uri="{FF2B5EF4-FFF2-40B4-BE49-F238E27FC236}">
                <a16:creationId xmlns="" xmlns:a16="http://schemas.microsoft.com/office/drawing/2014/main" id="{4ADB67AC-9AE3-426C-A43B-0C8FDC1D7A42}"/>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98" name="Picture 2"/>
          <p:cNvPicPr>
            <a:picLocks noChangeAspect="1" noChangeArrowheads="1"/>
          </p:cNvPicPr>
          <p:nvPr/>
        </p:nvPicPr>
        <p:blipFill>
          <a:blip r:embed="rId3" cstate="print"/>
          <a:srcRect/>
          <a:stretch>
            <a:fillRect/>
          </a:stretch>
        </p:blipFill>
        <p:spPr bwMode="auto">
          <a:xfrm>
            <a:off x="599591" y="1345227"/>
            <a:ext cx="5359204" cy="266129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294422" y="1345227"/>
            <a:ext cx="5322581" cy="266129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599591" y="4138864"/>
            <a:ext cx="5359204" cy="2384492"/>
          </a:xfrm>
          <a:prstGeom prst="rect">
            <a:avLst/>
          </a:prstGeom>
          <a:noFill/>
          <a:ln w="9525">
            <a:noFill/>
            <a:miter lim="800000"/>
            <a:headEnd/>
            <a:tailEnd/>
          </a:ln>
        </p:spPr>
      </p:pic>
      <p:grpSp>
        <p:nvGrpSpPr>
          <p:cNvPr id="10" name="组合 9">
            <a:extLst>
              <a:ext uri="{FF2B5EF4-FFF2-40B4-BE49-F238E27FC236}">
                <a16:creationId xmlns="" xmlns:a16="http://schemas.microsoft.com/office/drawing/2014/main" id="{510894E9-5E24-4F2B-A6FC-251A0DE3645B}"/>
              </a:ext>
            </a:extLst>
          </p:cNvPr>
          <p:cNvGrpSpPr/>
          <p:nvPr/>
        </p:nvGrpSpPr>
        <p:grpSpPr>
          <a:xfrm>
            <a:off x="283812" y="332105"/>
            <a:ext cx="2943582" cy="464185"/>
            <a:chOff x="283812" y="332105"/>
            <a:chExt cx="2943582" cy="464185"/>
          </a:xfrm>
        </p:grpSpPr>
        <p:grpSp>
          <p:nvGrpSpPr>
            <p:cNvPr id="11" name="组合 10">
              <a:extLst>
                <a:ext uri="{FF2B5EF4-FFF2-40B4-BE49-F238E27FC236}">
                  <a16:creationId xmlns="" xmlns:a16="http://schemas.microsoft.com/office/drawing/2014/main" id="{0F066D1A-C396-46F7-AF20-2EBBDDE6A99C}"/>
                </a:ext>
              </a:extLst>
            </p:cNvPr>
            <p:cNvGrpSpPr/>
            <p:nvPr/>
          </p:nvGrpSpPr>
          <p:grpSpPr>
            <a:xfrm>
              <a:off x="283812" y="334645"/>
              <a:ext cx="1510030" cy="461645"/>
              <a:chOff x="428" y="527"/>
              <a:chExt cx="2378" cy="727"/>
            </a:xfrm>
          </p:grpSpPr>
          <p:sp>
            <p:nvSpPr>
              <p:cNvPr id="13" name="文本框 12">
                <a:extLst>
                  <a:ext uri="{FF2B5EF4-FFF2-40B4-BE49-F238E27FC236}">
                    <a16:creationId xmlns="" xmlns:a16="http://schemas.microsoft.com/office/drawing/2014/main" id="{60A4E71E-76C7-483E-A352-4D1D35AD649E}"/>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数据扩充</a:t>
                </a:r>
              </a:p>
            </p:txBody>
          </p:sp>
          <p:sp>
            <p:nvSpPr>
              <p:cNvPr id="14" name="矩形 13">
                <a:extLst>
                  <a:ext uri="{FF2B5EF4-FFF2-40B4-BE49-F238E27FC236}">
                    <a16:creationId xmlns="" xmlns:a16="http://schemas.microsoft.com/office/drawing/2014/main" id="{4B4E3A54-B806-4361-8144-99E827DDDE9D}"/>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 xmlns:a16="http://schemas.microsoft.com/office/drawing/2014/main" id="{941EA4FF-0EBD-4C4F-A72F-8BB6DA89986E}"/>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基本方法</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pic>
        <p:nvPicPr>
          <p:cNvPr id="15" name="Picture 2"/>
          <p:cNvPicPr>
            <a:picLocks noChangeAspect="1" noChangeArrowheads="1"/>
          </p:cNvPicPr>
          <p:nvPr/>
        </p:nvPicPr>
        <p:blipFill>
          <a:blip r:embed="rId6" cstate="print"/>
          <a:srcRect/>
          <a:stretch>
            <a:fillRect/>
          </a:stretch>
        </p:blipFill>
        <p:spPr bwMode="auto">
          <a:xfrm>
            <a:off x="7308796" y="5149643"/>
            <a:ext cx="3838575" cy="4667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对角圆角矩形 2">
            <a:extLst>
              <a:ext uri="{FF2B5EF4-FFF2-40B4-BE49-F238E27FC236}">
                <a16:creationId xmlns="" xmlns:a16="http://schemas.microsoft.com/office/drawing/2014/main" id="{F0447512-37C0-454E-8061-2655FFBFAF33}"/>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 xmlns:a16="http://schemas.microsoft.com/office/drawing/2014/main" id="{69A91F4B-E14E-477F-8C2F-5B6CD84D5300}"/>
              </a:ext>
            </a:extLst>
          </p:cNvPr>
          <p:cNvGrpSpPr/>
          <p:nvPr/>
        </p:nvGrpSpPr>
        <p:grpSpPr>
          <a:xfrm>
            <a:off x="795882" y="1302507"/>
            <a:ext cx="3956592" cy="5297184"/>
            <a:chOff x="795882" y="1290475"/>
            <a:chExt cx="3956592" cy="5297184"/>
          </a:xfrm>
        </p:grpSpPr>
        <p:pic>
          <p:nvPicPr>
            <p:cNvPr id="5122" name="Picture 2"/>
            <p:cNvPicPr>
              <a:picLocks noChangeAspect="1" noChangeArrowheads="1"/>
            </p:cNvPicPr>
            <p:nvPr/>
          </p:nvPicPr>
          <p:blipFill>
            <a:blip r:embed="rId3" cstate="print"/>
            <a:srcRect/>
            <a:stretch>
              <a:fillRect/>
            </a:stretch>
          </p:blipFill>
          <p:spPr bwMode="auto">
            <a:xfrm>
              <a:off x="795882" y="1290475"/>
              <a:ext cx="3956592" cy="3987383"/>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795882" y="5261488"/>
              <a:ext cx="3956592" cy="1326171"/>
            </a:xfrm>
            <a:prstGeom prst="rect">
              <a:avLst/>
            </a:prstGeom>
            <a:noFill/>
            <a:ln w="9525">
              <a:noFill/>
              <a:miter lim="800000"/>
              <a:headEnd/>
              <a:tailEnd/>
            </a:ln>
          </p:spPr>
        </p:pic>
      </p:grpSp>
      <p:sp>
        <p:nvSpPr>
          <p:cNvPr id="6" name="矩形 5"/>
          <p:cNvSpPr/>
          <p:nvPr/>
        </p:nvSpPr>
        <p:spPr>
          <a:xfrm>
            <a:off x="5476447" y="6057577"/>
            <a:ext cx="5561331" cy="461665"/>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参考文献：</a:t>
            </a:r>
            <a:endParaRPr lang="en-US" altLang="zh-CN" sz="1200" dirty="0">
              <a:latin typeface="微软雅黑" panose="020B0503020204020204" pitchFamily="34" charset="-122"/>
              <a:ea typeface="微软雅黑" panose="020B0503020204020204" pitchFamily="34" charset="-122"/>
            </a:endParaRPr>
          </a:p>
          <a:p>
            <a:r>
              <a:rPr lang="pt-BR" altLang="zh-CN" sz="1200" dirty="0">
                <a:latin typeface="微软雅黑" panose="020B0503020204020204" pitchFamily="34" charset="-122"/>
                <a:ea typeface="微软雅黑" panose="020B0503020204020204" pitchFamily="34" charset="-122"/>
              </a:rPr>
              <a:t>Emanuël A. P. Habets</a:t>
            </a: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Generating sensor signals in isotropic noise </a:t>
            </a:r>
            <a:r>
              <a:rPr lang="en-US" altLang="zh-CN" sz="1200" dirty="0" err="1">
                <a:latin typeface="微软雅黑" panose="020B0503020204020204" pitchFamily="34" charset="-122"/>
                <a:ea typeface="微软雅黑" panose="020B0503020204020204" pitchFamily="34" charset="-122"/>
              </a:rPr>
              <a:t>ﬁelds</a:t>
            </a: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 xmlns:a16="http://schemas.microsoft.com/office/drawing/2014/main" id="{797C8818-CFC2-4AEB-B7AE-5269BC4256F2}"/>
              </a:ext>
            </a:extLst>
          </p:cNvPr>
          <p:cNvGrpSpPr/>
          <p:nvPr/>
        </p:nvGrpSpPr>
        <p:grpSpPr>
          <a:xfrm>
            <a:off x="283812" y="332105"/>
            <a:ext cx="2943582" cy="464185"/>
            <a:chOff x="283812" y="332105"/>
            <a:chExt cx="2943582" cy="464185"/>
          </a:xfrm>
        </p:grpSpPr>
        <p:grpSp>
          <p:nvGrpSpPr>
            <p:cNvPr id="18" name="组合 17">
              <a:extLst>
                <a:ext uri="{FF2B5EF4-FFF2-40B4-BE49-F238E27FC236}">
                  <a16:creationId xmlns="" xmlns:a16="http://schemas.microsoft.com/office/drawing/2014/main" id="{A2C9DA3D-165D-499E-8EAE-6440374C53DD}"/>
                </a:ext>
              </a:extLst>
            </p:cNvPr>
            <p:cNvGrpSpPr/>
            <p:nvPr/>
          </p:nvGrpSpPr>
          <p:grpSpPr>
            <a:xfrm>
              <a:off x="283812" y="334645"/>
              <a:ext cx="1510030" cy="461645"/>
              <a:chOff x="428" y="527"/>
              <a:chExt cx="2378" cy="727"/>
            </a:xfrm>
          </p:grpSpPr>
          <p:sp>
            <p:nvSpPr>
              <p:cNvPr id="20" name="文本框 19">
                <a:extLst>
                  <a:ext uri="{FF2B5EF4-FFF2-40B4-BE49-F238E27FC236}">
                    <a16:creationId xmlns="" xmlns:a16="http://schemas.microsoft.com/office/drawing/2014/main" id="{C6E022CB-8A1C-4F01-96FF-F57A798C6DC5}"/>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数据扩充</a:t>
                </a:r>
              </a:p>
            </p:txBody>
          </p:sp>
          <p:sp>
            <p:nvSpPr>
              <p:cNvPr id="21" name="矩形 20">
                <a:extLst>
                  <a:ext uri="{FF2B5EF4-FFF2-40B4-BE49-F238E27FC236}">
                    <a16:creationId xmlns="" xmlns:a16="http://schemas.microsoft.com/office/drawing/2014/main" id="{58B027C0-D87B-414D-90C4-2B560C038784}"/>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9" name="文本框 18">
              <a:extLst>
                <a:ext uri="{FF2B5EF4-FFF2-40B4-BE49-F238E27FC236}">
                  <a16:creationId xmlns="" xmlns:a16="http://schemas.microsoft.com/office/drawing/2014/main" id="{4197CBBA-BF40-4D85-93BE-C63215C3B982}"/>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基本方法</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对角圆角矩形 2">
            <a:extLst>
              <a:ext uri="{FF2B5EF4-FFF2-40B4-BE49-F238E27FC236}">
                <a16:creationId xmlns="" xmlns:a16="http://schemas.microsoft.com/office/drawing/2014/main" id="{5B270E6D-135B-494D-880F-F2949AB28426}"/>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146" name="Picture 2"/>
          <p:cNvPicPr>
            <a:picLocks noChangeAspect="1" noChangeArrowheads="1"/>
          </p:cNvPicPr>
          <p:nvPr/>
        </p:nvPicPr>
        <p:blipFill>
          <a:blip r:embed="rId3" cstate="print"/>
          <a:srcRect/>
          <a:stretch>
            <a:fillRect/>
          </a:stretch>
        </p:blipFill>
        <p:spPr bwMode="auto">
          <a:xfrm>
            <a:off x="1334911" y="955887"/>
            <a:ext cx="9567898" cy="4926753"/>
          </a:xfrm>
          <a:prstGeom prst="rect">
            <a:avLst/>
          </a:prstGeom>
          <a:noFill/>
          <a:ln w="9525">
            <a:noFill/>
            <a:miter lim="800000"/>
            <a:headEnd/>
            <a:tailEnd/>
          </a:ln>
        </p:spPr>
      </p:pic>
      <p:grpSp>
        <p:nvGrpSpPr>
          <p:cNvPr id="8" name="组合 7">
            <a:extLst>
              <a:ext uri="{FF2B5EF4-FFF2-40B4-BE49-F238E27FC236}">
                <a16:creationId xmlns="" xmlns:a16="http://schemas.microsoft.com/office/drawing/2014/main" id="{54AB7E36-79A9-4B2D-8596-2C254DB46A3F}"/>
              </a:ext>
            </a:extLst>
          </p:cNvPr>
          <p:cNvGrpSpPr/>
          <p:nvPr/>
        </p:nvGrpSpPr>
        <p:grpSpPr>
          <a:xfrm>
            <a:off x="283812" y="332105"/>
            <a:ext cx="2943582" cy="464185"/>
            <a:chOff x="283812" y="332105"/>
            <a:chExt cx="2943582" cy="464185"/>
          </a:xfrm>
        </p:grpSpPr>
        <p:grpSp>
          <p:nvGrpSpPr>
            <p:cNvPr id="9" name="组合 8">
              <a:extLst>
                <a:ext uri="{FF2B5EF4-FFF2-40B4-BE49-F238E27FC236}">
                  <a16:creationId xmlns="" xmlns:a16="http://schemas.microsoft.com/office/drawing/2014/main" id="{B9D762A8-4AB9-43A1-A4AD-24F6D66EC5F3}"/>
                </a:ext>
              </a:extLst>
            </p:cNvPr>
            <p:cNvGrpSpPr/>
            <p:nvPr/>
          </p:nvGrpSpPr>
          <p:grpSpPr>
            <a:xfrm>
              <a:off x="283812" y="334645"/>
              <a:ext cx="1510030" cy="461645"/>
              <a:chOff x="428" y="527"/>
              <a:chExt cx="2378" cy="727"/>
            </a:xfrm>
          </p:grpSpPr>
          <p:sp>
            <p:nvSpPr>
              <p:cNvPr id="11" name="文本框 10">
                <a:extLst>
                  <a:ext uri="{FF2B5EF4-FFF2-40B4-BE49-F238E27FC236}">
                    <a16:creationId xmlns="" xmlns:a16="http://schemas.microsoft.com/office/drawing/2014/main" id="{5AE26F30-CC3F-417D-A1B2-2B5B70B84E6D}"/>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数据扩充</a:t>
                </a:r>
              </a:p>
            </p:txBody>
          </p:sp>
          <p:sp>
            <p:nvSpPr>
              <p:cNvPr id="12" name="矩形 11">
                <a:extLst>
                  <a:ext uri="{FF2B5EF4-FFF2-40B4-BE49-F238E27FC236}">
                    <a16:creationId xmlns="" xmlns:a16="http://schemas.microsoft.com/office/drawing/2014/main" id="{692F9B01-5AFB-4828-93AD-64BB92842C7B}"/>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0" name="文本框 9">
              <a:extLst>
                <a:ext uri="{FF2B5EF4-FFF2-40B4-BE49-F238E27FC236}">
                  <a16:creationId xmlns="" xmlns:a16="http://schemas.microsoft.com/office/drawing/2014/main" id="{8B7FE5B8-577C-485F-912D-98BC22EF8B2E}"/>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基本方法</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14" name="TextBox 13"/>
          <p:cNvSpPr txBox="1"/>
          <p:nvPr/>
        </p:nvSpPr>
        <p:spPr>
          <a:xfrm>
            <a:off x="1828116" y="5892044"/>
            <a:ext cx="3733702" cy="707886"/>
          </a:xfrm>
          <a:prstGeom prst="rect">
            <a:avLst/>
          </a:prstGeom>
          <a:noFill/>
        </p:spPr>
        <p:txBody>
          <a:bodyPr wrap="square" rtlCol="0">
            <a:spAutoFit/>
          </a:bodyPr>
          <a:lstStyle/>
          <a:p>
            <a:r>
              <a:rPr lang="en-US" altLang="zh-CN" sz="2000" dirty="0" smtClean="0">
                <a:solidFill>
                  <a:schemeClr val="tx1">
                    <a:lumMod val="65000"/>
                    <a:lumOff val="35000"/>
                  </a:schemeClr>
                </a:solidFill>
              </a:rPr>
              <a:t>spherically isotropic noise </a:t>
            </a:r>
            <a:r>
              <a:rPr lang="en-US" altLang="zh-CN" sz="2000" dirty="0" err="1" smtClean="0">
                <a:solidFill>
                  <a:schemeClr val="tx1">
                    <a:lumMod val="65000"/>
                    <a:lumOff val="35000"/>
                  </a:schemeClr>
                </a:solidFill>
              </a:rPr>
              <a:t>ﬁeld</a:t>
            </a:r>
            <a:endParaRPr lang="en-US" altLang="zh-CN" sz="2000" dirty="0" smtClean="0">
              <a:solidFill>
                <a:schemeClr val="tx1">
                  <a:lumMod val="65000"/>
                  <a:lumOff val="35000"/>
                </a:schemeClr>
              </a:solidFill>
            </a:endParaRPr>
          </a:p>
          <a:p>
            <a:r>
              <a:rPr lang="en-US" altLang="zh-CN" sz="2000" dirty="0" smtClean="0">
                <a:solidFill>
                  <a:schemeClr val="tx1">
                    <a:lumMod val="65000"/>
                    <a:lumOff val="35000"/>
                  </a:schemeClr>
                </a:solidFill>
              </a:rPr>
              <a:t>d=10cm, d=20cm</a:t>
            </a:r>
            <a:endParaRPr lang="zh-CN" altLang="en-US" sz="2000" dirty="0" smtClean="0">
              <a:solidFill>
                <a:schemeClr val="tx1">
                  <a:lumMod val="65000"/>
                  <a:lumOff val="35000"/>
                </a:schemeClr>
              </a:solidFill>
            </a:endParaRPr>
          </a:p>
        </p:txBody>
      </p:sp>
      <p:sp>
        <p:nvSpPr>
          <p:cNvPr id="15" name="TextBox 14"/>
          <p:cNvSpPr txBox="1"/>
          <p:nvPr/>
        </p:nvSpPr>
        <p:spPr>
          <a:xfrm>
            <a:off x="6704788" y="5892044"/>
            <a:ext cx="3962296" cy="707886"/>
          </a:xfrm>
          <a:prstGeom prst="rect">
            <a:avLst/>
          </a:prstGeom>
          <a:noFill/>
        </p:spPr>
        <p:txBody>
          <a:bodyPr wrap="square" rtlCol="0">
            <a:spAutoFit/>
          </a:bodyPr>
          <a:lstStyle/>
          <a:p>
            <a:r>
              <a:rPr lang="en-US" altLang="zh-CN" sz="2000" dirty="0" smtClean="0">
                <a:solidFill>
                  <a:schemeClr val="tx1">
                    <a:lumMod val="65000"/>
                    <a:lumOff val="35000"/>
                  </a:schemeClr>
                </a:solidFill>
              </a:rPr>
              <a:t>cylindrically isotropic noise </a:t>
            </a:r>
            <a:r>
              <a:rPr lang="en-US" altLang="zh-CN" sz="2000" dirty="0" err="1" smtClean="0">
                <a:solidFill>
                  <a:schemeClr val="tx1">
                    <a:lumMod val="65000"/>
                    <a:lumOff val="35000"/>
                  </a:schemeClr>
                </a:solidFill>
              </a:rPr>
              <a:t>ﬁeld</a:t>
            </a:r>
            <a:endParaRPr lang="en-US" altLang="zh-CN" sz="2000" dirty="0" smtClean="0">
              <a:solidFill>
                <a:schemeClr val="tx1">
                  <a:lumMod val="65000"/>
                  <a:lumOff val="35000"/>
                </a:schemeClr>
              </a:solidFill>
            </a:endParaRPr>
          </a:p>
          <a:p>
            <a:r>
              <a:rPr lang="en-US" altLang="zh-CN" sz="2000" dirty="0" smtClean="0">
                <a:solidFill>
                  <a:schemeClr val="tx1">
                    <a:lumMod val="65000"/>
                    <a:lumOff val="35000"/>
                  </a:schemeClr>
                </a:solidFill>
              </a:rPr>
              <a:t>d=10cm, d=20cm</a:t>
            </a:r>
            <a:endParaRPr lang="zh-CN" altLang="en-US" sz="2000" dirty="0" smtClean="0">
              <a:solidFill>
                <a:schemeClr val="tx1">
                  <a:lumMod val="65000"/>
                  <a:lumOff val="3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对角圆角矩形 2">
            <a:extLst>
              <a:ext uri="{FF2B5EF4-FFF2-40B4-BE49-F238E27FC236}">
                <a16:creationId xmlns="" xmlns:a16="http://schemas.microsoft.com/office/drawing/2014/main" id="{5B270E6D-135B-494D-880F-F2949AB28426}"/>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5AE26F30-CC3F-417D-A1B2-2B5B70B84E6D}"/>
              </a:ext>
            </a:extLst>
          </p:cNvPr>
          <p:cNvSpPr txBox="1"/>
          <p:nvPr/>
        </p:nvSpPr>
        <p:spPr>
          <a:xfrm>
            <a:off x="283812" y="334645"/>
            <a:ext cx="1416050" cy="461645"/>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未来趋势</a:t>
            </a:r>
          </a:p>
        </p:txBody>
      </p:sp>
      <p:sp>
        <p:nvSpPr>
          <p:cNvPr id="14" name="TextBox 13">
            <a:extLst>
              <a:ext uri="{FF2B5EF4-FFF2-40B4-BE49-F238E27FC236}">
                <a16:creationId xmlns="" xmlns:a16="http://schemas.microsoft.com/office/drawing/2014/main" id="{504B254E-0DEB-4D87-B425-1EB9020B31AC}"/>
              </a:ext>
            </a:extLst>
          </p:cNvPr>
          <p:cNvSpPr txBox="1"/>
          <p:nvPr/>
        </p:nvSpPr>
        <p:spPr>
          <a:xfrm>
            <a:off x="866213" y="1834231"/>
            <a:ext cx="6012601" cy="2554545"/>
          </a:xfrm>
          <a:prstGeom prst="rect">
            <a:avLst/>
          </a:prstGeom>
          <a:noFill/>
        </p:spPr>
        <p:txBody>
          <a:bodyPr wrap="square" rtlCol="0">
            <a:spAutoFit/>
          </a:bodyPr>
          <a:lstStyle/>
          <a:p>
            <a:pPr marL="514350" indent="-514350">
              <a:lnSpc>
                <a:spcPct val="200000"/>
              </a:lnSpc>
              <a:buFont typeface="Wingdings" pitchFamily="2" charset="2"/>
              <a:buChar char="u"/>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模型压缩，小型化</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Wingdings" pitchFamily="2" charset="2"/>
              <a:buChar char="u"/>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云端的二次确认</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Wingdings" pitchFamily="2" charset="2"/>
              <a:buChar char="u"/>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前端阵列信号处理与唤醒的深度融合</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14350" indent="-514350">
              <a:lnSpc>
                <a:spcPct val="200000"/>
              </a:lnSpc>
              <a:buFont typeface="Wingdings" pitchFamily="2" charset="2"/>
              <a:buChar char="u"/>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尽可能少的唤醒词录音数据达到比较好的效果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92791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7DDF3AFE-216D-469A-91C8-A2936B692BC1}"/>
              </a:ext>
            </a:extLst>
          </p:cNvPr>
          <p:cNvPicPr>
            <a:picLocks noChangeAspect="1"/>
          </p:cNvPicPr>
          <p:nvPr/>
        </p:nvPicPr>
        <p:blipFill rotWithShape="1">
          <a:blip r:embed="rId2" cstate="print">
            <a:duotone>
              <a:prstClr val="black"/>
              <a:schemeClr val="accent1">
                <a:tint val="45000"/>
                <a:satMod val="400000"/>
              </a:schemeClr>
            </a:duotone>
            <a:extLst>
              <a:ext uri="{28A0092B-C50C-407E-A947-70E740481C1C}">
                <a14:useLocalDpi xmlns="" xmlns:a14="http://schemas.microsoft.com/office/drawing/2010/main" val="0"/>
              </a:ext>
            </a:extLst>
          </a:blip>
          <a:srcRect l="12110" t="15353" r="9417" b="40202"/>
          <a:stretch/>
        </p:blipFill>
        <p:spPr>
          <a:xfrm>
            <a:off x="1902692" y="849746"/>
            <a:ext cx="8552872" cy="6267621"/>
          </a:xfrm>
          <a:prstGeom prst="rect">
            <a:avLst/>
          </a:prstGeom>
        </p:spPr>
      </p:pic>
      <p:sp>
        <p:nvSpPr>
          <p:cNvPr id="3" name="文本框 2">
            <a:extLst>
              <a:ext uri="{FF2B5EF4-FFF2-40B4-BE49-F238E27FC236}">
                <a16:creationId xmlns="" xmlns:a16="http://schemas.microsoft.com/office/drawing/2014/main" id="{6771D9D3-15D9-4254-A90C-44D0D546D947}"/>
              </a:ext>
            </a:extLst>
          </p:cNvPr>
          <p:cNvSpPr txBox="1"/>
          <p:nvPr/>
        </p:nvSpPr>
        <p:spPr>
          <a:xfrm>
            <a:off x="3716194" y="1707831"/>
            <a:ext cx="4864389" cy="1107996"/>
          </a:xfrm>
          <a:prstGeom prst="rect">
            <a:avLst/>
          </a:prstGeom>
          <a:noFill/>
        </p:spPr>
        <p:txBody>
          <a:bodyPr wrap="square" rtlCol="0">
            <a:spAutoFit/>
          </a:bodyPr>
          <a:lstStyle/>
          <a:p>
            <a:pPr algn="dist"/>
            <a:r>
              <a:rPr lang="en-US" altLang="zh-CN" sz="6600" b="1" dirty="0">
                <a:solidFill>
                  <a:srgbClr val="8D8889"/>
                </a:solidFill>
                <a:latin typeface="思源黑体 CN Normal" panose="020B0400000000000000" pitchFamily="34" charset="-122"/>
                <a:ea typeface="思源黑体 CN Normal" panose="020B0400000000000000" pitchFamily="34" charset="-122"/>
                <a:cs typeface="+mn-ea"/>
                <a:sym typeface="Source Han Sans HW SC" panose="020F0502020204030204"/>
              </a:rPr>
              <a:t>PART 03</a:t>
            </a:r>
            <a:endParaRPr lang="zh-CN" altLang="en-US" sz="6600" b="1" dirty="0">
              <a:solidFill>
                <a:srgbClr val="8D8889"/>
              </a:solidFill>
              <a:latin typeface="思源黑体 CN Normal" panose="020B0400000000000000" pitchFamily="34" charset="-122"/>
              <a:ea typeface="思源黑体 CN Normal" panose="020B0400000000000000" pitchFamily="34" charset="-122"/>
              <a:cs typeface="+mn-ea"/>
              <a:sym typeface="Source Han Sans HW SC" panose="020F0502020204030204"/>
            </a:endParaRPr>
          </a:p>
        </p:txBody>
      </p:sp>
      <p:sp>
        <p:nvSpPr>
          <p:cNvPr id="6" name="矩形 5">
            <a:extLst>
              <a:ext uri="{FF2B5EF4-FFF2-40B4-BE49-F238E27FC236}">
                <a16:creationId xmlns="" xmlns:a16="http://schemas.microsoft.com/office/drawing/2014/main" id="{ACCB5491-F1BD-40A4-8862-FD59E7B8C83D}"/>
              </a:ext>
            </a:extLst>
          </p:cNvPr>
          <p:cNvSpPr/>
          <p:nvPr/>
        </p:nvSpPr>
        <p:spPr>
          <a:xfrm>
            <a:off x="3796043" y="2842264"/>
            <a:ext cx="4605748" cy="1569660"/>
          </a:xfrm>
          <a:prstGeom prst="rect">
            <a:avLst/>
          </a:prstGeom>
        </p:spPr>
        <p:txBody>
          <a:bodyPr wrap="none">
            <a:spAutoFit/>
          </a:bodyPr>
          <a:lstStyle/>
          <a:p>
            <a:pPr algn="ctr">
              <a:spcBef>
                <a:spcPct val="0"/>
              </a:spcBef>
            </a:pPr>
            <a:r>
              <a:rPr lang="zh-CN" altLang="en-US"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rPr>
              <a:t>语音唤醒在声智</a:t>
            </a:r>
            <a:endParaRPr lang="en-US" altLang="zh-CN"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endParaRPr>
          </a:p>
          <a:p>
            <a:pPr algn="ctr">
              <a:spcBef>
                <a:spcPct val="0"/>
              </a:spcBef>
            </a:pPr>
            <a:r>
              <a:rPr lang="zh-CN" altLang="en-US"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rPr>
              <a:t>科技的实践</a:t>
            </a:r>
            <a:endParaRPr lang="zh-CN" altLang="zh-CN"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endParaRPr>
          </a:p>
        </p:txBody>
      </p:sp>
    </p:spTree>
    <p:extLst>
      <p:ext uri="{BB962C8B-B14F-4D97-AF65-F5344CB8AC3E}">
        <p14:creationId xmlns="" xmlns:p14="http://schemas.microsoft.com/office/powerpoint/2010/main" val="401072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5FA"/>
        </a:solidFill>
        <a:effectLst/>
      </p:bgPr>
    </p:bg>
    <p:spTree>
      <p:nvGrpSpPr>
        <p:cNvPr id="1" name=""/>
        <p:cNvGrpSpPr/>
        <p:nvPr/>
      </p:nvGrpSpPr>
      <p:grpSpPr>
        <a:xfrm>
          <a:off x="0" y="0"/>
          <a:ext cx="0" cy="0"/>
          <a:chOff x="0" y="0"/>
          <a:chExt cx="0" cy="0"/>
        </a:xfrm>
      </p:grpSpPr>
      <p:sp>
        <p:nvSpPr>
          <p:cNvPr id="4" name="矩形 3"/>
          <p:cNvSpPr/>
          <p:nvPr/>
        </p:nvSpPr>
        <p:spPr>
          <a:xfrm>
            <a:off x="872490" y="2531749"/>
            <a:ext cx="10624820" cy="1346907"/>
          </a:xfrm>
          <a:prstGeom prst="rect">
            <a:avLst/>
          </a:prstGeom>
        </p:spPr>
        <p:txBody>
          <a:bodyPr wrap="square">
            <a:spAutoFit/>
          </a:bodyPr>
          <a:lstStyle/>
          <a:p>
            <a:pPr>
              <a:lnSpc>
                <a:spcPct val="150000"/>
              </a:lnSpc>
            </a:pPr>
            <a:r>
              <a:rPr lang="zh-CN" altLang="zh-CN" sz="1400" dirty="0">
                <a:solidFill>
                  <a:schemeClr val="bg2">
                    <a:lumMod val="50000"/>
                  </a:schemeClr>
                </a:solidFill>
                <a:latin typeface="微软雅黑" charset="0"/>
                <a:ea typeface="微软雅黑" charset="0"/>
                <a:sym typeface="+mn-lt"/>
              </a:rPr>
              <a:t>声智科技</a:t>
            </a:r>
            <a:r>
              <a:rPr lang="zh-CN" altLang="en-US" sz="1400" dirty="0">
                <a:solidFill>
                  <a:schemeClr val="bg2">
                    <a:lumMod val="50000"/>
                  </a:schemeClr>
                </a:solidFill>
                <a:latin typeface="微软雅黑" charset="0"/>
                <a:ea typeface="微软雅黑" charset="0"/>
                <a:sym typeface="+mn-lt"/>
              </a:rPr>
              <a:t>成立于</a:t>
            </a:r>
            <a:r>
              <a:rPr lang="en-US" altLang="zh-CN" sz="1400" dirty="0">
                <a:solidFill>
                  <a:schemeClr val="bg2">
                    <a:lumMod val="50000"/>
                  </a:schemeClr>
                </a:solidFill>
                <a:latin typeface="微软雅黑" charset="0"/>
                <a:ea typeface="微软雅黑" charset="0"/>
                <a:sym typeface="+mn-lt"/>
              </a:rPr>
              <a:t>2016</a:t>
            </a:r>
            <a:r>
              <a:rPr lang="zh-CN" altLang="en-US" sz="1400" dirty="0">
                <a:solidFill>
                  <a:schemeClr val="bg2">
                    <a:lumMod val="50000"/>
                  </a:schemeClr>
                </a:solidFill>
                <a:latin typeface="微软雅黑" charset="0"/>
                <a:ea typeface="微软雅黑" charset="0"/>
                <a:sym typeface="+mn-lt"/>
              </a:rPr>
              <a:t>年</a:t>
            </a:r>
            <a:r>
              <a:rPr lang="en-US" altLang="zh-CN" sz="1400" dirty="0">
                <a:solidFill>
                  <a:schemeClr val="bg2">
                    <a:lumMod val="50000"/>
                  </a:schemeClr>
                </a:solidFill>
                <a:latin typeface="微软雅黑" charset="0"/>
                <a:ea typeface="微软雅黑" charset="0"/>
                <a:sym typeface="+mn-lt"/>
              </a:rPr>
              <a:t>5</a:t>
            </a:r>
            <a:r>
              <a:rPr lang="zh-CN" altLang="en-US" sz="1400" dirty="0">
                <a:solidFill>
                  <a:schemeClr val="bg2">
                    <a:lumMod val="50000"/>
                  </a:schemeClr>
                </a:solidFill>
                <a:latin typeface="微软雅黑" charset="0"/>
                <a:ea typeface="微软雅黑" charset="0"/>
                <a:sym typeface="+mn-lt"/>
              </a:rPr>
              <a:t>月，</a:t>
            </a:r>
            <a:r>
              <a:rPr lang="zh-CN" altLang="zh-CN" sz="1400" dirty="0">
                <a:solidFill>
                  <a:schemeClr val="bg2">
                    <a:lumMod val="50000"/>
                  </a:schemeClr>
                </a:solidFill>
                <a:latin typeface="微软雅黑" charset="0"/>
                <a:ea typeface="微软雅黑" charset="0"/>
                <a:sym typeface="+mn-lt"/>
              </a:rPr>
              <a:t>是</a:t>
            </a:r>
            <a:r>
              <a:rPr lang="zh-CN" altLang="en-US" sz="1400" dirty="0">
                <a:solidFill>
                  <a:schemeClr val="bg2">
                    <a:lumMod val="50000"/>
                  </a:schemeClr>
                </a:solidFill>
                <a:latin typeface="微软雅黑" charset="0"/>
                <a:ea typeface="微软雅黑" charset="0"/>
                <a:sym typeface="+mn-lt"/>
              </a:rPr>
              <a:t>融合声学和人工智能技术</a:t>
            </a:r>
            <a:r>
              <a:rPr lang="zh-CN" altLang="zh-CN" sz="1400" dirty="0">
                <a:solidFill>
                  <a:schemeClr val="bg2">
                    <a:lumMod val="50000"/>
                  </a:schemeClr>
                </a:solidFill>
                <a:latin typeface="微软雅黑" charset="0"/>
                <a:ea typeface="微软雅黑" charset="0"/>
                <a:sym typeface="+mn-lt"/>
              </a:rPr>
              <a:t>的平台服务商，主要提供</a:t>
            </a:r>
            <a:r>
              <a:rPr lang="en-US" altLang="zh-CN" sz="1400" dirty="0" err="1">
                <a:solidFill>
                  <a:schemeClr val="bg2">
                    <a:lumMod val="50000"/>
                  </a:schemeClr>
                </a:solidFill>
                <a:latin typeface="微软雅黑" charset="0"/>
                <a:ea typeface="微软雅黑" charset="0"/>
                <a:sym typeface="+mn-lt"/>
              </a:rPr>
              <a:t>SoundAI</a:t>
            </a:r>
            <a:r>
              <a:rPr lang="en-US" altLang="zh-CN" sz="1400" dirty="0">
                <a:solidFill>
                  <a:schemeClr val="bg2">
                    <a:lumMod val="50000"/>
                  </a:schemeClr>
                </a:solidFill>
                <a:latin typeface="微软雅黑" charset="0"/>
                <a:ea typeface="微软雅黑" charset="0"/>
                <a:sym typeface="+mn-lt"/>
              </a:rPr>
              <a:t> </a:t>
            </a:r>
            <a:r>
              <a:rPr lang="en-US" altLang="zh-CN" sz="1400" dirty="0" err="1">
                <a:solidFill>
                  <a:schemeClr val="bg2">
                    <a:lumMod val="50000"/>
                  </a:schemeClr>
                </a:solidFill>
                <a:latin typeface="微软雅黑" charset="0"/>
                <a:ea typeface="微软雅黑" charset="0"/>
                <a:sym typeface="+mn-lt"/>
              </a:rPr>
              <a:t>Azero</a:t>
            </a:r>
            <a:r>
              <a:rPr lang="zh-CN" altLang="en-US" sz="1400" dirty="0">
                <a:solidFill>
                  <a:schemeClr val="bg2">
                    <a:lumMod val="50000"/>
                  </a:schemeClr>
                </a:solidFill>
                <a:latin typeface="微软雅黑" charset="0"/>
                <a:ea typeface="微软雅黑" charset="0"/>
                <a:sym typeface="+mn-lt"/>
              </a:rPr>
              <a:t>智能</a:t>
            </a:r>
            <a:r>
              <a:rPr lang="zh-CN" altLang="zh-CN" sz="1400" dirty="0">
                <a:solidFill>
                  <a:schemeClr val="bg2">
                    <a:lumMod val="50000"/>
                  </a:schemeClr>
                </a:solidFill>
                <a:latin typeface="微软雅黑" charset="0"/>
                <a:ea typeface="微软雅黑" charset="0"/>
                <a:sym typeface="+mn-lt"/>
              </a:rPr>
              <a:t>操作系统和</a:t>
            </a:r>
            <a:r>
              <a:rPr lang="zh-CN" altLang="en-US" sz="1400" dirty="0">
                <a:solidFill>
                  <a:schemeClr val="bg2">
                    <a:lumMod val="50000"/>
                  </a:schemeClr>
                </a:solidFill>
                <a:latin typeface="微软雅黑" charset="0"/>
                <a:ea typeface="微软雅黑" charset="0"/>
                <a:sym typeface="+mn-lt"/>
              </a:rPr>
              <a:t>平台</a:t>
            </a:r>
            <a:r>
              <a:rPr lang="zh-CN" altLang="zh-CN" sz="1400" dirty="0">
                <a:solidFill>
                  <a:schemeClr val="bg2">
                    <a:lumMod val="50000"/>
                  </a:schemeClr>
                </a:solidFill>
                <a:latin typeface="微软雅黑" charset="0"/>
                <a:ea typeface="微软雅黑" charset="0"/>
                <a:sym typeface="+mn-lt"/>
              </a:rPr>
              <a:t>服务，以及深度结合应用场景的人工智能技术和产品解决方案</a:t>
            </a:r>
            <a:r>
              <a:rPr lang="zh-CN" altLang="en-US" sz="1400" dirty="0">
                <a:solidFill>
                  <a:schemeClr val="bg2">
                    <a:lumMod val="50000"/>
                  </a:schemeClr>
                </a:solidFill>
                <a:latin typeface="微软雅黑" charset="0"/>
                <a:ea typeface="微软雅黑" charset="0"/>
                <a:sym typeface="+mn-lt"/>
              </a:rPr>
              <a:t>。声智科技核心团队来自中科院声学所，聚集了全球著名高校的毕业生和著名企业的商业精英，拥有中关村、福布斯、胡润以及</a:t>
            </a:r>
            <a:r>
              <a:rPr lang="en-US" altLang="zh-CN" sz="1400" dirty="0">
                <a:solidFill>
                  <a:schemeClr val="bg2">
                    <a:lumMod val="50000"/>
                  </a:schemeClr>
                </a:solidFill>
                <a:latin typeface="微软雅黑" charset="0"/>
                <a:ea typeface="微软雅黑" charset="0"/>
                <a:sym typeface="+mn-lt"/>
              </a:rPr>
              <a:t>IEEE</a:t>
            </a:r>
            <a:r>
              <a:rPr lang="zh-CN" altLang="en-US" sz="1400" dirty="0">
                <a:solidFill>
                  <a:schemeClr val="bg2">
                    <a:lumMod val="50000"/>
                  </a:schemeClr>
                </a:solidFill>
                <a:latin typeface="微软雅黑" charset="0"/>
                <a:ea typeface="微软雅黑" charset="0"/>
                <a:sym typeface="+mn-lt"/>
              </a:rPr>
              <a:t>、</a:t>
            </a:r>
            <a:r>
              <a:rPr lang="en-US" altLang="zh-CN" sz="1400" dirty="0">
                <a:solidFill>
                  <a:schemeClr val="bg2">
                    <a:lumMod val="50000"/>
                  </a:schemeClr>
                </a:solidFill>
                <a:latin typeface="微软雅黑" charset="0"/>
                <a:ea typeface="微软雅黑" charset="0"/>
                <a:sym typeface="+mn-lt"/>
              </a:rPr>
              <a:t>ACM</a:t>
            </a:r>
            <a:r>
              <a:rPr lang="zh-CN" altLang="en-US" sz="1400" dirty="0">
                <a:solidFill>
                  <a:schemeClr val="bg2">
                    <a:lumMod val="50000"/>
                  </a:schemeClr>
                </a:solidFill>
                <a:latin typeface="微软雅黑" charset="0"/>
                <a:ea typeface="微软雅黑" charset="0"/>
                <a:sym typeface="+mn-lt"/>
              </a:rPr>
              <a:t>、</a:t>
            </a:r>
            <a:r>
              <a:rPr lang="en-US" altLang="zh-CN" sz="1400" dirty="0">
                <a:solidFill>
                  <a:schemeClr val="bg2">
                    <a:lumMod val="50000"/>
                  </a:schemeClr>
                </a:solidFill>
                <a:latin typeface="微软雅黑" charset="0"/>
                <a:ea typeface="微软雅黑" charset="0"/>
                <a:sym typeface="+mn-lt"/>
              </a:rPr>
              <a:t>ASA</a:t>
            </a:r>
            <a:r>
              <a:rPr lang="zh-CN" altLang="en-US" sz="1400" dirty="0">
                <a:solidFill>
                  <a:schemeClr val="bg2">
                    <a:lumMod val="50000"/>
                  </a:schemeClr>
                </a:solidFill>
                <a:latin typeface="微软雅黑" charset="0"/>
                <a:ea typeface="微软雅黑" charset="0"/>
                <a:sym typeface="+mn-lt"/>
              </a:rPr>
              <a:t>、</a:t>
            </a:r>
            <a:r>
              <a:rPr lang="en-US" altLang="zh-CN" sz="1400" dirty="0">
                <a:solidFill>
                  <a:schemeClr val="bg2">
                    <a:lumMod val="50000"/>
                  </a:schemeClr>
                </a:solidFill>
                <a:latin typeface="微软雅黑" charset="0"/>
                <a:ea typeface="微软雅黑" charset="0"/>
                <a:sym typeface="+mn-lt"/>
              </a:rPr>
              <a:t>AES</a:t>
            </a:r>
            <a:r>
              <a:rPr lang="zh-CN" altLang="en-US" sz="1400" dirty="0">
                <a:solidFill>
                  <a:schemeClr val="bg2">
                    <a:lumMod val="50000"/>
                  </a:schemeClr>
                </a:solidFill>
                <a:latin typeface="微软雅黑" charset="0"/>
                <a:ea typeface="微软雅黑" charset="0"/>
                <a:sym typeface="+mn-lt"/>
              </a:rPr>
              <a:t>、中国人工智能学会、中国计算机学会、中国声学学会等众多高端人才。</a:t>
            </a:r>
            <a:endParaRPr lang="en-US" altLang="zh-CN" sz="1400" dirty="0">
              <a:solidFill>
                <a:schemeClr val="bg2">
                  <a:lumMod val="50000"/>
                </a:schemeClr>
              </a:solidFill>
              <a:latin typeface="微软雅黑" charset="0"/>
              <a:ea typeface="微软雅黑" charset="0"/>
              <a:sym typeface="+mn-lt"/>
            </a:endParaRPr>
          </a:p>
        </p:txBody>
      </p:sp>
      <p:sp>
        <p:nvSpPr>
          <p:cNvPr id="3" name="矩形 2"/>
          <p:cNvSpPr/>
          <p:nvPr/>
        </p:nvSpPr>
        <p:spPr>
          <a:xfrm>
            <a:off x="778063" y="1061085"/>
            <a:ext cx="5719785" cy="783869"/>
          </a:xfrm>
          <a:prstGeom prst="rect">
            <a:avLst/>
          </a:prstGeom>
        </p:spPr>
        <p:txBody>
          <a:bodyPr wrap="square">
            <a:spAutoFit/>
          </a:bodyPr>
          <a:lstStyle/>
          <a:p>
            <a:pPr algn="l">
              <a:lnSpc>
                <a:spcPct val="140000"/>
              </a:lnSpc>
            </a:pPr>
            <a:r>
              <a:rPr lang="zh-CN" altLang="en-US" sz="3600" b="1" dirty="0">
                <a:solidFill>
                  <a:schemeClr val="bg2">
                    <a:lumMod val="50000"/>
                  </a:schemeClr>
                </a:solidFill>
                <a:latin typeface="微软雅黑" charset="0"/>
                <a:ea typeface="微软雅黑" charset="0"/>
                <a:cs typeface="+mn-ea"/>
                <a:sym typeface="+mn-lt"/>
              </a:rPr>
              <a:t>声学与人工智能的融合创新</a:t>
            </a:r>
            <a:endParaRPr lang="zh-CN" altLang="en-US" sz="3600" b="1" i="0" dirty="0">
              <a:solidFill>
                <a:schemeClr val="bg2">
                  <a:lumMod val="50000"/>
                </a:schemeClr>
              </a:solidFill>
              <a:effectLst/>
              <a:latin typeface="微软雅黑" charset="0"/>
              <a:ea typeface="微软雅黑" charset="0"/>
              <a:cs typeface="+mn-ea"/>
              <a:sym typeface="+mn-lt"/>
            </a:endParaRPr>
          </a:p>
        </p:txBody>
      </p:sp>
      <p:sp>
        <p:nvSpPr>
          <p:cNvPr id="23" name="文本框 22"/>
          <p:cNvSpPr txBox="1"/>
          <p:nvPr/>
        </p:nvSpPr>
        <p:spPr>
          <a:xfrm>
            <a:off x="1022622" y="5839004"/>
            <a:ext cx="1617980" cy="396240"/>
          </a:xfrm>
          <a:prstGeom prst="rect">
            <a:avLst/>
          </a:prstGeom>
          <a:noFill/>
        </p:spPr>
        <p:txBody>
          <a:bodyPr wrap="none" rtlCol="0">
            <a:spAutoFit/>
          </a:bodyPr>
          <a:lstStyle/>
          <a:p>
            <a:pPr algn="l"/>
            <a:r>
              <a:rPr lang="en-US" altLang="zh-CN" dirty="0">
                <a:solidFill>
                  <a:schemeClr val="bg2">
                    <a:lumMod val="50000"/>
                  </a:schemeClr>
                </a:solidFill>
                <a:latin typeface="微软雅黑" charset="0"/>
                <a:ea typeface="微软雅黑" charset="0"/>
                <a:cs typeface="+mn-ea"/>
                <a:sym typeface="+mn-lt"/>
              </a:rPr>
              <a:t>100+</a:t>
            </a:r>
            <a:r>
              <a:rPr lang="zh-CN" altLang="en-US" dirty="0">
                <a:solidFill>
                  <a:schemeClr val="bg2">
                    <a:lumMod val="50000"/>
                  </a:schemeClr>
                </a:solidFill>
                <a:latin typeface="微软雅黑" charset="0"/>
                <a:ea typeface="微软雅黑" charset="0"/>
                <a:cs typeface="+mn-ea"/>
                <a:sym typeface="+mn-lt"/>
              </a:rPr>
              <a:t>产品商用</a:t>
            </a:r>
          </a:p>
        </p:txBody>
      </p:sp>
      <p:sp>
        <p:nvSpPr>
          <p:cNvPr id="25" name="文本框 24"/>
          <p:cNvSpPr txBox="1"/>
          <p:nvPr/>
        </p:nvSpPr>
        <p:spPr>
          <a:xfrm>
            <a:off x="4921885" y="5839004"/>
            <a:ext cx="1957705" cy="396240"/>
          </a:xfrm>
          <a:prstGeom prst="rect">
            <a:avLst/>
          </a:prstGeom>
          <a:noFill/>
        </p:spPr>
        <p:txBody>
          <a:bodyPr wrap="none" rtlCol="0">
            <a:spAutoFit/>
          </a:bodyPr>
          <a:lstStyle/>
          <a:p>
            <a:pPr algn="l"/>
            <a:r>
              <a:rPr lang="en-US" altLang="zh-CN" dirty="0">
                <a:solidFill>
                  <a:schemeClr val="bg2">
                    <a:lumMod val="50000"/>
                  </a:schemeClr>
                </a:solidFill>
                <a:latin typeface="微软雅黑" charset="0"/>
                <a:ea typeface="微软雅黑" charset="0"/>
                <a:cs typeface="+mn-ea"/>
                <a:sym typeface="+mn-lt"/>
              </a:rPr>
              <a:t>0.3-20M</a:t>
            </a:r>
            <a:r>
              <a:rPr lang="zh-CN" altLang="en-US" dirty="0">
                <a:solidFill>
                  <a:schemeClr val="bg2">
                    <a:lumMod val="50000"/>
                  </a:schemeClr>
                </a:solidFill>
                <a:latin typeface="微软雅黑" charset="0"/>
                <a:ea typeface="微软雅黑" charset="0"/>
                <a:cs typeface="+mn-ea"/>
                <a:sym typeface="+mn-lt"/>
              </a:rPr>
              <a:t>远场智能</a:t>
            </a:r>
          </a:p>
        </p:txBody>
      </p:sp>
      <p:sp>
        <p:nvSpPr>
          <p:cNvPr id="27" name="文本框 26"/>
          <p:cNvSpPr txBox="1"/>
          <p:nvPr/>
        </p:nvSpPr>
        <p:spPr>
          <a:xfrm>
            <a:off x="9351942" y="5839004"/>
            <a:ext cx="1952625" cy="396240"/>
          </a:xfrm>
          <a:prstGeom prst="rect">
            <a:avLst/>
          </a:prstGeom>
          <a:noFill/>
        </p:spPr>
        <p:txBody>
          <a:bodyPr wrap="none" rtlCol="0">
            <a:spAutoFit/>
          </a:bodyPr>
          <a:lstStyle/>
          <a:p>
            <a:pPr algn="l"/>
            <a:r>
              <a:rPr lang="en-US" altLang="zh-CN" dirty="0">
                <a:solidFill>
                  <a:schemeClr val="bg2">
                    <a:lumMod val="50000"/>
                  </a:schemeClr>
                </a:solidFill>
                <a:latin typeface="微软雅黑" charset="0"/>
                <a:ea typeface="微软雅黑" charset="0"/>
                <a:cs typeface="+mn-ea"/>
                <a:sym typeface="+mn-lt"/>
              </a:rPr>
              <a:t>2000W+</a:t>
            </a:r>
            <a:r>
              <a:rPr lang="zh-CN" altLang="en-US" dirty="0">
                <a:solidFill>
                  <a:schemeClr val="bg2">
                    <a:lumMod val="50000"/>
                  </a:schemeClr>
                </a:solidFill>
                <a:latin typeface="微软雅黑" charset="0"/>
                <a:ea typeface="微软雅黑" charset="0"/>
                <a:cs typeface="+mn-ea"/>
                <a:sym typeface="+mn-lt"/>
              </a:rPr>
              <a:t>设备验证</a:t>
            </a:r>
          </a:p>
        </p:txBody>
      </p:sp>
      <p:sp>
        <p:nvSpPr>
          <p:cNvPr id="7" name="矩形 6"/>
          <p:cNvSpPr/>
          <p:nvPr/>
        </p:nvSpPr>
        <p:spPr>
          <a:xfrm>
            <a:off x="872490" y="2113919"/>
            <a:ext cx="316865" cy="316865"/>
          </a:xfrm>
          <a:prstGeom prst="rect">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pic>
        <p:nvPicPr>
          <p:cNvPr id="21" name="图片 20" descr="商业"/>
          <p:cNvPicPr>
            <a:picLocks noChangeAspect="1"/>
          </p:cNvPicPr>
          <p:nvPr/>
        </p:nvPicPr>
        <p:blipFill>
          <a:blip r:embed="rId3" cstate="print"/>
          <a:stretch>
            <a:fillRect/>
          </a:stretch>
        </p:blipFill>
        <p:spPr>
          <a:xfrm>
            <a:off x="1406480" y="4828719"/>
            <a:ext cx="914400" cy="758825"/>
          </a:xfrm>
          <a:prstGeom prst="rect">
            <a:avLst/>
          </a:prstGeom>
        </p:spPr>
      </p:pic>
      <p:pic>
        <p:nvPicPr>
          <p:cNvPr id="22" name="图片 21" descr="验证 验证码"/>
          <p:cNvPicPr>
            <a:picLocks noChangeAspect="1"/>
          </p:cNvPicPr>
          <p:nvPr/>
        </p:nvPicPr>
        <p:blipFill>
          <a:blip r:embed="rId4" cstate="print"/>
          <a:stretch>
            <a:fillRect/>
          </a:stretch>
        </p:blipFill>
        <p:spPr>
          <a:xfrm>
            <a:off x="9986307" y="4819829"/>
            <a:ext cx="720725" cy="776605"/>
          </a:xfrm>
          <a:prstGeom prst="rect">
            <a:avLst/>
          </a:prstGeom>
        </p:spPr>
      </p:pic>
      <p:pic>
        <p:nvPicPr>
          <p:cNvPr id="24" name="图片 23" descr="11 人工智能"/>
          <p:cNvPicPr>
            <a:picLocks noChangeAspect="1"/>
          </p:cNvPicPr>
          <p:nvPr/>
        </p:nvPicPr>
        <p:blipFill>
          <a:blip r:embed="rId5" cstate="print"/>
          <a:stretch>
            <a:fillRect/>
          </a:stretch>
        </p:blipFill>
        <p:spPr>
          <a:xfrm>
            <a:off x="5616190" y="4860591"/>
            <a:ext cx="789305" cy="805815"/>
          </a:xfrm>
          <a:prstGeom prst="rect">
            <a:avLst/>
          </a:prstGeom>
        </p:spPr>
      </p:pic>
      <p:sp>
        <p:nvSpPr>
          <p:cNvPr id="26" name="矩形 25"/>
          <p:cNvSpPr/>
          <p:nvPr/>
        </p:nvSpPr>
        <p:spPr>
          <a:xfrm>
            <a:off x="3434553" y="5227499"/>
            <a:ext cx="720000" cy="36000"/>
          </a:xfrm>
          <a:prstGeom prst="rect">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28" name="矩形 27"/>
          <p:cNvSpPr/>
          <p:nvPr/>
        </p:nvSpPr>
        <p:spPr>
          <a:xfrm>
            <a:off x="7758281" y="5227499"/>
            <a:ext cx="720000" cy="36000"/>
          </a:xfrm>
          <a:prstGeom prst="rect">
            <a:avLst/>
          </a:prstGeom>
          <a:solidFill>
            <a:srgbClr val="0F72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35" name="文本框 34">
            <a:extLst>
              <a:ext uri="{FF2B5EF4-FFF2-40B4-BE49-F238E27FC236}">
                <a16:creationId xmlns="" xmlns:a16="http://schemas.microsoft.com/office/drawing/2014/main" id="{4C4E26C3-2E51-47E2-AFAB-CA47B2D20710}"/>
              </a:ext>
            </a:extLst>
          </p:cNvPr>
          <p:cNvSpPr txBox="1"/>
          <p:nvPr/>
        </p:nvSpPr>
        <p:spPr>
          <a:xfrm>
            <a:off x="283812" y="334645"/>
            <a:ext cx="1416050" cy="461645"/>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声智科技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20534657-5F5C-4865-ACD0-C7C51DEC8344}"/>
              </a:ext>
            </a:extLst>
          </p:cNvPr>
          <p:cNvGrpSpPr/>
          <p:nvPr/>
        </p:nvGrpSpPr>
        <p:grpSpPr>
          <a:xfrm>
            <a:off x="946293" y="1692039"/>
            <a:ext cx="2604977" cy="1352189"/>
            <a:chOff x="946293" y="1822668"/>
            <a:chExt cx="2604977" cy="1352189"/>
          </a:xfrm>
        </p:grpSpPr>
        <p:sp>
          <p:nvSpPr>
            <p:cNvPr id="7" name="Diamond 4">
              <a:extLst>
                <a:ext uri="{FF2B5EF4-FFF2-40B4-BE49-F238E27FC236}">
                  <a16:creationId xmlns="" xmlns:a16="http://schemas.microsoft.com/office/drawing/2014/main" id="{07A76833-C8D5-4CFE-8E7A-6A10920B8655}"/>
                </a:ext>
              </a:extLst>
            </p:cNvPr>
            <p:cNvSpPr/>
            <p:nvPr/>
          </p:nvSpPr>
          <p:spPr>
            <a:xfrm>
              <a:off x="1880612" y="1822668"/>
              <a:ext cx="781102" cy="7811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lumMod val="65000"/>
                    <a:lumOff val="35000"/>
                  </a:srgbClr>
                </a:solidFill>
                <a:effectLst/>
                <a:uLnTx/>
                <a:uFillTx/>
                <a:latin typeface="Arial"/>
                <a:ea typeface="微软雅黑"/>
                <a:cs typeface="+mn-cs"/>
              </a:endParaRPr>
            </a:p>
          </p:txBody>
        </p:sp>
        <p:sp>
          <p:nvSpPr>
            <p:cNvPr id="6" name="矩形 5">
              <a:extLst>
                <a:ext uri="{FF2B5EF4-FFF2-40B4-BE49-F238E27FC236}">
                  <a16:creationId xmlns="" xmlns:a16="http://schemas.microsoft.com/office/drawing/2014/main" id="{23F45018-FA5F-460F-BAAD-7506AB640303}"/>
                </a:ext>
              </a:extLst>
            </p:cNvPr>
            <p:cNvSpPr/>
            <p:nvPr/>
          </p:nvSpPr>
          <p:spPr>
            <a:xfrm>
              <a:off x="946293" y="2744483"/>
              <a:ext cx="2604977" cy="430374"/>
            </a:xfrm>
            <a:prstGeom prst="rect">
              <a:avLst/>
            </a:prstGeom>
          </p:spPr>
          <p:txBody>
            <a:bodyPr wrap="square">
              <a:spAutoFit/>
              <a:scene3d>
                <a:camera prst="orthographicFront"/>
                <a:lightRig rig="threePt" dir="t"/>
              </a:scene3d>
              <a:sp3d contourW="12700"/>
            </a:bodyPr>
            <a:lstStyle/>
            <a:p>
              <a:pPr marL="0" marR="0" lvl="0" indent="0" algn="ctr" defTabSz="457200" rtl="0" eaLnBrk="1" fontAlgn="auto" latinLnBrk="0" hangingPunct="1">
                <a:lnSpc>
                  <a:spcPct val="120000"/>
                </a:lnSpc>
                <a:spcBef>
                  <a:spcPts val="0"/>
                </a:spcBef>
                <a:spcAft>
                  <a:spcPts val="0"/>
                </a:spcAft>
                <a:buClrTx/>
                <a:buSzTx/>
                <a:buFontTx/>
                <a:buNone/>
                <a:tabLst/>
                <a:defRPr/>
              </a:pPr>
              <a:r>
                <a:rPr lang="zh-CN" altLang="en-US" sz="2000" b="1" dirty="0">
                  <a:solidFill>
                    <a:srgbClr val="4892CF"/>
                  </a:solidFill>
                  <a:latin typeface="微软雅黑" panose="020B0503020204020204" pitchFamily="34" charset="-122"/>
                  <a:ea typeface="微软雅黑" panose="020B0503020204020204" pitchFamily="34" charset="-122"/>
                </a:rPr>
                <a:t>麦克风阵列信号处理</a:t>
              </a:r>
            </a:p>
          </p:txBody>
        </p:sp>
      </p:grpSp>
      <p:grpSp>
        <p:nvGrpSpPr>
          <p:cNvPr id="9" name="组合 8">
            <a:extLst>
              <a:ext uri="{FF2B5EF4-FFF2-40B4-BE49-F238E27FC236}">
                <a16:creationId xmlns="" xmlns:a16="http://schemas.microsoft.com/office/drawing/2014/main" id="{6FD0CFD9-2BE9-402E-B16A-F3230CC4C440}"/>
              </a:ext>
            </a:extLst>
          </p:cNvPr>
          <p:cNvGrpSpPr/>
          <p:nvPr/>
        </p:nvGrpSpPr>
        <p:grpSpPr>
          <a:xfrm>
            <a:off x="3762120" y="1692039"/>
            <a:ext cx="2241974" cy="1352189"/>
            <a:chOff x="3762120" y="1822668"/>
            <a:chExt cx="2241974" cy="1352189"/>
          </a:xfrm>
        </p:grpSpPr>
        <p:sp>
          <p:nvSpPr>
            <p:cNvPr id="14" name="Diamond 13">
              <a:extLst>
                <a:ext uri="{FF2B5EF4-FFF2-40B4-BE49-F238E27FC236}">
                  <a16:creationId xmlns="" xmlns:a16="http://schemas.microsoft.com/office/drawing/2014/main" id="{87DBAE72-F70C-4E9E-984A-0BB730066950}"/>
                </a:ext>
              </a:extLst>
            </p:cNvPr>
            <p:cNvSpPr/>
            <p:nvPr/>
          </p:nvSpPr>
          <p:spPr>
            <a:xfrm>
              <a:off x="4492556" y="1822668"/>
              <a:ext cx="781102" cy="7811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lumMod val="65000"/>
                    <a:lumOff val="35000"/>
                  </a:srgbClr>
                </a:solidFill>
                <a:effectLst/>
                <a:uLnTx/>
                <a:uFillTx/>
                <a:latin typeface="Arial"/>
                <a:ea typeface="微软雅黑"/>
                <a:cs typeface="+mn-cs"/>
              </a:endParaRPr>
            </a:p>
          </p:txBody>
        </p:sp>
        <p:sp>
          <p:nvSpPr>
            <p:cNvPr id="13" name="矩形 12">
              <a:extLst>
                <a:ext uri="{FF2B5EF4-FFF2-40B4-BE49-F238E27FC236}">
                  <a16:creationId xmlns="" xmlns:a16="http://schemas.microsoft.com/office/drawing/2014/main" id="{87D30FB0-C20D-4B2B-8632-29DA5EF8DD65}"/>
                </a:ext>
              </a:extLst>
            </p:cNvPr>
            <p:cNvSpPr/>
            <p:nvPr/>
          </p:nvSpPr>
          <p:spPr>
            <a:xfrm>
              <a:off x="3762120" y="2744483"/>
              <a:ext cx="2241974" cy="430374"/>
            </a:xfrm>
            <a:prstGeom prst="rect">
              <a:avLst/>
            </a:prstGeom>
          </p:spPr>
          <p:txBody>
            <a:bodyPr wrap="square">
              <a:spAutoFit/>
              <a:scene3d>
                <a:camera prst="orthographicFront"/>
                <a:lightRig rig="threePt" dir="t"/>
              </a:scene3d>
              <a:sp3d contourW="12700"/>
            </a:bodyPr>
            <a:lstStyle/>
            <a:p>
              <a:pPr algn="ctr" defTabSz="457200">
                <a:lnSpc>
                  <a:spcPct val="120000"/>
                </a:lnSpc>
                <a:defRPr/>
              </a:pPr>
              <a:r>
                <a:rPr lang="zh-CN" altLang="en-US" sz="2000" b="1" dirty="0">
                  <a:solidFill>
                    <a:srgbClr val="4892CF"/>
                  </a:solidFill>
                  <a:latin typeface="微软雅黑" panose="020B0503020204020204" pitchFamily="34" charset="-122"/>
                  <a:ea typeface="微软雅黑" panose="020B0503020204020204" pitchFamily="34" charset="-122"/>
                </a:rPr>
                <a:t>通话降噪</a:t>
              </a:r>
            </a:p>
          </p:txBody>
        </p:sp>
      </p:grpSp>
      <p:grpSp>
        <p:nvGrpSpPr>
          <p:cNvPr id="16" name="组合 15">
            <a:extLst>
              <a:ext uri="{FF2B5EF4-FFF2-40B4-BE49-F238E27FC236}">
                <a16:creationId xmlns="" xmlns:a16="http://schemas.microsoft.com/office/drawing/2014/main" id="{6990737D-0DD3-4A8B-94A0-530787C828FD}"/>
              </a:ext>
            </a:extLst>
          </p:cNvPr>
          <p:cNvGrpSpPr/>
          <p:nvPr/>
        </p:nvGrpSpPr>
        <p:grpSpPr>
          <a:xfrm>
            <a:off x="6276034" y="1692039"/>
            <a:ext cx="2241974" cy="1352189"/>
            <a:chOff x="6276034" y="1822668"/>
            <a:chExt cx="2241974" cy="1352189"/>
          </a:xfrm>
        </p:grpSpPr>
        <p:sp>
          <p:nvSpPr>
            <p:cNvPr id="21" name="Diamond 28">
              <a:extLst>
                <a:ext uri="{FF2B5EF4-FFF2-40B4-BE49-F238E27FC236}">
                  <a16:creationId xmlns="" xmlns:a16="http://schemas.microsoft.com/office/drawing/2014/main" id="{57E069FB-F0E7-43D3-986C-F8EEC57FFB48}"/>
                </a:ext>
              </a:extLst>
            </p:cNvPr>
            <p:cNvSpPr/>
            <p:nvPr/>
          </p:nvSpPr>
          <p:spPr>
            <a:xfrm>
              <a:off x="7006470" y="1822668"/>
              <a:ext cx="781102" cy="78110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lumMod val="65000"/>
                    <a:lumOff val="35000"/>
                  </a:srgbClr>
                </a:solidFill>
                <a:effectLst/>
                <a:uLnTx/>
                <a:uFillTx/>
                <a:latin typeface="Arial"/>
                <a:ea typeface="微软雅黑"/>
                <a:cs typeface="+mn-cs"/>
              </a:endParaRPr>
            </a:p>
          </p:txBody>
        </p:sp>
        <p:sp>
          <p:nvSpPr>
            <p:cNvPr id="20" name="矩形 19">
              <a:extLst>
                <a:ext uri="{FF2B5EF4-FFF2-40B4-BE49-F238E27FC236}">
                  <a16:creationId xmlns="" xmlns:a16="http://schemas.microsoft.com/office/drawing/2014/main" id="{B1817049-8586-4F0A-9EEE-52A742FB3555}"/>
                </a:ext>
              </a:extLst>
            </p:cNvPr>
            <p:cNvSpPr/>
            <p:nvPr/>
          </p:nvSpPr>
          <p:spPr>
            <a:xfrm>
              <a:off x="6276034" y="2744483"/>
              <a:ext cx="2241974" cy="430374"/>
            </a:xfrm>
            <a:prstGeom prst="rect">
              <a:avLst/>
            </a:prstGeom>
          </p:spPr>
          <p:txBody>
            <a:bodyPr wrap="square">
              <a:spAutoFit/>
              <a:scene3d>
                <a:camera prst="orthographicFront"/>
                <a:lightRig rig="threePt" dir="t"/>
              </a:scene3d>
              <a:sp3d contourW="12700"/>
            </a:bodyPr>
            <a:lstStyle/>
            <a:p>
              <a:pPr algn="ctr" defTabSz="457200">
                <a:lnSpc>
                  <a:spcPct val="120000"/>
                </a:lnSpc>
                <a:defRPr/>
              </a:pPr>
              <a:r>
                <a:rPr lang="zh-CN" altLang="en-US" sz="2000" b="1" dirty="0">
                  <a:solidFill>
                    <a:srgbClr val="4892CF"/>
                  </a:solidFill>
                  <a:latin typeface="微软雅黑" panose="020B0503020204020204" pitchFamily="34" charset="-122"/>
                  <a:ea typeface="微软雅黑" panose="020B0503020204020204" pitchFamily="34" charset="-122"/>
                </a:rPr>
                <a:t>唤醒</a:t>
              </a:r>
            </a:p>
          </p:txBody>
        </p:sp>
      </p:grpSp>
      <p:grpSp>
        <p:nvGrpSpPr>
          <p:cNvPr id="23" name="组合 22">
            <a:extLst>
              <a:ext uri="{FF2B5EF4-FFF2-40B4-BE49-F238E27FC236}">
                <a16:creationId xmlns="" xmlns:a16="http://schemas.microsoft.com/office/drawing/2014/main" id="{10501CA8-1BCF-49FE-B46F-1E9D6BAA8D85}"/>
              </a:ext>
            </a:extLst>
          </p:cNvPr>
          <p:cNvGrpSpPr/>
          <p:nvPr/>
        </p:nvGrpSpPr>
        <p:grpSpPr>
          <a:xfrm>
            <a:off x="8761863" y="1692039"/>
            <a:ext cx="2241974" cy="1352189"/>
            <a:chOff x="8761863" y="1822668"/>
            <a:chExt cx="2241974" cy="1352189"/>
          </a:xfrm>
        </p:grpSpPr>
        <p:sp>
          <p:nvSpPr>
            <p:cNvPr id="28" name="Diamond 19">
              <a:extLst>
                <a:ext uri="{FF2B5EF4-FFF2-40B4-BE49-F238E27FC236}">
                  <a16:creationId xmlns="" xmlns:a16="http://schemas.microsoft.com/office/drawing/2014/main" id="{84F31E9D-A3A3-4A83-9CE6-ADDBD99281D8}"/>
                </a:ext>
              </a:extLst>
            </p:cNvPr>
            <p:cNvSpPr/>
            <p:nvPr/>
          </p:nvSpPr>
          <p:spPr>
            <a:xfrm>
              <a:off x="9492299" y="1822668"/>
              <a:ext cx="781102" cy="78110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lumMod val="65000"/>
                    <a:lumOff val="35000"/>
                  </a:srgbClr>
                </a:solidFill>
                <a:effectLst/>
                <a:uLnTx/>
                <a:uFillTx/>
                <a:latin typeface="Arial"/>
                <a:ea typeface="微软雅黑"/>
                <a:cs typeface="+mn-cs"/>
              </a:endParaRPr>
            </a:p>
          </p:txBody>
        </p:sp>
        <p:sp>
          <p:nvSpPr>
            <p:cNvPr id="27" name="矩形 26">
              <a:extLst>
                <a:ext uri="{FF2B5EF4-FFF2-40B4-BE49-F238E27FC236}">
                  <a16:creationId xmlns="" xmlns:a16="http://schemas.microsoft.com/office/drawing/2014/main" id="{B780A318-4013-403A-A9E6-07E432009228}"/>
                </a:ext>
              </a:extLst>
            </p:cNvPr>
            <p:cNvSpPr/>
            <p:nvPr/>
          </p:nvSpPr>
          <p:spPr>
            <a:xfrm>
              <a:off x="8761863" y="2744483"/>
              <a:ext cx="2241974" cy="430374"/>
            </a:xfrm>
            <a:prstGeom prst="rect">
              <a:avLst/>
            </a:prstGeom>
          </p:spPr>
          <p:txBody>
            <a:bodyPr wrap="square">
              <a:spAutoFit/>
              <a:scene3d>
                <a:camera prst="orthographicFront"/>
                <a:lightRig rig="threePt" dir="t"/>
              </a:scene3d>
              <a:sp3d contourW="12700"/>
            </a:bodyPr>
            <a:lstStyle/>
            <a:p>
              <a:pPr algn="ctr" defTabSz="457200">
                <a:lnSpc>
                  <a:spcPct val="120000"/>
                </a:lnSpc>
                <a:defRPr/>
              </a:pPr>
              <a:r>
                <a:rPr lang="zh-CN" altLang="en-US" sz="2000" b="1" dirty="0">
                  <a:solidFill>
                    <a:srgbClr val="4892CF"/>
                  </a:solidFill>
                  <a:latin typeface="微软雅黑" panose="020B0503020204020204" pitchFamily="34" charset="-122"/>
                  <a:ea typeface="微软雅黑" panose="020B0503020204020204" pitchFamily="34" charset="-122"/>
                </a:rPr>
                <a:t>语音识别</a:t>
              </a:r>
            </a:p>
          </p:txBody>
        </p:sp>
      </p:grpSp>
      <p:grpSp>
        <p:nvGrpSpPr>
          <p:cNvPr id="30" name="组合 29">
            <a:extLst>
              <a:ext uri="{FF2B5EF4-FFF2-40B4-BE49-F238E27FC236}">
                <a16:creationId xmlns="" xmlns:a16="http://schemas.microsoft.com/office/drawing/2014/main" id="{14D3DCAA-52F9-400C-8B26-F6CBFA642D26}"/>
              </a:ext>
            </a:extLst>
          </p:cNvPr>
          <p:cNvGrpSpPr/>
          <p:nvPr/>
        </p:nvGrpSpPr>
        <p:grpSpPr>
          <a:xfrm>
            <a:off x="1047308" y="4008300"/>
            <a:ext cx="2241974" cy="1304803"/>
            <a:chOff x="1150176" y="3924300"/>
            <a:chExt cx="2241974" cy="1304803"/>
          </a:xfrm>
        </p:grpSpPr>
        <p:sp>
          <p:nvSpPr>
            <p:cNvPr id="35" name="Diamond 10">
              <a:extLst>
                <a:ext uri="{FF2B5EF4-FFF2-40B4-BE49-F238E27FC236}">
                  <a16:creationId xmlns="" xmlns:a16="http://schemas.microsoft.com/office/drawing/2014/main" id="{AB587154-DFBB-41A9-9748-CF976E087766}"/>
                </a:ext>
              </a:extLst>
            </p:cNvPr>
            <p:cNvSpPr/>
            <p:nvPr/>
          </p:nvSpPr>
          <p:spPr>
            <a:xfrm>
              <a:off x="1880612" y="3924300"/>
              <a:ext cx="781102" cy="78110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lumMod val="65000"/>
                    <a:lumOff val="35000"/>
                  </a:srgbClr>
                </a:solidFill>
                <a:effectLst/>
                <a:uLnTx/>
                <a:uFillTx/>
                <a:latin typeface="Arial"/>
                <a:ea typeface="微软雅黑"/>
                <a:cs typeface="+mn-cs"/>
              </a:endParaRPr>
            </a:p>
          </p:txBody>
        </p:sp>
        <p:sp>
          <p:nvSpPr>
            <p:cNvPr id="34" name="矩形 33">
              <a:extLst>
                <a:ext uri="{FF2B5EF4-FFF2-40B4-BE49-F238E27FC236}">
                  <a16:creationId xmlns="" xmlns:a16="http://schemas.microsoft.com/office/drawing/2014/main" id="{846C43E2-1052-4C5D-AD7F-77B391D2C254}"/>
                </a:ext>
              </a:extLst>
            </p:cNvPr>
            <p:cNvSpPr/>
            <p:nvPr/>
          </p:nvSpPr>
          <p:spPr>
            <a:xfrm>
              <a:off x="1150176" y="4798729"/>
              <a:ext cx="2241974" cy="430374"/>
            </a:xfrm>
            <a:prstGeom prst="rect">
              <a:avLst/>
            </a:prstGeom>
          </p:spPr>
          <p:txBody>
            <a:bodyPr wrap="square">
              <a:spAutoFit/>
              <a:scene3d>
                <a:camera prst="orthographicFront"/>
                <a:lightRig rig="threePt" dir="t"/>
              </a:scene3d>
              <a:sp3d contourW="12700"/>
            </a:bodyPr>
            <a:lstStyle/>
            <a:p>
              <a:pPr algn="ctr" defTabSz="457200">
                <a:lnSpc>
                  <a:spcPct val="120000"/>
                </a:lnSpc>
                <a:defRPr/>
              </a:pPr>
              <a:r>
                <a:rPr lang="zh-CN" altLang="en-US" sz="2000" b="1" dirty="0">
                  <a:solidFill>
                    <a:srgbClr val="4892CF"/>
                  </a:solidFill>
                  <a:latin typeface="微软雅黑" panose="020B0503020204020204" pitchFamily="34" charset="-122"/>
                  <a:ea typeface="微软雅黑" panose="020B0503020204020204" pitchFamily="34" charset="-122"/>
                </a:rPr>
                <a:t>声纹</a:t>
              </a:r>
            </a:p>
          </p:txBody>
        </p:sp>
      </p:grpSp>
      <p:grpSp>
        <p:nvGrpSpPr>
          <p:cNvPr id="37" name="组合 36">
            <a:extLst>
              <a:ext uri="{FF2B5EF4-FFF2-40B4-BE49-F238E27FC236}">
                <a16:creationId xmlns="" xmlns:a16="http://schemas.microsoft.com/office/drawing/2014/main" id="{C742D8C1-78DA-42F9-9E35-E593121A10DC}"/>
              </a:ext>
            </a:extLst>
          </p:cNvPr>
          <p:cNvGrpSpPr/>
          <p:nvPr/>
        </p:nvGrpSpPr>
        <p:grpSpPr>
          <a:xfrm>
            <a:off x="3659252" y="4008300"/>
            <a:ext cx="2241974" cy="1304803"/>
            <a:chOff x="3762120" y="3924300"/>
            <a:chExt cx="2241974" cy="1304803"/>
          </a:xfrm>
        </p:grpSpPr>
        <p:sp>
          <p:nvSpPr>
            <p:cNvPr id="42" name="Diamond 16">
              <a:extLst>
                <a:ext uri="{FF2B5EF4-FFF2-40B4-BE49-F238E27FC236}">
                  <a16:creationId xmlns="" xmlns:a16="http://schemas.microsoft.com/office/drawing/2014/main" id="{C7B95A7F-878A-45AC-A317-8935BAD31C7D}"/>
                </a:ext>
              </a:extLst>
            </p:cNvPr>
            <p:cNvSpPr/>
            <p:nvPr/>
          </p:nvSpPr>
          <p:spPr>
            <a:xfrm>
              <a:off x="4492556" y="3924300"/>
              <a:ext cx="781102" cy="7811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lumMod val="65000"/>
                    <a:lumOff val="35000"/>
                  </a:srgbClr>
                </a:solidFill>
                <a:effectLst/>
                <a:uLnTx/>
                <a:uFillTx/>
                <a:latin typeface="Arial"/>
                <a:ea typeface="微软雅黑"/>
                <a:cs typeface="+mn-cs"/>
              </a:endParaRPr>
            </a:p>
          </p:txBody>
        </p:sp>
        <p:sp>
          <p:nvSpPr>
            <p:cNvPr id="41" name="矩形 40">
              <a:extLst>
                <a:ext uri="{FF2B5EF4-FFF2-40B4-BE49-F238E27FC236}">
                  <a16:creationId xmlns="" xmlns:a16="http://schemas.microsoft.com/office/drawing/2014/main" id="{25AFB832-323A-486C-815A-B67DD70750A7}"/>
                </a:ext>
              </a:extLst>
            </p:cNvPr>
            <p:cNvSpPr/>
            <p:nvPr/>
          </p:nvSpPr>
          <p:spPr>
            <a:xfrm>
              <a:off x="3762120" y="4798729"/>
              <a:ext cx="2241974" cy="430374"/>
            </a:xfrm>
            <a:prstGeom prst="rect">
              <a:avLst/>
            </a:prstGeom>
          </p:spPr>
          <p:txBody>
            <a:bodyPr wrap="square">
              <a:spAutoFit/>
              <a:scene3d>
                <a:camera prst="orthographicFront"/>
                <a:lightRig rig="threePt" dir="t"/>
              </a:scene3d>
              <a:sp3d contourW="12700"/>
            </a:bodyPr>
            <a:lstStyle/>
            <a:p>
              <a:pPr algn="ctr" defTabSz="457200">
                <a:lnSpc>
                  <a:spcPct val="120000"/>
                </a:lnSpc>
                <a:defRPr/>
              </a:pPr>
              <a:r>
                <a:rPr lang="zh-CN" altLang="en-US" sz="2000" b="1" dirty="0">
                  <a:solidFill>
                    <a:srgbClr val="4892CF"/>
                  </a:solidFill>
                  <a:latin typeface="微软雅黑" panose="020B0503020204020204" pitchFamily="34" charset="-122"/>
                  <a:ea typeface="微软雅黑" panose="020B0503020204020204" pitchFamily="34" charset="-122"/>
                </a:rPr>
                <a:t>语音合成</a:t>
              </a:r>
            </a:p>
          </p:txBody>
        </p:sp>
      </p:grpSp>
      <p:grpSp>
        <p:nvGrpSpPr>
          <p:cNvPr id="44" name="组合 43">
            <a:extLst>
              <a:ext uri="{FF2B5EF4-FFF2-40B4-BE49-F238E27FC236}">
                <a16:creationId xmlns="" xmlns:a16="http://schemas.microsoft.com/office/drawing/2014/main" id="{8CA2505F-F4A4-4380-B416-9D335E1A780A}"/>
              </a:ext>
            </a:extLst>
          </p:cNvPr>
          <p:cNvGrpSpPr/>
          <p:nvPr/>
        </p:nvGrpSpPr>
        <p:grpSpPr>
          <a:xfrm>
            <a:off x="6173166" y="4008300"/>
            <a:ext cx="2241974" cy="1304803"/>
            <a:chOff x="6276034" y="3924300"/>
            <a:chExt cx="2241974" cy="1304803"/>
          </a:xfrm>
        </p:grpSpPr>
        <p:sp>
          <p:nvSpPr>
            <p:cNvPr id="49" name="Diamond 31">
              <a:extLst>
                <a:ext uri="{FF2B5EF4-FFF2-40B4-BE49-F238E27FC236}">
                  <a16:creationId xmlns="" xmlns:a16="http://schemas.microsoft.com/office/drawing/2014/main" id="{9F898E9D-0C43-42B4-858D-35E3E05257DC}"/>
                </a:ext>
              </a:extLst>
            </p:cNvPr>
            <p:cNvSpPr/>
            <p:nvPr/>
          </p:nvSpPr>
          <p:spPr>
            <a:xfrm>
              <a:off x="7006470" y="3924300"/>
              <a:ext cx="781102" cy="7811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lumMod val="65000"/>
                    <a:lumOff val="35000"/>
                  </a:srgbClr>
                </a:solidFill>
                <a:effectLst/>
                <a:uLnTx/>
                <a:uFillTx/>
                <a:latin typeface="Arial"/>
                <a:ea typeface="微软雅黑"/>
                <a:cs typeface="+mn-cs"/>
              </a:endParaRPr>
            </a:p>
          </p:txBody>
        </p:sp>
        <p:sp>
          <p:nvSpPr>
            <p:cNvPr id="48" name="矩形 47">
              <a:extLst>
                <a:ext uri="{FF2B5EF4-FFF2-40B4-BE49-F238E27FC236}">
                  <a16:creationId xmlns="" xmlns:a16="http://schemas.microsoft.com/office/drawing/2014/main" id="{C30638AE-106C-4490-84FC-0774AC34E99F}"/>
                </a:ext>
              </a:extLst>
            </p:cNvPr>
            <p:cNvSpPr/>
            <p:nvPr/>
          </p:nvSpPr>
          <p:spPr>
            <a:xfrm>
              <a:off x="6276034" y="4798729"/>
              <a:ext cx="2241974" cy="430374"/>
            </a:xfrm>
            <a:prstGeom prst="rect">
              <a:avLst/>
            </a:prstGeom>
          </p:spPr>
          <p:txBody>
            <a:bodyPr wrap="square">
              <a:spAutoFit/>
              <a:scene3d>
                <a:camera prst="orthographicFront"/>
                <a:lightRig rig="threePt" dir="t"/>
              </a:scene3d>
              <a:sp3d contourW="12700"/>
            </a:bodyPr>
            <a:lstStyle/>
            <a:p>
              <a:pPr algn="ctr" defTabSz="457200">
                <a:lnSpc>
                  <a:spcPct val="120000"/>
                </a:lnSpc>
                <a:defRPr/>
              </a:pPr>
              <a:r>
                <a:rPr lang="zh-CN" altLang="en-US" sz="2000" b="1" dirty="0">
                  <a:solidFill>
                    <a:srgbClr val="4892CF"/>
                  </a:solidFill>
                  <a:latin typeface="微软雅黑" panose="020B0503020204020204" pitchFamily="34" charset="-122"/>
                  <a:ea typeface="微软雅黑" panose="020B0503020204020204" pitchFamily="34" charset="-122"/>
                </a:rPr>
                <a:t>哭声检测</a:t>
              </a:r>
            </a:p>
          </p:txBody>
        </p:sp>
      </p:grpSp>
      <p:grpSp>
        <p:nvGrpSpPr>
          <p:cNvPr id="58" name="组合 57">
            <a:extLst>
              <a:ext uri="{FF2B5EF4-FFF2-40B4-BE49-F238E27FC236}">
                <a16:creationId xmlns="" xmlns:a16="http://schemas.microsoft.com/office/drawing/2014/main" id="{C3A00149-0572-43E9-A055-AA95AF6F7754}"/>
              </a:ext>
            </a:extLst>
          </p:cNvPr>
          <p:cNvGrpSpPr/>
          <p:nvPr/>
        </p:nvGrpSpPr>
        <p:grpSpPr>
          <a:xfrm>
            <a:off x="283812" y="332105"/>
            <a:ext cx="2943582" cy="464185"/>
            <a:chOff x="283812" y="332105"/>
            <a:chExt cx="2943582" cy="464185"/>
          </a:xfrm>
        </p:grpSpPr>
        <p:grpSp>
          <p:nvGrpSpPr>
            <p:cNvPr id="59" name="组合 58">
              <a:extLst>
                <a:ext uri="{FF2B5EF4-FFF2-40B4-BE49-F238E27FC236}">
                  <a16:creationId xmlns="" xmlns:a16="http://schemas.microsoft.com/office/drawing/2014/main" id="{5EA2F519-50A8-4354-9B68-DC000C6960D2}"/>
                </a:ext>
              </a:extLst>
            </p:cNvPr>
            <p:cNvGrpSpPr/>
            <p:nvPr/>
          </p:nvGrpSpPr>
          <p:grpSpPr>
            <a:xfrm>
              <a:off x="283812" y="334645"/>
              <a:ext cx="1510030" cy="461645"/>
              <a:chOff x="428" y="527"/>
              <a:chExt cx="2378" cy="727"/>
            </a:xfrm>
          </p:grpSpPr>
          <p:sp>
            <p:nvSpPr>
              <p:cNvPr id="61" name="文本框 60">
                <a:extLst>
                  <a:ext uri="{FF2B5EF4-FFF2-40B4-BE49-F238E27FC236}">
                    <a16:creationId xmlns="" xmlns:a16="http://schemas.microsoft.com/office/drawing/2014/main" id="{1DEDD12B-BF92-424C-996C-D4684261964B}"/>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声智科技</a:t>
                </a:r>
              </a:p>
            </p:txBody>
          </p:sp>
          <p:sp>
            <p:nvSpPr>
              <p:cNvPr id="62" name="矩形 61">
                <a:extLst>
                  <a:ext uri="{FF2B5EF4-FFF2-40B4-BE49-F238E27FC236}">
                    <a16:creationId xmlns="" xmlns:a16="http://schemas.microsoft.com/office/drawing/2014/main" id="{39D5276F-4AF9-4A26-A51E-C7C55C7EEB8B}"/>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60" name="文本框 59">
              <a:extLst>
                <a:ext uri="{FF2B5EF4-FFF2-40B4-BE49-F238E27FC236}">
                  <a16:creationId xmlns="" xmlns:a16="http://schemas.microsoft.com/office/drawing/2014/main" id="{00568796-8C1C-438F-AEB9-9ED3C122D3FD}"/>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核心技术</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pic>
        <p:nvPicPr>
          <p:cNvPr id="75" name="图片 74">
            <a:extLst>
              <a:ext uri="{FF2B5EF4-FFF2-40B4-BE49-F238E27FC236}">
                <a16:creationId xmlns="" xmlns:a16="http://schemas.microsoft.com/office/drawing/2014/main" id="{D45EA43F-395C-4E3C-8451-130F73F59FDE}"/>
              </a:ext>
            </a:extLst>
          </p:cNvPr>
          <p:cNvPicPr>
            <a:picLocks noChangeAspect="1"/>
          </p:cNvPicPr>
          <p:nvPr/>
        </p:nvPicPr>
        <p:blipFill>
          <a:blip r:embed="rId2" cstate="print">
            <a:biLevel thresh="25000"/>
            <a:extLst>
              <a:ext uri="{28A0092B-C50C-407E-A947-70E740481C1C}">
                <a14:useLocalDpi xmlns="" xmlns:a14="http://schemas.microsoft.com/office/drawing/2010/main" val="0"/>
              </a:ext>
            </a:extLst>
          </a:blip>
          <a:stretch>
            <a:fillRect/>
          </a:stretch>
        </p:blipFill>
        <p:spPr>
          <a:xfrm>
            <a:off x="7087710" y="1768918"/>
            <a:ext cx="582570" cy="582570"/>
          </a:xfrm>
          <a:prstGeom prst="rect">
            <a:avLst/>
          </a:prstGeom>
        </p:spPr>
      </p:pic>
      <p:sp>
        <p:nvSpPr>
          <p:cNvPr id="108" name="Freeform 145">
            <a:extLst>
              <a:ext uri="{FF2B5EF4-FFF2-40B4-BE49-F238E27FC236}">
                <a16:creationId xmlns="" xmlns:a16="http://schemas.microsoft.com/office/drawing/2014/main" id="{0E88DB9B-C65F-4998-9800-B2E0078B2994}"/>
              </a:ext>
            </a:extLst>
          </p:cNvPr>
          <p:cNvSpPr>
            <a:spLocks/>
          </p:cNvSpPr>
          <p:nvPr/>
        </p:nvSpPr>
        <p:spPr bwMode="auto">
          <a:xfrm>
            <a:off x="4648543" y="1878890"/>
            <a:ext cx="450355" cy="448179"/>
          </a:xfrm>
          <a:custGeom>
            <a:avLst/>
            <a:gdLst>
              <a:gd name="T0" fmla="*/ 61 w 217"/>
              <a:gd name="T1" fmla="*/ 0 h 216"/>
              <a:gd name="T2" fmla="*/ 31 w 217"/>
              <a:gd name="T3" fmla="*/ 28 h 216"/>
              <a:gd name="T4" fmla="*/ 74 w 217"/>
              <a:gd name="T5" fmla="*/ 141 h 216"/>
              <a:gd name="T6" fmla="*/ 188 w 217"/>
              <a:gd name="T7" fmla="*/ 184 h 216"/>
              <a:gd name="T8" fmla="*/ 217 w 217"/>
              <a:gd name="T9" fmla="*/ 155 h 216"/>
              <a:gd name="T10" fmla="*/ 172 w 217"/>
              <a:gd name="T11" fmla="*/ 115 h 216"/>
              <a:gd name="T12" fmla="*/ 147 w 217"/>
              <a:gd name="T13" fmla="*/ 136 h 216"/>
              <a:gd name="T14" fmla="*/ 79 w 217"/>
              <a:gd name="T15" fmla="*/ 68 h 216"/>
              <a:gd name="T16" fmla="*/ 98 w 217"/>
              <a:gd name="T17" fmla="*/ 49 h 216"/>
              <a:gd name="T18" fmla="*/ 61 w 217"/>
              <a:gd name="T1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216">
                <a:moveTo>
                  <a:pt x="61" y="0"/>
                </a:moveTo>
                <a:cubicBezTo>
                  <a:pt x="31" y="28"/>
                  <a:pt x="31" y="28"/>
                  <a:pt x="31" y="28"/>
                </a:cubicBezTo>
                <a:cubicBezTo>
                  <a:pt x="31" y="28"/>
                  <a:pt x="0" y="67"/>
                  <a:pt x="74" y="141"/>
                </a:cubicBezTo>
                <a:cubicBezTo>
                  <a:pt x="148" y="216"/>
                  <a:pt x="188" y="184"/>
                  <a:pt x="188" y="184"/>
                </a:cubicBezTo>
                <a:cubicBezTo>
                  <a:pt x="217" y="155"/>
                  <a:pt x="217" y="155"/>
                  <a:pt x="217" y="155"/>
                </a:cubicBezTo>
                <a:cubicBezTo>
                  <a:pt x="172" y="115"/>
                  <a:pt x="172" y="115"/>
                  <a:pt x="172" y="115"/>
                </a:cubicBezTo>
                <a:cubicBezTo>
                  <a:pt x="147" y="136"/>
                  <a:pt x="147" y="136"/>
                  <a:pt x="147" y="136"/>
                </a:cubicBezTo>
                <a:cubicBezTo>
                  <a:pt x="79" y="68"/>
                  <a:pt x="79" y="68"/>
                  <a:pt x="79" y="68"/>
                </a:cubicBezTo>
                <a:cubicBezTo>
                  <a:pt x="98" y="49"/>
                  <a:pt x="98" y="49"/>
                  <a:pt x="98" y="49"/>
                </a:cubicBezTo>
                <a:lnTo>
                  <a:pt x="61" y="0"/>
                </a:lnTo>
                <a:close/>
              </a:path>
            </a:pathLst>
          </a:custGeom>
          <a:noFill/>
          <a:ln w="23813" cap="flat">
            <a:solidFill>
              <a:schemeClr val="bg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40">
            <a:extLst>
              <a:ext uri="{FF2B5EF4-FFF2-40B4-BE49-F238E27FC236}">
                <a16:creationId xmlns="" xmlns:a16="http://schemas.microsoft.com/office/drawing/2014/main" id="{4B9899D7-C097-4AB7-B3EF-099314BDE974}"/>
              </a:ext>
            </a:extLst>
          </p:cNvPr>
          <p:cNvSpPr>
            <a:spLocks/>
          </p:cNvSpPr>
          <p:nvPr/>
        </p:nvSpPr>
        <p:spPr bwMode="auto">
          <a:xfrm>
            <a:off x="2169195" y="1814976"/>
            <a:ext cx="186796" cy="294322"/>
          </a:xfrm>
          <a:custGeom>
            <a:avLst/>
            <a:gdLst>
              <a:gd name="T0" fmla="*/ 79 w 79"/>
              <a:gd name="T1" fmla="*/ 85 h 124"/>
              <a:gd name="T2" fmla="*/ 40 w 79"/>
              <a:gd name="T3" fmla="*/ 124 h 124"/>
              <a:gd name="T4" fmla="*/ 39 w 79"/>
              <a:gd name="T5" fmla="*/ 124 h 124"/>
              <a:gd name="T6" fmla="*/ 0 w 79"/>
              <a:gd name="T7" fmla="*/ 85 h 124"/>
              <a:gd name="T8" fmla="*/ 0 w 79"/>
              <a:gd name="T9" fmla="*/ 39 h 124"/>
              <a:gd name="T10" fmla="*/ 39 w 79"/>
              <a:gd name="T11" fmla="*/ 0 h 124"/>
              <a:gd name="T12" fmla="*/ 40 w 79"/>
              <a:gd name="T13" fmla="*/ 0 h 124"/>
              <a:gd name="T14" fmla="*/ 79 w 79"/>
              <a:gd name="T15" fmla="*/ 39 h 124"/>
              <a:gd name="T16" fmla="*/ 79 w 79"/>
              <a:gd name="T17" fmla="*/ 8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24">
                <a:moveTo>
                  <a:pt x="79" y="85"/>
                </a:moveTo>
                <a:cubicBezTo>
                  <a:pt x="79" y="106"/>
                  <a:pt x="61" y="124"/>
                  <a:pt x="40" y="124"/>
                </a:cubicBezTo>
                <a:cubicBezTo>
                  <a:pt x="39" y="124"/>
                  <a:pt x="39" y="124"/>
                  <a:pt x="39" y="124"/>
                </a:cubicBezTo>
                <a:cubicBezTo>
                  <a:pt x="17" y="124"/>
                  <a:pt x="0" y="106"/>
                  <a:pt x="0" y="85"/>
                </a:cubicBezTo>
                <a:cubicBezTo>
                  <a:pt x="0" y="39"/>
                  <a:pt x="0" y="39"/>
                  <a:pt x="0" y="39"/>
                </a:cubicBezTo>
                <a:cubicBezTo>
                  <a:pt x="0" y="18"/>
                  <a:pt x="17" y="0"/>
                  <a:pt x="39" y="0"/>
                </a:cubicBezTo>
                <a:cubicBezTo>
                  <a:pt x="40" y="0"/>
                  <a:pt x="40" y="0"/>
                  <a:pt x="40" y="0"/>
                </a:cubicBezTo>
                <a:cubicBezTo>
                  <a:pt x="61" y="0"/>
                  <a:pt x="79" y="18"/>
                  <a:pt x="79" y="39"/>
                </a:cubicBezTo>
                <a:lnTo>
                  <a:pt x="79" y="85"/>
                </a:lnTo>
                <a:close/>
              </a:path>
            </a:pathLst>
          </a:custGeom>
          <a:noFill/>
          <a:ln w="22225"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41">
            <a:extLst>
              <a:ext uri="{FF2B5EF4-FFF2-40B4-BE49-F238E27FC236}">
                <a16:creationId xmlns="" xmlns:a16="http://schemas.microsoft.com/office/drawing/2014/main" id="{396BABC0-2DDA-4B01-86ED-CCDA367484EC}"/>
              </a:ext>
            </a:extLst>
          </p:cNvPr>
          <p:cNvSpPr>
            <a:spLocks/>
          </p:cNvSpPr>
          <p:nvPr/>
        </p:nvSpPr>
        <p:spPr bwMode="auto">
          <a:xfrm>
            <a:off x="2114747" y="1945091"/>
            <a:ext cx="283460" cy="230225"/>
          </a:xfrm>
          <a:custGeom>
            <a:avLst/>
            <a:gdLst>
              <a:gd name="T0" fmla="*/ 120 w 120"/>
              <a:gd name="T1" fmla="*/ 0 h 97"/>
              <a:gd name="T2" fmla="*/ 120 w 120"/>
              <a:gd name="T3" fmla="*/ 37 h 97"/>
              <a:gd name="T4" fmla="*/ 61 w 120"/>
              <a:gd name="T5" fmla="*/ 97 h 97"/>
              <a:gd name="T6" fmla="*/ 59 w 120"/>
              <a:gd name="T7" fmla="*/ 97 h 97"/>
              <a:gd name="T8" fmla="*/ 0 w 120"/>
              <a:gd name="T9" fmla="*/ 37 h 97"/>
              <a:gd name="T10" fmla="*/ 0 w 120"/>
              <a:gd name="T11" fmla="*/ 0 h 97"/>
            </a:gdLst>
            <a:ahLst/>
            <a:cxnLst>
              <a:cxn ang="0">
                <a:pos x="T0" y="T1"/>
              </a:cxn>
              <a:cxn ang="0">
                <a:pos x="T2" y="T3"/>
              </a:cxn>
              <a:cxn ang="0">
                <a:pos x="T4" y="T5"/>
              </a:cxn>
              <a:cxn ang="0">
                <a:pos x="T6" y="T7"/>
              </a:cxn>
              <a:cxn ang="0">
                <a:pos x="T8" y="T9"/>
              </a:cxn>
              <a:cxn ang="0">
                <a:pos x="T10" y="T11"/>
              </a:cxn>
            </a:cxnLst>
            <a:rect l="0" t="0" r="r" b="b"/>
            <a:pathLst>
              <a:path w="120" h="97">
                <a:moveTo>
                  <a:pt x="120" y="0"/>
                </a:moveTo>
                <a:cubicBezTo>
                  <a:pt x="120" y="37"/>
                  <a:pt x="120" y="37"/>
                  <a:pt x="120" y="37"/>
                </a:cubicBezTo>
                <a:cubicBezTo>
                  <a:pt x="120" y="70"/>
                  <a:pt x="94" y="97"/>
                  <a:pt x="61" y="97"/>
                </a:cubicBezTo>
                <a:cubicBezTo>
                  <a:pt x="59" y="97"/>
                  <a:pt x="59" y="97"/>
                  <a:pt x="59" y="97"/>
                </a:cubicBezTo>
                <a:cubicBezTo>
                  <a:pt x="27" y="97"/>
                  <a:pt x="0" y="70"/>
                  <a:pt x="0" y="37"/>
                </a:cubicBezTo>
                <a:cubicBezTo>
                  <a:pt x="0" y="0"/>
                  <a:pt x="0" y="0"/>
                  <a:pt x="0" y="0"/>
                </a:cubicBezTo>
              </a:path>
            </a:pathLst>
          </a:custGeom>
          <a:noFill/>
          <a:ln w="22225" cap="rnd">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242">
            <a:extLst>
              <a:ext uri="{FF2B5EF4-FFF2-40B4-BE49-F238E27FC236}">
                <a16:creationId xmlns="" xmlns:a16="http://schemas.microsoft.com/office/drawing/2014/main" id="{F0E755F4-535E-4AD7-A6AF-DA3C05F34037}"/>
              </a:ext>
            </a:extLst>
          </p:cNvPr>
          <p:cNvSpPr>
            <a:spLocks noChangeShapeType="1"/>
          </p:cNvSpPr>
          <p:nvPr/>
        </p:nvSpPr>
        <p:spPr bwMode="auto">
          <a:xfrm>
            <a:off x="2269686" y="2191895"/>
            <a:ext cx="0" cy="102032"/>
          </a:xfrm>
          <a:prstGeom prst="line">
            <a:avLst/>
          </a:prstGeom>
          <a:noFill/>
          <a:ln w="22225"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Line 243">
            <a:extLst>
              <a:ext uri="{FF2B5EF4-FFF2-40B4-BE49-F238E27FC236}">
                <a16:creationId xmlns="" xmlns:a16="http://schemas.microsoft.com/office/drawing/2014/main" id="{CA3D6ECE-0487-4F47-8D07-41100C11E7B7}"/>
              </a:ext>
            </a:extLst>
          </p:cNvPr>
          <p:cNvSpPr>
            <a:spLocks noChangeShapeType="1"/>
          </p:cNvSpPr>
          <p:nvPr/>
        </p:nvSpPr>
        <p:spPr bwMode="auto">
          <a:xfrm>
            <a:off x="2180786" y="2293927"/>
            <a:ext cx="147608" cy="0"/>
          </a:xfrm>
          <a:prstGeom prst="line">
            <a:avLst/>
          </a:prstGeom>
          <a:noFill/>
          <a:ln w="22225"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Line 244">
            <a:extLst>
              <a:ext uri="{FF2B5EF4-FFF2-40B4-BE49-F238E27FC236}">
                <a16:creationId xmlns="" xmlns:a16="http://schemas.microsoft.com/office/drawing/2014/main" id="{48EC2CC4-D88C-4575-A197-DEB3FD75A184}"/>
              </a:ext>
            </a:extLst>
          </p:cNvPr>
          <p:cNvSpPr>
            <a:spLocks noChangeShapeType="1"/>
          </p:cNvSpPr>
          <p:nvPr/>
        </p:nvSpPr>
        <p:spPr bwMode="auto">
          <a:xfrm>
            <a:off x="2169673" y="1888635"/>
            <a:ext cx="43107" cy="0"/>
          </a:xfrm>
          <a:prstGeom prst="line">
            <a:avLst/>
          </a:prstGeom>
          <a:noFill/>
          <a:ln w="22225"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Line 245">
            <a:extLst>
              <a:ext uri="{FF2B5EF4-FFF2-40B4-BE49-F238E27FC236}">
                <a16:creationId xmlns="" xmlns:a16="http://schemas.microsoft.com/office/drawing/2014/main" id="{D2252C2F-D705-486B-AD27-08AFDDAC9DB6}"/>
              </a:ext>
            </a:extLst>
          </p:cNvPr>
          <p:cNvSpPr>
            <a:spLocks noChangeShapeType="1"/>
          </p:cNvSpPr>
          <p:nvPr/>
        </p:nvSpPr>
        <p:spPr bwMode="auto">
          <a:xfrm>
            <a:off x="2169673" y="1974360"/>
            <a:ext cx="43107" cy="0"/>
          </a:xfrm>
          <a:prstGeom prst="line">
            <a:avLst/>
          </a:prstGeom>
          <a:noFill/>
          <a:ln w="22225"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Line 246">
            <a:extLst>
              <a:ext uri="{FF2B5EF4-FFF2-40B4-BE49-F238E27FC236}">
                <a16:creationId xmlns="" xmlns:a16="http://schemas.microsoft.com/office/drawing/2014/main" id="{B9A7FC37-77A0-4C72-917D-29277DB92241}"/>
              </a:ext>
            </a:extLst>
          </p:cNvPr>
          <p:cNvSpPr>
            <a:spLocks noChangeShapeType="1"/>
          </p:cNvSpPr>
          <p:nvPr/>
        </p:nvSpPr>
        <p:spPr bwMode="auto">
          <a:xfrm>
            <a:off x="2322073" y="1888635"/>
            <a:ext cx="40495" cy="0"/>
          </a:xfrm>
          <a:prstGeom prst="line">
            <a:avLst/>
          </a:prstGeom>
          <a:noFill/>
          <a:ln w="22225"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Line 247">
            <a:extLst>
              <a:ext uri="{FF2B5EF4-FFF2-40B4-BE49-F238E27FC236}">
                <a16:creationId xmlns="" xmlns:a16="http://schemas.microsoft.com/office/drawing/2014/main" id="{1F6646E4-1684-4779-9B3D-C3AEB48E69CD}"/>
              </a:ext>
            </a:extLst>
          </p:cNvPr>
          <p:cNvSpPr>
            <a:spLocks noChangeShapeType="1"/>
          </p:cNvSpPr>
          <p:nvPr/>
        </p:nvSpPr>
        <p:spPr bwMode="auto">
          <a:xfrm>
            <a:off x="2322073" y="1974360"/>
            <a:ext cx="40495" cy="0"/>
          </a:xfrm>
          <a:prstGeom prst="line">
            <a:avLst/>
          </a:prstGeom>
          <a:noFill/>
          <a:ln w="22225" cap="rnd">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8" name="图片 117">
            <a:extLst>
              <a:ext uri="{FF2B5EF4-FFF2-40B4-BE49-F238E27FC236}">
                <a16:creationId xmlns="" xmlns:a16="http://schemas.microsoft.com/office/drawing/2014/main" id="{EA8F3823-A184-4EDC-998E-5A6CE892171B}"/>
              </a:ext>
            </a:extLst>
          </p:cNvPr>
          <p:cNvPicPr>
            <a:picLocks noChangeAspect="1"/>
          </p:cNvPicPr>
          <p:nvPr/>
        </p:nvPicPr>
        <p:blipFill>
          <a:blip r:embed="rId3" cstate="print">
            <a:biLevel thresh="25000"/>
            <a:extLst>
              <a:ext uri="{28A0092B-C50C-407E-A947-70E740481C1C}">
                <a14:useLocalDpi xmlns="" xmlns:a14="http://schemas.microsoft.com/office/drawing/2010/main" val="0"/>
              </a:ext>
            </a:extLst>
          </a:blip>
          <a:stretch>
            <a:fillRect/>
          </a:stretch>
        </p:blipFill>
        <p:spPr>
          <a:xfrm>
            <a:off x="7001632" y="4107595"/>
            <a:ext cx="629218" cy="629218"/>
          </a:xfrm>
          <a:prstGeom prst="rect">
            <a:avLst/>
          </a:prstGeom>
        </p:spPr>
      </p:pic>
      <p:pic>
        <p:nvPicPr>
          <p:cNvPr id="124" name="图片 123">
            <a:extLst>
              <a:ext uri="{FF2B5EF4-FFF2-40B4-BE49-F238E27FC236}">
                <a16:creationId xmlns="" xmlns:a16="http://schemas.microsoft.com/office/drawing/2014/main" id="{10A286C3-D83D-4F85-9EDA-179B97086D5A}"/>
              </a:ext>
            </a:extLst>
          </p:cNvPr>
          <p:cNvPicPr>
            <a:picLocks noChangeAspect="1"/>
          </p:cNvPicPr>
          <p:nvPr/>
        </p:nvPicPr>
        <p:blipFill>
          <a:blip r:embed="rId4" cstate="print">
            <a:biLevel thresh="25000"/>
            <a:extLst>
              <a:ext uri="{28A0092B-C50C-407E-A947-70E740481C1C}">
                <a14:useLocalDpi xmlns="" xmlns:a14="http://schemas.microsoft.com/office/drawing/2010/main" val="0"/>
              </a:ext>
            </a:extLst>
          </a:blip>
          <a:stretch>
            <a:fillRect/>
          </a:stretch>
        </p:blipFill>
        <p:spPr>
          <a:xfrm>
            <a:off x="9476503" y="1750512"/>
            <a:ext cx="704934" cy="704934"/>
          </a:xfrm>
          <a:prstGeom prst="rect">
            <a:avLst/>
          </a:prstGeom>
        </p:spPr>
      </p:pic>
      <p:pic>
        <p:nvPicPr>
          <p:cNvPr id="130" name="图片 129">
            <a:extLst>
              <a:ext uri="{FF2B5EF4-FFF2-40B4-BE49-F238E27FC236}">
                <a16:creationId xmlns="" xmlns:a16="http://schemas.microsoft.com/office/drawing/2014/main" id="{579B7447-A05B-47CE-8B7A-F2F66BF9F25C}"/>
              </a:ext>
            </a:extLst>
          </p:cNvPr>
          <p:cNvPicPr>
            <a:picLocks noChangeAspect="1"/>
          </p:cNvPicPr>
          <p:nvPr/>
        </p:nvPicPr>
        <p:blipFill>
          <a:blip r:embed="rId5" cstate="print">
            <a:biLevel thresh="25000"/>
            <a:extLst>
              <a:ext uri="{28A0092B-C50C-407E-A947-70E740481C1C}">
                <a14:useLocalDpi xmlns="" xmlns:a14="http://schemas.microsoft.com/office/drawing/2010/main" val="0"/>
              </a:ext>
            </a:extLst>
          </a:blip>
          <a:stretch>
            <a:fillRect/>
          </a:stretch>
        </p:blipFill>
        <p:spPr>
          <a:xfrm>
            <a:off x="4465630" y="4107594"/>
            <a:ext cx="629218" cy="629218"/>
          </a:xfrm>
          <a:prstGeom prst="rect">
            <a:avLst/>
          </a:prstGeom>
        </p:spPr>
      </p:pic>
      <p:sp>
        <p:nvSpPr>
          <p:cNvPr id="133" name="Line 310">
            <a:extLst>
              <a:ext uri="{FF2B5EF4-FFF2-40B4-BE49-F238E27FC236}">
                <a16:creationId xmlns="" xmlns:a16="http://schemas.microsoft.com/office/drawing/2014/main" id="{593F5621-7479-47C5-A245-8FD7490836C8}"/>
              </a:ext>
            </a:extLst>
          </p:cNvPr>
          <p:cNvSpPr>
            <a:spLocks noChangeShapeType="1"/>
          </p:cNvSpPr>
          <p:nvPr/>
        </p:nvSpPr>
        <p:spPr bwMode="auto">
          <a:xfrm>
            <a:off x="1972706" y="4358185"/>
            <a:ext cx="0" cy="339725"/>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Line 311">
            <a:extLst>
              <a:ext uri="{FF2B5EF4-FFF2-40B4-BE49-F238E27FC236}">
                <a16:creationId xmlns="" xmlns:a16="http://schemas.microsoft.com/office/drawing/2014/main" id="{E1FBAC70-D03C-47E3-9CCF-5D4E17633B60}"/>
              </a:ext>
            </a:extLst>
          </p:cNvPr>
          <p:cNvSpPr>
            <a:spLocks noChangeShapeType="1"/>
          </p:cNvSpPr>
          <p:nvPr/>
        </p:nvSpPr>
        <p:spPr bwMode="auto">
          <a:xfrm>
            <a:off x="1972706" y="4110535"/>
            <a:ext cx="0" cy="119063"/>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Line 312">
            <a:extLst>
              <a:ext uri="{FF2B5EF4-FFF2-40B4-BE49-F238E27FC236}">
                <a16:creationId xmlns="" xmlns:a16="http://schemas.microsoft.com/office/drawing/2014/main" id="{A9F5DADC-4E00-431A-BF18-368A0692625E}"/>
              </a:ext>
            </a:extLst>
          </p:cNvPr>
          <p:cNvSpPr>
            <a:spLocks noChangeShapeType="1"/>
          </p:cNvSpPr>
          <p:nvPr/>
        </p:nvSpPr>
        <p:spPr bwMode="auto">
          <a:xfrm>
            <a:off x="2125106" y="4510585"/>
            <a:ext cx="0" cy="187325"/>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Line 313">
            <a:extLst>
              <a:ext uri="{FF2B5EF4-FFF2-40B4-BE49-F238E27FC236}">
                <a16:creationId xmlns="" xmlns:a16="http://schemas.microsoft.com/office/drawing/2014/main" id="{AFA0D9CC-77B4-4B0A-A958-89C958880D18}"/>
              </a:ext>
            </a:extLst>
          </p:cNvPr>
          <p:cNvSpPr>
            <a:spLocks noChangeShapeType="1"/>
          </p:cNvSpPr>
          <p:nvPr/>
        </p:nvSpPr>
        <p:spPr bwMode="auto">
          <a:xfrm>
            <a:off x="2125106" y="4110535"/>
            <a:ext cx="0" cy="274638"/>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Line 314">
            <a:extLst>
              <a:ext uri="{FF2B5EF4-FFF2-40B4-BE49-F238E27FC236}">
                <a16:creationId xmlns="" xmlns:a16="http://schemas.microsoft.com/office/drawing/2014/main" id="{6430392E-CDE4-4C4C-8538-47317E11F261}"/>
              </a:ext>
            </a:extLst>
          </p:cNvPr>
          <p:cNvSpPr>
            <a:spLocks noChangeShapeType="1"/>
          </p:cNvSpPr>
          <p:nvPr/>
        </p:nvSpPr>
        <p:spPr bwMode="auto">
          <a:xfrm>
            <a:off x="2275919" y="4375647"/>
            <a:ext cx="0" cy="322263"/>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Line 315">
            <a:extLst>
              <a:ext uri="{FF2B5EF4-FFF2-40B4-BE49-F238E27FC236}">
                <a16:creationId xmlns="" xmlns:a16="http://schemas.microsoft.com/office/drawing/2014/main" id="{50CBC762-E798-423A-845B-64605158526F}"/>
              </a:ext>
            </a:extLst>
          </p:cNvPr>
          <p:cNvSpPr>
            <a:spLocks noChangeShapeType="1"/>
          </p:cNvSpPr>
          <p:nvPr/>
        </p:nvSpPr>
        <p:spPr bwMode="auto">
          <a:xfrm>
            <a:off x="2275919" y="4110535"/>
            <a:ext cx="0" cy="141288"/>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Line 316">
            <a:extLst>
              <a:ext uri="{FF2B5EF4-FFF2-40B4-BE49-F238E27FC236}">
                <a16:creationId xmlns="" xmlns:a16="http://schemas.microsoft.com/office/drawing/2014/main" id="{053639BC-7D50-4E31-8BF3-078C719E0A47}"/>
              </a:ext>
            </a:extLst>
          </p:cNvPr>
          <p:cNvSpPr>
            <a:spLocks noChangeShapeType="1"/>
          </p:cNvSpPr>
          <p:nvPr/>
        </p:nvSpPr>
        <p:spPr bwMode="auto">
          <a:xfrm>
            <a:off x="2425144" y="4593135"/>
            <a:ext cx="0" cy="104775"/>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Line 317">
            <a:extLst>
              <a:ext uri="{FF2B5EF4-FFF2-40B4-BE49-F238E27FC236}">
                <a16:creationId xmlns="" xmlns:a16="http://schemas.microsoft.com/office/drawing/2014/main" id="{913FF597-6470-458D-AD9B-9E0034215014}"/>
              </a:ext>
            </a:extLst>
          </p:cNvPr>
          <p:cNvSpPr>
            <a:spLocks noChangeShapeType="1"/>
          </p:cNvSpPr>
          <p:nvPr/>
        </p:nvSpPr>
        <p:spPr bwMode="auto">
          <a:xfrm>
            <a:off x="2425144" y="4110535"/>
            <a:ext cx="0" cy="350838"/>
          </a:xfrm>
          <a:prstGeom prst="line">
            <a:avLst/>
          </a:prstGeom>
          <a:noFill/>
          <a:ln w="25400" cap="flat">
            <a:solidFill>
              <a:schemeClr val="bg1"/>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41" name="Oval 318">
            <a:extLst>
              <a:ext uri="{FF2B5EF4-FFF2-40B4-BE49-F238E27FC236}">
                <a16:creationId xmlns="" xmlns:a16="http://schemas.microsoft.com/office/drawing/2014/main" id="{40FAB20E-F605-4F9B-B6A1-4FEA17EB22D4}"/>
              </a:ext>
            </a:extLst>
          </p:cNvPr>
          <p:cNvSpPr>
            <a:spLocks noChangeArrowheads="1"/>
          </p:cNvSpPr>
          <p:nvPr/>
        </p:nvSpPr>
        <p:spPr bwMode="auto">
          <a:xfrm>
            <a:off x="1906031" y="4226422"/>
            <a:ext cx="134937" cy="134938"/>
          </a:xfrm>
          <a:prstGeom prst="ellipse">
            <a:avLst/>
          </a:prstGeom>
          <a:noFill/>
          <a:ln w="25400" cap="flat">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Oval 319">
            <a:extLst>
              <a:ext uri="{FF2B5EF4-FFF2-40B4-BE49-F238E27FC236}">
                <a16:creationId xmlns="" xmlns:a16="http://schemas.microsoft.com/office/drawing/2014/main" id="{CAE723D7-DC4A-48EA-AFA1-CA02AFB15287}"/>
              </a:ext>
            </a:extLst>
          </p:cNvPr>
          <p:cNvSpPr>
            <a:spLocks noChangeArrowheads="1"/>
          </p:cNvSpPr>
          <p:nvPr/>
        </p:nvSpPr>
        <p:spPr bwMode="auto">
          <a:xfrm>
            <a:off x="2058431" y="4378822"/>
            <a:ext cx="134937" cy="134938"/>
          </a:xfrm>
          <a:prstGeom prst="ellipse">
            <a:avLst/>
          </a:prstGeom>
          <a:noFill/>
          <a:ln w="25400" cap="flat">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Oval 320">
            <a:extLst>
              <a:ext uri="{FF2B5EF4-FFF2-40B4-BE49-F238E27FC236}">
                <a16:creationId xmlns="" xmlns:a16="http://schemas.microsoft.com/office/drawing/2014/main" id="{A72C1D6F-A889-4413-B8E6-8ADA44BAD32F}"/>
              </a:ext>
            </a:extLst>
          </p:cNvPr>
          <p:cNvSpPr>
            <a:spLocks noChangeArrowheads="1"/>
          </p:cNvSpPr>
          <p:nvPr/>
        </p:nvSpPr>
        <p:spPr bwMode="auto">
          <a:xfrm>
            <a:off x="2207656" y="4245472"/>
            <a:ext cx="134937" cy="133350"/>
          </a:xfrm>
          <a:prstGeom prst="ellipse">
            <a:avLst/>
          </a:prstGeom>
          <a:noFill/>
          <a:ln w="25400" cap="flat">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Oval 321">
            <a:extLst>
              <a:ext uri="{FF2B5EF4-FFF2-40B4-BE49-F238E27FC236}">
                <a16:creationId xmlns="" xmlns:a16="http://schemas.microsoft.com/office/drawing/2014/main" id="{83436AAF-436B-42C5-9F6F-C2D6E75EE779}"/>
              </a:ext>
            </a:extLst>
          </p:cNvPr>
          <p:cNvSpPr>
            <a:spLocks noChangeArrowheads="1"/>
          </p:cNvSpPr>
          <p:nvPr/>
        </p:nvSpPr>
        <p:spPr bwMode="auto">
          <a:xfrm>
            <a:off x="2358469" y="4464547"/>
            <a:ext cx="133350" cy="134938"/>
          </a:xfrm>
          <a:prstGeom prst="ellipse">
            <a:avLst/>
          </a:prstGeom>
          <a:noFill/>
          <a:ln w="25400" cap="flat">
            <a:solidFill>
              <a:schemeClr val="bg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 xmlns:a16="http://schemas.microsoft.com/office/drawing/2014/main" id="{8CA2505F-F4A4-4380-B416-9D335E1A780A}"/>
              </a:ext>
            </a:extLst>
          </p:cNvPr>
          <p:cNvGrpSpPr/>
          <p:nvPr/>
        </p:nvGrpSpPr>
        <p:grpSpPr>
          <a:xfrm>
            <a:off x="8897316" y="4034970"/>
            <a:ext cx="2241974" cy="1304803"/>
            <a:chOff x="6378904" y="3924300"/>
            <a:chExt cx="2241974" cy="1304803"/>
          </a:xfrm>
        </p:grpSpPr>
        <p:sp>
          <p:nvSpPr>
            <p:cNvPr id="63" name="Diamond 31">
              <a:extLst>
                <a:ext uri="{FF2B5EF4-FFF2-40B4-BE49-F238E27FC236}">
                  <a16:creationId xmlns="" xmlns:a16="http://schemas.microsoft.com/office/drawing/2014/main" id="{9F898E9D-0C43-42B4-858D-35E3E05257DC}"/>
                </a:ext>
              </a:extLst>
            </p:cNvPr>
            <p:cNvSpPr/>
            <p:nvPr/>
          </p:nvSpPr>
          <p:spPr>
            <a:xfrm>
              <a:off x="7006470" y="3924300"/>
              <a:ext cx="781102" cy="7811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srgbClr val="000000">
                    <a:lumMod val="65000"/>
                    <a:lumOff val="35000"/>
                  </a:srgbClr>
                </a:solidFill>
                <a:effectLst/>
                <a:uLnTx/>
                <a:uFillTx/>
                <a:latin typeface="Arial"/>
                <a:ea typeface="微软雅黑"/>
                <a:cs typeface="+mn-cs"/>
              </a:endParaRPr>
            </a:p>
          </p:txBody>
        </p:sp>
        <p:sp>
          <p:nvSpPr>
            <p:cNvPr id="64" name="矩形 63">
              <a:extLst>
                <a:ext uri="{FF2B5EF4-FFF2-40B4-BE49-F238E27FC236}">
                  <a16:creationId xmlns="" xmlns:a16="http://schemas.microsoft.com/office/drawing/2014/main" id="{C30638AE-106C-4490-84FC-0774AC34E99F}"/>
                </a:ext>
              </a:extLst>
            </p:cNvPr>
            <p:cNvSpPr/>
            <p:nvPr/>
          </p:nvSpPr>
          <p:spPr>
            <a:xfrm>
              <a:off x="6378904" y="4798729"/>
              <a:ext cx="2241974" cy="430374"/>
            </a:xfrm>
            <a:prstGeom prst="rect">
              <a:avLst/>
            </a:prstGeom>
          </p:spPr>
          <p:txBody>
            <a:bodyPr wrap="square">
              <a:spAutoFit/>
              <a:scene3d>
                <a:camera prst="orthographicFront"/>
                <a:lightRig rig="threePt" dir="t"/>
              </a:scene3d>
              <a:sp3d contourW="12700"/>
            </a:bodyPr>
            <a:lstStyle/>
            <a:p>
              <a:pPr algn="ctr" defTabSz="457200">
                <a:lnSpc>
                  <a:spcPct val="120000"/>
                </a:lnSpc>
                <a:defRPr/>
              </a:pPr>
              <a:r>
                <a:rPr lang="zh-CN" altLang="en-US" sz="2000" b="1" dirty="0" smtClean="0">
                  <a:solidFill>
                    <a:srgbClr val="4892CF"/>
                  </a:solidFill>
                  <a:latin typeface="微软雅黑" panose="020B0503020204020204" pitchFamily="34" charset="-122"/>
                  <a:ea typeface="微软雅黑" panose="020B0503020204020204" pitchFamily="34" charset="-122"/>
                </a:rPr>
                <a:t>。。。。</a:t>
              </a:r>
              <a:endParaRPr lang="zh-CN" altLang="en-US" sz="2000" b="1" dirty="0">
                <a:solidFill>
                  <a:srgbClr val="4892C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 xmlns:p14="http://schemas.microsoft.com/office/powerpoint/2010/main" val="3662065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a:extLst>
              <a:ext uri="{FF2B5EF4-FFF2-40B4-BE49-F238E27FC236}">
                <a16:creationId xmlns="" xmlns:a16="http://schemas.microsoft.com/office/drawing/2014/main" id="{869BF298-77F5-4342-8AD5-47D520363DB4}"/>
              </a:ext>
            </a:extLst>
          </p:cNvPr>
          <p:cNvSpPr/>
          <p:nvPr/>
        </p:nvSpPr>
        <p:spPr>
          <a:xfrm>
            <a:off x="8211661" y="5157979"/>
            <a:ext cx="673061" cy="667068"/>
          </a:xfrm>
          <a:prstGeom prst="ellipse">
            <a:avLst/>
          </a:prstGeom>
          <a:solidFill>
            <a:srgbClr val="F3C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 xmlns:a16="http://schemas.microsoft.com/office/drawing/2014/main" id="{A762AC3F-053A-42C0-B846-B219B798A986}"/>
              </a:ext>
            </a:extLst>
          </p:cNvPr>
          <p:cNvSpPr/>
          <p:nvPr/>
        </p:nvSpPr>
        <p:spPr>
          <a:xfrm>
            <a:off x="3657707" y="5152046"/>
            <a:ext cx="673061" cy="667068"/>
          </a:xfrm>
          <a:prstGeom prst="ellipse">
            <a:avLst/>
          </a:prstGeom>
          <a:solidFill>
            <a:srgbClr val="74B8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 xmlns:a16="http://schemas.microsoft.com/office/drawing/2014/main" id="{01B6DC66-6B89-48B6-9D85-85CA9B4F8246}"/>
              </a:ext>
            </a:extLst>
          </p:cNvPr>
          <p:cNvSpPr/>
          <p:nvPr/>
        </p:nvSpPr>
        <p:spPr>
          <a:xfrm>
            <a:off x="2612230" y="3307583"/>
            <a:ext cx="673061" cy="66706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 xmlns:a16="http://schemas.microsoft.com/office/drawing/2014/main" id="{9A32CD73-38F2-4308-9645-5EDE5EDE31EA}"/>
              </a:ext>
            </a:extLst>
          </p:cNvPr>
          <p:cNvSpPr/>
          <p:nvPr/>
        </p:nvSpPr>
        <p:spPr>
          <a:xfrm>
            <a:off x="8139449" y="1860380"/>
            <a:ext cx="673061" cy="667068"/>
          </a:xfrm>
          <a:prstGeom prst="ellipse">
            <a:avLst/>
          </a:prstGeom>
          <a:solidFill>
            <a:srgbClr val="DC6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a:extLst>
              <a:ext uri="{FF2B5EF4-FFF2-40B4-BE49-F238E27FC236}">
                <a16:creationId xmlns="" xmlns:a16="http://schemas.microsoft.com/office/drawing/2014/main" id="{B8F99596-389E-4544-A15E-EA3D8DA2880D}"/>
              </a:ext>
            </a:extLst>
          </p:cNvPr>
          <p:cNvSpPr/>
          <p:nvPr/>
        </p:nvSpPr>
        <p:spPr>
          <a:xfrm>
            <a:off x="3883732" y="1480687"/>
            <a:ext cx="673061" cy="667068"/>
          </a:xfrm>
          <a:prstGeom prst="ellipse">
            <a:avLst/>
          </a:prstGeom>
          <a:solidFill>
            <a:srgbClr val="708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descr="e7d195523061f1c0c989bbdf341b111e769f2ee359bd8df638E53E9931A62DC22263A6E1A75FFBC630BB5D77BA969D9175F253EB94D93A1189E24A7D909BAD0376573965191318DE1FD009565C070D0758BE63ED47B2EDEA7957091232456D13413133B017B5FD3E83CB8E68F507B85C05BBEC29D2B5063CE4DDF1E6A6D664FAF681842665D3FE7937DD4FDA8DF920E6"/>
          <p:cNvSpPr/>
          <p:nvPr/>
        </p:nvSpPr>
        <p:spPr>
          <a:xfrm>
            <a:off x="4750869" y="3177921"/>
            <a:ext cx="3383280" cy="1224118"/>
          </a:xfrm>
          <a:prstGeom prst="rect">
            <a:avLst/>
          </a:prstGeom>
        </p:spPr>
        <p:txBody>
          <a:bodyPr wrap="square">
            <a:spAutoFit/>
          </a:bodyPr>
          <a:lstStyle/>
          <a:p>
            <a:pPr algn="ctr">
              <a:lnSpc>
                <a:spcPct val="120000"/>
              </a:lnSpc>
            </a:pPr>
            <a:r>
              <a:rPr lang="zh-CN" altLang="en-US" sz="3200" b="1" dirty="0">
                <a:solidFill>
                  <a:schemeClr val="bg2">
                    <a:lumMod val="50000"/>
                  </a:schemeClr>
                </a:solidFill>
                <a:latin typeface="微软雅黑" panose="020B0503020204020204" pitchFamily="34" charset="-122"/>
                <a:ea typeface="微软雅黑" panose="020B0503020204020204" pitchFamily="34" charset="-122"/>
                <a:cs typeface="+mn-ea"/>
              </a:rPr>
              <a:t>自然语言处理</a:t>
            </a:r>
            <a:endParaRPr lang="en-US" altLang="zh-CN" sz="3200" b="1" dirty="0">
              <a:solidFill>
                <a:schemeClr val="bg2">
                  <a:lumMod val="50000"/>
                </a:schemeClr>
              </a:solidFill>
              <a:latin typeface="微软雅黑" panose="020B0503020204020204" pitchFamily="34" charset="-122"/>
              <a:ea typeface="微软雅黑" panose="020B0503020204020204" pitchFamily="34" charset="-122"/>
              <a:cs typeface="+mn-ea"/>
            </a:endParaRPr>
          </a:p>
          <a:p>
            <a:pPr algn="ctr">
              <a:lnSpc>
                <a:spcPct val="120000"/>
              </a:lnSpc>
            </a:pPr>
            <a:r>
              <a:rPr lang="en-US" altLang="zh-CN" sz="3200" b="1" dirty="0">
                <a:solidFill>
                  <a:schemeClr val="bg2">
                    <a:lumMod val="50000"/>
                  </a:schemeClr>
                </a:solidFill>
                <a:latin typeface="微软雅黑" panose="020B0503020204020204" pitchFamily="34" charset="-122"/>
                <a:ea typeface="微软雅黑" panose="020B0503020204020204" pitchFamily="34" charset="-122"/>
                <a:cs typeface="+mn-ea"/>
              </a:rPr>
              <a:t>NLP</a:t>
            </a:r>
            <a:endParaRPr lang="zh-CN" altLang="en-US" sz="3200" b="1" dirty="0">
              <a:solidFill>
                <a:schemeClr val="bg2">
                  <a:lumMod val="50000"/>
                </a:schemeClr>
              </a:solidFill>
              <a:latin typeface="微软雅黑" panose="020B0503020204020204" pitchFamily="34" charset="-122"/>
              <a:ea typeface="微软雅黑" panose="020B0503020204020204" pitchFamily="34" charset="-122"/>
              <a:cs typeface="+mn-ea"/>
            </a:endParaRPr>
          </a:p>
        </p:txBody>
      </p:sp>
      <p:pic>
        <p:nvPicPr>
          <p:cNvPr id="29" name="图片 28" descr="声音"/>
          <p:cNvPicPr>
            <a:picLocks noChangeAspect="1"/>
          </p:cNvPicPr>
          <p:nvPr/>
        </p:nvPicPr>
        <p:blipFill>
          <a:blip r:embed="rId3" cstate="print"/>
          <a:stretch>
            <a:fillRect/>
          </a:stretch>
        </p:blipFill>
        <p:spPr>
          <a:xfrm>
            <a:off x="8325235" y="5276850"/>
            <a:ext cx="437515" cy="437515"/>
          </a:xfrm>
          <a:prstGeom prst="rect">
            <a:avLst/>
          </a:prstGeom>
        </p:spPr>
      </p:pic>
      <p:pic>
        <p:nvPicPr>
          <p:cNvPr id="31" name="图片 30" descr="搜索"/>
          <p:cNvPicPr>
            <a:picLocks noChangeAspect="1"/>
          </p:cNvPicPr>
          <p:nvPr/>
        </p:nvPicPr>
        <p:blipFill>
          <a:blip r:embed="rId4" cstate="print"/>
          <a:stretch>
            <a:fillRect/>
          </a:stretch>
        </p:blipFill>
        <p:spPr>
          <a:xfrm>
            <a:off x="4031732" y="1624138"/>
            <a:ext cx="413631" cy="394711"/>
          </a:xfrm>
          <a:prstGeom prst="rect">
            <a:avLst/>
          </a:prstGeom>
        </p:spPr>
      </p:pic>
      <p:pic>
        <p:nvPicPr>
          <p:cNvPr id="32" name="图片 31" descr="处理"/>
          <p:cNvPicPr>
            <a:picLocks noChangeAspect="1"/>
          </p:cNvPicPr>
          <p:nvPr/>
        </p:nvPicPr>
        <p:blipFill>
          <a:blip r:embed="rId5" cstate="print"/>
          <a:stretch>
            <a:fillRect/>
          </a:stretch>
        </p:blipFill>
        <p:spPr>
          <a:xfrm>
            <a:off x="3820846" y="5293995"/>
            <a:ext cx="384754" cy="393702"/>
          </a:xfrm>
          <a:prstGeom prst="rect">
            <a:avLst/>
          </a:prstGeom>
        </p:spPr>
      </p:pic>
      <p:pic>
        <p:nvPicPr>
          <p:cNvPr id="33" name="图片 32" descr="哭"/>
          <p:cNvPicPr>
            <a:picLocks noChangeAspect="1"/>
          </p:cNvPicPr>
          <p:nvPr/>
        </p:nvPicPr>
        <p:blipFill>
          <a:blip r:embed="rId6" cstate="print"/>
          <a:stretch>
            <a:fillRect/>
          </a:stretch>
        </p:blipFill>
        <p:spPr>
          <a:xfrm>
            <a:off x="8239798" y="1959180"/>
            <a:ext cx="469900" cy="469900"/>
          </a:xfrm>
          <a:prstGeom prst="rect">
            <a:avLst/>
          </a:prstGeom>
        </p:spPr>
      </p:pic>
      <p:sp>
        <p:nvSpPr>
          <p:cNvPr id="41" name="文本框 40"/>
          <p:cNvSpPr txBox="1"/>
          <p:nvPr/>
        </p:nvSpPr>
        <p:spPr>
          <a:xfrm>
            <a:off x="8876096" y="2018849"/>
            <a:ext cx="1236236" cy="400110"/>
          </a:xfrm>
          <a:prstGeom prst="rect">
            <a:avLst/>
          </a:prstGeom>
          <a:noFill/>
        </p:spPr>
        <p:txBody>
          <a:bodyPr wrap="none" rtlCol="0">
            <a:spAutoFit/>
          </a:bodyPr>
          <a:lstStyle/>
          <a:p>
            <a:pPr algn="l"/>
            <a:r>
              <a:rPr lang="zh-CN" altLang="en-US" sz="2000" b="1" dirty="0">
                <a:solidFill>
                  <a:srgbClr val="DC6990"/>
                </a:solidFill>
                <a:latin typeface="微软雅黑" panose="020B0503020204020204" pitchFamily="34" charset="-122"/>
                <a:ea typeface="微软雅黑" panose="020B0503020204020204" pitchFamily="34" charset="-122"/>
                <a:sym typeface="+mn-ea"/>
              </a:rPr>
              <a:t>情感分析</a:t>
            </a:r>
          </a:p>
        </p:txBody>
      </p:sp>
      <p:sp>
        <p:nvSpPr>
          <p:cNvPr id="42" name="矩形 41"/>
          <p:cNvSpPr/>
          <p:nvPr/>
        </p:nvSpPr>
        <p:spPr>
          <a:xfrm>
            <a:off x="8964328" y="2437314"/>
            <a:ext cx="1080000" cy="177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981577" y="5251452"/>
            <a:ext cx="1236236" cy="400110"/>
          </a:xfrm>
          <a:prstGeom prst="rect">
            <a:avLst/>
          </a:prstGeom>
          <a:noFill/>
        </p:spPr>
        <p:txBody>
          <a:bodyPr wrap="none" rtlCol="0">
            <a:spAutoFit/>
          </a:bodyPr>
          <a:lstStyle/>
          <a:p>
            <a:pPr algn="l" defTabSz="457200">
              <a:defRPr/>
            </a:pPr>
            <a:r>
              <a:rPr lang="zh-CN" altLang="en-US" sz="2000" b="1" dirty="0">
                <a:solidFill>
                  <a:srgbClr val="F6A41A"/>
                </a:solidFill>
                <a:latin typeface="微软雅黑" panose="020B0503020204020204" pitchFamily="34" charset="-122"/>
                <a:ea typeface="微软雅黑" panose="020B0503020204020204" pitchFamily="34" charset="-122"/>
                <a:sym typeface="+mn-ea"/>
              </a:rPr>
              <a:t>文本纠错</a:t>
            </a:r>
          </a:p>
        </p:txBody>
      </p:sp>
      <p:sp>
        <p:nvSpPr>
          <p:cNvPr id="45" name="矩形 44"/>
          <p:cNvSpPr/>
          <p:nvPr/>
        </p:nvSpPr>
        <p:spPr>
          <a:xfrm>
            <a:off x="9069809" y="5669917"/>
            <a:ext cx="1080000" cy="177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2013276" y="1589848"/>
            <a:ext cx="1762021" cy="400110"/>
          </a:xfrm>
          <a:prstGeom prst="rect">
            <a:avLst/>
          </a:prstGeom>
          <a:noFill/>
        </p:spPr>
        <p:txBody>
          <a:bodyPr wrap="none" rtlCol="0">
            <a:spAutoFit/>
          </a:bodyPr>
          <a:lstStyle/>
          <a:p>
            <a:pPr algn="l"/>
            <a:r>
              <a:rPr lang="zh-CN" altLang="en-US" sz="2000" b="1" dirty="0">
                <a:solidFill>
                  <a:srgbClr val="708282"/>
                </a:solidFill>
                <a:latin typeface="微软雅黑" panose="020B0503020204020204" pitchFamily="34" charset="-122"/>
                <a:ea typeface="微软雅黑" panose="020B0503020204020204" pitchFamily="34" charset="-122"/>
                <a:sym typeface="+mn-ea"/>
              </a:rPr>
              <a:t>对话场景定制</a:t>
            </a:r>
          </a:p>
        </p:txBody>
      </p:sp>
      <p:sp>
        <p:nvSpPr>
          <p:cNvPr id="52" name="矩形 51"/>
          <p:cNvSpPr/>
          <p:nvPr/>
        </p:nvSpPr>
        <p:spPr>
          <a:xfrm>
            <a:off x="2402304" y="2008313"/>
            <a:ext cx="1080000" cy="177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50168" y="5276850"/>
            <a:ext cx="1236236" cy="400110"/>
          </a:xfrm>
          <a:prstGeom prst="rect">
            <a:avLst/>
          </a:prstGeom>
          <a:noFill/>
        </p:spPr>
        <p:txBody>
          <a:bodyPr wrap="none" rtlCol="0">
            <a:spAutoFit/>
          </a:bodyPr>
          <a:lstStyle/>
          <a:p>
            <a:pPr algn="l" defTabSz="457200">
              <a:defRPr/>
            </a:pPr>
            <a:r>
              <a:rPr lang="zh-CN" altLang="en-US" sz="2000" b="1" dirty="0">
                <a:solidFill>
                  <a:srgbClr val="1A92A0"/>
                </a:solidFill>
                <a:latin typeface="微软雅黑" panose="020B0503020204020204" pitchFamily="34" charset="-122"/>
                <a:ea typeface="微软雅黑" panose="020B0503020204020204" pitchFamily="34" charset="-122"/>
                <a:sym typeface="+mn-ea"/>
              </a:rPr>
              <a:t>知识图谱</a:t>
            </a:r>
          </a:p>
        </p:txBody>
      </p:sp>
      <p:sp>
        <p:nvSpPr>
          <p:cNvPr id="55" name="矩形 54"/>
          <p:cNvSpPr/>
          <p:nvPr/>
        </p:nvSpPr>
        <p:spPr>
          <a:xfrm>
            <a:off x="2438400" y="5695315"/>
            <a:ext cx="1080000" cy="177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1207168" y="3420648"/>
            <a:ext cx="1236236" cy="400110"/>
          </a:xfrm>
          <a:prstGeom prst="rect">
            <a:avLst/>
          </a:prstGeom>
          <a:noFill/>
        </p:spPr>
        <p:txBody>
          <a:bodyPr wrap="none" rtlCol="0">
            <a:spAutoFit/>
          </a:bodyPr>
          <a:lstStyle/>
          <a:p>
            <a:pPr algn="l" defTabSz="457200">
              <a:defRPr/>
            </a:pPr>
            <a:r>
              <a:rPr lang="zh-CN" altLang="en-US" sz="2000" b="1" dirty="0">
                <a:solidFill>
                  <a:srgbClr val="4892CF"/>
                </a:solidFill>
                <a:latin typeface="微软雅黑" panose="020B0503020204020204" pitchFamily="34" charset="-122"/>
                <a:ea typeface="微软雅黑" panose="020B0503020204020204" pitchFamily="34" charset="-122"/>
                <a:sym typeface="+mn-ea"/>
              </a:rPr>
              <a:t>实体标注</a:t>
            </a:r>
          </a:p>
        </p:txBody>
      </p:sp>
      <p:sp>
        <p:nvSpPr>
          <p:cNvPr id="58" name="矩形 57"/>
          <p:cNvSpPr/>
          <p:nvPr/>
        </p:nvSpPr>
        <p:spPr>
          <a:xfrm>
            <a:off x="1295400" y="3839113"/>
            <a:ext cx="1080000" cy="177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 xmlns:a16="http://schemas.microsoft.com/office/drawing/2014/main" id="{5FCF0370-E380-43E0-902F-A518AF650474}"/>
              </a:ext>
            </a:extLst>
          </p:cNvPr>
          <p:cNvGrpSpPr/>
          <p:nvPr/>
        </p:nvGrpSpPr>
        <p:grpSpPr>
          <a:xfrm>
            <a:off x="283812" y="332105"/>
            <a:ext cx="2975642" cy="464185"/>
            <a:chOff x="283812" y="332105"/>
            <a:chExt cx="2975642" cy="464185"/>
          </a:xfrm>
        </p:grpSpPr>
        <p:grpSp>
          <p:nvGrpSpPr>
            <p:cNvPr id="47" name="组合 46">
              <a:extLst>
                <a:ext uri="{FF2B5EF4-FFF2-40B4-BE49-F238E27FC236}">
                  <a16:creationId xmlns="" xmlns:a16="http://schemas.microsoft.com/office/drawing/2014/main" id="{B890BBA6-EDA4-4199-A480-575C0187318E}"/>
                </a:ext>
              </a:extLst>
            </p:cNvPr>
            <p:cNvGrpSpPr/>
            <p:nvPr/>
          </p:nvGrpSpPr>
          <p:grpSpPr>
            <a:xfrm>
              <a:off x="283812" y="334645"/>
              <a:ext cx="1510030" cy="461645"/>
              <a:chOff x="428" y="527"/>
              <a:chExt cx="2378" cy="727"/>
            </a:xfrm>
          </p:grpSpPr>
          <p:sp>
            <p:nvSpPr>
              <p:cNvPr id="49" name="文本框 48">
                <a:extLst>
                  <a:ext uri="{FF2B5EF4-FFF2-40B4-BE49-F238E27FC236}">
                    <a16:creationId xmlns="" xmlns:a16="http://schemas.microsoft.com/office/drawing/2014/main" id="{20C939CC-9E28-4D65-92D6-1B95DC51402B}"/>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声智科技</a:t>
                </a:r>
              </a:p>
            </p:txBody>
          </p:sp>
          <p:sp>
            <p:nvSpPr>
              <p:cNvPr id="50" name="矩形 49">
                <a:extLst>
                  <a:ext uri="{FF2B5EF4-FFF2-40B4-BE49-F238E27FC236}">
                    <a16:creationId xmlns="" xmlns:a16="http://schemas.microsoft.com/office/drawing/2014/main" id="{828350DD-D913-49B7-9D9C-D7B725CF7E44}"/>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48" name="文本框 47">
              <a:extLst>
                <a:ext uri="{FF2B5EF4-FFF2-40B4-BE49-F238E27FC236}">
                  <a16:creationId xmlns="" xmlns:a16="http://schemas.microsoft.com/office/drawing/2014/main" id="{453745B5-964D-4803-9BCD-E07FA3844A23}"/>
                </a:ext>
              </a:extLst>
            </p:cNvPr>
            <p:cNvSpPr txBox="1"/>
            <p:nvPr/>
          </p:nvSpPr>
          <p:spPr>
            <a:xfrm>
              <a:off x="1811622" y="332105"/>
              <a:ext cx="144783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核心技术</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pic>
        <p:nvPicPr>
          <p:cNvPr id="43" name="图片 42" descr="闹钟">
            <a:extLst>
              <a:ext uri="{FF2B5EF4-FFF2-40B4-BE49-F238E27FC236}">
                <a16:creationId xmlns="" xmlns:a16="http://schemas.microsoft.com/office/drawing/2014/main" id="{CE8D54DD-DF30-490C-AF82-843A6CF1301B}"/>
              </a:ext>
            </a:extLst>
          </p:cNvPr>
          <p:cNvPicPr>
            <a:picLocks noChangeAspect="1"/>
          </p:cNvPicPr>
          <p:nvPr/>
        </p:nvPicPr>
        <p:blipFill>
          <a:blip r:embed="rId7" cstate="print"/>
          <a:stretch>
            <a:fillRect/>
          </a:stretch>
        </p:blipFill>
        <p:spPr>
          <a:xfrm>
            <a:off x="2756472" y="3433180"/>
            <a:ext cx="368865" cy="3964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对角圆角矩形 2">
            <a:extLst>
              <a:ext uri="{FF2B5EF4-FFF2-40B4-BE49-F238E27FC236}">
                <a16:creationId xmlns="" xmlns:a16="http://schemas.microsoft.com/office/drawing/2014/main" id="{CBC0B624-9ED5-448E-8D71-6B2B96B0B9F9}"/>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 xmlns:a16="http://schemas.microsoft.com/office/drawing/2014/main" id="{B618D20C-B5B7-4448-8A54-218676534DC3}"/>
              </a:ext>
            </a:extLst>
          </p:cNvPr>
          <p:cNvPicPr>
            <a:picLocks noChangeAspect="1"/>
          </p:cNvPicPr>
          <p:nvPr/>
        </p:nvPicPr>
        <p:blipFill rotWithShape="1">
          <a:blip r:embed="rId3" cstate="print"/>
          <a:srcRect t="9312" r="26330" b="-257"/>
          <a:stretch/>
        </p:blipFill>
        <p:spPr>
          <a:xfrm>
            <a:off x="519717" y="3171525"/>
            <a:ext cx="4903257" cy="2741912"/>
          </a:xfrm>
          <a:prstGeom prst="rect">
            <a:avLst/>
          </a:prstGeom>
        </p:spPr>
      </p:pic>
      <p:sp>
        <p:nvSpPr>
          <p:cNvPr id="8" name="文本框 7">
            <a:extLst>
              <a:ext uri="{FF2B5EF4-FFF2-40B4-BE49-F238E27FC236}">
                <a16:creationId xmlns="" xmlns:a16="http://schemas.microsoft.com/office/drawing/2014/main" id="{AECACB49-B261-4D64-9B95-9A0602BBE0E5}"/>
              </a:ext>
            </a:extLst>
          </p:cNvPr>
          <p:cNvSpPr txBox="1"/>
          <p:nvPr/>
        </p:nvSpPr>
        <p:spPr>
          <a:xfrm>
            <a:off x="283812" y="334645"/>
            <a:ext cx="2169184" cy="461665"/>
          </a:xfrm>
          <a:prstGeom prst="rect">
            <a:avLst/>
          </a:prstGeom>
          <a:noFill/>
        </p:spPr>
        <p:txBody>
          <a:bodyPr wrap="none" rtlCol="0">
            <a:spAutoFit/>
          </a:bodyPr>
          <a:lstStyle/>
          <a:p>
            <a:r>
              <a:rPr lang="en-US" altLang="zh-CN" sz="2400" dirty="0">
                <a:solidFill>
                  <a:schemeClr val="bg2">
                    <a:lumMod val="50000"/>
                  </a:schemeClr>
                </a:solidFill>
                <a:latin typeface="思源黑体 CN Medium" charset="0"/>
                <a:ea typeface="思源黑体 CN Medium" charset="0"/>
                <a:cs typeface="+mn-ea"/>
                <a:sym typeface="+mn-lt"/>
              </a:rPr>
              <a:t>Kaldi</a:t>
            </a:r>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语音识别</a:t>
            </a:r>
          </a:p>
        </p:txBody>
      </p:sp>
      <p:pic>
        <p:nvPicPr>
          <p:cNvPr id="10" name="图片 9">
            <a:extLst>
              <a:ext uri="{FF2B5EF4-FFF2-40B4-BE49-F238E27FC236}">
                <a16:creationId xmlns="" xmlns:a16="http://schemas.microsoft.com/office/drawing/2014/main" id="{B3113428-5516-4EE5-BB24-63205A7CBB72}"/>
              </a:ext>
            </a:extLst>
          </p:cNvPr>
          <p:cNvPicPr>
            <a:picLocks noChangeAspect="1"/>
          </p:cNvPicPr>
          <p:nvPr/>
        </p:nvPicPr>
        <p:blipFill rotWithShape="1">
          <a:blip r:embed="rId4" cstate="print">
            <a:extLst>
              <a:ext uri="{28A0092B-C50C-407E-A947-70E740481C1C}">
                <a14:useLocalDpi xmlns="" xmlns:a14="http://schemas.microsoft.com/office/drawing/2010/main" val="0"/>
              </a:ext>
            </a:extLst>
          </a:blip>
          <a:srcRect t="20524" b="24202"/>
          <a:stretch/>
        </p:blipFill>
        <p:spPr>
          <a:xfrm>
            <a:off x="5599792" y="2518534"/>
            <a:ext cx="6236608" cy="3447271"/>
          </a:xfrm>
          <a:prstGeom prst="rect">
            <a:avLst/>
          </a:prstGeom>
        </p:spPr>
      </p:pic>
      <p:pic>
        <p:nvPicPr>
          <p:cNvPr id="15" name="图片 14">
            <a:extLst>
              <a:ext uri="{FF2B5EF4-FFF2-40B4-BE49-F238E27FC236}">
                <a16:creationId xmlns="" xmlns:a16="http://schemas.microsoft.com/office/drawing/2014/main" id="{E5767285-97A8-4E6E-9041-1201CC6862B3}"/>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820363" y="1239260"/>
            <a:ext cx="3847172" cy="92820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CF0"/>
        </a:solidFill>
        <a:effectLst/>
      </p:bgPr>
    </p:bg>
    <p:spTree>
      <p:nvGrpSpPr>
        <p:cNvPr id="1" name=""/>
        <p:cNvGrpSpPr/>
        <p:nvPr/>
      </p:nvGrpSpPr>
      <p:grpSpPr>
        <a:xfrm>
          <a:off x="0" y="0"/>
          <a:ext cx="0" cy="0"/>
          <a:chOff x="0" y="0"/>
          <a:chExt cx="0" cy="0"/>
        </a:xfrm>
      </p:grpSpPr>
      <p:sp>
        <p:nvSpPr>
          <p:cNvPr id="2" name="文本框 1"/>
          <p:cNvSpPr txBox="1"/>
          <p:nvPr/>
        </p:nvSpPr>
        <p:spPr>
          <a:xfrm>
            <a:off x="1219836" y="4109761"/>
            <a:ext cx="2314575" cy="338554"/>
          </a:xfrm>
          <a:prstGeom prst="rect">
            <a:avLst/>
          </a:prstGeom>
          <a:noFill/>
        </p:spPr>
        <p:txBody>
          <a:bodyPr wrap="square" rtlCol="0">
            <a:spAutoFit/>
          </a:bodyPr>
          <a:lstStyle/>
          <a:p>
            <a:pPr algn="ctr"/>
            <a:r>
              <a:rPr lang="en-US" altLang="zh-CN" sz="1600" b="1" dirty="0" err="1">
                <a:solidFill>
                  <a:schemeClr val="bg2">
                    <a:lumMod val="50000"/>
                  </a:schemeClr>
                </a:solidFill>
                <a:latin typeface="微软雅黑" charset="0"/>
                <a:ea typeface="微软雅黑" charset="0"/>
                <a:cs typeface="+mn-ea"/>
              </a:rPr>
              <a:t>Azero</a:t>
            </a:r>
            <a:r>
              <a:rPr lang="zh-CN" altLang="en-US" sz="1600" b="1" dirty="0">
                <a:solidFill>
                  <a:schemeClr val="bg2">
                    <a:lumMod val="50000"/>
                  </a:schemeClr>
                </a:solidFill>
                <a:latin typeface="微软雅黑" charset="0"/>
                <a:ea typeface="微软雅黑" charset="0"/>
                <a:cs typeface="+mn-ea"/>
              </a:rPr>
              <a:t>智能操作系统</a:t>
            </a:r>
          </a:p>
        </p:txBody>
      </p:sp>
      <p:sp>
        <p:nvSpPr>
          <p:cNvPr id="3" name="文本框 2"/>
          <p:cNvSpPr txBox="1"/>
          <p:nvPr/>
        </p:nvSpPr>
        <p:spPr>
          <a:xfrm>
            <a:off x="3804286" y="4109761"/>
            <a:ext cx="2314575" cy="338554"/>
          </a:xfrm>
          <a:prstGeom prst="rect">
            <a:avLst/>
          </a:prstGeom>
          <a:noFill/>
        </p:spPr>
        <p:txBody>
          <a:bodyPr wrap="square" rtlCol="0">
            <a:spAutoFit/>
          </a:bodyPr>
          <a:lstStyle/>
          <a:p>
            <a:pPr algn="ctr"/>
            <a:r>
              <a:rPr lang="en-US" altLang="zh-CN" sz="1600" b="1" dirty="0">
                <a:solidFill>
                  <a:schemeClr val="bg2">
                    <a:lumMod val="50000"/>
                  </a:schemeClr>
                </a:solidFill>
                <a:latin typeface="微软雅黑" charset="0"/>
                <a:ea typeface="微软雅黑" charset="0"/>
                <a:cs typeface="+mn-ea"/>
              </a:rPr>
              <a:t>Babel </a:t>
            </a:r>
            <a:r>
              <a:rPr lang="zh-CN" altLang="en-US" sz="1600" b="1" dirty="0">
                <a:solidFill>
                  <a:schemeClr val="bg2">
                    <a:lumMod val="50000"/>
                  </a:schemeClr>
                </a:solidFill>
                <a:latin typeface="微软雅黑" charset="0"/>
                <a:ea typeface="微软雅黑" charset="0"/>
                <a:cs typeface="+mn-ea"/>
              </a:rPr>
              <a:t>开放平台</a:t>
            </a:r>
          </a:p>
        </p:txBody>
      </p:sp>
      <p:sp>
        <p:nvSpPr>
          <p:cNvPr id="4" name="文本框 3"/>
          <p:cNvSpPr txBox="1"/>
          <p:nvPr/>
        </p:nvSpPr>
        <p:spPr>
          <a:xfrm>
            <a:off x="6388736" y="4109761"/>
            <a:ext cx="2314575" cy="338554"/>
          </a:xfrm>
          <a:prstGeom prst="rect">
            <a:avLst/>
          </a:prstGeom>
          <a:noFill/>
        </p:spPr>
        <p:txBody>
          <a:bodyPr wrap="square" rtlCol="0">
            <a:spAutoFit/>
          </a:bodyPr>
          <a:lstStyle/>
          <a:p>
            <a:pPr algn="ctr"/>
            <a:r>
              <a:rPr lang="en-US" altLang="zh-CN" sz="1600" b="1" dirty="0">
                <a:solidFill>
                  <a:schemeClr val="bg2">
                    <a:lumMod val="50000"/>
                  </a:schemeClr>
                </a:solidFill>
                <a:latin typeface="微软雅黑" charset="0"/>
                <a:ea typeface="微软雅黑" charset="0"/>
                <a:cs typeface="+mn-ea"/>
              </a:rPr>
              <a:t>Cimon</a:t>
            </a:r>
            <a:r>
              <a:rPr lang="zh-CN" altLang="en-US" sz="1600" b="1" dirty="0">
                <a:solidFill>
                  <a:schemeClr val="bg2">
                    <a:lumMod val="50000"/>
                  </a:schemeClr>
                </a:solidFill>
                <a:latin typeface="微软雅黑" charset="0"/>
                <a:ea typeface="微软雅黑" charset="0"/>
                <a:cs typeface="+mn-ea"/>
              </a:rPr>
              <a:t>声学软件</a:t>
            </a:r>
          </a:p>
        </p:txBody>
      </p:sp>
      <p:sp>
        <p:nvSpPr>
          <p:cNvPr id="6" name="文本框 5"/>
          <p:cNvSpPr txBox="1"/>
          <p:nvPr/>
        </p:nvSpPr>
        <p:spPr>
          <a:xfrm>
            <a:off x="8973186" y="4109761"/>
            <a:ext cx="2314575" cy="338554"/>
          </a:xfrm>
          <a:prstGeom prst="rect">
            <a:avLst/>
          </a:prstGeom>
          <a:noFill/>
        </p:spPr>
        <p:txBody>
          <a:bodyPr wrap="square" rtlCol="0">
            <a:spAutoFit/>
          </a:bodyPr>
          <a:lstStyle/>
          <a:p>
            <a:pPr algn="ctr"/>
            <a:r>
              <a:rPr lang="en-US" altLang="zh-CN" sz="1600" b="1" dirty="0">
                <a:solidFill>
                  <a:schemeClr val="bg2">
                    <a:lumMod val="50000"/>
                  </a:schemeClr>
                </a:solidFill>
                <a:latin typeface="微软雅黑" charset="0"/>
                <a:ea typeface="微软雅黑" charset="0"/>
                <a:cs typeface="+mn-ea"/>
              </a:rPr>
              <a:t>Delta</a:t>
            </a:r>
            <a:r>
              <a:rPr lang="zh-CN" altLang="en-US" sz="1600" b="1" dirty="0">
                <a:solidFill>
                  <a:schemeClr val="bg2">
                    <a:lumMod val="50000"/>
                  </a:schemeClr>
                </a:solidFill>
                <a:latin typeface="微软雅黑" charset="0"/>
                <a:ea typeface="微软雅黑" charset="0"/>
                <a:cs typeface="+mn-ea"/>
              </a:rPr>
              <a:t>智能硬件</a:t>
            </a:r>
          </a:p>
        </p:txBody>
      </p:sp>
      <p:sp>
        <p:nvSpPr>
          <p:cNvPr id="7" name="文本框 6"/>
          <p:cNvSpPr txBox="1"/>
          <p:nvPr/>
        </p:nvSpPr>
        <p:spPr>
          <a:xfrm>
            <a:off x="4753611" y="5262245"/>
            <a:ext cx="2314575" cy="596265"/>
          </a:xfrm>
          <a:prstGeom prst="rect">
            <a:avLst/>
          </a:prstGeom>
          <a:noFill/>
        </p:spPr>
        <p:txBody>
          <a:bodyPr wrap="square" rtlCol="0">
            <a:spAutoFit/>
          </a:bodyPr>
          <a:lstStyle/>
          <a:p>
            <a:r>
              <a:rPr lang="zh-CN" altLang="en-US" sz="1600" b="1" dirty="0">
                <a:solidFill>
                  <a:schemeClr val="bg2">
                    <a:lumMod val="50000"/>
                  </a:schemeClr>
                </a:solidFill>
                <a:latin typeface="微软雅黑" charset="0"/>
                <a:ea typeface="微软雅黑" charset="0"/>
                <a:cs typeface="+mn-ea"/>
              </a:rPr>
              <a:t>消费电子</a:t>
            </a:r>
          </a:p>
          <a:p>
            <a:r>
              <a:rPr lang="zh-CN" altLang="en-US" sz="1600" b="1" dirty="0">
                <a:solidFill>
                  <a:schemeClr val="bg2">
                    <a:lumMod val="50000"/>
                  </a:schemeClr>
                </a:solidFill>
                <a:latin typeface="微软雅黑" charset="0"/>
                <a:ea typeface="微软雅黑" charset="0"/>
                <a:cs typeface="+mn-ea"/>
              </a:rPr>
              <a:t>解决方案</a:t>
            </a:r>
          </a:p>
        </p:txBody>
      </p:sp>
      <p:sp>
        <p:nvSpPr>
          <p:cNvPr id="8" name="文本框 7"/>
          <p:cNvSpPr txBox="1"/>
          <p:nvPr/>
        </p:nvSpPr>
        <p:spPr>
          <a:xfrm>
            <a:off x="9073515" y="5262245"/>
            <a:ext cx="1059815" cy="596265"/>
          </a:xfrm>
          <a:prstGeom prst="rect">
            <a:avLst/>
          </a:prstGeom>
          <a:noFill/>
        </p:spPr>
        <p:txBody>
          <a:bodyPr wrap="square" rtlCol="0">
            <a:spAutoFit/>
          </a:bodyPr>
          <a:lstStyle/>
          <a:p>
            <a:r>
              <a:rPr lang="zh-CN" altLang="en-US" sz="1600" b="1" dirty="0">
                <a:solidFill>
                  <a:schemeClr val="bg2">
                    <a:lumMod val="50000"/>
                  </a:schemeClr>
                </a:solidFill>
                <a:latin typeface="微软雅黑" charset="0"/>
                <a:ea typeface="微软雅黑" charset="0"/>
                <a:cs typeface="+mn-ea"/>
              </a:rPr>
              <a:t>行业应用</a:t>
            </a:r>
          </a:p>
          <a:p>
            <a:r>
              <a:rPr lang="zh-CN" altLang="en-US" sz="1600" b="1" dirty="0">
                <a:solidFill>
                  <a:schemeClr val="bg2">
                    <a:lumMod val="50000"/>
                  </a:schemeClr>
                </a:solidFill>
                <a:latin typeface="微软雅黑" charset="0"/>
                <a:ea typeface="微软雅黑" charset="0"/>
                <a:cs typeface="+mn-ea"/>
              </a:rPr>
              <a:t>解决方案</a:t>
            </a:r>
          </a:p>
        </p:txBody>
      </p:sp>
      <p:sp>
        <p:nvSpPr>
          <p:cNvPr id="13" name="文本框 12"/>
          <p:cNvSpPr txBox="1"/>
          <p:nvPr/>
        </p:nvSpPr>
        <p:spPr>
          <a:xfrm>
            <a:off x="3514890" y="1245332"/>
            <a:ext cx="4857420" cy="646331"/>
          </a:xfrm>
          <a:prstGeom prst="rect">
            <a:avLst/>
          </a:prstGeom>
          <a:noFill/>
        </p:spPr>
        <p:txBody>
          <a:bodyPr wrap="none" rtlCol="0">
            <a:spAutoFit/>
          </a:bodyPr>
          <a:lstStyle/>
          <a:p>
            <a:pPr algn="l"/>
            <a:r>
              <a:rPr lang="zh-CN" altLang="en-US" sz="3600" b="1" spc="500" dirty="0">
                <a:solidFill>
                  <a:schemeClr val="bg2">
                    <a:lumMod val="50000"/>
                  </a:schemeClr>
                </a:solidFill>
                <a:uFillTx/>
                <a:latin typeface="微软雅黑" charset="0"/>
                <a:ea typeface="微软雅黑" charset="0"/>
                <a:cs typeface="+mn-ea"/>
                <a:sym typeface="+mn-lt"/>
              </a:rPr>
              <a:t>四大产品</a:t>
            </a:r>
            <a:r>
              <a:rPr lang="en-US" altLang="zh-CN" sz="3600" b="1" spc="500" dirty="0">
                <a:solidFill>
                  <a:schemeClr val="bg2">
                    <a:lumMod val="50000"/>
                  </a:schemeClr>
                </a:solidFill>
                <a:latin typeface="微软雅黑" charset="0"/>
                <a:ea typeface="微软雅黑" charset="0"/>
                <a:cs typeface="+mn-ea"/>
                <a:sym typeface="+mn-lt"/>
              </a:rPr>
              <a:t>&amp;</a:t>
            </a:r>
            <a:r>
              <a:rPr lang="zh-CN" altLang="en-US" sz="3600" b="1" spc="500" dirty="0">
                <a:solidFill>
                  <a:schemeClr val="bg2">
                    <a:lumMod val="50000"/>
                  </a:schemeClr>
                </a:solidFill>
                <a:uFillTx/>
                <a:latin typeface="微软雅黑" charset="0"/>
                <a:ea typeface="微软雅黑" charset="0"/>
                <a:cs typeface="+mn-ea"/>
                <a:sym typeface="+mn-lt"/>
              </a:rPr>
              <a:t>两大方案</a:t>
            </a:r>
          </a:p>
        </p:txBody>
      </p:sp>
      <p:sp>
        <p:nvSpPr>
          <p:cNvPr id="9" name="文本框 8"/>
          <p:cNvSpPr txBox="1"/>
          <p:nvPr/>
        </p:nvSpPr>
        <p:spPr>
          <a:xfrm>
            <a:off x="2242390" y="1983468"/>
            <a:ext cx="7402419" cy="338554"/>
          </a:xfrm>
          <a:prstGeom prst="rect">
            <a:avLst/>
          </a:prstGeom>
          <a:noFill/>
        </p:spPr>
        <p:txBody>
          <a:bodyPr wrap="square" rtlCol="0">
            <a:spAutoFit/>
          </a:bodyPr>
          <a:lstStyle/>
          <a:p>
            <a:r>
              <a:rPr lang="zh-CN" altLang="en-US" sz="1600" dirty="0">
                <a:solidFill>
                  <a:schemeClr val="bg2">
                    <a:lumMod val="50000"/>
                  </a:schemeClr>
                </a:solidFill>
                <a:latin typeface="微软雅黑" charset="0"/>
                <a:ea typeface="微软雅黑" charset="0"/>
                <a:sym typeface="+mn-lt"/>
              </a:rPr>
              <a:t>服务</a:t>
            </a:r>
            <a:r>
              <a:rPr lang="en-US" altLang="zh-CN" sz="1600" dirty="0">
                <a:solidFill>
                  <a:schemeClr val="bg2">
                    <a:lumMod val="50000"/>
                  </a:schemeClr>
                </a:solidFill>
                <a:latin typeface="微软雅黑" charset="0"/>
                <a:ea typeface="微软雅黑" charset="0"/>
                <a:sym typeface="+mn-lt"/>
              </a:rPr>
              <a:t>120</a:t>
            </a:r>
            <a:r>
              <a:rPr lang="zh-CN" altLang="en-US" sz="1600" dirty="0">
                <a:solidFill>
                  <a:schemeClr val="bg2">
                    <a:lumMod val="50000"/>
                  </a:schemeClr>
                </a:solidFill>
                <a:latin typeface="微软雅黑" charset="0"/>
                <a:ea typeface="微软雅黑" charset="0"/>
                <a:sym typeface="+mn-lt"/>
              </a:rPr>
              <a:t>多个客户</a:t>
            </a:r>
            <a:r>
              <a:rPr lang="en-US" altLang="zh-CN" sz="1600" dirty="0">
                <a:solidFill>
                  <a:schemeClr val="bg2">
                    <a:lumMod val="50000"/>
                  </a:schemeClr>
                </a:solidFill>
                <a:latin typeface="微软雅黑" charset="0"/>
                <a:ea typeface="微软雅黑" charset="0"/>
                <a:sym typeface="+mn-lt"/>
              </a:rPr>
              <a:t>1600</a:t>
            </a:r>
            <a:r>
              <a:rPr lang="zh-CN" altLang="en-US" sz="1600" dirty="0">
                <a:solidFill>
                  <a:schemeClr val="bg2">
                    <a:lumMod val="50000"/>
                  </a:schemeClr>
                </a:solidFill>
                <a:latin typeface="微软雅黑" charset="0"/>
                <a:ea typeface="微软雅黑" charset="0"/>
                <a:sym typeface="+mn-lt"/>
              </a:rPr>
              <a:t>万台智能设备，经过百亿次人机交互真实场景的规模验证</a:t>
            </a:r>
          </a:p>
        </p:txBody>
      </p:sp>
      <p:pic>
        <p:nvPicPr>
          <p:cNvPr id="10" name="图片 9" descr="矢量智能对象"/>
          <p:cNvPicPr>
            <a:picLocks noChangeAspect="1"/>
          </p:cNvPicPr>
          <p:nvPr/>
        </p:nvPicPr>
        <p:blipFill>
          <a:blip r:embed="rId3" cstate="print"/>
          <a:stretch>
            <a:fillRect/>
          </a:stretch>
        </p:blipFill>
        <p:spPr>
          <a:xfrm>
            <a:off x="4296410" y="2809875"/>
            <a:ext cx="1319530" cy="1195070"/>
          </a:xfrm>
          <a:prstGeom prst="rect">
            <a:avLst/>
          </a:prstGeom>
        </p:spPr>
      </p:pic>
      <p:pic>
        <p:nvPicPr>
          <p:cNvPr id="14" name="图片 13" descr="矢量智能对象-1"/>
          <p:cNvPicPr>
            <a:picLocks noChangeAspect="1"/>
          </p:cNvPicPr>
          <p:nvPr/>
        </p:nvPicPr>
        <p:blipFill>
          <a:blip r:embed="rId4" cstate="print"/>
          <a:stretch>
            <a:fillRect/>
          </a:stretch>
        </p:blipFill>
        <p:spPr>
          <a:xfrm>
            <a:off x="9577070" y="2790825"/>
            <a:ext cx="1113790" cy="1120140"/>
          </a:xfrm>
          <a:prstGeom prst="rect">
            <a:avLst/>
          </a:prstGeom>
        </p:spPr>
      </p:pic>
      <p:pic>
        <p:nvPicPr>
          <p:cNvPr id="16" name="图片 15" descr="升学软件的图 拷贝"/>
          <p:cNvPicPr>
            <a:picLocks noChangeAspect="1"/>
          </p:cNvPicPr>
          <p:nvPr/>
        </p:nvPicPr>
        <p:blipFill>
          <a:blip r:embed="rId5" cstate="print"/>
          <a:stretch>
            <a:fillRect/>
          </a:stretch>
        </p:blipFill>
        <p:spPr>
          <a:xfrm>
            <a:off x="6844030" y="2780030"/>
            <a:ext cx="1299210" cy="1269365"/>
          </a:xfrm>
          <a:prstGeom prst="rect">
            <a:avLst/>
          </a:prstGeom>
        </p:spPr>
      </p:pic>
      <p:pic>
        <p:nvPicPr>
          <p:cNvPr id="18" name="图片 17" descr="Azero图"/>
          <p:cNvPicPr>
            <a:picLocks noChangeAspect="1"/>
          </p:cNvPicPr>
          <p:nvPr/>
        </p:nvPicPr>
        <p:blipFill>
          <a:blip r:embed="rId6" cstate="print"/>
          <a:stretch>
            <a:fillRect/>
          </a:stretch>
        </p:blipFill>
        <p:spPr>
          <a:xfrm>
            <a:off x="1626235" y="2737485"/>
            <a:ext cx="1312545" cy="1285875"/>
          </a:xfrm>
          <a:prstGeom prst="rect">
            <a:avLst/>
          </a:prstGeom>
        </p:spPr>
      </p:pic>
      <p:pic>
        <p:nvPicPr>
          <p:cNvPr id="11" name="图片 10" descr="直播1"/>
          <p:cNvPicPr>
            <a:picLocks noChangeAspect="1"/>
          </p:cNvPicPr>
          <p:nvPr/>
        </p:nvPicPr>
        <p:blipFill>
          <a:blip r:embed="rId7" cstate="print"/>
          <a:stretch>
            <a:fillRect/>
          </a:stretch>
        </p:blipFill>
        <p:spPr>
          <a:xfrm>
            <a:off x="6537960" y="5111115"/>
            <a:ext cx="2155190" cy="884555"/>
          </a:xfrm>
          <a:prstGeom prst="rect">
            <a:avLst/>
          </a:prstGeom>
        </p:spPr>
      </p:pic>
      <p:pic>
        <p:nvPicPr>
          <p:cNvPr id="12" name="图片 11" descr="矢量智能对象1"/>
          <p:cNvPicPr>
            <a:picLocks noChangeAspect="1"/>
          </p:cNvPicPr>
          <p:nvPr/>
        </p:nvPicPr>
        <p:blipFill>
          <a:blip r:embed="rId8" cstate="print"/>
          <a:stretch>
            <a:fillRect/>
          </a:stretch>
        </p:blipFill>
        <p:spPr>
          <a:xfrm>
            <a:off x="2239010" y="5087620"/>
            <a:ext cx="2052320" cy="931545"/>
          </a:xfrm>
          <a:prstGeom prst="rect">
            <a:avLst/>
          </a:prstGeom>
        </p:spPr>
      </p:pic>
      <p:grpSp>
        <p:nvGrpSpPr>
          <p:cNvPr id="20" name="组合 19">
            <a:extLst>
              <a:ext uri="{FF2B5EF4-FFF2-40B4-BE49-F238E27FC236}">
                <a16:creationId xmlns="" xmlns:a16="http://schemas.microsoft.com/office/drawing/2014/main" id="{A54F9F95-1557-4C47-BB13-2D19C7DCF39A}"/>
              </a:ext>
            </a:extLst>
          </p:cNvPr>
          <p:cNvGrpSpPr/>
          <p:nvPr/>
        </p:nvGrpSpPr>
        <p:grpSpPr>
          <a:xfrm>
            <a:off x="283812" y="332105"/>
            <a:ext cx="2943582" cy="464185"/>
            <a:chOff x="283812" y="332105"/>
            <a:chExt cx="2943582" cy="464185"/>
          </a:xfrm>
        </p:grpSpPr>
        <p:grpSp>
          <p:nvGrpSpPr>
            <p:cNvPr id="21" name="组合 20">
              <a:extLst>
                <a:ext uri="{FF2B5EF4-FFF2-40B4-BE49-F238E27FC236}">
                  <a16:creationId xmlns="" xmlns:a16="http://schemas.microsoft.com/office/drawing/2014/main" id="{93A7FD73-4AB6-4944-8CB0-4C447E7ABED0}"/>
                </a:ext>
              </a:extLst>
            </p:cNvPr>
            <p:cNvGrpSpPr/>
            <p:nvPr/>
          </p:nvGrpSpPr>
          <p:grpSpPr>
            <a:xfrm>
              <a:off x="283812" y="334645"/>
              <a:ext cx="1510030" cy="461645"/>
              <a:chOff x="428" y="527"/>
              <a:chExt cx="2378" cy="727"/>
            </a:xfrm>
          </p:grpSpPr>
          <p:sp>
            <p:nvSpPr>
              <p:cNvPr id="23" name="文本框 22">
                <a:extLst>
                  <a:ext uri="{FF2B5EF4-FFF2-40B4-BE49-F238E27FC236}">
                    <a16:creationId xmlns="" xmlns:a16="http://schemas.microsoft.com/office/drawing/2014/main" id="{BB6ABB2E-EE07-4153-9E4C-5DF5A26DBEA6}"/>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声智科技</a:t>
                </a:r>
              </a:p>
            </p:txBody>
          </p:sp>
          <p:sp>
            <p:nvSpPr>
              <p:cNvPr id="24" name="矩形 23">
                <a:extLst>
                  <a:ext uri="{FF2B5EF4-FFF2-40B4-BE49-F238E27FC236}">
                    <a16:creationId xmlns="" xmlns:a16="http://schemas.microsoft.com/office/drawing/2014/main" id="{56ED08F1-EA57-4C11-A372-6A49D06884BD}"/>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22" name="文本框 21">
              <a:extLst>
                <a:ext uri="{FF2B5EF4-FFF2-40B4-BE49-F238E27FC236}">
                  <a16:creationId xmlns="" xmlns:a16="http://schemas.microsoft.com/office/drawing/2014/main" id="{583A1A20-EFAC-4578-B6EA-5E2C78E89287}"/>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公司产品</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94940" y="5146407"/>
            <a:ext cx="1692275" cy="1229995"/>
          </a:xfrm>
          <a:prstGeom prst="rect">
            <a:avLst/>
          </a:prstGeom>
        </p:spPr>
      </p:pic>
      <p:pic>
        <p:nvPicPr>
          <p:cNvPr id="55" name="图片 54"/>
          <p:cNvPicPr>
            <a:picLocks noChangeAspect="1"/>
          </p:cNvPicPr>
          <p:nvPr/>
        </p:nvPicPr>
        <p:blipFill rotWithShape="1">
          <a:blip r:embed="rId4" cstate="print">
            <a:extLst>
              <a:ext uri="{28A0092B-C50C-407E-A947-70E740481C1C}">
                <a14:useLocalDpi xmlns="" xmlns:a14="http://schemas.microsoft.com/office/drawing/2010/main" val="0"/>
              </a:ext>
            </a:extLst>
          </a:blip>
          <a:srcRect l="2149" t="1746" b="-1"/>
          <a:stretch>
            <a:fillRect/>
          </a:stretch>
        </p:blipFill>
        <p:spPr>
          <a:xfrm>
            <a:off x="4452620" y="5146407"/>
            <a:ext cx="1685290" cy="1229995"/>
          </a:xfrm>
          <a:prstGeom prst="rect">
            <a:avLst/>
          </a:prstGeom>
        </p:spPr>
      </p:pic>
      <p:pic>
        <p:nvPicPr>
          <p:cNvPr id="56" name="图片 5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179185" y="2550527"/>
            <a:ext cx="1685290" cy="1224915"/>
          </a:xfrm>
          <a:prstGeom prst="rect">
            <a:avLst/>
          </a:prstGeom>
        </p:spPr>
      </p:pic>
      <p:pic>
        <p:nvPicPr>
          <p:cNvPr id="65" name="图片 64"/>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2698115" y="1281162"/>
            <a:ext cx="1689100" cy="1227455"/>
          </a:xfrm>
          <a:prstGeom prst="rect">
            <a:avLst/>
          </a:prstGeom>
        </p:spPr>
      </p:pic>
      <p:pic>
        <p:nvPicPr>
          <p:cNvPr id="66" name="图片 65"/>
          <p:cNvPicPr>
            <a:picLocks noChangeAspect="1"/>
          </p:cNvPicPr>
          <p:nvPr/>
        </p:nvPicPr>
        <p:blipFill rotWithShape="1">
          <a:blip r:embed="rId7" cstate="print">
            <a:extLst>
              <a:ext uri="{28A0092B-C50C-407E-A947-70E740481C1C}">
                <a14:useLocalDpi xmlns="" xmlns:a14="http://schemas.microsoft.com/office/drawing/2010/main" val="0"/>
              </a:ext>
            </a:extLst>
          </a:blip>
          <a:srcRect l="8229" t="8631" r="1"/>
          <a:stretch>
            <a:fillRect/>
          </a:stretch>
        </p:blipFill>
        <p:spPr>
          <a:xfrm>
            <a:off x="9661525" y="5155297"/>
            <a:ext cx="1704975" cy="1233805"/>
          </a:xfrm>
          <a:prstGeom prst="rect">
            <a:avLst/>
          </a:prstGeom>
        </p:spPr>
      </p:pic>
      <p:pic>
        <p:nvPicPr>
          <p:cNvPr id="67" name="图片 66"/>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7932420" y="1286242"/>
            <a:ext cx="1671955" cy="1215390"/>
          </a:xfrm>
          <a:prstGeom prst="rect">
            <a:avLst/>
          </a:prstGeom>
        </p:spPr>
      </p:pic>
      <p:pic>
        <p:nvPicPr>
          <p:cNvPr id="68" name="图片 67"/>
          <p:cNvPicPr>
            <a:picLocks noChangeAspect="1"/>
          </p:cNvPicPr>
          <p:nvPr/>
        </p:nvPicPr>
        <p:blipFill rotWithShape="1">
          <a:blip r:embed="rId9" cstate="print">
            <a:extLst>
              <a:ext uri="{28A0092B-C50C-407E-A947-70E740481C1C}">
                <a14:useLocalDpi xmlns="" xmlns:a14="http://schemas.microsoft.com/office/drawing/2010/main" val="0"/>
              </a:ext>
            </a:extLst>
          </a:blip>
          <a:srcRect l="280"/>
          <a:stretch>
            <a:fillRect/>
          </a:stretch>
        </p:blipFill>
        <p:spPr>
          <a:xfrm>
            <a:off x="948055" y="2560052"/>
            <a:ext cx="1704975" cy="1242695"/>
          </a:xfrm>
          <a:prstGeom prst="rect">
            <a:avLst/>
          </a:prstGeom>
        </p:spPr>
      </p:pic>
      <p:pic>
        <p:nvPicPr>
          <p:cNvPr id="69" name="图片 68"/>
          <p:cNvPicPr>
            <a:picLocks noChangeAspect="1"/>
          </p:cNvPicPr>
          <p:nvPr/>
        </p:nvPicPr>
        <p:blipFill rotWithShape="1">
          <a:blip r:embed="rId10" cstate="print">
            <a:extLst>
              <a:ext uri="{28A0092B-C50C-407E-A947-70E740481C1C}">
                <a14:useLocalDpi xmlns="" xmlns:a14="http://schemas.microsoft.com/office/drawing/2010/main" val="0"/>
              </a:ext>
            </a:extLst>
          </a:blip>
          <a:srcRect r="302"/>
          <a:stretch>
            <a:fillRect/>
          </a:stretch>
        </p:blipFill>
        <p:spPr>
          <a:xfrm>
            <a:off x="7933690" y="5155297"/>
            <a:ext cx="1687195" cy="1229995"/>
          </a:xfrm>
          <a:prstGeom prst="rect">
            <a:avLst/>
          </a:prstGeom>
        </p:spPr>
      </p:pic>
      <p:pic>
        <p:nvPicPr>
          <p:cNvPr id="70" name="图片 69"/>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4446905" y="1281162"/>
            <a:ext cx="1692910" cy="1229995"/>
          </a:xfrm>
          <a:prstGeom prst="rect">
            <a:avLst/>
          </a:prstGeom>
        </p:spPr>
      </p:pic>
      <p:pic>
        <p:nvPicPr>
          <p:cNvPr id="71" name="图片 70"/>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9674860" y="1284972"/>
            <a:ext cx="1673860" cy="1216660"/>
          </a:xfrm>
          <a:prstGeom prst="rect">
            <a:avLst/>
          </a:prstGeom>
        </p:spPr>
      </p:pic>
      <p:pic>
        <p:nvPicPr>
          <p:cNvPr id="72" name="图片 71"/>
          <p:cNvPicPr>
            <a:picLocks noChangeAspect="1"/>
          </p:cNvPicPr>
          <p:nvPr/>
        </p:nvPicPr>
        <p:blipFill>
          <a:blip r:embed="rId13" cstate="print">
            <a:extLst>
              <a:ext uri="{28A0092B-C50C-407E-A947-70E740481C1C}">
                <a14:useLocalDpi xmlns="" xmlns:a14="http://schemas.microsoft.com/office/drawing/2010/main" val="0"/>
              </a:ext>
            </a:extLst>
          </a:blip>
          <a:stretch>
            <a:fillRect/>
          </a:stretch>
        </p:blipFill>
        <p:spPr>
          <a:xfrm>
            <a:off x="962025" y="1278622"/>
            <a:ext cx="1692275" cy="1229995"/>
          </a:xfrm>
          <a:prstGeom prst="rect">
            <a:avLst/>
          </a:prstGeom>
        </p:spPr>
      </p:pic>
      <p:pic>
        <p:nvPicPr>
          <p:cNvPr id="73" name="图片 72"/>
          <p:cNvPicPr>
            <a:picLocks noChangeAspect="1"/>
          </p:cNvPicPr>
          <p:nvPr/>
        </p:nvPicPr>
        <p:blipFill rotWithShape="1">
          <a:blip r:embed="rId14" cstate="print">
            <a:extLst>
              <a:ext uri="{28A0092B-C50C-407E-A947-70E740481C1C}">
                <a14:useLocalDpi xmlns="" xmlns:a14="http://schemas.microsoft.com/office/drawing/2010/main" val="0"/>
              </a:ext>
            </a:extLst>
          </a:blip>
          <a:srcRect l="2097"/>
          <a:stretch>
            <a:fillRect/>
          </a:stretch>
        </p:blipFill>
        <p:spPr>
          <a:xfrm>
            <a:off x="6196965" y="5154027"/>
            <a:ext cx="1659255" cy="1231900"/>
          </a:xfrm>
          <a:prstGeom prst="rect">
            <a:avLst/>
          </a:prstGeom>
        </p:spPr>
      </p:pic>
      <p:pic>
        <p:nvPicPr>
          <p:cNvPr id="74" name="图片 73"/>
          <p:cNvPicPr>
            <a:picLocks noChangeAspect="1"/>
          </p:cNvPicPr>
          <p:nvPr/>
        </p:nvPicPr>
        <p:blipFill rotWithShape="1">
          <a:blip r:embed="rId15" cstate="print">
            <a:extLst>
              <a:ext uri="{28A0092B-C50C-407E-A947-70E740481C1C}">
                <a14:useLocalDpi xmlns="" xmlns:a14="http://schemas.microsoft.com/office/drawing/2010/main" val="0"/>
              </a:ext>
            </a:extLst>
          </a:blip>
          <a:srcRect l="1577" t="1332"/>
          <a:stretch>
            <a:fillRect/>
          </a:stretch>
        </p:blipFill>
        <p:spPr>
          <a:xfrm>
            <a:off x="7922895" y="2550527"/>
            <a:ext cx="1697990" cy="1236980"/>
          </a:xfrm>
          <a:prstGeom prst="rect">
            <a:avLst/>
          </a:prstGeom>
        </p:spPr>
      </p:pic>
      <p:pic>
        <p:nvPicPr>
          <p:cNvPr id="75" name="图片 74"/>
          <p:cNvPicPr>
            <a:picLocks noChangeAspect="1"/>
          </p:cNvPicPr>
          <p:nvPr/>
        </p:nvPicPr>
        <p:blipFill>
          <a:blip r:embed="rId16" cstate="print">
            <a:extLst>
              <a:ext uri="{28A0092B-C50C-407E-A947-70E740481C1C}">
                <a14:useLocalDpi xmlns="" xmlns:a14="http://schemas.microsoft.com/office/drawing/2010/main" val="0"/>
              </a:ext>
            </a:extLst>
          </a:blip>
          <a:stretch>
            <a:fillRect/>
          </a:stretch>
        </p:blipFill>
        <p:spPr>
          <a:xfrm>
            <a:off x="946150" y="5140692"/>
            <a:ext cx="1700530" cy="1236345"/>
          </a:xfrm>
          <a:prstGeom prst="rect">
            <a:avLst/>
          </a:prstGeom>
        </p:spPr>
      </p:pic>
      <p:pic>
        <p:nvPicPr>
          <p:cNvPr id="76" name="图片 75"/>
          <p:cNvPicPr>
            <a:picLocks noChangeAspect="1"/>
          </p:cNvPicPr>
          <p:nvPr/>
        </p:nvPicPr>
        <p:blipFill rotWithShape="1">
          <a:blip r:embed="rId17" cstate="print">
            <a:extLst>
              <a:ext uri="{28A0092B-C50C-407E-A947-70E740481C1C}">
                <a14:useLocalDpi xmlns="" xmlns:a14="http://schemas.microsoft.com/office/drawing/2010/main" val="0"/>
              </a:ext>
            </a:extLst>
          </a:blip>
          <a:srcRect l="1563"/>
          <a:stretch>
            <a:fillRect/>
          </a:stretch>
        </p:blipFill>
        <p:spPr>
          <a:xfrm>
            <a:off x="2698115" y="2551162"/>
            <a:ext cx="1692275" cy="1249680"/>
          </a:xfrm>
          <a:prstGeom prst="rect">
            <a:avLst/>
          </a:prstGeom>
        </p:spPr>
      </p:pic>
      <p:pic>
        <p:nvPicPr>
          <p:cNvPr id="77" name="图片 76"/>
          <p:cNvPicPr>
            <a:picLocks noChangeAspect="1"/>
          </p:cNvPicPr>
          <p:nvPr/>
        </p:nvPicPr>
        <p:blipFill>
          <a:blip r:embed="rId18" cstate="print">
            <a:extLst>
              <a:ext uri="{28A0092B-C50C-407E-A947-70E740481C1C}">
                <a14:useLocalDpi xmlns="" xmlns:a14="http://schemas.microsoft.com/office/drawing/2010/main" val="0"/>
              </a:ext>
            </a:extLst>
          </a:blip>
          <a:stretch>
            <a:fillRect/>
          </a:stretch>
        </p:blipFill>
        <p:spPr>
          <a:xfrm>
            <a:off x="9667875" y="2550527"/>
            <a:ext cx="1685290" cy="1224915"/>
          </a:xfrm>
          <a:prstGeom prst="rect">
            <a:avLst/>
          </a:prstGeom>
        </p:spPr>
      </p:pic>
      <p:pic>
        <p:nvPicPr>
          <p:cNvPr id="78" name="图片 77"/>
          <p:cNvPicPr>
            <a:picLocks noChangeAspect="1"/>
          </p:cNvPicPr>
          <p:nvPr/>
        </p:nvPicPr>
        <p:blipFill rotWithShape="1">
          <a:blip r:embed="rId19" cstate="print">
            <a:extLst>
              <a:ext uri="{28A0092B-C50C-407E-A947-70E740481C1C}">
                <a14:useLocalDpi xmlns="" xmlns:a14="http://schemas.microsoft.com/office/drawing/2010/main" val="0"/>
              </a:ext>
            </a:extLst>
          </a:blip>
          <a:srcRect l="1561"/>
          <a:stretch>
            <a:fillRect/>
          </a:stretch>
        </p:blipFill>
        <p:spPr>
          <a:xfrm>
            <a:off x="4446905" y="2554972"/>
            <a:ext cx="1675765" cy="1236980"/>
          </a:xfrm>
          <a:prstGeom prst="rect">
            <a:avLst/>
          </a:prstGeom>
        </p:spPr>
      </p:pic>
      <p:pic>
        <p:nvPicPr>
          <p:cNvPr id="79" name="图片 78"/>
          <p:cNvPicPr>
            <a:picLocks noChangeAspect="1"/>
          </p:cNvPicPr>
          <p:nvPr/>
        </p:nvPicPr>
        <p:blipFill rotWithShape="1">
          <a:blip r:embed="rId20" cstate="print">
            <a:extLst>
              <a:ext uri="{28A0092B-C50C-407E-A947-70E740481C1C}">
                <a14:useLocalDpi xmlns="" xmlns:a14="http://schemas.microsoft.com/office/drawing/2010/main" val="0"/>
              </a:ext>
            </a:extLst>
          </a:blip>
          <a:srcRect l="4746" t="1973" b="1"/>
          <a:stretch>
            <a:fillRect/>
          </a:stretch>
        </p:blipFill>
        <p:spPr>
          <a:xfrm>
            <a:off x="6195060" y="3866882"/>
            <a:ext cx="1655445" cy="1238250"/>
          </a:xfrm>
          <a:prstGeom prst="rect">
            <a:avLst/>
          </a:prstGeom>
        </p:spPr>
      </p:pic>
      <p:pic>
        <p:nvPicPr>
          <p:cNvPr id="80" name="图片 79"/>
          <p:cNvPicPr>
            <a:picLocks noChangeAspect="1"/>
          </p:cNvPicPr>
          <p:nvPr/>
        </p:nvPicPr>
        <p:blipFill rotWithShape="1">
          <a:blip r:embed="rId21" cstate="print">
            <a:extLst>
              <a:ext uri="{28A0092B-C50C-407E-A947-70E740481C1C}">
                <a14:useLocalDpi xmlns="" xmlns:a14="http://schemas.microsoft.com/office/drawing/2010/main" val="0"/>
              </a:ext>
            </a:extLst>
          </a:blip>
          <a:srcRect l="2924" t="2139"/>
          <a:stretch>
            <a:fillRect/>
          </a:stretch>
        </p:blipFill>
        <p:spPr>
          <a:xfrm>
            <a:off x="9667240" y="3857357"/>
            <a:ext cx="1692910" cy="1240155"/>
          </a:xfrm>
          <a:prstGeom prst="rect">
            <a:avLst/>
          </a:prstGeom>
        </p:spPr>
      </p:pic>
      <p:pic>
        <p:nvPicPr>
          <p:cNvPr id="81" name="图片 80"/>
          <p:cNvPicPr>
            <a:picLocks noChangeAspect="1"/>
          </p:cNvPicPr>
          <p:nvPr/>
        </p:nvPicPr>
        <p:blipFill rotWithShape="1">
          <a:blip r:embed="rId22" cstate="print">
            <a:extLst>
              <a:ext uri="{28A0092B-C50C-407E-A947-70E740481C1C}">
                <a14:useLocalDpi xmlns="" xmlns:a14="http://schemas.microsoft.com/office/drawing/2010/main" val="0"/>
              </a:ext>
            </a:extLst>
          </a:blip>
          <a:srcRect l="823" t="1418"/>
          <a:stretch>
            <a:fillRect/>
          </a:stretch>
        </p:blipFill>
        <p:spPr>
          <a:xfrm>
            <a:off x="6184265" y="1284972"/>
            <a:ext cx="1692910" cy="1223010"/>
          </a:xfrm>
          <a:prstGeom prst="rect">
            <a:avLst/>
          </a:prstGeom>
        </p:spPr>
      </p:pic>
      <p:pic>
        <p:nvPicPr>
          <p:cNvPr id="84" name="图片 83" descr="4"/>
          <p:cNvPicPr>
            <a:picLocks noChangeAspect="1"/>
          </p:cNvPicPr>
          <p:nvPr/>
        </p:nvPicPr>
        <p:blipFill rotWithShape="1">
          <a:blip r:embed="rId23" cstate="print"/>
          <a:srcRect t="1119"/>
          <a:stretch/>
        </p:blipFill>
        <p:spPr>
          <a:xfrm>
            <a:off x="929005" y="3859897"/>
            <a:ext cx="1714500" cy="1233805"/>
          </a:xfrm>
          <a:prstGeom prst="rect">
            <a:avLst/>
          </a:prstGeom>
        </p:spPr>
      </p:pic>
      <p:pic>
        <p:nvPicPr>
          <p:cNvPr id="85" name="图片 84"/>
          <p:cNvPicPr>
            <a:picLocks noChangeAspect="1"/>
          </p:cNvPicPr>
          <p:nvPr/>
        </p:nvPicPr>
        <p:blipFill rotWithShape="1">
          <a:blip r:embed="rId24" cstate="print">
            <a:extLst>
              <a:ext uri="{28A0092B-C50C-407E-A947-70E740481C1C}">
                <a14:useLocalDpi xmlns="" xmlns:a14="http://schemas.microsoft.com/office/drawing/2010/main" val="0"/>
              </a:ext>
            </a:extLst>
          </a:blip>
          <a:srcRect l="976" t="-207" b="1"/>
          <a:stretch>
            <a:fillRect/>
          </a:stretch>
        </p:blipFill>
        <p:spPr>
          <a:xfrm>
            <a:off x="7926070" y="3877042"/>
            <a:ext cx="1671955" cy="1229995"/>
          </a:xfrm>
          <a:prstGeom prst="rect">
            <a:avLst/>
          </a:prstGeom>
        </p:spPr>
      </p:pic>
      <p:pic>
        <p:nvPicPr>
          <p:cNvPr id="6" name="图片 5" descr="333"/>
          <p:cNvPicPr>
            <a:picLocks noChangeAspect="1"/>
          </p:cNvPicPr>
          <p:nvPr/>
        </p:nvPicPr>
        <p:blipFill rotWithShape="1">
          <a:blip r:embed="rId25" cstate="print"/>
          <a:srcRect t="764"/>
          <a:stretch/>
        </p:blipFill>
        <p:spPr>
          <a:xfrm>
            <a:off x="2698750" y="3859897"/>
            <a:ext cx="1714500" cy="1238250"/>
          </a:xfrm>
          <a:prstGeom prst="rect">
            <a:avLst/>
          </a:prstGeom>
        </p:spPr>
      </p:pic>
      <p:pic>
        <p:nvPicPr>
          <p:cNvPr id="86" name="图片 85"/>
          <p:cNvPicPr>
            <a:picLocks noChangeAspect="1"/>
          </p:cNvPicPr>
          <p:nvPr/>
        </p:nvPicPr>
        <p:blipFill rotWithShape="1">
          <a:blip r:embed="rId26" cstate="print">
            <a:extLst>
              <a:ext uri="{28A0092B-C50C-407E-A947-70E740481C1C}">
                <a14:useLocalDpi xmlns="" xmlns:a14="http://schemas.microsoft.com/office/drawing/2010/main" val="0"/>
              </a:ext>
            </a:extLst>
          </a:blip>
          <a:srcRect l="156" r="695"/>
          <a:stretch>
            <a:fillRect/>
          </a:stretch>
        </p:blipFill>
        <p:spPr>
          <a:xfrm>
            <a:off x="4451350" y="3866247"/>
            <a:ext cx="1681480" cy="1232535"/>
          </a:xfrm>
          <a:prstGeom prst="rect">
            <a:avLst/>
          </a:prstGeom>
        </p:spPr>
      </p:pic>
      <p:grpSp>
        <p:nvGrpSpPr>
          <p:cNvPr id="87" name="组合 86"/>
          <p:cNvGrpSpPr/>
          <p:nvPr/>
        </p:nvGrpSpPr>
        <p:grpSpPr>
          <a:xfrm>
            <a:off x="934720" y="2257157"/>
            <a:ext cx="10427335" cy="4137025"/>
            <a:chOff x="1235" y="3857"/>
            <a:chExt cx="16798" cy="6515"/>
          </a:xfrm>
        </p:grpSpPr>
        <p:sp>
          <p:nvSpPr>
            <p:cNvPr id="88" name="矩形 87"/>
            <p:cNvSpPr/>
            <p:nvPr/>
          </p:nvSpPr>
          <p:spPr>
            <a:xfrm>
              <a:off x="1235" y="3857"/>
              <a:ext cx="16798" cy="424"/>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endParaRPr>
            </a:p>
          </p:txBody>
        </p:sp>
        <p:sp>
          <p:nvSpPr>
            <p:cNvPr id="89" name="矩形 88"/>
            <p:cNvSpPr/>
            <p:nvPr/>
          </p:nvSpPr>
          <p:spPr>
            <a:xfrm>
              <a:off x="1235" y="5882"/>
              <a:ext cx="16798" cy="424"/>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endParaRPr>
            </a:p>
          </p:txBody>
        </p:sp>
        <p:sp>
          <p:nvSpPr>
            <p:cNvPr id="90" name="矩形 89"/>
            <p:cNvSpPr/>
            <p:nvPr/>
          </p:nvSpPr>
          <p:spPr>
            <a:xfrm>
              <a:off x="1235" y="7923"/>
              <a:ext cx="16798" cy="424"/>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endParaRPr>
            </a:p>
          </p:txBody>
        </p:sp>
        <p:sp>
          <p:nvSpPr>
            <p:cNvPr id="91" name="矩形 90"/>
            <p:cNvSpPr/>
            <p:nvPr/>
          </p:nvSpPr>
          <p:spPr>
            <a:xfrm>
              <a:off x="1235" y="9948"/>
              <a:ext cx="16798" cy="424"/>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charset="0"/>
                <a:ea typeface="微软雅黑" charset="0"/>
              </a:endParaRPr>
            </a:p>
          </p:txBody>
        </p:sp>
      </p:grpSp>
      <p:sp>
        <p:nvSpPr>
          <p:cNvPr id="92" name="文本框 91"/>
          <p:cNvSpPr txBox="1"/>
          <p:nvPr/>
        </p:nvSpPr>
        <p:spPr>
          <a:xfrm>
            <a:off x="953135" y="2285732"/>
            <a:ext cx="1682115"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百度小度音箱</a:t>
            </a:r>
          </a:p>
        </p:txBody>
      </p:sp>
      <p:sp>
        <p:nvSpPr>
          <p:cNvPr id="93" name="文本框 92"/>
          <p:cNvSpPr txBox="1"/>
          <p:nvPr/>
        </p:nvSpPr>
        <p:spPr>
          <a:xfrm>
            <a:off x="2693035" y="2285097"/>
            <a:ext cx="1692275"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华为</a:t>
            </a:r>
            <a:r>
              <a:rPr lang="en-US" altLang="zh-CN" sz="800" dirty="0">
                <a:solidFill>
                  <a:schemeClr val="bg1"/>
                </a:solidFill>
                <a:latin typeface="微软雅黑" charset="0"/>
                <a:ea typeface="微软雅黑" charset="0"/>
                <a:cs typeface="+mn-ea"/>
                <a:sym typeface="+mn-lt"/>
              </a:rPr>
              <a:t>AI</a:t>
            </a:r>
            <a:r>
              <a:rPr lang="zh-CN" altLang="en-US" sz="800" dirty="0">
                <a:solidFill>
                  <a:schemeClr val="bg1"/>
                </a:solidFill>
                <a:latin typeface="微软雅黑" charset="0"/>
                <a:ea typeface="微软雅黑" charset="0"/>
                <a:cs typeface="+mn-ea"/>
                <a:sym typeface="+mn-lt"/>
              </a:rPr>
              <a:t>音箱</a:t>
            </a:r>
          </a:p>
        </p:txBody>
      </p:sp>
      <p:sp>
        <p:nvSpPr>
          <p:cNvPr id="94" name="文本框 93"/>
          <p:cNvSpPr txBox="1"/>
          <p:nvPr/>
        </p:nvSpPr>
        <p:spPr>
          <a:xfrm>
            <a:off x="4434840" y="2285732"/>
            <a:ext cx="1675765"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荣耀</a:t>
            </a:r>
            <a:r>
              <a:rPr lang="en-US" altLang="zh-CN" sz="800" dirty="0">
                <a:solidFill>
                  <a:schemeClr val="bg1"/>
                </a:solidFill>
                <a:latin typeface="微软雅黑" charset="0"/>
                <a:ea typeface="微软雅黑" charset="0"/>
                <a:cs typeface="+mn-ea"/>
                <a:sym typeface="+mn-lt"/>
              </a:rPr>
              <a:t>YOYO</a:t>
            </a:r>
            <a:r>
              <a:rPr lang="zh-CN" altLang="en-US" sz="800" dirty="0">
                <a:solidFill>
                  <a:schemeClr val="bg1"/>
                </a:solidFill>
                <a:latin typeface="微软雅黑" charset="0"/>
                <a:ea typeface="微软雅黑" charset="0"/>
                <a:cs typeface="+mn-ea"/>
                <a:sym typeface="+mn-lt"/>
              </a:rPr>
              <a:t>智能音箱</a:t>
            </a:r>
          </a:p>
        </p:txBody>
      </p:sp>
      <p:sp>
        <p:nvSpPr>
          <p:cNvPr id="95" name="文本框 94"/>
          <p:cNvSpPr txBox="1"/>
          <p:nvPr/>
        </p:nvSpPr>
        <p:spPr>
          <a:xfrm>
            <a:off x="7917815" y="2302242"/>
            <a:ext cx="169799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小米</a:t>
            </a:r>
            <a:r>
              <a:rPr lang="en-US" altLang="zh-CN" sz="800" dirty="0">
                <a:solidFill>
                  <a:schemeClr val="bg1"/>
                </a:solidFill>
                <a:latin typeface="微软雅黑" charset="0"/>
                <a:ea typeface="微软雅黑" charset="0"/>
                <a:cs typeface="+mn-ea"/>
                <a:sym typeface="+mn-lt"/>
              </a:rPr>
              <a:t>AI</a:t>
            </a:r>
            <a:r>
              <a:rPr lang="zh-CN" altLang="en-US" sz="800" dirty="0">
                <a:solidFill>
                  <a:schemeClr val="bg1"/>
                </a:solidFill>
                <a:latin typeface="微软雅黑" charset="0"/>
                <a:ea typeface="微软雅黑" charset="0"/>
                <a:cs typeface="+mn-ea"/>
                <a:sym typeface="+mn-lt"/>
              </a:rPr>
              <a:t>音箱</a:t>
            </a:r>
          </a:p>
        </p:txBody>
      </p:sp>
      <p:sp>
        <p:nvSpPr>
          <p:cNvPr id="96" name="文本框 95"/>
          <p:cNvSpPr txBox="1"/>
          <p:nvPr/>
        </p:nvSpPr>
        <p:spPr>
          <a:xfrm>
            <a:off x="9667240" y="2302242"/>
            <a:ext cx="168529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小米小爱音箱</a:t>
            </a:r>
            <a:r>
              <a:rPr lang="en-US" altLang="zh-CN" sz="800" dirty="0">
                <a:solidFill>
                  <a:schemeClr val="bg1"/>
                </a:solidFill>
                <a:latin typeface="微软雅黑" charset="0"/>
                <a:ea typeface="微软雅黑" charset="0"/>
                <a:cs typeface="+mn-ea"/>
                <a:sym typeface="+mn-lt"/>
              </a:rPr>
              <a:t>HD</a:t>
            </a:r>
          </a:p>
        </p:txBody>
      </p:sp>
      <p:sp>
        <p:nvSpPr>
          <p:cNvPr id="97" name="文本框 96"/>
          <p:cNvSpPr txBox="1"/>
          <p:nvPr/>
        </p:nvSpPr>
        <p:spPr>
          <a:xfrm>
            <a:off x="963295" y="3568432"/>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小爱音箱</a:t>
            </a:r>
            <a:r>
              <a:rPr lang="en-US" altLang="zh-CN" sz="800" dirty="0">
                <a:solidFill>
                  <a:schemeClr val="bg1"/>
                </a:solidFill>
                <a:latin typeface="微软雅黑" charset="0"/>
                <a:ea typeface="微软雅黑" charset="0"/>
                <a:cs typeface="+mn-ea"/>
                <a:sym typeface="+mn-lt"/>
              </a:rPr>
              <a:t>mini</a:t>
            </a:r>
          </a:p>
        </p:txBody>
      </p:sp>
      <p:sp>
        <p:nvSpPr>
          <p:cNvPr id="98" name="文本框 97"/>
          <p:cNvSpPr txBox="1"/>
          <p:nvPr/>
        </p:nvSpPr>
        <p:spPr>
          <a:xfrm>
            <a:off x="2698115" y="357795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中国移动智能音箱</a:t>
            </a:r>
            <a:r>
              <a:rPr lang="en-US" altLang="zh-CN" sz="800" dirty="0">
                <a:solidFill>
                  <a:schemeClr val="bg1"/>
                </a:solidFill>
                <a:latin typeface="微软雅黑" charset="0"/>
                <a:ea typeface="微软雅黑" charset="0"/>
                <a:cs typeface="+mn-ea"/>
                <a:sym typeface="+mn-lt"/>
              </a:rPr>
              <a:t>S1/mini S1</a:t>
            </a:r>
          </a:p>
        </p:txBody>
      </p:sp>
      <p:sp>
        <p:nvSpPr>
          <p:cNvPr id="99" name="文本框 98"/>
          <p:cNvSpPr txBox="1"/>
          <p:nvPr/>
        </p:nvSpPr>
        <p:spPr>
          <a:xfrm>
            <a:off x="4490085" y="3579862"/>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中国联通小易精灵（带屏音箱）</a:t>
            </a:r>
          </a:p>
        </p:txBody>
      </p:sp>
      <p:sp>
        <p:nvSpPr>
          <p:cNvPr id="100" name="文本框 99"/>
          <p:cNvSpPr txBox="1"/>
          <p:nvPr/>
        </p:nvSpPr>
        <p:spPr>
          <a:xfrm>
            <a:off x="6167755" y="358176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联想智能音箱</a:t>
            </a:r>
          </a:p>
        </p:txBody>
      </p:sp>
      <p:sp>
        <p:nvSpPr>
          <p:cNvPr id="101" name="文本框 100"/>
          <p:cNvSpPr txBox="1"/>
          <p:nvPr/>
        </p:nvSpPr>
        <p:spPr>
          <a:xfrm>
            <a:off x="7863840" y="3602722"/>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联想智能音箱</a:t>
            </a:r>
            <a:r>
              <a:rPr lang="en-US" altLang="zh-CN" sz="800" dirty="0">
                <a:solidFill>
                  <a:schemeClr val="bg1"/>
                </a:solidFill>
                <a:latin typeface="微软雅黑" charset="0"/>
                <a:ea typeface="微软雅黑" charset="0"/>
                <a:cs typeface="+mn-ea"/>
                <a:sym typeface="+mn-lt"/>
              </a:rPr>
              <a:t>mini</a:t>
            </a:r>
          </a:p>
        </p:txBody>
      </p:sp>
      <p:sp>
        <p:nvSpPr>
          <p:cNvPr id="102" name="文本框 101"/>
          <p:cNvSpPr txBox="1"/>
          <p:nvPr/>
        </p:nvSpPr>
        <p:spPr>
          <a:xfrm>
            <a:off x="9681845" y="3568432"/>
            <a:ext cx="1677670" cy="228600"/>
          </a:xfrm>
          <a:prstGeom prst="rect">
            <a:avLst/>
          </a:prstGeom>
          <a:noFill/>
        </p:spPr>
        <p:txBody>
          <a:bodyPr wrap="square" rtlCol="0">
            <a:spAutoFit/>
          </a:bodyPr>
          <a:lstStyle/>
          <a:p>
            <a:pPr algn="ctr"/>
            <a:r>
              <a:rPr lang="en-US" altLang="zh-CN" sz="800" dirty="0">
                <a:solidFill>
                  <a:schemeClr val="bg1"/>
                </a:solidFill>
                <a:latin typeface="微软雅黑" charset="0"/>
                <a:ea typeface="微软雅黑" charset="0"/>
                <a:cs typeface="+mn-ea"/>
                <a:sym typeface="+mn-lt"/>
              </a:rPr>
              <a:t>GOMEPOD</a:t>
            </a:r>
          </a:p>
        </p:txBody>
      </p:sp>
      <p:sp>
        <p:nvSpPr>
          <p:cNvPr id="103" name="文本框 102"/>
          <p:cNvSpPr txBox="1"/>
          <p:nvPr/>
        </p:nvSpPr>
        <p:spPr>
          <a:xfrm>
            <a:off x="981075" y="487970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腾讯智能机器人吕布系列</a:t>
            </a:r>
          </a:p>
        </p:txBody>
      </p:sp>
      <p:sp>
        <p:nvSpPr>
          <p:cNvPr id="104" name="文本框 103"/>
          <p:cNvSpPr txBox="1"/>
          <p:nvPr/>
        </p:nvSpPr>
        <p:spPr>
          <a:xfrm>
            <a:off x="7911465" y="6183997"/>
            <a:ext cx="1677670" cy="228600"/>
          </a:xfrm>
          <a:prstGeom prst="rect">
            <a:avLst/>
          </a:prstGeom>
          <a:noFill/>
        </p:spPr>
        <p:txBody>
          <a:bodyPr wrap="square" rtlCol="0">
            <a:spAutoFit/>
          </a:bodyPr>
          <a:lstStyle/>
          <a:p>
            <a:pPr algn="ctr"/>
            <a:r>
              <a:rPr lang="en-US" altLang="zh-CN" sz="800" dirty="0">
                <a:solidFill>
                  <a:schemeClr val="bg1"/>
                </a:solidFill>
                <a:latin typeface="微软雅黑" charset="0"/>
                <a:ea typeface="微软雅黑" charset="0"/>
                <a:cs typeface="+mn-ea"/>
                <a:sym typeface="+mn-lt"/>
              </a:rPr>
              <a:t>360</a:t>
            </a:r>
            <a:r>
              <a:rPr lang="zh-CN" altLang="en-US" sz="800" dirty="0">
                <a:solidFill>
                  <a:schemeClr val="bg1"/>
                </a:solidFill>
                <a:latin typeface="微软雅黑" charset="0"/>
                <a:ea typeface="微软雅黑" charset="0"/>
                <a:cs typeface="+mn-ea"/>
                <a:sym typeface="+mn-lt"/>
              </a:rPr>
              <a:t>智能摄像头</a:t>
            </a:r>
          </a:p>
        </p:txBody>
      </p:sp>
      <p:sp>
        <p:nvSpPr>
          <p:cNvPr id="105" name="文本框 104"/>
          <p:cNvSpPr txBox="1"/>
          <p:nvPr/>
        </p:nvSpPr>
        <p:spPr>
          <a:xfrm>
            <a:off x="6174105" y="616113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万佳安儿童看护云台摄像机</a:t>
            </a:r>
          </a:p>
        </p:txBody>
      </p:sp>
      <p:sp>
        <p:nvSpPr>
          <p:cNvPr id="106" name="文本框 105"/>
          <p:cNvSpPr txBox="1"/>
          <p:nvPr/>
        </p:nvSpPr>
        <p:spPr>
          <a:xfrm>
            <a:off x="9660255" y="4925427"/>
            <a:ext cx="1677670" cy="228600"/>
          </a:xfrm>
          <a:prstGeom prst="rect">
            <a:avLst/>
          </a:prstGeom>
          <a:noFill/>
        </p:spPr>
        <p:txBody>
          <a:bodyPr wrap="square" rtlCol="0">
            <a:spAutoFit/>
          </a:bodyPr>
          <a:lstStyle/>
          <a:p>
            <a:pPr algn="ctr"/>
            <a:r>
              <a:rPr lang="en-US" altLang="zh-CN" sz="800" dirty="0">
                <a:solidFill>
                  <a:schemeClr val="bg1"/>
                </a:solidFill>
                <a:latin typeface="微软雅黑" charset="0"/>
                <a:ea typeface="微软雅黑" charset="0"/>
                <a:cs typeface="+mn-ea"/>
                <a:sym typeface="+mn-lt"/>
              </a:rPr>
              <a:t>360</a:t>
            </a:r>
            <a:r>
              <a:rPr lang="zh-CN" altLang="en-US" sz="800" dirty="0">
                <a:solidFill>
                  <a:schemeClr val="bg1"/>
                </a:solidFill>
                <a:latin typeface="微软雅黑" charset="0"/>
                <a:ea typeface="微软雅黑" charset="0"/>
                <a:cs typeface="+mn-ea"/>
                <a:sym typeface="+mn-lt"/>
              </a:rPr>
              <a:t>智能故事机</a:t>
            </a:r>
          </a:p>
        </p:txBody>
      </p:sp>
      <p:sp>
        <p:nvSpPr>
          <p:cNvPr id="107" name="文本框 106"/>
          <p:cNvSpPr txBox="1"/>
          <p:nvPr/>
        </p:nvSpPr>
        <p:spPr>
          <a:xfrm>
            <a:off x="7926705" y="4891137"/>
            <a:ext cx="1677670" cy="228600"/>
          </a:xfrm>
          <a:prstGeom prst="rect">
            <a:avLst/>
          </a:prstGeom>
          <a:noFill/>
        </p:spPr>
        <p:txBody>
          <a:bodyPr wrap="square" rtlCol="0">
            <a:spAutoFit/>
          </a:bodyPr>
          <a:lstStyle/>
          <a:p>
            <a:pPr algn="ctr"/>
            <a:r>
              <a:rPr lang="en-US" altLang="zh-CN" sz="800" dirty="0">
                <a:solidFill>
                  <a:schemeClr val="bg1"/>
                </a:solidFill>
                <a:latin typeface="微软雅黑" charset="0"/>
                <a:ea typeface="微软雅黑" charset="0"/>
                <a:cs typeface="+mn-ea"/>
                <a:sym typeface="+mn-lt"/>
              </a:rPr>
              <a:t>360</a:t>
            </a:r>
            <a:r>
              <a:rPr lang="zh-CN" altLang="en-US" sz="800" dirty="0">
                <a:solidFill>
                  <a:schemeClr val="bg1"/>
                </a:solidFill>
                <a:latin typeface="微软雅黑" charset="0"/>
                <a:ea typeface="微软雅黑" charset="0"/>
                <a:cs typeface="+mn-ea"/>
                <a:sym typeface="+mn-lt"/>
              </a:rPr>
              <a:t>儿童机器人</a:t>
            </a:r>
          </a:p>
        </p:txBody>
      </p:sp>
      <p:sp>
        <p:nvSpPr>
          <p:cNvPr id="108" name="文本框 107"/>
          <p:cNvSpPr txBox="1"/>
          <p:nvPr/>
        </p:nvSpPr>
        <p:spPr>
          <a:xfrm>
            <a:off x="6137275" y="489113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小米壁画电视主机</a:t>
            </a:r>
          </a:p>
        </p:txBody>
      </p:sp>
      <p:sp>
        <p:nvSpPr>
          <p:cNvPr id="109" name="文本框 108"/>
          <p:cNvSpPr txBox="1"/>
          <p:nvPr/>
        </p:nvSpPr>
        <p:spPr>
          <a:xfrm>
            <a:off x="946150" y="615478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阿里天猫精灵</a:t>
            </a:r>
          </a:p>
        </p:txBody>
      </p:sp>
      <p:sp>
        <p:nvSpPr>
          <p:cNvPr id="110" name="文本框 109"/>
          <p:cNvSpPr txBox="1"/>
          <p:nvPr/>
        </p:nvSpPr>
        <p:spPr>
          <a:xfrm>
            <a:off x="9650095" y="616113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小米小沐智能马桶盖</a:t>
            </a:r>
          </a:p>
        </p:txBody>
      </p:sp>
      <p:sp>
        <p:nvSpPr>
          <p:cNvPr id="111" name="文本框 110"/>
          <p:cNvSpPr txBox="1"/>
          <p:nvPr/>
        </p:nvSpPr>
        <p:spPr>
          <a:xfrm>
            <a:off x="6188075" y="2297162"/>
            <a:ext cx="1675765"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华为</a:t>
            </a:r>
            <a:r>
              <a:rPr lang="en-US" altLang="zh-CN" sz="800" dirty="0">
                <a:solidFill>
                  <a:schemeClr val="bg1"/>
                </a:solidFill>
                <a:latin typeface="微软雅黑" charset="0"/>
                <a:ea typeface="微软雅黑" charset="0"/>
                <a:cs typeface="+mn-ea"/>
                <a:sym typeface="+mn-lt"/>
              </a:rPr>
              <a:t>AI</a:t>
            </a:r>
            <a:r>
              <a:rPr lang="zh-CN" altLang="en-US" sz="800" dirty="0">
                <a:solidFill>
                  <a:schemeClr val="bg1"/>
                </a:solidFill>
                <a:latin typeface="微软雅黑" charset="0"/>
                <a:ea typeface="微软雅黑" charset="0"/>
                <a:cs typeface="+mn-ea"/>
                <a:sym typeface="+mn-lt"/>
              </a:rPr>
              <a:t>音箱</a:t>
            </a:r>
            <a:r>
              <a:rPr lang="en-US" altLang="zh-CN" sz="800" dirty="0">
                <a:solidFill>
                  <a:schemeClr val="bg1"/>
                </a:solidFill>
                <a:latin typeface="微软雅黑" charset="0"/>
                <a:ea typeface="微软雅黑" charset="0"/>
                <a:cs typeface="+mn-ea"/>
                <a:sym typeface="+mn-lt"/>
              </a:rPr>
              <a:t>mini</a:t>
            </a:r>
          </a:p>
        </p:txBody>
      </p:sp>
      <p:sp>
        <p:nvSpPr>
          <p:cNvPr id="112" name="文本框 111"/>
          <p:cNvSpPr txBox="1"/>
          <p:nvPr/>
        </p:nvSpPr>
        <p:spPr>
          <a:xfrm>
            <a:off x="2651125" y="490256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腾讯智能机器人妲己</a:t>
            </a:r>
            <a:r>
              <a:rPr lang="en-US" altLang="zh-CN" sz="800" dirty="0">
                <a:solidFill>
                  <a:schemeClr val="bg1"/>
                </a:solidFill>
                <a:latin typeface="微软雅黑" charset="0"/>
                <a:ea typeface="微软雅黑" charset="0"/>
                <a:cs typeface="+mn-ea"/>
                <a:sym typeface="+mn-lt"/>
              </a:rPr>
              <a:t>2.0</a:t>
            </a:r>
            <a:r>
              <a:rPr lang="zh-CN" altLang="en-US" sz="800" dirty="0">
                <a:solidFill>
                  <a:schemeClr val="bg1"/>
                </a:solidFill>
                <a:latin typeface="微软雅黑" charset="0"/>
                <a:ea typeface="微软雅黑" charset="0"/>
                <a:cs typeface="+mn-ea"/>
                <a:sym typeface="+mn-lt"/>
              </a:rPr>
              <a:t>系列</a:t>
            </a:r>
          </a:p>
        </p:txBody>
      </p:sp>
      <p:sp>
        <p:nvSpPr>
          <p:cNvPr id="113" name="文本框 112"/>
          <p:cNvSpPr txBox="1"/>
          <p:nvPr/>
        </p:nvSpPr>
        <p:spPr>
          <a:xfrm>
            <a:off x="4461510" y="489113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华为平板</a:t>
            </a:r>
            <a:r>
              <a:rPr lang="en-US" altLang="zh-CN" sz="800" dirty="0">
                <a:solidFill>
                  <a:schemeClr val="bg1"/>
                </a:solidFill>
                <a:latin typeface="微软雅黑" charset="0"/>
                <a:ea typeface="微软雅黑" charset="0"/>
                <a:cs typeface="+mn-ea"/>
                <a:sym typeface="+mn-lt"/>
              </a:rPr>
              <a:t>M5/</a:t>
            </a:r>
            <a:r>
              <a:rPr lang="zh-CN" altLang="en-US" sz="800" dirty="0">
                <a:solidFill>
                  <a:schemeClr val="bg1"/>
                </a:solidFill>
                <a:latin typeface="微软雅黑" charset="0"/>
                <a:ea typeface="微软雅黑" charset="0"/>
                <a:cs typeface="+mn-ea"/>
                <a:sym typeface="+mn-lt"/>
              </a:rPr>
              <a:t>手机</a:t>
            </a:r>
          </a:p>
        </p:txBody>
      </p:sp>
      <p:sp>
        <p:nvSpPr>
          <p:cNvPr id="114" name="文本框 113"/>
          <p:cNvSpPr txBox="1"/>
          <p:nvPr/>
        </p:nvSpPr>
        <p:spPr>
          <a:xfrm>
            <a:off x="4508500" y="6169392"/>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坚果</a:t>
            </a:r>
            <a:r>
              <a:rPr lang="en-US" altLang="zh-CN" sz="800" dirty="0">
                <a:solidFill>
                  <a:schemeClr val="bg1"/>
                </a:solidFill>
                <a:latin typeface="微软雅黑" charset="0"/>
                <a:ea typeface="微软雅黑" charset="0"/>
                <a:cs typeface="+mn-ea"/>
                <a:sym typeface="+mn-lt"/>
              </a:rPr>
              <a:t>J9</a:t>
            </a:r>
            <a:r>
              <a:rPr lang="zh-CN" altLang="en-US" sz="800" dirty="0">
                <a:solidFill>
                  <a:schemeClr val="bg1"/>
                </a:solidFill>
                <a:latin typeface="微软雅黑" charset="0"/>
                <a:ea typeface="微软雅黑" charset="0"/>
                <a:cs typeface="+mn-ea"/>
                <a:sym typeface="+mn-lt"/>
              </a:rPr>
              <a:t>智能投影仪</a:t>
            </a:r>
          </a:p>
        </p:txBody>
      </p:sp>
      <p:sp>
        <p:nvSpPr>
          <p:cNvPr id="115" name="文本框 114"/>
          <p:cNvSpPr txBox="1"/>
          <p:nvPr/>
        </p:nvSpPr>
        <p:spPr>
          <a:xfrm>
            <a:off x="2673985" y="6176377"/>
            <a:ext cx="1677670" cy="228600"/>
          </a:xfrm>
          <a:prstGeom prst="rect">
            <a:avLst/>
          </a:prstGeom>
          <a:noFill/>
        </p:spPr>
        <p:txBody>
          <a:bodyPr wrap="square" rtlCol="0">
            <a:spAutoFit/>
          </a:bodyPr>
          <a:lstStyle/>
          <a:p>
            <a:pPr algn="ctr"/>
            <a:r>
              <a:rPr lang="zh-CN" altLang="en-US" sz="800" dirty="0">
                <a:solidFill>
                  <a:schemeClr val="bg1"/>
                </a:solidFill>
                <a:latin typeface="微软雅黑" charset="0"/>
                <a:ea typeface="微软雅黑" charset="0"/>
                <a:cs typeface="+mn-ea"/>
                <a:sym typeface="+mn-lt"/>
              </a:rPr>
              <a:t>坚果</a:t>
            </a:r>
            <a:r>
              <a:rPr lang="en-US" altLang="zh-CN" sz="800" dirty="0">
                <a:solidFill>
                  <a:schemeClr val="bg1"/>
                </a:solidFill>
                <a:latin typeface="微软雅黑" charset="0"/>
                <a:ea typeface="微软雅黑" charset="0"/>
                <a:cs typeface="+mn-ea"/>
                <a:sym typeface="+mn-lt"/>
              </a:rPr>
              <a:t>J7s</a:t>
            </a:r>
            <a:r>
              <a:rPr lang="zh-CN" altLang="en-US" sz="800" dirty="0">
                <a:solidFill>
                  <a:schemeClr val="bg1"/>
                </a:solidFill>
                <a:latin typeface="微软雅黑" charset="0"/>
                <a:ea typeface="微软雅黑" charset="0"/>
                <a:cs typeface="+mn-ea"/>
                <a:sym typeface="+mn-lt"/>
              </a:rPr>
              <a:t>智能投影仪</a:t>
            </a:r>
          </a:p>
        </p:txBody>
      </p:sp>
      <p:grpSp>
        <p:nvGrpSpPr>
          <p:cNvPr id="61" name="组合 60">
            <a:extLst>
              <a:ext uri="{FF2B5EF4-FFF2-40B4-BE49-F238E27FC236}">
                <a16:creationId xmlns="" xmlns:a16="http://schemas.microsoft.com/office/drawing/2014/main" id="{4E2BD7B5-3B0D-49D5-8240-E8D7C1C44E43}"/>
              </a:ext>
            </a:extLst>
          </p:cNvPr>
          <p:cNvGrpSpPr/>
          <p:nvPr/>
        </p:nvGrpSpPr>
        <p:grpSpPr>
          <a:xfrm>
            <a:off x="283812" y="332105"/>
            <a:ext cx="2943582" cy="464185"/>
            <a:chOff x="283812" y="332105"/>
            <a:chExt cx="2943582" cy="464185"/>
          </a:xfrm>
        </p:grpSpPr>
        <p:grpSp>
          <p:nvGrpSpPr>
            <p:cNvPr id="62" name="组合 61">
              <a:extLst>
                <a:ext uri="{FF2B5EF4-FFF2-40B4-BE49-F238E27FC236}">
                  <a16:creationId xmlns="" xmlns:a16="http://schemas.microsoft.com/office/drawing/2014/main" id="{A5AECD3D-D5F8-4A14-BBCD-5508448B96F0}"/>
                </a:ext>
              </a:extLst>
            </p:cNvPr>
            <p:cNvGrpSpPr/>
            <p:nvPr/>
          </p:nvGrpSpPr>
          <p:grpSpPr>
            <a:xfrm>
              <a:off x="283812" y="334645"/>
              <a:ext cx="1510030" cy="461645"/>
              <a:chOff x="428" y="527"/>
              <a:chExt cx="2378" cy="727"/>
            </a:xfrm>
          </p:grpSpPr>
          <p:sp>
            <p:nvSpPr>
              <p:cNvPr id="64" name="文本框 63">
                <a:extLst>
                  <a:ext uri="{FF2B5EF4-FFF2-40B4-BE49-F238E27FC236}">
                    <a16:creationId xmlns="" xmlns:a16="http://schemas.microsoft.com/office/drawing/2014/main" id="{5B92D55A-B04C-4D45-8424-578BB8F06FB4}"/>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声智科技</a:t>
                </a:r>
              </a:p>
            </p:txBody>
          </p:sp>
          <p:sp>
            <p:nvSpPr>
              <p:cNvPr id="82" name="矩形 81">
                <a:extLst>
                  <a:ext uri="{FF2B5EF4-FFF2-40B4-BE49-F238E27FC236}">
                    <a16:creationId xmlns="" xmlns:a16="http://schemas.microsoft.com/office/drawing/2014/main" id="{638C0487-D994-4BE7-BDDB-6DFED97BD0B5}"/>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63" name="文本框 62">
              <a:extLst>
                <a:ext uri="{FF2B5EF4-FFF2-40B4-BE49-F238E27FC236}">
                  <a16:creationId xmlns="" xmlns:a16="http://schemas.microsoft.com/office/drawing/2014/main" id="{7F4BAE44-8418-4DE2-AB7F-7FF3FDFB764A}"/>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经典案例</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3861219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2764" y="1085601"/>
            <a:ext cx="1415772"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国家高新技术企业</a:t>
            </a:r>
          </a:p>
        </p:txBody>
      </p:sp>
      <p:sp>
        <p:nvSpPr>
          <p:cNvPr id="3" name="矩形 2"/>
          <p:cNvSpPr/>
          <p:nvPr/>
        </p:nvSpPr>
        <p:spPr>
          <a:xfrm>
            <a:off x="1829524" y="1090611"/>
            <a:ext cx="1623897"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中关村前沿技术企业</a:t>
            </a:r>
          </a:p>
        </p:txBody>
      </p:sp>
      <p:sp>
        <p:nvSpPr>
          <p:cNvPr id="4" name="矩形 3"/>
          <p:cNvSpPr/>
          <p:nvPr/>
        </p:nvSpPr>
        <p:spPr>
          <a:xfrm>
            <a:off x="3516441" y="1090611"/>
            <a:ext cx="1623897"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中关村高新技术企业</a:t>
            </a:r>
          </a:p>
        </p:txBody>
      </p:sp>
      <p:sp>
        <p:nvSpPr>
          <p:cNvPr id="5" name="矩形 4"/>
          <p:cNvSpPr/>
          <p:nvPr/>
        </p:nvSpPr>
        <p:spPr>
          <a:xfrm>
            <a:off x="3568667" y="1406525"/>
            <a:ext cx="3373120" cy="2743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中国人工智能产业发展联盟（</a:t>
            </a:r>
            <a:r>
              <a:rPr lang="en-US" altLang="zh-CN" sz="1200" dirty="0">
                <a:solidFill>
                  <a:schemeClr val="bg1"/>
                </a:solidFill>
                <a:latin typeface="微软雅黑" charset="0"/>
                <a:ea typeface="微软雅黑" charset="0"/>
              </a:rPr>
              <a:t>AIIA</a:t>
            </a:r>
            <a:r>
              <a:rPr lang="zh-CN" altLang="zh-CN" sz="1200" dirty="0">
                <a:solidFill>
                  <a:schemeClr val="bg1"/>
                </a:solidFill>
                <a:latin typeface="微软雅黑" charset="0"/>
                <a:ea typeface="微软雅黑" charset="0"/>
              </a:rPr>
              <a:t>）会员单位</a:t>
            </a:r>
          </a:p>
        </p:txBody>
      </p:sp>
      <p:sp>
        <p:nvSpPr>
          <p:cNvPr id="6" name="矩形 5"/>
          <p:cNvSpPr/>
          <p:nvPr/>
        </p:nvSpPr>
        <p:spPr>
          <a:xfrm>
            <a:off x="9776225" y="1405186"/>
            <a:ext cx="2052320"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中国</a:t>
            </a:r>
            <a:r>
              <a:rPr lang="zh-CN" altLang="zh-CN" sz="1200" dirty="0">
                <a:solidFill>
                  <a:schemeClr val="bg1"/>
                </a:solidFill>
                <a:latin typeface="微软雅黑" charset="0"/>
                <a:ea typeface="微软雅黑" charset="0"/>
              </a:rPr>
              <a:t>智能家居联盟理事</a:t>
            </a:r>
            <a:r>
              <a:rPr lang="zh-CN" altLang="en-US" sz="1200" dirty="0">
                <a:solidFill>
                  <a:schemeClr val="bg1"/>
                </a:solidFill>
                <a:latin typeface="微软雅黑" charset="0"/>
                <a:ea typeface="微软雅黑" charset="0"/>
              </a:rPr>
              <a:t>单位</a:t>
            </a:r>
          </a:p>
        </p:txBody>
      </p:sp>
      <p:sp>
        <p:nvSpPr>
          <p:cNvPr id="7" name="矩形 6"/>
          <p:cNvSpPr/>
          <p:nvPr/>
        </p:nvSpPr>
        <p:spPr>
          <a:xfrm>
            <a:off x="5215390" y="1090611"/>
            <a:ext cx="2116290"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中国</a:t>
            </a:r>
            <a:r>
              <a:rPr lang="zh-CN" altLang="en-US" sz="1200" dirty="0">
                <a:solidFill>
                  <a:schemeClr val="bg1"/>
                </a:solidFill>
                <a:latin typeface="微软雅黑" charset="0"/>
                <a:ea typeface="微软雅黑" charset="0"/>
              </a:rPr>
              <a:t>人工智能学会单位会员</a:t>
            </a:r>
          </a:p>
        </p:txBody>
      </p:sp>
      <p:sp>
        <p:nvSpPr>
          <p:cNvPr id="8" name="矩形 7"/>
          <p:cNvSpPr/>
          <p:nvPr/>
        </p:nvSpPr>
        <p:spPr>
          <a:xfrm>
            <a:off x="364058" y="1403057"/>
            <a:ext cx="3152528" cy="281256"/>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中国电子商会人工智能委员会常务理事单位</a:t>
            </a:r>
          </a:p>
        </p:txBody>
      </p:sp>
      <p:sp>
        <p:nvSpPr>
          <p:cNvPr id="9" name="矩形 8"/>
          <p:cNvSpPr/>
          <p:nvPr/>
        </p:nvSpPr>
        <p:spPr>
          <a:xfrm>
            <a:off x="9422640" y="1091464"/>
            <a:ext cx="2419376" cy="275292"/>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中国电子音响行业协会理事单位</a:t>
            </a:r>
          </a:p>
        </p:txBody>
      </p:sp>
      <p:sp>
        <p:nvSpPr>
          <p:cNvPr id="10" name="矩形 9"/>
          <p:cNvSpPr/>
          <p:nvPr/>
        </p:nvSpPr>
        <p:spPr>
          <a:xfrm>
            <a:off x="360045" y="2042160"/>
            <a:ext cx="2223135"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en-US" altLang="zh-CN" sz="1200" dirty="0">
                <a:solidFill>
                  <a:schemeClr val="bg1"/>
                </a:solidFill>
                <a:latin typeface="微软雅黑" charset="0"/>
                <a:ea typeface="微软雅黑" charset="0"/>
              </a:rPr>
              <a:t>ARM</a:t>
            </a:r>
            <a:r>
              <a:rPr lang="zh-CN" altLang="zh-CN" sz="1200" dirty="0">
                <a:solidFill>
                  <a:schemeClr val="bg1"/>
                </a:solidFill>
                <a:latin typeface="微软雅黑" charset="0"/>
                <a:ea typeface="微软雅黑" charset="0"/>
              </a:rPr>
              <a:t>人工智能生态联盟委员</a:t>
            </a:r>
          </a:p>
        </p:txBody>
      </p:sp>
      <p:sp>
        <p:nvSpPr>
          <p:cNvPr id="11" name="矩形 10"/>
          <p:cNvSpPr/>
          <p:nvPr/>
        </p:nvSpPr>
        <p:spPr>
          <a:xfrm>
            <a:off x="7632065" y="2042291"/>
            <a:ext cx="2361565"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中国</a:t>
            </a:r>
            <a:r>
              <a:rPr lang="zh-CN" altLang="en-US" sz="1200" dirty="0">
                <a:solidFill>
                  <a:schemeClr val="bg1"/>
                </a:solidFill>
                <a:latin typeface="微软雅黑" charset="0"/>
                <a:ea typeface="微软雅黑" charset="0"/>
              </a:rPr>
              <a:t>人工智能学会专家委员</a:t>
            </a:r>
          </a:p>
        </p:txBody>
      </p:sp>
      <p:sp>
        <p:nvSpPr>
          <p:cNvPr id="12" name="矩形 11"/>
          <p:cNvSpPr/>
          <p:nvPr/>
        </p:nvSpPr>
        <p:spPr>
          <a:xfrm>
            <a:off x="7028782" y="1400175"/>
            <a:ext cx="2679065"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中国人工智能产业发展联盟成员</a:t>
            </a:r>
          </a:p>
        </p:txBody>
      </p:sp>
      <p:sp>
        <p:nvSpPr>
          <p:cNvPr id="13" name="矩形 12"/>
          <p:cNvSpPr/>
          <p:nvPr/>
        </p:nvSpPr>
        <p:spPr>
          <a:xfrm>
            <a:off x="8967470" y="1717040"/>
            <a:ext cx="2861310"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en-US" altLang="zh-CN" sz="1200" dirty="0">
                <a:solidFill>
                  <a:schemeClr val="bg1"/>
                </a:solidFill>
                <a:latin typeface="微软雅黑" charset="0"/>
                <a:ea typeface="微软雅黑" charset="0"/>
              </a:rPr>
              <a:t>NVIDIA INCEPTION PROGRAM</a:t>
            </a:r>
            <a:r>
              <a:rPr lang="zh-CN" altLang="zh-CN" sz="1200" dirty="0">
                <a:solidFill>
                  <a:schemeClr val="bg1"/>
                </a:solidFill>
                <a:latin typeface="微软雅黑" charset="0"/>
                <a:ea typeface="微软雅黑" charset="0"/>
              </a:rPr>
              <a:t>成员</a:t>
            </a:r>
          </a:p>
        </p:txBody>
      </p:sp>
      <p:sp>
        <p:nvSpPr>
          <p:cNvPr id="14" name="矩形 13"/>
          <p:cNvSpPr/>
          <p:nvPr/>
        </p:nvSpPr>
        <p:spPr>
          <a:xfrm>
            <a:off x="2664427" y="2042291"/>
            <a:ext cx="1499870"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博世加速器</a:t>
            </a:r>
            <a:r>
              <a:rPr lang="zh-CN" altLang="en-US" sz="1200" dirty="0">
                <a:solidFill>
                  <a:schemeClr val="bg1"/>
                </a:solidFill>
                <a:latin typeface="微软雅黑" charset="0"/>
                <a:ea typeface="微软雅黑" charset="0"/>
              </a:rPr>
              <a:t>成员</a:t>
            </a:r>
          </a:p>
        </p:txBody>
      </p:sp>
      <p:sp>
        <p:nvSpPr>
          <p:cNvPr id="15" name="矩形 14"/>
          <p:cNvSpPr/>
          <p:nvPr/>
        </p:nvSpPr>
        <p:spPr>
          <a:xfrm>
            <a:off x="4245511" y="2042291"/>
            <a:ext cx="1637030"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sym typeface="+mn-lt"/>
              </a:rPr>
              <a:t>百度</a:t>
            </a:r>
            <a:r>
              <a:rPr lang="en-US" altLang="zh-CN" sz="1200" dirty="0">
                <a:solidFill>
                  <a:schemeClr val="bg1"/>
                </a:solidFill>
                <a:latin typeface="微软雅黑" charset="0"/>
                <a:ea typeface="微软雅黑" charset="0"/>
                <a:sym typeface="+mn-lt"/>
              </a:rPr>
              <a:t>AI</a:t>
            </a:r>
            <a:r>
              <a:rPr lang="zh-CN" altLang="en-US" sz="1200" dirty="0">
                <a:solidFill>
                  <a:schemeClr val="bg1"/>
                </a:solidFill>
                <a:latin typeface="微软雅黑" charset="0"/>
                <a:ea typeface="微软雅黑" charset="0"/>
                <a:sym typeface="+mn-lt"/>
              </a:rPr>
              <a:t>加速器成员</a:t>
            </a:r>
          </a:p>
        </p:txBody>
      </p:sp>
      <p:sp>
        <p:nvSpPr>
          <p:cNvPr id="16" name="矩形 15"/>
          <p:cNvSpPr/>
          <p:nvPr/>
        </p:nvSpPr>
        <p:spPr>
          <a:xfrm>
            <a:off x="5961380" y="2042291"/>
            <a:ext cx="1601470"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sym typeface="+mn-lt"/>
              </a:rPr>
              <a:t>安创成长营成员</a:t>
            </a:r>
          </a:p>
        </p:txBody>
      </p:sp>
      <p:sp>
        <p:nvSpPr>
          <p:cNvPr id="17" name="矩形 16"/>
          <p:cNvSpPr/>
          <p:nvPr/>
        </p:nvSpPr>
        <p:spPr>
          <a:xfrm>
            <a:off x="1813243" y="2361763"/>
            <a:ext cx="1647776"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中关村高端领军人才</a:t>
            </a:r>
          </a:p>
        </p:txBody>
      </p:sp>
      <p:sp>
        <p:nvSpPr>
          <p:cNvPr id="18" name="矩形 17"/>
          <p:cNvSpPr/>
          <p:nvPr/>
        </p:nvSpPr>
        <p:spPr>
          <a:xfrm>
            <a:off x="342900" y="2695436"/>
            <a:ext cx="2244283"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en-US" altLang="zh-CN" sz="1200" dirty="0">
                <a:solidFill>
                  <a:schemeClr val="bg1"/>
                </a:solidFill>
                <a:latin typeface="微软雅黑" charset="0"/>
                <a:ea typeface="微软雅黑" charset="0"/>
              </a:rPr>
              <a:t>2017</a:t>
            </a:r>
            <a:r>
              <a:rPr lang="zh-CN" altLang="en-US" sz="1200" dirty="0">
                <a:solidFill>
                  <a:schemeClr val="bg1"/>
                </a:solidFill>
                <a:latin typeface="微软雅黑" charset="0"/>
                <a:ea typeface="微软雅黑" charset="0"/>
              </a:rPr>
              <a:t>人工智能创业领军</a:t>
            </a:r>
            <a:r>
              <a:rPr lang="en-US" altLang="zh-CN" sz="1200" dirty="0">
                <a:solidFill>
                  <a:schemeClr val="bg1"/>
                </a:solidFill>
                <a:latin typeface="微软雅黑" charset="0"/>
                <a:ea typeface="微软雅黑" charset="0"/>
              </a:rPr>
              <a:t>30</a:t>
            </a:r>
            <a:r>
              <a:rPr lang="zh-CN" altLang="en-US" sz="1200" dirty="0">
                <a:solidFill>
                  <a:schemeClr val="bg1"/>
                </a:solidFill>
                <a:latin typeface="微软雅黑" charset="0"/>
                <a:ea typeface="微软雅黑" charset="0"/>
              </a:rPr>
              <a:t>人</a:t>
            </a:r>
          </a:p>
        </p:txBody>
      </p:sp>
      <p:sp>
        <p:nvSpPr>
          <p:cNvPr id="19" name="矩形 18"/>
          <p:cNvSpPr/>
          <p:nvPr/>
        </p:nvSpPr>
        <p:spPr>
          <a:xfrm>
            <a:off x="7382965" y="2361763"/>
            <a:ext cx="2524860" cy="27559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福布斯</a:t>
            </a:r>
            <a:r>
              <a:rPr lang="en-US" altLang="zh-CN" sz="1200" dirty="0">
                <a:solidFill>
                  <a:schemeClr val="bg1"/>
                </a:solidFill>
                <a:latin typeface="微软雅黑" charset="0"/>
                <a:ea typeface="微软雅黑" charset="0"/>
              </a:rPr>
              <a:t>30U30</a:t>
            </a:r>
            <a:r>
              <a:rPr lang="zh-CN" altLang="en-US" sz="1200" dirty="0">
                <a:solidFill>
                  <a:schemeClr val="bg1"/>
                </a:solidFill>
                <a:latin typeface="微软雅黑" charset="0"/>
                <a:ea typeface="微软雅黑" charset="0"/>
              </a:rPr>
              <a:t>企业科技青年领袖</a:t>
            </a:r>
          </a:p>
        </p:txBody>
      </p:sp>
      <p:sp>
        <p:nvSpPr>
          <p:cNvPr id="20" name="矩形 19"/>
          <p:cNvSpPr/>
          <p:nvPr/>
        </p:nvSpPr>
        <p:spPr>
          <a:xfrm>
            <a:off x="9952977" y="2353699"/>
            <a:ext cx="1872628"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sym typeface="+mn-lt"/>
              </a:rPr>
              <a:t>胡润</a:t>
            </a:r>
            <a:r>
              <a:rPr lang="en-US" altLang="zh-CN" sz="1200" dirty="0">
                <a:solidFill>
                  <a:schemeClr val="bg1"/>
                </a:solidFill>
                <a:latin typeface="微软雅黑" charset="0"/>
                <a:ea typeface="微软雅黑" charset="0"/>
                <a:sym typeface="+mn-lt"/>
              </a:rPr>
              <a:t>30U30</a:t>
            </a:r>
            <a:r>
              <a:rPr lang="zh-CN" altLang="en-US" sz="1200" dirty="0">
                <a:solidFill>
                  <a:schemeClr val="bg1"/>
                </a:solidFill>
                <a:latin typeface="微软雅黑" charset="0"/>
                <a:ea typeface="微软雅黑" charset="0"/>
                <a:sym typeface="+mn-lt"/>
              </a:rPr>
              <a:t>创业领袖</a:t>
            </a:r>
          </a:p>
        </p:txBody>
      </p:sp>
      <p:sp>
        <p:nvSpPr>
          <p:cNvPr id="21" name="矩形 20"/>
          <p:cNvSpPr/>
          <p:nvPr/>
        </p:nvSpPr>
        <p:spPr>
          <a:xfrm>
            <a:off x="349473" y="2365655"/>
            <a:ext cx="1429063"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zh-CN" sz="1200" dirty="0">
                <a:solidFill>
                  <a:schemeClr val="bg1"/>
                </a:solidFill>
                <a:latin typeface="微软雅黑" charset="0"/>
                <a:ea typeface="微软雅黑" charset="0"/>
              </a:rPr>
              <a:t>中国</a:t>
            </a:r>
            <a:r>
              <a:rPr lang="zh-CN" altLang="en-US" sz="1200" dirty="0">
                <a:solidFill>
                  <a:schemeClr val="bg1"/>
                </a:solidFill>
                <a:latin typeface="微软雅黑" charset="0"/>
                <a:ea typeface="微软雅黑" charset="0"/>
              </a:rPr>
              <a:t>声学学会委员</a:t>
            </a:r>
          </a:p>
        </p:txBody>
      </p:sp>
      <p:sp>
        <p:nvSpPr>
          <p:cNvPr id="22" name="矩形 21"/>
          <p:cNvSpPr/>
          <p:nvPr/>
        </p:nvSpPr>
        <p:spPr>
          <a:xfrm>
            <a:off x="10054590" y="2042160"/>
            <a:ext cx="1763395"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中国计算机学会委员</a:t>
            </a:r>
          </a:p>
        </p:txBody>
      </p:sp>
      <p:sp>
        <p:nvSpPr>
          <p:cNvPr id="23" name="矩形 22"/>
          <p:cNvSpPr/>
          <p:nvPr/>
        </p:nvSpPr>
        <p:spPr>
          <a:xfrm>
            <a:off x="3519869" y="2364105"/>
            <a:ext cx="1637030" cy="2743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中国电子商会理事</a:t>
            </a:r>
          </a:p>
        </p:txBody>
      </p:sp>
      <p:sp>
        <p:nvSpPr>
          <p:cNvPr id="24" name="矩形 23"/>
          <p:cNvSpPr/>
          <p:nvPr/>
        </p:nvSpPr>
        <p:spPr>
          <a:xfrm>
            <a:off x="5210884" y="2350334"/>
            <a:ext cx="2133598" cy="28701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en-US" altLang="zh-CN" sz="1200" dirty="0">
                <a:solidFill>
                  <a:schemeClr val="bg1"/>
                </a:solidFill>
                <a:latin typeface="微软雅黑" charset="0"/>
                <a:ea typeface="微软雅黑" charset="0"/>
              </a:rPr>
              <a:t>2018</a:t>
            </a:r>
            <a:r>
              <a:rPr lang="zh-CN" altLang="en-US" sz="1200" dirty="0">
                <a:solidFill>
                  <a:schemeClr val="bg1"/>
                </a:solidFill>
                <a:latin typeface="微软雅黑" charset="0"/>
                <a:ea typeface="微软雅黑" charset="0"/>
              </a:rPr>
              <a:t>中国电子音响行业精英</a:t>
            </a:r>
          </a:p>
        </p:txBody>
      </p:sp>
      <p:sp>
        <p:nvSpPr>
          <p:cNvPr id="28" name="文本框 27"/>
          <p:cNvSpPr txBox="1"/>
          <p:nvPr/>
        </p:nvSpPr>
        <p:spPr>
          <a:xfrm>
            <a:off x="8245411" y="3261154"/>
            <a:ext cx="3545589" cy="3121025"/>
          </a:xfrm>
          <a:prstGeom prst="rect">
            <a:avLst/>
          </a:prstGeom>
          <a:noFill/>
          <a:ln w="9525">
            <a:solidFill>
              <a:schemeClr val="bg1">
                <a:lumMod val="65000"/>
              </a:schemeClr>
            </a:solidFill>
            <a:prstDash val="lgDashDot"/>
          </a:ln>
        </p:spPr>
        <p:txBody>
          <a:bodyPr wrap="square" rtlCol="0">
            <a:spAutoFit/>
          </a:bodyPr>
          <a:lstStyle/>
          <a:p>
            <a:r>
              <a:rPr lang="en-US" altLang="zh-CN" sz="1100" dirty="0">
                <a:solidFill>
                  <a:schemeClr val="bg2">
                    <a:lumMod val="50000"/>
                  </a:schemeClr>
                </a:solidFill>
                <a:latin typeface="微软雅黑" charset="0"/>
                <a:ea typeface="微软雅黑" charset="0"/>
              </a:rPr>
              <a:t>2017-2018</a:t>
            </a:r>
            <a:r>
              <a:rPr lang="zh-CN" altLang="zh-CN" sz="1100" dirty="0">
                <a:solidFill>
                  <a:schemeClr val="bg2">
                    <a:lumMod val="50000"/>
                  </a:schemeClr>
                </a:solidFill>
                <a:latin typeface="微软雅黑" charset="0"/>
                <a:ea typeface="微软雅黑" charset="0"/>
              </a:rPr>
              <a:t>年度“</a:t>
            </a:r>
            <a:r>
              <a:rPr lang="en-US" altLang="zh-CN" sz="1100" dirty="0">
                <a:solidFill>
                  <a:schemeClr val="bg2">
                    <a:lumMod val="50000"/>
                  </a:schemeClr>
                </a:solidFill>
                <a:latin typeface="微软雅黑" charset="0"/>
                <a:ea typeface="微软雅黑" charset="0"/>
              </a:rPr>
              <a:t>AI+</a:t>
            </a:r>
            <a:r>
              <a:rPr lang="zh-CN" altLang="zh-CN" sz="1100" dirty="0">
                <a:solidFill>
                  <a:schemeClr val="bg2">
                    <a:lumMod val="50000"/>
                  </a:schemeClr>
                </a:solidFill>
                <a:latin typeface="微软雅黑" charset="0"/>
                <a:ea typeface="微软雅黑" charset="0"/>
              </a:rPr>
              <a:t>医疗”先行企业榜单</a:t>
            </a:r>
            <a:r>
              <a:rPr lang="en-US" altLang="zh-CN" sz="1100" dirty="0">
                <a:solidFill>
                  <a:schemeClr val="bg2">
                    <a:lumMod val="50000"/>
                  </a:schemeClr>
                </a:solidFill>
                <a:latin typeface="微软雅黑" charset="0"/>
                <a:ea typeface="微软雅黑" charset="0"/>
              </a:rPr>
              <a:t>Top10</a:t>
            </a:r>
          </a:p>
          <a:p>
            <a:r>
              <a:rPr lang="en-US" altLang="zh-CN" sz="1100" dirty="0">
                <a:solidFill>
                  <a:schemeClr val="bg2">
                    <a:lumMod val="50000"/>
                  </a:schemeClr>
                </a:solidFill>
                <a:latin typeface="微软雅黑" charset="0"/>
                <a:ea typeface="微软雅黑" charset="0"/>
              </a:rPr>
              <a:t>2017</a:t>
            </a:r>
            <a:r>
              <a:rPr lang="zh-CN" altLang="en-US" sz="1100" dirty="0">
                <a:solidFill>
                  <a:schemeClr val="bg2">
                    <a:lumMod val="50000"/>
                  </a:schemeClr>
                </a:solidFill>
                <a:latin typeface="微软雅黑" charset="0"/>
                <a:ea typeface="微软雅黑" charset="0"/>
              </a:rPr>
              <a:t>中国改革创新先锋企业</a:t>
            </a:r>
          </a:p>
          <a:p>
            <a:r>
              <a:rPr lang="zh-CN" altLang="en-US" sz="1100" dirty="0">
                <a:solidFill>
                  <a:schemeClr val="bg2">
                    <a:lumMod val="50000"/>
                  </a:schemeClr>
                </a:solidFill>
                <a:latin typeface="微软雅黑" charset="0"/>
                <a:ea typeface="微软雅黑" charset="0"/>
              </a:rPr>
              <a:t>中国经济十大创新企业</a:t>
            </a:r>
          </a:p>
          <a:p>
            <a:r>
              <a:rPr lang="en-US" altLang="zh-CN" sz="1100" dirty="0">
                <a:solidFill>
                  <a:schemeClr val="bg2">
                    <a:lumMod val="50000"/>
                  </a:schemeClr>
                </a:solidFill>
                <a:latin typeface="微软雅黑" charset="0"/>
                <a:ea typeface="微软雅黑" charset="0"/>
              </a:rPr>
              <a:t>2017</a:t>
            </a:r>
            <a:r>
              <a:rPr lang="zh-CN" altLang="en-US" sz="1100" dirty="0">
                <a:solidFill>
                  <a:schemeClr val="bg2">
                    <a:lumMod val="50000"/>
                  </a:schemeClr>
                </a:solidFill>
                <a:latin typeface="微软雅黑" charset="0"/>
                <a:ea typeface="微软雅黑" charset="0"/>
              </a:rPr>
              <a:t>年度最具成长性公司</a:t>
            </a:r>
          </a:p>
          <a:p>
            <a:r>
              <a:rPr lang="en-US" altLang="zh-CN" sz="1100" dirty="0">
                <a:solidFill>
                  <a:schemeClr val="bg2">
                    <a:lumMod val="50000"/>
                  </a:schemeClr>
                </a:solidFill>
                <a:latin typeface="微软雅黑" charset="0"/>
                <a:ea typeface="微软雅黑" charset="0"/>
              </a:rPr>
              <a:t>2017</a:t>
            </a:r>
            <a:r>
              <a:rPr lang="zh-CN" altLang="zh-CN" sz="1100" dirty="0">
                <a:solidFill>
                  <a:schemeClr val="bg2">
                    <a:lumMod val="50000"/>
                  </a:schemeClr>
                </a:solidFill>
                <a:latin typeface="微软雅黑" charset="0"/>
                <a:ea typeface="微软雅黑" charset="0"/>
              </a:rPr>
              <a:t>中关村领创金融三十强榜单</a:t>
            </a:r>
          </a:p>
          <a:p>
            <a:r>
              <a:rPr lang="en-US" altLang="zh-CN" sz="1100" dirty="0">
                <a:solidFill>
                  <a:schemeClr val="bg2">
                    <a:lumMod val="50000"/>
                  </a:schemeClr>
                </a:solidFill>
                <a:latin typeface="微软雅黑" charset="0"/>
                <a:ea typeface="微软雅黑" charset="0"/>
              </a:rPr>
              <a:t>2017</a:t>
            </a:r>
            <a:r>
              <a:rPr lang="zh-CN" altLang="zh-CN" sz="1100" dirty="0">
                <a:solidFill>
                  <a:schemeClr val="bg2">
                    <a:lumMod val="50000"/>
                  </a:schemeClr>
                </a:solidFill>
                <a:latin typeface="微软雅黑" charset="0"/>
                <a:ea typeface="微软雅黑" charset="0"/>
              </a:rPr>
              <a:t>年度最具成长性公司</a:t>
            </a:r>
          </a:p>
          <a:p>
            <a:r>
              <a:rPr lang="en-US" altLang="zh-CN" sz="1100" dirty="0">
                <a:solidFill>
                  <a:schemeClr val="bg2">
                    <a:lumMod val="50000"/>
                  </a:schemeClr>
                </a:solidFill>
                <a:latin typeface="微软雅黑" charset="0"/>
                <a:ea typeface="微软雅黑" charset="0"/>
              </a:rPr>
              <a:t>2017</a:t>
            </a:r>
            <a:r>
              <a:rPr lang="zh-CN" altLang="zh-CN" sz="1100" dirty="0">
                <a:solidFill>
                  <a:schemeClr val="bg2">
                    <a:lumMod val="50000"/>
                  </a:schemeClr>
                </a:solidFill>
                <a:latin typeface="微软雅黑" charset="0"/>
                <a:ea typeface="微软雅黑" charset="0"/>
              </a:rPr>
              <a:t>中国经济新领军企业</a:t>
            </a:r>
          </a:p>
          <a:p>
            <a:r>
              <a:rPr lang="en-US" altLang="zh-CN" sz="1100" dirty="0">
                <a:solidFill>
                  <a:schemeClr val="bg2">
                    <a:lumMod val="50000"/>
                  </a:schemeClr>
                </a:solidFill>
                <a:latin typeface="微软雅黑" charset="0"/>
                <a:ea typeface="微软雅黑" charset="0"/>
              </a:rPr>
              <a:t>2017</a:t>
            </a:r>
            <a:r>
              <a:rPr lang="zh-CN" altLang="zh-CN" sz="1100" dirty="0">
                <a:solidFill>
                  <a:schemeClr val="bg2">
                    <a:lumMod val="50000"/>
                  </a:schemeClr>
                </a:solidFill>
                <a:latin typeface="微软雅黑" charset="0"/>
                <a:ea typeface="微软雅黑" charset="0"/>
              </a:rPr>
              <a:t>中国人工智能产业领军企业奖</a:t>
            </a:r>
          </a:p>
          <a:p>
            <a:r>
              <a:rPr lang="en-US" altLang="zh-CN" sz="1100" dirty="0">
                <a:solidFill>
                  <a:schemeClr val="bg2">
                    <a:lumMod val="50000"/>
                  </a:schemeClr>
                </a:solidFill>
                <a:latin typeface="微软雅黑" charset="0"/>
                <a:ea typeface="微软雅黑" charset="0"/>
              </a:rPr>
              <a:t>2017</a:t>
            </a:r>
            <a:r>
              <a:rPr lang="zh-CN" altLang="en-US" sz="1100" dirty="0">
                <a:solidFill>
                  <a:schemeClr val="bg2">
                    <a:lumMod val="50000"/>
                  </a:schemeClr>
                </a:solidFill>
                <a:latin typeface="微软雅黑" charset="0"/>
                <a:ea typeface="微软雅黑" charset="0"/>
              </a:rPr>
              <a:t>中国经济十大创新企业</a:t>
            </a:r>
          </a:p>
          <a:p>
            <a:r>
              <a:rPr lang="en-US" altLang="zh-CN" sz="1100" dirty="0">
                <a:solidFill>
                  <a:schemeClr val="bg2">
                    <a:lumMod val="50000"/>
                  </a:schemeClr>
                </a:solidFill>
                <a:latin typeface="微软雅黑" charset="0"/>
                <a:ea typeface="微软雅黑" charset="0"/>
              </a:rPr>
              <a:t>2017</a:t>
            </a:r>
            <a:r>
              <a:rPr lang="zh-CN" altLang="zh-CN" sz="1100" dirty="0">
                <a:solidFill>
                  <a:schemeClr val="bg2">
                    <a:lumMod val="50000"/>
                  </a:schemeClr>
                </a:solidFill>
                <a:latin typeface="微软雅黑" charset="0"/>
                <a:ea typeface="微软雅黑" charset="0"/>
              </a:rPr>
              <a:t>新智造成长榜</a:t>
            </a:r>
            <a:r>
              <a:rPr lang="en-US" altLang="zh-CN" sz="1100" dirty="0">
                <a:solidFill>
                  <a:schemeClr val="bg2">
                    <a:lumMod val="50000"/>
                  </a:schemeClr>
                </a:solidFill>
                <a:latin typeface="微软雅黑" charset="0"/>
                <a:ea typeface="微软雅黑" charset="0"/>
              </a:rPr>
              <a:t>2017 50</a:t>
            </a:r>
            <a:r>
              <a:rPr lang="zh-CN" altLang="zh-CN" sz="1100" dirty="0">
                <a:solidFill>
                  <a:schemeClr val="bg2">
                    <a:lumMod val="50000"/>
                  </a:schemeClr>
                </a:solidFill>
                <a:latin typeface="微软雅黑" charset="0"/>
                <a:ea typeface="微软雅黑" charset="0"/>
              </a:rPr>
              <a:t>强</a:t>
            </a:r>
          </a:p>
          <a:p>
            <a:r>
              <a:rPr lang="en-US" altLang="zh-CN" sz="1100" dirty="0">
                <a:solidFill>
                  <a:schemeClr val="bg2">
                    <a:lumMod val="50000"/>
                  </a:schemeClr>
                </a:solidFill>
                <a:latin typeface="微软雅黑" charset="0"/>
                <a:ea typeface="微软雅黑" charset="0"/>
              </a:rPr>
              <a:t>2017</a:t>
            </a:r>
            <a:r>
              <a:rPr lang="zh-CN" altLang="zh-CN" sz="1100" dirty="0">
                <a:solidFill>
                  <a:schemeClr val="bg2">
                    <a:lumMod val="50000"/>
                  </a:schemeClr>
                </a:solidFill>
                <a:latin typeface="微软雅黑" charset="0"/>
                <a:ea typeface="微软雅黑" charset="0"/>
              </a:rPr>
              <a:t>人工智能创新公司</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a:t>
            </a:r>
          </a:p>
          <a:p>
            <a:r>
              <a:rPr lang="en-US" altLang="zh-CN" sz="1100" dirty="0">
                <a:solidFill>
                  <a:schemeClr val="bg2">
                    <a:lumMod val="50000"/>
                  </a:schemeClr>
                </a:solidFill>
                <a:latin typeface="微软雅黑" charset="0"/>
                <a:ea typeface="微软雅黑" charset="0"/>
              </a:rPr>
              <a:t>2016</a:t>
            </a:r>
            <a:r>
              <a:rPr lang="zh-CN" altLang="zh-CN" sz="1100" dirty="0">
                <a:solidFill>
                  <a:schemeClr val="bg2">
                    <a:lumMod val="50000"/>
                  </a:schemeClr>
                </a:solidFill>
                <a:latin typeface="微软雅黑" charset="0"/>
                <a:ea typeface="微软雅黑" charset="0"/>
              </a:rPr>
              <a:t>年度最具商业价值人工智能公司</a:t>
            </a:r>
            <a:r>
              <a:rPr lang="en-US" altLang="zh-CN" sz="1100" dirty="0">
                <a:solidFill>
                  <a:schemeClr val="bg2">
                    <a:lumMod val="50000"/>
                  </a:schemeClr>
                </a:solidFill>
                <a:latin typeface="微软雅黑" charset="0"/>
                <a:ea typeface="微软雅黑" charset="0"/>
              </a:rPr>
              <a:t>Top 50</a:t>
            </a:r>
          </a:p>
          <a:p>
            <a:r>
              <a:rPr lang="en-US" altLang="zh-CN" sz="1100" dirty="0">
                <a:solidFill>
                  <a:schemeClr val="bg2">
                    <a:lumMod val="50000"/>
                  </a:schemeClr>
                </a:solidFill>
                <a:latin typeface="微软雅黑" charset="0"/>
                <a:ea typeface="微软雅黑" charset="0"/>
              </a:rPr>
              <a:t>2016</a:t>
            </a:r>
            <a:r>
              <a:rPr lang="zh-CN" altLang="zh-CN" sz="1100" dirty="0">
                <a:solidFill>
                  <a:schemeClr val="bg2">
                    <a:lumMod val="50000"/>
                  </a:schemeClr>
                </a:solidFill>
                <a:latin typeface="微软雅黑" charset="0"/>
                <a:ea typeface="微软雅黑" charset="0"/>
              </a:rPr>
              <a:t>中国人工智能创业公司</a:t>
            </a:r>
            <a:r>
              <a:rPr lang="en-US" altLang="zh-CN" sz="1100" dirty="0">
                <a:solidFill>
                  <a:schemeClr val="bg2">
                    <a:lumMod val="50000"/>
                  </a:schemeClr>
                </a:solidFill>
                <a:latin typeface="微软雅黑" charset="0"/>
                <a:ea typeface="微软雅黑" charset="0"/>
              </a:rPr>
              <a:t>TOP50</a:t>
            </a:r>
          </a:p>
          <a:p>
            <a:r>
              <a:rPr lang="en-US" altLang="zh-CN" sz="1100" dirty="0">
                <a:solidFill>
                  <a:schemeClr val="bg2">
                    <a:lumMod val="50000"/>
                  </a:schemeClr>
                </a:solidFill>
                <a:latin typeface="微软雅黑" charset="0"/>
                <a:ea typeface="微软雅黑" charset="0"/>
              </a:rPr>
              <a:t>2016</a:t>
            </a:r>
            <a:r>
              <a:rPr lang="zh-CN" altLang="zh-CN" sz="1100" dirty="0">
                <a:solidFill>
                  <a:schemeClr val="bg2">
                    <a:lumMod val="50000"/>
                  </a:schemeClr>
                </a:solidFill>
                <a:latin typeface="微软雅黑" charset="0"/>
                <a:ea typeface="微软雅黑" charset="0"/>
              </a:rPr>
              <a:t>中国最具投资价值人工智能项目</a:t>
            </a:r>
            <a:r>
              <a:rPr lang="en-US" altLang="zh-CN" sz="1100" dirty="0">
                <a:solidFill>
                  <a:schemeClr val="bg2">
                    <a:lumMod val="50000"/>
                  </a:schemeClr>
                </a:solidFill>
                <a:latin typeface="微软雅黑" charset="0"/>
                <a:ea typeface="微软雅黑" charset="0"/>
              </a:rPr>
              <a:t>TOP100</a:t>
            </a:r>
          </a:p>
          <a:p>
            <a:r>
              <a:rPr lang="en-US" altLang="zh-CN" sz="1100" dirty="0">
                <a:solidFill>
                  <a:schemeClr val="bg2">
                    <a:lumMod val="50000"/>
                  </a:schemeClr>
                </a:solidFill>
                <a:latin typeface="微软雅黑" charset="0"/>
                <a:ea typeface="微软雅黑" charset="0"/>
              </a:rPr>
              <a:t>2016</a:t>
            </a:r>
            <a:r>
              <a:rPr lang="zh-CN" altLang="zh-CN" sz="1100" dirty="0">
                <a:solidFill>
                  <a:schemeClr val="bg2">
                    <a:lumMod val="50000"/>
                  </a:schemeClr>
                </a:solidFill>
                <a:latin typeface="微软雅黑" charset="0"/>
                <a:ea typeface="微软雅黑" charset="0"/>
              </a:rPr>
              <a:t>人工智能创新公司</a:t>
            </a:r>
            <a:r>
              <a:rPr lang="en-US" altLang="zh-CN" sz="1100" dirty="0">
                <a:solidFill>
                  <a:schemeClr val="bg2">
                    <a:lumMod val="50000"/>
                  </a:schemeClr>
                </a:solidFill>
                <a:latin typeface="微软雅黑" charset="0"/>
                <a:ea typeface="微软雅黑" charset="0"/>
              </a:rPr>
              <a:t>TOP50</a:t>
            </a:r>
          </a:p>
          <a:p>
            <a:r>
              <a:rPr lang="en-US" altLang="zh-CN" sz="1100" dirty="0">
                <a:solidFill>
                  <a:schemeClr val="bg2">
                    <a:lumMod val="50000"/>
                  </a:schemeClr>
                </a:solidFill>
                <a:latin typeface="微软雅黑" charset="0"/>
                <a:ea typeface="微软雅黑" charset="0"/>
              </a:rPr>
              <a:t>2016</a:t>
            </a:r>
            <a:r>
              <a:rPr lang="zh-CN" altLang="zh-CN" sz="1100" dirty="0">
                <a:solidFill>
                  <a:schemeClr val="bg2">
                    <a:lumMod val="50000"/>
                  </a:schemeClr>
                </a:solidFill>
                <a:latin typeface="微软雅黑" charset="0"/>
                <a:ea typeface="微软雅黑" charset="0"/>
              </a:rPr>
              <a:t>新智元</a:t>
            </a:r>
            <a:r>
              <a:rPr lang="en-US" altLang="zh-CN" sz="1100" dirty="0">
                <a:solidFill>
                  <a:schemeClr val="bg2">
                    <a:lumMod val="50000"/>
                  </a:schemeClr>
                </a:solidFill>
                <a:latin typeface="微软雅黑" charset="0"/>
                <a:ea typeface="微软雅黑" charset="0"/>
              </a:rPr>
              <a:t>Top 100 AI</a:t>
            </a:r>
            <a:r>
              <a:rPr lang="zh-CN" altLang="zh-CN" sz="1100" dirty="0">
                <a:solidFill>
                  <a:schemeClr val="bg2">
                    <a:lumMod val="50000"/>
                  </a:schemeClr>
                </a:solidFill>
                <a:latin typeface="微软雅黑" charset="0"/>
                <a:ea typeface="微软雅黑" charset="0"/>
              </a:rPr>
              <a:t>企业</a:t>
            </a:r>
          </a:p>
          <a:p>
            <a:r>
              <a:rPr lang="en-US" altLang="zh-CN" sz="1100" dirty="0">
                <a:solidFill>
                  <a:schemeClr val="bg2">
                    <a:lumMod val="50000"/>
                  </a:schemeClr>
                </a:solidFill>
                <a:latin typeface="微软雅黑" charset="0"/>
                <a:ea typeface="微软雅黑" charset="0"/>
              </a:rPr>
              <a:t>2016</a:t>
            </a:r>
            <a:r>
              <a:rPr lang="zh-CN" altLang="zh-CN" sz="1100" dirty="0">
                <a:solidFill>
                  <a:schemeClr val="bg2">
                    <a:lumMod val="50000"/>
                  </a:schemeClr>
                </a:solidFill>
                <a:latin typeface="微软雅黑" charset="0"/>
                <a:ea typeface="微软雅黑" charset="0"/>
              </a:rPr>
              <a:t>第二届中关村地区“互联网</a:t>
            </a:r>
            <a:r>
              <a:rPr lang="en-US" altLang="zh-CN" sz="1100" dirty="0">
                <a:solidFill>
                  <a:schemeClr val="bg2">
                    <a:lumMod val="50000"/>
                  </a:schemeClr>
                </a:solidFill>
                <a:latin typeface="微软雅黑" charset="0"/>
                <a:ea typeface="微软雅黑" charset="0"/>
              </a:rPr>
              <a:t>+</a:t>
            </a:r>
            <a:r>
              <a:rPr lang="zh-CN" altLang="zh-CN" sz="1100" dirty="0">
                <a:solidFill>
                  <a:schemeClr val="bg2">
                    <a:lumMod val="50000"/>
                  </a:schemeClr>
                </a:solidFill>
                <a:latin typeface="微软雅黑" charset="0"/>
                <a:ea typeface="微软雅黑" charset="0"/>
              </a:rPr>
              <a:t>”创业大赛二等奖</a:t>
            </a:r>
          </a:p>
          <a:p>
            <a:r>
              <a:rPr lang="en-US" altLang="zh-CN" sz="1100" dirty="0">
                <a:solidFill>
                  <a:schemeClr val="bg2">
                    <a:lumMod val="50000"/>
                  </a:schemeClr>
                </a:solidFill>
                <a:latin typeface="微软雅黑" charset="0"/>
                <a:ea typeface="微软雅黑" charset="0"/>
              </a:rPr>
              <a:t>……</a:t>
            </a:r>
            <a:endParaRPr lang="zh-CN" altLang="zh-CN" sz="1100" dirty="0">
              <a:solidFill>
                <a:schemeClr val="bg2">
                  <a:lumMod val="50000"/>
                </a:schemeClr>
              </a:solidFill>
              <a:latin typeface="微软雅黑" charset="0"/>
              <a:ea typeface="微软雅黑" charset="0"/>
            </a:endParaRPr>
          </a:p>
        </p:txBody>
      </p:sp>
      <p:sp>
        <p:nvSpPr>
          <p:cNvPr id="29" name="文本框 28"/>
          <p:cNvSpPr txBox="1"/>
          <p:nvPr/>
        </p:nvSpPr>
        <p:spPr>
          <a:xfrm>
            <a:off x="359359" y="3261154"/>
            <a:ext cx="3545589" cy="3139321"/>
          </a:xfrm>
          <a:prstGeom prst="rect">
            <a:avLst/>
          </a:prstGeom>
          <a:noFill/>
          <a:ln w="9525">
            <a:solidFill>
              <a:schemeClr val="bg1">
                <a:lumMod val="65000"/>
              </a:schemeClr>
            </a:solidFill>
            <a:prstDash val="lgDashDot"/>
          </a:ln>
        </p:spPr>
        <p:txBody>
          <a:bodyPr wrap="square" rtlCol="0">
            <a:spAutoFit/>
          </a:bodyPr>
          <a:lstStyle/>
          <a:p>
            <a:r>
              <a:rPr lang="en-US" altLang="zh-CN" sz="1100" dirty="0">
                <a:solidFill>
                  <a:schemeClr val="bg2">
                    <a:lumMod val="50000"/>
                  </a:schemeClr>
                </a:solidFill>
                <a:latin typeface="微软雅黑" charset="0"/>
                <a:ea typeface="微软雅黑" charset="0"/>
              </a:rPr>
              <a:t>2019 </a:t>
            </a:r>
            <a:r>
              <a:rPr lang="zh-CN" altLang="en-US" sz="1100" dirty="0">
                <a:solidFill>
                  <a:schemeClr val="bg2">
                    <a:lumMod val="50000"/>
                  </a:schemeClr>
                </a:solidFill>
                <a:latin typeface="微软雅黑" charset="0"/>
                <a:ea typeface="微软雅黑" charset="0"/>
              </a:rPr>
              <a:t>爱分析</a:t>
            </a:r>
            <a:r>
              <a:rPr lang="en-US" altLang="zh-CN" sz="1100" dirty="0">
                <a:solidFill>
                  <a:schemeClr val="bg2">
                    <a:lumMod val="50000"/>
                  </a:schemeClr>
                </a:solidFill>
                <a:latin typeface="微软雅黑" charset="0"/>
                <a:ea typeface="微软雅黑" charset="0"/>
              </a:rPr>
              <a:t>·</a:t>
            </a:r>
            <a:r>
              <a:rPr lang="zh-CN" altLang="en-US" sz="1100" dirty="0">
                <a:solidFill>
                  <a:schemeClr val="bg2">
                    <a:lumMod val="50000"/>
                  </a:schemeClr>
                </a:solidFill>
                <a:latin typeface="微软雅黑" charset="0"/>
                <a:ea typeface="微软雅黑" charset="0"/>
              </a:rPr>
              <a:t>中国科技创新企业 </a:t>
            </a:r>
            <a:r>
              <a:rPr lang="en-US" altLang="zh-CN" sz="1100" dirty="0">
                <a:solidFill>
                  <a:schemeClr val="bg2">
                    <a:lumMod val="50000"/>
                  </a:schemeClr>
                </a:solidFill>
                <a:latin typeface="微软雅黑" charset="0"/>
                <a:ea typeface="微软雅黑" charset="0"/>
              </a:rPr>
              <a:t>100 </a:t>
            </a:r>
            <a:r>
              <a:rPr lang="zh-CN" altLang="en-US" sz="1100" dirty="0">
                <a:solidFill>
                  <a:schemeClr val="bg2">
                    <a:lumMod val="50000"/>
                  </a:schemeClr>
                </a:solidFill>
                <a:latin typeface="微软雅黑" charset="0"/>
                <a:ea typeface="微软雅黑" charset="0"/>
              </a:rPr>
              <a:t>强 </a:t>
            </a:r>
            <a:r>
              <a:rPr lang="en-US" altLang="zh-CN" sz="1100" dirty="0">
                <a:solidFill>
                  <a:schemeClr val="bg2">
                    <a:lumMod val="50000"/>
                  </a:schemeClr>
                </a:solidFill>
                <a:latin typeface="微软雅黑" charset="0"/>
                <a:ea typeface="微软雅黑" charset="0"/>
              </a:rPr>
              <a:t>| </a:t>
            </a:r>
            <a:r>
              <a:rPr lang="zh-CN" altLang="en-US" sz="1100" dirty="0">
                <a:solidFill>
                  <a:schemeClr val="bg2">
                    <a:lumMod val="50000"/>
                  </a:schemeClr>
                </a:solidFill>
                <a:latin typeface="微软雅黑" charset="0"/>
                <a:ea typeface="微软雅黑" charset="0"/>
              </a:rPr>
              <a:t>新龙榜</a:t>
            </a:r>
            <a:endParaRPr lang="en-US" altLang="zh-CN" sz="1100" dirty="0">
              <a:solidFill>
                <a:schemeClr val="bg2">
                  <a:lumMod val="50000"/>
                </a:schemeClr>
              </a:solidFill>
              <a:latin typeface="微软雅黑" charset="0"/>
              <a:ea typeface="微软雅黑" charset="0"/>
            </a:endParaRPr>
          </a:p>
          <a:p>
            <a:r>
              <a:rPr lang="en-US" altLang="zh-CN" sz="1100" dirty="0">
                <a:solidFill>
                  <a:schemeClr val="bg2">
                    <a:lumMod val="50000"/>
                  </a:schemeClr>
                </a:solidFill>
                <a:latin typeface="微软雅黑" charset="0"/>
                <a:ea typeface="微软雅黑" charset="0"/>
              </a:rPr>
              <a:t>2019</a:t>
            </a:r>
            <a:r>
              <a:rPr lang="zh-CN" altLang="zh-CN" sz="1100" dirty="0">
                <a:solidFill>
                  <a:schemeClr val="bg2">
                    <a:lumMod val="50000"/>
                  </a:schemeClr>
                </a:solidFill>
                <a:latin typeface="微软雅黑" charset="0"/>
                <a:ea typeface="微软雅黑" charset="0"/>
              </a:rPr>
              <a:t>人工智能企业综合实力</a:t>
            </a:r>
            <a:r>
              <a:rPr lang="en-US" altLang="zh-CN" sz="1100" dirty="0">
                <a:solidFill>
                  <a:schemeClr val="bg2">
                    <a:lumMod val="50000"/>
                  </a:schemeClr>
                </a:solidFill>
                <a:latin typeface="微软雅黑" charset="0"/>
                <a:ea typeface="微软雅黑" charset="0"/>
              </a:rPr>
              <a:t>TOP100</a:t>
            </a:r>
          </a:p>
          <a:p>
            <a:r>
              <a:rPr lang="en-US" altLang="zh-CN" sz="1100" dirty="0">
                <a:solidFill>
                  <a:schemeClr val="bg2">
                    <a:lumMod val="50000"/>
                  </a:schemeClr>
                </a:solidFill>
                <a:latin typeface="微软雅黑" charset="0"/>
                <a:ea typeface="微软雅黑" charset="0"/>
              </a:rPr>
              <a:t>2019</a:t>
            </a:r>
            <a:r>
              <a:rPr lang="zh-CN" altLang="zh-CN" sz="1100" dirty="0">
                <a:solidFill>
                  <a:schemeClr val="bg2">
                    <a:lumMod val="50000"/>
                  </a:schemeClr>
                </a:solidFill>
                <a:latin typeface="微软雅黑" charset="0"/>
                <a:ea typeface="微软雅黑" charset="0"/>
              </a:rPr>
              <a:t>人工智能企业成长能力</a:t>
            </a:r>
            <a:r>
              <a:rPr lang="en-US" altLang="zh-CN" sz="1100" dirty="0">
                <a:solidFill>
                  <a:schemeClr val="bg2">
                    <a:lumMod val="50000"/>
                  </a:schemeClr>
                </a:solidFill>
                <a:latin typeface="微软雅黑" charset="0"/>
                <a:ea typeface="微软雅黑" charset="0"/>
              </a:rPr>
              <a:t>TOP100</a:t>
            </a:r>
          </a:p>
          <a:p>
            <a:r>
              <a:rPr lang="en-US" altLang="zh-CN" sz="1100" dirty="0">
                <a:solidFill>
                  <a:schemeClr val="bg2">
                    <a:lumMod val="50000"/>
                  </a:schemeClr>
                </a:solidFill>
                <a:latin typeface="微软雅黑" charset="0"/>
                <a:ea typeface="微软雅黑" charset="0"/>
              </a:rPr>
              <a:t> 2019</a:t>
            </a:r>
            <a:r>
              <a:rPr lang="zh-CN" altLang="zh-CN" sz="1100" dirty="0">
                <a:solidFill>
                  <a:schemeClr val="bg2">
                    <a:lumMod val="50000"/>
                  </a:schemeClr>
                </a:solidFill>
                <a:latin typeface="微软雅黑" charset="0"/>
                <a:ea typeface="微软雅黑" charset="0"/>
              </a:rPr>
              <a:t>人工智能企业创新</a:t>
            </a:r>
            <a:r>
              <a:rPr lang="en-US" altLang="zh-CN" sz="1100" dirty="0">
                <a:solidFill>
                  <a:schemeClr val="bg2">
                    <a:lumMod val="50000"/>
                  </a:schemeClr>
                </a:solidFill>
                <a:latin typeface="微软雅黑" charset="0"/>
                <a:ea typeface="微软雅黑" charset="0"/>
              </a:rPr>
              <a:t>TOP100</a:t>
            </a:r>
          </a:p>
          <a:p>
            <a:r>
              <a:rPr lang="en-US" altLang="zh-CN" sz="1100" dirty="0">
                <a:solidFill>
                  <a:schemeClr val="bg2">
                    <a:lumMod val="50000"/>
                  </a:schemeClr>
                </a:solidFill>
                <a:latin typeface="微软雅黑" charset="0"/>
                <a:ea typeface="微软雅黑" charset="0"/>
              </a:rPr>
              <a:t>5G</a:t>
            </a:r>
            <a:r>
              <a:rPr lang="zh-CN" altLang="en-US" sz="1100" dirty="0">
                <a:solidFill>
                  <a:schemeClr val="bg2">
                    <a:lumMod val="50000"/>
                  </a:schemeClr>
                </a:solidFill>
                <a:latin typeface="微软雅黑" charset="0"/>
                <a:ea typeface="微软雅黑" charset="0"/>
              </a:rPr>
              <a:t>新经济产业独角兽</a:t>
            </a:r>
            <a:r>
              <a:rPr lang="en-US" altLang="zh-CN" sz="1100" dirty="0">
                <a:solidFill>
                  <a:schemeClr val="bg2">
                    <a:lumMod val="50000"/>
                  </a:schemeClr>
                </a:solidFill>
                <a:latin typeface="微软雅黑" charset="0"/>
                <a:ea typeface="微软雅黑" charset="0"/>
              </a:rPr>
              <a:t>TOP50</a:t>
            </a:r>
          </a:p>
          <a:p>
            <a:r>
              <a:rPr lang="en-US" altLang="zh-CN" sz="1100" dirty="0" err="1">
                <a:solidFill>
                  <a:schemeClr val="bg2">
                    <a:lumMod val="50000"/>
                  </a:schemeClr>
                </a:solidFill>
                <a:latin typeface="微软雅黑" charset="0"/>
                <a:ea typeface="微软雅黑" charset="0"/>
              </a:rPr>
              <a:t>OFweek</a:t>
            </a:r>
            <a:r>
              <a:rPr lang="en-US" altLang="zh-CN" sz="1100" dirty="0">
                <a:solidFill>
                  <a:schemeClr val="bg2">
                    <a:lumMod val="50000"/>
                  </a:schemeClr>
                </a:solidFill>
                <a:latin typeface="微软雅黑" charset="0"/>
                <a:ea typeface="微软雅黑" charset="0"/>
              </a:rPr>
              <a:t> 2019“</a:t>
            </a:r>
            <a:r>
              <a:rPr lang="zh-CN" altLang="zh-CN" sz="1100" dirty="0">
                <a:solidFill>
                  <a:schemeClr val="bg2">
                    <a:lumMod val="50000"/>
                  </a:schemeClr>
                </a:solidFill>
                <a:latin typeface="微软雅黑" charset="0"/>
                <a:ea typeface="微软雅黑" charset="0"/>
              </a:rPr>
              <a:t>维科杯</a:t>
            </a:r>
            <a:r>
              <a:rPr lang="en-US" altLang="zh-CN" sz="1100" dirty="0">
                <a:solidFill>
                  <a:schemeClr val="bg2">
                    <a:lumMod val="50000"/>
                  </a:schemeClr>
                </a:solidFill>
                <a:latin typeface="微软雅黑" charset="0"/>
                <a:ea typeface="微软雅黑" charset="0"/>
              </a:rPr>
              <a:t>”</a:t>
            </a:r>
            <a:r>
              <a:rPr lang="zh-CN" altLang="zh-CN" sz="1100" dirty="0">
                <a:solidFill>
                  <a:schemeClr val="bg2">
                    <a:lumMod val="50000"/>
                  </a:schemeClr>
                </a:solidFill>
                <a:latin typeface="微软雅黑" charset="0"/>
                <a:ea typeface="微软雅黑" charset="0"/>
              </a:rPr>
              <a:t>中国人工智能技术创新奖</a:t>
            </a:r>
          </a:p>
          <a:p>
            <a:r>
              <a:rPr lang="en-US" altLang="zh-CN" sz="1100" dirty="0">
                <a:solidFill>
                  <a:schemeClr val="bg2">
                    <a:lumMod val="50000"/>
                  </a:schemeClr>
                </a:solidFill>
                <a:latin typeface="微软雅黑" charset="0"/>
                <a:ea typeface="微软雅黑" charset="0"/>
              </a:rPr>
              <a:t>2</a:t>
            </a:r>
            <a:r>
              <a:rPr lang="zh-CN" altLang="zh-CN" sz="1100" dirty="0">
                <a:solidFill>
                  <a:schemeClr val="bg2">
                    <a:lumMod val="50000"/>
                  </a:schemeClr>
                </a:solidFill>
                <a:latin typeface="微软雅黑" charset="0"/>
                <a:ea typeface="微软雅黑" charset="0"/>
              </a:rPr>
              <a:t>融资中国</a:t>
            </a:r>
            <a:r>
              <a:rPr lang="en-US" altLang="zh-CN" sz="1100" dirty="0">
                <a:solidFill>
                  <a:schemeClr val="bg2">
                    <a:lumMod val="50000"/>
                  </a:schemeClr>
                </a:solidFill>
                <a:latin typeface="微软雅黑" charset="0"/>
                <a:ea typeface="微软雅黑" charset="0"/>
              </a:rPr>
              <a:t>2018-2019</a:t>
            </a:r>
            <a:r>
              <a:rPr lang="zh-CN" altLang="zh-CN" sz="1100" dirty="0">
                <a:solidFill>
                  <a:schemeClr val="bg2">
                    <a:lumMod val="50000"/>
                  </a:schemeClr>
                </a:solidFill>
                <a:latin typeface="微软雅黑" charset="0"/>
                <a:ea typeface="微软雅黑" charset="0"/>
              </a:rPr>
              <a:t>年度最具商业价值企业黑马榜</a:t>
            </a:r>
            <a:r>
              <a:rPr lang="en-US" altLang="zh-CN" sz="1100" dirty="0">
                <a:solidFill>
                  <a:schemeClr val="bg2">
                    <a:lumMod val="50000"/>
                  </a:schemeClr>
                </a:solidFill>
                <a:latin typeface="微软雅黑" charset="0"/>
                <a:ea typeface="微软雅黑" charset="0"/>
              </a:rPr>
              <a:t>TOP50</a:t>
            </a:r>
          </a:p>
          <a:p>
            <a:r>
              <a:rPr lang="en-US" altLang="zh-CN" sz="1100" dirty="0">
                <a:solidFill>
                  <a:schemeClr val="bg2">
                    <a:lumMod val="50000"/>
                  </a:schemeClr>
                </a:solidFill>
                <a:latin typeface="微软雅黑" charset="0"/>
                <a:ea typeface="微软雅黑" charset="0"/>
              </a:rPr>
              <a:t>2019</a:t>
            </a:r>
            <a:r>
              <a:rPr lang="zh-CN" altLang="zh-CN" sz="1100" dirty="0">
                <a:solidFill>
                  <a:schemeClr val="bg2">
                    <a:lumMod val="50000"/>
                  </a:schemeClr>
                </a:solidFill>
                <a:latin typeface="微软雅黑" charset="0"/>
                <a:ea typeface="微软雅黑" charset="0"/>
              </a:rPr>
              <a:t>中国创投金鹰奖年度科创企业</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毕马威中国</a:t>
            </a:r>
            <a:r>
              <a:rPr lang="en-US" altLang="zh-CN" sz="1100" dirty="0">
                <a:solidFill>
                  <a:schemeClr val="bg2">
                    <a:lumMod val="50000"/>
                  </a:schemeClr>
                </a:solidFill>
                <a:latin typeface="微软雅黑" charset="0"/>
                <a:ea typeface="微软雅黑" charset="0"/>
              </a:rPr>
              <a:t>­­­­</a:t>
            </a:r>
            <a:r>
              <a:rPr lang="zh-CN" altLang="zh-CN" sz="1100" dirty="0">
                <a:solidFill>
                  <a:schemeClr val="bg2">
                    <a:lumMod val="50000"/>
                  </a:schemeClr>
                </a:solidFill>
                <a:latin typeface="微软雅黑" charset="0"/>
                <a:ea typeface="微软雅黑" charset="0"/>
              </a:rPr>
              <a:t>领先汽车科技企业</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a:t>
            </a:r>
          </a:p>
          <a:p>
            <a:r>
              <a:rPr lang="zh-CN" altLang="zh-CN" sz="1100" dirty="0">
                <a:solidFill>
                  <a:schemeClr val="bg2">
                    <a:lumMod val="50000"/>
                  </a:schemeClr>
                </a:solidFill>
                <a:latin typeface="微软雅黑" charset="0"/>
                <a:ea typeface="微软雅黑" charset="0"/>
              </a:rPr>
              <a:t>新浪科创潜力企业百强榜</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爱分析·中国科技创新企业</a:t>
            </a:r>
            <a:r>
              <a:rPr lang="en-US" altLang="zh-CN" sz="1100" dirty="0">
                <a:solidFill>
                  <a:schemeClr val="bg2">
                    <a:lumMod val="50000"/>
                  </a:schemeClr>
                </a:solidFill>
                <a:latin typeface="微软雅黑" charset="0"/>
                <a:ea typeface="微软雅黑" charset="0"/>
              </a:rPr>
              <a:t>100</a:t>
            </a:r>
            <a:r>
              <a:rPr lang="zh-CN" altLang="zh-CN" sz="1100" dirty="0">
                <a:solidFill>
                  <a:schemeClr val="bg2">
                    <a:lumMod val="50000"/>
                  </a:schemeClr>
                </a:solidFill>
                <a:latin typeface="微软雅黑" charset="0"/>
                <a:ea typeface="微软雅黑" charset="0"/>
              </a:rPr>
              <a:t>强</a:t>
            </a:r>
            <a:endParaRPr lang="zh-CN" altLang="en-US" sz="1100" dirty="0">
              <a:solidFill>
                <a:schemeClr val="bg2">
                  <a:lumMod val="50000"/>
                </a:schemeClr>
              </a:solidFill>
              <a:latin typeface="微软雅黑" charset="0"/>
              <a:ea typeface="微软雅黑" charset="0"/>
            </a:endParaRP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新经济之王新技术人工智能智能语音奖</a:t>
            </a:r>
          </a:p>
          <a:p>
            <a:r>
              <a:rPr lang="en-US" altLang="zh-CN" sz="1100" dirty="0">
                <a:solidFill>
                  <a:schemeClr val="bg2">
                    <a:lumMod val="50000"/>
                  </a:schemeClr>
                </a:solidFill>
                <a:latin typeface="微软雅黑" charset="0"/>
                <a:ea typeface="微软雅黑" charset="0"/>
              </a:rPr>
              <a:t>2018NBI Awards</a:t>
            </a:r>
            <a:r>
              <a:rPr lang="zh-CN" altLang="zh-CN" sz="1100" dirty="0">
                <a:solidFill>
                  <a:schemeClr val="bg2">
                    <a:lumMod val="50000"/>
                  </a:schemeClr>
                </a:solidFill>
                <a:latin typeface="微软雅黑" charset="0"/>
                <a:ea typeface="微软雅黑" charset="0"/>
              </a:rPr>
              <a:t>商业影响力评选·年度人工智能奖</a:t>
            </a:r>
          </a:p>
          <a:p>
            <a:r>
              <a:rPr lang="en-US" altLang="zh-CN" sz="1100" dirty="0">
                <a:solidFill>
                  <a:schemeClr val="bg2">
                    <a:lumMod val="50000"/>
                  </a:schemeClr>
                </a:solidFill>
                <a:latin typeface="微软雅黑" charset="0"/>
                <a:ea typeface="微软雅黑" charset="0"/>
              </a:rPr>
              <a:t>2018</a:t>
            </a:r>
            <a:r>
              <a:rPr lang="zh-CN" altLang="en-US" sz="1100" dirty="0">
                <a:solidFill>
                  <a:schemeClr val="bg2">
                    <a:lumMod val="50000"/>
                  </a:schemeClr>
                </a:solidFill>
                <a:latin typeface="微软雅黑" charset="0"/>
                <a:ea typeface="微软雅黑" charset="0"/>
              </a:rPr>
              <a:t>全球有线创新杭州峰会创新奖</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中国企业服务创新成长</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中国人工智能创新企业</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 </a:t>
            </a:r>
          </a:p>
          <a:p>
            <a:r>
              <a:rPr lang="en-US" altLang="zh-CN" sz="1100" dirty="0">
                <a:solidFill>
                  <a:schemeClr val="bg2">
                    <a:lumMod val="50000"/>
                  </a:schemeClr>
                </a:solidFill>
                <a:latin typeface="微软雅黑" charset="0"/>
                <a:ea typeface="微软雅黑" charset="0"/>
              </a:rPr>
              <a:t>2018</a:t>
            </a:r>
            <a:r>
              <a:rPr lang="zh-CN" altLang="en-US" sz="1100" dirty="0">
                <a:solidFill>
                  <a:schemeClr val="bg2">
                    <a:lumMod val="50000"/>
                  </a:schemeClr>
                </a:solidFill>
                <a:latin typeface="微软雅黑" charset="0"/>
                <a:ea typeface="微软雅黑" charset="0"/>
              </a:rPr>
              <a:t>年度人工企业百强</a:t>
            </a:r>
          </a:p>
        </p:txBody>
      </p:sp>
      <p:sp>
        <p:nvSpPr>
          <p:cNvPr id="31" name="矩形 30"/>
          <p:cNvSpPr/>
          <p:nvPr/>
        </p:nvSpPr>
        <p:spPr>
          <a:xfrm>
            <a:off x="363121" y="1717040"/>
            <a:ext cx="2705735"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智能网联产业汽车创新联盟会员单位</a:t>
            </a:r>
          </a:p>
        </p:txBody>
      </p:sp>
      <p:sp>
        <p:nvSpPr>
          <p:cNvPr id="32" name="矩形 31"/>
          <p:cNvSpPr/>
          <p:nvPr/>
        </p:nvSpPr>
        <p:spPr>
          <a:xfrm>
            <a:off x="6119617" y="2698115"/>
            <a:ext cx="2592070" cy="2743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en-US" altLang="zh-CN" sz="1200" dirty="0">
                <a:solidFill>
                  <a:schemeClr val="bg1"/>
                </a:solidFill>
                <a:latin typeface="微软雅黑" charset="0"/>
                <a:ea typeface="微软雅黑" charset="0"/>
              </a:rPr>
              <a:t>2017</a:t>
            </a:r>
            <a:r>
              <a:rPr lang="zh-CN" altLang="en-US" sz="1200" dirty="0">
                <a:solidFill>
                  <a:schemeClr val="bg1"/>
                </a:solidFill>
                <a:latin typeface="微软雅黑" charset="0"/>
                <a:ea typeface="微软雅黑" charset="0"/>
              </a:rPr>
              <a:t>中国改革创新十大新锐人物</a:t>
            </a:r>
          </a:p>
        </p:txBody>
      </p:sp>
      <p:sp>
        <p:nvSpPr>
          <p:cNvPr id="34" name="矩形 33"/>
          <p:cNvSpPr/>
          <p:nvPr/>
        </p:nvSpPr>
        <p:spPr>
          <a:xfrm>
            <a:off x="3098066" y="1717040"/>
            <a:ext cx="3292475"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中关村前沿科技与产业服务联盟理事单位</a:t>
            </a:r>
          </a:p>
        </p:txBody>
      </p:sp>
      <p:sp>
        <p:nvSpPr>
          <p:cNvPr id="35" name="矩形 34"/>
          <p:cNvSpPr/>
          <p:nvPr/>
        </p:nvSpPr>
        <p:spPr>
          <a:xfrm>
            <a:off x="7406732" y="1090611"/>
            <a:ext cx="1930321"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中国计算机学会单位会员</a:t>
            </a:r>
          </a:p>
        </p:txBody>
      </p:sp>
      <p:sp>
        <p:nvSpPr>
          <p:cNvPr id="36" name="矩形 35"/>
          <p:cNvSpPr/>
          <p:nvPr/>
        </p:nvSpPr>
        <p:spPr>
          <a:xfrm>
            <a:off x="6424930" y="1717040"/>
            <a:ext cx="2495550" cy="2870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zh-CN" altLang="en-US" sz="1200" dirty="0">
                <a:solidFill>
                  <a:schemeClr val="bg1"/>
                </a:solidFill>
                <a:latin typeface="微软雅黑" charset="0"/>
                <a:ea typeface="微软雅黑" charset="0"/>
              </a:rPr>
              <a:t>中国人工智能和大数据百人会</a:t>
            </a:r>
          </a:p>
        </p:txBody>
      </p:sp>
      <p:sp>
        <p:nvSpPr>
          <p:cNvPr id="37" name="矩形 36"/>
          <p:cNvSpPr/>
          <p:nvPr/>
        </p:nvSpPr>
        <p:spPr>
          <a:xfrm>
            <a:off x="2705231" y="2704465"/>
            <a:ext cx="3304540" cy="274320"/>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pPr algn="dist"/>
            <a:r>
              <a:rPr lang="en-US" altLang="zh-CN" sz="1200" dirty="0">
                <a:solidFill>
                  <a:schemeClr val="bg1"/>
                </a:solidFill>
                <a:latin typeface="微软雅黑" charset="0"/>
                <a:ea typeface="微软雅黑" charset="0"/>
              </a:rPr>
              <a:t>2018 NBI Awards</a:t>
            </a:r>
            <a:r>
              <a:rPr lang="zh-CN" altLang="en-US" sz="1200" dirty="0">
                <a:solidFill>
                  <a:schemeClr val="bg1"/>
                </a:solidFill>
                <a:latin typeface="微软雅黑" charset="0"/>
                <a:ea typeface="微软雅黑" charset="0"/>
              </a:rPr>
              <a:t>商业影响力</a:t>
            </a:r>
            <a:r>
              <a:rPr lang="en-US" altLang="zh-CN" sz="1200" dirty="0">
                <a:solidFill>
                  <a:schemeClr val="bg1"/>
                </a:solidFill>
                <a:latin typeface="微软雅黑" charset="0"/>
                <a:ea typeface="微软雅黑" charset="0"/>
              </a:rPr>
              <a:t>·</a:t>
            </a:r>
            <a:r>
              <a:rPr lang="zh-CN" altLang="en-US" sz="1200" dirty="0">
                <a:solidFill>
                  <a:schemeClr val="bg1"/>
                </a:solidFill>
                <a:latin typeface="微软雅黑" charset="0"/>
                <a:ea typeface="微软雅黑" charset="0"/>
              </a:rPr>
              <a:t>年度人物五十强</a:t>
            </a:r>
          </a:p>
        </p:txBody>
      </p:sp>
      <p:sp>
        <p:nvSpPr>
          <p:cNvPr id="38" name="文本框 37"/>
          <p:cNvSpPr txBox="1"/>
          <p:nvPr/>
        </p:nvSpPr>
        <p:spPr>
          <a:xfrm>
            <a:off x="4299219" y="3237885"/>
            <a:ext cx="3545589" cy="3139321"/>
          </a:xfrm>
          <a:prstGeom prst="rect">
            <a:avLst/>
          </a:prstGeom>
          <a:noFill/>
          <a:ln w="9525">
            <a:solidFill>
              <a:schemeClr val="bg1">
                <a:lumMod val="65000"/>
              </a:schemeClr>
            </a:solidFill>
            <a:prstDash val="lgDashDot"/>
          </a:ln>
        </p:spPr>
        <p:txBody>
          <a:bodyPr wrap="square" rtlCol="0">
            <a:spAutoFit/>
          </a:bodyPr>
          <a:lstStyle/>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十大</a:t>
            </a:r>
            <a:r>
              <a:rPr lang="en-US" altLang="zh-CN" sz="1100" dirty="0">
                <a:solidFill>
                  <a:schemeClr val="bg2">
                    <a:lumMod val="50000"/>
                  </a:schemeClr>
                </a:solidFill>
                <a:latin typeface="微软雅黑" charset="0"/>
                <a:ea typeface="微软雅黑" charset="0"/>
              </a:rPr>
              <a:t>AI</a:t>
            </a:r>
            <a:r>
              <a:rPr lang="zh-CN" altLang="zh-CN" sz="1100" dirty="0">
                <a:solidFill>
                  <a:schemeClr val="bg2">
                    <a:lumMod val="50000"/>
                  </a:schemeClr>
                </a:solidFill>
                <a:latin typeface="微软雅黑" charset="0"/>
                <a:ea typeface="微软雅黑" charset="0"/>
              </a:rPr>
              <a:t>产品创新奖</a:t>
            </a:r>
            <a:endParaRPr lang="en-US" altLang="zh-CN" sz="1100" dirty="0">
              <a:solidFill>
                <a:schemeClr val="bg2">
                  <a:lumMod val="50000"/>
                </a:schemeClr>
              </a:solidFill>
              <a:latin typeface="微软雅黑" charset="0"/>
              <a:ea typeface="微软雅黑" charset="0"/>
            </a:endParaRP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第二十届中国国际高新技术成果交易会优秀产品奖</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新芽榜中国最具投资价值</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a:t>
            </a:r>
          </a:p>
          <a:p>
            <a:r>
              <a:rPr lang="en-US" altLang="zh-CN" sz="1100" dirty="0">
                <a:solidFill>
                  <a:schemeClr val="bg2">
                    <a:lumMod val="50000"/>
                  </a:schemeClr>
                </a:solidFill>
                <a:latin typeface="微软雅黑" charset="0"/>
                <a:ea typeface="微软雅黑" charset="0"/>
              </a:rPr>
              <a:t>2018AI</a:t>
            </a:r>
            <a:r>
              <a:rPr lang="zh-CN" altLang="zh-CN" sz="1100" dirty="0">
                <a:solidFill>
                  <a:schemeClr val="bg2">
                    <a:lumMod val="50000"/>
                  </a:schemeClr>
                </a:solidFill>
                <a:latin typeface="微软雅黑" charset="0"/>
                <a:ea typeface="微软雅黑" charset="0"/>
              </a:rPr>
              <a:t>企业级应用产品实力榜单</a:t>
            </a:r>
          </a:p>
          <a:p>
            <a:r>
              <a:rPr lang="en-US" altLang="zh-CN" sz="1100" dirty="0">
                <a:solidFill>
                  <a:schemeClr val="bg2">
                    <a:lumMod val="50000"/>
                  </a:schemeClr>
                </a:solidFill>
                <a:latin typeface="微软雅黑" charset="0"/>
                <a:ea typeface="微软雅黑" charset="0"/>
              </a:rPr>
              <a:t>2018NBI</a:t>
            </a:r>
            <a:r>
              <a:rPr lang="zh-CN" altLang="zh-CN" sz="1100" dirty="0">
                <a:solidFill>
                  <a:schemeClr val="bg2">
                    <a:lumMod val="50000"/>
                  </a:schemeClr>
                </a:solidFill>
                <a:latin typeface="微软雅黑" charset="0"/>
                <a:ea typeface="微软雅黑" charset="0"/>
              </a:rPr>
              <a:t>夏季创新峰会</a:t>
            </a:r>
            <a:r>
              <a:rPr lang="en-US" altLang="zh-CN" sz="1100" dirty="0">
                <a:solidFill>
                  <a:schemeClr val="bg2">
                    <a:lumMod val="50000"/>
                  </a:schemeClr>
                </a:solidFill>
                <a:latin typeface="微软雅黑" charset="0"/>
                <a:ea typeface="微软雅黑" charset="0"/>
              </a:rPr>
              <a:t>AI</a:t>
            </a:r>
            <a:r>
              <a:rPr lang="zh-CN" altLang="zh-CN" sz="1100" dirty="0">
                <a:solidFill>
                  <a:schemeClr val="bg2">
                    <a:lumMod val="50000"/>
                  </a:schemeClr>
                </a:solidFill>
                <a:latin typeface="微软雅黑" charset="0"/>
                <a:ea typeface="微软雅黑" charset="0"/>
              </a:rPr>
              <a:t>新动能</a:t>
            </a:r>
            <a:r>
              <a:rPr lang="en-US" altLang="zh-CN" sz="1100" dirty="0">
                <a:solidFill>
                  <a:schemeClr val="bg2">
                    <a:lumMod val="50000"/>
                  </a:schemeClr>
                </a:solidFill>
                <a:latin typeface="微软雅黑" charset="0"/>
                <a:ea typeface="微软雅黑" charset="0"/>
              </a:rPr>
              <a:t>20</a:t>
            </a:r>
            <a:r>
              <a:rPr lang="zh-CN" altLang="zh-CN" sz="1100" dirty="0">
                <a:solidFill>
                  <a:schemeClr val="bg2">
                    <a:lumMod val="50000"/>
                  </a:schemeClr>
                </a:solidFill>
                <a:latin typeface="微软雅黑" charset="0"/>
                <a:ea typeface="微软雅黑" charset="0"/>
              </a:rPr>
              <a:t>强</a:t>
            </a:r>
          </a:p>
          <a:p>
            <a:r>
              <a:rPr lang="en-US" altLang="zh-CN" sz="1100" dirty="0">
                <a:solidFill>
                  <a:schemeClr val="bg2">
                    <a:lumMod val="50000"/>
                  </a:schemeClr>
                </a:solidFill>
                <a:latin typeface="微软雅黑" charset="0"/>
                <a:ea typeface="微软雅黑" charset="0"/>
              </a:rPr>
              <a:t>2018 Bosch PNP AI in Auto </a:t>
            </a:r>
            <a:r>
              <a:rPr lang="en-US" altLang="zh-CN" sz="1100" dirty="0" err="1">
                <a:solidFill>
                  <a:schemeClr val="bg2">
                    <a:lumMod val="50000"/>
                  </a:schemeClr>
                </a:solidFill>
                <a:latin typeface="微软雅黑" charset="0"/>
                <a:ea typeface="微软雅黑" charset="0"/>
              </a:rPr>
              <a:t>Accelarator</a:t>
            </a:r>
            <a:r>
              <a:rPr lang="zh-CN" altLang="zh-CN" sz="1100" dirty="0">
                <a:solidFill>
                  <a:schemeClr val="bg2">
                    <a:lumMod val="50000"/>
                  </a:schemeClr>
                </a:solidFill>
                <a:latin typeface="微软雅黑" charset="0"/>
                <a:ea typeface="微软雅黑" charset="0"/>
              </a:rPr>
              <a:t>（汽车上的人工智能）</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人工智能商业价值</a:t>
            </a:r>
            <a:r>
              <a:rPr lang="en-US" altLang="zh-CN" sz="1100" dirty="0">
                <a:solidFill>
                  <a:schemeClr val="bg2">
                    <a:lumMod val="50000"/>
                  </a:schemeClr>
                </a:solidFill>
                <a:latin typeface="微软雅黑" charset="0"/>
                <a:ea typeface="微软雅黑" charset="0"/>
              </a:rPr>
              <a:t>TOP100</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年中国人工智能商业落地</a:t>
            </a:r>
            <a:r>
              <a:rPr lang="en-US" altLang="zh-CN" sz="1100" dirty="0">
                <a:solidFill>
                  <a:schemeClr val="bg2">
                    <a:lumMod val="50000"/>
                  </a:schemeClr>
                </a:solidFill>
                <a:latin typeface="微软雅黑" charset="0"/>
                <a:ea typeface="微软雅黑" charset="0"/>
              </a:rPr>
              <a:t>100</a:t>
            </a:r>
            <a:r>
              <a:rPr lang="zh-CN" altLang="zh-CN" sz="1100" dirty="0">
                <a:solidFill>
                  <a:schemeClr val="bg2">
                    <a:lumMod val="50000"/>
                  </a:schemeClr>
                </a:solidFill>
                <a:latin typeface="微软雅黑" charset="0"/>
                <a:ea typeface="微软雅黑" charset="0"/>
              </a:rPr>
              <a:t>强榜单</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甲子光年即将影响商业重力场的</a:t>
            </a:r>
            <a:r>
              <a:rPr lang="en-US" altLang="zh-CN" sz="1100" dirty="0">
                <a:solidFill>
                  <a:schemeClr val="bg2">
                    <a:lumMod val="50000"/>
                  </a:schemeClr>
                </a:solidFill>
                <a:latin typeface="微软雅黑" charset="0"/>
                <a:ea typeface="微软雅黑" charset="0"/>
              </a:rPr>
              <a:t>100</a:t>
            </a:r>
            <a:r>
              <a:rPr lang="zh-CN" altLang="zh-CN" sz="1100" dirty="0">
                <a:solidFill>
                  <a:schemeClr val="bg2">
                    <a:lumMod val="50000"/>
                  </a:schemeClr>
                </a:solidFill>
                <a:latin typeface="微软雅黑" charset="0"/>
                <a:ea typeface="微软雅黑" charset="0"/>
              </a:rPr>
              <a:t>家</a:t>
            </a:r>
            <a:r>
              <a:rPr lang="en-US" altLang="zh-CN" sz="1100" dirty="0">
                <a:solidFill>
                  <a:schemeClr val="bg2">
                    <a:lumMod val="50000"/>
                  </a:schemeClr>
                </a:solidFill>
                <a:latin typeface="微软雅黑" charset="0"/>
                <a:ea typeface="微软雅黑" charset="0"/>
              </a:rPr>
              <a:t>AI</a:t>
            </a:r>
            <a:r>
              <a:rPr lang="zh-CN" altLang="zh-CN" sz="1100" dirty="0">
                <a:solidFill>
                  <a:schemeClr val="bg2">
                    <a:lumMod val="50000"/>
                  </a:schemeClr>
                </a:solidFill>
                <a:latin typeface="微软雅黑" charset="0"/>
                <a:ea typeface="微软雅黑" charset="0"/>
              </a:rPr>
              <a:t>公司</a:t>
            </a:r>
          </a:p>
          <a:p>
            <a:r>
              <a:rPr lang="en-US" altLang="zh-CN" sz="1100" dirty="0">
                <a:solidFill>
                  <a:schemeClr val="bg2">
                    <a:lumMod val="50000"/>
                  </a:schemeClr>
                </a:solidFill>
                <a:latin typeface="微软雅黑" charset="0"/>
                <a:ea typeface="微软雅黑" charset="0"/>
              </a:rPr>
              <a:t>2018 </a:t>
            </a:r>
            <a:r>
              <a:rPr lang="zh-CN" altLang="zh-CN" sz="1100" dirty="0">
                <a:solidFill>
                  <a:schemeClr val="bg2">
                    <a:lumMod val="50000"/>
                  </a:schemeClr>
                </a:solidFill>
                <a:latin typeface="微软雅黑" charset="0"/>
                <a:ea typeface="微软雅黑" charset="0"/>
              </a:rPr>
              <a:t>投资界中国最具投资价值企业</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a:t>
            </a:r>
            <a:r>
              <a:rPr lang="en-US" altLang="zh-CN" sz="1100" dirty="0">
                <a:solidFill>
                  <a:schemeClr val="bg2">
                    <a:lumMod val="50000"/>
                  </a:schemeClr>
                </a:solidFill>
                <a:latin typeface="微软雅黑" charset="0"/>
                <a:ea typeface="微软雅黑" charset="0"/>
              </a:rPr>
              <a:t>Venture50</a:t>
            </a:r>
            <a:r>
              <a:rPr lang="zh-CN" altLang="zh-CN" sz="1100" dirty="0">
                <a:solidFill>
                  <a:schemeClr val="bg2">
                    <a:lumMod val="50000"/>
                  </a:schemeClr>
                </a:solidFill>
                <a:latin typeface="微软雅黑" charset="0"/>
                <a:ea typeface="微软雅黑" charset="0"/>
              </a:rPr>
              <a:t>新芽榜</a:t>
            </a:r>
            <a:r>
              <a:rPr lang="en-US" altLang="zh-CN" sz="1100" dirty="0">
                <a:solidFill>
                  <a:schemeClr val="bg2">
                    <a:lumMod val="50000"/>
                  </a:schemeClr>
                </a:solidFill>
                <a:latin typeface="微软雅黑" charset="0"/>
                <a:ea typeface="微软雅黑" charset="0"/>
              </a:rPr>
              <a:t>300</a:t>
            </a:r>
            <a:r>
              <a:rPr lang="zh-CN" altLang="zh-CN" sz="1100" dirty="0">
                <a:solidFill>
                  <a:schemeClr val="bg2">
                    <a:lumMod val="50000"/>
                  </a:schemeClr>
                </a:solidFill>
                <a:latin typeface="微软雅黑" charset="0"/>
                <a:ea typeface="微软雅黑" charset="0"/>
              </a:rPr>
              <a:t>强</a:t>
            </a:r>
          </a:p>
          <a:p>
            <a:r>
              <a:rPr lang="en-US" altLang="zh-CN" sz="1100" dirty="0">
                <a:solidFill>
                  <a:schemeClr val="bg2">
                    <a:lumMod val="50000"/>
                  </a:schemeClr>
                </a:solidFill>
                <a:latin typeface="微软雅黑" charset="0"/>
                <a:ea typeface="微软雅黑" charset="0"/>
              </a:rPr>
              <a:t>2018 </a:t>
            </a:r>
            <a:r>
              <a:rPr lang="en-US" altLang="zh-CN" sz="1100" dirty="0" err="1">
                <a:solidFill>
                  <a:schemeClr val="bg2">
                    <a:lumMod val="50000"/>
                  </a:schemeClr>
                </a:solidFill>
                <a:latin typeface="微软雅黑" charset="0"/>
                <a:ea typeface="微软雅黑" charset="0"/>
              </a:rPr>
              <a:t>i</a:t>
            </a:r>
            <a:r>
              <a:rPr lang="zh-CN" altLang="zh-CN" sz="1100" dirty="0">
                <a:solidFill>
                  <a:schemeClr val="bg2">
                    <a:lumMod val="50000"/>
                  </a:schemeClr>
                </a:solidFill>
                <a:latin typeface="微软雅黑" charset="0"/>
                <a:ea typeface="微软雅黑" charset="0"/>
              </a:rPr>
              <a:t>黑马</a:t>
            </a:r>
            <a:r>
              <a:rPr lang="en-US" altLang="zh-CN" sz="1100" dirty="0">
                <a:solidFill>
                  <a:schemeClr val="bg2">
                    <a:lumMod val="50000"/>
                  </a:schemeClr>
                </a:solidFill>
                <a:latin typeface="微软雅黑" charset="0"/>
                <a:ea typeface="微软雅黑" charset="0"/>
              </a:rPr>
              <a:t>&amp;</a:t>
            </a:r>
            <a:r>
              <a:rPr lang="zh-CN" altLang="zh-CN" sz="1100" dirty="0">
                <a:solidFill>
                  <a:schemeClr val="bg2">
                    <a:lumMod val="50000"/>
                  </a:schemeClr>
                </a:solidFill>
                <a:latin typeface="微软雅黑" charset="0"/>
                <a:ea typeface="微软雅黑" charset="0"/>
              </a:rPr>
              <a:t>黑智中国人工智能准独角兽榜（夏榜）</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工信部信息中心</a:t>
            </a:r>
            <a:r>
              <a:rPr lang="en-US" altLang="zh-CN" sz="1100" dirty="0">
                <a:solidFill>
                  <a:schemeClr val="bg2">
                    <a:lumMod val="50000"/>
                  </a:schemeClr>
                </a:solidFill>
                <a:latin typeface="微软雅黑" charset="0"/>
                <a:ea typeface="微软雅黑" charset="0"/>
              </a:rPr>
              <a:t>&amp;</a:t>
            </a:r>
            <a:r>
              <a:rPr lang="zh-CN" altLang="zh-CN" sz="1100" dirty="0">
                <a:solidFill>
                  <a:schemeClr val="bg2">
                    <a:lumMod val="50000"/>
                  </a:schemeClr>
                </a:solidFill>
                <a:latin typeface="微软雅黑" charset="0"/>
                <a:ea typeface="微软雅黑" charset="0"/>
              </a:rPr>
              <a:t>亿欧智库“未来·影响力”中国创新榜“最具投资价值</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强”和“最具发展潜力</a:t>
            </a:r>
            <a:r>
              <a:rPr lang="en-US" altLang="zh-CN" sz="1100" dirty="0">
                <a:solidFill>
                  <a:schemeClr val="bg2">
                    <a:lumMod val="50000"/>
                  </a:schemeClr>
                </a:solidFill>
                <a:latin typeface="微软雅黑" charset="0"/>
                <a:ea typeface="微软雅黑" charset="0"/>
              </a:rPr>
              <a:t>50</a:t>
            </a:r>
            <a:r>
              <a:rPr lang="zh-CN" altLang="zh-CN" sz="1100" dirty="0">
                <a:solidFill>
                  <a:schemeClr val="bg2">
                    <a:lumMod val="50000"/>
                  </a:schemeClr>
                </a:solidFill>
                <a:latin typeface="微软雅黑" charset="0"/>
                <a:ea typeface="微软雅黑" charset="0"/>
              </a:rPr>
              <a:t>强”</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中国企服行业榜单新锐企业</a:t>
            </a:r>
            <a:r>
              <a:rPr lang="en-US" altLang="zh-CN" sz="1100" dirty="0">
                <a:solidFill>
                  <a:schemeClr val="bg2">
                    <a:lumMod val="50000"/>
                  </a:schemeClr>
                </a:solidFill>
                <a:latin typeface="微软雅黑" charset="0"/>
                <a:ea typeface="微软雅黑" charset="0"/>
              </a:rPr>
              <a:t>30</a:t>
            </a:r>
          </a:p>
          <a:p>
            <a:r>
              <a:rPr lang="en-US" altLang="zh-CN" sz="1100" dirty="0">
                <a:solidFill>
                  <a:schemeClr val="bg2">
                    <a:lumMod val="50000"/>
                  </a:schemeClr>
                </a:solidFill>
                <a:latin typeface="微软雅黑" charset="0"/>
                <a:ea typeface="微软雅黑" charset="0"/>
              </a:rPr>
              <a:t>2018</a:t>
            </a:r>
            <a:r>
              <a:rPr lang="zh-CN" altLang="zh-CN" sz="1100" dirty="0">
                <a:solidFill>
                  <a:schemeClr val="bg2">
                    <a:lumMod val="50000"/>
                  </a:schemeClr>
                </a:solidFill>
                <a:latin typeface="微软雅黑" charset="0"/>
                <a:ea typeface="微软雅黑" charset="0"/>
              </a:rPr>
              <a:t>量子位中国人工智能明星创业公司</a:t>
            </a:r>
            <a:r>
              <a:rPr lang="en-US" altLang="zh-CN" sz="1100" dirty="0">
                <a:solidFill>
                  <a:schemeClr val="bg2">
                    <a:lumMod val="50000"/>
                  </a:schemeClr>
                </a:solidFill>
                <a:latin typeface="微软雅黑" charset="0"/>
                <a:ea typeface="微软雅黑" charset="0"/>
              </a:rPr>
              <a:t>TOP50</a:t>
            </a:r>
          </a:p>
        </p:txBody>
      </p:sp>
      <p:sp>
        <p:nvSpPr>
          <p:cNvPr id="44" name="矩形 43">
            <a:extLst>
              <a:ext uri="{FF2B5EF4-FFF2-40B4-BE49-F238E27FC236}">
                <a16:creationId xmlns="" xmlns:a16="http://schemas.microsoft.com/office/drawing/2014/main" id="{D322B71B-B669-40D3-8482-89DB1A7A658F}"/>
              </a:ext>
            </a:extLst>
          </p:cNvPr>
          <p:cNvSpPr/>
          <p:nvPr/>
        </p:nvSpPr>
        <p:spPr>
          <a:xfrm>
            <a:off x="8802806" y="2697758"/>
            <a:ext cx="3022799" cy="276999"/>
          </a:xfrm>
          <a:prstGeom prst="rect">
            <a:avLst/>
          </a:prstGeom>
          <a:solidFill>
            <a:srgbClr val="0F72C3"/>
          </a:solidFill>
          <a:ln>
            <a:noFill/>
          </a:ln>
        </p:spPr>
        <p:style>
          <a:lnRef idx="1">
            <a:schemeClr val="accent2"/>
          </a:lnRef>
          <a:fillRef idx="3">
            <a:schemeClr val="accent2"/>
          </a:fillRef>
          <a:effectRef idx="2">
            <a:schemeClr val="accent2"/>
          </a:effectRef>
          <a:fontRef idx="minor">
            <a:schemeClr val="lt1"/>
          </a:fontRef>
        </p:style>
        <p:txBody>
          <a:bodyPr wrap="square" rtlCol="0" anchor="ctr">
            <a:spAutoFit/>
          </a:bodyPr>
          <a:lstStyle/>
          <a:p>
            <a:r>
              <a:rPr lang="zh-CN" altLang="en-US" sz="1200" dirty="0">
                <a:solidFill>
                  <a:schemeClr val="bg1"/>
                </a:solidFill>
                <a:latin typeface="微软雅黑" charset="0"/>
                <a:ea typeface="微软雅黑" charset="0"/>
              </a:rPr>
              <a:t>“创青春</a:t>
            </a:r>
            <a:r>
              <a:rPr lang="en-US" altLang="zh-CN" sz="1200" dirty="0">
                <a:solidFill>
                  <a:schemeClr val="bg1"/>
                </a:solidFill>
                <a:latin typeface="微软雅黑" charset="0"/>
                <a:ea typeface="微软雅黑" charset="0"/>
              </a:rPr>
              <a:t>—</a:t>
            </a:r>
            <a:r>
              <a:rPr lang="zh-CN" altLang="en-US" sz="1200" dirty="0">
                <a:solidFill>
                  <a:schemeClr val="bg1"/>
                </a:solidFill>
                <a:latin typeface="微软雅黑" charset="0"/>
                <a:ea typeface="微软雅黑" charset="0"/>
              </a:rPr>
              <a:t>中关村</a:t>
            </a:r>
            <a:r>
              <a:rPr lang="en-US" altLang="zh-CN" sz="1200" dirty="0">
                <a:solidFill>
                  <a:schemeClr val="bg1"/>
                </a:solidFill>
                <a:latin typeface="微软雅黑" charset="0"/>
                <a:ea typeface="微软雅黑" charset="0"/>
              </a:rPr>
              <a:t>U30”2019</a:t>
            </a:r>
            <a:r>
              <a:rPr lang="zh-CN" altLang="en-US" sz="1200" dirty="0">
                <a:solidFill>
                  <a:schemeClr val="bg1"/>
                </a:solidFill>
                <a:latin typeface="微软雅黑" charset="0"/>
                <a:ea typeface="微软雅黑" charset="0"/>
              </a:rPr>
              <a:t>年度优胜者</a:t>
            </a:r>
          </a:p>
        </p:txBody>
      </p:sp>
      <p:grpSp>
        <p:nvGrpSpPr>
          <p:cNvPr id="45" name="组合 44">
            <a:extLst>
              <a:ext uri="{FF2B5EF4-FFF2-40B4-BE49-F238E27FC236}">
                <a16:creationId xmlns="" xmlns:a16="http://schemas.microsoft.com/office/drawing/2014/main" id="{3C133797-8F0F-458B-B7B0-0C3664A6AC8A}"/>
              </a:ext>
            </a:extLst>
          </p:cNvPr>
          <p:cNvGrpSpPr/>
          <p:nvPr/>
        </p:nvGrpSpPr>
        <p:grpSpPr>
          <a:xfrm>
            <a:off x="283812" y="332105"/>
            <a:ext cx="2943582" cy="464185"/>
            <a:chOff x="283812" y="332105"/>
            <a:chExt cx="2943582" cy="464185"/>
          </a:xfrm>
        </p:grpSpPr>
        <p:grpSp>
          <p:nvGrpSpPr>
            <p:cNvPr id="46" name="组合 45">
              <a:extLst>
                <a:ext uri="{FF2B5EF4-FFF2-40B4-BE49-F238E27FC236}">
                  <a16:creationId xmlns="" xmlns:a16="http://schemas.microsoft.com/office/drawing/2014/main" id="{B815A9C4-7CED-4C1E-9FE7-F457DEF606AB}"/>
                </a:ext>
              </a:extLst>
            </p:cNvPr>
            <p:cNvGrpSpPr/>
            <p:nvPr/>
          </p:nvGrpSpPr>
          <p:grpSpPr>
            <a:xfrm>
              <a:off x="283812" y="334645"/>
              <a:ext cx="1510030" cy="461645"/>
              <a:chOff x="428" y="527"/>
              <a:chExt cx="2378" cy="727"/>
            </a:xfrm>
          </p:grpSpPr>
          <p:sp>
            <p:nvSpPr>
              <p:cNvPr id="48" name="文本框 47">
                <a:extLst>
                  <a:ext uri="{FF2B5EF4-FFF2-40B4-BE49-F238E27FC236}">
                    <a16:creationId xmlns="" xmlns:a16="http://schemas.microsoft.com/office/drawing/2014/main" id="{5EF836B4-29B0-42CA-BA32-DAFF06EEC650}"/>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声智科技</a:t>
                </a:r>
              </a:p>
            </p:txBody>
          </p:sp>
          <p:sp>
            <p:nvSpPr>
              <p:cNvPr id="49" name="矩形 48">
                <a:extLst>
                  <a:ext uri="{FF2B5EF4-FFF2-40B4-BE49-F238E27FC236}">
                    <a16:creationId xmlns="" xmlns:a16="http://schemas.microsoft.com/office/drawing/2014/main" id="{3C7643B1-8621-4DD0-9B8D-61981818CC50}"/>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47" name="文本框 46">
              <a:extLst>
                <a:ext uri="{FF2B5EF4-FFF2-40B4-BE49-F238E27FC236}">
                  <a16:creationId xmlns="" xmlns:a16="http://schemas.microsoft.com/office/drawing/2014/main" id="{218CDC6E-0780-438A-8E0D-621200B4DC51}"/>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荣誉资质</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 xmlns:p14="http://schemas.microsoft.com/office/powerpoint/2010/main" val="251321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54450" y="2444660"/>
            <a:ext cx="4483100" cy="1363980"/>
          </a:xfrm>
          <a:prstGeom prst="rect">
            <a:avLst/>
          </a:prstGeom>
          <a:noFill/>
        </p:spPr>
        <p:txBody>
          <a:bodyPr wrap="none" rtlCol="0">
            <a:spAutoFit/>
          </a:bodyPr>
          <a:lstStyle/>
          <a:p>
            <a:r>
              <a:rPr lang="en-US" altLang="zh-CN" sz="7800" b="1" dirty="0">
                <a:solidFill>
                  <a:srgbClr val="3B3838"/>
                </a:solidFill>
                <a:effectLst>
                  <a:outerShdw blurRad="165100" dist="88900" dir="2700000" algn="tl">
                    <a:srgbClr val="000000">
                      <a:alpha val="14000"/>
                    </a:srgbClr>
                  </a:outerShdw>
                </a:effectLst>
                <a:latin typeface="微软雅黑" charset="0"/>
                <a:ea typeface="微软雅黑" charset="0"/>
                <a:cs typeface="+mn-ea"/>
                <a:sym typeface="+mn-lt"/>
              </a:rPr>
              <a:t>THANKS</a:t>
            </a:r>
          </a:p>
        </p:txBody>
      </p:sp>
      <p:pic>
        <p:nvPicPr>
          <p:cNvPr id="3" name="图片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5760" y="4881108"/>
            <a:ext cx="1363980" cy="1363980"/>
          </a:xfrm>
          <a:prstGeom prst="rect">
            <a:avLst/>
          </a:prstGeom>
        </p:spPr>
      </p:pic>
      <p:sp>
        <p:nvSpPr>
          <p:cNvPr id="7" name="文本框 6"/>
          <p:cNvSpPr txBox="1"/>
          <p:nvPr/>
        </p:nvSpPr>
        <p:spPr>
          <a:xfrm>
            <a:off x="813435" y="6339205"/>
            <a:ext cx="1417320" cy="319405"/>
          </a:xfrm>
          <a:prstGeom prst="rect">
            <a:avLst/>
          </a:prstGeom>
          <a:noFill/>
        </p:spPr>
        <p:txBody>
          <a:bodyPr wrap="square" rtlCol="0">
            <a:spAutoFit/>
          </a:bodyPr>
          <a:lstStyle/>
          <a:p>
            <a:pPr algn="ctr"/>
            <a:r>
              <a:rPr lang="zh-CN" altLang="en-US" sz="1400" spc="800" dirty="0">
                <a:solidFill>
                  <a:srgbClr val="3B3838"/>
                </a:solidFill>
                <a:uFillTx/>
                <a:latin typeface="微软雅黑" charset="0"/>
                <a:ea typeface="微软雅黑" charset="0"/>
              </a:rPr>
              <a:t>关注我们</a:t>
            </a:r>
            <a:endParaRPr lang="zh-CN" altLang="en-US" sz="1400" spc="800" dirty="0">
              <a:solidFill>
                <a:srgbClr val="3B3838"/>
              </a:solidFill>
              <a:uFillTx/>
              <a:latin typeface="微软雅黑" charset="0"/>
              <a:ea typeface="微软雅黑" charset="0"/>
              <a:hlinkClick r:id="rId4"/>
            </a:endParaRPr>
          </a:p>
        </p:txBody>
      </p:sp>
    </p:spTree>
    <p:extLst>
      <p:ext uri="{BB962C8B-B14F-4D97-AF65-F5344CB8AC3E}">
        <p14:creationId xmlns="" xmlns:p14="http://schemas.microsoft.com/office/powerpoint/2010/main" val="70779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7DDF3AFE-216D-469A-91C8-A2936B692BC1}"/>
              </a:ext>
            </a:extLst>
          </p:cNvPr>
          <p:cNvPicPr>
            <a:picLocks noChangeAspect="1"/>
          </p:cNvPicPr>
          <p:nvPr/>
        </p:nvPicPr>
        <p:blipFill rotWithShape="1">
          <a:blip r:embed="rId2" cstate="print">
            <a:duotone>
              <a:prstClr val="black"/>
              <a:schemeClr val="accent1">
                <a:tint val="45000"/>
                <a:satMod val="400000"/>
              </a:schemeClr>
            </a:duotone>
            <a:extLst>
              <a:ext uri="{28A0092B-C50C-407E-A947-70E740481C1C}">
                <a14:useLocalDpi xmlns="" xmlns:a14="http://schemas.microsoft.com/office/drawing/2010/main" val="0"/>
              </a:ext>
            </a:extLst>
          </a:blip>
          <a:srcRect l="12110" t="15353" r="9417" b="40202"/>
          <a:stretch/>
        </p:blipFill>
        <p:spPr>
          <a:xfrm>
            <a:off x="1902692" y="849746"/>
            <a:ext cx="8552872" cy="6267621"/>
          </a:xfrm>
          <a:prstGeom prst="rect">
            <a:avLst/>
          </a:prstGeom>
        </p:spPr>
      </p:pic>
      <p:sp>
        <p:nvSpPr>
          <p:cNvPr id="3" name="文本框 2">
            <a:extLst>
              <a:ext uri="{FF2B5EF4-FFF2-40B4-BE49-F238E27FC236}">
                <a16:creationId xmlns="" xmlns:a16="http://schemas.microsoft.com/office/drawing/2014/main" id="{6771D9D3-15D9-4254-A90C-44D0D546D947}"/>
              </a:ext>
            </a:extLst>
          </p:cNvPr>
          <p:cNvSpPr txBox="1"/>
          <p:nvPr/>
        </p:nvSpPr>
        <p:spPr>
          <a:xfrm>
            <a:off x="3716194" y="1707831"/>
            <a:ext cx="4864389" cy="1107996"/>
          </a:xfrm>
          <a:prstGeom prst="rect">
            <a:avLst/>
          </a:prstGeom>
          <a:noFill/>
        </p:spPr>
        <p:txBody>
          <a:bodyPr wrap="square" rtlCol="0">
            <a:spAutoFit/>
          </a:bodyPr>
          <a:lstStyle/>
          <a:p>
            <a:pPr algn="dist"/>
            <a:r>
              <a:rPr lang="en-US" altLang="zh-CN" sz="6600" b="1" dirty="0">
                <a:solidFill>
                  <a:srgbClr val="8D8889"/>
                </a:solidFill>
                <a:latin typeface="思源黑体 CN Normal" panose="020B0400000000000000" pitchFamily="34" charset="-122"/>
                <a:ea typeface="思源黑体 CN Normal" panose="020B0400000000000000" pitchFamily="34" charset="-122"/>
                <a:cs typeface="+mn-ea"/>
                <a:sym typeface="Source Han Sans HW SC" panose="020F0502020204030204"/>
              </a:rPr>
              <a:t>PART 01</a:t>
            </a:r>
            <a:endParaRPr lang="zh-CN" altLang="en-US" sz="6600" b="1" dirty="0">
              <a:solidFill>
                <a:srgbClr val="8D8889"/>
              </a:solidFill>
              <a:latin typeface="思源黑体 CN Normal" panose="020B0400000000000000" pitchFamily="34" charset="-122"/>
              <a:ea typeface="思源黑体 CN Normal" panose="020B0400000000000000" pitchFamily="34" charset="-122"/>
              <a:cs typeface="+mn-ea"/>
              <a:sym typeface="Source Han Sans HW SC" panose="020F0502020204030204"/>
            </a:endParaRPr>
          </a:p>
        </p:txBody>
      </p:sp>
      <p:sp>
        <p:nvSpPr>
          <p:cNvPr id="6" name="矩形 5">
            <a:extLst>
              <a:ext uri="{FF2B5EF4-FFF2-40B4-BE49-F238E27FC236}">
                <a16:creationId xmlns="" xmlns:a16="http://schemas.microsoft.com/office/drawing/2014/main" id="{ACCB5491-F1BD-40A4-8862-FD59E7B8C83D}"/>
              </a:ext>
            </a:extLst>
          </p:cNvPr>
          <p:cNvSpPr/>
          <p:nvPr/>
        </p:nvSpPr>
        <p:spPr>
          <a:xfrm>
            <a:off x="4111833" y="2842264"/>
            <a:ext cx="3974165" cy="830997"/>
          </a:xfrm>
          <a:prstGeom prst="rect">
            <a:avLst/>
          </a:prstGeom>
        </p:spPr>
        <p:txBody>
          <a:bodyPr wrap="none">
            <a:spAutoFit/>
          </a:bodyPr>
          <a:lstStyle/>
          <a:p>
            <a:pPr algn="dist">
              <a:spcBef>
                <a:spcPct val="0"/>
              </a:spcBef>
            </a:pPr>
            <a:r>
              <a:rPr lang="zh-CN" altLang="en-US"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rPr>
              <a:t>常用唤醒方法</a:t>
            </a:r>
            <a:endParaRPr lang="zh-CN" altLang="zh-CN"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endParaRPr>
          </a:p>
        </p:txBody>
      </p:sp>
    </p:spTree>
    <p:extLst>
      <p:ext uri="{BB962C8B-B14F-4D97-AF65-F5344CB8AC3E}">
        <p14:creationId xmlns="" xmlns:p14="http://schemas.microsoft.com/office/powerpoint/2010/main" val="274010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 xmlns:a16="http://schemas.microsoft.com/office/drawing/2014/main" id="{1A054890-AA49-4BE8-9727-53DC033F55D5}"/>
              </a:ext>
            </a:extLst>
          </p:cNvPr>
          <p:cNvGrpSpPr/>
          <p:nvPr/>
        </p:nvGrpSpPr>
        <p:grpSpPr>
          <a:xfrm>
            <a:off x="283812" y="332105"/>
            <a:ext cx="2327910" cy="464185"/>
            <a:chOff x="428" y="523"/>
            <a:chExt cx="3666" cy="731"/>
          </a:xfrm>
        </p:grpSpPr>
        <p:sp>
          <p:nvSpPr>
            <p:cNvPr id="7" name="文本框 6">
              <a:extLst>
                <a:ext uri="{FF2B5EF4-FFF2-40B4-BE49-F238E27FC236}">
                  <a16:creationId xmlns="" xmlns:a16="http://schemas.microsoft.com/office/drawing/2014/main" id="{32B276B4-10F8-468E-A2A5-F97AC594349D}"/>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思源黑体 CN Medium" charset="0"/>
                  <a:ea typeface="思源黑体 CN Medium" charset="0"/>
                  <a:cs typeface="+mn-ea"/>
                  <a:sym typeface="+mn-lt"/>
                </a:rPr>
                <a:t>语音唤醒</a:t>
              </a:r>
            </a:p>
          </p:txBody>
        </p:sp>
        <p:sp>
          <p:nvSpPr>
            <p:cNvPr id="8" name="文本框 7">
              <a:extLst>
                <a:ext uri="{FF2B5EF4-FFF2-40B4-BE49-F238E27FC236}">
                  <a16:creationId xmlns="" xmlns:a16="http://schemas.microsoft.com/office/drawing/2014/main" id="{6F3D187C-E9AF-4458-B68A-78600CD99008}"/>
                </a:ext>
              </a:extLst>
            </p:cNvPr>
            <p:cNvSpPr txBox="1"/>
            <p:nvPr/>
          </p:nvSpPr>
          <p:spPr>
            <a:xfrm>
              <a:off x="2834" y="523"/>
              <a:ext cx="1260" cy="727"/>
            </a:xfrm>
            <a:prstGeom prst="rect">
              <a:avLst/>
            </a:prstGeom>
            <a:noFill/>
          </p:spPr>
          <p:txBody>
            <a:bodyPr wrap="none" rtlCol="0">
              <a:spAutoFit/>
            </a:bodyPr>
            <a:lstStyle/>
            <a:p>
              <a:r>
                <a:rPr lang="zh-CN" altLang="en-US" sz="2400" dirty="0">
                  <a:solidFill>
                    <a:schemeClr val="bg2">
                      <a:lumMod val="50000"/>
                    </a:schemeClr>
                  </a:solidFill>
                  <a:latin typeface="思源黑体 CN Medium" charset="0"/>
                  <a:ea typeface="思源黑体 CN Medium" charset="0"/>
                  <a:cs typeface="+mn-ea"/>
                  <a:sym typeface="+mn-lt"/>
                </a:rPr>
                <a:t>简介</a:t>
              </a:r>
              <a:endParaRPr lang="en-US" altLang="zh-CN" sz="2400" dirty="0">
                <a:solidFill>
                  <a:schemeClr val="bg2">
                    <a:lumMod val="50000"/>
                  </a:schemeClr>
                </a:solidFill>
                <a:latin typeface="思源黑体 CN Medium" charset="0"/>
                <a:ea typeface="思源黑体 CN Medium" charset="0"/>
                <a:cs typeface="+mn-ea"/>
                <a:sym typeface="+mn-lt"/>
              </a:endParaRPr>
            </a:p>
          </p:txBody>
        </p:sp>
        <p:sp>
          <p:nvSpPr>
            <p:cNvPr id="9" name="矩形 8">
              <a:extLst>
                <a:ext uri="{FF2B5EF4-FFF2-40B4-BE49-F238E27FC236}">
                  <a16:creationId xmlns="" xmlns:a16="http://schemas.microsoft.com/office/drawing/2014/main" id="{3DC3252E-86B9-431D-8983-DFCC06A1136B}"/>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grpSp>
      <p:pic>
        <p:nvPicPr>
          <p:cNvPr id="11" name="图片 10">
            <a:extLst>
              <a:ext uri="{FF2B5EF4-FFF2-40B4-BE49-F238E27FC236}">
                <a16:creationId xmlns="" xmlns:a16="http://schemas.microsoft.com/office/drawing/2014/main" id="{B212086A-736A-4758-ABE6-42D2616F584F}"/>
              </a:ext>
            </a:extLst>
          </p:cNvPr>
          <p:cNvPicPr>
            <a:picLocks noChangeAspect="1"/>
          </p:cNvPicPr>
          <p:nvPr/>
        </p:nvPicPr>
        <p:blipFill rotWithShape="1">
          <a:blip r:embed="rId3" cstate="print">
            <a:extLst>
              <a:ext uri="{BEBA8EAE-BF5A-486C-A8C5-ECC9F3942E4B}">
                <a14:imgProps xmlns="" xmlns:a14="http://schemas.microsoft.com/office/drawing/2010/main">
                  <a14:imgLayer r:embed="rId4">
                    <a14:imgEffect>
                      <a14:backgroundRemoval t="11260" b="97137" l="3992" r="96429"/>
                    </a14:imgEffect>
                  </a14:imgLayer>
                </a14:imgProps>
              </a:ext>
            </a:extLst>
          </a:blip>
          <a:srcRect t="8698"/>
          <a:stretch/>
        </p:blipFill>
        <p:spPr>
          <a:xfrm>
            <a:off x="8695357" y="1221769"/>
            <a:ext cx="1620753" cy="1629003"/>
          </a:xfrm>
          <a:prstGeom prst="rect">
            <a:avLst/>
          </a:prstGeom>
        </p:spPr>
      </p:pic>
      <p:pic>
        <p:nvPicPr>
          <p:cNvPr id="12" name="图片 11" descr="图层 3">
            <a:extLst>
              <a:ext uri="{FF2B5EF4-FFF2-40B4-BE49-F238E27FC236}">
                <a16:creationId xmlns="" xmlns:a16="http://schemas.microsoft.com/office/drawing/2014/main" id="{BD59F7B7-308C-4E01-9474-AB04B38E25FF}"/>
              </a:ext>
            </a:extLst>
          </p:cNvPr>
          <p:cNvPicPr>
            <a:picLocks noChangeAspect="1"/>
          </p:cNvPicPr>
          <p:nvPr/>
        </p:nvPicPr>
        <p:blipFill>
          <a:blip r:embed="rId5" cstate="print"/>
          <a:stretch>
            <a:fillRect/>
          </a:stretch>
        </p:blipFill>
        <p:spPr>
          <a:xfrm>
            <a:off x="6329837" y="1629149"/>
            <a:ext cx="1254760" cy="1275715"/>
          </a:xfrm>
          <a:prstGeom prst="rect">
            <a:avLst/>
          </a:prstGeom>
        </p:spPr>
      </p:pic>
      <p:sp>
        <p:nvSpPr>
          <p:cNvPr id="13" name="文本框 12">
            <a:extLst>
              <a:ext uri="{FF2B5EF4-FFF2-40B4-BE49-F238E27FC236}">
                <a16:creationId xmlns="" xmlns:a16="http://schemas.microsoft.com/office/drawing/2014/main" id="{2A1936B9-B77E-4A6D-82FE-F7D11A26AEFE}"/>
              </a:ext>
            </a:extLst>
          </p:cNvPr>
          <p:cNvSpPr txBox="1"/>
          <p:nvPr/>
        </p:nvSpPr>
        <p:spPr>
          <a:xfrm>
            <a:off x="467536" y="1839139"/>
            <a:ext cx="3415398" cy="461665"/>
          </a:xfrm>
          <a:prstGeom prst="rect">
            <a:avLst/>
          </a:prstGeom>
          <a:noFill/>
        </p:spPr>
        <p:txBody>
          <a:bodyPr wrap="square" rtlCol="0">
            <a:spAutoFit/>
          </a:bodyPr>
          <a:lstStyle/>
          <a:p>
            <a:r>
              <a:rPr lang="zh-CN" altLang="en-US" sz="2400" dirty="0">
                <a:solidFill>
                  <a:srgbClr val="7B7777"/>
                </a:solidFill>
                <a:latin typeface="微软雅黑" panose="020B0503020204020204" pitchFamily="34" charset="-122"/>
                <a:ea typeface="微软雅黑" panose="020B0503020204020204" pitchFamily="34" charset="-122"/>
              </a:rPr>
              <a:t>开启语音交互第一步</a:t>
            </a:r>
          </a:p>
        </p:txBody>
      </p:sp>
      <p:graphicFrame>
        <p:nvGraphicFramePr>
          <p:cNvPr id="15" name="图示 14">
            <a:extLst>
              <a:ext uri="{FF2B5EF4-FFF2-40B4-BE49-F238E27FC236}">
                <a16:creationId xmlns="" xmlns:a16="http://schemas.microsoft.com/office/drawing/2014/main" id="{D157ECFE-CDCF-4BF0-AEC4-16A445CE5CEA}"/>
              </a:ext>
            </a:extLst>
          </p:cNvPr>
          <p:cNvGraphicFramePr/>
          <p:nvPr>
            <p:extLst>
              <p:ext uri="{D42A27DB-BD31-4B8C-83A1-F6EECF244321}">
                <p14:modId xmlns="" xmlns:p14="http://schemas.microsoft.com/office/powerpoint/2010/main" val="1241903057"/>
              </p:ext>
            </p:extLst>
          </p:nvPr>
        </p:nvGraphicFramePr>
        <p:xfrm>
          <a:off x="598571" y="3954018"/>
          <a:ext cx="11021261" cy="76236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文本框 15">
            <a:extLst>
              <a:ext uri="{FF2B5EF4-FFF2-40B4-BE49-F238E27FC236}">
                <a16:creationId xmlns="" xmlns:a16="http://schemas.microsoft.com/office/drawing/2014/main" id="{7EC7BB91-8E70-450D-A71E-034B0CFF4F7F}"/>
              </a:ext>
            </a:extLst>
          </p:cNvPr>
          <p:cNvSpPr txBox="1"/>
          <p:nvPr/>
        </p:nvSpPr>
        <p:spPr>
          <a:xfrm>
            <a:off x="445207" y="3099665"/>
            <a:ext cx="2875547" cy="461665"/>
          </a:xfrm>
          <a:prstGeom prst="rect">
            <a:avLst/>
          </a:prstGeom>
          <a:noFill/>
        </p:spPr>
        <p:txBody>
          <a:bodyPr wrap="square" rtlCol="0">
            <a:spAutoFit/>
          </a:bodyPr>
          <a:lstStyle/>
          <a:p>
            <a:r>
              <a:rPr lang="zh-CN" altLang="en-US" sz="2400" dirty="0">
                <a:solidFill>
                  <a:srgbClr val="7B7777"/>
                </a:solidFill>
                <a:latin typeface="微软雅黑" panose="020B0503020204020204" pitchFamily="34" charset="-122"/>
                <a:ea typeface="微软雅黑" panose="020B0503020204020204" pitchFamily="34" charset="-122"/>
              </a:rPr>
              <a:t>语音唤醒流程：</a:t>
            </a:r>
          </a:p>
        </p:txBody>
      </p:sp>
      <p:grpSp>
        <p:nvGrpSpPr>
          <p:cNvPr id="43" name="组合 42">
            <a:extLst>
              <a:ext uri="{FF2B5EF4-FFF2-40B4-BE49-F238E27FC236}">
                <a16:creationId xmlns="" xmlns:a16="http://schemas.microsoft.com/office/drawing/2014/main" id="{C2BC3D08-0EF4-48EA-A3E1-A3EE882DE729}"/>
              </a:ext>
            </a:extLst>
          </p:cNvPr>
          <p:cNvGrpSpPr/>
          <p:nvPr/>
        </p:nvGrpSpPr>
        <p:grpSpPr>
          <a:xfrm>
            <a:off x="9747475" y="5504821"/>
            <a:ext cx="1860321" cy="762361"/>
            <a:chOff x="6232" y="0"/>
            <a:chExt cx="1860321" cy="762361"/>
          </a:xfrm>
        </p:grpSpPr>
        <p:sp>
          <p:nvSpPr>
            <p:cNvPr id="44" name="矩形: 圆角 43">
              <a:extLst>
                <a:ext uri="{FF2B5EF4-FFF2-40B4-BE49-F238E27FC236}">
                  <a16:creationId xmlns="" xmlns:a16="http://schemas.microsoft.com/office/drawing/2014/main" id="{19911BFD-AE30-4551-854D-1CF0500E42C4}"/>
                </a:ext>
              </a:extLst>
            </p:cNvPr>
            <p:cNvSpPr/>
            <p:nvPr/>
          </p:nvSpPr>
          <p:spPr>
            <a:xfrm>
              <a:off x="6232" y="0"/>
              <a:ext cx="1860321" cy="762361"/>
            </a:xfrm>
            <a:prstGeom prst="roundRect">
              <a:avLst>
                <a:gd name="adj" fmla="val 1000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矩形: 圆角 4">
              <a:extLst>
                <a:ext uri="{FF2B5EF4-FFF2-40B4-BE49-F238E27FC236}">
                  <a16:creationId xmlns="" xmlns:a16="http://schemas.microsoft.com/office/drawing/2014/main" id="{CBDEFACF-D6AC-4C98-AC3D-FB96185F8876}"/>
                </a:ext>
              </a:extLst>
            </p:cNvPr>
            <p:cNvSpPr txBox="1"/>
            <p:nvPr/>
          </p:nvSpPr>
          <p:spPr>
            <a:xfrm>
              <a:off x="28561" y="22329"/>
              <a:ext cx="1815663" cy="717703"/>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dirty="0">
                  <a:latin typeface="微软雅黑" panose="020B0503020204020204" pitchFamily="34" charset="-122"/>
                  <a:ea typeface="微软雅黑" panose="020B0503020204020204" pitchFamily="34" charset="-122"/>
                </a:rPr>
                <a:t>选择</a:t>
              </a:r>
              <a:r>
                <a:rPr lang="zh-CN" altLang="en-US" sz="2000" kern="1200" dirty="0">
                  <a:latin typeface="微软雅黑" panose="020B0503020204020204" pitchFamily="34" charset="-122"/>
                  <a:ea typeface="微软雅黑" panose="020B0503020204020204" pitchFamily="34" charset="-122"/>
                </a:rPr>
                <a:t>建模单元</a:t>
              </a:r>
            </a:p>
          </p:txBody>
        </p:sp>
      </p:grpSp>
      <p:grpSp>
        <p:nvGrpSpPr>
          <p:cNvPr id="46" name="组合 45">
            <a:extLst>
              <a:ext uri="{FF2B5EF4-FFF2-40B4-BE49-F238E27FC236}">
                <a16:creationId xmlns="" xmlns:a16="http://schemas.microsoft.com/office/drawing/2014/main" id="{FF85FFA6-BC0E-434A-A2F2-86F492354987}"/>
              </a:ext>
            </a:extLst>
          </p:cNvPr>
          <p:cNvGrpSpPr/>
          <p:nvPr/>
        </p:nvGrpSpPr>
        <p:grpSpPr>
          <a:xfrm>
            <a:off x="5167004" y="5501754"/>
            <a:ext cx="1860321" cy="762361"/>
            <a:chOff x="6232" y="0"/>
            <a:chExt cx="1860321" cy="762361"/>
          </a:xfrm>
        </p:grpSpPr>
        <p:sp>
          <p:nvSpPr>
            <p:cNvPr id="47" name="矩形: 圆角 46">
              <a:extLst>
                <a:ext uri="{FF2B5EF4-FFF2-40B4-BE49-F238E27FC236}">
                  <a16:creationId xmlns="" xmlns:a16="http://schemas.microsoft.com/office/drawing/2014/main" id="{6775E95B-2918-49E0-A506-F4078E293BB8}"/>
                </a:ext>
              </a:extLst>
            </p:cNvPr>
            <p:cNvSpPr/>
            <p:nvPr/>
          </p:nvSpPr>
          <p:spPr>
            <a:xfrm>
              <a:off x="6232" y="0"/>
              <a:ext cx="1860321" cy="762361"/>
            </a:xfrm>
            <a:prstGeom prst="roundRect">
              <a:avLst>
                <a:gd name="adj" fmla="val 1000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矩形: 圆角 4">
              <a:extLst>
                <a:ext uri="{FF2B5EF4-FFF2-40B4-BE49-F238E27FC236}">
                  <a16:creationId xmlns="" xmlns:a16="http://schemas.microsoft.com/office/drawing/2014/main" id="{055C13CC-8D6E-43B8-8CF1-3BC8CCC6E5DF}"/>
                </a:ext>
              </a:extLst>
            </p:cNvPr>
            <p:cNvSpPr txBox="1"/>
            <p:nvPr/>
          </p:nvSpPr>
          <p:spPr>
            <a:xfrm>
              <a:off x="28561" y="22329"/>
              <a:ext cx="1815663" cy="717703"/>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模型训练</a:t>
              </a:r>
              <a:endParaRPr lang="zh-CN" altLang="en-US" sz="2000" kern="1200" dirty="0">
                <a:latin typeface="微软雅黑" panose="020B0503020204020204" pitchFamily="34" charset="-122"/>
                <a:ea typeface="微软雅黑" panose="020B0503020204020204" pitchFamily="34" charset="-122"/>
              </a:endParaRPr>
            </a:p>
          </p:txBody>
        </p:sp>
      </p:grpSp>
      <p:grpSp>
        <p:nvGrpSpPr>
          <p:cNvPr id="49" name="组合 48">
            <a:extLst>
              <a:ext uri="{FF2B5EF4-FFF2-40B4-BE49-F238E27FC236}">
                <a16:creationId xmlns="" xmlns:a16="http://schemas.microsoft.com/office/drawing/2014/main" id="{6F70B08A-9217-43D2-AD49-CC13A0D6CF8A}"/>
              </a:ext>
            </a:extLst>
          </p:cNvPr>
          <p:cNvGrpSpPr/>
          <p:nvPr/>
        </p:nvGrpSpPr>
        <p:grpSpPr>
          <a:xfrm>
            <a:off x="589590" y="5501754"/>
            <a:ext cx="1860321" cy="762361"/>
            <a:chOff x="6232" y="0"/>
            <a:chExt cx="1860321" cy="762361"/>
          </a:xfrm>
        </p:grpSpPr>
        <p:sp>
          <p:nvSpPr>
            <p:cNvPr id="50" name="矩形: 圆角 49">
              <a:extLst>
                <a:ext uri="{FF2B5EF4-FFF2-40B4-BE49-F238E27FC236}">
                  <a16:creationId xmlns="" xmlns:a16="http://schemas.microsoft.com/office/drawing/2014/main" id="{828ACA26-D08C-42DD-AC1F-0B463517803F}"/>
                </a:ext>
              </a:extLst>
            </p:cNvPr>
            <p:cNvSpPr/>
            <p:nvPr/>
          </p:nvSpPr>
          <p:spPr>
            <a:xfrm>
              <a:off x="6232" y="0"/>
              <a:ext cx="1860321" cy="762361"/>
            </a:xfrm>
            <a:prstGeom prst="roundRect">
              <a:avLst>
                <a:gd name="adj" fmla="val 10000"/>
              </a:avLst>
            </a:pr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矩形: 圆角 4">
              <a:extLst>
                <a:ext uri="{FF2B5EF4-FFF2-40B4-BE49-F238E27FC236}">
                  <a16:creationId xmlns="" xmlns:a16="http://schemas.microsoft.com/office/drawing/2014/main" id="{116CD2C9-CAFB-43EC-AAA4-005EDFF1AC5E}"/>
                </a:ext>
              </a:extLst>
            </p:cNvPr>
            <p:cNvSpPr txBox="1"/>
            <p:nvPr/>
          </p:nvSpPr>
          <p:spPr>
            <a:xfrm>
              <a:off x="28561" y="22329"/>
              <a:ext cx="1815663" cy="717703"/>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上端解码</a:t>
              </a:r>
            </a:p>
          </p:txBody>
        </p:sp>
      </p:grpSp>
      <p:grpSp>
        <p:nvGrpSpPr>
          <p:cNvPr id="52" name="组合 51">
            <a:extLst>
              <a:ext uri="{FF2B5EF4-FFF2-40B4-BE49-F238E27FC236}">
                <a16:creationId xmlns="" xmlns:a16="http://schemas.microsoft.com/office/drawing/2014/main" id="{70F2A2E3-0D3C-43EB-B166-3BFC5A0D8206}"/>
              </a:ext>
            </a:extLst>
          </p:cNvPr>
          <p:cNvGrpSpPr/>
          <p:nvPr/>
        </p:nvGrpSpPr>
        <p:grpSpPr>
          <a:xfrm rot="5400000">
            <a:off x="10376901" y="5033302"/>
            <a:ext cx="624254" cy="223318"/>
            <a:chOff x="7526330" y="269521"/>
            <a:chExt cx="624254" cy="223318"/>
          </a:xfrm>
        </p:grpSpPr>
        <p:sp>
          <p:nvSpPr>
            <p:cNvPr id="53" name="箭头: 右 52">
              <a:extLst>
                <a:ext uri="{FF2B5EF4-FFF2-40B4-BE49-F238E27FC236}">
                  <a16:creationId xmlns="" xmlns:a16="http://schemas.microsoft.com/office/drawing/2014/main" id="{047C7412-9909-44B5-B833-B9C0F69324A9}"/>
                </a:ext>
              </a:extLst>
            </p:cNvPr>
            <p:cNvSpPr/>
            <p:nvPr/>
          </p:nvSpPr>
          <p:spPr>
            <a:xfrm>
              <a:off x="7526330" y="269521"/>
              <a:ext cx="624254" cy="22331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箭头: 右 4">
              <a:extLst>
                <a:ext uri="{FF2B5EF4-FFF2-40B4-BE49-F238E27FC236}">
                  <a16:creationId xmlns="" xmlns:a16="http://schemas.microsoft.com/office/drawing/2014/main" id="{2202F203-124B-46A2-B820-093A2782B6B6}"/>
                </a:ext>
              </a:extLst>
            </p:cNvPr>
            <p:cNvSpPr txBox="1"/>
            <p:nvPr/>
          </p:nvSpPr>
          <p:spPr>
            <a:xfrm>
              <a:off x="7526330" y="314185"/>
              <a:ext cx="557259" cy="1339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思源黑体 CN Normal" panose="020B0400000000000000" pitchFamily="34" charset="-122"/>
                <a:ea typeface="思源黑体 CN Normal" panose="020B0400000000000000" pitchFamily="34" charset="-122"/>
              </a:endParaRPr>
            </a:p>
          </p:txBody>
        </p:sp>
      </p:grpSp>
      <p:grpSp>
        <p:nvGrpSpPr>
          <p:cNvPr id="55" name="组合 54">
            <a:extLst>
              <a:ext uri="{FF2B5EF4-FFF2-40B4-BE49-F238E27FC236}">
                <a16:creationId xmlns="" xmlns:a16="http://schemas.microsoft.com/office/drawing/2014/main" id="{DEA84B13-47A8-4222-86F6-94D9FA307FF5}"/>
              </a:ext>
            </a:extLst>
          </p:cNvPr>
          <p:cNvGrpSpPr/>
          <p:nvPr/>
        </p:nvGrpSpPr>
        <p:grpSpPr>
          <a:xfrm flipH="1">
            <a:off x="8071103" y="5771275"/>
            <a:ext cx="624254" cy="223318"/>
            <a:chOff x="7526330" y="269521"/>
            <a:chExt cx="624254" cy="223318"/>
          </a:xfrm>
        </p:grpSpPr>
        <p:sp>
          <p:nvSpPr>
            <p:cNvPr id="56" name="箭头: 右 55">
              <a:extLst>
                <a:ext uri="{FF2B5EF4-FFF2-40B4-BE49-F238E27FC236}">
                  <a16:creationId xmlns="" xmlns:a16="http://schemas.microsoft.com/office/drawing/2014/main" id="{5C957FE4-06CA-43B9-A573-0C30D54E84EE}"/>
                </a:ext>
              </a:extLst>
            </p:cNvPr>
            <p:cNvSpPr/>
            <p:nvPr/>
          </p:nvSpPr>
          <p:spPr>
            <a:xfrm>
              <a:off x="7526330" y="269521"/>
              <a:ext cx="624254" cy="22331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箭头: 右 4">
              <a:extLst>
                <a:ext uri="{FF2B5EF4-FFF2-40B4-BE49-F238E27FC236}">
                  <a16:creationId xmlns="" xmlns:a16="http://schemas.microsoft.com/office/drawing/2014/main" id="{1093FF50-A98E-4086-AF33-C01DE9E8F516}"/>
                </a:ext>
              </a:extLst>
            </p:cNvPr>
            <p:cNvSpPr txBox="1"/>
            <p:nvPr/>
          </p:nvSpPr>
          <p:spPr>
            <a:xfrm>
              <a:off x="7526330" y="314185"/>
              <a:ext cx="557259" cy="1339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思源黑体 CN Normal" panose="020B0400000000000000" pitchFamily="34" charset="-122"/>
                <a:ea typeface="思源黑体 CN Normal" panose="020B0400000000000000" pitchFamily="34" charset="-122"/>
              </a:endParaRPr>
            </a:p>
          </p:txBody>
        </p:sp>
      </p:grpSp>
      <p:grpSp>
        <p:nvGrpSpPr>
          <p:cNvPr id="58" name="组合 57">
            <a:extLst>
              <a:ext uri="{FF2B5EF4-FFF2-40B4-BE49-F238E27FC236}">
                <a16:creationId xmlns="" xmlns:a16="http://schemas.microsoft.com/office/drawing/2014/main" id="{7F7D4877-0A44-43CB-B67B-16C5FC61F0DB}"/>
              </a:ext>
            </a:extLst>
          </p:cNvPr>
          <p:cNvGrpSpPr/>
          <p:nvPr/>
        </p:nvGrpSpPr>
        <p:grpSpPr>
          <a:xfrm flipH="1">
            <a:off x="3493689" y="5774961"/>
            <a:ext cx="624254" cy="223318"/>
            <a:chOff x="7526330" y="269521"/>
            <a:chExt cx="624254" cy="223318"/>
          </a:xfrm>
        </p:grpSpPr>
        <p:sp>
          <p:nvSpPr>
            <p:cNvPr id="59" name="箭头: 右 58">
              <a:extLst>
                <a:ext uri="{FF2B5EF4-FFF2-40B4-BE49-F238E27FC236}">
                  <a16:creationId xmlns="" xmlns:a16="http://schemas.microsoft.com/office/drawing/2014/main" id="{2DC39F05-1FB8-4904-B650-E8E9693B930F}"/>
                </a:ext>
              </a:extLst>
            </p:cNvPr>
            <p:cNvSpPr/>
            <p:nvPr/>
          </p:nvSpPr>
          <p:spPr>
            <a:xfrm>
              <a:off x="7526330" y="269521"/>
              <a:ext cx="624254" cy="22331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0" name="箭头: 右 4">
              <a:extLst>
                <a:ext uri="{FF2B5EF4-FFF2-40B4-BE49-F238E27FC236}">
                  <a16:creationId xmlns="" xmlns:a16="http://schemas.microsoft.com/office/drawing/2014/main" id="{2D88E442-1C7F-422B-9D35-BE04C6240AD0}"/>
                </a:ext>
              </a:extLst>
            </p:cNvPr>
            <p:cNvSpPr txBox="1"/>
            <p:nvPr/>
          </p:nvSpPr>
          <p:spPr>
            <a:xfrm>
              <a:off x="7526330" y="314185"/>
              <a:ext cx="557259" cy="1339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思源黑体 CN Normal" panose="020B0400000000000000" pitchFamily="34" charset="-122"/>
                <a:ea typeface="思源黑体 CN Normal" panose="020B0400000000000000" pitchFamily="34" charset="-122"/>
              </a:endParaRPr>
            </a:p>
          </p:txBody>
        </p:sp>
      </p:grpSp>
      <p:sp>
        <p:nvSpPr>
          <p:cNvPr id="64" name="箭头: V 形 63">
            <a:extLst>
              <a:ext uri="{FF2B5EF4-FFF2-40B4-BE49-F238E27FC236}">
                <a16:creationId xmlns="" xmlns:a16="http://schemas.microsoft.com/office/drawing/2014/main" id="{C8DB96F3-38D6-4126-BDFA-B5CF6DF11958}"/>
              </a:ext>
            </a:extLst>
          </p:cNvPr>
          <p:cNvSpPr/>
          <p:nvPr/>
        </p:nvSpPr>
        <p:spPr>
          <a:xfrm>
            <a:off x="7705779" y="1941844"/>
            <a:ext cx="178534" cy="325161"/>
          </a:xfrm>
          <a:prstGeom prst="chevron">
            <a:avLst/>
          </a:prstGeom>
          <a:solidFill>
            <a:srgbClr val="B5C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箭头: V 形 64">
            <a:extLst>
              <a:ext uri="{FF2B5EF4-FFF2-40B4-BE49-F238E27FC236}">
                <a16:creationId xmlns="" xmlns:a16="http://schemas.microsoft.com/office/drawing/2014/main" id="{33B75295-9293-4FBC-B85F-0EB1BF34316A}"/>
              </a:ext>
            </a:extLst>
          </p:cNvPr>
          <p:cNvSpPr/>
          <p:nvPr/>
        </p:nvSpPr>
        <p:spPr>
          <a:xfrm>
            <a:off x="7970474" y="1897673"/>
            <a:ext cx="178534" cy="427391"/>
          </a:xfrm>
          <a:prstGeom prst="chevron">
            <a:avLst/>
          </a:prstGeom>
          <a:solidFill>
            <a:srgbClr val="B5C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箭头: V 形 66">
            <a:extLst>
              <a:ext uri="{FF2B5EF4-FFF2-40B4-BE49-F238E27FC236}">
                <a16:creationId xmlns="" xmlns:a16="http://schemas.microsoft.com/office/drawing/2014/main" id="{CDD2B844-75EB-4B11-A96A-B14A0C4D2E0F}"/>
              </a:ext>
            </a:extLst>
          </p:cNvPr>
          <p:cNvSpPr/>
          <p:nvPr/>
        </p:nvSpPr>
        <p:spPr>
          <a:xfrm>
            <a:off x="8250636" y="1805621"/>
            <a:ext cx="178534" cy="549793"/>
          </a:xfrm>
          <a:prstGeom prst="chevron">
            <a:avLst/>
          </a:prstGeom>
          <a:solidFill>
            <a:srgbClr val="B5C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对话气泡: 圆角矩形 68">
            <a:extLst>
              <a:ext uri="{FF2B5EF4-FFF2-40B4-BE49-F238E27FC236}">
                <a16:creationId xmlns="" xmlns:a16="http://schemas.microsoft.com/office/drawing/2014/main" id="{6F6F7F0C-907F-4599-8D39-4BCA3D8083F5}"/>
              </a:ext>
            </a:extLst>
          </p:cNvPr>
          <p:cNvSpPr/>
          <p:nvPr/>
        </p:nvSpPr>
        <p:spPr>
          <a:xfrm>
            <a:off x="4903354" y="1777353"/>
            <a:ext cx="958810" cy="461665"/>
          </a:xfrm>
          <a:prstGeom prst="wedgeRoundRectCallout">
            <a:avLst>
              <a:gd name="adj1" fmla="val -34070"/>
              <a:gd name="adj2" fmla="val 73127"/>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思源黑体 CN Normal" panose="020B0400000000000000" pitchFamily="34" charset="-122"/>
                <a:ea typeface="思源黑体 CN Normal" panose="020B0400000000000000" pitchFamily="34" charset="-122"/>
              </a:rPr>
              <a:t>小艺小艺，打开相册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对角圆角矩形 2">
            <a:extLst>
              <a:ext uri="{FF2B5EF4-FFF2-40B4-BE49-F238E27FC236}">
                <a16:creationId xmlns="" xmlns:a16="http://schemas.microsoft.com/office/drawing/2014/main" id="{316DF58E-958C-43AC-9FE9-A6A4DF2E4199}"/>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2"/>
          <p:cNvPicPr>
            <a:picLocks noChangeAspect="1" noChangeArrowheads="1"/>
          </p:cNvPicPr>
          <p:nvPr/>
        </p:nvPicPr>
        <p:blipFill rotWithShape="1">
          <a:blip r:embed="rId3" cstate="print"/>
          <a:srcRect b="4720"/>
          <a:stretch/>
        </p:blipFill>
        <p:spPr bwMode="auto">
          <a:xfrm>
            <a:off x="1412708" y="1937600"/>
            <a:ext cx="9366583" cy="4354922"/>
          </a:xfrm>
          <a:prstGeom prst="rect">
            <a:avLst/>
          </a:prstGeom>
          <a:noFill/>
          <a:ln w="9525">
            <a:noFill/>
            <a:miter lim="800000"/>
            <a:headEnd/>
            <a:tailEnd/>
          </a:ln>
        </p:spPr>
      </p:pic>
      <p:grpSp>
        <p:nvGrpSpPr>
          <p:cNvPr id="9" name="组合 8">
            <a:extLst>
              <a:ext uri="{FF2B5EF4-FFF2-40B4-BE49-F238E27FC236}">
                <a16:creationId xmlns="" xmlns:a16="http://schemas.microsoft.com/office/drawing/2014/main" id="{95B61656-E613-461C-95E6-CE242318417D}"/>
              </a:ext>
            </a:extLst>
          </p:cNvPr>
          <p:cNvGrpSpPr/>
          <p:nvPr/>
        </p:nvGrpSpPr>
        <p:grpSpPr>
          <a:xfrm>
            <a:off x="283812" y="332105"/>
            <a:ext cx="3559135" cy="464185"/>
            <a:chOff x="283812" y="332105"/>
            <a:chExt cx="3559135" cy="464185"/>
          </a:xfrm>
        </p:grpSpPr>
        <p:grpSp>
          <p:nvGrpSpPr>
            <p:cNvPr id="3" name="组合 2">
              <a:extLst>
                <a:ext uri="{FF2B5EF4-FFF2-40B4-BE49-F238E27FC236}">
                  <a16:creationId xmlns="" xmlns:a16="http://schemas.microsoft.com/office/drawing/2014/main" id="{EBE9A5E5-9C7B-4D5A-A7D6-DC91491CB06B}"/>
                </a:ext>
              </a:extLst>
            </p:cNvPr>
            <p:cNvGrpSpPr/>
            <p:nvPr/>
          </p:nvGrpSpPr>
          <p:grpSpPr>
            <a:xfrm>
              <a:off x="283812" y="334645"/>
              <a:ext cx="1510030" cy="461645"/>
              <a:chOff x="428" y="527"/>
              <a:chExt cx="2378" cy="727"/>
            </a:xfrm>
          </p:grpSpPr>
          <p:sp>
            <p:nvSpPr>
              <p:cNvPr id="5" name="文本框 4">
                <a:extLst>
                  <a:ext uri="{FF2B5EF4-FFF2-40B4-BE49-F238E27FC236}">
                    <a16:creationId xmlns="" xmlns:a16="http://schemas.microsoft.com/office/drawing/2014/main" id="{46FF1D9F-F304-49D0-9D6D-FA3DB8454307}"/>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语音唤醒</a:t>
                </a:r>
              </a:p>
            </p:txBody>
          </p:sp>
          <p:sp>
            <p:nvSpPr>
              <p:cNvPr id="7" name="矩形 6">
                <a:extLst>
                  <a:ext uri="{FF2B5EF4-FFF2-40B4-BE49-F238E27FC236}">
                    <a16:creationId xmlns="" xmlns:a16="http://schemas.microsoft.com/office/drawing/2014/main" id="{83B54D33-0272-4235-B1F6-24CC33677406}"/>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 xmlns:a16="http://schemas.microsoft.com/office/drawing/2014/main" id="{AE0FF159-CFC0-4A58-8E51-EDFD83C94AA3}"/>
                </a:ext>
              </a:extLst>
            </p:cNvPr>
            <p:cNvSpPr txBox="1"/>
            <p:nvPr/>
          </p:nvSpPr>
          <p:spPr>
            <a:xfrm>
              <a:off x="1811622" y="332105"/>
              <a:ext cx="2031325"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选择建模单元</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对角圆角矩形 2">
            <a:extLst>
              <a:ext uri="{FF2B5EF4-FFF2-40B4-BE49-F238E27FC236}">
                <a16:creationId xmlns="" xmlns:a16="http://schemas.microsoft.com/office/drawing/2014/main" id="{C8098E1E-7C77-4F9C-9130-C300F34776BB}"/>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614069" y="1845536"/>
            <a:ext cx="9829084" cy="461665"/>
          </a:xfrm>
          <a:prstGeom prst="rect">
            <a:avLst/>
          </a:prstGeom>
          <a:noFill/>
        </p:spPr>
        <p:txBody>
          <a:bodyPr wrap="square" rtlCol="0">
            <a:spAutoFit/>
          </a:bodyPr>
          <a:lstStyle/>
          <a:p>
            <a:r>
              <a:rPr lang="zh-CN" altLang="en-US" sz="2400" dirty="0">
                <a:solidFill>
                  <a:schemeClr val="tx1">
                    <a:lumMod val="65000"/>
                    <a:lumOff val="35000"/>
                  </a:schemeClr>
                </a:solidFill>
                <a:latin typeface="思源黑体 CN Normal" panose="020B0400000000000000" pitchFamily="34" charset="-122"/>
                <a:ea typeface="思源黑体 CN Normal" panose="020B0400000000000000" pitchFamily="34" charset="-122"/>
              </a:rPr>
              <a:t>方法一：后验概率平滑的方法</a:t>
            </a:r>
            <a:endParaRPr lang="en-US" altLang="zh-CN" sz="2400"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pic>
        <p:nvPicPr>
          <p:cNvPr id="9218" name="Picture 2"/>
          <p:cNvPicPr>
            <a:picLocks noChangeAspect="1" noChangeArrowheads="1"/>
          </p:cNvPicPr>
          <p:nvPr/>
        </p:nvPicPr>
        <p:blipFill rotWithShape="1">
          <a:blip r:embed="rId3" cstate="print"/>
          <a:srcRect l="1420"/>
          <a:stretch/>
        </p:blipFill>
        <p:spPr bwMode="auto">
          <a:xfrm>
            <a:off x="342900" y="3584079"/>
            <a:ext cx="6253082" cy="2248581"/>
          </a:xfrm>
          <a:prstGeom prst="rect">
            <a:avLst/>
          </a:prstGeom>
          <a:noFill/>
          <a:ln w="9525">
            <a:noFill/>
            <a:miter lim="800000"/>
            <a:headEnd/>
            <a:tailEnd/>
          </a:ln>
        </p:spPr>
      </p:pic>
      <p:grpSp>
        <p:nvGrpSpPr>
          <p:cNvPr id="9" name="组合 8">
            <a:extLst>
              <a:ext uri="{FF2B5EF4-FFF2-40B4-BE49-F238E27FC236}">
                <a16:creationId xmlns="" xmlns:a16="http://schemas.microsoft.com/office/drawing/2014/main" id="{95737E19-A7C1-4415-9664-C414D6E7A632}"/>
              </a:ext>
            </a:extLst>
          </p:cNvPr>
          <p:cNvGrpSpPr/>
          <p:nvPr/>
        </p:nvGrpSpPr>
        <p:grpSpPr>
          <a:xfrm>
            <a:off x="283812" y="334645"/>
            <a:ext cx="1510030" cy="461645"/>
            <a:chOff x="428" y="527"/>
            <a:chExt cx="2378" cy="727"/>
          </a:xfrm>
        </p:grpSpPr>
        <p:sp>
          <p:nvSpPr>
            <p:cNvPr id="10" name="文本框 9">
              <a:extLst>
                <a:ext uri="{FF2B5EF4-FFF2-40B4-BE49-F238E27FC236}">
                  <a16:creationId xmlns="" xmlns:a16="http://schemas.microsoft.com/office/drawing/2014/main" id="{5A33CC02-F264-407A-A3CF-03D0FB025DD8}"/>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语音唤醒</a:t>
              </a:r>
            </a:p>
          </p:txBody>
        </p:sp>
        <p:sp>
          <p:nvSpPr>
            <p:cNvPr id="11" name="矩形 10">
              <a:extLst>
                <a:ext uri="{FF2B5EF4-FFF2-40B4-BE49-F238E27FC236}">
                  <a16:creationId xmlns="" xmlns:a16="http://schemas.microsoft.com/office/drawing/2014/main" id="{5E3FFD80-EBE3-44EC-ADDD-CA71AC750124}"/>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 xmlns:a16="http://schemas.microsoft.com/office/drawing/2014/main" id="{D50BA45D-C7ED-4629-AE82-1866DDCA9373}"/>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上端解码</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2">
            <a:extLst>
              <a:ext uri="{FF2B5EF4-FFF2-40B4-BE49-F238E27FC236}">
                <a16:creationId xmlns="" xmlns:a16="http://schemas.microsoft.com/office/drawing/2014/main" id="{913B4587-017F-493B-BFEE-2BE5F5873002}"/>
              </a:ext>
            </a:extLst>
          </p:cNvPr>
          <p:cNvSpPr txBox="1"/>
          <p:nvPr/>
        </p:nvSpPr>
        <p:spPr>
          <a:xfrm>
            <a:off x="7032571" y="1845536"/>
            <a:ext cx="9829084" cy="461665"/>
          </a:xfrm>
          <a:prstGeom prst="rect">
            <a:avLst/>
          </a:prstGeom>
          <a:noFill/>
        </p:spPr>
        <p:txBody>
          <a:bodyPr wrap="square" rtlCol="0">
            <a:spAutoFit/>
          </a:bodyPr>
          <a:lstStyle/>
          <a:p>
            <a:r>
              <a:rPr lang="zh-CN" altLang="en-US" sz="2400" dirty="0">
                <a:solidFill>
                  <a:schemeClr val="tx1">
                    <a:lumMod val="65000"/>
                    <a:lumOff val="35000"/>
                  </a:schemeClr>
                </a:solidFill>
                <a:latin typeface="思源黑体 CN Normal" panose="020B0400000000000000" pitchFamily="34" charset="-122"/>
                <a:ea typeface="思源黑体 CN Normal" panose="020B0400000000000000" pitchFamily="34" charset="-122"/>
              </a:rPr>
              <a:t>方法二：识别</a:t>
            </a:r>
            <a:r>
              <a:rPr lang="en-US" altLang="zh-CN" sz="2400" dirty="0">
                <a:solidFill>
                  <a:schemeClr val="tx1">
                    <a:lumMod val="65000"/>
                    <a:lumOff val="35000"/>
                  </a:schemeClr>
                </a:solidFill>
                <a:latin typeface="思源黑体 CN Normal" panose="020B0400000000000000" pitchFamily="34" charset="-122"/>
                <a:ea typeface="思源黑体 CN Normal" panose="020B0400000000000000" pitchFamily="34" charset="-122"/>
              </a:rPr>
              <a:t>·</a:t>
            </a:r>
            <a:r>
              <a:rPr lang="zh-CN" altLang="en-US" sz="2400" dirty="0">
                <a:solidFill>
                  <a:schemeClr val="tx1">
                    <a:lumMod val="65000"/>
                    <a:lumOff val="35000"/>
                  </a:schemeClr>
                </a:solidFill>
                <a:latin typeface="思源黑体 CN Normal" panose="020B0400000000000000" pitchFamily="34" charset="-122"/>
                <a:ea typeface="思源黑体 CN Normal" panose="020B0400000000000000" pitchFamily="34" charset="-122"/>
              </a:rPr>
              <a:t>两条路径分差</a:t>
            </a:r>
            <a:endParaRPr lang="en-US" altLang="zh-CN" sz="2400"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pic>
        <p:nvPicPr>
          <p:cNvPr id="14" name="Picture 4">
            <a:extLst>
              <a:ext uri="{FF2B5EF4-FFF2-40B4-BE49-F238E27FC236}">
                <a16:creationId xmlns="" xmlns:a16="http://schemas.microsoft.com/office/drawing/2014/main" id="{B007B8A2-0227-49BD-A41D-3CD1550AD954}"/>
              </a:ext>
            </a:extLst>
          </p:cNvPr>
          <p:cNvPicPr>
            <a:picLocks noChangeAspect="1" noChangeArrowheads="1"/>
          </p:cNvPicPr>
          <p:nvPr/>
        </p:nvPicPr>
        <p:blipFill>
          <a:blip r:embed="rId4" cstate="print"/>
          <a:srcRect/>
          <a:stretch>
            <a:fillRect/>
          </a:stretch>
        </p:blipFill>
        <p:spPr bwMode="auto">
          <a:xfrm>
            <a:off x="6995898" y="3373556"/>
            <a:ext cx="4691217" cy="266962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7DDF3AFE-216D-469A-91C8-A2936B692BC1}"/>
              </a:ext>
            </a:extLst>
          </p:cNvPr>
          <p:cNvPicPr>
            <a:picLocks noChangeAspect="1"/>
          </p:cNvPicPr>
          <p:nvPr/>
        </p:nvPicPr>
        <p:blipFill rotWithShape="1">
          <a:blip r:embed="rId3" cstate="print">
            <a:duotone>
              <a:prstClr val="black"/>
              <a:schemeClr val="accent1">
                <a:tint val="45000"/>
                <a:satMod val="400000"/>
              </a:schemeClr>
            </a:duotone>
            <a:extLst>
              <a:ext uri="{28A0092B-C50C-407E-A947-70E740481C1C}">
                <a14:useLocalDpi xmlns="" xmlns:a14="http://schemas.microsoft.com/office/drawing/2010/main" val="0"/>
              </a:ext>
            </a:extLst>
          </a:blip>
          <a:srcRect l="12110" t="15353" r="9417" b="40202"/>
          <a:stretch/>
        </p:blipFill>
        <p:spPr>
          <a:xfrm>
            <a:off x="1902692" y="849746"/>
            <a:ext cx="8552872" cy="6267621"/>
          </a:xfrm>
          <a:prstGeom prst="rect">
            <a:avLst/>
          </a:prstGeom>
        </p:spPr>
      </p:pic>
      <p:sp>
        <p:nvSpPr>
          <p:cNvPr id="3" name="文本框 2">
            <a:extLst>
              <a:ext uri="{FF2B5EF4-FFF2-40B4-BE49-F238E27FC236}">
                <a16:creationId xmlns="" xmlns:a16="http://schemas.microsoft.com/office/drawing/2014/main" id="{6771D9D3-15D9-4254-A90C-44D0D546D947}"/>
              </a:ext>
            </a:extLst>
          </p:cNvPr>
          <p:cNvSpPr txBox="1"/>
          <p:nvPr/>
        </p:nvSpPr>
        <p:spPr>
          <a:xfrm>
            <a:off x="3716194" y="1707831"/>
            <a:ext cx="4864389" cy="1107996"/>
          </a:xfrm>
          <a:prstGeom prst="rect">
            <a:avLst/>
          </a:prstGeom>
          <a:noFill/>
        </p:spPr>
        <p:txBody>
          <a:bodyPr wrap="square" rtlCol="0">
            <a:spAutoFit/>
          </a:bodyPr>
          <a:lstStyle/>
          <a:p>
            <a:pPr algn="dist"/>
            <a:r>
              <a:rPr lang="en-US" altLang="zh-CN" sz="6600" b="1" dirty="0">
                <a:solidFill>
                  <a:srgbClr val="8D8889"/>
                </a:solidFill>
                <a:latin typeface="思源黑体 CN Normal" panose="020B0400000000000000" pitchFamily="34" charset="-122"/>
                <a:ea typeface="思源黑体 CN Normal" panose="020B0400000000000000" pitchFamily="34" charset="-122"/>
                <a:cs typeface="+mn-ea"/>
                <a:sym typeface="Source Han Sans HW SC" panose="020F0502020204030204"/>
              </a:rPr>
              <a:t>PART 02</a:t>
            </a:r>
            <a:endParaRPr lang="zh-CN" altLang="en-US" sz="6600" b="1" dirty="0">
              <a:solidFill>
                <a:srgbClr val="8D8889"/>
              </a:solidFill>
              <a:latin typeface="思源黑体 CN Normal" panose="020B0400000000000000" pitchFamily="34" charset="-122"/>
              <a:ea typeface="思源黑体 CN Normal" panose="020B0400000000000000" pitchFamily="34" charset="-122"/>
              <a:cs typeface="+mn-ea"/>
              <a:sym typeface="Source Han Sans HW SC" panose="020F0502020204030204"/>
            </a:endParaRPr>
          </a:p>
        </p:txBody>
      </p:sp>
      <p:sp>
        <p:nvSpPr>
          <p:cNvPr id="6" name="矩形 5">
            <a:extLst>
              <a:ext uri="{FF2B5EF4-FFF2-40B4-BE49-F238E27FC236}">
                <a16:creationId xmlns="" xmlns:a16="http://schemas.microsoft.com/office/drawing/2014/main" id="{ACCB5491-F1BD-40A4-8862-FD59E7B8C83D}"/>
              </a:ext>
            </a:extLst>
          </p:cNvPr>
          <p:cNvSpPr/>
          <p:nvPr/>
        </p:nvSpPr>
        <p:spPr>
          <a:xfrm>
            <a:off x="3922294" y="2842264"/>
            <a:ext cx="4391527" cy="830997"/>
          </a:xfrm>
          <a:prstGeom prst="rect">
            <a:avLst/>
          </a:prstGeom>
        </p:spPr>
        <p:txBody>
          <a:bodyPr wrap="square">
            <a:spAutoFit/>
          </a:bodyPr>
          <a:lstStyle/>
          <a:p>
            <a:pPr algn="dist">
              <a:spcBef>
                <a:spcPct val="0"/>
              </a:spcBef>
            </a:pPr>
            <a:r>
              <a:rPr lang="zh-CN" altLang="en-US"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rPr>
              <a:t>数据扩充</a:t>
            </a:r>
            <a:endParaRPr lang="zh-CN" altLang="zh-CN" sz="4800" b="1" dirty="0">
              <a:solidFill>
                <a:srgbClr val="8D8889"/>
              </a:solidFill>
              <a:latin typeface="微软雅黑" panose="020B0503020204020204" pitchFamily="34" charset="-122"/>
              <a:ea typeface="微软雅黑" panose="020B0503020204020204" pitchFamily="34" charset="-122"/>
              <a:cs typeface="+mn-ea"/>
              <a:sym typeface="Source Han Sans HW SC" panose="020F0502020204030204"/>
            </a:endParaRPr>
          </a:p>
        </p:txBody>
      </p:sp>
    </p:spTree>
    <p:extLst>
      <p:ext uri="{BB962C8B-B14F-4D97-AF65-F5344CB8AC3E}">
        <p14:creationId xmlns="" xmlns:p14="http://schemas.microsoft.com/office/powerpoint/2010/main" val="119406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对角圆角矩形 2">
            <a:extLst>
              <a:ext uri="{FF2B5EF4-FFF2-40B4-BE49-F238E27FC236}">
                <a16:creationId xmlns="" xmlns:a16="http://schemas.microsoft.com/office/drawing/2014/main" id="{34AA0944-A7EE-4CF2-8608-AFC58435B186}"/>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4" cstate="print"/>
          <a:srcRect/>
          <a:stretch>
            <a:fillRect/>
          </a:stretch>
        </p:blipFill>
        <p:spPr bwMode="auto">
          <a:xfrm>
            <a:off x="628814" y="1968711"/>
            <a:ext cx="4875433" cy="3878635"/>
          </a:xfrm>
          <a:prstGeom prst="rect">
            <a:avLst/>
          </a:prstGeom>
          <a:noFill/>
          <a:ln w="9525">
            <a:noFill/>
            <a:miter lim="800000"/>
            <a:headEnd/>
            <a:tailEnd/>
          </a:ln>
        </p:spPr>
      </p:pic>
      <p:graphicFrame>
        <p:nvGraphicFramePr>
          <p:cNvPr id="1030" name="Object 6"/>
          <p:cNvGraphicFramePr>
            <a:graphicFrameLocks noChangeAspect="1"/>
          </p:cNvGraphicFramePr>
          <p:nvPr>
            <p:extLst>
              <p:ext uri="{D42A27DB-BD31-4B8C-83A1-F6EECF244321}">
                <p14:modId xmlns="" xmlns:p14="http://schemas.microsoft.com/office/powerpoint/2010/main" val="1592615472"/>
              </p:ext>
            </p:extLst>
          </p:nvPr>
        </p:nvGraphicFramePr>
        <p:xfrm>
          <a:off x="6907213" y="3640138"/>
          <a:ext cx="4156075" cy="1211262"/>
        </p:xfrm>
        <a:graphic>
          <a:graphicData uri="http://schemas.openxmlformats.org/presentationml/2006/ole">
            <p:oleObj spid="_x0000_s1310" name="Equation" r:id="rId5" imgW="43891200" imgH="12801600" progId="Equation.DSMT4">
              <p:embed/>
            </p:oleObj>
          </a:graphicData>
        </a:graphic>
      </p:graphicFrame>
      <p:graphicFrame>
        <p:nvGraphicFramePr>
          <p:cNvPr id="1031" name="Object 7"/>
          <p:cNvGraphicFramePr>
            <a:graphicFrameLocks noChangeAspect="1"/>
          </p:cNvGraphicFramePr>
          <p:nvPr>
            <p:extLst>
              <p:ext uri="{D42A27DB-BD31-4B8C-83A1-F6EECF244321}">
                <p14:modId xmlns="" xmlns:p14="http://schemas.microsoft.com/office/powerpoint/2010/main" val="1872384956"/>
              </p:ext>
            </p:extLst>
          </p:nvPr>
        </p:nvGraphicFramePr>
        <p:xfrm>
          <a:off x="6907927" y="2056143"/>
          <a:ext cx="2506746" cy="1289184"/>
        </p:xfrm>
        <a:graphic>
          <a:graphicData uri="http://schemas.openxmlformats.org/presentationml/2006/ole">
            <p:oleObj spid="_x0000_s1311" name="Equation" r:id="rId6" imgW="21336000" imgH="10972800" progId="Equation.DSMT4">
              <p:embed/>
            </p:oleObj>
          </a:graphicData>
        </a:graphic>
      </p:graphicFrame>
      <p:grpSp>
        <p:nvGrpSpPr>
          <p:cNvPr id="10" name="组合 9">
            <a:extLst>
              <a:ext uri="{FF2B5EF4-FFF2-40B4-BE49-F238E27FC236}">
                <a16:creationId xmlns="" xmlns:a16="http://schemas.microsoft.com/office/drawing/2014/main" id="{3BD6547F-CB12-42D8-A435-BC4DBB251385}"/>
              </a:ext>
            </a:extLst>
          </p:cNvPr>
          <p:cNvGrpSpPr/>
          <p:nvPr/>
        </p:nvGrpSpPr>
        <p:grpSpPr>
          <a:xfrm>
            <a:off x="283812" y="332105"/>
            <a:ext cx="2943582" cy="464185"/>
            <a:chOff x="283812" y="332105"/>
            <a:chExt cx="2943582" cy="464185"/>
          </a:xfrm>
        </p:grpSpPr>
        <p:grpSp>
          <p:nvGrpSpPr>
            <p:cNvPr id="11" name="组合 10">
              <a:extLst>
                <a:ext uri="{FF2B5EF4-FFF2-40B4-BE49-F238E27FC236}">
                  <a16:creationId xmlns="" xmlns:a16="http://schemas.microsoft.com/office/drawing/2014/main" id="{C40F6819-4D40-4A65-B01D-ECB4C32831E7}"/>
                </a:ext>
              </a:extLst>
            </p:cNvPr>
            <p:cNvGrpSpPr/>
            <p:nvPr/>
          </p:nvGrpSpPr>
          <p:grpSpPr>
            <a:xfrm>
              <a:off x="283812" y="334645"/>
              <a:ext cx="1510030" cy="461645"/>
              <a:chOff x="428" y="527"/>
              <a:chExt cx="2378" cy="727"/>
            </a:xfrm>
          </p:grpSpPr>
          <p:sp>
            <p:nvSpPr>
              <p:cNvPr id="13" name="文本框 12">
                <a:extLst>
                  <a:ext uri="{FF2B5EF4-FFF2-40B4-BE49-F238E27FC236}">
                    <a16:creationId xmlns="" xmlns:a16="http://schemas.microsoft.com/office/drawing/2014/main" id="{7DA67863-7D2A-490D-AA5A-2D392A452717}"/>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数据扩充</a:t>
                </a:r>
              </a:p>
            </p:txBody>
          </p:sp>
          <p:sp>
            <p:nvSpPr>
              <p:cNvPr id="14" name="矩形 13">
                <a:extLst>
                  <a:ext uri="{FF2B5EF4-FFF2-40B4-BE49-F238E27FC236}">
                    <a16:creationId xmlns="" xmlns:a16="http://schemas.microsoft.com/office/drawing/2014/main" id="{8ECFF653-234A-4158-914B-F97AD76F7391}"/>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2" name="文本框 11">
              <a:extLst>
                <a:ext uri="{FF2B5EF4-FFF2-40B4-BE49-F238E27FC236}">
                  <a16:creationId xmlns="" xmlns:a16="http://schemas.microsoft.com/office/drawing/2014/main" id="{35C4DEB3-FAD7-4618-86EF-C3B31CEC5B98}"/>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基本方法</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对角圆角矩形 2">
            <a:extLst>
              <a:ext uri="{FF2B5EF4-FFF2-40B4-BE49-F238E27FC236}">
                <a16:creationId xmlns="" xmlns:a16="http://schemas.microsoft.com/office/drawing/2014/main" id="{BDBB64A8-4FE2-4D7F-8A29-6AA8745352D8}"/>
              </a:ext>
            </a:extLst>
          </p:cNvPr>
          <p:cNvSpPr/>
          <p:nvPr/>
        </p:nvSpPr>
        <p:spPr>
          <a:xfrm>
            <a:off x="342899" y="944563"/>
            <a:ext cx="11514139" cy="5684837"/>
          </a:xfrm>
          <a:prstGeom prst="round2Diag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10469" y="5115479"/>
            <a:ext cx="2792431" cy="707886"/>
          </a:xfrm>
          <a:prstGeom prst="rect">
            <a:avLst/>
          </a:prstGeom>
        </p:spPr>
        <p:txBody>
          <a:bodyPr wrap="none">
            <a:spAutoFit/>
          </a:bodyPr>
          <a:lstStyle/>
          <a:p>
            <a:pPr marL="296849" indent="-296849">
              <a:buAutoNum type="arabicPeriod"/>
            </a:pP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rPr>
              <a:t>球形</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各向同性噪声场</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296849" indent="-296849">
              <a:buAutoNum type="arabicPeriod"/>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柱形各向同性噪声场</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 xmlns:a16="http://schemas.microsoft.com/office/drawing/2014/main" id="{C02F5AA2-95B5-4767-B59A-5DABAF1BA670}"/>
              </a:ext>
            </a:extLst>
          </p:cNvPr>
          <p:cNvGrpSpPr/>
          <p:nvPr/>
        </p:nvGrpSpPr>
        <p:grpSpPr>
          <a:xfrm>
            <a:off x="283812" y="332105"/>
            <a:ext cx="2943582" cy="464185"/>
            <a:chOff x="283812" y="332105"/>
            <a:chExt cx="2943582" cy="464185"/>
          </a:xfrm>
        </p:grpSpPr>
        <p:grpSp>
          <p:nvGrpSpPr>
            <p:cNvPr id="13" name="组合 12">
              <a:extLst>
                <a:ext uri="{FF2B5EF4-FFF2-40B4-BE49-F238E27FC236}">
                  <a16:creationId xmlns="" xmlns:a16="http://schemas.microsoft.com/office/drawing/2014/main" id="{1AD9FC21-6B31-4538-836F-E754B96026AE}"/>
                </a:ext>
              </a:extLst>
            </p:cNvPr>
            <p:cNvGrpSpPr/>
            <p:nvPr/>
          </p:nvGrpSpPr>
          <p:grpSpPr>
            <a:xfrm>
              <a:off x="283812" y="334645"/>
              <a:ext cx="1510030" cy="461645"/>
              <a:chOff x="428" y="527"/>
              <a:chExt cx="2378" cy="727"/>
            </a:xfrm>
          </p:grpSpPr>
          <p:sp>
            <p:nvSpPr>
              <p:cNvPr id="15" name="文本框 14">
                <a:extLst>
                  <a:ext uri="{FF2B5EF4-FFF2-40B4-BE49-F238E27FC236}">
                    <a16:creationId xmlns="" xmlns:a16="http://schemas.microsoft.com/office/drawing/2014/main" id="{0B7D9AA9-7127-46A4-AF0C-2AFC48D39807}"/>
                  </a:ext>
                </a:extLst>
              </p:cNvPr>
              <p:cNvSpPr txBox="1"/>
              <p:nvPr/>
            </p:nvSpPr>
            <p:spPr>
              <a:xfrm>
                <a:off x="428" y="527"/>
                <a:ext cx="2230" cy="727"/>
              </a:xfrm>
              <a:prstGeom prst="rect">
                <a:avLst/>
              </a:prstGeom>
              <a:noFill/>
            </p:spPr>
            <p:txBody>
              <a:bodyPr wrap="non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数据扩充</a:t>
                </a:r>
              </a:p>
            </p:txBody>
          </p:sp>
          <p:sp>
            <p:nvSpPr>
              <p:cNvPr id="16" name="矩形 15">
                <a:extLst>
                  <a:ext uri="{FF2B5EF4-FFF2-40B4-BE49-F238E27FC236}">
                    <a16:creationId xmlns="" xmlns:a16="http://schemas.microsoft.com/office/drawing/2014/main" id="{3B4071BE-9724-4099-B6B8-7BEE2BD3C8FB}"/>
                  </a:ext>
                </a:extLst>
              </p:cNvPr>
              <p:cNvSpPr/>
              <p:nvPr/>
            </p:nvSpPr>
            <p:spPr>
              <a:xfrm>
                <a:off x="2686" y="654"/>
                <a:ext cx="120" cy="4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 xmlns:a16="http://schemas.microsoft.com/office/drawing/2014/main" id="{0D1ECCC5-A24E-4E08-BEA6-62E7EB2D443A}"/>
                </a:ext>
              </a:extLst>
            </p:cNvPr>
            <p:cNvSpPr txBox="1"/>
            <p:nvPr/>
          </p:nvSpPr>
          <p:spPr>
            <a:xfrm>
              <a:off x="1811622" y="332105"/>
              <a:ext cx="1415772" cy="461665"/>
            </a:xfrm>
            <a:prstGeom prst="rect">
              <a:avLst/>
            </a:prstGeom>
            <a:noFill/>
          </p:spPr>
          <p:txBody>
            <a:bodyPr wrap="none" rtlCol="0">
              <a:spAutoFit/>
            </a:bodyPr>
            <a:lstStyle/>
            <a:p>
              <a:pPr algn="l"/>
              <a:r>
                <a:rPr lang="zh-CN" altLang="en-US" sz="2400" dirty="0">
                  <a:solidFill>
                    <a:schemeClr val="bg2">
                      <a:lumMod val="50000"/>
                    </a:schemeClr>
                  </a:solidFill>
                  <a:latin typeface="微软雅黑" panose="020B0503020204020204" pitchFamily="34" charset="-122"/>
                  <a:ea typeface="微软雅黑" panose="020B0503020204020204" pitchFamily="34" charset="-122"/>
                  <a:cs typeface="+mn-ea"/>
                  <a:sym typeface="+mn-lt"/>
                </a:rPr>
                <a:t>基本方法</a:t>
              </a:r>
              <a:endParaRPr lang="en-US" altLang="zh-CN" sz="2400" dirty="0">
                <a:solidFill>
                  <a:schemeClr val="bg2">
                    <a:lumMod val="50000"/>
                  </a:schemeClr>
                </a:solidFill>
                <a:latin typeface="微软雅黑" panose="020B0503020204020204" pitchFamily="34" charset="-122"/>
                <a:ea typeface="微软雅黑" panose="020B0503020204020204" pitchFamily="34" charset="-122"/>
                <a:cs typeface="+mn-ea"/>
                <a:sym typeface="+mn-lt"/>
              </a:endParaRPr>
            </a:p>
          </p:txBody>
        </p:sp>
      </p:grpSp>
      <p:pic>
        <p:nvPicPr>
          <p:cNvPr id="18" name="Picture 2">
            <a:extLst>
              <a:ext uri="{FF2B5EF4-FFF2-40B4-BE49-F238E27FC236}">
                <a16:creationId xmlns="" xmlns:a16="http://schemas.microsoft.com/office/drawing/2014/main" id="{847CC5CA-D05F-4C9C-9ED2-E0D6DE95561B}"/>
              </a:ext>
            </a:extLst>
          </p:cNvPr>
          <p:cNvPicPr>
            <a:picLocks noChangeAspect="1" noChangeArrowheads="1"/>
          </p:cNvPicPr>
          <p:nvPr/>
        </p:nvPicPr>
        <p:blipFill>
          <a:blip r:embed="rId3" cstate="print"/>
          <a:srcRect/>
          <a:stretch>
            <a:fillRect/>
          </a:stretch>
        </p:blipFill>
        <p:spPr bwMode="auto">
          <a:xfrm>
            <a:off x="628814" y="1968711"/>
            <a:ext cx="4875433" cy="3878635"/>
          </a:xfrm>
          <a:prstGeom prst="rect">
            <a:avLst/>
          </a:prstGeom>
          <a:noFill/>
          <a:ln w="9525">
            <a:noFill/>
            <a:miter lim="800000"/>
            <a:headEnd/>
            <a:tailEnd/>
          </a:ln>
        </p:spPr>
      </p:pic>
      <p:pic>
        <p:nvPicPr>
          <p:cNvPr id="11" name="Picture 129">
            <a:extLst>
              <a:ext uri="{FF2B5EF4-FFF2-40B4-BE49-F238E27FC236}">
                <a16:creationId xmlns="" xmlns:a16="http://schemas.microsoft.com/office/drawing/2014/main" id="{E50E7754-43E6-463C-A697-A54179ABDD19}"/>
              </a:ext>
            </a:extLst>
          </p:cNvPr>
          <p:cNvPicPr>
            <a:picLocks noChangeAspect="1" noChangeArrowheads="1"/>
          </p:cNvPicPr>
          <p:nvPr/>
        </p:nvPicPr>
        <p:blipFill>
          <a:blip r:embed="rId4" cstate="print"/>
          <a:srcRect/>
          <a:stretch>
            <a:fillRect/>
          </a:stretch>
        </p:blipFill>
        <p:spPr bwMode="auto">
          <a:xfrm>
            <a:off x="6338341" y="2498328"/>
            <a:ext cx="4602185" cy="1681786"/>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10.473776223776145,&quot;FooterHeight&quot;:0.0,&quot;SideMargin&quot;:2.9000000000000004,&quot;TopMargin&quot;:3.3000000000000003,&quot;BottomMargin&quot;:3.3000000000000003,&quot;IntervalMargin&quot;:0.0,&quot;SettingType&quot;:&quot;System&quo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2431</Words>
  <Application>Microsoft Office PowerPoint</Application>
  <PresentationFormat>自定义</PresentationFormat>
  <Paragraphs>251</Paragraphs>
  <Slides>23</Slides>
  <Notes>19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AutoBVT</cp:lastModifiedBy>
  <cp:revision>188</cp:revision>
  <dcterms:created xsi:type="dcterms:W3CDTF">2019-10-14T02:58:00Z</dcterms:created>
  <dcterms:modified xsi:type="dcterms:W3CDTF">2019-10-25T15:25:06Z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