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78" r:id="rId6"/>
    <p:sldId id="260" r:id="rId7"/>
    <p:sldId id="261" r:id="rId8"/>
    <p:sldId id="266" r:id="rId9"/>
    <p:sldId id="262" r:id="rId10"/>
    <p:sldId id="263" r:id="rId11"/>
    <p:sldId id="264" r:id="rId13"/>
    <p:sldId id="265" r:id="rId14"/>
    <p:sldId id="275" r:id="rId15"/>
    <p:sldId id="280" r:id="rId16"/>
    <p:sldId id="267" r:id="rId17"/>
    <p:sldId id="279" r:id="rId18"/>
    <p:sldId id="268" r:id="rId19"/>
    <p:sldId id="269" r:id="rId20"/>
    <p:sldId id="276" r:id="rId21"/>
    <p:sldId id="277" r:id="rId22"/>
    <p:sldId id="273" r:id="rId23"/>
    <p:sldId id="274" r:id="rId24"/>
    <p:sldId id="272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3"/>
    <p:restoredTop sz="96115"/>
  </p:normalViewPr>
  <p:slideViewPr>
    <p:cSldViewPr snapToGrid="0" snapToObjects="1">
      <p:cViewPr>
        <p:scale>
          <a:sx n="69" d="100"/>
          <a:sy n="69" d="100"/>
        </p:scale>
        <p:origin x="164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AC2B-C25B-E444-B9E5-C0D2583A96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2127-99DD-3B46-BDAC-D7E028CF55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ags" Target="../tags/tag24.xml"/><Relationship Id="rId3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hyperlink" Target="https://github.com/k2-fsa/icef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555" y="1122680"/>
            <a:ext cx="10767695" cy="2387600"/>
          </a:xfrm>
        </p:spPr>
        <p:txBody>
          <a:bodyPr/>
          <a:lstStyle/>
          <a:p>
            <a:r>
              <a:rPr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Progress in next-gen-Kaldi team</a:t>
            </a:r>
            <a:endParaRPr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kern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Daniel Povey, Kaldi meetup, Nov 13 2022 </a:t>
            </a:r>
            <a:endParaRPr lang="en-US" altLang="zh-CN" sz="3200" kern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Decoding with language models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2794501"/>
          </a:xfrm>
        </p:spPr>
        <p:txBody>
          <a:bodyPr>
            <a:normAutofit/>
          </a:bodyPr>
          <a:lstStyle/>
          <a:p>
            <a:r>
              <a:rPr lang="en-US" dirty="0"/>
              <a:t>In the near future we want to focus on applying LM rescoring for mismatched-domain situations.</a:t>
            </a:r>
            <a:endParaRPr lang="en-US" dirty="0"/>
          </a:p>
          <a:p>
            <a:r>
              <a:rPr lang="en-US" dirty="0"/>
              <a:t>Important for real applications.</a:t>
            </a:r>
            <a:endParaRPr lang="en-US" dirty="0"/>
          </a:p>
          <a:p>
            <a:r>
              <a:rPr lang="en-US" dirty="0"/>
              <a:t>Our tools also support decoding RNN-T with an FSA/FST</a:t>
            </a:r>
            <a:endParaRPr lang="en-US" dirty="0"/>
          </a:p>
          <a:p>
            <a:pPr lvl="1"/>
            <a:r>
              <a:rPr lang="en-US" dirty="0"/>
              <a:t>Supports lattice generation</a:t>
            </a:r>
            <a:endParaRPr lang="en-US" dirty="0"/>
          </a:p>
          <a:p>
            <a:pPr lvl="1"/>
            <a:r>
              <a:rPr lang="en-US" dirty="0"/>
              <a:t>Investigating the use of this for contextualized ASR.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92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​​​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Some recent technical work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4351338"/>
          </a:xfrm>
        </p:spPr>
        <p:txBody>
          <a:bodyPr/>
          <a:lstStyle/>
          <a:p>
            <a:r>
              <a:rPr lang="en-US" dirty="0"/>
              <a:t>Now that I have described what our overall system looks like, I will give some more specific examples of our recent work</a:t>
            </a:r>
            <a:endParaRPr lang="en-US" dirty="0"/>
          </a:p>
          <a:p>
            <a:pPr lvl="1"/>
            <a:r>
              <a:rPr lang="en-US" dirty="0"/>
              <a:t>A sampling of papers and other work</a:t>
            </a:r>
            <a:endParaRPr lang="en-US" dirty="0"/>
          </a:p>
          <a:p>
            <a:r>
              <a:rPr lang="en-US" dirty="0"/>
              <a:t>Pruned Transducer (for faster training)</a:t>
            </a:r>
            <a:endParaRPr lang="en-US" dirty="0"/>
          </a:p>
          <a:p>
            <a:r>
              <a:rPr lang="en-US" dirty="0"/>
              <a:t>Delay-penalized Transducer (for streaming decoding with low latency)</a:t>
            </a:r>
            <a:endParaRPr lang="en-US" dirty="0"/>
          </a:p>
          <a:p>
            <a:r>
              <a:rPr lang="en-US" dirty="0"/>
              <a:t>Distillation with Multi-Codebook Indexes (improve WER of small models using codebooks from activations of large models)</a:t>
            </a:r>
            <a:endParaRPr lang="en-US" dirty="0"/>
          </a:p>
          <a:p>
            <a:r>
              <a:rPr lang="en-US" dirty="0" err="1"/>
              <a:t>Zipformer</a:t>
            </a:r>
            <a:r>
              <a:rPr lang="en-US" dirty="0"/>
              <a:t> (== reworked Conformer)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57" y="222943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4800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Pruned Transducer training</a:t>
            </a:r>
            <a:endParaRPr sz="4800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  <p:pic>
        <p:nvPicPr>
          <p:cNvPr id="1025" name="Picture 1" descr="https://xiaomi.f.mioffice.cn/space/api/box/stream/download/asynccode/?code=NTJhMmM1ZmEwMDk2MDRhNmE3OGFhZjNiZWIxMmMzNTVfeURPS0lqc3hpVzREaUN2OE13bjBKeFZsd09MVU90NlJfVG9rZW46Ym94azRkcE04ak5peVF4N2c3c3UxT1Q5QmxlXzE2NjgyMjU0NTM6MTY2ODIyOTA1M19W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9" y="1225242"/>
            <a:ext cx="11353800" cy="528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58" y="318506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4800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Pruned Transducer Training</a:t>
            </a:r>
            <a:endParaRPr sz="4800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599228"/>
            <a:ext cx="9890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Reduce memory and time requirements for the Transducer loss computation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Can be significant if this dominates memory or time requirements of training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E.g. with large vocabulary size, the normal RNN-T loss computation can use a lot of memory.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" y="382270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Delay-penalized Transducer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145" name="Picture 1" descr="https://xiaomi.f.mioffice.cn/space/api/box/stream/download/asynccode/?code=OTM1Y2YyYTZhZGU2MmQzYzZkZTIxOTU3OWEyNDU0YjNfUlZUZExBVlB1SHg2Q2lOQWttbUtxbWtOUXVZYXBJRjBfVG9rZW46Ym94azRHbW1zYzJLR0pQaDQ2YW9Sc1dKc1lmXzE2NjgxNzE2MTQ6MTY2ODE3NTIxNF9WN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8" y="2086644"/>
            <a:ext cx="5321803" cy="3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xiaomi.f.mioffice.cn/space/api/box/stream/download/asynccode/?code=ZDA0NDYxZmMyMDJkMzE0MDMzYTBkMTU4MmMxY2VlMDlfS3Q2d1JPVDBPRUpIRWdWOUZpeWhrMTRudXZSZUxsaUhfVG9rZW46Ym94azRoWXdsOWxWNEwxOVBLSDR3bU1sZ21mXzE2NjgxNzE2NDk6MTY2ODE3NTI0OV9W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78" y="1189724"/>
            <a:ext cx="4552522" cy="5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58" y="318506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Delay-penalized Transducer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599228"/>
            <a:ext cx="9890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Method is very simple: add a small constant times the frame-index to all non-blank </a:t>
            </a:r>
            <a:r>
              <a:rPr lang="en-US" sz="2600" dirty="0" err="1"/>
              <a:t>probs</a:t>
            </a:r>
            <a:r>
              <a:rPr lang="en-US" sz="2600" dirty="0"/>
              <a:t> at the input to the RNN-T loss.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Delay/WER tradeoff is slightly better than Google’s “</a:t>
            </a:r>
            <a:r>
              <a:rPr lang="en-US" sz="2600" dirty="0" err="1"/>
              <a:t>FastEmit</a:t>
            </a:r>
            <a:r>
              <a:rPr lang="en-US" sz="2600" dirty="0"/>
              <a:t>” method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have (IMO) a better justification for why our method should work.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I.e. less add-hoc.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Knowledge Distillation by predicting multi-codebook Quantization Indexes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169" name="Picture 1" descr="https://xiaomi.f.mioffice.cn/space/api/box/stream/download/asynccode/?code=Nzk5NzFjMWU0Y2IyZGJmYWE5Zjc4YjQyNWM4OGYwMGZfMkFJQTRvMUcyVTNNSFR1OXFGVjAwRlc2N3FwV0RQaDVfVG9rZW46Ym94azREcmhaTEQ0cEg3UW5xMzltbG5XNVFkXzE2NjgxNzE3NTE6MTY2ODE3NTM1MV9WN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93" y="1690688"/>
            <a:ext cx="6573936" cy="44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2" descr="1.mi LOGO （小米橙） (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Knowledge Distillation by predicting multi-codebook Quantization Indexes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169" name="Picture 1" descr="https://xiaomi.f.mioffice.cn/space/api/box/stream/download/asynccode/?code=Nzk5NzFjMWU0Y2IyZGJmYWE5Zjc4YjQyNWM4OGYwMGZfMkFJQTRvMUcyVTNNSFR1OXFGVjAwRlc2N3FwV0RQaDVfVG9rZW46Ym94azREcmhaTEQ0cEg3UW5xMzltbG5XNVFkXzE2NjgxNzE3NTE6MTY2ODE3NTM1MV9WN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9" y="2880406"/>
            <a:ext cx="3296842" cy="22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87671"/>
            <a:ext cx="8056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For knowledge distillation from large models like Hubert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use (predicting codebook entries) as auxiliary loss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Similar performance to predicting Hubert embeddings via l1 or l2 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But more efficient: no need to either inference the Hubert model on each batch, or load very large embedding vectors from disk.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Space/IO saving of 256 times without clear loss in performance.</a:t>
            </a:r>
            <a:endParaRPr lang="en-US" sz="2600" dirty="0"/>
          </a:p>
        </p:txBody>
      </p:sp>
      <p:pic>
        <p:nvPicPr>
          <p:cNvPr id="5" name="图片 2" descr="1.mi LOGO （小米橙） (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Zipformer</a:t>
            </a:r>
            <a:endParaRPr sz="4800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99228"/>
            <a:ext cx="9890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Substantially reworked Conformer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Involves many changes to the recipe, including: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Optimizer changes (“</a:t>
            </a:r>
            <a:r>
              <a:rPr lang="en-US" sz="2600" dirty="0" err="1"/>
              <a:t>ScaledAdam</a:t>
            </a:r>
            <a:r>
              <a:rPr lang="en-US" sz="2600" dirty="0"/>
              <a:t>”)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Temporal U-Net (like </a:t>
            </a:r>
            <a:r>
              <a:rPr lang="en-US" sz="2600" dirty="0" err="1"/>
              <a:t>Squeezeformer</a:t>
            </a:r>
            <a:r>
              <a:rPr lang="en-US" sz="2600" dirty="0"/>
              <a:t>, but simpler </a:t>
            </a:r>
            <a:r>
              <a:rPr lang="en-US" sz="2600" dirty="0" err="1"/>
              <a:t>downsampling</a:t>
            </a:r>
            <a:r>
              <a:rPr lang="en-US" sz="2600" dirty="0"/>
              <a:t> and </a:t>
            </a:r>
            <a:r>
              <a:rPr lang="en-US" sz="2600" dirty="0" err="1"/>
              <a:t>upsampling</a:t>
            </a:r>
            <a:r>
              <a:rPr lang="en-US" sz="2600" dirty="0"/>
              <a:t>)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Re-use attention weights twice in each layer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Learnable layer bypass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More sub-modules per layer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Smaller dimensions inside attention heads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Other innovations for stability (“Whiten” module- add a penalty if the covariance matrix is too far from the identity).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5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Zipformer</a:t>
            </a:r>
            <a:r>
              <a:rPr lang="en-US" sz="4800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: WERs (greedy search, no LM)</a:t>
            </a:r>
            <a:endParaRPr sz="4800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90465" y="1925011"/>
          <a:ext cx="1079613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18"/>
                <a:gridCol w="915254"/>
                <a:gridCol w="3657600"/>
                <a:gridCol w="1212979"/>
                <a:gridCol w="1172409"/>
                <a:gridCol w="1226172"/>
              </a:tblGrid>
              <a:tr h="488473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Epoch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Directory in Icefall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(in </a:t>
                      </a:r>
                      <a:r>
                        <a:rPr lang="en-US" sz="2000" dirty="0" err="1"/>
                        <a:t>egs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librispeech</a:t>
                      </a:r>
                      <a:r>
                        <a:rPr lang="en-US" sz="2000" dirty="0"/>
                        <a:t>/ASR/)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#</a:t>
                      </a:r>
                      <a:r>
                        <a:rPr lang="en-US" sz="2000" dirty="0" err="1"/>
                        <a:t>params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Test-clean (%)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Test-other (%)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Conformer, (large)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pruned_transducer_stateless5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118M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5.69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/>
                        <a:t>Conformer (default)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/>
                        <a:t>30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/>
                        <a:t>pruned_transducer_stateless5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88M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2.47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Zipformer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pruned_transducer_stateless7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70M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1" y="4632362"/>
            <a:ext cx="106483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Have a PR in icefall about this (should be merged by the time I give this talk)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Working on an substantially better version, will make a pull request soon.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Summary of progress since last year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4351338"/>
          </a:xfrm>
        </p:spPr>
        <p:txBody>
          <a:bodyPr/>
          <a:lstStyle/>
          <a:p>
            <a:r>
              <a:rPr lang="en-US" dirty="0"/>
              <a:t>Switched focus from CTC + attention decoding to Transducer (as in RNN-T)</a:t>
            </a:r>
            <a:endParaRPr lang="en-US" dirty="0"/>
          </a:p>
          <a:p>
            <a:pPr lvl="1"/>
            <a:r>
              <a:rPr lang="en-US" dirty="0"/>
              <a:t>More practical for server-based decoding (less memory per stream)</a:t>
            </a:r>
            <a:endParaRPr lang="en-US" dirty="0"/>
          </a:p>
          <a:p>
            <a:r>
              <a:rPr lang="en-US" dirty="0"/>
              <a:t>Lots of incremental improvements to WER and training speed</a:t>
            </a:r>
            <a:endParaRPr lang="en-US" dirty="0"/>
          </a:p>
          <a:p>
            <a:r>
              <a:rPr lang="en-US" dirty="0"/>
              <a:t>Created a C++ framework “Sherpa” for model deployment</a:t>
            </a:r>
            <a:endParaRPr lang="en-US" dirty="0"/>
          </a:p>
          <a:p>
            <a:pPr lvl="1"/>
            <a:r>
              <a:rPr lang="en-US" dirty="0"/>
              <a:t>Supports decoding multiple streams in parallel on CPU or GPU</a:t>
            </a:r>
            <a:endParaRPr lang="en-US" dirty="0"/>
          </a:p>
          <a:p>
            <a:pPr lvl="1"/>
            <a:r>
              <a:rPr lang="en-US" dirty="0"/>
              <a:t>Batch or streaming modes</a:t>
            </a:r>
            <a:endParaRPr lang="en-US" dirty="0"/>
          </a:p>
          <a:p>
            <a:r>
              <a:rPr lang="en-US" dirty="0"/>
              <a:t>Overall goal: fast, accurate ASR suitable for product deployment.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4800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Sherpa</a:t>
            </a:r>
            <a:endParaRPr sz="4800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5852" y="1690688"/>
            <a:ext cx="96115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Inference framework for ASR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Server-client setup: you run a server that accepts data from client processes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 the normal setup, server is Python-based (but internally, also uses C++ so it can release the GIL).  Also supports C++-only server.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Requirements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Uses </a:t>
            </a:r>
            <a:r>
              <a:rPr lang="en-US" sz="2600" dirty="0" err="1"/>
              <a:t>PyTorch’s</a:t>
            </a:r>
            <a:r>
              <a:rPr lang="en-US" sz="2600" dirty="0"/>
              <a:t> C++ library (or NCNN, but for LSTM-Transducer only)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You need to export the model using </a:t>
            </a:r>
            <a:r>
              <a:rPr lang="en-US" sz="2600" dirty="0" err="1"/>
              <a:t>torchscript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Mostly uses models from Icefall, but we have also tested others, e.g. from </a:t>
            </a:r>
            <a:r>
              <a:rPr lang="en-US" sz="2600" dirty="0" err="1"/>
              <a:t>WeNet</a:t>
            </a:r>
            <a:r>
              <a:rPr lang="en-US" sz="2600" dirty="0"/>
              <a:t>; Wav2vec_2.0.</a:t>
            </a:r>
            <a:endParaRPr lang="en-US" sz="2600" dirty="0"/>
          </a:p>
        </p:txBody>
      </p:sp>
      <p:pic>
        <p:nvPicPr>
          <p:cNvPr id="5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4800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Sherpa - features</a:t>
            </a:r>
            <a:endParaRPr sz="4800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05" y="2647082"/>
            <a:ext cx="4243652" cy="164793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5852" y="1690688"/>
            <a:ext cx="96115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Supports both batch and streaming ASR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GPU or CPU decoding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Multiple decoding streams can be processed in parallel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Transducer or CTC-based acoustic models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Supports all the decoding methods that we use in Icefall: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Greedy search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Fast beam search (for transducer)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Decoding with a graph (e.g. LG graph)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Endpointing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5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36" y="3703241"/>
            <a:ext cx="2260600" cy="2235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9409" y="6092765"/>
            <a:ext cx="4035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Streaming ASR demo (Chinese)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74" y="10098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sz="6665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Thankyou!</a:t>
            </a:r>
            <a:r>
              <a:rPr lang="en-US" sz="6665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  Q &amp; A</a:t>
            </a:r>
            <a:endParaRPr lang="en-US" sz="6665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3375" y="2286597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36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Next-Gen Kaldi</a:t>
            </a:r>
            <a:endParaRPr lang="zh-CN" altLang="en-US" sz="36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917" y="3025140"/>
            <a:ext cx="8658809" cy="3444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lhotse</a:t>
            </a:r>
            <a:r>
              <a:rPr lang="en-US" sz="2000" dirty="0">
                <a:sym typeface="+mn-ea"/>
              </a:rPr>
              <a:t> does data preparation; suitable for many speech processing tasks</a:t>
            </a:r>
            <a:endParaRPr lang="en-US" sz="2000" dirty="0"/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    (https://github.com/lhotse-speech/lhotse)</a:t>
            </a:r>
            <a:br>
              <a:rPr lang="en-US" sz="2000" dirty="0">
                <a:sym typeface="+mn-ea"/>
              </a:rPr>
            </a:br>
            <a:endParaRPr lang="en-US" sz="2000" dirty="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k2</a:t>
            </a:r>
            <a:r>
              <a:rPr lang="en-US" sz="2000" dirty="0">
                <a:sym typeface="+mn-ea"/>
              </a:rPr>
              <a:t> contains all core algorithms written in C++ (and CUDA code)</a:t>
            </a:r>
            <a:endParaRPr lang="en-US" sz="2000" dirty="0"/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   (https://github.com/k2-fsa/k2)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endParaRPr lang="en-US" sz="2000" dirty="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Icefall</a:t>
            </a:r>
            <a:r>
              <a:rPr lang="en-US" sz="2000" dirty="0">
                <a:sym typeface="+mn-ea"/>
              </a:rPr>
              <a:t> is the recipes (the example scripts), it requires lhotse and k2</a:t>
            </a:r>
            <a:br>
              <a:rPr lang="en-US" sz="2000" dirty="0">
                <a:sym typeface="+mn-ea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  <a:hlinkClick r:id="rId1"/>
              </a:rPr>
              <a:t>https://github.com/k2-fsa/icefall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)</a:t>
            </a:r>
            <a:endParaRPr lang="en-US" sz="2000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Sherpa </a:t>
            </a:r>
            <a:r>
              <a:rPr lang="en-US" sz="2000" dirty="0">
                <a:sym typeface="+mn-ea"/>
              </a:rPr>
              <a:t>is the runtime for deployment 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 https://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github.com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/k2-fsa/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sherpa</a:t>
            </a:r>
            <a:endParaRPr lang="en-US" altLang="en-US" sz="2000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6" name="图片 5" descr="新一代Kaldi微信公众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78290" y="2767330"/>
            <a:ext cx="2438400" cy="2438400"/>
          </a:xfrm>
          <a:prstGeom prst="rect">
            <a:avLst/>
          </a:prstGeom>
        </p:spPr>
      </p:pic>
      <p:pic>
        <p:nvPicPr>
          <p:cNvPr id="7" name="图片 2" descr="1.mi LOGO （小米橙） 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8895" y="5297805"/>
            <a:ext cx="3010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k2 WeChat Official Account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Current objectives and focus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19816" cy="4629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Continue to improve model deployment / Sherpa</a:t>
            </a:r>
            <a:endParaRPr lang="en-US" dirty="0"/>
          </a:p>
          <a:p>
            <a:r>
              <a:rPr lang="en-US" dirty="0"/>
              <a:t>Improve our capabilities for contextualized / personalized ASR and cross-domain ASR</a:t>
            </a:r>
            <a:endParaRPr lang="en-US" dirty="0"/>
          </a:p>
          <a:p>
            <a:r>
              <a:rPr lang="en-US" dirty="0"/>
              <a:t>Continue to improve our models</a:t>
            </a:r>
            <a:endParaRPr lang="en-US" dirty="0"/>
          </a:p>
          <a:p>
            <a:r>
              <a:rPr lang="en-US" dirty="0"/>
              <a:t>Our goal is practical ASR that  an easily be used for product, i.e.:</a:t>
            </a:r>
            <a:endParaRPr lang="en-US" dirty="0"/>
          </a:p>
          <a:p>
            <a:pPr lvl="1"/>
            <a:r>
              <a:rPr lang="en-US" dirty="0"/>
              <a:t>Best possible WER</a:t>
            </a:r>
            <a:endParaRPr lang="en-US" dirty="0"/>
          </a:p>
          <a:p>
            <a:pPr lvl="1"/>
            <a:r>
              <a:rPr lang="en-US" dirty="0"/>
              <a:t>Reasonable training time</a:t>
            </a:r>
            <a:endParaRPr lang="en-US" dirty="0"/>
          </a:p>
          <a:p>
            <a:pPr lvl="1"/>
            <a:r>
              <a:rPr lang="en-US" dirty="0"/>
              <a:t>Good performance in inference</a:t>
            </a:r>
            <a:endParaRPr lang="en-US" dirty="0"/>
          </a:p>
          <a:p>
            <a:pPr lvl="1"/>
            <a:r>
              <a:rPr lang="en-US" dirty="0"/>
              <a:t>Easy to contextualize/personalize (e.g. for new words)</a:t>
            </a:r>
            <a:endParaRPr lang="en-US" dirty="0"/>
          </a:p>
          <a:p>
            <a:r>
              <a:rPr lang="en-US" dirty="0"/>
              <a:t>We already have good WER and fast training, but need to work on contextualization.</a:t>
            </a:r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sz="4800" b="1" kern="0" spc="-90" dirty="0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Overview</a:t>
            </a:r>
            <a:endParaRPr sz="4800" b="1" kern="0" spc="-90" dirty="0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4351338"/>
          </a:xfrm>
        </p:spPr>
        <p:txBody>
          <a:bodyPr/>
          <a:lstStyle/>
          <a:p>
            <a:r>
              <a:rPr lang="en-US" dirty="0"/>
              <a:t>Will describe our current system (what techniques we are using)</a:t>
            </a:r>
            <a:endParaRPr lang="en-US" dirty="0"/>
          </a:p>
          <a:p>
            <a:r>
              <a:rPr lang="en-US" dirty="0"/>
              <a:t>Will briefly go through some of our recent technical work</a:t>
            </a:r>
            <a:endParaRPr lang="en-US" dirty="0"/>
          </a:p>
          <a:p>
            <a:r>
              <a:rPr lang="en-US" dirty="0"/>
              <a:t>Will describe our inference framework “Sherpa”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Summary of our current system (batch mode)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19816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versions for batch-mode decoding vs. real-time decoding</a:t>
            </a:r>
            <a:endParaRPr lang="en-US" dirty="0"/>
          </a:p>
          <a:p>
            <a:r>
              <a:rPr lang="en-US" dirty="0"/>
              <a:t>For batch mode...</a:t>
            </a:r>
            <a:endParaRPr lang="en-US" dirty="0"/>
          </a:p>
          <a:p>
            <a:r>
              <a:rPr lang="en-US" dirty="0"/>
              <a:t>Encoder is a modified Conformer or (our current best) </a:t>
            </a:r>
            <a:r>
              <a:rPr lang="en-US" dirty="0" err="1"/>
              <a:t>Zipformer</a:t>
            </a:r>
            <a:r>
              <a:rPr lang="en-US" dirty="0"/>
              <a:t>.  Will describe later.</a:t>
            </a:r>
            <a:endParaRPr lang="en-US" dirty="0"/>
          </a:p>
          <a:p>
            <a:r>
              <a:rPr lang="en-US" dirty="0"/>
              <a:t>Decoder is a Transducer (like RNN-T).</a:t>
            </a:r>
            <a:endParaRPr lang="en-US" dirty="0"/>
          </a:p>
          <a:p>
            <a:pPr lvl="1"/>
            <a:r>
              <a:rPr lang="en-US" dirty="0"/>
              <a:t>It is not recurrent because we use “stateless RNN-T”: the decoder only see 2 symbols of history.</a:t>
            </a:r>
            <a:endParaRPr lang="en-US" dirty="0"/>
          </a:p>
          <a:p>
            <a:r>
              <a:rPr lang="en-US" dirty="0"/>
              <a:t>We usually decode without LM, since LM doesn’t give very big improvements</a:t>
            </a:r>
            <a:endParaRPr lang="en-US" dirty="0"/>
          </a:p>
          <a:p>
            <a:pPr lvl="1"/>
            <a:r>
              <a:rPr lang="en-US" dirty="0"/>
              <a:t>Our tools do support decoding and rescoring with various types of LM, e.g. FSAs or neural LMs.</a:t>
            </a:r>
            <a:endParaRPr lang="en-US" dirty="0"/>
          </a:p>
          <a:p>
            <a:pPr lvl="1"/>
            <a:r>
              <a:rPr lang="en-US" dirty="0"/>
              <a:t>Important for real applications.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Summary of our current system (streaming)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4667250"/>
          </a:xfrm>
        </p:spPr>
        <p:txBody>
          <a:bodyPr>
            <a:normAutofit/>
          </a:bodyPr>
          <a:lstStyle/>
          <a:p>
            <a:r>
              <a:rPr lang="en-US" dirty="0"/>
              <a:t>For streaming decoding, we have a few different encoders (the decoder is the same as batch mode):</a:t>
            </a:r>
            <a:endParaRPr lang="en-US" dirty="0"/>
          </a:p>
          <a:p>
            <a:pPr lvl="1"/>
            <a:r>
              <a:rPr lang="en-US" dirty="0"/>
              <a:t>”Streaming” Conformer with block-wise attention mask, like </a:t>
            </a:r>
            <a:r>
              <a:rPr lang="en-US" dirty="0" err="1"/>
              <a:t>WeNet</a:t>
            </a:r>
            <a:endParaRPr lang="en-US" dirty="0"/>
          </a:p>
          <a:p>
            <a:pPr lvl="1"/>
            <a:r>
              <a:rPr lang="en-US" dirty="0" err="1"/>
              <a:t>Emformer</a:t>
            </a:r>
            <a:endParaRPr lang="en-US" dirty="0"/>
          </a:p>
          <a:p>
            <a:pPr lvl="2"/>
            <a:r>
              <a:rPr lang="en-US" dirty="0"/>
              <a:t>Slightly worse WERs than Conformer, and slower to train</a:t>
            </a:r>
            <a:endParaRPr lang="en-US" dirty="0"/>
          </a:p>
          <a:p>
            <a:pPr lvl="2"/>
            <a:r>
              <a:rPr lang="en-US" dirty="0"/>
              <a:t>Uses less memory in inference time than </a:t>
            </a:r>
            <a:r>
              <a:rPr lang="en-US" dirty="0" err="1"/>
              <a:t>Cnformer</a:t>
            </a:r>
            <a:endParaRPr lang="en-US" dirty="0"/>
          </a:p>
          <a:p>
            <a:pPr lvl="1"/>
            <a:r>
              <a:rPr lang="en-US" dirty="0"/>
              <a:t>LSTM</a:t>
            </a:r>
            <a:endParaRPr lang="en-US" dirty="0"/>
          </a:p>
          <a:p>
            <a:pPr lvl="2"/>
            <a:r>
              <a:rPr lang="en-US" dirty="0"/>
              <a:t>LSTM uses very little memory in inference time</a:t>
            </a:r>
            <a:endParaRPr lang="en-US" dirty="0"/>
          </a:p>
          <a:p>
            <a:pPr lvl="2"/>
            <a:r>
              <a:rPr lang="en-US" dirty="0"/>
              <a:t>It generalizes much worse on limited training data, but at ~10k hours it is as good as our Conformer.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585" y="416561"/>
            <a:ext cx="10515600" cy="1035004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Some results (non-streaming vs. streaming)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92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​​​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204" y="1461372"/>
          <a:ext cx="8903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067"/>
                <a:gridCol w="1304014"/>
                <a:gridCol w="1608195"/>
                <a:gridCol w="1920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Non-streaming Model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Test-clean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Test-other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Conformer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GigaSpeech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Conformer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GigaSpeech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LM rescoring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1295203" y="3131717"/>
          <a:ext cx="8903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970"/>
                <a:gridCol w="1296063"/>
                <a:gridCol w="1590260"/>
                <a:gridCol w="19305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Streaming Model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Model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Test-clean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Test-other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Conformer, chunk=0.32s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Conformer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GigaSpeech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dirty="0"/>
                        <a:t>chunk=0.32s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ConvEmformer, chunk=0.</a:t>
                      </a:r>
                      <a:r>
                        <a:rPr lang="en-US" altLang="zh-CN" dirty="0"/>
                        <a:t>32</a:t>
                      </a:r>
                      <a:r>
                        <a:rPr lang="en-US" dirty="0"/>
                        <a:t>s, right=0.08s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GigaSpeech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LSTM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GigaSpeech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LM rescoring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6341" y="6072107"/>
            <a:ext cx="6905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Some trained on </a:t>
            </a:r>
            <a:r>
              <a:rPr lang="en-US" sz="2000" dirty="0" err="1"/>
              <a:t>LibriSpeech</a:t>
            </a:r>
            <a:r>
              <a:rPr lang="en-US" sz="2000" dirty="0"/>
              <a:t>, some on </a:t>
            </a:r>
            <a:r>
              <a:rPr lang="en-US" sz="2000" dirty="0" err="1"/>
              <a:t>LibriSpeech</a:t>
            </a:r>
            <a:r>
              <a:rPr lang="en-US" sz="2000" dirty="0"/>
              <a:t> + </a:t>
            </a:r>
            <a:r>
              <a:rPr lang="en-US" sz="2000" dirty="0" err="1"/>
              <a:t>GigaSpeech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Decoding with language models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2794501"/>
          </a:xfrm>
        </p:spPr>
        <p:txBody>
          <a:bodyPr>
            <a:normAutofit/>
          </a:bodyPr>
          <a:lstStyle/>
          <a:p>
            <a:r>
              <a:rPr lang="en-US" dirty="0"/>
              <a:t>On matched testing data, Transducers perform very well without using a language model (LM-free).</a:t>
            </a:r>
            <a:endParaRPr lang="en-US" dirty="0"/>
          </a:p>
          <a:p>
            <a:r>
              <a:rPr lang="en-US" dirty="0"/>
              <a:t>The model ”learns” the language model, but it is mostly learned by the encoder (the decoder only sees 2 symbols of history in our setup).</a:t>
            </a:r>
            <a:endParaRPr lang="en-US" dirty="0"/>
          </a:p>
          <a:p>
            <a:r>
              <a:rPr lang="en-US" dirty="0"/>
              <a:t>We do get improvements if we use a language model. 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92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​​​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2" descr="1.mi LOGO （小米橙）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9705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sz="4800" b="1" kern="0" spc="-90" dirty="0" err="1">
                <a:ln>
                  <a:noFill/>
                </a:ln>
                <a:gradFill flip="none" rotWithShape="1">
                  <a:gsLst>
                    <a:gs pos="0">
                      <a:srgbClr val="89C4FF"/>
                    </a:gs>
                    <a:gs pos="100000">
                      <a:srgbClr val="1B538D"/>
                    </a:gs>
                  </a:gsLst>
                  <a:lin ang="11476743" scaled="0"/>
                </a:gradFill>
                <a:effectLst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Decoding with language models</a:t>
            </a:r>
            <a:endParaRPr sz="4800" b="1" kern="0" spc="-90" dirty="0" err="1">
              <a:ln>
                <a:noFill/>
              </a:ln>
              <a:gradFill flip="none" rotWithShape="1">
                <a:gsLst>
                  <a:gs pos="0">
                    <a:srgbClr val="89C4FF"/>
                  </a:gs>
                  <a:gs pos="100000">
                    <a:srgbClr val="1B538D"/>
                  </a:gs>
                </a:gsLst>
                <a:lin ang="11476743" scaled="0"/>
              </a:gradFill>
              <a:effectLst/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3745" y="1980565"/>
            <a:ext cx="3739515" cy="3686810"/>
          </a:xfrm>
        </p:spPr>
        <p:txBody>
          <a:bodyPr>
            <a:normAutofit/>
          </a:bodyPr>
          <a:lstStyle/>
          <a:p>
            <a:r>
              <a:rPr lang="en-US" dirty="0"/>
              <a:t>SF == shallow fusion</a:t>
            </a:r>
            <a:endParaRPr lang="en-US" dirty="0"/>
          </a:p>
          <a:p>
            <a:r>
              <a:rPr lang="en-US" dirty="0"/>
              <a:t>ILME == internal LM estimation (done by zeroing encoder embedding)</a:t>
            </a:r>
            <a:endParaRPr lang="en-US" dirty="0"/>
          </a:p>
          <a:p>
            <a:r>
              <a:rPr lang="en-US" dirty="0"/>
              <a:t>LODR == use bigram LM to estimate internal LM to subtract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8790" y="1353820"/>
          <a:ext cx="7894955" cy="5292090"/>
        </p:xfrm>
        <a:graphic>
          <a:graphicData uri="http://schemas.openxmlformats.org/drawingml/2006/table">
            <a:tbl>
              <a:tblPr/>
              <a:tblGrid>
                <a:gridCol w="1428750"/>
                <a:gridCol w="1772285"/>
                <a:gridCol w="530860"/>
                <a:gridCol w="727710"/>
                <a:gridCol w="711835"/>
                <a:gridCol w="1058545"/>
                <a:gridCol w="741045"/>
                <a:gridCol w="923925"/>
              </a:tblGrid>
              <a:tr h="58801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Model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Decoding method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λ1 </a:t>
                      </a:r>
                      <a:endParaRPr lang="el-GR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λ2 </a:t>
                      </a:r>
                      <a:endParaRPr lang="el-GR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test-clean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WERR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test-other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WERR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88010">
                <a:tc rowSpan="4"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LSTM (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Libri+Giga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)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Modified beam search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2.73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7.15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588010">
                <a:tc vMerge="1"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+ SF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2.42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11.40%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6.46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9.70%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588010">
                <a:tc vMerge="1"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+ SF + ILME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0.05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2.36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13.60%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6.23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12.90%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588010">
                <a:tc vMerge="1"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+ SF + LODR (bigram)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0.16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2.28 </a:t>
                      </a:r>
                      <a:endParaRPr lang="en-US" sz="1700" b="1" i="0" dirty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16.5%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5.94 </a:t>
                      </a:r>
                      <a:endParaRPr lang="en-US" sz="1700" b="1" i="0" dirty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16.9%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588010">
                <a:tc rowSpan="4"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Conformer (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Libri+Giga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)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Modified beam search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2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4.63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588010">
                <a:tc vMerge="1"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+ SF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-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1.96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2.00%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4.18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9.70%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588010">
                <a:tc vMerge="1"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+ SF + ILME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0.05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1.82 </a:t>
                      </a:r>
                      <a:endParaRPr lang="en-US" sz="1700" b="1" i="0" dirty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9.0%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4.1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11.40%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588010">
                <a:tc vMerge="1"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+ SF + LODR (bigram) 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0.4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0.14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1.83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8.50%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4.03 </a:t>
                      </a:r>
                      <a:endParaRPr lang="en-US" sz="1700" b="1" i="0" dirty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LarkHackSafariFont"/>
                        </a:rPr>
                        <a:t>13.0% 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LarkHackSafariFont"/>
                      </a:endParaRPr>
                    </a:p>
                  </a:txBody>
                  <a:tcPr marL="70348" marR="70348" marT="35174" marB="3517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92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​​​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2" descr="1.mi LOGO （小米橙） (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47739" y="222943"/>
            <a:ext cx="586740" cy="589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0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1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2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3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4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5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6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7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8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19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2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20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21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22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23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24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25.xml><?xml version="1.0" encoding="utf-8"?>
<p:tagLst xmlns:p="http://schemas.openxmlformats.org/presentationml/2006/main">
  <p:tag name="KSO_WPP_MARK_KEY" val="fabe10b7-c503-4d71-8c65-5b99a2b636e1"/>
  <p:tag name="COMMONDATA" val="eyJoZGlkIjoiZTNiMmJjMGUyMDNhMGI0MjllZTc4OTE3ODRjOTBjMWQifQ=="/>
</p:tagLst>
</file>

<file path=ppt/tags/tag3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4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5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6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7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8.xml><?xml version="1.0" encoding="utf-8"?>
<p:tagLst xmlns:p="http://schemas.openxmlformats.org/presentationml/2006/main">
  <p:tag name="KSO_WM_UNIT_PLACING_PICTURE_USER_VIEWPORT" val="{&quot;height&quot;:928,&quot;width&quot;:924}"/>
</p:tagLst>
</file>

<file path=ppt/tags/tag9.xml><?xml version="1.0" encoding="utf-8"?>
<p:tagLst xmlns:p="http://schemas.openxmlformats.org/presentationml/2006/main">
  <p:tag name="KSO_WM_UNIT_TABLE_BEAUTIFY" val="smartTable{db1f0828-f883-4039-a3d5-200f72891169}"/>
  <p:tag name="TABLE_ENDDRAG_ORIGIN_RECT" val="621*392"/>
  <p:tag name="TABLE_ENDDRAG_RECT" val="37*130*621*3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7709</Words>
  <Application>WPS 演示</Application>
  <PresentationFormat>Widescreen</PresentationFormat>
  <Paragraphs>492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LarkHackSafariFont</vt:lpstr>
      <vt:lpstr>Segoe Print</vt:lpstr>
      <vt:lpstr>微软雅黑</vt:lpstr>
      <vt:lpstr>Arial Unicode MS</vt:lpstr>
      <vt:lpstr>Calibri Light</vt:lpstr>
      <vt:lpstr>等线</vt:lpstr>
      <vt:lpstr>Office Theme</vt:lpstr>
      <vt:lpstr>Progress in next-gen-Kaldi team</vt:lpstr>
      <vt:lpstr>Summary of progress since last year</vt:lpstr>
      <vt:lpstr>Current objectives and focus</vt:lpstr>
      <vt:lpstr>Overview</vt:lpstr>
      <vt:lpstr>Summary of our current system (batch mode)</vt:lpstr>
      <vt:lpstr>Summary of our current system (streaming)</vt:lpstr>
      <vt:lpstr>Some results (non-streaming vs. streaming)</vt:lpstr>
      <vt:lpstr>Decoding with language models</vt:lpstr>
      <vt:lpstr>Decoding with language models</vt:lpstr>
      <vt:lpstr>Decoding with language models</vt:lpstr>
      <vt:lpstr>Some recent technical work</vt:lpstr>
      <vt:lpstr>Pruned Transducer training</vt:lpstr>
      <vt:lpstr>Pruned Transducer Training</vt:lpstr>
      <vt:lpstr>Delay-penalized Transducer</vt:lpstr>
      <vt:lpstr>Delay-penalized Transducer</vt:lpstr>
      <vt:lpstr>Knowledge Distillation by predicting multi-codebook Quantization Indexes</vt:lpstr>
      <vt:lpstr>Knowledge Distillation by predicting multi-codebook Quantization Indexes</vt:lpstr>
      <vt:lpstr>Zipformer</vt:lpstr>
      <vt:lpstr>Zipformer: WERs (greedy search, no LM)</vt:lpstr>
      <vt:lpstr>Sherpa</vt:lpstr>
      <vt:lpstr>Sherpa - features</vt:lpstr>
      <vt:lpstr>Thankyou!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in next-gen-Kaldi team</dc:title>
  <dc:creator>24140</dc:creator>
  <cp:lastModifiedBy>Lemon</cp:lastModifiedBy>
  <cp:revision>30</cp:revision>
  <dcterms:created xsi:type="dcterms:W3CDTF">2022-11-11T09:03:00Z</dcterms:created>
  <dcterms:modified xsi:type="dcterms:W3CDTF">2022-11-13T12:40:13Z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9EB850051046438BA511CC28B59895F4</vt:lpwstr>
  </property>
  <property fmtid="{D5CDD505-2E9C-101B-9397-08002B2CF9AE}" pid="3" name="KSOProductBuildVer">
    <vt:lpwstr>2052-11.1.0.12763</vt:lpwstr>
  </property>
</Properties>
</file>