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78" r:id="rId2"/>
    <p:sldId id="458" r:id="rId3"/>
    <p:sldId id="350" r:id="rId4"/>
    <p:sldId id="429" r:id="rId5"/>
    <p:sldId id="430" r:id="rId6"/>
    <p:sldId id="431" r:id="rId7"/>
    <p:sldId id="432" r:id="rId8"/>
    <p:sldId id="436" r:id="rId9"/>
    <p:sldId id="351" r:id="rId10"/>
    <p:sldId id="437" r:id="rId11"/>
    <p:sldId id="438" r:id="rId12"/>
    <p:sldId id="442" r:id="rId13"/>
    <p:sldId id="459" r:id="rId14"/>
    <p:sldId id="352" r:id="rId15"/>
    <p:sldId id="445" r:id="rId16"/>
    <p:sldId id="446" r:id="rId17"/>
    <p:sldId id="447" r:id="rId18"/>
    <p:sldId id="460" r:id="rId19"/>
    <p:sldId id="261" r:id="rId20"/>
    <p:sldId id="457" r:id="rId21"/>
    <p:sldId id="368" r:id="rId22"/>
    <p:sldId id="267" r:id="rId23"/>
    <p:sldId id="424" r:id="rId24"/>
    <p:sldId id="425" r:id="rId25"/>
    <p:sldId id="426" r:id="rId26"/>
    <p:sldId id="427" r:id="rId27"/>
    <p:sldId id="455" r:id="rId28"/>
    <p:sldId id="456" r:id="rId29"/>
    <p:sldId id="371" r:id="rId30"/>
    <p:sldId id="283" r:id="rId31"/>
    <p:sldId id="450" r:id="rId32"/>
    <p:sldId id="435" r:id="rId33"/>
    <p:sldId id="452" r:id="rId34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FDFD"/>
    <a:srgbClr val="2B4857"/>
    <a:srgbClr val="223A46"/>
    <a:srgbClr val="000000"/>
    <a:srgbClr val="2D4D5D"/>
    <a:srgbClr val="2DE3C9"/>
    <a:srgbClr val="1AD1F6"/>
    <a:srgbClr val="E2003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2" autoAdjust="0"/>
    <p:restoredTop sz="76347" autoAdjust="0"/>
  </p:normalViewPr>
  <p:slideViewPr>
    <p:cSldViewPr>
      <p:cViewPr>
        <p:scale>
          <a:sx n="100" d="100"/>
          <a:sy n="100" d="100"/>
        </p:scale>
        <p:origin x="198" y="11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E162B-D9D7-4A7C-A048-E327715032EB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138E6-E906-4F92-996E-008D3C1AE5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1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3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46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4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11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347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47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然后我们介绍下了</a:t>
            </a:r>
            <a:r>
              <a:rPr lang="en-US" altLang="zh-CN" dirty="0" err="1"/>
              <a:t>VoxCelebSRC</a:t>
            </a:r>
            <a:r>
              <a:rPr lang="zh-CN" altLang="en-US" dirty="0"/>
              <a:t>的一些结果。</a:t>
            </a:r>
          </a:p>
          <a:p>
            <a:r>
              <a:rPr lang="zh-CN" altLang="en-US" dirty="0"/>
              <a:t>我们的训练集都是只用了</a:t>
            </a:r>
            <a:r>
              <a:rPr lang="en-US" altLang="zh-CN" dirty="0"/>
              <a:t>VoxCeleb2</a:t>
            </a:r>
            <a:r>
              <a:rPr lang="zh-CN" altLang="en-US" dirty="0"/>
              <a:t>训练，只训练了一次，没有进行</a:t>
            </a:r>
            <a:r>
              <a:rPr lang="en-US" altLang="zh-CN" dirty="0" err="1"/>
              <a:t>LargeMargin</a:t>
            </a:r>
            <a:r>
              <a:rPr lang="zh-CN" altLang="en-US" dirty="0"/>
              <a:t>的调优。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resnet34</a:t>
            </a:r>
            <a:r>
              <a:rPr lang="zh-CN" altLang="en-US" dirty="0"/>
              <a:t>的模型上，经过</a:t>
            </a:r>
            <a:r>
              <a:rPr lang="en-US" altLang="zh-CN" dirty="0" err="1"/>
              <a:t>ASnorm</a:t>
            </a:r>
            <a:r>
              <a:rPr lang="zh-CN" altLang="en-US" dirty="0"/>
              <a:t>在</a:t>
            </a:r>
            <a:r>
              <a:rPr lang="en-US" altLang="zh-CN" dirty="0"/>
              <a:t>vox1-O-clean</a:t>
            </a:r>
            <a:r>
              <a:rPr lang="zh-CN" altLang="en-US" dirty="0"/>
              <a:t>的结果是</a:t>
            </a:r>
            <a:r>
              <a:rPr lang="en-US" altLang="zh-CN" dirty="0"/>
              <a:t>0.819</a:t>
            </a:r>
            <a:r>
              <a:rPr lang="zh-CN" altLang="en-US" dirty="0"/>
              <a:t>。 </a:t>
            </a:r>
            <a:r>
              <a:rPr lang="en-US" altLang="zh-CN" dirty="0"/>
              <a:t>ECAPA channel1024</a:t>
            </a:r>
            <a:r>
              <a:rPr lang="zh-CN" altLang="en-US" dirty="0"/>
              <a:t>的结果是</a:t>
            </a:r>
            <a:r>
              <a:rPr lang="en-US" altLang="zh-CN" dirty="0"/>
              <a:t>0.856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68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34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18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317F8-779F-4874-A492-328BBCF23B1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74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60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3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68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37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0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14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24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00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3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55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0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000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2A-E95F-4D71-A527-9C8E1867304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57C-1653-43D2-B695-6D48D1DA9F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2A-E95F-4D71-A527-9C8E1867304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57C-1653-43D2-B695-6D48D1DA9F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ve Alt An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4487018" y="4851978"/>
            <a:ext cx="169964" cy="1762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5E6C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2A-E95F-4D71-A527-9C8E1867304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57C-1653-43D2-B695-6D48D1DA9F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2A-E95F-4D71-A527-9C8E1867304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57C-1653-43D2-B695-6D48D1DA9F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2A-E95F-4D71-A527-9C8E1867304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57C-1653-43D2-B695-6D48D1DA9F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2A-E95F-4D71-A527-9C8E1867304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57C-1653-43D2-B695-6D48D1DA9F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2A-E95F-4D71-A527-9C8E1867304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57C-1653-43D2-B695-6D48D1DA9F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2A-E95F-4D71-A527-9C8E1867304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57C-1653-43D2-B695-6D48D1DA9F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2A-E95F-4D71-A527-9C8E1867304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57C-1653-43D2-B695-6D48D1DA9F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2A-E95F-4D71-A527-9C8E1867304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57C-1653-43D2-B695-6D48D1DA9F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132A-E95F-4D71-A527-9C8E1867304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C57C-1653-43D2-B695-6D48D1DA9F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hyperlink" Target="https://github.com/Snowdar/asv-subtools/tree/master/recipe/ap-olr2020-baseline/run.sh" TargetMode="Externa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hyperlink" Target="https://github.com/Snowdar/asv-subtools/tree/master/recipe/olr2021-baseline/run.sh" TargetMode="Externa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github.com/Snowdar/asv-subtools/tree/master/recipe/cnsrc/sv/run-cnsrc_sv.sh" TargetMode="External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Snowdar/asv-subtools/blob/master/pytorch/launcher/runEcapaXvector_online.py" TargetMode="External"/><Relationship Id="rId5" Type="http://schemas.openxmlformats.org/officeDocument/2006/relationships/hyperlink" Target="https://github.com/Snowdar/asv-subtools/blob/master/pytorch/launcher/runResnetXvector_online.py" TargetMode="External"/><Relationship Id="rId4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hyperlink" Target="https://github.com/Snowdar/asv-subtools/blob/master/pytorch/launcher/runTransformerXvector.py" TargetMode="Externa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e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等腰三角形 29"/>
          <p:cNvSpPr/>
          <p:nvPr/>
        </p:nvSpPr>
        <p:spPr bwMode="auto">
          <a:xfrm rot="16200000">
            <a:off x="5951612" y="3539810"/>
            <a:ext cx="141424" cy="121916"/>
          </a:xfrm>
          <a:prstGeom prst="triangle">
            <a:avLst/>
          </a:prstGeom>
          <a:solidFill>
            <a:srgbClr val="FFFFFF">
              <a:alpha val="67000"/>
            </a:srgbClr>
          </a:solidFill>
          <a:ln>
            <a:noFill/>
          </a:ln>
          <a:effectLst/>
        </p:spPr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989116" y="3446879"/>
            <a:ext cx="303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FOREIGN  STYLE  TEMPLATES</a:t>
            </a:r>
            <a:endParaRPr lang="zh-CN" altLang="en-US" sz="1200" dirty="0">
              <a:solidFill>
                <a:srgbClr val="FFFFFF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116049" y="3302508"/>
            <a:ext cx="4650198" cy="0"/>
          </a:xfrm>
          <a:prstGeom prst="line">
            <a:avLst/>
          </a:prstGeom>
          <a:ln>
            <a:solidFill>
              <a:srgbClr val="FFFFFF">
                <a:alpha val="54000"/>
              </a:srgb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27684" y="1673567"/>
            <a:ext cx="5688632" cy="1314372"/>
          </a:xfrm>
          <a:prstGeom prst="rect">
            <a:avLst/>
          </a:prstGeom>
          <a:noFill/>
          <a:effectLst/>
        </p:spPr>
        <p:txBody>
          <a:bodyPr wrap="square" lIns="82461" tIns="41230" rIns="82461" bIns="41230" rtlCol="0">
            <a:spAutoFit/>
          </a:bodyPr>
          <a:lstStyle/>
          <a:p>
            <a:pPr algn="ctr"/>
            <a:r>
              <a:rPr lang="zh-CN" altLang="en-US" sz="4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声纹识别开源工具</a:t>
            </a:r>
            <a:endParaRPr lang="en-US" altLang="zh-CN" sz="4000" b="1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ASV-</a:t>
            </a:r>
            <a:r>
              <a:rPr lang="en-US" altLang="zh-CN" sz="4000" b="1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Subtools</a:t>
            </a:r>
            <a:endParaRPr lang="en-US" altLang="zh-CN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95CD60-CFBD-6F4F-AB8D-2499C14D40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" y="0"/>
            <a:ext cx="1488257" cy="1411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F7324B-44FF-31D9-7AE0-A7C13405AF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57751"/>
            <a:ext cx="2002102" cy="895586"/>
          </a:xfrm>
          <a:prstGeom prst="rect">
            <a:avLst/>
          </a:prstGeom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0C0E3CDF-9216-132E-D7AD-9AF9250C3D59}"/>
              </a:ext>
            </a:extLst>
          </p:cNvPr>
          <p:cNvSpPr txBox="1"/>
          <p:nvPr/>
        </p:nvSpPr>
        <p:spPr>
          <a:xfrm>
            <a:off x="5460164" y="3025240"/>
            <a:ext cx="1124320" cy="391042"/>
          </a:xfrm>
          <a:prstGeom prst="rect">
            <a:avLst/>
          </a:prstGeom>
          <a:noFill/>
        </p:spPr>
        <p:txBody>
          <a:bodyPr wrap="square" lIns="82461" tIns="41230" rIns="82461" bIns="41230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江涛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1530BA1-AD95-B8B5-D80A-1D457E1A5AC2}"/>
              </a:ext>
            </a:extLst>
          </p:cNvPr>
          <p:cNvGrpSpPr/>
          <p:nvPr/>
        </p:nvGrpSpPr>
        <p:grpSpPr>
          <a:xfrm>
            <a:off x="1116311" y="460609"/>
            <a:ext cx="7560144" cy="338554"/>
            <a:chOff x="1116310" y="460609"/>
            <a:chExt cx="10657425" cy="338554"/>
          </a:xfrm>
        </p:grpSpPr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89203C69-EC84-3266-8D1D-71CA57CAD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7424" y="699542"/>
              <a:ext cx="7216311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20" name="TextBox 82">
              <a:extLst>
                <a:ext uri="{FF2B5EF4-FFF2-40B4-BE49-F238E27FC236}">
                  <a16:creationId xmlns:a16="http://schemas.microsoft.com/office/drawing/2014/main" id="{FFB03410-A864-50D4-E878-C50FCDCE0AB2}"/>
                </a:ext>
              </a:extLst>
            </p:cNvPr>
            <p:cNvSpPr txBox="1"/>
            <p:nvPr/>
          </p:nvSpPr>
          <p:spPr>
            <a:xfrm>
              <a:off x="1116310" y="460609"/>
              <a:ext cx="4160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工具介绍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—ASV-</a:t>
              </a:r>
              <a:r>
                <a:rPr lang="en-US" altLang="zh-CN" sz="1600" b="1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Subtools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3A999E9-12AF-F0BD-4A7D-57E57946CD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" t="-394" r="-250" b="45780"/>
          <a:stretch/>
        </p:blipFill>
        <p:spPr>
          <a:xfrm>
            <a:off x="880460" y="1072501"/>
            <a:ext cx="3662422" cy="2587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E2413A-D3C8-81B5-E680-6F11D0CFC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82" y="1068208"/>
            <a:ext cx="3920073" cy="16848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EC7D5F-A85D-41E9-D96C-A174B43883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82" y="2928894"/>
            <a:ext cx="3836084" cy="168486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074C480-EAAA-F614-1B3D-5763CEEFA7BB}"/>
              </a:ext>
            </a:extLst>
          </p:cNvPr>
          <p:cNvSpPr txBox="1"/>
          <p:nvPr/>
        </p:nvSpPr>
        <p:spPr>
          <a:xfrm>
            <a:off x="611560" y="3666291"/>
            <a:ext cx="462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3E597F"/>
                </a:solidFill>
                <a:ea typeface="PingFang SC" panose="020B0400000000000000" pitchFamily="34" charset="-122"/>
              </a:rPr>
              <a:t>https://github.com/Snowdar/asv-subtools</a:t>
            </a:r>
            <a:endParaRPr lang="zh-CN" altLang="en-US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D9E3A0-2E1F-3EAB-3D14-E17428143F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4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1530BA1-AD95-B8B5-D80A-1D457E1A5AC2}"/>
              </a:ext>
            </a:extLst>
          </p:cNvPr>
          <p:cNvGrpSpPr/>
          <p:nvPr/>
        </p:nvGrpSpPr>
        <p:grpSpPr>
          <a:xfrm>
            <a:off x="1116311" y="460609"/>
            <a:ext cx="7560144" cy="338554"/>
            <a:chOff x="1116310" y="460609"/>
            <a:chExt cx="10657425" cy="338554"/>
          </a:xfrm>
        </p:grpSpPr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89203C69-EC84-3266-8D1D-71CA57CAD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7424" y="699542"/>
              <a:ext cx="7216311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20" name="TextBox 82">
              <a:extLst>
                <a:ext uri="{FF2B5EF4-FFF2-40B4-BE49-F238E27FC236}">
                  <a16:creationId xmlns:a16="http://schemas.microsoft.com/office/drawing/2014/main" id="{FFB03410-A864-50D4-E878-C50FCDCE0AB2}"/>
                </a:ext>
              </a:extLst>
            </p:cNvPr>
            <p:cNvSpPr txBox="1"/>
            <p:nvPr/>
          </p:nvSpPr>
          <p:spPr>
            <a:xfrm>
              <a:off x="1116310" y="460609"/>
              <a:ext cx="4160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工具介绍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—ASV-</a:t>
              </a:r>
              <a:r>
                <a:rPr lang="en-US" altLang="zh-CN" sz="1600" b="1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Subtools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FBA574D-BFF5-D5C8-9B80-C44C60385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69850"/>
            <a:ext cx="6364199" cy="357986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99C4732-4B5E-5EEC-D9C4-9CBF671C2846}"/>
              </a:ext>
            </a:extLst>
          </p:cNvPr>
          <p:cNvSpPr/>
          <p:nvPr/>
        </p:nvSpPr>
        <p:spPr>
          <a:xfrm>
            <a:off x="2921310" y="4697840"/>
            <a:ext cx="3616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zh-CN" sz="1400" b="1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ASV</a:t>
            </a:r>
            <a:r>
              <a:rPr lang="en-US" altLang="zh-CN" sz="1400" b="1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lang="en-US" altLang="zh-CN" sz="1400" b="1" dirty="0" err="1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Subtools</a:t>
            </a:r>
            <a:r>
              <a:rPr lang="zh-CN" altLang="en-US" sz="1400" b="1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工程结构</a:t>
            </a:r>
            <a:endParaRPr lang="zh-CN" altLang="zh-CN" sz="1400" b="1" dirty="0">
              <a:solidFill>
                <a:prstClr val="black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54B5E3-3764-9C06-1317-B25E7560E7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4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1530BA1-AD95-B8B5-D80A-1D457E1A5AC2}"/>
              </a:ext>
            </a:extLst>
          </p:cNvPr>
          <p:cNvGrpSpPr/>
          <p:nvPr/>
        </p:nvGrpSpPr>
        <p:grpSpPr>
          <a:xfrm>
            <a:off x="1116311" y="460609"/>
            <a:ext cx="7560144" cy="338554"/>
            <a:chOff x="1116310" y="460609"/>
            <a:chExt cx="10657425" cy="338554"/>
          </a:xfrm>
        </p:grpSpPr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89203C69-EC84-3266-8D1D-71CA57CAD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7424" y="699542"/>
              <a:ext cx="7216311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20" name="TextBox 82">
              <a:extLst>
                <a:ext uri="{FF2B5EF4-FFF2-40B4-BE49-F238E27FC236}">
                  <a16:creationId xmlns:a16="http://schemas.microsoft.com/office/drawing/2014/main" id="{FFB03410-A864-50D4-E878-C50FCDCE0AB2}"/>
                </a:ext>
              </a:extLst>
            </p:cNvPr>
            <p:cNvSpPr txBox="1"/>
            <p:nvPr/>
          </p:nvSpPr>
          <p:spPr>
            <a:xfrm>
              <a:off x="1116310" y="460609"/>
              <a:ext cx="4160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工具介绍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—ASV-</a:t>
              </a:r>
              <a:r>
                <a:rPr lang="en-US" altLang="zh-CN" sz="1600" b="1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Subtools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0" name="图片 89">
            <a:extLst>
              <a:ext uri="{FF2B5EF4-FFF2-40B4-BE49-F238E27FC236}">
                <a16:creationId xmlns:a16="http://schemas.microsoft.com/office/drawing/2014/main" id="{D5CBB634-41FF-5312-1EB0-7803711AD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131590"/>
            <a:ext cx="6241030" cy="3231115"/>
          </a:xfrm>
          <a:prstGeom prst="rect">
            <a:avLst/>
          </a:prstGeom>
        </p:spPr>
      </p:pic>
      <p:sp>
        <p:nvSpPr>
          <p:cNvPr id="91" name="矩形 90">
            <a:extLst>
              <a:ext uri="{FF2B5EF4-FFF2-40B4-BE49-F238E27FC236}">
                <a16:creationId xmlns:a16="http://schemas.microsoft.com/office/drawing/2014/main" id="{774BB2C9-EB30-7F11-5124-578DAD24FABA}"/>
              </a:ext>
            </a:extLst>
          </p:cNvPr>
          <p:cNvSpPr/>
          <p:nvPr/>
        </p:nvSpPr>
        <p:spPr>
          <a:xfrm>
            <a:off x="2915816" y="4587974"/>
            <a:ext cx="3616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zh-CN" sz="1400" b="1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ASV</a:t>
            </a:r>
            <a:r>
              <a:rPr lang="en-US" altLang="zh-CN" sz="1400" b="1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lang="en-US" altLang="zh-CN" sz="1400" b="1" dirty="0" err="1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Subtools</a:t>
            </a:r>
            <a:r>
              <a:rPr lang="zh-CN" altLang="en-US" sz="1400" b="1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训练框架</a:t>
            </a:r>
            <a:endParaRPr lang="zh-CN" altLang="zh-CN" sz="1400" b="1" dirty="0">
              <a:solidFill>
                <a:prstClr val="black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708576-A4BE-190D-5314-571930886E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1530BA1-AD95-B8B5-D80A-1D457E1A5AC2}"/>
              </a:ext>
            </a:extLst>
          </p:cNvPr>
          <p:cNvGrpSpPr/>
          <p:nvPr/>
        </p:nvGrpSpPr>
        <p:grpSpPr>
          <a:xfrm>
            <a:off x="1116311" y="460609"/>
            <a:ext cx="7560144" cy="338554"/>
            <a:chOff x="1116310" y="460609"/>
            <a:chExt cx="10657425" cy="338554"/>
          </a:xfrm>
        </p:grpSpPr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89203C69-EC84-3266-8D1D-71CA57CAD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7424" y="699542"/>
              <a:ext cx="7216311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20" name="TextBox 82">
              <a:extLst>
                <a:ext uri="{FF2B5EF4-FFF2-40B4-BE49-F238E27FC236}">
                  <a16:creationId xmlns:a16="http://schemas.microsoft.com/office/drawing/2014/main" id="{FFB03410-A864-50D4-E878-C50FCDCE0AB2}"/>
                </a:ext>
              </a:extLst>
            </p:cNvPr>
            <p:cNvSpPr txBox="1"/>
            <p:nvPr/>
          </p:nvSpPr>
          <p:spPr>
            <a:xfrm>
              <a:off x="1116310" y="460609"/>
              <a:ext cx="4160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工具介绍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—ASV-</a:t>
              </a:r>
              <a:r>
                <a:rPr lang="en-US" altLang="zh-CN" sz="1600" b="1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Subtools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774BB2C9-EB30-7F11-5124-578DAD24FABA}"/>
              </a:ext>
            </a:extLst>
          </p:cNvPr>
          <p:cNvSpPr/>
          <p:nvPr/>
        </p:nvSpPr>
        <p:spPr>
          <a:xfrm>
            <a:off x="2915816" y="4587974"/>
            <a:ext cx="3616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后端打分脚本原理示意图</a:t>
            </a:r>
            <a:endParaRPr lang="zh-CN" altLang="zh-CN" sz="1400" b="1" dirty="0">
              <a:solidFill>
                <a:prstClr val="black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58CCE5-591E-C9D1-CD19-76FA5653E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474" y="1059582"/>
            <a:ext cx="6209051" cy="33170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4D9EF11-EA9E-9D21-2F06-1637871085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57962" y="2551200"/>
            <a:ext cx="2376264" cy="452597"/>
          </a:xfrm>
          <a:prstGeom prst="rect">
            <a:avLst/>
          </a:prstGeom>
          <a:noFill/>
        </p:spPr>
        <p:txBody>
          <a:bodyPr wrap="square" lIns="82461" tIns="41230" rIns="82461" bIns="41230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951830" y="938267"/>
            <a:ext cx="1283482" cy="1128040"/>
            <a:chOff x="3951830" y="938267"/>
            <a:chExt cx="1283482" cy="1128040"/>
          </a:xfrm>
        </p:grpSpPr>
        <p:sp>
          <p:nvSpPr>
            <p:cNvPr id="17" name="椭圆 16"/>
            <p:cNvSpPr/>
            <p:nvPr/>
          </p:nvSpPr>
          <p:spPr>
            <a:xfrm>
              <a:off x="3951830" y="938267"/>
              <a:ext cx="1128040" cy="11280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Castellar" panose="020A0402060406010301" pitchFamily="18" charset="0"/>
              </a:endParaRPr>
            </a:p>
          </p:txBody>
        </p:sp>
        <p:sp>
          <p:nvSpPr>
            <p:cNvPr id="14" name="Freeform 106"/>
            <p:cNvSpPr/>
            <p:nvPr/>
          </p:nvSpPr>
          <p:spPr bwMode="auto">
            <a:xfrm>
              <a:off x="4524640" y="1463385"/>
              <a:ext cx="0" cy="6923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latin typeface="Castellar" panose="020A0402060406010301" pitchFamily="18" charset="0"/>
              </a:endParaRPr>
            </a:p>
          </p:txBody>
        </p:sp>
        <p:sp>
          <p:nvSpPr>
            <p:cNvPr id="15" name="Freeform 107"/>
            <p:cNvSpPr/>
            <p:nvPr/>
          </p:nvSpPr>
          <p:spPr bwMode="auto">
            <a:xfrm>
              <a:off x="4524640" y="14668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latin typeface="Castellar" panose="020A0402060406010301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27748" y="1501790"/>
              <a:ext cx="1107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latin typeface="Castellar" panose="020A0402060406010301" pitchFamily="18" charset="0"/>
                  <a:ea typeface="微软雅黑" panose="020B0503020204020204" pitchFamily="34" charset="-122"/>
                  <a:cs typeface="Arial Unicode MS" panose="020B0604020202020204" pitchFamily="34" charset="-122"/>
                </a:rPr>
                <a:t>PART</a:t>
              </a:r>
              <a:r>
                <a:rPr lang="en-US" altLang="zh-CN" sz="2400" dirty="0">
                  <a:solidFill>
                    <a:srgbClr val="FFFFFF"/>
                  </a:solidFill>
                  <a:latin typeface="Castellar" panose="020A0402060406010301" pitchFamily="18" charset="0"/>
                  <a:ea typeface="微软雅黑" panose="020B0503020204020204" pitchFamily="34" charset="-122"/>
                  <a:cs typeface="Arial Unicode MS" panose="020B0604020202020204" pitchFamily="34" charset="-122"/>
                </a:rPr>
                <a:t>  </a:t>
              </a:r>
              <a:endParaRPr lang="zh-CN" altLang="en-US" sz="3600" dirty="0">
                <a:solidFill>
                  <a:srgbClr val="FFFFFF"/>
                </a:solidFill>
                <a:latin typeface="Castellar" panose="020A0402060406010301" pitchFamily="18" charset="0"/>
                <a:ea typeface="DFGothic-EB" panose="02010609010101010101" pitchFamily="1" charset="-128"/>
                <a:cs typeface="Arial Unicode MS" panose="020B0604020202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1830" y="1084434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  <a:latin typeface="Castellar" panose="020A0402060406010301" pitchFamily="18" charset="0"/>
                  <a:ea typeface="微软雅黑" panose="020B0503020204020204" pitchFamily="3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sz="3200" dirty="0">
                  <a:solidFill>
                    <a:srgbClr val="FFFFFF"/>
                  </a:solidFill>
                  <a:latin typeface="Castellar" panose="020A0402060406010301" pitchFamily="18" charset="0"/>
                  <a:ea typeface="DFGothic-EB" panose="02010609010101010101" pitchFamily="1" charset="-128"/>
                  <a:cs typeface="Arial Unicode MS" panose="020B0604020202020204" pitchFamily="34" charset="-122"/>
                </a:rPr>
                <a:t>03</a:t>
              </a:r>
              <a:endParaRPr lang="zh-CN" altLang="en-US" sz="3200" dirty="0">
                <a:solidFill>
                  <a:srgbClr val="FFFFFF"/>
                </a:solidFill>
                <a:latin typeface="Castellar" panose="020A0402060406010301" pitchFamily="18" charset="0"/>
                <a:ea typeface="DFGothic-EB" panose="02010609010101010101" pitchFamily="1" charset="-128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C104E04-3883-8387-FEA5-BEAF235D2A1F}"/>
              </a:ext>
            </a:extLst>
          </p:cNvPr>
          <p:cNvGrpSpPr/>
          <p:nvPr/>
        </p:nvGrpSpPr>
        <p:grpSpPr>
          <a:xfrm>
            <a:off x="1116311" y="460609"/>
            <a:ext cx="7560144" cy="338554"/>
            <a:chOff x="1116310" y="460609"/>
            <a:chExt cx="10657425" cy="338554"/>
          </a:xfrm>
        </p:grpSpPr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E6DDD2DC-FD50-B211-8A7C-C7E566E23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8693" y="699542"/>
              <a:ext cx="6395042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10" name="TextBox 82">
              <a:extLst>
                <a:ext uri="{FF2B5EF4-FFF2-40B4-BE49-F238E27FC236}">
                  <a16:creationId xmlns:a16="http://schemas.microsoft.com/office/drawing/2014/main" id="{20D25949-D8A8-344E-A738-5387C5BF50F0}"/>
                </a:ext>
              </a:extLst>
            </p:cNvPr>
            <p:cNvSpPr txBox="1"/>
            <p:nvPr/>
          </p:nvSpPr>
          <p:spPr>
            <a:xfrm>
              <a:off x="1116310" y="460609"/>
              <a:ext cx="4871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—OLR2020 Baseline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B245AD1-97B4-B1B1-0B7A-0EA5C6E86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959281"/>
            <a:ext cx="5054998" cy="307833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82941BF-2AD8-5FA8-BF3C-4DDAEBBC3C35}"/>
              </a:ext>
            </a:extLst>
          </p:cNvPr>
          <p:cNvSpPr txBox="1"/>
          <p:nvPr/>
        </p:nvSpPr>
        <p:spPr>
          <a:xfrm>
            <a:off x="2411760" y="4022387"/>
            <a:ext cx="61877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sng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/>
              </a:rPr>
              <a:t>subtools/recipe/ap-olr2020-baseline/run.sh</a:t>
            </a:r>
            <a:endParaRPr lang="en-US" altLang="zh-CN" sz="1800" b="0" i="0" u="sng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A5DB7E-6771-B9D8-9822-2A6CD9C5F557}"/>
              </a:ext>
            </a:extLst>
          </p:cNvPr>
          <p:cNvSpPr txBox="1"/>
          <p:nvPr/>
        </p:nvSpPr>
        <p:spPr>
          <a:xfrm>
            <a:off x="606608" y="4467447"/>
            <a:ext cx="7992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Zheng Li, Miao Zhao, </a:t>
            </a:r>
            <a:r>
              <a:rPr lang="en-US" altLang="zh-CN" sz="11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Qingyang</a:t>
            </a:r>
            <a:r>
              <a:rPr lang="en-US" altLang="zh-CN" sz="1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Hong, Lin Li, </a:t>
            </a:r>
            <a:r>
              <a:rPr lang="en-US" altLang="zh-CN" sz="11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Zhiyuan</a:t>
            </a:r>
            <a:r>
              <a:rPr lang="en-US" altLang="zh-CN" sz="1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Tang, Dong Wang, Liming Song and Cheng Yang, “AP20-OLR Challenge: Three Tasks and Their Baselines”, APSIPA ASC 2020.</a:t>
            </a:r>
            <a:endParaRPr lang="zh-CN" altLang="en-US" sz="11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D8BBD4-7444-F0EA-5996-1DE0A8DE7A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C104E04-3883-8387-FEA5-BEAF235D2A1F}"/>
              </a:ext>
            </a:extLst>
          </p:cNvPr>
          <p:cNvGrpSpPr/>
          <p:nvPr/>
        </p:nvGrpSpPr>
        <p:grpSpPr>
          <a:xfrm>
            <a:off x="1116311" y="460609"/>
            <a:ext cx="7560144" cy="338554"/>
            <a:chOff x="1116310" y="460609"/>
            <a:chExt cx="10657425" cy="338554"/>
          </a:xfrm>
        </p:grpSpPr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E6DDD2DC-FD50-B211-8A7C-C7E566E23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8693" y="699542"/>
              <a:ext cx="6395042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10" name="TextBox 82">
              <a:extLst>
                <a:ext uri="{FF2B5EF4-FFF2-40B4-BE49-F238E27FC236}">
                  <a16:creationId xmlns:a16="http://schemas.microsoft.com/office/drawing/2014/main" id="{20D25949-D8A8-344E-A738-5387C5BF50F0}"/>
                </a:ext>
              </a:extLst>
            </p:cNvPr>
            <p:cNvSpPr txBox="1"/>
            <p:nvPr/>
          </p:nvSpPr>
          <p:spPr>
            <a:xfrm>
              <a:off x="1116310" y="460609"/>
              <a:ext cx="4871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—OLR2021 Baseline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3A5DB7E-6771-B9D8-9822-2A6CD9C5F557}"/>
              </a:ext>
            </a:extLst>
          </p:cNvPr>
          <p:cNvSpPr txBox="1"/>
          <p:nvPr/>
        </p:nvSpPr>
        <p:spPr>
          <a:xfrm>
            <a:off x="606608" y="4467447"/>
            <a:ext cx="7992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B. Wang, W. Hu, J. Li, Y. </a:t>
            </a:r>
            <a:r>
              <a:rPr lang="en-US" altLang="zh-CN" sz="11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Zhi</a:t>
            </a:r>
            <a:r>
              <a:rPr lang="en-US" altLang="zh-CN" sz="1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, Z. Li, Q. Hong, L. Li, D. Wang, L. Song, and C. Yang, “</a:t>
            </a:r>
            <a:r>
              <a:rPr lang="en-US" altLang="zh-CN" sz="11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Olr</a:t>
            </a:r>
            <a:r>
              <a:rPr lang="en-US" altLang="zh-CN" sz="1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2021 challenge: Datasets, rules and baselines,”, APSIPA ASC 2021.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F5FCC0-4449-C3E5-A3B1-CCD2A9C20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842182"/>
            <a:ext cx="6425509" cy="31034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5C6CD6E-6D19-5909-F53D-439BB82E944D}"/>
              </a:ext>
            </a:extLst>
          </p:cNvPr>
          <p:cNvSpPr txBox="1"/>
          <p:nvPr/>
        </p:nvSpPr>
        <p:spPr>
          <a:xfrm>
            <a:off x="2423762" y="3945627"/>
            <a:ext cx="61877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sng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/>
              </a:rPr>
              <a:t>subtools/recipe/ap-olr2021-baseline/run.sh</a:t>
            </a:r>
            <a:endParaRPr lang="en-US" altLang="zh-CN" sz="1800" b="0" i="0" u="sng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CBB729-C713-6DAE-22EC-2A6A8C8E32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C104E04-3883-8387-FEA5-BEAF235D2A1F}"/>
              </a:ext>
            </a:extLst>
          </p:cNvPr>
          <p:cNvGrpSpPr/>
          <p:nvPr/>
        </p:nvGrpSpPr>
        <p:grpSpPr>
          <a:xfrm>
            <a:off x="1116311" y="460609"/>
            <a:ext cx="7560144" cy="338554"/>
            <a:chOff x="1116310" y="460609"/>
            <a:chExt cx="10657425" cy="338554"/>
          </a:xfrm>
        </p:grpSpPr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E6DDD2DC-FD50-B211-8A7C-C7E566E23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8693" y="699542"/>
              <a:ext cx="6395042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10" name="TextBox 82">
              <a:extLst>
                <a:ext uri="{FF2B5EF4-FFF2-40B4-BE49-F238E27FC236}">
                  <a16:creationId xmlns:a16="http://schemas.microsoft.com/office/drawing/2014/main" id="{20D25949-D8A8-344E-A738-5387C5BF50F0}"/>
                </a:ext>
              </a:extLst>
            </p:cNvPr>
            <p:cNvSpPr txBox="1"/>
            <p:nvPr/>
          </p:nvSpPr>
          <p:spPr>
            <a:xfrm>
              <a:off x="1116310" y="460609"/>
              <a:ext cx="4871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—CNSRC2022 Baseline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3A5DB7E-6771-B9D8-9822-2A6CD9C5F557}"/>
              </a:ext>
            </a:extLst>
          </p:cNvPr>
          <p:cNvSpPr txBox="1"/>
          <p:nvPr/>
        </p:nvSpPr>
        <p:spPr>
          <a:xfrm>
            <a:off x="606608" y="4467447"/>
            <a:ext cx="7992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Dong Wang, </a:t>
            </a:r>
            <a:r>
              <a:rPr lang="en-US" altLang="zh-CN" sz="11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Qingyang</a:t>
            </a:r>
            <a:r>
              <a:rPr lang="en-US" altLang="zh-CN" sz="1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Hong, </a:t>
            </a:r>
            <a:r>
              <a:rPr lang="en-US" altLang="zh-CN" sz="11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Lantian</a:t>
            </a:r>
            <a:r>
              <a:rPr lang="en-US" altLang="zh-CN" sz="1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Li, </a:t>
            </a:r>
            <a:r>
              <a:rPr lang="en-US" altLang="zh-CN" sz="11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Wenqiang</a:t>
            </a:r>
            <a:r>
              <a:rPr lang="en-US" altLang="zh-CN" sz="1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Du, Yang Zhang, Tao Jiang, Hui Bu, and Xin Xu, “CNSRC 2022 Evaluation Plan”, 2022, http://cnceleb.org/competition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C6CD6E-6D19-5909-F53D-439BB82E944D}"/>
              </a:ext>
            </a:extLst>
          </p:cNvPr>
          <p:cNvSpPr txBox="1"/>
          <p:nvPr/>
        </p:nvSpPr>
        <p:spPr>
          <a:xfrm>
            <a:off x="2699792" y="4069577"/>
            <a:ext cx="61877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sng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/>
              </a:rPr>
              <a:t>subtools/recipe/cnsrc/sv/run-cnsrc_sv.sh</a:t>
            </a:r>
            <a:endParaRPr lang="en-US" altLang="zh-CN" sz="1800" b="0" i="0" u="sng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94EC4E-E3F3-8EEE-B0B5-AA19868665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45979"/>
            <a:ext cx="2855931" cy="15257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F768AF-A070-A17E-BACE-C467D5F1A2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75" y="1049367"/>
            <a:ext cx="2529162" cy="15189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328C7C-F825-808D-C56A-70190953ED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05" y="938476"/>
            <a:ext cx="2219301" cy="16246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C7CFF9-14AC-B990-A917-93FC47353A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9832" y="2673956"/>
            <a:ext cx="3455689" cy="140106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422BC18-286B-3741-3B52-225CE48321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C104E04-3883-8387-FEA5-BEAF235D2A1F}"/>
              </a:ext>
            </a:extLst>
          </p:cNvPr>
          <p:cNvGrpSpPr/>
          <p:nvPr/>
        </p:nvGrpSpPr>
        <p:grpSpPr>
          <a:xfrm>
            <a:off x="1116311" y="460609"/>
            <a:ext cx="7560144" cy="338554"/>
            <a:chOff x="1116310" y="460609"/>
            <a:chExt cx="10657425" cy="338554"/>
          </a:xfrm>
        </p:grpSpPr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E6DDD2DC-FD50-B211-8A7C-C7E566E23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8693" y="699542"/>
              <a:ext cx="6395042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10" name="TextBox 82">
              <a:extLst>
                <a:ext uri="{FF2B5EF4-FFF2-40B4-BE49-F238E27FC236}">
                  <a16:creationId xmlns:a16="http://schemas.microsoft.com/office/drawing/2014/main" id="{20D25949-D8A8-344E-A738-5387C5BF50F0}"/>
                </a:ext>
              </a:extLst>
            </p:cNvPr>
            <p:cNvSpPr txBox="1"/>
            <p:nvPr/>
          </p:nvSpPr>
          <p:spPr>
            <a:xfrm>
              <a:off x="1116310" y="460609"/>
              <a:ext cx="4871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—CNSRC2022 Baseline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39A0250-E4A8-FD6A-52FC-26DEB8A1A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46441"/>
              </p:ext>
            </p:extLst>
          </p:nvPr>
        </p:nvGraphicFramePr>
        <p:xfrm>
          <a:off x="1619672" y="1280582"/>
          <a:ext cx="5715000" cy="1204913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157925452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2217893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158234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523116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13698705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7341384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87455376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EER%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Vox1-O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Vox1-O-clean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Vox1-E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Vox1-E-clean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Vox1-H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Vox1-H-clean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498667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Submean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1.071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1.257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1.135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2.205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2.072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65802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AS-Norm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1195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Egs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Voxceleb2_dev(online random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aug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 + sequential sampling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Optimization = [SGD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0.04)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ReduceLROnPlateau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] x 4 GPUs (total batch-size=512)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Model= Resnet34 (channels = 32, 64, 128, 256) + Stats-Pooling + FC-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ReLU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-BN-FC-BN + AM-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Softmax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(margin = 0.2) + AMP training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724189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ADFB0C61-7CBB-5038-39DD-FB8191FA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928706"/>
            <a:ext cx="5724525" cy="12430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A630286-6A44-71AA-8ABB-8BD668142E18}"/>
              </a:ext>
            </a:extLst>
          </p:cNvPr>
          <p:cNvSpPr txBox="1"/>
          <p:nvPr/>
        </p:nvSpPr>
        <p:spPr>
          <a:xfrm>
            <a:off x="1540070" y="2473146"/>
            <a:ext cx="8721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u="sng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/>
              </a:rPr>
              <a:t>subtools/pytorch/launcher/runResnetXvector_online.py</a:t>
            </a: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772FAA-9AB1-12D9-8457-450E8C4E618F}"/>
              </a:ext>
            </a:extLst>
          </p:cNvPr>
          <p:cNvSpPr txBox="1"/>
          <p:nvPr/>
        </p:nvSpPr>
        <p:spPr>
          <a:xfrm>
            <a:off x="1540070" y="4171719"/>
            <a:ext cx="920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u="none" strike="noStrike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/>
              </a:rPr>
              <a:t>subtools/pytorch/launcher/runEcapaXvector_online.py</a:t>
            </a:r>
            <a:endParaRPr lang="en-US" altLang="zh-CN" sz="1200" b="0" i="0" u="none" strike="noStrike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F4098BD-818D-2C4D-F02C-60D02A0D87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2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C104E04-3883-8387-FEA5-BEAF235D2A1F}"/>
              </a:ext>
            </a:extLst>
          </p:cNvPr>
          <p:cNvGrpSpPr/>
          <p:nvPr/>
        </p:nvGrpSpPr>
        <p:grpSpPr>
          <a:xfrm>
            <a:off x="1116311" y="460609"/>
            <a:ext cx="7560144" cy="338554"/>
            <a:chOff x="1116310" y="460609"/>
            <a:chExt cx="10657425" cy="338554"/>
          </a:xfrm>
        </p:grpSpPr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E6DDD2DC-FD50-B211-8A7C-C7E566E23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710" y="699542"/>
              <a:ext cx="6192025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10" name="TextBox 82">
              <a:extLst>
                <a:ext uri="{FF2B5EF4-FFF2-40B4-BE49-F238E27FC236}">
                  <a16:creationId xmlns:a16="http://schemas.microsoft.com/office/drawing/2014/main" id="{20D25949-D8A8-344E-A738-5387C5BF50F0}"/>
                </a:ext>
              </a:extLst>
            </p:cNvPr>
            <p:cNvSpPr txBox="1"/>
            <p:nvPr/>
          </p:nvSpPr>
          <p:spPr>
            <a:xfrm>
              <a:off x="1116310" y="460609"/>
              <a:ext cx="51788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—Conformer </a:t>
              </a:r>
              <a:r>
                <a:rPr lang="en-US" altLang="zh-CN" sz="1600" b="1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Xvector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50E36F60-AC21-B806-FDBC-B7CF63B66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347614"/>
            <a:ext cx="3673788" cy="29443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60E4C1-82AB-4B41-24F4-B9F9B38AD32C}"/>
              </a:ext>
            </a:extLst>
          </p:cNvPr>
          <p:cNvSpPr txBox="1"/>
          <p:nvPr/>
        </p:nvSpPr>
        <p:spPr>
          <a:xfrm>
            <a:off x="4891454" y="1047532"/>
            <a:ext cx="39604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Egs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Voxceleb2_dev(online random </a:t>
            </a:r>
            <a:r>
              <a:rPr lang="en-US" altLang="zh-CN" sz="11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aug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+ random chunk(3s)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Optimization =[</a:t>
            </a:r>
            <a:r>
              <a:rPr lang="en-US" altLang="zh-CN" sz="11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adamW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lr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1e-6 - 1e-3) + 1cyclic] x 4 GPUs (total batch-size=512)</a:t>
            </a:r>
            <a:endParaRPr lang="zh-CN" altLang="en-US" sz="1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7C1D232-6AF8-9553-1602-5D4D7218F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5190"/>
              </p:ext>
            </p:extLst>
          </p:nvPr>
        </p:nvGraphicFramePr>
        <p:xfrm>
          <a:off x="5364088" y="1707654"/>
          <a:ext cx="2705101" cy="1941830"/>
        </p:xfrm>
        <a:graphic>
          <a:graphicData uri="http://schemas.openxmlformats.org/drawingml/2006/table">
            <a:tbl>
              <a:tblPr/>
              <a:tblGrid>
                <a:gridCol w="1068799">
                  <a:extLst>
                    <a:ext uri="{9D8B030D-6E8A-4147-A177-3AD203B41FA5}">
                      <a16:colId xmlns:a16="http://schemas.microsoft.com/office/drawing/2014/main" val="1504505655"/>
                    </a:ext>
                  </a:extLst>
                </a:gridCol>
                <a:gridCol w="605337">
                  <a:extLst>
                    <a:ext uri="{9D8B030D-6E8A-4147-A177-3AD203B41FA5}">
                      <a16:colId xmlns:a16="http://schemas.microsoft.com/office/drawing/2014/main" val="3688913960"/>
                    </a:ext>
                  </a:extLst>
                </a:gridCol>
                <a:gridCol w="1030965">
                  <a:extLst>
                    <a:ext uri="{9D8B030D-6E8A-4147-A177-3AD203B41FA5}">
                      <a16:colId xmlns:a16="http://schemas.microsoft.com/office/drawing/2014/main" val="2163763350"/>
                    </a:ext>
                  </a:extLst>
                </a:gridCol>
              </a:tblGrid>
              <a:tr h="17653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Conformer(6L-256D-4H-4Sub)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3257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EER%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Vox1-O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Vox1-O-clean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72205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cosine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1.103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96121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LM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1.034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91666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AS-Norm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266377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766753"/>
                  </a:ext>
                </a:extLst>
              </a:tr>
              <a:tr h="17653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Conformer(6L-256D-4H-2Sub)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50787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EER%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Vox1-O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Vox1-O-clean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79037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cosine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1.066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153827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LM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1.029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0.888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693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AS-Norm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0925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19EB40C-4A5B-F591-10B3-B2C77B40D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23717"/>
              </p:ext>
            </p:extLst>
          </p:nvPr>
        </p:nvGraphicFramePr>
        <p:xfrm>
          <a:off x="5086783" y="3867894"/>
          <a:ext cx="3416300" cy="105918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3086929196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87080963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39834262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796823946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Model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Config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Params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RTF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15207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Resnet34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base32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6.80 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68853"/>
                  </a:ext>
                </a:extLst>
              </a:tr>
              <a:tr h="1765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ECAPA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C1024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16.0 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0025"/>
                  </a:ext>
                </a:extLst>
              </a:tr>
              <a:tr h="176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C512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6.53 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98311"/>
                  </a:ext>
                </a:extLst>
              </a:tr>
              <a:tr h="1765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Conformer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6L-256D-4H-4Sub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18.8 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0.025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248348"/>
                  </a:ext>
                </a:extLst>
              </a:tr>
              <a:tr h="176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6L-256D-4H-2Sub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22.5 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47647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A0F0B90-F464-C249-5912-CF89504E1CDE}"/>
              </a:ext>
            </a:extLst>
          </p:cNvPr>
          <p:cNvSpPr txBox="1"/>
          <p:nvPr/>
        </p:nvSpPr>
        <p:spPr>
          <a:xfrm>
            <a:off x="1043608" y="418541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/>
              </a:rPr>
              <a:t>subtools/pytorch/launcher/runTransformerXvector.py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374F34-9CEF-9F70-F282-58247D778F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7164AA9-7EA8-3755-D4ED-C9EE13E3AB7A}"/>
              </a:ext>
            </a:extLst>
          </p:cNvPr>
          <p:cNvGrpSpPr/>
          <p:nvPr/>
        </p:nvGrpSpPr>
        <p:grpSpPr>
          <a:xfrm>
            <a:off x="4355976" y="1242238"/>
            <a:ext cx="2088232" cy="316893"/>
            <a:chOff x="4355976" y="1242238"/>
            <a:chExt cx="2088232" cy="31689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740C211-9F73-0488-F608-AB8FED171B49}"/>
                </a:ext>
              </a:extLst>
            </p:cNvPr>
            <p:cNvSpPr/>
            <p:nvPr/>
          </p:nvSpPr>
          <p:spPr>
            <a:xfrm>
              <a:off x="4355976" y="1247489"/>
              <a:ext cx="2088232" cy="311642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CC743BCC-A3B9-DC60-C32F-96000A9A8AC5}"/>
                </a:ext>
              </a:extLst>
            </p:cNvPr>
            <p:cNvSpPr txBox="1"/>
            <p:nvPr/>
          </p:nvSpPr>
          <p:spPr>
            <a:xfrm>
              <a:off x="4782676" y="1242238"/>
              <a:ext cx="1440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+mj-ea"/>
                  <a:ea typeface="+mj-ea"/>
                </a:rPr>
                <a:t>背景介绍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D40C47A-0138-7490-B4C2-0BCD91EDE620}"/>
              </a:ext>
            </a:extLst>
          </p:cNvPr>
          <p:cNvGrpSpPr/>
          <p:nvPr/>
        </p:nvGrpSpPr>
        <p:grpSpPr>
          <a:xfrm>
            <a:off x="4355976" y="1855015"/>
            <a:ext cx="2088232" cy="316893"/>
            <a:chOff x="4355976" y="1855015"/>
            <a:chExt cx="2088232" cy="31689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3A8B93-BCF3-33A7-6ED7-B1D040257440}"/>
                </a:ext>
              </a:extLst>
            </p:cNvPr>
            <p:cNvSpPr/>
            <p:nvPr/>
          </p:nvSpPr>
          <p:spPr>
            <a:xfrm>
              <a:off x="4355976" y="1860266"/>
              <a:ext cx="2088232" cy="311642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37">
              <a:extLst>
                <a:ext uri="{FF2B5EF4-FFF2-40B4-BE49-F238E27FC236}">
                  <a16:creationId xmlns:a16="http://schemas.microsoft.com/office/drawing/2014/main" id="{DA6E64FA-702A-4CC2-6A0E-5F014B0FE4D8}"/>
                </a:ext>
              </a:extLst>
            </p:cNvPr>
            <p:cNvSpPr txBox="1"/>
            <p:nvPr/>
          </p:nvSpPr>
          <p:spPr>
            <a:xfrm>
              <a:off x="4782676" y="1855015"/>
              <a:ext cx="1440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+mj-ea"/>
                  <a:ea typeface="+mj-ea"/>
                </a:rPr>
                <a:t>工具介绍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29FF2F8-5145-E966-09CF-6902B7CD679D}"/>
              </a:ext>
            </a:extLst>
          </p:cNvPr>
          <p:cNvGrpSpPr/>
          <p:nvPr/>
        </p:nvGrpSpPr>
        <p:grpSpPr>
          <a:xfrm>
            <a:off x="4355976" y="2466374"/>
            <a:ext cx="2088232" cy="316893"/>
            <a:chOff x="4355976" y="2466374"/>
            <a:chExt cx="2088232" cy="31689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69A862D-F8C5-388C-C8C1-590A2078D295}"/>
                </a:ext>
              </a:extLst>
            </p:cNvPr>
            <p:cNvSpPr/>
            <p:nvPr/>
          </p:nvSpPr>
          <p:spPr>
            <a:xfrm>
              <a:off x="4355976" y="2471625"/>
              <a:ext cx="2088232" cy="311642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5416FAE1-3FF7-B0EF-2DF0-C17B09E00C9E}"/>
                </a:ext>
              </a:extLst>
            </p:cNvPr>
            <p:cNvSpPr txBox="1"/>
            <p:nvPr/>
          </p:nvSpPr>
          <p:spPr>
            <a:xfrm>
              <a:off x="4782676" y="2466374"/>
              <a:ext cx="1440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+mj-ea"/>
                  <a:ea typeface="+mj-ea"/>
                </a:rPr>
                <a:t>实验结果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537BA38-DDBD-1A37-8A27-6DD3076D8089}"/>
              </a:ext>
            </a:extLst>
          </p:cNvPr>
          <p:cNvGrpSpPr/>
          <p:nvPr/>
        </p:nvGrpSpPr>
        <p:grpSpPr>
          <a:xfrm>
            <a:off x="4355976" y="3003136"/>
            <a:ext cx="2088232" cy="316893"/>
            <a:chOff x="4355976" y="3003136"/>
            <a:chExt cx="2088232" cy="31689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2D9877D-C304-3FEC-68E0-133F3F9B8570}"/>
                </a:ext>
              </a:extLst>
            </p:cNvPr>
            <p:cNvSpPr/>
            <p:nvPr/>
          </p:nvSpPr>
          <p:spPr>
            <a:xfrm>
              <a:off x="4355976" y="3008387"/>
              <a:ext cx="2088232" cy="311642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45">
              <a:extLst>
                <a:ext uri="{FF2B5EF4-FFF2-40B4-BE49-F238E27FC236}">
                  <a16:creationId xmlns:a16="http://schemas.microsoft.com/office/drawing/2014/main" id="{1DAD157F-EF13-E625-9819-06263057C9B5}"/>
                </a:ext>
              </a:extLst>
            </p:cNvPr>
            <p:cNvSpPr txBox="1"/>
            <p:nvPr/>
          </p:nvSpPr>
          <p:spPr>
            <a:xfrm>
              <a:off x="4782676" y="3003136"/>
              <a:ext cx="1589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accent2"/>
                  </a:solidFill>
                  <a:latin typeface="+mj-ea"/>
                  <a:ea typeface="+mj-ea"/>
                </a:rPr>
                <a:t>Subtools</a:t>
              </a:r>
              <a:r>
                <a:rPr lang="zh-CN" altLang="en-US" sz="1400" dirty="0">
                  <a:solidFill>
                    <a:schemeClr val="accent2"/>
                  </a:solidFill>
                  <a:latin typeface="+mj-ea"/>
                  <a:ea typeface="+mj-ea"/>
                </a:rPr>
                <a:t>工程化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25C3DA9-530E-2A7E-BC5A-02F6F54875F6}"/>
              </a:ext>
            </a:extLst>
          </p:cNvPr>
          <p:cNvGrpSpPr/>
          <p:nvPr/>
        </p:nvGrpSpPr>
        <p:grpSpPr>
          <a:xfrm>
            <a:off x="4355976" y="3636153"/>
            <a:ext cx="2088232" cy="316893"/>
            <a:chOff x="4355976" y="3636153"/>
            <a:chExt cx="2088232" cy="31689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5BF7886-668F-5112-AD7D-226636436BBA}"/>
                </a:ext>
              </a:extLst>
            </p:cNvPr>
            <p:cNvSpPr/>
            <p:nvPr/>
          </p:nvSpPr>
          <p:spPr>
            <a:xfrm>
              <a:off x="4355976" y="3641404"/>
              <a:ext cx="2088232" cy="311642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50">
              <a:extLst>
                <a:ext uri="{FF2B5EF4-FFF2-40B4-BE49-F238E27FC236}">
                  <a16:creationId xmlns:a16="http://schemas.microsoft.com/office/drawing/2014/main" id="{6FC08D4B-21AF-AC4D-6707-8781DFA96FD5}"/>
                </a:ext>
              </a:extLst>
            </p:cNvPr>
            <p:cNvSpPr txBox="1"/>
            <p:nvPr/>
          </p:nvSpPr>
          <p:spPr>
            <a:xfrm>
              <a:off x="4782676" y="3636153"/>
              <a:ext cx="1440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+mj-ea"/>
                  <a:ea typeface="+mj-ea"/>
                </a:rPr>
                <a:t>总结与展望</a:t>
              </a:r>
            </a:p>
          </p:txBody>
        </p:sp>
      </p:grpSp>
      <p:sp>
        <p:nvSpPr>
          <p:cNvPr id="23" name="TextBox 51">
            <a:extLst>
              <a:ext uri="{FF2B5EF4-FFF2-40B4-BE49-F238E27FC236}">
                <a16:creationId xmlns:a16="http://schemas.microsoft.com/office/drawing/2014/main" id="{5BC45C14-BD84-7A7C-8F0B-7963D2C6B87D}"/>
              </a:ext>
            </a:extLst>
          </p:cNvPr>
          <p:cNvSpPr txBox="1"/>
          <p:nvPr/>
        </p:nvSpPr>
        <p:spPr>
          <a:xfrm>
            <a:off x="2130891" y="2008903"/>
            <a:ext cx="2495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3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24" name="TextBox 52">
            <a:extLst>
              <a:ext uri="{FF2B5EF4-FFF2-40B4-BE49-F238E27FC236}">
                <a16:creationId xmlns:a16="http://schemas.microsoft.com/office/drawing/2014/main" id="{61A365E5-5E91-973D-A86A-4008946688FD}"/>
              </a:ext>
            </a:extLst>
          </p:cNvPr>
          <p:cNvSpPr txBox="1"/>
          <p:nvPr/>
        </p:nvSpPr>
        <p:spPr>
          <a:xfrm>
            <a:off x="2140881" y="2609067"/>
            <a:ext cx="461665" cy="13439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astellar" panose="020A0402060406010301" pitchFamily="18" charset="0"/>
                <a:ea typeface="思源黑体 CN Regular" pitchFamily="34" charset="-122"/>
              </a:rPr>
              <a:t>CATALOG</a:t>
            </a:r>
            <a:endParaRPr lang="zh-CN" altLang="en-US" dirty="0">
              <a:solidFill>
                <a:schemeClr val="accent1"/>
              </a:solidFill>
              <a:latin typeface="Castellar" panose="020A0402060406010301" pitchFamily="18" charset="0"/>
              <a:ea typeface="思源黑体 CN Regular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B294D9-CCC3-620F-65CD-B2F7F31CE64E}"/>
              </a:ext>
            </a:extLst>
          </p:cNvPr>
          <p:cNvGrpSpPr/>
          <p:nvPr/>
        </p:nvGrpSpPr>
        <p:grpSpPr>
          <a:xfrm>
            <a:off x="3378844" y="1242238"/>
            <a:ext cx="60994" cy="2838097"/>
            <a:chOff x="6476530" y="2160017"/>
            <a:chExt cx="30497" cy="1008112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3A6FDF8-9B07-8FFF-A2A3-3BAEB99D43F7}"/>
                </a:ext>
              </a:extLst>
            </p:cNvPr>
            <p:cNvCxnSpPr/>
            <p:nvPr/>
          </p:nvCxnSpPr>
          <p:spPr>
            <a:xfrm>
              <a:off x="6491778" y="2160017"/>
              <a:ext cx="0" cy="1008112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489B3B7-E673-1EC9-0B07-460348D1264E}"/>
                </a:ext>
              </a:extLst>
            </p:cNvPr>
            <p:cNvSpPr/>
            <p:nvPr/>
          </p:nvSpPr>
          <p:spPr>
            <a:xfrm>
              <a:off x="6476530" y="5737556"/>
              <a:ext cx="30497" cy="3335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59C70A1-038D-F30F-17AC-5D0B3E7549C7}"/>
              </a:ext>
            </a:extLst>
          </p:cNvPr>
          <p:cNvGrpSpPr/>
          <p:nvPr/>
        </p:nvGrpSpPr>
        <p:grpSpPr>
          <a:xfrm>
            <a:off x="4316737" y="1193094"/>
            <a:ext cx="471287" cy="366037"/>
            <a:chOff x="4316737" y="1193094"/>
            <a:chExt cx="471287" cy="366037"/>
          </a:xfrm>
        </p:grpSpPr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8BD87004-B90D-B490-0A92-043F818EC3F6}"/>
                </a:ext>
              </a:extLst>
            </p:cNvPr>
            <p:cNvSpPr/>
            <p:nvPr/>
          </p:nvSpPr>
          <p:spPr>
            <a:xfrm rot="10800000" flipH="1">
              <a:off x="4355976" y="1247489"/>
              <a:ext cx="432048" cy="31164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7">
              <a:extLst>
                <a:ext uri="{FF2B5EF4-FFF2-40B4-BE49-F238E27FC236}">
                  <a16:creationId xmlns:a16="http://schemas.microsoft.com/office/drawing/2014/main" id="{8E621275-42D2-FDE7-C695-4EF0CB4381A1}"/>
                </a:ext>
              </a:extLst>
            </p:cNvPr>
            <p:cNvSpPr txBox="1"/>
            <p:nvPr/>
          </p:nvSpPr>
          <p:spPr>
            <a:xfrm>
              <a:off x="4316737" y="11930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43AE087-E0B9-A7BC-81D8-BAAB7B5B02FB}"/>
              </a:ext>
            </a:extLst>
          </p:cNvPr>
          <p:cNvGrpSpPr/>
          <p:nvPr/>
        </p:nvGrpSpPr>
        <p:grpSpPr>
          <a:xfrm>
            <a:off x="4328929" y="1809448"/>
            <a:ext cx="459095" cy="362460"/>
            <a:chOff x="4328929" y="1809448"/>
            <a:chExt cx="459095" cy="362460"/>
          </a:xfrm>
        </p:grpSpPr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8282686C-313D-50A1-60CA-3D663426CD03}"/>
                </a:ext>
              </a:extLst>
            </p:cNvPr>
            <p:cNvSpPr/>
            <p:nvPr/>
          </p:nvSpPr>
          <p:spPr>
            <a:xfrm rot="10800000" flipH="1">
              <a:off x="4355976" y="1860266"/>
              <a:ext cx="432048" cy="31164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61">
              <a:extLst>
                <a:ext uri="{FF2B5EF4-FFF2-40B4-BE49-F238E27FC236}">
                  <a16:creationId xmlns:a16="http://schemas.microsoft.com/office/drawing/2014/main" id="{7F71729F-55B5-FD54-78BD-315EDF579672}"/>
                </a:ext>
              </a:extLst>
            </p:cNvPr>
            <p:cNvSpPr txBox="1"/>
            <p:nvPr/>
          </p:nvSpPr>
          <p:spPr>
            <a:xfrm>
              <a:off x="4328929" y="18094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22EFE93-F45B-5FB0-8E18-D23BD8ECCBBD}"/>
              </a:ext>
            </a:extLst>
          </p:cNvPr>
          <p:cNvGrpSpPr/>
          <p:nvPr/>
        </p:nvGrpSpPr>
        <p:grpSpPr>
          <a:xfrm>
            <a:off x="4328929" y="2416140"/>
            <a:ext cx="459095" cy="367127"/>
            <a:chOff x="4328929" y="2416140"/>
            <a:chExt cx="459095" cy="367127"/>
          </a:xfrm>
        </p:grpSpPr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764FF417-CB50-D207-A02C-194A5B77550B}"/>
                </a:ext>
              </a:extLst>
            </p:cNvPr>
            <p:cNvSpPr/>
            <p:nvPr/>
          </p:nvSpPr>
          <p:spPr>
            <a:xfrm rot="10800000" flipH="1">
              <a:off x="4355976" y="2471625"/>
              <a:ext cx="432048" cy="31164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62">
              <a:extLst>
                <a:ext uri="{FF2B5EF4-FFF2-40B4-BE49-F238E27FC236}">
                  <a16:creationId xmlns:a16="http://schemas.microsoft.com/office/drawing/2014/main" id="{AD87EB66-B0C8-967A-1089-14887695F2A2}"/>
                </a:ext>
              </a:extLst>
            </p:cNvPr>
            <p:cNvSpPr txBox="1"/>
            <p:nvPr/>
          </p:nvSpPr>
          <p:spPr>
            <a:xfrm>
              <a:off x="4328929" y="24161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CF074F0-341F-0F92-99A5-799F2633E142}"/>
              </a:ext>
            </a:extLst>
          </p:cNvPr>
          <p:cNvGrpSpPr/>
          <p:nvPr/>
        </p:nvGrpSpPr>
        <p:grpSpPr>
          <a:xfrm>
            <a:off x="4328929" y="2955119"/>
            <a:ext cx="459095" cy="364910"/>
            <a:chOff x="4328929" y="2955119"/>
            <a:chExt cx="459095" cy="364910"/>
          </a:xfrm>
        </p:grpSpPr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FE0CD130-57D8-2F9F-DCA2-E392AE09C568}"/>
                </a:ext>
              </a:extLst>
            </p:cNvPr>
            <p:cNvSpPr/>
            <p:nvPr/>
          </p:nvSpPr>
          <p:spPr>
            <a:xfrm rot="10800000" flipH="1">
              <a:off x="4355976" y="3008387"/>
              <a:ext cx="432048" cy="31164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63">
              <a:extLst>
                <a:ext uri="{FF2B5EF4-FFF2-40B4-BE49-F238E27FC236}">
                  <a16:creationId xmlns:a16="http://schemas.microsoft.com/office/drawing/2014/main" id="{203C4F5E-887A-69D5-271F-04A92FB5C2FC}"/>
                </a:ext>
              </a:extLst>
            </p:cNvPr>
            <p:cNvSpPr txBox="1"/>
            <p:nvPr/>
          </p:nvSpPr>
          <p:spPr>
            <a:xfrm>
              <a:off x="4328929" y="295511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0D30FD0-A31D-52B9-6384-EFBCC254C26F}"/>
              </a:ext>
            </a:extLst>
          </p:cNvPr>
          <p:cNvGrpSpPr/>
          <p:nvPr/>
        </p:nvGrpSpPr>
        <p:grpSpPr>
          <a:xfrm>
            <a:off x="4328929" y="3579862"/>
            <a:ext cx="459095" cy="373184"/>
            <a:chOff x="4328929" y="3579862"/>
            <a:chExt cx="459095" cy="373184"/>
          </a:xfrm>
        </p:grpSpPr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4DDAD659-F576-DFEC-A899-29C563F7E21C}"/>
                </a:ext>
              </a:extLst>
            </p:cNvPr>
            <p:cNvSpPr/>
            <p:nvPr/>
          </p:nvSpPr>
          <p:spPr>
            <a:xfrm rot="10800000" flipH="1">
              <a:off x="4355976" y="3641404"/>
              <a:ext cx="432048" cy="31164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64">
              <a:extLst>
                <a:ext uri="{FF2B5EF4-FFF2-40B4-BE49-F238E27FC236}">
                  <a16:creationId xmlns:a16="http://schemas.microsoft.com/office/drawing/2014/main" id="{F446938F-C7A5-84B7-1524-F48CB8C3A036}"/>
                </a:ext>
              </a:extLst>
            </p:cNvPr>
            <p:cNvSpPr txBox="1"/>
            <p:nvPr/>
          </p:nvSpPr>
          <p:spPr>
            <a:xfrm>
              <a:off x="4328929" y="357986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68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C104E04-3883-8387-FEA5-BEAF235D2A1F}"/>
              </a:ext>
            </a:extLst>
          </p:cNvPr>
          <p:cNvGrpSpPr/>
          <p:nvPr/>
        </p:nvGrpSpPr>
        <p:grpSpPr>
          <a:xfrm>
            <a:off x="1116311" y="460609"/>
            <a:ext cx="7560144" cy="338554"/>
            <a:chOff x="1116310" y="460609"/>
            <a:chExt cx="10657425" cy="338554"/>
          </a:xfrm>
        </p:grpSpPr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E6DDD2DC-FD50-B211-8A7C-C7E566E23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710" y="699542"/>
              <a:ext cx="6192025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10" name="TextBox 82">
              <a:extLst>
                <a:ext uri="{FF2B5EF4-FFF2-40B4-BE49-F238E27FC236}">
                  <a16:creationId xmlns:a16="http://schemas.microsoft.com/office/drawing/2014/main" id="{20D25949-D8A8-344E-A738-5387C5BF50F0}"/>
                </a:ext>
              </a:extLst>
            </p:cNvPr>
            <p:cNvSpPr txBox="1"/>
            <p:nvPr/>
          </p:nvSpPr>
          <p:spPr>
            <a:xfrm>
              <a:off x="1116310" y="460609"/>
              <a:ext cx="51788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—Conformer </a:t>
              </a:r>
              <a:r>
                <a:rPr lang="en-US" altLang="zh-CN" sz="1600" b="1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Xvector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9FB2A2E-6DA1-F6D1-4656-F361B2C1C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" y="1115761"/>
            <a:ext cx="4105339" cy="3328197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7A1A3E6-DB17-A4E1-1FFB-9A25885C2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1640"/>
              </p:ext>
            </p:extLst>
          </p:nvPr>
        </p:nvGraphicFramePr>
        <p:xfrm>
          <a:off x="5084056" y="2430488"/>
          <a:ext cx="2705101" cy="1059180"/>
        </p:xfrm>
        <a:graphic>
          <a:graphicData uri="http://schemas.openxmlformats.org/drawingml/2006/table">
            <a:tbl>
              <a:tblPr/>
              <a:tblGrid>
                <a:gridCol w="1068799">
                  <a:extLst>
                    <a:ext uri="{9D8B030D-6E8A-4147-A177-3AD203B41FA5}">
                      <a16:colId xmlns:a16="http://schemas.microsoft.com/office/drawing/2014/main" val="1006571865"/>
                    </a:ext>
                  </a:extLst>
                </a:gridCol>
                <a:gridCol w="605337">
                  <a:extLst>
                    <a:ext uri="{9D8B030D-6E8A-4147-A177-3AD203B41FA5}">
                      <a16:colId xmlns:a16="http://schemas.microsoft.com/office/drawing/2014/main" val="1421089474"/>
                    </a:ext>
                  </a:extLst>
                </a:gridCol>
                <a:gridCol w="1030965">
                  <a:extLst>
                    <a:ext uri="{9D8B030D-6E8A-4147-A177-3AD203B41FA5}">
                      <a16:colId xmlns:a16="http://schemas.microsoft.com/office/drawing/2014/main" val="2588988248"/>
                    </a:ext>
                  </a:extLst>
                </a:gridCol>
              </a:tblGrid>
              <a:tr h="17653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Conformer(6L-256D-4H-4Sub)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528360"/>
                  </a:ext>
                </a:extLst>
              </a:tr>
              <a:tr h="1765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pretrain ASR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CNC-Eval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675765"/>
                  </a:ext>
                </a:extLst>
              </a:tr>
              <a:tr h="176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EER%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minDCF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3903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8.39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0.4748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7639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Multi-CN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7.95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0.4534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279627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Wenetspeech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7.62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0.4444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20314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00413CC-A824-E25D-B5D2-37A793061F2F}"/>
              </a:ext>
            </a:extLst>
          </p:cNvPr>
          <p:cNvSpPr txBox="1"/>
          <p:nvPr/>
        </p:nvSpPr>
        <p:spPr>
          <a:xfrm>
            <a:off x="4680034" y="1556216"/>
            <a:ext cx="39604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Egs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CNSRC.T(online random </a:t>
            </a:r>
            <a:r>
              <a:rPr lang="en-US" altLang="zh-CN" sz="11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aug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+ random chunk(3s)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Optimization =[</a:t>
            </a:r>
            <a:r>
              <a:rPr lang="en-US" altLang="zh-CN" sz="11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adamW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lr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1e-6 - 1e-3) + 1cyclic] x 4 GPUs (total batch-size=512)</a:t>
            </a:r>
            <a:endParaRPr lang="zh-CN" altLang="en-US" sz="1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0A1F8D-0B6E-DAF0-FD9A-3B8BB25656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57962" y="2551200"/>
            <a:ext cx="2376264" cy="452597"/>
          </a:xfrm>
          <a:prstGeom prst="rect">
            <a:avLst/>
          </a:prstGeom>
          <a:noFill/>
        </p:spPr>
        <p:txBody>
          <a:bodyPr wrap="square" lIns="82461" tIns="41230" rIns="82461" bIns="41230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Subtools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工程化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951830" y="938267"/>
            <a:ext cx="1283482" cy="1128040"/>
            <a:chOff x="3951830" y="938267"/>
            <a:chExt cx="1283482" cy="1128040"/>
          </a:xfrm>
        </p:grpSpPr>
        <p:sp>
          <p:nvSpPr>
            <p:cNvPr id="17" name="椭圆 16"/>
            <p:cNvSpPr/>
            <p:nvPr/>
          </p:nvSpPr>
          <p:spPr>
            <a:xfrm>
              <a:off x="3951830" y="938267"/>
              <a:ext cx="1128040" cy="11280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Castellar" panose="020A0402060406010301" pitchFamily="18" charset="0"/>
              </a:endParaRPr>
            </a:p>
          </p:txBody>
        </p:sp>
        <p:sp>
          <p:nvSpPr>
            <p:cNvPr id="14" name="Freeform 106"/>
            <p:cNvSpPr/>
            <p:nvPr/>
          </p:nvSpPr>
          <p:spPr bwMode="auto">
            <a:xfrm>
              <a:off x="4524640" y="1463385"/>
              <a:ext cx="0" cy="6923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latin typeface="Castellar" panose="020A0402060406010301" pitchFamily="18" charset="0"/>
              </a:endParaRPr>
            </a:p>
          </p:txBody>
        </p:sp>
        <p:sp>
          <p:nvSpPr>
            <p:cNvPr id="15" name="Freeform 107"/>
            <p:cNvSpPr/>
            <p:nvPr/>
          </p:nvSpPr>
          <p:spPr bwMode="auto">
            <a:xfrm>
              <a:off x="4524640" y="14668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latin typeface="Castellar" panose="020A0402060406010301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27748" y="1501790"/>
              <a:ext cx="1107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latin typeface="Castellar" panose="020A0402060406010301" pitchFamily="18" charset="0"/>
                  <a:ea typeface="微软雅黑" panose="020B0503020204020204" pitchFamily="34" charset="-122"/>
                  <a:cs typeface="Arial Unicode MS" panose="020B0604020202020204" pitchFamily="34" charset="-122"/>
                </a:rPr>
                <a:t>PART</a:t>
              </a:r>
              <a:r>
                <a:rPr lang="en-US" altLang="zh-CN" sz="2400" dirty="0">
                  <a:solidFill>
                    <a:srgbClr val="FFFFFF"/>
                  </a:solidFill>
                  <a:latin typeface="Castellar" panose="020A0402060406010301" pitchFamily="18" charset="0"/>
                  <a:ea typeface="微软雅黑" panose="020B0503020204020204" pitchFamily="34" charset="-122"/>
                  <a:cs typeface="Arial Unicode MS" panose="020B0604020202020204" pitchFamily="34" charset="-122"/>
                </a:rPr>
                <a:t>  </a:t>
              </a:r>
              <a:endParaRPr lang="zh-CN" altLang="en-US" sz="3600" dirty="0">
                <a:solidFill>
                  <a:srgbClr val="FFFFFF"/>
                </a:solidFill>
                <a:latin typeface="Castellar" panose="020A0402060406010301" pitchFamily="18" charset="0"/>
                <a:ea typeface="DFGothic-EB" panose="02010609010101010101" pitchFamily="1" charset="-128"/>
                <a:cs typeface="Arial Unicode MS" panose="020B0604020202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2901" y="1089111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  <a:latin typeface="Castellar" panose="020A0402060406010301" pitchFamily="18" charset="0"/>
                  <a:ea typeface="微软雅黑" panose="020B0503020204020204" pitchFamily="3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sz="3200" dirty="0">
                  <a:solidFill>
                    <a:srgbClr val="FFFFFF"/>
                  </a:solidFill>
                  <a:latin typeface="Castellar" panose="020A0402060406010301" pitchFamily="18" charset="0"/>
                  <a:ea typeface="DFGothic-EB" panose="02010609010101010101" pitchFamily="1" charset="-128"/>
                  <a:cs typeface="Arial Unicode MS" panose="020B0604020202020204" pitchFamily="34" charset="-122"/>
                </a:rPr>
                <a:t>04</a:t>
              </a:r>
              <a:endParaRPr lang="zh-CN" altLang="en-US" sz="3200" dirty="0">
                <a:solidFill>
                  <a:srgbClr val="FFFFFF"/>
                </a:solidFill>
                <a:latin typeface="Castellar" panose="020A0402060406010301" pitchFamily="18" charset="0"/>
                <a:ea typeface="DFGothic-EB" panose="02010609010101010101" pitchFamily="1" charset="-128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493590" y="3193567"/>
            <a:ext cx="2288381" cy="1106375"/>
            <a:chOff x="3493590" y="3193567"/>
            <a:chExt cx="2288381" cy="1106375"/>
          </a:xfrm>
        </p:grpSpPr>
        <p:sp>
          <p:nvSpPr>
            <p:cNvPr id="38921" name="AutoShape 9"/>
            <p:cNvSpPr/>
            <p:nvPr/>
          </p:nvSpPr>
          <p:spPr bwMode="auto">
            <a:xfrm>
              <a:off x="4131707" y="3193567"/>
              <a:ext cx="1035010" cy="8508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>
              <a:noFill/>
            </a:ln>
            <a:effectLst/>
          </p:spPr>
          <p:txBody>
            <a:bodyPr lIns="0" tIns="0" rIns="0" bIns="0" anchor="b"/>
            <a:lstStyle>
              <a:lvl1pPr defTabSz="54737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1pPr>
              <a:lvl2pPr marL="742950" indent="-285750" defTabSz="54737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2pPr>
              <a:lvl3pPr marL="1143000" indent="-228600" defTabSz="54737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3pPr>
              <a:lvl4pPr marL="1600200" indent="-228600" defTabSz="54737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4pPr>
              <a:lvl5pPr marL="2057400" indent="-228600" defTabSz="54737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5pPr>
              <a:lvl6pPr marL="2514600" indent="-228600" algn="ctr" defTabSz="54737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6pPr>
              <a:lvl7pPr marL="2971800" indent="-228600" algn="ctr" defTabSz="54737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7pPr>
              <a:lvl8pPr marL="3429000" indent="-228600" algn="ctr" defTabSz="54737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8pPr>
              <a:lvl9pPr marL="3886200" indent="-228600" algn="ctr" defTabSz="54737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9pPr>
            </a:lstStyle>
            <a:p>
              <a:pPr eaLnBrk="1">
                <a:lnSpc>
                  <a:spcPct val="150000"/>
                </a:lnSpc>
              </a:pPr>
              <a:endParaRPr lang="es-ES" altLang="zh-CN"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" name="圆角矩形 2"/>
            <p:cNvSpPr/>
            <p:nvPr/>
          </p:nvSpPr>
          <p:spPr bwMode="auto">
            <a:xfrm>
              <a:off x="3493590" y="4044370"/>
              <a:ext cx="2288381" cy="255572"/>
            </a:xfrm>
            <a:prstGeom prst="roundRect">
              <a:avLst/>
            </a:prstGeom>
            <a:solidFill>
              <a:schemeClr val="bg1">
                <a:lumMod val="75000"/>
                <a:alpha val="90000"/>
              </a:schemeClr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913" name="AutoShape 1"/>
          <p:cNvSpPr/>
          <p:nvPr/>
        </p:nvSpPr>
        <p:spPr bwMode="auto">
          <a:xfrm>
            <a:off x="4495205" y="4754166"/>
            <a:ext cx="152995" cy="152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pitchFamily="34" charset="0"/>
                <a:ea typeface="MS PGothic" panose="020B0600070205080204" charset="-128"/>
                <a:sym typeface="Lato" pitchFamily="34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pitchFamily="34" charset="0"/>
                <a:ea typeface="MS PGothic" panose="020B0600070205080204" charset="-128"/>
                <a:sym typeface="Lato" pitchFamily="34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pitchFamily="34" charset="0"/>
                <a:ea typeface="MS PGothic" panose="020B0600070205080204" charset="-128"/>
                <a:sym typeface="Lato" pitchFamily="34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pitchFamily="34" charset="0"/>
                <a:ea typeface="MS PGothic" panose="020B0600070205080204" charset="-128"/>
                <a:sym typeface="Lato" pitchFamily="34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pitchFamily="34" charset="0"/>
                <a:ea typeface="MS PGothic" panose="020B0600070205080204" charset="-128"/>
                <a:sym typeface="Lato" pitchFamily="34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pitchFamily="34" charset="0"/>
                <a:ea typeface="MS PGothic" panose="020B0600070205080204" charset="-128"/>
                <a:sym typeface="Lato" pitchFamily="34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pitchFamily="34" charset="0"/>
                <a:ea typeface="MS PGothic" panose="020B0600070205080204" charset="-128"/>
                <a:sym typeface="Lato" pitchFamily="34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pitchFamily="34" charset="0"/>
                <a:ea typeface="MS PGothic" panose="020B0600070205080204" charset="-128"/>
                <a:sym typeface="Lato" pitchFamily="34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pitchFamily="34" charset="0"/>
                <a:ea typeface="MS PGothic" panose="020B0600070205080204" charset="-128"/>
                <a:sym typeface="Lato" pitchFamily="34" charset="0"/>
              </a:defRPr>
            </a:lvl9pPr>
          </a:lstStyle>
          <a:p>
            <a:pPr eaLnBrk="1"/>
            <a:fld id="{1248E750-12E2-44EB-8377-7CD194FCB149}" type="slidenum">
              <a:rPr lang="es-ES" altLang="zh-CN" sz="800" b="0"/>
              <a:t>22</a:t>
            </a:fld>
            <a:endParaRPr lang="es-E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3500438" y="1934483"/>
            <a:ext cx="1098351" cy="938808"/>
            <a:chOff x="3500438" y="1934483"/>
            <a:chExt cx="1098351" cy="938808"/>
          </a:xfrm>
        </p:grpSpPr>
        <p:sp>
          <p:nvSpPr>
            <p:cNvPr id="38917" name="AutoShape 5"/>
            <p:cNvSpPr/>
            <p:nvPr/>
          </p:nvSpPr>
          <p:spPr bwMode="auto">
            <a:xfrm>
              <a:off x="3500438" y="1934483"/>
              <a:ext cx="1098351" cy="93880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599" y="21600"/>
                  </a:moveTo>
                  <a:cubicBezTo>
                    <a:pt x="0" y="14674"/>
                    <a:pt x="0" y="14674"/>
                    <a:pt x="0" y="14674"/>
                  </a:cubicBezTo>
                  <a:cubicBezTo>
                    <a:pt x="4517" y="6100"/>
                    <a:pt x="12282" y="577"/>
                    <a:pt x="20894" y="0"/>
                  </a:cubicBezTo>
                  <a:cubicBezTo>
                    <a:pt x="21599" y="13190"/>
                    <a:pt x="21599" y="13190"/>
                    <a:pt x="21599" y="13190"/>
                  </a:cubicBezTo>
                  <a:cubicBezTo>
                    <a:pt x="16517" y="13520"/>
                    <a:pt x="12141" y="16818"/>
                    <a:pt x="9599" y="21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17145" tIns="17145" rIns="17145" bIns="17145"/>
            <a:lstStyle/>
            <a:p>
              <a:endParaRPr lang="zh-CN" altLang="en-US"/>
            </a:p>
          </p:txBody>
        </p:sp>
        <p:sp>
          <p:nvSpPr>
            <p:cNvPr id="38922" name="AutoShape 10"/>
            <p:cNvSpPr/>
            <p:nvPr/>
          </p:nvSpPr>
          <p:spPr bwMode="auto">
            <a:xfrm>
              <a:off x="3848695" y="2268453"/>
              <a:ext cx="600075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9pPr>
            </a:lstStyle>
            <a:p>
              <a:pPr eaLnBrk="1">
                <a:lnSpc>
                  <a:spcPct val="160000"/>
                </a:lnSpc>
              </a:pPr>
              <a:r>
                <a:rPr lang="es-ES" altLang="zh-CN" sz="1500" b="0" dirty="0"/>
                <a:t>02</a:t>
              </a:r>
              <a:endParaRPr lang="es-ES" altLang="zh-CN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87491" y="1951152"/>
            <a:ext cx="1101328" cy="932259"/>
            <a:chOff x="4687491" y="1951152"/>
            <a:chExt cx="1101328" cy="932259"/>
          </a:xfrm>
        </p:grpSpPr>
        <p:sp>
          <p:nvSpPr>
            <p:cNvPr id="38919" name="AutoShape 7"/>
            <p:cNvSpPr/>
            <p:nvPr/>
          </p:nvSpPr>
          <p:spPr bwMode="auto">
            <a:xfrm>
              <a:off x="4687491" y="1951152"/>
              <a:ext cx="1101328" cy="93225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3292"/>
                  </a:moveTo>
                  <a:cubicBezTo>
                    <a:pt x="562" y="0"/>
                    <a:pt x="562" y="0"/>
                    <a:pt x="562" y="0"/>
                  </a:cubicBezTo>
                  <a:cubicBezTo>
                    <a:pt x="9216" y="498"/>
                    <a:pt x="17026" y="5981"/>
                    <a:pt x="21600" y="14538"/>
                  </a:cubicBezTo>
                  <a:cubicBezTo>
                    <a:pt x="12031" y="21600"/>
                    <a:pt x="12031" y="21600"/>
                    <a:pt x="12031" y="21600"/>
                  </a:cubicBezTo>
                  <a:cubicBezTo>
                    <a:pt x="9498" y="16864"/>
                    <a:pt x="5065" y="13624"/>
                    <a:pt x="0" y="13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17145" tIns="17145" rIns="17145" bIns="17145"/>
            <a:lstStyle/>
            <a:p>
              <a:pPr algn="l" defTabSz="34290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38923" name="AutoShape 11"/>
            <p:cNvSpPr/>
            <p:nvPr/>
          </p:nvSpPr>
          <p:spPr bwMode="auto">
            <a:xfrm>
              <a:off x="4915733" y="2232139"/>
              <a:ext cx="600075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9pPr>
            </a:lstStyle>
            <a:p>
              <a:pPr eaLnBrk="1">
                <a:lnSpc>
                  <a:spcPct val="160000"/>
                </a:lnSpc>
              </a:pPr>
              <a:r>
                <a:rPr lang="es-ES" altLang="zh-CN" sz="1500" b="0" dirty="0"/>
                <a:t>03</a:t>
              </a:r>
              <a:endParaRPr lang="es-ES" altLang="zh-CN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330428" y="2655406"/>
            <a:ext cx="791923" cy="1240036"/>
            <a:chOff x="5330428" y="2655406"/>
            <a:chExt cx="791923" cy="1240036"/>
          </a:xfrm>
        </p:grpSpPr>
        <p:sp>
          <p:nvSpPr>
            <p:cNvPr id="38918" name="AutoShape 6"/>
            <p:cNvSpPr/>
            <p:nvPr/>
          </p:nvSpPr>
          <p:spPr bwMode="auto">
            <a:xfrm>
              <a:off x="5330428" y="2655406"/>
              <a:ext cx="661988" cy="1240036"/>
            </a:xfrm>
            <a:custGeom>
              <a:avLst/>
              <a:gdLst>
                <a:gd name="T0" fmla="*/ 10026 w 20053"/>
                <a:gd name="T1" fmla="*/ 10800 h 21600"/>
                <a:gd name="T2" fmla="*/ 10026 w 20053"/>
                <a:gd name="T3" fmla="*/ 10800 h 21600"/>
                <a:gd name="T4" fmla="*/ 10026 w 20053"/>
                <a:gd name="T5" fmla="*/ 10800 h 21600"/>
                <a:gd name="T6" fmla="*/ 10026 w 20053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53" h="21600">
                  <a:moveTo>
                    <a:pt x="0" y="4619"/>
                  </a:moveTo>
                  <a:cubicBezTo>
                    <a:pt x="15413" y="0"/>
                    <a:pt x="15413" y="0"/>
                    <a:pt x="15413" y="0"/>
                  </a:cubicBezTo>
                  <a:cubicBezTo>
                    <a:pt x="21599" y="6742"/>
                    <a:pt x="21599" y="14857"/>
                    <a:pt x="15413" y="21599"/>
                  </a:cubicBezTo>
                  <a:cubicBezTo>
                    <a:pt x="0" y="16980"/>
                    <a:pt x="0" y="16980"/>
                    <a:pt x="0" y="16980"/>
                  </a:cubicBezTo>
                  <a:cubicBezTo>
                    <a:pt x="1736" y="15169"/>
                    <a:pt x="2605" y="13047"/>
                    <a:pt x="2605" y="10800"/>
                  </a:cubicBezTo>
                  <a:cubicBezTo>
                    <a:pt x="2605" y="8552"/>
                    <a:pt x="1736" y="6492"/>
                    <a:pt x="0" y="46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lIns="17145" tIns="17145" rIns="17145" bIns="17145"/>
            <a:lstStyle/>
            <a:p>
              <a:pPr algn="l" defTabSz="34290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38924" name="AutoShape 12"/>
            <p:cNvSpPr/>
            <p:nvPr/>
          </p:nvSpPr>
          <p:spPr bwMode="auto">
            <a:xfrm>
              <a:off x="5522871" y="3175709"/>
              <a:ext cx="599480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9pPr>
            </a:lstStyle>
            <a:p>
              <a:pPr eaLnBrk="1">
                <a:lnSpc>
                  <a:spcPct val="160000"/>
                </a:lnSpc>
              </a:pPr>
              <a:r>
                <a:rPr lang="es-ES" altLang="zh-CN" sz="1500" b="0" dirty="0"/>
                <a:t>04</a:t>
              </a:r>
              <a:endParaRPr lang="es-E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87255" y="2682925"/>
            <a:ext cx="664964" cy="1240036"/>
            <a:chOff x="3287255" y="2682925"/>
            <a:chExt cx="664964" cy="1240036"/>
          </a:xfrm>
        </p:grpSpPr>
        <p:sp>
          <p:nvSpPr>
            <p:cNvPr id="38920" name="AutoShape 8"/>
            <p:cNvSpPr/>
            <p:nvPr/>
          </p:nvSpPr>
          <p:spPr bwMode="auto">
            <a:xfrm>
              <a:off x="3287255" y="2682925"/>
              <a:ext cx="664964" cy="1240036"/>
            </a:xfrm>
            <a:custGeom>
              <a:avLst/>
              <a:gdLst>
                <a:gd name="T0" fmla="*/ 2147483647 w 20023"/>
                <a:gd name="T1" fmla="*/ 2147483647 h 21600"/>
                <a:gd name="T2" fmla="*/ 2147483647 w 20023"/>
                <a:gd name="T3" fmla="*/ 2147483647 h 21600"/>
                <a:gd name="T4" fmla="*/ 2147483647 w 20023"/>
                <a:gd name="T5" fmla="*/ 2147483647 h 21600"/>
                <a:gd name="T6" fmla="*/ 2147483647 w 20023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023" h="21600">
                  <a:moveTo>
                    <a:pt x="20023" y="16855"/>
                  </a:moveTo>
                  <a:cubicBezTo>
                    <a:pt x="4794" y="21599"/>
                    <a:pt x="4794" y="21599"/>
                    <a:pt x="4794" y="21599"/>
                  </a:cubicBezTo>
                  <a:cubicBezTo>
                    <a:pt x="-1470" y="14857"/>
                    <a:pt x="-1577" y="6804"/>
                    <a:pt x="4363" y="0"/>
                  </a:cubicBezTo>
                  <a:cubicBezTo>
                    <a:pt x="19806" y="4494"/>
                    <a:pt x="19806" y="4494"/>
                    <a:pt x="19806" y="4494"/>
                  </a:cubicBezTo>
                  <a:cubicBezTo>
                    <a:pt x="18187" y="6305"/>
                    <a:pt x="17323" y="8365"/>
                    <a:pt x="17323" y="10550"/>
                  </a:cubicBezTo>
                  <a:cubicBezTo>
                    <a:pt x="17323" y="12860"/>
                    <a:pt x="18295" y="14982"/>
                    <a:pt x="20023" y="168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7145" tIns="17145" rIns="17145" bIns="17145"/>
            <a:lstStyle/>
            <a:p>
              <a:endParaRPr lang="zh-CN" altLang="en-US" dirty="0"/>
            </a:p>
          </p:txBody>
        </p:sp>
        <p:sp>
          <p:nvSpPr>
            <p:cNvPr id="38925" name="AutoShape 13"/>
            <p:cNvSpPr/>
            <p:nvPr/>
          </p:nvSpPr>
          <p:spPr bwMode="auto">
            <a:xfrm>
              <a:off x="3438524" y="3159636"/>
              <a:ext cx="473274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pitchFamily="34" charset="0"/>
                  <a:ea typeface="MS PGothic" panose="020B0600070205080204" charset="-128"/>
                  <a:sym typeface="Lato" pitchFamily="34" charset="0"/>
                </a:defRPr>
              </a:lvl9pPr>
            </a:lstStyle>
            <a:p>
              <a:pPr eaLnBrk="1">
                <a:lnSpc>
                  <a:spcPct val="160000"/>
                </a:lnSpc>
              </a:pPr>
              <a:r>
                <a:rPr lang="es-ES" altLang="zh-CN" sz="1500" b="0" dirty="0"/>
                <a:t>01</a:t>
              </a:r>
              <a:endParaRPr lang="es-E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71600" y="1981564"/>
            <a:ext cx="2160240" cy="1537181"/>
            <a:chOff x="971600" y="1981564"/>
            <a:chExt cx="2160240" cy="1537181"/>
          </a:xfrm>
        </p:grpSpPr>
        <p:sp>
          <p:nvSpPr>
            <p:cNvPr id="38926" name="AutoShape 14"/>
            <p:cNvSpPr/>
            <p:nvPr/>
          </p:nvSpPr>
          <p:spPr bwMode="auto">
            <a:xfrm>
              <a:off x="2914204" y="2003551"/>
              <a:ext cx="217636" cy="2176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10800"/>
                  </a:moveTo>
                  <a:cubicBezTo>
                    <a:pt x="21599" y="16764"/>
                    <a:pt x="16764" y="21599"/>
                    <a:pt x="10800" y="21599"/>
                  </a:cubicBezTo>
                  <a:cubicBezTo>
                    <a:pt x="4835" y="21599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599" y="4835"/>
                    <a:pt x="21599" y="107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2100" b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MS PGothic" panose="020B0600070205080204" charset="-128"/>
                <a:cs typeface="Gill Sans" charset="0"/>
                <a:sym typeface="Gill Sans" charset="0"/>
              </a:endParaRPr>
            </a:p>
          </p:txBody>
        </p:sp>
        <p:sp>
          <p:nvSpPr>
            <p:cNvPr id="38930" name="AutoShape 18"/>
            <p:cNvSpPr/>
            <p:nvPr/>
          </p:nvSpPr>
          <p:spPr bwMode="auto">
            <a:xfrm>
              <a:off x="2904363" y="3250741"/>
              <a:ext cx="217894" cy="2176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10800"/>
                  </a:moveTo>
                  <a:cubicBezTo>
                    <a:pt x="21599" y="16764"/>
                    <a:pt x="16764" y="21599"/>
                    <a:pt x="10800" y="21599"/>
                  </a:cubicBezTo>
                  <a:cubicBezTo>
                    <a:pt x="4835" y="21599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599" y="4835"/>
                    <a:pt x="21599" y="107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2100" b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MS PGothic" panose="020B0600070205080204" charset="-128"/>
                <a:cs typeface="Gill Sans" charset="0"/>
                <a:sym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87624" y="1981564"/>
              <a:ext cx="1672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模型转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TorchScript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71600" y="3210968"/>
              <a:ext cx="1888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特征集成（脱离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kaldi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28184" y="1946290"/>
            <a:ext cx="1728192" cy="1500461"/>
            <a:chOff x="6228184" y="1946290"/>
            <a:chExt cx="1728192" cy="1500461"/>
          </a:xfrm>
        </p:grpSpPr>
        <p:sp>
          <p:nvSpPr>
            <p:cNvPr id="38934" name="AutoShape 22"/>
            <p:cNvSpPr/>
            <p:nvPr/>
          </p:nvSpPr>
          <p:spPr bwMode="auto">
            <a:xfrm>
              <a:off x="6258252" y="3160961"/>
              <a:ext cx="217636" cy="2176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10800"/>
                  </a:moveTo>
                  <a:cubicBezTo>
                    <a:pt x="21599" y="16764"/>
                    <a:pt x="16764" y="21599"/>
                    <a:pt x="10800" y="21599"/>
                  </a:cubicBezTo>
                  <a:cubicBezTo>
                    <a:pt x="4835" y="21599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599" y="4835"/>
                    <a:pt x="21599" y="107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2100" b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MS PGothic" panose="020B0600070205080204" charset="-128"/>
                <a:cs typeface="Gill Sans" charset="0"/>
                <a:sym typeface="Gill Sans" charset="0"/>
              </a:endParaRPr>
            </a:p>
          </p:txBody>
        </p:sp>
        <p:sp>
          <p:nvSpPr>
            <p:cNvPr id="38938" name="AutoShape 26"/>
            <p:cNvSpPr/>
            <p:nvPr/>
          </p:nvSpPr>
          <p:spPr bwMode="auto">
            <a:xfrm>
              <a:off x="6228184" y="2002057"/>
              <a:ext cx="217636" cy="21789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10800"/>
                  </a:moveTo>
                  <a:cubicBezTo>
                    <a:pt x="21599" y="16764"/>
                    <a:pt x="16764" y="21599"/>
                    <a:pt x="10800" y="21599"/>
                  </a:cubicBezTo>
                  <a:cubicBezTo>
                    <a:pt x="4835" y="21599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599" y="4835"/>
                    <a:pt x="21599" y="107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2100" b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MS PGothic" panose="020B0600070205080204" charset="-128"/>
                <a:cs typeface="Gill Sans" charset="0"/>
                <a:sym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05281" y="3138974"/>
              <a:ext cx="8233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封装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05281" y="1946290"/>
              <a:ext cx="14510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推理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08846" y="2679874"/>
            <a:ext cx="1057870" cy="1057870"/>
            <a:chOff x="4108846" y="2679874"/>
            <a:chExt cx="1057870" cy="1057870"/>
          </a:xfrm>
        </p:grpSpPr>
        <p:sp>
          <p:nvSpPr>
            <p:cNvPr id="2" name="椭圆 1"/>
            <p:cNvSpPr/>
            <p:nvPr/>
          </p:nvSpPr>
          <p:spPr>
            <a:xfrm>
              <a:off x="4108846" y="2679874"/>
              <a:ext cx="1057870" cy="10578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23821" y="3010640"/>
              <a:ext cx="1032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FFFF"/>
                  </a:solidFill>
                  <a:latin typeface="+mj-ea"/>
                  <a:ea typeface="+mj-ea"/>
                  <a:cs typeface="Arial Unicode MS" panose="020B0604020202020204" pitchFamily="34" charset="-122"/>
                </a:rPr>
                <a:t>Runtime</a:t>
              </a:r>
              <a:endParaRPr lang="zh-CN" altLang="en-US" sz="1600" dirty="0">
                <a:solidFill>
                  <a:srgbClr val="FFFFFF"/>
                </a:solidFill>
                <a:latin typeface="+mj-ea"/>
                <a:ea typeface="+mj-ea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116311" y="460609"/>
            <a:ext cx="7560145" cy="338554"/>
            <a:chOff x="1116310" y="460609"/>
            <a:chExt cx="10657427" cy="338554"/>
          </a:xfrm>
        </p:grpSpPr>
        <p:sp>
          <p:nvSpPr>
            <p:cNvPr id="82" name="Line 3"/>
            <p:cNvSpPr>
              <a:spLocks noChangeShapeType="1"/>
            </p:cNvSpPr>
            <p:nvPr/>
          </p:nvSpPr>
          <p:spPr bwMode="auto">
            <a:xfrm>
              <a:off x="3450029" y="699542"/>
              <a:ext cx="8323708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16310" y="460609"/>
              <a:ext cx="34503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Subtools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工程化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96378D2-EFC4-8E62-84F4-D9667E1EE5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153337D-6209-C814-52D0-B0A018E0D6C9}"/>
              </a:ext>
            </a:extLst>
          </p:cNvPr>
          <p:cNvGrpSpPr/>
          <p:nvPr/>
        </p:nvGrpSpPr>
        <p:grpSpPr>
          <a:xfrm>
            <a:off x="1124298" y="1226822"/>
            <a:ext cx="6624460" cy="3173773"/>
            <a:chOff x="1115616" y="2320580"/>
            <a:chExt cx="5773638" cy="22377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93340AB-EBC9-FA17-09C8-00BBE5D1E4BF}"/>
                </a:ext>
              </a:extLst>
            </p:cNvPr>
            <p:cNvSpPr/>
            <p:nvPr/>
          </p:nvSpPr>
          <p:spPr>
            <a:xfrm>
              <a:off x="1115616" y="3339611"/>
              <a:ext cx="1213985" cy="275116"/>
            </a:xfrm>
            <a:prstGeom prst="rect">
              <a:avLst/>
            </a:prstGeom>
            <a:solidFill>
              <a:srgbClr val="1D69A3">
                <a:lumMod val="20000"/>
                <a:lumOff val="80000"/>
              </a:srgbClr>
            </a:solidFill>
            <a:ln w="127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altLang="zh-CN" sz="1333" b="1" kern="0" dirty="0" err="1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extractor_main</a:t>
              </a:r>
              <a:endParaRPr lang="zh-CN" altLang="en-US" sz="1333" b="1" kern="0" dirty="0">
                <a:ln w="0"/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60FA610-E261-AEAB-0D27-88E041D53DBA}"/>
                </a:ext>
              </a:extLst>
            </p:cNvPr>
            <p:cNvCxnSpPr>
              <a:cxnSpLocks/>
              <a:stCxn id="6" idx="3"/>
              <a:endCxn id="18" idx="1"/>
            </p:cNvCxnSpPr>
            <p:nvPr/>
          </p:nvCxnSpPr>
          <p:spPr>
            <a:xfrm>
              <a:off x="2329601" y="3477169"/>
              <a:ext cx="643067" cy="288098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tailEnd type="none"/>
            </a:ln>
            <a:effectLst/>
          </p:spPr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1E19FD0-4D2A-5F22-F3C1-981D199FB785}"/>
                </a:ext>
              </a:extLst>
            </p:cNvPr>
            <p:cNvCxnSpPr>
              <a:cxnSpLocks/>
              <a:stCxn id="37" idx="1"/>
              <a:endCxn id="6" idx="3"/>
            </p:cNvCxnSpPr>
            <p:nvPr/>
          </p:nvCxnSpPr>
          <p:spPr>
            <a:xfrm flipH="1">
              <a:off x="2329601" y="3115034"/>
              <a:ext cx="643778" cy="362135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tailEnd type="none"/>
            </a:ln>
            <a:effectLst/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045829D-0640-939B-0713-818EC09ED41D}"/>
                </a:ext>
              </a:extLst>
            </p:cNvPr>
            <p:cNvCxnSpPr>
              <a:cxnSpLocks/>
              <a:stCxn id="42" idx="1"/>
              <a:endCxn id="6" idx="3"/>
            </p:cNvCxnSpPr>
            <p:nvPr/>
          </p:nvCxnSpPr>
          <p:spPr>
            <a:xfrm flipH="1">
              <a:off x="2329601" y="2458790"/>
              <a:ext cx="643778" cy="1018379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tailEnd type="oval"/>
            </a:ln>
            <a:effectLst/>
          </p:spPr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CF34877-558D-5676-F27B-796538CA1727}"/>
                </a:ext>
              </a:extLst>
            </p:cNvPr>
            <p:cNvGrpSpPr/>
            <p:nvPr/>
          </p:nvGrpSpPr>
          <p:grpSpPr>
            <a:xfrm>
              <a:off x="2973380" y="2320580"/>
              <a:ext cx="3915874" cy="276420"/>
              <a:chOff x="2973380" y="2320580"/>
              <a:chExt cx="3915874" cy="276420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5607001-035E-D168-FD4D-E08C45B4557D}"/>
                  </a:ext>
                </a:extLst>
              </p:cNvPr>
              <p:cNvSpPr/>
              <p:nvPr/>
            </p:nvSpPr>
            <p:spPr>
              <a:xfrm>
                <a:off x="2973380" y="2321363"/>
                <a:ext cx="873726" cy="274854"/>
              </a:xfrm>
              <a:prstGeom prst="rect">
                <a:avLst/>
              </a:prstGeom>
              <a:solidFill>
                <a:srgbClr val="84CBC3">
                  <a:lumMod val="60000"/>
                  <a:lumOff val="40000"/>
                </a:srgbClr>
              </a:solidFill>
              <a:ln w="12700" cap="flat" cmpd="sng" algn="ctr">
                <a:solidFill>
                  <a:srgbClr val="33333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altLang="zh-CN" sz="1333" b="1" kern="0" dirty="0">
                    <a:ln w="0"/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frontend</a:t>
                </a:r>
                <a:endParaRPr lang="zh-CN" altLang="en-US" sz="1333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D05D586A-9D36-AC72-0C68-32A519D893D7}"/>
                  </a:ext>
                </a:extLst>
              </p:cNvPr>
              <p:cNvGrpSpPr/>
              <p:nvPr/>
            </p:nvGrpSpPr>
            <p:grpSpPr>
              <a:xfrm>
                <a:off x="4312263" y="2320580"/>
                <a:ext cx="2576991" cy="276420"/>
                <a:chOff x="3715019" y="850147"/>
                <a:chExt cx="2576991" cy="276420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33D88D05-B616-7950-EE28-902A2E0F9D36}"/>
                    </a:ext>
                  </a:extLst>
                </p:cNvPr>
                <p:cNvSpPr/>
                <p:nvPr/>
              </p:nvSpPr>
              <p:spPr>
                <a:xfrm>
                  <a:off x="4395653" y="850147"/>
                  <a:ext cx="1040444" cy="274854"/>
                </a:xfrm>
                <a:prstGeom prst="rect">
                  <a:avLst/>
                </a:prstGeom>
                <a:solidFill>
                  <a:srgbClr val="F8D158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3333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altLang="zh-CN" sz="1333" b="1" kern="0" dirty="0" err="1">
                      <a:ln w="0"/>
                      <a:solidFill>
                        <a:srgbClr val="3333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feat_pipeline</a:t>
                  </a:r>
                  <a:endParaRPr lang="zh-CN" altLang="en-US" sz="1333" b="1" kern="0" dirty="0">
                    <a:ln w="0"/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B257F06-1D6A-E0D9-E17D-C74956B0870C}"/>
                    </a:ext>
                  </a:extLst>
                </p:cNvPr>
                <p:cNvSpPr/>
                <p:nvPr/>
              </p:nvSpPr>
              <p:spPr>
                <a:xfrm>
                  <a:off x="5436097" y="851713"/>
                  <a:ext cx="855913" cy="274854"/>
                </a:xfrm>
                <a:prstGeom prst="rect">
                  <a:avLst/>
                </a:prstGeom>
                <a:solidFill>
                  <a:srgbClr val="F8D158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3333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altLang="zh-CN" sz="1333" b="1" kern="0" dirty="0" err="1">
                      <a:ln w="0"/>
                      <a:solidFill>
                        <a:srgbClr val="3333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kaldifeat</a:t>
                  </a:r>
                  <a:endParaRPr lang="zh-CN" altLang="en-US" sz="1333" b="1" kern="0" dirty="0">
                    <a:ln w="0"/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98EC3312-009F-A473-9F45-3FD5C58855BB}"/>
                    </a:ext>
                  </a:extLst>
                </p:cNvPr>
                <p:cNvSpPr/>
                <p:nvPr/>
              </p:nvSpPr>
              <p:spPr>
                <a:xfrm>
                  <a:off x="3715019" y="850566"/>
                  <a:ext cx="680633" cy="274854"/>
                </a:xfrm>
                <a:prstGeom prst="rect">
                  <a:avLst/>
                </a:prstGeom>
                <a:solidFill>
                  <a:srgbClr val="F8D158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3333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altLang="zh-CN" sz="1333" b="1" kern="0" dirty="0">
                      <a:ln w="0"/>
                      <a:solidFill>
                        <a:srgbClr val="3333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wav</a:t>
                  </a:r>
                  <a:endParaRPr lang="zh-CN" altLang="en-US" sz="1333" b="1" kern="0" dirty="0">
                    <a:ln w="0"/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3AEF082D-A9D3-8217-E2EE-16ED053B3163}"/>
                  </a:ext>
                </a:extLst>
              </p:cNvPr>
              <p:cNvCxnSpPr>
                <a:cxnSpLocks/>
                <a:stCxn id="52" idx="1"/>
                <a:endCxn id="42" idx="3"/>
              </p:cNvCxnSpPr>
              <p:nvPr/>
            </p:nvCxnSpPr>
            <p:spPr>
              <a:xfrm flipH="1">
                <a:off x="3847105" y="2458426"/>
                <a:ext cx="465158" cy="36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tailEnd type="oval"/>
              </a:ln>
              <a:effectLst/>
            </p:spPr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47E5D1D-043B-9F0F-CF3C-D7E80337AB3B}"/>
                </a:ext>
              </a:extLst>
            </p:cNvPr>
            <p:cNvGrpSpPr/>
            <p:nvPr/>
          </p:nvGrpSpPr>
          <p:grpSpPr>
            <a:xfrm>
              <a:off x="2973379" y="2977475"/>
              <a:ext cx="3472304" cy="279310"/>
              <a:chOff x="2973379" y="2977475"/>
              <a:chExt cx="3472304" cy="279310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EEE12AC-A623-5FA4-13BC-145DE9DBFBBA}"/>
                  </a:ext>
                </a:extLst>
              </p:cNvPr>
              <p:cNvSpPr/>
              <p:nvPr/>
            </p:nvSpPr>
            <p:spPr>
              <a:xfrm>
                <a:off x="2973379" y="2977475"/>
                <a:ext cx="873726" cy="275117"/>
              </a:xfrm>
              <a:prstGeom prst="rect">
                <a:avLst/>
              </a:prstGeom>
              <a:solidFill>
                <a:srgbClr val="84CBC3">
                  <a:lumMod val="60000"/>
                  <a:lumOff val="40000"/>
                </a:srgbClr>
              </a:solidFill>
              <a:ln w="12700" cap="flat" cmpd="sng" algn="ctr">
                <a:solidFill>
                  <a:srgbClr val="33333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altLang="zh-CN" sz="1333" b="1" kern="0" dirty="0">
                    <a:ln w="0"/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extractor</a:t>
                </a:r>
                <a:endParaRPr lang="zh-CN" altLang="en-US" sz="1333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3C9CD913-330A-BB58-7371-4532396DF475}"/>
                  </a:ext>
                </a:extLst>
              </p:cNvPr>
              <p:cNvGrpSpPr/>
              <p:nvPr/>
            </p:nvGrpSpPr>
            <p:grpSpPr>
              <a:xfrm>
                <a:off x="4308287" y="2981931"/>
                <a:ext cx="2137396" cy="274854"/>
                <a:chOff x="3663492" y="1583100"/>
                <a:chExt cx="2137396" cy="274854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14DF5ED9-C593-A2FE-1A67-90D685071C0E}"/>
                    </a:ext>
                  </a:extLst>
                </p:cNvPr>
                <p:cNvSpPr/>
                <p:nvPr/>
              </p:nvSpPr>
              <p:spPr>
                <a:xfrm>
                  <a:off x="4696816" y="1583100"/>
                  <a:ext cx="1104072" cy="274853"/>
                </a:xfrm>
                <a:prstGeom prst="rect">
                  <a:avLst/>
                </a:prstGeom>
                <a:solidFill>
                  <a:srgbClr val="F8D158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3333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altLang="zh-CN" sz="1333" b="1" kern="0" dirty="0" err="1">
                      <a:ln w="0"/>
                      <a:solidFill>
                        <a:srgbClr val="3333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asv_extractor</a:t>
                  </a:r>
                  <a:endParaRPr lang="zh-CN" altLang="en-US" sz="1333" b="1" kern="0" dirty="0">
                    <a:ln w="0"/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9FB2613F-A6DA-781F-7B8B-736AD31B9604}"/>
                    </a:ext>
                  </a:extLst>
                </p:cNvPr>
                <p:cNvSpPr/>
                <p:nvPr/>
              </p:nvSpPr>
              <p:spPr>
                <a:xfrm>
                  <a:off x="3663492" y="1583100"/>
                  <a:ext cx="1040444" cy="274854"/>
                </a:xfrm>
                <a:prstGeom prst="rect">
                  <a:avLst/>
                </a:prstGeom>
                <a:solidFill>
                  <a:srgbClr val="F8D158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3333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altLang="zh-CN" sz="1333" b="1" kern="0" dirty="0" err="1">
                      <a:ln w="0"/>
                      <a:solidFill>
                        <a:srgbClr val="3333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torch_model</a:t>
                  </a:r>
                  <a:endParaRPr lang="zh-CN" altLang="en-US" sz="1333" b="1" kern="0" dirty="0">
                    <a:ln w="0"/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AD7BAD05-402A-7177-4FC6-F334A84CEEF2}"/>
                  </a:ext>
                </a:extLst>
              </p:cNvPr>
              <p:cNvCxnSpPr>
                <a:cxnSpLocks/>
                <a:stCxn id="41" idx="1"/>
                <a:endCxn id="37" idx="3"/>
              </p:cNvCxnSpPr>
              <p:nvPr/>
            </p:nvCxnSpPr>
            <p:spPr>
              <a:xfrm flipH="1" flipV="1">
                <a:off x="3847105" y="3115034"/>
                <a:ext cx="461182" cy="432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tailEnd type="oval"/>
              </a:ln>
              <a:effectLst/>
            </p:spPr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73C580F-3197-D504-1CCA-E54979A76DE2}"/>
                </a:ext>
              </a:extLst>
            </p:cNvPr>
            <p:cNvGrpSpPr/>
            <p:nvPr/>
          </p:nvGrpSpPr>
          <p:grpSpPr>
            <a:xfrm>
              <a:off x="2972668" y="4283180"/>
              <a:ext cx="3018225" cy="275120"/>
              <a:chOff x="2963264" y="3633536"/>
              <a:chExt cx="3018225" cy="27512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B54C2AC-B998-2A6E-AE5C-EC49A6281151}"/>
                  </a:ext>
                </a:extLst>
              </p:cNvPr>
              <p:cNvSpPr/>
              <p:nvPr/>
            </p:nvSpPr>
            <p:spPr>
              <a:xfrm>
                <a:off x="2963264" y="3633536"/>
                <a:ext cx="873726" cy="275120"/>
              </a:xfrm>
              <a:prstGeom prst="rect">
                <a:avLst/>
              </a:prstGeom>
              <a:solidFill>
                <a:srgbClr val="84CBC3">
                  <a:lumMod val="60000"/>
                  <a:lumOff val="40000"/>
                </a:srgbClr>
              </a:solidFill>
              <a:ln w="12700" cap="flat" cmpd="sng" algn="ctr">
                <a:solidFill>
                  <a:srgbClr val="33333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altLang="zh-CN" sz="1333" b="1" kern="0" dirty="0" err="1">
                    <a:ln w="0"/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utils</a:t>
                </a:r>
                <a:endParaRPr lang="zh-CN" altLang="en-US" sz="1333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37092638-1F82-9732-2962-A752F69CBE72}"/>
                  </a:ext>
                </a:extLst>
              </p:cNvPr>
              <p:cNvGrpSpPr/>
              <p:nvPr/>
            </p:nvGrpSpPr>
            <p:grpSpPr>
              <a:xfrm>
                <a:off x="4308287" y="3633670"/>
                <a:ext cx="1673202" cy="274852"/>
                <a:chOff x="3660215" y="2296630"/>
                <a:chExt cx="1673202" cy="274852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383D72B1-8E8C-29EB-4192-ECC99E7CCFAA}"/>
                    </a:ext>
                  </a:extLst>
                </p:cNvPr>
                <p:cNvSpPr/>
                <p:nvPr/>
              </p:nvSpPr>
              <p:spPr>
                <a:xfrm>
                  <a:off x="3660215" y="2300063"/>
                  <a:ext cx="552062" cy="271419"/>
                </a:xfrm>
                <a:prstGeom prst="rect">
                  <a:avLst/>
                </a:prstGeom>
                <a:solidFill>
                  <a:srgbClr val="F8D158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3333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altLang="zh-CN" sz="1333" b="1" kern="0" dirty="0">
                      <a:ln w="0"/>
                      <a:solidFill>
                        <a:srgbClr val="3333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log</a:t>
                  </a:r>
                  <a:endParaRPr lang="zh-CN" altLang="en-US" sz="1333" b="1" kern="0" dirty="0">
                    <a:ln w="0"/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F8B44ED4-307B-DC95-EC44-612213793F6D}"/>
                    </a:ext>
                  </a:extLst>
                </p:cNvPr>
                <p:cNvSpPr/>
                <p:nvPr/>
              </p:nvSpPr>
              <p:spPr>
                <a:xfrm>
                  <a:off x="4212277" y="2300063"/>
                  <a:ext cx="569079" cy="271419"/>
                </a:xfrm>
                <a:prstGeom prst="rect">
                  <a:avLst/>
                </a:prstGeom>
                <a:solidFill>
                  <a:srgbClr val="F8D158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3333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altLang="zh-CN" sz="1333" b="1" kern="0" dirty="0" err="1">
                      <a:ln w="0"/>
                      <a:solidFill>
                        <a:srgbClr val="3333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yaml</a:t>
                  </a:r>
                  <a:endParaRPr lang="zh-CN" altLang="en-US" sz="1333" b="1" kern="0" dirty="0">
                    <a:ln w="0"/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9B6D2272-F95E-9867-8269-FF36346C5422}"/>
                    </a:ext>
                  </a:extLst>
                </p:cNvPr>
                <p:cNvSpPr/>
                <p:nvPr/>
              </p:nvSpPr>
              <p:spPr>
                <a:xfrm>
                  <a:off x="4781356" y="2296630"/>
                  <a:ext cx="552061" cy="274852"/>
                </a:xfrm>
                <a:prstGeom prst="rect">
                  <a:avLst/>
                </a:prstGeom>
                <a:solidFill>
                  <a:srgbClr val="F8D158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3333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altLang="zh-CN" sz="1333" b="1" kern="0" dirty="0" err="1">
                      <a:ln w="0"/>
                      <a:solidFill>
                        <a:srgbClr val="3333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gflag</a:t>
                  </a:r>
                  <a:endParaRPr lang="zh-CN" altLang="en-US" sz="1333" b="1" kern="0" dirty="0">
                    <a:ln w="0"/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A1CBFCD-5A30-F0A1-9EAD-8ECB5A6D6889}"/>
                  </a:ext>
                </a:extLst>
              </p:cNvPr>
              <p:cNvCxnSpPr>
                <a:cxnSpLocks/>
                <a:stCxn id="33" idx="1"/>
              </p:cNvCxnSpPr>
              <p:nvPr/>
            </p:nvCxnSpPr>
            <p:spPr>
              <a:xfrm flipH="1">
                <a:off x="3850198" y="3772812"/>
                <a:ext cx="458089" cy="72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tailEnd type="oval"/>
              </a:ln>
              <a:effectLst/>
            </p:spPr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75D3141-B466-D45D-DA5E-8E20389B290E}"/>
                </a:ext>
              </a:extLst>
            </p:cNvPr>
            <p:cNvGrpSpPr/>
            <p:nvPr/>
          </p:nvGrpSpPr>
          <p:grpSpPr>
            <a:xfrm>
              <a:off x="2972668" y="3627707"/>
              <a:ext cx="3137617" cy="286948"/>
              <a:chOff x="3006753" y="3597247"/>
              <a:chExt cx="3137617" cy="28694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59308F0-5369-CDCE-50FD-DD838F326CF7}"/>
                  </a:ext>
                </a:extLst>
              </p:cNvPr>
              <p:cNvSpPr/>
              <p:nvPr/>
            </p:nvSpPr>
            <p:spPr>
              <a:xfrm>
                <a:off x="3006753" y="3597247"/>
                <a:ext cx="873726" cy="275120"/>
              </a:xfrm>
              <a:prstGeom prst="rect">
                <a:avLst/>
              </a:prstGeom>
              <a:solidFill>
                <a:srgbClr val="84CBC3">
                  <a:lumMod val="60000"/>
                  <a:lumOff val="40000"/>
                </a:srgbClr>
              </a:solidFill>
              <a:ln w="12700" cap="flat" cmpd="sng" algn="ctr">
                <a:solidFill>
                  <a:srgbClr val="33333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altLang="zh-CN" sz="1333" b="1" kern="0" dirty="0">
                    <a:ln w="0"/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processor</a:t>
                </a:r>
                <a:endParaRPr lang="zh-CN" altLang="en-US" sz="1333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11A0901-FA10-8E54-498A-9866F21476B0}"/>
                  </a:ext>
                </a:extLst>
              </p:cNvPr>
              <p:cNvGrpSpPr/>
              <p:nvPr/>
            </p:nvGrpSpPr>
            <p:grpSpPr>
              <a:xfrm>
                <a:off x="3880479" y="3612776"/>
                <a:ext cx="2263891" cy="271419"/>
                <a:chOff x="3857220" y="4290790"/>
                <a:chExt cx="2263891" cy="271419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67A79BB0-2C7C-D0E2-44CF-CCD4BE390D82}"/>
                    </a:ext>
                  </a:extLst>
                </p:cNvPr>
                <p:cNvGrpSpPr/>
                <p:nvPr/>
              </p:nvGrpSpPr>
              <p:grpSpPr>
                <a:xfrm>
                  <a:off x="4318402" y="4290790"/>
                  <a:ext cx="1802709" cy="271419"/>
                  <a:chOff x="3777768" y="2285390"/>
                  <a:chExt cx="1617207" cy="271419"/>
                </a:xfrm>
              </p:grpSpPr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ABCDF369-9A09-E7FC-3A08-CEEF7FD312DD}"/>
                      </a:ext>
                    </a:extLst>
                  </p:cNvPr>
                  <p:cNvSpPr/>
                  <p:nvPr/>
                </p:nvSpPr>
                <p:spPr>
                  <a:xfrm>
                    <a:off x="3777768" y="2285390"/>
                    <a:ext cx="620510" cy="271419"/>
                  </a:xfrm>
                  <a:prstGeom prst="rect">
                    <a:avLst/>
                  </a:prstGeom>
                  <a:solidFill>
                    <a:srgbClr val="F8D158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333333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altLang="zh-CN" sz="1333" b="1" kern="0" dirty="0">
                        <a:ln w="0"/>
                        <a:solidFill>
                          <a:srgbClr val="333333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metric</a:t>
                    </a:r>
                    <a:endParaRPr lang="zh-CN" altLang="en-US" sz="1333" b="1" kern="0" dirty="0">
                      <a:ln w="0"/>
                      <a:solidFill>
                        <a:srgbClr val="3333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1965FB24-4D0C-6DB7-2B15-F9B05E57F255}"/>
                      </a:ext>
                    </a:extLst>
                  </p:cNvPr>
                  <p:cNvSpPr/>
                  <p:nvPr/>
                </p:nvSpPr>
                <p:spPr>
                  <a:xfrm>
                    <a:off x="4383148" y="2285390"/>
                    <a:ext cx="510520" cy="271419"/>
                  </a:xfrm>
                  <a:prstGeom prst="rect">
                    <a:avLst/>
                  </a:prstGeom>
                  <a:solidFill>
                    <a:srgbClr val="F8D158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333333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altLang="zh-CN" sz="1333" b="1" kern="0" dirty="0">
                        <a:ln w="0"/>
                        <a:solidFill>
                          <a:srgbClr val="333333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score</a:t>
                    </a:r>
                    <a:endParaRPr lang="zh-CN" altLang="en-US" sz="1333" b="1" kern="0" dirty="0">
                      <a:ln w="0"/>
                      <a:solidFill>
                        <a:srgbClr val="3333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44891B5B-1611-163F-B489-302D9AA0B4F0}"/>
                      </a:ext>
                    </a:extLst>
                  </p:cNvPr>
                  <p:cNvSpPr/>
                  <p:nvPr/>
                </p:nvSpPr>
                <p:spPr>
                  <a:xfrm>
                    <a:off x="4884455" y="2285391"/>
                    <a:ext cx="510520" cy="271418"/>
                  </a:xfrm>
                  <a:prstGeom prst="rect">
                    <a:avLst/>
                  </a:prstGeom>
                  <a:solidFill>
                    <a:srgbClr val="F8D158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333333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altLang="zh-CN" sz="1333" b="1" kern="0" dirty="0">
                        <a:ln w="0"/>
                        <a:solidFill>
                          <a:srgbClr val="333333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eval</a:t>
                    </a:r>
                    <a:endParaRPr lang="zh-CN" altLang="en-US" sz="1333" b="1" kern="0" dirty="0">
                      <a:ln w="0"/>
                      <a:solidFill>
                        <a:srgbClr val="3333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D8B0A76E-5A89-9BD7-E7E0-1A3C409DE2AD}"/>
                    </a:ext>
                  </a:extLst>
                </p:cNvPr>
                <p:cNvCxnSpPr>
                  <a:cxnSpLocks/>
                  <a:stCxn id="22" idx="1"/>
                </p:cNvCxnSpPr>
                <p:nvPr/>
              </p:nvCxnSpPr>
              <p:spPr>
                <a:xfrm flipH="1" flipV="1">
                  <a:off x="3857220" y="4422462"/>
                  <a:ext cx="461182" cy="4038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333333">
                      <a:shade val="95000"/>
                      <a:satMod val="105000"/>
                    </a:srgbClr>
                  </a:solidFill>
                  <a:prstDash val="solid"/>
                  <a:tailEnd type="oval"/>
                </a:ln>
                <a:effectLst/>
              </p:spPr>
            </p:cxnSp>
          </p:grp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77A5BDD-3929-475E-CD0F-01554F7257A6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>
              <a:off x="2329601" y="3477169"/>
              <a:ext cx="643067" cy="943571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tailEnd type="none"/>
            </a:ln>
            <a:effectLst/>
          </p:spPr>
        </p:cxnSp>
      </p:grpSp>
      <p:sp>
        <p:nvSpPr>
          <p:cNvPr id="56" name="TextBox 27">
            <a:extLst>
              <a:ext uri="{FF2B5EF4-FFF2-40B4-BE49-F238E27FC236}">
                <a16:creationId xmlns:a16="http://schemas.microsoft.com/office/drawing/2014/main" id="{85D1DCD0-D438-0444-D7CC-D61CEC93BBCA}"/>
              </a:ext>
            </a:extLst>
          </p:cNvPr>
          <p:cNvSpPr txBox="1"/>
          <p:nvPr/>
        </p:nvSpPr>
        <p:spPr>
          <a:xfrm>
            <a:off x="3203848" y="931376"/>
            <a:ext cx="177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语音信号读取，特征提取</a:t>
            </a:r>
          </a:p>
        </p:txBody>
      </p:sp>
      <p:sp>
        <p:nvSpPr>
          <p:cNvPr id="57" name="TextBox 27">
            <a:extLst>
              <a:ext uri="{FF2B5EF4-FFF2-40B4-BE49-F238E27FC236}">
                <a16:creationId xmlns:a16="http://schemas.microsoft.com/office/drawing/2014/main" id="{A6F41B38-86C8-5C12-3A33-D7E4A5B99E2E}"/>
              </a:ext>
            </a:extLst>
          </p:cNvPr>
          <p:cNvSpPr txBox="1"/>
          <p:nvPr/>
        </p:nvSpPr>
        <p:spPr>
          <a:xfrm>
            <a:off x="3203848" y="1886432"/>
            <a:ext cx="177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</a:p>
        </p:txBody>
      </p:sp>
      <p:sp>
        <p:nvSpPr>
          <p:cNvPr id="58" name="TextBox 27">
            <a:extLst>
              <a:ext uri="{FF2B5EF4-FFF2-40B4-BE49-F238E27FC236}">
                <a16:creationId xmlns:a16="http://schemas.microsoft.com/office/drawing/2014/main" id="{02E8D759-7DF0-36C9-DE37-FB4653EEF4F7}"/>
              </a:ext>
            </a:extLst>
          </p:cNvPr>
          <p:cNvSpPr txBox="1"/>
          <p:nvPr/>
        </p:nvSpPr>
        <p:spPr>
          <a:xfrm>
            <a:off x="3203848" y="2781917"/>
            <a:ext cx="177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后端打分</a:t>
            </a:r>
          </a:p>
        </p:txBody>
      </p:sp>
      <p:sp>
        <p:nvSpPr>
          <p:cNvPr id="59" name="TextBox 27">
            <a:extLst>
              <a:ext uri="{FF2B5EF4-FFF2-40B4-BE49-F238E27FC236}">
                <a16:creationId xmlns:a16="http://schemas.microsoft.com/office/drawing/2014/main" id="{ABF75654-07B2-9932-C2EE-F56087221642}"/>
              </a:ext>
            </a:extLst>
          </p:cNvPr>
          <p:cNvSpPr txBox="1"/>
          <p:nvPr/>
        </p:nvSpPr>
        <p:spPr>
          <a:xfrm>
            <a:off x="3203848" y="3738492"/>
            <a:ext cx="177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</a:p>
        </p:txBody>
      </p:sp>
      <p:sp>
        <p:nvSpPr>
          <p:cNvPr id="60" name="TextBox 27">
            <a:extLst>
              <a:ext uri="{FF2B5EF4-FFF2-40B4-BE49-F238E27FC236}">
                <a16:creationId xmlns:a16="http://schemas.microsoft.com/office/drawing/2014/main" id="{35A686AF-67B6-5360-0277-BB9572B1D6D9}"/>
              </a:ext>
            </a:extLst>
          </p:cNvPr>
          <p:cNvSpPr txBox="1"/>
          <p:nvPr/>
        </p:nvSpPr>
        <p:spPr>
          <a:xfrm>
            <a:off x="1390594" y="3088167"/>
            <a:ext cx="1151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分模块设计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19E9C12-1113-1A7C-C78F-8F59C731D274}"/>
              </a:ext>
            </a:extLst>
          </p:cNvPr>
          <p:cNvGrpSpPr/>
          <p:nvPr/>
        </p:nvGrpSpPr>
        <p:grpSpPr>
          <a:xfrm>
            <a:off x="1116311" y="460609"/>
            <a:ext cx="7560145" cy="338554"/>
            <a:chOff x="1116310" y="460609"/>
            <a:chExt cx="10657427" cy="338554"/>
          </a:xfrm>
        </p:grpSpPr>
        <p:sp>
          <p:nvSpPr>
            <p:cNvPr id="65" name="Line 3">
              <a:extLst>
                <a:ext uri="{FF2B5EF4-FFF2-40B4-BE49-F238E27FC236}">
                  <a16:creationId xmlns:a16="http://schemas.microsoft.com/office/drawing/2014/main" id="{6D41711A-69BD-85ED-343F-54D880B2F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4387" y="699542"/>
              <a:ext cx="6229350" cy="5003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66" name="TextBox 82">
              <a:extLst>
                <a:ext uri="{FF2B5EF4-FFF2-40B4-BE49-F238E27FC236}">
                  <a16:creationId xmlns:a16="http://schemas.microsoft.com/office/drawing/2014/main" id="{A71D7407-0D4F-5698-B178-C7A318F5D9EF}"/>
                </a:ext>
              </a:extLst>
            </p:cNvPr>
            <p:cNvSpPr txBox="1"/>
            <p:nvPr/>
          </p:nvSpPr>
          <p:spPr>
            <a:xfrm>
              <a:off x="1116310" y="460609"/>
              <a:ext cx="4871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Subtools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工程化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—Runtime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DFC8D4D-46C0-3893-556A-0871FB0437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5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96" name="组合 95">
            <a:extLst>
              <a:ext uri="{FF2B5EF4-FFF2-40B4-BE49-F238E27FC236}">
                <a16:creationId xmlns:a16="http://schemas.microsoft.com/office/drawing/2014/main" id="{75F8C5D1-DB32-2C43-C296-8B8E52FC56C7}"/>
              </a:ext>
            </a:extLst>
          </p:cNvPr>
          <p:cNvGrpSpPr/>
          <p:nvPr/>
        </p:nvGrpSpPr>
        <p:grpSpPr>
          <a:xfrm>
            <a:off x="3498206" y="2179961"/>
            <a:ext cx="5178250" cy="2221975"/>
            <a:chOff x="1345093" y="3940355"/>
            <a:chExt cx="5516223" cy="2475732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5BC23E3-0DDB-A077-C734-DB760E9E40B5}"/>
                </a:ext>
              </a:extLst>
            </p:cNvPr>
            <p:cNvSpPr/>
            <p:nvPr/>
          </p:nvSpPr>
          <p:spPr>
            <a:xfrm>
              <a:off x="2653296" y="4632955"/>
              <a:ext cx="934408" cy="393882"/>
            </a:xfrm>
            <a:prstGeom prst="rect">
              <a:avLst/>
            </a:prstGeom>
            <a:solidFill>
              <a:srgbClr val="F8D158">
                <a:lumMod val="20000"/>
                <a:lumOff val="80000"/>
              </a:srgbClr>
            </a:solidFill>
            <a:ln w="127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altLang="zh-CN" sz="1100" b="1" kern="0" dirty="0">
                <a:ln w="0"/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100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spectrum</a:t>
              </a:r>
            </a:p>
            <a:p>
              <a:pPr algn="ctr"/>
              <a:endParaRPr lang="zh-CN" altLang="en-US" sz="1100" b="1" kern="0" dirty="0">
                <a:ln w="0"/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03D0E51-C41D-7C86-91C2-459FC54381A6}"/>
                </a:ext>
              </a:extLst>
            </p:cNvPr>
            <p:cNvSpPr/>
            <p:nvPr/>
          </p:nvSpPr>
          <p:spPr>
            <a:xfrm>
              <a:off x="1345093" y="4632955"/>
              <a:ext cx="1010869" cy="393883"/>
            </a:xfrm>
            <a:prstGeom prst="rect">
              <a:avLst/>
            </a:prstGeom>
            <a:solidFill>
              <a:srgbClr val="1D69A3">
                <a:lumMod val="20000"/>
                <a:lumOff val="80000"/>
              </a:srgbClr>
            </a:solidFill>
            <a:ln w="127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altLang="zh-CN" sz="1100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feat window</a:t>
              </a:r>
              <a:endParaRPr lang="zh-CN" altLang="en-US" sz="1100" b="1" kern="0" dirty="0">
                <a:ln w="0"/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B7210F1-89FA-B58C-EFAD-8F0EFC2118ED}"/>
                </a:ext>
              </a:extLst>
            </p:cNvPr>
            <p:cNvSpPr/>
            <p:nvPr/>
          </p:nvSpPr>
          <p:spPr>
            <a:xfrm>
              <a:off x="3885038" y="4632955"/>
              <a:ext cx="1010869" cy="393882"/>
            </a:xfrm>
            <a:prstGeom prst="rect">
              <a:avLst/>
            </a:prstGeom>
            <a:solidFill>
              <a:srgbClr val="F8D158">
                <a:lumMod val="20000"/>
                <a:lumOff val="80000"/>
              </a:srgbClr>
            </a:solidFill>
            <a:ln w="127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altLang="zh-CN" sz="1100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mel bank</a:t>
              </a:r>
              <a:endParaRPr lang="zh-CN" altLang="en-US" sz="1100" b="1" kern="0" dirty="0">
                <a:ln w="0"/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C58615E1-66DE-FC36-EF9E-2AED851BB7A8}"/>
                </a:ext>
              </a:extLst>
            </p:cNvPr>
            <p:cNvGrpSpPr/>
            <p:nvPr/>
          </p:nvGrpSpPr>
          <p:grpSpPr>
            <a:xfrm>
              <a:off x="5843322" y="3940355"/>
              <a:ext cx="1017994" cy="2475732"/>
              <a:chOff x="5411157" y="3592030"/>
              <a:chExt cx="1017994" cy="2475732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E6721349-41DE-9AD3-3D6B-B91A38DC5105}"/>
                  </a:ext>
                </a:extLst>
              </p:cNvPr>
              <p:cNvSpPr/>
              <p:nvPr/>
            </p:nvSpPr>
            <p:spPr>
              <a:xfrm>
                <a:off x="5418282" y="3592030"/>
                <a:ext cx="1010869" cy="393885"/>
              </a:xfrm>
              <a:prstGeom prst="rect">
                <a:avLst/>
              </a:prstGeom>
              <a:solidFill>
                <a:srgbClr val="84CBC3">
                  <a:lumMod val="60000"/>
                  <a:lumOff val="40000"/>
                </a:srgbClr>
              </a:solidFill>
              <a:ln w="12700" cap="flat" cmpd="sng" algn="ctr">
                <a:solidFill>
                  <a:srgbClr val="33333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altLang="zh-CN" sz="1100" b="1" kern="0" dirty="0" err="1">
                    <a:ln w="0"/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plp</a:t>
                </a:r>
                <a:endParaRPr lang="zh-CN" altLang="en-US" sz="1100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6568D144-0431-5C99-3613-0F81E6D6C50C}"/>
                  </a:ext>
                </a:extLst>
              </p:cNvPr>
              <p:cNvSpPr/>
              <p:nvPr/>
            </p:nvSpPr>
            <p:spPr>
              <a:xfrm>
                <a:off x="5411157" y="4971441"/>
                <a:ext cx="1010869" cy="400250"/>
              </a:xfrm>
              <a:prstGeom prst="rect">
                <a:avLst/>
              </a:prstGeom>
              <a:solidFill>
                <a:srgbClr val="84CBC3">
                  <a:lumMod val="60000"/>
                  <a:lumOff val="40000"/>
                </a:srgbClr>
              </a:solidFill>
              <a:ln w="12700" cap="flat" cmpd="sng" algn="ctr">
                <a:solidFill>
                  <a:srgbClr val="33333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altLang="zh-CN" sz="1100" b="1" kern="0" dirty="0" err="1">
                    <a:ln w="0"/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mfcc</a:t>
                </a:r>
                <a:endParaRPr lang="zh-CN" altLang="en-US" sz="1100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73652D7F-5E52-8A4A-3CC4-1F13FA318992}"/>
                  </a:ext>
                </a:extLst>
              </p:cNvPr>
              <p:cNvSpPr/>
              <p:nvPr/>
            </p:nvSpPr>
            <p:spPr>
              <a:xfrm>
                <a:off x="5418282" y="4281736"/>
                <a:ext cx="1010869" cy="393884"/>
              </a:xfrm>
              <a:prstGeom prst="rect">
                <a:avLst/>
              </a:prstGeom>
              <a:solidFill>
                <a:srgbClr val="84CBC3">
                  <a:lumMod val="60000"/>
                  <a:lumOff val="40000"/>
                </a:srgbClr>
              </a:solidFill>
              <a:ln w="12700" cap="flat" cmpd="sng" algn="ctr">
                <a:solidFill>
                  <a:srgbClr val="33333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zh-CN" sz="1100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100" b="1" kern="0" dirty="0" err="1">
                    <a:ln w="0"/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fbank</a:t>
                </a:r>
                <a:endParaRPr lang="en-US" altLang="zh-CN" sz="1100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1100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8B7DC38A-2D38-5320-2276-3F05F476EE57}"/>
                  </a:ext>
                </a:extLst>
              </p:cNvPr>
              <p:cNvSpPr/>
              <p:nvPr/>
            </p:nvSpPr>
            <p:spPr>
              <a:xfrm>
                <a:off x="5411157" y="5667512"/>
                <a:ext cx="1010869" cy="400250"/>
              </a:xfrm>
              <a:prstGeom prst="rect">
                <a:avLst/>
              </a:prstGeom>
              <a:solidFill>
                <a:srgbClr val="84CBC3">
                  <a:lumMod val="60000"/>
                  <a:lumOff val="40000"/>
                </a:srgbClr>
              </a:solidFill>
              <a:ln w="12700" cap="flat" cmpd="sng" algn="ctr">
                <a:solidFill>
                  <a:srgbClr val="33333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100" b="1" kern="0" dirty="0">
                    <a:ln w="0"/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spectrogram</a:t>
                </a:r>
                <a:endParaRPr lang="zh-CN" altLang="en-US" sz="1100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C9D60B36-333D-6310-7A71-81449C3A69FA}"/>
                </a:ext>
              </a:extLst>
            </p:cNvPr>
            <p:cNvCxnSpPr>
              <a:cxnSpLocks/>
              <a:endCxn id="97" idx="1"/>
            </p:cNvCxnSpPr>
            <p:nvPr/>
          </p:nvCxnSpPr>
          <p:spPr>
            <a:xfrm>
              <a:off x="2355962" y="4829896"/>
              <a:ext cx="297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FD0A04FD-5C6C-426E-771D-0F6CD0CF9B36}"/>
                </a:ext>
              </a:extLst>
            </p:cNvPr>
            <p:cNvCxnSpPr>
              <a:cxnSpLocks/>
            </p:cNvCxnSpPr>
            <p:nvPr/>
          </p:nvCxnSpPr>
          <p:spPr>
            <a:xfrm>
              <a:off x="3587704" y="4829896"/>
              <a:ext cx="297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B6DD53C6-899C-3BB1-8443-75969669FDC2}"/>
                </a:ext>
              </a:extLst>
            </p:cNvPr>
            <p:cNvCxnSpPr>
              <a:cxnSpLocks/>
              <a:stCxn id="97" idx="2"/>
              <a:endCxn id="110" idx="1"/>
            </p:cNvCxnSpPr>
            <p:nvPr/>
          </p:nvCxnSpPr>
          <p:spPr>
            <a:xfrm rot="16200000" flipH="1">
              <a:off x="3887349" y="4259988"/>
              <a:ext cx="1189125" cy="27228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6E0F6EC-6D44-CA1A-60B3-56B9DEBEED42}"/>
                </a:ext>
              </a:extLst>
            </p:cNvPr>
            <p:cNvCxnSpPr>
              <a:cxnSpLocks/>
              <a:stCxn id="99" idx="3"/>
              <a:endCxn id="107" idx="1"/>
            </p:cNvCxnSpPr>
            <p:nvPr/>
          </p:nvCxnSpPr>
          <p:spPr>
            <a:xfrm flipV="1">
              <a:off x="4895907" y="4137298"/>
              <a:ext cx="954540" cy="692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E6705C05-277A-164D-30B6-A800BBB14323}"/>
                </a:ext>
              </a:extLst>
            </p:cNvPr>
            <p:cNvCxnSpPr>
              <a:cxnSpLocks/>
              <a:stCxn id="99" idx="3"/>
              <a:endCxn id="108" idx="1"/>
            </p:cNvCxnSpPr>
            <p:nvPr/>
          </p:nvCxnSpPr>
          <p:spPr>
            <a:xfrm>
              <a:off x="4895907" y="4829896"/>
              <a:ext cx="947415" cy="689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D4205EB3-A198-8243-8848-07D1BA43D580}"/>
                </a:ext>
              </a:extLst>
            </p:cNvPr>
            <p:cNvCxnSpPr>
              <a:cxnSpLocks/>
              <a:stCxn id="99" idx="3"/>
              <a:endCxn id="109" idx="1"/>
            </p:cNvCxnSpPr>
            <p:nvPr/>
          </p:nvCxnSpPr>
          <p:spPr>
            <a:xfrm flipV="1">
              <a:off x="4895907" y="4827003"/>
              <a:ext cx="954540" cy="2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27">
            <a:extLst>
              <a:ext uri="{FF2B5EF4-FFF2-40B4-BE49-F238E27FC236}">
                <a16:creationId xmlns:a16="http://schemas.microsoft.com/office/drawing/2014/main" id="{830C5803-75B6-AC7E-75A4-98F6362EE26B}"/>
              </a:ext>
            </a:extLst>
          </p:cNvPr>
          <p:cNvSpPr txBox="1"/>
          <p:nvPr/>
        </p:nvSpPr>
        <p:spPr>
          <a:xfrm>
            <a:off x="1116311" y="1033444"/>
            <a:ext cx="476622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本项目特征提取模块采用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Kaldifeat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C++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Kaldifeat</a:t>
            </a:r>
            <a:r>
              <a:rPr lang="en-US" altLang="zh-CN" sz="1200" b="1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libtorch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编写，适配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Kaldi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声学特征的配置及提取。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诸如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icefall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k2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等优秀项目都有采用。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buFont typeface="Wingdings" panose="05000000000000000000" pitchFamily="2" charset="2"/>
              <a:buChar char="n"/>
            </a:pPr>
            <a:endParaRPr lang="en-US" altLang="zh-CN" sz="1200" b="1" baseline="30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808468-E904-B021-50DF-2FE4235011D1}"/>
              </a:ext>
            </a:extLst>
          </p:cNvPr>
          <p:cNvSpPr txBox="1"/>
          <p:nvPr/>
        </p:nvSpPr>
        <p:spPr>
          <a:xfrm>
            <a:off x="1111970" y="4529903"/>
            <a:ext cx="595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https://github.com/csukuangfj/kaldifeat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E7D3A19-C707-A396-7DB0-99D37DF3FDF4}"/>
              </a:ext>
            </a:extLst>
          </p:cNvPr>
          <p:cNvGrpSpPr/>
          <p:nvPr/>
        </p:nvGrpSpPr>
        <p:grpSpPr>
          <a:xfrm>
            <a:off x="1116311" y="460609"/>
            <a:ext cx="7560145" cy="338554"/>
            <a:chOff x="1116310" y="460609"/>
            <a:chExt cx="10657427" cy="338554"/>
          </a:xfrm>
        </p:grpSpPr>
        <p:sp>
          <p:nvSpPr>
            <p:cNvPr id="118" name="Line 3">
              <a:extLst>
                <a:ext uri="{FF2B5EF4-FFF2-40B4-BE49-F238E27FC236}">
                  <a16:creationId xmlns:a16="http://schemas.microsoft.com/office/drawing/2014/main" id="{4067592D-7B67-DE00-294B-281B381E5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1150" y="699542"/>
              <a:ext cx="6902587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119" name="TextBox 82">
              <a:extLst>
                <a:ext uri="{FF2B5EF4-FFF2-40B4-BE49-F238E27FC236}">
                  <a16:creationId xmlns:a16="http://schemas.microsoft.com/office/drawing/2014/main" id="{46CFC4EC-AA7E-12A5-B3AF-E67BCFE74850}"/>
                </a:ext>
              </a:extLst>
            </p:cNvPr>
            <p:cNvSpPr txBox="1"/>
            <p:nvPr/>
          </p:nvSpPr>
          <p:spPr>
            <a:xfrm>
              <a:off x="1116310" y="460609"/>
              <a:ext cx="4160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Subtools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工程化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特征集成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831E739-BC1E-B155-460D-58ADF70D0C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5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sp>
        <p:nvSpPr>
          <p:cNvPr id="111" name="TextBox 27">
            <a:extLst>
              <a:ext uri="{FF2B5EF4-FFF2-40B4-BE49-F238E27FC236}">
                <a16:creationId xmlns:a16="http://schemas.microsoft.com/office/drawing/2014/main" id="{830C5803-75B6-AC7E-75A4-98F6362EE26B}"/>
              </a:ext>
            </a:extLst>
          </p:cNvPr>
          <p:cNvSpPr txBox="1"/>
          <p:nvPr/>
        </p:nvSpPr>
        <p:spPr>
          <a:xfrm>
            <a:off x="1116310" y="1033444"/>
            <a:ext cx="69840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模型的中间表示，可以在高性能环境（如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++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）中运行。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的即时编译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(JIT)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模块可将训练的模型导出，这是生产环境下模型部署的关键一环。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本框架中的主流模型符合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TorchScript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所支持的语法，并提供导出流程。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E7D3A19-C707-A396-7DB0-99D37DF3FDF4}"/>
              </a:ext>
            </a:extLst>
          </p:cNvPr>
          <p:cNvGrpSpPr/>
          <p:nvPr/>
        </p:nvGrpSpPr>
        <p:grpSpPr>
          <a:xfrm>
            <a:off x="1116311" y="460609"/>
            <a:ext cx="7560145" cy="338554"/>
            <a:chOff x="1116310" y="460609"/>
            <a:chExt cx="10657427" cy="338554"/>
          </a:xfrm>
        </p:grpSpPr>
        <p:sp>
          <p:nvSpPr>
            <p:cNvPr id="118" name="Line 3">
              <a:extLst>
                <a:ext uri="{FF2B5EF4-FFF2-40B4-BE49-F238E27FC236}">
                  <a16:creationId xmlns:a16="http://schemas.microsoft.com/office/drawing/2014/main" id="{4067592D-7B67-DE00-294B-281B381E5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2271" y="699541"/>
              <a:ext cx="5481466" cy="8507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119" name="TextBox 82">
              <a:extLst>
                <a:ext uri="{FF2B5EF4-FFF2-40B4-BE49-F238E27FC236}">
                  <a16:creationId xmlns:a16="http://schemas.microsoft.com/office/drawing/2014/main" id="{46CFC4EC-AA7E-12A5-B3AF-E67BCFE74850}"/>
                </a:ext>
              </a:extLst>
            </p:cNvPr>
            <p:cNvSpPr txBox="1"/>
            <p:nvPr/>
          </p:nvSpPr>
          <p:spPr>
            <a:xfrm>
              <a:off x="1116310" y="460609"/>
              <a:ext cx="5785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Subtools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工程化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模型转</a:t>
              </a:r>
              <a:r>
                <a:rPr lang="en-US" altLang="zh-CN" sz="1600" b="1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TorchScript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C003704-F682-D022-2961-693B47DADD6C}"/>
              </a:ext>
            </a:extLst>
          </p:cNvPr>
          <p:cNvGrpSpPr/>
          <p:nvPr/>
        </p:nvGrpSpPr>
        <p:grpSpPr>
          <a:xfrm>
            <a:off x="683568" y="2283718"/>
            <a:ext cx="9156607" cy="2631783"/>
            <a:chOff x="1418897" y="2764221"/>
            <a:chExt cx="10363113" cy="3494500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88B2E55-8622-0B2A-ECAE-CC4798F24579}"/>
                </a:ext>
              </a:extLst>
            </p:cNvPr>
            <p:cNvGrpSpPr/>
            <p:nvPr/>
          </p:nvGrpSpPr>
          <p:grpSpPr>
            <a:xfrm>
              <a:off x="4801277" y="3486213"/>
              <a:ext cx="6980733" cy="2035903"/>
              <a:chOff x="2383075" y="3161104"/>
              <a:chExt cx="6980733" cy="2035903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3BD1FF3-AC72-EB20-1A42-A6B3BF7E0F8F}"/>
                  </a:ext>
                </a:extLst>
              </p:cNvPr>
              <p:cNvSpPr/>
              <p:nvPr/>
            </p:nvSpPr>
            <p:spPr>
              <a:xfrm>
                <a:off x="2383076" y="3161104"/>
                <a:ext cx="890232" cy="439199"/>
              </a:xfrm>
              <a:prstGeom prst="rect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33333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0" cap="none" spc="0" normalizeH="0" baseline="0" noProof="0" dirty="0" err="1">
                    <a:ln w="0"/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Pytorch</a:t>
                </a:r>
                <a:r>
                  <a:rPr kumimoji="0" lang="en-US" altLang="zh-CN" sz="1050" b="1" i="0" u="none" strike="noStrike" kern="0" cap="none" spc="0" normalizeH="0" baseline="0" noProof="0" dirty="0">
                    <a:ln w="0"/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model</a:t>
                </a:r>
                <a:endParaRPr kumimoji="0" lang="zh-CN" altLang="en-US" sz="1050" b="1" i="0" u="none" strike="noStrike" kern="0" cap="none" spc="0" normalizeH="0" baseline="0" noProof="0" dirty="0">
                  <a:ln w="0"/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69FE021-FCE0-E0FB-319C-F56BC0F9A00D}"/>
                  </a:ext>
                </a:extLst>
              </p:cNvPr>
              <p:cNvSpPr/>
              <p:nvPr/>
            </p:nvSpPr>
            <p:spPr>
              <a:xfrm>
                <a:off x="2383075" y="4757808"/>
                <a:ext cx="890233" cy="439199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rgbClr val="33333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0" cap="none" spc="0" normalizeH="0" baseline="0" noProof="0" dirty="0">
                    <a:ln w="0"/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Torch </a:t>
                </a:r>
              </a:p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0" cap="none" spc="0" normalizeH="0" baseline="0" noProof="0" dirty="0">
                    <a:ln w="0"/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Script</a:t>
                </a:r>
                <a:endParaRPr kumimoji="0" lang="zh-CN" altLang="en-US" sz="1050" b="1" i="0" u="none" strike="noStrike" kern="0" cap="none" spc="0" normalizeH="0" baseline="0" noProof="0" dirty="0">
                  <a:ln w="0"/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A52EF8A-A7FC-8786-2AD9-1658022F9EB2}"/>
                  </a:ext>
                </a:extLst>
              </p:cNvPr>
              <p:cNvGrpSpPr/>
              <p:nvPr/>
            </p:nvGrpSpPr>
            <p:grpSpPr>
              <a:xfrm>
                <a:off x="3695111" y="3600303"/>
                <a:ext cx="5668697" cy="1117914"/>
                <a:chOff x="3527246" y="3481292"/>
                <a:chExt cx="5668697" cy="1117914"/>
              </a:xfrm>
            </p:grpSpPr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4409AF16-004F-4271-00B9-416CF7AC1B4F}"/>
                    </a:ext>
                  </a:extLst>
                </p:cNvPr>
                <p:cNvSpPr txBox="1"/>
                <p:nvPr/>
              </p:nvSpPr>
              <p:spPr>
                <a:xfrm>
                  <a:off x="5119243" y="4358722"/>
                  <a:ext cx="4076700" cy="24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Step4: </a:t>
                  </a:r>
                  <a:r>
                    <a:rPr kumimoji="0" lang="zh-CN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序列化对象并保存（包括量化版本）</a:t>
                  </a:r>
                </a:p>
              </p:txBody>
            </p: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0EEA7A8E-4C11-B4FF-24F6-41CCF1F8F107}"/>
                    </a:ext>
                  </a:extLst>
                </p:cNvPr>
                <p:cNvGrpSpPr/>
                <p:nvPr/>
              </p:nvGrpSpPr>
              <p:grpSpPr>
                <a:xfrm>
                  <a:off x="3527246" y="3481292"/>
                  <a:ext cx="5668697" cy="1048753"/>
                  <a:chOff x="3527246" y="3481292"/>
                  <a:chExt cx="5668697" cy="1048753"/>
                </a:xfrm>
              </p:grpSpPr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FF52B481-8838-C2A4-A746-42542CDB5CCB}"/>
                      </a:ext>
                    </a:extLst>
                  </p:cNvPr>
                  <p:cNvSpPr txBox="1"/>
                  <p:nvPr/>
                </p:nvSpPr>
                <p:spPr>
                  <a:xfrm>
                    <a:off x="5119243" y="4066246"/>
                    <a:ext cx="2691516" cy="2404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</a:rPr>
                      <a:t>Step3: </a:t>
                    </a:r>
                    <a:r>
                      <a:rPr kumimoji="0" lang="zh-CN" alt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</a:rPr>
                      <a:t>编译为</a:t>
                    </a:r>
                    <a:r>
                      <a:rPr kumimoji="0" lang="en-US" altLang="zh-CN" sz="105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</a:rPr>
                      <a:t>ScriptModule</a:t>
                    </a:r>
                    <a:r>
                      <a:rPr kumimoji="0" lang="en-US" altLang="zh-CN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</a:rPr>
                      <a:t> </a:t>
                    </a:r>
                    <a:r>
                      <a:rPr kumimoji="0" lang="zh-CN" alt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</a:rPr>
                      <a:t>对象</a:t>
                    </a:r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E7C1B89D-6B36-EE34-1C61-59FA0568EFBC}"/>
                      </a:ext>
                    </a:extLst>
                  </p:cNvPr>
                  <p:cNvSpPr/>
                  <p:nvPr/>
                </p:nvSpPr>
                <p:spPr>
                  <a:xfrm>
                    <a:off x="3527246" y="3903624"/>
                    <a:ext cx="1156583" cy="338442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333333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917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50" b="1" i="0" u="none" strike="noStrike" kern="0" cap="none" spc="0" normalizeH="0" baseline="0" noProof="0" dirty="0">
                        <a:ln w="0"/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export_jit.py</a:t>
                    </a:r>
                    <a:endParaRPr kumimoji="0" lang="zh-CN" altLang="en-US" sz="1050" b="1" i="0" u="none" strike="noStrike" kern="0" cap="none" spc="0" normalizeH="0" baseline="0" noProof="0" dirty="0">
                      <a:ln w="0"/>
                      <a:solidFill>
                        <a:srgbClr val="333333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33A88734-6A97-29EE-4E0C-A754C39576A4}"/>
                      </a:ext>
                    </a:extLst>
                  </p:cNvPr>
                  <p:cNvSpPr txBox="1"/>
                  <p:nvPr/>
                </p:nvSpPr>
                <p:spPr>
                  <a:xfrm>
                    <a:off x="5119243" y="3481292"/>
                    <a:ext cx="4076700" cy="2404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</a:rPr>
                      <a:t>Step1: </a:t>
                    </a:r>
                    <a:r>
                      <a:rPr kumimoji="0" lang="zh-CN" alt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</a:rPr>
                      <a:t>根据配置文件初始化</a:t>
                    </a:r>
                    <a:r>
                      <a:rPr kumimoji="0" lang="en-US" altLang="zh-CN" sz="105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</a:rPr>
                      <a:t>Pytorch</a:t>
                    </a:r>
                    <a:r>
                      <a:rPr kumimoji="0" lang="zh-CN" alt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</a:rPr>
                      <a:t>模型</a:t>
                    </a:r>
                  </a:p>
                </p:txBody>
              </p:sp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25E92118-BBD6-9289-D983-8EAA72F9837D}"/>
                      </a:ext>
                    </a:extLst>
                  </p:cNvPr>
                  <p:cNvSpPr txBox="1"/>
                  <p:nvPr/>
                </p:nvSpPr>
                <p:spPr>
                  <a:xfrm>
                    <a:off x="5119243" y="3773769"/>
                    <a:ext cx="4076700" cy="2404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</a:rPr>
                      <a:t>Step2: </a:t>
                    </a:r>
                    <a:r>
                      <a:rPr kumimoji="0" lang="zh-CN" alt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</a:rPr>
                      <a:t>导入训练得到的参数</a:t>
                    </a:r>
                  </a:p>
                </p:txBody>
              </p:sp>
              <p:sp>
                <p:nvSpPr>
                  <p:cNvPr id="62" name="左大括号 61">
                    <a:extLst>
                      <a:ext uri="{FF2B5EF4-FFF2-40B4-BE49-F238E27FC236}">
                        <a16:creationId xmlns:a16="http://schemas.microsoft.com/office/drawing/2014/main" id="{9F1EDD7C-E106-4D8A-E5D8-34A5C5613F85}"/>
                      </a:ext>
                    </a:extLst>
                  </p:cNvPr>
                  <p:cNvSpPr/>
                  <p:nvPr/>
                </p:nvSpPr>
                <p:spPr>
                  <a:xfrm>
                    <a:off x="4878961" y="3615645"/>
                    <a:ext cx="155448" cy="914400"/>
                  </a:xfrm>
                  <a:prstGeom prst="leftBrac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BDD38A9C-FAC3-161D-37B4-BC38E11A873E}"/>
                  </a:ext>
                </a:extLst>
              </p:cNvPr>
              <p:cNvCxnSpPr>
                <a:cxnSpLocks/>
                <a:stCxn id="51" idx="2"/>
                <a:endCxn id="52" idx="0"/>
              </p:cNvCxnSpPr>
              <p:nvPr/>
            </p:nvCxnSpPr>
            <p:spPr>
              <a:xfrm>
                <a:off x="2828192" y="3600303"/>
                <a:ext cx="0" cy="1157505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460F06F0-AD24-6FC7-4EDF-8E4F6BA153BD}"/>
                  </a:ext>
                </a:extLst>
              </p:cNvPr>
              <p:cNvCxnSpPr>
                <a:cxnSpLocks/>
                <a:stCxn id="59" idx="1"/>
              </p:cNvCxnSpPr>
              <p:nvPr/>
            </p:nvCxnSpPr>
            <p:spPr>
              <a:xfrm flipH="1">
                <a:off x="2828192" y="4191856"/>
                <a:ext cx="866919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lgDash"/>
                <a:miter lim="800000"/>
                <a:tailEnd type="triangle"/>
              </a:ln>
              <a:effectLst/>
            </p:spPr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5571A7E-1296-D12D-B6E9-B6ACB338FC86}"/>
                </a:ext>
              </a:extLst>
            </p:cNvPr>
            <p:cNvGrpSpPr/>
            <p:nvPr/>
          </p:nvGrpSpPr>
          <p:grpSpPr>
            <a:xfrm>
              <a:off x="1418897" y="2764221"/>
              <a:ext cx="9080938" cy="3494500"/>
              <a:chOff x="1418897" y="2764221"/>
              <a:chExt cx="9080938" cy="3494500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82F10A16-10E4-D50B-D6DF-5701CEAC7B4D}"/>
                  </a:ext>
                </a:extLst>
              </p:cNvPr>
              <p:cNvGrpSpPr/>
              <p:nvPr/>
            </p:nvGrpSpPr>
            <p:grpSpPr>
              <a:xfrm>
                <a:off x="1548759" y="2874621"/>
                <a:ext cx="6071714" cy="478124"/>
                <a:chOff x="1502978" y="2936834"/>
                <a:chExt cx="6071714" cy="478124"/>
              </a:xfrm>
            </p:grpSpPr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F1F7518D-0A56-F446-9198-CF3274809B21}"/>
                    </a:ext>
                  </a:extLst>
                </p:cNvPr>
                <p:cNvCxnSpPr>
                  <a:cxnSpLocks/>
                  <a:stCxn id="48" idx="3"/>
                  <a:endCxn id="49" idx="1"/>
                </p:cNvCxnSpPr>
                <p:nvPr/>
              </p:nvCxnSpPr>
              <p:spPr>
                <a:xfrm>
                  <a:off x="4432219" y="3175897"/>
                  <a:ext cx="1814268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8080674-6E0E-EC9E-BB28-7E34A03B9ED8}"/>
                    </a:ext>
                  </a:extLst>
                </p:cNvPr>
                <p:cNvSpPr/>
                <p:nvPr/>
              </p:nvSpPr>
              <p:spPr>
                <a:xfrm>
                  <a:off x="3541986" y="2936834"/>
                  <a:ext cx="890232" cy="478124"/>
                </a:xfrm>
                <a:prstGeom prst="rect">
                  <a:avLst/>
                </a:prstGeom>
                <a:solidFill>
                  <a:srgbClr val="1D69A3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3333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0" cap="none" spc="0" normalizeH="0" baseline="0" noProof="0" dirty="0">
                      <a:ln w="0"/>
                      <a:solidFill>
                        <a:srgbClr val="333333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Acoustic Features</a:t>
                  </a:r>
                  <a:endParaRPr kumimoji="0" lang="zh-CN" altLang="en-US" sz="1050" b="1" i="0" u="none" strike="noStrike" kern="0" cap="none" spc="0" normalizeH="0" baseline="0" noProof="0" dirty="0">
                    <a:ln w="0"/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A346B380-C248-62D8-F420-17ADF2CDC620}"/>
                    </a:ext>
                  </a:extLst>
                </p:cNvPr>
                <p:cNvSpPr/>
                <p:nvPr/>
              </p:nvSpPr>
              <p:spPr>
                <a:xfrm>
                  <a:off x="6246487" y="2936834"/>
                  <a:ext cx="1328205" cy="478124"/>
                </a:xfrm>
                <a:prstGeom prst="rect">
                  <a:avLst/>
                </a:prstGeom>
                <a:solidFill>
                  <a:srgbClr val="1D69A3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3333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0" cap="none" spc="0" normalizeH="0" baseline="0" noProof="0" dirty="0">
                      <a:ln w="0"/>
                      <a:solidFill>
                        <a:srgbClr val="333333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Embeddings</a:t>
                  </a:r>
                  <a:endParaRPr kumimoji="0" lang="zh-CN" altLang="en-US" sz="1050" b="1" i="0" u="none" strike="noStrike" kern="0" cap="none" spc="0" normalizeH="0" baseline="0" noProof="0" dirty="0">
                    <a:ln w="0"/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3D4E5A7E-A41B-F078-6ECC-295E99C4D54A}"/>
                    </a:ext>
                  </a:extLst>
                </p:cNvPr>
                <p:cNvSpPr txBox="1"/>
                <p:nvPr/>
              </p:nvSpPr>
              <p:spPr>
                <a:xfrm>
                  <a:off x="1502978" y="2991230"/>
                  <a:ext cx="1905826" cy="24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Pytorch</a:t>
                  </a:r>
                  <a:r>
                    <a:rPr kumimoji="0" lang="en-US" altLang="zh-CN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 programs</a:t>
                  </a:r>
                  <a:endPara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3BD5C512-F330-8D29-F2A9-D31284E0BEC3}"/>
                  </a:ext>
                </a:extLst>
              </p:cNvPr>
              <p:cNvGrpSpPr/>
              <p:nvPr/>
            </p:nvGrpSpPr>
            <p:grpSpPr>
              <a:xfrm>
                <a:off x="1548759" y="5668117"/>
                <a:ext cx="6071715" cy="478124"/>
                <a:chOff x="1502977" y="5466618"/>
                <a:chExt cx="6071715" cy="478124"/>
              </a:xfrm>
            </p:grpSpPr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id="{6A4787E2-CCAD-976E-99AD-C02DEB1BD3F6}"/>
                    </a:ext>
                  </a:extLst>
                </p:cNvPr>
                <p:cNvCxnSpPr>
                  <a:cxnSpLocks/>
                  <a:stCxn id="43" idx="3"/>
                  <a:endCxn id="44" idx="1"/>
                </p:cNvCxnSpPr>
                <p:nvPr/>
              </p:nvCxnSpPr>
              <p:spPr>
                <a:xfrm>
                  <a:off x="4432219" y="5705681"/>
                  <a:ext cx="1814268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3F381A5D-A8B4-36E5-CE9E-E0972462B642}"/>
                    </a:ext>
                  </a:extLst>
                </p:cNvPr>
                <p:cNvSpPr/>
                <p:nvPr/>
              </p:nvSpPr>
              <p:spPr>
                <a:xfrm>
                  <a:off x="3541986" y="5466618"/>
                  <a:ext cx="890232" cy="478124"/>
                </a:xfrm>
                <a:prstGeom prst="rect">
                  <a:avLst/>
                </a:prstGeom>
                <a:solidFill>
                  <a:srgbClr val="FFC000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333333"/>
                  </a:solidFill>
                  <a:prstDash val="sysDash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0" cap="none" spc="0" normalizeH="0" baseline="0" noProof="0" dirty="0">
                      <a:ln w="0"/>
                      <a:solidFill>
                        <a:srgbClr val="333333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Acoustic Features</a:t>
                  </a:r>
                  <a:endParaRPr kumimoji="0" lang="zh-CN" altLang="en-US" sz="1050" b="1" i="0" u="none" strike="noStrike" kern="0" cap="none" spc="0" normalizeH="0" baseline="0" noProof="0" dirty="0">
                    <a:ln w="0"/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C3899EF1-E709-071C-B6C2-1BFDFA8524BE}"/>
                    </a:ext>
                  </a:extLst>
                </p:cNvPr>
                <p:cNvSpPr/>
                <p:nvPr/>
              </p:nvSpPr>
              <p:spPr>
                <a:xfrm>
                  <a:off x="6246487" y="5466618"/>
                  <a:ext cx="1328205" cy="478124"/>
                </a:xfrm>
                <a:prstGeom prst="rect">
                  <a:avLst/>
                </a:prstGeom>
                <a:solidFill>
                  <a:srgbClr val="FFC000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333333"/>
                  </a:solidFill>
                  <a:prstDash val="sysDash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0" cap="none" spc="0" normalizeH="0" baseline="0" noProof="0" dirty="0">
                      <a:ln w="0"/>
                      <a:solidFill>
                        <a:srgbClr val="333333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Embeddings</a:t>
                  </a:r>
                  <a:endParaRPr kumimoji="0" lang="zh-CN" altLang="en-US" sz="1050" b="1" i="0" u="none" strike="noStrike" kern="0" cap="none" spc="0" normalizeH="0" baseline="0" noProof="0" dirty="0">
                    <a:ln w="0"/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DC6B2582-7012-5929-D4C5-DCEF8D7F0967}"/>
                    </a:ext>
                  </a:extLst>
                </p:cNvPr>
                <p:cNvSpPr txBox="1"/>
                <p:nvPr/>
              </p:nvSpPr>
              <p:spPr>
                <a:xfrm>
                  <a:off x="1502977" y="5524097"/>
                  <a:ext cx="1905827" cy="240484"/>
                </a:xfrm>
                <a:prstGeom prst="rect">
                  <a:avLst/>
                </a:prstGeom>
                <a:noFill/>
                <a:ln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C++ programs</a:t>
                  </a:r>
                  <a:endPara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F6B4EBC2-42F7-8FB5-C71D-A8F1F1FA9E70}"/>
                  </a:ext>
                </a:extLst>
              </p:cNvPr>
              <p:cNvGrpSpPr/>
              <p:nvPr/>
            </p:nvGrpSpPr>
            <p:grpSpPr>
              <a:xfrm>
                <a:off x="1418897" y="2764221"/>
                <a:ext cx="9080938" cy="3494500"/>
                <a:chOff x="1030014" y="2779434"/>
                <a:chExt cx="10751996" cy="3479785"/>
              </a:xfrm>
            </p:grpSpPr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39F4A6CB-A90B-1315-58F1-1A1CE376A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0014" y="3414165"/>
                  <a:ext cx="10751996" cy="14043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235FB0B4-11AA-F1A8-ED06-769B49AF7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0014" y="5583645"/>
                  <a:ext cx="10751996" cy="14043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2FF38143-A13B-1D3C-DA36-3FB4A53369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0014" y="2779434"/>
                  <a:ext cx="10751996" cy="14043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A88C6977-09CA-69FD-5529-F60B17C6D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0014" y="6245176"/>
                  <a:ext cx="10751996" cy="14043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</p:grp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7D5CE34-DC23-A003-1575-5C318E9C9A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sp>
        <p:nvSpPr>
          <p:cNvPr id="111" name="TextBox 27">
            <a:extLst>
              <a:ext uri="{FF2B5EF4-FFF2-40B4-BE49-F238E27FC236}">
                <a16:creationId xmlns:a16="http://schemas.microsoft.com/office/drawing/2014/main" id="{830C5803-75B6-AC7E-75A4-98F6362EE26B}"/>
              </a:ext>
            </a:extLst>
          </p:cNvPr>
          <p:cNvSpPr txBox="1"/>
          <p:nvPr/>
        </p:nvSpPr>
        <p:spPr>
          <a:xfrm>
            <a:off x="1116310" y="1033444"/>
            <a:ext cx="5899857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针对声纹识别的轻量级推理模块，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落地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所训练的模型</a:t>
            </a:r>
            <a:endParaRPr lang="en-US" altLang="zh-CN" sz="1200" b="1" baseline="30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kaldi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的特征配置，适配不同的特征需求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CMVN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VAD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整体为基于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Libtorch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Inference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流程一体化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Cmaker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一键构建项目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buFont typeface="Wingdings" panose="05000000000000000000" pitchFamily="2" charset="2"/>
              <a:buChar char="n"/>
            </a:pPr>
            <a:endParaRPr lang="en-US" altLang="zh-CN" sz="1200" b="1" baseline="30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E7D3A19-C707-A396-7DB0-99D37DF3FDF4}"/>
              </a:ext>
            </a:extLst>
          </p:cNvPr>
          <p:cNvGrpSpPr/>
          <p:nvPr/>
        </p:nvGrpSpPr>
        <p:grpSpPr>
          <a:xfrm>
            <a:off x="1116311" y="460609"/>
            <a:ext cx="7560145" cy="338554"/>
            <a:chOff x="1116310" y="460609"/>
            <a:chExt cx="10657427" cy="338554"/>
          </a:xfrm>
        </p:grpSpPr>
        <p:sp>
          <p:nvSpPr>
            <p:cNvPr id="118" name="Line 3">
              <a:extLst>
                <a:ext uri="{FF2B5EF4-FFF2-40B4-BE49-F238E27FC236}">
                  <a16:creationId xmlns:a16="http://schemas.microsoft.com/office/drawing/2014/main" id="{4067592D-7B67-DE00-294B-281B381E5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4167" y="699542"/>
              <a:ext cx="6699570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119" name="TextBox 82">
              <a:extLst>
                <a:ext uri="{FF2B5EF4-FFF2-40B4-BE49-F238E27FC236}">
                  <a16:creationId xmlns:a16="http://schemas.microsoft.com/office/drawing/2014/main" id="{46CFC4EC-AA7E-12A5-B3AF-E67BCFE74850}"/>
                </a:ext>
              </a:extLst>
            </p:cNvPr>
            <p:cNvSpPr txBox="1"/>
            <p:nvPr/>
          </p:nvSpPr>
          <p:spPr>
            <a:xfrm>
              <a:off x="1116310" y="460609"/>
              <a:ext cx="4160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Subtools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工程化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—C++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推理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A93D65-C91E-0F96-67F6-E91B45D56BC6}"/>
              </a:ext>
            </a:extLst>
          </p:cNvPr>
          <p:cNvGrpSpPr/>
          <p:nvPr/>
        </p:nvGrpSpPr>
        <p:grpSpPr>
          <a:xfrm>
            <a:off x="4565674" y="1225890"/>
            <a:ext cx="4536504" cy="2691720"/>
            <a:chOff x="1835695" y="915566"/>
            <a:chExt cx="5050844" cy="278925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F7E0B12-0118-AAF7-7BDF-DEBF0EC1772A}"/>
                </a:ext>
              </a:extLst>
            </p:cNvPr>
            <p:cNvSpPr txBox="1"/>
            <p:nvPr/>
          </p:nvSpPr>
          <p:spPr>
            <a:xfrm>
              <a:off x="4072748" y="3266162"/>
              <a:ext cx="1506271" cy="24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1050" kern="0" dirty="0">
                  <a:solidFill>
                    <a:srgbClr val="84CBC3">
                      <a:lumMod val="75000"/>
                    </a:srgb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extractor: extract</a:t>
              </a:r>
              <a:endParaRPr lang="zh-CN" altLang="en-US" sz="1050" kern="0" dirty="0">
                <a:solidFill>
                  <a:srgbClr val="84CBC3">
                    <a:lumMod val="7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DF4C57FB-A659-CA6E-0067-82C433093C2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245298" y="1335755"/>
              <a:ext cx="0" cy="441883"/>
            </a:xfrm>
            <a:prstGeom prst="straightConnector1">
              <a:avLst/>
            </a:prstGeom>
            <a:noFill/>
            <a:ln w="9525" cap="flat" cmpd="sng" algn="ctr">
              <a:solidFill>
                <a:srgbClr val="1D69A3">
                  <a:lumMod val="60000"/>
                  <a:lumOff val="40000"/>
                </a:srgbClr>
              </a:solidFill>
              <a:prstDash val="solid"/>
              <a:tailEnd type="arrow" w="med" len="med"/>
            </a:ln>
            <a:effectLst/>
          </p:spPr>
        </p:cxn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2BBE49B-FA1B-AC87-7A14-1123E8D23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915566"/>
              <a:ext cx="819204" cy="42018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FB4C1F0-74C7-EAD1-37E0-288D8EB561F7}"/>
                </a:ext>
              </a:extLst>
            </p:cNvPr>
            <p:cNvSpPr txBox="1"/>
            <p:nvPr/>
          </p:nvSpPr>
          <p:spPr>
            <a:xfrm>
              <a:off x="2228047" y="1418196"/>
              <a:ext cx="1403610" cy="24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1050" kern="0" dirty="0">
                  <a:solidFill>
                    <a:srgbClr val="F57365">
                      <a:lumMod val="75000"/>
                    </a:srgb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frontend: wav</a:t>
              </a:r>
              <a:endParaRPr lang="zh-CN" altLang="en-US" sz="1050" kern="0" dirty="0">
                <a:solidFill>
                  <a:srgbClr val="F57365">
                    <a:lumMod val="7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D4CCE2-55F5-1532-6408-C6B9395C3389}"/>
                </a:ext>
              </a:extLst>
            </p:cNvPr>
            <p:cNvSpPr/>
            <p:nvPr/>
          </p:nvSpPr>
          <p:spPr>
            <a:xfrm>
              <a:off x="1835695" y="2402733"/>
              <a:ext cx="819204" cy="421546"/>
            </a:xfrm>
            <a:prstGeom prst="rect">
              <a:avLst/>
            </a:prstGeom>
            <a:noFill/>
            <a:ln w="127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altLang="zh-CN" sz="1050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Acoustic Features</a:t>
              </a:r>
              <a:endParaRPr lang="zh-CN" altLang="en-US" sz="1050" b="1" kern="0" dirty="0">
                <a:ln w="0"/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B585367-92A4-F0E9-2CFC-7A1972009E4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45298" y="2057719"/>
              <a:ext cx="0" cy="340518"/>
            </a:xfrm>
            <a:prstGeom prst="straightConnector1">
              <a:avLst/>
            </a:prstGeom>
            <a:noFill/>
            <a:ln w="9525" cap="flat" cmpd="sng" algn="ctr">
              <a:solidFill>
                <a:srgbClr val="1D69A3">
                  <a:lumMod val="60000"/>
                  <a:lumOff val="40000"/>
                </a:srgbClr>
              </a:solidFill>
              <a:prstDash val="solid"/>
              <a:tailEnd type="arrow" w="med" len="med"/>
            </a:ln>
            <a:effectLst/>
          </p:spPr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7963FC4-672F-4D2F-6219-B2CF000270A3}"/>
                </a:ext>
              </a:extLst>
            </p:cNvPr>
            <p:cNvSpPr txBox="1"/>
            <p:nvPr/>
          </p:nvSpPr>
          <p:spPr>
            <a:xfrm>
              <a:off x="2228045" y="2088423"/>
              <a:ext cx="1813949" cy="24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1050" kern="0" dirty="0">
                  <a:solidFill>
                    <a:srgbClr val="F57365">
                      <a:lumMod val="75000"/>
                    </a:srgb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frontend: </a:t>
              </a:r>
              <a:r>
                <a:rPr lang="en-US" altLang="zh-CN" sz="1050" kern="0" dirty="0" err="1">
                  <a:solidFill>
                    <a:srgbClr val="F57365">
                      <a:lumMod val="75000"/>
                    </a:srgb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kaldifeat</a:t>
              </a:r>
              <a:endParaRPr lang="zh-CN" altLang="en-US" sz="1050" kern="0" dirty="0">
                <a:solidFill>
                  <a:srgbClr val="F57365">
                    <a:lumMod val="7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8C74804-E12C-7929-379E-12EFF11F0076}"/>
                </a:ext>
              </a:extLst>
            </p:cNvPr>
            <p:cNvSpPr/>
            <p:nvPr/>
          </p:nvSpPr>
          <p:spPr>
            <a:xfrm>
              <a:off x="1835696" y="1780720"/>
              <a:ext cx="819204" cy="276999"/>
            </a:xfrm>
            <a:prstGeom prst="rect">
              <a:avLst/>
            </a:prstGeom>
            <a:noFill/>
            <a:ln w="127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altLang="zh-CN" sz="1050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Signals</a:t>
              </a:r>
              <a:endParaRPr lang="zh-CN" altLang="en-US" sz="1050" b="1" kern="0" dirty="0">
                <a:ln w="0"/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0919F41-6C71-0F51-6FEA-88BD9BAA5A88}"/>
                </a:ext>
              </a:extLst>
            </p:cNvPr>
            <p:cNvCxnSpPr>
              <a:cxnSpLocks/>
            </p:cNvCxnSpPr>
            <p:nvPr/>
          </p:nvCxnSpPr>
          <p:spPr>
            <a:xfrm>
              <a:off x="2252199" y="2824279"/>
              <a:ext cx="0" cy="441883"/>
            </a:xfrm>
            <a:prstGeom prst="straightConnector1">
              <a:avLst/>
            </a:prstGeom>
            <a:noFill/>
            <a:ln w="9525" cap="flat" cmpd="sng" algn="ctr">
              <a:solidFill>
                <a:srgbClr val="1D69A3">
                  <a:lumMod val="60000"/>
                  <a:lumOff val="40000"/>
                </a:srgbClr>
              </a:solidFill>
              <a:prstDash val="solid"/>
              <a:tailEnd type="arrow" w="med" len="med"/>
            </a:ln>
            <a:effectLst/>
          </p:spPr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CC209E2-BA53-0E80-6AC6-4F5FA5CC433D}"/>
                </a:ext>
              </a:extLst>
            </p:cNvPr>
            <p:cNvSpPr txBox="1"/>
            <p:nvPr/>
          </p:nvSpPr>
          <p:spPr>
            <a:xfrm>
              <a:off x="2245297" y="2892294"/>
              <a:ext cx="1813952" cy="24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1050" kern="0" dirty="0">
                  <a:solidFill>
                    <a:srgbClr val="84CBC3">
                      <a:lumMod val="75000"/>
                    </a:srgb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extractor: CMVN-VAD</a:t>
              </a:r>
              <a:endParaRPr lang="zh-CN" altLang="en-US" sz="1050" kern="0" dirty="0">
                <a:solidFill>
                  <a:srgbClr val="84CBC3">
                    <a:lumMod val="7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5A5E007-B689-42E9-6B9C-5E841C4C65C5}"/>
                </a:ext>
              </a:extLst>
            </p:cNvPr>
            <p:cNvSpPr/>
            <p:nvPr/>
          </p:nvSpPr>
          <p:spPr>
            <a:xfrm>
              <a:off x="1835695" y="3273564"/>
              <a:ext cx="819204" cy="421546"/>
            </a:xfrm>
            <a:prstGeom prst="rect">
              <a:avLst/>
            </a:prstGeom>
            <a:noFill/>
            <a:ln w="127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altLang="zh-CN" sz="1050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Input Features</a:t>
              </a:r>
              <a:endParaRPr lang="zh-CN" altLang="en-US" sz="1050" b="1" kern="0" dirty="0">
                <a:ln w="0"/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0B1139C-2292-B1F0-948D-FA30B6EF2998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2654899" y="3484337"/>
              <a:ext cx="668346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1D69A3">
                  <a:lumMod val="60000"/>
                  <a:lumOff val="40000"/>
                </a:srgbClr>
              </a:solidFill>
              <a:prstDash val="solid"/>
              <a:tailEnd type="arrow" w="med" len="med"/>
            </a:ln>
            <a:effectLst/>
          </p:spPr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258CC56-B65C-02A4-DCB6-EC0D11C94DB8}"/>
                </a:ext>
              </a:extLst>
            </p:cNvPr>
            <p:cNvSpPr/>
            <p:nvPr/>
          </p:nvSpPr>
          <p:spPr>
            <a:xfrm>
              <a:off x="3323245" y="3273564"/>
              <a:ext cx="819204" cy="421546"/>
            </a:xfrm>
            <a:prstGeom prst="rect">
              <a:avLst/>
            </a:prstGeom>
            <a:noFill/>
            <a:ln w="127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altLang="zh-CN" sz="1050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Torch Model</a:t>
              </a:r>
              <a:endParaRPr lang="zh-CN" altLang="en-US" sz="1050" b="1" kern="0" dirty="0">
                <a:ln w="0"/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3AB55A8-A801-F3F3-3354-F66ECFA2C175}"/>
                </a:ext>
              </a:extLst>
            </p:cNvPr>
            <p:cNvCxnSpPr>
              <a:cxnSpLocks/>
            </p:cNvCxnSpPr>
            <p:nvPr/>
          </p:nvCxnSpPr>
          <p:spPr>
            <a:xfrm>
              <a:off x="4149885" y="3514603"/>
              <a:ext cx="905399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1D69A3">
                  <a:lumMod val="60000"/>
                  <a:lumOff val="40000"/>
                </a:srgbClr>
              </a:solidFill>
              <a:prstDash val="solid"/>
              <a:tailEnd type="arrow" w="med" len="med"/>
            </a:ln>
            <a:effectLst/>
          </p:spPr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527573F-2277-6468-E91D-C9F11EE174DA}"/>
                </a:ext>
              </a:extLst>
            </p:cNvPr>
            <p:cNvSpPr/>
            <p:nvPr/>
          </p:nvSpPr>
          <p:spPr>
            <a:xfrm>
              <a:off x="5064775" y="3283278"/>
              <a:ext cx="1028488" cy="421546"/>
            </a:xfrm>
            <a:prstGeom prst="rect">
              <a:avLst/>
            </a:prstGeom>
            <a:noFill/>
            <a:ln w="127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altLang="zh-CN" sz="1050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Embeddings</a:t>
              </a:r>
              <a:endParaRPr lang="zh-CN" altLang="en-US" sz="1050" b="1" kern="0" dirty="0">
                <a:ln w="0"/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F856773-00CB-C524-A293-BC2F07272CCA}"/>
                </a:ext>
              </a:extLst>
            </p:cNvPr>
            <p:cNvCxnSpPr>
              <a:cxnSpLocks/>
              <a:stCxn id="17" idx="0"/>
              <a:endCxn id="20" idx="2"/>
            </p:cNvCxnSpPr>
            <p:nvPr/>
          </p:nvCxnSpPr>
          <p:spPr>
            <a:xfrm flipH="1" flipV="1">
              <a:off x="5572096" y="2836545"/>
              <a:ext cx="6923" cy="446734"/>
            </a:xfrm>
            <a:prstGeom prst="straightConnector1">
              <a:avLst/>
            </a:prstGeom>
            <a:noFill/>
            <a:ln w="9525" cap="flat" cmpd="sng" algn="ctr">
              <a:solidFill>
                <a:srgbClr val="1D69A3">
                  <a:lumMod val="60000"/>
                  <a:lumOff val="40000"/>
                </a:srgbClr>
              </a:solidFill>
              <a:prstDash val="solid"/>
              <a:tailEnd type="arrow" w="med" len="med"/>
            </a:ln>
            <a:effectLst/>
          </p:spPr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EAAD6DC-C232-461B-D08D-680BFF261868}"/>
                </a:ext>
              </a:extLst>
            </p:cNvPr>
            <p:cNvSpPr txBox="1"/>
            <p:nvPr/>
          </p:nvSpPr>
          <p:spPr>
            <a:xfrm>
              <a:off x="5582961" y="2918987"/>
              <a:ext cx="1303578" cy="24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1050" kern="0" dirty="0">
                  <a:solidFill>
                    <a:srgbClr val="84CBC3">
                      <a:lumMod val="75000"/>
                    </a:srgb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extractor: write</a:t>
              </a:r>
              <a:endParaRPr lang="zh-CN" altLang="en-US" sz="1050" kern="0" dirty="0">
                <a:solidFill>
                  <a:srgbClr val="84CBC3">
                    <a:lumMod val="7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73ACF77-B5D8-69B6-C88D-EFE333E5B4D4}"/>
                </a:ext>
              </a:extLst>
            </p:cNvPr>
            <p:cNvSpPr/>
            <p:nvPr/>
          </p:nvSpPr>
          <p:spPr>
            <a:xfrm>
              <a:off x="5057852" y="2552623"/>
              <a:ext cx="1028488" cy="283922"/>
            </a:xfrm>
            <a:prstGeom prst="rect">
              <a:avLst/>
            </a:prstGeom>
            <a:noFill/>
            <a:ln w="127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altLang="zh-CN" sz="1050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x-vectors</a:t>
              </a:r>
              <a:endParaRPr lang="zh-CN" altLang="en-US" sz="1050" b="1" kern="0" dirty="0">
                <a:ln w="0"/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693B494-B0B8-CEBB-63FA-BB8F874A56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2095" y="2225835"/>
              <a:ext cx="1" cy="340518"/>
            </a:xfrm>
            <a:prstGeom prst="straightConnector1">
              <a:avLst/>
            </a:prstGeom>
            <a:noFill/>
            <a:ln w="9525" cap="flat" cmpd="sng" algn="ctr">
              <a:solidFill>
                <a:srgbClr val="1D69A3">
                  <a:lumMod val="60000"/>
                  <a:lumOff val="40000"/>
                </a:srgbClr>
              </a:solidFill>
              <a:prstDash val="solid"/>
              <a:tailEnd type="arrow" w="med" len="med"/>
            </a:ln>
            <a:effectLst/>
          </p:spPr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36E7B13-3677-EF86-24EC-2562DA2FCE23}"/>
                </a:ext>
              </a:extLst>
            </p:cNvPr>
            <p:cNvSpPr txBox="1"/>
            <p:nvPr/>
          </p:nvSpPr>
          <p:spPr>
            <a:xfrm>
              <a:off x="5579019" y="2231977"/>
              <a:ext cx="1307520" cy="24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1050" kern="0" dirty="0">
                  <a:solidFill>
                    <a:srgbClr val="8689D0">
                      <a:lumMod val="75000"/>
                    </a:srgb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processor: cosine</a:t>
              </a:r>
              <a:endParaRPr lang="zh-CN" altLang="en-US" sz="1050" kern="0" dirty="0">
                <a:solidFill>
                  <a:srgbClr val="8689D0">
                    <a:lumMod val="7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18379FB-7141-7CCF-878F-9FDA59D6DE0F}"/>
                </a:ext>
              </a:extLst>
            </p:cNvPr>
            <p:cNvSpPr/>
            <p:nvPr/>
          </p:nvSpPr>
          <p:spPr>
            <a:xfrm>
              <a:off x="5064775" y="1928888"/>
              <a:ext cx="1028488" cy="277000"/>
            </a:xfrm>
            <a:prstGeom prst="rect">
              <a:avLst/>
            </a:prstGeom>
            <a:noFill/>
            <a:ln w="127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altLang="zh-CN" sz="1050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Scores</a:t>
              </a:r>
              <a:endParaRPr lang="zh-CN" altLang="en-US" sz="1050" b="1" kern="0" dirty="0">
                <a:ln w="0"/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7D157A0-88DC-ECF5-58F5-85C7F625C728}"/>
                </a:ext>
              </a:extLst>
            </p:cNvPr>
            <p:cNvCxnSpPr>
              <a:cxnSpLocks/>
              <a:stCxn id="23" idx="0"/>
              <a:endCxn id="26" idx="2"/>
            </p:cNvCxnSpPr>
            <p:nvPr/>
          </p:nvCxnSpPr>
          <p:spPr>
            <a:xfrm flipV="1">
              <a:off x="5579019" y="1612755"/>
              <a:ext cx="0" cy="316133"/>
            </a:xfrm>
            <a:prstGeom prst="straightConnector1">
              <a:avLst/>
            </a:prstGeom>
            <a:noFill/>
            <a:ln w="9525" cap="flat" cmpd="sng" algn="ctr">
              <a:solidFill>
                <a:srgbClr val="1D69A3">
                  <a:lumMod val="60000"/>
                  <a:lumOff val="40000"/>
                </a:srgbClr>
              </a:solidFill>
              <a:prstDash val="solid"/>
              <a:tailEnd type="arrow" w="med" len="med"/>
            </a:ln>
            <a:effectLst/>
          </p:spPr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F9E1072-16EF-4CA4-AAD9-DFF58ADA375D}"/>
                </a:ext>
              </a:extLst>
            </p:cNvPr>
            <p:cNvSpPr txBox="1"/>
            <p:nvPr/>
          </p:nvSpPr>
          <p:spPr>
            <a:xfrm>
              <a:off x="5564818" y="1630248"/>
              <a:ext cx="1307520" cy="24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1050" kern="0" dirty="0">
                  <a:solidFill>
                    <a:srgbClr val="8689D0">
                      <a:lumMod val="75000"/>
                    </a:srgb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processor: eval</a:t>
              </a:r>
              <a:endParaRPr lang="zh-CN" altLang="en-US" sz="1050" kern="0" dirty="0">
                <a:solidFill>
                  <a:srgbClr val="8689D0">
                    <a:lumMod val="7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C56527D-6E27-03C4-C481-EF83F496E9DA}"/>
                </a:ext>
              </a:extLst>
            </p:cNvPr>
            <p:cNvSpPr/>
            <p:nvPr/>
          </p:nvSpPr>
          <p:spPr>
            <a:xfrm>
              <a:off x="5064775" y="1335755"/>
              <a:ext cx="1028488" cy="277000"/>
            </a:xfrm>
            <a:prstGeom prst="rect">
              <a:avLst/>
            </a:prstGeom>
            <a:noFill/>
            <a:ln w="127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altLang="zh-CN" sz="1050" b="1" kern="0" dirty="0">
                  <a:ln w="0"/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Results</a:t>
              </a:r>
              <a:endParaRPr lang="zh-CN" altLang="en-US" sz="1050" b="1" kern="0" dirty="0">
                <a:ln w="0"/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5700C363-C1DB-6E06-AB57-BFF5688DE2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1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E7D3A19-C707-A396-7DB0-99D37DF3FDF4}"/>
              </a:ext>
            </a:extLst>
          </p:cNvPr>
          <p:cNvGrpSpPr/>
          <p:nvPr/>
        </p:nvGrpSpPr>
        <p:grpSpPr>
          <a:xfrm>
            <a:off x="1116311" y="460609"/>
            <a:ext cx="7560145" cy="338554"/>
            <a:chOff x="1116310" y="460609"/>
            <a:chExt cx="10657427" cy="338554"/>
          </a:xfrm>
        </p:grpSpPr>
        <p:sp>
          <p:nvSpPr>
            <p:cNvPr id="118" name="Line 3">
              <a:extLst>
                <a:ext uri="{FF2B5EF4-FFF2-40B4-BE49-F238E27FC236}">
                  <a16:creationId xmlns:a16="http://schemas.microsoft.com/office/drawing/2014/main" id="{4067592D-7B67-DE00-294B-281B381E5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658" y="699542"/>
              <a:ext cx="6801079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119" name="TextBox 82">
              <a:extLst>
                <a:ext uri="{FF2B5EF4-FFF2-40B4-BE49-F238E27FC236}">
                  <a16:creationId xmlns:a16="http://schemas.microsoft.com/office/drawing/2014/main" id="{46CFC4EC-AA7E-12A5-B3AF-E67BCFE74850}"/>
                </a:ext>
              </a:extLst>
            </p:cNvPr>
            <p:cNvSpPr txBox="1"/>
            <p:nvPr/>
          </p:nvSpPr>
          <p:spPr>
            <a:xfrm>
              <a:off x="1116310" y="460609"/>
              <a:ext cx="45669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Subtools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工程化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工程目录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C5E8714-C260-1AF3-D0D4-E5C5FDACFE25}"/>
              </a:ext>
            </a:extLst>
          </p:cNvPr>
          <p:cNvSpPr txBox="1"/>
          <p:nvPr/>
        </p:nvSpPr>
        <p:spPr>
          <a:xfrm>
            <a:off x="1331640" y="4274679"/>
            <a:ext cx="6335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编译命令：</a:t>
            </a:r>
            <a:r>
              <a:rPr lang="en-US" altLang="zh-CN" sz="1600" b="1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mkdir</a:t>
            </a:r>
            <a:r>
              <a:rPr lang="en-US" altLang="zh-CN" sz="16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build</a:t>
            </a:r>
            <a:r>
              <a:rPr lang="en-US" altLang="zh-CN" sz="1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-&gt; </a:t>
            </a:r>
            <a:r>
              <a:rPr lang="en-US" altLang="zh-CN" sz="16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cd build </a:t>
            </a:r>
            <a:r>
              <a:rPr lang="en-US" altLang="zh-CN" sz="1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-&gt;  </a:t>
            </a:r>
            <a:r>
              <a:rPr lang="en-US" altLang="zh-CN" sz="1600" b="1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cmake</a:t>
            </a:r>
            <a:r>
              <a:rPr lang="en-US" altLang="zh-CN" sz="16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..</a:t>
            </a:r>
            <a:r>
              <a:rPr lang="en-US" altLang="zh-CN" sz="1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-&gt; </a:t>
            </a:r>
            <a:r>
              <a:rPr lang="en-US" altLang="zh-CN" sz="1600" b="1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cmake</a:t>
            </a:r>
            <a:r>
              <a:rPr lang="en-US" altLang="zh-CN" sz="16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--build .</a:t>
            </a:r>
            <a:endParaRPr lang="zh-CN" altLang="en-US" sz="16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D644546-F960-0792-729A-C389A099556D}"/>
              </a:ext>
            </a:extLst>
          </p:cNvPr>
          <p:cNvSpPr/>
          <p:nvPr/>
        </p:nvSpPr>
        <p:spPr>
          <a:xfrm>
            <a:off x="3563888" y="4374581"/>
            <a:ext cx="216024" cy="171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67FAED3-F259-D417-CB05-64A1B6AEF143}"/>
              </a:ext>
            </a:extLst>
          </p:cNvPr>
          <p:cNvSpPr/>
          <p:nvPr/>
        </p:nvSpPr>
        <p:spPr>
          <a:xfrm>
            <a:off x="4670661" y="4367752"/>
            <a:ext cx="216024" cy="171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8E1435F-DD32-A592-1FC5-F16EAE4BFC16}"/>
              </a:ext>
            </a:extLst>
          </p:cNvPr>
          <p:cNvSpPr/>
          <p:nvPr/>
        </p:nvSpPr>
        <p:spPr>
          <a:xfrm>
            <a:off x="5796136" y="4360923"/>
            <a:ext cx="216024" cy="171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7C980A-5708-C98F-4F72-A75B53FE3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539" y="1120144"/>
            <a:ext cx="5718873" cy="297381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41016FC-B71E-56A6-9A63-E7064B71AA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1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E7D3A19-C707-A396-7DB0-99D37DF3FDF4}"/>
              </a:ext>
            </a:extLst>
          </p:cNvPr>
          <p:cNvGrpSpPr/>
          <p:nvPr/>
        </p:nvGrpSpPr>
        <p:grpSpPr>
          <a:xfrm>
            <a:off x="1116311" y="460609"/>
            <a:ext cx="7560145" cy="338554"/>
            <a:chOff x="1116310" y="460609"/>
            <a:chExt cx="10657427" cy="338554"/>
          </a:xfrm>
        </p:grpSpPr>
        <p:sp>
          <p:nvSpPr>
            <p:cNvPr id="118" name="Line 3">
              <a:extLst>
                <a:ext uri="{FF2B5EF4-FFF2-40B4-BE49-F238E27FC236}">
                  <a16:creationId xmlns:a16="http://schemas.microsoft.com/office/drawing/2014/main" id="{4067592D-7B67-DE00-294B-281B381E5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658" y="699542"/>
              <a:ext cx="6801079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119" name="TextBox 82">
              <a:extLst>
                <a:ext uri="{FF2B5EF4-FFF2-40B4-BE49-F238E27FC236}">
                  <a16:creationId xmlns:a16="http://schemas.microsoft.com/office/drawing/2014/main" id="{46CFC4EC-AA7E-12A5-B3AF-E67BCFE74850}"/>
                </a:ext>
              </a:extLst>
            </p:cNvPr>
            <p:cNvSpPr txBox="1"/>
            <p:nvPr/>
          </p:nvSpPr>
          <p:spPr>
            <a:xfrm>
              <a:off x="1116310" y="460609"/>
              <a:ext cx="45669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Subtools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工程化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编译结果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7797BD7-E0BD-76FA-667C-9815C28C9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657" y="938476"/>
            <a:ext cx="7315200" cy="31718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0B25A75-25CB-7C68-7DAB-C6DCE19E0E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74307" y="2551200"/>
            <a:ext cx="2814445" cy="452597"/>
          </a:xfrm>
          <a:prstGeom prst="rect">
            <a:avLst/>
          </a:prstGeom>
          <a:noFill/>
        </p:spPr>
        <p:txBody>
          <a:bodyPr wrap="square" lIns="82461" tIns="41230" rIns="82461" bIns="41230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总结与展望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951830" y="938267"/>
            <a:ext cx="1283482" cy="1128040"/>
            <a:chOff x="3951830" y="938267"/>
            <a:chExt cx="1283482" cy="1128040"/>
          </a:xfrm>
        </p:grpSpPr>
        <p:sp>
          <p:nvSpPr>
            <p:cNvPr id="17" name="椭圆 16"/>
            <p:cNvSpPr/>
            <p:nvPr/>
          </p:nvSpPr>
          <p:spPr>
            <a:xfrm>
              <a:off x="3951830" y="938267"/>
              <a:ext cx="1128040" cy="11280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Castellar" panose="020A0402060406010301" pitchFamily="18" charset="0"/>
              </a:endParaRPr>
            </a:p>
          </p:txBody>
        </p:sp>
        <p:sp>
          <p:nvSpPr>
            <p:cNvPr id="14" name="Freeform 106"/>
            <p:cNvSpPr/>
            <p:nvPr/>
          </p:nvSpPr>
          <p:spPr bwMode="auto">
            <a:xfrm>
              <a:off x="4524640" y="1463385"/>
              <a:ext cx="0" cy="6923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latin typeface="Castellar" panose="020A0402060406010301" pitchFamily="18" charset="0"/>
              </a:endParaRPr>
            </a:p>
          </p:txBody>
        </p:sp>
        <p:sp>
          <p:nvSpPr>
            <p:cNvPr id="15" name="Freeform 107"/>
            <p:cNvSpPr/>
            <p:nvPr/>
          </p:nvSpPr>
          <p:spPr bwMode="auto">
            <a:xfrm>
              <a:off x="4524640" y="14668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latin typeface="Castellar" panose="020A0402060406010301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27748" y="1501790"/>
              <a:ext cx="1107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latin typeface="Castellar" panose="020A0402060406010301" pitchFamily="18" charset="0"/>
                  <a:ea typeface="微软雅黑" panose="020B0503020204020204" pitchFamily="34" charset="-122"/>
                  <a:cs typeface="Arial Unicode MS" panose="020B0604020202020204" pitchFamily="34" charset="-122"/>
                </a:rPr>
                <a:t>PART</a:t>
              </a:r>
              <a:r>
                <a:rPr lang="en-US" altLang="zh-CN" sz="2400" dirty="0">
                  <a:solidFill>
                    <a:srgbClr val="FFFFFF"/>
                  </a:solidFill>
                  <a:latin typeface="Castellar" panose="020A0402060406010301" pitchFamily="18" charset="0"/>
                  <a:ea typeface="微软雅黑" panose="020B0503020204020204" pitchFamily="34" charset="-122"/>
                  <a:cs typeface="Arial Unicode MS" panose="020B0604020202020204" pitchFamily="34" charset="-122"/>
                </a:rPr>
                <a:t>  </a:t>
              </a:r>
              <a:endParaRPr lang="zh-CN" altLang="en-US" sz="3600" dirty="0">
                <a:solidFill>
                  <a:srgbClr val="FFFFFF"/>
                </a:solidFill>
                <a:latin typeface="Castellar" panose="020A0402060406010301" pitchFamily="18" charset="0"/>
                <a:ea typeface="DFGothic-EB" panose="02010609010101010101" pitchFamily="1" charset="-128"/>
                <a:cs typeface="Arial Unicode MS" panose="020B0604020202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11794" y="109712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  <a:latin typeface="Castellar" panose="020A0402060406010301" pitchFamily="18" charset="0"/>
                  <a:ea typeface="微软雅黑" panose="020B0503020204020204" pitchFamily="3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sz="3200" dirty="0">
                  <a:solidFill>
                    <a:srgbClr val="FFFFFF"/>
                  </a:solidFill>
                  <a:latin typeface="Castellar" panose="020A0402060406010301" pitchFamily="18" charset="0"/>
                  <a:ea typeface="DFGothic-EB" panose="02010609010101010101" pitchFamily="1" charset="-128"/>
                  <a:cs typeface="Arial Unicode MS" panose="020B0604020202020204" pitchFamily="34" charset="-122"/>
                </a:rPr>
                <a:t>05</a:t>
              </a:r>
              <a:endParaRPr lang="zh-CN" altLang="en-US" sz="3200" dirty="0">
                <a:solidFill>
                  <a:srgbClr val="FFFFFF"/>
                </a:solidFill>
                <a:latin typeface="Castellar" panose="020A0402060406010301" pitchFamily="18" charset="0"/>
                <a:ea typeface="DFGothic-EB" panose="02010609010101010101" pitchFamily="1" charset="-128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63888" y="2551201"/>
            <a:ext cx="2064165" cy="452597"/>
          </a:xfrm>
          <a:prstGeom prst="rect">
            <a:avLst/>
          </a:prstGeom>
          <a:noFill/>
        </p:spPr>
        <p:txBody>
          <a:bodyPr wrap="square" lIns="82461" tIns="41230" rIns="82461" bIns="41230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背景介绍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4067944" y="1369412"/>
            <a:ext cx="1302632" cy="1128040"/>
            <a:chOff x="3951830" y="938267"/>
            <a:chExt cx="1302632" cy="1128040"/>
          </a:xfrm>
        </p:grpSpPr>
        <p:sp>
          <p:nvSpPr>
            <p:cNvPr id="17" name="椭圆 16"/>
            <p:cNvSpPr/>
            <p:nvPr/>
          </p:nvSpPr>
          <p:spPr>
            <a:xfrm>
              <a:off x="3951830" y="938267"/>
              <a:ext cx="1128040" cy="11280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Freeform 106"/>
            <p:cNvSpPr/>
            <p:nvPr/>
          </p:nvSpPr>
          <p:spPr bwMode="auto">
            <a:xfrm>
              <a:off x="4524640" y="1463385"/>
              <a:ext cx="0" cy="6923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07"/>
            <p:cNvSpPr/>
            <p:nvPr/>
          </p:nvSpPr>
          <p:spPr bwMode="auto">
            <a:xfrm>
              <a:off x="4524640" y="14668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46898" y="1502287"/>
              <a:ext cx="1107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latin typeface="Castellar" panose="020A0402060406010301" pitchFamily="18" charset="0"/>
                  <a:ea typeface="微软雅黑" panose="020B0503020204020204" pitchFamily="34" charset="-122"/>
                  <a:cs typeface="Arial Unicode MS" panose="020B0604020202020204" pitchFamily="34" charset="-122"/>
                </a:rPr>
                <a:t>PART</a:t>
              </a:r>
              <a:r>
                <a:rPr lang="en-US" altLang="zh-CN" sz="2400" dirty="0">
                  <a:solidFill>
                    <a:srgbClr val="FFFFFF"/>
                  </a:solidFill>
                  <a:latin typeface="Castellar" panose="020A0402060406010301" pitchFamily="18" charset="0"/>
                  <a:ea typeface="微软雅黑" panose="020B0503020204020204" pitchFamily="34" charset="-122"/>
                  <a:cs typeface="Arial Unicode MS" panose="020B0604020202020204" pitchFamily="34" charset="-122"/>
                </a:rPr>
                <a:t>  </a:t>
              </a:r>
              <a:endParaRPr lang="zh-CN" altLang="en-US" sz="3600" dirty="0">
                <a:solidFill>
                  <a:srgbClr val="FFFFFF"/>
                </a:solidFill>
                <a:latin typeface="Castellar" panose="020A0402060406010301" pitchFamily="18" charset="0"/>
                <a:ea typeface="DFGothic-EB" panose="02010609010101010101" pitchFamily="1" charset="-128"/>
                <a:cs typeface="Arial Unicode MS" panose="020B0604020202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11794" y="1091538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  <a:latin typeface="Castellar" panose="020A0402060406010301" pitchFamily="18" charset="0"/>
                  <a:ea typeface="微软雅黑" panose="020B0503020204020204" pitchFamily="3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sz="3200" dirty="0">
                  <a:solidFill>
                    <a:srgbClr val="FFFFFF"/>
                  </a:solidFill>
                  <a:latin typeface="Castellar" panose="020A0402060406010301" pitchFamily="18" charset="0"/>
                  <a:ea typeface="DFGothic-EB" panose="02010609010101010101" pitchFamily="1" charset="-128"/>
                  <a:cs typeface="Arial Unicode MS" panose="020B0604020202020204" pitchFamily="34" charset="-122"/>
                </a:rPr>
                <a:t>01</a:t>
              </a:r>
              <a:endParaRPr lang="zh-CN" altLang="en-US" sz="3200" dirty="0">
                <a:solidFill>
                  <a:srgbClr val="FFFFFF"/>
                </a:solidFill>
                <a:latin typeface="Castellar" panose="020A0402060406010301" pitchFamily="18" charset="0"/>
                <a:ea typeface="DFGothic-EB" panose="02010609010101010101" pitchFamily="1" charset="-128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001C74E-4EB1-207E-F90E-773A7B4444FF}"/>
              </a:ext>
            </a:extLst>
          </p:cNvPr>
          <p:cNvGrpSpPr/>
          <p:nvPr/>
        </p:nvGrpSpPr>
        <p:grpSpPr>
          <a:xfrm>
            <a:off x="1116311" y="460609"/>
            <a:ext cx="7560145" cy="338554"/>
            <a:chOff x="1116310" y="460609"/>
            <a:chExt cx="10657427" cy="338554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2C4CAD22-7526-B67F-39C1-A546B89E4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046" y="699542"/>
              <a:ext cx="8120691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6" name="TextBox 82">
              <a:extLst>
                <a:ext uri="{FF2B5EF4-FFF2-40B4-BE49-F238E27FC236}">
                  <a16:creationId xmlns:a16="http://schemas.microsoft.com/office/drawing/2014/main" id="{E1DF05A6-5D6A-0D3C-1579-60A6CC4A465C}"/>
                </a:ext>
              </a:extLst>
            </p:cNvPr>
            <p:cNvSpPr txBox="1"/>
            <p:nvPr/>
          </p:nvSpPr>
          <p:spPr>
            <a:xfrm>
              <a:off x="1116310" y="460609"/>
              <a:ext cx="4160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总结与展望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</p:grpSp>
      <p:sp>
        <p:nvSpPr>
          <p:cNvPr id="7" name="TextBox 27">
            <a:extLst>
              <a:ext uri="{FF2B5EF4-FFF2-40B4-BE49-F238E27FC236}">
                <a16:creationId xmlns:a16="http://schemas.microsoft.com/office/drawing/2014/main" id="{E000E4CE-CA61-823C-F851-88C209FFCCBD}"/>
              </a:ext>
            </a:extLst>
          </p:cNvPr>
          <p:cNvSpPr txBox="1"/>
          <p:nvPr/>
        </p:nvSpPr>
        <p:spPr>
          <a:xfrm>
            <a:off x="3887747" y="1498706"/>
            <a:ext cx="47887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ASV-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Subtools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集成了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TDNN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ECAPA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Conformer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xvector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等网络，在开源数据集上取得了较好的性能，研究人员可用作基线系统。</a:t>
            </a:r>
            <a:endParaRPr lang="en-US" altLang="zh-CN" sz="1200" b="1" baseline="30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分模块集成不同优化器、损失函数以及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PLDA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自适应等改进策略，方便调优。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工具面向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VoxCeleb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OLR2021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CNSRC2022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等数据集的实验脚本，方便研究人员复现。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模块，方便工程应用。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60031A-0259-A525-24F6-DDA3C56B5BE9}"/>
              </a:ext>
            </a:extLst>
          </p:cNvPr>
          <p:cNvGrpSpPr/>
          <p:nvPr/>
        </p:nvGrpSpPr>
        <p:grpSpPr>
          <a:xfrm flipH="1">
            <a:off x="1116311" y="1259773"/>
            <a:ext cx="2556860" cy="3407874"/>
            <a:chOff x="5232234" y="1612733"/>
            <a:chExt cx="2556860" cy="340787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B1D5806A-7025-2633-A0A3-ED628F16C40D}"/>
                </a:ext>
              </a:extLst>
            </p:cNvPr>
            <p:cNvSpPr>
              <a:spLocks noEditPoints="1"/>
            </p:cNvSpPr>
            <p:nvPr/>
          </p:nvSpPr>
          <p:spPr bwMode="auto">
            <a:xfrm rot="18947363">
              <a:off x="5658669" y="1612733"/>
              <a:ext cx="2130425" cy="3407874"/>
            </a:xfrm>
            <a:custGeom>
              <a:avLst/>
              <a:gdLst>
                <a:gd name="T0" fmla="*/ 282 w 564"/>
                <a:gd name="T1" fmla="*/ 0 h 904"/>
                <a:gd name="T2" fmla="*/ 564 w 564"/>
                <a:gd name="T3" fmla="*/ 282 h 904"/>
                <a:gd name="T4" fmla="*/ 323 w 564"/>
                <a:gd name="T5" fmla="*/ 560 h 904"/>
                <a:gd name="T6" fmla="*/ 323 w 564"/>
                <a:gd name="T7" fmla="*/ 627 h 904"/>
                <a:gd name="T8" fmla="*/ 333 w 564"/>
                <a:gd name="T9" fmla="*/ 627 h 904"/>
                <a:gd name="T10" fmla="*/ 333 w 564"/>
                <a:gd name="T11" fmla="*/ 904 h 904"/>
                <a:gd name="T12" fmla="*/ 234 w 564"/>
                <a:gd name="T13" fmla="*/ 904 h 904"/>
                <a:gd name="T14" fmla="*/ 234 w 564"/>
                <a:gd name="T15" fmla="*/ 627 h 904"/>
                <a:gd name="T16" fmla="*/ 245 w 564"/>
                <a:gd name="T17" fmla="*/ 627 h 904"/>
                <a:gd name="T18" fmla="*/ 245 w 564"/>
                <a:gd name="T19" fmla="*/ 561 h 904"/>
                <a:gd name="T20" fmla="*/ 0 w 564"/>
                <a:gd name="T21" fmla="*/ 282 h 904"/>
                <a:gd name="T22" fmla="*/ 282 w 564"/>
                <a:gd name="T23" fmla="*/ 0 h 904"/>
                <a:gd name="T24" fmla="*/ 282 w 564"/>
                <a:gd name="T25" fmla="*/ 41 h 904"/>
                <a:gd name="T26" fmla="*/ 523 w 564"/>
                <a:gd name="T27" fmla="*/ 282 h 904"/>
                <a:gd name="T28" fmla="*/ 282 w 564"/>
                <a:gd name="T29" fmla="*/ 522 h 904"/>
                <a:gd name="T30" fmla="*/ 41 w 564"/>
                <a:gd name="T31" fmla="*/ 282 h 904"/>
                <a:gd name="T32" fmla="*/ 282 w 564"/>
                <a:gd name="T33" fmla="*/ 41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4" h="904">
                  <a:moveTo>
                    <a:pt x="282" y="0"/>
                  </a:moveTo>
                  <a:cubicBezTo>
                    <a:pt x="438" y="0"/>
                    <a:pt x="564" y="126"/>
                    <a:pt x="564" y="282"/>
                  </a:cubicBezTo>
                  <a:cubicBezTo>
                    <a:pt x="564" y="423"/>
                    <a:pt x="459" y="541"/>
                    <a:pt x="323" y="560"/>
                  </a:cubicBezTo>
                  <a:cubicBezTo>
                    <a:pt x="323" y="627"/>
                    <a:pt x="323" y="627"/>
                    <a:pt x="323" y="627"/>
                  </a:cubicBezTo>
                  <a:cubicBezTo>
                    <a:pt x="333" y="627"/>
                    <a:pt x="333" y="627"/>
                    <a:pt x="333" y="627"/>
                  </a:cubicBezTo>
                  <a:cubicBezTo>
                    <a:pt x="333" y="904"/>
                    <a:pt x="333" y="904"/>
                    <a:pt x="333" y="904"/>
                  </a:cubicBezTo>
                  <a:cubicBezTo>
                    <a:pt x="234" y="904"/>
                    <a:pt x="234" y="904"/>
                    <a:pt x="234" y="904"/>
                  </a:cubicBezTo>
                  <a:cubicBezTo>
                    <a:pt x="234" y="627"/>
                    <a:pt x="234" y="627"/>
                    <a:pt x="234" y="627"/>
                  </a:cubicBezTo>
                  <a:cubicBezTo>
                    <a:pt x="245" y="627"/>
                    <a:pt x="245" y="627"/>
                    <a:pt x="245" y="627"/>
                  </a:cubicBezTo>
                  <a:cubicBezTo>
                    <a:pt x="245" y="561"/>
                    <a:pt x="245" y="561"/>
                    <a:pt x="245" y="561"/>
                  </a:cubicBezTo>
                  <a:cubicBezTo>
                    <a:pt x="107" y="543"/>
                    <a:pt x="0" y="425"/>
                    <a:pt x="0" y="282"/>
                  </a:cubicBezTo>
                  <a:cubicBezTo>
                    <a:pt x="0" y="126"/>
                    <a:pt x="126" y="0"/>
                    <a:pt x="282" y="0"/>
                  </a:cubicBezTo>
                  <a:close/>
                  <a:moveTo>
                    <a:pt x="282" y="41"/>
                  </a:moveTo>
                  <a:cubicBezTo>
                    <a:pt x="415" y="41"/>
                    <a:pt x="523" y="149"/>
                    <a:pt x="523" y="282"/>
                  </a:cubicBezTo>
                  <a:cubicBezTo>
                    <a:pt x="523" y="415"/>
                    <a:pt x="415" y="522"/>
                    <a:pt x="282" y="522"/>
                  </a:cubicBezTo>
                  <a:cubicBezTo>
                    <a:pt x="149" y="522"/>
                    <a:pt x="41" y="415"/>
                    <a:pt x="41" y="282"/>
                  </a:cubicBezTo>
                  <a:cubicBezTo>
                    <a:pt x="41" y="149"/>
                    <a:pt x="149" y="41"/>
                    <a:pt x="282" y="41"/>
                  </a:cubicBezTo>
                  <a:close/>
                </a:path>
              </a:pathLst>
            </a:custGeom>
            <a:solidFill>
              <a:schemeClr val="accent2"/>
            </a:solidFill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FA1C73E-AEA6-D192-6C64-8F50AF3ACA95}"/>
                </a:ext>
              </a:extLst>
            </p:cNvPr>
            <p:cNvSpPr/>
            <p:nvPr/>
          </p:nvSpPr>
          <p:spPr bwMode="auto">
            <a:xfrm rot="18947363">
              <a:off x="5232234" y="2418160"/>
              <a:ext cx="865045" cy="863034"/>
            </a:xfrm>
            <a:custGeom>
              <a:avLst/>
              <a:gdLst>
                <a:gd name="T0" fmla="*/ 222 w 229"/>
                <a:gd name="T1" fmla="*/ 0 h 229"/>
                <a:gd name="T2" fmla="*/ 229 w 229"/>
                <a:gd name="T3" fmla="*/ 0 h 229"/>
                <a:gd name="T4" fmla="*/ 229 w 229"/>
                <a:gd name="T5" fmla="*/ 229 h 229"/>
                <a:gd name="T6" fmla="*/ 0 w 229"/>
                <a:gd name="T7" fmla="*/ 229 h 229"/>
                <a:gd name="T8" fmla="*/ 0 w 229"/>
                <a:gd name="T9" fmla="*/ 227 h 229"/>
                <a:gd name="T10" fmla="*/ 222 w 229"/>
                <a:gd name="T1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9">
                  <a:moveTo>
                    <a:pt x="222" y="0"/>
                  </a:moveTo>
                  <a:cubicBezTo>
                    <a:pt x="224" y="0"/>
                    <a:pt x="227" y="0"/>
                    <a:pt x="229" y="0"/>
                  </a:cubicBezTo>
                  <a:cubicBezTo>
                    <a:pt x="229" y="229"/>
                    <a:pt x="229" y="229"/>
                    <a:pt x="229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8"/>
                    <a:pt x="0" y="228"/>
                    <a:pt x="0" y="227"/>
                  </a:cubicBezTo>
                  <a:cubicBezTo>
                    <a:pt x="0" y="102"/>
                    <a:pt x="99" y="0"/>
                    <a:pt x="222" y="0"/>
                  </a:cubicBezTo>
                  <a:close/>
                </a:path>
              </a:pathLst>
            </a:custGeom>
            <a:solidFill>
              <a:schemeClr val="accent1"/>
            </a:solidFill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917FABFC-8B22-F6EC-3767-32529CEF8FF7}"/>
                </a:ext>
              </a:extLst>
            </p:cNvPr>
            <p:cNvSpPr/>
            <p:nvPr/>
          </p:nvSpPr>
          <p:spPr bwMode="auto">
            <a:xfrm rot="18947363">
              <a:off x="5833323" y="3037050"/>
              <a:ext cx="865045" cy="861021"/>
            </a:xfrm>
            <a:custGeom>
              <a:avLst/>
              <a:gdLst>
                <a:gd name="T0" fmla="*/ 222 w 229"/>
                <a:gd name="T1" fmla="*/ 228 h 228"/>
                <a:gd name="T2" fmla="*/ 229 w 229"/>
                <a:gd name="T3" fmla="*/ 228 h 228"/>
                <a:gd name="T4" fmla="*/ 229 w 229"/>
                <a:gd name="T5" fmla="*/ 0 h 228"/>
                <a:gd name="T6" fmla="*/ 0 w 229"/>
                <a:gd name="T7" fmla="*/ 0 h 228"/>
                <a:gd name="T8" fmla="*/ 0 w 229"/>
                <a:gd name="T9" fmla="*/ 1 h 228"/>
                <a:gd name="T10" fmla="*/ 222 w 229"/>
                <a:gd name="T1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8">
                  <a:moveTo>
                    <a:pt x="222" y="228"/>
                  </a:moveTo>
                  <a:cubicBezTo>
                    <a:pt x="224" y="228"/>
                    <a:pt x="227" y="228"/>
                    <a:pt x="229" y="228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26"/>
                    <a:pt x="99" y="228"/>
                    <a:pt x="222" y="228"/>
                  </a:cubicBezTo>
                  <a:close/>
                </a:path>
              </a:pathLst>
            </a:custGeom>
            <a:solidFill>
              <a:schemeClr val="accent2"/>
            </a:solidFill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D18D6969-BCE2-42C3-C61F-A714C0BFFE4B}"/>
                </a:ext>
              </a:extLst>
            </p:cNvPr>
            <p:cNvSpPr/>
            <p:nvPr/>
          </p:nvSpPr>
          <p:spPr bwMode="auto">
            <a:xfrm rot="18947363">
              <a:off x="5851997" y="1814264"/>
              <a:ext cx="867057" cy="863034"/>
            </a:xfrm>
            <a:custGeom>
              <a:avLst/>
              <a:gdLst>
                <a:gd name="T0" fmla="*/ 7 w 229"/>
                <a:gd name="T1" fmla="*/ 0 h 229"/>
                <a:gd name="T2" fmla="*/ 0 w 229"/>
                <a:gd name="T3" fmla="*/ 0 h 229"/>
                <a:gd name="T4" fmla="*/ 0 w 229"/>
                <a:gd name="T5" fmla="*/ 229 h 229"/>
                <a:gd name="T6" fmla="*/ 229 w 229"/>
                <a:gd name="T7" fmla="*/ 229 h 229"/>
                <a:gd name="T8" fmla="*/ 229 w 229"/>
                <a:gd name="T9" fmla="*/ 227 h 229"/>
                <a:gd name="T10" fmla="*/ 7 w 229"/>
                <a:gd name="T1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9">
                  <a:moveTo>
                    <a:pt x="7" y="0"/>
                  </a:moveTo>
                  <a:cubicBezTo>
                    <a:pt x="5" y="0"/>
                    <a:pt x="2" y="0"/>
                    <a:pt x="0" y="0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29" y="229"/>
                    <a:pt x="229" y="229"/>
                    <a:pt x="229" y="229"/>
                  </a:cubicBezTo>
                  <a:cubicBezTo>
                    <a:pt x="229" y="228"/>
                    <a:pt x="229" y="228"/>
                    <a:pt x="229" y="227"/>
                  </a:cubicBezTo>
                  <a:cubicBezTo>
                    <a:pt x="229" y="102"/>
                    <a:pt x="129" y="0"/>
                    <a:pt x="7" y="0"/>
                  </a:cubicBezTo>
                  <a:close/>
                </a:path>
              </a:pathLst>
            </a:custGeom>
            <a:solidFill>
              <a:schemeClr val="accent2"/>
            </a:solidFill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B9828A94-99C4-7639-61BA-710A71F96241}"/>
                </a:ext>
              </a:extLst>
            </p:cNvPr>
            <p:cNvSpPr/>
            <p:nvPr/>
          </p:nvSpPr>
          <p:spPr bwMode="auto">
            <a:xfrm rot="18947363">
              <a:off x="6453086" y="2433155"/>
              <a:ext cx="867057" cy="861021"/>
            </a:xfrm>
            <a:custGeom>
              <a:avLst/>
              <a:gdLst>
                <a:gd name="T0" fmla="*/ 7 w 229"/>
                <a:gd name="T1" fmla="*/ 228 h 228"/>
                <a:gd name="T2" fmla="*/ 0 w 229"/>
                <a:gd name="T3" fmla="*/ 228 h 228"/>
                <a:gd name="T4" fmla="*/ 0 w 229"/>
                <a:gd name="T5" fmla="*/ 0 h 228"/>
                <a:gd name="T6" fmla="*/ 229 w 229"/>
                <a:gd name="T7" fmla="*/ 0 h 228"/>
                <a:gd name="T8" fmla="*/ 229 w 229"/>
                <a:gd name="T9" fmla="*/ 1 h 228"/>
                <a:gd name="T10" fmla="*/ 7 w 229"/>
                <a:gd name="T1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8">
                  <a:moveTo>
                    <a:pt x="7" y="228"/>
                  </a:moveTo>
                  <a:cubicBezTo>
                    <a:pt x="5" y="228"/>
                    <a:pt x="2" y="228"/>
                    <a:pt x="0" y="2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0"/>
                    <a:pt x="229" y="1"/>
                    <a:pt x="229" y="1"/>
                  </a:cubicBezTo>
                  <a:cubicBezTo>
                    <a:pt x="229" y="126"/>
                    <a:pt x="129" y="228"/>
                    <a:pt x="7" y="228"/>
                  </a:cubicBezTo>
                  <a:close/>
                </a:path>
              </a:pathLst>
            </a:custGeom>
            <a:solidFill>
              <a:schemeClr val="accent1"/>
            </a:solidFill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29" name="Group 20">
              <a:extLst>
                <a:ext uri="{FF2B5EF4-FFF2-40B4-BE49-F238E27FC236}">
                  <a16:creationId xmlns:a16="http://schemas.microsoft.com/office/drawing/2014/main" id="{89CD34D9-BB32-EE53-228B-26E8D9773D9D}"/>
                </a:ext>
              </a:extLst>
            </p:cNvPr>
            <p:cNvGrpSpPr/>
            <p:nvPr/>
          </p:nvGrpSpPr>
          <p:grpSpPr>
            <a:xfrm>
              <a:off x="6529089" y="2754774"/>
              <a:ext cx="389584" cy="212213"/>
              <a:chOff x="6750050" y="3321051"/>
              <a:chExt cx="195263" cy="106363"/>
            </a:xfrm>
            <a:solidFill>
              <a:schemeClr val="bg1"/>
            </a:solidFill>
          </p:grpSpPr>
          <p:sp>
            <p:nvSpPr>
              <p:cNvPr id="39" name="Freeform 30">
                <a:extLst>
                  <a:ext uri="{FF2B5EF4-FFF2-40B4-BE49-F238E27FC236}">
                    <a16:creationId xmlns:a16="http://schemas.microsoft.com/office/drawing/2014/main" id="{51CC877E-F052-DC27-A670-3AC05B8F22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0050" y="3321051"/>
                <a:ext cx="141288" cy="106363"/>
              </a:xfrm>
              <a:custGeom>
                <a:avLst/>
                <a:gdLst>
                  <a:gd name="T0" fmla="*/ 26 w 87"/>
                  <a:gd name="T1" fmla="*/ 23 h 65"/>
                  <a:gd name="T2" fmla="*/ 26 w 87"/>
                  <a:gd name="T3" fmla="*/ 33 h 65"/>
                  <a:gd name="T4" fmla="*/ 8 w 87"/>
                  <a:gd name="T5" fmla="*/ 17 h 65"/>
                  <a:gd name="T6" fmla="*/ 8 w 87"/>
                  <a:gd name="T7" fmla="*/ 0 h 65"/>
                  <a:gd name="T8" fmla="*/ 0 w 87"/>
                  <a:gd name="T9" fmla="*/ 0 h 65"/>
                  <a:gd name="T10" fmla="*/ 0 w 87"/>
                  <a:gd name="T11" fmla="*/ 17 h 65"/>
                  <a:gd name="T12" fmla="*/ 26 w 87"/>
                  <a:gd name="T13" fmla="*/ 42 h 65"/>
                  <a:gd name="T14" fmla="*/ 26 w 87"/>
                  <a:gd name="T15" fmla="*/ 42 h 65"/>
                  <a:gd name="T16" fmla="*/ 26 w 87"/>
                  <a:gd name="T17" fmla="*/ 49 h 65"/>
                  <a:gd name="T18" fmla="*/ 41 w 87"/>
                  <a:gd name="T19" fmla="*/ 65 h 65"/>
                  <a:gd name="T20" fmla="*/ 87 w 87"/>
                  <a:gd name="T21" fmla="*/ 65 h 65"/>
                  <a:gd name="T22" fmla="*/ 87 w 87"/>
                  <a:gd name="T23" fmla="*/ 9 h 65"/>
                  <a:gd name="T24" fmla="*/ 41 w 87"/>
                  <a:gd name="T25" fmla="*/ 9 h 65"/>
                  <a:gd name="T26" fmla="*/ 26 w 87"/>
                  <a:gd name="T27" fmla="*/ 23 h 65"/>
                  <a:gd name="T28" fmla="*/ 73 w 87"/>
                  <a:gd name="T29" fmla="*/ 19 h 65"/>
                  <a:gd name="T30" fmla="*/ 80 w 87"/>
                  <a:gd name="T31" fmla="*/ 19 h 65"/>
                  <a:gd name="T32" fmla="*/ 80 w 87"/>
                  <a:gd name="T33" fmla="*/ 56 h 65"/>
                  <a:gd name="T34" fmla="*/ 73 w 87"/>
                  <a:gd name="T35" fmla="*/ 56 h 65"/>
                  <a:gd name="T36" fmla="*/ 73 w 87"/>
                  <a:gd name="T37" fmla="*/ 1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7" h="65">
                    <a:moveTo>
                      <a:pt x="26" y="23"/>
                    </a:moveTo>
                    <a:cubicBezTo>
                      <a:pt x="26" y="33"/>
                      <a:pt x="26" y="33"/>
                      <a:pt x="26" y="33"/>
                    </a:cubicBezTo>
                    <a:cubicBezTo>
                      <a:pt x="7" y="33"/>
                      <a:pt x="8" y="17"/>
                      <a:pt x="8" y="17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43"/>
                      <a:pt x="26" y="42"/>
                      <a:pt x="26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5" y="65"/>
                      <a:pt x="41" y="65"/>
                    </a:cubicBezTo>
                    <a:cubicBezTo>
                      <a:pt x="61" y="65"/>
                      <a:pt x="87" y="65"/>
                      <a:pt x="87" y="65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60" y="9"/>
                      <a:pt x="41" y="9"/>
                    </a:cubicBezTo>
                    <a:cubicBezTo>
                      <a:pt x="26" y="9"/>
                      <a:pt x="26" y="23"/>
                      <a:pt x="26" y="23"/>
                    </a:cubicBezTo>
                    <a:close/>
                    <a:moveTo>
                      <a:pt x="73" y="19"/>
                    </a:moveTo>
                    <a:cubicBezTo>
                      <a:pt x="80" y="19"/>
                      <a:pt x="80" y="19"/>
                      <a:pt x="80" y="19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" name="Freeform 31">
                <a:extLst>
                  <a:ext uri="{FF2B5EF4-FFF2-40B4-BE49-F238E27FC236}">
                    <a16:creationId xmlns:a16="http://schemas.microsoft.com/office/drawing/2014/main" id="{5DCAF9BD-CE21-CF38-260D-D1F5B7EE6F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97688" y="3397251"/>
                <a:ext cx="47625" cy="17463"/>
              </a:xfrm>
              <a:custGeom>
                <a:avLst/>
                <a:gdLst>
                  <a:gd name="T0" fmla="*/ 0 w 29"/>
                  <a:gd name="T1" fmla="*/ 10 h 10"/>
                  <a:gd name="T2" fmla="*/ 29 w 29"/>
                  <a:gd name="T3" fmla="*/ 10 h 10"/>
                  <a:gd name="T4" fmla="*/ 29 w 29"/>
                  <a:gd name="T5" fmla="*/ 0 h 10"/>
                  <a:gd name="T6" fmla="*/ 0 w 29"/>
                  <a:gd name="T7" fmla="*/ 0 h 10"/>
                  <a:gd name="T8" fmla="*/ 0 w 29"/>
                  <a:gd name="T9" fmla="*/ 10 h 10"/>
                  <a:gd name="T10" fmla="*/ 24 w 29"/>
                  <a:gd name="T11" fmla="*/ 2 h 10"/>
                  <a:gd name="T12" fmla="*/ 27 w 29"/>
                  <a:gd name="T13" fmla="*/ 5 h 10"/>
                  <a:gd name="T14" fmla="*/ 24 w 29"/>
                  <a:gd name="T15" fmla="*/ 8 h 10"/>
                  <a:gd name="T16" fmla="*/ 21 w 29"/>
                  <a:gd name="T17" fmla="*/ 5 h 10"/>
                  <a:gd name="T18" fmla="*/ 24 w 29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10">
                    <a:moveTo>
                      <a:pt x="0" y="10"/>
                    </a:move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  <a:moveTo>
                      <a:pt x="24" y="2"/>
                    </a:moveTo>
                    <a:cubicBezTo>
                      <a:pt x="26" y="2"/>
                      <a:pt x="27" y="4"/>
                      <a:pt x="27" y="5"/>
                    </a:cubicBezTo>
                    <a:cubicBezTo>
                      <a:pt x="27" y="7"/>
                      <a:pt x="26" y="8"/>
                      <a:pt x="24" y="8"/>
                    </a:cubicBezTo>
                    <a:cubicBezTo>
                      <a:pt x="23" y="8"/>
                      <a:pt x="21" y="7"/>
                      <a:pt x="21" y="5"/>
                    </a:cubicBezTo>
                    <a:cubicBezTo>
                      <a:pt x="21" y="4"/>
                      <a:pt x="23" y="2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" name="Freeform 32">
                <a:extLst>
                  <a:ext uri="{FF2B5EF4-FFF2-40B4-BE49-F238E27FC236}">
                    <a16:creationId xmlns:a16="http://schemas.microsoft.com/office/drawing/2014/main" id="{40E6AA52-7502-4C68-A5B0-A205538B61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97688" y="3352801"/>
                <a:ext cx="47625" cy="15875"/>
              </a:xfrm>
              <a:custGeom>
                <a:avLst/>
                <a:gdLst>
                  <a:gd name="T0" fmla="*/ 0 w 29"/>
                  <a:gd name="T1" fmla="*/ 0 h 10"/>
                  <a:gd name="T2" fmla="*/ 0 w 29"/>
                  <a:gd name="T3" fmla="*/ 10 h 10"/>
                  <a:gd name="T4" fmla="*/ 29 w 29"/>
                  <a:gd name="T5" fmla="*/ 10 h 10"/>
                  <a:gd name="T6" fmla="*/ 29 w 29"/>
                  <a:gd name="T7" fmla="*/ 0 h 10"/>
                  <a:gd name="T8" fmla="*/ 0 w 29"/>
                  <a:gd name="T9" fmla="*/ 0 h 10"/>
                  <a:gd name="T10" fmla="*/ 24 w 29"/>
                  <a:gd name="T11" fmla="*/ 8 h 10"/>
                  <a:gd name="T12" fmla="*/ 21 w 29"/>
                  <a:gd name="T13" fmla="*/ 5 h 10"/>
                  <a:gd name="T14" fmla="*/ 24 w 29"/>
                  <a:gd name="T15" fmla="*/ 2 h 10"/>
                  <a:gd name="T16" fmla="*/ 27 w 29"/>
                  <a:gd name="T17" fmla="*/ 5 h 10"/>
                  <a:gd name="T18" fmla="*/ 24 w 29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1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0"/>
                    </a:lnTo>
                    <a:close/>
                    <a:moveTo>
                      <a:pt x="24" y="8"/>
                    </a:moveTo>
                    <a:cubicBezTo>
                      <a:pt x="23" y="8"/>
                      <a:pt x="21" y="7"/>
                      <a:pt x="21" y="5"/>
                    </a:cubicBezTo>
                    <a:cubicBezTo>
                      <a:pt x="21" y="4"/>
                      <a:pt x="23" y="2"/>
                      <a:pt x="24" y="2"/>
                    </a:cubicBezTo>
                    <a:cubicBezTo>
                      <a:pt x="26" y="2"/>
                      <a:pt x="27" y="4"/>
                      <a:pt x="27" y="5"/>
                    </a:cubicBezTo>
                    <a:cubicBezTo>
                      <a:pt x="27" y="7"/>
                      <a:pt x="26" y="8"/>
                      <a:pt x="24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30" name="Group 24">
              <a:extLst>
                <a:ext uri="{FF2B5EF4-FFF2-40B4-BE49-F238E27FC236}">
                  <a16:creationId xmlns:a16="http://schemas.microsoft.com/office/drawing/2014/main" id="{8AAA1CAB-BA63-B0F7-6C34-F8E7F6156333}"/>
                </a:ext>
              </a:extLst>
            </p:cNvPr>
            <p:cNvGrpSpPr/>
            <p:nvPr/>
          </p:nvGrpSpPr>
          <p:grpSpPr>
            <a:xfrm>
              <a:off x="5673884" y="2722845"/>
              <a:ext cx="225311" cy="281639"/>
              <a:chOff x="6751638" y="2265363"/>
              <a:chExt cx="158750" cy="198438"/>
            </a:xfrm>
            <a:solidFill>
              <a:schemeClr val="bg1"/>
            </a:solidFill>
          </p:grpSpPr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0EF85EBE-F72C-E45E-ECA9-52C12FF13D06}"/>
                  </a:ext>
                </a:extLst>
              </p:cNvPr>
              <p:cNvSpPr/>
              <p:nvPr/>
            </p:nvSpPr>
            <p:spPr bwMode="auto">
              <a:xfrm>
                <a:off x="6751638" y="2349501"/>
                <a:ext cx="158750" cy="65088"/>
              </a:xfrm>
              <a:custGeom>
                <a:avLst/>
                <a:gdLst>
                  <a:gd name="T0" fmla="*/ 49 w 98"/>
                  <a:gd name="T1" fmla="*/ 15 h 40"/>
                  <a:gd name="T2" fmla="*/ 2 w 98"/>
                  <a:gd name="T3" fmla="*/ 0 h 40"/>
                  <a:gd name="T4" fmla="*/ 0 w 98"/>
                  <a:gd name="T5" fmla="*/ 4 h 40"/>
                  <a:gd name="T6" fmla="*/ 0 w 98"/>
                  <a:gd name="T7" fmla="*/ 19 h 40"/>
                  <a:gd name="T8" fmla="*/ 49 w 98"/>
                  <a:gd name="T9" fmla="*/ 40 h 40"/>
                  <a:gd name="T10" fmla="*/ 98 w 98"/>
                  <a:gd name="T11" fmla="*/ 19 h 40"/>
                  <a:gd name="T12" fmla="*/ 98 w 98"/>
                  <a:gd name="T13" fmla="*/ 4 h 40"/>
                  <a:gd name="T14" fmla="*/ 96 w 98"/>
                  <a:gd name="T15" fmla="*/ 0 h 40"/>
                  <a:gd name="T16" fmla="*/ 49 w 98"/>
                  <a:gd name="T1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5"/>
                    </a:moveTo>
                    <a:cubicBezTo>
                      <a:pt x="26" y="15"/>
                      <a:pt x="7" y="9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3"/>
                      <a:pt x="97" y="1"/>
                      <a:pt x="96" y="0"/>
                    </a:cubicBezTo>
                    <a:cubicBezTo>
                      <a:pt x="91" y="9"/>
                      <a:pt x="72" y="15"/>
                      <a:pt x="4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9B6569A1-6B79-3D10-D52C-E969633C674E}"/>
                  </a:ext>
                </a:extLst>
              </p:cNvPr>
              <p:cNvSpPr/>
              <p:nvPr/>
            </p:nvSpPr>
            <p:spPr bwMode="auto">
              <a:xfrm>
                <a:off x="6751638" y="2397126"/>
                <a:ext cx="158750" cy="66675"/>
              </a:xfrm>
              <a:custGeom>
                <a:avLst/>
                <a:gdLst>
                  <a:gd name="T0" fmla="*/ 49 w 98"/>
                  <a:gd name="T1" fmla="*/ 16 h 41"/>
                  <a:gd name="T2" fmla="*/ 2 w 98"/>
                  <a:gd name="T3" fmla="*/ 0 h 41"/>
                  <a:gd name="T4" fmla="*/ 0 w 98"/>
                  <a:gd name="T5" fmla="*/ 5 h 41"/>
                  <a:gd name="T6" fmla="*/ 0 w 98"/>
                  <a:gd name="T7" fmla="*/ 20 h 41"/>
                  <a:gd name="T8" fmla="*/ 49 w 98"/>
                  <a:gd name="T9" fmla="*/ 41 h 41"/>
                  <a:gd name="T10" fmla="*/ 98 w 98"/>
                  <a:gd name="T11" fmla="*/ 20 h 41"/>
                  <a:gd name="T12" fmla="*/ 98 w 98"/>
                  <a:gd name="T13" fmla="*/ 5 h 41"/>
                  <a:gd name="T14" fmla="*/ 96 w 98"/>
                  <a:gd name="T15" fmla="*/ 0 h 41"/>
                  <a:gd name="T16" fmla="*/ 49 w 98"/>
                  <a:gd name="T17" fmla="*/ 1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49" y="16"/>
                    </a:moveTo>
                    <a:cubicBezTo>
                      <a:pt x="26" y="16"/>
                      <a:pt x="7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1"/>
                      <a:pt x="49" y="41"/>
                    </a:cubicBezTo>
                    <a:cubicBezTo>
                      <a:pt x="76" y="41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ubicBezTo>
                      <a:pt x="91" y="9"/>
                      <a:pt x="72" y="16"/>
                      <a:pt x="4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58CA2AAC-ADA3-7BCA-84AF-BF05F76D8A1F}"/>
                  </a:ext>
                </a:extLst>
              </p:cNvPr>
              <p:cNvSpPr/>
              <p:nvPr/>
            </p:nvSpPr>
            <p:spPr bwMode="auto">
              <a:xfrm>
                <a:off x="6751638" y="2300288"/>
                <a:ext cx="158750" cy="65088"/>
              </a:xfrm>
              <a:custGeom>
                <a:avLst/>
                <a:gdLst>
                  <a:gd name="T0" fmla="*/ 96 w 98"/>
                  <a:gd name="T1" fmla="*/ 0 h 40"/>
                  <a:gd name="T2" fmla="*/ 49 w 98"/>
                  <a:gd name="T3" fmla="*/ 15 h 40"/>
                  <a:gd name="T4" fmla="*/ 2 w 98"/>
                  <a:gd name="T5" fmla="*/ 0 h 40"/>
                  <a:gd name="T6" fmla="*/ 0 w 98"/>
                  <a:gd name="T7" fmla="*/ 5 h 40"/>
                  <a:gd name="T8" fmla="*/ 0 w 98"/>
                  <a:gd name="T9" fmla="*/ 19 h 40"/>
                  <a:gd name="T10" fmla="*/ 49 w 98"/>
                  <a:gd name="T11" fmla="*/ 40 h 40"/>
                  <a:gd name="T12" fmla="*/ 98 w 98"/>
                  <a:gd name="T13" fmla="*/ 19 h 40"/>
                  <a:gd name="T14" fmla="*/ 98 w 98"/>
                  <a:gd name="T15" fmla="*/ 5 h 40"/>
                  <a:gd name="T16" fmla="*/ 96 w 98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96" y="0"/>
                    </a:moveTo>
                    <a:cubicBezTo>
                      <a:pt x="95" y="8"/>
                      <a:pt x="75" y="15"/>
                      <a:pt x="49" y="15"/>
                    </a:cubicBezTo>
                    <a:cubicBezTo>
                      <a:pt x="23" y="15"/>
                      <a:pt x="3" y="8"/>
                      <a:pt x="2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1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" name="Oval 21">
                <a:extLst>
                  <a:ext uri="{FF2B5EF4-FFF2-40B4-BE49-F238E27FC236}">
                    <a16:creationId xmlns:a16="http://schemas.microsoft.com/office/drawing/2014/main" id="{DB7324B3-BDA0-3388-6662-11B1F9504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4813" y="2265363"/>
                <a:ext cx="152400" cy="508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31" name="Group 29">
              <a:extLst>
                <a:ext uri="{FF2B5EF4-FFF2-40B4-BE49-F238E27FC236}">
                  <a16:creationId xmlns:a16="http://schemas.microsoft.com/office/drawing/2014/main" id="{9A0FB237-805C-BBAF-2E7C-A0F9475CCB7F}"/>
                </a:ext>
              </a:extLst>
            </p:cNvPr>
            <p:cNvGrpSpPr/>
            <p:nvPr/>
          </p:nvGrpSpPr>
          <p:grpSpPr>
            <a:xfrm>
              <a:off x="6075365" y="2231786"/>
              <a:ext cx="380960" cy="260776"/>
              <a:chOff x="2324100" y="1814513"/>
              <a:chExt cx="266700" cy="182563"/>
            </a:xfrm>
            <a:solidFill>
              <a:schemeClr val="bg1"/>
            </a:solidFill>
          </p:grpSpPr>
          <p:sp>
            <p:nvSpPr>
              <p:cNvPr id="33" name="Freeform 55">
                <a:extLst>
                  <a:ext uri="{FF2B5EF4-FFF2-40B4-BE49-F238E27FC236}">
                    <a16:creationId xmlns:a16="http://schemas.microsoft.com/office/drawing/2014/main" id="{3089636E-F83F-601D-E1F9-18D893F53F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4100" y="1814513"/>
                <a:ext cx="188913" cy="182563"/>
              </a:xfrm>
              <a:custGeom>
                <a:avLst/>
                <a:gdLst>
                  <a:gd name="T0" fmla="*/ 86 w 99"/>
                  <a:gd name="T1" fmla="*/ 60 h 97"/>
                  <a:gd name="T2" fmla="*/ 99 w 99"/>
                  <a:gd name="T3" fmla="*/ 54 h 97"/>
                  <a:gd name="T4" fmla="*/ 99 w 99"/>
                  <a:gd name="T5" fmla="*/ 43 h 97"/>
                  <a:gd name="T6" fmla="*/ 86 w 99"/>
                  <a:gd name="T7" fmla="*/ 37 h 97"/>
                  <a:gd name="T8" fmla="*/ 83 w 99"/>
                  <a:gd name="T9" fmla="*/ 31 h 97"/>
                  <a:gd name="T10" fmla="*/ 88 w 99"/>
                  <a:gd name="T11" fmla="*/ 18 h 97"/>
                  <a:gd name="T12" fmla="*/ 81 w 99"/>
                  <a:gd name="T13" fmla="*/ 10 h 97"/>
                  <a:gd name="T14" fmla="*/ 67 w 99"/>
                  <a:gd name="T15" fmla="*/ 16 h 97"/>
                  <a:gd name="T16" fmla="*/ 61 w 99"/>
                  <a:gd name="T17" fmla="*/ 13 h 97"/>
                  <a:gd name="T18" fmla="*/ 55 w 99"/>
                  <a:gd name="T19" fmla="*/ 0 h 97"/>
                  <a:gd name="T20" fmla="*/ 44 w 99"/>
                  <a:gd name="T21" fmla="*/ 0 h 97"/>
                  <a:gd name="T22" fmla="*/ 38 w 99"/>
                  <a:gd name="T23" fmla="*/ 13 h 97"/>
                  <a:gd name="T24" fmla="*/ 32 w 99"/>
                  <a:gd name="T25" fmla="*/ 16 h 97"/>
                  <a:gd name="T26" fmla="*/ 18 w 99"/>
                  <a:gd name="T27" fmla="*/ 11 h 97"/>
                  <a:gd name="T28" fmla="*/ 11 w 99"/>
                  <a:gd name="T29" fmla="*/ 18 h 97"/>
                  <a:gd name="T30" fmla="*/ 16 w 99"/>
                  <a:gd name="T31" fmla="*/ 32 h 97"/>
                  <a:gd name="T32" fmla="*/ 14 w 99"/>
                  <a:gd name="T33" fmla="*/ 37 h 97"/>
                  <a:gd name="T34" fmla="*/ 0 w 99"/>
                  <a:gd name="T35" fmla="*/ 43 h 97"/>
                  <a:gd name="T36" fmla="*/ 0 w 99"/>
                  <a:gd name="T37" fmla="*/ 54 h 97"/>
                  <a:gd name="T38" fmla="*/ 14 w 99"/>
                  <a:gd name="T39" fmla="*/ 60 h 97"/>
                  <a:gd name="T40" fmla="*/ 16 w 99"/>
                  <a:gd name="T41" fmla="*/ 66 h 97"/>
                  <a:gd name="T42" fmla="*/ 11 w 99"/>
                  <a:gd name="T43" fmla="*/ 79 h 97"/>
                  <a:gd name="T44" fmla="*/ 19 w 99"/>
                  <a:gd name="T45" fmla="*/ 87 h 97"/>
                  <a:gd name="T46" fmla="*/ 32 w 99"/>
                  <a:gd name="T47" fmla="*/ 81 h 97"/>
                  <a:gd name="T48" fmla="*/ 38 w 99"/>
                  <a:gd name="T49" fmla="*/ 84 h 97"/>
                  <a:gd name="T50" fmla="*/ 45 w 99"/>
                  <a:gd name="T51" fmla="*/ 97 h 97"/>
                  <a:gd name="T52" fmla="*/ 55 w 99"/>
                  <a:gd name="T53" fmla="*/ 97 h 97"/>
                  <a:gd name="T54" fmla="*/ 61 w 99"/>
                  <a:gd name="T55" fmla="*/ 84 h 97"/>
                  <a:gd name="T56" fmla="*/ 67 w 99"/>
                  <a:gd name="T57" fmla="*/ 81 h 97"/>
                  <a:gd name="T58" fmla="*/ 81 w 99"/>
                  <a:gd name="T59" fmla="*/ 86 h 97"/>
                  <a:gd name="T60" fmla="*/ 89 w 99"/>
                  <a:gd name="T61" fmla="*/ 79 h 97"/>
                  <a:gd name="T62" fmla="*/ 83 w 99"/>
                  <a:gd name="T63" fmla="*/ 66 h 97"/>
                  <a:gd name="T64" fmla="*/ 86 w 99"/>
                  <a:gd name="T65" fmla="*/ 60 h 97"/>
                  <a:gd name="T66" fmla="*/ 50 w 99"/>
                  <a:gd name="T67" fmla="*/ 64 h 97"/>
                  <a:gd name="T68" fmla="*/ 34 w 99"/>
                  <a:gd name="T69" fmla="*/ 49 h 97"/>
                  <a:gd name="T70" fmla="*/ 50 w 99"/>
                  <a:gd name="T71" fmla="*/ 33 h 97"/>
                  <a:gd name="T72" fmla="*/ 66 w 99"/>
                  <a:gd name="T73" fmla="*/ 49 h 97"/>
                  <a:gd name="T74" fmla="*/ 50 w 99"/>
                  <a:gd name="T75" fmla="*/ 6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9" h="97">
                    <a:moveTo>
                      <a:pt x="86" y="60"/>
                    </a:moveTo>
                    <a:cubicBezTo>
                      <a:pt x="86" y="60"/>
                      <a:pt x="99" y="54"/>
                      <a:pt x="99" y="54"/>
                    </a:cubicBezTo>
                    <a:cubicBezTo>
                      <a:pt x="99" y="43"/>
                      <a:pt x="99" y="43"/>
                      <a:pt x="99" y="43"/>
                    </a:cubicBezTo>
                    <a:cubicBezTo>
                      <a:pt x="99" y="42"/>
                      <a:pt x="86" y="37"/>
                      <a:pt x="86" y="37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9" y="18"/>
                      <a:pt x="88" y="1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0" y="10"/>
                      <a:pt x="67" y="16"/>
                      <a:pt x="67" y="16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56" y="0"/>
                      <a:pt x="5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38" y="13"/>
                      <a:pt x="38" y="13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16"/>
                      <a:pt x="19" y="10"/>
                      <a:pt x="18" y="11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9"/>
                      <a:pt x="16" y="32"/>
                      <a:pt x="16" y="32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7"/>
                      <a:pt x="0" y="43"/>
                      <a:pt x="0" y="4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14" y="60"/>
                      <a:pt x="14" y="60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66"/>
                      <a:pt x="10" y="79"/>
                      <a:pt x="11" y="79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9" y="87"/>
                      <a:pt x="32" y="81"/>
                      <a:pt x="32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44" y="97"/>
                      <a:pt x="45" y="97"/>
                    </a:cubicBezTo>
                    <a:cubicBezTo>
                      <a:pt x="55" y="97"/>
                      <a:pt x="55" y="97"/>
                      <a:pt x="55" y="97"/>
                    </a:cubicBezTo>
                    <a:cubicBezTo>
                      <a:pt x="56" y="97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7" y="81"/>
                      <a:pt x="81" y="87"/>
                      <a:pt x="81" y="86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9" y="78"/>
                      <a:pt x="83" y="66"/>
                      <a:pt x="83" y="66"/>
                    </a:cubicBezTo>
                    <a:lnTo>
                      <a:pt x="86" y="60"/>
                    </a:lnTo>
                    <a:close/>
                    <a:moveTo>
                      <a:pt x="50" y="64"/>
                    </a:moveTo>
                    <a:cubicBezTo>
                      <a:pt x="41" y="64"/>
                      <a:pt x="34" y="57"/>
                      <a:pt x="34" y="49"/>
                    </a:cubicBezTo>
                    <a:cubicBezTo>
                      <a:pt x="34" y="40"/>
                      <a:pt x="41" y="33"/>
                      <a:pt x="50" y="33"/>
                    </a:cubicBezTo>
                    <a:cubicBezTo>
                      <a:pt x="58" y="33"/>
                      <a:pt x="66" y="40"/>
                      <a:pt x="66" y="49"/>
                    </a:cubicBezTo>
                    <a:cubicBezTo>
                      <a:pt x="66" y="57"/>
                      <a:pt x="58" y="64"/>
                      <a:pt x="50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" name="Freeform 56">
                <a:extLst>
                  <a:ext uri="{FF2B5EF4-FFF2-40B4-BE49-F238E27FC236}">
                    <a16:creationId xmlns:a16="http://schemas.microsoft.com/office/drawing/2014/main" id="{DE025525-A4CA-69EF-E1E1-A2B889C265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01900" y="1905001"/>
                <a:ext cx="88900" cy="90488"/>
              </a:xfrm>
              <a:custGeom>
                <a:avLst/>
                <a:gdLst>
                  <a:gd name="T0" fmla="*/ 41 w 47"/>
                  <a:gd name="T1" fmla="*/ 23 h 48"/>
                  <a:gd name="T2" fmla="*/ 41 w 47"/>
                  <a:gd name="T3" fmla="*/ 20 h 48"/>
                  <a:gd name="T4" fmla="*/ 45 w 47"/>
                  <a:gd name="T5" fmla="*/ 14 h 48"/>
                  <a:gd name="T6" fmla="*/ 42 w 47"/>
                  <a:gd name="T7" fmla="*/ 9 h 48"/>
                  <a:gd name="T8" fmla="*/ 35 w 47"/>
                  <a:gd name="T9" fmla="*/ 11 h 48"/>
                  <a:gd name="T10" fmla="*/ 33 w 47"/>
                  <a:gd name="T11" fmla="*/ 9 h 48"/>
                  <a:gd name="T12" fmla="*/ 31 w 47"/>
                  <a:gd name="T13" fmla="*/ 2 h 48"/>
                  <a:gd name="T14" fmla="*/ 26 w 47"/>
                  <a:gd name="T15" fmla="*/ 1 h 48"/>
                  <a:gd name="T16" fmla="*/ 22 w 47"/>
                  <a:gd name="T17" fmla="*/ 6 h 48"/>
                  <a:gd name="T18" fmla="*/ 19 w 47"/>
                  <a:gd name="T19" fmla="*/ 7 h 48"/>
                  <a:gd name="T20" fmla="*/ 14 w 47"/>
                  <a:gd name="T21" fmla="*/ 3 h 48"/>
                  <a:gd name="T22" fmla="*/ 9 w 47"/>
                  <a:gd name="T23" fmla="*/ 5 h 48"/>
                  <a:gd name="T24" fmla="*/ 10 w 47"/>
                  <a:gd name="T25" fmla="*/ 12 h 48"/>
                  <a:gd name="T26" fmla="*/ 8 w 47"/>
                  <a:gd name="T27" fmla="*/ 15 h 48"/>
                  <a:gd name="T28" fmla="*/ 1 w 47"/>
                  <a:gd name="T29" fmla="*/ 16 h 48"/>
                  <a:gd name="T30" fmla="*/ 0 w 47"/>
                  <a:gd name="T31" fmla="*/ 21 h 48"/>
                  <a:gd name="T32" fmla="*/ 6 w 47"/>
                  <a:gd name="T33" fmla="*/ 25 h 48"/>
                  <a:gd name="T34" fmla="*/ 6 w 47"/>
                  <a:gd name="T35" fmla="*/ 28 h 48"/>
                  <a:gd name="T36" fmla="*/ 2 w 47"/>
                  <a:gd name="T37" fmla="*/ 34 h 48"/>
                  <a:gd name="T38" fmla="*/ 5 w 47"/>
                  <a:gd name="T39" fmla="*/ 39 h 48"/>
                  <a:gd name="T40" fmla="*/ 12 w 47"/>
                  <a:gd name="T41" fmla="*/ 38 h 48"/>
                  <a:gd name="T42" fmla="*/ 14 w 47"/>
                  <a:gd name="T43" fmla="*/ 39 h 48"/>
                  <a:gd name="T44" fmla="*/ 15 w 47"/>
                  <a:gd name="T45" fmla="*/ 46 h 48"/>
                  <a:gd name="T46" fmla="*/ 20 w 47"/>
                  <a:gd name="T47" fmla="*/ 48 h 48"/>
                  <a:gd name="T48" fmla="*/ 24 w 47"/>
                  <a:gd name="T49" fmla="*/ 42 h 48"/>
                  <a:gd name="T50" fmla="*/ 27 w 47"/>
                  <a:gd name="T51" fmla="*/ 42 h 48"/>
                  <a:gd name="T52" fmla="*/ 33 w 47"/>
                  <a:gd name="T53" fmla="*/ 46 h 48"/>
                  <a:gd name="T54" fmla="*/ 38 w 47"/>
                  <a:gd name="T55" fmla="*/ 43 h 48"/>
                  <a:gd name="T56" fmla="*/ 37 w 47"/>
                  <a:gd name="T57" fmla="*/ 36 h 48"/>
                  <a:gd name="T58" fmla="*/ 38 w 47"/>
                  <a:gd name="T59" fmla="*/ 33 h 48"/>
                  <a:gd name="T60" fmla="*/ 45 w 47"/>
                  <a:gd name="T61" fmla="*/ 32 h 48"/>
                  <a:gd name="T62" fmla="*/ 46 w 47"/>
                  <a:gd name="T63" fmla="*/ 27 h 48"/>
                  <a:gd name="T64" fmla="*/ 41 w 47"/>
                  <a:gd name="T65" fmla="*/ 23 h 48"/>
                  <a:gd name="T66" fmla="*/ 31 w 47"/>
                  <a:gd name="T67" fmla="*/ 26 h 48"/>
                  <a:gd name="T68" fmla="*/ 22 w 47"/>
                  <a:gd name="T69" fmla="*/ 31 h 48"/>
                  <a:gd name="T70" fmla="*/ 16 w 47"/>
                  <a:gd name="T71" fmla="*/ 22 h 48"/>
                  <a:gd name="T72" fmla="*/ 25 w 47"/>
                  <a:gd name="T73" fmla="*/ 17 h 48"/>
                  <a:gd name="T74" fmla="*/ 31 w 47"/>
                  <a:gd name="T75" fmla="*/ 2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" h="48">
                    <a:moveTo>
                      <a:pt x="41" y="23"/>
                    </a:moveTo>
                    <a:cubicBezTo>
                      <a:pt x="41" y="20"/>
                      <a:pt x="41" y="20"/>
                      <a:pt x="41" y="20"/>
                    </a:cubicBezTo>
                    <a:cubicBezTo>
                      <a:pt x="41" y="20"/>
                      <a:pt x="45" y="14"/>
                      <a:pt x="45" y="14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35" y="11"/>
                      <a:pt x="35" y="11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9"/>
                      <a:pt x="32" y="2"/>
                      <a:pt x="31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2" y="6"/>
                      <a:pt x="22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4" y="2"/>
                      <a:pt x="14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10" y="12"/>
                      <a:pt x="10" y="1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2" y="16"/>
                      <a:pt x="1" y="1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6" y="25"/>
                      <a:pt x="6" y="25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2" y="34"/>
                      <a:pt x="2" y="3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12" y="38"/>
                      <a:pt x="12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46"/>
                      <a:pt x="15" y="46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1" y="48"/>
                      <a:pt x="24" y="42"/>
                      <a:pt x="24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33" y="46"/>
                      <a:pt x="33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3"/>
                      <a:pt x="37" y="36"/>
                      <a:pt x="37" y="36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45" y="32"/>
                      <a:pt x="45" y="32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7"/>
                      <a:pt x="41" y="23"/>
                      <a:pt x="41" y="23"/>
                    </a:cubicBezTo>
                    <a:close/>
                    <a:moveTo>
                      <a:pt x="31" y="26"/>
                    </a:moveTo>
                    <a:cubicBezTo>
                      <a:pt x="30" y="30"/>
                      <a:pt x="26" y="32"/>
                      <a:pt x="22" y="31"/>
                    </a:cubicBezTo>
                    <a:cubicBezTo>
                      <a:pt x="18" y="30"/>
                      <a:pt x="15" y="26"/>
                      <a:pt x="16" y="22"/>
                    </a:cubicBezTo>
                    <a:cubicBezTo>
                      <a:pt x="17" y="18"/>
                      <a:pt x="21" y="16"/>
                      <a:pt x="25" y="17"/>
                    </a:cubicBezTo>
                    <a:cubicBezTo>
                      <a:pt x="29" y="18"/>
                      <a:pt x="32" y="22"/>
                      <a:pt x="3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D8799824-6693-BEEE-0A4F-B978CAEF9984}"/>
                </a:ext>
              </a:extLst>
            </p:cNvPr>
            <p:cNvSpPr/>
            <p:nvPr/>
          </p:nvSpPr>
          <p:spPr bwMode="auto">
            <a:xfrm>
              <a:off x="6065527" y="3228909"/>
              <a:ext cx="327304" cy="289151"/>
            </a:xfrm>
            <a:custGeom>
              <a:avLst/>
              <a:gdLst>
                <a:gd name="T0" fmla="*/ 136 w 136"/>
                <a:gd name="T1" fmla="*/ 48 h 120"/>
                <a:gd name="T2" fmla="*/ 68 w 136"/>
                <a:gd name="T3" fmla="*/ 0 h 120"/>
                <a:gd name="T4" fmla="*/ 0 w 136"/>
                <a:gd name="T5" fmla="*/ 48 h 120"/>
                <a:gd name="T6" fmla="*/ 37 w 136"/>
                <a:gd name="T7" fmla="*/ 91 h 120"/>
                <a:gd name="T8" fmla="*/ 21 w 136"/>
                <a:gd name="T9" fmla="*/ 120 h 120"/>
                <a:gd name="T10" fmla="*/ 72 w 136"/>
                <a:gd name="T11" fmla="*/ 96 h 120"/>
                <a:gd name="T12" fmla="*/ 136 w 136"/>
                <a:gd name="T13" fmla="*/ 4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20">
                  <a:moveTo>
                    <a:pt x="136" y="48"/>
                  </a:moveTo>
                  <a:cubicBezTo>
                    <a:pt x="136" y="22"/>
                    <a:pt x="105" y="0"/>
                    <a:pt x="68" y="0"/>
                  </a:cubicBezTo>
                  <a:cubicBezTo>
                    <a:pt x="30" y="0"/>
                    <a:pt x="0" y="22"/>
                    <a:pt x="0" y="48"/>
                  </a:cubicBezTo>
                  <a:cubicBezTo>
                    <a:pt x="0" y="67"/>
                    <a:pt x="15" y="83"/>
                    <a:pt x="37" y="91"/>
                  </a:cubicBezTo>
                  <a:cubicBezTo>
                    <a:pt x="38" y="96"/>
                    <a:pt x="36" y="106"/>
                    <a:pt x="21" y="120"/>
                  </a:cubicBezTo>
                  <a:cubicBezTo>
                    <a:pt x="21" y="120"/>
                    <a:pt x="54" y="111"/>
                    <a:pt x="72" y="96"/>
                  </a:cubicBezTo>
                  <a:cubicBezTo>
                    <a:pt x="108" y="94"/>
                    <a:pt x="136" y="73"/>
                    <a:pt x="136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702750F-23ED-9BAE-EB9D-91F55236F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784352" y="2242134"/>
            <a:ext cx="661946" cy="661946"/>
            <a:chOff x="4784352" y="2242134"/>
            <a:chExt cx="661946" cy="661946"/>
          </a:xfrm>
        </p:grpSpPr>
        <p:sp>
          <p:nvSpPr>
            <p:cNvPr id="22" name="矩形 21"/>
            <p:cNvSpPr/>
            <p:nvPr/>
          </p:nvSpPr>
          <p:spPr>
            <a:xfrm rot="5400000">
              <a:off x="4784352" y="2242134"/>
              <a:ext cx="661946" cy="661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882962" y="2388441"/>
              <a:ext cx="5035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latin typeface="DIN Mittelschrift Std" pitchFamily="50" charset="0"/>
                </a:rPr>
                <a:t>02</a:t>
              </a:r>
              <a:endParaRPr lang="zh-CN" altLang="en-US" dirty="0">
                <a:solidFill>
                  <a:srgbClr val="FFFFFF"/>
                </a:solidFill>
                <a:latin typeface="DIN Mittelschrift Std" pitchFamily="50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056212" y="2967630"/>
            <a:ext cx="661946" cy="661946"/>
            <a:chOff x="4056212" y="2967630"/>
            <a:chExt cx="661946" cy="661946"/>
          </a:xfrm>
        </p:grpSpPr>
        <p:sp>
          <p:nvSpPr>
            <p:cNvPr id="23" name="矩形 22"/>
            <p:cNvSpPr/>
            <p:nvPr/>
          </p:nvSpPr>
          <p:spPr>
            <a:xfrm rot="5400000">
              <a:off x="4056212" y="2967630"/>
              <a:ext cx="661946" cy="661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84896" y="3113937"/>
              <a:ext cx="5035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latin typeface="DIN Mittelschrift Std" pitchFamily="50" charset="0"/>
                </a:rPr>
                <a:t>03</a:t>
              </a:r>
              <a:endParaRPr lang="zh-CN" altLang="en-US" dirty="0">
                <a:solidFill>
                  <a:srgbClr val="FFFFFF"/>
                </a:solidFill>
                <a:latin typeface="DIN Mittelschrift Std" pitchFamily="50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628199" y="2480661"/>
            <a:ext cx="17612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工程结构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id-ID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76157" y="3694734"/>
            <a:ext cx="17612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前沿算法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工业应用</a:t>
            </a:r>
            <a:endParaRPr lang="id-ID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64215" y="3332667"/>
            <a:ext cx="17612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模型和参数的调优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1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基础文档和教程的优化</a:t>
            </a:r>
            <a:endParaRPr lang="id-ID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797497" y="1855382"/>
            <a:ext cx="3878842" cy="1908602"/>
            <a:chOff x="2797497" y="1855382"/>
            <a:chExt cx="3878842" cy="1908602"/>
          </a:xfrm>
        </p:grpSpPr>
        <p:sp>
          <p:nvSpPr>
            <p:cNvPr id="28" name="TextBox 27"/>
            <p:cNvSpPr txBox="1"/>
            <p:nvPr/>
          </p:nvSpPr>
          <p:spPr>
            <a:xfrm>
              <a:off x="5632465" y="2242134"/>
              <a:ext cx="695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精简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80423" y="3456207"/>
              <a:ext cx="695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探索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29545" y="3094140"/>
              <a:ext cx="695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97497" y="1855382"/>
              <a:ext cx="695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732167" y="2093909"/>
            <a:ext cx="17612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说话人日志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1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发布自监督预训练版本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1000"/>
              </a:lnSpc>
            </a:pPr>
            <a:endParaRPr lang="id-ID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661593" y="1855382"/>
            <a:ext cx="1046607" cy="1046607"/>
            <a:chOff x="3661593" y="1855382"/>
            <a:chExt cx="1046607" cy="1046607"/>
          </a:xfrm>
        </p:grpSpPr>
        <p:sp>
          <p:nvSpPr>
            <p:cNvPr id="2" name="矩形 1"/>
            <p:cNvSpPr/>
            <p:nvPr/>
          </p:nvSpPr>
          <p:spPr>
            <a:xfrm>
              <a:off x="3661593" y="1855382"/>
              <a:ext cx="1046607" cy="10466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709058" y="1991642"/>
              <a:ext cx="5035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FFFF"/>
                  </a:solidFill>
                  <a:latin typeface="DIN Mittelschrift Std" pitchFamily="50" charset="0"/>
                </a:rPr>
                <a:t>01</a:t>
              </a:r>
              <a:endParaRPr lang="zh-CN" altLang="en-US" sz="2400" dirty="0">
                <a:solidFill>
                  <a:srgbClr val="FFFFFF"/>
                </a:solidFill>
                <a:latin typeface="DIN Mittelschrift Std" pitchFamily="50" charset="0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111687" y="2282762"/>
              <a:ext cx="349114" cy="339072"/>
            </a:xfrm>
            <a:custGeom>
              <a:avLst/>
              <a:gdLst>
                <a:gd name="T0" fmla="*/ 94 w 132"/>
                <a:gd name="T1" fmla="*/ 0 h 128"/>
                <a:gd name="T2" fmla="*/ 56 w 132"/>
                <a:gd name="T3" fmla="*/ 27 h 128"/>
                <a:gd name="T4" fmla="*/ 55 w 132"/>
                <a:gd name="T5" fmla="*/ 27 h 128"/>
                <a:gd name="T6" fmla="*/ 14 w 132"/>
                <a:gd name="T7" fmla="*/ 69 h 128"/>
                <a:gd name="T8" fmla="*/ 1 w 132"/>
                <a:gd name="T9" fmla="*/ 110 h 128"/>
                <a:gd name="T10" fmla="*/ 14 w 132"/>
                <a:gd name="T11" fmla="*/ 128 h 128"/>
                <a:gd name="T12" fmla="*/ 53 w 132"/>
                <a:gd name="T13" fmla="*/ 118 h 128"/>
                <a:gd name="T14" fmla="*/ 120 w 132"/>
                <a:gd name="T15" fmla="*/ 53 h 128"/>
                <a:gd name="T16" fmla="*/ 64 w 132"/>
                <a:gd name="T17" fmla="*/ 95 h 128"/>
                <a:gd name="T18" fmla="*/ 99 w 132"/>
                <a:gd name="T19" fmla="*/ 47 h 128"/>
                <a:gd name="T20" fmla="*/ 95 w 132"/>
                <a:gd name="T21" fmla="*/ 67 h 128"/>
                <a:gd name="T22" fmla="*/ 64 w 132"/>
                <a:gd name="T23" fmla="*/ 98 h 128"/>
                <a:gd name="T24" fmla="*/ 59 w 132"/>
                <a:gd name="T25" fmla="*/ 81 h 128"/>
                <a:gd name="T26" fmla="*/ 46 w 132"/>
                <a:gd name="T27" fmla="*/ 68 h 128"/>
                <a:gd name="T28" fmla="*/ 92 w 132"/>
                <a:gd name="T29" fmla="*/ 36 h 128"/>
                <a:gd name="T30" fmla="*/ 59 w 132"/>
                <a:gd name="T31" fmla="*/ 81 h 128"/>
                <a:gd name="T32" fmla="*/ 30 w 132"/>
                <a:gd name="T33" fmla="*/ 64 h 128"/>
                <a:gd name="T34" fmla="*/ 80 w 132"/>
                <a:gd name="T35" fmla="*/ 29 h 128"/>
                <a:gd name="T36" fmla="*/ 17 w 132"/>
                <a:gd name="T37" fmla="*/ 119 h 128"/>
                <a:gd name="T38" fmla="*/ 8 w 132"/>
                <a:gd name="T39" fmla="*/ 114 h 128"/>
                <a:gd name="T40" fmla="*/ 13 w 132"/>
                <a:gd name="T41" fmla="*/ 96 h 128"/>
                <a:gd name="T42" fmla="*/ 32 w 132"/>
                <a:gd name="T43" fmla="*/ 116 h 128"/>
                <a:gd name="T44" fmla="*/ 35 w 132"/>
                <a:gd name="T45" fmla="*/ 115 h 128"/>
                <a:gd name="T46" fmla="*/ 14 w 132"/>
                <a:gd name="T47" fmla="*/ 92 h 128"/>
                <a:gd name="T48" fmla="*/ 19 w 132"/>
                <a:gd name="T49" fmla="*/ 75 h 128"/>
                <a:gd name="T50" fmla="*/ 52 w 132"/>
                <a:gd name="T51" fmla="*/ 110 h 128"/>
                <a:gd name="T52" fmla="*/ 35 w 132"/>
                <a:gd name="T53" fmla="*/ 115 h 128"/>
                <a:gd name="T54" fmla="*/ 108 w 132"/>
                <a:gd name="T55" fmla="*/ 54 h 128"/>
                <a:gd name="T56" fmla="*/ 98 w 132"/>
                <a:gd name="T57" fmla="*/ 30 h 128"/>
                <a:gd name="T58" fmla="*/ 81 w 132"/>
                <a:gd name="T59" fmla="*/ 13 h 128"/>
                <a:gd name="T60" fmla="*/ 112 w 132"/>
                <a:gd name="T61" fmla="*/ 16 h 128"/>
                <a:gd name="T62" fmla="*/ 115 w 132"/>
                <a:gd name="T63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28">
                  <a:moveTo>
                    <a:pt x="118" y="10"/>
                  </a:moveTo>
                  <a:cubicBezTo>
                    <a:pt x="111" y="4"/>
                    <a:pt x="102" y="0"/>
                    <a:pt x="94" y="0"/>
                  </a:cubicBezTo>
                  <a:cubicBezTo>
                    <a:pt x="87" y="0"/>
                    <a:pt x="80" y="3"/>
                    <a:pt x="75" y="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2" y="71"/>
                    <a:pt x="11" y="73"/>
                    <a:pt x="10" y="76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0" y="113"/>
                    <a:pt x="0" y="114"/>
                  </a:cubicBezTo>
                  <a:cubicBezTo>
                    <a:pt x="0" y="122"/>
                    <a:pt x="6" y="128"/>
                    <a:pt x="14" y="128"/>
                  </a:cubicBezTo>
                  <a:cubicBezTo>
                    <a:pt x="16" y="128"/>
                    <a:pt x="19" y="127"/>
                    <a:pt x="19" y="127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5" y="118"/>
                    <a:pt x="57" y="116"/>
                    <a:pt x="59" y="114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2" y="42"/>
                    <a:pt x="130" y="23"/>
                    <a:pt x="118" y="10"/>
                  </a:cubicBezTo>
                  <a:close/>
                  <a:moveTo>
                    <a:pt x="64" y="95"/>
                  </a:moveTo>
                  <a:cubicBezTo>
                    <a:pt x="64" y="92"/>
                    <a:pt x="63" y="88"/>
                    <a:pt x="61" y="85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101" y="54"/>
                    <a:pt x="100" y="62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4" y="97"/>
                    <a:pt x="64" y="96"/>
                    <a:pt x="64" y="95"/>
                  </a:cubicBezTo>
                  <a:close/>
                  <a:moveTo>
                    <a:pt x="59" y="81"/>
                  </a:moveTo>
                  <a:cubicBezTo>
                    <a:pt x="58" y="79"/>
                    <a:pt x="56" y="76"/>
                    <a:pt x="54" y="74"/>
                  </a:cubicBezTo>
                  <a:cubicBezTo>
                    <a:pt x="51" y="72"/>
                    <a:pt x="49" y="70"/>
                    <a:pt x="46" y="68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7" y="31"/>
                    <a:pt x="90" y="33"/>
                    <a:pt x="92" y="36"/>
                  </a:cubicBezTo>
                  <a:cubicBezTo>
                    <a:pt x="94" y="38"/>
                    <a:pt x="96" y="40"/>
                    <a:pt x="97" y="43"/>
                  </a:cubicBezTo>
                  <a:lnTo>
                    <a:pt x="59" y="81"/>
                  </a:lnTo>
                  <a:close/>
                  <a:moveTo>
                    <a:pt x="42" y="66"/>
                  </a:moveTo>
                  <a:cubicBezTo>
                    <a:pt x="38" y="65"/>
                    <a:pt x="34" y="64"/>
                    <a:pt x="30" y="6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6" y="28"/>
                    <a:pt x="73" y="27"/>
                    <a:pt x="80" y="29"/>
                  </a:cubicBezTo>
                  <a:lnTo>
                    <a:pt x="42" y="66"/>
                  </a:lnTo>
                  <a:close/>
                  <a:moveTo>
                    <a:pt x="17" y="119"/>
                  </a:moveTo>
                  <a:cubicBezTo>
                    <a:pt x="16" y="120"/>
                    <a:pt x="15" y="120"/>
                    <a:pt x="14" y="120"/>
                  </a:cubicBezTo>
                  <a:cubicBezTo>
                    <a:pt x="11" y="120"/>
                    <a:pt x="8" y="117"/>
                    <a:pt x="8" y="114"/>
                  </a:cubicBezTo>
                  <a:cubicBezTo>
                    <a:pt x="8" y="113"/>
                    <a:pt x="8" y="112"/>
                    <a:pt x="8" y="112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7" y="96"/>
                    <a:pt x="22" y="98"/>
                    <a:pt x="26" y="102"/>
                  </a:cubicBezTo>
                  <a:cubicBezTo>
                    <a:pt x="30" y="106"/>
                    <a:pt x="32" y="111"/>
                    <a:pt x="32" y="116"/>
                  </a:cubicBezTo>
                  <a:lnTo>
                    <a:pt x="17" y="119"/>
                  </a:lnTo>
                  <a:close/>
                  <a:moveTo>
                    <a:pt x="35" y="115"/>
                  </a:moveTo>
                  <a:cubicBezTo>
                    <a:pt x="35" y="109"/>
                    <a:pt x="33" y="104"/>
                    <a:pt x="29" y="99"/>
                  </a:cubicBezTo>
                  <a:cubicBezTo>
                    <a:pt x="25" y="95"/>
                    <a:pt x="19" y="93"/>
                    <a:pt x="14" y="92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7"/>
                    <a:pt x="19" y="76"/>
                    <a:pt x="19" y="75"/>
                  </a:cubicBezTo>
                  <a:cubicBezTo>
                    <a:pt x="27" y="69"/>
                    <a:pt x="40" y="71"/>
                    <a:pt x="48" y="80"/>
                  </a:cubicBezTo>
                  <a:cubicBezTo>
                    <a:pt x="57" y="89"/>
                    <a:pt x="59" y="102"/>
                    <a:pt x="52" y="110"/>
                  </a:cubicBezTo>
                  <a:cubicBezTo>
                    <a:pt x="51" y="110"/>
                    <a:pt x="51" y="111"/>
                    <a:pt x="50" y="111"/>
                  </a:cubicBezTo>
                  <a:lnTo>
                    <a:pt x="35" y="115"/>
                  </a:lnTo>
                  <a:close/>
                  <a:moveTo>
                    <a:pt x="115" y="47"/>
                  </a:move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2"/>
                    <a:pt x="108" y="51"/>
                  </a:cubicBezTo>
                  <a:cubicBezTo>
                    <a:pt x="107" y="43"/>
                    <a:pt x="104" y="36"/>
                    <a:pt x="98" y="30"/>
                  </a:cubicBezTo>
                  <a:cubicBezTo>
                    <a:pt x="91" y="24"/>
                    <a:pt x="83" y="20"/>
                    <a:pt x="74" y="20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4" y="10"/>
                    <a:pt x="89" y="8"/>
                    <a:pt x="94" y="8"/>
                  </a:cubicBezTo>
                  <a:cubicBezTo>
                    <a:pt x="100" y="8"/>
                    <a:pt x="107" y="11"/>
                    <a:pt x="112" y="16"/>
                  </a:cubicBezTo>
                  <a:cubicBezTo>
                    <a:pt x="117" y="21"/>
                    <a:pt x="120" y="27"/>
                    <a:pt x="120" y="33"/>
                  </a:cubicBezTo>
                  <a:cubicBezTo>
                    <a:pt x="120" y="38"/>
                    <a:pt x="118" y="43"/>
                    <a:pt x="115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08680" y="3006649"/>
            <a:ext cx="1046607" cy="1046607"/>
            <a:chOff x="4808680" y="3006649"/>
            <a:chExt cx="1046607" cy="1046607"/>
          </a:xfrm>
        </p:grpSpPr>
        <p:sp>
          <p:nvSpPr>
            <p:cNvPr id="20" name="矩形 19"/>
            <p:cNvSpPr/>
            <p:nvPr/>
          </p:nvSpPr>
          <p:spPr>
            <a:xfrm>
              <a:off x="4808680" y="3006649"/>
              <a:ext cx="1046607" cy="1046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852605" y="3101834"/>
              <a:ext cx="5035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FFFF"/>
                  </a:solidFill>
                  <a:latin typeface="DIN Mittelschrift Std" pitchFamily="50" charset="0"/>
                </a:rPr>
                <a:t>04</a:t>
              </a:r>
              <a:endParaRPr lang="zh-CN" altLang="en-US" sz="2400" dirty="0">
                <a:solidFill>
                  <a:srgbClr val="FFFFFF"/>
                </a:solidFill>
                <a:latin typeface="DIN Mittelschrift Std" pitchFamily="50" charset="0"/>
              </a:endParaRPr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84903" y="3413436"/>
              <a:ext cx="322790" cy="432280"/>
            </a:xfrm>
            <a:custGeom>
              <a:avLst/>
              <a:gdLst>
                <a:gd name="T0" fmla="*/ 84 w 96"/>
                <a:gd name="T1" fmla="*/ 52 h 128"/>
                <a:gd name="T2" fmla="*/ 84 w 96"/>
                <a:gd name="T3" fmla="*/ 36 h 128"/>
                <a:gd name="T4" fmla="*/ 48 w 96"/>
                <a:gd name="T5" fmla="*/ 0 h 128"/>
                <a:gd name="T6" fmla="*/ 12 w 96"/>
                <a:gd name="T7" fmla="*/ 36 h 128"/>
                <a:gd name="T8" fmla="*/ 12 w 96"/>
                <a:gd name="T9" fmla="*/ 52 h 128"/>
                <a:gd name="T10" fmla="*/ 0 w 96"/>
                <a:gd name="T11" fmla="*/ 64 h 128"/>
                <a:gd name="T12" fmla="*/ 0 w 96"/>
                <a:gd name="T13" fmla="*/ 76 h 128"/>
                <a:gd name="T14" fmla="*/ 0 w 96"/>
                <a:gd name="T15" fmla="*/ 80 h 128"/>
                <a:gd name="T16" fmla="*/ 0 w 96"/>
                <a:gd name="T17" fmla="*/ 88 h 128"/>
                <a:gd name="T18" fmla="*/ 0 w 96"/>
                <a:gd name="T19" fmla="*/ 92 h 128"/>
                <a:gd name="T20" fmla="*/ 36 w 96"/>
                <a:gd name="T21" fmla="*/ 128 h 128"/>
                <a:gd name="T22" fmla="*/ 60 w 96"/>
                <a:gd name="T23" fmla="*/ 128 h 128"/>
                <a:gd name="T24" fmla="*/ 96 w 96"/>
                <a:gd name="T25" fmla="*/ 92 h 128"/>
                <a:gd name="T26" fmla="*/ 96 w 96"/>
                <a:gd name="T27" fmla="*/ 88 h 128"/>
                <a:gd name="T28" fmla="*/ 96 w 96"/>
                <a:gd name="T29" fmla="*/ 80 h 128"/>
                <a:gd name="T30" fmla="*/ 96 w 96"/>
                <a:gd name="T31" fmla="*/ 76 h 128"/>
                <a:gd name="T32" fmla="*/ 96 w 96"/>
                <a:gd name="T33" fmla="*/ 64 h 128"/>
                <a:gd name="T34" fmla="*/ 84 w 96"/>
                <a:gd name="T35" fmla="*/ 52 h 128"/>
                <a:gd name="T36" fmla="*/ 20 w 96"/>
                <a:gd name="T37" fmla="*/ 36 h 128"/>
                <a:gd name="T38" fmla="*/ 48 w 96"/>
                <a:gd name="T39" fmla="*/ 8 h 128"/>
                <a:gd name="T40" fmla="*/ 76 w 96"/>
                <a:gd name="T41" fmla="*/ 36 h 128"/>
                <a:gd name="T42" fmla="*/ 76 w 96"/>
                <a:gd name="T43" fmla="*/ 52 h 128"/>
                <a:gd name="T44" fmla="*/ 68 w 96"/>
                <a:gd name="T45" fmla="*/ 52 h 128"/>
                <a:gd name="T46" fmla="*/ 68 w 96"/>
                <a:gd name="T47" fmla="*/ 36 h 128"/>
                <a:gd name="T48" fmla="*/ 48 w 96"/>
                <a:gd name="T49" fmla="*/ 16 h 128"/>
                <a:gd name="T50" fmla="*/ 28 w 96"/>
                <a:gd name="T51" fmla="*/ 36 h 128"/>
                <a:gd name="T52" fmla="*/ 28 w 96"/>
                <a:gd name="T53" fmla="*/ 52 h 128"/>
                <a:gd name="T54" fmla="*/ 20 w 96"/>
                <a:gd name="T55" fmla="*/ 52 h 128"/>
                <a:gd name="T56" fmla="*/ 20 w 96"/>
                <a:gd name="T57" fmla="*/ 36 h 128"/>
                <a:gd name="T58" fmla="*/ 64 w 96"/>
                <a:gd name="T59" fmla="*/ 36 h 128"/>
                <a:gd name="T60" fmla="*/ 64 w 96"/>
                <a:gd name="T61" fmla="*/ 36 h 128"/>
                <a:gd name="T62" fmla="*/ 64 w 96"/>
                <a:gd name="T63" fmla="*/ 52 h 128"/>
                <a:gd name="T64" fmla="*/ 32 w 96"/>
                <a:gd name="T65" fmla="*/ 52 h 128"/>
                <a:gd name="T66" fmla="*/ 32 w 96"/>
                <a:gd name="T67" fmla="*/ 36 h 128"/>
                <a:gd name="T68" fmla="*/ 32 w 96"/>
                <a:gd name="T69" fmla="*/ 36 h 128"/>
                <a:gd name="T70" fmla="*/ 48 w 96"/>
                <a:gd name="T71" fmla="*/ 20 h 128"/>
                <a:gd name="T72" fmla="*/ 64 w 96"/>
                <a:gd name="T73" fmla="*/ 36 h 128"/>
                <a:gd name="T74" fmla="*/ 88 w 96"/>
                <a:gd name="T75" fmla="*/ 76 h 128"/>
                <a:gd name="T76" fmla="*/ 88 w 96"/>
                <a:gd name="T77" fmla="*/ 80 h 128"/>
                <a:gd name="T78" fmla="*/ 88 w 96"/>
                <a:gd name="T79" fmla="*/ 88 h 128"/>
                <a:gd name="T80" fmla="*/ 88 w 96"/>
                <a:gd name="T81" fmla="*/ 92 h 128"/>
                <a:gd name="T82" fmla="*/ 60 w 96"/>
                <a:gd name="T83" fmla="*/ 120 h 128"/>
                <a:gd name="T84" fmla="*/ 36 w 96"/>
                <a:gd name="T85" fmla="*/ 120 h 128"/>
                <a:gd name="T86" fmla="*/ 8 w 96"/>
                <a:gd name="T87" fmla="*/ 92 h 128"/>
                <a:gd name="T88" fmla="*/ 8 w 96"/>
                <a:gd name="T89" fmla="*/ 88 h 128"/>
                <a:gd name="T90" fmla="*/ 8 w 96"/>
                <a:gd name="T91" fmla="*/ 80 h 128"/>
                <a:gd name="T92" fmla="*/ 8 w 96"/>
                <a:gd name="T93" fmla="*/ 76 h 128"/>
                <a:gd name="T94" fmla="*/ 8 w 96"/>
                <a:gd name="T95" fmla="*/ 64 h 128"/>
                <a:gd name="T96" fmla="*/ 12 w 96"/>
                <a:gd name="T97" fmla="*/ 60 h 128"/>
                <a:gd name="T98" fmla="*/ 20 w 96"/>
                <a:gd name="T99" fmla="*/ 60 h 128"/>
                <a:gd name="T100" fmla="*/ 76 w 96"/>
                <a:gd name="T101" fmla="*/ 60 h 128"/>
                <a:gd name="T102" fmla="*/ 84 w 96"/>
                <a:gd name="T103" fmla="*/ 60 h 128"/>
                <a:gd name="T104" fmla="*/ 88 w 96"/>
                <a:gd name="T105" fmla="*/ 64 h 128"/>
                <a:gd name="T106" fmla="*/ 88 w 96"/>
                <a:gd name="T107" fmla="*/ 7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128">
                  <a:moveTo>
                    <a:pt x="84" y="52"/>
                  </a:moveTo>
                  <a:cubicBezTo>
                    <a:pt x="84" y="36"/>
                    <a:pt x="84" y="36"/>
                    <a:pt x="84" y="36"/>
                  </a:cubicBezTo>
                  <a:cubicBezTo>
                    <a:pt x="84" y="16"/>
                    <a:pt x="68" y="0"/>
                    <a:pt x="48" y="0"/>
                  </a:cubicBezTo>
                  <a:cubicBezTo>
                    <a:pt x="28" y="0"/>
                    <a:pt x="12" y="16"/>
                    <a:pt x="12" y="3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5" y="52"/>
                    <a:pt x="0" y="57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16" y="128"/>
                    <a:pt x="36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80" y="128"/>
                    <a:pt x="96" y="112"/>
                    <a:pt x="96" y="92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7"/>
                    <a:pt x="91" y="52"/>
                    <a:pt x="84" y="52"/>
                  </a:cubicBezTo>
                  <a:close/>
                  <a:moveTo>
                    <a:pt x="20" y="36"/>
                  </a:moveTo>
                  <a:cubicBezTo>
                    <a:pt x="20" y="21"/>
                    <a:pt x="33" y="8"/>
                    <a:pt x="48" y="8"/>
                  </a:cubicBezTo>
                  <a:cubicBezTo>
                    <a:pt x="63" y="8"/>
                    <a:pt x="76" y="21"/>
                    <a:pt x="76" y="3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25"/>
                    <a:pt x="59" y="16"/>
                    <a:pt x="48" y="16"/>
                  </a:cubicBezTo>
                  <a:cubicBezTo>
                    <a:pt x="37" y="16"/>
                    <a:pt x="28" y="25"/>
                    <a:pt x="28" y="3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0" y="52"/>
                    <a:pt x="20" y="52"/>
                    <a:pt x="20" y="52"/>
                  </a:cubicBezTo>
                  <a:lnTo>
                    <a:pt x="20" y="36"/>
                  </a:lnTo>
                  <a:close/>
                  <a:moveTo>
                    <a:pt x="64" y="36"/>
                  </a:moveTo>
                  <a:cubicBezTo>
                    <a:pt x="64" y="36"/>
                    <a:pt x="64" y="36"/>
                    <a:pt x="64" y="36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27"/>
                    <a:pt x="39" y="20"/>
                    <a:pt x="48" y="20"/>
                  </a:cubicBezTo>
                  <a:cubicBezTo>
                    <a:pt x="57" y="20"/>
                    <a:pt x="64" y="27"/>
                    <a:pt x="64" y="36"/>
                  </a:cubicBezTo>
                  <a:close/>
                  <a:moveTo>
                    <a:pt x="88" y="76"/>
                  </a:moveTo>
                  <a:cubicBezTo>
                    <a:pt x="88" y="80"/>
                    <a:pt x="88" y="80"/>
                    <a:pt x="88" y="80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8" y="107"/>
                    <a:pt x="75" y="120"/>
                    <a:pt x="60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21" y="120"/>
                    <a:pt x="8" y="107"/>
                    <a:pt x="8" y="92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2"/>
                    <a:pt x="10" y="60"/>
                    <a:pt x="12" y="60"/>
                  </a:cubicBezTo>
                  <a:cubicBezTo>
                    <a:pt x="15" y="60"/>
                    <a:pt x="17" y="60"/>
                    <a:pt x="2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0"/>
                    <a:pt x="81" y="60"/>
                    <a:pt x="84" y="60"/>
                  </a:cubicBezTo>
                  <a:cubicBezTo>
                    <a:pt x="86" y="60"/>
                    <a:pt x="88" y="62"/>
                    <a:pt x="88" y="64"/>
                  </a:cubicBezTo>
                  <a:lnTo>
                    <a:pt x="88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4E11D69-5070-E010-FEE6-A61D27F86436}"/>
              </a:ext>
            </a:extLst>
          </p:cNvPr>
          <p:cNvGrpSpPr/>
          <p:nvPr/>
        </p:nvGrpSpPr>
        <p:grpSpPr>
          <a:xfrm>
            <a:off x="1116311" y="460609"/>
            <a:ext cx="7560145" cy="338554"/>
            <a:chOff x="1116310" y="460609"/>
            <a:chExt cx="10657427" cy="338554"/>
          </a:xfrm>
        </p:grpSpPr>
        <p:sp>
          <p:nvSpPr>
            <p:cNvPr id="4" name="Line 3">
              <a:extLst>
                <a:ext uri="{FF2B5EF4-FFF2-40B4-BE49-F238E27FC236}">
                  <a16:creationId xmlns:a16="http://schemas.microsoft.com/office/drawing/2014/main" id="{C773AD19-39DA-06C2-81A6-7DD2475DE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046" y="699542"/>
              <a:ext cx="8120691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5" name="TextBox 82">
              <a:extLst>
                <a:ext uri="{FF2B5EF4-FFF2-40B4-BE49-F238E27FC236}">
                  <a16:creationId xmlns:a16="http://schemas.microsoft.com/office/drawing/2014/main" id="{B4EA22C7-1287-6B0B-6AFC-15F6B1001D09}"/>
                </a:ext>
              </a:extLst>
            </p:cNvPr>
            <p:cNvSpPr txBox="1"/>
            <p:nvPr/>
          </p:nvSpPr>
          <p:spPr>
            <a:xfrm>
              <a:off x="1116310" y="460609"/>
              <a:ext cx="4160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总结与展望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6B271C1-E6A7-D262-A4E9-A992320BC0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001C74E-4EB1-207E-F90E-773A7B4444FF}"/>
              </a:ext>
            </a:extLst>
          </p:cNvPr>
          <p:cNvGrpSpPr/>
          <p:nvPr/>
        </p:nvGrpSpPr>
        <p:grpSpPr>
          <a:xfrm>
            <a:off x="1116311" y="460609"/>
            <a:ext cx="7560145" cy="338554"/>
            <a:chOff x="1116310" y="460609"/>
            <a:chExt cx="10657427" cy="338554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2C4CAD22-7526-B67F-39C1-A546B89E4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8908" y="699542"/>
              <a:ext cx="9744829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6" name="TextBox 82">
              <a:extLst>
                <a:ext uri="{FF2B5EF4-FFF2-40B4-BE49-F238E27FC236}">
                  <a16:creationId xmlns:a16="http://schemas.microsoft.com/office/drawing/2014/main" id="{E1DF05A6-5D6A-0D3C-1579-60A6CC4A465C}"/>
                </a:ext>
              </a:extLst>
            </p:cNvPr>
            <p:cNvSpPr txBox="1"/>
            <p:nvPr/>
          </p:nvSpPr>
          <p:spPr>
            <a:xfrm>
              <a:off x="1116310" y="460609"/>
              <a:ext cx="152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致谢</a:t>
              </a:r>
            </a:p>
          </p:txBody>
        </p:sp>
      </p:grpSp>
      <p:sp>
        <p:nvSpPr>
          <p:cNvPr id="2" name="TextBox 27">
            <a:extLst>
              <a:ext uri="{FF2B5EF4-FFF2-40B4-BE49-F238E27FC236}">
                <a16:creationId xmlns:a16="http://schemas.microsoft.com/office/drawing/2014/main" id="{22355C79-C1BF-2659-CA5D-28F7AD124981}"/>
              </a:ext>
            </a:extLst>
          </p:cNvPr>
          <p:cNvSpPr txBox="1"/>
          <p:nvPr/>
        </p:nvSpPr>
        <p:spPr>
          <a:xfrm>
            <a:off x="1116311" y="1194776"/>
            <a:ext cx="43197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感谢赵淼、周健峰、李铮、陆昊、江涛、童福川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、廖德欣等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主要开发人员的贡献。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感谢厦门大学智能语音实验室其他同学的贡献。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感谢使用和支持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ASV-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Subtools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的研究人员，欢迎更多参与者，共同推动声纹识别开源工具。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C9F78E-1011-A5B2-18B6-FF03940B5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626" y="1131590"/>
            <a:ext cx="2985161" cy="29155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E2F16D-1A80-839D-3C09-433BDF2D8067}"/>
              </a:ext>
            </a:extLst>
          </p:cNvPr>
          <p:cNvSpPr txBox="1"/>
          <p:nvPr/>
        </p:nvSpPr>
        <p:spPr>
          <a:xfrm>
            <a:off x="5364088" y="4047182"/>
            <a:ext cx="4620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E597F"/>
                </a:solidFill>
                <a:ea typeface="PingFang SC" panose="020B0400000000000000" pitchFamily="34" charset="-122"/>
              </a:rPr>
              <a:t>https://github.com/Snowdar/asv-subtools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392412-EDC3-9BF4-1522-3A523FF22A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0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>
            <a:off x="0" y="31425"/>
            <a:ext cx="9144000" cy="5143500"/>
          </a:xfrm>
          <a:prstGeom prst="rect">
            <a:avLst/>
          </a:prstGeom>
        </p:spPr>
      </p:pic>
      <p:sp>
        <p:nvSpPr>
          <p:cNvPr id="15" name="等腰三角形 14"/>
          <p:cNvSpPr/>
          <p:nvPr/>
        </p:nvSpPr>
        <p:spPr bwMode="auto">
          <a:xfrm rot="5400000">
            <a:off x="2398764" y="2209948"/>
            <a:ext cx="173632" cy="149682"/>
          </a:xfrm>
          <a:prstGeom prst="triangle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  <p:txBody>
          <a:bodyPr lIns="0" tIns="0" rIns="0" bIns="0" rtlCol="0" anchor="ctr"/>
          <a:lstStyle/>
          <a:p>
            <a:pPr algn="ctr"/>
            <a:endParaRPr lang="zh-CN" altLang="en-US">
              <a:solidFill>
                <a:srgbClr val="0070C0"/>
              </a:solidFill>
              <a:latin typeface="Castellar" panose="020A0402060406010301" pitchFamily="18" charset="0"/>
            </a:endParaRPr>
          </a:p>
        </p:txBody>
      </p:sp>
      <p:sp>
        <p:nvSpPr>
          <p:cNvPr id="16" name="等腰三角形 15"/>
          <p:cNvSpPr/>
          <p:nvPr/>
        </p:nvSpPr>
        <p:spPr bwMode="auto">
          <a:xfrm rot="16200000">
            <a:off x="6267967" y="2209948"/>
            <a:ext cx="173632" cy="149682"/>
          </a:xfrm>
          <a:prstGeom prst="triangle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  <p:txBody>
          <a:bodyPr lIns="0" tIns="0" rIns="0" bIns="0" rtlCol="0" anchor="ctr"/>
          <a:lstStyle/>
          <a:p>
            <a:pPr algn="ctr"/>
            <a:endParaRPr lang="zh-CN" altLang="en-US">
              <a:solidFill>
                <a:srgbClr val="0070C0"/>
              </a:solidFill>
              <a:latin typeface="Castellar" panose="020A0402060406010301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99792" y="1875884"/>
            <a:ext cx="4324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latin typeface="Castellar" panose="020A0402060406010301" pitchFamily="18" charset="0"/>
                <a:ea typeface="+mj-ea"/>
              </a:rPr>
              <a:t>汇报完毕，敬请指正！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90D838-3EFF-4DF1-B225-EE02471BC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67495"/>
            <a:ext cx="4286250" cy="762000"/>
          </a:xfrm>
          <a:prstGeom prst="rect">
            <a:avLst/>
          </a:prstGeom>
        </p:spPr>
      </p:pic>
      <p:pic>
        <p:nvPicPr>
          <p:cNvPr id="3" name="图片 2" descr="xmuspeech公众号二维码">
            <a:extLst>
              <a:ext uri="{FF2B5EF4-FFF2-40B4-BE49-F238E27FC236}">
                <a16:creationId xmlns:a16="http://schemas.microsoft.com/office/drawing/2014/main" id="{04861F80-8AA3-58EE-9F4D-3C2E7D6A8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2562550"/>
            <a:ext cx="1736918" cy="173691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5D9194-A507-AA67-21CE-96270BE7425E}"/>
              </a:ext>
            </a:extLst>
          </p:cNvPr>
          <p:cNvSpPr txBox="1"/>
          <p:nvPr/>
        </p:nvSpPr>
        <p:spPr>
          <a:xfrm>
            <a:off x="3449305" y="4201463"/>
            <a:ext cx="4616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speech.xmu.edu.cn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方正兰亭超细黑简体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39455A-97E2-006F-2477-14D6D7C0FC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85" y="31425"/>
            <a:ext cx="1844439" cy="8250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BBCF09-2CF5-7387-5B43-9C70C6C8E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040" y="2618719"/>
            <a:ext cx="1651316" cy="16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07759880-8CEF-148B-D5F2-C43239CB7334}"/>
              </a:ext>
            </a:extLst>
          </p:cNvPr>
          <p:cNvGrpSpPr/>
          <p:nvPr/>
        </p:nvGrpSpPr>
        <p:grpSpPr>
          <a:xfrm>
            <a:off x="1116311" y="460609"/>
            <a:ext cx="7560145" cy="338554"/>
            <a:chOff x="1116310" y="460609"/>
            <a:chExt cx="10657427" cy="338554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FB7A67F1-33A5-05EC-1A10-2AA7E0B8F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046" y="699542"/>
              <a:ext cx="8120691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9" name="TextBox 82">
              <a:extLst>
                <a:ext uri="{FF2B5EF4-FFF2-40B4-BE49-F238E27FC236}">
                  <a16:creationId xmlns:a16="http://schemas.microsoft.com/office/drawing/2014/main" id="{D9B3A1D4-CCDD-B709-1B5C-6040700714FC}"/>
                </a:ext>
              </a:extLst>
            </p:cNvPr>
            <p:cNvSpPr txBox="1"/>
            <p:nvPr/>
          </p:nvSpPr>
          <p:spPr>
            <a:xfrm>
              <a:off x="1116310" y="460609"/>
              <a:ext cx="4160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背景介绍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声纹识别</a:t>
              </a:r>
            </a:p>
          </p:txBody>
        </p:sp>
      </p:grpSp>
      <p:sp>
        <p:nvSpPr>
          <p:cNvPr id="10" name="TextBox 27">
            <a:extLst>
              <a:ext uri="{FF2B5EF4-FFF2-40B4-BE49-F238E27FC236}">
                <a16:creationId xmlns:a16="http://schemas.microsoft.com/office/drawing/2014/main" id="{7A60AE96-F451-28B4-362B-FBEE14F3AECE}"/>
              </a:ext>
            </a:extLst>
          </p:cNvPr>
          <p:cNvSpPr txBox="1"/>
          <p:nvPr/>
        </p:nvSpPr>
        <p:spPr>
          <a:xfrm>
            <a:off x="971600" y="1098476"/>
            <a:ext cx="6336704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“声纹”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(Voiceprint)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是指人的语音中所蕴含的、能表征说话人身份的生理和行为特征，每个人的声纹具有唯一性、独特性，因此与指纹、人脸、虹膜等生物特征一样可用于进行身份识别。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与指纹、人脸、虹膜等生物特征相比，声纹具有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非接触获取、采集成本低、便于远程认证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的优点。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Picture 2" descr="VoicePrint">
            <a:extLst>
              <a:ext uri="{FF2B5EF4-FFF2-40B4-BE49-F238E27FC236}">
                <a16:creationId xmlns:a16="http://schemas.microsoft.com/office/drawing/2014/main" id="{08538C65-ECD6-75A9-B6C3-15B44D418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1201606"/>
            <a:ext cx="1080120" cy="108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图片 9" descr="0.jpg">
            <a:extLst>
              <a:ext uri="{FF2B5EF4-FFF2-40B4-BE49-F238E27FC236}">
                <a16:creationId xmlns:a16="http://schemas.microsoft.com/office/drawing/2014/main" id="{B72F801F-D8BA-991E-7E0E-0E736F5602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11" y="3096968"/>
            <a:ext cx="1190543" cy="89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 descr="000.jpg">
            <a:extLst>
              <a:ext uri="{FF2B5EF4-FFF2-40B4-BE49-F238E27FC236}">
                <a16:creationId xmlns:a16="http://schemas.microsoft.com/office/drawing/2014/main" id="{638BDA5E-A414-82EF-84D6-7D695B01B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534" y="3093252"/>
            <a:ext cx="1719673" cy="114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1">
            <a:extLst>
              <a:ext uri="{FF2B5EF4-FFF2-40B4-BE49-F238E27FC236}">
                <a16:creationId xmlns:a16="http://schemas.microsoft.com/office/drawing/2014/main" id="{FD444D41-6FAF-C468-78E4-290C492EE1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11" y="3098714"/>
            <a:ext cx="1100737" cy="11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2">
            <a:extLst>
              <a:ext uri="{FF2B5EF4-FFF2-40B4-BE49-F238E27FC236}">
                <a16:creationId xmlns:a16="http://schemas.microsoft.com/office/drawing/2014/main" id="{E43E0851-6E95-40D8-B181-A1D90E6694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93" y="3050620"/>
            <a:ext cx="1591032" cy="118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4DD6BF0-539D-5F13-469F-C5E3FE3A6AE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5" t="5272" r="19303" b="6455"/>
          <a:stretch>
            <a:fillRect/>
          </a:stretch>
        </p:blipFill>
        <p:spPr>
          <a:xfrm>
            <a:off x="7232173" y="3053415"/>
            <a:ext cx="1591032" cy="119563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852D24FC-3114-8587-4C07-2B06DBCD67FC}"/>
              </a:ext>
            </a:extLst>
          </p:cNvPr>
          <p:cNvSpPr txBox="1"/>
          <p:nvPr/>
        </p:nvSpPr>
        <p:spPr>
          <a:xfrm>
            <a:off x="971600" y="4450794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图示来自网络资源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4790DD-40F6-A4CB-6F48-EED91A5055D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07759880-8CEF-148B-D5F2-C43239CB7334}"/>
              </a:ext>
            </a:extLst>
          </p:cNvPr>
          <p:cNvGrpSpPr/>
          <p:nvPr/>
        </p:nvGrpSpPr>
        <p:grpSpPr>
          <a:xfrm>
            <a:off x="1116311" y="460609"/>
            <a:ext cx="7560145" cy="338554"/>
            <a:chOff x="1116310" y="460609"/>
            <a:chExt cx="10657427" cy="338554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FB7A67F1-33A5-05EC-1A10-2AA7E0B8F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046" y="699542"/>
              <a:ext cx="8120691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9" name="TextBox 82">
              <a:extLst>
                <a:ext uri="{FF2B5EF4-FFF2-40B4-BE49-F238E27FC236}">
                  <a16:creationId xmlns:a16="http://schemas.microsoft.com/office/drawing/2014/main" id="{D9B3A1D4-CCDD-B709-1B5C-6040700714FC}"/>
                </a:ext>
              </a:extLst>
            </p:cNvPr>
            <p:cNvSpPr txBox="1"/>
            <p:nvPr/>
          </p:nvSpPr>
          <p:spPr>
            <a:xfrm>
              <a:off x="1116310" y="460609"/>
              <a:ext cx="4160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背景介绍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声纹识别</a:t>
              </a:r>
            </a:p>
          </p:txBody>
        </p:sp>
      </p:grpSp>
      <p:sp>
        <p:nvSpPr>
          <p:cNvPr id="10" name="TextBox 27">
            <a:extLst>
              <a:ext uri="{FF2B5EF4-FFF2-40B4-BE49-F238E27FC236}">
                <a16:creationId xmlns:a16="http://schemas.microsoft.com/office/drawing/2014/main" id="{7A60AE96-F451-28B4-362B-FBEE14F3AECE}"/>
              </a:ext>
            </a:extLst>
          </p:cNvPr>
          <p:cNvSpPr txBox="1"/>
          <p:nvPr/>
        </p:nvSpPr>
        <p:spPr>
          <a:xfrm>
            <a:off x="971599" y="1098476"/>
            <a:ext cx="423926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声纹识别，也称作说话人识别，是一种通过声音判别说话人身份的技术。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DC6C3B4-8649-D9C0-4436-49314291C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367" y="1396859"/>
            <a:ext cx="575438" cy="380829"/>
          </a:xfrm>
          <a:prstGeom prst="rect">
            <a:avLst/>
          </a:prstGeom>
        </p:spPr>
      </p:pic>
      <p:pic>
        <p:nvPicPr>
          <p:cNvPr id="23" name="Picture 4" descr="“神秘人”的图片搜索结果">
            <a:extLst>
              <a:ext uri="{FF2B5EF4-FFF2-40B4-BE49-F238E27FC236}">
                <a16:creationId xmlns:a16="http://schemas.microsoft.com/office/drawing/2014/main" id="{75690AD5-9D02-F5FC-86A9-4DA5C6D4E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16" y="1342093"/>
            <a:ext cx="477764" cy="47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“听”的图片搜索结果">
            <a:extLst>
              <a:ext uri="{FF2B5EF4-FFF2-40B4-BE49-F238E27FC236}">
                <a16:creationId xmlns:a16="http://schemas.microsoft.com/office/drawing/2014/main" id="{3DCE1BC3-5CE2-A866-F586-8D8FBD135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69" b="89862" l="10000" r="90000">
                        <a14:foregroundMark x1="22154" y1="37020" x2="22154" y2="37020"/>
                        <a14:foregroundMark x1="26615" y1="38402" x2="26615" y2="38402"/>
                        <a14:foregroundMark x1="30154" y1="43625" x2="30154" y2="43625"/>
                        <a14:foregroundMark x1="56000" y1="66052" x2="56000" y2="66052"/>
                        <a14:foregroundMark x1="57692" y1="69739" x2="57692" y2="69739"/>
                        <a14:foregroundMark x1="60000" y1="70507" x2="60000" y2="70507"/>
                        <a14:foregroundMark x1="61231" y1="66206" x2="61231" y2="66206"/>
                        <a14:foregroundMark x1="53692" y1="65131" x2="53692" y2="65131"/>
                        <a14:foregroundMark x1="55231" y1="71275" x2="55231" y2="71275"/>
                        <a14:backgroundMark x1="35538" y1="26728" x2="35538" y2="26728"/>
                        <a14:backgroundMark x1="72154" y1="12903" x2="72154" y2="12903"/>
                        <a14:backgroundMark x1="67692" y1="11674" x2="67692" y2="11674"/>
                        <a14:backgroundMark x1="41231" y1="25346" x2="41231" y2="25346"/>
                        <a14:backgroundMark x1="35231" y1="28264" x2="35231" y2="28264"/>
                        <a14:backgroundMark x1="35231" y1="29032" x2="35231" y2="29032"/>
                        <a14:backgroundMark x1="40769" y1="26728" x2="40769" y2="267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03598"/>
            <a:ext cx="890897" cy="89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CD26B55-8342-57E2-6B1D-F8E69EFFED0C}"/>
              </a:ext>
            </a:extLst>
          </p:cNvPr>
          <p:cNvGrpSpPr/>
          <p:nvPr/>
        </p:nvGrpSpPr>
        <p:grpSpPr>
          <a:xfrm>
            <a:off x="7877970" y="972683"/>
            <a:ext cx="1019859" cy="461829"/>
            <a:chOff x="8039087" y="1149767"/>
            <a:chExt cx="1019859" cy="461829"/>
          </a:xfrm>
        </p:grpSpPr>
        <p:sp>
          <p:nvSpPr>
            <p:cNvPr id="25" name="对话气泡: 椭圆形 24">
              <a:extLst>
                <a:ext uri="{FF2B5EF4-FFF2-40B4-BE49-F238E27FC236}">
                  <a16:creationId xmlns:a16="http://schemas.microsoft.com/office/drawing/2014/main" id="{52C7E518-7DBE-DF8F-E5EC-51B377C602CB}"/>
                </a:ext>
              </a:extLst>
            </p:cNvPr>
            <p:cNvSpPr/>
            <p:nvPr/>
          </p:nvSpPr>
          <p:spPr>
            <a:xfrm>
              <a:off x="8039087" y="1149767"/>
              <a:ext cx="890897" cy="461829"/>
            </a:xfrm>
            <a:prstGeom prst="wedgeEllipseCallout">
              <a:avLst>
                <a:gd name="adj1" fmla="val -82612"/>
                <a:gd name="adj2" fmla="val 4685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6D912F-D7A6-9AE7-1A0B-0573CF4A78F8}"/>
                </a:ext>
              </a:extLst>
            </p:cNvPr>
            <p:cNvSpPr txBox="1"/>
            <p:nvPr/>
          </p:nvSpPr>
          <p:spPr>
            <a:xfrm>
              <a:off x="8165896" y="1253962"/>
              <a:ext cx="893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It’s Bob.</a:t>
              </a:r>
              <a:endParaRPr lang="zh-CN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流程图: 过程 129">
            <a:extLst>
              <a:ext uri="{FF2B5EF4-FFF2-40B4-BE49-F238E27FC236}">
                <a16:creationId xmlns:a16="http://schemas.microsoft.com/office/drawing/2014/main" id="{526A943A-7FFC-AC33-F7B9-F7F23526CE8B}"/>
              </a:ext>
            </a:extLst>
          </p:cNvPr>
          <p:cNvSpPr/>
          <p:nvPr/>
        </p:nvSpPr>
        <p:spPr>
          <a:xfrm>
            <a:off x="1135436" y="2263868"/>
            <a:ext cx="754940" cy="1781154"/>
          </a:xfrm>
          <a:prstGeom prst="flowChartProcess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1930s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流程图: 过程 130">
            <a:extLst>
              <a:ext uri="{FF2B5EF4-FFF2-40B4-BE49-F238E27FC236}">
                <a16:creationId xmlns:a16="http://schemas.microsoft.com/office/drawing/2014/main" id="{E4047B3B-C9CF-C92D-D570-AAF9BD40DAD1}"/>
              </a:ext>
            </a:extLst>
          </p:cNvPr>
          <p:cNvSpPr/>
          <p:nvPr/>
        </p:nvSpPr>
        <p:spPr>
          <a:xfrm>
            <a:off x="1939396" y="2261461"/>
            <a:ext cx="754940" cy="1781155"/>
          </a:xfrm>
          <a:prstGeom prst="flowChartProcess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1960s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流程图: 过程 131">
            <a:extLst>
              <a:ext uri="{FF2B5EF4-FFF2-40B4-BE49-F238E27FC236}">
                <a16:creationId xmlns:a16="http://schemas.microsoft.com/office/drawing/2014/main" id="{D43C6F60-8751-17B4-B711-34F8286CF289}"/>
              </a:ext>
            </a:extLst>
          </p:cNvPr>
          <p:cNvSpPr/>
          <p:nvPr/>
        </p:nvSpPr>
        <p:spPr>
          <a:xfrm>
            <a:off x="2743355" y="2261462"/>
            <a:ext cx="754940" cy="1781154"/>
          </a:xfrm>
          <a:prstGeom prst="flowChartProcess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1970s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流程图: 过程 132">
            <a:extLst>
              <a:ext uri="{FF2B5EF4-FFF2-40B4-BE49-F238E27FC236}">
                <a16:creationId xmlns:a16="http://schemas.microsoft.com/office/drawing/2014/main" id="{EA89FFA0-3982-99D1-A68F-78435851EDEF}"/>
              </a:ext>
            </a:extLst>
          </p:cNvPr>
          <p:cNvSpPr/>
          <p:nvPr/>
        </p:nvSpPr>
        <p:spPr>
          <a:xfrm>
            <a:off x="3547315" y="2261461"/>
            <a:ext cx="754940" cy="1781155"/>
          </a:xfrm>
          <a:prstGeom prst="flowChartProcess">
            <a:avLst/>
          </a:prstGeom>
          <a:solidFill>
            <a:srgbClr val="C00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1980s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CA329927-9ABE-F2E1-649B-925EB4025553}"/>
              </a:ext>
            </a:extLst>
          </p:cNvPr>
          <p:cNvSpPr/>
          <p:nvPr/>
        </p:nvSpPr>
        <p:spPr>
          <a:xfrm>
            <a:off x="4360305" y="2261461"/>
            <a:ext cx="894006" cy="1781155"/>
          </a:xfrm>
          <a:prstGeom prst="flowChartProcess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1990s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5" name="流程图: 过程 134">
            <a:extLst>
              <a:ext uri="{FF2B5EF4-FFF2-40B4-BE49-F238E27FC236}">
                <a16:creationId xmlns:a16="http://schemas.microsoft.com/office/drawing/2014/main" id="{6200129E-DBC7-8172-12E4-0A67CC35E67A}"/>
              </a:ext>
            </a:extLst>
          </p:cNvPr>
          <p:cNvSpPr/>
          <p:nvPr/>
        </p:nvSpPr>
        <p:spPr>
          <a:xfrm>
            <a:off x="5324192" y="2261461"/>
            <a:ext cx="781533" cy="1781155"/>
          </a:xfrm>
          <a:prstGeom prst="flowChartProcess">
            <a:avLst/>
          </a:prstGeom>
          <a:solidFill>
            <a:srgbClr val="7030A0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2008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6" name="流程图: 过程 135">
            <a:extLst>
              <a:ext uri="{FF2B5EF4-FFF2-40B4-BE49-F238E27FC236}">
                <a16:creationId xmlns:a16="http://schemas.microsoft.com/office/drawing/2014/main" id="{9B08BFFE-5CDE-0B90-6284-134549CDBBDE}"/>
              </a:ext>
            </a:extLst>
          </p:cNvPr>
          <p:cNvSpPr/>
          <p:nvPr/>
        </p:nvSpPr>
        <p:spPr>
          <a:xfrm>
            <a:off x="6133830" y="2261462"/>
            <a:ext cx="754940" cy="1781154"/>
          </a:xfrm>
          <a:prstGeom prst="flowChartProcess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2011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:a16="http://schemas.microsoft.com/office/drawing/2014/main" id="{E375622C-BD8F-869D-0132-B581012EDAA4}"/>
              </a:ext>
            </a:extLst>
          </p:cNvPr>
          <p:cNvSpPr/>
          <p:nvPr/>
        </p:nvSpPr>
        <p:spPr>
          <a:xfrm>
            <a:off x="6966149" y="2261462"/>
            <a:ext cx="1191711" cy="1781154"/>
          </a:xfrm>
          <a:prstGeom prst="flowChartProcess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2014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以来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E1D0A78-53A0-C082-C3D4-B5DE749104DF}"/>
              </a:ext>
            </a:extLst>
          </p:cNvPr>
          <p:cNvSpPr txBox="1"/>
          <p:nvPr/>
        </p:nvSpPr>
        <p:spPr>
          <a:xfrm>
            <a:off x="474311" y="3143245"/>
            <a:ext cx="67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endParaRPr lang="zh-CN" altLang="en-US" sz="105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7400B79-F2C0-EBB4-6413-D06B243CADE6}"/>
              </a:ext>
            </a:extLst>
          </p:cNvPr>
          <p:cNvSpPr txBox="1"/>
          <p:nvPr/>
        </p:nvSpPr>
        <p:spPr>
          <a:xfrm>
            <a:off x="1947937" y="2963046"/>
            <a:ext cx="786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模板匹配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8657BBD4-22E4-5B66-AC0E-F7207F8B1CAC}"/>
              </a:ext>
            </a:extLst>
          </p:cNvPr>
          <p:cNvSpPr txBox="1"/>
          <p:nvPr/>
        </p:nvSpPr>
        <p:spPr>
          <a:xfrm>
            <a:off x="4362045" y="2953465"/>
            <a:ext cx="89226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GMM-UBM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GMM-SVM</a:t>
            </a:r>
          </a:p>
          <a:p>
            <a:pPr algn="ctr"/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8D07ED7-654F-C689-16CD-C696E441CF6B}"/>
              </a:ext>
            </a:extLst>
          </p:cNvPr>
          <p:cNvSpPr txBox="1"/>
          <p:nvPr/>
        </p:nvSpPr>
        <p:spPr>
          <a:xfrm>
            <a:off x="3620870" y="2936115"/>
            <a:ext cx="617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HMM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E407033-7143-2A5D-3169-966B5C54736C}"/>
              </a:ext>
            </a:extLst>
          </p:cNvPr>
          <p:cNvSpPr txBox="1"/>
          <p:nvPr/>
        </p:nvSpPr>
        <p:spPr>
          <a:xfrm>
            <a:off x="2799507" y="2909589"/>
            <a:ext cx="634838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DTW</a:t>
            </a:r>
          </a:p>
          <a:p>
            <a:pPr algn="ctr"/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VQ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7A5D91B9-A338-83C3-7CF8-0C85FA4104EF}"/>
              </a:ext>
            </a:extLst>
          </p:cNvPr>
          <p:cNvSpPr txBox="1"/>
          <p:nvPr/>
        </p:nvSpPr>
        <p:spPr>
          <a:xfrm>
            <a:off x="5339054" y="2956247"/>
            <a:ext cx="736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JFA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217B531-968A-52E2-2472-1996AF0ED431}"/>
              </a:ext>
            </a:extLst>
          </p:cNvPr>
          <p:cNvSpPr txBox="1"/>
          <p:nvPr/>
        </p:nvSpPr>
        <p:spPr>
          <a:xfrm>
            <a:off x="7023567" y="2903489"/>
            <a:ext cx="12265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DNN </a:t>
            </a:r>
            <a:r>
              <a:rPr lang="en-US" altLang="zh-CN" sz="1100" dirty="0" err="1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-vector</a:t>
            </a:r>
          </a:p>
          <a:p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d-vector</a:t>
            </a:r>
          </a:p>
          <a:p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x-vector (2018)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3497168-477B-260B-1254-AA9A4217A1E0}"/>
              </a:ext>
            </a:extLst>
          </p:cNvPr>
          <p:cNvSpPr txBox="1"/>
          <p:nvPr/>
        </p:nvSpPr>
        <p:spPr>
          <a:xfrm>
            <a:off x="6141433" y="2936115"/>
            <a:ext cx="775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-vector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8983AF8-95F8-8D2C-D07C-37C1141AB928}"/>
              </a:ext>
            </a:extLst>
          </p:cNvPr>
          <p:cNvSpPr txBox="1"/>
          <p:nvPr/>
        </p:nvSpPr>
        <p:spPr>
          <a:xfrm>
            <a:off x="482298" y="2263868"/>
            <a:ext cx="72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特征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06730B77-A47A-A11F-6E36-15167C53B8F3}"/>
              </a:ext>
            </a:extLst>
          </p:cNvPr>
          <p:cNvSpPr txBox="1"/>
          <p:nvPr/>
        </p:nvSpPr>
        <p:spPr>
          <a:xfrm>
            <a:off x="1273303" y="2248931"/>
            <a:ext cx="522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语音波形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D19A2D0-4B83-F356-1C81-9DF4B5FDA75C}"/>
              </a:ext>
            </a:extLst>
          </p:cNvPr>
          <p:cNvSpPr txBox="1"/>
          <p:nvPr/>
        </p:nvSpPr>
        <p:spPr>
          <a:xfrm>
            <a:off x="1934631" y="2248931"/>
            <a:ext cx="681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语谱图</a:t>
            </a:r>
            <a:endParaRPr lang="en-US" altLang="zh-CN" sz="1100" dirty="0">
              <a:solidFill>
                <a:prstClr val="white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倒谱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F42FB59F-C3E6-334E-8A4C-9FB4AC760A46}"/>
              </a:ext>
            </a:extLst>
          </p:cNvPr>
          <p:cNvSpPr txBox="1"/>
          <p:nvPr/>
        </p:nvSpPr>
        <p:spPr>
          <a:xfrm>
            <a:off x="2814108" y="2248931"/>
            <a:ext cx="599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LPC</a:t>
            </a:r>
          </a:p>
          <a:p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LPCC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24404CD6-E51D-0EDA-83BD-A62FB2DC35AF}"/>
              </a:ext>
            </a:extLst>
          </p:cNvPr>
          <p:cNvSpPr txBox="1"/>
          <p:nvPr/>
        </p:nvSpPr>
        <p:spPr>
          <a:xfrm>
            <a:off x="3553102" y="2240256"/>
            <a:ext cx="730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MFCC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60553787-7AB9-AEE5-BE00-536262B47EE4}"/>
              </a:ext>
            </a:extLst>
          </p:cNvPr>
          <p:cNvSpPr txBox="1"/>
          <p:nvPr/>
        </p:nvSpPr>
        <p:spPr>
          <a:xfrm>
            <a:off x="6970041" y="2301340"/>
            <a:ext cx="12516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Deep Embedding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44BBCBF1-3CB8-18F9-5C23-24EC8F288DE2}"/>
              </a:ext>
            </a:extLst>
          </p:cNvPr>
          <p:cNvSpPr txBox="1"/>
          <p:nvPr/>
        </p:nvSpPr>
        <p:spPr>
          <a:xfrm>
            <a:off x="4368423" y="2247144"/>
            <a:ext cx="905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PLP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CF17D6E-2E4A-5CD9-E18F-DD714EB913BA}"/>
              </a:ext>
            </a:extLst>
          </p:cNvPr>
          <p:cNvCxnSpPr>
            <a:cxnSpLocks/>
          </p:cNvCxnSpPr>
          <p:nvPr/>
        </p:nvCxnSpPr>
        <p:spPr>
          <a:xfrm>
            <a:off x="1086415" y="4403517"/>
            <a:ext cx="0" cy="511325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0DFFF9F3-E606-76A9-561D-F669567255D3}"/>
              </a:ext>
            </a:extLst>
          </p:cNvPr>
          <p:cNvSpPr/>
          <p:nvPr/>
        </p:nvSpPr>
        <p:spPr>
          <a:xfrm>
            <a:off x="5332549" y="4113093"/>
            <a:ext cx="16907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大规模实际应用数据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FC273367-F8BA-3A13-06F0-0B31C358D453}"/>
              </a:ext>
            </a:extLst>
          </p:cNvPr>
          <p:cNvSpPr/>
          <p:nvPr/>
        </p:nvSpPr>
        <p:spPr>
          <a:xfrm>
            <a:off x="2026996" y="4076506"/>
            <a:ext cx="13535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小规模干净数据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49035A1-3F26-8B77-2151-10981B4A4C3D}"/>
              </a:ext>
            </a:extLst>
          </p:cNvPr>
          <p:cNvSpPr txBox="1"/>
          <p:nvPr/>
        </p:nvSpPr>
        <p:spPr>
          <a:xfrm>
            <a:off x="2191302" y="4448097"/>
            <a:ext cx="1444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第一阶段：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特征工程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43B2B05-45CE-58D6-4E21-E7D8007AA2D2}"/>
              </a:ext>
            </a:extLst>
          </p:cNvPr>
          <p:cNvSpPr txBox="1"/>
          <p:nvPr/>
        </p:nvSpPr>
        <p:spPr>
          <a:xfrm>
            <a:off x="5187499" y="4448097"/>
            <a:ext cx="1444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第二阶段：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统计模型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8A3FD42-07BE-7E28-296E-836AE75F5248}"/>
              </a:ext>
            </a:extLst>
          </p:cNvPr>
          <p:cNvSpPr txBox="1"/>
          <p:nvPr/>
        </p:nvSpPr>
        <p:spPr>
          <a:xfrm>
            <a:off x="7195110" y="4448097"/>
            <a:ext cx="1070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第三阶段：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深度学习</a:t>
            </a: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0B9026C-6CA0-BB7B-89F7-E5EE56689AEF}"/>
              </a:ext>
            </a:extLst>
          </p:cNvPr>
          <p:cNvCxnSpPr>
            <a:cxnSpLocks/>
          </p:cNvCxnSpPr>
          <p:nvPr/>
        </p:nvCxnSpPr>
        <p:spPr>
          <a:xfrm>
            <a:off x="3726703" y="4252784"/>
            <a:ext cx="1398488" cy="0"/>
          </a:xfrm>
          <a:prstGeom prst="straightConnector1">
            <a:avLst/>
          </a:prstGeom>
          <a:noFill/>
          <a:ln w="762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25CC46F0-2889-5527-25E0-648339266F6A}"/>
              </a:ext>
            </a:extLst>
          </p:cNvPr>
          <p:cNvCxnSpPr>
            <a:cxnSpLocks/>
          </p:cNvCxnSpPr>
          <p:nvPr/>
        </p:nvCxnSpPr>
        <p:spPr>
          <a:xfrm>
            <a:off x="4248948" y="4448903"/>
            <a:ext cx="0" cy="511325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A99F265E-9A56-44F7-4D6E-54D003FF775F}"/>
              </a:ext>
            </a:extLst>
          </p:cNvPr>
          <p:cNvCxnSpPr>
            <a:cxnSpLocks/>
          </p:cNvCxnSpPr>
          <p:nvPr/>
        </p:nvCxnSpPr>
        <p:spPr>
          <a:xfrm>
            <a:off x="6859956" y="4448903"/>
            <a:ext cx="0" cy="511325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62" name="箭头: 虚尾 161">
            <a:extLst>
              <a:ext uri="{FF2B5EF4-FFF2-40B4-BE49-F238E27FC236}">
                <a16:creationId xmlns:a16="http://schemas.microsoft.com/office/drawing/2014/main" id="{44F3823F-21FF-0F35-3A38-D3F0D33079DF}"/>
              </a:ext>
            </a:extLst>
          </p:cNvPr>
          <p:cNvSpPr/>
          <p:nvPr/>
        </p:nvSpPr>
        <p:spPr>
          <a:xfrm>
            <a:off x="8275229" y="3099244"/>
            <a:ext cx="754940" cy="348044"/>
          </a:xfrm>
          <a:prstGeom prst="stripedRightArrow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A5A5A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D3072FF4-704D-B5A5-07F1-EBE77830D7E0}"/>
              </a:ext>
            </a:extLst>
          </p:cNvPr>
          <p:cNvCxnSpPr>
            <a:cxnSpLocks/>
          </p:cNvCxnSpPr>
          <p:nvPr/>
        </p:nvCxnSpPr>
        <p:spPr>
          <a:xfrm>
            <a:off x="1135436" y="2725338"/>
            <a:ext cx="7022425" cy="0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2ACE2F11-673C-EAAD-F1D2-ADD45DCC64F0}"/>
              </a:ext>
            </a:extLst>
          </p:cNvPr>
          <p:cNvCxnSpPr>
            <a:cxnSpLocks/>
          </p:cNvCxnSpPr>
          <p:nvPr/>
        </p:nvCxnSpPr>
        <p:spPr>
          <a:xfrm>
            <a:off x="1116311" y="3651870"/>
            <a:ext cx="7041549" cy="0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D2C1443-28B2-606F-B95D-4352B221C6B2}"/>
              </a:ext>
            </a:extLst>
          </p:cNvPr>
          <p:cNvSpPr txBox="1"/>
          <p:nvPr/>
        </p:nvSpPr>
        <p:spPr>
          <a:xfrm>
            <a:off x="459379" y="3744997"/>
            <a:ext cx="67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时间</a:t>
            </a:r>
            <a:endParaRPr lang="zh-CN" altLang="en-US" sz="105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CAE34D-0790-5309-D77F-C45A5B1337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07759880-8CEF-148B-D5F2-C43239CB7334}"/>
              </a:ext>
            </a:extLst>
          </p:cNvPr>
          <p:cNvGrpSpPr/>
          <p:nvPr/>
        </p:nvGrpSpPr>
        <p:grpSpPr>
          <a:xfrm>
            <a:off x="1116311" y="460609"/>
            <a:ext cx="7560144" cy="338554"/>
            <a:chOff x="1116310" y="460609"/>
            <a:chExt cx="10657425" cy="338554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FB7A67F1-33A5-05EC-1A10-2AA7E0B8F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7424" y="699542"/>
              <a:ext cx="7216311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9" name="TextBox 82">
              <a:extLst>
                <a:ext uri="{FF2B5EF4-FFF2-40B4-BE49-F238E27FC236}">
                  <a16:creationId xmlns:a16="http://schemas.microsoft.com/office/drawing/2014/main" id="{D9B3A1D4-CCDD-B709-1B5C-6040700714FC}"/>
                </a:ext>
              </a:extLst>
            </p:cNvPr>
            <p:cNvSpPr txBox="1"/>
            <p:nvPr/>
          </p:nvSpPr>
          <p:spPr>
            <a:xfrm>
              <a:off x="1116310" y="460609"/>
              <a:ext cx="4160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背景介绍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声纹识别框架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3DD19AA-E859-FFC6-6589-F60F70E6776F}"/>
              </a:ext>
            </a:extLst>
          </p:cNvPr>
          <p:cNvSpPr/>
          <p:nvPr/>
        </p:nvSpPr>
        <p:spPr>
          <a:xfrm>
            <a:off x="2431995" y="3212653"/>
            <a:ext cx="3584899" cy="501054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F4ACFA-1BC2-BC0E-CA0C-8579629D23B7}"/>
              </a:ext>
            </a:extLst>
          </p:cNvPr>
          <p:cNvSpPr/>
          <p:nvPr/>
        </p:nvSpPr>
        <p:spPr>
          <a:xfrm>
            <a:off x="702839" y="2169273"/>
            <a:ext cx="964600" cy="227457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注册语音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E6A1D7-0296-4037-43A1-3F47DE8755FF}"/>
              </a:ext>
            </a:extLst>
          </p:cNvPr>
          <p:cNvSpPr/>
          <p:nvPr/>
        </p:nvSpPr>
        <p:spPr>
          <a:xfrm>
            <a:off x="2118819" y="2169273"/>
            <a:ext cx="964600" cy="227457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声学特征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91B6B6-4524-0639-BD97-CF7881D8A3EB}"/>
              </a:ext>
            </a:extLst>
          </p:cNvPr>
          <p:cNvSpPr/>
          <p:nvPr/>
        </p:nvSpPr>
        <p:spPr>
          <a:xfrm>
            <a:off x="3559568" y="2175270"/>
            <a:ext cx="1329752" cy="608190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声纹模型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846B66-E143-0F38-C743-DB4767561BC5}"/>
              </a:ext>
            </a:extLst>
          </p:cNvPr>
          <p:cNvSpPr/>
          <p:nvPr/>
        </p:nvSpPr>
        <p:spPr>
          <a:xfrm>
            <a:off x="6844128" y="2114380"/>
            <a:ext cx="946773" cy="608190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相似度</a:t>
            </a:r>
            <a:endParaRPr kumimoji="1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打分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7CD5B1-2D0F-0B25-531B-85CDD21C28B1}"/>
              </a:ext>
            </a:extLst>
          </p:cNvPr>
          <p:cNvSpPr/>
          <p:nvPr/>
        </p:nvSpPr>
        <p:spPr>
          <a:xfrm>
            <a:off x="708475" y="2541291"/>
            <a:ext cx="964601" cy="227457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测试语音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7DD088-17E3-3267-BCB9-247BE1513612}"/>
              </a:ext>
            </a:extLst>
          </p:cNvPr>
          <p:cNvSpPr/>
          <p:nvPr/>
        </p:nvSpPr>
        <p:spPr>
          <a:xfrm>
            <a:off x="2108641" y="2537570"/>
            <a:ext cx="964600" cy="227457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声学特征</a:t>
            </a:r>
          </a:p>
        </p:txBody>
      </p:sp>
      <p:cxnSp>
        <p:nvCxnSpPr>
          <p:cNvPr id="14" name="直线箭头连接符 7">
            <a:extLst>
              <a:ext uri="{FF2B5EF4-FFF2-40B4-BE49-F238E27FC236}">
                <a16:creationId xmlns:a16="http://schemas.microsoft.com/office/drawing/2014/main" id="{93FA303E-1029-7EA2-A7E6-4E8BCBA47C7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667439" y="2283002"/>
            <a:ext cx="45138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直线箭头连接符 8">
            <a:extLst>
              <a:ext uri="{FF2B5EF4-FFF2-40B4-BE49-F238E27FC236}">
                <a16:creationId xmlns:a16="http://schemas.microsoft.com/office/drawing/2014/main" id="{CFBA37D3-E1D9-D34A-B4B2-8DF5C99D2C89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1673076" y="2651299"/>
            <a:ext cx="435565" cy="3721"/>
          </a:xfrm>
          <a:prstGeom prst="straightConnector1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直线箭头连接符 9">
            <a:extLst>
              <a:ext uri="{FF2B5EF4-FFF2-40B4-BE49-F238E27FC236}">
                <a16:creationId xmlns:a16="http://schemas.microsoft.com/office/drawing/2014/main" id="{D72065A1-10C3-4CCE-01AB-255D229607B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83419" y="2283002"/>
            <a:ext cx="47394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直线箭头连接符 10">
            <a:extLst>
              <a:ext uri="{FF2B5EF4-FFF2-40B4-BE49-F238E27FC236}">
                <a16:creationId xmlns:a16="http://schemas.microsoft.com/office/drawing/2014/main" id="{641DDC87-0A8A-8638-8C8A-7546F56DDF74}"/>
              </a:ext>
            </a:extLst>
          </p:cNvPr>
          <p:cNvCxnSpPr>
            <a:cxnSpLocks/>
          </p:cNvCxnSpPr>
          <p:nvPr/>
        </p:nvCxnSpPr>
        <p:spPr>
          <a:xfrm>
            <a:off x="3073419" y="2651299"/>
            <a:ext cx="483944" cy="0"/>
          </a:xfrm>
          <a:prstGeom prst="straightConnector1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0AAF540-01B5-745E-15F4-33793CA1EFCA}"/>
              </a:ext>
            </a:extLst>
          </p:cNvPr>
          <p:cNvSpPr/>
          <p:nvPr/>
        </p:nvSpPr>
        <p:spPr>
          <a:xfrm>
            <a:off x="5275302" y="2151026"/>
            <a:ext cx="1158328" cy="227457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说话人表征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8AB9BE-39D8-B2C7-FF9D-ECC3273AF2B0}"/>
              </a:ext>
            </a:extLst>
          </p:cNvPr>
          <p:cNvSpPr/>
          <p:nvPr/>
        </p:nvSpPr>
        <p:spPr>
          <a:xfrm>
            <a:off x="5275302" y="2537570"/>
            <a:ext cx="1158328" cy="227457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  <a:t>说话人表征</a:t>
            </a:r>
          </a:p>
        </p:txBody>
      </p:sp>
      <p:cxnSp>
        <p:nvCxnSpPr>
          <p:cNvPr id="20" name="直线箭头连接符 13">
            <a:extLst>
              <a:ext uri="{FF2B5EF4-FFF2-40B4-BE49-F238E27FC236}">
                <a16:creationId xmlns:a16="http://schemas.microsoft.com/office/drawing/2014/main" id="{AFC00E47-DCE6-634F-C7AE-7135A03ED75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889320" y="2264755"/>
            <a:ext cx="385982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直线箭头连接符 14">
            <a:extLst>
              <a:ext uri="{FF2B5EF4-FFF2-40B4-BE49-F238E27FC236}">
                <a16:creationId xmlns:a16="http://schemas.microsoft.com/office/drawing/2014/main" id="{3B333A7D-5BD4-A9A6-C91B-895BDFD2D66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849753" y="2651299"/>
            <a:ext cx="425549" cy="0"/>
          </a:xfrm>
          <a:prstGeom prst="straightConnector1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B74C643-A48C-2438-DEFF-E103EA8110A7}"/>
              </a:ext>
            </a:extLst>
          </p:cNvPr>
          <p:cNvSpPr txBox="1"/>
          <p:nvPr/>
        </p:nvSpPr>
        <p:spPr>
          <a:xfrm>
            <a:off x="8206179" y="2279975"/>
            <a:ext cx="620098" cy="307777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>
            <a:solidFill>
              <a:sysClr val="windowText" lastClr="000000"/>
            </a:solidFill>
          </a:ln>
        </p:spPr>
        <p:txBody>
          <a:bodyPr vert="horz"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rPr>
              <a:t>分数</a:t>
            </a:r>
          </a:p>
        </p:txBody>
      </p:sp>
      <p:cxnSp>
        <p:nvCxnSpPr>
          <p:cNvPr id="28" name="直线箭头连接符 16">
            <a:extLst>
              <a:ext uri="{FF2B5EF4-FFF2-40B4-BE49-F238E27FC236}">
                <a16:creationId xmlns:a16="http://schemas.microsoft.com/office/drawing/2014/main" id="{D264CD3C-3F56-BA2E-5195-1BF29D2FA91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790901" y="2418475"/>
            <a:ext cx="410498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直线箭头连接符 17">
            <a:extLst>
              <a:ext uri="{FF2B5EF4-FFF2-40B4-BE49-F238E27FC236}">
                <a16:creationId xmlns:a16="http://schemas.microsoft.com/office/drawing/2014/main" id="{B50D7E85-5C58-EEF0-0C9F-0F5E3C67C5F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433630" y="2264755"/>
            <a:ext cx="385982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直线箭头连接符 18">
            <a:extLst>
              <a:ext uri="{FF2B5EF4-FFF2-40B4-BE49-F238E27FC236}">
                <a16:creationId xmlns:a16="http://schemas.microsoft.com/office/drawing/2014/main" id="{E5DD1475-242E-F300-E151-30C4A1C99D2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433630" y="2651299"/>
            <a:ext cx="385982" cy="0"/>
          </a:xfrm>
          <a:prstGeom prst="straightConnector1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7AC2494-2F8F-3A32-921D-196BE1C71AA3}"/>
              </a:ext>
            </a:extLst>
          </p:cNvPr>
          <p:cNvSpPr/>
          <p:nvPr/>
        </p:nvSpPr>
        <p:spPr>
          <a:xfrm>
            <a:off x="2490800" y="3360960"/>
            <a:ext cx="1499948" cy="227457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GMM/</a:t>
            </a:r>
            <a:r>
              <a:rPr kumimoji="1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-vector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78FD800-67C5-5D2E-70F0-B858F59B50D8}"/>
              </a:ext>
            </a:extLst>
          </p:cNvPr>
          <p:cNvSpPr/>
          <p:nvPr/>
        </p:nvSpPr>
        <p:spPr>
          <a:xfrm>
            <a:off x="4332825" y="3360960"/>
            <a:ext cx="1499948" cy="227457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NNET/x-vector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651D981-F7C4-D82F-F3EC-5733CBA2E727}"/>
              </a:ext>
            </a:extLst>
          </p:cNvPr>
          <p:cNvSpPr txBox="1"/>
          <p:nvPr/>
        </p:nvSpPr>
        <p:spPr>
          <a:xfrm>
            <a:off x="1518859" y="1725694"/>
            <a:ext cx="720000" cy="307777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FBank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2BEE8A4-EAF4-039E-D1D1-549B115DAD0F}"/>
              </a:ext>
            </a:extLst>
          </p:cNvPr>
          <p:cNvSpPr txBox="1"/>
          <p:nvPr/>
        </p:nvSpPr>
        <p:spPr>
          <a:xfrm>
            <a:off x="2915816" y="1722435"/>
            <a:ext cx="720000" cy="307777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152041D6-A623-C651-36B0-170F533E3097}"/>
              </a:ext>
            </a:extLst>
          </p:cNvPr>
          <p:cNvSpPr/>
          <p:nvPr/>
        </p:nvSpPr>
        <p:spPr>
          <a:xfrm rot="16200000">
            <a:off x="2517821" y="1394739"/>
            <a:ext cx="171741" cy="1370422"/>
          </a:xfrm>
          <a:prstGeom prst="leftBrac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632AB1-CF59-C54B-77EF-6AF693B2A12D}"/>
              </a:ext>
            </a:extLst>
          </p:cNvPr>
          <p:cNvSpPr/>
          <p:nvPr/>
        </p:nvSpPr>
        <p:spPr>
          <a:xfrm>
            <a:off x="3288903" y="3820843"/>
            <a:ext cx="18061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声纹识别系统</a:t>
            </a:r>
            <a:r>
              <a:rPr lang="zh-CN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框架图</a:t>
            </a:r>
            <a:endParaRPr lang="zh-CN" altLang="zh-CN" sz="1400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DC7BAEE-96DE-D4DA-70B5-32C6BE79CA45}"/>
              </a:ext>
            </a:extLst>
          </p:cNvPr>
          <p:cNvSpPr txBox="1"/>
          <p:nvPr/>
        </p:nvSpPr>
        <p:spPr>
          <a:xfrm>
            <a:off x="6963486" y="1795386"/>
            <a:ext cx="70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E47354-B975-D57C-BE50-A2EA97EEB150}"/>
              </a:ext>
            </a:extLst>
          </p:cNvPr>
          <p:cNvSpPr txBox="1"/>
          <p:nvPr/>
        </p:nvSpPr>
        <p:spPr>
          <a:xfrm>
            <a:off x="6997755" y="2764565"/>
            <a:ext cx="67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PLDA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136FB14-593E-45B3-C18A-DAFCCDA5A4D2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H="1" flipV="1">
            <a:off x="4224444" y="2783460"/>
            <a:ext cx="1" cy="42919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73CEE7D1-C46B-A96D-B043-08310C45A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07759880-8CEF-148B-D5F2-C43239CB7334}"/>
              </a:ext>
            </a:extLst>
          </p:cNvPr>
          <p:cNvGrpSpPr/>
          <p:nvPr/>
        </p:nvGrpSpPr>
        <p:grpSpPr>
          <a:xfrm>
            <a:off x="1116311" y="460609"/>
            <a:ext cx="7560144" cy="338554"/>
            <a:chOff x="1116310" y="460609"/>
            <a:chExt cx="10657425" cy="338554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FB7A67F1-33A5-05EC-1A10-2AA7E0B8F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7424" y="699542"/>
              <a:ext cx="7216311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9" name="TextBox 82">
              <a:extLst>
                <a:ext uri="{FF2B5EF4-FFF2-40B4-BE49-F238E27FC236}">
                  <a16:creationId xmlns:a16="http://schemas.microsoft.com/office/drawing/2014/main" id="{D9B3A1D4-CCDD-B709-1B5C-6040700714FC}"/>
                </a:ext>
              </a:extLst>
            </p:cNvPr>
            <p:cNvSpPr txBox="1"/>
            <p:nvPr/>
          </p:nvSpPr>
          <p:spPr>
            <a:xfrm>
              <a:off x="1116310" y="460609"/>
              <a:ext cx="4160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背景介绍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声纹识别应用</a:t>
              </a:r>
            </a:p>
          </p:txBody>
        </p:sp>
      </p:grpSp>
      <p:grpSp>
        <p:nvGrpSpPr>
          <p:cNvPr id="2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A82C576-106C-EC6C-BBF9-657C2541C3AD}"/>
              </a:ext>
            </a:extLst>
          </p:cNvPr>
          <p:cNvGrpSpPr>
            <a:grpSpLocks noChangeAspect="1"/>
          </p:cNvGrpSpPr>
          <p:nvPr/>
        </p:nvGrpSpPr>
        <p:grpSpPr>
          <a:xfrm>
            <a:off x="611560" y="1259773"/>
            <a:ext cx="7767984" cy="3283246"/>
            <a:chOff x="317258" y="1203296"/>
            <a:chExt cx="11644296" cy="4921624"/>
          </a:xfrm>
        </p:grpSpPr>
        <p:grpSp>
          <p:nvGrpSpPr>
            <p:cNvPr id="10" name="îşḷïḋè">
              <a:extLst>
                <a:ext uri="{FF2B5EF4-FFF2-40B4-BE49-F238E27FC236}">
                  <a16:creationId xmlns:a16="http://schemas.microsoft.com/office/drawing/2014/main" id="{B5280306-17E5-2885-DD61-B36EAFA88D40}"/>
                </a:ext>
              </a:extLst>
            </p:cNvPr>
            <p:cNvGrpSpPr/>
            <p:nvPr/>
          </p:nvGrpSpPr>
          <p:grpSpPr>
            <a:xfrm>
              <a:off x="4729461" y="3946367"/>
              <a:ext cx="2652831" cy="1105540"/>
              <a:chOff x="4639617" y="3633957"/>
              <a:chExt cx="2912766" cy="1213866"/>
            </a:xfrm>
          </p:grpSpPr>
          <p:sp>
            <p:nvSpPr>
              <p:cNvPr id="66" name="íşlíḋê">
                <a:extLst>
                  <a:ext uri="{FF2B5EF4-FFF2-40B4-BE49-F238E27FC236}">
                    <a16:creationId xmlns:a16="http://schemas.microsoft.com/office/drawing/2014/main" id="{55D45085-BB26-C29D-6AFD-B4D01DE43DAD}"/>
                  </a:ext>
                </a:extLst>
              </p:cNvPr>
              <p:cNvSpPr/>
              <p:nvPr/>
            </p:nvSpPr>
            <p:spPr>
              <a:xfrm>
                <a:off x="5134509" y="3833104"/>
                <a:ext cx="1922982" cy="1014719"/>
              </a:xfrm>
              <a:prstGeom prst="flowChartDecision">
                <a:avLst/>
              </a:prstGeom>
              <a:solidFill>
                <a:sysClr val="window" lastClr="FFFFFF">
                  <a:lumMod val="65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67" name="iSlíḍè">
                <a:extLst>
                  <a:ext uri="{FF2B5EF4-FFF2-40B4-BE49-F238E27FC236}">
                    <a16:creationId xmlns:a16="http://schemas.microsoft.com/office/drawing/2014/main" id="{D5BEE96B-C35F-2845-D609-4F345C5BCE22}"/>
                  </a:ext>
                </a:extLst>
              </p:cNvPr>
              <p:cNvSpPr/>
              <p:nvPr/>
            </p:nvSpPr>
            <p:spPr>
              <a:xfrm rot="1651242">
                <a:off x="6145962" y="3634940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ysClr val="window" lastClr="FFFFFF">
                  <a:lumMod val="95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68" name="íšḻiḓé">
                <a:extLst>
                  <a:ext uri="{FF2B5EF4-FFF2-40B4-BE49-F238E27FC236}">
                    <a16:creationId xmlns:a16="http://schemas.microsoft.com/office/drawing/2014/main" id="{A3BD3C45-E956-7290-87FA-EEE72BC5B069}"/>
                  </a:ext>
                </a:extLst>
              </p:cNvPr>
              <p:cNvSpPr/>
              <p:nvPr/>
            </p:nvSpPr>
            <p:spPr>
              <a:xfrm rot="19948758" flipV="1">
                <a:off x="4639617" y="3633957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ysClr val="window" lastClr="FFFFFF">
                  <a:lumMod val="95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22" name="ïṣḻïḋè">
              <a:extLst>
                <a:ext uri="{FF2B5EF4-FFF2-40B4-BE49-F238E27FC236}">
                  <a16:creationId xmlns:a16="http://schemas.microsoft.com/office/drawing/2014/main" id="{EEB080AF-078A-4A51-B05C-BE17C0D1436B}"/>
                </a:ext>
              </a:extLst>
            </p:cNvPr>
            <p:cNvSpPr/>
            <p:nvPr/>
          </p:nvSpPr>
          <p:spPr>
            <a:xfrm rot="16200000" flipH="1">
              <a:off x="4369505" y="3091136"/>
              <a:ext cx="1337128" cy="1337128"/>
            </a:xfrm>
            <a:prstGeom prst="flowChartMagneticTape">
              <a:avLst/>
            </a:prstGeom>
            <a:solidFill>
              <a:srgbClr val="4472C4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grpSp>
          <p:nvGrpSpPr>
            <p:cNvPr id="23" name="ïṡliḋe">
              <a:extLst>
                <a:ext uri="{FF2B5EF4-FFF2-40B4-BE49-F238E27FC236}">
                  <a16:creationId xmlns:a16="http://schemas.microsoft.com/office/drawing/2014/main" id="{E299D2BC-2732-CFCD-1624-873B5241273F}"/>
                </a:ext>
              </a:extLst>
            </p:cNvPr>
            <p:cNvGrpSpPr/>
            <p:nvPr/>
          </p:nvGrpSpPr>
          <p:grpSpPr>
            <a:xfrm>
              <a:off x="6003542" y="1714185"/>
              <a:ext cx="1119767" cy="3337721"/>
              <a:chOff x="6000439" y="1183056"/>
              <a:chExt cx="1229487" cy="3664767"/>
            </a:xfrm>
            <a:solidFill>
              <a:srgbClr val="FFC000"/>
            </a:solidFill>
          </p:grpSpPr>
          <p:sp>
            <p:nvSpPr>
              <p:cNvPr id="64" name="îṧḷiḍê">
                <a:extLst>
                  <a:ext uri="{FF2B5EF4-FFF2-40B4-BE49-F238E27FC236}">
                    <a16:creationId xmlns:a16="http://schemas.microsoft.com/office/drawing/2014/main" id="{31CA2A4C-5D68-F9C7-50F0-80BC91C02438}"/>
                  </a:ext>
                </a:extLst>
              </p:cNvPr>
              <p:cNvSpPr/>
              <p:nvPr/>
            </p:nvSpPr>
            <p:spPr>
              <a:xfrm rot="5400000">
                <a:off x="6000440" y="1183056"/>
                <a:ext cx="1229486" cy="1229486"/>
              </a:xfrm>
              <a:prstGeom prst="flowChartMagneticTape">
                <a:avLst/>
              </a:prstGeom>
              <a:grpFill/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65" name="íṩlíḑè">
                <a:extLst>
                  <a:ext uri="{FF2B5EF4-FFF2-40B4-BE49-F238E27FC236}">
                    <a16:creationId xmlns:a16="http://schemas.microsoft.com/office/drawing/2014/main" id="{ED060C8A-1963-D27C-642E-89BFA3145C5F}"/>
                  </a:ext>
                </a:extLst>
              </p:cNvPr>
              <p:cNvSpPr/>
              <p:nvPr/>
            </p:nvSpPr>
            <p:spPr>
              <a:xfrm>
                <a:off x="6000439" y="2392122"/>
                <a:ext cx="181285" cy="2455701"/>
              </a:xfrm>
              <a:prstGeom prst="rect">
                <a:avLst/>
              </a:prstGeom>
              <a:grpFill/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iśľïďé">
              <a:extLst>
                <a:ext uri="{FF2B5EF4-FFF2-40B4-BE49-F238E27FC236}">
                  <a16:creationId xmlns:a16="http://schemas.microsoft.com/office/drawing/2014/main" id="{921494DF-BBAE-9A79-D1FE-275A48743BF4}"/>
                </a:ext>
              </a:extLst>
            </p:cNvPr>
            <p:cNvGrpSpPr/>
            <p:nvPr/>
          </p:nvGrpSpPr>
          <p:grpSpPr>
            <a:xfrm>
              <a:off x="6202861" y="2901387"/>
              <a:ext cx="1457401" cy="2150521"/>
              <a:chOff x="6257388" y="2486585"/>
              <a:chExt cx="1600203" cy="2361238"/>
            </a:xfrm>
            <a:solidFill>
              <a:srgbClr val="70AD47"/>
            </a:solidFill>
          </p:grpSpPr>
          <p:sp>
            <p:nvSpPr>
              <p:cNvPr id="62" name="íṧḷîḑê">
                <a:extLst>
                  <a:ext uri="{FF2B5EF4-FFF2-40B4-BE49-F238E27FC236}">
                    <a16:creationId xmlns:a16="http://schemas.microsoft.com/office/drawing/2014/main" id="{68703636-C1E1-ED9F-2916-BAA594E315D4}"/>
                  </a:ext>
                </a:extLst>
              </p:cNvPr>
              <p:cNvSpPr/>
              <p:nvPr/>
            </p:nvSpPr>
            <p:spPr>
              <a:xfrm rot="5400000">
                <a:off x="6257391" y="2486585"/>
                <a:ext cx="1600200" cy="1600200"/>
              </a:xfrm>
              <a:prstGeom prst="flowChartMagneticTape">
                <a:avLst/>
              </a:prstGeom>
              <a:grpFill/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63" name="íṧļîḋê">
                <a:extLst>
                  <a:ext uri="{FF2B5EF4-FFF2-40B4-BE49-F238E27FC236}">
                    <a16:creationId xmlns:a16="http://schemas.microsoft.com/office/drawing/2014/main" id="{1DABA0DD-618A-8298-49A0-AA2299F72CAB}"/>
                  </a:ext>
                </a:extLst>
              </p:cNvPr>
              <p:cNvSpPr/>
              <p:nvPr/>
            </p:nvSpPr>
            <p:spPr>
              <a:xfrm>
                <a:off x="6257388" y="3917950"/>
                <a:ext cx="233899" cy="929873"/>
              </a:xfrm>
              <a:prstGeom prst="rect">
                <a:avLst/>
              </a:prstGeom>
              <a:grpFill/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25" name="ïsľiḋè">
              <a:extLst>
                <a:ext uri="{FF2B5EF4-FFF2-40B4-BE49-F238E27FC236}">
                  <a16:creationId xmlns:a16="http://schemas.microsoft.com/office/drawing/2014/main" id="{7A589938-D821-730E-F303-4C3EAE6228DB}"/>
                </a:ext>
              </a:extLst>
            </p:cNvPr>
            <p:cNvSpPr/>
            <p:nvPr/>
          </p:nvSpPr>
          <p:spPr>
            <a:xfrm>
              <a:off x="5509351" y="4205016"/>
              <a:ext cx="197282" cy="846891"/>
            </a:xfrm>
            <a:prstGeom prst="rect">
              <a:avLst/>
            </a:prstGeom>
            <a:solidFill>
              <a:srgbClr val="4472C4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grpSp>
          <p:nvGrpSpPr>
            <p:cNvPr id="26" name="íṥľiďè">
              <a:extLst>
                <a:ext uri="{FF2B5EF4-FFF2-40B4-BE49-F238E27FC236}">
                  <a16:creationId xmlns:a16="http://schemas.microsoft.com/office/drawing/2014/main" id="{20B8092D-2304-E032-F858-37F5E02DA57B}"/>
                </a:ext>
              </a:extLst>
            </p:cNvPr>
            <p:cNvGrpSpPr/>
            <p:nvPr/>
          </p:nvGrpSpPr>
          <p:grpSpPr>
            <a:xfrm>
              <a:off x="4479625" y="1219553"/>
              <a:ext cx="1488594" cy="3832354"/>
              <a:chOff x="4365302" y="639958"/>
              <a:chExt cx="1634453" cy="4207865"/>
            </a:xfrm>
            <a:solidFill>
              <a:srgbClr val="ED7D31"/>
            </a:solidFill>
          </p:grpSpPr>
          <p:sp>
            <p:nvSpPr>
              <p:cNvPr id="60" name="iŝḷiḓè">
                <a:extLst>
                  <a:ext uri="{FF2B5EF4-FFF2-40B4-BE49-F238E27FC236}">
                    <a16:creationId xmlns:a16="http://schemas.microsoft.com/office/drawing/2014/main" id="{981A08E1-77FA-46D2-3B19-533188361277}"/>
                  </a:ext>
                </a:extLst>
              </p:cNvPr>
              <p:cNvSpPr/>
              <p:nvPr/>
            </p:nvSpPr>
            <p:spPr>
              <a:xfrm rot="16200000" flipH="1">
                <a:off x="4365302" y="639958"/>
                <a:ext cx="1634452" cy="1634452"/>
              </a:xfrm>
              <a:prstGeom prst="flowChartMagneticTape">
                <a:avLst/>
              </a:prstGeom>
              <a:grpFill/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61" name="iṧļíde">
                <a:extLst>
                  <a:ext uri="{FF2B5EF4-FFF2-40B4-BE49-F238E27FC236}">
                    <a16:creationId xmlns:a16="http://schemas.microsoft.com/office/drawing/2014/main" id="{4CABA257-E632-CEBB-72AE-63BCDC20BE18}"/>
                  </a:ext>
                </a:extLst>
              </p:cNvPr>
              <p:cNvSpPr/>
              <p:nvPr/>
            </p:nvSpPr>
            <p:spPr>
              <a:xfrm>
                <a:off x="5758945" y="2205570"/>
                <a:ext cx="240810" cy="2642253"/>
              </a:xfrm>
              <a:prstGeom prst="rect">
                <a:avLst/>
              </a:prstGeom>
              <a:grpFill/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grpSp>
          <p:nvGrpSpPr>
            <p:cNvPr id="29" name="îślíḋê">
              <a:extLst>
                <a:ext uri="{FF2B5EF4-FFF2-40B4-BE49-F238E27FC236}">
                  <a16:creationId xmlns:a16="http://schemas.microsoft.com/office/drawing/2014/main" id="{EC2B345A-450E-D4C4-7122-7DDB4AEA4535}"/>
                </a:ext>
              </a:extLst>
            </p:cNvPr>
            <p:cNvGrpSpPr/>
            <p:nvPr/>
          </p:nvGrpSpPr>
          <p:grpSpPr>
            <a:xfrm>
              <a:off x="4729462" y="4589827"/>
              <a:ext cx="2652831" cy="1517905"/>
              <a:chOff x="4639617" y="4340466"/>
              <a:chExt cx="2912766" cy="1666636"/>
            </a:xfrm>
          </p:grpSpPr>
          <p:grpSp>
            <p:nvGrpSpPr>
              <p:cNvPr id="54" name="işľíḓé">
                <a:extLst>
                  <a:ext uri="{FF2B5EF4-FFF2-40B4-BE49-F238E27FC236}">
                    <a16:creationId xmlns:a16="http://schemas.microsoft.com/office/drawing/2014/main" id="{86AF0015-1359-CD3E-0F89-3E35975F74AF}"/>
                  </a:ext>
                </a:extLst>
              </p:cNvPr>
              <p:cNvGrpSpPr/>
              <p:nvPr/>
            </p:nvGrpSpPr>
            <p:grpSpPr>
              <a:xfrm>
                <a:off x="5134509" y="4340466"/>
                <a:ext cx="1922982" cy="1666636"/>
                <a:chOff x="5134509" y="4340466"/>
                <a:chExt cx="1922982" cy="1666636"/>
              </a:xfrm>
            </p:grpSpPr>
            <p:sp>
              <p:nvSpPr>
                <p:cNvPr id="58" name="iSlîḓê">
                  <a:extLst>
                    <a:ext uri="{FF2B5EF4-FFF2-40B4-BE49-F238E27FC236}">
                      <a16:creationId xmlns:a16="http://schemas.microsoft.com/office/drawing/2014/main" id="{EBE0F4A4-6415-30B3-FB7A-6BD859373F8A}"/>
                    </a:ext>
                  </a:extLst>
                </p:cNvPr>
                <p:cNvSpPr/>
                <p:nvPr/>
              </p:nvSpPr>
              <p:spPr>
                <a:xfrm rot="5400000">
                  <a:off x="4781937" y="4693038"/>
                  <a:ext cx="1666636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762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ïṩ1ïḍé">
                  <a:extLst>
                    <a:ext uri="{FF2B5EF4-FFF2-40B4-BE49-F238E27FC236}">
                      <a16:creationId xmlns:a16="http://schemas.microsoft.com/office/drawing/2014/main" id="{6C3C2391-3CB9-3A35-849C-4BE33993D200}"/>
                    </a:ext>
                  </a:extLst>
                </p:cNvPr>
                <p:cNvSpPr/>
                <p:nvPr/>
              </p:nvSpPr>
              <p:spPr>
                <a:xfrm rot="16200000" flipV="1">
                  <a:off x="5743429" y="4693037"/>
                  <a:ext cx="1666634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ysClr val="window" lastClr="FFFFFF">
                    <a:lumMod val="75000"/>
                  </a:sysClr>
                </a:solidFill>
                <a:ln w="762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" name="íŝ1ïḍê">
                <a:extLst>
                  <a:ext uri="{FF2B5EF4-FFF2-40B4-BE49-F238E27FC236}">
                    <a16:creationId xmlns:a16="http://schemas.microsoft.com/office/drawing/2014/main" id="{890A37E5-58FC-B26A-6030-09B30A8A75CE}"/>
                  </a:ext>
                </a:extLst>
              </p:cNvPr>
              <p:cNvGrpSpPr/>
              <p:nvPr/>
            </p:nvGrpSpPr>
            <p:grpSpPr>
              <a:xfrm>
                <a:off x="4639617" y="4485590"/>
                <a:ext cx="2912766" cy="561648"/>
                <a:chOff x="4639617" y="4485590"/>
                <a:chExt cx="2912766" cy="561648"/>
              </a:xfrm>
            </p:grpSpPr>
            <p:sp>
              <p:nvSpPr>
                <p:cNvPr id="56" name="îsļïḍè">
                  <a:extLst>
                    <a:ext uri="{FF2B5EF4-FFF2-40B4-BE49-F238E27FC236}">
                      <a16:creationId xmlns:a16="http://schemas.microsoft.com/office/drawing/2014/main" id="{B571B616-A20C-CC36-E658-1600D6E5DE10}"/>
                    </a:ext>
                  </a:extLst>
                </p:cNvPr>
                <p:cNvSpPr/>
                <p:nvPr/>
              </p:nvSpPr>
              <p:spPr>
                <a:xfrm rot="19948758" flipV="1">
                  <a:off x="6145962" y="4485590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ysClr val="window" lastClr="FFFFFF">
                    <a:lumMod val="95000"/>
                  </a:sysClr>
                </a:solidFill>
                <a:ln w="762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íslïḋê">
                  <a:extLst>
                    <a:ext uri="{FF2B5EF4-FFF2-40B4-BE49-F238E27FC236}">
                      <a16:creationId xmlns:a16="http://schemas.microsoft.com/office/drawing/2014/main" id="{4CFF59AC-ED0B-A818-5D68-E03ECD178CCD}"/>
                    </a:ext>
                  </a:extLst>
                </p:cNvPr>
                <p:cNvSpPr/>
                <p:nvPr/>
              </p:nvSpPr>
              <p:spPr>
                <a:xfrm rot="1651242">
                  <a:off x="4639617" y="4486573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ysClr val="window" lastClr="FFFFFF">
                    <a:lumMod val="95000"/>
                  </a:sysClr>
                </a:solidFill>
                <a:ln w="762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" name="îṡ1iḋé">
              <a:extLst>
                <a:ext uri="{FF2B5EF4-FFF2-40B4-BE49-F238E27FC236}">
                  <a16:creationId xmlns:a16="http://schemas.microsoft.com/office/drawing/2014/main" id="{A2B8BD2A-F2BE-6B21-0DD1-8FD6164125F0}"/>
                </a:ext>
              </a:extLst>
            </p:cNvPr>
            <p:cNvSpPr/>
            <p:nvPr/>
          </p:nvSpPr>
          <p:spPr bwMode="auto">
            <a:xfrm>
              <a:off x="6677805" y="3354637"/>
              <a:ext cx="495349" cy="480072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1" name="íşļîḍe">
              <a:extLst>
                <a:ext uri="{FF2B5EF4-FFF2-40B4-BE49-F238E27FC236}">
                  <a16:creationId xmlns:a16="http://schemas.microsoft.com/office/drawing/2014/main" id="{5DC540EC-9229-2369-59A1-2A6EE8C37010}"/>
                </a:ext>
              </a:extLst>
            </p:cNvPr>
            <p:cNvSpPr/>
            <p:nvPr/>
          </p:nvSpPr>
          <p:spPr bwMode="auto">
            <a:xfrm>
              <a:off x="4727535" y="3445748"/>
              <a:ext cx="621067" cy="601914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2" name="î$ľíḋê">
              <a:extLst>
                <a:ext uri="{FF2B5EF4-FFF2-40B4-BE49-F238E27FC236}">
                  <a16:creationId xmlns:a16="http://schemas.microsoft.com/office/drawing/2014/main" id="{3A774077-8C6E-03E6-C1F2-5BEBAFA44A83}"/>
                </a:ext>
              </a:extLst>
            </p:cNvPr>
            <p:cNvSpPr/>
            <p:nvPr/>
          </p:nvSpPr>
          <p:spPr bwMode="auto">
            <a:xfrm>
              <a:off x="6319846" y="2021014"/>
              <a:ext cx="532100" cy="515690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3" name="í$liḋé">
              <a:extLst>
                <a:ext uri="{FF2B5EF4-FFF2-40B4-BE49-F238E27FC236}">
                  <a16:creationId xmlns:a16="http://schemas.microsoft.com/office/drawing/2014/main" id="{0B671320-413E-7BB4-868C-02D0CE1A46D2}"/>
                </a:ext>
              </a:extLst>
            </p:cNvPr>
            <p:cNvSpPr/>
            <p:nvPr/>
          </p:nvSpPr>
          <p:spPr bwMode="auto">
            <a:xfrm>
              <a:off x="4894540" y="1644626"/>
              <a:ext cx="658763" cy="638447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5" name="ïṡľide">
              <a:extLst>
                <a:ext uri="{FF2B5EF4-FFF2-40B4-BE49-F238E27FC236}">
                  <a16:creationId xmlns:a16="http://schemas.microsoft.com/office/drawing/2014/main" id="{EBA35AEC-CE59-DB85-4911-ECE30D65D5B2}"/>
                </a:ext>
              </a:extLst>
            </p:cNvPr>
            <p:cNvSpPr txBox="1"/>
            <p:nvPr/>
          </p:nvSpPr>
          <p:spPr>
            <a:xfrm>
              <a:off x="7475031" y="1590095"/>
              <a:ext cx="4486523" cy="1050905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移动端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APP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或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PC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端网页声纹登录，更安全便捷；</a:t>
              </a: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降低密码遗忘遗失、设备被盗等带来的安全隐患；</a:t>
              </a: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节省登录时间，提供用户体验。</a:t>
              </a:r>
            </a:p>
          </p:txBody>
        </p:sp>
        <p:sp>
          <p:nvSpPr>
            <p:cNvPr id="36" name="îsḻídè">
              <a:extLst>
                <a:ext uri="{FF2B5EF4-FFF2-40B4-BE49-F238E27FC236}">
                  <a16:creationId xmlns:a16="http://schemas.microsoft.com/office/drawing/2014/main" id="{AF1D3DA0-B4E8-C165-CD86-F7B1B6B9C5A2}"/>
                </a:ext>
              </a:extLst>
            </p:cNvPr>
            <p:cNvSpPr/>
            <p:nvPr/>
          </p:nvSpPr>
          <p:spPr>
            <a:xfrm>
              <a:off x="7482050" y="1203296"/>
              <a:ext cx="3538337" cy="330745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声纹唤醒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/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客户端声纹登录</a:t>
              </a:r>
            </a:p>
          </p:txBody>
        </p:sp>
        <p:sp>
          <p:nvSpPr>
            <p:cNvPr id="38" name="ïŝ1íḑè">
              <a:extLst>
                <a:ext uri="{FF2B5EF4-FFF2-40B4-BE49-F238E27FC236}">
                  <a16:creationId xmlns:a16="http://schemas.microsoft.com/office/drawing/2014/main" id="{0CE05370-C726-4BE2-B248-F2919BD49574}"/>
                </a:ext>
              </a:extLst>
            </p:cNvPr>
            <p:cNvSpPr txBox="1"/>
            <p:nvPr/>
          </p:nvSpPr>
          <p:spPr>
            <a:xfrm>
              <a:off x="317260" y="1606348"/>
              <a:ext cx="3990657" cy="85766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在客服和客户自然交流中，系统自动识别出客户的身份信息，能够更好、更精准的为客户提供个性服务，有效提升用户体验。</a:t>
              </a:r>
            </a:p>
          </p:txBody>
        </p:sp>
        <p:sp>
          <p:nvSpPr>
            <p:cNvPr id="49" name="ïSḷíḋe">
              <a:extLst>
                <a:ext uri="{FF2B5EF4-FFF2-40B4-BE49-F238E27FC236}">
                  <a16:creationId xmlns:a16="http://schemas.microsoft.com/office/drawing/2014/main" id="{379B4EE1-73F4-7801-57D0-5304C104EA16}"/>
                </a:ext>
              </a:extLst>
            </p:cNvPr>
            <p:cNvSpPr/>
            <p:nvPr/>
          </p:nvSpPr>
          <p:spPr>
            <a:xfrm>
              <a:off x="317258" y="1219551"/>
              <a:ext cx="3905264" cy="303454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在线电话声纹识别系统</a:t>
              </a:r>
            </a:p>
          </p:txBody>
        </p:sp>
        <p:sp>
          <p:nvSpPr>
            <p:cNvPr id="50" name="ïşḷíḓe">
              <a:extLst>
                <a:ext uri="{FF2B5EF4-FFF2-40B4-BE49-F238E27FC236}">
                  <a16:creationId xmlns:a16="http://schemas.microsoft.com/office/drawing/2014/main" id="{9C097626-B9A1-0248-0A7D-A3939DB2DB7E}"/>
                </a:ext>
              </a:extLst>
            </p:cNvPr>
            <p:cNvSpPr txBox="1"/>
            <p:nvPr/>
          </p:nvSpPr>
          <p:spPr>
            <a:xfrm>
              <a:off x="7574775" y="3679322"/>
              <a:ext cx="4196824" cy="865051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在智能音箱、智能电视语音交互中，识别家庭成员身份，提供个性化服务。</a:t>
              </a:r>
            </a:p>
          </p:txBody>
        </p:sp>
        <p:sp>
          <p:nvSpPr>
            <p:cNvPr id="51" name="îṩ1íḍê">
              <a:extLst>
                <a:ext uri="{FF2B5EF4-FFF2-40B4-BE49-F238E27FC236}">
                  <a16:creationId xmlns:a16="http://schemas.microsoft.com/office/drawing/2014/main" id="{DD3A1E6C-8776-82DB-7E5C-012A4A1C48A9}"/>
                </a:ext>
              </a:extLst>
            </p:cNvPr>
            <p:cNvSpPr/>
            <p:nvPr/>
          </p:nvSpPr>
          <p:spPr>
            <a:xfrm>
              <a:off x="7574775" y="3292523"/>
              <a:ext cx="3716074" cy="330745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家庭成员识别</a:t>
              </a:r>
            </a:p>
          </p:txBody>
        </p:sp>
        <p:sp>
          <p:nvSpPr>
            <p:cNvPr id="52" name="í$ḻîďè">
              <a:extLst>
                <a:ext uri="{FF2B5EF4-FFF2-40B4-BE49-F238E27FC236}">
                  <a16:creationId xmlns:a16="http://schemas.microsoft.com/office/drawing/2014/main" id="{C45603F4-336A-70E7-E349-46C4FADCCEB0}"/>
                </a:ext>
              </a:extLst>
            </p:cNvPr>
            <p:cNvSpPr txBox="1"/>
            <p:nvPr/>
          </p:nvSpPr>
          <p:spPr>
            <a:xfrm>
              <a:off x="366467" y="4822401"/>
              <a:ext cx="3905265" cy="1302519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语音大数据声纹检索系统，利用声纹识别技术对大量语音数据的真实性和有效性进行客观、全面的甄别，追踪目标说话人。百万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/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千万量级声纹库，要求快速检索。</a:t>
              </a:r>
            </a:p>
          </p:txBody>
        </p:sp>
        <p:sp>
          <p:nvSpPr>
            <p:cNvPr id="53" name="í$1iḑé">
              <a:extLst>
                <a:ext uri="{FF2B5EF4-FFF2-40B4-BE49-F238E27FC236}">
                  <a16:creationId xmlns:a16="http://schemas.microsoft.com/office/drawing/2014/main" id="{4BE78D0C-913F-8300-CEF0-968771827C53}"/>
                </a:ext>
              </a:extLst>
            </p:cNvPr>
            <p:cNvSpPr/>
            <p:nvPr/>
          </p:nvSpPr>
          <p:spPr>
            <a:xfrm>
              <a:off x="719135" y="4435604"/>
              <a:ext cx="3526927" cy="240449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语音大数据声纹检索系统</a:t>
              </a:r>
            </a:p>
          </p:txBody>
        </p:sp>
      </p:grpSp>
      <p:sp>
        <p:nvSpPr>
          <p:cNvPr id="69" name="TextBox 39">
            <a:extLst>
              <a:ext uri="{FF2B5EF4-FFF2-40B4-BE49-F238E27FC236}">
                <a16:creationId xmlns:a16="http://schemas.microsoft.com/office/drawing/2014/main" id="{A13149E4-7453-F102-CB76-FF24E964A1AB}"/>
              </a:ext>
            </a:extLst>
          </p:cNvPr>
          <p:cNvSpPr txBox="1"/>
          <p:nvPr/>
        </p:nvSpPr>
        <p:spPr>
          <a:xfrm>
            <a:off x="3383219" y="4639075"/>
            <a:ext cx="2160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</a:rPr>
              <a:t>部分应用场景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E48B4316-109B-E1AB-F20E-EA346289CB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5" t="5272" r="19303" b="6455"/>
          <a:stretch>
            <a:fillRect/>
          </a:stretch>
        </p:blipFill>
        <p:spPr>
          <a:xfrm>
            <a:off x="335106" y="2199981"/>
            <a:ext cx="1369661" cy="1029280"/>
          </a:xfrm>
          <a:prstGeom prst="rect">
            <a:avLst/>
          </a:prstGeom>
        </p:spPr>
      </p:pic>
      <p:grpSp>
        <p:nvGrpSpPr>
          <p:cNvPr id="71" name="组合 70">
            <a:extLst>
              <a:ext uri="{FF2B5EF4-FFF2-40B4-BE49-F238E27FC236}">
                <a16:creationId xmlns:a16="http://schemas.microsoft.com/office/drawing/2014/main" id="{F3833DEF-745B-5BE7-1D7B-446769A3B327}"/>
              </a:ext>
            </a:extLst>
          </p:cNvPr>
          <p:cNvGrpSpPr/>
          <p:nvPr/>
        </p:nvGrpSpPr>
        <p:grpSpPr>
          <a:xfrm>
            <a:off x="6306015" y="3508371"/>
            <a:ext cx="2466696" cy="1392091"/>
            <a:chOff x="2715514" y="1908431"/>
            <a:chExt cx="5262116" cy="3569126"/>
          </a:xfrm>
        </p:grpSpPr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B14E6CDF-FB0A-6F96-33D5-35084C09F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430" y="2243516"/>
              <a:ext cx="1092200" cy="3111500"/>
            </a:xfrm>
            <a:prstGeom prst="rect">
              <a:avLst/>
            </a:prstGeom>
          </p:spPr>
        </p:pic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11C1CA10-BEE5-A457-6064-D7E74EDF99C5}"/>
                </a:ext>
              </a:extLst>
            </p:cNvPr>
            <p:cNvCxnSpPr/>
            <p:nvPr/>
          </p:nvCxnSpPr>
          <p:spPr>
            <a:xfrm>
              <a:off x="5415306" y="2431114"/>
              <a:ext cx="122413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74" name="TextBox 6">
              <a:extLst>
                <a:ext uri="{FF2B5EF4-FFF2-40B4-BE49-F238E27FC236}">
                  <a16:creationId xmlns:a16="http://schemas.microsoft.com/office/drawing/2014/main" id="{42CD3191-72DB-695D-3B23-D1E240698E19}"/>
                </a:ext>
              </a:extLst>
            </p:cNvPr>
            <p:cNvSpPr txBox="1"/>
            <p:nvPr/>
          </p:nvSpPr>
          <p:spPr>
            <a:xfrm>
              <a:off x="5308551" y="1908431"/>
              <a:ext cx="1328054" cy="53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语音识别</a:t>
              </a:r>
            </a:p>
          </p:txBody>
        </p: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F18ABE54-035C-929F-019B-848EBC008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514" y="2474007"/>
              <a:ext cx="3175000" cy="3003550"/>
            </a:xfrm>
            <a:prstGeom prst="rect">
              <a:avLst/>
            </a:prstGeom>
          </p:spPr>
        </p:pic>
        <p:sp>
          <p:nvSpPr>
            <p:cNvPr id="76" name="TextBox 8">
              <a:extLst>
                <a:ext uri="{FF2B5EF4-FFF2-40B4-BE49-F238E27FC236}">
                  <a16:creationId xmlns:a16="http://schemas.microsoft.com/office/drawing/2014/main" id="{2747EE21-E11E-7F26-8219-500B76B83A12}"/>
                </a:ext>
              </a:extLst>
            </p:cNvPr>
            <p:cNvSpPr txBox="1"/>
            <p:nvPr/>
          </p:nvSpPr>
          <p:spPr>
            <a:xfrm>
              <a:off x="5328520" y="3235405"/>
              <a:ext cx="1428029" cy="53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声纹识别</a:t>
              </a: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7050994C-951A-2387-436E-6A1FCE71727D}"/>
                </a:ext>
              </a:extLst>
            </p:cNvPr>
            <p:cNvCxnSpPr/>
            <p:nvPr/>
          </p:nvCxnSpPr>
          <p:spPr>
            <a:xfrm>
              <a:off x="5415306" y="3706974"/>
              <a:ext cx="122413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C2C0FC8C-B0E2-56D9-3D7E-8C3B560FB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578" y="1920050"/>
              <a:ext cx="1010871" cy="733045"/>
            </a:xfrm>
            <a:custGeom>
              <a:avLst/>
              <a:gdLst>
                <a:gd name="T0" fmla="*/ 0 w 348"/>
                <a:gd name="T1" fmla="*/ 236 h 307"/>
                <a:gd name="T2" fmla="*/ 27 w 348"/>
                <a:gd name="T3" fmla="*/ 134 h 307"/>
                <a:gd name="T4" fmla="*/ 39 w 348"/>
                <a:gd name="T5" fmla="*/ 224 h 307"/>
                <a:gd name="T6" fmla="*/ 48 w 348"/>
                <a:gd name="T7" fmla="*/ 107 h 307"/>
                <a:gd name="T8" fmla="*/ 51 w 348"/>
                <a:gd name="T9" fmla="*/ 260 h 307"/>
                <a:gd name="T10" fmla="*/ 66 w 348"/>
                <a:gd name="T11" fmla="*/ 59 h 307"/>
                <a:gd name="T12" fmla="*/ 72 w 348"/>
                <a:gd name="T13" fmla="*/ 296 h 307"/>
                <a:gd name="T14" fmla="*/ 84 w 348"/>
                <a:gd name="T15" fmla="*/ 65 h 307"/>
                <a:gd name="T16" fmla="*/ 90 w 348"/>
                <a:gd name="T17" fmla="*/ 293 h 307"/>
                <a:gd name="T18" fmla="*/ 102 w 348"/>
                <a:gd name="T19" fmla="*/ 8 h 307"/>
                <a:gd name="T20" fmla="*/ 108 w 348"/>
                <a:gd name="T21" fmla="*/ 245 h 307"/>
                <a:gd name="T22" fmla="*/ 123 w 348"/>
                <a:gd name="T23" fmla="*/ 77 h 307"/>
                <a:gd name="T24" fmla="*/ 132 w 348"/>
                <a:gd name="T25" fmla="*/ 218 h 307"/>
                <a:gd name="T26" fmla="*/ 141 w 348"/>
                <a:gd name="T27" fmla="*/ 101 h 307"/>
                <a:gd name="T28" fmla="*/ 153 w 348"/>
                <a:gd name="T29" fmla="*/ 227 h 307"/>
                <a:gd name="T30" fmla="*/ 165 w 348"/>
                <a:gd name="T31" fmla="*/ 68 h 307"/>
                <a:gd name="T32" fmla="*/ 177 w 348"/>
                <a:gd name="T33" fmla="*/ 266 h 307"/>
                <a:gd name="T34" fmla="*/ 189 w 348"/>
                <a:gd name="T35" fmla="*/ 11 h 307"/>
                <a:gd name="T36" fmla="*/ 201 w 348"/>
                <a:gd name="T37" fmla="*/ 293 h 307"/>
                <a:gd name="T38" fmla="*/ 210 w 348"/>
                <a:gd name="T39" fmla="*/ 98 h 307"/>
                <a:gd name="T40" fmla="*/ 222 w 348"/>
                <a:gd name="T41" fmla="*/ 269 h 307"/>
                <a:gd name="T42" fmla="*/ 234 w 348"/>
                <a:gd name="T43" fmla="*/ 122 h 307"/>
                <a:gd name="T44" fmla="*/ 246 w 348"/>
                <a:gd name="T45" fmla="*/ 215 h 307"/>
                <a:gd name="T46" fmla="*/ 261 w 348"/>
                <a:gd name="T47" fmla="*/ 65 h 307"/>
                <a:gd name="T48" fmla="*/ 267 w 348"/>
                <a:gd name="T49" fmla="*/ 251 h 307"/>
                <a:gd name="T50" fmla="*/ 288 w 348"/>
                <a:gd name="T51" fmla="*/ 14 h 307"/>
                <a:gd name="T52" fmla="*/ 300 w 348"/>
                <a:gd name="T53" fmla="*/ 290 h 307"/>
                <a:gd name="T54" fmla="*/ 309 w 348"/>
                <a:gd name="T55" fmla="*/ 74 h 307"/>
                <a:gd name="T56" fmla="*/ 321 w 348"/>
                <a:gd name="T57" fmla="*/ 248 h 307"/>
                <a:gd name="T58" fmla="*/ 330 w 348"/>
                <a:gd name="T59" fmla="*/ 101 h 307"/>
                <a:gd name="T60" fmla="*/ 339 w 348"/>
                <a:gd name="T61" fmla="*/ 224 h 307"/>
                <a:gd name="T62" fmla="*/ 348 w 348"/>
                <a:gd name="T63" fmla="*/ 167 h 30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8"/>
                <a:gd name="T97" fmla="*/ 0 h 307"/>
                <a:gd name="T98" fmla="*/ 348 w 348"/>
                <a:gd name="T99" fmla="*/ 307 h 30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8" h="307">
                  <a:moveTo>
                    <a:pt x="0" y="236"/>
                  </a:moveTo>
                  <a:cubicBezTo>
                    <a:pt x="10" y="186"/>
                    <a:pt x="20" y="136"/>
                    <a:pt x="27" y="134"/>
                  </a:cubicBezTo>
                  <a:cubicBezTo>
                    <a:pt x="34" y="132"/>
                    <a:pt x="36" y="228"/>
                    <a:pt x="39" y="224"/>
                  </a:cubicBezTo>
                  <a:cubicBezTo>
                    <a:pt x="42" y="220"/>
                    <a:pt x="46" y="101"/>
                    <a:pt x="48" y="107"/>
                  </a:cubicBezTo>
                  <a:cubicBezTo>
                    <a:pt x="50" y="113"/>
                    <a:pt x="48" y="268"/>
                    <a:pt x="51" y="260"/>
                  </a:cubicBezTo>
                  <a:cubicBezTo>
                    <a:pt x="54" y="252"/>
                    <a:pt x="63" y="53"/>
                    <a:pt x="66" y="59"/>
                  </a:cubicBezTo>
                  <a:cubicBezTo>
                    <a:pt x="69" y="65"/>
                    <a:pt x="69" y="295"/>
                    <a:pt x="72" y="296"/>
                  </a:cubicBezTo>
                  <a:cubicBezTo>
                    <a:pt x="75" y="297"/>
                    <a:pt x="87" y="65"/>
                    <a:pt x="84" y="65"/>
                  </a:cubicBezTo>
                  <a:cubicBezTo>
                    <a:pt x="81" y="65"/>
                    <a:pt x="87" y="302"/>
                    <a:pt x="90" y="293"/>
                  </a:cubicBezTo>
                  <a:cubicBezTo>
                    <a:pt x="93" y="284"/>
                    <a:pt x="99" y="16"/>
                    <a:pt x="102" y="8"/>
                  </a:cubicBezTo>
                  <a:cubicBezTo>
                    <a:pt x="105" y="0"/>
                    <a:pt x="105" y="234"/>
                    <a:pt x="108" y="245"/>
                  </a:cubicBezTo>
                  <a:cubicBezTo>
                    <a:pt x="111" y="256"/>
                    <a:pt x="119" y="82"/>
                    <a:pt x="123" y="77"/>
                  </a:cubicBezTo>
                  <a:cubicBezTo>
                    <a:pt x="127" y="72"/>
                    <a:pt x="129" y="214"/>
                    <a:pt x="132" y="218"/>
                  </a:cubicBezTo>
                  <a:cubicBezTo>
                    <a:pt x="135" y="222"/>
                    <a:pt x="138" y="100"/>
                    <a:pt x="141" y="101"/>
                  </a:cubicBezTo>
                  <a:cubicBezTo>
                    <a:pt x="144" y="102"/>
                    <a:pt x="149" y="232"/>
                    <a:pt x="153" y="227"/>
                  </a:cubicBezTo>
                  <a:cubicBezTo>
                    <a:pt x="157" y="222"/>
                    <a:pt x="161" y="61"/>
                    <a:pt x="165" y="68"/>
                  </a:cubicBezTo>
                  <a:cubicBezTo>
                    <a:pt x="169" y="75"/>
                    <a:pt x="173" y="275"/>
                    <a:pt x="177" y="266"/>
                  </a:cubicBezTo>
                  <a:cubicBezTo>
                    <a:pt x="181" y="257"/>
                    <a:pt x="185" y="6"/>
                    <a:pt x="189" y="11"/>
                  </a:cubicBezTo>
                  <a:cubicBezTo>
                    <a:pt x="193" y="16"/>
                    <a:pt x="198" y="279"/>
                    <a:pt x="201" y="293"/>
                  </a:cubicBezTo>
                  <a:cubicBezTo>
                    <a:pt x="204" y="307"/>
                    <a:pt x="207" y="102"/>
                    <a:pt x="210" y="98"/>
                  </a:cubicBezTo>
                  <a:cubicBezTo>
                    <a:pt x="213" y="94"/>
                    <a:pt x="218" y="265"/>
                    <a:pt x="222" y="269"/>
                  </a:cubicBezTo>
                  <a:cubicBezTo>
                    <a:pt x="226" y="273"/>
                    <a:pt x="230" y="131"/>
                    <a:pt x="234" y="122"/>
                  </a:cubicBezTo>
                  <a:cubicBezTo>
                    <a:pt x="238" y="113"/>
                    <a:pt x="241" y="225"/>
                    <a:pt x="246" y="215"/>
                  </a:cubicBezTo>
                  <a:cubicBezTo>
                    <a:pt x="251" y="205"/>
                    <a:pt x="258" y="59"/>
                    <a:pt x="261" y="65"/>
                  </a:cubicBezTo>
                  <a:cubicBezTo>
                    <a:pt x="264" y="71"/>
                    <a:pt x="263" y="259"/>
                    <a:pt x="267" y="251"/>
                  </a:cubicBezTo>
                  <a:cubicBezTo>
                    <a:pt x="271" y="243"/>
                    <a:pt x="283" y="8"/>
                    <a:pt x="288" y="14"/>
                  </a:cubicBezTo>
                  <a:cubicBezTo>
                    <a:pt x="293" y="20"/>
                    <a:pt x="297" y="280"/>
                    <a:pt x="300" y="290"/>
                  </a:cubicBezTo>
                  <a:cubicBezTo>
                    <a:pt x="303" y="300"/>
                    <a:pt x="306" y="81"/>
                    <a:pt x="309" y="74"/>
                  </a:cubicBezTo>
                  <a:cubicBezTo>
                    <a:pt x="312" y="67"/>
                    <a:pt x="318" y="244"/>
                    <a:pt x="321" y="248"/>
                  </a:cubicBezTo>
                  <a:cubicBezTo>
                    <a:pt x="324" y="252"/>
                    <a:pt x="327" y="105"/>
                    <a:pt x="330" y="101"/>
                  </a:cubicBezTo>
                  <a:cubicBezTo>
                    <a:pt x="333" y="97"/>
                    <a:pt x="336" y="213"/>
                    <a:pt x="339" y="224"/>
                  </a:cubicBezTo>
                  <a:cubicBezTo>
                    <a:pt x="342" y="235"/>
                    <a:pt x="345" y="201"/>
                    <a:pt x="348" y="167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79" name="TextBox 13">
              <a:extLst>
                <a:ext uri="{FF2B5EF4-FFF2-40B4-BE49-F238E27FC236}">
                  <a16:creationId xmlns:a16="http://schemas.microsoft.com/office/drawing/2014/main" id="{7FAECCB9-F8F4-F405-B943-7234BB58E989}"/>
                </a:ext>
              </a:extLst>
            </p:cNvPr>
            <p:cNvSpPr txBox="1"/>
            <p:nvPr/>
          </p:nvSpPr>
          <p:spPr>
            <a:xfrm>
              <a:off x="5415306" y="4684987"/>
              <a:ext cx="1261185" cy="52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语音合成</a:t>
              </a: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B669C0AA-E20B-CC69-9DCC-04857B4389A4}"/>
                </a:ext>
              </a:extLst>
            </p:cNvPr>
            <p:cNvCxnSpPr/>
            <p:nvPr/>
          </p:nvCxnSpPr>
          <p:spPr>
            <a:xfrm flipH="1">
              <a:off x="5373346" y="5146632"/>
              <a:ext cx="12240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tailEnd type="arrow"/>
            </a:ln>
            <a:effectLst/>
          </p:spPr>
        </p:cxnSp>
      </p:grpSp>
      <p:pic>
        <p:nvPicPr>
          <p:cNvPr id="81" name="Picture 6" descr="第一部人工智能手机？细数iPhoneX的那些黑科技_网易科技">
            <a:extLst>
              <a:ext uri="{FF2B5EF4-FFF2-40B4-BE49-F238E27FC236}">
                <a16:creationId xmlns:a16="http://schemas.microsoft.com/office/drawing/2014/main" id="{A848C569-89AE-485E-4832-063EABD89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3" t="7493" r="35802" b="2652"/>
          <a:stretch/>
        </p:blipFill>
        <p:spPr bwMode="auto">
          <a:xfrm>
            <a:off x="8193652" y="1044614"/>
            <a:ext cx="750695" cy="147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AF21ECB-3A73-F9DA-09C3-52A384E797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4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 flipV="1">
            <a:off x="-1" y="-1"/>
            <a:ext cx="5084057" cy="285978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59244" y="1847799"/>
            <a:ext cx="1701982" cy="980625"/>
            <a:chOff x="3759244" y="1965925"/>
            <a:chExt cx="1701982" cy="980625"/>
          </a:xfrm>
        </p:grpSpPr>
        <p:sp>
          <p:nvSpPr>
            <p:cNvPr id="10" name="Freeform 5"/>
            <p:cNvSpPr/>
            <p:nvPr/>
          </p:nvSpPr>
          <p:spPr bwMode="auto">
            <a:xfrm>
              <a:off x="4826641" y="2370511"/>
              <a:ext cx="500767" cy="488222"/>
            </a:xfrm>
            <a:custGeom>
              <a:avLst/>
              <a:gdLst>
                <a:gd name="T0" fmla="*/ 0 w 256"/>
                <a:gd name="T1" fmla="*/ 106 h 249"/>
                <a:gd name="T2" fmla="*/ 65 w 256"/>
                <a:gd name="T3" fmla="*/ 249 h 249"/>
                <a:gd name="T4" fmla="*/ 256 w 256"/>
                <a:gd name="T5" fmla="*/ 78 h 249"/>
                <a:gd name="T6" fmla="*/ 124 w 256"/>
                <a:gd name="T7" fmla="*/ 0 h 249"/>
                <a:gd name="T8" fmla="*/ 0 w 256"/>
                <a:gd name="T9" fmla="*/ 10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49">
                  <a:moveTo>
                    <a:pt x="0" y="106"/>
                  </a:moveTo>
                  <a:cubicBezTo>
                    <a:pt x="65" y="249"/>
                    <a:pt x="65" y="249"/>
                    <a:pt x="65" y="249"/>
                  </a:cubicBezTo>
                  <a:cubicBezTo>
                    <a:pt x="145" y="213"/>
                    <a:pt x="211" y="153"/>
                    <a:pt x="256" y="7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5" y="47"/>
                    <a:pt x="52" y="84"/>
                    <a:pt x="0" y="106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4382327" y="2596326"/>
              <a:ext cx="500768" cy="350224"/>
            </a:xfrm>
            <a:custGeom>
              <a:avLst/>
              <a:gdLst>
                <a:gd name="T0" fmla="*/ 205 w 256"/>
                <a:gd name="T1" fmla="*/ 0 h 179"/>
                <a:gd name="T2" fmla="*/ 256 w 256"/>
                <a:gd name="T3" fmla="*/ 148 h 179"/>
                <a:gd name="T4" fmla="*/ 0 w 256"/>
                <a:gd name="T5" fmla="*/ 156 h 179"/>
                <a:gd name="T6" fmla="*/ 44 w 256"/>
                <a:gd name="T7" fmla="*/ 1 h 179"/>
                <a:gd name="T8" fmla="*/ 122 w 256"/>
                <a:gd name="T9" fmla="*/ 12 h 179"/>
                <a:gd name="T10" fmla="*/ 205 w 256"/>
                <a:gd name="T1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179">
                  <a:moveTo>
                    <a:pt x="205" y="0"/>
                  </a:moveTo>
                  <a:cubicBezTo>
                    <a:pt x="256" y="148"/>
                    <a:pt x="256" y="148"/>
                    <a:pt x="256" y="148"/>
                  </a:cubicBezTo>
                  <a:cubicBezTo>
                    <a:pt x="174" y="177"/>
                    <a:pt x="84" y="179"/>
                    <a:pt x="0" y="15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9" y="8"/>
                    <a:pt x="95" y="12"/>
                    <a:pt x="122" y="12"/>
                  </a:cubicBezTo>
                  <a:cubicBezTo>
                    <a:pt x="151" y="12"/>
                    <a:pt x="179" y="8"/>
                    <a:pt x="205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3921288" y="2388283"/>
              <a:ext cx="505994" cy="492404"/>
            </a:xfrm>
            <a:custGeom>
              <a:avLst/>
              <a:gdLst>
                <a:gd name="T0" fmla="*/ 258 w 258"/>
                <a:gd name="T1" fmla="*/ 100 h 251"/>
                <a:gd name="T2" fmla="*/ 202 w 258"/>
                <a:gd name="T3" fmla="*/ 251 h 251"/>
                <a:gd name="T4" fmla="*/ 0 w 258"/>
                <a:gd name="T5" fmla="*/ 93 h 251"/>
                <a:gd name="T6" fmla="*/ 134 w 258"/>
                <a:gd name="T7" fmla="*/ 0 h 251"/>
                <a:gd name="T8" fmla="*/ 258 w 258"/>
                <a:gd name="T9" fmla="*/ 10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251">
                  <a:moveTo>
                    <a:pt x="258" y="100"/>
                  </a:moveTo>
                  <a:cubicBezTo>
                    <a:pt x="202" y="251"/>
                    <a:pt x="202" y="251"/>
                    <a:pt x="202" y="251"/>
                  </a:cubicBezTo>
                  <a:cubicBezTo>
                    <a:pt x="120" y="220"/>
                    <a:pt x="49" y="165"/>
                    <a:pt x="0" y="93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64" y="45"/>
                    <a:pt x="208" y="80"/>
                    <a:pt x="258" y="10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3759244" y="1999379"/>
              <a:ext cx="397268" cy="494495"/>
            </a:xfrm>
            <a:custGeom>
              <a:avLst/>
              <a:gdLst>
                <a:gd name="T0" fmla="*/ 203 w 203"/>
                <a:gd name="T1" fmla="*/ 174 h 252"/>
                <a:gd name="T2" fmla="*/ 59 w 203"/>
                <a:gd name="T3" fmla="*/ 252 h 252"/>
                <a:gd name="T4" fmla="*/ 10 w 203"/>
                <a:gd name="T5" fmla="*/ 0 h 252"/>
                <a:gd name="T6" fmla="*/ 173 w 203"/>
                <a:gd name="T7" fmla="*/ 19 h 252"/>
                <a:gd name="T8" fmla="*/ 171 w 203"/>
                <a:gd name="T9" fmla="*/ 47 h 252"/>
                <a:gd name="T10" fmla="*/ 203 w 203"/>
                <a:gd name="T11" fmla="*/ 174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252">
                  <a:moveTo>
                    <a:pt x="203" y="174"/>
                  </a:moveTo>
                  <a:cubicBezTo>
                    <a:pt x="59" y="252"/>
                    <a:pt x="59" y="252"/>
                    <a:pt x="59" y="252"/>
                  </a:cubicBezTo>
                  <a:cubicBezTo>
                    <a:pt x="17" y="175"/>
                    <a:pt x="0" y="87"/>
                    <a:pt x="10" y="0"/>
                  </a:cubicBezTo>
                  <a:cubicBezTo>
                    <a:pt x="173" y="19"/>
                    <a:pt x="173" y="19"/>
                    <a:pt x="173" y="19"/>
                  </a:cubicBezTo>
                  <a:cubicBezTo>
                    <a:pt x="172" y="28"/>
                    <a:pt x="171" y="38"/>
                    <a:pt x="171" y="47"/>
                  </a:cubicBezTo>
                  <a:cubicBezTo>
                    <a:pt x="171" y="93"/>
                    <a:pt x="183" y="136"/>
                    <a:pt x="203" y="174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5091139" y="1965925"/>
              <a:ext cx="370087" cy="496585"/>
            </a:xfrm>
            <a:custGeom>
              <a:avLst/>
              <a:gdLst>
                <a:gd name="T0" fmla="*/ 27 w 189"/>
                <a:gd name="T1" fmla="*/ 23 h 253"/>
                <a:gd name="T2" fmla="*/ 176 w 189"/>
                <a:gd name="T3" fmla="*/ 0 h 253"/>
                <a:gd name="T4" fmla="*/ 138 w 189"/>
                <a:gd name="T5" fmla="*/ 253 h 253"/>
                <a:gd name="T6" fmla="*/ 0 w 189"/>
                <a:gd name="T7" fmla="*/ 186 h 253"/>
                <a:gd name="T8" fmla="*/ 30 w 189"/>
                <a:gd name="T9" fmla="*/ 64 h 253"/>
                <a:gd name="T10" fmla="*/ 27 w 189"/>
                <a:gd name="T11" fmla="*/ 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53">
                  <a:moveTo>
                    <a:pt x="27" y="23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89" y="86"/>
                    <a:pt x="176" y="175"/>
                    <a:pt x="138" y="253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9" y="150"/>
                    <a:pt x="30" y="108"/>
                    <a:pt x="30" y="64"/>
                  </a:cubicBezTo>
                  <a:cubicBezTo>
                    <a:pt x="30" y="50"/>
                    <a:pt x="29" y="36"/>
                    <a:pt x="27" y="23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5" name="Freeform 10"/>
          <p:cNvSpPr/>
          <p:nvPr/>
        </p:nvSpPr>
        <p:spPr bwMode="auto">
          <a:xfrm>
            <a:off x="4983457" y="2440565"/>
            <a:ext cx="740174" cy="717173"/>
          </a:xfrm>
          <a:custGeom>
            <a:avLst/>
            <a:gdLst>
              <a:gd name="T0" fmla="*/ 0 w 378"/>
              <a:gd name="T1" fmla="*/ 186 h 366"/>
              <a:gd name="T2" fmla="*/ 81 w 378"/>
              <a:gd name="T3" fmla="*/ 366 h 366"/>
              <a:gd name="T4" fmla="*/ 378 w 378"/>
              <a:gd name="T5" fmla="*/ 101 h 366"/>
              <a:gd name="T6" fmla="*/ 209 w 378"/>
              <a:gd name="T7" fmla="*/ 0 h 366"/>
              <a:gd name="T8" fmla="*/ 0 w 378"/>
              <a:gd name="T9" fmla="*/ 18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366">
                <a:moveTo>
                  <a:pt x="0" y="186"/>
                </a:moveTo>
                <a:cubicBezTo>
                  <a:pt x="81" y="366"/>
                  <a:pt x="81" y="366"/>
                  <a:pt x="81" y="366"/>
                </a:cubicBezTo>
                <a:cubicBezTo>
                  <a:pt x="205" y="310"/>
                  <a:pt x="309" y="218"/>
                  <a:pt x="378" y="101"/>
                </a:cubicBezTo>
                <a:cubicBezTo>
                  <a:pt x="209" y="0"/>
                  <a:pt x="209" y="0"/>
                  <a:pt x="209" y="0"/>
                </a:cubicBezTo>
                <a:cubicBezTo>
                  <a:pt x="160" y="82"/>
                  <a:pt x="87" y="147"/>
                  <a:pt x="0" y="18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4256874" y="2834696"/>
            <a:ext cx="778856" cy="463132"/>
          </a:xfrm>
          <a:custGeom>
            <a:avLst/>
            <a:gdLst>
              <a:gd name="T0" fmla="*/ 333 w 398"/>
              <a:gd name="T1" fmla="*/ 0 h 236"/>
              <a:gd name="T2" fmla="*/ 398 w 398"/>
              <a:gd name="T3" fmla="*/ 187 h 236"/>
              <a:gd name="T4" fmla="*/ 0 w 398"/>
              <a:gd name="T5" fmla="*/ 199 h 236"/>
              <a:gd name="T6" fmla="*/ 54 w 398"/>
              <a:gd name="T7" fmla="*/ 7 h 236"/>
              <a:gd name="T8" fmla="*/ 182 w 398"/>
              <a:gd name="T9" fmla="*/ 25 h 236"/>
              <a:gd name="T10" fmla="*/ 333 w 398"/>
              <a:gd name="T11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236">
                <a:moveTo>
                  <a:pt x="333" y="0"/>
                </a:moveTo>
                <a:cubicBezTo>
                  <a:pt x="398" y="187"/>
                  <a:pt x="398" y="187"/>
                  <a:pt x="398" y="187"/>
                </a:cubicBezTo>
                <a:cubicBezTo>
                  <a:pt x="269" y="232"/>
                  <a:pt x="130" y="236"/>
                  <a:pt x="0" y="199"/>
                </a:cubicBezTo>
                <a:cubicBezTo>
                  <a:pt x="54" y="7"/>
                  <a:pt x="54" y="7"/>
                  <a:pt x="54" y="7"/>
                </a:cubicBezTo>
                <a:cubicBezTo>
                  <a:pt x="95" y="19"/>
                  <a:pt x="137" y="25"/>
                  <a:pt x="182" y="25"/>
                </a:cubicBezTo>
                <a:cubicBezTo>
                  <a:pt x="235" y="25"/>
                  <a:pt x="285" y="16"/>
                  <a:pt x="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12"/>
          <p:cNvSpPr/>
          <p:nvPr/>
        </p:nvSpPr>
        <p:spPr bwMode="auto">
          <a:xfrm>
            <a:off x="3541792" y="2489700"/>
            <a:ext cx="749583" cy="701493"/>
          </a:xfrm>
          <a:custGeom>
            <a:avLst/>
            <a:gdLst>
              <a:gd name="T0" fmla="*/ 383 w 383"/>
              <a:gd name="T1" fmla="*/ 171 h 358"/>
              <a:gd name="T2" fmla="*/ 314 w 383"/>
              <a:gd name="T3" fmla="*/ 358 h 358"/>
              <a:gd name="T4" fmla="*/ 0 w 383"/>
              <a:gd name="T5" fmla="*/ 113 h 358"/>
              <a:gd name="T6" fmla="*/ 164 w 383"/>
              <a:gd name="T7" fmla="*/ 0 h 358"/>
              <a:gd name="T8" fmla="*/ 383 w 383"/>
              <a:gd name="T9" fmla="*/ 17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3" h="358">
                <a:moveTo>
                  <a:pt x="383" y="171"/>
                </a:moveTo>
                <a:cubicBezTo>
                  <a:pt x="314" y="358"/>
                  <a:pt x="314" y="358"/>
                  <a:pt x="314" y="358"/>
                </a:cubicBezTo>
                <a:cubicBezTo>
                  <a:pt x="186" y="311"/>
                  <a:pt x="77" y="225"/>
                  <a:pt x="0" y="113"/>
                </a:cubicBezTo>
                <a:cubicBezTo>
                  <a:pt x="164" y="0"/>
                  <a:pt x="164" y="0"/>
                  <a:pt x="164" y="0"/>
                </a:cubicBezTo>
                <a:cubicBezTo>
                  <a:pt x="218" y="77"/>
                  <a:pt x="294" y="138"/>
                  <a:pt x="383" y="1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Freeform 13"/>
          <p:cNvSpPr/>
          <p:nvPr/>
        </p:nvSpPr>
        <p:spPr bwMode="auto">
          <a:xfrm>
            <a:off x="3290885" y="1826890"/>
            <a:ext cx="522722" cy="766310"/>
          </a:xfrm>
          <a:custGeom>
            <a:avLst/>
            <a:gdLst>
              <a:gd name="T0" fmla="*/ 267 w 267"/>
              <a:gd name="T1" fmla="*/ 296 h 391"/>
              <a:gd name="T2" fmla="*/ 91 w 267"/>
              <a:gd name="T3" fmla="*/ 391 h 391"/>
              <a:gd name="T4" fmla="*/ 16 w 267"/>
              <a:gd name="T5" fmla="*/ 0 h 391"/>
              <a:gd name="T6" fmla="*/ 214 w 267"/>
              <a:gd name="T7" fmla="*/ 23 h 391"/>
              <a:gd name="T8" fmla="*/ 211 w 267"/>
              <a:gd name="T9" fmla="*/ 75 h 391"/>
              <a:gd name="T10" fmla="*/ 267 w 267"/>
              <a:gd name="T11" fmla="*/ 296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" h="391">
                <a:moveTo>
                  <a:pt x="267" y="296"/>
                </a:moveTo>
                <a:cubicBezTo>
                  <a:pt x="91" y="391"/>
                  <a:pt x="91" y="391"/>
                  <a:pt x="91" y="391"/>
                </a:cubicBezTo>
                <a:cubicBezTo>
                  <a:pt x="26" y="271"/>
                  <a:pt x="0" y="135"/>
                  <a:pt x="16" y="0"/>
                </a:cubicBezTo>
                <a:cubicBezTo>
                  <a:pt x="214" y="23"/>
                  <a:pt x="214" y="23"/>
                  <a:pt x="214" y="23"/>
                </a:cubicBezTo>
                <a:cubicBezTo>
                  <a:pt x="212" y="40"/>
                  <a:pt x="211" y="57"/>
                  <a:pt x="211" y="75"/>
                </a:cubicBezTo>
                <a:cubicBezTo>
                  <a:pt x="211" y="155"/>
                  <a:pt x="231" y="230"/>
                  <a:pt x="267" y="2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14"/>
          <p:cNvSpPr/>
          <p:nvPr/>
        </p:nvSpPr>
        <p:spPr bwMode="auto">
          <a:xfrm>
            <a:off x="5427772" y="1773572"/>
            <a:ext cx="502858" cy="772582"/>
          </a:xfrm>
          <a:custGeom>
            <a:avLst/>
            <a:gdLst>
              <a:gd name="T0" fmla="*/ 42 w 257"/>
              <a:gd name="T1" fmla="*/ 31 h 394"/>
              <a:gd name="T2" fmla="*/ 236 w 257"/>
              <a:gd name="T3" fmla="*/ 0 h 394"/>
              <a:gd name="T4" fmla="*/ 177 w 257"/>
              <a:gd name="T5" fmla="*/ 394 h 394"/>
              <a:gd name="T6" fmla="*/ 0 w 257"/>
              <a:gd name="T7" fmla="*/ 307 h 394"/>
              <a:gd name="T8" fmla="*/ 48 w 257"/>
              <a:gd name="T9" fmla="*/ 102 h 394"/>
              <a:gd name="T10" fmla="*/ 42 w 257"/>
              <a:gd name="T11" fmla="*/ 3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" h="394">
                <a:moveTo>
                  <a:pt x="42" y="31"/>
                </a:moveTo>
                <a:cubicBezTo>
                  <a:pt x="236" y="0"/>
                  <a:pt x="236" y="0"/>
                  <a:pt x="236" y="0"/>
                </a:cubicBezTo>
                <a:cubicBezTo>
                  <a:pt x="257" y="134"/>
                  <a:pt x="236" y="272"/>
                  <a:pt x="177" y="394"/>
                </a:cubicBezTo>
                <a:cubicBezTo>
                  <a:pt x="0" y="307"/>
                  <a:pt x="0" y="307"/>
                  <a:pt x="0" y="307"/>
                </a:cubicBezTo>
                <a:cubicBezTo>
                  <a:pt x="30" y="245"/>
                  <a:pt x="48" y="176"/>
                  <a:pt x="48" y="102"/>
                </a:cubicBezTo>
                <a:cubicBezTo>
                  <a:pt x="48" y="78"/>
                  <a:pt x="46" y="54"/>
                  <a:pt x="42" y="3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950487" y="2051342"/>
            <a:ext cx="1340399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757326" y="1809489"/>
            <a:ext cx="1457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传统算法开源工具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691680" y="2041737"/>
            <a:ext cx="1675645" cy="75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MSR Identify Toolkit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Alize</a:t>
            </a:r>
          </a:p>
          <a:p>
            <a:pPr>
              <a:lnSpc>
                <a:spcPct val="150000"/>
              </a:lnSpc>
            </a:pP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Sidekit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950487" y="2956109"/>
            <a:ext cx="1808757" cy="148851"/>
            <a:chOff x="2051720" y="3156304"/>
            <a:chExt cx="1808757" cy="148851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3392119" y="3156304"/>
              <a:ext cx="468358" cy="14885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H="1">
              <a:off x="2051720" y="3305155"/>
              <a:ext cx="1340399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2077939" y="2870435"/>
            <a:ext cx="695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Kaldi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73774" y="3095355"/>
            <a:ext cx="1902850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易于产品化、代码质量高、文档丰富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5930630" y="2051342"/>
            <a:ext cx="1340399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375898" y="1759474"/>
            <a:ext cx="110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WeSpeaker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342206" y="2041737"/>
            <a:ext cx="1902202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代码逻辑简单，结构整洁，提高部署方案；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5" name="组合 134"/>
          <p:cNvGrpSpPr/>
          <p:nvPr/>
        </p:nvGrpSpPr>
        <p:grpSpPr>
          <a:xfrm flipH="1">
            <a:off x="5469607" y="2956109"/>
            <a:ext cx="1808757" cy="148851"/>
            <a:chOff x="2051720" y="3156304"/>
            <a:chExt cx="1808757" cy="148851"/>
          </a:xfrm>
        </p:grpSpPr>
        <p:cxnSp>
          <p:nvCxnSpPr>
            <p:cNvPr id="136" name="Straight Connector 84"/>
            <p:cNvCxnSpPr/>
            <p:nvPr/>
          </p:nvCxnSpPr>
          <p:spPr>
            <a:xfrm flipV="1">
              <a:off x="3392119" y="3156304"/>
              <a:ext cx="468358" cy="14885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H="1">
              <a:off x="2051720" y="3305155"/>
              <a:ext cx="1340399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5880447" y="2833682"/>
            <a:ext cx="257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PaddleSpeech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SpeechBrain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094791" y="3157738"/>
            <a:ext cx="1902846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语音处理功能包，包括多种语音任务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0" name="直接连接符 139"/>
          <p:cNvCxnSpPr/>
          <p:nvPr/>
        </p:nvCxnSpPr>
        <p:spPr>
          <a:xfrm flipH="1">
            <a:off x="4628002" y="3297828"/>
            <a:ext cx="1" cy="246072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876295" y="3637999"/>
            <a:ext cx="150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ASV-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Subtools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491880" y="3884071"/>
            <a:ext cx="2231751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Kaldi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的优点，可读性、通用性、灵活性强，易于产品化；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16015" y="1569023"/>
            <a:ext cx="823977" cy="823977"/>
            <a:chOff x="4216015" y="1687149"/>
            <a:chExt cx="823977" cy="823977"/>
          </a:xfrm>
        </p:grpSpPr>
        <p:sp>
          <p:nvSpPr>
            <p:cNvPr id="8" name="椭圆 7"/>
            <p:cNvSpPr/>
            <p:nvPr/>
          </p:nvSpPr>
          <p:spPr>
            <a:xfrm>
              <a:off x="4216015" y="1687149"/>
              <a:ext cx="823977" cy="8239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34"/>
            <p:cNvSpPr>
              <a:spLocks noEditPoints="1"/>
            </p:cNvSpPr>
            <p:nvPr/>
          </p:nvSpPr>
          <p:spPr bwMode="auto">
            <a:xfrm>
              <a:off x="4497801" y="1920318"/>
              <a:ext cx="328840" cy="319382"/>
            </a:xfrm>
            <a:custGeom>
              <a:avLst/>
              <a:gdLst>
                <a:gd name="T0" fmla="*/ 94 w 132"/>
                <a:gd name="T1" fmla="*/ 0 h 128"/>
                <a:gd name="T2" fmla="*/ 56 w 132"/>
                <a:gd name="T3" fmla="*/ 27 h 128"/>
                <a:gd name="T4" fmla="*/ 55 w 132"/>
                <a:gd name="T5" fmla="*/ 27 h 128"/>
                <a:gd name="T6" fmla="*/ 14 w 132"/>
                <a:gd name="T7" fmla="*/ 69 h 128"/>
                <a:gd name="T8" fmla="*/ 1 w 132"/>
                <a:gd name="T9" fmla="*/ 110 h 128"/>
                <a:gd name="T10" fmla="*/ 14 w 132"/>
                <a:gd name="T11" fmla="*/ 128 h 128"/>
                <a:gd name="T12" fmla="*/ 53 w 132"/>
                <a:gd name="T13" fmla="*/ 118 h 128"/>
                <a:gd name="T14" fmla="*/ 120 w 132"/>
                <a:gd name="T15" fmla="*/ 53 h 128"/>
                <a:gd name="T16" fmla="*/ 64 w 132"/>
                <a:gd name="T17" fmla="*/ 95 h 128"/>
                <a:gd name="T18" fmla="*/ 99 w 132"/>
                <a:gd name="T19" fmla="*/ 47 h 128"/>
                <a:gd name="T20" fmla="*/ 95 w 132"/>
                <a:gd name="T21" fmla="*/ 67 h 128"/>
                <a:gd name="T22" fmla="*/ 64 w 132"/>
                <a:gd name="T23" fmla="*/ 98 h 128"/>
                <a:gd name="T24" fmla="*/ 59 w 132"/>
                <a:gd name="T25" fmla="*/ 81 h 128"/>
                <a:gd name="T26" fmla="*/ 46 w 132"/>
                <a:gd name="T27" fmla="*/ 68 h 128"/>
                <a:gd name="T28" fmla="*/ 92 w 132"/>
                <a:gd name="T29" fmla="*/ 36 h 128"/>
                <a:gd name="T30" fmla="*/ 59 w 132"/>
                <a:gd name="T31" fmla="*/ 81 h 128"/>
                <a:gd name="T32" fmla="*/ 30 w 132"/>
                <a:gd name="T33" fmla="*/ 64 h 128"/>
                <a:gd name="T34" fmla="*/ 80 w 132"/>
                <a:gd name="T35" fmla="*/ 29 h 128"/>
                <a:gd name="T36" fmla="*/ 17 w 132"/>
                <a:gd name="T37" fmla="*/ 119 h 128"/>
                <a:gd name="T38" fmla="*/ 8 w 132"/>
                <a:gd name="T39" fmla="*/ 114 h 128"/>
                <a:gd name="T40" fmla="*/ 13 w 132"/>
                <a:gd name="T41" fmla="*/ 96 h 128"/>
                <a:gd name="T42" fmla="*/ 32 w 132"/>
                <a:gd name="T43" fmla="*/ 116 h 128"/>
                <a:gd name="T44" fmla="*/ 35 w 132"/>
                <a:gd name="T45" fmla="*/ 115 h 128"/>
                <a:gd name="T46" fmla="*/ 14 w 132"/>
                <a:gd name="T47" fmla="*/ 92 h 128"/>
                <a:gd name="T48" fmla="*/ 19 w 132"/>
                <a:gd name="T49" fmla="*/ 75 h 128"/>
                <a:gd name="T50" fmla="*/ 52 w 132"/>
                <a:gd name="T51" fmla="*/ 110 h 128"/>
                <a:gd name="T52" fmla="*/ 35 w 132"/>
                <a:gd name="T53" fmla="*/ 115 h 128"/>
                <a:gd name="T54" fmla="*/ 108 w 132"/>
                <a:gd name="T55" fmla="*/ 54 h 128"/>
                <a:gd name="T56" fmla="*/ 98 w 132"/>
                <a:gd name="T57" fmla="*/ 30 h 128"/>
                <a:gd name="T58" fmla="*/ 81 w 132"/>
                <a:gd name="T59" fmla="*/ 13 h 128"/>
                <a:gd name="T60" fmla="*/ 112 w 132"/>
                <a:gd name="T61" fmla="*/ 16 h 128"/>
                <a:gd name="T62" fmla="*/ 115 w 132"/>
                <a:gd name="T63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28">
                  <a:moveTo>
                    <a:pt x="118" y="10"/>
                  </a:moveTo>
                  <a:cubicBezTo>
                    <a:pt x="111" y="4"/>
                    <a:pt x="102" y="0"/>
                    <a:pt x="94" y="0"/>
                  </a:cubicBezTo>
                  <a:cubicBezTo>
                    <a:pt x="87" y="0"/>
                    <a:pt x="80" y="3"/>
                    <a:pt x="75" y="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2" y="71"/>
                    <a:pt x="11" y="73"/>
                    <a:pt x="10" y="76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0" y="113"/>
                    <a:pt x="0" y="114"/>
                  </a:cubicBezTo>
                  <a:cubicBezTo>
                    <a:pt x="0" y="122"/>
                    <a:pt x="6" y="128"/>
                    <a:pt x="14" y="128"/>
                  </a:cubicBezTo>
                  <a:cubicBezTo>
                    <a:pt x="16" y="128"/>
                    <a:pt x="19" y="127"/>
                    <a:pt x="19" y="127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5" y="118"/>
                    <a:pt x="57" y="116"/>
                    <a:pt x="59" y="114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2" y="42"/>
                    <a:pt x="130" y="23"/>
                    <a:pt x="118" y="10"/>
                  </a:cubicBezTo>
                  <a:close/>
                  <a:moveTo>
                    <a:pt x="64" y="95"/>
                  </a:moveTo>
                  <a:cubicBezTo>
                    <a:pt x="64" y="92"/>
                    <a:pt x="63" y="88"/>
                    <a:pt x="61" y="85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101" y="54"/>
                    <a:pt x="100" y="62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4" y="97"/>
                    <a:pt x="64" y="96"/>
                    <a:pt x="64" y="95"/>
                  </a:cubicBezTo>
                  <a:close/>
                  <a:moveTo>
                    <a:pt x="59" y="81"/>
                  </a:moveTo>
                  <a:cubicBezTo>
                    <a:pt x="58" y="79"/>
                    <a:pt x="56" y="76"/>
                    <a:pt x="54" y="74"/>
                  </a:cubicBezTo>
                  <a:cubicBezTo>
                    <a:pt x="51" y="72"/>
                    <a:pt x="49" y="70"/>
                    <a:pt x="46" y="68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7" y="31"/>
                    <a:pt x="90" y="33"/>
                    <a:pt x="92" y="36"/>
                  </a:cubicBezTo>
                  <a:cubicBezTo>
                    <a:pt x="94" y="38"/>
                    <a:pt x="96" y="40"/>
                    <a:pt x="97" y="43"/>
                  </a:cubicBezTo>
                  <a:lnTo>
                    <a:pt x="59" y="81"/>
                  </a:lnTo>
                  <a:close/>
                  <a:moveTo>
                    <a:pt x="42" y="66"/>
                  </a:moveTo>
                  <a:cubicBezTo>
                    <a:pt x="38" y="65"/>
                    <a:pt x="34" y="64"/>
                    <a:pt x="30" y="6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6" y="28"/>
                    <a:pt x="73" y="27"/>
                    <a:pt x="80" y="29"/>
                  </a:cubicBezTo>
                  <a:lnTo>
                    <a:pt x="42" y="66"/>
                  </a:lnTo>
                  <a:close/>
                  <a:moveTo>
                    <a:pt x="17" y="119"/>
                  </a:moveTo>
                  <a:cubicBezTo>
                    <a:pt x="16" y="120"/>
                    <a:pt x="15" y="120"/>
                    <a:pt x="14" y="120"/>
                  </a:cubicBezTo>
                  <a:cubicBezTo>
                    <a:pt x="11" y="120"/>
                    <a:pt x="8" y="117"/>
                    <a:pt x="8" y="114"/>
                  </a:cubicBezTo>
                  <a:cubicBezTo>
                    <a:pt x="8" y="113"/>
                    <a:pt x="8" y="112"/>
                    <a:pt x="8" y="112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7" y="96"/>
                    <a:pt x="22" y="98"/>
                    <a:pt x="26" y="102"/>
                  </a:cubicBezTo>
                  <a:cubicBezTo>
                    <a:pt x="30" y="106"/>
                    <a:pt x="32" y="111"/>
                    <a:pt x="32" y="116"/>
                  </a:cubicBezTo>
                  <a:lnTo>
                    <a:pt x="17" y="119"/>
                  </a:lnTo>
                  <a:close/>
                  <a:moveTo>
                    <a:pt x="35" y="115"/>
                  </a:moveTo>
                  <a:cubicBezTo>
                    <a:pt x="35" y="109"/>
                    <a:pt x="33" y="104"/>
                    <a:pt x="29" y="99"/>
                  </a:cubicBezTo>
                  <a:cubicBezTo>
                    <a:pt x="25" y="95"/>
                    <a:pt x="19" y="93"/>
                    <a:pt x="14" y="92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7"/>
                    <a:pt x="19" y="76"/>
                    <a:pt x="19" y="75"/>
                  </a:cubicBezTo>
                  <a:cubicBezTo>
                    <a:pt x="27" y="69"/>
                    <a:pt x="40" y="71"/>
                    <a:pt x="48" y="80"/>
                  </a:cubicBezTo>
                  <a:cubicBezTo>
                    <a:pt x="57" y="89"/>
                    <a:pt x="59" y="102"/>
                    <a:pt x="52" y="110"/>
                  </a:cubicBezTo>
                  <a:cubicBezTo>
                    <a:pt x="51" y="110"/>
                    <a:pt x="51" y="111"/>
                    <a:pt x="50" y="111"/>
                  </a:cubicBezTo>
                  <a:lnTo>
                    <a:pt x="35" y="115"/>
                  </a:lnTo>
                  <a:close/>
                  <a:moveTo>
                    <a:pt x="115" y="47"/>
                  </a:move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2"/>
                    <a:pt x="108" y="51"/>
                  </a:cubicBezTo>
                  <a:cubicBezTo>
                    <a:pt x="107" y="43"/>
                    <a:pt x="104" y="36"/>
                    <a:pt x="98" y="30"/>
                  </a:cubicBezTo>
                  <a:cubicBezTo>
                    <a:pt x="91" y="24"/>
                    <a:pt x="83" y="20"/>
                    <a:pt x="74" y="20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4" y="10"/>
                    <a:pt x="89" y="8"/>
                    <a:pt x="94" y="8"/>
                  </a:cubicBezTo>
                  <a:cubicBezTo>
                    <a:pt x="100" y="8"/>
                    <a:pt x="107" y="11"/>
                    <a:pt x="112" y="16"/>
                  </a:cubicBezTo>
                  <a:cubicBezTo>
                    <a:pt x="117" y="21"/>
                    <a:pt x="120" y="27"/>
                    <a:pt x="120" y="33"/>
                  </a:cubicBezTo>
                  <a:cubicBezTo>
                    <a:pt x="120" y="38"/>
                    <a:pt x="118" y="43"/>
                    <a:pt x="115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1530BA1-AD95-B8B5-D80A-1D457E1A5AC2}"/>
              </a:ext>
            </a:extLst>
          </p:cNvPr>
          <p:cNvGrpSpPr/>
          <p:nvPr/>
        </p:nvGrpSpPr>
        <p:grpSpPr>
          <a:xfrm>
            <a:off x="1116311" y="460609"/>
            <a:ext cx="7560144" cy="338554"/>
            <a:chOff x="1116310" y="460609"/>
            <a:chExt cx="10657425" cy="338554"/>
          </a:xfrm>
        </p:grpSpPr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89203C69-EC84-3266-8D1D-71CA57CAD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7424" y="699542"/>
              <a:ext cx="7216311" cy="0"/>
            </a:xfrm>
            <a:prstGeom prst="line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171450">
                <a:lnSpc>
                  <a:spcPct val="100000"/>
                </a:lnSpc>
                <a:defRPr/>
              </a:pPr>
              <a:endParaRPr lang="es-ES" sz="700" b="0">
                <a:solidFill>
                  <a:srgbClr val="000000"/>
                </a:solidFill>
                <a:latin typeface="Helvetica" charset="0"/>
                <a:ea typeface="MS PGothic" panose="020B0600070205080204" charset="-128"/>
                <a:sym typeface="Helvetica" charset="0"/>
              </a:endParaRPr>
            </a:p>
          </p:txBody>
        </p:sp>
        <p:sp>
          <p:nvSpPr>
            <p:cNvPr id="20" name="TextBox 82">
              <a:extLst>
                <a:ext uri="{FF2B5EF4-FFF2-40B4-BE49-F238E27FC236}">
                  <a16:creationId xmlns:a16="http://schemas.microsoft.com/office/drawing/2014/main" id="{FFB03410-A864-50D4-E878-C50FCDCE0AB2}"/>
                </a:ext>
              </a:extLst>
            </p:cNvPr>
            <p:cNvSpPr txBox="1"/>
            <p:nvPr/>
          </p:nvSpPr>
          <p:spPr>
            <a:xfrm>
              <a:off x="1116310" y="460609"/>
              <a:ext cx="4160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背景介绍</a:t>
              </a: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声纹识别开源工具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0B7AA5F-F57F-EE25-53B1-687BEE78C7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-1"/>
            <a:ext cx="737798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8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54" r="782" b="2101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63888" y="2551201"/>
            <a:ext cx="2064165" cy="452597"/>
          </a:xfrm>
          <a:prstGeom prst="rect">
            <a:avLst/>
          </a:prstGeom>
          <a:noFill/>
        </p:spPr>
        <p:txBody>
          <a:bodyPr wrap="square" lIns="82461" tIns="41230" rIns="82461" bIns="41230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工具介绍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937879" y="938267"/>
            <a:ext cx="1268242" cy="1128040"/>
            <a:chOff x="3951830" y="938267"/>
            <a:chExt cx="1268242" cy="1128040"/>
          </a:xfrm>
        </p:grpSpPr>
        <p:sp>
          <p:nvSpPr>
            <p:cNvPr id="17" name="椭圆 16"/>
            <p:cNvSpPr/>
            <p:nvPr/>
          </p:nvSpPr>
          <p:spPr>
            <a:xfrm>
              <a:off x="3951830" y="938267"/>
              <a:ext cx="1128040" cy="11280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Castellar" panose="020A0402060406010301" pitchFamily="18" charset="0"/>
              </a:endParaRPr>
            </a:p>
          </p:txBody>
        </p:sp>
        <p:sp>
          <p:nvSpPr>
            <p:cNvPr id="14" name="Freeform 106"/>
            <p:cNvSpPr/>
            <p:nvPr/>
          </p:nvSpPr>
          <p:spPr bwMode="auto">
            <a:xfrm>
              <a:off x="4524640" y="1463385"/>
              <a:ext cx="0" cy="6923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latin typeface="Castellar" panose="020A0402060406010301" pitchFamily="18" charset="0"/>
              </a:endParaRPr>
            </a:p>
          </p:txBody>
        </p:sp>
        <p:sp>
          <p:nvSpPr>
            <p:cNvPr id="15" name="Freeform 107"/>
            <p:cNvSpPr/>
            <p:nvPr/>
          </p:nvSpPr>
          <p:spPr bwMode="auto">
            <a:xfrm>
              <a:off x="4524640" y="14668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latin typeface="Castellar" panose="020A0402060406010301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2508" y="1501790"/>
              <a:ext cx="1107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latin typeface="Castellar" panose="020A0402060406010301" pitchFamily="18" charset="0"/>
                  <a:ea typeface="微软雅黑" panose="020B0503020204020204" pitchFamily="34" charset="-122"/>
                  <a:cs typeface="Arial Unicode MS" panose="020B0604020202020204" pitchFamily="34" charset="-122"/>
                </a:rPr>
                <a:t>PART</a:t>
              </a:r>
              <a:r>
                <a:rPr lang="en-US" altLang="zh-CN" sz="2400" dirty="0">
                  <a:solidFill>
                    <a:srgbClr val="FFFFFF"/>
                  </a:solidFill>
                  <a:latin typeface="Castellar" panose="020A0402060406010301" pitchFamily="18" charset="0"/>
                  <a:ea typeface="微软雅黑" panose="020B0503020204020204" pitchFamily="34" charset="-122"/>
                  <a:cs typeface="Arial Unicode MS" panose="020B0604020202020204" pitchFamily="34" charset="-122"/>
                </a:rPr>
                <a:t>  </a:t>
              </a:r>
              <a:endParaRPr lang="zh-CN" altLang="en-US" sz="3600" dirty="0">
                <a:solidFill>
                  <a:srgbClr val="FFFFFF"/>
                </a:solidFill>
                <a:latin typeface="Castellar" panose="020A0402060406010301" pitchFamily="18" charset="0"/>
                <a:ea typeface="DFGothic-EB" panose="02010609010101010101" pitchFamily="1" charset="-128"/>
                <a:cs typeface="Arial Unicode MS" panose="020B0604020202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1830" y="106538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  <a:latin typeface="Castellar" panose="020A0402060406010301" pitchFamily="18" charset="0"/>
                  <a:ea typeface="微软雅黑" panose="020B0503020204020204" pitchFamily="3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sz="3200" dirty="0">
                  <a:solidFill>
                    <a:srgbClr val="FFFFFF"/>
                  </a:solidFill>
                  <a:latin typeface="Castellar" panose="020A0402060406010301" pitchFamily="18" charset="0"/>
                  <a:ea typeface="DFGothic-EB" panose="02010609010101010101" pitchFamily="1" charset="-128"/>
                  <a:cs typeface="Arial Unicode MS" panose="020B0604020202020204" pitchFamily="34" charset="-122"/>
                </a:rPr>
                <a:t>02</a:t>
              </a:r>
              <a:endParaRPr lang="zh-CN" altLang="en-US" sz="3200" dirty="0">
                <a:solidFill>
                  <a:srgbClr val="FFFFFF"/>
                </a:solidFill>
                <a:latin typeface="Castellar" panose="020A0402060406010301" pitchFamily="18" charset="0"/>
                <a:ea typeface="DFGothic-EB" panose="02010609010101010101" pitchFamily="1" charset="-128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527B92C-C43A-47F9-93AB-7252C86CF53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ARrhU0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Ea4VN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ARrhU0Acll6uAIAAFcKAAAhAAAAdW5pdmVyc2FsL2ZsYXNoX3NraW5fc2V0dGluZ3MueG1slVbbbtswDH3fVwTZe9xd0wFugDTNgALdWqxF32WbsYXIkiHR6fL3k2SplpI48UwUqMhzxItItqnaUr74MJmkuWBCPgMi5aUyGq+b0OJmmrWIgs9ywRE4zriQNWHTxcef9ksTi7zEEjuQYzkbkkPvZm6/MRTn49vcyBAhF3VD+P5BlGKWkXxbStHy4mJo1b4BySjfauTVj/lqPeiAUYX3CHUU0/rayDhKI0EpMCF9Xxu5yGIkA+Y9XdlvJKd3dT77A9qOKoqWtvxkZIjWkBLiIl8vjQzjub49fpW5kfMEhL+ooV8+GxmEMrIHGV9+99XIIEM0bfM/PdJIUZqCxpzzj/jOYYIUevxMVFdGLhJMQsbRxVdw5bG53gUg92s496kZVynYk6nrwUIwj54xWKBsIU38qbOpSrw9tqjnAxYbwpQGhKoe9KSDfiKt8tfEuh73B94oLwKQU/SIV8HaGlZdvAEw1vf41erWroowvnddEKCEnVMGEfbKHvlbl/UIGSh75DOjBTxytj+CH1o6jn/iW+Ie83z1tRU40UdfL3/yVuPpwQyuClw7hcfUooCFWQd6WROkgr/QGszjpYk1dZElR6GlnOxoaRm/DC7b25xUmhwYXMOdbq8UKTI41XU2VL2rw2ez57gpnTXuyu5vQ59jd56gXuU3U4JI8qrW6arpxPH0rOj6TJPTDFcdkPd8I0ZyaiK3IF+EYGO9cIEQYm1mQ2DRDdgQPE2CEqTJ6SKn7pJT1edtnYFc60ej4Jsn1nW4ipYV0z/4SuENipgwYOyYWOnrOKHvvRkoXAcAkXnlO7c7dJa6ZUgZ7MDPf6CwCQ9llirdokPdtsQH2GDYb04zqiHduugbJcTFhhOEVx2XiBdPaBjR80gyZTOLpt8v4v7maDX7jWZaL1xm9uw6KbpY248rqJXmH8p/UEsDBBQAAgAIAARrhU0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ARrhU0MqAFFowEAADQGAAAfAAAAdW5pdmVyc2FsL2h0bWxfc2tpbl9zZXR0aW5ncy5qc42UTW/CMAyG7/yKKrtOiH3CdkODSUgcJo3btEMoplSkcZSmHR3iv68OX02bDuJL8/LwOnbrbDtBuVjIgtdga5/t/sPdWw1IMzqDW1cXLXpCOlMaUpCGmxjlLE5AxBJYjcyPDid5dyZ8/kxa73nxKeIFpBU/hvTLkou0iiuPhfZoqUfLPdqPR9v4Ev86lR2q2ldU6fY8MwZlN0RpylZ1JeqEW4bdvNtVLbAGYw76ArrkITimfbvayLPjU5+iyoWYKC6LKUbYnfNwHWnM5KIt/6pQoMsXvt4DvZf+29ixE3FqJgaSeuLxgKKdpI8qhUPe5zGFFxZ8DqLi27PrH9QxbhZUo/M4jc2RHt5RVGnFI2h0aTCkcDFZejW62adocgY2Zk883FM4hOAF6IbV6JHCAVFl6ooXqDRG1JEG2uz5CRXIF7GMDql7FF6ODku2bd07F2qPP2LOCGFthFaeiUzaLo4rpt54BzetZZ36Zl74RF9e9GjK9+f8JDqnMfVrhPZfAePG8HCVlLdDeTOebmDQE7lEEhKu16BniKKs5/vSyevJO7s/UEsDBBQAAgAIAARrhU0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ARrhU3R2i9udAAAAHQAAAAcAAAAdW5pdmVyc2FsL2xvY2FsX3NldHRpbmdzLnhtbLOxr8jNUShLLSrOzM+zVTLUM1BSSM1Lzk/JzEu3VQoNcdO1UFIoLknMS0nMyc9LtVXKy1dSsLfjssnJT07MCU4tKQEqLFYoyEmsTC0KSc0FMkpS/RJzgSpfLG97uWji8ynzn3VMeLZi4bO5+zUMNZX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ARrhU2Eg8TxYQgAAJYgAAApAAAAdW5pdmVyc2FsL3NraW5fY3VzdG9taXphdGlvbl9zZXR0aW5ncy54bWy1Wktv48gRvu+vaChYYAME1oN6OdAooMiWTYxMaUXankkQCC2xbREm2VqypRkvdMgpyDEBcg2C5JDkX+S/5DBJ/kWqm6RFypJM2hNxbAyr66uqrlc/5F704AbaOuLMd38k3GWBRTl3g/uo/w1CvQXzWDgJaUR5VN1Rbt3AYZ+M4I4JGlAjTgKHhI4mRqN+DQ3lB3U7alfvwltz0GygThM3cBfpuKXB2LminysajOmNutar7omI5YZ0QQN+WGqvmht9DjCCiIbcCBz6ua/kubND+RlchMRxgS/qt5vi2aZat3pTPKhZb3VaeNtQFUVpI62l1/XattM576h1hGvNVk3ZDroNpaGgeqtVP29v651GS4G34XkbpDTxeRs1O81mQ982cAPQSFUHekPbdpTzel0Fbbh7rm2Hw0GnVkP1el1p6ttWWxkOagi4FZChKl3hQEVXBkp7qw7UeldBQ204GDa3WMdtrYW6Ddyu1bbNwUCp1XbO3c0u664dtfB0Une+IPBgCA6OityqHkiu3mIdhsBsU3/lEU5RQHz6rvKfv//2v3/9w7//+Ocvv/v9l3/85cuf/vld/aeVJEVlOqeA1LI8NSYCWYjrH5TWq8qxlFHali2OLB25zrvKfM05C84WLOBg8FnAQp94lf5P4vxJZlcEyTY0LIO7Iwu6U9eRn6KwRBfkNDynQAvmr0jwOGL37GxOFg/3IVsHTiEzl48rGnpu8ADctfOOhk8q8tyIG5z6OftwVzzFYSvoWREV5rWxeAohPTKnXqqxJj8lcDuVL3tkD7pxI5dLqFoXzynoitzTfAC6qnhOYwLQko9aRzwvgzj9zIFdES2gcZLdI480zCuJW+ZJFFutV2XzaRWye+HsPO7lQD/hPAYdKLgXFtbEUwgkJigUFopS4jY5f32PMXnd7yU9H7RAcLPNJSFJkZPBTBtfTVTz42w0vhjPBsZFpa/FVYlEWX7zXaPd/VxvtaF1JcCCoqwrdTTKC0NSWKtWTJZpT8ejGQjEo5mJP9iVvvhdGjq+tkeGiSv95D+lBUym+KbSF7+LQK+nU2zaM2tk6HhmWDNzbEu/jLCN9Ur/I1ujJdlQxBnauPQT4kuKoD+7IUWR5zpyQPRsN1jTAvr08ZVqmLMptuypodnG2Kz0LRaGjz+TksmaLyF7liRCjhuRuUcdqRZyRI6L/gLa5SYNwT++dIGT+cQNzopon6q3hnkxs8fjkTXDpp5SKn0cOEgPidBUXtBUtfAUZIQEFvPXwWcy+6QEpHpeaSGXxsXlCH5sYcile7/04Ie/wpoJhpBMaFAACImDp5B1lnU7nurCh6AQEbQiUfSJhU4uabKhKyDbMLUxpKZmZ+TbQkwqGwLvBgtIHbrgBeRdYctSL/BsMP4AOQ61OS4JGr+HknxfEvQRW1BD2CoAM9Ub40IVFSHKMC2QtAYXROS794jIYgE44c2Ny9YRUISHoUxkNUZnpTVZ+PtrCKShjo5UeywYnC3f7t0NBVNCB9a5ArqgDWlYF9n1/bXxy9lQNUZYn0G66ePbmS27pFDqk0cUMI6IsyHBgqI5XZA1VMIjjDmuI8dE5KUJP6zdHxHhSf/5Nmldpo4/fPsKk3IN74BlsGUGZbBPWfGXtAu3JTN4pSEi149aUcQBrzbB0rCpTo3x1wlR5PprL+7SXyNQT8aVDdaLdrzdX8XD9n8wxopb8MCAjjZwWSkQhpVYLDmweHqlgIY5BHWTuJ9DwxfH1FICzHEiw2ToDWJuwHM5Q27Ao+VE3OKBZdiw2bqlc3H8KACWtRpH7XC8xSHRo3BKfyrVOb1jsF/yKNnEGxlYu2T4i0Q5s1XKLS22YY/AcBNk3sdJBVI91xeHqGJir69w6op4NcjN55atPUdWt+c+yBUB/Lz26fN92F3IfEn1SJTmdbwo/eKNhsRTnMZ6J+U2EE8FWjhWmfp8U8QsrE61y5mmmhoWJwpRz15xHFSH8MnItmYjdSAkQJn4hC+WsArfiYNecVnxiUDHQxXkJZO3KAkXy3/95m/FxezZE1NRQv15WTlQ/KJr4id5vzIZp9GvC8ix1UEeKl8KApMDVQotfr6yDUjQr3JkIfGy5DNf3HEVUg0lkIRRtW1Vu7yCKrFkUbB1CHvBkkKu1Ol7aHxyr1/pX5HwARqnzZhXVpD0vMhNXtqG3RF3zT03oCXhb16JxORtYzJTdV2e/aFGPXfxEC+/Dhxgkns+5LH7MvK0S9WE7rwnkjouLy9TLm5p14KWEL/vGsLm4Fr3RNjdqHgEejjPXdAEPGTeRFxtPb/LBQZxEwdp3OehONKnb1mOaMk+JbHr3xEvArYsaZ91AjZMxGYxEZmn7XNPRe04GdaEsM93wzxYFrR4Nhn2PH0fpWkDefObtfuJ9sxwOGUlQxnLd8R9fpN+5s/4M8R9fkssKWM41j0D7Y9kkelt3ICEWXqRyAEPDWSPSnjStzyPsGAkbmWjjEkJIc/pM4f2sy3Odn2a1LQYytpdPWJ4L3jaw1wJzPxRzj4SXz7kBnY5XD2dxD3uco8ez3A5HajDbBLI90NlkPAcqoP4S4R9n8RUxB9X9F0FTiNksRTtPqqgRMa7ivBq/E3NMdwqbWqip5VC+rKny5ZeCheITp5ByHmfhrC44E+DetVnbupVTwWol4g9Hr9g7c9piCEFXJqmaJ6W5V6mt2E3clOahx0ZzOL5EkQHcEpKMRlCLqvkxiqtmPglOw67S+56dEPTbpUhZFxzeva9CErjdGarfETveDa3E0rpEkja3S4Rs9z5gaMweSjLt8/sQMmK42Qeydkf6Fjp8rPTdWBBSju1SPZsk2Z8L+rVA6qA95j3e9XsQgsN6tlXrfs0gIK8o3968D9QSwMEFAACAAgABWuFTYw15O6IFAAAJGQAABcAAAB1bml2ZXJzYWwvdW5pdmVyc2FsLnBuZ+3deVhS2d8AcBvbxhazMrUcSUubLIV0yiWFFsscLc0WNRcwLTPHTBl3gbLph1vZRCnmgpXlLpkRKgqZJblSLmBuWC6EJKSIKAi8zDv1vDP66+/3n+vziA/nXM89557v59xzzh/3Jrocs1+ltlFNRUVllcMRO1cVlcVOKiqqocuXKlPkB3baK/8sQrraH1Apa9PlKr8sDth/dL+KSnnqijnfJcrvP14+4oFUUVld/9fvInpIgb+Kil+Vg93+k1E+4/3Oyf6Rsw0foo9SVeBXPOuuV/752e73R/HxD9au1VqresBl+Zjxg4SPRgmIDcbH1xjor7Fz2vPuCuKpYwrmZ4wzLgS9bVv4WBalqDi/iBCEeOvEmjqJYXTZ9hOqiiV1lyaHSskDPbXTPUEUN5/okVGOI7h2ON8ccWXRUu1/flyNDURMpV7U77J7DNNLUcz0suURYHbUO/upswsONVladCMFZFE3fMNiYI1j54F/Zys/LoTkbnSQRX1p2yt4BksxudsY3Hlk/kEx2gWnJ3P18ofixZWDZRW8FhXVlZAX//fxovrqRUN1+VQ+7EcjI7d/Zf2dT1ladNfGJY3ZfNs87PD8/CmzzfifE9QMVOdntKxcbjSwvebEgvKuINqDDvibjcaYz8u5tekJ5LjGKbsFrXwCaSy+vZbTMj/907kXL+0OndTQmX+RX7zMc9M4sc87ZH5RYaobjIwfJL1RmV/dDUbRp1w/ZunMT69d6Y4vSDBe2Dx3/JTxWbUCXuu8ovZd+m6dthJ//TXL3G9eem76ohXrNI8f8p/f+4tW4HwOOS0Kr51f1JtV363T8CmHROT5hX2E8H1gUJSwoG8Rvu3FCdtzyyzmF1X1/TrVGG8PbUuZH6k+S3c6nbTT/HP+8crkGM1dSzpF5+cVtdniu3W67WZo2Jaxa1762+Yr1xOTCgzMFsTTdQeiweMr1QPzixr+fp0mi/JeWZkvkKLz3QDknnq13oWVOb/Zfd+vk8/dO5YBDfOjA/z9AKxNwv8wBqAAUAAoABQACgAFgAJAAaAAUAAoABQACgAFgAJAAaAAUAAoABQACgAFgAJAAaAAUAAoABQACgAFgAJAAaAAUAAoABQACgAFgAJAAaAAUAAoABQACgAFgAJAAaAAUAAoABQACgAFgAJAAaAAUAAoABQACgAFgAJAAaAAUAAoABQACgAFgAJAAaAAUAAo/t9QQOD4Gtl0715Y9qIFDYR8USzVs1wpWPNfHtknXbXcaMOeDYcXFmi+GR+V/+VY3YJOj0/MuJuhueAsunu+e7m+l3x7+6MFyWt0vtzSRRhA1PLU5gXJ27orCAP8cqMF/3J5E8N3cjQzhJ+Dmn7ff8LZlhT7uZweAZ95qWXKD+gnVmPCYTx5RAF84PDd9H9dT8vfEBLRZ0O0CUUE7WJRRMJ8mCxwandIrUwU2yBgSzjeH8fbZLsxNZBomYgVCZ9tcjM1vaVbHRWO4aGlLz6A1f8dlMSrbnCU6KzineLO5uNwIbP3+XnKJWQwnBFilb7R6bdoKastQD5pibcRtpi7aTo2fGDKjqkHNI9jJnGEz2OctF401xHeUzvZtANUOR6Ckfb2k2my8UwCWyEXW9SWmWByeksUh758TAZTI6dpM6/BA5HTHTxXsqc1o/r8kEQmE2Aw7PF2XrX/8B55yiOpme216taqvr5ps/FuzQxpuRwdaqrqQ6wI+Bp/2MBcuYbMFaRfbqhW0j8ay5YOjHEmwzNJLGQpmBgU23sw0RLvFXSjSIrqFWSJDn3GQqfuZ4LTyDV8e73oYVVycbcrzQeexWKkxg1vsVBQRkRVrVzMh873bj8Xmis+B8BihQqe1464lKDjYGk3HfpcmzIm7goeEzPHG8K3a6XC5DOtzQ0KOOW8NCVFGtFEKP8dbjzY1euxmk6o6BL29JqhZqvSAz3d/Pl0rsC8MTzSk/MtLNLP5srffU7cllNJLkfY3SQJqUztpyI0aze1NX844Vojc29MItmzHldTQz1SBr7Jw5DjrnrA8UwthhD2cMOSjn1mp1UaUaG9Q3KDjfr+WXATE2O9TgxD1f51efVp0VMNrTFF6qCZj320dvLDpMCO141Y2NyH2nfn5gYMt9DlOqI9KYc62lGF5KDqi0Xm77WCj+2O0Gp+ZrLDTDxUKb57gkhjC/q+DkKDvpsKOM9rXhGPh0ihpdnCYEV0+oxk7Awxu56ZvsLIHrpuMiqhgfniOPxOG2iyXGDgge/rhxsN+Zp28Fx878tj9Z4+1r//kpVgoLn/MQ0TVeCyS13dz+HZVFuV/3A37KG8JuxeX3oMhTHx5AnF/XGwx59VoEixnCQC65ORR79G52Df0rEqE9OJFVJkXz6pwoZOiA4kInnCqpLsU7VeECszfEp9/0ani9EQDDp5dkkR+DQ9ybf5NTKzQx72PnL8MCSDfuPRyOtKWV89tZe4BGe4JV+u4ylwPJTLPZh0qYPljVrjTWHw6YEC8yAOb6TtGzXT1n22NkNQWEjjnLCXJKQVM7CgacIJ9VaPvckmYC0n/s943Rj8wet3Yqrcw8iYOq8zEA+zMK26vNPmpEtnkmM8oQWfKa3eqBdeFEx6HCxiBQw99RD0kwxsEMT5MBIp3UWP3vv1lsUfeIFC3+5AEXrLdCjK84A/MApDsmsi9IL+Os9mfOfB0LQcTh51Xymmiy2eMwrSYjQ7S694JicF5t2DYh1kkikK6Cih3j+Gr6nzmD17wQbbGGXWxQ1Wt8U26v/V3iDxowFm0m5OkmH4Uk8oQj64DNZdO9XuSKHNjYApflvqeqSv0qShm8hWo+jPPEN6Tj1zm+wMheCD7qFrczhzf/dFVOXSHIx89igBO9DAwaRPWjNbvJtkNcXSiZcrwFnrj+qdgWRgQiG2Tw6C944gWF90hZMm6o2F2k+nggN5yV1qRkOU4U4FX8qsp/dZ0Dhfln2y5iRpD/U4gdbu1stx1fC1K9VweewssZbZimIeH/ePE2dUr1YOaeua+BTToMOHux3kKVwc1bQ/vRoeTqBHqhljsNTrk+WPV9ey0TxPdo9MRMSg2BQZGDPb/FAe5knB0OPm3KvB4dh0H/YusZ88VNBtjh/IJ0k/jKiLcZYcwdzfoW5JuIrERL7ygxJrktkV58dM+fWGMh1PWuZoe9WPRttMncZWtHHX+rL3g207z9qsz/eByqqmJcyBH2vipMsGrHkxbxxlJZd3e3uczNMGF4+8sWQp63kTb3bJojZiy6XOZuNfdSUR74LU3xdJ0+Q6Qw5wHhrcn15umiHZS+8J5F47j1KJHbphMRC0RKQQmzih5UICu69sgxY2pzK8FT1ZR5FnVYMdfYf76ob/egrvKadf+UiJNpMknJwcBzlm3a34+9m6g09XZk2a/MEDlY3CglbZQllFjPR8MJFxiibMFsQNIskoYj66FJr/E9GP/aDSx62/TG4h87rc6iuRjE2Hw8eCs+QDoSDeeAGcSPbjjpems2a7mvM57jQfIhldCxX7SGT0nNeVtHwbQiIi7CzEQ5U7ki662iGKsmT5cVWFy9dqglabGI/dt+4AYWbqQdMNf5B4FBE4QbIiN/71zC74iy4MYQe+s3cPuhNlObJXWpKNTYdliZdx+F/HHEvi1Rh+UilBPE7pb0c237jgQthhKitgeNJ5XtVHUau9yDqEkDYYexOPp7HlNvlc6+nJ6tEQ+i+DnRy+yG+uZ0ooQaVqF2KWl4A6GCE7cjpTQ/WSsdWTpJdpZG43x1zDaTEOp9dBml7NHeHImgfPtEWyl5UXvR2yPxR/EPQpDRrVtqW5J1pXGNBS/2ZGgFyMmwCv7KgopEFSbxj9BXcA9m1wpOpEzY6kOycZDoEaGrQm/Jbskr1EL8ZxOQ80LRrCYv64yRW8F0d/msE+5cY8RIcoG7GI/MeV333jWni6hGRWrwVa4QqxmpLQBYVkCpT2U90Fvf80zB4j1u0Sx8pjmw6PeUM0nM7+st2MLNaaoKpf9tvtCopSX3L1eE5+cbIEQSFWEj32GuJbDjYGL8PN6lYYx8kMw5oOIplt9c21IV+n7i9Q5pc3sTUD4J+0i1MlcWFwSCFcoVQio3a9PgPRKU4O1C2McoXdRE0qSLxopyi8fGgkwY6+GCepoFvdPNREvTtbFe/w3n0vYbZ5ybq6rYdxBshYjAbonjUTvhMLvewMevD0dC+rxDsM8j6SPQZ+dyKH7j9uU9MnNfo6z+mzUKUvvjor0CEgmVp8EfKPWxJsSSCkECyhCy+1hJinGUvT2juOQE5vH0JSNda3kSDQ0bjDM4XS0wGQHMwjNGpc30p4902CnSg2P/kuV2btBimEbRGZ4nWXG2GUTiLZMn5kyD4nDJPY1dxeHxGL0Q/ffflnfAnKAj8x7PLwLHv6qV8f+RFWttPEsS0cxpSvddRr7unKJPfSz/w9/ko2uku9LjY3p0PBus7u1tRcAloYr/YjKTcHXXZaKab2Qd0U53dbswOOMkGUZVtPfZd67aqgaXKNTPqDa79iIoLVW/UMkkErFWJ0s6HrA7j6FvGNFGe85XXL2p+RuXSvThQtYBUjKvr1rZeSDEbcefGNkDg/8TDOmSrgPEyFVks786HhyE0f8gTLhkpz+vjjtStuT6CpzyE6guYhMA55PSlouZEonUPFftpZ6tItnEj8epOq1olSzhlvxvBTZ1kPSY+1V+BmI4szYFsDXl2b5ZCClIMvDCnxLxj6YCkUbMXF2dZE1OJYu2XY1xoWDZJYm7zzVIhHrKwDO8KabaFJ2+LqKqYlt9PTb5CEE7ey7mIH54ZAim4UH0noPbV+e4EjjICWcDN7O4N54rxlgmn55Jg/gr3s6cT+iMAkC4WtX07Upx+fMNum7mCHnRQvtdc1P2JFNsncY7I7AvwIh3ETXtvy7T6SpLwRqM/XZfALknYUv4pzyVB5M335DsXwNYO6ZWPSs0ycvay9i36T9c2YwtSz/0PgHvBnHwxbjaLaUsv3Zzf+sr5VMSHwWoF7+qf19K0sj32Fuxu1lDPLa+X+G4+PPRfFtl+LjMVwfzd7IlDlTO2tK7HdGSB5RZQaT0XJggKqSfucQXJz+LMW0AOkU0F3DGyUnJnjcQgnEUx8/kjvS1WOq2Gg/G8TkI2rbESdJ7YdwpHOvWmPbNRJHimvdo850mbzIOWcQz+aJ5H4LsFJkPmETIaWkRA7nGLpmtqmzX6LsPktsKZfiFljaw/Zvo7uvsHJqG74tRa8Jrqg9f65Rmo66uM6QrdMOd3slU2kYqaETW2DdJh8ovUgcc4Les2YSo+7nCHPeaT+qeMedf3RMdQlu6tccTDMaM3W+w+gLqAkDU7Mhbc9qKzDuEfY3ZdWHcn3caOxt737tr5IXDoQJ2y9xr4eOi4slRgoXCoLGKm8PUKB/4lFCBuN32Q60o91MyQuquAKBG0bTa1GYqA2PgqqsAA7mqLtSi4WnomJ5dWMIWUxs3MgGJ2XAV0ZmCUonLjQpzjz+k6iX4maEQ7h6jx6huFhlmoQHooRZrL75nSd91nVtrJoclG/G01yqny46Wzjcq+zjTEQ69FrzWkIM71jZtQvxGqbnMAaeaRNQ2hN3PhEVpAYOQ6mzzbzrvHaUyaVF7Q6VbikpR3lsVcdLHYw/TaYuKmCaXOTDjtwU8IGxypZj6jmjjQ6XTx0XcvH0jit0wP6DBGWvuyZCO4Jk3Gd2TbljF/+c3JRJth+jPWYXBjNUF7f0Do7SBXZ8S5JvSYIDJuS+2iibEaR3ES3IO4uzNNSivEYPa7EesSGKa+J9t8YENESXdLvrKzDL1/r4FVxNYCAeu79iwfFJ4gQNEBOhynXRfb0tXX+03OGqTaTb5YxDR3VKzKILlDJu1Q1o/hExNMveU1BoKigxuP6YZI12WqLROwhz5LS2psxs4/mloSWScvXO+50ijOjnG9r1vH93+2Oi4PKNcIFzaPMMmEao1DQHDxG+agrdckKvbnBCAf+shiXw6j7qG+lLtC3IsvqZlzl8ZVp0vIIWG3fNta3CBhf6oORiZRHDj+HwW3FPE+KD0cuBHNFNMlYcbEitzrCJ75xK/5z7JFjtm4v4s6ZYfTWqTdW8d8a4LNg+M744T6QDY/hLr3CQc/khbQmpJu//FutzNyF4RvKZxwCj4iIs7XKPuBLJ+aEDCI6+EnEab3bFRxPNUFsOwsuG3MTKF0phNihThyVSdaa9g4rM89absRRNxJ11yExLn2TM3biITnqh2cjYGtyaP+326spVN1GzKF4+ijuiUyIQz0hFSO8eBLSWqJvFTkBfsap3OcpF81G0qT9rUiXPPbpGRxhbpivXOzcR4RdV66spcrV5wBU8Cb4ei5DeZ/YxnqPdNbnySjyFJJ6HB/rnMZMibLa8jWs4KqiN1eQcaXR24kVORV+rSH9o658gRXf3nuIZH7ERw+2lXOmuY/ZNDUCxkSLPz1MvXTTKLxXYtt4nzIuk23+3GMK741Z+cFKfruIlWEDfSf7IufI7nzbfttoKYblZG9R2UpENrNqWBLRXBqyW5Ja0CjF6DqVaXiEXSbWTveU5TQPB8GlPXUXJqc6nNl9jy950rZZ/U4en13UEx7Z/4+NIeU8fAzEKBMdX4d9UMckRhMneLOl5Vtn7TtLBdhQSKFbXBnmfn/YGm5wOwZVRib+8AbnDK0qxhp0KtpAD4StIWjhqK+uyKx8+AP6Ra9a/7jXtn9uCFQ+JwaQ42SZ6NbYo3AGYWjcGbpaV9PpNmzwXoi0D8kY18PMTXijKB+4DAkp5v1uWjCfQts5f7/Ofc9mfAv1xOqdUMR/eUWCAd69aeG2TssVxMfsl3uXLHzZwrVGmGLWGfvxp2sLNp20o1j7SLeXKSQsmm5CpNqCbMSgt2rXr3pzYpoifPPAdu2Fb6yIXHVyR/QTKQ102ihHxjLfZ76gYr0WN/LQfcpZ0YQAo/B0cF23YMcvt/TqxS1D9Ni6PPQHZVUZ/OzIgcBYyK/37jXN3zSEqXYdKEp0wsypn7FYGsLeH+ikovxxOHTMruwAIv5/AFBLAwQUAAIACAAFa4VNle6RfksAAABrAAAAGwAAAHVuaXZlcnNhbC91bml2ZXJzYWwucG5nLnhtbLOxr8jNUShLLSrOzM+zVTLUM1Cyt+PlsikoSi3LTC1XqACKAQUhQEmhEsg1QnDLM1NKMoBCBuZmCMGM1Mz0jBJbJQsDc7igPtBMAFBLAQIAABQAAgAIAARrhU0VDq0oZAQAAAcRAAAdAAAAAAAAAAEAAAAAAAAAAAB1bml2ZXJzYWwvY29tbW9uX21lc3NhZ2VzLmxuZ1BLAQIAABQAAgAIAARrhU0IfgsjKQMAAIYMAAAnAAAAAAAAAAEAAAAAAJ8EAAB1bml2ZXJzYWwvZmxhc2hfcHVibGlzaGluZ19zZXR0aW5ncy54bWxQSwECAAAUAAIACAAEa4VNAHJZergCAABXCgAAIQAAAAAAAAABAAAAAAANCAAAdW5pdmVyc2FsL2ZsYXNoX3NraW5fc2V0dGluZ3MueG1sUEsBAgAAFAACAAgABGuFTSqWD2f+AgAAlwsAACYAAAAAAAAAAQAAAAAABAsAAHVuaXZlcnNhbC9odG1sX3B1Ymxpc2hpbmdfc2V0dGluZ3MueG1sUEsBAgAAFAACAAgABGuFTQyoAUWjAQAANAYAAB8AAAAAAAAAAQAAAAAARg4AAHVuaXZlcnNhbC9odG1sX3NraW5fc2V0dGluZ3MuanNQSwECAAAUAAIACAAEa4VNPTwv0cEAAADlAQAAGgAAAAAAAAABAAAAAAAmEAAAdW5pdmVyc2FsL2kxOG5fcHJlc2V0cy54bWxQSwECAAAUAAIACAAEa4VN0dovbnQAAAB0AAAAHAAAAAAAAAABAAAAAAAfEQAAdW5pdmVyc2FsL2xvY2FsX3NldHRpbmdzLnhtbFBLAQIAABQAAgAIAESUV0cjtE77+wIAALAIAAAUAAAAAAAAAAEAAAAAAM0RAAB1bml2ZXJzYWwvcGxheWVyLnhtbFBLAQIAABQAAgAIAARrhU2Eg8TxYQgAAJYgAAApAAAAAAAAAAEAAAAAAPoUAAB1bml2ZXJzYWwvc2tpbl9jdXN0b21pemF0aW9uX3NldHRpbmdzLnhtbFBLAQIAABQAAgAIAAVrhU2MNeTuiBQAACRkAAAXAAAAAAAAAAAAAAAAAKIdAAB1bml2ZXJzYWwvdW5pdmVyc2FsLnBuZ1BLAQIAABQAAgAIAAVrhU2V7pF+SwAAAGsAAAAbAAAAAAAAAAEAAAAAAF8yAAB1bml2ZXJzYWwvdW5pdmVyc2FsLnBuZy54bWxQSwUGAAAAAAsACwBJAwAA4zIAAAAA"/>
  <p:tag name="ISPRING_PRESENTATION_TITLE" val="164855"/>
</p:tagLst>
</file>

<file path=ppt/theme/theme1.xml><?xml version="1.0" encoding="utf-8"?>
<a:theme xmlns:a="http://schemas.openxmlformats.org/drawingml/2006/main" name="Office 主题​​">
  <a:themeElements>
    <a:clrScheme name="自定义 20">
      <a:dk1>
        <a:srgbClr val="EFEFEF"/>
      </a:dk1>
      <a:lt1>
        <a:srgbClr val="EFEFEF"/>
      </a:lt1>
      <a:dk2>
        <a:srgbClr val="EFEFEF"/>
      </a:dk2>
      <a:lt2>
        <a:srgbClr val="EFEFEF"/>
      </a:lt2>
      <a:accent1>
        <a:srgbClr val="0070C0"/>
      </a:accent1>
      <a:accent2>
        <a:srgbClr val="002060"/>
      </a:accent2>
      <a:accent3>
        <a:srgbClr val="0070C0"/>
      </a:accent3>
      <a:accent4>
        <a:srgbClr val="002060"/>
      </a:accent4>
      <a:accent5>
        <a:srgbClr val="0070C0"/>
      </a:accent5>
      <a:accent6>
        <a:srgbClr val="002060"/>
      </a:accent6>
      <a:hlink>
        <a:srgbClr val="0070C0"/>
      </a:hlink>
      <a:folHlink>
        <a:srgbClr val="00206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6284</TotalTime>
  <Words>1676</Words>
  <Application>Microsoft Office PowerPoint</Application>
  <PresentationFormat>全屏显示(16:9)</PresentationFormat>
  <Paragraphs>394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Arial Unicode MS</vt:lpstr>
      <vt:lpstr>DIN Mittelschrift Std</vt:lpstr>
      <vt:lpstr>Gill Sans</vt:lpstr>
      <vt:lpstr>PingFang SC</vt:lpstr>
      <vt:lpstr>等线</vt:lpstr>
      <vt:lpstr>方正兰亭准黑_GBK</vt:lpstr>
      <vt:lpstr>微软雅黑</vt:lpstr>
      <vt:lpstr>Arial</vt:lpstr>
      <vt:lpstr>Calibri</vt:lpstr>
      <vt:lpstr>Castellar</vt:lpstr>
      <vt:lpstr>Franklin Gothic Book</vt:lpstr>
      <vt:lpstr>Franklin Gothic Medium</vt:lpstr>
      <vt:lpstr>Helvetica</vt:lpstr>
      <vt:lpstr>Lato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164855</dc:title>
  <dc:creator>江涛</dc:creator>
  <cp:lastModifiedBy>涛 江</cp:lastModifiedBy>
  <cp:revision>65</cp:revision>
  <dcterms:created xsi:type="dcterms:W3CDTF">2016-04-01T07:35:00Z</dcterms:created>
  <dcterms:modified xsi:type="dcterms:W3CDTF">2022-11-13T09:43:10Z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