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4591B5-700F-48E2-92DD-E13D1ABE1C9F}">
  <a:tblStyle styleId="{524591B5-700F-48E2-92DD-E13D1ABE1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F4CA55-6983-4B30-8D31-6313A715BEB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E7DC371-7CB7-453F-A0FB-697A45BBDD0C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66720D4-EFF1-4681-AF5C-CA986989EFF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B578623-2CB7-43A0-B1AF-59EF7957EA1A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695c3c9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695c3c9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b695c3c91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b695c3c91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695c3c91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0b695c3c91_5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b695c3c9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b695c3c91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695c3c91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0b695c3c91_5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b695c3c91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b695c3c91_5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b695c3c91_5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0b695c3c91_5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b695c3c91_1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b695c3c91_10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b695c3c91_1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b695c3c91_10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b695c3c91_1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0b695c3c91_10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b695c3c91_1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b695c3c91_10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695c3c91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b695c3c91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b695c3c91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b695c3c91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b695c3c91_1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0b695c3c91_1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b695c3c91_1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b695c3c91_1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695c3c91_1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695c3c91_1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b695c3c91_1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b695c3c91_1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b695c3c91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b695c3c9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b695c3c91_1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b695c3c91_1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b695c3c91_1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b695c3c91_1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b695c3c91_1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b695c3c91_1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0b695c3c91_1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0b695c3c91_1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695c3c91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b695c3c91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b695c3c91_1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b695c3c91_1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0b695c3c91_16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0b695c3c91_1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b695c3c91_16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b695c3c91_16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695c3c91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0b695c3c91_5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695c3c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695c3c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b695c3c91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b695c3c91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695c3c9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b695c3c9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695c3c91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695c3c91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695c3c91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695c3c91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researchgate.net/publication/329645066_UIT-VSFC_Vietnamese_Students'_Feedback_Corpus_for_Sentiment_Analysis" TargetMode="External"/><Relationship Id="rId4" Type="http://schemas.openxmlformats.org/officeDocument/2006/relationships/hyperlink" Target="https://paperswithcode.com/paper/a-simple-and-efficient-ensemble-classifier/review/" TargetMode="External"/><Relationship Id="rId11" Type="http://schemas.openxmlformats.org/officeDocument/2006/relationships/hyperlink" Target="https://arxiv.org/abs/2003.00744" TargetMode="External"/><Relationship Id="rId10" Type="http://schemas.openxmlformats.org/officeDocument/2006/relationships/hyperlink" Target="https://arxiv.org/abs/1907.11692" TargetMode="External"/><Relationship Id="rId9" Type="http://schemas.openxmlformats.org/officeDocument/2006/relationships/hyperlink" Target="https://arxiv.org/abs/1810.04805" TargetMode="External"/><Relationship Id="rId5" Type="http://schemas.openxmlformats.org/officeDocument/2006/relationships/hyperlink" Target="https://stanford.edu/~shervine/teaching/cs-230/cheatsheet-recurrent-neural-networks" TargetMode="External"/><Relationship Id="rId6" Type="http://schemas.openxmlformats.org/officeDocument/2006/relationships/hyperlink" Target="https://arxiv.org/abs/1808.03314" TargetMode="External"/><Relationship Id="rId7" Type="http://schemas.openxmlformats.org/officeDocument/2006/relationships/hyperlink" Target="https://www.coursera.org/learn/nlp-sequence-models" TargetMode="External"/><Relationship Id="rId8" Type="http://schemas.openxmlformats.org/officeDocument/2006/relationships/hyperlink" Target="https://arxiv.org/abs/1706.0376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ctrTitle"/>
          </p:nvPr>
        </p:nvSpPr>
        <p:spPr>
          <a:xfrm>
            <a:off x="311708" y="46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550"/>
              <a:t>Vietnamese Sentiment Analysis </a:t>
            </a:r>
            <a:endParaRPr b="1" sz="355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3550"/>
              <a:t>Capstone Project</a:t>
            </a:r>
            <a:endParaRPr/>
          </a:p>
        </p:txBody>
      </p:sp>
      <p:sp>
        <p:nvSpPr>
          <p:cNvPr id="205" name="Google Shape;205;p37"/>
          <p:cNvSpPr txBox="1"/>
          <p:nvPr>
            <p:ph idx="1" type="subTitle"/>
          </p:nvPr>
        </p:nvSpPr>
        <p:spPr>
          <a:xfrm>
            <a:off x="311700" y="266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Group 3</a:t>
            </a:r>
            <a:endParaRPr b="1" sz="1800">
              <a:solidFill>
                <a:schemeClr val="dk1"/>
              </a:solidFill>
            </a:endParaRPr>
          </a:p>
          <a:p>
            <a:pPr indent="2602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Phạm Văn Cường - 20194421 </a:t>
            </a:r>
            <a:endParaRPr b="1" sz="1200">
              <a:solidFill>
                <a:schemeClr val="dk1"/>
              </a:solidFill>
            </a:endParaRPr>
          </a:p>
          <a:p>
            <a:pPr indent="2602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Nguyễn Việt Hoàng - 20194434</a:t>
            </a:r>
            <a:endParaRPr b="1" sz="1200">
              <a:solidFill>
                <a:schemeClr val="dk1"/>
              </a:solidFill>
            </a:endParaRPr>
          </a:p>
          <a:p>
            <a:pPr indent="2602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Hoàng Văn Khánh - 20194440 </a:t>
            </a:r>
            <a:endParaRPr b="1" sz="1200">
              <a:solidFill>
                <a:schemeClr val="dk1"/>
              </a:solidFill>
            </a:endParaRPr>
          </a:p>
          <a:p>
            <a:pPr indent="2602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Phan Đức Thắng - 20194452 </a:t>
            </a:r>
            <a:endParaRPr b="1" sz="1200">
              <a:solidFill>
                <a:schemeClr val="dk1"/>
              </a:solidFill>
            </a:endParaRPr>
          </a:p>
          <a:p>
            <a:pPr indent="2602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Phạm Việt Thành - 20194454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RNN performance</a:t>
            </a:r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1542750" y="4016375"/>
            <a:ext cx="60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RNN performance on dev set with different configurations</a:t>
            </a:r>
            <a:endParaRPr i="1"/>
          </a:p>
        </p:txBody>
      </p:sp>
      <p:graphicFrame>
        <p:nvGraphicFramePr>
          <p:cNvPr id="276" name="Google Shape;276;p46"/>
          <p:cNvGraphicFramePr/>
          <p:nvPr/>
        </p:nvGraphicFramePr>
        <p:xfrm>
          <a:off x="1600463" y="112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{524591B5-700F-48E2-92DD-E13D1ABE1C9F}</a:tableStyleId>
              </a:tblPr>
              <a:tblGrid>
                <a:gridCol w="342375"/>
                <a:gridCol w="2419350"/>
                <a:gridCol w="704850"/>
                <a:gridCol w="457200"/>
                <a:gridCol w="523875"/>
                <a:gridCol w="476250"/>
                <a:gridCol w="476250"/>
                <a:gridCol w="542925"/>
              </a:tblGrid>
              <a:tr h="279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Hyper params tuning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40005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Avg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layer, one-hot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88.94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42.03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88.16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layer, word embedding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88.82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89.84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91.09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88.36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layers, one-hot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90.59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91.77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46.51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93.08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90.35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layers, word-embedding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90.84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92.03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42.52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93.60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90.54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layers, one-hot, word segmentation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90.52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91.49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93.08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89.89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layers, word-embedding, word segmentation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91.09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92.46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41.12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93.18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90.46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634181" y="0"/>
            <a:ext cx="7886700" cy="59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282" name="Google Shape;28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83138"/>
            <a:ext cx="5700899" cy="33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7"/>
          <p:cNvSpPr txBox="1"/>
          <p:nvPr/>
        </p:nvSpPr>
        <p:spPr>
          <a:xfrm>
            <a:off x="5802175" y="1562675"/>
            <a:ext cx="30552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implementation is the classic many-to-one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in this approach,  this approach does not effectively utilize all informations of all words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634181" y="0"/>
            <a:ext cx="7886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 rotWithShape="1">
          <a:blip r:embed="rId3">
            <a:alphaModFix/>
          </a:blip>
          <a:srcRect b="14392" l="18672" r="20086" t="10255"/>
          <a:stretch/>
        </p:blipFill>
        <p:spPr>
          <a:xfrm>
            <a:off x="1870975" y="599998"/>
            <a:ext cx="5341376" cy="35263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8"/>
          <p:cNvSpPr txBox="1"/>
          <p:nvPr/>
        </p:nvSpPr>
        <p:spPr>
          <a:xfrm>
            <a:off x="1870983" y="4393709"/>
            <a:ext cx="5826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all the output of LSTM cells to use the information from all the words in the sentence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Sum vs No Sum</a:t>
            </a:r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58" y="1149451"/>
            <a:ext cx="5818241" cy="32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929149" y="4529599"/>
            <a:ext cx="496098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Loss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Pg2zE8gOiDDKQeDwfWXbviFcAQvl6Q8cDeTZ8WqLEbNVlTdaJR8HTFaGHbOSBs90hj597i6TEU_LNvrjtOg5Vv9SBOJVIl_fuchoXrDBEfGW7Uc9shLBMx_UGpnFfQ" id="298" name="Google Shape;2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9811" y="1149451"/>
            <a:ext cx="1304288" cy="145363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9"/>
          <p:cNvSpPr txBox="1"/>
          <p:nvPr/>
        </p:nvSpPr>
        <p:spPr>
          <a:xfrm>
            <a:off x="6572721" y="1604462"/>
            <a:ext cx="187673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converge faster if use the sum of all outputs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Sum vs No Sum: Dev Results</a:t>
            </a:r>
            <a:endParaRPr/>
          </a:p>
        </p:txBody>
      </p:sp>
      <p:graphicFrame>
        <p:nvGraphicFramePr>
          <p:cNvPr id="305" name="Google Shape;305;p50"/>
          <p:cNvGraphicFramePr/>
          <p:nvPr/>
        </p:nvGraphicFramePr>
        <p:xfrm>
          <a:off x="495025" y="1170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{11F4CA55-6983-4B30-8D31-6313A715BEBB}</a:tableStyleId>
              </a:tblPr>
              <a:tblGrid>
                <a:gridCol w="1426825"/>
                <a:gridCol w="1199500"/>
                <a:gridCol w="1412050"/>
                <a:gridCol w="1520700"/>
                <a:gridCol w="1272850"/>
                <a:gridCol w="1441050"/>
              </a:tblGrid>
              <a:tr h="3166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2700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16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Avg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1-directional, no sum output </a:t>
                      </a:r>
                      <a:endParaRPr sz="2700" u="none" cap="none" strike="noStrike"/>
                    </a:p>
                  </a:txBody>
                  <a:tcPr marT="30225" marB="30225" marR="45325" marL="453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90.84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92.32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43.55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93.15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90.49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1-directional, sum output</a:t>
                      </a:r>
                      <a:endParaRPr sz="2700" u="none" cap="none" strike="noStrike"/>
                    </a:p>
                  </a:txBody>
                  <a:tcPr marT="30225" marB="30225" marR="45325" marL="453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89.32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91.67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48.89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91.84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89.79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835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Bidirectional, no sum output</a:t>
                      </a:r>
                      <a:endParaRPr sz="2700" u="none" cap="none" strike="noStrike"/>
                    </a:p>
                  </a:txBody>
                  <a:tcPr marT="30225" marB="30225" marR="45325" marL="453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89.83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91.55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92.31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87.71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1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Bidirectional, sum output</a:t>
                      </a:r>
                      <a:endParaRPr sz="2700" u="none" cap="none" strike="noStrike"/>
                    </a:p>
                  </a:txBody>
                  <a:tcPr marT="30225" marB="30225" marR="45325" marL="453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89.96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92.20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52.97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92.30</a:t>
                      </a:r>
                      <a:endParaRPr sz="2700" u="none" cap="none" strike="noStrike"/>
                    </a:p>
                  </a:txBody>
                  <a:tcPr marT="30225" marB="30225" marR="45325" marL="453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90.44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628650" y="273844"/>
            <a:ext cx="7886700" cy="649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Other hyperparameters: Dev Results</a:t>
            </a:r>
            <a:endParaRPr/>
          </a:p>
        </p:txBody>
      </p:sp>
      <p:sp>
        <p:nvSpPr>
          <p:cNvPr id="311" name="Google Shape;311;p51"/>
          <p:cNvSpPr txBox="1"/>
          <p:nvPr/>
        </p:nvSpPr>
        <p:spPr>
          <a:xfrm>
            <a:off x="667365" y="923618"/>
            <a:ext cx="2081366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bidirectional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Length: 40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Layer: 500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51"/>
          <p:cNvGraphicFramePr/>
          <p:nvPr/>
        </p:nvGraphicFramePr>
        <p:xfrm>
          <a:off x="757700" y="1908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{11F4CA55-6983-4B30-8D31-6313A715BEBB}</a:tableStyleId>
              </a:tblPr>
              <a:tblGrid>
                <a:gridCol w="1323800"/>
                <a:gridCol w="1236200"/>
                <a:gridCol w="1216725"/>
                <a:gridCol w="1168050"/>
                <a:gridCol w="1177800"/>
                <a:gridCol w="1177800"/>
              </a:tblGrid>
              <a:tr h="2976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500" u="none" cap="none" strike="noStrike"/>
                      </a:b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sz="1500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7680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Avg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word segmentation</a:t>
                      </a:r>
                      <a:endParaRPr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90.21</a:t>
                      </a:r>
                      <a:endParaRPr b="0" sz="24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90.96</a:t>
                      </a:r>
                      <a:endParaRPr b="0" sz="24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53.52</a:t>
                      </a:r>
                      <a:endParaRPr b="1" sz="24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92.76</a:t>
                      </a:r>
                      <a:endParaRPr b="0" sz="24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90.15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5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segmentation</a:t>
                      </a:r>
                      <a:endParaRPr b="0"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90.27</a:t>
                      </a:r>
                      <a:endParaRPr b="1"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91.91</a:t>
                      </a:r>
                      <a:endParaRPr b="1"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46.67</a:t>
                      </a:r>
                      <a:endParaRPr b="0"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92.92</a:t>
                      </a:r>
                      <a:endParaRPr b="1" sz="1500" u="none" cap="none" strike="noStrike"/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90.33</a:t>
                      </a:r>
                      <a:endParaRPr b="1" i="0"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51425" marL="5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/>
        </p:nvSpPr>
        <p:spPr>
          <a:xfrm>
            <a:off x="449203" y="625674"/>
            <a:ext cx="52122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Encoder-decoder structure</a:t>
            </a:r>
            <a:endParaRPr sz="1100"/>
          </a:p>
          <a:p>
            <a:pPr indent="0" lvl="1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dot-product Attention</a:t>
            </a:r>
            <a:endParaRPr sz="1100"/>
          </a:p>
          <a:p>
            <a:pPr indent="-215900" lvl="1" marL="5588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attention function maps a query and a set of key-value pairs to and output.</a:t>
            </a:r>
            <a:endParaRPr sz="1100"/>
          </a:p>
          <a:p>
            <a:pPr indent="-215900" lvl="1" marL="5588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Q the matrix of queries, K the matrix of keys, V the matrix of values, the matrix of output is calculated as:</a:t>
            </a:r>
            <a:endParaRPr sz="1100"/>
          </a:p>
          <a:p>
            <a:pPr indent="-127000" lvl="1" marL="5588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Multi-Head Attention</a:t>
            </a:r>
            <a:endParaRPr sz="1100"/>
          </a:p>
          <a:p>
            <a:pPr indent="-215900" lvl="1" marL="5588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multi-head attention includes several parallel attention layers (heads):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1" marL="5588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52"/>
          <p:cNvSpPr txBox="1"/>
          <p:nvPr/>
        </p:nvSpPr>
        <p:spPr>
          <a:xfrm>
            <a:off x="3224602" y="124719"/>
            <a:ext cx="269479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1100"/>
          </a:p>
        </p:txBody>
      </p:sp>
      <p:pic>
        <p:nvPicPr>
          <p:cNvPr descr="Text&#10;&#10;Description automatically generated with medium confidence" id="319" name="Google Shape;31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162" y="2280591"/>
            <a:ext cx="3277180" cy="58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320" name="Google Shape;32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751" y="4097999"/>
            <a:ext cx="3963049" cy="58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321" name="Google Shape;321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4229" y="423299"/>
            <a:ext cx="3117480" cy="417178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 txBox="1"/>
          <p:nvPr/>
        </p:nvSpPr>
        <p:spPr>
          <a:xfrm>
            <a:off x="5827103" y="4595089"/>
            <a:ext cx="2958283" cy="2816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by Vaswani et al. 2017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/>
        </p:nvSpPr>
        <p:spPr>
          <a:xfrm>
            <a:off x="449203" y="625674"/>
            <a:ext cx="5168400" cy="4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Point-wise feed forward network</a:t>
            </a:r>
            <a:endParaRPr sz="1100"/>
          </a:p>
          <a:p>
            <a:pPr indent="-215900" lvl="1" marL="5588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encoder/decoder layer contains a fully connected feed-forward network. </a:t>
            </a:r>
            <a:endParaRPr sz="1100"/>
          </a:p>
          <a:p>
            <a:pPr indent="-215900" lvl="1" marL="5588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two linear transformations with a  ReLU activation in between. </a:t>
            </a:r>
            <a:endParaRPr sz="1100"/>
          </a:p>
          <a:p>
            <a:pPr indent="-254000" lvl="0" marL="254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 sz="1100"/>
          </a:p>
          <a:p>
            <a:pPr indent="-254000" lvl="1" marL="596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tokens and output tokens are converted into vectors of dimension d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512. </a:t>
            </a:r>
            <a:endParaRPr sz="1100"/>
          </a:p>
          <a:p>
            <a:pPr indent="0" lvl="1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Positional encoding</a:t>
            </a:r>
            <a:endParaRPr sz="1100"/>
          </a:p>
          <a:p>
            <a:pPr indent="-254000" lvl="1" marL="5969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information about positions of the tokens in the sequence </a:t>
            </a:r>
            <a:endParaRPr sz="11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328" name="Google Shape;3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505" y="423299"/>
            <a:ext cx="3117480" cy="417178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3"/>
          <p:cNvSpPr txBox="1"/>
          <p:nvPr/>
        </p:nvSpPr>
        <p:spPr>
          <a:xfrm>
            <a:off x="5827103" y="4595089"/>
            <a:ext cx="2958283" cy="2816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by Vaswani et al. 2017</a:t>
            </a:r>
            <a:endParaRPr sz="1100"/>
          </a:p>
        </p:txBody>
      </p:sp>
      <p:sp>
        <p:nvSpPr>
          <p:cNvPr id="330" name="Google Shape;330;p53"/>
          <p:cNvSpPr txBox="1"/>
          <p:nvPr/>
        </p:nvSpPr>
        <p:spPr>
          <a:xfrm>
            <a:off x="3224602" y="124719"/>
            <a:ext cx="269479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1100"/>
          </a:p>
        </p:txBody>
      </p:sp>
      <p:pic>
        <p:nvPicPr>
          <p:cNvPr descr="A screenshot of a computer&#10;&#10;Description automatically generated with low confidence" id="331" name="Google Shape;33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775" y="4052692"/>
            <a:ext cx="3323254" cy="618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36" name="Google Shape;33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5541" y="876350"/>
            <a:ext cx="2016151" cy="3890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337" name="Google Shape;33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0354" y="567535"/>
            <a:ext cx="1810960" cy="422452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4"/>
          <p:cNvSpPr txBox="1"/>
          <p:nvPr/>
        </p:nvSpPr>
        <p:spPr>
          <a:xfrm>
            <a:off x="456500" y="709277"/>
            <a:ext cx="4694297" cy="42242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70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model only contains encoder layers.</a:t>
            </a:r>
            <a:endParaRPr sz="1100"/>
          </a:p>
          <a:p>
            <a:pPr indent="-2159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Linear-transformation and softmax function are used to convert the encoder output to either:</a:t>
            </a:r>
            <a:endParaRPr sz="1100"/>
          </a:p>
          <a:p>
            <a:pPr indent="-215900" lvl="1" marL="55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token probabilities for Masked Language Model task, or</a:t>
            </a:r>
            <a:endParaRPr sz="1100"/>
          </a:p>
          <a:p>
            <a:pPr indent="-215900" lvl="1" marL="55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sentiment probabilities for sentiment analysis task.</a:t>
            </a:r>
            <a:endParaRPr sz="1100"/>
          </a:p>
          <a:p>
            <a:pPr indent="-2159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 (best value in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100"/>
          </a:p>
          <a:p>
            <a:pPr indent="-1270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3224602" y="124719"/>
            <a:ext cx="269479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1100"/>
          </a:p>
        </p:txBody>
      </p:sp>
      <p:graphicFrame>
        <p:nvGraphicFramePr>
          <p:cNvPr id="340" name="Google Shape;340;p54"/>
          <p:cNvGraphicFramePr/>
          <p:nvPr/>
        </p:nvGraphicFramePr>
        <p:xfrm>
          <a:off x="541244" y="3482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{0E7DC371-7CB7-453F-A0FB-697A45BBDD0C}</a:tableStyleId>
              </a:tblPr>
              <a:tblGrid>
                <a:gridCol w="2786900"/>
                <a:gridCol w="1748100"/>
              </a:tblGrid>
              <a:tr h="21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Parameter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Values 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21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Input/ output dimension</a:t>
                      </a:r>
                      <a:endParaRPr sz="1100"/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tokens in train</a:t>
                      </a:r>
                      <a:r>
                        <a:rPr b="1" lang="en-GB" sz="1100"/>
                        <a:t>-</a:t>
                      </a:r>
                      <a:endParaRPr b="1" sz="1100"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data’s longest sentence.</a:t>
                      </a:r>
                      <a:endParaRPr sz="1100"/>
                    </a:p>
                  </a:txBody>
                  <a:tcPr marT="0" marB="0" marR="51425" marL="51425" anchor="ctr"/>
                </a:tc>
              </a:tr>
              <a:tr h="2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Embedding dimension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20; </a:t>
                      </a:r>
                      <a:r>
                        <a:rPr b="1" lang="en-GB" sz="1100" u="none" cap="none" strike="noStrike"/>
                        <a:t>40</a:t>
                      </a:r>
                      <a:r>
                        <a:rPr lang="en-GB" sz="1100" u="none" cap="none" strike="noStrike"/>
                        <a:t>; 100; 200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2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Number of heads in multi-head attention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1; </a:t>
                      </a:r>
                      <a:r>
                        <a:rPr b="1" lang="en-GB" sz="1100" u="none" cap="none" strike="noStrike"/>
                        <a:t>2</a:t>
                      </a:r>
                      <a:r>
                        <a:rPr lang="en-GB" sz="1100" u="none" cap="none" strike="noStrike"/>
                        <a:t>;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2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Number of encoding layers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1; </a:t>
                      </a:r>
                      <a:r>
                        <a:rPr b="1" lang="en-GB" sz="1100" u="none" cap="none" strike="noStrike"/>
                        <a:t>2</a:t>
                      </a:r>
                      <a:r>
                        <a:rPr lang="en-GB" sz="1100" u="none" cap="none" strike="noStrike"/>
                        <a:t>;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22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Dimension of the feedforward network model in encoder layers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20; </a:t>
                      </a:r>
                      <a:r>
                        <a:rPr b="1" lang="en-GB" sz="1100" u="none" cap="none" strike="noStrike"/>
                        <a:t>50</a:t>
                      </a:r>
                      <a:r>
                        <a:rPr lang="en-GB" sz="1100" u="none" cap="none" strike="noStrike"/>
                        <a:t>; 200; 400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</a:tbl>
          </a:graphicData>
        </a:graphic>
      </p:graphicFrame>
      <p:sp>
        <p:nvSpPr>
          <p:cNvPr id="341" name="Google Shape;341;p54"/>
          <p:cNvSpPr txBox="1"/>
          <p:nvPr/>
        </p:nvSpPr>
        <p:spPr>
          <a:xfrm>
            <a:off x="5433806" y="4807687"/>
            <a:ext cx="1810960" cy="2816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MLM task</a:t>
            </a:r>
            <a:endParaRPr sz="1100"/>
          </a:p>
        </p:txBody>
      </p:sp>
      <p:sp>
        <p:nvSpPr>
          <p:cNvPr id="342" name="Google Shape;342;p54"/>
          <p:cNvSpPr txBox="1"/>
          <p:nvPr/>
        </p:nvSpPr>
        <p:spPr>
          <a:xfrm>
            <a:off x="7251691" y="4701667"/>
            <a:ext cx="1810960" cy="503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Sentiment analysis task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/>
        </p:nvSpPr>
        <p:spPr>
          <a:xfrm>
            <a:off x="1748130" y="69802"/>
            <a:ext cx="5519953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endParaRPr sz="1100"/>
          </a:p>
        </p:txBody>
      </p:sp>
      <p:sp>
        <p:nvSpPr>
          <p:cNvPr id="348" name="Google Shape;348;p55"/>
          <p:cNvSpPr txBox="1"/>
          <p:nvPr/>
        </p:nvSpPr>
        <p:spPr>
          <a:xfrm>
            <a:off x="449203" y="625674"/>
            <a:ext cx="84516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Preprocessing:</a:t>
            </a:r>
            <a:endParaRPr sz="1100"/>
          </a:p>
          <a:p>
            <a:pPr indent="-215900" lvl="1" marL="5588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split vs word segmentation (e.g: “giáo viên” =&gt; [“giáo”, “viên”] or [“giáo_viên”])</a:t>
            </a:r>
            <a:endParaRPr sz="1100"/>
          </a:p>
          <a:p>
            <a:pPr indent="-215900" lvl="1" marL="5588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Tokenizer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(e.g: given a dictionary: {“giáo”: 1, “viên”: 2} , then “giáo viên” =&gt; [1,2])</a:t>
            </a:r>
            <a:endParaRPr sz="1100"/>
          </a:p>
          <a:p>
            <a:pPr indent="-215900" lvl="1" marL="5588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Padding (e.g: given input dimension = 3, then “giáo viên” =&gt; [1,2,0])</a:t>
            </a:r>
            <a:endParaRPr sz="1100"/>
          </a:p>
          <a:p>
            <a:pPr indent="-215900" lvl="0" marL="215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Pretrain: Masked Language Modeling</a:t>
            </a:r>
            <a:endParaRPr sz="1100"/>
          </a:p>
          <a:p>
            <a:pPr indent="-215900" lvl="1" marL="5588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the model a sentence and optimizing the weights in order to output the same sentence on the other side. </a:t>
            </a:r>
            <a:endParaRPr sz="1100"/>
          </a:p>
          <a:p>
            <a:pPr indent="-215900" lvl="1" marL="5588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input and label sentence are essentially the same, the input sentence has some of its tokens masked.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performance:</a:t>
            </a:r>
            <a:endParaRPr sz="1100"/>
          </a:p>
          <a:p>
            <a:pPr indent="-165100" lvl="0" marL="254000" marR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55"/>
          <p:cNvGraphicFramePr/>
          <p:nvPr/>
        </p:nvGraphicFramePr>
        <p:xfrm>
          <a:off x="1979260" y="370239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{0E7DC371-7CB7-453F-A0FB-697A45BBDD0C}</a:tableStyleId>
              </a:tblPr>
              <a:tblGrid>
                <a:gridCol w="519675"/>
                <a:gridCol w="1526750"/>
                <a:gridCol w="677600"/>
                <a:gridCol w="633600"/>
                <a:gridCol w="677950"/>
                <a:gridCol w="677950"/>
                <a:gridCol w="677950"/>
              </a:tblGrid>
              <a:tr h="31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Model 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No.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Data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preprocessing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Pretrain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Valid acc.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Valid F1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Test acc.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Test F1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Word split, tokenized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No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91.60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91.46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89.51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89.10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Yes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92.17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91.89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89.67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89.30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</a:tr>
              <a:tr h="3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Word segmented,</a:t>
                      </a:r>
                      <a:endParaRPr sz="1100"/>
                    </a:p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tokenized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u="none" cap="none" strike="noStrike"/>
                        <a:t>Yes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92.23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92.04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89.89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 u="none" cap="none" strike="noStrike"/>
                        <a:t>89.44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1425" marL="51425"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project, we will build sentiment analysis systems with a Vietnamese Dataset. The dataset is called UIT-VSFC, which is released by Ho Chi Minh City University of Technology. The data is built from Vietnamese students’ feedback on various topics.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given dataset, we perform experiments with several neural networks architectures for sentiment analysis. The chosen models are as follow: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 (Recurrent Neural Networks).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(Long-Short Term Memory Networks).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BERT (Bidirectional Encoder Representations from Transformers).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each model, we tried various configurations to see if the current solutions can be improved.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401800"/>
            <a:ext cx="3600025" cy="29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6"/>
          <p:cNvSpPr txBox="1"/>
          <p:nvPr/>
        </p:nvSpPr>
        <p:spPr>
          <a:xfrm>
            <a:off x="4489675" y="1800225"/>
            <a:ext cx="38997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Transformer encoders.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input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of sentences: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sentence here is a </a:t>
            </a: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of contiguous text sampled from the data rather than a true linguistic sentence. 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i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[SEP]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 is placed at the end of each sentence.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[CLS] token is placed before the first sentence.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</a:t>
            </a:r>
            <a:endParaRPr/>
          </a:p>
        </p:txBody>
      </p:sp>
      <p:pic>
        <p:nvPicPr>
          <p:cNvPr id="362" name="Google Shape;3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268050"/>
            <a:ext cx="5831075" cy="19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7"/>
          <p:cNvSpPr txBox="1"/>
          <p:nvPr/>
        </p:nvSpPr>
        <p:spPr>
          <a:xfrm>
            <a:off x="628650" y="3237700"/>
            <a:ext cx="825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Embeddings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Wordpiece tokenizer.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Embeddings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numbers that tell which tokens belong to which sentences.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Positional Embeddings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Transformer’s.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BERT - Training objectives</a:t>
            </a:r>
            <a:endParaRPr sz="3200"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628650" y="924150"/>
            <a:ext cx="7886700" cy="405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Masked language modeling</a:t>
            </a:r>
            <a:endParaRPr b="1" sz="1300"/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 random sample of the tokens in the input is replaced with the</a:t>
            </a:r>
            <a:r>
              <a:rPr i="1" lang="en-GB" sz="1300"/>
              <a:t> [MASK]</a:t>
            </a:r>
            <a:r>
              <a:rPr lang="en-GB" sz="1300"/>
              <a:t> token.</a:t>
            </a:r>
            <a:endParaRPr sz="1300"/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Use Cross-Entropy loss for predicting the masked tokens.</a:t>
            </a:r>
            <a:endParaRPr sz="13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00"/>
              <a:t>Next sentence prediction</a:t>
            </a:r>
            <a:endParaRPr b="1" sz="1300"/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Predict if the 2 sentences is adjacent in the document.</a:t>
            </a:r>
            <a:endParaRPr sz="1300"/>
          </a:p>
          <a:p>
            <a:pPr indent="-3111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Use the hidden state output of the [CLS] token, pass it through a binary classification loss.</a:t>
            </a:r>
            <a:endParaRPr sz="34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/>
              <a:t>RoBERTa</a:t>
            </a:r>
            <a:endParaRPr b="1" sz="22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/>
              <a:t>Dynamic Masking</a:t>
            </a:r>
            <a:endParaRPr b="1" sz="1300"/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Perform masking every time the model sees the sentence.</a:t>
            </a:r>
            <a:endParaRPr sz="13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00"/>
              <a:t>NSP Removal</a:t>
            </a:r>
            <a:endParaRPr b="1" sz="1300"/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Remove the NSP training objective.</a:t>
            </a:r>
            <a:endParaRPr sz="1300"/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00"/>
              <a:t>RoBERTa for sentiment analysis</a:t>
            </a:r>
            <a:endParaRPr b="1" sz="1300"/>
          </a:p>
          <a:p>
            <a:pPr indent="-31115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Append a linear layer on top with random initializations.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Results on dev set</a:t>
            </a:r>
            <a:endParaRPr/>
          </a:p>
        </p:txBody>
      </p:sp>
      <p:graphicFrame>
        <p:nvGraphicFramePr>
          <p:cNvPr id="375" name="Google Shape;375;p59"/>
          <p:cNvGraphicFramePr/>
          <p:nvPr/>
        </p:nvGraphicFramePr>
        <p:xfrm>
          <a:off x="628650" y="13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{B66720D4-EFF1-4681-AF5C-CA986989EFF8}</a:tableStyleId>
              </a:tblPr>
              <a:tblGrid>
                <a:gridCol w="1426475"/>
                <a:gridCol w="1262350"/>
                <a:gridCol w="946775"/>
                <a:gridCol w="883650"/>
                <a:gridCol w="883650"/>
                <a:gridCol w="1073000"/>
                <a:gridCol w="1073000"/>
              </a:tblGrid>
              <a:tr h="418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Method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Dev set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6273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Pretrained model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Word Segmentation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Accuracy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F1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6482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Negative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Neutral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Positive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Weighted Avg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From scratch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91.06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91.20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PhoBERT-base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94.57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96.48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60.53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96.06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94.64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PhoBERT-base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yes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95.51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96.85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68.22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96.48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95.36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PhoBERT-large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yes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95.83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96.86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67.19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97.24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95.66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Results on Test Set</a:t>
            </a:r>
            <a:endParaRPr/>
          </a:p>
        </p:txBody>
      </p:sp>
      <p:graphicFrame>
        <p:nvGraphicFramePr>
          <p:cNvPr id="381" name="Google Shape;381;p60"/>
          <p:cNvGraphicFramePr/>
          <p:nvPr/>
        </p:nvGraphicFramePr>
        <p:xfrm>
          <a:off x="628650" y="135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{524591B5-700F-48E2-92DD-E13D1ABE1C9F}</a:tableStyleId>
              </a:tblPr>
              <a:tblGrid>
                <a:gridCol w="1193900"/>
                <a:gridCol w="866250"/>
                <a:gridCol w="1195825"/>
                <a:gridCol w="1041925"/>
                <a:gridCol w="1539200"/>
                <a:gridCol w="1539200"/>
              </a:tblGrid>
              <a:tr h="5123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</a:tr>
              <a:tr h="512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Avg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89.23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90.77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29.63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91.85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88.09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89.01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90.94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42.81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91.70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88.78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Transformer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89.89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91.63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44.85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92.18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89.44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51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93.78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95.22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58.62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95.74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93.52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type="title"/>
          </p:nvPr>
        </p:nvSpPr>
        <p:spPr>
          <a:xfrm>
            <a:off x="628650" y="273874"/>
            <a:ext cx="7886700" cy="44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Ensemble learning</a:t>
            </a:r>
            <a:endParaRPr sz="2400"/>
          </a:p>
        </p:txBody>
      </p:sp>
      <p:sp>
        <p:nvSpPr>
          <p:cNvPr id="387" name="Google Shape;387;p61"/>
          <p:cNvSpPr txBox="1"/>
          <p:nvPr>
            <p:ph idx="1" type="body"/>
          </p:nvPr>
        </p:nvSpPr>
        <p:spPr>
          <a:xfrm>
            <a:off x="628650" y="720575"/>
            <a:ext cx="3773700" cy="391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Idea: </a:t>
            </a:r>
            <a:r>
              <a:rPr lang="en-GB" sz="1400"/>
              <a:t>Combine the output of individual models into a single output of the ensemble.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Hard voting: </a:t>
            </a:r>
            <a:r>
              <a:rPr lang="en-GB" sz="1400"/>
              <a:t>Since our models’ accuracy is over  89% and Transformer is slightly higher than the others two models, we hope ensembling models will do a better result due to </a:t>
            </a:r>
            <a:r>
              <a:rPr i="1" lang="en-GB" sz="1400"/>
              <a:t>The law of large numbers.</a:t>
            </a:r>
            <a:r>
              <a:rPr lang="en-GB" sz="1400"/>
              <a:t> First, we argmax (axis=1) the output and then counter the major voting. </a:t>
            </a:r>
            <a:endParaRPr sz="1400"/>
          </a:p>
        </p:txBody>
      </p:sp>
      <p:pic>
        <p:nvPicPr>
          <p:cNvPr id="388" name="Google Shape;3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75" y="681050"/>
            <a:ext cx="4741725" cy="25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13" y="3248663"/>
            <a:ext cx="32480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628650" y="273874"/>
            <a:ext cx="7886700" cy="44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Ensemble learning</a:t>
            </a:r>
            <a:endParaRPr sz="2400"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628650" y="720575"/>
            <a:ext cx="3759300" cy="391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400"/>
              <a:t>Soft voting: </a:t>
            </a:r>
            <a:endParaRPr b="1"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/>
              <a:t>- </a:t>
            </a:r>
            <a:r>
              <a:rPr lang="en-GB" sz="1400"/>
              <a:t>This strategy predicts the class label based on the argmax of the sums of the predicted probability of the individual estimators that make up the ensemble. 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/>
              <a:t>- Soft voting can improve on hard voting because it takes into account more information; it uses each classifier’s uncertainty in the final decision.</a:t>
            </a:r>
            <a:endParaRPr sz="1400"/>
          </a:p>
        </p:txBody>
      </p:sp>
      <p:pic>
        <p:nvPicPr>
          <p:cNvPr id="396" name="Google Shape;3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050" y="720575"/>
            <a:ext cx="4557999" cy="2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452650" y="58499"/>
            <a:ext cx="7886700" cy="44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Ensemble performance on test set</a:t>
            </a:r>
            <a:endParaRPr sz="2400"/>
          </a:p>
        </p:txBody>
      </p:sp>
      <p:graphicFrame>
        <p:nvGraphicFramePr>
          <p:cNvPr id="402" name="Google Shape;402;p63"/>
          <p:cNvGraphicFramePr/>
          <p:nvPr/>
        </p:nvGraphicFramePr>
        <p:xfrm>
          <a:off x="434800" y="505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{CB578623-2CB7-43A0-B1AF-59EF7957EA1A}</a:tableStyleId>
              </a:tblPr>
              <a:tblGrid>
                <a:gridCol w="1002600"/>
                <a:gridCol w="1023750"/>
                <a:gridCol w="982675"/>
                <a:gridCol w="982675"/>
                <a:gridCol w="982675"/>
                <a:gridCol w="982675"/>
                <a:gridCol w="982675"/>
                <a:gridCol w="982675"/>
              </a:tblGrid>
              <a:tr h="364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segmentation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Voting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5806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Positive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+ RNN + Transformer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91.43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41.86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89.14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92.66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92.53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4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+ RNN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89.51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 + Transformer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 voting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90.11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92.67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89.37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 + Transformer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 voting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91.90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46.98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89.77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90.49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92.45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46.04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90.08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improvement on BERT</a:t>
            </a:r>
            <a:endParaRPr/>
          </a:p>
        </p:txBody>
      </p:sp>
      <p:graphicFrame>
        <p:nvGraphicFramePr>
          <p:cNvPr id="408" name="Google Shape;408;p64"/>
          <p:cNvGraphicFramePr/>
          <p:nvPr/>
        </p:nvGraphicFramePr>
        <p:xfrm>
          <a:off x="563150" y="22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{B66720D4-EFF1-4681-AF5C-CA986989EFF8}</a:tableStyleId>
              </a:tblPr>
              <a:tblGrid>
                <a:gridCol w="1443950"/>
                <a:gridCol w="1150050"/>
                <a:gridCol w="920050"/>
                <a:gridCol w="958375"/>
                <a:gridCol w="996700"/>
                <a:gridCol w="1073375"/>
                <a:gridCol w="1098950"/>
              </a:tblGrid>
              <a:tr h="342550"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Test set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796450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Accuracy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F1 Score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30975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Negative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Neutral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Positive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Weighted Avg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9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 1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93.52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95.24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59.73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95.14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93.32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97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 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93.81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95.32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56.18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95.63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93.39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10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 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94.00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95.72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61.33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95.52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93.82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409" name="Google Shape;409;p64"/>
          <p:cNvSpPr txBox="1"/>
          <p:nvPr/>
        </p:nvSpPr>
        <p:spPr>
          <a:xfrm>
            <a:off x="628650" y="1268050"/>
            <a:ext cx="5821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1. 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without preprocessing the names, ie. keeping names as they are.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2.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with the data in which all names are removed.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3.</a:t>
            </a: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with the data in which all names are replaced with &lt;name&gt; tokens.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 - Ensembling strategies</a:t>
            </a:r>
            <a:endParaRPr/>
          </a:p>
        </p:txBody>
      </p:sp>
      <p:graphicFrame>
        <p:nvGraphicFramePr>
          <p:cNvPr id="415" name="Google Shape;415;p65"/>
          <p:cNvGraphicFramePr/>
          <p:nvPr/>
        </p:nvGraphicFramePr>
        <p:xfrm>
          <a:off x="553950" y="17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{B66720D4-EFF1-4681-AF5C-CA986989EFF8}</a:tableStyleId>
              </a:tblPr>
              <a:tblGrid>
                <a:gridCol w="1490300"/>
                <a:gridCol w="1186950"/>
                <a:gridCol w="949575"/>
                <a:gridCol w="989125"/>
                <a:gridCol w="1028700"/>
                <a:gridCol w="1121025"/>
                <a:gridCol w="1121025"/>
              </a:tblGrid>
              <a:tr h="401350"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Test set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556875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Accuracy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F1 Score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622100">
                <a:tc gridSpan="2" vMerge="1"/>
                <a:tc hMerge="1"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Negative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Neutral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Positive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Weighted Avg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 3 (Previous best)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94.00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95.72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61.33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95.52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93.82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 1 + Model 2 + Model 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94.13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95.63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61.32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95.73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93.87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12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 1 + Model 3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94.09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95.71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61.86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95.59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93.86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67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 2 + Model 3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94.28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95.88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61.65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95.70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93.99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634181" y="0"/>
            <a:ext cx="7886700" cy="59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3000"/>
              <a:t>Data Overview: Imbalanced Dataset</a:t>
            </a:r>
            <a:endParaRPr sz="3000"/>
          </a:p>
        </p:txBody>
      </p:sp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54" y="583640"/>
            <a:ext cx="4114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83640"/>
            <a:ext cx="4114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0130" y="2898175"/>
            <a:ext cx="41148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/>
        </p:nvSpPr>
        <p:spPr>
          <a:xfrm>
            <a:off x="929148" y="2625773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samples per class (train set)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5761088" y="2621176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samples per class (dev set)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3320230" y="4866501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samples per class (test set)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comparison to other papers</a:t>
            </a:r>
            <a:endParaRPr/>
          </a:p>
        </p:txBody>
      </p:sp>
      <p:graphicFrame>
        <p:nvGraphicFramePr>
          <p:cNvPr id="421" name="Google Shape;421;p66"/>
          <p:cNvGraphicFramePr/>
          <p:nvPr/>
        </p:nvGraphicFramePr>
        <p:xfrm>
          <a:off x="628650" y="16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{B66720D4-EFF1-4681-AF5C-CA986989EFF8}</a:tableStyleId>
              </a:tblPr>
              <a:tblGrid>
                <a:gridCol w="1705575"/>
                <a:gridCol w="1742675"/>
                <a:gridCol w="964025"/>
                <a:gridCol w="1050550"/>
                <a:gridCol w="889850"/>
                <a:gridCol w="1297725"/>
              </a:tblGrid>
              <a:tr h="412800">
                <a:tc gridSpan="2"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Test set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48925">
                <a:tc gridSpan="2" vMerge="1"/>
                <a:tc hMerge="1" v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F1 Score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612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Negative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Neutral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Positive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Weighted Avg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98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Our best model </a:t>
                      </a:r>
                      <a:endParaRPr b="1"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(BERT ensemble)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95.88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61.65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95.70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93.99</a:t>
                      </a:r>
                      <a:endParaRPr b="1"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398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Huy et al. VNU-HCM </a:t>
                      </a:r>
                      <a:r>
                        <a:rPr i="1" lang="en-GB" sz="900"/>
                        <a:t>(2020)</a:t>
                      </a:r>
                      <a:endParaRPr i="1"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(BERT + CNN + BiLSTM + LSTM ensemble)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-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92.79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98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UIT-VSFC paper by Kiet et al. VNU-HCM </a:t>
                      </a:r>
                      <a:r>
                        <a:rPr i="1" lang="en-GB" sz="800"/>
                        <a:t>(2018)</a:t>
                      </a:r>
                      <a:endParaRPr i="1"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(MaxEnt)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90.52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33.99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91.32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87.94</a:t>
                      </a:r>
                      <a:endParaRPr sz="12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628650" y="1369221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400"/>
              <a:t>Using word segmentation improves every models.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400"/>
              <a:buChar char="-"/>
            </a:pPr>
            <a:r>
              <a:rPr lang="en-GB" sz="1400"/>
              <a:t>By applying ensemble mechanism, the combination of 2 BERT configurations </a:t>
            </a:r>
            <a:r>
              <a:rPr b="1" lang="en-GB" sz="1400"/>
              <a:t>achieves the highest accuracy and weighted F1 score.</a:t>
            </a:r>
            <a:endParaRPr b="1" sz="1400"/>
          </a:p>
        </p:txBody>
      </p:sp>
      <p:sp>
        <p:nvSpPr>
          <p:cNvPr id="428" name="Google Shape;428;p67"/>
          <p:cNvSpPr txBox="1"/>
          <p:nvPr>
            <p:ph type="title"/>
          </p:nvPr>
        </p:nvSpPr>
        <p:spPr>
          <a:xfrm>
            <a:off x="628650" y="23634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works</a:t>
            </a:r>
            <a:endParaRPr/>
          </a:p>
        </p:txBody>
      </p:sp>
      <p:sp>
        <p:nvSpPr>
          <p:cNvPr id="429" name="Google Shape;429;p67"/>
          <p:cNvSpPr txBox="1"/>
          <p:nvPr>
            <p:ph idx="1" type="body"/>
          </p:nvPr>
        </p:nvSpPr>
        <p:spPr>
          <a:xfrm>
            <a:off x="697025" y="3285921"/>
            <a:ext cx="7886700" cy="99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Achieve equivalent or better results on other Vietnamese sentiment analysis benchmarks.</a:t>
            </a:r>
            <a:endParaRPr sz="1400"/>
          </a:p>
          <a:p>
            <a:pPr indent="-3175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400"/>
              <a:buChar char="-"/>
            </a:pPr>
            <a:r>
              <a:rPr lang="en-GB" sz="1400"/>
              <a:t>Experiment with adding </a:t>
            </a:r>
            <a:r>
              <a:rPr b="1" lang="en-GB" sz="1400"/>
              <a:t>in-domain pre-training data </a:t>
            </a:r>
            <a:r>
              <a:rPr lang="en-GB" sz="1400"/>
              <a:t>for Transformer and BERT.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type="title"/>
          </p:nvPr>
        </p:nvSpPr>
        <p:spPr>
          <a:xfrm>
            <a:off x="628650" y="3780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you!</a:t>
            </a:r>
            <a:endParaRPr sz="5000"/>
          </a:p>
        </p:txBody>
      </p:sp>
      <p:sp>
        <p:nvSpPr>
          <p:cNvPr id="435" name="Google Shape;435;p68"/>
          <p:cNvSpPr txBox="1"/>
          <p:nvPr/>
        </p:nvSpPr>
        <p:spPr>
          <a:xfrm>
            <a:off x="429850" y="1585500"/>
            <a:ext cx="6461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300"/>
          </a:p>
          <a:p>
            <a:pPr indent="-304800" lvl="0" marL="91440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UIT-VSFC: Vietnamese Students’ Feedback Corpus for Sentiment Analysis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Simple and Efficient Ensemble Classifier Combining Multiple Neural Network Models on Social Media Datasets in Vietnamese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Recurrent Neural Networks cheatsheet - CS 230 - Deep Learning - Stanford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Fundamentals of Recurrent Neural Network (RNN) and Long Short-Term Memory (LSTM) Network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https://www.coursera.org/learn/nlp-sequence-models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[1706.03762] Attention Is All You Need (arxiv.org)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BERT: Pre-training of Deep Bidirectional Transformers for Language Understanding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RoBERTa: A Robustly Optimized BERT Pretraining Approach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lang="en-GB" sz="12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PhoBERT: Pre-trained language models for Vietnamese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634181" y="0"/>
            <a:ext cx="7886700" cy="599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Data Overview: Sentence Length Distribution</a:t>
            </a:r>
            <a:endParaRPr/>
          </a:p>
        </p:txBody>
      </p:sp>
      <p:sp>
        <p:nvSpPr>
          <p:cNvPr id="228" name="Google Shape;228;p40"/>
          <p:cNvSpPr txBox="1"/>
          <p:nvPr/>
        </p:nvSpPr>
        <p:spPr>
          <a:xfrm>
            <a:off x="929148" y="2584272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5723684" y="2537866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Set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3320230" y="4866501"/>
            <a:ext cx="31635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280" y="469278"/>
            <a:ext cx="41148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962" y="457074"/>
            <a:ext cx="411480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8341" y="2743403"/>
            <a:ext cx="411480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We use these two main ways of representing data.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We added some special tokens:</a:t>
            </a:r>
            <a:endParaRPr sz="14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“&lt;name&gt;”: human name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“&lt;unknown&gt;”: words in dev set and test set that don’t exist in training set.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“&lt;pad&gt;”: used for padding.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Punctuations (“!”, “?”, “.”,...) are not removed.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52463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- Word segmentation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Words in Vietnamese can contain 1 or more syllables. For instance, a 6-syllable sentence “Tôi là một nghiên cứu viên” forms 4 words sentence “Tôi là một nghiên_cứu_viên”.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Because of this, applying word representations without any pre-processing can cause a degradation in the model performance.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 this project, we experiment with applying a word segmenter to the text before training to see if there is any performance improvement. RDRSegmenter from VnCoreNLP is the chosen word segmentation 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 (RNN)</a:t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725" y="1152475"/>
            <a:ext cx="57435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7250"/>
            <a:ext cx="2447925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2759625" y="3345175"/>
            <a:ext cx="6128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the input data at timestep t. More specifically, the t</a:t>
            </a:r>
            <a:r>
              <a:rPr baseline="3000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 in the sentence in our case.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the hidden state at timestep t.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the output at timestep t.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hx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are shared weights and biases as described in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4.1.1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are activation functions.</a:t>
            </a:r>
            <a:endParaRPr sz="1200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1616437"/>
            <a:ext cx="2869200" cy="11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 (RNN)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41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our problem: We use the many-to-one RNN architecture. Only the last output is used to predict the label.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604963"/>
            <a:ext cx="43719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Recurrent Neural Network (RNN)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39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More layers can be added to increase the expressiveness of the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use 3 layers RNN model.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825" y="1400175"/>
            <a:ext cx="45624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