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0"/>
    <p:restoredTop sz="87637"/>
  </p:normalViewPr>
  <p:slideViewPr>
    <p:cSldViewPr snapToGrid="0" snapToObjects="1" showGuides="1">
      <p:cViewPr varScale="1">
        <p:scale>
          <a:sx n="50" d="100"/>
          <a:sy n="50" d="100"/>
        </p:scale>
        <p:origin x="192" y="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7102-161B-4D46-81A7-BBC9BBCBE9DD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31A7C-380D-F64D-9A6B-23732B7166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0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第三部分我们研究</a:t>
            </a:r>
            <a:r>
              <a:rPr kumimoji="1" lang="en-US" altLang="zh-CN" dirty="0"/>
              <a:t>mobile</a:t>
            </a:r>
            <a:r>
              <a:rPr kumimoji="1" lang="zh-CN" altLang="en-US" dirty="0"/>
              <a:t>端的快速全景拼接算法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76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这是我们的实现</a:t>
            </a:r>
            <a:endParaRPr kumimoji="1" lang="en-US" altLang="zh-CN" dirty="0"/>
          </a:p>
          <a:p>
            <a:r>
              <a:rPr kumimoji="1" lang="zh-CN" altLang="en-US" dirty="0"/>
              <a:t>首先要找到一张最优图片，这个其实偏重主观审美</a:t>
            </a:r>
            <a:endParaRPr kumimoji="1" lang="en-US" altLang="zh-CN" dirty="0"/>
          </a:p>
          <a:p>
            <a:r>
              <a:rPr kumimoji="1" lang="zh-CN" altLang="en-US" dirty="0"/>
              <a:t>我们采用的是寻找三个通道的均值极差越小越好（这个主要用在</a:t>
            </a:r>
            <a:r>
              <a:rPr kumimoji="1" lang="en-US" altLang="zh-CN" dirty="0"/>
              <a:t>white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balancing</a:t>
            </a:r>
            <a:r>
              <a:rPr kumimoji="1" lang="zh-CN" altLang="en-US" dirty="0"/>
              <a:t>上）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54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第二部分我们最核心的是三个步骤</a:t>
            </a:r>
            <a:endParaRPr kumimoji="1" lang="en-US" altLang="zh-CN" dirty="0"/>
          </a:p>
          <a:p>
            <a:r>
              <a:rPr kumimoji="1" lang="zh-CN" altLang="en-US" dirty="0"/>
              <a:t>首先在颜色校正的基础上计算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surface</a:t>
            </a:r>
          </a:p>
          <a:p>
            <a:r>
              <a:rPr kumimoji="1" lang="zh-CN" altLang="en-US" dirty="0"/>
              <a:t>然后通过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的方法一行行扫描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，计算一个累积的最小平方差</a:t>
            </a:r>
            <a:endParaRPr kumimoji="1" lang="en-US" altLang="zh-CN" dirty="0"/>
          </a:p>
          <a:p>
            <a:r>
              <a:rPr kumimoji="1" lang="zh-CN" altLang="en-US" dirty="0"/>
              <a:t>第三部就是通过回溯在所有可能的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中找到最优的一条接缝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77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这是我们每个模块的实现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81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最后一部分就是在接缝找到的基础上进行拼接，也就是图像融合</a:t>
            </a:r>
            <a:endParaRPr kumimoji="1" lang="en-US" altLang="zh-CN" dirty="0"/>
          </a:p>
          <a:p>
            <a:r>
              <a:rPr kumimoji="1" lang="zh-CN" altLang="en-US" dirty="0"/>
              <a:t>我们是找到两大个方法</a:t>
            </a:r>
            <a:endParaRPr kumimoji="1" lang="en-US" altLang="zh-CN" dirty="0"/>
          </a:p>
          <a:p>
            <a:r>
              <a:rPr kumimoji="1" lang="zh-CN" altLang="en-US" dirty="0"/>
              <a:t>简单线性融合，这个比较简单我们就略过了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21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第二种是泊松融合，其实使用的是梯度的信息</a:t>
            </a:r>
            <a:endParaRPr kumimoji="1" lang="en-US" altLang="zh-CN" dirty="0"/>
          </a:p>
          <a:p>
            <a:r>
              <a:rPr kumimoji="1" lang="zh-CN" altLang="en-US" dirty="0"/>
              <a:t>第三行公式是我们的一个离散展开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19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最后是我们的实现效果</a:t>
            </a:r>
            <a:endParaRPr kumimoji="1" lang="en-US" altLang="zh-CN" dirty="0"/>
          </a:p>
          <a:p>
            <a:r>
              <a:rPr kumimoji="1" lang="zh-CN" altLang="en-US" dirty="0"/>
              <a:t>这组图像的颜色差异很大，上面的是没有做颜色校正的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10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这组图第一个是没做颜色校正的</a:t>
            </a:r>
            <a:endParaRPr kumimoji="1" lang="en-US" altLang="zh-CN" dirty="0"/>
          </a:p>
          <a:p>
            <a:r>
              <a:rPr kumimoji="1" lang="zh-CN" altLang="en-US" dirty="0"/>
              <a:t>第二个是没做融合的，可以看到明显的锯齿接缝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2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现在的</a:t>
            </a:r>
            <a:r>
              <a:rPr kumimoji="1" lang="en-US" altLang="zh-CN" dirty="0"/>
              <a:t>panorama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</a:t>
            </a:r>
            <a:r>
              <a:rPr kumimoji="1" lang="zh-CN" altLang="en-US" dirty="0"/>
              <a:t>主要分为两大类，</a:t>
            </a:r>
            <a:r>
              <a:rPr kumimoji="1" lang="en-US" altLang="zh-CN" dirty="0"/>
              <a:t>transition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smoothing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以及二者的结合</a:t>
            </a:r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cut</a:t>
            </a:r>
            <a:r>
              <a:rPr kumimoji="1" lang="zh-CN" altLang="en-US" dirty="0"/>
              <a:t>是现在用的比较多的方法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2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但是这些算法存在一些问题，比如图像颜色和光照的差别很大的图像效果非常差</a:t>
            </a:r>
            <a:endParaRPr kumimoji="1" lang="en-US" altLang="zh-CN" dirty="0"/>
          </a:p>
          <a:p>
            <a:r>
              <a:rPr kumimoji="1" lang="en-US" altLang="zh-CN" dirty="0"/>
              <a:t>Mobile</a:t>
            </a:r>
            <a:r>
              <a:rPr kumimoji="1" lang="zh-CN" altLang="en-US" dirty="0"/>
              <a:t>也存在些自己的约束，比如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少等等问题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01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我们的算法来自这篇论文，主要分为三大个模块</a:t>
            </a:r>
            <a:endParaRPr kumimoji="1" lang="en-US" altLang="zh-CN" dirty="0"/>
          </a:p>
          <a:p>
            <a:r>
              <a:rPr kumimoji="1" lang="zh-CN" altLang="en-US" dirty="0"/>
              <a:t>首先进行</a:t>
            </a:r>
            <a:r>
              <a:rPr kumimoji="1" lang="en-US" altLang="zh-CN" dirty="0"/>
              <a:t>color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95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之后进行最优接缝的寻找和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98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第三步进行图像融合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49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颜色和光照校正的核心思想其实还是 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校正</a:t>
            </a:r>
            <a:endParaRPr kumimoji="1" lang="en-US" altLang="zh-CN" dirty="0"/>
          </a:p>
          <a:p>
            <a:r>
              <a:rPr kumimoji="1" lang="zh-CN" altLang="en-US" dirty="0"/>
              <a:t>主要分为两个步骤</a:t>
            </a:r>
            <a:endParaRPr kumimoji="1" lang="en-US" altLang="zh-CN" dirty="0"/>
          </a:p>
          <a:p>
            <a:r>
              <a:rPr kumimoji="1" lang="zh-CN" altLang="en-US" dirty="0"/>
              <a:t>第一步是</a:t>
            </a:r>
            <a:r>
              <a:rPr kumimoji="1" lang="en-US" altLang="zh-CN" dirty="0" err="1"/>
              <a:t>aci</a:t>
            </a:r>
            <a:r>
              <a:rPr kumimoji="1" lang="zh-CN" altLang="en-US" dirty="0"/>
              <a:t>也就是相邻两个图像重叠区域的一个校正因子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66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第二个是最优一个方程组得到的全局调整因子，这里我们用导数</a:t>
            </a:r>
            <a:r>
              <a:rPr kumimoji="1" lang="en-US" altLang="zh-CN" dirty="0"/>
              <a:t>=0</a:t>
            </a:r>
            <a:r>
              <a:rPr kumimoji="1" lang="zh-CN" altLang="en-US" dirty="0"/>
              <a:t>的闭式解来做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3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最终我们综合这两个调整因子</a:t>
            </a:r>
            <a:endParaRPr kumimoji="1" lang="en-US" altLang="zh-CN" dirty="0"/>
          </a:p>
          <a:p>
            <a:r>
              <a:rPr kumimoji="1" lang="zh-CN" altLang="en-US" dirty="0"/>
              <a:t>对原像素做一个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校正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1A7C-380D-F64D-9A6B-23732B7166C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20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2800" b="1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ED08B3-A35D-FE46-B494-C098098540B9}"/>
              </a:ext>
            </a:extLst>
          </p:cNvPr>
          <p:cNvSpPr txBox="1"/>
          <p:nvPr userDrawn="1"/>
        </p:nvSpPr>
        <p:spPr>
          <a:xfrm>
            <a:off x="8588189" y="6183685"/>
            <a:ext cx="395343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 ZHANG, SSE, 2020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emf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jp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1D48-77F6-474E-BDC0-E09C4AB7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3" y="136525"/>
            <a:ext cx="5704533" cy="877722"/>
          </a:xfrm>
        </p:spPr>
        <p:txBody>
          <a:bodyPr/>
          <a:lstStyle/>
          <a:p>
            <a:r>
              <a:rPr kumimoji="1" lang="en-US" altLang="zh-CN" sz="2400" dirty="0"/>
              <a:t>Color and Luminance Compensation</a:t>
            </a:r>
            <a:endParaRPr kumimoji="1" lang="zh-CN" altLang="en-US" sz="2400" dirty="0"/>
          </a:p>
        </p:txBody>
      </p:sp>
      <p:pic>
        <p:nvPicPr>
          <p:cNvPr id="2052" name="Picture 4" descr="equation.pdf">
            <a:extLst>
              <a:ext uri="{FF2B5EF4-FFF2-40B4-BE49-F238E27FC236}">
                <a16:creationId xmlns:a16="http://schemas.microsoft.com/office/drawing/2014/main" id="{0EAAFDB8-F331-4749-A71F-1F59E9DC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59" y="3820908"/>
            <a:ext cx="3531631" cy="6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quation.pdf">
            <a:extLst>
              <a:ext uri="{FF2B5EF4-FFF2-40B4-BE49-F238E27FC236}">
                <a16:creationId xmlns:a16="http://schemas.microsoft.com/office/drawing/2014/main" id="{765F4799-C9BF-1B4C-A3F3-04A272F4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97" y="3429000"/>
            <a:ext cx="6099068" cy="3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080C6C-96F8-FC4A-8764-982484CBD980}"/>
              </a:ext>
            </a:extLst>
          </p:cNvPr>
          <p:cNvSpPr txBox="1"/>
          <p:nvPr/>
        </p:nvSpPr>
        <p:spPr>
          <a:xfrm>
            <a:off x="1205415" y="1435439"/>
            <a:ext cx="101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Basic idea: </a:t>
            </a:r>
            <a:r>
              <a:rPr kumimoji="1" lang="en-US" altLang="zh-CN" dirty="0"/>
              <a:t>compute light averages in the overlap area by linearizing the gamma-corrected RGB</a:t>
            </a:r>
            <a:endParaRPr kumimoji="1" lang="zh-CN" altLang="en-US" dirty="0"/>
          </a:p>
        </p:txBody>
      </p:sp>
      <p:pic>
        <p:nvPicPr>
          <p:cNvPr id="9" name="Picture 2" descr="equation.pdf">
            <a:extLst>
              <a:ext uri="{FF2B5EF4-FFF2-40B4-BE49-F238E27FC236}">
                <a16:creationId xmlns:a16="http://schemas.microsoft.com/office/drawing/2014/main" id="{80D4C5A0-475C-AE45-A96E-13783852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59" y="2965175"/>
            <a:ext cx="3901924" cy="6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A5F426BB-6791-294A-98D6-81CEE2C39E49}"/>
              </a:ext>
            </a:extLst>
          </p:cNvPr>
          <p:cNvSpPr/>
          <p:nvPr/>
        </p:nvSpPr>
        <p:spPr>
          <a:xfrm>
            <a:off x="4792718" y="3240674"/>
            <a:ext cx="273269" cy="92753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851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1D48-77F6-474E-BDC0-E09C4AB7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3" y="136525"/>
            <a:ext cx="5704533" cy="877722"/>
          </a:xfrm>
        </p:spPr>
        <p:txBody>
          <a:bodyPr/>
          <a:lstStyle/>
          <a:p>
            <a:r>
              <a:rPr kumimoji="1" lang="en-US" altLang="zh-CN" sz="2400" dirty="0"/>
              <a:t>Color and Luminance Compensation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DC09F-DFA8-6648-8E53-FEF56ADE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41" y="2128734"/>
            <a:ext cx="9491906" cy="2634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47F41-CB4F-D344-9C0C-D232B522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767" y="1178671"/>
            <a:ext cx="6232197" cy="48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55AC-2E87-6943-B972-B778E25F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7678984" cy="877722"/>
          </a:xfrm>
        </p:spPr>
        <p:txBody>
          <a:bodyPr/>
          <a:lstStyle/>
          <a:p>
            <a:r>
              <a:rPr kumimoji="1" lang="en-US" altLang="zh-CN" sz="2400" dirty="0"/>
              <a:t>Optimal Seam Finding and Image Labeling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E38FC-39D0-F74E-B66F-55FB94B7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41" y="1321073"/>
            <a:ext cx="1003300" cy="74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3044D7-9542-E047-AB42-E72A4B1D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0" y="1321073"/>
            <a:ext cx="1003300" cy="749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19F5B1-FC4C-4D4F-BB3B-E3641212E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10" y="3177026"/>
            <a:ext cx="673100" cy="749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2862F3-6A5B-2D4D-9B12-B85E3FCEB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10" y="2229123"/>
            <a:ext cx="673100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B0EF97-3339-0144-829E-E6FBF2B36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10" y="4124929"/>
            <a:ext cx="692901" cy="749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1BAD94-3992-824D-BD49-D27AD70FB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941" y="5072832"/>
            <a:ext cx="1346200" cy="74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167464-BD8C-0C4C-A4B8-F5866E814165}"/>
              </a:ext>
            </a:extLst>
          </p:cNvPr>
          <p:cNvSpPr txBox="1"/>
          <p:nvPr/>
        </p:nvSpPr>
        <p:spPr>
          <a:xfrm>
            <a:off x="3489434" y="1478146"/>
            <a:ext cx="2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images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4C1D0F-FCA7-474E-BEA5-3817258F8C04}"/>
                  </a:ext>
                </a:extLst>
              </p:cNvPr>
              <p:cNvSpPr txBox="1"/>
              <p:nvPr/>
            </p:nvSpPr>
            <p:spPr>
              <a:xfrm>
                <a:off x="2774731" y="2430596"/>
                <a:ext cx="3477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e: error surface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4C1D0F-FCA7-474E-BEA5-3817258F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31" y="2430596"/>
                <a:ext cx="3477849" cy="369332"/>
              </a:xfrm>
              <a:prstGeom prst="rect">
                <a:avLst/>
              </a:prstGeom>
              <a:blipFill>
                <a:blip r:embed="rId9"/>
                <a:stretch>
                  <a:fillRect l="-1091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634EB79-FA1A-4A4F-9529-2E6CA43908CD}"/>
              </a:ext>
            </a:extLst>
          </p:cNvPr>
          <p:cNvSpPr txBox="1"/>
          <p:nvPr/>
        </p:nvSpPr>
        <p:spPr>
          <a:xfrm>
            <a:off x="2786316" y="3144964"/>
            <a:ext cx="483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E: cumulative minimum squared difference</a:t>
            </a:r>
            <a:endParaRPr kumimoji="1" lang="zh-CN" altLang="en-US" dirty="0"/>
          </a:p>
        </p:txBody>
      </p:sp>
      <p:pic>
        <p:nvPicPr>
          <p:cNvPr id="5122" name="Picture 2" descr="equation.pdf">
            <a:extLst>
              <a:ext uri="{FF2B5EF4-FFF2-40B4-BE49-F238E27FC236}">
                <a16:creationId xmlns:a16="http://schemas.microsoft.com/office/drawing/2014/main" id="{6A159717-B2FC-DF40-81C5-AF676E09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86" y="3606405"/>
            <a:ext cx="6741850" cy="1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70C344F-2A7D-8345-9392-927DEDC8E56F}"/>
              </a:ext>
            </a:extLst>
          </p:cNvPr>
          <p:cNvSpPr txBox="1"/>
          <p:nvPr/>
        </p:nvSpPr>
        <p:spPr>
          <a:xfrm>
            <a:off x="2786316" y="4124929"/>
            <a:ext cx="20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 paths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789AE77-4AD0-964D-A84F-4B2FABA04651}"/>
                  </a:ext>
                </a:extLst>
              </p:cNvPr>
              <p:cNvSpPr txBox="1"/>
              <p:nvPr/>
            </p:nvSpPr>
            <p:spPr>
              <a:xfrm>
                <a:off x="2786316" y="4468366"/>
                <a:ext cx="8459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Optimal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: tracking back the paths with a minimal cost from bottom to top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789AE77-4AD0-964D-A84F-4B2FABA04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16" y="4468366"/>
                <a:ext cx="8459752" cy="369332"/>
              </a:xfrm>
              <a:prstGeom prst="rect">
                <a:avLst/>
              </a:prstGeom>
              <a:blipFill>
                <a:blip r:embed="rId11"/>
                <a:stretch>
                  <a:fillRect l="-449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55D3577-956A-3E47-9FB9-46990AF4022F}"/>
              </a:ext>
            </a:extLst>
          </p:cNvPr>
          <p:cNvSpPr txBox="1"/>
          <p:nvPr/>
        </p:nvSpPr>
        <p:spPr>
          <a:xfrm>
            <a:off x="2774731" y="5272403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Panorama image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31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55AC-2E87-6943-B972-B778E25F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7678984" cy="877722"/>
          </a:xfrm>
        </p:spPr>
        <p:txBody>
          <a:bodyPr/>
          <a:lstStyle/>
          <a:p>
            <a:r>
              <a:rPr kumimoji="1" lang="en-US" altLang="zh-CN" sz="2400" dirty="0"/>
              <a:t>Optimal Seam Finding and Image Labeling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E38FC-39D0-F74E-B66F-55FB94B7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41" y="1321073"/>
            <a:ext cx="1003300" cy="74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3044D7-9542-E047-AB42-E72A4B1D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0" y="1321073"/>
            <a:ext cx="1003300" cy="749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19F5B1-FC4C-4D4F-BB3B-E3641212E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10" y="3177026"/>
            <a:ext cx="673100" cy="749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2862F3-6A5B-2D4D-9B12-B85E3FCEB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10" y="2229123"/>
            <a:ext cx="673100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B0EF97-3339-0144-829E-E6FBF2B36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10" y="4124929"/>
            <a:ext cx="692901" cy="749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1BAD94-3992-824D-BD49-D27AD70FB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941" y="5072832"/>
            <a:ext cx="1346200" cy="74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167464-BD8C-0C4C-A4B8-F5866E814165}"/>
              </a:ext>
            </a:extLst>
          </p:cNvPr>
          <p:cNvSpPr txBox="1"/>
          <p:nvPr/>
        </p:nvSpPr>
        <p:spPr>
          <a:xfrm>
            <a:off x="3489434" y="1478146"/>
            <a:ext cx="2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images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5D3577-956A-3E47-9FB9-46990AF4022F}"/>
              </a:ext>
            </a:extLst>
          </p:cNvPr>
          <p:cNvSpPr txBox="1"/>
          <p:nvPr/>
        </p:nvSpPr>
        <p:spPr>
          <a:xfrm>
            <a:off x="2774731" y="5272403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Panorama image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3546C7-0307-CD41-BB0F-0899694C4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7888" y="2167275"/>
            <a:ext cx="4489450" cy="7876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F0F99B-9F07-294C-B70A-59B029E6FF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4311" y="2384989"/>
            <a:ext cx="3271344" cy="1669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B7612F-912C-6C4E-807B-8C07F8934EA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4205"/>
          <a:stretch/>
        </p:blipFill>
        <p:spPr>
          <a:xfrm>
            <a:off x="2597588" y="3456667"/>
            <a:ext cx="3130550" cy="1759191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0CEB261-716E-4A48-93F5-F4E2062A0784}"/>
              </a:ext>
            </a:extLst>
          </p:cNvPr>
          <p:cNvCxnSpPr/>
          <p:nvPr/>
        </p:nvCxnSpPr>
        <p:spPr>
          <a:xfrm>
            <a:off x="1870841" y="2534272"/>
            <a:ext cx="4994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8511945-C5E0-B649-A291-78454E362A01}"/>
              </a:ext>
            </a:extLst>
          </p:cNvPr>
          <p:cNvCxnSpPr>
            <a:cxnSpLocks/>
          </p:cNvCxnSpPr>
          <p:nvPr/>
        </p:nvCxnSpPr>
        <p:spPr>
          <a:xfrm>
            <a:off x="1870841" y="3317293"/>
            <a:ext cx="55284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8A212EE-8E59-014D-BCB7-309E73F8EE3B}"/>
              </a:ext>
            </a:extLst>
          </p:cNvPr>
          <p:cNvCxnSpPr/>
          <p:nvPr/>
        </p:nvCxnSpPr>
        <p:spPr>
          <a:xfrm>
            <a:off x="1923699" y="4525983"/>
            <a:ext cx="4994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5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3982-C928-3346-B58F-D42C50FA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Image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Blending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4D1727-492B-9F4E-88B5-ACE740092B33}"/>
              </a:ext>
            </a:extLst>
          </p:cNvPr>
          <p:cNvSpPr txBox="1"/>
          <p:nvPr/>
        </p:nvSpPr>
        <p:spPr>
          <a:xfrm>
            <a:off x="1560786" y="1597573"/>
            <a:ext cx="90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Simple linear blending: </a:t>
            </a:r>
            <a:r>
              <a:rPr lang="en" altLang="zh-CN" dirty="0"/>
              <a:t>images are similar in color and luminance after color correction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E115EB-C98A-AE45-BB3D-6876B0A02CE9}"/>
                  </a:ext>
                </a:extLst>
              </p:cNvPr>
              <p:cNvSpPr txBox="1"/>
              <p:nvPr/>
            </p:nvSpPr>
            <p:spPr>
              <a:xfrm>
                <a:off x="2123090" y="2443361"/>
                <a:ext cx="7556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zh-CN" dirty="0"/>
                  <a:t> pixels width on both sides of the seam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E115EB-C98A-AE45-BB3D-6876B0A0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90" y="2443361"/>
                <a:ext cx="7556938" cy="369332"/>
              </a:xfrm>
              <a:prstGeom prst="rect">
                <a:avLst/>
              </a:prstGeom>
              <a:blipFill>
                <a:blip r:embed="rId3"/>
                <a:stretch>
                  <a:fillRect t="-689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equation.pdf">
            <a:extLst>
              <a:ext uri="{FF2B5EF4-FFF2-40B4-BE49-F238E27FC236}">
                <a16:creationId xmlns:a16="http://schemas.microsoft.com/office/drawing/2014/main" id="{690DF38B-03A9-204E-AF32-CBCD7375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99" y="3038226"/>
            <a:ext cx="3089076" cy="5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3326DB-5E5C-7C40-845A-22F7DC493865}"/>
                  </a:ext>
                </a:extLst>
              </p:cNvPr>
              <p:cNvSpPr txBox="1"/>
              <p:nvPr/>
            </p:nvSpPr>
            <p:spPr>
              <a:xfrm>
                <a:off x="2155816" y="3925319"/>
                <a:ext cx="6316717" cy="96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: distances from pixel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dirty="0"/>
                  <a:t> to boundaries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zh-CN" dirty="0"/>
                  <a:t>: new color of pixel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: order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3326DB-5E5C-7C40-845A-22F7DC49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16" y="3925319"/>
                <a:ext cx="6316717" cy="965777"/>
              </a:xfrm>
              <a:prstGeom prst="rect">
                <a:avLst/>
              </a:prstGeom>
              <a:blipFill>
                <a:blip r:embed="rId5"/>
                <a:stretch>
                  <a:fillRect t="-2597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879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3982-C928-3346-B58F-D42C50FA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Image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Blending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4D1727-492B-9F4E-88B5-ACE740092B33}"/>
              </a:ext>
            </a:extLst>
          </p:cNvPr>
          <p:cNvSpPr txBox="1"/>
          <p:nvPr/>
        </p:nvSpPr>
        <p:spPr>
          <a:xfrm>
            <a:off x="1560786" y="1597573"/>
            <a:ext cx="90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Poisson blending: </a:t>
            </a:r>
            <a:r>
              <a:rPr kumimoji="1" lang="en-US" altLang="zh-CN" dirty="0"/>
              <a:t>perform image blending in the gradient domain</a:t>
            </a:r>
            <a:endParaRPr kumimoji="1" lang="zh-CN" altLang="en-US" dirty="0"/>
          </a:p>
        </p:txBody>
      </p:sp>
      <p:pic>
        <p:nvPicPr>
          <p:cNvPr id="9218" name="Picture 2" descr="equation.pdf">
            <a:extLst>
              <a:ext uri="{FF2B5EF4-FFF2-40B4-BE49-F238E27FC236}">
                <a16:creationId xmlns:a16="http://schemas.microsoft.com/office/drawing/2014/main" id="{9BE93AE4-09C7-2841-AE98-C67111E2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09" y="2933042"/>
            <a:ext cx="1774840" cy="5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quation_1.pdf">
            <a:extLst>
              <a:ext uri="{FF2B5EF4-FFF2-40B4-BE49-F238E27FC236}">
                <a16:creationId xmlns:a16="http://schemas.microsoft.com/office/drawing/2014/main" id="{C365C3A9-B6F6-D54D-8228-3589CEC7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09" y="3542643"/>
            <a:ext cx="2689626" cy="50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quation_2.pdf">
            <a:extLst>
              <a:ext uri="{FF2B5EF4-FFF2-40B4-BE49-F238E27FC236}">
                <a16:creationId xmlns:a16="http://schemas.microsoft.com/office/drawing/2014/main" id="{57D51EA1-BFE1-4947-9637-1FE80DD0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09" y="4289223"/>
            <a:ext cx="9187291" cy="22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5472A9-BB20-A845-BEF3-64481A9B1C18}"/>
                  </a:ext>
                </a:extLst>
              </p:cNvPr>
              <p:cNvSpPr txBox="1"/>
              <p:nvPr/>
            </p:nvSpPr>
            <p:spPr>
              <a:xfrm>
                <a:off x="2064626" y="2281806"/>
                <a:ext cx="891802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 gradients of source images using the labeling obtained using optimal seams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5472A9-BB20-A845-BEF3-64481A9B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26" y="2281806"/>
                <a:ext cx="8918027" cy="391261"/>
              </a:xfrm>
              <a:prstGeom prst="rect">
                <a:avLst/>
              </a:prstGeom>
              <a:blipFill>
                <a:blip r:embed="rId6"/>
                <a:stretch>
                  <a:fillRect l="-284" t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6B93C4C-7791-9F41-9FDD-4402420E1CFC}"/>
                  </a:ext>
                </a:extLst>
              </p:cNvPr>
              <p:cNvSpPr/>
              <p:nvPr/>
            </p:nvSpPr>
            <p:spPr>
              <a:xfrm>
                <a:off x="2064626" y="4759655"/>
                <a:ext cx="77099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solidFill>
                      <a:srgbClr val="333333"/>
                    </a:solidFill>
                    <a:latin typeface="Open Sans"/>
                  </a:rPr>
                  <a:t>solve linear practical differential equation by fixing the colors at the seam and solving new colors</a:t>
                </a:r>
                <a:r>
                  <a:rPr lang="zh-CN" altLang="en-US" dirty="0">
                    <a:solidFill>
                      <a:srgbClr val="333333"/>
                    </a:solidFill>
                    <a:latin typeface="Open San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zh-CN" dirty="0">
                    <a:solidFill>
                      <a:srgbClr val="333333"/>
                    </a:solidFill>
                    <a:latin typeface="Open Sans"/>
                  </a:rPr>
                  <a:t> ​ over the gradient field</a:t>
                </a:r>
                <a:endParaRPr lang="en" altLang="zh-CN" b="0" i="0" u="none" strike="noStrike" dirty="0">
                  <a:solidFill>
                    <a:srgbClr val="333333"/>
                  </a:solidFill>
                  <a:effectLst/>
                  <a:latin typeface="Open Sans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6B93C4C-7791-9F41-9FDD-4402420E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26" y="4759655"/>
                <a:ext cx="7709995" cy="646331"/>
              </a:xfrm>
              <a:prstGeom prst="rect">
                <a:avLst/>
              </a:prstGeom>
              <a:blipFill>
                <a:blip r:embed="rId7"/>
                <a:stretch>
                  <a:fillRect l="-658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5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26E5-4995-8B4A-997D-A31A7102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1F5D90-244E-AB46-9FE1-00DF893C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58" y="2069880"/>
            <a:ext cx="8980283" cy="10650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7802FD-6568-E447-8ED2-60D66317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58" y="3723073"/>
            <a:ext cx="8979579" cy="11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5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26E5-4995-8B4A-997D-A31A7102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0E7D3-9C47-854C-BD9F-740733CF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68" y="2887173"/>
            <a:ext cx="9014464" cy="14335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CD0E95-C387-064C-B8AD-228D4B970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768" y="1309030"/>
            <a:ext cx="8948375" cy="1423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ED318-41CE-EE44-9661-A2E64E58B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768" y="4541515"/>
            <a:ext cx="8948374" cy="14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5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Current 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Color and Luminance Compensation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Optimal Seam Finding and Image 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Image Blending</a:t>
            </a:r>
            <a:r>
              <a:rPr lang="en-US" altLang="zh-CN" dirty="0"/>
              <a:t> </a:t>
            </a:r>
            <a:endParaRPr kumimoji="1" lang="en-US" altLang="zh-CN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Results</a:t>
            </a:r>
            <a:endParaRPr kumimoji="1" lang="zh-CN" altLang="en-US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D1BF1-2BA3-F84A-B992-E460C60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/>
              <a:t>Current Approaches</a:t>
            </a:r>
            <a:endParaRPr kumimoji="1"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DC39F4-592B-9D4C-9C4C-7A1CBE18E27F}"/>
              </a:ext>
            </a:extLst>
          </p:cNvPr>
          <p:cNvSpPr/>
          <p:nvPr/>
        </p:nvSpPr>
        <p:spPr>
          <a:xfrm>
            <a:off x="1562983" y="1314910"/>
            <a:ext cx="8878187" cy="440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/>
              <a:t>transition smoothing</a:t>
            </a:r>
            <a:r>
              <a:rPr lang="en" altLang="zh-CN" dirty="0"/>
              <a:t>: reduce color differences between source images to make seams invisible and remove stitching artifacts</a:t>
            </a:r>
          </a:p>
          <a:p>
            <a:pPr marL="742950"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/>
              <a:t>Alpha blending</a:t>
            </a:r>
            <a:r>
              <a:rPr lang="en" altLang="zh-CN" dirty="0"/>
              <a:t>: fast transition smoothing approach, but it cannot avoid ghosting problems caused by object motion and small spatial alignment errors</a:t>
            </a:r>
          </a:p>
          <a:p>
            <a:pPr marL="742950"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/>
              <a:t>Gradient Domain Image Blending approaches</a:t>
            </a:r>
            <a:r>
              <a:rPr lang="en" altLang="zh-CN" dirty="0"/>
              <a:t>: can reduce color differences and smooth color transitions using gradient domain operations, producing high-quality composite images</a:t>
            </a:r>
          </a:p>
          <a:p>
            <a:pPr marL="285750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/>
              <a:t>optimal seam finding</a:t>
            </a:r>
            <a:r>
              <a:rPr lang="en" altLang="zh-CN" dirty="0"/>
              <a:t>: search for seams in overlapping areas along paths where differences between source images are minimal</a:t>
            </a:r>
          </a:p>
          <a:p>
            <a:pPr marL="285750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/>
              <a:t>combination</a:t>
            </a:r>
            <a:r>
              <a:rPr lang="en" altLang="zh-CN" dirty="0"/>
              <a:t>: optimal seams first, if seams and stitching artifacts are visible, transition smoothing to reduce color differences to hide the artifacts then</a:t>
            </a:r>
          </a:p>
          <a:p>
            <a:pPr marL="742950"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/>
              <a:t>graph cut </a:t>
            </a:r>
            <a:r>
              <a:rPr lang="en" altLang="zh-CN" dirty="0"/>
              <a:t>-&gt; find optimal seams</a:t>
            </a:r>
          </a:p>
          <a:p>
            <a:pPr marL="742950"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b="1" dirty="0" err="1"/>
              <a:t>poisson</a:t>
            </a:r>
            <a:r>
              <a:rPr lang="en" altLang="zh-CN" b="1" dirty="0"/>
              <a:t> blending </a:t>
            </a:r>
            <a:r>
              <a:rPr lang="en" altLang="zh-CN" dirty="0"/>
              <a:t>-&gt; smoothing color transitions</a:t>
            </a:r>
            <a:endParaRPr lang="e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524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30A5-8A97-304F-AB4C-3625147B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6065692" cy="877722"/>
          </a:xfrm>
        </p:spPr>
        <p:txBody>
          <a:bodyPr/>
          <a:lstStyle/>
          <a:p>
            <a:r>
              <a:rPr kumimoji="1" lang="en-US" altLang="zh-CN" sz="2800" dirty="0"/>
              <a:t>Current Approaches Problem</a:t>
            </a:r>
            <a:endParaRPr kumimoji="1"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3E8EC8-E90F-814E-BF00-C3B03C30594F}"/>
              </a:ext>
            </a:extLst>
          </p:cNvPr>
          <p:cNvSpPr/>
          <p:nvPr/>
        </p:nvSpPr>
        <p:spPr>
          <a:xfrm>
            <a:off x="1355834" y="1365885"/>
            <a:ext cx="9377917" cy="1404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dirty="0"/>
              <a:t>computational and memory costs are high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dirty="0"/>
              <a:t>pixels are easy saturated in color correction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dirty="0"/>
              <a:t>don't work well for source images in very different colors and luminance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dirty="0"/>
              <a:t>linear blending, moving objects on the overlapping areas will cause ghosting artifacts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A98F0B-BF71-5243-B7B8-5093C0931FD9}"/>
              </a:ext>
            </a:extLst>
          </p:cNvPr>
          <p:cNvSpPr/>
          <p:nvPr/>
        </p:nvSpPr>
        <p:spPr>
          <a:xfrm>
            <a:off x="1355834" y="3429000"/>
            <a:ext cx="8691933" cy="24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ts val="2560"/>
              </a:lnSpc>
              <a:buFont typeface="Wingdings" pitchFamily="2" charset="2"/>
              <a:buChar char="ü"/>
            </a:pPr>
            <a:r>
              <a:rPr lang="en" altLang="zh-CN" dirty="0"/>
              <a:t>don't need to keep all source images in memory due to the sequential stitching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ü"/>
            </a:pPr>
            <a:r>
              <a:rPr lang="en" altLang="zh-CN" dirty="0"/>
              <a:t>dynamic programming for optimal seam finding allowing image labeling much faster than using graph cut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ü"/>
            </a:pPr>
            <a:r>
              <a:rPr lang="en" altLang="zh-CN" dirty="0"/>
              <a:t>combination of color correction and image blending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ü"/>
            </a:pPr>
            <a:r>
              <a:rPr lang="en" altLang="zh-CN" dirty="0"/>
              <a:t>high-quality panoramic images from long image sequences with very different colors and luminance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ü"/>
            </a:pPr>
            <a:r>
              <a:rPr lang="en" altLang="zh-CN" dirty="0"/>
              <a:t>work well on both indoor and outdoor scenes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0EB6A-2CA5-E745-9B48-230928FA6DD3}"/>
              </a:ext>
            </a:extLst>
          </p:cNvPr>
          <p:cNvSpPr txBox="1"/>
          <p:nvPr/>
        </p:nvSpPr>
        <p:spPr>
          <a:xfrm>
            <a:off x="956930" y="2995079"/>
            <a:ext cx="138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Solution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8419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4E1D2B-A066-904E-AC58-3ECE963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65" y="1014246"/>
            <a:ext cx="3156087" cy="4961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6CDC53-16DB-DA40-974D-A4F975A4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A43497-FC47-D440-8454-0721B10DB299}"/>
              </a:ext>
            </a:extLst>
          </p:cNvPr>
          <p:cNvSpPr/>
          <p:nvPr/>
        </p:nvSpPr>
        <p:spPr>
          <a:xfrm>
            <a:off x="5139072" y="1629136"/>
            <a:ext cx="6556743" cy="373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/>
              <a:t>Color Correction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/>
              <a:t>color correction for all source images to reduce color differences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/>
              <a:t>smoothen remaining color transitions between adjacent images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>
                <a:solidFill>
                  <a:schemeClr val="bg1">
                    <a:lumMod val="75000"/>
                  </a:schemeClr>
                </a:solidFill>
              </a:rPr>
              <a:t>Image Labeling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error surface is constructed with squared differences between overlapping images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low-cost path is found through the error surface by dynamic programming and used as an optimal seam to create labeling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>
                <a:solidFill>
                  <a:schemeClr val="bg1">
                    <a:lumMod val="75000"/>
                  </a:schemeClr>
                </a:solidFill>
              </a:rPr>
              <a:t>Image Blending Operations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linear blending -&gt; source images are similar in color and luminance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 err="1">
                <a:solidFill>
                  <a:schemeClr val="bg1">
                    <a:lumMod val="75000"/>
                  </a:schemeClr>
                </a:solidFill>
              </a:rPr>
              <a:t>poisson</a:t>
            </a: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 blending -&gt; colors remain too different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E34686-1879-BD46-83D1-EAB86C667C0D}"/>
              </a:ext>
            </a:extLst>
          </p:cNvPr>
          <p:cNvSpPr/>
          <p:nvPr/>
        </p:nvSpPr>
        <p:spPr>
          <a:xfrm>
            <a:off x="957908" y="1437722"/>
            <a:ext cx="3178244" cy="1518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4DADCC-AE4A-0647-B2BE-FDE1D859C1D1}"/>
              </a:ext>
            </a:extLst>
          </p:cNvPr>
          <p:cNvSpPr/>
          <p:nvPr/>
        </p:nvSpPr>
        <p:spPr>
          <a:xfrm>
            <a:off x="7261670" y="27343"/>
            <a:ext cx="5066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CN" sz="1600" b="1" i="1" dirty="0">
                <a:latin typeface="TimesNewRomanPS"/>
              </a:rPr>
              <a:t>Fast Panorama Stitching for High-Quality Panoramic Images on Mobile Phones</a:t>
            </a:r>
            <a:br>
              <a:rPr lang="en" altLang="zh-CN" sz="1600" b="1" i="1" dirty="0">
                <a:latin typeface="TimesNewRomanPS"/>
              </a:rPr>
            </a:br>
            <a:r>
              <a:rPr lang="en" altLang="zh-CN" sz="1100" i="1" dirty="0" err="1">
                <a:latin typeface="TimesNewRomanPSMT"/>
              </a:rPr>
              <a:t>Yingen</a:t>
            </a:r>
            <a:r>
              <a:rPr lang="en" altLang="zh-CN" sz="1100" i="1" dirty="0">
                <a:latin typeface="TimesNewRomanPSMT"/>
              </a:rPr>
              <a:t> </a:t>
            </a:r>
            <a:r>
              <a:rPr lang="en" altLang="zh-CN" sz="1100" i="1" dirty="0" err="1">
                <a:latin typeface="TimesNewRomanPSMT"/>
              </a:rPr>
              <a:t>Xiong</a:t>
            </a:r>
            <a:r>
              <a:rPr lang="en" altLang="zh-CN" sz="1100" i="1" dirty="0">
                <a:latin typeface="TimesNewRomanPSMT"/>
              </a:rPr>
              <a:t> and Kari </a:t>
            </a:r>
            <a:r>
              <a:rPr lang="en" altLang="zh-CN" sz="1100" i="1" dirty="0" err="1">
                <a:latin typeface="TimesNewRomanPSMT"/>
              </a:rPr>
              <a:t>Pulli</a:t>
            </a:r>
            <a:r>
              <a:rPr lang="en" altLang="zh-CN" sz="1100" i="1" dirty="0">
                <a:latin typeface="TimesNewRomanPSMT"/>
              </a:rPr>
              <a:t>, </a:t>
            </a:r>
            <a:r>
              <a:rPr lang="en" altLang="zh-CN" sz="1100" i="1" dirty="0">
                <a:latin typeface="TimesNewRomanPS"/>
              </a:rPr>
              <a:t>Member</a:t>
            </a:r>
            <a:r>
              <a:rPr lang="en" altLang="zh-CN" sz="1100" i="1" dirty="0">
                <a:latin typeface="TimesNewRomanPSMT"/>
              </a:rPr>
              <a:t>, IEEE </a:t>
            </a:r>
            <a:endParaRPr lang="en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2145652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4E1D2B-A066-904E-AC58-3ECE963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65" y="1014246"/>
            <a:ext cx="3156087" cy="4961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6CDC53-16DB-DA40-974D-A4F975A4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A43497-FC47-D440-8454-0721B10DB299}"/>
              </a:ext>
            </a:extLst>
          </p:cNvPr>
          <p:cNvSpPr/>
          <p:nvPr/>
        </p:nvSpPr>
        <p:spPr>
          <a:xfrm>
            <a:off x="5139072" y="1629136"/>
            <a:ext cx="6556743" cy="373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>
                <a:solidFill>
                  <a:schemeClr val="bg1">
                    <a:lumMod val="75000"/>
                  </a:schemeClr>
                </a:solidFill>
              </a:rPr>
              <a:t>Color Correction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color correction for all source images to reduce color differences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smoothen remaining color transitions between adjacent images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/>
              <a:t>Image Labeling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/>
              <a:t>error surface is constructed with squared differences between overlapping images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/>
              <a:t>low-cost path is found through the error surface by dynamic programming and used as an optimal seam to create labeling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>
                <a:solidFill>
                  <a:schemeClr val="bg1">
                    <a:lumMod val="75000"/>
                  </a:schemeClr>
                </a:solidFill>
              </a:rPr>
              <a:t>Image Blending Operations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linear blending -&gt; source images are similar in color and luminance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 err="1">
                <a:solidFill>
                  <a:schemeClr val="bg1">
                    <a:lumMod val="75000"/>
                  </a:schemeClr>
                </a:solidFill>
              </a:rPr>
              <a:t>poisson</a:t>
            </a: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 blending -&gt; colors remain too different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E34686-1879-BD46-83D1-EAB86C667C0D}"/>
              </a:ext>
            </a:extLst>
          </p:cNvPr>
          <p:cNvSpPr/>
          <p:nvPr/>
        </p:nvSpPr>
        <p:spPr>
          <a:xfrm>
            <a:off x="957908" y="2947545"/>
            <a:ext cx="3156087" cy="1943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04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4E1D2B-A066-904E-AC58-3ECE963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65" y="1014246"/>
            <a:ext cx="3156087" cy="4961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6CDC53-16DB-DA40-974D-A4F975A4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A43497-FC47-D440-8454-0721B10DB299}"/>
              </a:ext>
            </a:extLst>
          </p:cNvPr>
          <p:cNvSpPr/>
          <p:nvPr/>
        </p:nvSpPr>
        <p:spPr>
          <a:xfrm>
            <a:off x="5139072" y="1629136"/>
            <a:ext cx="6556743" cy="373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>
                <a:solidFill>
                  <a:schemeClr val="bg1">
                    <a:lumMod val="75000"/>
                  </a:schemeClr>
                </a:solidFill>
              </a:rPr>
              <a:t>Color Correction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color correction for all source images to reduce color differences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smoothen remaining color transitions between adjacent images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>
                <a:solidFill>
                  <a:schemeClr val="bg1">
                    <a:lumMod val="75000"/>
                  </a:schemeClr>
                </a:solidFill>
              </a:rPr>
              <a:t>Image Labeling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error surface is constructed with squared differences between overlapping images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>
                <a:solidFill>
                  <a:schemeClr val="bg1">
                    <a:lumMod val="75000"/>
                  </a:schemeClr>
                </a:solidFill>
              </a:rPr>
              <a:t>low-cost path is found through the error surface by dynamic programming and used as an optimal seam to create labeling</a:t>
            </a:r>
          </a:p>
          <a:p>
            <a:pPr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b="1" dirty="0"/>
              <a:t>Image Blending Operations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/>
              <a:t>linear blending -&gt; source images are similar in color and luminance</a:t>
            </a:r>
          </a:p>
          <a:p>
            <a:pPr lvl="1" indent="-285750">
              <a:lnSpc>
                <a:spcPts val="2560"/>
              </a:lnSpc>
              <a:buFont typeface="Wingdings" pitchFamily="2" charset="2"/>
              <a:buChar char="Ø"/>
            </a:pPr>
            <a:r>
              <a:rPr lang="en" altLang="zh-CN" sz="1600" dirty="0" err="1"/>
              <a:t>poisson</a:t>
            </a:r>
            <a:r>
              <a:rPr lang="en" altLang="zh-CN" sz="1600" dirty="0"/>
              <a:t> blending -&gt; colors remain too different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E34686-1879-BD46-83D1-EAB86C667C0D}"/>
              </a:ext>
            </a:extLst>
          </p:cNvPr>
          <p:cNvSpPr/>
          <p:nvPr/>
        </p:nvSpPr>
        <p:spPr>
          <a:xfrm>
            <a:off x="883479" y="4861406"/>
            <a:ext cx="3443971" cy="422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79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1D48-77F6-474E-BDC0-E09C4AB7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3" y="136525"/>
            <a:ext cx="5704533" cy="877722"/>
          </a:xfrm>
        </p:spPr>
        <p:txBody>
          <a:bodyPr/>
          <a:lstStyle/>
          <a:p>
            <a:r>
              <a:rPr kumimoji="1" lang="en-US" altLang="zh-CN" sz="2400" dirty="0"/>
              <a:t>Color and Luminance Compensation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A08D22-E06C-7347-AAA1-D48CC87CDEB7}"/>
              </a:ext>
            </a:extLst>
          </p:cNvPr>
          <p:cNvSpPr txBox="1"/>
          <p:nvPr/>
        </p:nvSpPr>
        <p:spPr>
          <a:xfrm>
            <a:off x="1205415" y="1435439"/>
            <a:ext cx="101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Basic idea: </a:t>
            </a:r>
            <a:r>
              <a:rPr kumimoji="1" lang="en-US" altLang="zh-CN" dirty="0"/>
              <a:t>compute light averages in the overlap area by linearizing the gamma-corrected RGB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0C3B03-FBA5-5145-8AD0-D2BED7F4CFBE}"/>
                  </a:ext>
                </a:extLst>
              </p:cNvPr>
              <p:cNvSpPr txBox="1"/>
              <p:nvPr/>
            </p:nvSpPr>
            <p:spPr>
              <a:xfrm>
                <a:off x="1807778" y="2225963"/>
                <a:ext cx="8008883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adjacent images,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are where image overlap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0C3B03-FBA5-5145-8AD0-D2BED7F4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778" y="2225963"/>
                <a:ext cx="8008883" cy="370358"/>
              </a:xfrm>
              <a:prstGeom prst="rect">
                <a:avLst/>
              </a:prstGeom>
              <a:blipFill>
                <a:blip r:embed="rId3"/>
                <a:stretch>
                  <a:fillRect l="-475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quation.pdf">
            <a:extLst>
              <a:ext uri="{FF2B5EF4-FFF2-40B4-BE49-F238E27FC236}">
                <a16:creationId xmlns:a16="http://schemas.microsoft.com/office/drawing/2014/main" id="{D210A8E0-213D-6747-A22D-2782596F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07" y="2854961"/>
            <a:ext cx="5625622" cy="8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674122-AC18-264D-9455-E96954755B2E}"/>
                  </a:ext>
                </a:extLst>
              </p:cNvPr>
              <p:cNvSpPr txBox="1"/>
              <p:nvPr/>
            </p:nvSpPr>
            <p:spPr>
              <a:xfrm>
                <a:off x="1920807" y="3993328"/>
                <a:ext cx="5969877" cy="94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zh-CN" dirty="0"/>
                  <a:t>:  the color value of pixel p in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zh-CN" dirty="0"/>
                  <a:t>: the color value of pixel p in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/>
                  <a:t>: gamma coefficient(set to 2.2 in paper)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674122-AC18-264D-9455-E9695475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07" y="3993328"/>
                <a:ext cx="5969877" cy="947695"/>
              </a:xfrm>
              <a:prstGeom prst="rect">
                <a:avLst/>
              </a:prstGeom>
              <a:blipFill>
                <a:blip r:embed="rId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4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1D48-77F6-474E-BDC0-E09C4AB7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3" y="136525"/>
            <a:ext cx="5704533" cy="877722"/>
          </a:xfrm>
        </p:spPr>
        <p:txBody>
          <a:bodyPr/>
          <a:lstStyle/>
          <a:p>
            <a:r>
              <a:rPr kumimoji="1" lang="en-US" altLang="zh-CN" sz="2400" dirty="0"/>
              <a:t>Color and Luminance Compensation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2C6939-5D35-D342-BDA9-120EA7376434}"/>
                  </a:ext>
                </a:extLst>
              </p:cNvPr>
              <p:cNvSpPr txBox="1"/>
              <p:nvPr/>
            </p:nvSpPr>
            <p:spPr>
              <a:xfrm>
                <a:off x="2165131" y="2312758"/>
                <a:ext cx="8881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: global adjustment in the whole image sequence for each color channel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2C6939-5D35-D342-BDA9-120EA7376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31" y="2312758"/>
                <a:ext cx="8881241" cy="369332"/>
              </a:xfrm>
              <a:prstGeom prst="rect">
                <a:avLst/>
              </a:prstGeom>
              <a:blipFill>
                <a:blip r:embed="rId3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7E22751-F238-B241-85CC-9154A095C763}"/>
              </a:ext>
            </a:extLst>
          </p:cNvPr>
          <p:cNvSpPr txBox="1"/>
          <p:nvPr/>
        </p:nvSpPr>
        <p:spPr>
          <a:xfrm>
            <a:off x="2165131" y="2753710"/>
            <a:ext cx="42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Solve the least-squares equation</a:t>
            </a:r>
            <a:endParaRPr kumimoji="1" lang="zh-CN" altLang="en-US" dirty="0"/>
          </a:p>
        </p:txBody>
      </p:sp>
      <p:pic>
        <p:nvPicPr>
          <p:cNvPr id="2050" name="Picture 2" descr="equation.pdf">
            <a:extLst>
              <a:ext uri="{FF2B5EF4-FFF2-40B4-BE49-F238E27FC236}">
                <a16:creationId xmlns:a16="http://schemas.microsoft.com/office/drawing/2014/main" id="{0B39E2B2-031A-9A45-9796-A0D41438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33" y="2687347"/>
            <a:ext cx="3420045" cy="62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quation.pdf">
            <a:extLst>
              <a:ext uri="{FF2B5EF4-FFF2-40B4-BE49-F238E27FC236}">
                <a16:creationId xmlns:a16="http://schemas.microsoft.com/office/drawing/2014/main" id="{0EAAFDB8-F331-4749-A71F-1F59E9DC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33" y="3450078"/>
            <a:ext cx="3621002" cy="62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080C6C-96F8-FC4A-8764-982484CBD980}"/>
              </a:ext>
            </a:extLst>
          </p:cNvPr>
          <p:cNvSpPr txBox="1"/>
          <p:nvPr/>
        </p:nvSpPr>
        <p:spPr>
          <a:xfrm>
            <a:off x="1205415" y="1435439"/>
            <a:ext cx="101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Basic idea: </a:t>
            </a:r>
            <a:r>
              <a:rPr kumimoji="1" lang="en-US" altLang="zh-CN" dirty="0"/>
              <a:t>compute light averages in the overlap area by linearizing the gamma-corrected RGB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6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1220</Words>
  <Application>Microsoft Macintosh PowerPoint</Application>
  <PresentationFormat>宽屏</PresentationFormat>
  <Paragraphs>158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Hiragino Mincho ProN W3</vt:lpstr>
      <vt:lpstr>Open Sans</vt:lpstr>
      <vt:lpstr>TimesNewRomanPS</vt:lpstr>
      <vt:lpstr>TimesNewRomanPSMT</vt:lpstr>
      <vt:lpstr>Arial</vt:lpstr>
      <vt:lpstr>Cambria Math</vt:lpstr>
      <vt:lpstr>Wingdings</vt:lpstr>
      <vt:lpstr>Office 主题​​</vt:lpstr>
      <vt:lpstr>Computer Vision</vt:lpstr>
      <vt:lpstr>Content</vt:lpstr>
      <vt:lpstr>Current Approaches</vt:lpstr>
      <vt:lpstr>Current Approaches Problem</vt:lpstr>
      <vt:lpstr>Summary</vt:lpstr>
      <vt:lpstr>Summary</vt:lpstr>
      <vt:lpstr>Summary</vt:lpstr>
      <vt:lpstr>Color and Luminance Compensation</vt:lpstr>
      <vt:lpstr>Color and Luminance Compensation</vt:lpstr>
      <vt:lpstr>Color and Luminance Compensation</vt:lpstr>
      <vt:lpstr>Color and Luminance Compensation</vt:lpstr>
      <vt:lpstr>Optimal Seam Finding and Image Labeling</vt:lpstr>
      <vt:lpstr>Optimal Seam Finding and Image Labeling</vt:lpstr>
      <vt:lpstr>Image Blending</vt:lpstr>
      <vt:lpstr>Image Blending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25</cp:revision>
  <dcterms:created xsi:type="dcterms:W3CDTF">2020-07-05T02:11:08Z</dcterms:created>
  <dcterms:modified xsi:type="dcterms:W3CDTF">2020-07-05T08:12:34Z</dcterms:modified>
</cp:coreProperties>
</file>