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305"/>
    <a:srgbClr val="A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31"/>
  </p:normalViewPr>
  <p:slideViewPr>
    <p:cSldViewPr snapToGrid="0" snapToObjects="1" showGuides="1">
      <p:cViewPr varScale="1">
        <p:scale>
          <a:sx n="96" d="100"/>
          <a:sy n="96" d="100"/>
        </p:scale>
        <p:origin x="11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1A76-27C7-E147-A498-6EDCCCBEAFB6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792EC-EF71-A74C-8F94-69890CBD54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15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1.</a:t>
            </a:r>
            <a:r>
              <a:rPr lang="zh-CN" altLang="en-US" dirty="0"/>
              <a:t>用不同的</a:t>
            </a:r>
            <a:r>
              <a:rPr lang="en-US" altLang="zh-CN" dirty="0"/>
              <a:t>sigma</a:t>
            </a:r>
            <a:r>
              <a:rPr lang="zh-CN" altLang="en-US" dirty="0"/>
              <a:t>来进行高斯卷积    </a:t>
            </a:r>
            <a:r>
              <a:rPr lang="en-US" altLang="zh-CN" dirty="0"/>
              <a:t>-&gt;</a:t>
            </a:r>
            <a:r>
              <a:rPr lang="zh-CN" altLang="en-US" dirty="0"/>
              <a:t>   将原始图像不断降阶采样，得到一系列大小不一的图像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-〉</a:t>
            </a:r>
            <a:r>
              <a:rPr kumimoji="1" lang="zh-CN" altLang="en-US" dirty="0"/>
              <a:t>   </a:t>
            </a:r>
            <a:r>
              <a:rPr lang="zh-CN" altLang="en-US" dirty="0"/>
              <a:t>对同一个八度的两幅相邻的图像做差得到插值图像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lang="en-US" altLang="zh-CN" dirty="0"/>
              <a:t>SIFT</a:t>
            </a:r>
            <a:r>
              <a:rPr lang="zh-CN" altLang="en-US" dirty="0"/>
              <a:t>关键点是由</a:t>
            </a:r>
            <a:r>
              <a:rPr lang="en-US" altLang="zh-CN" dirty="0"/>
              <a:t>DOG</a:t>
            </a:r>
            <a:r>
              <a:rPr lang="zh-CN" altLang="en-US" dirty="0"/>
              <a:t>空间的局部极值点组成的</a:t>
            </a:r>
            <a:r>
              <a:rPr lang="en-US" altLang="zh-CN" dirty="0"/>
              <a:t>.</a:t>
            </a:r>
            <a:r>
              <a:rPr lang="zh-CN" altLang="en-US" dirty="0"/>
              <a:t>以中心点进行</a:t>
            </a:r>
            <a:r>
              <a:rPr lang="en-US" altLang="zh-CN" dirty="0"/>
              <a:t>3X3X3</a:t>
            </a:r>
            <a:r>
              <a:rPr lang="zh-CN" altLang="en-US" dirty="0"/>
              <a:t>的相邻点比较</a:t>
            </a:r>
            <a:r>
              <a:rPr lang="en-US" altLang="zh-CN" dirty="0"/>
              <a:t>,</a:t>
            </a:r>
            <a:r>
              <a:rPr lang="zh-CN" altLang="en-US" dirty="0"/>
              <a:t>检测其是否是图像域和尺度域的相邻点的极大值或极小值</a:t>
            </a:r>
            <a:r>
              <a:rPr lang="en-US" altLang="zh-CN" dirty="0"/>
              <a:t>.</a:t>
            </a:r>
            <a:endParaRPr kumimoji="1" lang="zh-CN" altLang="en-US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3.</a:t>
            </a:r>
            <a:r>
              <a:rPr lang="zh-CN" altLang="en-US" dirty="0"/>
              <a:t>回到原来的高斯金字塔图中寻找与</a:t>
            </a:r>
            <a:r>
              <a:rPr lang="el-GR" altLang="zh-CN" dirty="0"/>
              <a:t>σ</a:t>
            </a:r>
            <a:r>
              <a:rPr lang="zh-CN" altLang="el-GR" dirty="0"/>
              <a:t>（</a:t>
            </a:r>
            <a:r>
              <a:rPr lang="zh-CN" altLang="en-US" dirty="0"/>
              <a:t>尺度）相近的高斯图像， 在以关键点为中心的邻域窗口内采样，并用直方图统计邻域像素的梯度方向。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93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高斯核是唯一的线性核，也就是说使用高斯核对图像模糊不会引入其他噪声，因此就选用了高斯核来构建图像的尺度。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65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图像的金字塔模型是指，将原始图像不断降阶采样，得到一系列大小不一的图像，由大到小，从下到上构成的塔状模型。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在同一组（子八度，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octave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）内，不同层图像的尺寸是一样的，后一层图像的高斯平滑因子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是前一层图像平滑因子的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对于尺度空间来说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我们一共需要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S+3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层图像来构建出来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S+2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层高斯差分图像。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减少一层，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个邻域需要额外的两层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在不同组内，为了保证尺度空间的连续性， 后一组第一个图像是前一组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倒数第三个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图像的二分之一采样，图像大小是前一组的一半；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08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关键点是由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空间的局部极值点组成的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以中心点进行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3X3X3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的相邻点比较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检测其是否是图像域和尺度域的相邻点的极大值或极小值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从每组的第二层开始，以第二层为当前层，对第二层的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图像中的每个点取一个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3×3×3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的立方体，立方体上下层为第一层与第三层。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2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极值点的搜索是在离散空间中进行的，检测到的极值点并不是真正意义上的极值点。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假设我们在尺度为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的尺度图像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上检测到了一个局部极值点，空间位置为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由上面的分析我们知道，它只是一个离散情况下的极值点，连续情况下，极值点可能落在了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的附近，设其偏离了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的坐标为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Δ𝑥,Δ𝑦,Δ𝜎)(Δ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可以表示为在点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处的泰勒展开：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28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假设我们在尺度为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的尺度图像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上检测到了一个局部极值点，空间位置为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由上面的分析我们知道，它只是一个离散情况下的极值点，连续情况下，极值点可能落在了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的附近，设其偏离了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的坐标为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Δ𝑥,Δ𝑦,Δ𝜎)(Δ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可以表示为在点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处的泰勒展开：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通过多次迭代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(Lowe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算法里最多迭代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，得到最终候选点的精确位置与尺度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，将其代入公式求得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)D(x^)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，求其绝对值得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)||D(x^)|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。如果其绝对值低于阈值的将被删除。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93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对图像中的边缘有比较强的响应值，而一旦特征点落在图像的边缘上，这些点就是不稳定的点。一方面图像边缘上的点是很难定位的，具有定位歧义性；另一方面这样的点很容易受到噪声的干扰而变得不稳定。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而主曲率可以通过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2×22×2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Hessian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 ？？？怎么求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令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𝜆𝑚𝑎𝑥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α=λ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为最大的特征值，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𝛽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𝜆𝑚𝑖𝑛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β=λ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为最小的特征值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矩阵直迹计算它们的和，通过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矩阵的行列式计算它们的乘积：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为最大特征值与最小特征值之间的比例，那么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𝛾𝛽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α=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γβ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这样便有左下角的等式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所以要想检查主曲率的比例小于某一阈值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只要检查右边的式子是否成立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论文中给出的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8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在高斯差分图中找到了极值点，再回到原来的高斯金字塔图中寻找与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尺度）相近的高斯图像， 在以关键点为中心的邻域窗口内采样，并用直方图统计邻域像素的梯度方向。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方向直方图的峰值则代表了该特征点处邻域梯度的方向，以直方图中最大值作为该关键点的主方向。为了增强匹配的鲁棒性，只保留峰值大于主方向峰值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％的方向（另一个方向的直方图的幅值大于主方向峰值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％的方向）作为该关键点的辅方向。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为了防止某个梯度方向角度因受到噪声的干扰而突变，我们还需要对梯度方向直方图进行平滑处理。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27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之后就是熟悉的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8=128</a:t>
            </a:r>
            <a:r>
              <a:rPr kumimoji="1" lang="zh-CN" altLang="en-US" dirty="0"/>
              <a:t>个描述子的生成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9754-91ED-4E46-AEB9-4FE7BD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3FAE5-339F-6548-94E8-DA9F6AF2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8B69-08D4-1E43-A7C2-230EB0E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A6D5A-EF0F-3040-B54C-2943A2DA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C3E83-1ADA-2B41-8D26-B9350D8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3BBC-96AF-9F4E-AC02-CB40CCB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E7192-EAE2-224D-BD43-5088FB88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DF886-4B83-4B41-8741-A372CDA2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89A79-A23A-0C4D-A15F-C62F573E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44C6D-7E03-FB41-873E-AB1EAAF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9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A5773-BF23-EA40-B1E2-5652DA84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000D7-75E4-4B4E-B280-60004A2C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84E0-71A1-0241-BB08-B7C58AE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D338-63AD-8B4B-AFA0-CB643CC1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19B76-C37D-3F4C-B8D6-7B9C87E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03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8ADAB-7826-654C-A4BB-6B942DC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066807" cy="877722"/>
          </a:xfrm>
        </p:spPr>
        <p:txBody>
          <a:bodyPr>
            <a:noAutofit/>
          </a:bodyPr>
          <a:lstStyle>
            <a:lvl1pPr>
              <a:defRPr sz="2800">
                <a:latin typeface="Hiragino Mincho ProN W3" panose="02020300000000000000" pitchFamily="18" charset="-128"/>
                <a:ea typeface="Hiragino Mincho ProN W3" panose="02020300000000000000" pitchFamily="18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6735631-25AE-C743-9BFE-E84992A6D9DB}"/>
              </a:ext>
            </a:extLst>
          </p:cNvPr>
          <p:cNvCxnSpPr>
            <a:cxnSpLocks/>
          </p:cNvCxnSpPr>
          <p:nvPr userDrawn="1"/>
        </p:nvCxnSpPr>
        <p:spPr>
          <a:xfrm>
            <a:off x="1355834" y="851338"/>
            <a:ext cx="90883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AA98805-A191-A54F-9223-E3DF3631E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016" y="136525"/>
            <a:ext cx="960021" cy="9636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FDD7F3-8BF2-CB4C-ABA1-924224485DF2}"/>
              </a:ext>
            </a:extLst>
          </p:cNvPr>
          <p:cNvSpPr/>
          <p:nvPr userDrawn="1"/>
        </p:nvSpPr>
        <p:spPr>
          <a:xfrm>
            <a:off x="676026" y="6115050"/>
            <a:ext cx="11082587" cy="514350"/>
          </a:xfrm>
          <a:prstGeom prst="rect">
            <a:avLst/>
          </a:prstGeom>
          <a:solidFill>
            <a:srgbClr val="90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ED08B3-A35D-FE46-B494-C098098540B9}"/>
              </a:ext>
            </a:extLst>
          </p:cNvPr>
          <p:cNvSpPr txBox="1"/>
          <p:nvPr userDrawn="1"/>
        </p:nvSpPr>
        <p:spPr>
          <a:xfrm>
            <a:off x="8588189" y="6183685"/>
            <a:ext cx="3953435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Zhe ZHANG, SSE, 2020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32BC-8ACB-E44B-ADC0-624B1A7D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716AA-7BD3-C24F-9E63-15710522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CFB90-05F3-6547-B2A3-99ABFAE2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B07F-AF0B-AD49-97EB-3BFFF3D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10523-5F72-B845-8D44-8A2893C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5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3E38-209D-5649-9EB8-7715CB1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D90F4-4478-8F4F-8D4E-5FF66AD2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F0DED-21E0-8649-B389-932C3E7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AFBD6-C200-1640-A6BC-D26C4DC5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5B91-2750-5E4B-9B03-95DBDBB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6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F4A2-F153-6444-B198-BBD18898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17A3D-DBB8-F44C-8FDA-C6C25673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AE1B-E87C-3246-B4B2-48A46457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54A03-85F2-2148-AEF2-E13E5F2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EC178-06FD-4147-8AFD-90D27A3A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6BAFD-530A-1749-AA2F-14E78E5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E33E-6CED-A247-A8C3-79366CE0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AE38-EC34-D74F-A7A0-8BB063D5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637E5-256A-2747-A4A6-3454224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6C854-7635-9549-92A9-F7BF4101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7E6FC-8EAC-854E-9331-D0CAB554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EC8C2-7357-E04A-96F0-3F26576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8A29F-EED6-6144-8A37-6EFD175C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AA6D8-B889-CB4E-B1C0-4E1597E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E8AA-C4D4-FB4E-B7C4-718F8F3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E4B8C-A70F-7E40-88CE-62429B7B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B0B26-35AC-984E-8196-F01B56D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BC220-0591-D04B-9BBD-7C5068F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9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50BA9-C6B4-344F-BC81-46B28C87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F1EA2-7DA2-0E43-B565-9F280DB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F1D23-D3FD-6A45-837E-E61EEDE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1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3455-DB42-D447-8E2C-9EFE43C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A820E-E5EF-9648-B9DD-FDD550D6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10B3F-BE56-0F4D-9A34-BA235852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22BF-F0A5-344A-8D3E-A9FFABE6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D4471-9C45-5D44-B3D4-A023F414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B85F5-6A2A-0E4A-84A5-A4103860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7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F788-D7D9-2C43-8416-5AEA5636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420F28-B1C2-C742-BBC9-2816256A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F00D5-90C4-4D49-B648-999CC72D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5FF86-4B91-6546-9AD3-7E4C4036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1481-BAC9-5448-A77E-7870F9DE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F0C3C-A647-1F44-B1FD-A43E66B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E09CC-146C-434F-9FD7-81576B3B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08B37-F8C0-2D40-A3AC-3E12AB0A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00829-87FF-1947-A292-5ED0BC87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E7C69-ABC6-F840-A89C-3EE1FC11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7058-F544-6D47-9508-29E499BA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5491-1C58-A347-88B0-5FDD3EF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Vision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44D78-A913-364C-A732-132715D6418B}"/>
              </a:ext>
            </a:extLst>
          </p:cNvPr>
          <p:cNvSpPr txBox="1"/>
          <p:nvPr/>
        </p:nvSpPr>
        <p:spPr>
          <a:xfrm>
            <a:off x="3529858" y="1775012"/>
            <a:ext cx="512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Final Project</a:t>
            </a:r>
          </a:p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Panorama Stitching</a:t>
            </a:r>
            <a:endParaRPr kumimoji="1" lang="zh-CN" altLang="en-US" sz="3600" b="1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D423F-4BD3-5743-8EBD-ACE8524E6BAA}"/>
              </a:ext>
            </a:extLst>
          </p:cNvPr>
          <p:cNvSpPr txBox="1"/>
          <p:nvPr/>
        </p:nvSpPr>
        <p:spPr>
          <a:xfrm>
            <a:off x="4067741" y="3415553"/>
            <a:ext cx="4047565" cy="213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Zhe ZHANG, 1754060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Kaixin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CHEN, 1753188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Yunxin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SUN,</a:t>
            </a:r>
            <a:r>
              <a:rPr kumimoji="1" lang="zh-CN" altLang="en-US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1551534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School of Software Engineering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Tongji University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Spring 2020</a:t>
            </a:r>
            <a:endParaRPr kumimoji="1" lang="zh-CN" altLang="en-US" sz="20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45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SIFT——</a:t>
            </a:r>
            <a:r>
              <a:rPr kumimoji="1" lang="zh-CN" altLang="en-US" dirty="0"/>
              <a:t>确定主方位和描述子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DD459D-328A-0445-9122-7CD13C03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4" y="1219816"/>
            <a:ext cx="6932613" cy="30402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E7F00F-DDE0-8E48-BCB1-498913969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34" y="4565650"/>
            <a:ext cx="3898900" cy="584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415603-6D6A-6C4C-B3C1-B5F1A9B02FD0}"/>
              </a:ext>
            </a:extLst>
          </p:cNvPr>
          <p:cNvSpPr txBox="1"/>
          <p:nvPr/>
        </p:nvSpPr>
        <p:spPr>
          <a:xfrm>
            <a:off x="8950216" y="2690336"/>
            <a:ext cx="188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鲁棒性要求：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辅方向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平滑处理</a:t>
            </a:r>
          </a:p>
        </p:txBody>
      </p:sp>
    </p:spTree>
    <p:extLst>
      <p:ext uri="{BB962C8B-B14F-4D97-AF65-F5344CB8AC3E}">
        <p14:creationId xmlns:p14="http://schemas.microsoft.com/office/powerpoint/2010/main" val="5350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SIFT——</a:t>
            </a:r>
            <a:r>
              <a:rPr kumimoji="1" lang="zh-CN" altLang="en-US" dirty="0"/>
              <a:t>确定主方位和描述子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01E813-70A4-5140-A463-569AD681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1123950"/>
            <a:ext cx="8318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4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558E-25A5-F94F-8154-8147D9DE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21C85-A575-B146-A1A1-E3136DAE6E2B}"/>
              </a:ext>
            </a:extLst>
          </p:cNvPr>
          <p:cNvSpPr txBox="1"/>
          <p:nvPr/>
        </p:nvSpPr>
        <p:spPr>
          <a:xfrm>
            <a:off x="1373270" y="1479177"/>
            <a:ext cx="10098742" cy="428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SURF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SIFT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Fast Panorama Stitching on Mobile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</a:t>
            </a:r>
            <a:endParaRPr kumimoji="1" lang="zh-CN" altLang="en-US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61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基本流程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88C909-9623-9E45-8E4F-4DD567456DAA}"/>
              </a:ext>
            </a:extLst>
          </p:cNvPr>
          <p:cNvSpPr txBox="1"/>
          <p:nvPr/>
        </p:nvSpPr>
        <p:spPr>
          <a:xfrm>
            <a:off x="1355834" y="1951672"/>
            <a:ext cx="454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建立高斯金字塔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极值点的定位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确定关键点的主方位和描述子</a:t>
            </a:r>
          </a:p>
        </p:txBody>
      </p:sp>
    </p:spTree>
    <p:extLst>
      <p:ext uri="{BB962C8B-B14F-4D97-AF65-F5344CB8AC3E}">
        <p14:creationId xmlns:p14="http://schemas.microsoft.com/office/powerpoint/2010/main" val="15978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SIFT——</a:t>
            </a:r>
            <a:r>
              <a:rPr kumimoji="1" lang="zh-CN" altLang="en-US" dirty="0"/>
              <a:t>建立高斯金字塔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37E00C-3C07-D242-933A-B29D4AAF124B}"/>
              </a:ext>
            </a:extLst>
          </p:cNvPr>
          <p:cNvSpPr txBox="1"/>
          <p:nvPr/>
        </p:nvSpPr>
        <p:spPr>
          <a:xfrm>
            <a:off x="1355834" y="1185863"/>
            <a:ext cx="715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高斯金字塔模仿的是图像的不同的</a:t>
            </a:r>
            <a:r>
              <a:rPr lang="zh-CN" altLang="en-US" b="1" dirty="0"/>
              <a:t>尺度</a:t>
            </a:r>
            <a:r>
              <a:rPr lang="en-US" altLang="zh-CN" b="1" dirty="0"/>
              <a:t>——</a:t>
            </a:r>
            <a:r>
              <a:rPr lang="zh-CN" altLang="en-US" dirty="0"/>
              <a:t>“图像的纵深”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B0B9A-DFA7-E54C-9F10-35364615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1" y="2096143"/>
            <a:ext cx="4745147" cy="36611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60548E-337D-AF40-A602-C9CE287295D9}"/>
              </a:ext>
            </a:extLst>
          </p:cNvPr>
          <p:cNvSpPr txBox="1"/>
          <p:nvPr/>
        </p:nvSpPr>
        <p:spPr>
          <a:xfrm>
            <a:off x="1355834" y="1726811"/>
            <a:ext cx="715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图像的尺度空间解决的问题是如何对图像在所有尺度下描述的问题。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1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SIFT——</a:t>
            </a:r>
            <a:r>
              <a:rPr kumimoji="1" lang="zh-CN" altLang="en-US" dirty="0"/>
              <a:t>建立高斯金字塔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6D4871-0B7A-8141-A287-6A39F973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33" y="955325"/>
            <a:ext cx="4278985" cy="48044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7EF1725-88DD-1D49-A96D-CD78BEC9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1950"/>
            <a:ext cx="46355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SIFT——</a:t>
            </a:r>
            <a:r>
              <a:rPr kumimoji="1" lang="zh-CN" altLang="en-US" dirty="0"/>
              <a:t>极值点的定位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55DD24-95E7-824F-946D-5579D4BD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84" y="1854200"/>
            <a:ext cx="37719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SIFT——</a:t>
            </a:r>
            <a:r>
              <a:rPr kumimoji="1" lang="zh-CN" altLang="en-US" dirty="0"/>
              <a:t>极值点的定位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565732-E46C-9F4D-B746-3BA9FAFB0431}"/>
              </a:ext>
            </a:extLst>
          </p:cNvPr>
          <p:cNvSpPr/>
          <p:nvPr/>
        </p:nvSpPr>
        <p:spPr>
          <a:xfrm>
            <a:off x="9153525" y="3907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子像元插值</a:t>
            </a:r>
            <a:endParaRPr lang="zh-CN" alt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2F211-34D7-9B44-89E8-4CC89329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241550"/>
            <a:ext cx="6057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5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SIFT——</a:t>
            </a:r>
            <a:r>
              <a:rPr kumimoji="1" lang="zh-CN" altLang="en-US" dirty="0"/>
              <a:t>极值点的定位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565732-E46C-9F4D-B746-3BA9FAFB0431}"/>
              </a:ext>
            </a:extLst>
          </p:cNvPr>
          <p:cNvSpPr/>
          <p:nvPr/>
        </p:nvSpPr>
        <p:spPr>
          <a:xfrm>
            <a:off x="9084313" y="3907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子像元插值</a:t>
            </a:r>
            <a:endParaRPr lang="zh-CN" alt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37D8EF-8811-EC45-9907-0FEFD07D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4" y="853117"/>
            <a:ext cx="9169400" cy="1422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38F9D6-DDD3-3E4F-AF65-38FA72A0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41" y="2578100"/>
            <a:ext cx="4000500" cy="85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1AB2BA-5A3F-4842-B996-D5D2FEFF9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709" y="2070616"/>
            <a:ext cx="3165337" cy="40362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73F933-EC20-CA4E-99B6-E3D479B1D458}"/>
              </a:ext>
            </a:extLst>
          </p:cNvPr>
          <p:cNvSpPr txBox="1"/>
          <p:nvPr/>
        </p:nvSpPr>
        <p:spPr>
          <a:xfrm>
            <a:off x="6070875" y="3904096"/>
            <a:ext cx="46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求导，代入，得到新的表达式的迭代过程</a:t>
            </a:r>
          </a:p>
        </p:txBody>
      </p:sp>
    </p:spTree>
    <p:extLst>
      <p:ext uri="{BB962C8B-B14F-4D97-AF65-F5344CB8AC3E}">
        <p14:creationId xmlns:p14="http://schemas.microsoft.com/office/powerpoint/2010/main" val="103851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SIFT——</a:t>
            </a:r>
            <a:r>
              <a:rPr kumimoji="1" lang="zh-CN" altLang="en-US" dirty="0"/>
              <a:t>极值点的定位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E26C29-CD65-C64E-99E6-C4DFDE124DF6}"/>
              </a:ext>
            </a:extLst>
          </p:cNvPr>
          <p:cNvSpPr txBox="1"/>
          <p:nvPr/>
        </p:nvSpPr>
        <p:spPr>
          <a:xfrm>
            <a:off x="1355834" y="1307224"/>
            <a:ext cx="802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一个平坦的</a:t>
            </a:r>
            <a:r>
              <a:rPr lang="en-US" altLang="zh-CN" dirty="0" err="1"/>
              <a:t>DoG</a:t>
            </a:r>
            <a:r>
              <a:rPr lang="zh-CN" altLang="en-US" dirty="0"/>
              <a:t>响应峰值往往在横跨边缘的地方有较大的主曲率，而在垂直边缘的方向有较小的主曲率。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76A6DC-E314-B048-956E-D3D08E0A8D68}"/>
              </a:ext>
            </a:extLst>
          </p:cNvPr>
          <p:cNvSpPr/>
          <p:nvPr/>
        </p:nvSpPr>
        <p:spPr>
          <a:xfrm>
            <a:off x="8841425" y="39072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边缘效应删除</a:t>
            </a:r>
            <a:endParaRPr lang="zh-CN" alt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928432-5EFF-CC45-85B5-0F5202C6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41" y="1953555"/>
            <a:ext cx="3111500" cy="825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BECCEA-FC9C-9340-AE73-9A9044C7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0" y="2779055"/>
            <a:ext cx="2921000" cy="8937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6D12E2-B9DE-6249-A17F-A64D97BA7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841" y="3962400"/>
            <a:ext cx="3187700" cy="76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E8269CE-2ABF-AE49-B9BB-BEC99823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848" y="2511205"/>
            <a:ext cx="3705225" cy="16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6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1462</Words>
  <Application>Microsoft Macintosh PowerPoint</Application>
  <PresentationFormat>宽屏</PresentationFormat>
  <Paragraphs>98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Hiragino Mincho ProN W3</vt:lpstr>
      <vt:lpstr>Arial</vt:lpstr>
      <vt:lpstr>Georgia</vt:lpstr>
      <vt:lpstr>Office 主题​​</vt:lpstr>
      <vt:lpstr>Computer Vision</vt:lpstr>
      <vt:lpstr>Content</vt:lpstr>
      <vt:lpstr>SIFT基本流程</vt:lpstr>
      <vt:lpstr>SIFT——建立高斯金字塔</vt:lpstr>
      <vt:lpstr>SIFT——建立高斯金字塔</vt:lpstr>
      <vt:lpstr>SIFT——极值点的定位</vt:lpstr>
      <vt:lpstr>SIFT——极值点的定位</vt:lpstr>
      <vt:lpstr>SIFT——极值点的定位</vt:lpstr>
      <vt:lpstr>SIFT——极值点的定位</vt:lpstr>
      <vt:lpstr>SIFT——确定主方位和描述子</vt:lpstr>
      <vt:lpstr>SIFT——确定主方位和描述子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 吉</dc:creator>
  <cp:lastModifiedBy>Chen Kaixin</cp:lastModifiedBy>
  <cp:revision>15</cp:revision>
  <dcterms:created xsi:type="dcterms:W3CDTF">2020-07-05T02:11:08Z</dcterms:created>
  <dcterms:modified xsi:type="dcterms:W3CDTF">2020-07-05T11:40:53Z</dcterms:modified>
</cp:coreProperties>
</file>