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4"/>
  </p:handoutMasterIdLst>
  <p:sldIdLst>
    <p:sldId id="256" r:id="rId2"/>
    <p:sldId id="257" r:id="rId3"/>
    <p:sldId id="258" r:id="rId4"/>
    <p:sldId id="261" r:id="rId5"/>
    <p:sldId id="259" r:id="rId6"/>
    <p:sldId id="260" r:id="rId7"/>
    <p:sldId id="262" r:id="rId8"/>
    <p:sldId id="275" r:id="rId9"/>
    <p:sldId id="276" r:id="rId10"/>
    <p:sldId id="277" r:id="rId11"/>
    <p:sldId id="278" r:id="rId12"/>
    <p:sldId id="273" r:id="rId13"/>
    <p:sldId id="265" r:id="rId14"/>
    <p:sldId id="267" r:id="rId15"/>
    <p:sldId id="266" r:id="rId16"/>
    <p:sldId id="280" r:id="rId17"/>
    <p:sldId id="268" r:id="rId18"/>
    <p:sldId id="279" r:id="rId19"/>
    <p:sldId id="271" r:id="rId20"/>
    <p:sldId id="281" r:id="rId21"/>
    <p:sldId id="272"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EFD0A0-D5EC-4EC6-9D83-976FD05E9B92}" v="53" dt="2020-10-27T22:58:10.738"/>
    <p1510:client id="{940815ED-6893-40A7-B719-DAB5406D708A}" v="42" dt="2020-10-28T22:24:53.936"/>
    <p1510:client id="{B5AC54C2-FC0A-44BF-B49C-67ADD5C00CEC}" v="112" dt="2020-10-28T22:12:04.5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7" autoAdjust="0"/>
    <p:restoredTop sz="86405" autoAdjust="0"/>
  </p:normalViewPr>
  <p:slideViewPr>
    <p:cSldViewPr snapToGrid="0">
      <p:cViewPr varScale="1">
        <p:scale>
          <a:sx n="69" d="100"/>
          <a:sy n="69" d="100"/>
        </p:scale>
        <p:origin x="32" y="41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1291"/>
    </p:cViewPr>
  </p:sorterViewPr>
  <p:notesViewPr>
    <p:cSldViewPr snapToGrid="0">
      <p:cViewPr varScale="1">
        <p:scale>
          <a:sx n="76" d="100"/>
          <a:sy n="76" d="100"/>
        </p:scale>
        <p:origin x="3429" y="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Gray" userId="91d44a80e12699df" providerId="LiveId" clId="{940815ED-6893-40A7-B719-DAB5406D708A}"/>
    <pc:docChg chg="undo redo custSel modSld">
      <pc:chgData name="Kevin Gray" userId="91d44a80e12699df" providerId="LiveId" clId="{940815ED-6893-40A7-B719-DAB5406D708A}" dt="2020-10-28T22:24:54.765" v="60" actId="21"/>
      <pc:docMkLst>
        <pc:docMk/>
      </pc:docMkLst>
      <pc:sldChg chg="modSp">
        <pc:chgData name="Kevin Gray" userId="91d44a80e12699df" providerId="LiveId" clId="{940815ED-6893-40A7-B719-DAB5406D708A}" dt="2020-10-28T22:18:57.267" v="4" actId="313"/>
        <pc:sldMkLst>
          <pc:docMk/>
          <pc:sldMk cId="3305185632" sldId="258"/>
        </pc:sldMkLst>
        <pc:spChg chg="mod">
          <ac:chgData name="Kevin Gray" userId="91d44a80e12699df" providerId="LiveId" clId="{940815ED-6893-40A7-B719-DAB5406D708A}" dt="2020-10-28T22:18:57.267" v="4" actId="313"/>
          <ac:spMkLst>
            <pc:docMk/>
            <pc:sldMk cId="3305185632" sldId="258"/>
            <ac:spMk id="3" creationId="{CDFA0577-68E0-4FAF-8025-769A2672F35E}"/>
          </ac:spMkLst>
        </pc:spChg>
      </pc:sldChg>
      <pc:sldChg chg="addSp delSp modSp mod addAnim delAnim modAnim">
        <pc:chgData name="Kevin Gray" userId="91d44a80e12699df" providerId="LiveId" clId="{940815ED-6893-40A7-B719-DAB5406D708A}" dt="2020-10-28T22:24:54.765" v="60" actId="21"/>
        <pc:sldMkLst>
          <pc:docMk/>
          <pc:sldMk cId="4208439864" sldId="266"/>
        </pc:sldMkLst>
        <pc:spChg chg="mod">
          <ac:chgData name="Kevin Gray" userId="91d44a80e12699df" providerId="LiveId" clId="{940815ED-6893-40A7-B719-DAB5406D708A}" dt="2020-10-28T22:24:53.936" v="59"/>
          <ac:spMkLst>
            <pc:docMk/>
            <pc:sldMk cId="4208439864" sldId="266"/>
            <ac:spMk id="2" creationId="{40B678BD-C777-4622-92A7-D5A41E4F3B87}"/>
          </ac:spMkLst>
        </pc:spChg>
        <pc:spChg chg="mod">
          <ac:chgData name="Kevin Gray" userId="91d44a80e12699df" providerId="LiveId" clId="{940815ED-6893-40A7-B719-DAB5406D708A}" dt="2020-10-28T22:24:54.765" v="60" actId="21"/>
          <ac:spMkLst>
            <pc:docMk/>
            <pc:sldMk cId="4208439864" sldId="266"/>
            <ac:spMk id="3" creationId="{26A02D98-46BB-42DA-8DED-83D203DA12F1}"/>
          </ac:spMkLst>
        </pc:spChg>
        <pc:spChg chg="add del mod">
          <ac:chgData name="Kevin Gray" userId="91d44a80e12699df" providerId="LiveId" clId="{940815ED-6893-40A7-B719-DAB5406D708A}" dt="2020-10-28T22:22:48.052" v="38" actId="22"/>
          <ac:spMkLst>
            <pc:docMk/>
            <pc:sldMk cId="4208439864" sldId="266"/>
            <ac:spMk id="8" creationId="{B566DC19-CD18-4F62-9549-FE766F1C76CD}"/>
          </ac:spMkLst>
        </pc:spChg>
        <pc:picChg chg="mod">
          <ac:chgData name="Kevin Gray" userId="91d44a80e12699df" providerId="LiveId" clId="{940815ED-6893-40A7-B719-DAB5406D708A}" dt="2020-10-28T22:22:42.812" v="29" actId="1076"/>
          <ac:picMkLst>
            <pc:docMk/>
            <pc:sldMk cId="4208439864" sldId="266"/>
            <ac:picMk id="7" creationId="{5D0F9DD8-CDB6-E44A-AC8A-96AA4953BFD7}"/>
          </ac:picMkLst>
        </pc:picChg>
      </pc:sldChg>
      <pc:sldChg chg="modSp mod addAnim delAnim">
        <pc:chgData name="Kevin Gray" userId="91d44a80e12699df" providerId="LiveId" clId="{940815ED-6893-40A7-B719-DAB5406D708A}" dt="2020-10-28T22:22:53.398" v="43" actId="21"/>
        <pc:sldMkLst>
          <pc:docMk/>
          <pc:sldMk cId="1234260050" sldId="280"/>
        </pc:sldMkLst>
        <pc:spChg chg="mod">
          <ac:chgData name="Kevin Gray" userId="91d44a80e12699df" providerId="LiveId" clId="{940815ED-6893-40A7-B719-DAB5406D708A}" dt="2020-10-28T22:22:53.398" v="43" actId="21"/>
          <ac:spMkLst>
            <pc:docMk/>
            <pc:sldMk cId="1234260050" sldId="280"/>
            <ac:spMk id="3" creationId="{26A02D98-46BB-42DA-8DED-83D203DA12F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DC69F1-E426-479B-9B97-AE5CA74188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61BD1CF-96D2-4364-AAB4-57F1C911F8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2703240-4CB5-42B3-97BE-EB118D45F86C}" type="datetimeFigureOut">
              <a:rPr lang="en-US" smtClean="0"/>
              <a:t>10/28/2020</a:t>
            </a:fld>
            <a:endParaRPr lang="en-US"/>
          </a:p>
        </p:txBody>
      </p:sp>
      <p:sp>
        <p:nvSpPr>
          <p:cNvPr id="4" name="Footer Placeholder 3">
            <a:extLst>
              <a:ext uri="{FF2B5EF4-FFF2-40B4-BE49-F238E27FC236}">
                <a16:creationId xmlns:a16="http://schemas.microsoft.com/office/drawing/2014/main" id="{BF4E4DB9-8801-49EB-AEE3-E059BF5EB67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DA28846-6308-4208-A7CD-CCAC79BFFF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BD5B82-4C5C-4B0C-AB82-82703A88F814}" type="slidenum">
              <a:rPr lang="en-US" smtClean="0"/>
              <a:t>‹#›</a:t>
            </a:fld>
            <a:endParaRPr lang="en-US"/>
          </a:p>
        </p:txBody>
      </p:sp>
    </p:spTree>
    <p:extLst>
      <p:ext uri="{BB962C8B-B14F-4D97-AF65-F5344CB8AC3E}">
        <p14:creationId xmlns:p14="http://schemas.microsoft.com/office/powerpoint/2010/main" val="204713077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1F7B54-7781-4086-A713-62B1D72BFCD4}"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505A5-13D9-47A2-8977-1D8782A6EB0F}" type="slidenum">
              <a:rPr lang="en-US" smtClean="0"/>
              <a:t>‹#›</a:t>
            </a:fld>
            <a:endParaRPr lang="en-US"/>
          </a:p>
        </p:txBody>
      </p:sp>
    </p:spTree>
    <p:extLst>
      <p:ext uri="{BB962C8B-B14F-4D97-AF65-F5344CB8AC3E}">
        <p14:creationId xmlns:p14="http://schemas.microsoft.com/office/powerpoint/2010/main" val="2523784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1F7B54-7781-4086-A713-62B1D72BFCD4}"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505A5-13D9-47A2-8977-1D8782A6EB0F}" type="slidenum">
              <a:rPr lang="en-US" smtClean="0"/>
              <a:t>‹#›</a:t>
            </a:fld>
            <a:endParaRPr lang="en-US"/>
          </a:p>
        </p:txBody>
      </p:sp>
    </p:spTree>
    <p:extLst>
      <p:ext uri="{BB962C8B-B14F-4D97-AF65-F5344CB8AC3E}">
        <p14:creationId xmlns:p14="http://schemas.microsoft.com/office/powerpoint/2010/main" val="4254975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1F7B54-7781-4086-A713-62B1D72BFCD4}"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505A5-13D9-47A2-8977-1D8782A6EB0F}" type="slidenum">
              <a:rPr lang="en-US" smtClean="0"/>
              <a:t>‹#›</a:t>
            </a:fld>
            <a:endParaRPr lang="en-US"/>
          </a:p>
        </p:txBody>
      </p:sp>
    </p:spTree>
    <p:extLst>
      <p:ext uri="{BB962C8B-B14F-4D97-AF65-F5344CB8AC3E}">
        <p14:creationId xmlns:p14="http://schemas.microsoft.com/office/powerpoint/2010/main" val="16371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1F7B54-7781-4086-A713-62B1D72BFCD4}"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505A5-13D9-47A2-8977-1D8782A6EB0F}" type="slidenum">
              <a:rPr lang="en-US" smtClean="0"/>
              <a:t>‹#›</a:t>
            </a:fld>
            <a:endParaRPr lang="en-US"/>
          </a:p>
        </p:txBody>
      </p:sp>
    </p:spTree>
    <p:extLst>
      <p:ext uri="{BB962C8B-B14F-4D97-AF65-F5344CB8AC3E}">
        <p14:creationId xmlns:p14="http://schemas.microsoft.com/office/powerpoint/2010/main" val="296881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1F7B54-7781-4086-A713-62B1D72BFCD4}" type="datetimeFigureOut">
              <a:rPr lang="en-US" smtClean="0"/>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6505A5-13D9-47A2-8977-1D8782A6EB0F}" type="slidenum">
              <a:rPr lang="en-US" smtClean="0"/>
              <a:t>‹#›</a:t>
            </a:fld>
            <a:endParaRPr lang="en-US"/>
          </a:p>
        </p:txBody>
      </p:sp>
    </p:spTree>
    <p:extLst>
      <p:ext uri="{BB962C8B-B14F-4D97-AF65-F5344CB8AC3E}">
        <p14:creationId xmlns:p14="http://schemas.microsoft.com/office/powerpoint/2010/main" val="334121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1F7B54-7781-4086-A713-62B1D72BFCD4}"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505A5-13D9-47A2-8977-1D8782A6EB0F}" type="slidenum">
              <a:rPr lang="en-US" smtClean="0"/>
              <a:t>‹#›</a:t>
            </a:fld>
            <a:endParaRPr lang="en-US"/>
          </a:p>
        </p:txBody>
      </p:sp>
    </p:spTree>
    <p:extLst>
      <p:ext uri="{BB962C8B-B14F-4D97-AF65-F5344CB8AC3E}">
        <p14:creationId xmlns:p14="http://schemas.microsoft.com/office/powerpoint/2010/main" val="4113107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1F7B54-7781-4086-A713-62B1D72BFCD4}" type="datetimeFigureOut">
              <a:rPr lang="en-US" smtClean="0"/>
              <a:t>10/28/2020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6505A5-13D9-47A2-8977-1D8782A6EB0F}" type="slidenum">
              <a:rPr lang="en-US" smtClean="0"/>
              <a:t>‹#›</a:t>
            </a:fld>
            <a:endParaRPr lang="en-US"/>
          </a:p>
        </p:txBody>
      </p:sp>
    </p:spTree>
    <p:extLst>
      <p:ext uri="{BB962C8B-B14F-4D97-AF65-F5344CB8AC3E}">
        <p14:creationId xmlns:p14="http://schemas.microsoft.com/office/powerpoint/2010/main" val="2413440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1F7B54-7781-4086-A713-62B1D72BFCD4}" type="datetimeFigureOut">
              <a:rPr lang="en-US" smtClean="0"/>
              <a:t>10/28/2020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6505A5-13D9-47A2-8977-1D8782A6EB0F}" type="slidenum">
              <a:rPr lang="en-US" smtClean="0"/>
              <a:t>‹#›</a:t>
            </a:fld>
            <a:endParaRPr lang="en-US"/>
          </a:p>
        </p:txBody>
      </p:sp>
    </p:spTree>
    <p:extLst>
      <p:ext uri="{BB962C8B-B14F-4D97-AF65-F5344CB8AC3E}">
        <p14:creationId xmlns:p14="http://schemas.microsoft.com/office/powerpoint/2010/main" val="3363399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1F7B54-7781-4086-A713-62B1D72BFCD4}" type="datetimeFigureOut">
              <a:rPr lang="en-US" smtClean="0"/>
              <a:t>10/28/2020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6505A5-13D9-47A2-8977-1D8782A6EB0F}" type="slidenum">
              <a:rPr lang="en-US" smtClean="0"/>
              <a:t>‹#›</a:t>
            </a:fld>
            <a:endParaRPr lang="en-US"/>
          </a:p>
        </p:txBody>
      </p:sp>
    </p:spTree>
    <p:extLst>
      <p:ext uri="{BB962C8B-B14F-4D97-AF65-F5344CB8AC3E}">
        <p14:creationId xmlns:p14="http://schemas.microsoft.com/office/powerpoint/2010/main" val="3398262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1F7B54-7781-4086-A713-62B1D72BFCD4}"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505A5-13D9-47A2-8977-1D8782A6EB0F}" type="slidenum">
              <a:rPr lang="en-US" smtClean="0"/>
              <a:t>‹#›</a:t>
            </a:fld>
            <a:endParaRPr lang="en-US"/>
          </a:p>
        </p:txBody>
      </p:sp>
    </p:spTree>
    <p:extLst>
      <p:ext uri="{BB962C8B-B14F-4D97-AF65-F5344CB8AC3E}">
        <p14:creationId xmlns:p14="http://schemas.microsoft.com/office/powerpoint/2010/main" val="2480162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1F7B54-7781-4086-A713-62B1D72BFCD4}" type="datetimeFigureOut">
              <a:rPr lang="en-US" smtClean="0"/>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6505A5-13D9-47A2-8977-1D8782A6EB0F}" type="slidenum">
              <a:rPr lang="en-US" smtClean="0"/>
              <a:t>‹#›</a:t>
            </a:fld>
            <a:endParaRPr lang="en-US"/>
          </a:p>
        </p:txBody>
      </p:sp>
    </p:spTree>
    <p:extLst>
      <p:ext uri="{BB962C8B-B14F-4D97-AF65-F5344CB8AC3E}">
        <p14:creationId xmlns:p14="http://schemas.microsoft.com/office/powerpoint/2010/main" val="3685141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1F7B54-7781-4086-A713-62B1D72BFCD4}" type="datetimeFigureOut">
              <a:rPr lang="en-US" smtClean="0"/>
              <a:t>10/28/2020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6505A5-13D9-47A2-8977-1D8782A6EB0F}" type="slidenum">
              <a:rPr lang="en-US" smtClean="0"/>
              <a:t>‹#›</a:t>
            </a:fld>
            <a:endParaRPr lang="en-US"/>
          </a:p>
        </p:txBody>
      </p:sp>
    </p:spTree>
    <p:extLst>
      <p:ext uri="{BB962C8B-B14F-4D97-AF65-F5344CB8AC3E}">
        <p14:creationId xmlns:p14="http://schemas.microsoft.com/office/powerpoint/2010/main" val="312679354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plane, outdoor, air, large&#10;&#10;Description automatically generated">
            <a:extLst>
              <a:ext uri="{FF2B5EF4-FFF2-40B4-BE49-F238E27FC236}">
                <a16:creationId xmlns:a16="http://schemas.microsoft.com/office/drawing/2014/main" id="{5797903D-5A69-E644-B4A2-935CE3664431}"/>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23391"/>
          <a:stretch/>
        </p:blipFill>
        <p:spPr>
          <a:xfrm>
            <a:off x="20" y="1"/>
            <a:ext cx="12191980" cy="6857999"/>
          </a:xfrm>
          <a:prstGeom prst="rect">
            <a:avLst/>
          </a:prstGeom>
        </p:spPr>
      </p:pic>
      <p:sp>
        <p:nvSpPr>
          <p:cNvPr id="2" name="Title 1">
            <a:extLst>
              <a:ext uri="{FF2B5EF4-FFF2-40B4-BE49-F238E27FC236}">
                <a16:creationId xmlns:a16="http://schemas.microsoft.com/office/drawing/2014/main" id="{8DFDEF9A-248E-44C2-8EF4-456F5C8B0D89}"/>
              </a:ext>
            </a:extLst>
          </p:cNvPr>
          <p:cNvSpPr>
            <a:spLocks noGrp="1"/>
          </p:cNvSpPr>
          <p:nvPr>
            <p:ph type="ctrTitle"/>
          </p:nvPr>
        </p:nvSpPr>
        <p:spPr>
          <a:xfrm>
            <a:off x="404553" y="3900196"/>
            <a:ext cx="5691447" cy="1579332"/>
          </a:xfrm>
        </p:spPr>
        <p:txBody>
          <a:bodyPr>
            <a:normAutofit/>
          </a:bodyPr>
          <a:lstStyle/>
          <a:p>
            <a:pPr algn="l"/>
            <a:r>
              <a:rPr lang="en-US" sz="6600" dirty="0">
                <a:highlight>
                  <a:srgbClr val="000000"/>
                </a:highlight>
              </a:rPr>
              <a:t>Armageddon?</a:t>
            </a:r>
          </a:p>
        </p:txBody>
      </p:sp>
      <p:sp>
        <p:nvSpPr>
          <p:cNvPr id="3" name="Subtitle 2">
            <a:extLst>
              <a:ext uri="{FF2B5EF4-FFF2-40B4-BE49-F238E27FC236}">
                <a16:creationId xmlns:a16="http://schemas.microsoft.com/office/drawing/2014/main" id="{B95DC6BF-F7AF-4FF1-AF7D-560C12BDAB1F}"/>
              </a:ext>
            </a:extLst>
          </p:cNvPr>
          <p:cNvSpPr>
            <a:spLocks noGrp="1"/>
          </p:cNvSpPr>
          <p:nvPr>
            <p:ph type="subTitle" idx="1"/>
          </p:nvPr>
        </p:nvSpPr>
        <p:spPr>
          <a:xfrm>
            <a:off x="404553" y="5279301"/>
            <a:ext cx="9078562" cy="592975"/>
          </a:xfrm>
        </p:spPr>
        <p:txBody>
          <a:bodyPr anchor="ctr">
            <a:normAutofit/>
          </a:bodyPr>
          <a:lstStyle/>
          <a:p>
            <a:pPr algn="l"/>
            <a:r>
              <a:rPr lang="en-US" dirty="0">
                <a:highlight>
                  <a:srgbClr val="000000"/>
                </a:highlight>
              </a:rPr>
              <a:t>Near-Earth Orbit Objects and Space Junk</a:t>
            </a:r>
          </a:p>
        </p:txBody>
      </p:sp>
    </p:spTree>
    <p:extLst>
      <p:ext uri="{BB962C8B-B14F-4D97-AF65-F5344CB8AC3E}">
        <p14:creationId xmlns:p14="http://schemas.microsoft.com/office/powerpoint/2010/main" val="27531189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r in the middle of the night sky&#10;&#10;Description automatically generated">
            <a:extLst>
              <a:ext uri="{FF2B5EF4-FFF2-40B4-BE49-F238E27FC236}">
                <a16:creationId xmlns:a16="http://schemas.microsoft.com/office/drawing/2014/main" id="{06E17D3F-402F-D042-8773-ABB80673FDB4}"/>
              </a:ext>
            </a:extLst>
          </p:cNvPr>
          <p:cNvPicPr>
            <a:picLocks noChangeAspect="1"/>
          </p:cNvPicPr>
          <p:nvPr/>
        </p:nvPicPr>
        <p:blipFill rotWithShape="1">
          <a:blip r:embed="rId2">
            <a:extLst>
              <a:ext uri="{28A0092B-C50C-407E-A947-70E740481C1C}">
                <a14:useLocalDpi xmlns:a14="http://schemas.microsoft.com/office/drawing/2010/main" val="0"/>
              </a:ext>
            </a:extLst>
          </a:blip>
          <a:srcRect l="3937" t="9091" r="19935"/>
          <a:stretch/>
        </p:blipFill>
        <p:spPr>
          <a:xfrm>
            <a:off x="3457744" y="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1DE674-4413-46F2-9B04-7C7147BC6CC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NEO Threats 2021 to 2200</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A809DAC8-920B-42C8-AAB8-676BEE25FC7F}"/>
              </a:ext>
            </a:extLst>
          </p:cNvPr>
          <p:cNvPicPr>
            <a:picLocks noChangeAspect="1"/>
          </p:cNvPicPr>
          <p:nvPr/>
        </p:nvPicPr>
        <p:blipFill>
          <a:blip r:embed="rId3"/>
          <a:stretch>
            <a:fillRect/>
          </a:stretch>
        </p:blipFill>
        <p:spPr>
          <a:xfrm>
            <a:off x="4800600" y="914400"/>
            <a:ext cx="6858000" cy="4572000"/>
          </a:xfrm>
          <a:prstGeom prst="rect">
            <a:avLst/>
          </a:prstGeom>
        </p:spPr>
      </p:pic>
    </p:spTree>
    <p:extLst>
      <p:ext uri="{BB962C8B-B14F-4D97-AF65-F5344CB8AC3E}">
        <p14:creationId xmlns:p14="http://schemas.microsoft.com/office/powerpoint/2010/main" val="7925953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r in the middle of the night sky&#10;&#10;Description automatically generated">
            <a:extLst>
              <a:ext uri="{FF2B5EF4-FFF2-40B4-BE49-F238E27FC236}">
                <a16:creationId xmlns:a16="http://schemas.microsoft.com/office/drawing/2014/main" id="{06E17D3F-402F-D042-8773-ABB80673FDB4}"/>
              </a:ext>
            </a:extLst>
          </p:cNvPr>
          <p:cNvPicPr>
            <a:picLocks noChangeAspect="1"/>
          </p:cNvPicPr>
          <p:nvPr/>
        </p:nvPicPr>
        <p:blipFill rotWithShape="1">
          <a:blip r:embed="rId2">
            <a:extLst>
              <a:ext uri="{28A0092B-C50C-407E-A947-70E740481C1C}">
                <a14:useLocalDpi xmlns:a14="http://schemas.microsoft.com/office/drawing/2010/main" val="0"/>
              </a:ext>
            </a:extLst>
          </a:blip>
          <a:srcRect l="3937" t="9091" r="19935"/>
          <a:stretch/>
        </p:blipFill>
        <p:spPr>
          <a:xfrm>
            <a:off x="3457744" y="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1DE674-4413-46F2-9B04-7C7147BC6CC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NEO Threats 2021 to 2200</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C6305A7E-C5A9-4E46-BA53-F234E8DA6BEE}"/>
              </a:ext>
            </a:extLst>
          </p:cNvPr>
          <p:cNvPicPr>
            <a:picLocks noChangeAspect="1"/>
          </p:cNvPicPr>
          <p:nvPr/>
        </p:nvPicPr>
        <p:blipFill>
          <a:blip r:embed="rId3"/>
          <a:stretch>
            <a:fillRect/>
          </a:stretch>
        </p:blipFill>
        <p:spPr>
          <a:xfrm>
            <a:off x="4800600" y="914400"/>
            <a:ext cx="6858000" cy="4572000"/>
          </a:xfrm>
          <a:prstGeom prst="rect">
            <a:avLst/>
          </a:prstGeom>
        </p:spPr>
      </p:pic>
    </p:spTree>
    <p:extLst>
      <p:ext uri="{BB962C8B-B14F-4D97-AF65-F5344CB8AC3E}">
        <p14:creationId xmlns:p14="http://schemas.microsoft.com/office/powerpoint/2010/main" val="399392170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tar in the middle of the night sky&#10;&#10;Description automatically generated">
            <a:extLst>
              <a:ext uri="{FF2B5EF4-FFF2-40B4-BE49-F238E27FC236}">
                <a16:creationId xmlns:a16="http://schemas.microsoft.com/office/drawing/2014/main" id="{CB2EDB3B-7872-0C45-ABF6-8F811772857F}"/>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22813"/>
          <a:stretch/>
        </p:blipFill>
        <p:spPr>
          <a:xfrm>
            <a:off x="20" y="10"/>
            <a:ext cx="12191981" cy="6857990"/>
          </a:xfrm>
          <a:prstGeom prst="rect">
            <a:avLst/>
          </a:prstGeom>
        </p:spPr>
      </p:pic>
      <p:sp>
        <p:nvSpPr>
          <p:cNvPr id="2" name="Title 1">
            <a:extLst>
              <a:ext uri="{FF2B5EF4-FFF2-40B4-BE49-F238E27FC236}">
                <a16:creationId xmlns:a16="http://schemas.microsoft.com/office/drawing/2014/main" id="{5BF7BC48-8D68-4605-8F21-C480D01AF87D}"/>
              </a:ext>
            </a:extLst>
          </p:cNvPr>
          <p:cNvSpPr>
            <a:spLocks noGrp="1"/>
          </p:cNvSpPr>
          <p:nvPr>
            <p:ph type="title"/>
          </p:nvPr>
        </p:nvSpPr>
        <p:spPr>
          <a:xfrm>
            <a:off x="3741529" y="-1"/>
            <a:ext cx="4292082" cy="1202325"/>
          </a:xfrm>
        </p:spPr>
        <p:txBody>
          <a:bodyPr vert="horz" lIns="91440" tIns="45720" rIns="91440" bIns="45720" rtlCol="0" anchor="b">
            <a:normAutofit/>
          </a:bodyPr>
          <a:lstStyle/>
          <a:p>
            <a:r>
              <a:rPr lang="en-US" sz="6600" dirty="0"/>
              <a:t>Conclusions</a:t>
            </a:r>
          </a:p>
        </p:txBody>
      </p:sp>
      <p:sp>
        <p:nvSpPr>
          <p:cNvPr id="11" name="Content Placeholder 2">
            <a:extLst>
              <a:ext uri="{FF2B5EF4-FFF2-40B4-BE49-F238E27FC236}">
                <a16:creationId xmlns:a16="http://schemas.microsoft.com/office/drawing/2014/main" id="{ED5F5E29-DA3B-E04F-B2EE-512277A9E746}"/>
              </a:ext>
            </a:extLst>
          </p:cNvPr>
          <p:cNvSpPr txBox="1">
            <a:spLocks/>
          </p:cNvSpPr>
          <p:nvPr/>
        </p:nvSpPr>
        <p:spPr>
          <a:xfrm>
            <a:off x="2409717" y="1541223"/>
            <a:ext cx="6955706" cy="49778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Only about 1/3 of potentially damaging NEO’s have been detected.</a:t>
            </a:r>
            <a:br>
              <a:rPr lang="en-US" sz="3200" dirty="0"/>
            </a:br>
            <a:endParaRPr lang="en-US" sz="3200" dirty="0"/>
          </a:p>
          <a:p>
            <a:r>
              <a:rPr lang="en-US" sz="3200" dirty="0"/>
              <a:t>Though a catastrophic collision is unlikely in our lifetimes, it is worthwhile to continue efforts to search and track NEOs.</a:t>
            </a:r>
          </a:p>
          <a:p>
            <a:pPr marL="0" indent="0">
              <a:buNone/>
            </a:pPr>
            <a:endParaRPr lang="en-US" sz="3200" dirty="0"/>
          </a:p>
          <a:p>
            <a:pPr marL="0" indent="0">
              <a:buFont typeface="Arial" panose="020B0604020202020204" pitchFamily="34" charset="0"/>
              <a:buNone/>
            </a:pPr>
            <a:endParaRPr lang="en-US" sz="3200" dirty="0"/>
          </a:p>
          <a:p>
            <a:endParaRPr lang="en-US" sz="1400" dirty="0"/>
          </a:p>
        </p:txBody>
      </p:sp>
    </p:spTree>
    <p:extLst>
      <p:ext uri="{BB962C8B-B14F-4D97-AF65-F5344CB8AC3E}">
        <p14:creationId xmlns:p14="http://schemas.microsoft.com/office/powerpoint/2010/main" val="17029668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900" decel="100000" fill="hold"/>
                                        <p:tgtEl>
                                          <p:spTgt spid="11"/>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1"/>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77E0-0636-429C-AF2A-607DB69AE515}"/>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dirty="0"/>
              <a:t>Space: The Next </a:t>
            </a:r>
            <a:r>
              <a:rPr lang="en-US" sz="3200" strike="sngStrike" dirty="0"/>
              <a:t>Frontier</a:t>
            </a:r>
            <a:r>
              <a:rPr lang="en-US" sz="3200" dirty="0"/>
              <a:t> Garbage Dump</a:t>
            </a:r>
            <a:endParaRPr lang="en-US" sz="3200" strike="sngStrike" dirty="0"/>
          </a:p>
        </p:txBody>
      </p:sp>
      <p:pic>
        <p:nvPicPr>
          <p:cNvPr id="5" name="Content Placeholder 4" descr="A picture containing object, indoor, clock, small&#10;&#10;Description automatically generated">
            <a:extLst>
              <a:ext uri="{FF2B5EF4-FFF2-40B4-BE49-F238E27FC236}">
                <a16:creationId xmlns:a16="http://schemas.microsoft.com/office/drawing/2014/main" id="{092BFCA2-6D56-484E-9A0E-4810BD73F25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21199"/>
          <a:stretch/>
        </p:blipFill>
        <p:spPr>
          <a:xfrm>
            <a:off x="640080" y="640080"/>
            <a:ext cx="10911840" cy="4836795"/>
          </a:xfrm>
          <a:prstGeom prst="rect">
            <a:avLst/>
          </a:prstGeom>
          <a:ln w="19050">
            <a:solidFill>
              <a:schemeClr val="tx1"/>
            </a:solidFill>
            <a:miter lim="800000"/>
          </a:ln>
        </p:spPr>
      </p:pic>
    </p:spTree>
    <p:extLst>
      <p:ext uri="{BB962C8B-B14F-4D97-AF65-F5344CB8AC3E}">
        <p14:creationId xmlns:p14="http://schemas.microsoft.com/office/powerpoint/2010/main" val="93952131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10" dur="1000" fill="hold"/>
                                        <p:tgtEl>
                                          <p:spTgt spid="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r in the middle of the night sky&#10;&#10;Description automatically generated">
            <a:extLst>
              <a:ext uri="{FF2B5EF4-FFF2-40B4-BE49-F238E27FC236}">
                <a16:creationId xmlns:a16="http://schemas.microsoft.com/office/drawing/2014/main" id="{449AB525-99B1-5A40-801B-855C59B9EA28}"/>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7547" b="7547"/>
          <a:stretch/>
        </p:blipFill>
        <p:spPr>
          <a:xfrm>
            <a:off x="20" y="1"/>
            <a:ext cx="12191980" cy="6857999"/>
          </a:xfrm>
          <a:prstGeom prst="rect">
            <a:avLst/>
          </a:prstGeom>
        </p:spPr>
      </p:pic>
      <p:sp>
        <p:nvSpPr>
          <p:cNvPr id="2" name="Title 1">
            <a:extLst>
              <a:ext uri="{FF2B5EF4-FFF2-40B4-BE49-F238E27FC236}">
                <a16:creationId xmlns:a16="http://schemas.microsoft.com/office/drawing/2014/main" id="{2D65A0BC-F136-4B68-ADF3-466D95266D88}"/>
              </a:ext>
            </a:extLst>
          </p:cNvPr>
          <p:cNvSpPr>
            <a:spLocks noGrp="1"/>
          </p:cNvSpPr>
          <p:nvPr>
            <p:ph type="title"/>
          </p:nvPr>
        </p:nvSpPr>
        <p:spPr>
          <a:xfrm>
            <a:off x="838201" y="1065862"/>
            <a:ext cx="3313164" cy="4726276"/>
          </a:xfrm>
        </p:spPr>
        <p:txBody>
          <a:bodyPr>
            <a:normAutofit/>
          </a:bodyPr>
          <a:lstStyle/>
          <a:p>
            <a:pPr algn="r"/>
            <a:r>
              <a:rPr lang="en-US" sz="5400" dirty="0">
                <a:solidFill>
                  <a:srgbClr val="FFFFFF"/>
                </a:solidFill>
              </a:rPr>
              <a:t>Space Junk Facts </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02F97D3-6E3F-4136-A413-6349DC9852E0}"/>
              </a:ext>
            </a:extLst>
          </p:cNvPr>
          <p:cNvSpPr>
            <a:spLocks noGrp="1"/>
          </p:cNvSpPr>
          <p:nvPr>
            <p:ph idx="1"/>
          </p:nvPr>
        </p:nvSpPr>
        <p:spPr>
          <a:xfrm>
            <a:off x="5155379" y="1065862"/>
            <a:ext cx="5744685" cy="4726276"/>
          </a:xfrm>
        </p:spPr>
        <p:txBody>
          <a:bodyPr anchor="ctr">
            <a:normAutofit/>
          </a:bodyPr>
          <a:lstStyle/>
          <a:p>
            <a:r>
              <a:rPr lang="en-US" dirty="0">
                <a:solidFill>
                  <a:srgbClr val="FFFFFF"/>
                </a:solidFill>
              </a:rPr>
              <a:t>There are more than 150 million pieces of cataloged space junk</a:t>
            </a:r>
          </a:p>
          <a:p>
            <a:r>
              <a:rPr lang="en-US" dirty="0">
                <a:solidFill>
                  <a:srgbClr val="FFFFFF"/>
                </a:solidFill>
              </a:rPr>
              <a:t>Space junk is comprised of manmade items including rocket boosters, obsolete satellites.</a:t>
            </a:r>
          </a:p>
          <a:p>
            <a:r>
              <a:rPr lang="en-US" dirty="0">
                <a:solidFill>
                  <a:srgbClr val="FFFFFF"/>
                </a:solidFill>
              </a:rPr>
              <a:t>Space junk presents little to no danger to life on Earth, but it does present a hazard to the International Space Station and commercial and government satellites orbiting the Earth.</a:t>
            </a:r>
          </a:p>
        </p:txBody>
      </p:sp>
    </p:spTree>
    <p:extLst>
      <p:ext uri="{BB962C8B-B14F-4D97-AF65-F5344CB8AC3E}">
        <p14:creationId xmlns:p14="http://schemas.microsoft.com/office/powerpoint/2010/main" val="422988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tar in the middle of the night sky&#10;&#10;Description automatically generated">
            <a:extLst>
              <a:ext uri="{FF2B5EF4-FFF2-40B4-BE49-F238E27FC236}">
                <a16:creationId xmlns:a16="http://schemas.microsoft.com/office/drawing/2014/main" id="{5D0F9DD8-CDB6-E44A-AC8A-96AA4953BFD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0279" b="4816"/>
          <a:stretch/>
        </p:blipFill>
        <p:spPr>
          <a:xfrm>
            <a:off x="3" y="-7"/>
            <a:ext cx="12191997" cy="6858000"/>
          </a:xfrm>
          <a:prstGeom prst="rect">
            <a:avLst/>
          </a:prstGeom>
        </p:spPr>
      </p:pic>
      <p:sp>
        <p:nvSpPr>
          <p:cNvPr id="2" name="Title 1">
            <a:extLst>
              <a:ext uri="{FF2B5EF4-FFF2-40B4-BE49-F238E27FC236}">
                <a16:creationId xmlns:a16="http://schemas.microsoft.com/office/drawing/2014/main" id="{40B678BD-C777-4622-92A7-D5A41E4F3B87}"/>
              </a:ext>
            </a:extLst>
          </p:cNvPr>
          <p:cNvSpPr>
            <a:spLocks noGrp="1"/>
          </p:cNvSpPr>
          <p:nvPr>
            <p:ph type="title"/>
          </p:nvPr>
        </p:nvSpPr>
        <p:spPr>
          <a:xfrm>
            <a:off x="2210936" y="844486"/>
            <a:ext cx="9484225" cy="1461778"/>
          </a:xfrm>
        </p:spPr>
        <p:txBody>
          <a:bodyPr>
            <a:normAutofit/>
          </a:bodyPr>
          <a:lstStyle/>
          <a:p>
            <a:endParaRPr lang="en-US" sz="4000" dirty="0"/>
          </a:p>
        </p:txBody>
      </p:sp>
      <p:sp>
        <p:nvSpPr>
          <p:cNvPr id="3" name="Content Placeholder 2">
            <a:extLst>
              <a:ext uri="{FF2B5EF4-FFF2-40B4-BE49-F238E27FC236}">
                <a16:creationId xmlns:a16="http://schemas.microsoft.com/office/drawing/2014/main" id="{26A02D98-46BB-42DA-8DED-83D203DA12F1}"/>
              </a:ext>
            </a:extLst>
          </p:cNvPr>
          <p:cNvSpPr>
            <a:spLocks noGrp="1"/>
          </p:cNvSpPr>
          <p:nvPr>
            <p:ph idx="1"/>
          </p:nvPr>
        </p:nvSpPr>
        <p:spPr>
          <a:xfrm>
            <a:off x="2210936" y="2470248"/>
            <a:ext cx="9484235" cy="3052726"/>
          </a:xfrm>
        </p:spPr>
        <p:txBody>
          <a:bodyPr>
            <a:normAutofit fontScale="92500" lnSpcReduction="20000"/>
          </a:bodyPr>
          <a:lstStyle/>
          <a:p>
            <a:pPr marL="0" indent="0">
              <a:buNone/>
            </a:pPr>
            <a:br>
              <a:rPr lang="en-US" sz="2400" dirty="0"/>
            </a:br>
            <a:r>
              <a:rPr lang="en-US" b="1" dirty="0"/>
              <a:t>What is the principal source of large orbital debris?</a:t>
            </a:r>
            <a:br>
              <a:rPr lang="en-US" sz="2400" dirty="0"/>
            </a:br>
            <a:r>
              <a:rPr lang="en-US" dirty="0"/>
              <a:t>Satellite explosions and collisions. Prior to 2007, the principal source of debris was from explosions of old launch vehicle upper stages left in orbit with stored energy sources, e.g., residual propellants and high pressure fluids. The intentional destruction of the Fengyun-1C weather satellite by China in 2007 and the accidental collision of American and Russian communications satellites in 2009 greatly increased the number of large debris in orbit and now represent one-third of all cataloged orbital debris.</a:t>
            </a:r>
            <a:r>
              <a:rPr lang="en-US" sz="2400" dirty="0"/>
              <a:t> </a:t>
            </a:r>
            <a:endParaRPr lang="en-US" sz="3200" dirty="0"/>
          </a:p>
        </p:txBody>
      </p:sp>
      <p:pic>
        <p:nvPicPr>
          <p:cNvPr id="5" name="Picture 4" descr="A star in the middle of the night sky&#10;&#10;Description automatically generated">
            <a:extLst>
              <a:ext uri="{FF2B5EF4-FFF2-40B4-BE49-F238E27FC236}">
                <a16:creationId xmlns:a16="http://schemas.microsoft.com/office/drawing/2014/main" id="{CD02A2F8-E679-5B43-8534-D58CDE0D156B}"/>
              </a:ext>
            </a:extLst>
          </p:cNvPr>
          <p:cNvPicPr>
            <a:picLocks noChangeAspect="1"/>
          </p:cNvPicPr>
          <p:nvPr/>
        </p:nvPicPr>
        <p:blipFill rotWithShape="1">
          <a:blip r:embed="rId2">
            <a:extLst>
              <a:ext uri="{28A0092B-C50C-407E-A947-70E740481C1C}">
                <a14:useLocalDpi xmlns:a14="http://schemas.microsoft.com/office/drawing/2010/main" val="0"/>
              </a:ext>
            </a:extLst>
          </a:blip>
          <a:srcRect l="11834" r="11839" b="5"/>
          <a:stretch/>
        </p:blipFill>
        <p:spPr>
          <a:xfrm>
            <a:off x="443660" y="832340"/>
            <a:ext cx="1570813" cy="1363363"/>
          </a:xfrm>
          <a:custGeom>
            <a:avLst/>
            <a:gdLst/>
            <a:ahLst/>
            <a:cxnLst/>
            <a:rect l="l" t="t" r="r" b="b"/>
            <a:pathLst>
              <a:path w="1570813" h="1363363">
                <a:moveTo>
                  <a:pt x="452248" y="0"/>
                </a:moveTo>
                <a:cubicBezTo>
                  <a:pt x="1118566" y="0"/>
                  <a:pt x="1118566" y="0"/>
                  <a:pt x="1118566" y="0"/>
                </a:cubicBezTo>
                <a:cubicBezTo>
                  <a:pt x="1160301" y="0"/>
                  <a:pt x="1200597" y="22535"/>
                  <a:pt x="1220745" y="59154"/>
                </a:cubicBezTo>
                <a:cubicBezTo>
                  <a:pt x="1554623" y="623936"/>
                  <a:pt x="1554623" y="623936"/>
                  <a:pt x="1554623" y="623936"/>
                </a:cubicBezTo>
                <a:cubicBezTo>
                  <a:pt x="1576210" y="659147"/>
                  <a:pt x="1576210" y="704217"/>
                  <a:pt x="1554623" y="739427"/>
                </a:cubicBezTo>
                <a:cubicBezTo>
                  <a:pt x="1220745" y="1304209"/>
                  <a:pt x="1220745" y="1304209"/>
                  <a:pt x="1220745" y="1304209"/>
                </a:cubicBezTo>
                <a:cubicBezTo>
                  <a:pt x="1200597" y="1340828"/>
                  <a:pt x="1160301" y="1363363"/>
                  <a:pt x="1118566" y="1363363"/>
                </a:cubicBezTo>
                <a:cubicBezTo>
                  <a:pt x="452248" y="1363363"/>
                  <a:pt x="452248" y="1363363"/>
                  <a:pt x="452248" y="1363363"/>
                </a:cubicBezTo>
                <a:cubicBezTo>
                  <a:pt x="409074" y="1363363"/>
                  <a:pt x="370218" y="1340828"/>
                  <a:pt x="348631" y="1304209"/>
                </a:cubicBezTo>
                <a:cubicBezTo>
                  <a:pt x="16191" y="739427"/>
                  <a:pt x="16191" y="739427"/>
                  <a:pt x="16191" y="739427"/>
                </a:cubicBezTo>
                <a:cubicBezTo>
                  <a:pt x="-5396" y="704217"/>
                  <a:pt x="-5396" y="659147"/>
                  <a:pt x="16191" y="623936"/>
                </a:cubicBezTo>
                <a:cubicBezTo>
                  <a:pt x="348631" y="59154"/>
                  <a:pt x="348631" y="59154"/>
                  <a:pt x="348631" y="59154"/>
                </a:cubicBezTo>
                <a:cubicBezTo>
                  <a:pt x="370218" y="22535"/>
                  <a:pt x="409074" y="0"/>
                  <a:pt x="452248" y="0"/>
                </a:cubicBezTo>
                <a:close/>
              </a:path>
            </a:pathLst>
          </a:custGeom>
          <a:ln w="63500">
            <a:solidFill>
              <a:schemeClr val="tx1">
                <a:alpha val="80000"/>
              </a:schemeClr>
            </a:solidFill>
          </a:ln>
        </p:spPr>
      </p:pic>
    </p:spTree>
    <p:extLst>
      <p:ext uri="{BB962C8B-B14F-4D97-AF65-F5344CB8AC3E}">
        <p14:creationId xmlns:p14="http://schemas.microsoft.com/office/powerpoint/2010/main" val="42084398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tar in the middle of the night sky&#10;&#10;Description automatically generated">
            <a:extLst>
              <a:ext uri="{FF2B5EF4-FFF2-40B4-BE49-F238E27FC236}">
                <a16:creationId xmlns:a16="http://schemas.microsoft.com/office/drawing/2014/main" id="{5D0F9DD8-CDB6-E44A-AC8A-96AA4953BFD7}"/>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0279" b="4816"/>
          <a:stretch/>
        </p:blipFill>
        <p:spPr>
          <a:xfrm>
            <a:off x="3" y="-7"/>
            <a:ext cx="12191997" cy="6858000"/>
          </a:xfrm>
          <a:prstGeom prst="rect">
            <a:avLst/>
          </a:prstGeom>
        </p:spPr>
      </p:pic>
      <p:sp>
        <p:nvSpPr>
          <p:cNvPr id="2" name="Title 1">
            <a:extLst>
              <a:ext uri="{FF2B5EF4-FFF2-40B4-BE49-F238E27FC236}">
                <a16:creationId xmlns:a16="http://schemas.microsoft.com/office/drawing/2014/main" id="{40B678BD-C777-4622-92A7-D5A41E4F3B87}"/>
              </a:ext>
            </a:extLst>
          </p:cNvPr>
          <p:cNvSpPr>
            <a:spLocks noGrp="1"/>
          </p:cNvSpPr>
          <p:nvPr>
            <p:ph type="title"/>
          </p:nvPr>
        </p:nvSpPr>
        <p:spPr>
          <a:xfrm>
            <a:off x="2210936" y="844486"/>
            <a:ext cx="9484225" cy="1461778"/>
          </a:xfrm>
        </p:spPr>
        <p:txBody>
          <a:bodyPr>
            <a:normAutofit/>
          </a:bodyPr>
          <a:lstStyle/>
          <a:p>
            <a:r>
              <a:rPr lang="en-US" sz="4000" dirty="0"/>
              <a:t>Hypotheses</a:t>
            </a:r>
          </a:p>
        </p:txBody>
      </p:sp>
      <p:sp>
        <p:nvSpPr>
          <p:cNvPr id="3" name="Content Placeholder 2">
            <a:extLst>
              <a:ext uri="{FF2B5EF4-FFF2-40B4-BE49-F238E27FC236}">
                <a16:creationId xmlns:a16="http://schemas.microsoft.com/office/drawing/2014/main" id="{26A02D98-46BB-42DA-8DED-83D203DA12F1}"/>
              </a:ext>
            </a:extLst>
          </p:cNvPr>
          <p:cNvSpPr>
            <a:spLocks noGrp="1"/>
          </p:cNvSpPr>
          <p:nvPr>
            <p:ph idx="1"/>
          </p:nvPr>
        </p:nvSpPr>
        <p:spPr>
          <a:xfrm>
            <a:off x="100264" y="2470248"/>
            <a:ext cx="11594908" cy="3052726"/>
          </a:xfrm>
        </p:spPr>
        <p:txBody>
          <a:bodyPr>
            <a:noAutofit/>
          </a:bodyPr>
          <a:lstStyle/>
          <a:p>
            <a:r>
              <a:rPr lang="en-US" sz="2400" dirty="0"/>
              <a:t>alternative hypothesis: If countries with the highest </a:t>
            </a:r>
            <a:r>
              <a:rPr lang="en-US" sz="2400" dirty="0" err="1"/>
              <a:t>gdp</a:t>
            </a:r>
            <a:r>
              <a:rPr lang="en-US" sz="2400" dirty="0"/>
              <a:t> produce the most space trash then wealthier economies correlate with space trash production.</a:t>
            </a:r>
            <a:br>
              <a:rPr lang="en-US" sz="2400" dirty="0"/>
            </a:br>
            <a:r>
              <a:rPr lang="en-US" sz="2400" dirty="0"/>
              <a:t>null hypothesis: If countries with the highest </a:t>
            </a:r>
            <a:r>
              <a:rPr lang="en-US" sz="2400" dirty="0" err="1"/>
              <a:t>gdp</a:t>
            </a:r>
            <a:r>
              <a:rPr lang="en-US" sz="2400" dirty="0"/>
              <a:t> do not produce the most space trash then wealthier economies correlate with space trash production. Since the end of “The Space Age,” has the amount of space junk increased or decreased?</a:t>
            </a:r>
          </a:p>
          <a:p>
            <a:r>
              <a:rPr lang="en-US" sz="2400" dirty="0"/>
              <a:t>alternative hypothesis: If the space race produced more space trash, then there should be an increase of trash before the 1975.</a:t>
            </a:r>
            <a:br>
              <a:rPr lang="en-US" sz="2400" dirty="0"/>
            </a:br>
            <a:r>
              <a:rPr lang="en-US" sz="2400" dirty="0"/>
              <a:t>null hypothesis: If the space race did not put more space trash, then there shouldn’t an increase of junk before the 1975's.</a:t>
            </a:r>
          </a:p>
        </p:txBody>
      </p:sp>
      <p:pic>
        <p:nvPicPr>
          <p:cNvPr id="5" name="Picture 4" descr="A star in the middle of the night sky&#10;&#10;Description automatically generated">
            <a:extLst>
              <a:ext uri="{FF2B5EF4-FFF2-40B4-BE49-F238E27FC236}">
                <a16:creationId xmlns:a16="http://schemas.microsoft.com/office/drawing/2014/main" id="{CD02A2F8-E679-5B43-8534-D58CDE0D156B}"/>
              </a:ext>
            </a:extLst>
          </p:cNvPr>
          <p:cNvPicPr>
            <a:picLocks noChangeAspect="1"/>
          </p:cNvPicPr>
          <p:nvPr/>
        </p:nvPicPr>
        <p:blipFill rotWithShape="1">
          <a:blip r:embed="rId2">
            <a:extLst>
              <a:ext uri="{28A0092B-C50C-407E-A947-70E740481C1C}">
                <a14:useLocalDpi xmlns:a14="http://schemas.microsoft.com/office/drawing/2010/main" val="0"/>
              </a:ext>
            </a:extLst>
          </a:blip>
          <a:srcRect l="11834" r="11839" b="5"/>
          <a:stretch/>
        </p:blipFill>
        <p:spPr>
          <a:xfrm>
            <a:off x="443660" y="832340"/>
            <a:ext cx="1570813" cy="1363363"/>
          </a:xfrm>
          <a:custGeom>
            <a:avLst/>
            <a:gdLst/>
            <a:ahLst/>
            <a:cxnLst/>
            <a:rect l="l" t="t" r="r" b="b"/>
            <a:pathLst>
              <a:path w="1570813" h="1363363">
                <a:moveTo>
                  <a:pt x="452248" y="0"/>
                </a:moveTo>
                <a:cubicBezTo>
                  <a:pt x="1118566" y="0"/>
                  <a:pt x="1118566" y="0"/>
                  <a:pt x="1118566" y="0"/>
                </a:cubicBezTo>
                <a:cubicBezTo>
                  <a:pt x="1160301" y="0"/>
                  <a:pt x="1200597" y="22535"/>
                  <a:pt x="1220745" y="59154"/>
                </a:cubicBezTo>
                <a:cubicBezTo>
                  <a:pt x="1554623" y="623936"/>
                  <a:pt x="1554623" y="623936"/>
                  <a:pt x="1554623" y="623936"/>
                </a:cubicBezTo>
                <a:cubicBezTo>
                  <a:pt x="1576210" y="659147"/>
                  <a:pt x="1576210" y="704217"/>
                  <a:pt x="1554623" y="739427"/>
                </a:cubicBezTo>
                <a:cubicBezTo>
                  <a:pt x="1220745" y="1304209"/>
                  <a:pt x="1220745" y="1304209"/>
                  <a:pt x="1220745" y="1304209"/>
                </a:cubicBezTo>
                <a:cubicBezTo>
                  <a:pt x="1200597" y="1340828"/>
                  <a:pt x="1160301" y="1363363"/>
                  <a:pt x="1118566" y="1363363"/>
                </a:cubicBezTo>
                <a:cubicBezTo>
                  <a:pt x="452248" y="1363363"/>
                  <a:pt x="452248" y="1363363"/>
                  <a:pt x="452248" y="1363363"/>
                </a:cubicBezTo>
                <a:cubicBezTo>
                  <a:pt x="409074" y="1363363"/>
                  <a:pt x="370218" y="1340828"/>
                  <a:pt x="348631" y="1304209"/>
                </a:cubicBezTo>
                <a:cubicBezTo>
                  <a:pt x="16191" y="739427"/>
                  <a:pt x="16191" y="739427"/>
                  <a:pt x="16191" y="739427"/>
                </a:cubicBezTo>
                <a:cubicBezTo>
                  <a:pt x="-5396" y="704217"/>
                  <a:pt x="-5396" y="659147"/>
                  <a:pt x="16191" y="623936"/>
                </a:cubicBezTo>
                <a:cubicBezTo>
                  <a:pt x="348631" y="59154"/>
                  <a:pt x="348631" y="59154"/>
                  <a:pt x="348631" y="59154"/>
                </a:cubicBezTo>
                <a:cubicBezTo>
                  <a:pt x="370218" y="22535"/>
                  <a:pt x="409074" y="0"/>
                  <a:pt x="452248" y="0"/>
                </a:cubicBezTo>
                <a:close/>
              </a:path>
            </a:pathLst>
          </a:custGeom>
          <a:ln w="63500">
            <a:solidFill>
              <a:schemeClr val="tx1">
                <a:alpha val="80000"/>
              </a:schemeClr>
            </a:solidFill>
          </a:ln>
        </p:spPr>
      </p:pic>
    </p:spTree>
    <p:extLst>
      <p:ext uri="{BB962C8B-B14F-4D97-AF65-F5344CB8AC3E}">
        <p14:creationId xmlns:p14="http://schemas.microsoft.com/office/powerpoint/2010/main" val="123426005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 calcmode="lin" valueType="num">
                                      <p:cBhvr>
                                        <p:cTn id="16"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7"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r in the middle of the night sky&#10;&#10;Description automatically generated">
            <a:extLst>
              <a:ext uri="{FF2B5EF4-FFF2-40B4-BE49-F238E27FC236}">
                <a16:creationId xmlns:a16="http://schemas.microsoft.com/office/drawing/2014/main" id="{9D5CA052-520C-0C41-94A4-7B02429E0E3F}"/>
              </a:ext>
            </a:extLst>
          </p:cNvPr>
          <p:cNvPicPr>
            <a:picLocks noChangeAspect="1"/>
          </p:cNvPicPr>
          <p:nvPr/>
        </p:nvPicPr>
        <p:blipFill rotWithShape="1">
          <a:blip r:embed="rId2">
            <a:extLst>
              <a:ext uri="{28A0092B-C50C-407E-A947-70E740481C1C}">
                <a14:useLocalDpi xmlns:a14="http://schemas.microsoft.com/office/drawing/2010/main" val="0"/>
              </a:ext>
            </a:extLst>
          </a:blip>
          <a:srcRect l="3937" t="9091" r="19935"/>
          <a:stretch/>
        </p:blipFill>
        <p:spPr>
          <a:xfrm>
            <a:off x="3460924" y="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36F47F-1A6F-4DCD-97E0-2D92CF30A7B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Biggest Space Litterbugs</a:t>
            </a:r>
          </a:p>
        </p:txBody>
      </p:sp>
      <p:sp>
        <p:nvSpPr>
          <p:cNvPr id="3" name="Content Placeholder 2">
            <a:extLst>
              <a:ext uri="{FF2B5EF4-FFF2-40B4-BE49-F238E27FC236}">
                <a16:creationId xmlns:a16="http://schemas.microsoft.com/office/drawing/2014/main" id="{C2285532-233F-42C6-B3B7-CF03D3116966}"/>
              </a:ext>
            </a:extLst>
          </p:cNvPr>
          <p:cNvSpPr>
            <a:spLocks noGrp="1"/>
          </p:cNvSpPr>
          <p:nvPr>
            <p:ph idx="1"/>
          </p:nvPr>
        </p:nvSpPr>
        <p:spPr>
          <a:xfrm>
            <a:off x="6839712" y="2390980"/>
            <a:ext cx="4023359" cy="1208141"/>
          </a:xfrm>
        </p:spPr>
        <p:txBody>
          <a:bodyPr vert="horz" lIns="91440" tIns="45720" rIns="91440" bIns="45720" rtlCol="0">
            <a:normAutofit/>
          </a:bodyPr>
          <a:lstStyle/>
          <a:p>
            <a:pPr marL="0" indent="0">
              <a:buNone/>
            </a:pPr>
            <a:endParaRPr lang="en-US" sz="20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54D25D08-8A21-48D2-A026-8D9CD7F9D0F4}"/>
              </a:ext>
            </a:extLst>
          </p:cNvPr>
          <p:cNvPicPr>
            <a:picLocks noChangeAspect="1"/>
          </p:cNvPicPr>
          <p:nvPr/>
        </p:nvPicPr>
        <p:blipFill>
          <a:blip r:embed="rId3"/>
          <a:stretch>
            <a:fillRect/>
          </a:stretch>
        </p:blipFill>
        <p:spPr>
          <a:xfrm>
            <a:off x="4805412" y="709050"/>
            <a:ext cx="6858000" cy="4572000"/>
          </a:xfrm>
          <a:prstGeom prst="rect">
            <a:avLst/>
          </a:prstGeom>
        </p:spPr>
      </p:pic>
    </p:spTree>
    <p:extLst>
      <p:ext uri="{BB962C8B-B14F-4D97-AF65-F5344CB8AC3E}">
        <p14:creationId xmlns:p14="http://schemas.microsoft.com/office/powerpoint/2010/main" val="42882003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r in the middle of the night sky&#10;&#10;Description automatically generated">
            <a:extLst>
              <a:ext uri="{FF2B5EF4-FFF2-40B4-BE49-F238E27FC236}">
                <a16:creationId xmlns:a16="http://schemas.microsoft.com/office/drawing/2014/main" id="{9D5CA052-520C-0C41-94A4-7B02429E0E3F}"/>
              </a:ext>
            </a:extLst>
          </p:cNvPr>
          <p:cNvPicPr>
            <a:picLocks noChangeAspect="1"/>
          </p:cNvPicPr>
          <p:nvPr/>
        </p:nvPicPr>
        <p:blipFill rotWithShape="1">
          <a:blip r:embed="rId2">
            <a:extLst>
              <a:ext uri="{28A0092B-C50C-407E-A947-70E740481C1C}">
                <a14:useLocalDpi xmlns:a14="http://schemas.microsoft.com/office/drawing/2010/main" val="0"/>
              </a:ext>
            </a:extLst>
          </a:blip>
          <a:srcRect l="3937" t="9091" r="19935"/>
          <a:stretch/>
        </p:blipFill>
        <p:spPr>
          <a:xfrm>
            <a:off x="3460924" y="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136F47F-1A6F-4DCD-97E0-2D92CF30A7B2}"/>
              </a:ext>
            </a:extLst>
          </p:cNvPr>
          <p:cNvSpPr>
            <a:spLocks noGrp="1"/>
          </p:cNvSpPr>
          <p:nvPr>
            <p:ph type="title"/>
          </p:nvPr>
        </p:nvSpPr>
        <p:spPr>
          <a:xfrm>
            <a:off x="477981" y="1122363"/>
            <a:ext cx="4023360" cy="3204134"/>
          </a:xfrm>
        </p:spPr>
        <p:txBody>
          <a:bodyPr vert="horz" lIns="91440" tIns="45720" rIns="91440" bIns="45720" rtlCol="0" anchor="b">
            <a:normAutofit fontScale="90000"/>
          </a:bodyPr>
          <a:lstStyle/>
          <a:p>
            <a:r>
              <a:rPr lang="en-US" sz="4800" dirty="0"/>
              <a:t>Biggest Space Litterbugs?</a:t>
            </a:r>
            <a:br>
              <a:rPr lang="en-US" sz="4800" dirty="0"/>
            </a:br>
            <a:br>
              <a:rPr lang="en-US" sz="4800" dirty="0"/>
            </a:br>
            <a:r>
              <a:rPr lang="en-US" sz="4800" dirty="0"/>
              <a:t>We’re Number One!!!</a:t>
            </a:r>
          </a:p>
        </p:txBody>
      </p:sp>
      <p:sp>
        <p:nvSpPr>
          <p:cNvPr id="3" name="Content Placeholder 2">
            <a:extLst>
              <a:ext uri="{FF2B5EF4-FFF2-40B4-BE49-F238E27FC236}">
                <a16:creationId xmlns:a16="http://schemas.microsoft.com/office/drawing/2014/main" id="{C2285532-233F-42C6-B3B7-CF03D3116966}"/>
              </a:ext>
            </a:extLst>
          </p:cNvPr>
          <p:cNvSpPr>
            <a:spLocks noGrp="1"/>
          </p:cNvSpPr>
          <p:nvPr>
            <p:ph idx="1"/>
          </p:nvPr>
        </p:nvSpPr>
        <p:spPr>
          <a:xfrm>
            <a:off x="6839712" y="2390980"/>
            <a:ext cx="4023359" cy="1208141"/>
          </a:xfrm>
        </p:spPr>
        <p:txBody>
          <a:bodyPr vert="horz" lIns="91440" tIns="45720" rIns="91440" bIns="45720" rtlCol="0">
            <a:normAutofit/>
          </a:bodyPr>
          <a:lstStyle/>
          <a:p>
            <a:pPr marL="0" indent="0">
              <a:buNone/>
            </a:pPr>
            <a:endParaRPr lang="en-US" sz="20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678FA047-CC90-4F4B-B074-1B0F736260B0}"/>
              </a:ext>
            </a:extLst>
          </p:cNvPr>
          <p:cNvPicPr>
            <a:picLocks noChangeAspect="1"/>
          </p:cNvPicPr>
          <p:nvPr/>
        </p:nvPicPr>
        <p:blipFill>
          <a:blip r:embed="rId3"/>
          <a:stretch>
            <a:fillRect/>
          </a:stretch>
        </p:blipFill>
        <p:spPr>
          <a:xfrm>
            <a:off x="4800600" y="914400"/>
            <a:ext cx="6858000" cy="4572000"/>
          </a:xfrm>
          <a:prstGeom prst="rect">
            <a:avLst/>
          </a:prstGeom>
        </p:spPr>
      </p:pic>
      <p:pic>
        <p:nvPicPr>
          <p:cNvPr id="8" name="Picture 7">
            <a:extLst>
              <a:ext uri="{FF2B5EF4-FFF2-40B4-BE49-F238E27FC236}">
                <a16:creationId xmlns:a16="http://schemas.microsoft.com/office/drawing/2014/main" id="{56197033-A968-4D1C-A92A-9F2613D2090A}"/>
              </a:ext>
            </a:extLst>
          </p:cNvPr>
          <p:cNvPicPr>
            <a:picLocks noChangeAspect="1"/>
          </p:cNvPicPr>
          <p:nvPr/>
        </p:nvPicPr>
        <p:blipFill>
          <a:blip r:embed="rId4"/>
          <a:stretch>
            <a:fillRect/>
          </a:stretch>
        </p:blipFill>
        <p:spPr>
          <a:xfrm>
            <a:off x="10019345" y="1488511"/>
            <a:ext cx="497506" cy="497506"/>
          </a:xfrm>
          <a:prstGeom prst="rect">
            <a:avLst/>
          </a:prstGeom>
        </p:spPr>
      </p:pic>
    </p:spTree>
    <p:extLst>
      <p:ext uri="{BB962C8B-B14F-4D97-AF65-F5344CB8AC3E}">
        <p14:creationId xmlns:p14="http://schemas.microsoft.com/office/powerpoint/2010/main" val="160643588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r in the middle of the night sky&#10;&#10;Description automatically generated">
            <a:extLst>
              <a:ext uri="{FF2B5EF4-FFF2-40B4-BE49-F238E27FC236}">
                <a16:creationId xmlns:a16="http://schemas.microsoft.com/office/drawing/2014/main" id="{39A3298D-C751-9C41-8016-91C825133171}"/>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0278" b="4816"/>
          <a:stretch/>
        </p:blipFill>
        <p:spPr>
          <a:xfrm>
            <a:off x="20" y="1"/>
            <a:ext cx="12191980" cy="6857999"/>
          </a:xfrm>
          <a:prstGeom prst="rect">
            <a:avLst/>
          </a:prstGeom>
        </p:spPr>
      </p:pic>
      <p:sp>
        <p:nvSpPr>
          <p:cNvPr id="2" name="Title 1">
            <a:extLst>
              <a:ext uri="{FF2B5EF4-FFF2-40B4-BE49-F238E27FC236}">
                <a16:creationId xmlns:a16="http://schemas.microsoft.com/office/drawing/2014/main" id="{EC5F747B-D915-43BE-BDE7-FA9D602DCCE2}"/>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Space Age = More Junk		</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DBDE42-5BBB-4DE8-89A1-11C718F1CD73}"/>
              </a:ext>
            </a:extLst>
          </p:cNvPr>
          <p:cNvSpPr>
            <a:spLocks noGrp="1"/>
          </p:cNvSpPr>
          <p:nvPr>
            <p:ph idx="1"/>
          </p:nvPr>
        </p:nvSpPr>
        <p:spPr>
          <a:xfrm>
            <a:off x="5155379" y="1065862"/>
            <a:ext cx="5744685" cy="4726276"/>
          </a:xfrm>
        </p:spPr>
        <p:txBody>
          <a:bodyPr anchor="ctr">
            <a:normAutofit/>
          </a:bodyPr>
          <a:lstStyle/>
          <a:p>
            <a:r>
              <a:rPr lang="en-US" sz="2000" dirty="0">
                <a:solidFill>
                  <a:srgbClr val="FFFFFF"/>
                </a:solidFill>
              </a:rPr>
              <a:t>PLACEHOLDER OUTPUT LINE GRAPH OF SPACE JUNK OVER THE LAST SIX DECADES SHOWING THE CORRELATION OF SPACE JUNK TO THE DAWN AND END OF THE SPACE AGE</a:t>
            </a:r>
          </a:p>
        </p:txBody>
      </p:sp>
      <p:pic>
        <p:nvPicPr>
          <p:cNvPr id="4" name="Picture 3">
            <a:extLst>
              <a:ext uri="{FF2B5EF4-FFF2-40B4-BE49-F238E27FC236}">
                <a16:creationId xmlns:a16="http://schemas.microsoft.com/office/drawing/2014/main" id="{997244BE-381C-4ABF-8ECF-325B89CA6E2D}"/>
              </a:ext>
            </a:extLst>
          </p:cNvPr>
          <p:cNvPicPr>
            <a:picLocks noChangeAspect="1"/>
          </p:cNvPicPr>
          <p:nvPr/>
        </p:nvPicPr>
        <p:blipFill>
          <a:blip r:embed="rId3"/>
          <a:stretch>
            <a:fillRect/>
          </a:stretch>
        </p:blipFill>
        <p:spPr>
          <a:xfrm>
            <a:off x="4752874" y="2010074"/>
            <a:ext cx="6858000" cy="2743200"/>
          </a:xfrm>
          <a:prstGeom prst="rect">
            <a:avLst/>
          </a:prstGeom>
        </p:spPr>
      </p:pic>
    </p:spTree>
    <p:extLst>
      <p:ext uri="{BB962C8B-B14F-4D97-AF65-F5344CB8AC3E}">
        <p14:creationId xmlns:p14="http://schemas.microsoft.com/office/powerpoint/2010/main" val="37842892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r in the middle of the night sky&#10;&#10;Description automatically generated">
            <a:extLst>
              <a:ext uri="{FF2B5EF4-FFF2-40B4-BE49-F238E27FC236}">
                <a16:creationId xmlns:a16="http://schemas.microsoft.com/office/drawing/2014/main" id="{A316A09A-CC77-4F4F-9EFC-43CD2D69E7C9}"/>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0278" b="4816"/>
          <a:stretch/>
        </p:blipFill>
        <p:spPr>
          <a:xfrm>
            <a:off x="20" y="10"/>
            <a:ext cx="12191979" cy="6857990"/>
          </a:xfrm>
          <a:prstGeom prst="rect">
            <a:avLst/>
          </a:prstGeom>
        </p:spPr>
      </p:pic>
      <p:sp>
        <p:nvSpPr>
          <p:cNvPr id="2" name="Title 1">
            <a:extLst>
              <a:ext uri="{FF2B5EF4-FFF2-40B4-BE49-F238E27FC236}">
                <a16:creationId xmlns:a16="http://schemas.microsoft.com/office/drawing/2014/main" id="{DF951AA6-8FEF-402D-A93C-EB898B7F9772}"/>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Project Objective	</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8C2D87-9791-47F7-9183-EF6B75FB2F90}"/>
              </a:ext>
            </a:extLst>
          </p:cNvPr>
          <p:cNvSpPr>
            <a:spLocks noGrp="1"/>
          </p:cNvSpPr>
          <p:nvPr>
            <p:ph idx="1"/>
          </p:nvPr>
        </p:nvSpPr>
        <p:spPr>
          <a:xfrm>
            <a:off x="5155379" y="1065862"/>
            <a:ext cx="5744685" cy="4726276"/>
          </a:xfrm>
        </p:spPr>
        <p:txBody>
          <a:bodyPr anchor="ctr">
            <a:normAutofit/>
          </a:bodyPr>
          <a:lstStyle/>
          <a:p>
            <a:pPr marL="0" indent="0">
              <a:buNone/>
            </a:pPr>
            <a:r>
              <a:rPr lang="en-US" sz="2000" dirty="0">
                <a:solidFill>
                  <a:srgbClr val="FFFFFF"/>
                </a:solidFill>
              </a:rPr>
              <a:t>We used data from both NASA and </a:t>
            </a:r>
            <a:r>
              <a:rPr lang="en-US" sz="2000" dirty="0" err="1">
                <a:solidFill>
                  <a:srgbClr val="FFFFFF"/>
                </a:solidFill>
              </a:rPr>
              <a:t>SpaceTrack.org</a:t>
            </a:r>
            <a:r>
              <a:rPr lang="en-US" sz="2000" dirty="0">
                <a:solidFill>
                  <a:srgbClr val="FFFFFF"/>
                </a:solidFill>
              </a:rPr>
              <a:t> to gain an understanding of the threats presented to life on Earth from collisions with both natural and manmade space objects.</a:t>
            </a:r>
          </a:p>
          <a:p>
            <a:pPr marL="0" indent="0">
              <a:buNone/>
            </a:pPr>
            <a:r>
              <a:rPr lang="en-US" sz="2000" dirty="0">
                <a:solidFill>
                  <a:srgbClr val="FFFFFF"/>
                </a:solidFill>
              </a:rPr>
              <a:t> </a:t>
            </a:r>
          </a:p>
        </p:txBody>
      </p:sp>
    </p:spTree>
    <p:extLst>
      <p:ext uri="{BB962C8B-B14F-4D97-AF65-F5344CB8AC3E}">
        <p14:creationId xmlns:p14="http://schemas.microsoft.com/office/powerpoint/2010/main" val="54373187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2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r in the middle of the night sky&#10;&#10;Description automatically generated">
            <a:extLst>
              <a:ext uri="{FF2B5EF4-FFF2-40B4-BE49-F238E27FC236}">
                <a16:creationId xmlns:a16="http://schemas.microsoft.com/office/drawing/2014/main" id="{39A3298D-C751-9C41-8016-91C825133171}"/>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0278" b="4816"/>
          <a:stretch/>
        </p:blipFill>
        <p:spPr>
          <a:xfrm>
            <a:off x="20" y="1"/>
            <a:ext cx="12191980" cy="6857999"/>
          </a:xfrm>
          <a:prstGeom prst="rect">
            <a:avLst/>
          </a:prstGeom>
        </p:spPr>
      </p:pic>
      <p:sp>
        <p:nvSpPr>
          <p:cNvPr id="2" name="Title 1">
            <a:extLst>
              <a:ext uri="{FF2B5EF4-FFF2-40B4-BE49-F238E27FC236}">
                <a16:creationId xmlns:a16="http://schemas.microsoft.com/office/drawing/2014/main" id="{EC5F747B-D915-43BE-BDE7-FA9D602DCCE2}"/>
              </a:ext>
            </a:extLst>
          </p:cNvPr>
          <p:cNvSpPr>
            <a:spLocks noGrp="1"/>
          </p:cNvSpPr>
          <p:nvPr>
            <p:ph type="title"/>
          </p:nvPr>
        </p:nvSpPr>
        <p:spPr>
          <a:xfrm>
            <a:off x="838201" y="1065862"/>
            <a:ext cx="3313164" cy="4726276"/>
          </a:xfrm>
        </p:spPr>
        <p:txBody>
          <a:bodyPr>
            <a:normAutofit/>
          </a:bodyPr>
          <a:lstStyle/>
          <a:p>
            <a:pPr algn="r"/>
            <a:r>
              <a:rPr lang="en-US" sz="4000" dirty="0">
                <a:solidFill>
                  <a:srgbClr val="FFFFFF"/>
                </a:solidFill>
              </a:rPr>
              <a:t>Space Age = More Junk		</a:t>
            </a:r>
          </a:p>
        </p:txBody>
      </p:sp>
      <p:cxnSp>
        <p:nvCxnSpPr>
          <p:cNvPr id="12" name="Straight Connector 11">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E35886E-8F0F-49F2-B309-878128266536}"/>
              </a:ext>
            </a:extLst>
          </p:cNvPr>
          <p:cNvPicPr>
            <a:picLocks noChangeAspect="1"/>
          </p:cNvPicPr>
          <p:nvPr/>
        </p:nvPicPr>
        <p:blipFill>
          <a:blip r:embed="rId3"/>
          <a:stretch>
            <a:fillRect/>
          </a:stretch>
        </p:blipFill>
        <p:spPr>
          <a:xfrm>
            <a:off x="4800600" y="914400"/>
            <a:ext cx="6858000" cy="4572000"/>
          </a:xfrm>
          <a:prstGeom prst="rect">
            <a:avLst/>
          </a:prstGeom>
        </p:spPr>
      </p:pic>
    </p:spTree>
    <p:extLst>
      <p:ext uri="{BB962C8B-B14F-4D97-AF65-F5344CB8AC3E}">
        <p14:creationId xmlns:p14="http://schemas.microsoft.com/office/powerpoint/2010/main" val="127977009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7BC48-8D68-4605-8F21-C480D01AF87D}"/>
              </a:ext>
            </a:extLst>
          </p:cNvPr>
          <p:cNvSpPr>
            <a:spLocks noGrp="1"/>
          </p:cNvSpPr>
          <p:nvPr>
            <p:ph type="title"/>
          </p:nvPr>
        </p:nvSpPr>
        <p:spPr/>
        <p:txBody>
          <a:bodyPr/>
          <a:lstStyle/>
          <a:p>
            <a:pPr algn="ctr"/>
            <a:r>
              <a:rPr lang="en-US" dirty="0"/>
              <a:t>Earth’s Rings</a:t>
            </a:r>
          </a:p>
        </p:txBody>
      </p:sp>
      <p:pic>
        <p:nvPicPr>
          <p:cNvPr id="5" name="Picture 4" descr="A picture containing grass, star, sitting, dark&#10;&#10;Description automatically generated">
            <a:extLst>
              <a:ext uri="{FF2B5EF4-FFF2-40B4-BE49-F238E27FC236}">
                <a16:creationId xmlns:a16="http://schemas.microsoft.com/office/drawing/2014/main" id="{BD4E3642-1F8F-452D-B215-33E39F847E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120" y="1418252"/>
            <a:ext cx="8534791" cy="4805265"/>
          </a:xfrm>
          <a:prstGeom prst="rect">
            <a:avLst/>
          </a:prstGeom>
        </p:spPr>
      </p:pic>
      <p:sp>
        <p:nvSpPr>
          <p:cNvPr id="7" name="TextBox 6">
            <a:extLst>
              <a:ext uri="{FF2B5EF4-FFF2-40B4-BE49-F238E27FC236}">
                <a16:creationId xmlns:a16="http://schemas.microsoft.com/office/drawing/2014/main" id="{C9E10E29-297F-4885-A121-AA55E1C7FD2F}"/>
              </a:ext>
            </a:extLst>
          </p:cNvPr>
          <p:cNvSpPr txBox="1"/>
          <p:nvPr/>
        </p:nvSpPr>
        <p:spPr>
          <a:xfrm>
            <a:off x="313449" y="5977297"/>
            <a:ext cx="6095222" cy="646331"/>
          </a:xfrm>
          <a:prstGeom prst="rect">
            <a:avLst/>
          </a:prstGeom>
          <a:noFill/>
        </p:spPr>
        <p:txBody>
          <a:bodyPr wrap="square">
            <a:spAutoFit/>
          </a:bodyPr>
          <a:lstStyle/>
          <a:p>
            <a:r>
              <a:rPr lang="en-US" sz="1800" dirty="0"/>
              <a:t>*Source:  </a:t>
            </a:r>
            <a:br>
              <a:rPr lang="en-US" sz="1800" dirty="0"/>
            </a:br>
            <a:r>
              <a:rPr lang="en-US" sz="1800" dirty="0"/>
              <a:t>Author	Mike Wall</a:t>
            </a:r>
            <a:endParaRPr lang="en-US" dirty="0"/>
          </a:p>
        </p:txBody>
      </p:sp>
      <p:sp>
        <p:nvSpPr>
          <p:cNvPr id="10" name="TextBox 9">
            <a:extLst>
              <a:ext uri="{FF2B5EF4-FFF2-40B4-BE49-F238E27FC236}">
                <a16:creationId xmlns:a16="http://schemas.microsoft.com/office/drawing/2014/main" id="{7A3B3AED-55A9-48D4-9705-46FD9605FAC3}"/>
              </a:ext>
            </a:extLst>
          </p:cNvPr>
          <p:cNvSpPr txBox="1"/>
          <p:nvPr/>
        </p:nvSpPr>
        <p:spPr>
          <a:xfrm>
            <a:off x="3164926" y="6232847"/>
            <a:ext cx="8713625" cy="400110"/>
          </a:xfrm>
          <a:prstGeom prst="rect">
            <a:avLst/>
          </a:prstGeom>
          <a:noFill/>
        </p:spPr>
        <p:txBody>
          <a:bodyPr wrap="square">
            <a:spAutoFit/>
          </a:bodyPr>
          <a:lstStyle/>
          <a:p>
            <a:r>
              <a:rPr lang="en-US" sz="1000" dirty="0"/>
              <a:t>*Source:  European Space Agency, </a:t>
            </a:r>
          </a:p>
          <a:p>
            <a:r>
              <a:rPr lang="en-US" sz="1000" dirty="0"/>
              <a:t>https://www.esa.int/ESA_Multimedia/Videos/2019/02/Distribution_of_space_debris_in_orbit_around_Earth</a:t>
            </a:r>
          </a:p>
        </p:txBody>
      </p:sp>
    </p:spTree>
    <p:extLst>
      <p:ext uri="{BB962C8B-B14F-4D97-AF65-F5344CB8AC3E}">
        <p14:creationId xmlns:p14="http://schemas.microsoft.com/office/powerpoint/2010/main" val="379528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tar in the middle of the night sky&#10;&#10;Description automatically generated">
            <a:extLst>
              <a:ext uri="{FF2B5EF4-FFF2-40B4-BE49-F238E27FC236}">
                <a16:creationId xmlns:a16="http://schemas.microsoft.com/office/drawing/2014/main" id="{CB2EDB3B-7872-0C45-ABF6-8F811772857F}"/>
              </a:ext>
            </a:extLst>
          </p:cNvPr>
          <p:cNvPicPr>
            <a:picLocks noChangeAspect="1"/>
          </p:cNvPicPr>
          <p:nvPr/>
        </p:nvPicPr>
        <p:blipFill rotWithShape="1">
          <a:blip r:embed="rId2">
            <a:extLst>
              <a:ext uri="{28A0092B-C50C-407E-A947-70E740481C1C}">
                <a14:useLocalDpi xmlns:a14="http://schemas.microsoft.com/office/drawing/2010/main" val="0"/>
              </a:ext>
            </a:extLst>
          </a:blip>
          <a:srcRect l="9091" t="22813"/>
          <a:stretch/>
        </p:blipFill>
        <p:spPr>
          <a:xfrm>
            <a:off x="19" y="10"/>
            <a:ext cx="12191981" cy="6857990"/>
          </a:xfrm>
          <a:prstGeom prst="rect">
            <a:avLst/>
          </a:prstGeom>
        </p:spPr>
      </p:pic>
      <p:sp>
        <p:nvSpPr>
          <p:cNvPr id="2" name="Title 1">
            <a:extLst>
              <a:ext uri="{FF2B5EF4-FFF2-40B4-BE49-F238E27FC236}">
                <a16:creationId xmlns:a16="http://schemas.microsoft.com/office/drawing/2014/main" id="{5BF7BC48-8D68-4605-8F21-C480D01AF87D}"/>
              </a:ext>
            </a:extLst>
          </p:cNvPr>
          <p:cNvSpPr>
            <a:spLocks noGrp="1"/>
          </p:cNvSpPr>
          <p:nvPr>
            <p:ph type="title"/>
          </p:nvPr>
        </p:nvSpPr>
        <p:spPr>
          <a:xfrm>
            <a:off x="3654594" y="0"/>
            <a:ext cx="4425716" cy="1231641"/>
          </a:xfrm>
        </p:spPr>
        <p:txBody>
          <a:bodyPr vert="horz" lIns="91440" tIns="45720" rIns="91440" bIns="45720" rtlCol="0" anchor="b">
            <a:normAutofit/>
          </a:bodyPr>
          <a:lstStyle/>
          <a:p>
            <a:r>
              <a:rPr lang="en-US" sz="6600" dirty="0"/>
              <a:t>Questions</a:t>
            </a:r>
          </a:p>
        </p:txBody>
      </p:sp>
      <p:pic>
        <p:nvPicPr>
          <p:cNvPr id="7" name="Content Placeholder 6">
            <a:extLst>
              <a:ext uri="{FF2B5EF4-FFF2-40B4-BE49-F238E27FC236}">
                <a16:creationId xmlns:a16="http://schemas.microsoft.com/office/drawing/2014/main" id="{0E451319-3DFB-4620-9138-D16DD6EEF393}"/>
              </a:ext>
            </a:extLst>
          </p:cNvPr>
          <p:cNvPicPr>
            <a:picLocks noGrp="1" noChangeAspect="1"/>
          </p:cNvPicPr>
          <p:nvPr>
            <p:ph idx="1"/>
          </p:nvPr>
        </p:nvPicPr>
        <p:blipFill>
          <a:blip r:embed="rId3"/>
          <a:stretch>
            <a:fillRect/>
          </a:stretch>
        </p:blipFill>
        <p:spPr>
          <a:xfrm>
            <a:off x="3779978" y="1231641"/>
            <a:ext cx="4414184" cy="4414184"/>
          </a:xfrm>
          <a:prstGeom prst="rect">
            <a:avLst/>
          </a:prstGeom>
        </p:spPr>
      </p:pic>
    </p:spTree>
    <p:extLst>
      <p:ext uri="{BB962C8B-B14F-4D97-AF65-F5344CB8AC3E}">
        <p14:creationId xmlns:p14="http://schemas.microsoft.com/office/powerpoint/2010/main" val="5075470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tar in the middle of the night sky&#10;&#10;Description automatically generated">
            <a:extLst>
              <a:ext uri="{FF2B5EF4-FFF2-40B4-BE49-F238E27FC236}">
                <a16:creationId xmlns:a16="http://schemas.microsoft.com/office/drawing/2014/main" id="{99F9C24A-0CAB-494F-8E2B-FD9301AFED0A}"/>
              </a:ext>
            </a:extLst>
          </p:cNvPr>
          <p:cNvPicPr>
            <a:picLocks noChangeAspect="1"/>
          </p:cNvPicPr>
          <p:nvPr/>
        </p:nvPicPr>
        <p:blipFill rotWithShape="1">
          <a:blip r:embed="rId2">
            <a:duotone>
              <a:prstClr val="black"/>
              <a:schemeClr val="tx2">
                <a:tint val="45000"/>
                <a:satMod val="400000"/>
              </a:schemeClr>
            </a:duotone>
            <a:alphaModFix amt="35000"/>
            <a:extLst>
              <a:ext uri="{28A0092B-C50C-407E-A947-70E740481C1C}">
                <a14:useLocalDpi xmlns:a14="http://schemas.microsoft.com/office/drawing/2010/main" val="0"/>
              </a:ext>
            </a:extLst>
          </a:blip>
          <a:srcRect t="10268" r="-1" b="4804"/>
          <a:stretch/>
        </p:blipFill>
        <p:spPr>
          <a:xfrm>
            <a:off x="-19" y="10"/>
            <a:ext cx="12188952" cy="6857990"/>
          </a:xfrm>
          <a:prstGeom prst="rect">
            <a:avLst/>
          </a:prstGeom>
        </p:spPr>
      </p:pic>
      <p:sp>
        <p:nvSpPr>
          <p:cNvPr id="2" name="Title 1">
            <a:extLst>
              <a:ext uri="{FF2B5EF4-FFF2-40B4-BE49-F238E27FC236}">
                <a16:creationId xmlns:a16="http://schemas.microsoft.com/office/drawing/2014/main" id="{34B58E59-081F-474D-B984-501EC1686DFC}"/>
              </a:ext>
            </a:extLst>
          </p:cNvPr>
          <p:cNvSpPr>
            <a:spLocks noGrp="1"/>
          </p:cNvSpPr>
          <p:nvPr>
            <p:ph type="title"/>
          </p:nvPr>
        </p:nvSpPr>
        <p:spPr>
          <a:xfrm>
            <a:off x="6053668" y="803325"/>
            <a:ext cx="5314536" cy="1325563"/>
          </a:xfrm>
        </p:spPr>
        <p:txBody>
          <a:bodyPr>
            <a:normAutofit/>
          </a:bodyPr>
          <a:lstStyle/>
          <a:p>
            <a:r>
              <a:rPr lang="en-US" dirty="0"/>
              <a:t>Near Earth Orbit Objects</a:t>
            </a:r>
          </a:p>
        </p:txBody>
      </p:sp>
      <p:sp>
        <p:nvSpPr>
          <p:cNvPr id="71" name="Freeform: Shape 70">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8"/>
            <a:ext cx="5609220" cy="5840278"/>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asteroid">
            <a:extLst>
              <a:ext uri="{FF2B5EF4-FFF2-40B4-BE49-F238E27FC236}">
                <a16:creationId xmlns:a16="http://schemas.microsoft.com/office/drawing/2014/main" id="{47BB9019-BBFF-456E-B126-E71B3AF8A9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69" b="1"/>
          <a:stretch/>
        </p:blipFill>
        <p:spPr bwMode="auto">
          <a:xfrm>
            <a:off x="-2315" y="-2"/>
            <a:ext cx="5441859" cy="5654940"/>
          </a:xfrm>
          <a:custGeom>
            <a:avLst/>
            <a:gdLst/>
            <a:ahLst/>
            <a:cxnLst/>
            <a:rect l="l" t="t" r="r" b="b"/>
            <a:pathLst>
              <a:path w="5067519" h="5265942">
                <a:moveTo>
                  <a:pt x="0" y="0"/>
                </a:moveTo>
                <a:lnTo>
                  <a:pt x="4097786" y="0"/>
                </a:lnTo>
                <a:lnTo>
                  <a:pt x="4176264" y="71326"/>
                </a:lnTo>
                <a:cubicBezTo>
                  <a:pt x="4726927" y="621989"/>
                  <a:pt x="5067519" y="1382723"/>
                  <a:pt x="5067519" y="2223006"/>
                </a:cubicBezTo>
                <a:cubicBezTo>
                  <a:pt x="5067519" y="3903573"/>
                  <a:pt x="3705150" y="5265942"/>
                  <a:pt x="2024583" y="5265942"/>
                </a:cubicBezTo>
                <a:cubicBezTo>
                  <a:pt x="1315594" y="5265942"/>
                  <a:pt x="663237" y="5023470"/>
                  <a:pt x="145914" y="4616926"/>
                </a:cubicBezTo>
                <a:lnTo>
                  <a:pt x="0" y="4489006"/>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DFA0577-68E0-4FAF-8025-769A2672F35E}"/>
              </a:ext>
            </a:extLst>
          </p:cNvPr>
          <p:cNvSpPr>
            <a:spLocks noGrp="1"/>
          </p:cNvSpPr>
          <p:nvPr>
            <p:ph idx="1"/>
          </p:nvPr>
        </p:nvSpPr>
        <p:spPr>
          <a:xfrm>
            <a:off x="6053667" y="2279018"/>
            <a:ext cx="5314543" cy="3375920"/>
          </a:xfrm>
        </p:spPr>
        <p:txBody>
          <a:bodyPr anchor="t">
            <a:normAutofit/>
          </a:bodyPr>
          <a:lstStyle/>
          <a:p>
            <a:pPr marL="0" indent="0">
              <a:buNone/>
            </a:pPr>
            <a:r>
              <a:rPr lang="en-US" sz="1800" dirty="0"/>
              <a:t>“NEOs are comets and asteroids that have been nudged by the gravitational attraction of nearby planets into orbits that allow them to enter the ‘Earth’s ‘neighborhood.’” </a:t>
            </a:r>
          </a:p>
        </p:txBody>
      </p:sp>
    </p:spTree>
    <p:extLst>
      <p:ext uri="{BB962C8B-B14F-4D97-AF65-F5344CB8AC3E}">
        <p14:creationId xmlns:p14="http://schemas.microsoft.com/office/powerpoint/2010/main" val="33051856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p:cTn id="15"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8"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r in the middle of the night sky&#10;&#10;Description automatically generated">
            <a:extLst>
              <a:ext uri="{FF2B5EF4-FFF2-40B4-BE49-F238E27FC236}">
                <a16:creationId xmlns:a16="http://schemas.microsoft.com/office/drawing/2014/main" id="{FB4747FE-FC37-0640-9C8A-84F8AA0FE83C}"/>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0279" b="4816"/>
          <a:stretch/>
        </p:blipFill>
        <p:spPr>
          <a:xfrm>
            <a:off x="20" y="10"/>
            <a:ext cx="12191979" cy="6857990"/>
          </a:xfrm>
          <a:prstGeom prst="rect">
            <a:avLst/>
          </a:prstGeom>
        </p:spPr>
      </p:pic>
      <p:sp>
        <p:nvSpPr>
          <p:cNvPr id="2" name="Title 1">
            <a:extLst>
              <a:ext uri="{FF2B5EF4-FFF2-40B4-BE49-F238E27FC236}">
                <a16:creationId xmlns:a16="http://schemas.microsoft.com/office/drawing/2014/main" id="{B0D577B0-0522-447C-B8A8-A0C92771EF59}"/>
              </a:ext>
            </a:extLst>
          </p:cNvPr>
          <p:cNvSpPr>
            <a:spLocks noGrp="1"/>
          </p:cNvSpPr>
          <p:nvPr>
            <p:ph type="title"/>
          </p:nvPr>
        </p:nvSpPr>
        <p:spPr>
          <a:xfrm>
            <a:off x="841249" y="941832"/>
            <a:ext cx="10506456" cy="2057400"/>
          </a:xfrm>
        </p:spPr>
        <p:txBody>
          <a:bodyPr anchor="b">
            <a:normAutofit/>
          </a:bodyPr>
          <a:lstStyle/>
          <a:p>
            <a:r>
              <a:rPr lang="en-US" sz="5000" dirty="0"/>
              <a:t>Hypotheses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AD92B43-2617-4679-B20C-80BB521C0808}"/>
              </a:ext>
            </a:extLst>
          </p:cNvPr>
          <p:cNvSpPr>
            <a:spLocks noGrp="1"/>
          </p:cNvSpPr>
          <p:nvPr>
            <p:ph idx="1"/>
          </p:nvPr>
        </p:nvSpPr>
        <p:spPr>
          <a:xfrm>
            <a:off x="841248" y="3502152"/>
            <a:ext cx="10506456" cy="2670048"/>
          </a:xfrm>
        </p:spPr>
        <p:txBody>
          <a:bodyPr>
            <a:normAutofit/>
          </a:bodyPr>
          <a:lstStyle/>
          <a:p>
            <a:pPr marL="0" indent="0">
              <a:buNone/>
            </a:pPr>
            <a:r>
              <a:rPr lang="en-US" sz="2000" dirty="0"/>
              <a:t>Null: Since a collision with an object &gt;100m in diameter occurs roughly once every 10,000 years, the threat is small and thus not worth paying any attention to.</a:t>
            </a:r>
          </a:p>
          <a:p>
            <a:pPr marL="0" indent="0">
              <a:buNone/>
            </a:pPr>
            <a:endParaRPr lang="en-US" sz="2000" dirty="0"/>
          </a:p>
          <a:p>
            <a:pPr marL="0" indent="0">
              <a:buNone/>
            </a:pPr>
            <a:r>
              <a:rPr lang="en-US" sz="2000" dirty="0"/>
              <a:t>Alternate: A collision with an object &gt;100m could cause massive loss of life, therefore ongoing efforts to discover and track these objects may prove important in preventing a future catastrophe.</a:t>
            </a:r>
          </a:p>
        </p:txBody>
      </p:sp>
    </p:spTree>
    <p:extLst>
      <p:ext uri="{BB962C8B-B14F-4D97-AF65-F5344CB8AC3E}">
        <p14:creationId xmlns:p14="http://schemas.microsoft.com/office/powerpoint/2010/main" val="18761281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0" end="0"/>
                                            </p:txEl>
                                          </p:spTgt>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r in the middle of the night sky&#10;&#10;Description automatically generated">
            <a:extLst>
              <a:ext uri="{FF2B5EF4-FFF2-40B4-BE49-F238E27FC236}">
                <a16:creationId xmlns:a16="http://schemas.microsoft.com/office/drawing/2014/main" id="{21D55649-3D80-2943-A826-60A5701973BD}"/>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0279" b="4816"/>
          <a:stretch/>
        </p:blipFill>
        <p:spPr>
          <a:xfrm>
            <a:off x="20" y="10"/>
            <a:ext cx="12191979" cy="6857990"/>
          </a:xfrm>
          <a:prstGeom prst="rect">
            <a:avLst/>
          </a:prstGeom>
        </p:spPr>
      </p:pic>
      <p:sp>
        <p:nvSpPr>
          <p:cNvPr id="2" name="Title 1">
            <a:extLst>
              <a:ext uri="{FF2B5EF4-FFF2-40B4-BE49-F238E27FC236}">
                <a16:creationId xmlns:a16="http://schemas.microsoft.com/office/drawing/2014/main" id="{51CDD972-E902-4646-A7A0-4B32167A3CCE}"/>
              </a:ext>
            </a:extLst>
          </p:cNvPr>
          <p:cNvSpPr>
            <a:spLocks noGrp="1"/>
          </p:cNvSpPr>
          <p:nvPr>
            <p:ph type="title"/>
          </p:nvPr>
        </p:nvSpPr>
        <p:spPr>
          <a:xfrm>
            <a:off x="841249" y="941832"/>
            <a:ext cx="10506456" cy="2057400"/>
          </a:xfrm>
        </p:spPr>
        <p:txBody>
          <a:bodyPr anchor="b">
            <a:normAutofit/>
          </a:bodyPr>
          <a:lstStyle/>
          <a:p>
            <a:r>
              <a:rPr lang="en-US" sz="5000" dirty="0"/>
              <a:t>Methodology	</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ABB2415-EFD3-4C66-A200-F346AFBF8297}"/>
              </a:ext>
            </a:extLst>
          </p:cNvPr>
          <p:cNvSpPr>
            <a:spLocks noGrp="1"/>
          </p:cNvSpPr>
          <p:nvPr>
            <p:ph idx="1"/>
          </p:nvPr>
        </p:nvSpPr>
        <p:spPr>
          <a:xfrm>
            <a:off x="841248" y="3502152"/>
            <a:ext cx="10506456" cy="2670048"/>
          </a:xfrm>
        </p:spPr>
        <p:txBody>
          <a:bodyPr>
            <a:normAutofit/>
          </a:bodyPr>
          <a:lstStyle/>
          <a:p>
            <a:r>
              <a:rPr lang="en-US" sz="2000" dirty="0"/>
              <a:t>To determine how often NEO’s present a true threat to life on Earth, we analyzed two sets of provided by CNEO:</a:t>
            </a:r>
          </a:p>
          <a:p>
            <a:pPr lvl="1"/>
            <a:r>
              <a:rPr lang="en-US" sz="2000" dirty="0"/>
              <a:t>Historical NEO data 1/1/1900 – 10/20-2020</a:t>
            </a:r>
          </a:p>
          <a:p>
            <a:pPr lvl="1"/>
            <a:r>
              <a:rPr lang="en-US" sz="2000" dirty="0"/>
              <a:t>Future NEO paths 10/21/2020 – 12/31/2200</a:t>
            </a:r>
          </a:p>
          <a:p>
            <a:pPr marL="457200" lvl="1" indent="0">
              <a:buNone/>
            </a:pPr>
            <a:endParaRPr lang="en-US" sz="2000" dirty="0"/>
          </a:p>
        </p:txBody>
      </p:sp>
    </p:spTree>
    <p:extLst>
      <p:ext uri="{BB962C8B-B14F-4D97-AF65-F5344CB8AC3E}">
        <p14:creationId xmlns:p14="http://schemas.microsoft.com/office/powerpoint/2010/main" val="32770285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0" end="0"/>
                                            </p:txEl>
                                          </p:spTgt>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p:cTn id="2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1" end="1"/>
                                            </p:txEl>
                                          </p:spTgt>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p:cTn id="3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2" end="2"/>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r in the middle of the night sky&#10;&#10;Description automatically generated">
            <a:extLst>
              <a:ext uri="{FF2B5EF4-FFF2-40B4-BE49-F238E27FC236}">
                <a16:creationId xmlns:a16="http://schemas.microsoft.com/office/drawing/2014/main" id="{AD308989-8FA4-0A45-9F10-65566942D9A8}"/>
              </a:ext>
            </a:extLst>
          </p:cNvPr>
          <p:cNvPicPr>
            <a:picLocks noChangeAspect="1"/>
          </p:cNvPicPr>
          <p:nvPr/>
        </p:nvPicPr>
        <p:blipFill rotWithShape="1">
          <a:blip r:embed="rId2">
            <a:alphaModFix amt="40000"/>
            <a:extLst>
              <a:ext uri="{28A0092B-C50C-407E-A947-70E740481C1C}">
                <a14:useLocalDpi xmlns:a14="http://schemas.microsoft.com/office/drawing/2010/main" val="0"/>
              </a:ext>
            </a:extLst>
          </a:blip>
          <a:srcRect t="10279" b="4816"/>
          <a:stretch/>
        </p:blipFill>
        <p:spPr>
          <a:xfrm>
            <a:off x="20" y="10"/>
            <a:ext cx="12191979" cy="6857990"/>
          </a:xfrm>
          <a:prstGeom prst="rect">
            <a:avLst/>
          </a:prstGeom>
        </p:spPr>
      </p:pic>
      <p:sp>
        <p:nvSpPr>
          <p:cNvPr id="2" name="Title 1">
            <a:extLst>
              <a:ext uri="{FF2B5EF4-FFF2-40B4-BE49-F238E27FC236}">
                <a16:creationId xmlns:a16="http://schemas.microsoft.com/office/drawing/2014/main" id="{F0597F95-3274-44FA-8402-F70455503C45}"/>
              </a:ext>
            </a:extLst>
          </p:cNvPr>
          <p:cNvSpPr>
            <a:spLocks noGrp="1"/>
          </p:cNvSpPr>
          <p:nvPr>
            <p:ph type="title"/>
          </p:nvPr>
        </p:nvSpPr>
        <p:spPr>
          <a:xfrm>
            <a:off x="841249" y="941832"/>
            <a:ext cx="10506456" cy="2057400"/>
          </a:xfrm>
        </p:spPr>
        <p:txBody>
          <a:bodyPr anchor="b">
            <a:normAutofit/>
          </a:bodyPr>
          <a:lstStyle/>
          <a:p>
            <a:r>
              <a:rPr lang="en-US" sz="5000" dirty="0"/>
              <a:t>Defining NEO Threat Parameters</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EDDE8F0-85D4-4255-878B-1EF1ED4A7E2D}"/>
              </a:ext>
            </a:extLst>
          </p:cNvPr>
          <p:cNvSpPr>
            <a:spLocks noGrp="1"/>
          </p:cNvSpPr>
          <p:nvPr>
            <p:ph idx="1"/>
          </p:nvPr>
        </p:nvSpPr>
        <p:spPr>
          <a:xfrm>
            <a:off x="841248" y="3502152"/>
            <a:ext cx="10506456" cy="2670048"/>
          </a:xfrm>
        </p:spPr>
        <p:txBody>
          <a:bodyPr>
            <a:normAutofit/>
          </a:bodyPr>
          <a:lstStyle/>
          <a:p>
            <a:r>
              <a:rPr lang="en-US" sz="2000" dirty="0"/>
              <a:t>We set the following parameters NEOs that present a real threat</a:t>
            </a:r>
          </a:p>
          <a:p>
            <a:pPr marL="0" indent="0">
              <a:buNone/>
            </a:pPr>
            <a:endParaRPr lang="en-US" sz="2000" dirty="0"/>
          </a:p>
          <a:p>
            <a:pPr lvl="1"/>
            <a:r>
              <a:rPr lang="en-US" sz="2000" dirty="0"/>
              <a:t>Diameter &gt; 100 meters – capable of causing, at minimum, a regional catastrophe</a:t>
            </a:r>
          </a:p>
          <a:p>
            <a:pPr marL="457200" lvl="1" indent="0">
              <a:buNone/>
            </a:pPr>
            <a:endParaRPr lang="en-US" sz="2000" dirty="0"/>
          </a:p>
          <a:p>
            <a:pPr lvl="1"/>
            <a:r>
              <a:rPr lang="en-US" sz="2000" dirty="0"/>
              <a:t>Minimum Distance Approach &lt; 1 Lunar Distance (LD) unit – the distance from the Earth to the Moon</a:t>
            </a:r>
          </a:p>
          <a:p>
            <a:endParaRPr lang="en-US" sz="2000" dirty="0"/>
          </a:p>
        </p:txBody>
      </p:sp>
    </p:spTree>
    <p:extLst>
      <p:ext uri="{BB962C8B-B14F-4D97-AF65-F5344CB8AC3E}">
        <p14:creationId xmlns:p14="http://schemas.microsoft.com/office/powerpoint/2010/main" val="13087349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0" end="0"/>
                                            </p:txEl>
                                          </p:spTgt>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0" dur="500" fill="hold"/>
                                        <p:tgtEl>
                                          <p:spTgt spid="3">
                                            <p:txEl>
                                              <p:pRg st="2" end="2"/>
                                            </p:txEl>
                                          </p:spTgt>
                                        </p:tgtEl>
                                        <p:attrNameLst>
                                          <p:attrName>ppt_h</p:attrName>
                                        </p:attrNameLst>
                                      </p:cBhvr>
                                      <p:tavLst>
                                        <p:tav tm="0">
                                          <p:val>
                                            <p:fltVal val="0"/>
                                          </p:val>
                                        </p:tav>
                                        <p:tav tm="100000">
                                          <p:val>
                                            <p:strVal val="#ppt_h"/>
                                          </p:val>
                                        </p:tav>
                                      </p:tavLst>
                                    </p:anim>
                                  </p:childTnLst>
                                </p:cTn>
                              </p:par>
                              <p:par>
                                <p:cTn id="31" presetID="23" presetClass="entr" presetSubtype="16" fill="hold" grpId="0"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p:cTn id="3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4" dur="500" fill="hold"/>
                                        <p:tgtEl>
                                          <p:spTgt spid="3">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r in the middle of the night sky&#10;&#10;Description automatically generated">
            <a:extLst>
              <a:ext uri="{FF2B5EF4-FFF2-40B4-BE49-F238E27FC236}">
                <a16:creationId xmlns:a16="http://schemas.microsoft.com/office/drawing/2014/main" id="{4CCA4454-D31B-AA4B-B4E3-A86769607008}"/>
              </a:ext>
            </a:extLst>
          </p:cNvPr>
          <p:cNvPicPr>
            <a:picLocks noChangeAspect="1"/>
          </p:cNvPicPr>
          <p:nvPr/>
        </p:nvPicPr>
        <p:blipFill rotWithShape="1">
          <a:blip r:embed="rId2">
            <a:extLst>
              <a:ext uri="{28A0092B-C50C-407E-A947-70E740481C1C}">
                <a14:useLocalDpi xmlns:a14="http://schemas.microsoft.com/office/drawing/2010/main" val="0"/>
              </a:ext>
            </a:extLst>
          </a:blip>
          <a:srcRect l="23873" t="9091"/>
          <a:stretch/>
        </p:blipFill>
        <p:spPr>
          <a:xfrm>
            <a:off x="-2" y="10"/>
            <a:ext cx="8668512" cy="6857990"/>
          </a:xfrm>
          <a:prstGeom prst="rect">
            <a:avLst/>
          </a:prstGeom>
        </p:spPr>
      </p:pic>
      <p:sp>
        <p:nvSpPr>
          <p:cNvPr id="12" name="Rectangle 11">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FEF56E-472A-4DBE-9094-3369049011E0}"/>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dirty="0"/>
              <a:t>Frequency of NEO Threats 1900-2020</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Chart, pie chart&#10;&#10;Description automatically generated">
            <a:extLst>
              <a:ext uri="{FF2B5EF4-FFF2-40B4-BE49-F238E27FC236}">
                <a16:creationId xmlns:a16="http://schemas.microsoft.com/office/drawing/2014/main" id="{0B1D6C37-9ED0-4022-8FC1-E559A3030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058" y="1083631"/>
            <a:ext cx="5107959" cy="4806920"/>
          </a:xfrm>
          <a:prstGeom prst="rect">
            <a:avLst/>
          </a:prstGeom>
        </p:spPr>
      </p:pic>
    </p:spTree>
    <p:extLst>
      <p:ext uri="{BB962C8B-B14F-4D97-AF65-F5344CB8AC3E}">
        <p14:creationId xmlns:p14="http://schemas.microsoft.com/office/powerpoint/2010/main" val="19256334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r in the middle of the night sky&#10;&#10;Description automatically generated">
            <a:extLst>
              <a:ext uri="{FF2B5EF4-FFF2-40B4-BE49-F238E27FC236}">
                <a16:creationId xmlns:a16="http://schemas.microsoft.com/office/drawing/2014/main" id="{06E17D3F-402F-D042-8773-ABB80673FDB4}"/>
              </a:ext>
            </a:extLst>
          </p:cNvPr>
          <p:cNvPicPr>
            <a:picLocks noChangeAspect="1"/>
          </p:cNvPicPr>
          <p:nvPr/>
        </p:nvPicPr>
        <p:blipFill rotWithShape="1">
          <a:blip r:embed="rId2">
            <a:extLst>
              <a:ext uri="{28A0092B-C50C-407E-A947-70E740481C1C}">
                <a14:useLocalDpi xmlns:a14="http://schemas.microsoft.com/office/drawing/2010/main" val="0"/>
              </a:ext>
            </a:extLst>
          </a:blip>
          <a:srcRect l="3937" t="9091" r="19935"/>
          <a:stretch/>
        </p:blipFill>
        <p:spPr>
          <a:xfrm>
            <a:off x="3457744" y="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1DE674-4413-46F2-9B04-7C7147BC6CC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NEO Threats 2021 to 2200</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028AF37-9FE7-4FA3-9FDD-B8C040BEBDAE}"/>
              </a:ext>
            </a:extLst>
          </p:cNvPr>
          <p:cNvPicPr>
            <a:picLocks noChangeAspect="1"/>
          </p:cNvPicPr>
          <p:nvPr/>
        </p:nvPicPr>
        <p:blipFill>
          <a:blip r:embed="rId3"/>
          <a:stretch>
            <a:fillRect/>
          </a:stretch>
        </p:blipFill>
        <p:spPr>
          <a:xfrm>
            <a:off x="4800600" y="914400"/>
            <a:ext cx="6858000" cy="4572000"/>
          </a:xfrm>
          <a:prstGeom prst="rect">
            <a:avLst/>
          </a:prstGeom>
        </p:spPr>
      </p:pic>
    </p:spTree>
    <p:extLst>
      <p:ext uri="{BB962C8B-B14F-4D97-AF65-F5344CB8AC3E}">
        <p14:creationId xmlns:p14="http://schemas.microsoft.com/office/powerpoint/2010/main" val="5830976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r in the middle of the night sky&#10;&#10;Description automatically generated">
            <a:extLst>
              <a:ext uri="{FF2B5EF4-FFF2-40B4-BE49-F238E27FC236}">
                <a16:creationId xmlns:a16="http://schemas.microsoft.com/office/drawing/2014/main" id="{06E17D3F-402F-D042-8773-ABB80673FDB4}"/>
              </a:ext>
            </a:extLst>
          </p:cNvPr>
          <p:cNvPicPr>
            <a:picLocks noChangeAspect="1"/>
          </p:cNvPicPr>
          <p:nvPr/>
        </p:nvPicPr>
        <p:blipFill rotWithShape="1">
          <a:blip r:embed="rId2">
            <a:extLst>
              <a:ext uri="{28A0092B-C50C-407E-A947-70E740481C1C}">
                <a14:useLocalDpi xmlns:a14="http://schemas.microsoft.com/office/drawing/2010/main" val="0"/>
              </a:ext>
            </a:extLst>
          </a:blip>
          <a:srcRect l="3937" t="9091" r="19935"/>
          <a:stretch/>
        </p:blipFill>
        <p:spPr>
          <a:xfrm>
            <a:off x="3457744" y="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E1DE674-4413-46F2-9B04-7C7147BC6CC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NEO Threats 2021 to 2200</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BB4E6E9-C23A-4E38-933E-573F588B207A}"/>
              </a:ext>
            </a:extLst>
          </p:cNvPr>
          <p:cNvPicPr>
            <a:picLocks noChangeAspect="1"/>
          </p:cNvPicPr>
          <p:nvPr/>
        </p:nvPicPr>
        <p:blipFill>
          <a:blip r:embed="rId3"/>
          <a:stretch>
            <a:fillRect/>
          </a:stretch>
        </p:blipFill>
        <p:spPr>
          <a:xfrm>
            <a:off x="4801962" y="912389"/>
            <a:ext cx="6858000" cy="4572000"/>
          </a:xfrm>
          <a:prstGeom prst="rect">
            <a:avLst/>
          </a:prstGeom>
        </p:spPr>
      </p:pic>
    </p:spTree>
    <p:extLst>
      <p:ext uri="{BB962C8B-B14F-4D97-AF65-F5344CB8AC3E}">
        <p14:creationId xmlns:p14="http://schemas.microsoft.com/office/powerpoint/2010/main" val="37613637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1357</TotalTime>
  <Words>678</Words>
  <Application>Microsoft Office PowerPoint</Application>
  <PresentationFormat>Widescreen</PresentationFormat>
  <Paragraphs>49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Armageddon?</vt:lpstr>
      <vt:lpstr>Project Objective </vt:lpstr>
      <vt:lpstr>Near Earth Orbit Objects</vt:lpstr>
      <vt:lpstr>Hypotheses</vt:lpstr>
      <vt:lpstr>Methodology </vt:lpstr>
      <vt:lpstr>Defining NEO Threat Parameters</vt:lpstr>
      <vt:lpstr>Frequency of NEO Threats 1900-2020</vt:lpstr>
      <vt:lpstr>NEO Threats 2021 to 2200</vt:lpstr>
      <vt:lpstr>NEO Threats 2021 to 2200</vt:lpstr>
      <vt:lpstr>NEO Threats 2021 to 2200</vt:lpstr>
      <vt:lpstr>NEO Threats 2021 to 2200</vt:lpstr>
      <vt:lpstr>Conclusions</vt:lpstr>
      <vt:lpstr>Space: The Next Frontier Garbage Dump</vt:lpstr>
      <vt:lpstr>Space Junk Facts </vt:lpstr>
      <vt:lpstr>PowerPoint Presentation</vt:lpstr>
      <vt:lpstr>Hypotheses</vt:lpstr>
      <vt:lpstr>Biggest Space Litterbugs</vt:lpstr>
      <vt:lpstr>Biggest Space Litterbugs?  We’re Number One!!!</vt:lpstr>
      <vt:lpstr>Space Age = More Junk  </vt:lpstr>
      <vt:lpstr>Space Age = More Junk  </vt:lpstr>
      <vt:lpstr>Earth’s Rings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Armageddon?</dc:title>
  <dc:creator>Candy Capilla</dc:creator>
  <cp:lastModifiedBy>Kevin Gray</cp:lastModifiedBy>
  <cp:revision>8</cp:revision>
  <dcterms:created xsi:type="dcterms:W3CDTF">2020-10-26T21:16:23Z</dcterms:created>
  <dcterms:modified xsi:type="dcterms:W3CDTF">2020-10-28T22:25:18Z</dcterms:modified>
</cp:coreProperties>
</file>