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4" r:id="rId9"/>
    <p:sldId id="263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76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Gray" userId="91d44a80e12699df" providerId="LiveId" clId="{27C93261-1ECB-4F54-8675-EF8C9539336A}"/>
    <pc:docChg chg="modSld">
      <pc:chgData name="Kevin Gray" userId="91d44a80e12699df" providerId="LiveId" clId="{27C93261-1ECB-4F54-8675-EF8C9539336A}" dt="2020-10-26T14:24:37.786" v="0" actId="14100"/>
      <pc:docMkLst>
        <pc:docMk/>
      </pc:docMkLst>
      <pc:sldChg chg="modSp mod">
        <pc:chgData name="Kevin Gray" userId="91d44a80e12699df" providerId="LiveId" clId="{27C93261-1ECB-4F54-8675-EF8C9539336A}" dt="2020-10-26T14:24:37.786" v="0" actId="14100"/>
        <pc:sldMkLst>
          <pc:docMk/>
          <pc:sldMk cId="3795282054" sldId="272"/>
        </pc:sldMkLst>
        <pc:picChg chg="mod">
          <ac:chgData name="Kevin Gray" userId="91d44a80e12699df" providerId="LiveId" clId="{27C93261-1ECB-4F54-8675-EF8C9539336A}" dt="2020-10-26T14:24:37.786" v="0" actId="14100"/>
          <ac:picMkLst>
            <pc:docMk/>
            <pc:sldMk cId="3795282054" sldId="272"/>
            <ac:picMk id="5" creationId="{BD4E3642-1F8F-452D-B215-33E39F847E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328C-0C4E-4FAF-888B-6315E0AF4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5732B-B6BF-4741-B7B8-B116FB815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E49-53FD-4153-BE3A-B2C91586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17E9-5788-42EF-AF02-06380823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F9A6-BBFB-45D4-8F28-3EAF1A32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853C-81E0-4952-96E7-4FEEA93C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4041-77A2-40BF-AB21-CF6C59170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9AE2-667E-4255-8C7F-A2CA3C7B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ACF10-19B2-4922-A38F-93CDA6961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87AFD-C1F7-4344-B7CD-FE7D106B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9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614FB-32FB-442C-BF50-B331AFB5CB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EF6E-7A27-40CD-84BC-496A73FB4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DD55A-18D4-497D-AA63-64653818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EFEC-1294-478F-8762-9913956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78CA8-D755-4BD5-84F6-38FBE45F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EC34-8A35-4B80-BCB0-6F9E6C19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7B7F-62C1-4D4C-B1CE-8269C00F9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97B1A-1AC5-43D6-8D41-B6367346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B2BD-7186-4210-B13C-9807968C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4B05-3788-41EC-826F-DA8286BF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954F-DBD2-442A-A4E1-BBA89DC6F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79ED-C2F4-4093-A860-F1280FCDD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2D41-EBFE-4971-9104-32625690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0729F-B44F-441F-AB8F-65E947F1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62C53-5FD0-4A5E-96C0-7C62D3629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498D-4BE6-4B8B-82BC-C7E16330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8CA0-C8EF-4D97-BC26-62B946D0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8F02C-F80E-4B5E-9C6A-027778C29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9B20C-4B53-415A-9E48-E82D60BF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DF26-D1BA-45B5-ABF3-77CB48A2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35D00-C7B0-4052-BF04-41275D6F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8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F575-BF43-40B7-B201-6072F1260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73A7C-B360-445F-8E51-80D037801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FF94C-A69E-4B16-AE85-FE717F00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0D509-A865-492C-BE42-D99535D6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BF7EB-FCE5-43F6-A4F9-DC6C0A351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2CF62-9095-4166-A0B6-71276596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EF4F3-D3E1-495B-931D-B8FDC996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F4A0E-C839-49AE-8752-525DDBB1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8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B883-B137-408C-8649-1AA7C77F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F28DC-4A47-4746-98F0-5ED54A47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5AF83-9541-477F-9E32-99975A3B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33A1-DA62-4745-961B-437DFAE9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0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EDEA0-DEC1-416F-8F5F-E6D3CDF3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F9705-96E5-4707-83C2-86AA9996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7E8BF-7636-427A-B5DE-ECA2C70A5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F391-3493-4876-A1C4-BBFA587E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055C-BC89-4A80-A90D-D0CE84EB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341D93-8E4C-4D33-8A28-0A8A058EB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D3579-A318-4434-9386-8C5F42D9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52F4D-A4CD-4B54-9B0F-4893BE83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2F44F-9439-4CEE-A857-0D671D5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30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514A-6E9B-4C46-891B-7565A1601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C0A5A-2FC5-400C-BF23-7E59D931E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C03C9-A6EB-469F-B3A2-C52A36B03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940E-9E09-4489-9C88-D63F7F08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2523-439A-41F6-ACC5-D1BE216A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2474C-6F82-4CF5-AA48-F11CC799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5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B2CC5-A769-4CAA-8607-570051F78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0F70F-4B26-4E5C-B836-66DE06C9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E9BA-48A3-44BA-82E0-F78BD7C6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F7B54-7781-4086-A713-62B1D72BFCD4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BDC3A-78D3-45AF-A543-2D079D5B5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A820B-8FC6-42DD-A925-E011555C8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505A5-13D9-47A2-8977-1D8782A6E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EF9A-248E-44C2-8EF4-456F5C8B0D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Armageddon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DC6BF-F7AF-4FF1-AF7D-560C12BDA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Near-Earth Orbit Objects and Space Junk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8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77E0-0636-429C-AF2A-607DB69A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Space: The Next </a:t>
            </a:r>
            <a:r>
              <a:rPr lang="en-US" strike="sngStrike" dirty="0"/>
              <a:t>Frontier</a:t>
            </a:r>
            <a:r>
              <a:rPr lang="en-US" dirty="0"/>
              <a:t> Garbage Dump</a:t>
            </a:r>
            <a:endParaRPr lang="en-US" strike="sngStrike" dirty="0"/>
          </a:p>
        </p:txBody>
      </p:sp>
      <p:pic>
        <p:nvPicPr>
          <p:cNvPr id="5" name="Content Placeholder 4" descr="A picture containing object, indoor, clock, small&#10;&#10;Description automatically generated">
            <a:extLst>
              <a:ext uri="{FF2B5EF4-FFF2-40B4-BE49-F238E27FC236}">
                <a16:creationId xmlns:a16="http://schemas.microsoft.com/office/drawing/2014/main" id="{092BFCA2-6D56-484E-9A0E-4810BD73F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3" y="2120106"/>
            <a:ext cx="6705600" cy="3771900"/>
          </a:xfrm>
        </p:spPr>
      </p:pic>
    </p:spTree>
    <p:extLst>
      <p:ext uri="{BB962C8B-B14F-4D97-AF65-F5344CB8AC3E}">
        <p14:creationId xmlns:p14="http://schemas.microsoft.com/office/powerpoint/2010/main" val="93952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A0BC-F136-4B68-ADF3-466D952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Junk Facts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97D3-6E3F-4136-A413-6349DC98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150 million pieces of cataloged space junk</a:t>
            </a:r>
          </a:p>
          <a:p>
            <a:r>
              <a:rPr lang="en-US" dirty="0"/>
              <a:t>Space junk is comprised of manmade items including rocket boosters, etc.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Space junk presents little to no danger to life on Earth, but it does present a hazard to the International Space Station and commercial and government satellites orbiting the Earth</a:t>
            </a:r>
          </a:p>
        </p:txBody>
      </p:sp>
    </p:spTree>
    <p:extLst>
      <p:ext uri="{BB962C8B-B14F-4D97-AF65-F5344CB8AC3E}">
        <p14:creationId xmlns:p14="http://schemas.microsoft.com/office/powerpoint/2010/main" val="4229881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78BD-C777-4622-92A7-D5A41E4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2D98-46BB-42DA-8DED-83D203DA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Is there a correlation between higher GDP and the amount of junk those nations dump into space?</a:t>
            </a:r>
          </a:p>
          <a:p>
            <a:r>
              <a:rPr lang="en-US" dirty="0"/>
              <a:t>Since the end of “The Space Age,” has the amount of space junk increased or decreased?</a:t>
            </a:r>
          </a:p>
        </p:txBody>
      </p:sp>
    </p:spTree>
    <p:extLst>
      <p:ext uri="{BB962C8B-B14F-4D97-AF65-F5344CB8AC3E}">
        <p14:creationId xmlns:p14="http://schemas.microsoft.com/office/powerpoint/2010/main" val="420843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F47F-1A6F-4DCD-97E0-2D92CF30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Biggest Space Litterbugs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5532-233F-42C6-B3B7-CF03D3116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PLACEHOLDER: OUTPUT CHART OF NATIONS THAT HAVE RELEASED THE MOST SPACE JUNK</a:t>
            </a:r>
          </a:p>
        </p:txBody>
      </p:sp>
    </p:spTree>
    <p:extLst>
      <p:ext uri="{BB962C8B-B14F-4D97-AF65-F5344CB8AC3E}">
        <p14:creationId xmlns:p14="http://schemas.microsoft.com/office/powerpoint/2010/main" val="428820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CD29-3316-4468-AF62-F747AFA7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Correlation Between GDP and Space Junk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9BD0A-B2CB-4118-B338-DD0F284AA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HOLDER FACTS SUPPORTING CORRELATION BETWEEN GDP AND SPACE JUNK</a:t>
            </a:r>
          </a:p>
        </p:txBody>
      </p:sp>
    </p:spTree>
    <p:extLst>
      <p:ext uri="{BB962C8B-B14F-4D97-AF65-F5344CB8AC3E}">
        <p14:creationId xmlns:p14="http://schemas.microsoft.com/office/powerpoint/2010/main" val="50865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F747B-D915-43BE-BDE7-FA9D602D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Space Age = More Junk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BDE42-5BBB-4DE8-89A1-11C718F1C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OUTPUT LINE GRAPH OF SPACE JUNK OVER THE LAST SIX DECADES SHOWING THE CORRELATION OF SPACE JUNK TO THE DAWN AND END OF THE SPACE AGE</a:t>
            </a:r>
          </a:p>
        </p:txBody>
      </p:sp>
    </p:spTree>
    <p:extLst>
      <p:ext uri="{BB962C8B-B14F-4D97-AF65-F5344CB8AC3E}">
        <p14:creationId xmlns:p14="http://schemas.microsoft.com/office/powerpoint/2010/main" val="378428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BC48-8D68-4605-8F21-C480D01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0F5F-4A2C-4D1D-80FB-A5952BA45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HOLDER CONCLUSIONS ABOUT SPACE JUNK</a:t>
            </a:r>
          </a:p>
        </p:txBody>
      </p:sp>
    </p:spTree>
    <p:extLst>
      <p:ext uri="{BB962C8B-B14F-4D97-AF65-F5344CB8AC3E}">
        <p14:creationId xmlns:p14="http://schemas.microsoft.com/office/powerpoint/2010/main" val="50754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BC48-8D68-4605-8F21-C480D01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Earth’s Rings</a:t>
            </a:r>
          </a:p>
        </p:txBody>
      </p:sp>
      <p:pic>
        <p:nvPicPr>
          <p:cNvPr id="5" name="Picture 4" descr="A picture containing grass, star, sitting, dark&#10;&#10;Description automatically generated">
            <a:extLst>
              <a:ext uri="{FF2B5EF4-FFF2-40B4-BE49-F238E27FC236}">
                <a16:creationId xmlns:a16="http://schemas.microsoft.com/office/drawing/2014/main" id="{BD4E3642-1F8F-452D-B215-33E39F84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20" y="1418252"/>
            <a:ext cx="8534791" cy="4805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E10E29-297F-4885-A121-AA55E1C7FD2F}"/>
              </a:ext>
            </a:extLst>
          </p:cNvPr>
          <p:cNvSpPr txBox="1"/>
          <p:nvPr/>
        </p:nvSpPr>
        <p:spPr>
          <a:xfrm>
            <a:off x="3047611" y="3105835"/>
            <a:ext cx="6095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*Source:  </a:t>
            </a:r>
            <a:br>
              <a:rPr lang="en-US" sz="1800" dirty="0"/>
            </a:br>
            <a:r>
              <a:rPr lang="en-US" sz="1800" dirty="0"/>
              <a:t>Author	Mike Wall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B3AED-55A9-48D4-9705-46FD9605FAC3}"/>
              </a:ext>
            </a:extLst>
          </p:cNvPr>
          <p:cNvSpPr txBox="1"/>
          <p:nvPr/>
        </p:nvSpPr>
        <p:spPr>
          <a:xfrm>
            <a:off x="2051859" y="6223518"/>
            <a:ext cx="87136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*Source:  European Space Agency, </a:t>
            </a:r>
          </a:p>
          <a:p>
            <a:r>
              <a:rPr lang="en-US" sz="1000" dirty="0"/>
              <a:t>https://www.esa.int/ESA_Multimedia/Videos/2019/02/Distribution_of_space_debris_in_orbit_around_Earth</a:t>
            </a:r>
          </a:p>
        </p:txBody>
      </p:sp>
    </p:spTree>
    <p:extLst>
      <p:ext uri="{BB962C8B-B14F-4D97-AF65-F5344CB8AC3E}">
        <p14:creationId xmlns:p14="http://schemas.microsoft.com/office/powerpoint/2010/main" val="379528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51AA6-8FEF-402D-A93C-EB898B7F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C2D87-9791-47F7-9183-EF6B75FB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We used data from both NASA and SpaceTrack.org to gain an understanding of the threats presented to life on Earth from collisions with both natural and manmade space objects.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373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58E59-081F-474D-B984-501EC168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Near Earth Orbit Objects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A0577-68E0-4FAF-8025-769A2672F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“NEOs are comets and asteroids that have been nudged b the gravitational attraction of nearby planets into orbits that allow them to enter the Earth’s ‘neighborhood.’” </a:t>
            </a:r>
            <a:endParaRPr lang="en-US" dirty="0"/>
          </a:p>
        </p:txBody>
      </p:sp>
      <p:pic>
        <p:nvPicPr>
          <p:cNvPr id="1026" name="Picture 2" descr="asteroid">
            <a:extLst>
              <a:ext uri="{FF2B5EF4-FFF2-40B4-BE49-F238E27FC236}">
                <a16:creationId xmlns:a16="http://schemas.microsoft.com/office/drawing/2014/main" id="{47BB9019-BBFF-456E-B126-E71B3AF8A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069" y="4001294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1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77B0-0522-447C-B8A8-A0C9277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92B43-2617-4679-B20C-80BB521C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Null: Since a collision with an object &gt;100m in diameter occurs roughly once every 10,000 years, the threat is small and thus not worth paying any attention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Alternate: A collision with an object &gt;100m could cause massive loss of life, therefore ongoing efforts to discover and track these objects may prove important in preventing a future catastrophe.</a:t>
            </a:r>
          </a:p>
        </p:txBody>
      </p:sp>
    </p:spTree>
    <p:extLst>
      <p:ext uri="{BB962C8B-B14F-4D97-AF65-F5344CB8AC3E}">
        <p14:creationId xmlns:p14="http://schemas.microsoft.com/office/powerpoint/2010/main" val="18761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D972-E902-4646-A7A0-4B32167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2415-EFD3-4C66-A200-F346AFBF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often NEO’s present a true threat to life on Earth, we analyzed two sets of provided by CNEO:</a:t>
            </a:r>
          </a:p>
          <a:p>
            <a:pPr lvl="1"/>
            <a:r>
              <a:rPr lang="en-US" dirty="0"/>
              <a:t>Historical NEO data 1/1/1900 – 10/20-2020</a:t>
            </a:r>
          </a:p>
          <a:p>
            <a:pPr lvl="1"/>
            <a:r>
              <a:rPr lang="en-US" dirty="0"/>
              <a:t>Future NEO paths 10/21/2020 – 12/31/2200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2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7F95-3274-44FA-8402-F7045550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Defining NEO Threat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E8F0-85D4-4255-878B-1EF1ED4A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set the following parameters NEOs that present a real threat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Diameter &gt; 100 meters – capable of causing at minimum </a:t>
            </a:r>
            <a:r>
              <a:rPr lang="en-US" dirty="0" err="1"/>
              <a:t>aregional</a:t>
            </a:r>
            <a:r>
              <a:rPr lang="en-US" dirty="0"/>
              <a:t> catastrophe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Minimum Distance Approach &lt; 1 Lunar Distance (LD) unit – the distance from the Earth to the Moon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73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EF56E-472A-4DBE-9094-33690490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Frequency of NEO Threats 1900-2020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365AF-9A36-492D-B2FC-08355B707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PLACE HOLDER. INSERT 1900-2020 CHART THAT KEVIN WILL PRODUCE AS AN OUTPUT</a:t>
            </a:r>
          </a:p>
        </p:txBody>
      </p:sp>
    </p:spTree>
    <p:extLst>
      <p:ext uri="{BB962C8B-B14F-4D97-AF65-F5344CB8AC3E}">
        <p14:creationId xmlns:p14="http://schemas.microsoft.com/office/powerpoint/2010/main" val="192563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674-4413-46F2-9B04-7C7147BC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NEO Threats 2021 to 2200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D3FE-BB44-42EB-B0DD-C7D8F2056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PLACEHOLDER – AARON’S OUTPUT CHART SHOWING THREATENING NEOS OVER THE NEXT 180 YEARS </a:t>
            </a:r>
          </a:p>
        </p:txBody>
      </p:sp>
    </p:spTree>
    <p:extLst>
      <p:ext uri="{BB962C8B-B14F-4D97-AF65-F5344CB8AC3E}">
        <p14:creationId xmlns:p14="http://schemas.microsoft.com/office/powerpoint/2010/main" val="89055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D568-4935-4B06-AC8A-2AD6D2D9D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A8F6-CD58-4182-AFA4-2430E37ED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8,000 near-Earth objects capable of wiping out an area the size of a state have been detected.* </a:t>
            </a:r>
          </a:p>
          <a:p>
            <a:r>
              <a:rPr lang="en-US" dirty="0"/>
              <a:t>Scientists believe another 17,000 are still undetected.*</a:t>
            </a:r>
          </a:p>
          <a:p>
            <a:r>
              <a:rPr lang="en-US" dirty="0"/>
              <a:t>Though a catastrophic collision is unlikely in our lifetimes, it is worthwhile to continue efforts to search and track NEOs.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000" dirty="0"/>
              <a:t>*Source:  </a:t>
            </a:r>
            <a:br>
              <a:rPr lang="en-US" sz="1000" dirty="0"/>
            </a:br>
            <a:r>
              <a:rPr lang="en-US" sz="1000" dirty="0"/>
              <a:t>Author	Mike Wall</a:t>
            </a:r>
            <a:br>
              <a:rPr lang="en-US" sz="1000" dirty="0"/>
            </a:br>
            <a:r>
              <a:rPr lang="en-US" sz="1000" dirty="0"/>
              <a:t>Article title:	About 17,000 Big Near-Earth Asteroids Remain Undetected: How NASA Could Spot Them</a:t>
            </a:r>
            <a:br>
              <a:rPr lang="en-US" sz="1000" dirty="0"/>
            </a:br>
            <a:r>
              <a:rPr lang="en-US" sz="1000" dirty="0"/>
              <a:t>Website title:	Space.com</a:t>
            </a:r>
            <a:br>
              <a:rPr lang="en-US" sz="1000" dirty="0"/>
            </a:br>
            <a:r>
              <a:rPr lang="en-US" sz="1000" dirty="0"/>
              <a:t>URL:	https://www.space.com/40239-near-earth-asteroid-detection-space-telescope.html</a:t>
            </a:r>
          </a:p>
        </p:txBody>
      </p:sp>
    </p:spTree>
    <p:extLst>
      <p:ext uri="{BB962C8B-B14F-4D97-AF65-F5344CB8AC3E}">
        <p14:creationId xmlns:p14="http://schemas.microsoft.com/office/powerpoint/2010/main" val="1489683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589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Armageddon?</vt:lpstr>
      <vt:lpstr>Project Objective </vt:lpstr>
      <vt:lpstr>Near Earth Orbit Objects</vt:lpstr>
      <vt:lpstr>Hypotheses</vt:lpstr>
      <vt:lpstr>Methodology </vt:lpstr>
      <vt:lpstr>Defining NEO Threat Parameters</vt:lpstr>
      <vt:lpstr>Frequency of NEO Threats 1900-2020</vt:lpstr>
      <vt:lpstr>NEO Threats 2021 to 2200</vt:lpstr>
      <vt:lpstr>Conclusions</vt:lpstr>
      <vt:lpstr>Space: The Next Frontier Garbage Dump</vt:lpstr>
      <vt:lpstr>Space Junk Facts </vt:lpstr>
      <vt:lpstr>Questions</vt:lpstr>
      <vt:lpstr>Biggest Space Litterbugs</vt:lpstr>
      <vt:lpstr>Correlation Between GDP and Space Junk</vt:lpstr>
      <vt:lpstr>Space Age = More Junk  </vt:lpstr>
      <vt:lpstr>Conclusions</vt:lpstr>
      <vt:lpstr>Earth’s 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Armageddon?</dc:title>
  <dc:creator>Kevin Gray</dc:creator>
  <cp:lastModifiedBy>Kevin Gray</cp:lastModifiedBy>
  <cp:revision>10</cp:revision>
  <dcterms:created xsi:type="dcterms:W3CDTF">2020-10-26T12:31:39Z</dcterms:created>
  <dcterms:modified xsi:type="dcterms:W3CDTF">2020-10-26T14:24:40Z</dcterms:modified>
</cp:coreProperties>
</file>