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1" r:id="rId4"/>
    <p:sldId id="262" r:id="rId5"/>
    <p:sldId id="267" r:id="rId6"/>
    <p:sldId id="268" r:id="rId7"/>
    <p:sldId id="259" r:id="rId8"/>
    <p:sldId id="260" r:id="rId9"/>
    <p:sldId id="263" r:id="rId10"/>
    <p:sldId id="265" r:id="rId11"/>
    <p:sldId id="266" r:id="rId12"/>
    <p:sldId id="264" r:id="rId13"/>
    <p:sldId id="258" r:id="rId14"/>
  </p:sldIdLst>
  <p:sldSz cx="12192000" cy="6858000"/>
  <p:notesSz cx="6858000" cy="9144000"/>
  <p:defaultTextStyle>
    <a:defPPr>
      <a:defRPr lang="en-US"/>
    </a:defPPr>
    <a:lvl1pPr marL="0" algn="l" defTabSz="2925511" rtl="0" eaLnBrk="1" latinLnBrk="0" hangingPunct="1">
      <a:defRPr sz="5900" kern="1200">
        <a:solidFill>
          <a:schemeClr val="tx1"/>
        </a:solidFill>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8226BD-6D11-442C-9680-0328B736B461}">
          <p14:sldIdLst>
            <p14:sldId id="256"/>
            <p14:sldId id="257"/>
          </p14:sldIdLst>
        </p14:section>
        <p14:section name="Tkinter Objects" id="{DE5CD08F-953C-48FC-94FE-564E30D7096B}">
          <p14:sldIdLst>
            <p14:sldId id="261"/>
            <p14:sldId id="262"/>
            <p14:sldId id="267"/>
            <p14:sldId id="268"/>
            <p14:sldId id="259"/>
            <p14:sldId id="260"/>
            <p14:sldId id="263"/>
            <p14:sldId id="265"/>
            <p14:sldId id="266"/>
            <p14:sldId id="264"/>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CCCC"/>
    <a:srgbClr val="CC00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9" autoAdjust="0"/>
    <p:restoredTop sz="95112" autoAdjust="0"/>
  </p:normalViewPr>
  <p:slideViewPr>
    <p:cSldViewPr snapToGrid="0">
      <p:cViewPr varScale="1">
        <p:scale>
          <a:sx n="80" d="100"/>
          <a:sy n="80" d="100"/>
        </p:scale>
        <p:origin x="60" y="1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150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FC181-5490-4994-A86D-09FB2004977B}"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DB06-219B-4716-A44F-3F82BA8BAF15}" type="slidenum">
              <a:rPr lang="en-US" smtClean="0"/>
              <a:t>‹#›</a:t>
            </a:fld>
            <a:endParaRPr lang="en-US"/>
          </a:p>
        </p:txBody>
      </p:sp>
    </p:spTree>
    <p:extLst>
      <p:ext uri="{BB962C8B-B14F-4D97-AF65-F5344CB8AC3E}">
        <p14:creationId xmlns:p14="http://schemas.microsoft.com/office/powerpoint/2010/main" val="29174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66DB06-219B-4716-A44F-3F82BA8BAF15}" type="slidenum">
              <a:rPr lang="en-US" smtClean="0"/>
              <a:t>1</a:t>
            </a:fld>
            <a:endParaRPr lang="en-US"/>
          </a:p>
        </p:txBody>
      </p:sp>
    </p:spTree>
    <p:extLst>
      <p:ext uri="{BB962C8B-B14F-4D97-AF65-F5344CB8AC3E}">
        <p14:creationId xmlns:p14="http://schemas.microsoft.com/office/powerpoint/2010/main" val="31561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Engineering_Grid">
    <p:bg>
      <p:bgPr>
        <a:solidFill>
          <a:schemeClr val="bg2">
            <a:alpha val="0"/>
          </a:schemeClr>
        </a:solidFill>
        <a:effectLst/>
      </p:bgPr>
    </p:bg>
    <p:spTree>
      <p:nvGrpSpPr>
        <p:cNvPr id="1" name=""/>
        <p:cNvGrpSpPr/>
        <p:nvPr/>
      </p:nvGrpSpPr>
      <p:grpSpPr>
        <a:xfrm>
          <a:off x="0" y="0"/>
          <a:ext cx="0" cy="0"/>
          <a:chOff x="0" y="0"/>
          <a:chExt cx="0" cy="0"/>
        </a:xfrm>
      </p:grpSpPr>
      <p:sp>
        <p:nvSpPr>
          <p:cNvPr id="3" name="Rectangle 2"/>
          <p:cNvSpPr/>
          <p:nvPr/>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 name="Rectangle 3"/>
          <p:cNvSpPr/>
          <p:nvPr/>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5" name="Rectangle 4"/>
          <p:cNvSpPr/>
          <p:nvPr/>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6" name="Rectangle 5"/>
          <p:cNvSpPr/>
          <p:nvPr/>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7" name="Rectangle 6"/>
          <p:cNvSpPr/>
          <p:nvPr/>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8" name="Rectangle 7"/>
          <p:cNvSpPr/>
          <p:nvPr/>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9" name="Rectangle 8"/>
          <p:cNvSpPr/>
          <p:nvPr/>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0" name="Rectangle 9"/>
          <p:cNvSpPr/>
          <p:nvPr/>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1" name="Rectangle 10"/>
          <p:cNvSpPr/>
          <p:nvPr/>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2" name="Rectangle 11"/>
          <p:cNvSpPr/>
          <p:nvPr/>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3" name="Rectangle 12"/>
          <p:cNvSpPr/>
          <p:nvPr/>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1" name="Slide Number Placeholder 5"/>
          <p:cNvSpPr txBox="1">
            <a:spLocks/>
          </p:cNvSpPr>
          <p:nvPr/>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54" name="Slide Number Placeholder 5"/>
          <p:cNvSpPr txBox="1">
            <a:spLocks/>
          </p:cNvSpPr>
          <p:nvPr/>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58" name="Text Placeholder 57"/>
          <p:cNvSpPr>
            <a:spLocks noGrp="1"/>
          </p:cNvSpPr>
          <p:nvPr>
            <p:ph type="body" sz="quarter" idx="10"/>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59" name="Text Placeholder 57"/>
          <p:cNvSpPr>
            <a:spLocks noGrp="1"/>
          </p:cNvSpPr>
          <p:nvPr>
            <p:ph type="body" sz="quarter" idx="11"/>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60" name="Text Placeholder 57"/>
          <p:cNvSpPr>
            <a:spLocks noGrp="1"/>
          </p:cNvSpPr>
          <p:nvPr>
            <p:ph type="body" sz="quarter" idx="12"/>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61" name="Slide Number Placeholder 5"/>
          <p:cNvSpPr>
            <a:spLocks noGrp="1"/>
          </p:cNvSpPr>
          <p:nvPr>
            <p:ph type="sldNum" sz="quarter" idx="13"/>
          </p:nvPr>
        </p:nvSpPr>
        <p:spPr>
          <a:xfrm>
            <a:off x="11684000" y="6604864"/>
            <a:ext cx="328705" cy="97272"/>
          </a:xfrm>
          <a:prstGeom prst="rect">
            <a:avLst/>
          </a:prstGeom>
          <a:ln w="3175"/>
          <a:effectLst/>
        </p:spPr>
        <p:style>
          <a:lnRef idx="3">
            <a:schemeClr val="lt1"/>
          </a:lnRef>
          <a:fillRef idx="1">
            <a:schemeClr val="accent1"/>
          </a:fillRef>
          <a:effectRef idx="1">
            <a:schemeClr val="accent1"/>
          </a:effectRef>
          <a:fontRef idx="none"/>
        </p:style>
        <p:txBody>
          <a:bodyPr vert="horz" lIns="182866" tIns="91433" rIns="182866" bIns="91433" anchor="t">
            <a:normAutofit/>
          </a:bodyPr>
          <a:lstStyle>
            <a:lvl1pPr>
              <a:defRPr lang="en-US" sz="294" smtClean="0">
                <a:solidFill>
                  <a:schemeClr val="tx1"/>
                </a:solidFill>
                <a:effectLst/>
              </a:defRPr>
            </a:lvl1pPr>
          </a:lstStyle>
          <a:p>
            <a:fld id="{DE792891-32A6-4E69-8868-BE0906FC1811}" type="slidenum">
              <a:rPr lang="en-US" smtClean="0"/>
              <a:t>‹#›</a:t>
            </a:fld>
            <a:endParaRPr lang="en-US"/>
          </a:p>
        </p:txBody>
      </p:sp>
      <p:sp>
        <p:nvSpPr>
          <p:cNvPr id="44" name="Rectangle 43"/>
          <p:cNvSpPr/>
          <p:nvPr/>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45" name="Rectangle 44"/>
          <p:cNvSpPr/>
          <p:nvPr/>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46" name="Rectangle 45"/>
          <p:cNvSpPr/>
          <p:nvPr/>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47" name="Rectangle 46"/>
          <p:cNvSpPr/>
          <p:nvPr/>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48" name="Rectangle 47"/>
          <p:cNvSpPr/>
          <p:nvPr/>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49" name="Rectangle 48"/>
          <p:cNvSpPr/>
          <p:nvPr/>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50" name="Rectangle 49"/>
          <p:cNvSpPr/>
          <p:nvPr/>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52" name="Rectangle 51"/>
          <p:cNvSpPr/>
          <p:nvPr/>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53" name="Rectangle 52"/>
          <p:cNvSpPr/>
          <p:nvPr/>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55" name="Rectangle 54"/>
          <p:cNvSpPr/>
          <p:nvPr/>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56" name="Rectangle 55"/>
          <p:cNvSpPr/>
          <p:nvPr/>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57" name="Rectangle 56"/>
          <p:cNvSpPr/>
          <p:nvPr/>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2" name="Rectangle 61"/>
          <p:cNvSpPr/>
          <p:nvPr/>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63" name="Rectangle 62"/>
          <p:cNvSpPr/>
          <p:nvPr/>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64" name="Rectangle 63"/>
          <p:cNvSpPr/>
          <p:nvPr/>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65" name="Rectangle 64"/>
          <p:cNvSpPr/>
          <p:nvPr/>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66" name="Rectangle 65"/>
          <p:cNvSpPr/>
          <p:nvPr/>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67" name="Rectangle 66"/>
          <p:cNvSpPr/>
          <p:nvPr/>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68" name="Rectangle 67"/>
          <p:cNvSpPr/>
          <p:nvPr/>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69" name="Rectangle 68"/>
          <p:cNvSpPr/>
          <p:nvPr/>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70" name="Rectangle 69"/>
          <p:cNvSpPr/>
          <p:nvPr/>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71" name="Rectangle 70"/>
          <p:cNvSpPr/>
          <p:nvPr/>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72" name="Rectangle 71"/>
          <p:cNvSpPr/>
          <p:nvPr/>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73" name="Rectangle 72"/>
          <p:cNvSpPr/>
          <p:nvPr/>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74" name="Rectangle 73"/>
          <p:cNvSpPr/>
          <p:nvPr/>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36710918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b="1"/>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b="1"/>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b="1" smtClean="0"/>
              <a:pPr/>
              <a:t>‹#›</a:t>
            </a:fld>
            <a:endParaRPr lang="en-US" b="1"/>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b="1"/>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b="1"/>
              <a:t>A</a:t>
            </a:r>
          </a:p>
        </p:txBody>
      </p:sp>
    </p:spTree>
    <p:extLst>
      <p:ext uri="{BB962C8B-B14F-4D97-AF65-F5344CB8AC3E}">
        <p14:creationId xmlns:p14="http://schemas.microsoft.com/office/powerpoint/2010/main" val="389073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ounded Rectangle 6"/>
          <p:cNvSpPr/>
          <p:nvPr/>
        </p:nvSpPr>
        <p:spPr>
          <a:xfrm>
            <a:off x="406402" y="329185"/>
            <a:ext cx="11376074"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2" name="Date Placeholder 1"/>
          <p:cNvSpPr>
            <a:spLocks noGrp="1"/>
          </p:cNvSpPr>
          <p:nvPr>
            <p:ph type="dt" sz="half" idx="10"/>
          </p:nvPr>
        </p:nvSpPr>
        <p:spPr/>
        <p:txBody>
          <a:bodyPr/>
          <a:lstStyle/>
          <a:p>
            <a:fld id="{FDF5DC59-2B0F-4EDE-9489-3C8259300622}"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92891-32A6-4E69-8868-BE0906FC1811}" type="slidenum">
              <a:rPr lang="en-US" smtClean="0"/>
              <a:t>‹#›</a:t>
            </a:fld>
            <a:endParaRPr lang="en-US"/>
          </a:p>
        </p:txBody>
      </p:sp>
      <p:sp>
        <p:nvSpPr>
          <p:cNvPr id="6" name="Rectangle 5"/>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96159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4"/>
            <a:ext cx="7924800" cy="525780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F5DC59-2B0F-4EDE-9489-3C82593006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9" name="Rectangle 8"/>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0" name="Rectangle 9"/>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1" name="Rectangle 10"/>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2" name="Rectangle 11"/>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3" name="Rectangle 12"/>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4" name="Rectangle 13"/>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5" name="Rectangle 14"/>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6" name="Rectangle 15"/>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7" name="Rectangle 16"/>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8" name="Rectangle 17"/>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9"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0"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1"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3"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4"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5" name="Rectangle 24"/>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6" name="Rectangle 25"/>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7" name="Rectangle 26"/>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8" name="Rectangle 27"/>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9" name="Rectangle 28"/>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0" name="Rectangle 29"/>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1" name="Rectangle 30"/>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2" name="Rectangle 31"/>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3" name="Rectangle 32"/>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4" name="Rectangle 33"/>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5" name="Rectangle 34"/>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6" name="Rectangle 35"/>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7" name="Rectangle 36"/>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8" name="Rectangle 37"/>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9" name="Rectangle 38"/>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0" name="Rectangle 39"/>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1" name="Rectangle 40"/>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2" name="Rectangle 41"/>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3" name="Rectangle 42"/>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4" name="Rectangle 43"/>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5" name="Rectangle 44"/>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6" name="Rectangle 45"/>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7" name="Rectangle 46"/>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8" name="Rectangle 47"/>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9" name="Rectangle 48"/>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7312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F5DC59-2B0F-4EDE-9489-3C82593006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92891-32A6-4E69-8868-BE0906FC1811}" type="slidenum">
              <a:rPr lang="en-US" smtClean="0"/>
              <a:t>‹#›</a:t>
            </a:fld>
            <a:endParaRPr lang="en-US"/>
          </a:p>
        </p:txBody>
      </p:sp>
      <p:sp>
        <p:nvSpPr>
          <p:cNvPr id="7" name="Rectangle 6"/>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8" name="Rectangle 7"/>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9" name="Rectangle 8"/>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0" name="Rectangle 9"/>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1" name="Rectangle 10"/>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2" name="Rectangle 11"/>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3" name="Rectangle 12"/>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4" name="Rectangle 13"/>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5" name="Rectangle 14"/>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16" name="Rectangle 15"/>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17" name="Rectangle 16"/>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18" name="Slide Number Placeholder 5"/>
          <p:cNvSpPr txBox="1">
            <a:spLocks/>
          </p:cNvSpPr>
          <p:nvPr userDrawn="1"/>
        </p:nvSpPr>
        <p:spPr>
          <a:xfrm>
            <a:off x="10936941" y="6604864"/>
            <a:ext cx="298824"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19"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0" name="Text Placeholder 57"/>
          <p:cNvSpPr>
            <a:spLocks noGrp="1"/>
          </p:cNvSpPr>
          <p:nvPr>
            <p:ph type="body" sz="quarter" idx="13"/>
          </p:nvPr>
        </p:nvSpPr>
        <p:spPr>
          <a:xfrm>
            <a:off x="11176000" y="6604864"/>
            <a:ext cx="508000" cy="97273"/>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1" name="Text Placeholder 57"/>
          <p:cNvSpPr>
            <a:spLocks noGrp="1"/>
          </p:cNvSpPr>
          <p:nvPr>
            <p:ph type="body" sz="quarter" idx="14"/>
          </p:nvPr>
        </p:nvSpPr>
        <p:spPr>
          <a:xfrm>
            <a:off x="11310471" y="6501972"/>
            <a:ext cx="702235" cy="102892"/>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dirty="0"/>
            </a:lvl1pPr>
          </a:lstStyle>
          <a:p>
            <a:pPr marL="0" lvl="0" defTabSz="430220"/>
            <a:r>
              <a:rPr lang="en-US"/>
              <a:t>Edit Master text styles</a:t>
            </a:r>
          </a:p>
        </p:txBody>
      </p:sp>
      <p:sp>
        <p:nvSpPr>
          <p:cNvPr id="22" name="Text Placeholder 57"/>
          <p:cNvSpPr>
            <a:spLocks noGrp="1"/>
          </p:cNvSpPr>
          <p:nvPr>
            <p:ph type="body" sz="quarter" idx="15"/>
          </p:nvPr>
        </p:nvSpPr>
        <p:spPr>
          <a:xfrm>
            <a:off x="10936941" y="6338455"/>
            <a:ext cx="1075764" cy="163517"/>
          </a:xfrm>
          <a:prstGeom prst="rect">
            <a:avLst/>
          </a:prstGeom>
          <a:ln w="3175"/>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buNone/>
              <a:defRPr lang="en-US" sz="294"/>
            </a:lvl1pPr>
          </a:lstStyle>
          <a:p>
            <a:pPr marL="0" lvl="0" defTabSz="430220"/>
            <a:r>
              <a:rPr lang="en-US"/>
              <a:t>Edit Master text styles</a:t>
            </a:r>
          </a:p>
        </p:txBody>
      </p:sp>
      <p:sp>
        <p:nvSpPr>
          <p:cNvPr id="23" name="Slide Number Placeholder 5"/>
          <p:cNvSpPr txBox="1">
            <a:spLocks/>
          </p:cNvSpPr>
          <p:nvPr userDrawn="1"/>
        </p:nvSpPr>
        <p:spPr>
          <a:xfrm>
            <a:off x="11684000" y="6604864"/>
            <a:ext cx="328705" cy="9727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vert="horz" lIns="182866" tIns="91433" rIns="182866" bIns="91433" anchor="t">
            <a:normAutofit fontScale="25000" lnSpcReduction="20000"/>
          </a:bodyPr>
          <a:lstStyle>
            <a:defPPr>
              <a:defRPr lang="en-US"/>
            </a:defPPr>
            <a:lvl1pPr marL="0" algn="r" defTabSz="2925511" rtl="0" eaLnBrk="1" latinLnBrk="0" hangingPunct="1">
              <a:defRPr kumimoji="0" lang="en-US" sz="294" kern="1200" smtClean="0">
                <a:solidFill>
                  <a:schemeClr val="tx1"/>
                </a:solidFill>
                <a:effectLst/>
                <a:latin typeface="+mn-lt"/>
                <a:ea typeface="+mn-ea"/>
                <a:cs typeface="+mn-cs"/>
              </a:defRPr>
            </a:lvl1pPr>
            <a:lvl2pPr marL="1462756" algn="l" defTabSz="2925511" rtl="0" eaLnBrk="1" latinLnBrk="0" hangingPunct="1">
              <a:defRPr sz="5900" kern="1200">
                <a:solidFill>
                  <a:schemeClr val="tx1"/>
                </a:solidFill>
                <a:latin typeface="+mn-lt"/>
                <a:ea typeface="+mn-ea"/>
                <a:cs typeface="+mn-cs"/>
              </a:defRPr>
            </a:lvl2pPr>
            <a:lvl3pPr marL="2925511" algn="l" defTabSz="2925511" rtl="0" eaLnBrk="1" latinLnBrk="0" hangingPunct="1">
              <a:defRPr sz="5900" kern="1200">
                <a:solidFill>
                  <a:schemeClr val="tx1"/>
                </a:solidFill>
                <a:latin typeface="+mn-lt"/>
                <a:ea typeface="+mn-ea"/>
                <a:cs typeface="+mn-cs"/>
              </a:defRPr>
            </a:lvl3pPr>
            <a:lvl4pPr marL="4388270" algn="l" defTabSz="2925511" rtl="0" eaLnBrk="1" latinLnBrk="0" hangingPunct="1">
              <a:defRPr sz="5900" kern="1200">
                <a:solidFill>
                  <a:schemeClr val="tx1"/>
                </a:solidFill>
                <a:latin typeface="+mn-lt"/>
                <a:ea typeface="+mn-ea"/>
                <a:cs typeface="+mn-cs"/>
              </a:defRPr>
            </a:lvl4pPr>
            <a:lvl5pPr marL="5851026" algn="l" defTabSz="2925511" rtl="0" eaLnBrk="1" latinLnBrk="0" hangingPunct="1">
              <a:defRPr sz="5900" kern="1200">
                <a:solidFill>
                  <a:schemeClr val="tx1"/>
                </a:solidFill>
                <a:latin typeface="+mn-lt"/>
                <a:ea typeface="+mn-ea"/>
                <a:cs typeface="+mn-cs"/>
              </a:defRPr>
            </a:lvl5pPr>
            <a:lvl6pPr marL="7313780" algn="l" defTabSz="2925511" rtl="0" eaLnBrk="1" latinLnBrk="0" hangingPunct="1">
              <a:defRPr sz="5900" kern="1200">
                <a:solidFill>
                  <a:schemeClr val="tx1"/>
                </a:solidFill>
                <a:latin typeface="+mn-lt"/>
                <a:ea typeface="+mn-ea"/>
                <a:cs typeface="+mn-cs"/>
              </a:defRPr>
            </a:lvl6pPr>
            <a:lvl7pPr marL="8776536" algn="l" defTabSz="2925511" rtl="0" eaLnBrk="1" latinLnBrk="0" hangingPunct="1">
              <a:defRPr sz="5900" kern="1200">
                <a:solidFill>
                  <a:schemeClr val="tx1"/>
                </a:solidFill>
                <a:latin typeface="+mn-lt"/>
                <a:ea typeface="+mn-ea"/>
                <a:cs typeface="+mn-cs"/>
              </a:defRPr>
            </a:lvl7pPr>
            <a:lvl8pPr marL="10239293" algn="l" defTabSz="2925511" rtl="0" eaLnBrk="1" latinLnBrk="0" hangingPunct="1">
              <a:defRPr sz="5900" kern="1200">
                <a:solidFill>
                  <a:schemeClr val="tx1"/>
                </a:solidFill>
                <a:latin typeface="+mn-lt"/>
                <a:ea typeface="+mn-ea"/>
                <a:cs typeface="+mn-cs"/>
              </a:defRPr>
            </a:lvl8pPr>
            <a:lvl9pPr marL="11702049" algn="l" defTabSz="2925511" rtl="0" eaLnBrk="1" latinLnBrk="0" hangingPunct="1">
              <a:defRPr sz="5900" kern="1200">
                <a:solidFill>
                  <a:schemeClr val="tx1"/>
                </a:solidFill>
                <a:latin typeface="+mn-lt"/>
                <a:ea typeface="+mn-ea"/>
                <a:cs typeface="+mn-cs"/>
              </a:defRPr>
            </a:lvl9pPr>
          </a:lstStyle>
          <a:p>
            <a:fld id="{DE792891-32A6-4E69-8868-BE0906FC1811}" type="slidenum">
              <a:rPr lang="en-US" smtClean="0"/>
              <a:pPr/>
              <a:t>‹#›</a:t>
            </a:fld>
            <a:endParaRPr lang="en-US"/>
          </a:p>
        </p:txBody>
      </p:sp>
      <p:sp>
        <p:nvSpPr>
          <p:cNvPr id="24" name="Rectangle 23"/>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25" name="Rectangle 24"/>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26" name="Rectangle 25"/>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27" name="Rectangle 26"/>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28" name="Rectangle 27"/>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29" name="Rectangle 28"/>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0" name="Rectangle 29"/>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1" name="Rectangle 30"/>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2" name="Rectangle 31"/>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3" name="Rectangle 32"/>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4" name="Rectangle 33"/>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35" name="Rectangle 34"/>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36" name="Rectangle 35"/>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37" name="Rectangle 36"/>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38" name="Rectangle 37"/>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39" name="Rectangle 38"/>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0" name="Rectangle 39"/>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1" name="Rectangle 40"/>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2" name="Rectangle 41"/>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3" name="Rectangle 42"/>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4" name="Rectangle 43"/>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5" name="Rectangle 44"/>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6" name="Rectangle 45"/>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7" name="Rectangle 46"/>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8" name="Rectangle 47"/>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28799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ounded Rectangle 8"/>
          <p:cNvSpPr/>
          <p:nvPr/>
        </p:nvSpPr>
        <p:spPr>
          <a:xfrm>
            <a:off x="558129" y="434162"/>
            <a:ext cx="11075745" cy="5486400"/>
          </a:xfrm>
          <a:prstGeom prst="roundRect">
            <a:avLst>
              <a:gd name="adj" fmla="val 2127"/>
            </a:avLst>
          </a:prstGeom>
          <a:solidFill>
            <a:schemeClr val="bg2"/>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6055" tIns="43028" rIns="86055" bIns="43028" anchor="ctr"/>
          <a:lstStyle/>
          <a:p>
            <a:pPr algn="ctr" eaLnBrk="1" latinLnBrk="0" hangingPunct="1"/>
            <a:endParaRPr kumimoji="0" lang="en-US" sz="1735"/>
          </a:p>
        </p:txBody>
      </p:sp>
      <p:sp>
        <p:nvSpPr>
          <p:cNvPr id="13" name="Title Placeholder 12"/>
          <p:cNvSpPr>
            <a:spLocks noGrp="1"/>
          </p:cNvSpPr>
          <p:nvPr>
            <p:ph type="title"/>
          </p:nvPr>
        </p:nvSpPr>
        <p:spPr>
          <a:xfrm>
            <a:off x="670560" y="4985590"/>
            <a:ext cx="10911840" cy="1051560"/>
          </a:xfrm>
          <a:prstGeom prst="rect">
            <a:avLst/>
          </a:prstGeom>
        </p:spPr>
        <p:txBody>
          <a:bodyPr vert="horz" lIns="292587" tIns="146294" rIns="292587" bIns="146294"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585173" tIns="292587" rIns="292587" bIns="146294">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5" name="Date Placeholder 24"/>
          <p:cNvSpPr>
            <a:spLocks noGrp="1"/>
          </p:cNvSpPr>
          <p:nvPr>
            <p:ph type="dt" sz="half" idx="2"/>
          </p:nvPr>
        </p:nvSpPr>
        <p:spPr>
          <a:xfrm>
            <a:off x="5035104" y="6111876"/>
            <a:ext cx="30480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FDF5DC59-2B0F-4EDE-9489-3C8259300622}" type="datetimeFigureOut">
              <a:rPr lang="en-US" smtClean="0"/>
              <a:t>11/13/2020</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lIns="292587" tIns="146294" rIns="292587" bIns="146294" anchor="b"/>
          <a:lstStyle>
            <a:lvl1pPr algn="l" eaLnBrk="1" latinLnBrk="0" hangingPunct="1">
              <a:defRPr kumimoji="0" sz="971">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lIns="292587" tIns="146294" rIns="292587" bIns="146294" anchor="b"/>
          <a:lstStyle>
            <a:lvl1pPr algn="r" eaLnBrk="1" latinLnBrk="0" hangingPunct="1">
              <a:defRPr kumimoji="0" sz="971">
                <a:solidFill>
                  <a:schemeClr val="bg2">
                    <a:shade val="50000"/>
                  </a:schemeClr>
                </a:solidFill>
              </a:defRPr>
            </a:lvl1pPr>
            <a:extLst/>
          </a:lstStyle>
          <a:p>
            <a:fld id="{DE792891-32A6-4E69-8868-BE0906FC1811}" type="slidenum">
              <a:rPr lang="en-US" smtClean="0"/>
              <a:t>‹#›</a:t>
            </a:fld>
            <a:endParaRPr lang="en-US"/>
          </a:p>
        </p:txBody>
      </p:sp>
      <p:sp>
        <p:nvSpPr>
          <p:cNvPr id="8" name="Rectangle 7"/>
          <p:cNvSpPr/>
          <p:nvPr userDrawn="1"/>
        </p:nvSpPr>
        <p:spPr>
          <a:xfrm>
            <a:off x="179294"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10" name="Rectangle 9"/>
          <p:cNvSpPr/>
          <p:nvPr userDrawn="1"/>
        </p:nvSpPr>
        <p:spPr>
          <a:xfrm>
            <a:off x="1255059"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11" name="Rectangle 10"/>
          <p:cNvSpPr/>
          <p:nvPr userDrawn="1"/>
        </p:nvSpPr>
        <p:spPr>
          <a:xfrm>
            <a:off x="233082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12" name="Rectangle 11"/>
          <p:cNvSpPr/>
          <p:nvPr userDrawn="1"/>
        </p:nvSpPr>
        <p:spPr>
          <a:xfrm>
            <a:off x="340658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14" name="Rectangle 13"/>
          <p:cNvSpPr/>
          <p:nvPr userDrawn="1"/>
        </p:nvSpPr>
        <p:spPr>
          <a:xfrm>
            <a:off x="4482353"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15" name="Rectangle 14"/>
          <p:cNvSpPr/>
          <p:nvPr userDrawn="1"/>
        </p:nvSpPr>
        <p:spPr>
          <a:xfrm>
            <a:off x="5558118"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16" name="Rectangle 15"/>
          <p:cNvSpPr/>
          <p:nvPr userDrawn="1"/>
        </p:nvSpPr>
        <p:spPr>
          <a:xfrm>
            <a:off x="663388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17" name="Rectangle 16"/>
          <p:cNvSpPr/>
          <p:nvPr userDrawn="1"/>
        </p:nvSpPr>
        <p:spPr>
          <a:xfrm>
            <a:off x="7709647"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19" name="Rectangle 18"/>
          <p:cNvSpPr/>
          <p:nvPr userDrawn="1"/>
        </p:nvSpPr>
        <p:spPr>
          <a:xfrm>
            <a:off x="8785412"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20" name="Rectangle 19"/>
          <p:cNvSpPr/>
          <p:nvPr userDrawn="1"/>
        </p:nvSpPr>
        <p:spPr>
          <a:xfrm>
            <a:off x="9861176"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21" name="Rectangle 20"/>
          <p:cNvSpPr/>
          <p:nvPr userDrawn="1"/>
        </p:nvSpPr>
        <p:spPr>
          <a:xfrm>
            <a:off x="10936941" y="73602"/>
            <a:ext cx="1075765" cy="7360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22" name="Slide Number Placeholder 5"/>
          <p:cNvSpPr txBox="1">
            <a:spLocks/>
          </p:cNvSpPr>
          <p:nvPr userDrawn="1"/>
        </p:nvSpPr>
        <p:spPr>
          <a:xfrm>
            <a:off x="10936941" y="6604864"/>
            <a:ext cx="239056" cy="97273"/>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Date: </a:t>
            </a:r>
          </a:p>
        </p:txBody>
      </p:sp>
      <p:sp>
        <p:nvSpPr>
          <p:cNvPr id="23" name="Slide Number Placeholder 5"/>
          <p:cNvSpPr txBox="1">
            <a:spLocks/>
          </p:cNvSpPr>
          <p:nvPr userDrawn="1"/>
        </p:nvSpPr>
        <p:spPr>
          <a:xfrm>
            <a:off x="10936942" y="6501972"/>
            <a:ext cx="1075765" cy="10289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anchor="t"/>
          <a:lstStyle>
            <a:defPPr>
              <a:defRPr lang="en-US"/>
            </a:defPPr>
            <a:lvl1pPr marL="0" algn="l" defTabSz="1462862" rtl="0" eaLnBrk="1" latinLnBrk="0" hangingPunct="1">
              <a:defRPr sz="1200" kern="1200">
                <a:solidFill>
                  <a:schemeClr val="tx1"/>
                </a:solidFill>
                <a:latin typeface="+mn-lt"/>
                <a:ea typeface="+mn-ea"/>
                <a:cs typeface="+mn-cs"/>
              </a:defRPr>
            </a:lvl1pPr>
            <a:lvl2pPr marL="731431" algn="l" defTabSz="1462862" rtl="0" eaLnBrk="1" latinLnBrk="0" hangingPunct="1">
              <a:defRPr sz="2900" kern="1200">
                <a:solidFill>
                  <a:schemeClr val="tx1"/>
                </a:solidFill>
                <a:latin typeface="+mn-lt"/>
                <a:ea typeface="+mn-ea"/>
                <a:cs typeface="+mn-cs"/>
              </a:defRPr>
            </a:lvl2pPr>
            <a:lvl3pPr marL="1462862" algn="l" defTabSz="1462862" rtl="0" eaLnBrk="1" latinLnBrk="0" hangingPunct="1">
              <a:defRPr sz="2900" kern="1200">
                <a:solidFill>
                  <a:schemeClr val="tx1"/>
                </a:solidFill>
                <a:latin typeface="+mn-lt"/>
                <a:ea typeface="+mn-ea"/>
                <a:cs typeface="+mn-cs"/>
              </a:defRPr>
            </a:lvl3pPr>
            <a:lvl4pPr marL="2194295" algn="l" defTabSz="1462862" rtl="0" eaLnBrk="1" latinLnBrk="0" hangingPunct="1">
              <a:defRPr sz="2900" kern="1200">
                <a:solidFill>
                  <a:schemeClr val="tx1"/>
                </a:solidFill>
                <a:latin typeface="+mn-lt"/>
                <a:ea typeface="+mn-ea"/>
                <a:cs typeface="+mn-cs"/>
              </a:defRPr>
            </a:lvl4pPr>
            <a:lvl5pPr marL="2925726" algn="l" defTabSz="1462862" rtl="0" eaLnBrk="1" latinLnBrk="0" hangingPunct="1">
              <a:defRPr sz="2900" kern="1200">
                <a:solidFill>
                  <a:schemeClr val="tx1"/>
                </a:solidFill>
                <a:latin typeface="+mn-lt"/>
                <a:ea typeface="+mn-ea"/>
                <a:cs typeface="+mn-cs"/>
              </a:defRPr>
            </a:lvl5pPr>
            <a:lvl6pPr marL="3657157" algn="l" defTabSz="1462862" rtl="0" eaLnBrk="1" latinLnBrk="0" hangingPunct="1">
              <a:defRPr sz="2900" kern="1200">
                <a:solidFill>
                  <a:schemeClr val="tx1"/>
                </a:solidFill>
                <a:latin typeface="+mn-lt"/>
                <a:ea typeface="+mn-ea"/>
                <a:cs typeface="+mn-cs"/>
              </a:defRPr>
            </a:lvl6pPr>
            <a:lvl7pPr marL="4388588" algn="l" defTabSz="1462862" rtl="0" eaLnBrk="1" latinLnBrk="0" hangingPunct="1">
              <a:defRPr sz="2900" kern="1200">
                <a:solidFill>
                  <a:schemeClr val="tx1"/>
                </a:solidFill>
                <a:latin typeface="+mn-lt"/>
                <a:ea typeface="+mn-ea"/>
                <a:cs typeface="+mn-cs"/>
              </a:defRPr>
            </a:lvl7pPr>
            <a:lvl8pPr marL="5120020" algn="l" defTabSz="1462862" rtl="0" eaLnBrk="1" latinLnBrk="0" hangingPunct="1">
              <a:defRPr sz="2900" kern="1200">
                <a:solidFill>
                  <a:schemeClr val="tx1"/>
                </a:solidFill>
                <a:latin typeface="+mn-lt"/>
                <a:ea typeface="+mn-ea"/>
                <a:cs typeface="+mn-cs"/>
              </a:defRPr>
            </a:lvl8pPr>
            <a:lvl9pPr marL="5851451" algn="l" defTabSz="1462862" rtl="0" eaLnBrk="1" latinLnBrk="0" hangingPunct="1">
              <a:defRPr sz="2900" kern="1200">
                <a:solidFill>
                  <a:schemeClr val="tx1"/>
                </a:solidFill>
                <a:latin typeface="+mn-lt"/>
                <a:ea typeface="+mn-ea"/>
                <a:cs typeface="+mn-cs"/>
              </a:defRPr>
            </a:lvl9pPr>
          </a:lstStyle>
          <a:p>
            <a:pPr algn="l"/>
            <a:r>
              <a:rPr lang="en-US" sz="294"/>
              <a:t>Drawn By:  </a:t>
            </a:r>
          </a:p>
        </p:txBody>
      </p:sp>
      <p:sp>
        <p:nvSpPr>
          <p:cNvPr id="24" name="Text Placeholder 57"/>
          <p:cNvSpPr txBox="1">
            <a:spLocks/>
          </p:cNvSpPr>
          <p:nvPr userDrawn="1"/>
        </p:nvSpPr>
        <p:spPr>
          <a:xfrm>
            <a:off x="11175999" y="6604864"/>
            <a:ext cx="836705" cy="97273"/>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6" name="Text Placeholder 57"/>
          <p:cNvSpPr txBox="1">
            <a:spLocks/>
          </p:cNvSpPr>
          <p:nvPr userDrawn="1"/>
        </p:nvSpPr>
        <p:spPr>
          <a:xfrm>
            <a:off x="11310471" y="6501972"/>
            <a:ext cx="702235" cy="102892"/>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dirty="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7" name="Text Placeholder 57"/>
          <p:cNvSpPr txBox="1">
            <a:spLocks/>
          </p:cNvSpPr>
          <p:nvPr userDrawn="1"/>
        </p:nvSpPr>
        <p:spPr>
          <a:xfrm>
            <a:off x="10936941" y="6338455"/>
            <a:ext cx="1075764" cy="163517"/>
          </a:xfrm>
          <a:prstGeom prst="rect">
            <a:avLst/>
          </a:prstGeom>
          <a:ln w="3175" cap="flat" cmpd="sng" algn="ctr">
            <a:solidFill>
              <a:schemeClr val="lt1"/>
            </a:solidFill>
            <a:prstDash val="solid"/>
          </a:ln>
          <a:effectLst/>
        </p:spPr>
        <p:style>
          <a:lnRef idx="3">
            <a:schemeClr val="lt1"/>
          </a:lnRef>
          <a:fillRef idx="1">
            <a:schemeClr val="accent1"/>
          </a:fillRef>
          <a:effectRef idx="1">
            <a:schemeClr val="accent1"/>
          </a:effectRef>
          <a:fontRef idx="none"/>
        </p:style>
        <p:txBody>
          <a:bodyPr lIns="182866" tIns="91433" rIns="182866" bIns="91433" anchor="t"/>
          <a:lstStyle>
            <a:lvl1pPr marL="0" indent="0" algn="l" rtl="0" eaLnBrk="1" latinLnBrk="0" hangingPunct="1">
              <a:spcBef>
                <a:spcPts val="235"/>
              </a:spcBef>
              <a:buClr>
                <a:schemeClr val="accent1"/>
              </a:buClr>
              <a:buSzPct val="80000"/>
              <a:buFont typeface="Wingdings 2"/>
              <a:buNone/>
              <a:defRPr kumimoji="0" lang="en-US" sz="294"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a:lstStyle>
          <a:p>
            <a:pPr defTabSz="430220"/>
            <a:r>
              <a:rPr lang="en-US"/>
              <a:t>Edit Master text styles</a:t>
            </a:r>
          </a:p>
        </p:txBody>
      </p:sp>
      <p:sp>
        <p:nvSpPr>
          <p:cNvPr id="29" name="Rectangle 28"/>
          <p:cNvSpPr/>
          <p:nvPr userDrawn="1"/>
        </p:nvSpPr>
        <p:spPr>
          <a:xfrm>
            <a:off x="179294"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a:t>
            </a:r>
          </a:p>
        </p:txBody>
      </p:sp>
      <p:sp>
        <p:nvSpPr>
          <p:cNvPr id="30" name="Rectangle 29"/>
          <p:cNvSpPr/>
          <p:nvPr userDrawn="1"/>
        </p:nvSpPr>
        <p:spPr>
          <a:xfrm>
            <a:off x="1255059"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2</a:t>
            </a:r>
          </a:p>
        </p:txBody>
      </p:sp>
      <p:sp>
        <p:nvSpPr>
          <p:cNvPr id="31" name="Rectangle 30"/>
          <p:cNvSpPr/>
          <p:nvPr userDrawn="1"/>
        </p:nvSpPr>
        <p:spPr>
          <a:xfrm>
            <a:off x="233082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3</a:t>
            </a:r>
          </a:p>
        </p:txBody>
      </p:sp>
      <p:sp>
        <p:nvSpPr>
          <p:cNvPr id="32" name="Rectangle 31"/>
          <p:cNvSpPr/>
          <p:nvPr userDrawn="1"/>
        </p:nvSpPr>
        <p:spPr>
          <a:xfrm>
            <a:off x="340658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4</a:t>
            </a:r>
          </a:p>
        </p:txBody>
      </p:sp>
      <p:sp>
        <p:nvSpPr>
          <p:cNvPr id="33" name="Rectangle 32"/>
          <p:cNvSpPr/>
          <p:nvPr userDrawn="1"/>
        </p:nvSpPr>
        <p:spPr>
          <a:xfrm>
            <a:off x="4482353"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5</a:t>
            </a:r>
          </a:p>
        </p:txBody>
      </p:sp>
      <p:sp>
        <p:nvSpPr>
          <p:cNvPr id="34" name="Rectangle 33"/>
          <p:cNvSpPr/>
          <p:nvPr userDrawn="1"/>
        </p:nvSpPr>
        <p:spPr>
          <a:xfrm>
            <a:off x="5558118"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6</a:t>
            </a:r>
          </a:p>
        </p:txBody>
      </p:sp>
      <p:sp>
        <p:nvSpPr>
          <p:cNvPr id="35" name="Rectangle 34"/>
          <p:cNvSpPr/>
          <p:nvPr userDrawn="1"/>
        </p:nvSpPr>
        <p:spPr>
          <a:xfrm>
            <a:off x="663388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7</a:t>
            </a:r>
          </a:p>
        </p:txBody>
      </p:sp>
      <p:sp>
        <p:nvSpPr>
          <p:cNvPr id="36" name="Rectangle 35"/>
          <p:cNvSpPr/>
          <p:nvPr userDrawn="1"/>
        </p:nvSpPr>
        <p:spPr>
          <a:xfrm>
            <a:off x="7709647"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8</a:t>
            </a:r>
          </a:p>
        </p:txBody>
      </p:sp>
      <p:sp>
        <p:nvSpPr>
          <p:cNvPr id="37" name="Rectangle 36"/>
          <p:cNvSpPr/>
          <p:nvPr userDrawn="1"/>
        </p:nvSpPr>
        <p:spPr>
          <a:xfrm>
            <a:off x="8785412"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9</a:t>
            </a:r>
          </a:p>
        </p:txBody>
      </p:sp>
      <p:sp>
        <p:nvSpPr>
          <p:cNvPr id="38" name="Rectangle 37"/>
          <p:cNvSpPr/>
          <p:nvPr userDrawn="1"/>
        </p:nvSpPr>
        <p:spPr>
          <a:xfrm>
            <a:off x="9861176"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10</a:t>
            </a:r>
          </a:p>
        </p:txBody>
      </p:sp>
      <p:sp>
        <p:nvSpPr>
          <p:cNvPr id="39" name="Rectangle 38"/>
          <p:cNvSpPr/>
          <p:nvPr userDrawn="1"/>
        </p:nvSpPr>
        <p:spPr>
          <a:xfrm>
            <a:off x="10936941" y="6702137"/>
            <a:ext cx="1075765" cy="77932"/>
          </a:xfrm>
          <a:prstGeom prst="rect">
            <a:avLst/>
          </a:prstGeom>
          <a:ln w="3175"/>
          <a:effectLst/>
        </p:spPr>
        <p:style>
          <a:lnRef idx="3">
            <a:schemeClr val="lt1"/>
          </a:lnRef>
          <a:fillRef idx="1">
            <a:schemeClr val="accent1"/>
          </a:fillRef>
          <a:effectRef idx="1">
            <a:schemeClr val="accent1"/>
          </a:effectRef>
          <a:fontRef idx="none"/>
        </p:style>
        <p:txBody>
          <a:bodyPr lIns="53784" tIns="26892" rIns="53784" bIns="26892" rtlCol="0" anchor="ctr"/>
          <a:lstStyle/>
          <a:p>
            <a:pPr algn="ctr"/>
            <a:r>
              <a:rPr lang="en-US" sz="294"/>
              <a:t>11</a:t>
            </a:r>
          </a:p>
        </p:txBody>
      </p:sp>
      <p:sp>
        <p:nvSpPr>
          <p:cNvPr id="40" name="Rectangle 39"/>
          <p:cNvSpPr/>
          <p:nvPr userDrawn="1"/>
        </p:nvSpPr>
        <p:spPr>
          <a:xfrm rot="16200000">
            <a:off x="11589939"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1" name="Rectangle 40"/>
          <p:cNvSpPr/>
          <p:nvPr userDrawn="1"/>
        </p:nvSpPr>
        <p:spPr>
          <a:xfrm rot="16200000">
            <a:off x="11589940"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2" name="Rectangle 41"/>
          <p:cNvSpPr/>
          <p:nvPr userDrawn="1"/>
        </p:nvSpPr>
        <p:spPr>
          <a:xfrm rot="16200000">
            <a:off x="11589939" y="4310699"/>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43" name="Rectangle 42"/>
          <p:cNvSpPr/>
          <p:nvPr userDrawn="1"/>
        </p:nvSpPr>
        <p:spPr>
          <a:xfrm rot="16200000">
            <a:off x="11589939"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44" name="Rectangle 43"/>
          <p:cNvSpPr/>
          <p:nvPr userDrawn="1"/>
        </p:nvSpPr>
        <p:spPr>
          <a:xfrm rot="16200000">
            <a:off x="11589939" y="2440335"/>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45" name="Rectangle 44"/>
          <p:cNvSpPr/>
          <p:nvPr userDrawn="1"/>
        </p:nvSpPr>
        <p:spPr>
          <a:xfrm rot="16200000">
            <a:off x="11589939" y="1505153"/>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46" name="Rectangle 45"/>
          <p:cNvSpPr/>
          <p:nvPr userDrawn="1"/>
        </p:nvSpPr>
        <p:spPr>
          <a:xfrm rot="16200000">
            <a:off x="11589939"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
        <p:nvSpPr>
          <p:cNvPr id="47" name="Rectangle 46"/>
          <p:cNvSpPr/>
          <p:nvPr userDrawn="1"/>
        </p:nvSpPr>
        <p:spPr>
          <a:xfrm rot="16200000">
            <a:off x="-333122" y="618972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G</a:t>
            </a:r>
          </a:p>
        </p:txBody>
      </p:sp>
      <p:sp>
        <p:nvSpPr>
          <p:cNvPr id="48" name="Rectangle 47"/>
          <p:cNvSpPr/>
          <p:nvPr userDrawn="1"/>
        </p:nvSpPr>
        <p:spPr>
          <a:xfrm rot="16200000">
            <a:off x="-333121" y="525454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F</a:t>
            </a:r>
          </a:p>
        </p:txBody>
      </p:sp>
      <p:sp>
        <p:nvSpPr>
          <p:cNvPr id="49" name="Rectangle 48"/>
          <p:cNvSpPr/>
          <p:nvPr userDrawn="1"/>
        </p:nvSpPr>
        <p:spPr>
          <a:xfrm rot="16200000">
            <a:off x="-333122" y="4310700"/>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E</a:t>
            </a:r>
          </a:p>
        </p:txBody>
      </p:sp>
      <p:sp>
        <p:nvSpPr>
          <p:cNvPr id="50" name="Rectangle 49"/>
          <p:cNvSpPr/>
          <p:nvPr userDrawn="1"/>
        </p:nvSpPr>
        <p:spPr>
          <a:xfrm rot="16200000">
            <a:off x="-333122" y="3375517"/>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D</a:t>
            </a:r>
          </a:p>
        </p:txBody>
      </p:sp>
      <p:sp>
        <p:nvSpPr>
          <p:cNvPr id="51" name="Rectangle 50"/>
          <p:cNvSpPr/>
          <p:nvPr userDrawn="1"/>
        </p:nvSpPr>
        <p:spPr>
          <a:xfrm rot="16200000">
            <a:off x="-333121" y="2440336"/>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C</a:t>
            </a:r>
          </a:p>
        </p:txBody>
      </p:sp>
      <p:sp>
        <p:nvSpPr>
          <p:cNvPr id="52" name="Rectangle 51"/>
          <p:cNvSpPr/>
          <p:nvPr userDrawn="1"/>
        </p:nvSpPr>
        <p:spPr>
          <a:xfrm rot="16200000">
            <a:off x="-333121" y="1505154"/>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B</a:t>
            </a:r>
          </a:p>
        </p:txBody>
      </p:sp>
      <p:sp>
        <p:nvSpPr>
          <p:cNvPr id="53" name="Rectangle 52"/>
          <p:cNvSpPr/>
          <p:nvPr userDrawn="1"/>
        </p:nvSpPr>
        <p:spPr>
          <a:xfrm rot="16200000">
            <a:off x="-333121" y="569972"/>
            <a:ext cx="935182" cy="89647"/>
          </a:xfrm>
          <a:prstGeom prst="rect">
            <a:avLst/>
          </a:prstGeom>
          <a:ln w="3175"/>
          <a:effectLst/>
        </p:spPr>
        <p:style>
          <a:lnRef idx="3">
            <a:schemeClr val="lt1"/>
          </a:lnRef>
          <a:fillRef idx="1">
            <a:schemeClr val="accent1"/>
          </a:fillRef>
          <a:effectRef idx="1">
            <a:schemeClr val="accent1"/>
          </a:effectRef>
          <a:fontRef idx="none"/>
        </p:style>
        <p:txBody>
          <a:bodyPr vert="vert" lIns="53784" tIns="26892" rIns="53784" bIns="26892" rtlCol="0" anchor="ctr"/>
          <a:lstStyle/>
          <a:p>
            <a:pPr algn="ctr"/>
            <a:r>
              <a:rPr lang="en-US" sz="294"/>
              <a:t>A</a:t>
            </a:r>
          </a:p>
        </p:txBody>
      </p:sp>
    </p:spTree>
    <p:extLst>
      <p:ext uri="{BB962C8B-B14F-4D97-AF65-F5344CB8AC3E}">
        <p14:creationId xmlns:p14="http://schemas.microsoft.com/office/powerpoint/2010/main" val="3125480358"/>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 id="2147483665" r:id="rId5"/>
  </p:sldLayoutIdLst>
  <p:txStyles>
    <p:titleStyle>
      <a:lvl1pPr algn="l" rtl="0" eaLnBrk="1" latinLnBrk="0" hangingPunct="1">
        <a:spcBef>
          <a:spcPct val="0"/>
        </a:spcBef>
        <a:buNone/>
        <a:defRPr kumimoji="0" sz="3411" b="1" kern="1200">
          <a:solidFill>
            <a:schemeClr val="tx1"/>
          </a:solidFill>
          <a:effectLst>
            <a:outerShdw blurRad="53975" dist="22860" dir="5400000" algn="tl" rotWithShape="0">
              <a:srgbClr val="000000">
                <a:alpha val="55000"/>
              </a:srgbClr>
            </a:outerShdw>
          </a:effectLst>
          <a:latin typeface="+mj-lt"/>
          <a:ea typeface="+mj-ea"/>
          <a:cs typeface="+mj-cs"/>
        </a:defRPr>
      </a:lvl1pPr>
      <a:extLst/>
    </p:titleStyle>
    <p:bodyStyle>
      <a:lvl1pPr marL="249540" indent="-249540" algn="l" rtl="0" eaLnBrk="1" latinLnBrk="0" hangingPunct="1">
        <a:spcBef>
          <a:spcPts val="235"/>
        </a:spcBef>
        <a:buClr>
          <a:schemeClr val="accent1"/>
        </a:buClr>
        <a:buSzPct val="80000"/>
        <a:buFont typeface="Wingdings 2"/>
        <a:buChar char=""/>
        <a:defRPr kumimoji="0" sz="2647" kern="1200">
          <a:solidFill>
            <a:schemeClr val="tx1"/>
          </a:solidFill>
          <a:effectLst/>
          <a:latin typeface="+mn-lt"/>
          <a:ea typeface="+mn-ea"/>
          <a:cs typeface="+mn-cs"/>
        </a:defRPr>
      </a:lvl1pPr>
      <a:lvl2pPr marL="516289" indent="-189306" algn="l" rtl="0" eaLnBrk="1" latinLnBrk="0" hangingPunct="1">
        <a:spcBef>
          <a:spcPts val="235"/>
        </a:spcBef>
        <a:buClr>
          <a:schemeClr val="accent1"/>
        </a:buClr>
        <a:buSzPct val="100000"/>
        <a:buFont typeface="Verdana"/>
        <a:buChar char="◦"/>
        <a:defRPr kumimoji="0" sz="2235" kern="1200">
          <a:solidFill>
            <a:schemeClr val="tx1"/>
          </a:solidFill>
          <a:latin typeface="+mn-lt"/>
          <a:ea typeface="+mn-ea"/>
          <a:cs typeface="+mn-cs"/>
        </a:defRPr>
      </a:lvl2pPr>
      <a:lvl3pPr marL="740014" indent="-172096" algn="l" rtl="0" eaLnBrk="1" latinLnBrk="0" hangingPunct="1">
        <a:spcBef>
          <a:spcPts val="235"/>
        </a:spcBef>
        <a:buClr>
          <a:schemeClr val="accent2">
            <a:tint val="85000"/>
            <a:satMod val="285000"/>
          </a:schemeClr>
        </a:buClr>
        <a:buSzPct val="100000"/>
        <a:buFont typeface="Wingdings 2"/>
        <a:buChar char=""/>
        <a:defRPr kumimoji="0" sz="2059" kern="1200">
          <a:solidFill>
            <a:schemeClr val="tx1"/>
          </a:solidFill>
          <a:latin typeface="+mn-lt"/>
          <a:ea typeface="+mn-ea"/>
          <a:cs typeface="+mn-cs"/>
        </a:defRPr>
      </a:lvl3pPr>
      <a:lvl4pPr marL="963739" indent="-172096" algn="l" rtl="0" eaLnBrk="1" latinLnBrk="0" hangingPunct="1">
        <a:spcBef>
          <a:spcPts val="217"/>
        </a:spcBef>
        <a:buClr>
          <a:schemeClr val="accent2">
            <a:tint val="85000"/>
            <a:satMod val="285000"/>
          </a:schemeClr>
        </a:buClr>
        <a:buSzPct val="112000"/>
        <a:buFont typeface="Verdana"/>
        <a:buChar char="◦"/>
        <a:defRPr kumimoji="0" sz="1764" kern="1200">
          <a:solidFill>
            <a:schemeClr val="tx1"/>
          </a:solidFill>
          <a:latin typeface="+mn-lt"/>
          <a:ea typeface="+mn-ea"/>
          <a:cs typeface="+mn-cs"/>
        </a:defRPr>
      </a:lvl4pPr>
      <a:lvl5pPr marL="1204674" indent="-172096" algn="l" rtl="0" eaLnBrk="1" latinLnBrk="0" hangingPunct="1">
        <a:spcBef>
          <a:spcPts val="235"/>
        </a:spcBef>
        <a:buClr>
          <a:schemeClr val="accent3">
            <a:tint val="85000"/>
            <a:satMod val="275000"/>
          </a:schemeClr>
        </a:buClr>
        <a:buSzPct val="100000"/>
        <a:buFont typeface="Wingdings 2"/>
        <a:buChar char=""/>
        <a:defRPr kumimoji="0" sz="1735" kern="1200">
          <a:solidFill>
            <a:schemeClr val="tx1"/>
          </a:solidFill>
          <a:latin typeface="+mn-lt"/>
          <a:ea typeface="+mn-ea"/>
          <a:cs typeface="+mn-cs"/>
        </a:defRPr>
      </a:lvl5pPr>
      <a:lvl6pPr marL="1402584" indent="-172096" algn="l" rtl="0" eaLnBrk="1" latinLnBrk="0" hangingPunct="1">
        <a:spcBef>
          <a:spcPts val="235"/>
        </a:spcBef>
        <a:buClr>
          <a:schemeClr val="accent3">
            <a:tint val="85000"/>
            <a:satMod val="275000"/>
          </a:schemeClr>
        </a:buClr>
        <a:buSzPct val="100000"/>
        <a:buFont typeface="Verdana"/>
        <a:buChar char="◦"/>
        <a:defRPr kumimoji="0" sz="1618" kern="1200" baseline="0">
          <a:solidFill>
            <a:schemeClr val="tx1"/>
          </a:solidFill>
          <a:latin typeface="+mn-lt"/>
          <a:ea typeface="+mn-ea"/>
          <a:cs typeface="+mn-cs"/>
        </a:defRPr>
      </a:lvl6pPr>
      <a:lvl7pPr marL="1600494"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7pPr>
      <a:lvl8pPr marL="1807010" indent="-172096" algn="l" rtl="0" eaLnBrk="1" latinLnBrk="0" hangingPunct="1">
        <a:spcBef>
          <a:spcPts val="242"/>
        </a:spcBef>
        <a:buClr>
          <a:schemeClr val="accent3">
            <a:tint val="85000"/>
            <a:satMod val="275000"/>
          </a:schemeClr>
        </a:buClr>
        <a:buSzPct val="100000"/>
        <a:buFont typeface="Verdana"/>
        <a:buChar char="◦"/>
        <a:defRPr kumimoji="0" sz="1441" kern="1200" baseline="0">
          <a:solidFill>
            <a:schemeClr val="tx1"/>
          </a:solidFill>
          <a:latin typeface="+mn-lt"/>
          <a:ea typeface="+mn-ea"/>
          <a:cs typeface="+mn-cs"/>
        </a:defRPr>
      </a:lvl8pPr>
      <a:lvl9pPr marL="2022131" indent="-172096" algn="l" rtl="0" eaLnBrk="1" latinLnBrk="0" hangingPunct="1">
        <a:spcBef>
          <a:spcPts val="240"/>
        </a:spcBef>
        <a:buClr>
          <a:schemeClr val="accent3">
            <a:tint val="85000"/>
            <a:satMod val="275000"/>
          </a:schemeClr>
        </a:buClr>
        <a:buSzPct val="100000"/>
        <a:buFont typeface="Wingdings 2"/>
        <a:buChar char=""/>
        <a:defRPr kumimoji="0" sz="1441"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30241" algn="l" rtl="0" eaLnBrk="1" latinLnBrk="0" hangingPunct="1">
        <a:defRPr kumimoji="0" kern="1200">
          <a:solidFill>
            <a:schemeClr val="tx1"/>
          </a:solidFill>
          <a:latin typeface="+mn-lt"/>
          <a:ea typeface="+mn-ea"/>
          <a:cs typeface="+mn-cs"/>
        </a:defRPr>
      </a:lvl2pPr>
      <a:lvl3pPr marL="860481" algn="l" rtl="0" eaLnBrk="1" latinLnBrk="0" hangingPunct="1">
        <a:defRPr kumimoji="0" kern="1200">
          <a:solidFill>
            <a:schemeClr val="tx1"/>
          </a:solidFill>
          <a:latin typeface="+mn-lt"/>
          <a:ea typeface="+mn-ea"/>
          <a:cs typeface="+mn-cs"/>
        </a:defRPr>
      </a:lvl3pPr>
      <a:lvl4pPr marL="1290722" algn="l" rtl="0" eaLnBrk="1" latinLnBrk="0" hangingPunct="1">
        <a:defRPr kumimoji="0" kern="1200">
          <a:solidFill>
            <a:schemeClr val="tx1"/>
          </a:solidFill>
          <a:latin typeface="+mn-lt"/>
          <a:ea typeface="+mn-ea"/>
          <a:cs typeface="+mn-cs"/>
        </a:defRPr>
      </a:lvl4pPr>
      <a:lvl5pPr marL="1720962" algn="l" rtl="0" eaLnBrk="1" latinLnBrk="0" hangingPunct="1">
        <a:defRPr kumimoji="0" kern="1200">
          <a:solidFill>
            <a:schemeClr val="tx1"/>
          </a:solidFill>
          <a:latin typeface="+mn-lt"/>
          <a:ea typeface="+mn-ea"/>
          <a:cs typeface="+mn-cs"/>
        </a:defRPr>
      </a:lvl5pPr>
      <a:lvl6pPr marL="2151202" algn="l" rtl="0" eaLnBrk="1" latinLnBrk="0" hangingPunct="1">
        <a:defRPr kumimoji="0" kern="1200">
          <a:solidFill>
            <a:schemeClr val="tx1"/>
          </a:solidFill>
          <a:latin typeface="+mn-lt"/>
          <a:ea typeface="+mn-ea"/>
          <a:cs typeface="+mn-cs"/>
        </a:defRPr>
      </a:lvl6pPr>
      <a:lvl7pPr marL="2581443" algn="l" rtl="0" eaLnBrk="1" latinLnBrk="0" hangingPunct="1">
        <a:defRPr kumimoji="0" kern="1200">
          <a:solidFill>
            <a:schemeClr val="tx1"/>
          </a:solidFill>
          <a:latin typeface="+mn-lt"/>
          <a:ea typeface="+mn-ea"/>
          <a:cs typeface="+mn-cs"/>
        </a:defRPr>
      </a:lvl7pPr>
      <a:lvl8pPr marL="3011684" algn="l" rtl="0" eaLnBrk="1" latinLnBrk="0" hangingPunct="1">
        <a:defRPr kumimoji="0" kern="1200">
          <a:solidFill>
            <a:schemeClr val="tx1"/>
          </a:solidFill>
          <a:latin typeface="+mn-lt"/>
          <a:ea typeface="+mn-ea"/>
          <a:cs typeface="+mn-cs"/>
        </a:defRPr>
      </a:lvl8pPr>
      <a:lvl9pPr marL="344192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6" Type="http://schemas.openxmlformats.org/officeDocument/2006/relationships/hyperlink" Target="https://www.tcl.tk/man/tcl8.6/TkCmd/button.htm" TargetMode="External"/><Relationship Id="rId21" Type="http://schemas.openxmlformats.org/officeDocument/2006/relationships/hyperlink" Target="https://www.tcl.tk/man/tcl8.6/TkCmd/ttk_progressbar.htm" TargetMode="External"/><Relationship Id="rId42" Type="http://schemas.openxmlformats.org/officeDocument/2006/relationships/hyperlink" Target="https://www.tcl.tk/man/tcl8.6/TkCmd/menubutton.htm" TargetMode="External"/><Relationship Id="rId47" Type="http://schemas.openxmlformats.org/officeDocument/2006/relationships/hyperlink" Target="https://www.tcl.tk/man/tcl8.6/TkCmd/message.htm" TargetMode="External"/><Relationship Id="rId63" Type="http://schemas.openxmlformats.org/officeDocument/2006/relationships/hyperlink" Target="https://www.tcl.tk/man/tcl8.6/TkCmd/ttk_checkbutton.htm" TargetMode="External"/><Relationship Id="rId68" Type="http://schemas.openxmlformats.org/officeDocument/2006/relationships/hyperlink" Target="https://www.tcl.tk/man/tcl8.6/TkCmd/ttk_vsapi.htm" TargetMode="External"/><Relationship Id="rId84" Type="http://schemas.openxmlformats.org/officeDocument/2006/relationships/hyperlink" Target="https://www.tcl.tk/man/tcl8.6/TkCmd/loadTk.htm" TargetMode="External"/><Relationship Id="rId16" Type="http://schemas.openxmlformats.org/officeDocument/2006/relationships/hyperlink" Target="https://www.tcl.tk/man/tcl8.6/TkCmd/ttk_panedwindow.htm" TargetMode="External"/><Relationship Id="rId11" Type="http://schemas.openxmlformats.org/officeDocument/2006/relationships/hyperlink" Target="https://www.tcl.tk/man/tcl8.6/TkCmd/ttk_notebook.htm" TargetMode="External"/><Relationship Id="rId32" Type="http://schemas.openxmlformats.org/officeDocument/2006/relationships/hyperlink" Target="https://www.tcl.tk/man/tcl8.6/TkCmd/tk.htm" TargetMode="External"/><Relationship Id="rId37" Type="http://schemas.openxmlformats.org/officeDocument/2006/relationships/hyperlink" Target="https://www.tcl.tk/man/tcl8.6/TkCmd/ttk_separator.htm" TargetMode="External"/><Relationship Id="rId53" Type="http://schemas.openxmlformats.org/officeDocument/2006/relationships/hyperlink" Target="https://www.tcl.tk/man/tcl8.6/TkCmd/dialog.htm" TargetMode="External"/><Relationship Id="rId58" Type="http://schemas.openxmlformats.org/officeDocument/2006/relationships/hyperlink" Target="https://www.tcl.tk/man/tcl8.6/TkCmd/focusNext.htm" TargetMode="External"/><Relationship Id="rId74" Type="http://schemas.openxmlformats.org/officeDocument/2006/relationships/hyperlink" Target="https://www.tcl.tk/man/tcl8.6/TkCmd/font.htm" TargetMode="External"/><Relationship Id="rId79" Type="http://schemas.openxmlformats.org/officeDocument/2006/relationships/hyperlink" Target="https://www.tcl.tk/man/tcl8.6/TkCmd/radiobutton.htm" TargetMode="External"/><Relationship Id="rId5" Type="http://schemas.openxmlformats.org/officeDocument/2006/relationships/hyperlink" Target="https://www.tcl.tk/man/tcl8.6/TkCmd/optionMenu.htm" TargetMode="External"/><Relationship Id="rId19" Type="http://schemas.openxmlformats.org/officeDocument/2006/relationships/hyperlink" Target="https://www.tcl.tk/man/tcl8.6/TkCmd/send.htm" TargetMode="External"/><Relationship Id="rId14" Type="http://schemas.openxmlformats.org/officeDocument/2006/relationships/hyperlink" Target="https://www.tcl.tk/man/tcl8.6/TkCmd/selection.htm" TargetMode="External"/><Relationship Id="rId22" Type="http://schemas.openxmlformats.org/officeDocument/2006/relationships/hyperlink" Target="https://www.tcl.tk/man/tcl8.6/TkCmd/busy.htm" TargetMode="External"/><Relationship Id="rId27" Type="http://schemas.openxmlformats.org/officeDocument/2006/relationships/hyperlink" Target="https://www.tcl.tk/man/tcl8.6/TkCmd/labelframe.htm" TargetMode="External"/><Relationship Id="rId30" Type="http://schemas.openxmlformats.org/officeDocument/2006/relationships/hyperlink" Target="https://www.tcl.tk/man/tcl8.6/TkCmd/canvas.htm" TargetMode="External"/><Relationship Id="rId35" Type="http://schemas.openxmlformats.org/officeDocument/2006/relationships/hyperlink" Target="https://www.tcl.tk/man/tcl8.6/TkCmd/lower.htm" TargetMode="External"/><Relationship Id="rId43" Type="http://schemas.openxmlformats.org/officeDocument/2006/relationships/hyperlink" Target="https://www.tcl.tk/man/tcl8.6/TkCmd/chooseColor.htm" TargetMode="External"/><Relationship Id="rId48" Type="http://schemas.openxmlformats.org/officeDocument/2006/relationships/hyperlink" Target="https://www.tcl.tk/man/tcl8.6/TkCmd/chooseDirectory.htm" TargetMode="External"/><Relationship Id="rId56" Type="http://schemas.openxmlformats.org/officeDocument/2006/relationships/hyperlink" Target="https://www.tcl.tk/man/tcl8.6/TkCmd/destroy.htm" TargetMode="External"/><Relationship Id="rId64" Type="http://schemas.openxmlformats.org/officeDocument/2006/relationships/hyperlink" Target="https://www.tcl.tk/man/tcl8.6/TkCmd/ttk_image.htm" TargetMode="External"/><Relationship Id="rId69" Type="http://schemas.openxmlformats.org/officeDocument/2006/relationships/hyperlink" Target="https://www.tcl.tk/man/tcl8.6/TkCmd/focus.htm" TargetMode="External"/><Relationship Id="rId77" Type="http://schemas.openxmlformats.org/officeDocument/2006/relationships/hyperlink" Target="https://www.tcl.tk/man/tcl8.6/TkCmd/wm.htm" TargetMode="External"/><Relationship Id="rId8" Type="http://schemas.openxmlformats.org/officeDocument/2006/relationships/hyperlink" Target="https://www.tcl.tk/man/tcl8.6/TkCmd/grid.htm" TargetMode="External"/><Relationship Id="rId51" Type="http://schemas.openxmlformats.org/officeDocument/2006/relationships/hyperlink" Target="https://www.tcl.tk/man/tcl8.6/TkCmd/cursors.htm" TargetMode="External"/><Relationship Id="rId72" Type="http://schemas.openxmlformats.org/officeDocument/2006/relationships/hyperlink" Target="https://www.tcl.tk/man/tcl8.6/TkCmd/ttk_entry.htm" TargetMode="External"/><Relationship Id="rId80" Type="http://schemas.openxmlformats.org/officeDocument/2006/relationships/hyperlink" Target="https://www.tcl.tk/man/tcl8.6/TkCmd/ttk_intro.htm" TargetMode="External"/><Relationship Id="rId85" Type="http://schemas.openxmlformats.org/officeDocument/2006/relationships/hyperlink" Target="https://www.tcl.tk/man/tcl8.6/TkCmd/messageBox.htm" TargetMode="External"/><Relationship Id="rId3" Type="http://schemas.openxmlformats.org/officeDocument/2006/relationships/hyperlink" Target="https://www.tcl.tk/man/tcl8.6/TkCmd/grab.htm" TargetMode="External"/><Relationship Id="rId12" Type="http://schemas.openxmlformats.org/officeDocument/2006/relationships/hyperlink" Target="https://www.tcl.tk/man/tcl8.6/TkCmd/bindtags.htm" TargetMode="External"/><Relationship Id="rId17" Type="http://schemas.openxmlformats.org/officeDocument/2006/relationships/hyperlink" Target="https://www.tcl.tk/man/tcl8.6/TkCmd/bitmap.htm" TargetMode="External"/><Relationship Id="rId25" Type="http://schemas.openxmlformats.org/officeDocument/2006/relationships/hyperlink" Target="https://www.tcl.tk/man/tcl8.6/TkCmd/ttk_radiobutton.htm" TargetMode="External"/><Relationship Id="rId33" Type="http://schemas.openxmlformats.org/officeDocument/2006/relationships/hyperlink" Target="https://www.tcl.tk/man/tcl8.6/TkCmd/ttk_scrollbar.htm" TargetMode="External"/><Relationship Id="rId38" Type="http://schemas.openxmlformats.org/officeDocument/2006/relationships/hyperlink" Target="https://www.tcl.tk/man/tcl8.6/TkCmd/clipboard.htm" TargetMode="External"/><Relationship Id="rId46" Type="http://schemas.openxmlformats.org/officeDocument/2006/relationships/hyperlink" Target="https://www.tcl.tk/man/tcl8.6/TkCmd/console.htm" TargetMode="External"/><Relationship Id="rId59" Type="http://schemas.openxmlformats.org/officeDocument/2006/relationships/hyperlink" Target="https://www.tcl.tk/man/tcl8.6/TkCmd/ttk_button.htm" TargetMode="External"/><Relationship Id="rId67" Type="http://schemas.openxmlformats.org/officeDocument/2006/relationships/hyperlink" Target="https://www.tcl.tk/man/tcl8.6/TkCmd/ttk_combobox.htm" TargetMode="External"/><Relationship Id="rId20" Type="http://schemas.openxmlformats.org/officeDocument/2006/relationships/hyperlink" Target="https://www.tcl.tk/man/tcl8.6/TkCmd/palette.htm" TargetMode="External"/><Relationship Id="rId41" Type="http://schemas.openxmlformats.org/officeDocument/2006/relationships/hyperlink" Target="https://www.tcl.tk/man/tcl8.6/TkCmd/colors.htm" TargetMode="External"/><Relationship Id="rId54" Type="http://schemas.openxmlformats.org/officeDocument/2006/relationships/hyperlink" Target="https://www.tcl.tk/man/tcl8.6/TkCmd/toplevel.htm" TargetMode="External"/><Relationship Id="rId62" Type="http://schemas.openxmlformats.org/officeDocument/2006/relationships/hyperlink" Target="https://www.tcl.tk/man/tcl8.6/TkCmd/pack.htm" TargetMode="External"/><Relationship Id="rId70" Type="http://schemas.openxmlformats.org/officeDocument/2006/relationships/hyperlink" Target="https://www.tcl.tk/man/tcl8.6/TkCmd/photo.htm" TargetMode="External"/><Relationship Id="rId75" Type="http://schemas.openxmlformats.org/officeDocument/2006/relationships/hyperlink" Target="https://www.tcl.tk/man/tcl8.6/TkCmd/place.htm" TargetMode="External"/><Relationship Id="rId83" Type="http://schemas.openxmlformats.org/officeDocument/2006/relationships/hyperlink" Target="https://www.tcl.tk/man/tcl8.6/TkCmd/ttk_label.htm" TargetMode="External"/><Relationship Id="rId1" Type="http://schemas.openxmlformats.org/officeDocument/2006/relationships/slideLayout" Target="../slideLayouts/slideLayout1.xml"/><Relationship Id="rId6" Type="http://schemas.openxmlformats.org/officeDocument/2006/relationships/hyperlink" Target="https://www.tcl.tk/man/tcl8.6/TkCmd/ttk_menubutton.htm" TargetMode="External"/><Relationship Id="rId15" Type="http://schemas.openxmlformats.org/officeDocument/2006/relationships/hyperlink" Target="https://www.tcl.tk/man/tcl8.6/TkCmd/popup.htm" TargetMode="External"/><Relationship Id="rId23" Type="http://schemas.openxmlformats.org/officeDocument/2006/relationships/hyperlink" Target="https://www.tcl.tk/man/tcl8.6/TkCmd/label.htm" TargetMode="External"/><Relationship Id="rId28" Type="http://schemas.openxmlformats.org/officeDocument/2006/relationships/hyperlink" Target="https://www.tcl.tk/man/tcl8.6/TkCmd/text.htm" TargetMode="External"/><Relationship Id="rId36" Type="http://schemas.openxmlformats.org/officeDocument/2006/relationships/hyperlink" Target="https://www.tcl.tk/man/tcl8.6/TkCmd/tk_mac.htm" TargetMode="External"/><Relationship Id="rId49" Type="http://schemas.openxmlformats.org/officeDocument/2006/relationships/hyperlink" Target="https://www.tcl.tk/man/tcl8.6/TkCmd/tkwait.htm" TargetMode="External"/><Relationship Id="rId57" Type="http://schemas.openxmlformats.org/officeDocument/2006/relationships/hyperlink" Target="https://www.tcl.tk/man/tcl8.6/TkCmd/options.htm" TargetMode="External"/><Relationship Id="rId10" Type="http://schemas.openxmlformats.org/officeDocument/2006/relationships/hyperlink" Target="https://www.tcl.tk/man/tcl8.6/TkCmd/tkvars.htm" TargetMode="External"/><Relationship Id="rId31" Type="http://schemas.openxmlformats.org/officeDocument/2006/relationships/hyperlink" Target="https://www.tcl.tk/man/tcl8.6/TkCmd/listbox.htm" TargetMode="External"/><Relationship Id="rId44" Type="http://schemas.openxmlformats.org/officeDocument/2006/relationships/hyperlink" Target="https://www.tcl.tk/man/tcl8.6/TkCmd/tkerror.htm" TargetMode="External"/><Relationship Id="rId52" Type="http://schemas.openxmlformats.org/officeDocument/2006/relationships/hyperlink" Target="https://www.tcl.tk/man/tcl8.6/TkCmd/option.htm" TargetMode="External"/><Relationship Id="rId60" Type="http://schemas.openxmlformats.org/officeDocument/2006/relationships/hyperlink" Target="https://www.tcl.tk/man/tcl8.6/TkCmd/ttk_widget.htm" TargetMode="External"/><Relationship Id="rId65" Type="http://schemas.openxmlformats.org/officeDocument/2006/relationships/hyperlink" Target="https://www.tcl.tk/man/tcl8.6/TkCmd/event.htm" TargetMode="External"/><Relationship Id="rId73" Type="http://schemas.openxmlformats.org/officeDocument/2006/relationships/hyperlink" Target="https://www.tcl.tk/man/tcl8.6/TkCmd/winfo.htm" TargetMode="External"/><Relationship Id="rId78" Type="http://schemas.openxmlformats.org/officeDocument/2006/relationships/hyperlink" Target="https://www.tcl.tk/man/tcl8.6/TkCmd/fontchooser.htm" TargetMode="External"/><Relationship Id="rId81" Type="http://schemas.openxmlformats.org/officeDocument/2006/relationships/hyperlink" Target="https://www.tcl.tk/man/tcl8.6/TkCmd/frame.htm" TargetMode="External"/><Relationship Id="rId4" Type="http://schemas.openxmlformats.org/officeDocument/2006/relationships/hyperlink" Target="https://www.tcl.tk/man/tcl8.6/TkCmd/scale.htm" TargetMode="External"/><Relationship Id="rId9" Type="http://schemas.openxmlformats.org/officeDocument/2006/relationships/hyperlink" Target="https://www.tcl.tk/man/tcl8.6/TkCmd/scrollbar.htm" TargetMode="External"/><Relationship Id="rId13" Type="http://schemas.openxmlformats.org/officeDocument/2006/relationships/hyperlink" Target="https://www.tcl.tk/man/tcl8.6/TkCmd/image.htm" TargetMode="External"/><Relationship Id="rId18" Type="http://schemas.openxmlformats.org/officeDocument/2006/relationships/hyperlink" Target="https://www.tcl.tk/man/tcl8.6/TkCmd/keysyms.htm" TargetMode="External"/><Relationship Id="rId39" Type="http://schemas.openxmlformats.org/officeDocument/2006/relationships/hyperlink" Target="https://www.tcl.tk/man/tcl8.6/TkCmd/menu.htm" TargetMode="External"/><Relationship Id="rId34" Type="http://schemas.openxmlformats.org/officeDocument/2006/relationships/hyperlink" Target="https://www.tcl.tk/man/tcl8.6/TkCmd/checkbutton.htm" TargetMode="External"/><Relationship Id="rId50" Type="http://schemas.openxmlformats.org/officeDocument/2006/relationships/hyperlink" Target="https://www.tcl.tk/man/tcl8.6/TkCmd/ttk_style.htm" TargetMode="External"/><Relationship Id="rId55" Type="http://schemas.openxmlformats.org/officeDocument/2006/relationships/hyperlink" Target="https://www.tcl.tk/man/tcl8.6/TkCmd/ttk_treeview.htm" TargetMode="External"/><Relationship Id="rId76" Type="http://schemas.openxmlformats.org/officeDocument/2006/relationships/hyperlink" Target="https://www.tcl.tk/man/tcl8.6/TkCmd/ttk_frame.htm" TargetMode="External"/><Relationship Id="rId7" Type="http://schemas.openxmlformats.org/officeDocument/2006/relationships/hyperlink" Target="https://www.tcl.tk/man/tcl8.6/TkCmd/bind.htm" TargetMode="External"/><Relationship Id="rId71" Type="http://schemas.openxmlformats.org/officeDocument/2006/relationships/hyperlink" Target="https://www.tcl.tk/man/tcl8.6/TkCmd/getOpenFile.htm" TargetMode="External"/><Relationship Id="rId2" Type="http://schemas.openxmlformats.org/officeDocument/2006/relationships/hyperlink" Target="https://www.tcl.tk/man/tcl8.6/TkCmd/bell.htm" TargetMode="External"/><Relationship Id="rId29" Type="http://schemas.openxmlformats.org/officeDocument/2006/relationships/hyperlink" Target="https://www.tcl.tk/man/tcl8.6/TkCmd/ttk_scale.htm" TargetMode="External"/><Relationship Id="rId24" Type="http://schemas.openxmlformats.org/officeDocument/2006/relationships/hyperlink" Target="https://www.tcl.tk/man/tcl8.6/TkCmd/spinbox.htm" TargetMode="External"/><Relationship Id="rId40" Type="http://schemas.openxmlformats.org/officeDocument/2006/relationships/hyperlink" Target="https://www.tcl.tk/man/tcl8.6/TkCmd/ttk_sizegrip.htm" TargetMode="External"/><Relationship Id="rId45" Type="http://schemas.openxmlformats.org/officeDocument/2006/relationships/hyperlink" Target="https://www.tcl.tk/man/tcl8.6/TkCmd/ttk_spinbox.htm" TargetMode="External"/><Relationship Id="rId66" Type="http://schemas.openxmlformats.org/officeDocument/2006/relationships/hyperlink" Target="https://www.tcl.tk/man/tcl8.6/TkCmd/panedwindow.htm" TargetMode="External"/><Relationship Id="rId61" Type="http://schemas.openxmlformats.org/officeDocument/2006/relationships/hyperlink" Target="https://www.tcl.tk/man/tcl8.6/TkCmd/entry.htm" TargetMode="External"/><Relationship Id="rId82" Type="http://schemas.openxmlformats.org/officeDocument/2006/relationships/hyperlink" Target="https://www.tcl.tk/man/tcl8.6/TkCmd/raise.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Tkinter</a:t>
            </a:r>
            <a:endParaRPr lang="en-US"/>
          </a:p>
        </p:txBody>
      </p:sp>
      <p:sp>
        <p:nvSpPr>
          <p:cNvPr id="3" name="Subtitle 2"/>
          <p:cNvSpPr>
            <a:spLocks noGrp="1"/>
          </p:cNvSpPr>
          <p:nvPr>
            <p:ph type="subTitle" idx="1"/>
          </p:nvPr>
        </p:nvSpPr>
        <p:spPr/>
        <p:txBody>
          <a:bodyPr/>
          <a:lstStyle/>
          <a:p>
            <a:r>
              <a:rPr lang="en-US"/>
              <a:t>modeling by Gilbert Medel</a:t>
            </a:r>
          </a:p>
        </p:txBody>
      </p:sp>
    </p:spTree>
    <p:extLst>
      <p:ext uri="{BB962C8B-B14F-4D97-AF65-F5344CB8AC3E}">
        <p14:creationId xmlns:p14="http://schemas.microsoft.com/office/powerpoint/2010/main" val="233635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8" y="469659"/>
            <a:ext cx="3077551" cy="39245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from  tkinter import * </a:t>
            </a:r>
          </a:p>
          <a:p>
            <a:r>
              <a:rPr lang="en-US" sz="800">
                <a:solidFill>
                  <a:schemeClr val="bg1"/>
                </a:solidFill>
                <a:latin typeface="Arial" panose="020B0604020202020204" pitchFamily="34" charset="0"/>
                <a:cs typeface="Arial" panose="020B0604020202020204" pitchFamily="34" charset="0"/>
              </a:rPr>
              <a:t>from SetupFiles.Views import Linux_View as Views</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root = TK()</a:t>
            </a:r>
          </a:p>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&lt;&lt;View.py&gt;&gt;</a:t>
            </a:r>
          </a:p>
        </p:txBody>
      </p:sp>
      <p:sp>
        <p:nvSpPr>
          <p:cNvPr id="15" name="Rectangle 14">
            <a:extLst>
              <a:ext uri="{FF2B5EF4-FFF2-40B4-BE49-F238E27FC236}">
                <a16:creationId xmlns:a16="http://schemas.microsoft.com/office/drawing/2014/main" id="{3F001311-87F5-4234-961C-BB162371DA19}"/>
              </a:ext>
            </a:extLst>
          </p:cNvPr>
          <p:cNvSpPr/>
          <p:nvPr/>
        </p:nvSpPr>
        <p:spPr>
          <a:xfrm>
            <a:off x="698093" y="110664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&lt;&lt;Window_Manager(self, parent)&gt;&gt;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3586269" y="471958"/>
            <a:ext cx="1498811" cy="556109"/>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Window_Manager</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Controller.py</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1434511423"/>
              </p:ext>
            </p:extLst>
          </p:nvPr>
        </p:nvGraphicFramePr>
        <p:xfrm>
          <a:off x="3586269" y="1106648"/>
          <a:ext cx="4601633" cy="2051678"/>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Property</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r>
                        <a:rPr lang="en-US" sz="800">
                          <a:solidFill>
                            <a:schemeClr val="bg1"/>
                          </a:solidFill>
                          <a:latin typeface="Arial" panose="020B0604020202020204" pitchFamily="34" charset="0"/>
                          <a:cs typeface="Arial" panose="020B0604020202020204" pitchFamily="34" charset="0"/>
                        </a:rPr>
                        <a:t>MVC_App</a:t>
                      </a:r>
                    </a:p>
                  </a:txBody>
                  <a:tcPr marL="95250" marR="6350" marT="6350" marB="0"/>
                </a:tc>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App.py</a:t>
                      </a: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App_Name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“Window_Manager”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main_window</a:t>
                      </a: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root = Tk()</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a:solidFill>
                            <a:schemeClr val="bg1"/>
                          </a:solidFill>
                          <a:latin typeface="Arial" panose="020B0604020202020204" pitchFamily="34" charset="0"/>
                          <a:cs typeface="Arial" panose="020B0604020202020204" pitchFamily="34" charset="0"/>
                        </a:rPr>
                        <a:t>LARGE_FONT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r>
                        <a:rPr lang="en-US" sz="800">
                          <a:solidFill>
                            <a:schemeClr val="bg1"/>
                          </a:solidFill>
                          <a:latin typeface="Arial" panose="020B0604020202020204" pitchFamily="34" charset="0"/>
                          <a:cs typeface="Arial" panose="020B0604020202020204" pitchFamily="34" charset="0"/>
                        </a:rPr>
                        <a:t>("Verdana", 12)</a:t>
                      </a: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app_window</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u="none" strike="noStrike">
                          <a:effectLst/>
                          <a:latin typeface="Arial" panose="020B0604020202020204" pitchFamily="34" charset="0"/>
                          <a:cs typeface="Arial" panose="020B0604020202020204" pitchFamily="34" charset="0"/>
                        </a:rPr>
                        <a:t>Linux_View.Win1</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165728">
                <a:tc>
                  <a:txBody>
                    <a:bodyPr/>
                    <a:lstStyle/>
                    <a:p>
                      <a:pPr algn="l" fontAlgn="t"/>
                      <a:r>
                        <a:rPr lang="en-US" sz="800" u="none" strike="noStrike">
                          <a:effectLst/>
                          <a:latin typeface="Arial" panose="020B0604020202020204" pitchFamily="34" charset="0"/>
                          <a:cs typeface="Arial" panose="020B0604020202020204" pitchFamily="34" charset="0"/>
                        </a:rPr>
                        <a:t>menubar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Tkinter.Menu()</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file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Tkinter.Menu(menubar, tearoff=0)</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edit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Tkinter.Menu(menubar, tearoff=0)</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r h="18415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help</a:t>
                      </a:r>
                    </a:p>
                  </a:txBody>
                  <a:tcPr marL="95250" marR="6350" marT="635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u="none" strike="noStrike">
                          <a:effectLst/>
                          <a:latin typeface="Arial" panose="020B0604020202020204" pitchFamily="34" charset="0"/>
                          <a:cs typeface="Arial" panose="020B0604020202020204" pitchFamily="34" charset="0"/>
                        </a:rPr>
                        <a:t>Tkinter.Menu(menubar, tearoff=0)</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006412589"/>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698094" y="1263809"/>
            <a:ext cx="1934550" cy="251301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global root</a:t>
            </a:r>
          </a:p>
          <a:p>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main_window</a:t>
            </a:r>
          </a:p>
          <a:p>
            <a:r>
              <a:rPr lang="en-US" sz="800">
                <a:solidFill>
                  <a:schemeClr val="bg1"/>
                </a:solidFill>
                <a:latin typeface="Arial" panose="020B0604020202020204" pitchFamily="34" charset="0"/>
                <a:cs typeface="Arial" panose="020B0604020202020204" pitchFamily="34" charset="0"/>
              </a:rPr>
              <a:t>LARGE_FONT= ("Verdana", 12)</a:t>
            </a:r>
          </a:p>
          <a:p>
            <a:r>
              <a:rPr lang="en-US" sz="800">
                <a:solidFill>
                  <a:schemeClr val="bg1"/>
                </a:solidFill>
                <a:latin typeface="Arial" panose="020B0604020202020204" pitchFamily="34" charset="0"/>
                <a:cs typeface="Arial" panose="020B0604020202020204" pitchFamily="34" charset="0"/>
              </a:rPr>
              <a:t>frame</a:t>
            </a:r>
          </a:p>
          <a:p>
            <a:r>
              <a:rPr lang="en-US" sz="800">
                <a:solidFill>
                  <a:schemeClr val="bg1"/>
                </a:solidFill>
                <a:latin typeface="Arial" panose="020B0604020202020204" pitchFamily="34" charset="0"/>
                <a:cs typeface="Arial" panose="020B0604020202020204" pitchFamily="34" charset="0"/>
              </a:rPr>
              <a:t>app_window</a:t>
            </a:r>
          </a:p>
          <a:p>
            <a:r>
              <a:rPr lang="en-US" sz="800">
                <a:solidFill>
                  <a:schemeClr val="bg1"/>
                </a:solidFill>
                <a:latin typeface="Arial" panose="020B0604020202020204" pitchFamily="34" charset="0"/>
                <a:cs typeface="Arial" panose="020B0604020202020204" pitchFamily="34" charset="0"/>
              </a:rPr>
              <a:t>menubar</a:t>
            </a:r>
          </a:p>
          <a:p>
            <a:r>
              <a:rPr lang="en-US" sz="800">
                <a:solidFill>
                  <a:schemeClr val="bg1"/>
                </a:solidFill>
                <a:latin typeface="Arial" panose="020B0604020202020204" pitchFamily="34" charset="0"/>
                <a:cs typeface="Arial" panose="020B0604020202020204" pitchFamily="34" charset="0"/>
              </a:rPr>
              <a:t>file</a:t>
            </a:r>
          </a:p>
          <a:p>
            <a:r>
              <a:rPr lang="en-US" sz="800">
                <a:solidFill>
                  <a:schemeClr val="bg1"/>
                </a:solidFill>
                <a:latin typeface="Arial" panose="020B0604020202020204" pitchFamily="34" charset="0"/>
                <a:cs typeface="Arial" panose="020B0604020202020204" pitchFamily="34" charset="0"/>
              </a:rPr>
              <a:t>edit</a:t>
            </a:r>
          </a:p>
          <a:p>
            <a:r>
              <a:rPr lang="en-US" sz="800">
                <a:solidFill>
                  <a:schemeClr val="bg1"/>
                </a:solidFill>
                <a:latin typeface="Arial" panose="020B0604020202020204" pitchFamily="34" charset="0"/>
                <a:cs typeface="Arial" panose="020B0604020202020204" pitchFamily="34" charset="0"/>
              </a:rPr>
              <a:t>help</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create_button(_class, **kwLayout)</a:t>
            </a:r>
          </a:p>
          <a:p>
            <a:r>
              <a:rPr lang="en-US" sz="800">
                <a:solidFill>
                  <a:schemeClr val="bg1"/>
                </a:solidFill>
                <a:latin typeface="Arial" panose="020B0604020202020204" pitchFamily="34" charset="0"/>
                <a:cs typeface="Arial" panose="020B0604020202020204" pitchFamily="34" charset="0"/>
              </a:rPr>
              <a:t>show</a:t>
            </a:r>
            <a:r>
              <a:rPr lang="en-US" sz="800" err="1">
                <a:solidFill>
                  <a:schemeClr val="bg1"/>
                </a:solidFill>
                <a:latin typeface="Arial" panose="020B0604020202020204" pitchFamily="34" charset="0"/>
                <a:cs typeface="Arial" panose="020B0604020202020204" pitchFamily="34" charset="0"/>
              </a:rPr>
              <a:t>_widgets</a:t>
            </a:r>
            <a:r>
              <a:rPr lang="en-US" sz="800">
                <a:solidFill>
                  <a:schemeClr val="bg1"/>
                </a:solidFill>
                <a:latin typeface="Arial" panose="020B0604020202020204" pitchFamily="34" charset="0"/>
                <a:cs typeface="Arial" panose="020B0604020202020204" pitchFamily="34" charset="0"/>
              </a:rPr>
              <a:t>()</a:t>
            </a:r>
          </a:p>
          <a:p>
            <a:r>
              <a:rPr lang="en-US" sz="800" err="1">
                <a:solidFill>
                  <a:schemeClr val="bg1"/>
                </a:solidFill>
                <a:latin typeface="Arial" panose="020B0604020202020204" pitchFamily="34" charset="0"/>
                <a:cs typeface="Arial" panose="020B0604020202020204" pitchFamily="34" charset="0"/>
              </a:rPr>
              <a:t>new_window</a:t>
            </a:r>
            <a:r>
              <a:rPr lang="en-US" sz="800">
                <a:solidFill>
                  <a:schemeClr val="bg1"/>
                </a:solidFill>
                <a:latin typeface="Arial" panose="020B0604020202020204" pitchFamily="34" charset="0"/>
                <a:cs typeface="Arial" panose="020B0604020202020204" pitchFamily="34" charset="0"/>
              </a:rPr>
              <a:t>(_class)</a:t>
            </a:r>
          </a:p>
          <a:p>
            <a:r>
              <a:rPr lang="en-US" sz="800">
                <a:solidFill>
                  <a:schemeClr val="bg1"/>
                </a:solidFill>
                <a:latin typeface="Arial" panose="020B0604020202020204" pitchFamily="34" charset="0"/>
                <a:cs typeface="Arial" panose="020B0604020202020204" pitchFamily="34" charset="0"/>
              </a:rPr>
              <a:t>create_menubars()</a:t>
            </a:r>
          </a:p>
          <a:p>
            <a:r>
              <a:rPr lang="en-US" sz="800">
                <a:solidFill>
                  <a:schemeClr val="bg1"/>
                </a:solidFill>
                <a:latin typeface="Arial" panose="020B0604020202020204" pitchFamily="34" charset="0"/>
                <a:cs typeface="Arial" panose="020B0604020202020204" pitchFamily="34" charset="0"/>
              </a:rPr>
              <a:t>mainloop()</a:t>
            </a:r>
          </a:p>
        </p:txBody>
      </p:sp>
    </p:spTree>
    <p:extLst>
      <p:ext uri="{BB962C8B-B14F-4D97-AF65-F5344CB8AC3E}">
        <p14:creationId xmlns:p14="http://schemas.microsoft.com/office/powerpoint/2010/main" val="68057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8" y="469660"/>
            <a:ext cx="8834738" cy="308457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from  tkinter import *</a:t>
            </a:r>
          </a:p>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none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p>
          <a:p>
            <a:r>
              <a:rPr lang="en-US" sz="800">
                <a:solidFill>
                  <a:schemeClr val="bg1"/>
                </a:solidFill>
                <a:latin typeface="Arial" panose="020B0604020202020204" pitchFamily="34" charset="0"/>
                <a:cs typeface="Arial" panose="020B0604020202020204" pitchFamily="34" charset="0"/>
              </a:rPr>
              <a:t>get_win(win_manager, _class)</a:t>
            </a:r>
          </a:p>
          <a:p>
            <a:r>
              <a:rPr lang="en-US" sz="800">
                <a:solidFill>
                  <a:schemeClr val="bg1"/>
                </a:solidFill>
                <a:latin typeface="Arial" panose="020B0604020202020204" pitchFamily="34" charset="0"/>
                <a:cs typeface="Arial" panose="020B0604020202020204" pitchFamily="34" charset="0"/>
              </a:rPr>
              <a:t>new_window(win, _class)</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create_button(win_, _class, **kwLayout)</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close_window(win_)</a:t>
            </a:r>
          </a:p>
          <a:p>
            <a:r>
              <a:rPr lang="en-US" sz="800">
                <a:solidFill>
                  <a:schemeClr val="bg1"/>
                </a:solidFill>
                <a:latin typeface="Arial" panose="020B0604020202020204" pitchFamily="34" charset="0"/>
                <a:cs typeface="Arial" panose="020B0604020202020204" pitchFamily="34" charset="0"/>
              </a:rPr>
              <a:t>next_window(win_)</a:t>
            </a:r>
          </a:p>
          <a:p>
            <a:r>
              <a:rPr lang="en-US" sz="800">
                <a:solidFill>
                  <a:schemeClr val="bg1"/>
                </a:solidFill>
                <a:latin typeface="Arial" panose="020B0604020202020204" pitchFamily="34" charset="0"/>
                <a:cs typeface="Arial" panose="020B0604020202020204" pitchFamily="34" charset="0"/>
              </a:rPr>
              <a:t>create_default_menubars(win_)</a:t>
            </a:r>
          </a:p>
          <a:p>
            <a:r>
              <a:rPr lang="en-US" sz="800">
                <a:solidFill>
                  <a:schemeClr val="bg1"/>
                </a:solidFill>
                <a:latin typeface="Arial" panose="020B0604020202020204" pitchFamily="34" charset="0"/>
                <a:cs typeface="Arial" panose="020B0604020202020204" pitchFamily="34" charset="0"/>
              </a:rPr>
              <a:t>show_default_widgets(win_)</a:t>
            </a:r>
          </a:p>
          <a:p>
            <a:r>
              <a:rPr lang="en-US" sz="800">
                <a:solidFill>
                  <a:schemeClr val="bg1"/>
                </a:solidFill>
                <a:latin typeface="Arial" panose="020B0604020202020204" pitchFamily="34" charset="0"/>
                <a:cs typeface="Arial" panose="020B0604020202020204" pitchFamily="34" charset="0"/>
              </a:rPr>
              <a:t> </a:t>
            </a: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&lt;&lt;Linux_View.py&gt;&gt;</a:t>
            </a:r>
          </a:p>
        </p:txBody>
      </p:sp>
      <p:sp>
        <p:nvSpPr>
          <p:cNvPr id="15" name="Rectangle 14">
            <a:extLst>
              <a:ext uri="{FF2B5EF4-FFF2-40B4-BE49-F238E27FC236}">
                <a16:creationId xmlns:a16="http://schemas.microsoft.com/office/drawing/2014/main" id="{3F001311-87F5-4234-961C-BB162371DA19}"/>
              </a:ext>
            </a:extLst>
          </p:cNvPr>
          <p:cNvSpPr/>
          <p:nvPr/>
        </p:nvSpPr>
        <p:spPr>
          <a:xfrm>
            <a:off x="2529442" y="68282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Win1(self, win_manager)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529442" y="2684240"/>
            <a:ext cx="1934551" cy="341743"/>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Win#.</a:t>
            </a: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win_manager </a:t>
            </a:r>
            <a:r>
              <a:rPr lang="en-US" sz="800">
                <a:solidFill>
                  <a:schemeClr val="bg1"/>
                </a:solidFill>
                <a:latin typeface="Arial" panose="020B0604020202020204" pitchFamily="34" charset="0"/>
                <a:cs typeface="Arial" panose="020B0604020202020204" pitchFamily="34" charset="0"/>
              </a:rPr>
              <a:t>−View window</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2136829894"/>
              </p:ext>
            </p:extLst>
          </p:nvPr>
        </p:nvGraphicFramePr>
        <p:xfrm>
          <a:off x="3866685" y="3682124"/>
          <a:ext cx="2971438" cy="2114550"/>
        </p:xfrm>
        <a:graphic>
          <a:graphicData uri="http://schemas.openxmlformats.org/drawingml/2006/table">
            <a:tbl>
              <a:tblPr>
                <a:tableStyleId>{5C22544A-7EE6-4342-B048-85BDC9FD1C3A}</a:tableStyleId>
              </a:tblPr>
              <a:tblGrid>
                <a:gridCol w="943854">
                  <a:extLst>
                    <a:ext uri="{9D8B030D-6E8A-4147-A177-3AD203B41FA5}">
                      <a16:colId xmlns:a16="http://schemas.microsoft.com/office/drawing/2014/main" val="1168899157"/>
                    </a:ext>
                  </a:extLst>
                </a:gridCol>
                <a:gridCol w="2027584">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Property</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win_manager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View.Window_Manager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App_Name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“Win1”</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18415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MVC_App</a:t>
                      </a:r>
                    </a:p>
                  </a:txBody>
                  <a:tcPr marL="95250" marR="6350" marT="6350" marB="0"/>
                </a:tc>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App</a:t>
                      </a:r>
                    </a:p>
                  </a:txBody>
                  <a:tcPr marL="95250" marR="6350" marT="6350" marB="0"/>
                </a:tc>
                <a:extLst>
                  <a:ext uri="{0D108BD9-81ED-4DB2-BD59-A6C34878D82A}">
                    <a16:rowId xmlns:a16="http://schemas.microsoft.com/office/drawing/2014/main" val="376044827"/>
                  </a:ext>
                </a:extLst>
              </a:tr>
              <a:tr h="22860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main_window</a:t>
                      </a:r>
                    </a:p>
                  </a:txBody>
                  <a:tcPr marL="95250" marR="6350" marT="635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u="none" strike="noStrike">
                          <a:effectLst/>
                          <a:latin typeface="Arial" panose="020B0604020202020204" pitchFamily="34" charset="0"/>
                          <a:cs typeface="Arial" panose="020B0604020202020204" pitchFamily="34" charset="0"/>
                        </a:rPr>
                        <a:t>View.Window_Manager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frame</a:t>
                      </a:r>
                    </a:p>
                  </a:txBody>
                  <a:tcPr marL="95250" marR="6350" marT="6350" marB="0"/>
                </a:tc>
                <a:tc>
                  <a:txBody>
                    <a:bodyPr/>
                    <a:lstStyle/>
                    <a:p>
                      <a:pPr algn="l" fontAlgn="t"/>
                      <a:r>
                        <a:rPr lang="en-US" sz="800" b="0" i="0" u="none" strike="noStrike">
                          <a:solidFill>
                            <a:srgbClr val="000000"/>
                          </a:solidFill>
                          <a:effectLst/>
                          <a:latin typeface="Arial" panose="020B0604020202020204" pitchFamily="34" charset="0"/>
                          <a:cs typeface="Arial" panose="020B0604020202020204" pitchFamily="34" charset="0"/>
                        </a:rPr>
                        <a:t>tkinter.Frame()</a:t>
                      </a:r>
                    </a:p>
                  </a:txBody>
                  <a:tcPr marL="95250" marR="6350" marT="6350" marB="0"/>
                </a:tc>
                <a:extLst>
                  <a:ext uri="{0D108BD9-81ED-4DB2-BD59-A6C34878D82A}">
                    <a16:rowId xmlns:a16="http://schemas.microsoft.com/office/drawing/2014/main" val="3835006122"/>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2529443" y="839989"/>
            <a:ext cx="1934550" cy="15374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win_manager</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tkint</a:t>
            </a:r>
          </a:p>
          <a:p>
            <a:r>
              <a:rPr lang="en-US" sz="800">
                <a:solidFill>
                  <a:schemeClr val="bg1"/>
                </a:solidFill>
                <a:latin typeface="Arial" panose="020B0604020202020204" pitchFamily="34" charset="0"/>
                <a:cs typeface="Arial" panose="020B0604020202020204" pitchFamily="34" charset="0"/>
              </a:rPr>
              <a:t>app_</a:t>
            </a:r>
            <a:r>
              <a:rPr lang="en-US" sz="800" err="1">
                <a:solidFill>
                  <a:schemeClr val="bg1"/>
                </a:solidFill>
                <a:latin typeface="Arial" panose="020B0604020202020204" pitchFamily="34" charset="0"/>
                <a:cs typeface="Arial" panose="020B0604020202020204" pitchFamily="34" charset="0"/>
              </a:rPr>
              <a:t>window</a:t>
            </a:r>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frame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endParaRPr lang="en-US" sz="80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26F5631-C8B3-4B90-90F8-9BA34C356CBE}"/>
              </a:ext>
            </a:extLst>
          </p:cNvPr>
          <p:cNvSpPr/>
          <p:nvPr/>
        </p:nvSpPr>
        <p:spPr>
          <a:xfrm>
            <a:off x="4535809" y="68282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Win2(self, win_manager) </a:t>
            </a:r>
          </a:p>
        </p:txBody>
      </p:sp>
      <p:sp>
        <p:nvSpPr>
          <p:cNvPr id="10" name="Rectangle: Folded Corner 9">
            <a:extLst>
              <a:ext uri="{FF2B5EF4-FFF2-40B4-BE49-F238E27FC236}">
                <a16:creationId xmlns:a16="http://schemas.microsoft.com/office/drawing/2014/main" id="{74AC1483-E6FA-4DB4-BB7D-40C0CCF5B8B8}"/>
              </a:ext>
            </a:extLst>
          </p:cNvPr>
          <p:cNvSpPr/>
          <p:nvPr/>
        </p:nvSpPr>
        <p:spPr>
          <a:xfrm>
            <a:off x="4535809" y="2684240"/>
            <a:ext cx="1934551" cy="341743"/>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Win#.</a:t>
            </a: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win_manager </a:t>
            </a:r>
            <a:r>
              <a:rPr lang="en-US" sz="800">
                <a:solidFill>
                  <a:schemeClr val="bg1"/>
                </a:solidFill>
                <a:latin typeface="Arial" panose="020B0604020202020204" pitchFamily="34" charset="0"/>
                <a:cs typeface="Arial" panose="020B0604020202020204" pitchFamily="34" charset="0"/>
              </a:rPr>
              <a:t>−View window</a:t>
            </a:r>
          </a:p>
        </p:txBody>
      </p:sp>
      <p:sp>
        <p:nvSpPr>
          <p:cNvPr id="12" name="Rectangle 11">
            <a:extLst>
              <a:ext uri="{FF2B5EF4-FFF2-40B4-BE49-F238E27FC236}">
                <a16:creationId xmlns:a16="http://schemas.microsoft.com/office/drawing/2014/main" id="{582B56E8-76A1-425E-B49A-8A21324FE8D4}"/>
              </a:ext>
            </a:extLst>
          </p:cNvPr>
          <p:cNvSpPr/>
          <p:nvPr/>
        </p:nvSpPr>
        <p:spPr>
          <a:xfrm>
            <a:off x="4535810" y="839989"/>
            <a:ext cx="1934550" cy="17600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win_manager</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tkint</a:t>
            </a:r>
          </a:p>
          <a:p>
            <a:r>
              <a:rPr lang="en-US" sz="800">
                <a:solidFill>
                  <a:schemeClr val="bg1"/>
                </a:solidFill>
                <a:latin typeface="Arial" panose="020B0604020202020204" pitchFamily="34" charset="0"/>
                <a:cs typeface="Arial" panose="020B0604020202020204" pitchFamily="34" charset="0"/>
              </a:rPr>
              <a:t>app_window</a:t>
            </a:r>
          </a:p>
          <a:p>
            <a:r>
              <a:rPr lang="en-US" sz="800">
                <a:solidFill>
                  <a:schemeClr val="bg1"/>
                </a:solidFill>
                <a:latin typeface="Arial" panose="020B0604020202020204" pitchFamily="34" charset="0"/>
                <a:cs typeface="Arial" panose="020B0604020202020204" pitchFamily="34" charset="0"/>
              </a:rPr>
              <a:t>OS_Info</a:t>
            </a:r>
          </a:p>
          <a:p>
            <a:r>
              <a:rPr lang="en-US" sz="800">
                <a:solidFill>
                  <a:schemeClr val="bg1"/>
                </a:solidFill>
                <a:latin typeface="Arial" panose="020B0604020202020204" pitchFamily="34" charset="0"/>
                <a:cs typeface="Arial" panose="020B0604020202020204" pitchFamily="34" charset="0"/>
              </a:rPr>
              <a:t>quit_button</a:t>
            </a:r>
          </a:p>
          <a:p>
            <a:r>
              <a:rPr lang="en-US" sz="800">
                <a:solidFill>
                  <a:schemeClr val="bg1"/>
                </a:solidFill>
                <a:latin typeface="Arial" panose="020B0604020202020204" pitchFamily="34" charset="0"/>
                <a:cs typeface="Arial" panose="020B0604020202020204" pitchFamily="34" charset="0"/>
              </a:rPr>
              <a:t>label_PRETTY_NAME</a:t>
            </a: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show_widgets()</a:t>
            </a:r>
          </a:p>
          <a:p>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8CCF1F5-3A75-4EEE-A0D2-A5F06AA1D773}"/>
              </a:ext>
            </a:extLst>
          </p:cNvPr>
          <p:cNvSpPr/>
          <p:nvPr/>
        </p:nvSpPr>
        <p:spPr>
          <a:xfrm>
            <a:off x="6534225" y="682828"/>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Win3(self, win_manager) </a:t>
            </a:r>
          </a:p>
        </p:txBody>
      </p:sp>
      <p:sp>
        <p:nvSpPr>
          <p:cNvPr id="24" name="Rectangle: Folded Corner 23">
            <a:extLst>
              <a:ext uri="{FF2B5EF4-FFF2-40B4-BE49-F238E27FC236}">
                <a16:creationId xmlns:a16="http://schemas.microsoft.com/office/drawing/2014/main" id="{F404C50B-90EA-4B4B-9321-3C1B39148959}"/>
              </a:ext>
            </a:extLst>
          </p:cNvPr>
          <p:cNvSpPr/>
          <p:nvPr/>
        </p:nvSpPr>
        <p:spPr>
          <a:xfrm>
            <a:off x="6534225" y="2684240"/>
            <a:ext cx="1934551" cy="341743"/>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Win#.</a:t>
            </a: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win_manager </a:t>
            </a:r>
            <a:r>
              <a:rPr lang="en-US" sz="800">
                <a:solidFill>
                  <a:schemeClr val="bg1"/>
                </a:solidFill>
                <a:latin typeface="Arial" panose="020B0604020202020204" pitchFamily="34" charset="0"/>
                <a:cs typeface="Arial" panose="020B0604020202020204" pitchFamily="34" charset="0"/>
              </a:rPr>
              <a:t>−View window</a:t>
            </a:r>
          </a:p>
        </p:txBody>
      </p:sp>
      <p:sp>
        <p:nvSpPr>
          <p:cNvPr id="26" name="Rectangle 25">
            <a:extLst>
              <a:ext uri="{FF2B5EF4-FFF2-40B4-BE49-F238E27FC236}">
                <a16:creationId xmlns:a16="http://schemas.microsoft.com/office/drawing/2014/main" id="{686327AA-1C35-4097-988A-F1B5623FC627}"/>
              </a:ext>
            </a:extLst>
          </p:cNvPr>
          <p:cNvSpPr/>
          <p:nvPr/>
        </p:nvSpPr>
        <p:spPr>
          <a:xfrm>
            <a:off x="6534226" y="839989"/>
            <a:ext cx="1934550" cy="15374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a:solidFill>
                  <a:schemeClr val="bg1"/>
                </a:solidFill>
                <a:latin typeface="Arial" panose="020B0604020202020204" pitchFamily="34" charset="0"/>
                <a:cs typeface="Arial" panose="020B0604020202020204" pitchFamily="34" charset="0"/>
              </a:rPr>
              <a:t>win_manager</a:t>
            </a:r>
          </a:p>
          <a:p>
            <a:r>
              <a:rPr lang="en-US" sz="800">
                <a:solidFill>
                  <a:schemeClr val="bg1"/>
                </a:solidFill>
                <a:latin typeface="Arial" panose="020B0604020202020204" pitchFamily="34" charset="0"/>
                <a:cs typeface="Arial" panose="020B0604020202020204" pitchFamily="34" charset="0"/>
              </a:rPr>
              <a:t>App_Name</a:t>
            </a:r>
          </a:p>
          <a:p>
            <a:r>
              <a:rPr lang="en-US" sz="800">
                <a:solidFill>
                  <a:schemeClr val="bg1"/>
                </a:solidFill>
                <a:latin typeface="Arial" panose="020B0604020202020204" pitchFamily="34" charset="0"/>
                <a:cs typeface="Arial" panose="020B0604020202020204" pitchFamily="34" charset="0"/>
              </a:rPr>
              <a:t>MVC_App</a:t>
            </a:r>
          </a:p>
          <a:p>
            <a:r>
              <a:rPr lang="en-US" sz="800">
                <a:solidFill>
                  <a:schemeClr val="bg1"/>
                </a:solidFill>
                <a:latin typeface="Arial" panose="020B0604020202020204" pitchFamily="34" charset="0"/>
                <a:cs typeface="Arial" panose="020B0604020202020204" pitchFamily="34" charset="0"/>
              </a:rPr>
              <a:t>tkint</a:t>
            </a:r>
          </a:p>
          <a:p>
            <a:r>
              <a:rPr lang="en-US" sz="800">
                <a:solidFill>
                  <a:schemeClr val="bg1"/>
                </a:solidFill>
                <a:latin typeface="Arial" panose="020B0604020202020204" pitchFamily="34" charset="0"/>
                <a:cs typeface="Arial" panose="020B0604020202020204" pitchFamily="34" charset="0"/>
              </a:rPr>
              <a:t>app_</a:t>
            </a:r>
            <a:r>
              <a:rPr lang="en-US" sz="800" err="1">
                <a:solidFill>
                  <a:schemeClr val="bg1"/>
                </a:solidFill>
                <a:latin typeface="Arial" panose="020B0604020202020204" pitchFamily="34" charset="0"/>
                <a:cs typeface="Arial" panose="020B0604020202020204" pitchFamily="34" charset="0"/>
              </a:rPr>
              <a:t>window</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show_widgets</a:t>
            </a:r>
            <a:r>
              <a:rPr lang="en-US" sz="800">
                <a:solidFill>
                  <a:schemeClr val="bg1"/>
                </a:solidFill>
                <a:latin typeface="Arial" panose="020B0604020202020204" pitchFamily="34" charset="0"/>
                <a:cs typeface="Arial" panose="020B0604020202020204" pitchFamily="34" charset="0"/>
              </a:rPr>
              <a:t>()</a:t>
            </a:r>
          </a:p>
          <a:p>
            <a:endParaRPr lang="en-US" sz="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97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9" y="469659"/>
            <a:ext cx="216569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&lt;&lt;Controller&gt;&gt;</a:t>
            </a:r>
          </a:p>
        </p:txBody>
      </p:sp>
      <p:sp>
        <p:nvSpPr>
          <p:cNvPr id="15" name="Rectangle 14">
            <a:extLst>
              <a:ext uri="{FF2B5EF4-FFF2-40B4-BE49-F238E27FC236}">
                <a16:creationId xmlns:a16="http://schemas.microsoft.com/office/drawing/2014/main" id="{3F001311-87F5-4234-961C-BB162371DA19}"/>
              </a:ext>
            </a:extLst>
          </p:cNvPr>
          <p:cNvSpPr/>
          <p:nvPr/>
        </p:nvSpPr>
        <p:spPr>
          <a:xfrm>
            <a:off x="352083" y="564590"/>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Control_View</a:t>
            </a:r>
            <a:r>
              <a:rPr lang="en-US" sz="800">
                <a:solidFill>
                  <a:schemeClr val="bg1"/>
                </a:solidFill>
                <a:latin typeface="Arial" panose="020B0604020202020204" pitchFamily="34" charset="0"/>
                <a:cs typeface="Arial" panose="020B0604020202020204" pitchFamily="34" charset="0"/>
              </a:rPr>
              <a:t>(self, parent)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807335" y="317404"/>
            <a:ext cx="1771015" cy="304896"/>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reference to app.py</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52084" y="721751"/>
            <a:ext cx="1934550" cy="80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MVC_App</a:t>
            </a:r>
            <a:endParaRPr lang="en-US" sz="800">
              <a:solidFill>
                <a:schemeClr val="bg1"/>
              </a:solidFill>
              <a:latin typeface="Arial" panose="020B0604020202020204" pitchFamily="34" charset="0"/>
              <a:cs typeface="Arial" panose="020B0604020202020204" pitchFamily="34" charset="0"/>
            </a:endParaRPr>
          </a:p>
          <a:p>
            <a:r>
              <a:rPr lang="en-US" sz="800" err="1">
                <a:solidFill>
                  <a:schemeClr val="bg1"/>
                </a:solidFill>
                <a:latin typeface="Arial" panose="020B0604020202020204" pitchFamily="34" charset="0"/>
                <a:cs typeface="Arial" panose="020B0604020202020204" pitchFamily="34" charset="0"/>
              </a:rPr>
              <a:t>OS_View</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a:solidFill>
                  <a:schemeClr val="bg1"/>
                </a:solidFill>
                <a:latin typeface="Arial" panose="020B0604020202020204" pitchFamily="34" charset="0"/>
                <a:cs typeface="Arial" panose="020B0604020202020204" pitchFamily="34" charset="0"/>
              </a:rPr>
              <a:t>none</a:t>
            </a:r>
          </a:p>
        </p:txBody>
      </p:sp>
    </p:spTree>
    <p:extLst>
      <p:ext uri="{BB962C8B-B14F-4D97-AF65-F5344CB8AC3E}">
        <p14:creationId xmlns:p14="http://schemas.microsoft.com/office/powerpoint/2010/main" val="337180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a:xfrm>
            <a:off x="11145838" y="6624115"/>
            <a:ext cx="508000" cy="97273"/>
          </a:xfrm>
          <a:ln w="3175">
            <a:solidFill>
              <a:schemeClr val="bg1"/>
            </a:solidFill>
          </a:ln>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a:xfrm>
            <a:off x="11280309" y="6521223"/>
            <a:ext cx="702235" cy="102892"/>
          </a:xfrm>
          <a:ln w="3175">
            <a:solidFill>
              <a:schemeClr val="bg1"/>
            </a:solidFill>
          </a:ln>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a:xfrm>
            <a:off x="10906779" y="6357706"/>
            <a:ext cx="1075764" cy="163517"/>
          </a:xfrm>
          <a:ln w="3175">
            <a:solidFill>
              <a:schemeClr val="bg1"/>
            </a:solidFill>
          </a:ln>
        </p:spPr>
        <p:txBody>
          <a:bodyPr>
            <a:normAutofit fontScale="25000" lnSpcReduction="20000"/>
          </a:bodyPr>
          <a:lstStyle/>
          <a:p>
            <a:endParaRPr lang="en-US"/>
          </a:p>
        </p:txBody>
      </p:sp>
      <p:graphicFrame>
        <p:nvGraphicFramePr>
          <p:cNvPr id="25" name="Table 24">
            <a:extLst>
              <a:ext uri="{FF2B5EF4-FFF2-40B4-BE49-F238E27FC236}">
                <a16:creationId xmlns:a16="http://schemas.microsoft.com/office/drawing/2014/main" id="{CB794F7E-8D48-47B4-A5B0-BA0F82EEEEAC}"/>
              </a:ext>
            </a:extLst>
          </p:cNvPr>
          <p:cNvGraphicFramePr>
            <a:graphicFrameLocks noGrp="1"/>
          </p:cNvGraphicFramePr>
          <p:nvPr>
            <p:extLst>
              <p:ext uri="{D42A27DB-BD31-4B8C-83A1-F6EECF244321}">
                <p14:modId xmlns:p14="http://schemas.microsoft.com/office/powerpoint/2010/main" val="2789222993"/>
              </p:ext>
            </p:extLst>
          </p:nvPr>
        </p:nvGraphicFramePr>
        <p:xfrm>
          <a:off x="1425896" y="1052409"/>
          <a:ext cx="6572700" cy="4197436"/>
        </p:xfrm>
        <a:graphic>
          <a:graphicData uri="http://schemas.openxmlformats.org/drawingml/2006/table">
            <a:tbl>
              <a:tblPr>
                <a:tableStyleId>{912C8C85-51F0-491E-9774-3900AFEF0FD7}</a:tableStyleId>
              </a:tblPr>
              <a:tblGrid>
                <a:gridCol w="1314540">
                  <a:extLst>
                    <a:ext uri="{9D8B030D-6E8A-4147-A177-3AD203B41FA5}">
                      <a16:colId xmlns:a16="http://schemas.microsoft.com/office/drawing/2014/main" val="3858531423"/>
                    </a:ext>
                  </a:extLst>
                </a:gridCol>
                <a:gridCol w="1042292">
                  <a:extLst>
                    <a:ext uri="{9D8B030D-6E8A-4147-A177-3AD203B41FA5}">
                      <a16:colId xmlns:a16="http://schemas.microsoft.com/office/drawing/2014/main" val="2318540538"/>
                    </a:ext>
                  </a:extLst>
                </a:gridCol>
                <a:gridCol w="1586788">
                  <a:extLst>
                    <a:ext uri="{9D8B030D-6E8A-4147-A177-3AD203B41FA5}">
                      <a16:colId xmlns:a16="http://schemas.microsoft.com/office/drawing/2014/main" val="1540154788"/>
                    </a:ext>
                  </a:extLst>
                </a:gridCol>
                <a:gridCol w="1314540">
                  <a:extLst>
                    <a:ext uri="{9D8B030D-6E8A-4147-A177-3AD203B41FA5}">
                      <a16:colId xmlns:a16="http://schemas.microsoft.com/office/drawing/2014/main" val="2130131281"/>
                    </a:ext>
                  </a:extLst>
                </a:gridCol>
                <a:gridCol w="1314540">
                  <a:extLst>
                    <a:ext uri="{9D8B030D-6E8A-4147-A177-3AD203B41FA5}">
                      <a16:colId xmlns:a16="http://schemas.microsoft.com/office/drawing/2014/main" val="3089362739"/>
                    </a:ext>
                  </a:extLst>
                </a:gridCol>
              </a:tblGrid>
              <a:tr h="182079">
                <a:tc>
                  <a:txBody>
                    <a:bodyPr/>
                    <a:lstStyle/>
                    <a:p>
                      <a:r>
                        <a:rPr lang="en-US" sz="900">
                          <a:effectLst/>
                          <a:hlinkClick r:id="rId2" tooltip="Ring a display's bell"/>
                        </a:rPr>
                        <a:t>bell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 tooltip="Confine pointer and keyboard events to a window sub-tree"/>
                        </a:rPr>
                        <a:t>grab</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 tooltip="Create and manipulate 'scale' value-controlled slider widgets"/>
                        </a:rPr>
                        <a:t>scale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 tooltip="Create an option menubutton and its menu"/>
                        </a:rPr>
                        <a:t>tk_optionMenu</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 tooltip="Widget that pops down a menu when pressed"/>
                        </a:rPr>
                        <a:t>ttk::menubutton</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696181832"/>
                  </a:ext>
                </a:extLst>
              </a:tr>
              <a:tr h="182079">
                <a:tc>
                  <a:txBody>
                    <a:bodyPr/>
                    <a:lstStyle/>
                    <a:p>
                      <a:r>
                        <a:rPr lang="en-US" sz="900">
                          <a:effectLst/>
                          <a:hlinkClick r:id="rId7" tooltip="Arrange for X events to invoke Tcl scripts"/>
                        </a:rPr>
                        <a:t>bind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 tooltip="Geometry manager that arranges widgets in a grid"/>
                        </a:rPr>
                        <a:t>grid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9" tooltip="Create and manipulate 'scrollbar' scrolling control and indicator widgets"/>
                        </a:rPr>
                        <a:t>scrollbar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tk_patchLevel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1" tooltip="Multi-paned container widget"/>
                        </a:rPr>
                        <a:t>ttk::notebook</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03254759"/>
                  </a:ext>
                </a:extLst>
              </a:tr>
              <a:tr h="318639">
                <a:tc>
                  <a:txBody>
                    <a:bodyPr/>
                    <a:lstStyle/>
                    <a:p>
                      <a:r>
                        <a:rPr lang="en-US" sz="900" err="1">
                          <a:effectLst/>
                          <a:hlinkClick r:id="rId12" tooltip="Determine which bindings apply to a window, and order of evaluation"/>
                        </a:rPr>
                        <a:t>bindtags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3" tooltip="Create and manipulate images"/>
                        </a:rPr>
                        <a:t>image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4" tooltip="Manipulate the X selection"/>
                        </a:rPr>
                        <a:t>selection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5" tooltip="Post a popup menu"/>
                        </a:rPr>
                        <a:t>tk_popup</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6" tooltip="Multi-pane container window"/>
                        </a:rPr>
                        <a:t>ttk::panedwindow</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835277235"/>
                  </a:ext>
                </a:extLst>
              </a:tr>
              <a:tr h="182079">
                <a:tc>
                  <a:txBody>
                    <a:bodyPr/>
                    <a:lstStyle/>
                    <a:p>
                      <a:r>
                        <a:rPr lang="en-US" sz="900">
                          <a:effectLst/>
                          <a:hlinkClick r:id="rId17" tooltip="Images that display two colors"/>
                        </a:rPr>
                        <a:t>bitmap</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8" tooltip="Keysyms recognized by Tk"/>
                        </a:rPr>
                        <a:t>keysyms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9" tooltip="Execute a command in a different application"/>
                        </a:rPr>
                        <a:t>send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0" tooltip="Modify the Tk color palette"/>
                        </a:rPr>
                        <a:t>tk_setPalette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1" tooltip="Provide progress feedback"/>
                        </a:rPr>
                        <a:t>ttk::progressbar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443994428"/>
                  </a:ext>
                </a:extLst>
              </a:tr>
              <a:tr h="182079">
                <a:tc>
                  <a:txBody>
                    <a:bodyPr/>
                    <a:lstStyle/>
                    <a:p>
                      <a:r>
                        <a:rPr lang="en-US" sz="900">
                          <a:effectLst/>
                          <a:hlinkClick r:id="rId22" tooltip="Confine pointer events to a window sub-tree"/>
                        </a:rPr>
                        <a:t>busy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3" tooltip="Create and manipulate 'label' non-interactive text or image widgets"/>
                        </a:rPr>
                        <a:t>label</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4" tooltip="Create and manipulate 'spinbox' value spinner widgets"/>
                        </a:rPr>
                        <a:t>spinbox</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tk_strictMotif</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5" tooltip="Mutually exclusive option widget"/>
                        </a:rPr>
                        <a:t>ttk::radiobutton</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749499432"/>
                  </a:ext>
                </a:extLst>
              </a:tr>
              <a:tr h="182079">
                <a:tc>
                  <a:txBody>
                    <a:bodyPr/>
                    <a:lstStyle/>
                    <a:p>
                      <a:r>
                        <a:rPr lang="en-US" sz="900">
                          <a:effectLst/>
                          <a:hlinkClick r:id="rId26" tooltip="Create and manipulate 'button' action widgets"/>
                        </a:rPr>
                        <a:t>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27" tooltip="Create and manipulate 'labelframe' labelled container widgets"/>
                        </a:rPr>
                        <a:t>labelframe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text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tk_textCopy</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29" tooltip="Create and manipulate a scale widget"/>
                        </a:rPr>
                        <a:t>ttk</a:t>
                      </a:r>
                      <a:r>
                        <a:rPr lang="en-US" sz="900">
                          <a:effectLst/>
                          <a:hlinkClick r:id="rId29" tooltip="Create and manipulate a scale widget"/>
                        </a:rPr>
                        <a:t>::scale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51519873"/>
                  </a:ext>
                </a:extLst>
              </a:tr>
              <a:tr h="182079">
                <a:tc>
                  <a:txBody>
                    <a:bodyPr/>
                    <a:lstStyle/>
                    <a:p>
                      <a:r>
                        <a:rPr lang="en-US" sz="900">
                          <a:effectLst/>
                          <a:hlinkClick r:id="rId30" tooltip="Create and manipulate 'canvas' hypergraphics drawing surface widgets"/>
                        </a:rPr>
                        <a:t>canvas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1" tooltip="Create and manipulate 'listbox' item list widgets"/>
                        </a:rPr>
                        <a:t>listbox</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2" tooltip="Manipulate Tk internal state"/>
                        </a:rPr>
                        <a:t>tk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tk_textCut</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33" tooltip="Control the viewport of a scrollable widget"/>
                        </a:rPr>
                        <a:t>ttk</a:t>
                      </a:r>
                      <a:r>
                        <a:rPr lang="en-US" sz="900">
                          <a:effectLst/>
                          <a:hlinkClick r:id="rId33" tooltip="Control the viewport of a scrollable widget"/>
                        </a:rPr>
                        <a:t>::scrollbar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3930771"/>
                  </a:ext>
                </a:extLst>
              </a:tr>
              <a:tr h="182079">
                <a:tc>
                  <a:txBody>
                    <a:bodyPr/>
                    <a:lstStyle/>
                    <a:p>
                      <a:r>
                        <a:rPr lang="en-US" sz="900">
                          <a:effectLst/>
                          <a:hlinkClick r:id="rId34" tooltip="Create and manipulate 'checkbutton' boolean selection widgets"/>
                        </a:rPr>
                        <a:t>checkbutton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5" tooltip="Change a window's position in the stacking order"/>
                        </a:rPr>
                        <a:t>lower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6" tooltip="Access Mac-Specific Functionality on OS X from Tk"/>
                        </a:rPr>
                        <a:t>tk::mac</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8" tooltip="Create and manipulate 'text' hypertext editing widgets"/>
                        </a:rPr>
                        <a:t>tk_textPaste</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37" tooltip="Separator bar"/>
                        </a:rPr>
                        <a:t>ttk</a:t>
                      </a:r>
                      <a:r>
                        <a:rPr lang="en-US" sz="900">
                          <a:effectLst/>
                          <a:hlinkClick r:id="rId37" tooltip="Separator bar"/>
                        </a:rPr>
                        <a:t>::separator</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462260091"/>
                  </a:ext>
                </a:extLst>
              </a:tr>
              <a:tr h="182079">
                <a:tc>
                  <a:txBody>
                    <a:bodyPr/>
                    <a:lstStyle/>
                    <a:p>
                      <a:r>
                        <a:rPr lang="en-US" sz="900">
                          <a:effectLst/>
                          <a:hlinkClick r:id="rId38" tooltip="Manipulate Tk clipboard"/>
                        </a:rPr>
                        <a:t>clipboard</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9" tooltip="Create and manipulate 'menu' widgets and menubars"/>
                        </a:rPr>
                        <a:t>menu</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20" tooltip="Modify the Tk color palette"/>
                        </a:rPr>
                        <a:t>tk_bisque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tk_version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40" tooltip="Bottom-right corner resize widget"/>
                        </a:rPr>
                        <a:t>ttk</a:t>
                      </a:r>
                      <a:r>
                        <a:rPr lang="en-US" sz="900">
                          <a:effectLst/>
                          <a:hlinkClick r:id="rId40" tooltip="Bottom-right corner resize widget"/>
                        </a:rPr>
                        <a:t>::</a:t>
                      </a:r>
                      <a:r>
                        <a:rPr lang="en-US" sz="900" err="1">
                          <a:effectLst/>
                          <a:hlinkClick r:id="rId40" tooltip="Bottom-right corner resize widget"/>
                        </a:rPr>
                        <a:t>sizegrip</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375087338"/>
                  </a:ext>
                </a:extLst>
              </a:tr>
              <a:tr h="182079">
                <a:tc>
                  <a:txBody>
                    <a:bodyPr/>
                    <a:lstStyle/>
                    <a:p>
                      <a:r>
                        <a:rPr lang="en-US" sz="900">
                          <a:effectLst/>
                          <a:hlinkClick r:id="rId41" tooltip="Symbolic color names recognized by Tk"/>
                        </a:rPr>
                        <a:t>colors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2" tooltip="Create and manipulate 'menubutton' pop-up menu indicator widgets"/>
                        </a:rPr>
                        <a:t>menubutton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3" tooltip="Pops up a dialog box for the user to select a color."/>
                        </a:rPr>
                        <a:t>tk_chooseColor</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4" tooltip="Command invoked to process background errors"/>
                        </a:rPr>
                        <a:t>tkerror</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45" tooltip="Selecting text field widget"/>
                        </a:rPr>
                        <a:t>ttk</a:t>
                      </a:r>
                      <a:r>
                        <a:rPr lang="en-US" sz="900">
                          <a:effectLst/>
                          <a:hlinkClick r:id="rId45" tooltip="Selecting text field widget"/>
                        </a:rPr>
                        <a:t>::</a:t>
                      </a:r>
                      <a:r>
                        <a:rPr lang="en-US" sz="900" err="1">
                          <a:effectLst/>
                          <a:hlinkClick r:id="rId45" tooltip="Selecting text field widget"/>
                        </a:rPr>
                        <a:t>spinbox</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2962301038"/>
                  </a:ext>
                </a:extLst>
              </a:tr>
              <a:tr h="318639">
                <a:tc>
                  <a:txBody>
                    <a:bodyPr/>
                    <a:lstStyle/>
                    <a:p>
                      <a:r>
                        <a:rPr lang="en-US" sz="900">
                          <a:effectLst/>
                          <a:hlinkClick r:id="rId46" tooltip="Control the console on systems without a real console"/>
                        </a:rPr>
                        <a:t>console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7" tooltip="Create and manipulate 'message' non-interactive text widgets"/>
                        </a:rPr>
                        <a:t>message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8" tooltip="Pops up a dialog box for the user to select a directory."/>
                        </a:rPr>
                        <a:t>tk_chooseDirectory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49" tooltip="Wait for variable to change or window to be destroyed"/>
                        </a:rPr>
                        <a:t>tkwait</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50" tooltip="Manipulate style database"/>
                        </a:rPr>
                        <a:t>ttk</a:t>
                      </a:r>
                      <a:r>
                        <a:rPr lang="en-US" sz="900">
                          <a:effectLst/>
                          <a:hlinkClick r:id="rId50" tooltip="Manipulate style database"/>
                        </a:rPr>
                        <a:t>::style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715570901"/>
                  </a:ext>
                </a:extLst>
              </a:tr>
              <a:tr h="182079">
                <a:tc>
                  <a:txBody>
                    <a:bodyPr/>
                    <a:lstStyle/>
                    <a:p>
                      <a:r>
                        <a:rPr lang="en-US" sz="900">
                          <a:effectLst/>
                          <a:hlinkClick r:id="rId51" tooltip="Mouse cursors available in Tk"/>
                        </a:rPr>
                        <a:t>cursors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2" tooltip="Add/retrieve window options to/from the option database"/>
                        </a:rPr>
                        <a:t>option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3" tooltip="Create modal dialog and wait for response"/>
                        </a:rPr>
                        <a:t>tk_dialog</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4" tooltip="Create and manipulate 'toplevel' main and popup window widgets"/>
                        </a:rPr>
                        <a:t>toplevel</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55" tooltip="Hierarchical multicolumn data display widget"/>
                        </a:rPr>
                        <a:t>ttk</a:t>
                      </a:r>
                      <a:r>
                        <a:rPr lang="en-US" sz="900">
                          <a:effectLst/>
                          <a:hlinkClick r:id="rId55" tooltip="Hierarchical multicolumn data display widget"/>
                        </a:rPr>
                        <a:t>::</a:t>
                      </a:r>
                      <a:r>
                        <a:rPr lang="en-US" sz="900" err="1">
                          <a:effectLst/>
                          <a:hlinkClick r:id="rId55" tooltip="Hierarchical multicolumn data display widget"/>
                        </a:rPr>
                        <a:t>treeview</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907823325"/>
                  </a:ext>
                </a:extLst>
              </a:tr>
              <a:tr h="318639">
                <a:tc>
                  <a:txBody>
                    <a:bodyPr/>
                    <a:lstStyle/>
                    <a:p>
                      <a:r>
                        <a:rPr lang="en-US" sz="900">
                          <a:effectLst/>
                          <a:hlinkClick r:id="rId56" tooltip="Destroy one or more windows"/>
                        </a:rPr>
                        <a:t>destroy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7" tooltip="Standard options supported by widgets"/>
                        </a:rPr>
                        <a:t>options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tk_focusFollowsMouse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9" tooltip="Widget that issues a command when pressed"/>
                        </a:rPr>
                        <a:t>ttk::button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0" tooltip="Standard options and commands supported by Tk themed widgets"/>
                        </a:rPr>
                        <a:t>ttk</a:t>
                      </a:r>
                      <a:r>
                        <a:rPr lang="en-US" sz="900">
                          <a:effectLst/>
                          <a:hlinkClick r:id="rId60" tooltip="Standard options and commands supported by Tk themed widgets"/>
                        </a:rPr>
                        <a:t>::widget</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608054311"/>
                  </a:ext>
                </a:extLst>
              </a:tr>
              <a:tr h="182079">
                <a:tc>
                  <a:txBody>
                    <a:bodyPr/>
                    <a:lstStyle/>
                    <a:p>
                      <a:r>
                        <a:rPr lang="en-US" sz="900">
                          <a:effectLst/>
                          <a:hlinkClick r:id="rId61" tooltip="Create and manipulate 'entry' one-line text entry widgets"/>
                        </a:rPr>
                        <a:t>entry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2" tooltip="Geometry manager that packs around edges of cavity"/>
                        </a:rPr>
                        <a:t>pack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tk_focusNext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3" tooltip="On/off widget"/>
                        </a:rPr>
                        <a:t>ttk::checkbutton</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4" tooltip="Define an element based on an image"/>
                        </a:rPr>
                        <a:t>ttk_image</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49580311"/>
                  </a:ext>
                </a:extLst>
              </a:tr>
              <a:tr h="182079">
                <a:tc>
                  <a:txBody>
                    <a:bodyPr/>
                    <a:lstStyle/>
                    <a:p>
                      <a:r>
                        <a:rPr lang="en-US" sz="900">
                          <a:effectLst/>
                          <a:hlinkClick r:id="rId65" tooltip="Miscellaneous event facilities: define virtual events and generate events"/>
                        </a:rPr>
                        <a:t>event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6" tooltip="Create and manipulate 'panedwindow' split container widgets"/>
                        </a:rPr>
                        <a:t>panedwindow</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58" tooltip="Utility procedures for managing the input focus."/>
                        </a:rPr>
                        <a:t>tk_focusPrev</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67" tooltip="Text field with popdown selection list"/>
                        </a:rPr>
                        <a:t>ttk::combobox</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68" tooltip="Define a Microsoft Visual Styles element"/>
                        </a:rPr>
                        <a:t>ttk_vsapi</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625959279"/>
                  </a:ext>
                </a:extLst>
              </a:tr>
              <a:tr h="182079">
                <a:tc>
                  <a:txBody>
                    <a:bodyPr/>
                    <a:lstStyle/>
                    <a:p>
                      <a:r>
                        <a:rPr lang="en-US" sz="900">
                          <a:effectLst/>
                          <a:hlinkClick r:id="rId69" tooltip="Manage the input focus"/>
                        </a:rPr>
                        <a:t>focus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0" tooltip="Full-color images"/>
                        </a:rPr>
                        <a:t>photo</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1" tooltip="Pop up a dialog box for the user to select a file to open or save."/>
                        </a:rPr>
                        <a:t>tk_getOpenFile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2" tooltip="Editable text field widget"/>
                        </a:rPr>
                        <a:t>ttk::entry</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3" tooltip="Return window-related information"/>
                        </a:rPr>
                        <a:t>winfo</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1819451995"/>
                  </a:ext>
                </a:extLst>
              </a:tr>
              <a:tr h="182079">
                <a:tc>
                  <a:txBody>
                    <a:bodyPr/>
                    <a:lstStyle/>
                    <a:p>
                      <a:r>
                        <a:rPr lang="en-US" sz="900">
                          <a:effectLst/>
                          <a:hlinkClick r:id="rId74" tooltip="Create and inspect fonts."/>
                        </a:rPr>
                        <a:t>font</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5" tooltip="Geometry manager for fixed or rubber-sheet placement"/>
                        </a:rPr>
                        <a:t>place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1" tooltip="Pop up a dialog box for the user to select a file to open or save."/>
                        </a:rPr>
                        <a:t>tk_getSaveFile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76" tooltip="Simple container widget"/>
                        </a:rPr>
                        <a:t>ttk::frame</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7" tooltip="Communicate with window manager"/>
                        </a:rPr>
                        <a:t>wm</a:t>
                      </a:r>
                      <a:endParaRPr lang="en-US" sz="900">
                        <a:effectLst/>
                        <a:latin typeface="Verdana" panose="020B0604030504040204" pitchFamily="34" charset="0"/>
                      </a:endParaRPr>
                    </a:p>
                  </a:txBody>
                  <a:tcPr marL="45520" marR="45520" marT="22760" marB="22760" anchor="ctr"/>
                </a:tc>
                <a:extLst>
                  <a:ext uri="{0D108BD9-81ED-4DB2-BD59-A6C34878D82A}">
                    <a16:rowId xmlns:a16="http://schemas.microsoft.com/office/drawing/2014/main" val="3275994182"/>
                  </a:ext>
                </a:extLst>
              </a:tr>
              <a:tr h="182079">
                <a:tc>
                  <a:txBody>
                    <a:bodyPr/>
                    <a:lstStyle/>
                    <a:p>
                      <a:r>
                        <a:rPr lang="en-US" sz="900">
                          <a:effectLst/>
                          <a:hlinkClick r:id="rId78" tooltip="Control font selection dialog"/>
                        </a:rPr>
                        <a:t>fontchooser</a:t>
                      </a:r>
                      <a:endParaRPr lang="en-US" sz="900">
                        <a:effectLst/>
                        <a:latin typeface="Verdana" panose="020B0604030504040204" pitchFamily="34" charset="0"/>
                      </a:endParaRPr>
                    </a:p>
                  </a:txBody>
                  <a:tcPr marL="45520" marR="45520" marT="22760" marB="22760" anchor="ctr"/>
                </a:tc>
                <a:tc>
                  <a:txBody>
                    <a:bodyPr/>
                    <a:lstStyle/>
                    <a:p>
                      <a:r>
                        <a:rPr lang="en-US" sz="900" err="1">
                          <a:effectLst/>
                          <a:hlinkClick r:id="rId79" tooltip="Create and manipulate 'radiobutton' pick-one widgets"/>
                        </a:rPr>
                        <a:t>radiobutton</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10" tooltip="Variables used or set by Tk"/>
                        </a:rPr>
                        <a:t>tk_library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0" tooltip="Introduction to the Tk theme engine"/>
                        </a:rPr>
                        <a:t>ttk::intro</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extLst>
                  <a:ext uri="{0D108BD9-81ED-4DB2-BD59-A6C34878D82A}">
                    <a16:rowId xmlns:a16="http://schemas.microsoft.com/office/drawing/2014/main" val="2690831168"/>
                  </a:ext>
                </a:extLst>
              </a:tr>
              <a:tr h="318639">
                <a:tc>
                  <a:txBody>
                    <a:bodyPr/>
                    <a:lstStyle/>
                    <a:p>
                      <a:r>
                        <a:rPr lang="en-US" sz="900">
                          <a:effectLst/>
                          <a:hlinkClick r:id="rId81" tooltip="Create and manipulate 'frame' simple container widgets"/>
                        </a:rPr>
                        <a:t>frame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2" tooltip="Change a window's position in the stacking order"/>
                        </a:rPr>
                        <a:t>raise</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39" tooltip="Create and manipulate 'menu' widgets and menubars"/>
                        </a:rPr>
                        <a:t>tk_menuSetFocus</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3" tooltip="Display a text string and/or image"/>
                        </a:rPr>
                        <a:t>ttk::label</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extLst>
                  <a:ext uri="{0D108BD9-81ED-4DB2-BD59-A6C34878D82A}">
                    <a16:rowId xmlns:a16="http://schemas.microsoft.com/office/drawing/2014/main" val="3143664792"/>
                  </a:ext>
                </a:extLst>
              </a:tr>
              <a:tr h="182079">
                <a:tc>
                  <a:txBody>
                    <a:bodyPr/>
                    <a:lstStyle/>
                    <a:p>
                      <a:r>
                        <a:rPr lang="en-US" sz="900">
                          <a:effectLst/>
                          <a:hlinkClick r:id="rId10" tooltip="Variables used or set by Tk"/>
                        </a:rPr>
                        <a:t>geometry</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4" tooltip="Load Tk into a safe interpreter."/>
                        </a:rPr>
                        <a:t>safe::loadTk</a:t>
                      </a:r>
                      <a:endParaRPr lang="en-US" sz="900">
                        <a:effectLst/>
                        <a:latin typeface="Verdana" panose="020B0604030504040204" pitchFamily="34" charset="0"/>
                      </a:endParaRPr>
                    </a:p>
                  </a:txBody>
                  <a:tcPr marL="45520" marR="45520" marT="22760" marB="22760" anchor="ctr"/>
                </a:tc>
                <a:tc>
                  <a:txBody>
                    <a:bodyPr/>
                    <a:lstStyle/>
                    <a:p>
                      <a:r>
                        <a:rPr lang="en-US" sz="900">
                          <a:effectLst/>
                          <a:hlinkClick r:id="rId85" tooltip="Pops up a message window and waits for user response."/>
                        </a:rPr>
                        <a:t>tk_messageBox</a:t>
                      </a:r>
                      <a:endParaRPr lang="en-US" sz="900">
                        <a:effectLst/>
                        <a:latin typeface="Verdana" panose="020B0604030504040204" pitchFamily="34" charset="0"/>
                      </a:endParaRPr>
                    </a:p>
                  </a:txBody>
                  <a:tcPr marL="45520" marR="45520" marT="22760" marB="22760" anchor="ctr"/>
                </a:tc>
                <a:tc>
                  <a:txBody>
                    <a:bodyPr/>
                    <a:lstStyle/>
                    <a:p>
                      <a:endParaRPr lang="en-US" sz="900"/>
                    </a:p>
                  </a:txBody>
                  <a:tcPr marL="45520" marR="45520" marT="22760" marB="22760"/>
                </a:tc>
                <a:tc>
                  <a:txBody>
                    <a:bodyPr/>
                    <a:lstStyle/>
                    <a:p>
                      <a:endParaRPr lang="en-US" sz="900"/>
                    </a:p>
                  </a:txBody>
                  <a:tcPr marL="45520" marR="45520" marT="22760" marB="22760"/>
                </a:tc>
                <a:extLst>
                  <a:ext uri="{0D108BD9-81ED-4DB2-BD59-A6C34878D82A}">
                    <a16:rowId xmlns:a16="http://schemas.microsoft.com/office/drawing/2014/main" val="2074329349"/>
                  </a:ext>
                </a:extLst>
              </a:tr>
            </a:tbl>
          </a:graphicData>
        </a:graphic>
      </p:graphicFrame>
      <p:sp>
        <p:nvSpPr>
          <p:cNvPr id="27" name="Rectangle 26">
            <a:extLst>
              <a:ext uri="{FF2B5EF4-FFF2-40B4-BE49-F238E27FC236}">
                <a16:creationId xmlns:a16="http://schemas.microsoft.com/office/drawing/2014/main" id="{D9D95B52-215F-4556-B08D-79F01243CAEE}"/>
              </a:ext>
            </a:extLst>
          </p:cNvPr>
          <p:cNvSpPr/>
          <p:nvPr/>
        </p:nvSpPr>
        <p:spPr>
          <a:xfrm>
            <a:off x="1425897" y="80684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&lt;&lt;TK Commands&gt;&gt;</a:t>
            </a:r>
          </a:p>
        </p:txBody>
      </p:sp>
    </p:spTree>
    <p:extLst>
      <p:ext uri="{BB962C8B-B14F-4D97-AF65-F5344CB8AC3E}">
        <p14:creationId xmlns:p14="http://schemas.microsoft.com/office/powerpoint/2010/main" val="190223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graphicFrame>
        <p:nvGraphicFramePr>
          <p:cNvPr id="10" name="Table 9">
            <a:extLst>
              <a:ext uri="{FF2B5EF4-FFF2-40B4-BE49-F238E27FC236}">
                <a16:creationId xmlns:a16="http://schemas.microsoft.com/office/drawing/2014/main" id="{5E88FD42-9582-4804-8866-B44BD27A4D9C}"/>
              </a:ext>
            </a:extLst>
          </p:cNvPr>
          <p:cNvGraphicFramePr>
            <a:graphicFrameLocks noGrp="1"/>
          </p:cNvGraphicFramePr>
          <p:nvPr>
            <p:extLst>
              <p:ext uri="{D42A27DB-BD31-4B8C-83A1-F6EECF244321}">
                <p14:modId xmlns:p14="http://schemas.microsoft.com/office/powerpoint/2010/main" val="402588783"/>
              </p:ext>
            </p:extLst>
          </p:nvPr>
        </p:nvGraphicFramePr>
        <p:xfrm>
          <a:off x="10522338" y="239373"/>
          <a:ext cx="1376856" cy="3048081"/>
        </p:xfrm>
        <a:graphic>
          <a:graphicData uri="http://schemas.openxmlformats.org/drawingml/2006/table">
            <a:tbl>
              <a:tblPr/>
              <a:tblGrid>
                <a:gridCol w="688428">
                  <a:extLst>
                    <a:ext uri="{9D8B030D-6E8A-4147-A177-3AD203B41FA5}">
                      <a16:colId xmlns:a16="http://schemas.microsoft.com/office/drawing/2014/main" val="1566620683"/>
                    </a:ext>
                  </a:extLst>
                </a:gridCol>
                <a:gridCol w="688428">
                  <a:extLst>
                    <a:ext uri="{9D8B030D-6E8A-4147-A177-3AD203B41FA5}">
                      <a16:colId xmlns:a16="http://schemas.microsoft.com/office/drawing/2014/main" val="2789716544"/>
                    </a:ext>
                  </a:extLst>
                </a:gridCol>
              </a:tblGrid>
              <a:tr h="86985">
                <a:tc>
                  <a:txBody>
                    <a:bodyPr/>
                    <a:lstStyle/>
                    <a:p>
                      <a:pPr algn="l" fontAlgn="ctr"/>
                      <a:r>
                        <a:rPr lang="en-US" sz="300" b="1" cap="all">
                          <a:solidFill>
                            <a:srgbClr val="000000"/>
                          </a:solidFill>
                          <a:effectLst/>
                        </a:rPr>
                        <a:t>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tc>
                  <a:txBody>
                    <a:bodyPr/>
                    <a:lstStyle/>
                    <a:p>
                      <a:pPr algn="l" fontAlgn="ctr"/>
                      <a:r>
                        <a:rPr lang="en-US" sz="300" b="1" cap="all">
                          <a:solidFill>
                            <a:srgbClr val="000000"/>
                          </a:solidFill>
                          <a:effectLst/>
                        </a:rPr>
                        <a:t>DESCRIPTION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C6EBD9"/>
                    </a:solidFill>
                  </a:tcPr>
                </a:tc>
                <a:extLst>
                  <a:ext uri="{0D108BD9-81ED-4DB2-BD59-A6C34878D82A}">
                    <a16:rowId xmlns:a16="http://schemas.microsoft.com/office/drawing/2014/main" val="3349000310"/>
                  </a:ext>
                </a:extLst>
              </a:tr>
              <a:tr h="151552">
                <a:tc>
                  <a:txBody>
                    <a:bodyPr/>
                    <a:lstStyle/>
                    <a:p>
                      <a:pPr algn="l" fontAlgn="base"/>
                      <a:r>
                        <a:rPr lang="en-US" sz="300" b="0">
                          <a:effectLst/>
                        </a:rPr>
                        <a:t>Label</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display text or image on the screen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0309539"/>
                  </a:ext>
                </a:extLst>
              </a:tr>
              <a:tr h="151552">
                <a:tc>
                  <a:txBody>
                    <a:bodyPr/>
                    <a:lstStyle/>
                    <a:p>
                      <a:pPr algn="l" fontAlgn="base"/>
                      <a:r>
                        <a:rPr lang="en-US" sz="300" b="0">
                          <a:effectLst/>
                        </a:rPr>
                        <a:t>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add buttons to your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4774596"/>
                  </a:ext>
                </a:extLst>
              </a:tr>
              <a:tr h="216119">
                <a:tc>
                  <a:txBody>
                    <a:bodyPr/>
                    <a:lstStyle/>
                    <a:p>
                      <a:pPr algn="l" fontAlgn="base"/>
                      <a:r>
                        <a:rPr lang="en-US" sz="300" b="0">
                          <a:effectLst/>
                        </a:rPr>
                        <a:t>Canvas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draw pictures and others layouts like texts, graphics etc.</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02603133"/>
                  </a:ext>
                </a:extLst>
              </a:tr>
              <a:tr h="216119">
                <a:tc>
                  <a:txBody>
                    <a:bodyPr/>
                    <a:lstStyle/>
                    <a:p>
                      <a:pPr algn="l" fontAlgn="base"/>
                      <a:r>
                        <a:rPr lang="en-US" sz="300" b="0">
                          <a:effectLst/>
                        </a:rPr>
                        <a:t>ComboBox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contains a down arrow to select from list of available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0417606"/>
                  </a:ext>
                </a:extLst>
              </a:tr>
              <a:tr h="312969">
                <a:tc>
                  <a:txBody>
                    <a:bodyPr/>
                    <a:lstStyle/>
                    <a:p>
                      <a:pPr algn="l" fontAlgn="base"/>
                      <a:r>
                        <a:rPr lang="en-US" sz="300" b="0">
                          <a:effectLst/>
                        </a:rPr>
                        <a:t>CheckButton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displays a number of options to the user as toggle buttons from which user can select any number of options.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68138722"/>
                  </a:ext>
                </a:extLst>
              </a:tr>
              <a:tr h="248402">
                <a:tc>
                  <a:txBody>
                    <a:bodyPr/>
                    <a:lstStyle/>
                    <a:p>
                      <a:pPr algn="l" fontAlgn="base"/>
                      <a:r>
                        <a:rPr lang="en-US" sz="300" b="0">
                          <a:effectLst/>
                        </a:rPr>
                        <a:t>RadiButton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implement one-of-many selection as it allows only one option to be selected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825565"/>
                  </a:ext>
                </a:extLst>
              </a:tr>
              <a:tr h="151552">
                <a:tc>
                  <a:txBody>
                    <a:bodyPr/>
                    <a:lstStyle/>
                    <a:p>
                      <a:pPr algn="l" fontAlgn="base"/>
                      <a:r>
                        <a:rPr lang="en-US" sz="300" b="0">
                          <a:effectLst/>
                        </a:rPr>
                        <a:t>Entry</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input single line text entry from user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1145321"/>
                  </a:ext>
                </a:extLst>
              </a:tr>
              <a:tr h="183835">
                <a:tc>
                  <a:txBody>
                    <a:bodyPr/>
                    <a:lstStyle/>
                    <a:p>
                      <a:pPr algn="l" fontAlgn="base"/>
                      <a:r>
                        <a:rPr lang="en-US" sz="300" b="0">
                          <a:effectLst/>
                        </a:rPr>
                        <a:t>Frame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as container to hold and organize the widgets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9954574"/>
                  </a:ext>
                </a:extLst>
              </a:tr>
              <a:tr h="248402">
                <a:tc>
                  <a:txBody>
                    <a:bodyPr/>
                    <a:lstStyle/>
                    <a:p>
                      <a:pPr algn="l" fontAlgn="base"/>
                      <a:r>
                        <a:rPr lang="en-US" sz="300" b="0">
                          <a:effectLst/>
                        </a:rPr>
                        <a:t>Message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works same as that of label and refers to multi-line and non-editable 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0605236"/>
                  </a:ext>
                </a:extLst>
              </a:tr>
              <a:tr h="280686">
                <a:tc>
                  <a:txBody>
                    <a:bodyPr/>
                    <a:lstStyle/>
                    <a:p>
                      <a:pPr algn="l" fontAlgn="base"/>
                      <a:r>
                        <a:rPr lang="en-US" sz="300" b="0">
                          <a:effectLst/>
                        </a:rPr>
                        <a:t>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provide a graphical slider which allows to select any value from that scale</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47027311"/>
                  </a:ext>
                </a:extLst>
              </a:tr>
              <a:tr h="216119">
                <a:tc>
                  <a:txBody>
                    <a:bodyPr/>
                    <a:lstStyle/>
                    <a:p>
                      <a:pPr algn="l" fontAlgn="base"/>
                      <a:r>
                        <a:rPr lang="en-US" sz="300" b="0">
                          <a:effectLst/>
                        </a:rPr>
                        <a:t>Scrollbar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scroll down the contents. It provides a slide controller.</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8335737"/>
                  </a:ext>
                </a:extLst>
              </a:tr>
              <a:tr h="151552">
                <a:tc>
                  <a:txBody>
                    <a:bodyPr/>
                    <a:lstStyle/>
                    <a:p>
                      <a:pPr algn="l" fontAlgn="base"/>
                      <a:r>
                        <a:rPr lang="en-US" sz="300" b="0">
                          <a:effectLst/>
                        </a:rPr>
                        <a:t>SpinBox</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allows user to select from given set of values</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3341080"/>
                  </a:ext>
                </a:extLst>
              </a:tr>
              <a:tr h="248402">
                <a:tc>
                  <a:txBody>
                    <a:bodyPr/>
                    <a:lstStyle/>
                    <a:p>
                      <a:pPr algn="l" fontAlgn="base"/>
                      <a:r>
                        <a:rPr lang="en-US" sz="300" b="0">
                          <a:effectLst/>
                        </a:rPr>
                        <a:t>Text</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allows user to edit multiline text and format the way it has to be displayed</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53971"/>
                  </a:ext>
                </a:extLst>
              </a:tr>
              <a:tr h="183835">
                <a:tc>
                  <a:txBody>
                    <a:bodyPr/>
                    <a:lstStyle/>
                    <a:p>
                      <a:pPr algn="l" fontAlgn="base"/>
                      <a:r>
                        <a:rPr lang="en-US" sz="300" b="0">
                          <a:effectLst/>
                        </a:rPr>
                        <a:t>Menu</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300" b="0">
                          <a:effectLst/>
                        </a:rPr>
                        <a:t>It is used to create all kinds of menu used by an application</a:t>
                      </a:r>
                    </a:p>
                  </a:txBody>
                  <a:tcPr marL="15401" marR="15401" marT="15401" marB="1540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53731508"/>
                  </a:ext>
                </a:extLst>
              </a:tr>
            </a:tbl>
          </a:graphicData>
        </a:graphic>
      </p:graphicFrame>
      <p:sp>
        <p:nvSpPr>
          <p:cNvPr id="2" name="Rectangle 1">
            <a:extLst>
              <a:ext uri="{FF2B5EF4-FFF2-40B4-BE49-F238E27FC236}">
                <a16:creationId xmlns:a16="http://schemas.microsoft.com/office/drawing/2014/main" id="{73FF8830-8133-4D73-B682-2E959B1FB5A6}"/>
              </a:ext>
            </a:extLst>
          </p:cNvPr>
          <p:cNvSpPr/>
          <p:nvPr/>
        </p:nvSpPr>
        <p:spPr>
          <a:xfrm>
            <a:off x="7301949" y="2338145"/>
            <a:ext cx="1005424"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a:p>
            <a:pPr algn="ctr"/>
            <a:r>
              <a:rPr lang="en-US" sz="800" err="1">
                <a:solidFill>
                  <a:schemeClr val="bg1"/>
                </a:solidFill>
                <a:latin typeface="Arial" panose="020B0604020202020204" pitchFamily="34" charset="0"/>
                <a:cs typeface="Arial" panose="020B0604020202020204" pitchFamily="34" charset="0"/>
              </a:rPr>
              <a:t>tk</a:t>
            </a:r>
            <a:endParaRPr lang="en-US" sz="80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4671704-C06D-404F-84BA-7E823ED02B14}"/>
              </a:ext>
            </a:extLst>
          </p:cNvPr>
          <p:cNvSpPr/>
          <p:nvPr/>
        </p:nvSpPr>
        <p:spPr>
          <a:xfrm>
            <a:off x="7376185" y="2820843"/>
            <a:ext cx="1079898" cy="293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&lt;&lt;Tk commands&gt;&gt;</a:t>
            </a:r>
          </a:p>
          <a:p>
            <a:pPr algn="ctr"/>
            <a:r>
              <a:rPr lang="en-US" sz="800">
                <a:solidFill>
                  <a:schemeClr val="bg1"/>
                </a:solidFill>
                <a:latin typeface="Arial" panose="020B0604020202020204" pitchFamily="34" charset="0"/>
                <a:cs typeface="Arial" panose="020B0604020202020204" pitchFamily="34" charset="0"/>
              </a:rPr>
              <a:t>Tk</a:t>
            </a:r>
          </a:p>
        </p:txBody>
      </p:sp>
      <p:sp>
        <p:nvSpPr>
          <p:cNvPr id="4" name="Rectangle 3">
            <a:extLst>
              <a:ext uri="{FF2B5EF4-FFF2-40B4-BE49-F238E27FC236}">
                <a16:creationId xmlns:a16="http://schemas.microsoft.com/office/drawing/2014/main" id="{3874131E-E361-435E-AFFA-4F15C51D0CA8}"/>
              </a:ext>
            </a:extLst>
          </p:cNvPr>
          <p:cNvSpPr/>
          <p:nvPr/>
        </p:nvSpPr>
        <p:spPr>
          <a:xfrm>
            <a:off x="7376185" y="3706371"/>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Menu</a:t>
            </a:r>
          </a:p>
        </p:txBody>
      </p:sp>
      <p:sp>
        <p:nvSpPr>
          <p:cNvPr id="5" name="Rectangle 4">
            <a:extLst>
              <a:ext uri="{FF2B5EF4-FFF2-40B4-BE49-F238E27FC236}">
                <a16:creationId xmlns:a16="http://schemas.microsoft.com/office/drawing/2014/main" id="{C548A1F3-BB90-4AD4-A383-A1137F46651E}"/>
              </a:ext>
            </a:extLst>
          </p:cNvPr>
          <p:cNvSpPr/>
          <p:nvPr/>
        </p:nvSpPr>
        <p:spPr>
          <a:xfrm>
            <a:off x="7376185" y="4200542"/>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Label</a:t>
            </a:r>
          </a:p>
        </p:txBody>
      </p:sp>
      <p:sp>
        <p:nvSpPr>
          <p:cNvPr id="6" name="Rectangle 5">
            <a:extLst>
              <a:ext uri="{FF2B5EF4-FFF2-40B4-BE49-F238E27FC236}">
                <a16:creationId xmlns:a16="http://schemas.microsoft.com/office/drawing/2014/main" id="{A2F5E097-69A8-480A-98C9-42BB94BBC66F}"/>
              </a:ext>
            </a:extLst>
          </p:cNvPr>
          <p:cNvSpPr/>
          <p:nvPr/>
        </p:nvSpPr>
        <p:spPr>
          <a:xfrm>
            <a:off x="7376185" y="3923482"/>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Button</a:t>
            </a:r>
          </a:p>
        </p:txBody>
      </p:sp>
      <p:sp>
        <p:nvSpPr>
          <p:cNvPr id="16" name="Rectangle 15">
            <a:extLst>
              <a:ext uri="{FF2B5EF4-FFF2-40B4-BE49-F238E27FC236}">
                <a16:creationId xmlns:a16="http://schemas.microsoft.com/office/drawing/2014/main" id="{18C6B940-014D-410D-8733-9CF604441788}"/>
              </a:ext>
            </a:extLst>
          </p:cNvPr>
          <p:cNvSpPr/>
          <p:nvPr/>
        </p:nvSpPr>
        <p:spPr>
          <a:xfrm>
            <a:off x="2668787" y="1700477"/>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&lt;&lt;Python3.py&gt;&gt;</a:t>
            </a:r>
          </a:p>
          <a:p>
            <a:pPr algn="ctr"/>
            <a:r>
              <a:rPr lang="en-US" sz="800" err="1">
                <a:solidFill>
                  <a:schemeClr val="bg1"/>
                </a:solidFill>
                <a:latin typeface="Arial" panose="020B0604020202020204" pitchFamily="34" charset="0"/>
                <a:cs typeface="Arial" panose="020B0604020202020204" pitchFamily="34" charset="0"/>
              </a:rPr>
              <a:t>SensorsAppPage</a:t>
            </a:r>
            <a:endParaRPr lang="en-US" sz="80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A88CD55-8F3C-4661-865E-3FC879257BE2}"/>
              </a:ext>
            </a:extLst>
          </p:cNvPr>
          <p:cNvSpPr/>
          <p:nvPr/>
        </p:nvSpPr>
        <p:spPr>
          <a:xfrm>
            <a:off x="2743125" y="2067151"/>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PageView</a:t>
            </a:r>
            <a:endParaRPr lang="en-US" sz="800">
              <a:solidFill>
                <a:schemeClr val="bg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4A3E089-D923-497A-B925-BE5D6792E819}"/>
              </a:ext>
            </a:extLst>
          </p:cNvPr>
          <p:cNvSpPr/>
          <p:nvPr/>
        </p:nvSpPr>
        <p:spPr>
          <a:xfrm>
            <a:off x="4099081" y="2052513"/>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StartPage</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sp>
        <p:nvSpPr>
          <p:cNvPr id="22" name="Rectangle 21">
            <a:extLst>
              <a:ext uri="{FF2B5EF4-FFF2-40B4-BE49-F238E27FC236}">
                <a16:creationId xmlns:a16="http://schemas.microsoft.com/office/drawing/2014/main" id="{F89D63D0-310C-4DF6-946C-4DA0F6258A58}"/>
              </a:ext>
            </a:extLst>
          </p:cNvPr>
          <p:cNvSpPr/>
          <p:nvPr/>
        </p:nvSpPr>
        <p:spPr>
          <a:xfrm>
            <a:off x="4099083" y="2342854"/>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PageOne</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sp>
        <p:nvSpPr>
          <p:cNvPr id="24" name="Rectangle 23">
            <a:extLst>
              <a:ext uri="{FF2B5EF4-FFF2-40B4-BE49-F238E27FC236}">
                <a16:creationId xmlns:a16="http://schemas.microsoft.com/office/drawing/2014/main" id="{4249EF32-DD30-420D-8CA0-EE03152C75C3}"/>
              </a:ext>
            </a:extLst>
          </p:cNvPr>
          <p:cNvSpPr/>
          <p:nvPr/>
        </p:nvSpPr>
        <p:spPr>
          <a:xfrm>
            <a:off x="4099082" y="266504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PageTwo</a:t>
            </a:r>
            <a:r>
              <a:rPr lang="en-US" sz="800">
                <a:solidFill>
                  <a:schemeClr val="bg1"/>
                </a:solidFill>
                <a:latin typeface="Arial" panose="020B0604020202020204" pitchFamily="34" charset="0"/>
                <a:cs typeface="Arial" panose="020B0604020202020204" pitchFamily="34" charset="0"/>
              </a:rPr>
              <a:t>(</a:t>
            </a:r>
            <a:r>
              <a:rPr lang="en-US" sz="800" err="1">
                <a:solidFill>
                  <a:schemeClr val="bg1"/>
                </a:solidFill>
                <a:latin typeface="Arial" panose="020B0604020202020204" pitchFamily="34" charset="0"/>
                <a:cs typeface="Arial" panose="020B0604020202020204" pitchFamily="34" charset="0"/>
              </a:rPr>
              <a:t>tk.Frame</a:t>
            </a:r>
            <a:r>
              <a:rPr lang="en-US" sz="800">
                <a:solidFill>
                  <a:schemeClr val="bg1"/>
                </a:solidFill>
                <a:latin typeface="Arial" panose="020B0604020202020204" pitchFamily="34" charset="0"/>
                <a:cs typeface="Arial" panose="020B0604020202020204" pitchFamily="34" charset="0"/>
              </a:rPr>
              <a:t>)</a:t>
            </a:r>
          </a:p>
        </p:txBody>
      </p:sp>
      <p:grpSp>
        <p:nvGrpSpPr>
          <p:cNvPr id="58" name="Group 57">
            <a:extLst>
              <a:ext uri="{FF2B5EF4-FFF2-40B4-BE49-F238E27FC236}">
                <a16:creationId xmlns:a16="http://schemas.microsoft.com/office/drawing/2014/main" id="{E9E7AAFE-045C-4A10-B7F5-AE5244A11FF5}"/>
              </a:ext>
            </a:extLst>
          </p:cNvPr>
          <p:cNvGrpSpPr/>
          <p:nvPr/>
        </p:nvGrpSpPr>
        <p:grpSpPr>
          <a:xfrm>
            <a:off x="353775" y="1079650"/>
            <a:ext cx="1191699" cy="1188007"/>
            <a:chOff x="285409" y="1037664"/>
            <a:chExt cx="1191699" cy="1188007"/>
          </a:xfrm>
        </p:grpSpPr>
        <p:sp>
          <p:nvSpPr>
            <p:cNvPr id="26" name="Rectangle 25">
              <a:extLst>
                <a:ext uri="{FF2B5EF4-FFF2-40B4-BE49-F238E27FC236}">
                  <a16:creationId xmlns:a16="http://schemas.microsoft.com/office/drawing/2014/main" id="{31DCB0A3-7938-44A9-8E96-4503099BCDAF}"/>
                </a:ext>
              </a:extLst>
            </p:cNvPr>
            <p:cNvSpPr/>
            <p:nvPr/>
          </p:nvSpPr>
          <p:spPr>
            <a:xfrm>
              <a:off x="285419" y="1037664"/>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&lt;&lt;app&gt;&gt;</a:t>
              </a:r>
            </a:p>
            <a:p>
              <a:pPr algn="ctr"/>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17FAA200-2E85-4714-B214-7880C91FDDB8}"/>
                </a:ext>
              </a:extLst>
            </p:cNvPr>
            <p:cNvSpPr/>
            <p:nvPr/>
          </p:nvSpPr>
          <p:spPr>
            <a:xfrm>
              <a:off x="285409" y="19118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Sensors_App_View</a:t>
              </a:r>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285415" y="128323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app</a:t>
              </a:r>
            </a:p>
          </p:txBody>
        </p:sp>
        <p:sp>
          <p:nvSpPr>
            <p:cNvPr id="32" name="Rectangle 31">
              <a:extLst>
                <a:ext uri="{FF2B5EF4-FFF2-40B4-BE49-F238E27FC236}">
                  <a16:creationId xmlns:a16="http://schemas.microsoft.com/office/drawing/2014/main" id="{E2CD385C-2C3D-4472-AAB5-D39E2036F060}"/>
                </a:ext>
              </a:extLst>
            </p:cNvPr>
            <p:cNvSpPr/>
            <p:nvPr/>
          </p:nvSpPr>
          <p:spPr>
            <a:xfrm>
              <a:off x="285414" y="1440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version</a:t>
              </a:r>
            </a:p>
          </p:txBody>
        </p:sp>
        <p:sp>
          <p:nvSpPr>
            <p:cNvPr id="34" name="Rectangle 33">
              <a:extLst>
                <a:ext uri="{FF2B5EF4-FFF2-40B4-BE49-F238E27FC236}">
                  <a16:creationId xmlns:a16="http://schemas.microsoft.com/office/drawing/2014/main" id="{5E95F1AB-08F3-45A6-B0AD-F5606D27DD4D}"/>
                </a:ext>
              </a:extLst>
            </p:cNvPr>
            <p:cNvSpPr/>
            <p:nvPr/>
          </p:nvSpPr>
          <p:spPr>
            <a:xfrm>
              <a:off x="285413" y="159914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Setup_page</a:t>
              </a:r>
              <a:endParaRPr lang="en-US" sz="80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9C973405-523C-4778-9365-25EC339BF6F6}"/>
                </a:ext>
              </a:extLst>
            </p:cNvPr>
            <p:cNvSpPr/>
            <p:nvPr/>
          </p:nvSpPr>
          <p:spPr>
            <a:xfrm>
              <a:off x="285409" y="17547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App_Name</a:t>
              </a:r>
              <a:endParaRPr lang="en-US" sz="80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3712BDE-C3C9-4D57-890C-F5F88EAE0CCE}"/>
                </a:ext>
              </a:extLst>
            </p:cNvPr>
            <p:cNvSpPr/>
            <p:nvPr/>
          </p:nvSpPr>
          <p:spPr>
            <a:xfrm>
              <a:off x="285409" y="2068509"/>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application_loop</a:t>
              </a:r>
              <a:r>
                <a:rPr lang="en-US" sz="800">
                  <a:solidFill>
                    <a:schemeClr val="bg1"/>
                  </a:solidFill>
                  <a:latin typeface="Arial" panose="020B0604020202020204" pitchFamily="34" charset="0"/>
                  <a:cs typeface="Arial" panose="020B0604020202020204" pitchFamily="34" charset="0"/>
                </a:rPr>
                <a:t>()</a:t>
              </a:r>
            </a:p>
          </p:txBody>
        </p:sp>
      </p:gr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&lt;&lt;Python3.py&gt;&gt;</a:t>
            </a:r>
          </a:p>
          <a:p>
            <a:pPr algn="ctr"/>
            <a:r>
              <a:rPr lang="en-US" sz="800" err="1">
                <a:solidFill>
                  <a:schemeClr val="bg1"/>
                </a:solidFill>
                <a:latin typeface="Arial" panose="020B0604020202020204" pitchFamily="34" charset="0"/>
                <a:cs typeface="Arial" panose="020B0604020202020204" pitchFamily="34" charset="0"/>
              </a:rPr>
              <a:t>SensorsAppPage</a:t>
            </a:r>
            <a:endParaRPr lang="en-US" sz="800">
              <a:solidFill>
                <a:schemeClr val="bg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43" name="Diamond 42">
            <a:extLst>
              <a:ext uri="{FF2B5EF4-FFF2-40B4-BE49-F238E27FC236}">
                <a16:creationId xmlns:a16="http://schemas.microsoft.com/office/drawing/2014/main" id="{66DED7F8-2663-40B2-8902-67EB2C0F1E45}"/>
              </a:ext>
            </a:extLst>
          </p:cNvPr>
          <p:cNvSpPr/>
          <p:nvPr/>
        </p:nvSpPr>
        <p:spPr>
          <a:xfrm>
            <a:off x="882955" y="748976"/>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A13E60F4-04B3-4BE5-A2CC-10BCE087E001}"/>
              </a:ext>
            </a:extLst>
          </p:cNvPr>
          <p:cNvCxnSpPr>
            <a:stCxn id="43" idx="2"/>
            <a:endCxn id="26" idx="0"/>
          </p:cNvCxnSpPr>
          <p:nvPr/>
        </p:nvCxnSpPr>
        <p:spPr>
          <a:xfrm>
            <a:off x="949630" y="906138"/>
            <a:ext cx="0" cy="173512"/>
          </a:xfrm>
          <a:prstGeom prst="lin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grpSp>
        <p:nvGrpSpPr>
          <p:cNvPr id="56" name="Group 55">
            <a:extLst>
              <a:ext uri="{FF2B5EF4-FFF2-40B4-BE49-F238E27FC236}">
                <a16:creationId xmlns:a16="http://schemas.microsoft.com/office/drawing/2014/main" id="{2BA50993-E5F5-4D50-AE87-D138D85A49AE}"/>
              </a:ext>
            </a:extLst>
          </p:cNvPr>
          <p:cNvGrpSpPr/>
          <p:nvPr/>
        </p:nvGrpSpPr>
        <p:grpSpPr>
          <a:xfrm>
            <a:off x="1543773" y="1910290"/>
            <a:ext cx="1125010" cy="133566"/>
            <a:chOff x="1477098" y="1910290"/>
            <a:chExt cx="1191685" cy="157162"/>
          </a:xfrm>
        </p:grpSpPr>
        <p:sp>
          <p:nvSpPr>
            <p:cNvPr id="46" name="Diamond 45">
              <a:extLst>
                <a:ext uri="{FF2B5EF4-FFF2-40B4-BE49-F238E27FC236}">
                  <a16:creationId xmlns:a16="http://schemas.microsoft.com/office/drawing/2014/main" id="{E816C34A-422D-4DF7-A171-5E1D05583665}"/>
                </a:ext>
              </a:extLst>
            </p:cNvPr>
            <p:cNvSpPr/>
            <p:nvPr/>
          </p:nvSpPr>
          <p:spPr>
            <a:xfrm>
              <a:off x="1477098" y="1910290"/>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54" name="Connector: Elbow 53">
              <a:extLst>
                <a:ext uri="{FF2B5EF4-FFF2-40B4-BE49-F238E27FC236}">
                  <a16:creationId xmlns:a16="http://schemas.microsoft.com/office/drawing/2014/main" id="{E053083E-87E4-48F2-A5B9-AAE027C51966}"/>
                </a:ext>
              </a:extLst>
            </p:cNvPr>
            <p:cNvCxnSpPr>
              <a:stCxn id="46" idx="3"/>
            </p:cNvCxnSpPr>
            <p:nvPr/>
          </p:nvCxnSpPr>
          <p:spPr>
            <a:xfrm>
              <a:off x="1610448" y="1988871"/>
              <a:ext cx="1058335" cy="37341"/>
            </a:xfrm>
            <a:prstGeom prst="bentConnector3">
              <a:avLst>
                <a:gd name="adj1" fmla="val 3908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4EEE03B3-9C4A-4335-A7E9-5306BE1C0BE7}"/>
              </a:ext>
            </a:extLst>
          </p:cNvPr>
          <p:cNvSpPr/>
          <p:nvPr/>
        </p:nvSpPr>
        <p:spPr>
          <a:xfrm>
            <a:off x="2668783" y="1944091"/>
            <a:ext cx="4322156" cy="24501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1C458E02-6C83-40C2-9F4B-D36DDF253399}"/>
              </a:ext>
            </a:extLst>
          </p:cNvPr>
          <p:cNvSpPr/>
          <p:nvPr/>
        </p:nvSpPr>
        <p:spPr>
          <a:xfrm>
            <a:off x="5593288" y="2052513"/>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tk</a:t>
            </a:r>
            <a:endParaRPr lang="en-US" sz="800">
              <a:solidFill>
                <a:schemeClr val="bg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BF7A3B9-EEC5-40E4-B947-808213699B46}"/>
              </a:ext>
            </a:extLst>
          </p:cNvPr>
          <p:cNvSpPr/>
          <p:nvPr/>
        </p:nvSpPr>
        <p:spPr>
          <a:xfrm>
            <a:off x="5593288" y="2271654"/>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ttk</a:t>
            </a:r>
            <a:endParaRPr lang="en-US" sz="800">
              <a:solidFill>
                <a:schemeClr val="bg1"/>
              </a:solidFill>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CD24E45E-2336-45D1-AF65-0236DF12C822}"/>
              </a:ext>
            </a:extLst>
          </p:cNvPr>
          <p:cNvSpPr/>
          <p:nvPr/>
        </p:nvSpPr>
        <p:spPr>
          <a:xfrm>
            <a:off x="5593288" y="2465883"/>
            <a:ext cx="1005424"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strftime</a:t>
            </a:r>
            <a:endParaRPr lang="en-US" sz="80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F8E28BC4-A0D1-43A1-99AD-0080B84638A7}"/>
              </a:ext>
            </a:extLst>
          </p:cNvPr>
          <p:cNvSpPr/>
          <p:nvPr/>
        </p:nvSpPr>
        <p:spPr>
          <a:xfrm>
            <a:off x="2743125" y="222418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menubar</a:t>
            </a:r>
            <a:endParaRPr lang="en-US" sz="800">
              <a:solidFill>
                <a:schemeClr val="bg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B83AE927-7C9B-47AC-9FD7-58B9E8A105BC}"/>
              </a:ext>
            </a:extLst>
          </p:cNvPr>
          <p:cNvSpPr/>
          <p:nvPr/>
        </p:nvSpPr>
        <p:spPr>
          <a:xfrm>
            <a:off x="2743125" y="3109366"/>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view_Add_File</a:t>
            </a:r>
            <a:r>
              <a:rPr lang="en-US" sz="800">
                <a:solidFill>
                  <a:schemeClr val="bg1"/>
                </a:solidFill>
                <a:latin typeface="Arial" panose="020B0604020202020204" pitchFamily="34" charset="0"/>
                <a:cs typeface="Arial" panose="020B0604020202020204" pitchFamily="34" charset="0"/>
              </a:rPr>
              <a:t>()</a:t>
            </a:r>
          </a:p>
        </p:txBody>
      </p:sp>
      <p:sp>
        <p:nvSpPr>
          <p:cNvPr id="73" name="Rectangle 72">
            <a:extLst>
              <a:ext uri="{FF2B5EF4-FFF2-40B4-BE49-F238E27FC236}">
                <a16:creationId xmlns:a16="http://schemas.microsoft.com/office/drawing/2014/main" id="{E3BD831C-F43C-4FF3-AB70-D457A1150DA2}"/>
              </a:ext>
            </a:extLst>
          </p:cNvPr>
          <p:cNvSpPr/>
          <p:nvPr/>
        </p:nvSpPr>
        <p:spPr>
          <a:xfrm>
            <a:off x="2743124" y="3276322"/>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view_Add_Help</a:t>
            </a:r>
            <a:r>
              <a:rPr lang="en-US" sz="800">
                <a:solidFill>
                  <a:schemeClr val="bg1"/>
                </a:solidFill>
                <a:latin typeface="Arial" panose="020B0604020202020204" pitchFamily="34" charset="0"/>
                <a:cs typeface="Arial" panose="020B0604020202020204" pitchFamily="34" charset="0"/>
              </a:rPr>
              <a:t>()</a:t>
            </a:r>
          </a:p>
        </p:txBody>
      </p:sp>
      <p:sp>
        <p:nvSpPr>
          <p:cNvPr id="75" name="Rectangle 74">
            <a:extLst>
              <a:ext uri="{FF2B5EF4-FFF2-40B4-BE49-F238E27FC236}">
                <a16:creationId xmlns:a16="http://schemas.microsoft.com/office/drawing/2014/main" id="{E96D2A5F-7D69-443F-918C-4A61EBE0B7B9}"/>
              </a:ext>
            </a:extLst>
          </p:cNvPr>
          <p:cNvSpPr/>
          <p:nvPr/>
        </p:nvSpPr>
        <p:spPr>
          <a:xfrm>
            <a:off x="2743123" y="2381225"/>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container</a:t>
            </a:r>
          </a:p>
        </p:txBody>
      </p:sp>
      <p:sp>
        <p:nvSpPr>
          <p:cNvPr id="77" name="Rectangle 76">
            <a:extLst>
              <a:ext uri="{FF2B5EF4-FFF2-40B4-BE49-F238E27FC236}">
                <a16:creationId xmlns:a16="http://schemas.microsoft.com/office/drawing/2014/main" id="{8E3AA5DE-1BD8-4957-B0C4-52215A8CC33B}"/>
              </a:ext>
            </a:extLst>
          </p:cNvPr>
          <p:cNvSpPr/>
          <p:nvPr/>
        </p:nvSpPr>
        <p:spPr>
          <a:xfrm>
            <a:off x="2743122" y="2549870"/>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frames{}</a:t>
            </a:r>
          </a:p>
        </p:txBody>
      </p:sp>
      <p:sp>
        <p:nvSpPr>
          <p:cNvPr id="79" name="Rectangle 78">
            <a:extLst>
              <a:ext uri="{FF2B5EF4-FFF2-40B4-BE49-F238E27FC236}">
                <a16:creationId xmlns:a16="http://schemas.microsoft.com/office/drawing/2014/main" id="{49E9D600-5F41-44FA-B280-C09363373192}"/>
              </a:ext>
            </a:extLst>
          </p:cNvPr>
          <p:cNvSpPr/>
          <p:nvPr/>
        </p:nvSpPr>
        <p:spPr>
          <a:xfrm>
            <a:off x="2743121" y="3448583"/>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show_frame</a:t>
            </a:r>
            <a:r>
              <a:rPr lang="en-US" sz="800">
                <a:solidFill>
                  <a:schemeClr val="bg1"/>
                </a:solidFill>
                <a:latin typeface="Arial" panose="020B0604020202020204" pitchFamily="34" charset="0"/>
                <a:cs typeface="Arial" panose="020B0604020202020204" pitchFamily="34" charset="0"/>
              </a:rPr>
              <a:t>(self, </a:t>
            </a:r>
            <a:r>
              <a:rPr lang="en-US" sz="800" err="1">
                <a:solidFill>
                  <a:schemeClr val="bg1"/>
                </a:solidFill>
                <a:latin typeface="Arial" panose="020B0604020202020204" pitchFamily="34" charset="0"/>
                <a:cs typeface="Arial" panose="020B0604020202020204" pitchFamily="34" charset="0"/>
              </a:rPr>
              <a:t>cont</a:t>
            </a:r>
            <a:r>
              <a:rPr lang="en-US" sz="800">
                <a:solidFill>
                  <a:schemeClr val="bg1"/>
                </a:solidFill>
                <a:latin typeface="Arial" panose="020B0604020202020204" pitchFamily="34" charset="0"/>
                <a:cs typeface="Arial" panose="020B0604020202020204" pitchFamily="34" charset="0"/>
              </a:rPr>
              <a:t>)</a:t>
            </a:r>
          </a:p>
        </p:txBody>
      </p:sp>
      <p:sp>
        <p:nvSpPr>
          <p:cNvPr id="81" name="Rectangle 80">
            <a:extLst>
              <a:ext uri="{FF2B5EF4-FFF2-40B4-BE49-F238E27FC236}">
                <a16:creationId xmlns:a16="http://schemas.microsoft.com/office/drawing/2014/main" id="{193BE1A0-E2A4-4117-9B3F-5CE11B3DAAAA}"/>
              </a:ext>
            </a:extLst>
          </p:cNvPr>
          <p:cNvSpPr/>
          <p:nvPr/>
        </p:nvSpPr>
        <p:spPr>
          <a:xfrm>
            <a:off x="2743121" y="270339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file</a:t>
            </a:r>
          </a:p>
        </p:txBody>
      </p:sp>
      <p:sp>
        <p:nvSpPr>
          <p:cNvPr id="83" name="Rectangle 82">
            <a:extLst>
              <a:ext uri="{FF2B5EF4-FFF2-40B4-BE49-F238E27FC236}">
                <a16:creationId xmlns:a16="http://schemas.microsoft.com/office/drawing/2014/main" id="{90F62E16-2FF6-4384-A8FE-962FA763E414}"/>
              </a:ext>
            </a:extLst>
          </p:cNvPr>
          <p:cNvSpPr/>
          <p:nvPr/>
        </p:nvSpPr>
        <p:spPr>
          <a:xfrm>
            <a:off x="2740930" y="28726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help</a:t>
            </a:r>
          </a:p>
        </p:txBody>
      </p:sp>
      <p:sp>
        <p:nvSpPr>
          <p:cNvPr id="85" name="Rectangle 84">
            <a:extLst>
              <a:ext uri="{FF2B5EF4-FFF2-40B4-BE49-F238E27FC236}">
                <a16:creationId xmlns:a16="http://schemas.microsoft.com/office/drawing/2014/main" id="{36568C6F-61C0-4FAF-B78A-F12DA1F6340D}"/>
              </a:ext>
            </a:extLst>
          </p:cNvPr>
          <p:cNvSpPr/>
          <p:nvPr/>
        </p:nvSpPr>
        <p:spPr>
          <a:xfrm>
            <a:off x="2740930" y="3615539"/>
            <a:ext cx="1328817"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view_loop</a:t>
            </a:r>
            <a:r>
              <a:rPr lang="en-US" sz="800">
                <a:solidFill>
                  <a:schemeClr val="bg1"/>
                </a:solidFill>
                <a:latin typeface="Arial" panose="020B0604020202020204" pitchFamily="34" charset="0"/>
                <a:cs typeface="Arial" panose="020B0604020202020204" pitchFamily="34" charset="0"/>
              </a:rPr>
              <a:t>(self)</a:t>
            </a:r>
          </a:p>
        </p:txBody>
      </p:sp>
      <p:sp>
        <p:nvSpPr>
          <p:cNvPr id="87" name="Rectangle 86">
            <a:extLst>
              <a:ext uri="{FF2B5EF4-FFF2-40B4-BE49-F238E27FC236}">
                <a16:creationId xmlns:a16="http://schemas.microsoft.com/office/drawing/2014/main" id="{1585FBA3-9F9D-474D-BBFF-3EB95BCA2E73}"/>
              </a:ext>
            </a:extLst>
          </p:cNvPr>
          <p:cNvSpPr/>
          <p:nvPr/>
        </p:nvSpPr>
        <p:spPr>
          <a:xfrm>
            <a:off x="7301949" y="2586083"/>
            <a:ext cx="3220389" cy="24501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5BA356BF-B980-4741-9EB9-80057F278D2F}"/>
              </a:ext>
            </a:extLst>
          </p:cNvPr>
          <p:cNvSpPr/>
          <p:nvPr/>
        </p:nvSpPr>
        <p:spPr>
          <a:xfrm>
            <a:off x="7376185" y="2663681"/>
            <a:ext cx="1079898"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tkinter</a:t>
            </a:r>
            <a:endParaRPr lang="en-US" sz="800">
              <a:solidFill>
                <a:schemeClr val="bg1"/>
              </a:solidFill>
              <a:latin typeface="Arial" panose="020B0604020202020204" pitchFamily="34" charset="0"/>
              <a:cs typeface="Arial" panose="020B0604020202020204" pitchFamily="34" charset="0"/>
            </a:endParaRPr>
          </a:p>
        </p:txBody>
      </p:sp>
      <p:sp>
        <p:nvSpPr>
          <p:cNvPr id="91" name="Rectangle 90">
            <a:extLst>
              <a:ext uri="{FF2B5EF4-FFF2-40B4-BE49-F238E27FC236}">
                <a16:creationId xmlns:a16="http://schemas.microsoft.com/office/drawing/2014/main" id="{3D4AC077-FD16-4A1D-AB79-6627FC56DA64}"/>
              </a:ext>
            </a:extLst>
          </p:cNvPr>
          <p:cNvSpPr/>
          <p:nvPr/>
        </p:nvSpPr>
        <p:spPr>
          <a:xfrm>
            <a:off x="7376185" y="3118309"/>
            <a:ext cx="1079898"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a:t>
            </a:r>
          </a:p>
        </p:txBody>
      </p:sp>
    </p:spTree>
    <p:extLst>
      <p:ext uri="{BB962C8B-B14F-4D97-AF65-F5344CB8AC3E}">
        <p14:creationId xmlns:p14="http://schemas.microsoft.com/office/powerpoint/2010/main" val="191307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Tk ( master, option, ...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master</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3" name="Table 2">
            <a:extLst>
              <a:ext uri="{FF2B5EF4-FFF2-40B4-BE49-F238E27FC236}">
                <a16:creationId xmlns:a16="http://schemas.microsoft.com/office/drawing/2014/main" id="{97648F59-E009-4569-B8A5-E0DC836DB9A6}"/>
              </a:ext>
            </a:extLst>
          </p:cNvPr>
          <p:cNvGraphicFramePr>
            <a:graphicFrameLocks noGrp="1"/>
          </p:cNvGraphicFramePr>
          <p:nvPr>
            <p:extLst>
              <p:ext uri="{D42A27DB-BD31-4B8C-83A1-F6EECF244321}">
                <p14:modId xmlns:p14="http://schemas.microsoft.com/office/powerpoint/2010/main" val="2045084931"/>
              </p:ext>
            </p:extLst>
          </p:nvPr>
        </p:nvGraphicFramePr>
        <p:xfrm>
          <a:off x="2286635" y="1087967"/>
          <a:ext cx="3905250" cy="3784600"/>
        </p:xfrm>
        <a:graphic>
          <a:graphicData uri="http://schemas.openxmlformats.org/drawingml/2006/table">
            <a:tbl>
              <a:tblPr>
                <a:tableStyleId>{5C22544A-7EE6-4342-B048-85BDC9FD1C3A}</a:tableStyleId>
              </a:tblPr>
              <a:tblGrid>
                <a:gridCol w="842434">
                  <a:extLst>
                    <a:ext uri="{9D8B030D-6E8A-4147-A177-3AD203B41FA5}">
                      <a16:colId xmlns:a16="http://schemas.microsoft.com/office/drawing/2014/main" val="1266485316"/>
                    </a:ext>
                  </a:extLst>
                </a:gridCol>
                <a:gridCol w="3062816">
                  <a:extLst>
                    <a:ext uri="{9D8B030D-6E8A-4147-A177-3AD203B41FA5}">
                      <a16:colId xmlns:a16="http://schemas.microsoft.com/office/drawing/2014/main" val="795286277"/>
                    </a:ext>
                  </a:extLst>
                </a:gridCol>
              </a:tblGrid>
              <a:tr h="184150">
                <a:tc>
                  <a:txBody>
                    <a:bodyPr/>
                    <a:lstStyle/>
                    <a:p>
                      <a:pPr algn="l" fontAlgn="t"/>
                      <a:r>
                        <a:rPr lang="en-US" sz="900" u="none" strike="noStrike">
                          <a:effectLst/>
                        </a:rPr>
                        <a:t>Widget</a:t>
                      </a:r>
                      <a:endParaRPr lang="en-US" sz="900" b="1" i="0" u="none" strike="noStrike">
                        <a:solidFill>
                          <a:srgbClr val="000000"/>
                        </a:solidFill>
                        <a:effectLst/>
                        <a:latin typeface="Times New Roman" panose="02020603050405020304" pitchFamily="18" charset="0"/>
                      </a:endParaRPr>
                    </a:p>
                  </a:txBody>
                  <a:tcPr marL="6350" marR="6350" marT="6350"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350" marR="6350" marT="6350" marB="0"/>
                </a:tc>
                <a:extLst>
                  <a:ext uri="{0D108BD9-81ED-4DB2-BD59-A6C34878D82A}">
                    <a16:rowId xmlns:a16="http://schemas.microsoft.com/office/drawing/2014/main" val="3711071126"/>
                  </a:ext>
                </a:extLst>
              </a:tr>
              <a:tr h="228600">
                <a:tc>
                  <a:txBody>
                    <a:bodyPr/>
                    <a:lstStyle/>
                    <a:p>
                      <a:pPr algn="l" fontAlgn="t"/>
                      <a:r>
                        <a:rPr lang="en-US" sz="700" u="none" strike="noStrike">
                          <a:effectLst/>
                        </a:rPr>
                        <a:t>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Button is used to add various kinds of buttons to the python application.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366146297"/>
                  </a:ext>
                </a:extLst>
              </a:tr>
              <a:tr h="184150">
                <a:tc>
                  <a:txBody>
                    <a:bodyPr/>
                    <a:lstStyle/>
                    <a:p>
                      <a:pPr algn="l" fontAlgn="t"/>
                      <a:r>
                        <a:rPr lang="en-US" sz="700" u="none" strike="noStrike">
                          <a:effectLst/>
                        </a:rPr>
                        <a:t>Canvas</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canvas widget is used to draw the canvas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54567923"/>
                  </a:ext>
                </a:extLst>
              </a:tr>
              <a:tr h="228600">
                <a:tc>
                  <a:txBody>
                    <a:bodyPr/>
                    <a:lstStyle/>
                    <a:p>
                      <a:pPr algn="l" fontAlgn="t"/>
                      <a:r>
                        <a:rPr lang="en-US" sz="700" u="none" strike="noStrike">
                          <a:effectLst/>
                        </a:rPr>
                        <a:t>Checkbutton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Checkbutton is used to display the CheckButton on the window.</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64500667"/>
                  </a:ext>
                </a:extLst>
              </a:tr>
              <a:tr h="228600">
                <a:tc>
                  <a:txBody>
                    <a:bodyPr/>
                    <a:lstStyle/>
                    <a:p>
                      <a:pPr algn="l" fontAlgn="t"/>
                      <a:r>
                        <a:rPr lang="en-US" sz="700" u="none" strike="noStrike">
                          <a:effectLst/>
                        </a:rPr>
                        <a:t>Entry</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entry widget is used to display the single-line text field to the user. It is commonly used to accept user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71897197"/>
                  </a:ext>
                </a:extLst>
              </a:tr>
              <a:tr h="228600">
                <a:tc>
                  <a:txBody>
                    <a:bodyPr/>
                    <a:lstStyle/>
                    <a:p>
                      <a:pPr algn="l" fontAlgn="t"/>
                      <a:r>
                        <a:rPr lang="en-US" sz="700" u="none" strike="noStrike">
                          <a:effectLst/>
                        </a:rPr>
                        <a:t>Frame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can be defined as a container to which, another widget can be added and organized.</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651422775"/>
                  </a:ext>
                </a:extLst>
              </a:tr>
              <a:tr h="228600">
                <a:tc>
                  <a:txBody>
                    <a:bodyPr/>
                    <a:lstStyle/>
                    <a:p>
                      <a:pPr algn="l" fontAlgn="t"/>
                      <a:r>
                        <a:rPr lang="en-US" sz="700" u="none" strike="noStrike">
                          <a:effectLst/>
                        </a:rPr>
                        <a:t>Label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A label is a text used to display some message or information about the other widgets.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066964755"/>
                  </a:ext>
                </a:extLst>
              </a:tr>
              <a:tr h="184150">
                <a:tc>
                  <a:txBody>
                    <a:bodyPr/>
                    <a:lstStyle/>
                    <a:p>
                      <a:pPr algn="l" fontAlgn="t"/>
                      <a:r>
                        <a:rPr lang="en-US" sz="700" u="none" strike="noStrike">
                          <a:effectLst/>
                        </a:rPr>
                        <a:t>ListBox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ListBox widget is used to display a list of options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878331101"/>
                  </a:ext>
                </a:extLst>
              </a:tr>
              <a:tr h="184150">
                <a:tc>
                  <a:txBody>
                    <a:bodyPr/>
                    <a:lstStyle/>
                    <a:p>
                      <a:pPr algn="l" fontAlgn="t"/>
                      <a:r>
                        <a:rPr lang="en-US" sz="700" u="none" strike="noStrike">
                          <a:effectLst/>
                        </a:rPr>
                        <a:t>Menubutton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Menubutton is used to display the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2332996"/>
                  </a:ext>
                </a:extLst>
              </a:tr>
              <a:tr h="184150">
                <a:tc>
                  <a:txBody>
                    <a:bodyPr/>
                    <a:lstStyle/>
                    <a:p>
                      <a:pPr algn="l" fontAlgn="t"/>
                      <a:r>
                        <a:rPr lang="en-US" sz="700" u="none" strike="noStrike">
                          <a:effectLst/>
                        </a:rPr>
                        <a:t>Menu</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add menu items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029036153"/>
                  </a:ext>
                </a:extLst>
              </a:tr>
              <a:tr h="234950">
                <a:tc>
                  <a:txBody>
                    <a:bodyPr/>
                    <a:lstStyle/>
                    <a:p>
                      <a:pPr algn="l" fontAlgn="t"/>
                      <a:r>
                        <a:rPr lang="en-US" sz="700" u="none" strike="noStrike">
                          <a:effectLst/>
                        </a:rPr>
                        <a:t>Message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Message widget is used to display the message-box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2243989588"/>
                  </a:ext>
                </a:extLst>
              </a:tr>
              <a:tr h="342900">
                <a:tc>
                  <a:txBody>
                    <a:bodyPr/>
                    <a:lstStyle/>
                    <a:p>
                      <a:pPr algn="l" fontAlgn="t"/>
                      <a:r>
                        <a:rPr lang="en-US" sz="700" u="none" strike="noStrike">
                          <a:effectLst/>
                        </a:rPr>
                        <a:t>Radiobutton</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The Radiobutton is different from a checkbutton. Here, the user is provided with various options and the user can select only one option among them.</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271773387"/>
                  </a:ext>
                </a:extLst>
              </a:tr>
              <a:tr h="190500">
                <a:tc>
                  <a:txBody>
                    <a:bodyPr/>
                    <a:lstStyle/>
                    <a:p>
                      <a:pPr algn="l" fontAlgn="t"/>
                      <a:r>
                        <a:rPr lang="en-US" sz="700" u="none" strike="noStrike">
                          <a:effectLst/>
                        </a:rPr>
                        <a:t>Scale</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provide the slider to the user.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3844347469"/>
                  </a:ext>
                </a:extLst>
              </a:tr>
              <a:tr h="228600">
                <a:tc>
                  <a:txBody>
                    <a:bodyPr/>
                    <a:lstStyle/>
                    <a:p>
                      <a:pPr algn="l" fontAlgn="t"/>
                      <a:r>
                        <a:rPr lang="en-US" sz="700" u="none" strike="noStrike">
                          <a:effectLst/>
                        </a:rPr>
                        <a:t>Scrollbar</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provides the scrollbar to the user so that the user can scroll the window up and down.</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668165242"/>
                  </a:ext>
                </a:extLst>
              </a:tr>
              <a:tr h="349250">
                <a:tc>
                  <a:txBody>
                    <a:bodyPr/>
                    <a:lstStyle/>
                    <a:p>
                      <a:pPr algn="l" fontAlgn="t"/>
                      <a:r>
                        <a:rPr lang="en-US" sz="700" u="none" strike="noStrike">
                          <a:effectLst/>
                        </a:rPr>
                        <a:t>Text</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different from Entry because it provides a multi-line text field to the user so that the user can write the text and edit the text inside it.</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6766195"/>
                  </a:ext>
                </a:extLst>
              </a:tr>
              <a:tr h="184150">
                <a:tc>
                  <a:txBody>
                    <a:bodyPr/>
                    <a:lstStyle/>
                    <a:p>
                      <a:pPr algn="l" fontAlgn="t"/>
                      <a:r>
                        <a:rPr lang="en-US" sz="700" u="none" strike="noStrike">
                          <a:effectLst/>
                        </a:rPr>
                        <a:t>Toplevel</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used to create a separate window container.</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50664311"/>
                  </a:ext>
                </a:extLst>
              </a:tr>
              <a:tr h="190500">
                <a:tc>
                  <a:txBody>
                    <a:bodyPr/>
                    <a:lstStyle/>
                    <a:p>
                      <a:pPr algn="l" fontAlgn="t"/>
                      <a:r>
                        <a:rPr lang="en-US" sz="700" u="none" strike="noStrike">
                          <a:effectLst/>
                        </a:rPr>
                        <a:t>Spinbox</a:t>
                      </a:r>
                      <a:endParaRPr lang="en-US" sz="700" b="0" i="0" u="none" strike="noStrike">
                        <a:solidFill>
                          <a:srgbClr val="000000"/>
                        </a:solidFill>
                        <a:effectLst/>
                        <a:latin typeface="Verdana" panose="020B0604030504040204" pitchFamily="34" charset="0"/>
                      </a:endParaRPr>
                    </a:p>
                  </a:txBody>
                  <a:tcPr marL="95250" marR="6350" marT="6350" marB="0"/>
                </a:tc>
                <a:tc>
                  <a:txBody>
                    <a:bodyPr/>
                    <a:lstStyle/>
                    <a:p>
                      <a:pPr algn="l" fontAlgn="t"/>
                      <a:r>
                        <a:rPr lang="en-US" sz="700" u="none" strike="noStrike">
                          <a:effectLst/>
                        </a:rPr>
                        <a:t>It is an entry widget used to select from options of values.</a:t>
                      </a:r>
                      <a:endParaRPr lang="en-US" sz="700" b="0" i="0" u="none" strike="noStrike">
                        <a:solidFill>
                          <a:srgbClr val="000000"/>
                        </a:solidFill>
                        <a:effectLst/>
                        <a:latin typeface="Verdana" panose="020B0604030504040204" pitchFamily="34" charset="0"/>
                      </a:endParaRPr>
                    </a:p>
                  </a:txBody>
                  <a:tcPr marL="95250" marR="6350" marT="6350" marB="0"/>
                </a:tc>
                <a:extLst>
                  <a:ext uri="{0D108BD9-81ED-4DB2-BD59-A6C34878D82A}">
                    <a16:rowId xmlns:a16="http://schemas.microsoft.com/office/drawing/2014/main" val="1491927141"/>
                  </a:ext>
                </a:extLst>
              </a:tr>
            </a:tbl>
          </a:graphicData>
        </a:graphic>
      </p:graphicFrame>
      <p:graphicFrame>
        <p:nvGraphicFramePr>
          <p:cNvPr id="4" name="Table 3">
            <a:extLst>
              <a:ext uri="{FF2B5EF4-FFF2-40B4-BE49-F238E27FC236}">
                <a16:creationId xmlns:a16="http://schemas.microsoft.com/office/drawing/2014/main" id="{859B1681-94AF-4D3F-8838-97232966870F}"/>
              </a:ext>
            </a:extLst>
          </p:cNvPr>
          <p:cNvGraphicFramePr>
            <a:graphicFrameLocks noGrp="1"/>
          </p:cNvGraphicFramePr>
          <p:nvPr>
            <p:extLst>
              <p:ext uri="{D42A27DB-BD31-4B8C-83A1-F6EECF244321}">
                <p14:modId xmlns:p14="http://schemas.microsoft.com/office/powerpoint/2010/main" val="2905272116"/>
              </p:ext>
            </p:extLst>
          </p:nvPr>
        </p:nvGraphicFramePr>
        <p:xfrm>
          <a:off x="6282266" y="1087967"/>
          <a:ext cx="5477934" cy="5523969"/>
        </p:xfrm>
        <a:graphic>
          <a:graphicData uri="http://schemas.openxmlformats.org/drawingml/2006/table">
            <a:tbl>
              <a:tblPr>
                <a:tableStyleId>{5C22544A-7EE6-4342-B048-85BDC9FD1C3A}</a:tableStyleId>
              </a:tblPr>
              <a:tblGrid>
                <a:gridCol w="1337734">
                  <a:extLst>
                    <a:ext uri="{9D8B030D-6E8A-4147-A177-3AD203B41FA5}">
                      <a16:colId xmlns:a16="http://schemas.microsoft.com/office/drawing/2014/main" val="3179685084"/>
                    </a:ext>
                  </a:extLst>
                </a:gridCol>
                <a:gridCol w="4140200">
                  <a:extLst>
                    <a:ext uri="{9D8B030D-6E8A-4147-A177-3AD203B41FA5}">
                      <a16:colId xmlns:a16="http://schemas.microsoft.com/office/drawing/2014/main" val="1296915479"/>
                    </a:ext>
                  </a:extLst>
                </a:gridCol>
              </a:tblGrid>
              <a:tr h="179390">
                <a:tc>
                  <a:txBody>
                    <a:bodyPr/>
                    <a:lstStyle/>
                    <a:p>
                      <a:pPr algn="l" fontAlgn="t"/>
                      <a:r>
                        <a:rPr lang="en-US" sz="900" u="none" strike="noStrike">
                          <a:effectLst/>
                        </a:rPr>
                        <a:t>Method</a:t>
                      </a:r>
                      <a:endParaRPr lang="en-US" sz="900" b="1" i="0" u="none" strike="noStrike">
                        <a:solidFill>
                          <a:srgbClr val="000000"/>
                        </a:solidFill>
                        <a:effectLst/>
                        <a:latin typeface="Times New Roman" panose="02020603050405020304" pitchFamily="18" charset="0"/>
                      </a:endParaRPr>
                    </a:p>
                  </a:txBody>
                  <a:tcPr marL="6186" marR="6186" marT="6186" marB="0"/>
                </a:tc>
                <a:tc>
                  <a:txBody>
                    <a:bodyPr/>
                    <a:lstStyle/>
                    <a:p>
                      <a:pPr algn="l" fontAlgn="t"/>
                      <a:r>
                        <a:rPr lang="en-US" sz="900" u="none" strike="noStrike">
                          <a:effectLst/>
                        </a:rPr>
                        <a:t>Description</a:t>
                      </a:r>
                      <a:endParaRPr lang="en-US" sz="900" b="1" i="0" u="none" strike="noStrike">
                        <a:solidFill>
                          <a:srgbClr val="000000"/>
                        </a:solidFill>
                        <a:effectLst/>
                        <a:latin typeface="Times New Roman" panose="02020603050405020304" pitchFamily="18" charset="0"/>
                      </a:endParaRPr>
                    </a:p>
                  </a:txBody>
                  <a:tcPr marL="6186" marR="6186" marT="6186" marB="0"/>
                </a:tc>
                <a:extLst>
                  <a:ext uri="{0D108BD9-81ED-4DB2-BD59-A6C34878D82A}">
                    <a16:rowId xmlns:a16="http://schemas.microsoft.com/office/drawing/2014/main" val="1121450655"/>
                  </a:ext>
                </a:extLst>
              </a:tr>
              <a:tr h="668072">
                <a:tc>
                  <a:txBody>
                    <a:bodyPr/>
                    <a:lstStyle/>
                    <a:p>
                      <a:pPr algn="l" fontAlgn="t"/>
                      <a:r>
                        <a:rPr lang="en-US" sz="700" u="none" strike="noStrike">
                          <a:effectLst/>
                        </a:rPr>
                        <a:t>pack()</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pack() widget is used to organize widget in the block. </a:t>
                      </a:r>
                      <a:br>
                        <a:rPr lang="en-US" sz="700" u="none" strike="noStrike">
                          <a:effectLst/>
                        </a:rPr>
                      </a:br>
                      <a:r>
                        <a:rPr lang="en-US" sz="700" b="1" u="none" strike="noStrike">
                          <a:effectLst/>
                        </a:rPr>
                        <a:t>expand</a:t>
                      </a:r>
                      <a:r>
                        <a:rPr lang="en-US" sz="700" u="none" strike="noStrike">
                          <a:effectLst/>
                        </a:rPr>
                        <a:t>: If the expand is set to true, the widget expands to fill any space.</a:t>
                      </a:r>
                      <a:br>
                        <a:rPr lang="en-US" sz="700" u="none" strike="noStrike">
                          <a:effectLst/>
                        </a:rPr>
                      </a:br>
                      <a:r>
                        <a:rPr lang="en-US" sz="700" b="1" u="none" strike="noStrike">
                          <a:effectLst/>
                        </a:rPr>
                        <a:t>fill</a:t>
                      </a:r>
                      <a:r>
                        <a:rPr lang="en-US" sz="700" u="none" strike="noStrike">
                          <a:effectLst/>
                        </a:rPr>
                        <a:t>: By default, the fill is set to NONE. However, we can set it to X or Y to determine whether the widget contains any extra space.</a:t>
                      </a:r>
                      <a:br>
                        <a:rPr lang="en-US" sz="700" u="none" strike="noStrike">
                          <a:effectLst/>
                        </a:rPr>
                      </a:br>
                      <a:r>
                        <a:rPr lang="en-US" sz="700" b="1" u="none" strike="noStrike">
                          <a:effectLst/>
                        </a:rPr>
                        <a:t>size</a:t>
                      </a:r>
                      <a:r>
                        <a:rPr lang="en-US" sz="700" u="none" strike="noStrike">
                          <a:effectLst/>
                        </a:rPr>
                        <a:t>: it represents the side of the parent to which the widget is to be placed on the window. </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518889177"/>
                  </a:ext>
                </a:extLst>
              </a:tr>
              <a:tr h="2004217">
                <a:tc>
                  <a:txBody>
                    <a:bodyPr/>
                    <a:lstStyle/>
                    <a:p>
                      <a:pPr algn="l" fontAlgn="t"/>
                      <a:r>
                        <a:rPr lang="en-US" sz="700" u="none" strike="noStrike">
                          <a:effectLst/>
                        </a:rPr>
                        <a:t>grid()</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grid() geometry manager organizes the widgets in the tabular form. We can specify the rows and columns as the options in the method call. We can also specify the column span (width) or </a:t>
                      </a:r>
                      <a:r>
                        <a:rPr lang="en-US" sz="700" u="none" strike="noStrike" err="1">
                          <a:effectLst/>
                        </a:rPr>
                        <a:t>rowspan</a:t>
                      </a:r>
                      <a:r>
                        <a:rPr lang="en-US" sz="700" u="none" strike="noStrike">
                          <a:effectLst/>
                        </a:rPr>
                        <a:t>(height) of a widget.</a:t>
                      </a:r>
                      <a:br>
                        <a:rPr lang="en-US" sz="700" u="none" strike="noStrike">
                          <a:effectLst/>
                        </a:rPr>
                      </a:br>
                      <a:r>
                        <a:rPr lang="en-US" sz="700" b="1" u="none" strike="noStrike">
                          <a:effectLst/>
                        </a:rPr>
                        <a:t>column</a:t>
                      </a:r>
                      <a:r>
                        <a:rPr lang="en-US" sz="700" u="none" strike="noStrike">
                          <a:effectLst/>
                        </a:rPr>
                        <a:t>: The column number in which the widget is to be placed. The leftmost column is represented by 0.</a:t>
                      </a:r>
                      <a:br>
                        <a:rPr lang="en-US" sz="700" u="none" strike="noStrike">
                          <a:effectLst/>
                        </a:rPr>
                      </a:br>
                      <a:r>
                        <a:rPr lang="en-US" sz="700" b="1" u="none" strike="noStrike" err="1">
                          <a:effectLst/>
                        </a:rPr>
                        <a:t>columnspan</a:t>
                      </a:r>
                      <a:r>
                        <a:rPr lang="en-US" sz="700" u="none" strike="noStrike">
                          <a:effectLst/>
                        </a:rPr>
                        <a:t>: The width of the widget. It represents the number of columns up to which, the column is expanded.</a:t>
                      </a:r>
                      <a:br>
                        <a:rPr lang="en-US" sz="700" u="none" strike="noStrike">
                          <a:effectLst/>
                        </a:rPr>
                      </a:br>
                      <a:r>
                        <a:rPr lang="en-US" sz="700" b="1" u="none" strike="noStrike" err="1">
                          <a:effectLst/>
                        </a:rPr>
                        <a:t>ipadx</a:t>
                      </a:r>
                      <a:r>
                        <a:rPr lang="en-US" sz="700" u="none" strike="noStrike">
                          <a:effectLst/>
                        </a:rPr>
                        <a:t>, </a:t>
                      </a:r>
                      <a:r>
                        <a:rPr lang="en-US" sz="700" b="1" u="none" strike="noStrike" err="1">
                          <a:effectLst/>
                        </a:rPr>
                        <a:t>ipady</a:t>
                      </a:r>
                      <a:r>
                        <a:rPr lang="en-US" sz="700" u="none" strike="noStrike">
                          <a:effectLst/>
                        </a:rPr>
                        <a:t>: It represents the number of pixels to pad the widget inside the widget's border.</a:t>
                      </a:r>
                      <a:br>
                        <a:rPr lang="en-US" sz="700" u="none" strike="noStrike">
                          <a:effectLst/>
                        </a:rPr>
                      </a:br>
                      <a:r>
                        <a:rPr lang="en-US" sz="700" b="1" u="none" strike="noStrike" err="1">
                          <a:effectLst/>
                        </a:rPr>
                        <a:t>padx</a:t>
                      </a:r>
                      <a:r>
                        <a:rPr lang="en-US" sz="700" u="none" strike="noStrike">
                          <a:effectLst/>
                        </a:rPr>
                        <a:t>, </a:t>
                      </a:r>
                      <a:r>
                        <a:rPr lang="en-US" sz="700" b="1" u="none" strike="noStrike" err="1">
                          <a:effectLst/>
                        </a:rPr>
                        <a:t>pady</a:t>
                      </a:r>
                      <a:r>
                        <a:rPr lang="en-US" sz="700" u="none" strike="noStrike">
                          <a:effectLst/>
                        </a:rPr>
                        <a:t>: It represents the number of pixels to pad the widget outside the widget's border.</a:t>
                      </a:r>
                      <a:br>
                        <a:rPr lang="en-US" sz="700" u="none" strike="noStrike">
                          <a:effectLst/>
                        </a:rPr>
                      </a:br>
                      <a:r>
                        <a:rPr lang="en-US" sz="700" b="1" u="none" strike="noStrike">
                          <a:effectLst/>
                        </a:rPr>
                        <a:t>row</a:t>
                      </a:r>
                      <a:r>
                        <a:rPr lang="en-US" sz="700" u="none" strike="noStrike">
                          <a:effectLst/>
                        </a:rPr>
                        <a:t>: The row number in which the widget is to be placed. The topmost row is represented by 0.</a:t>
                      </a:r>
                      <a:br>
                        <a:rPr lang="en-US" sz="700" u="none" strike="noStrike">
                          <a:effectLst/>
                        </a:rPr>
                      </a:br>
                      <a:r>
                        <a:rPr lang="en-US" sz="700" b="1" u="none" strike="noStrike" err="1">
                          <a:effectLst/>
                        </a:rPr>
                        <a:t>rowspan</a:t>
                      </a:r>
                      <a:r>
                        <a:rPr lang="en-US" sz="700" u="none" strike="noStrike">
                          <a:effectLst/>
                        </a:rPr>
                        <a:t>: The height of the widget, i.e. the number of the row up to which the widget is expanded.</a:t>
                      </a:r>
                      <a:br>
                        <a:rPr lang="en-US" sz="700" u="none" strike="noStrike">
                          <a:effectLst/>
                        </a:rPr>
                      </a:br>
                      <a:r>
                        <a:rPr lang="en-US" sz="700" b="1" u="none" strike="noStrike">
                          <a:effectLst/>
                        </a:rPr>
                        <a:t>sticky</a:t>
                      </a:r>
                      <a:r>
                        <a:rPr lang="en-US" sz="700" u="none" strike="noStrike">
                          <a:effectLst/>
                        </a:rPr>
                        <a:t>: If the cell is larger than a widget, then sticky is used to specify the position of the widget inside the cell. It may be the concatenation of the sticky letters representing the position of the widget. It may be N, E, W, S, NE, NW, NS, EW, ES.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3433111242"/>
                  </a:ext>
                </a:extLst>
              </a:tr>
              <a:tr h="1336145">
                <a:tc>
                  <a:txBody>
                    <a:bodyPr/>
                    <a:lstStyle/>
                    <a:p>
                      <a:pPr algn="l" fontAlgn="t"/>
                      <a:r>
                        <a:rPr lang="en-US" sz="700" u="none" strike="noStrike">
                          <a:effectLst/>
                        </a:rPr>
                        <a:t>place()</a:t>
                      </a:r>
                      <a:endParaRPr lang="en-US" sz="700" b="0" i="0" u="none" strike="noStrike">
                        <a:solidFill>
                          <a:srgbClr val="000000"/>
                        </a:solidFill>
                        <a:effectLst/>
                        <a:latin typeface="Verdana" panose="020B0604030504040204" pitchFamily="34" charset="0"/>
                      </a:endParaRPr>
                    </a:p>
                  </a:txBody>
                  <a:tcPr marL="92788" marR="6186" marT="6186" marB="0"/>
                </a:tc>
                <a:tc>
                  <a:txBody>
                    <a:bodyPr/>
                    <a:lstStyle/>
                    <a:p>
                      <a:pPr algn="l" fontAlgn="t"/>
                      <a:r>
                        <a:rPr lang="en-US" sz="700" u="none" strike="noStrike">
                          <a:effectLst/>
                        </a:rPr>
                        <a:t>The place() geometry manager organizes the widgets to the specific x and y coordinates.</a:t>
                      </a:r>
                      <a:br>
                        <a:rPr lang="en-US" sz="700" u="none" strike="noStrike">
                          <a:effectLst/>
                        </a:rPr>
                      </a:br>
                      <a:r>
                        <a:rPr lang="en-US" sz="700" u="none" strike="noStrike">
                          <a:effectLst/>
                        </a:rPr>
                        <a:t>Anchor: It represents the exact position of the widget within the container. The default value (direction) is NW (the upper left corner)</a:t>
                      </a:r>
                      <a:br>
                        <a:rPr lang="en-US" sz="700" u="none" strike="noStrike">
                          <a:effectLst/>
                        </a:rPr>
                      </a:br>
                      <a:r>
                        <a:rPr lang="en-US" sz="700" b="1" u="none" strike="noStrike" err="1">
                          <a:effectLst/>
                        </a:rPr>
                        <a:t>bordermode</a:t>
                      </a:r>
                      <a:r>
                        <a:rPr lang="en-US" sz="700" u="none" strike="noStrike">
                          <a:effectLst/>
                        </a:rPr>
                        <a:t>: The default value of the border type is INSIDE that refers to ignore the parent's inside the border. The other option is OUTSIDE.</a:t>
                      </a:r>
                      <a:br>
                        <a:rPr lang="en-US" sz="700" u="none" strike="noStrike">
                          <a:effectLst/>
                        </a:rPr>
                      </a:br>
                      <a:r>
                        <a:rPr lang="en-US" sz="700" b="1" u="none" strike="noStrike">
                          <a:effectLst/>
                        </a:rPr>
                        <a:t>height</a:t>
                      </a:r>
                      <a:r>
                        <a:rPr lang="en-US" sz="700" u="none" strike="noStrike">
                          <a:effectLst/>
                        </a:rPr>
                        <a:t>, </a:t>
                      </a:r>
                      <a:r>
                        <a:rPr lang="en-US" sz="700" b="1" u="none" strike="noStrike">
                          <a:effectLst/>
                        </a:rPr>
                        <a:t>width</a:t>
                      </a:r>
                      <a:r>
                        <a:rPr lang="en-US" sz="700" u="none" strike="noStrike">
                          <a:effectLst/>
                        </a:rPr>
                        <a:t>: It refers to the height and width in pixels.</a:t>
                      </a:r>
                      <a:br>
                        <a:rPr lang="en-US" sz="700" u="none" strike="noStrike">
                          <a:effectLst/>
                        </a:rPr>
                      </a:br>
                      <a:r>
                        <a:rPr lang="en-US" sz="700" b="1" u="none" strike="noStrike" err="1">
                          <a:effectLst/>
                        </a:rPr>
                        <a:t>relheight</a:t>
                      </a:r>
                      <a:r>
                        <a:rPr lang="en-US" sz="700" u="none" strike="noStrike">
                          <a:effectLst/>
                        </a:rPr>
                        <a:t>, </a:t>
                      </a:r>
                      <a:r>
                        <a:rPr lang="en-US" sz="700" b="1" u="none" strike="noStrike" err="1">
                          <a:effectLst/>
                        </a:rPr>
                        <a:t>relwidth</a:t>
                      </a:r>
                      <a:r>
                        <a:rPr lang="en-US" sz="700" u="none" strike="noStrike">
                          <a:effectLst/>
                        </a:rPr>
                        <a:t>: It is represented as the float between 0.0 and 1.0 indicating the fraction of the parent's height and width.</a:t>
                      </a:r>
                      <a:br>
                        <a:rPr lang="en-US" sz="700" u="none" strike="noStrike">
                          <a:effectLst/>
                        </a:rPr>
                      </a:br>
                      <a:r>
                        <a:rPr lang="en-US" sz="700" b="1" u="none" strike="noStrike" err="1">
                          <a:effectLst/>
                        </a:rPr>
                        <a:t>relx</a:t>
                      </a:r>
                      <a:r>
                        <a:rPr lang="en-US" sz="700" u="none" strike="noStrike">
                          <a:effectLst/>
                        </a:rPr>
                        <a:t>, </a:t>
                      </a:r>
                      <a:r>
                        <a:rPr lang="en-US" sz="700" b="1" u="none" strike="noStrike">
                          <a:effectLst/>
                        </a:rPr>
                        <a:t>rely</a:t>
                      </a:r>
                      <a:r>
                        <a:rPr lang="en-US" sz="700" u="none" strike="noStrike">
                          <a:effectLst/>
                        </a:rPr>
                        <a:t>: It is represented as the float between 0.0 and 1.0 that is the offset in the horizontal and vertical direction.</a:t>
                      </a:r>
                      <a:br>
                        <a:rPr lang="en-US" sz="700" u="none" strike="noStrike">
                          <a:effectLst/>
                        </a:rPr>
                      </a:br>
                      <a:r>
                        <a:rPr lang="en-US" sz="700" b="1" u="none" strike="noStrike">
                          <a:effectLst/>
                        </a:rPr>
                        <a:t>x</a:t>
                      </a:r>
                      <a:r>
                        <a:rPr lang="en-US" sz="700" u="none" strike="noStrike">
                          <a:effectLst/>
                        </a:rPr>
                        <a:t>, </a:t>
                      </a:r>
                      <a:r>
                        <a:rPr lang="en-US" sz="700" b="1" u="none" strike="noStrike">
                          <a:effectLst/>
                        </a:rPr>
                        <a:t>y</a:t>
                      </a:r>
                      <a:r>
                        <a:rPr lang="en-US" sz="700" u="none" strike="noStrike">
                          <a:effectLst/>
                        </a:rPr>
                        <a:t>: It refers to the horizontal and vertical offset in the pixels.</a:t>
                      </a:r>
                      <a:endParaRPr lang="en-US" sz="700" b="0" i="0" u="none" strike="noStrike">
                        <a:solidFill>
                          <a:srgbClr val="000000"/>
                        </a:solidFill>
                        <a:effectLst/>
                        <a:latin typeface="Verdana" panose="020B0604030504040204" pitchFamily="34" charset="0"/>
                      </a:endParaRPr>
                    </a:p>
                  </a:txBody>
                  <a:tcPr marL="92788" marR="6186" marT="6186" marB="0"/>
                </a:tc>
                <a:extLst>
                  <a:ext uri="{0D108BD9-81ED-4DB2-BD59-A6C34878D82A}">
                    <a16:rowId xmlns:a16="http://schemas.microsoft.com/office/drawing/2014/main" val="1992163657"/>
                  </a:ext>
                </a:extLst>
              </a:tr>
              <a:tr h="1336145">
                <a:tc>
                  <a:txBody>
                    <a:bodyPr/>
                    <a:lstStyle/>
                    <a:p>
                      <a:pPr algn="l" fontAlgn="t"/>
                      <a:r>
                        <a:rPr lang="en-US" sz="700" b="0" i="0" u="none" strike="noStrike">
                          <a:solidFill>
                            <a:srgbClr val="000000"/>
                          </a:solidFill>
                          <a:effectLst/>
                          <a:latin typeface="Verdana" panose="020B0604030504040204" pitchFamily="34" charset="0"/>
                        </a:rPr>
                        <a:t>geometry(width x height)</a:t>
                      </a:r>
                    </a:p>
                  </a:txBody>
                  <a:tcPr marL="92788" marR="6186" marT="6186" marB="0"/>
                </a:tc>
                <a:tc>
                  <a:txBody>
                    <a:bodyPr/>
                    <a:lstStyle/>
                    <a:p>
                      <a:pPr algn="l" fontAlgn="t"/>
                      <a:r>
                        <a:rPr lang="en-US" sz="700" b="0" i="0" u="none" strike="noStrike">
                          <a:solidFill>
                            <a:srgbClr val="000000"/>
                          </a:solidFill>
                          <a:effectLst/>
                          <a:latin typeface="Verdana" panose="020B0604030504040204" pitchFamily="34" charset="0"/>
                        </a:rPr>
                        <a:t>method creates the dimension of the </a:t>
                      </a:r>
                      <a:r>
                        <a:rPr lang="en-US" sz="700" b="0" i="0" u="none" strike="noStrike" err="1">
                          <a:solidFill>
                            <a:srgbClr val="000000"/>
                          </a:solidFill>
                          <a:effectLst/>
                          <a:latin typeface="Verdana" panose="020B0604030504040204" pitchFamily="34" charset="0"/>
                        </a:rPr>
                        <a:t>Tkinter</a:t>
                      </a:r>
                      <a:r>
                        <a:rPr lang="en-US" sz="700" b="0" i="0" u="none" strike="noStrike">
                          <a:solidFill>
                            <a:srgbClr val="000000"/>
                          </a:solidFill>
                          <a:effectLst/>
                          <a:latin typeface="Verdana" panose="020B0604030504040204" pitchFamily="34" charset="0"/>
                        </a:rPr>
                        <a:t> widget “###x###” </a:t>
                      </a:r>
                    </a:p>
                  </a:txBody>
                  <a:tcPr marL="92788" marR="6186" marT="6186" marB="0"/>
                </a:tc>
                <a:extLst>
                  <a:ext uri="{0D108BD9-81ED-4DB2-BD59-A6C34878D82A}">
                    <a16:rowId xmlns:a16="http://schemas.microsoft.com/office/drawing/2014/main" val="3630176947"/>
                  </a:ext>
                </a:extLst>
              </a:tr>
            </a:tbl>
          </a:graphicData>
        </a:graphic>
      </p:graphicFrame>
    </p:spTree>
    <p:extLst>
      <p:ext uri="{BB962C8B-B14F-4D97-AF65-F5344CB8AC3E}">
        <p14:creationId xmlns:p14="http://schemas.microsoft.com/office/powerpoint/2010/main" val="347854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Toplevel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B5D561EC-BB6D-402A-9980-C57F640FF99D}"/>
              </a:ext>
            </a:extLst>
          </p:cNvPr>
          <p:cNvGraphicFramePr>
            <a:graphicFrameLocks noGrp="1"/>
          </p:cNvGraphicFramePr>
          <p:nvPr>
            <p:extLst>
              <p:ext uri="{D42A27DB-BD31-4B8C-83A1-F6EECF244321}">
                <p14:modId xmlns:p14="http://schemas.microsoft.com/office/powerpoint/2010/main" val="219475780"/>
              </p:ext>
            </p:extLst>
          </p:nvPr>
        </p:nvGraphicFramePr>
        <p:xfrm>
          <a:off x="2286635" y="1180571"/>
          <a:ext cx="4314118" cy="2246630"/>
        </p:xfrm>
        <a:graphic>
          <a:graphicData uri="http://schemas.openxmlformats.org/drawingml/2006/table">
            <a:tbl>
              <a:tblPr>
                <a:tableStyleId>{5C22544A-7EE6-4342-B048-85BDC9FD1C3A}</a:tableStyleId>
              </a:tblPr>
              <a:tblGrid>
                <a:gridCol w="956383">
                  <a:extLst>
                    <a:ext uri="{9D8B030D-6E8A-4147-A177-3AD203B41FA5}">
                      <a16:colId xmlns:a16="http://schemas.microsoft.com/office/drawing/2014/main" val="4224755912"/>
                    </a:ext>
                  </a:extLst>
                </a:gridCol>
                <a:gridCol w="3357735">
                  <a:extLst>
                    <a:ext uri="{9D8B030D-6E8A-4147-A177-3AD203B41FA5}">
                      <a16:colId xmlns:a16="http://schemas.microsoft.com/office/drawing/2014/main" val="3759674333"/>
                    </a:ext>
                  </a:extLst>
                </a:gridCol>
              </a:tblGrid>
              <a:tr h="184150">
                <a:tc>
                  <a:txBody>
                    <a:bodyPr/>
                    <a:lstStyle/>
                    <a:p>
                      <a:pPr algn="l" fontAlgn="t"/>
                      <a:r>
                        <a:rPr lang="en-US" sz="800" b="1" u="none" strike="noStrike">
                          <a:effectLst/>
                        </a:rPr>
                        <a:t>Options</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800" b="1"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2752546895"/>
                  </a:ext>
                </a:extLst>
              </a:tr>
              <a:tr h="184150">
                <a:tc>
                  <a:txBody>
                    <a:bodyPr/>
                    <a:lstStyle/>
                    <a:p>
                      <a:r>
                        <a:rPr lang="en-US" sz="800" b="1">
                          <a:effectLst/>
                        </a:rPr>
                        <a:t>bg</a:t>
                      </a:r>
                      <a:endParaRPr lang="en-US" sz="800">
                        <a:effectLst/>
                      </a:endParaRPr>
                    </a:p>
                  </a:txBody>
                  <a:tcPr marL="50800" marR="50800" marT="50800" marB="50800" anchor="ctr"/>
                </a:tc>
                <a:tc>
                  <a:txBody>
                    <a:bodyPr/>
                    <a:lstStyle/>
                    <a:p>
                      <a:r>
                        <a:rPr lang="en-US" sz="800">
                          <a:effectLst/>
                        </a:rPr>
                        <a:t>Background color for the area around the widget.</a:t>
                      </a:r>
                    </a:p>
                  </a:txBody>
                  <a:tcPr marL="50800" marR="50800" marT="50800" marB="50800" anchor="ctr"/>
                </a:tc>
                <a:extLst>
                  <a:ext uri="{0D108BD9-81ED-4DB2-BD59-A6C34878D82A}">
                    <a16:rowId xmlns:a16="http://schemas.microsoft.com/office/drawing/2014/main" val="3945925698"/>
                  </a:ext>
                </a:extLst>
              </a:tr>
              <a:tr h="184150">
                <a:tc>
                  <a:txBody>
                    <a:bodyPr/>
                    <a:lstStyle/>
                    <a:p>
                      <a:r>
                        <a:rPr lang="en-US" sz="800" b="1">
                          <a:effectLst/>
                        </a:rPr>
                        <a:t>bd</a:t>
                      </a:r>
                      <a:endParaRPr lang="en-US" sz="800">
                        <a:effectLst/>
                      </a:endParaRPr>
                    </a:p>
                  </a:txBody>
                  <a:tcPr marL="50800" marR="50800" marT="50800" marB="50800" anchor="ctr"/>
                </a:tc>
                <a:tc>
                  <a:txBody>
                    <a:bodyPr/>
                    <a:lstStyle/>
                    <a:p>
                      <a:r>
                        <a:rPr lang="en-US" sz="800">
                          <a:effectLst/>
                        </a:rPr>
                        <a:t>Size of the border around the widget. Default value is 2 pixels.</a:t>
                      </a:r>
                    </a:p>
                  </a:txBody>
                  <a:tcPr marL="50800" marR="50800" marT="50800" marB="50800" anchor="ctr"/>
                </a:tc>
                <a:extLst>
                  <a:ext uri="{0D108BD9-81ED-4DB2-BD59-A6C34878D82A}">
                    <a16:rowId xmlns:a16="http://schemas.microsoft.com/office/drawing/2014/main" val="1222942862"/>
                  </a:ext>
                </a:extLst>
              </a:tr>
              <a:tr h="184150">
                <a:tc>
                  <a:txBody>
                    <a:bodyPr/>
                    <a:lstStyle/>
                    <a:p>
                      <a:r>
                        <a:rPr lang="en-US" sz="800" b="1">
                          <a:effectLst/>
                        </a:rPr>
                        <a:t>cursor</a:t>
                      </a:r>
                      <a:endParaRPr lang="en-US" sz="800">
                        <a:effectLst/>
                      </a:endParaRPr>
                    </a:p>
                  </a:txBody>
                  <a:tcPr marL="50800" marR="50800" marT="50800" marB="50800" anchor="ctr"/>
                </a:tc>
                <a:tc>
                  <a:txBody>
                    <a:bodyPr/>
                    <a:lstStyle/>
                    <a:p>
                      <a:r>
                        <a:rPr lang="en-US" sz="800">
                          <a:effectLst/>
                        </a:rPr>
                        <a:t>When the mouse is hovering over this widget, it can be changed to a special cursor type like an arrow or dot.</a:t>
                      </a:r>
                    </a:p>
                  </a:txBody>
                  <a:tcPr marL="50800" marR="50800" marT="50800" marB="50800" anchor="ctr"/>
                </a:tc>
                <a:extLst>
                  <a:ext uri="{0D108BD9-81ED-4DB2-BD59-A6C34878D82A}">
                    <a16:rowId xmlns:a16="http://schemas.microsoft.com/office/drawing/2014/main" val="1710913922"/>
                  </a:ext>
                </a:extLst>
              </a:tr>
              <a:tr h="184150">
                <a:tc>
                  <a:txBody>
                    <a:bodyPr/>
                    <a:lstStyle/>
                    <a:p>
                      <a:r>
                        <a:rPr lang="en-US" sz="800" b="1">
                          <a:effectLst/>
                        </a:rPr>
                        <a:t>font</a:t>
                      </a:r>
                      <a:endParaRPr lang="en-US" sz="800">
                        <a:effectLst/>
                      </a:endParaRPr>
                    </a:p>
                  </a:txBody>
                  <a:tcPr marL="50800" marR="50800" marT="50800" marB="50800" anchor="ctr"/>
                </a:tc>
                <a:tc>
                  <a:txBody>
                    <a:bodyPr/>
                    <a:lstStyle/>
                    <a:p>
                      <a:r>
                        <a:rPr lang="en-US" sz="800">
                          <a:effectLst/>
                        </a:rPr>
                        <a:t>The type of font to be used for this widget.</a:t>
                      </a:r>
                    </a:p>
                  </a:txBody>
                  <a:tcPr marL="50800" marR="50800" marT="50800" marB="50800" anchor="ctr"/>
                </a:tc>
                <a:extLst>
                  <a:ext uri="{0D108BD9-81ED-4DB2-BD59-A6C34878D82A}">
                    <a16:rowId xmlns:a16="http://schemas.microsoft.com/office/drawing/2014/main" val="3238494716"/>
                  </a:ext>
                </a:extLst>
              </a:tr>
              <a:tr h="184150">
                <a:tc>
                  <a:txBody>
                    <a:bodyPr/>
                    <a:lstStyle/>
                    <a:p>
                      <a:r>
                        <a:rPr lang="en-US" sz="800" b="1">
                          <a:effectLst/>
                        </a:rPr>
                        <a:t>fg</a:t>
                      </a:r>
                      <a:endParaRPr lang="en-US" sz="800">
                        <a:effectLst/>
                      </a:endParaRPr>
                    </a:p>
                  </a:txBody>
                  <a:tcPr marL="50800" marR="50800" marT="50800" marB="50800" anchor="ctr"/>
                </a:tc>
                <a:tc>
                  <a:txBody>
                    <a:bodyPr/>
                    <a:lstStyle/>
                    <a:p>
                      <a:r>
                        <a:rPr lang="en-US" sz="800">
                          <a:effectLst/>
                        </a:rPr>
                        <a:t>The color for the text.</a:t>
                      </a:r>
                    </a:p>
                  </a:txBody>
                  <a:tcPr marL="50800" marR="50800" marT="50800" marB="50800" anchor="ctr"/>
                </a:tc>
                <a:extLst>
                  <a:ext uri="{0D108BD9-81ED-4DB2-BD59-A6C34878D82A}">
                    <a16:rowId xmlns:a16="http://schemas.microsoft.com/office/drawing/2014/main" val="120121187"/>
                  </a:ext>
                </a:extLst>
              </a:tr>
              <a:tr h="184150">
                <a:tc>
                  <a:txBody>
                    <a:bodyPr/>
                    <a:lstStyle/>
                    <a:p>
                      <a:r>
                        <a:rPr lang="en-US" sz="800" b="1">
                          <a:effectLst/>
                        </a:rPr>
                        <a:t>height</a:t>
                      </a:r>
                      <a:endParaRPr lang="en-US" sz="800">
                        <a:effectLst/>
                      </a:endParaRPr>
                    </a:p>
                  </a:txBody>
                  <a:tcPr marL="50800" marR="50800" marT="50800" marB="50800" anchor="ctr"/>
                </a:tc>
                <a:tc>
                  <a:txBody>
                    <a:bodyPr/>
                    <a:lstStyle/>
                    <a:p>
                      <a:r>
                        <a:rPr lang="en-US" sz="800">
                          <a:effectLst/>
                        </a:rPr>
                        <a:t>The height of the widget in terms of text lines.</a:t>
                      </a:r>
                    </a:p>
                  </a:txBody>
                  <a:tcPr marL="50800" marR="50800" marT="50800" marB="50800" anchor="ctr"/>
                </a:tc>
                <a:extLst>
                  <a:ext uri="{0D108BD9-81ED-4DB2-BD59-A6C34878D82A}">
                    <a16:rowId xmlns:a16="http://schemas.microsoft.com/office/drawing/2014/main" val="541403530"/>
                  </a:ext>
                </a:extLst>
              </a:tr>
              <a:tr h="184150">
                <a:tc>
                  <a:txBody>
                    <a:bodyPr/>
                    <a:lstStyle/>
                    <a:p>
                      <a:r>
                        <a:rPr lang="en-US" sz="800" b="1">
                          <a:effectLst/>
                        </a:rPr>
                        <a:t>relief</a:t>
                      </a:r>
                      <a:endParaRPr lang="en-US" sz="800">
                        <a:effectLst/>
                      </a:endParaRPr>
                    </a:p>
                  </a:txBody>
                  <a:tcPr marL="50800" marR="50800" marT="50800" marB="50800" anchor="ctr"/>
                </a:tc>
                <a:tc>
                  <a:txBody>
                    <a:bodyPr/>
                    <a:lstStyle/>
                    <a:p>
                      <a:r>
                        <a:rPr lang="en-US" sz="800">
                          <a:effectLst/>
                        </a:rPr>
                        <a:t>It specifies the type of the border. Default is Flat, other options include RAISED and SUNKEN.</a:t>
                      </a:r>
                    </a:p>
                  </a:txBody>
                  <a:tcPr marL="50800" marR="50800" marT="50800" marB="50800" anchor="ctr"/>
                </a:tc>
                <a:extLst>
                  <a:ext uri="{0D108BD9-81ED-4DB2-BD59-A6C34878D82A}">
                    <a16:rowId xmlns:a16="http://schemas.microsoft.com/office/drawing/2014/main" val="2179168307"/>
                  </a:ext>
                </a:extLst>
              </a:tr>
              <a:tr h="254000">
                <a:tc>
                  <a:txBody>
                    <a:bodyPr/>
                    <a:lstStyle/>
                    <a:p>
                      <a:r>
                        <a:rPr lang="en-US" sz="800" b="1">
                          <a:effectLst/>
                        </a:rPr>
                        <a:t>width</a:t>
                      </a:r>
                      <a:endParaRPr lang="en-US" sz="800">
                        <a:effectLst/>
                      </a:endParaRPr>
                    </a:p>
                  </a:txBody>
                  <a:tcPr marL="50800" marR="50800" marT="50800" marB="50800" anchor="ctr"/>
                </a:tc>
                <a:tc>
                  <a:txBody>
                    <a:bodyPr/>
                    <a:lstStyle/>
                    <a:p>
                      <a:r>
                        <a:rPr lang="en-US" sz="800">
                          <a:effectLst/>
                        </a:rPr>
                        <a:t>Width of the Checkbutton.</a:t>
                      </a:r>
                    </a:p>
                  </a:txBody>
                  <a:tcPr marL="50800" marR="50800" marT="50800" marB="50800" anchor="ctr"/>
                </a:tc>
                <a:extLst>
                  <a:ext uri="{0D108BD9-81ED-4DB2-BD59-A6C34878D82A}">
                    <a16:rowId xmlns:a16="http://schemas.microsoft.com/office/drawing/2014/main" val="2603217632"/>
                  </a:ext>
                </a:extLst>
              </a:tr>
            </a:tbl>
          </a:graphicData>
        </a:graphic>
      </p:graphicFrame>
      <p:graphicFrame>
        <p:nvGraphicFramePr>
          <p:cNvPr id="3" name="Table 2">
            <a:extLst>
              <a:ext uri="{FF2B5EF4-FFF2-40B4-BE49-F238E27FC236}">
                <a16:creationId xmlns:a16="http://schemas.microsoft.com/office/drawing/2014/main" id="{A77048A0-2665-4F76-BEBC-9B8A2858331B}"/>
              </a:ext>
            </a:extLst>
          </p:cNvPr>
          <p:cNvGraphicFramePr>
            <a:graphicFrameLocks noGrp="1"/>
          </p:cNvGraphicFramePr>
          <p:nvPr>
            <p:extLst>
              <p:ext uri="{D42A27DB-BD31-4B8C-83A1-F6EECF244321}">
                <p14:modId xmlns:p14="http://schemas.microsoft.com/office/powerpoint/2010/main" val="3361713716"/>
              </p:ext>
            </p:extLst>
          </p:nvPr>
        </p:nvGraphicFramePr>
        <p:xfrm>
          <a:off x="6801226" y="1180570"/>
          <a:ext cx="4860362" cy="2788180"/>
        </p:xfrm>
        <a:graphic>
          <a:graphicData uri="http://schemas.openxmlformats.org/drawingml/2006/table">
            <a:tbl>
              <a:tblPr/>
              <a:tblGrid>
                <a:gridCol w="1592555">
                  <a:extLst>
                    <a:ext uri="{9D8B030D-6E8A-4147-A177-3AD203B41FA5}">
                      <a16:colId xmlns:a16="http://schemas.microsoft.com/office/drawing/2014/main" val="1648860824"/>
                    </a:ext>
                  </a:extLst>
                </a:gridCol>
                <a:gridCol w="3267807">
                  <a:extLst>
                    <a:ext uri="{9D8B030D-6E8A-4147-A177-3AD203B41FA5}">
                      <a16:colId xmlns:a16="http://schemas.microsoft.com/office/drawing/2014/main" val="1379463940"/>
                    </a:ext>
                  </a:extLst>
                </a:gridCol>
              </a:tblGrid>
              <a:tr h="180113">
                <a:tc>
                  <a:txBody>
                    <a:bodyPr/>
                    <a:lstStyle/>
                    <a:p>
                      <a:pPr marL="0" algn="l" rtl="0" eaLnBrk="1" fontAlgn="t" latinLnBrk="0" hangingPunct="1"/>
                      <a:r>
                        <a:rPr kumimoji="0" lang="en-US" sz="800" b="1" u="none" strike="noStrike" kern="1200">
                          <a:solidFill>
                            <a:schemeClr val="dk1"/>
                          </a:solidFill>
                          <a:effectLst/>
                          <a:latin typeface="+mn-lt"/>
                          <a:ea typeface="+mn-ea"/>
                          <a:cs typeface="+mn-cs"/>
                        </a:rPr>
                        <a:t>Method</a:t>
                      </a:r>
                    </a:p>
                  </a:txBody>
                  <a:tcPr marL="14148" marR="14148" marT="7074" marB="707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b="1" u="none" strike="noStrike" kern="1200">
                          <a:solidFill>
                            <a:schemeClr val="dk1"/>
                          </a:solidFill>
                          <a:effectLst/>
                          <a:latin typeface="+mn-lt"/>
                          <a:ea typeface="+mn-ea"/>
                          <a:cs typeface="+mn-cs"/>
                        </a:rPr>
                        <a:t>Description</a:t>
                      </a:r>
                    </a:p>
                  </a:txBody>
                  <a:tcPr marL="14148" marR="14148" marT="7074" marB="707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5818460"/>
                  </a:ext>
                </a:extLst>
              </a:tr>
              <a:tr h="343580">
                <a:tc>
                  <a:txBody>
                    <a:bodyPr/>
                    <a:lstStyle/>
                    <a:p>
                      <a:pPr marL="0" algn="l" rtl="0" eaLnBrk="1" fontAlgn="t" latinLnBrk="0" hangingPunct="1"/>
                      <a:r>
                        <a:rPr kumimoji="0" lang="en-US" sz="800" b="1" u="none" strike="noStrike" kern="1200">
                          <a:solidFill>
                            <a:schemeClr val="dk1"/>
                          </a:solidFill>
                          <a:effectLst/>
                          <a:latin typeface="+mn-lt"/>
                          <a:ea typeface="+mn-ea"/>
                          <a:cs typeface="+mn-cs"/>
                        </a:rPr>
                        <a:t>deiconify()</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Used to display the Toplevel window. Only use after using either the withdraw() or iconify() methods.</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3413324"/>
                  </a:ext>
                </a:extLst>
              </a:tr>
              <a:tr h="182195">
                <a:tc>
                  <a:txBody>
                    <a:bodyPr/>
                    <a:lstStyle/>
                    <a:p>
                      <a:pPr marL="0" algn="l" rtl="0" eaLnBrk="1" fontAlgn="t" latinLnBrk="0" hangingPunct="1"/>
                      <a:r>
                        <a:rPr kumimoji="0" lang="en-US" sz="800" b="1" u="none" strike="noStrike" kern="1200">
                          <a:solidFill>
                            <a:schemeClr val="dk1"/>
                          </a:solidFill>
                          <a:effectLst/>
                          <a:latin typeface="+mn-lt"/>
                          <a:ea typeface="+mn-ea"/>
                          <a:cs typeface="+mn-cs"/>
                        </a:rPr>
                        <a:t>frame()</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Returns a system-specific window identifier.</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8042634"/>
                  </a:ext>
                </a:extLst>
              </a:tr>
              <a:tr h="504967">
                <a:tc>
                  <a:txBody>
                    <a:bodyPr/>
                    <a:lstStyle/>
                    <a:p>
                      <a:pPr marL="0" algn="l" rtl="0" eaLnBrk="1" fontAlgn="t" latinLnBrk="0" hangingPunct="1"/>
                      <a:r>
                        <a:rPr kumimoji="0" lang="en-US" sz="800" b="1" u="none" strike="noStrike" kern="1200">
                          <a:solidFill>
                            <a:schemeClr val="dk1"/>
                          </a:solidFill>
                          <a:effectLst/>
                          <a:latin typeface="+mn-lt"/>
                          <a:ea typeface="+mn-ea"/>
                          <a:cs typeface="+mn-cs"/>
                        </a:rPr>
                        <a:t>group(window)</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Two windows are involved here. The window passed into the group() gets added to the group in which the window on which the method was used, is.</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93297"/>
                  </a:ext>
                </a:extLst>
              </a:tr>
              <a:tr h="182195">
                <a:tc>
                  <a:txBody>
                    <a:bodyPr/>
                    <a:lstStyle/>
                    <a:p>
                      <a:pPr marL="0" algn="l" rtl="0" eaLnBrk="1" fontAlgn="t" latinLnBrk="0" hangingPunct="1"/>
                      <a:r>
                        <a:rPr kumimoji="0" lang="en-US" sz="800" b="1" u="none" strike="noStrike" kern="1200">
                          <a:solidFill>
                            <a:schemeClr val="dk1"/>
                          </a:solidFill>
                          <a:effectLst/>
                          <a:latin typeface="+mn-lt"/>
                          <a:ea typeface="+mn-ea"/>
                          <a:cs typeface="+mn-cs"/>
                        </a:rPr>
                        <a:t>iconify()</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Turns the window into an icon. Sort of like minimizing.</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2920685"/>
                  </a:ext>
                </a:extLst>
              </a:tr>
              <a:tr h="182195">
                <a:tc>
                  <a:txBody>
                    <a:bodyPr/>
                    <a:lstStyle/>
                    <a:p>
                      <a:pPr marL="0" algn="l" rtl="0" eaLnBrk="1" fontAlgn="t" latinLnBrk="0" hangingPunct="1"/>
                      <a:r>
                        <a:rPr kumimoji="0" lang="en-US" sz="800" b="1" u="none" strike="noStrike" kern="1200">
                          <a:solidFill>
                            <a:schemeClr val="dk1"/>
                          </a:solidFill>
                          <a:effectLst/>
                          <a:latin typeface="+mn-lt"/>
                          <a:ea typeface="+mn-ea"/>
                          <a:cs typeface="+mn-cs"/>
                        </a:rPr>
                        <a:t>protocol(name, function)</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Links a function to a name, which can be used to call it.</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7686792"/>
                  </a:ext>
                </a:extLst>
              </a:tr>
              <a:tr h="343580">
                <a:tc>
                  <a:txBody>
                    <a:bodyPr/>
                    <a:lstStyle/>
                    <a:p>
                      <a:pPr marL="0" algn="l" rtl="0" eaLnBrk="1" fontAlgn="t" latinLnBrk="0" hangingPunct="1"/>
                      <a:r>
                        <a:rPr kumimoji="0" lang="en-US" sz="800" b="1" u="none" strike="noStrike" kern="1200">
                          <a:solidFill>
                            <a:schemeClr val="dk1"/>
                          </a:solidFill>
                          <a:effectLst/>
                          <a:latin typeface="+mn-lt"/>
                          <a:ea typeface="+mn-ea"/>
                          <a:cs typeface="+mn-cs"/>
                        </a:rPr>
                        <a:t>state()</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Used to get the current state of the window. Possible values are normal, iconic, withdrawn, and icon.</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162180"/>
                  </a:ext>
                </a:extLst>
              </a:tr>
              <a:tr h="343580">
                <a:tc>
                  <a:txBody>
                    <a:bodyPr/>
                    <a:lstStyle/>
                    <a:p>
                      <a:pPr marL="0" algn="l" rtl="0" eaLnBrk="1" fontAlgn="t" latinLnBrk="0" hangingPunct="1"/>
                      <a:r>
                        <a:rPr kumimoji="0" lang="en-US" sz="800" b="1" u="none" strike="noStrike" kern="1200">
                          <a:solidFill>
                            <a:schemeClr val="dk1"/>
                          </a:solidFill>
                          <a:effectLst/>
                          <a:latin typeface="+mn-lt"/>
                          <a:ea typeface="+mn-ea"/>
                          <a:cs typeface="+mn-cs"/>
                        </a:rPr>
                        <a:t>resizable(width, height)</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Controls whether, or how much the toplevel window can be resized.</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3012031"/>
                  </a:ext>
                </a:extLst>
              </a:tr>
              <a:tr h="343580">
                <a:tc>
                  <a:txBody>
                    <a:bodyPr/>
                    <a:lstStyle/>
                    <a:p>
                      <a:pPr marL="0" algn="l" rtl="0" eaLnBrk="1" fontAlgn="t" latinLnBrk="0" hangingPunct="1"/>
                      <a:r>
                        <a:rPr kumimoji="0" lang="en-US" sz="800" b="1" u="none" strike="noStrike" kern="1200">
                          <a:solidFill>
                            <a:schemeClr val="dk1"/>
                          </a:solidFill>
                          <a:effectLst/>
                          <a:latin typeface="+mn-lt"/>
                          <a:ea typeface="+mn-ea"/>
                          <a:cs typeface="+mn-cs"/>
                        </a:rPr>
                        <a:t>withdraw()</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Withdraws the function (causing it to disappear) without actually destroying it, or any of the widgets in it.</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3250913"/>
                  </a:ext>
                </a:extLst>
              </a:tr>
              <a:tr h="182195">
                <a:tc>
                  <a:txBody>
                    <a:bodyPr/>
                    <a:lstStyle/>
                    <a:p>
                      <a:pPr marL="0" algn="l" rtl="0" eaLnBrk="1" fontAlgn="t" latinLnBrk="0" hangingPunct="1"/>
                      <a:r>
                        <a:rPr kumimoji="0" lang="en-US" sz="800" b="1" u="none" strike="noStrike" kern="1200">
                          <a:solidFill>
                            <a:schemeClr val="dk1"/>
                          </a:solidFill>
                          <a:effectLst/>
                          <a:latin typeface="+mn-lt"/>
                          <a:ea typeface="+mn-ea"/>
                          <a:cs typeface="+mn-cs"/>
                        </a:rPr>
                        <a:t>title(string)</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r>
                        <a:rPr kumimoji="0" lang="en-US" sz="800" u="none" strike="noStrike" kern="1200">
                          <a:solidFill>
                            <a:schemeClr val="dk1"/>
                          </a:solidFill>
                          <a:effectLst/>
                          <a:latin typeface="+mn-lt"/>
                          <a:ea typeface="+mn-ea"/>
                          <a:cs typeface="+mn-cs"/>
                        </a:rPr>
                        <a:t>Defines a title for the toplevel window.</a:t>
                      </a:r>
                    </a:p>
                  </a:txBody>
                  <a:tcPr marL="7860" marR="7860" marT="7860" marB="78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3803034"/>
                  </a:ext>
                </a:extLst>
              </a:tr>
            </a:tbl>
          </a:graphicData>
        </a:graphic>
      </p:graphicFrame>
    </p:spTree>
    <p:extLst>
      <p:ext uri="{BB962C8B-B14F-4D97-AF65-F5344CB8AC3E}">
        <p14:creationId xmlns:p14="http://schemas.microsoft.com/office/powerpoint/2010/main" val="30173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Button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B5D561EC-BB6D-402A-9980-C57F640FF99D}"/>
              </a:ext>
            </a:extLst>
          </p:cNvPr>
          <p:cNvGraphicFramePr>
            <a:graphicFrameLocks noGrp="1"/>
          </p:cNvGraphicFramePr>
          <p:nvPr/>
        </p:nvGraphicFramePr>
        <p:xfrm>
          <a:off x="2286635" y="1180571"/>
          <a:ext cx="5270500" cy="4123690"/>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4224755912"/>
                    </a:ext>
                  </a:extLst>
                </a:gridCol>
                <a:gridCol w="4102100">
                  <a:extLst>
                    <a:ext uri="{9D8B030D-6E8A-4147-A177-3AD203B41FA5}">
                      <a16:colId xmlns:a16="http://schemas.microsoft.com/office/drawing/2014/main" val="3759674333"/>
                    </a:ext>
                  </a:extLst>
                </a:gridCol>
              </a:tblGrid>
              <a:tr h="184150">
                <a:tc>
                  <a:txBody>
                    <a:bodyPr/>
                    <a:lstStyle/>
                    <a:p>
                      <a:pPr algn="l" fontAlgn="t"/>
                      <a:r>
                        <a:rPr lang="en-US" sz="800" u="none" strike="noStrike">
                          <a:effectLst/>
                        </a:rPr>
                        <a:t>Option</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800"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2752546895"/>
                  </a:ext>
                </a:extLst>
              </a:tr>
              <a:tr h="184150">
                <a:tc>
                  <a:txBody>
                    <a:bodyPr/>
                    <a:lstStyle/>
                    <a:p>
                      <a:pPr algn="l" fontAlgn="t"/>
                      <a:r>
                        <a:rPr lang="en-US" sz="800" u="none" strike="noStrike">
                          <a:effectLst/>
                        </a:rPr>
                        <a:t>activebackground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background of the button when the mouse hover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945925698"/>
                  </a:ext>
                </a:extLst>
              </a:tr>
              <a:tr h="184150">
                <a:tc>
                  <a:txBody>
                    <a:bodyPr/>
                    <a:lstStyle/>
                    <a:p>
                      <a:pPr algn="l" fontAlgn="t"/>
                      <a:r>
                        <a:rPr lang="en-US" sz="800" u="none" strike="noStrike">
                          <a:effectLst/>
                        </a:rPr>
                        <a:t>activeforeground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font color of the button when the mouse hover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222942862"/>
                  </a:ext>
                </a:extLst>
              </a:tr>
              <a:tr h="184150">
                <a:tc>
                  <a:txBody>
                    <a:bodyPr/>
                    <a:lstStyle/>
                    <a:p>
                      <a:pPr algn="l" fontAlgn="t"/>
                      <a:r>
                        <a:rPr lang="en-US" sz="800" u="none" strike="noStrike">
                          <a:effectLst/>
                        </a:rPr>
                        <a:t>Bd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border width in pixels.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710913922"/>
                  </a:ext>
                </a:extLst>
              </a:tr>
              <a:tr h="184150">
                <a:tc>
                  <a:txBody>
                    <a:bodyPr/>
                    <a:lstStyle/>
                    <a:p>
                      <a:pPr algn="l" fontAlgn="t"/>
                      <a:r>
                        <a:rPr lang="en-US" sz="800" u="none" strike="noStrike">
                          <a:effectLst/>
                        </a:rPr>
                        <a:t>Bg</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background color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238494716"/>
                  </a:ext>
                </a:extLst>
              </a:tr>
              <a:tr h="184150">
                <a:tc>
                  <a:txBody>
                    <a:bodyPr/>
                    <a:lstStyle/>
                    <a:p>
                      <a:pPr algn="l" fontAlgn="t"/>
                      <a:r>
                        <a:rPr lang="en-US" sz="800" u="none" strike="noStrike">
                          <a:effectLst/>
                        </a:rPr>
                        <a:t>Command</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is set to the function call which is scheduled when the function is called.</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120121187"/>
                  </a:ext>
                </a:extLst>
              </a:tr>
              <a:tr h="184150">
                <a:tc>
                  <a:txBody>
                    <a:bodyPr/>
                    <a:lstStyle/>
                    <a:p>
                      <a:pPr algn="l" fontAlgn="t"/>
                      <a:r>
                        <a:rPr lang="en-US" sz="800" u="none" strike="noStrike">
                          <a:effectLst/>
                        </a:rPr>
                        <a:t>Fg</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Foreground color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541403530"/>
                  </a:ext>
                </a:extLst>
              </a:tr>
              <a:tr h="184150">
                <a:tc>
                  <a:txBody>
                    <a:bodyPr/>
                    <a:lstStyle/>
                    <a:p>
                      <a:pPr algn="l" fontAlgn="t"/>
                      <a:r>
                        <a:rPr lang="en-US" sz="800" u="none" strike="noStrike">
                          <a:effectLst/>
                        </a:rPr>
                        <a:t>Font</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font of the button text.</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179168307"/>
                  </a:ext>
                </a:extLst>
              </a:tr>
              <a:tr h="254000">
                <a:tc>
                  <a:txBody>
                    <a:bodyPr/>
                    <a:lstStyle/>
                    <a:p>
                      <a:pPr algn="l" fontAlgn="t"/>
                      <a:r>
                        <a:rPr lang="en-US" sz="800" u="none" strike="noStrike">
                          <a:effectLst/>
                        </a:rPr>
                        <a:t>Height</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height of the button. The height is represented in the number of text lines for the textual lines or the number of pixels for the images.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603217632"/>
                  </a:ext>
                </a:extLst>
              </a:tr>
              <a:tr h="184150">
                <a:tc>
                  <a:txBody>
                    <a:bodyPr/>
                    <a:lstStyle/>
                    <a:p>
                      <a:pPr algn="l" fontAlgn="t"/>
                      <a:r>
                        <a:rPr lang="en-US" sz="800" u="none" strike="noStrike">
                          <a:effectLst/>
                        </a:rPr>
                        <a:t>Highlightcolor</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color of the highlight when the button has the focus.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555911116"/>
                  </a:ext>
                </a:extLst>
              </a:tr>
              <a:tr h="190500">
                <a:tc>
                  <a:txBody>
                    <a:bodyPr/>
                    <a:lstStyle/>
                    <a:p>
                      <a:pPr algn="l" fontAlgn="t"/>
                      <a:r>
                        <a:rPr lang="en-US" sz="800" u="none" strike="noStrike">
                          <a:effectLst/>
                        </a:rPr>
                        <a:t>Image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is set to the image displayed on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002934721"/>
                  </a:ext>
                </a:extLst>
              </a:tr>
              <a:tr h="254000">
                <a:tc>
                  <a:txBody>
                    <a:bodyPr/>
                    <a:lstStyle/>
                    <a:p>
                      <a:pPr algn="l" fontAlgn="t"/>
                      <a:r>
                        <a:rPr lang="en-US" sz="800" u="none" strike="noStrike">
                          <a:effectLst/>
                        </a:rPr>
                        <a:t>justify</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illustrates the way by which the multiple text lines are represented. It is set to LEFT for left justification, RIGHT for the right justification, and CENTER for the center.</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214178770"/>
                  </a:ext>
                </a:extLst>
              </a:tr>
              <a:tr h="190500">
                <a:tc>
                  <a:txBody>
                    <a:bodyPr/>
                    <a:lstStyle/>
                    <a:p>
                      <a:pPr algn="l" fontAlgn="t"/>
                      <a:r>
                        <a:rPr lang="en-US" sz="800" u="none" strike="noStrike">
                          <a:effectLst/>
                        </a:rPr>
                        <a:t>Padx</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Additional padding to the button in the horizontal direction.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700518569"/>
                  </a:ext>
                </a:extLst>
              </a:tr>
              <a:tr h="184150">
                <a:tc>
                  <a:txBody>
                    <a:bodyPr/>
                    <a:lstStyle/>
                    <a:p>
                      <a:pPr algn="l" fontAlgn="t"/>
                      <a:r>
                        <a:rPr lang="en-US" sz="800" u="none" strike="noStrike">
                          <a:effectLst/>
                        </a:rPr>
                        <a:t>pady</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Additional padding to the button in the vertical direction.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4193021123"/>
                  </a:ext>
                </a:extLst>
              </a:tr>
              <a:tr h="190500">
                <a:tc>
                  <a:txBody>
                    <a:bodyPr/>
                    <a:lstStyle/>
                    <a:p>
                      <a:pPr algn="l" fontAlgn="t"/>
                      <a:r>
                        <a:rPr lang="en-US" sz="800" u="none" strike="noStrike">
                          <a:effectLst/>
                        </a:rPr>
                        <a:t>Relief</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It represents the type of the border. It can be SUNKEN, RAISED, GROOVE, and RIDGE.</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403835251"/>
                  </a:ext>
                </a:extLst>
              </a:tr>
              <a:tr h="254000">
                <a:tc>
                  <a:txBody>
                    <a:bodyPr/>
                    <a:lstStyle/>
                    <a:p>
                      <a:pPr algn="l" fontAlgn="t"/>
                      <a:r>
                        <a:rPr lang="en-US" sz="800" u="none" strike="noStrike">
                          <a:effectLst/>
                        </a:rPr>
                        <a:t>State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This option is set to DISABLED to make the button unresponsive. The ACTIVE represents the active state of the button.</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69094466"/>
                  </a:ext>
                </a:extLst>
              </a:tr>
              <a:tr h="190500">
                <a:tc>
                  <a:txBody>
                    <a:bodyPr/>
                    <a:lstStyle/>
                    <a:p>
                      <a:pPr algn="l" fontAlgn="t"/>
                      <a:r>
                        <a:rPr lang="en-US" sz="800" u="none" strike="noStrike">
                          <a:effectLst/>
                        </a:rPr>
                        <a:t>Underline</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Set this option to make the button text underlined.</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2934257009"/>
                  </a:ext>
                </a:extLst>
              </a:tr>
              <a:tr h="254000">
                <a:tc>
                  <a:txBody>
                    <a:bodyPr/>
                    <a:lstStyle/>
                    <a:p>
                      <a:pPr algn="l" fontAlgn="t"/>
                      <a:r>
                        <a:rPr lang="en-US" sz="800" u="none" strike="noStrike">
                          <a:effectLst/>
                        </a:rPr>
                        <a:t>Width</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The width of the button. It exists as a number of letters for textual buttons or pixels for image buttons.</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3276530067"/>
                  </a:ext>
                </a:extLst>
              </a:tr>
              <a:tr h="260350">
                <a:tc>
                  <a:txBody>
                    <a:bodyPr/>
                    <a:lstStyle/>
                    <a:p>
                      <a:pPr algn="l" fontAlgn="t"/>
                      <a:r>
                        <a:rPr lang="en-US" sz="800" u="none" strike="noStrike">
                          <a:effectLst/>
                        </a:rPr>
                        <a:t>Wraplength</a:t>
                      </a:r>
                      <a:endParaRPr lang="en-US" sz="800" b="0" i="0" u="none" strike="noStrike">
                        <a:solidFill>
                          <a:srgbClr val="000000"/>
                        </a:solidFill>
                        <a:effectLst/>
                        <a:latin typeface="Arial" panose="020B0604020202020204" pitchFamily="34" charset="0"/>
                      </a:endParaRPr>
                    </a:p>
                  </a:txBody>
                  <a:tcPr marL="95250" marR="6350" marT="6350" marB="0"/>
                </a:tc>
                <a:tc>
                  <a:txBody>
                    <a:bodyPr/>
                    <a:lstStyle/>
                    <a:p>
                      <a:pPr algn="l" fontAlgn="t"/>
                      <a:r>
                        <a:rPr lang="en-US" sz="800" u="none" strike="noStrike">
                          <a:effectLst/>
                        </a:rPr>
                        <a:t>If the value is set to a positive number, the text lines will be wrapped to fit within this length.</a:t>
                      </a:r>
                      <a:endParaRPr lang="en-US" sz="800" b="0" i="0" u="none" strike="noStrike">
                        <a:solidFill>
                          <a:srgbClr val="000000"/>
                        </a:solidFill>
                        <a:effectLst/>
                        <a:latin typeface="Arial" panose="020B0604020202020204" pitchFamily="34" charset="0"/>
                      </a:endParaRPr>
                    </a:p>
                  </a:txBody>
                  <a:tcPr marL="95250" marR="6350" marT="6350" marB="0"/>
                </a:tc>
                <a:extLst>
                  <a:ext uri="{0D108BD9-81ED-4DB2-BD59-A6C34878D82A}">
                    <a16:rowId xmlns:a16="http://schemas.microsoft.com/office/drawing/2014/main" val="4221740961"/>
                  </a:ext>
                </a:extLst>
              </a:tr>
            </a:tbl>
          </a:graphicData>
        </a:graphic>
      </p:graphicFrame>
    </p:spTree>
    <p:extLst>
      <p:ext uri="{BB962C8B-B14F-4D97-AF65-F5344CB8AC3E}">
        <p14:creationId xmlns:p14="http://schemas.microsoft.com/office/powerpoint/2010/main" val="348761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Label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85409" y="2713430"/>
            <a:ext cx="2241517" cy="112705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B5D561EC-BB6D-402A-9980-C57F640FF99D}"/>
              </a:ext>
            </a:extLst>
          </p:cNvPr>
          <p:cNvGraphicFramePr>
            <a:graphicFrameLocks noGrp="1"/>
          </p:cNvGraphicFramePr>
          <p:nvPr>
            <p:extLst>
              <p:ext uri="{D42A27DB-BD31-4B8C-83A1-F6EECF244321}">
                <p14:modId xmlns:p14="http://schemas.microsoft.com/office/powerpoint/2010/main" val="2050895412"/>
              </p:ext>
            </p:extLst>
          </p:nvPr>
        </p:nvGraphicFramePr>
        <p:xfrm>
          <a:off x="2526926" y="462804"/>
          <a:ext cx="9485779" cy="5807349"/>
        </p:xfrm>
        <a:graphic>
          <a:graphicData uri="http://schemas.openxmlformats.org/drawingml/2006/table">
            <a:tbl>
              <a:tblPr>
                <a:tableStyleId>{5C22544A-7EE6-4342-B048-85BDC9FD1C3A}</a:tableStyleId>
              </a:tblPr>
              <a:tblGrid>
                <a:gridCol w="1418111">
                  <a:extLst>
                    <a:ext uri="{9D8B030D-6E8A-4147-A177-3AD203B41FA5}">
                      <a16:colId xmlns:a16="http://schemas.microsoft.com/office/drawing/2014/main" val="4224755912"/>
                    </a:ext>
                  </a:extLst>
                </a:gridCol>
                <a:gridCol w="8067668">
                  <a:extLst>
                    <a:ext uri="{9D8B030D-6E8A-4147-A177-3AD203B41FA5}">
                      <a16:colId xmlns:a16="http://schemas.microsoft.com/office/drawing/2014/main" val="3759674333"/>
                    </a:ext>
                  </a:extLst>
                </a:gridCol>
              </a:tblGrid>
              <a:tr h="119276">
                <a:tc>
                  <a:txBody>
                    <a:bodyPr/>
                    <a:lstStyle/>
                    <a:p>
                      <a:pPr algn="l" fontAlgn="t"/>
                      <a:r>
                        <a:rPr lang="en-US" sz="700" u="none" strike="noStrike">
                          <a:effectLst/>
                        </a:rPr>
                        <a:t>Option</a:t>
                      </a:r>
                      <a:endParaRPr lang="en-US" sz="700" b="1" i="0" u="none" strike="noStrike">
                        <a:solidFill>
                          <a:srgbClr val="000000"/>
                        </a:solidFill>
                        <a:effectLst/>
                        <a:latin typeface="Arial" panose="020B0604020202020204" pitchFamily="34" charset="0"/>
                      </a:endParaRPr>
                    </a:p>
                  </a:txBody>
                  <a:tcPr marL="6350" marR="6350" marT="6350" marB="0"/>
                </a:tc>
                <a:tc>
                  <a:txBody>
                    <a:bodyPr/>
                    <a:lstStyle/>
                    <a:p>
                      <a:pPr algn="l" fontAlgn="t"/>
                      <a:r>
                        <a:rPr lang="en-US" sz="700" u="none" strike="noStrike">
                          <a:effectLst/>
                        </a:rPr>
                        <a:t>Description</a:t>
                      </a:r>
                      <a:endParaRPr lang="en-US" sz="7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2752546895"/>
                  </a:ext>
                </a:extLst>
              </a:tr>
              <a:tr h="141832">
                <a:tc>
                  <a:txBody>
                    <a:bodyPr/>
                    <a:lstStyle/>
                    <a:p>
                      <a:pPr algn="l"/>
                      <a:r>
                        <a:rPr lang="en-US" sz="700">
                          <a:effectLst/>
                        </a:rPr>
                        <a:t>activebackground</a:t>
                      </a:r>
                    </a:p>
                  </a:txBody>
                  <a:tcPr marL="31750" marR="31750" marT="31750" marB="31750"/>
                </a:tc>
                <a:tc>
                  <a:txBody>
                    <a:bodyPr/>
                    <a:lstStyle/>
                    <a:p>
                      <a:pPr algn="l"/>
                      <a:r>
                        <a:rPr lang="en-US" sz="700">
                          <a:effectLst/>
                        </a:rPr>
                        <a:t>Background color to be displayed when the mouse is over the widget.</a:t>
                      </a:r>
                    </a:p>
                  </a:txBody>
                  <a:tcPr marL="31750" marR="31750" marT="31750" marB="31750"/>
                </a:tc>
                <a:extLst>
                  <a:ext uri="{0D108BD9-81ED-4DB2-BD59-A6C34878D82A}">
                    <a16:rowId xmlns:a16="http://schemas.microsoft.com/office/drawing/2014/main" val="3945925698"/>
                  </a:ext>
                </a:extLst>
              </a:tr>
              <a:tr h="141832">
                <a:tc>
                  <a:txBody>
                    <a:bodyPr/>
                    <a:lstStyle/>
                    <a:p>
                      <a:pPr algn="l"/>
                      <a:r>
                        <a:rPr lang="en-US" sz="700">
                          <a:effectLst/>
                        </a:rPr>
                        <a:t>activeforeground</a:t>
                      </a:r>
                    </a:p>
                  </a:txBody>
                  <a:tcPr marL="31750" marR="31750" marT="31750" marB="31750"/>
                </a:tc>
                <a:tc>
                  <a:txBody>
                    <a:bodyPr/>
                    <a:lstStyle/>
                    <a:p>
                      <a:pPr algn="l"/>
                      <a:r>
                        <a:rPr lang="en-US" sz="700">
                          <a:effectLst/>
                        </a:rPr>
                        <a:t>Foreground color to be displayed when the mouse is over the widget.</a:t>
                      </a:r>
                    </a:p>
                  </a:txBody>
                  <a:tcPr marL="31750" marR="31750" marT="31750" marB="31750"/>
                </a:tc>
                <a:extLst>
                  <a:ext uri="{0D108BD9-81ED-4DB2-BD59-A6C34878D82A}">
                    <a16:rowId xmlns:a16="http://schemas.microsoft.com/office/drawing/2014/main" val="2155166409"/>
                  </a:ext>
                </a:extLst>
              </a:tr>
              <a:tr h="357006">
                <a:tc>
                  <a:txBody>
                    <a:bodyPr/>
                    <a:lstStyle/>
                    <a:p>
                      <a:pPr algn="l"/>
                      <a:r>
                        <a:rPr lang="en-US" sz="700">
                          <a:effectLst/>
                        </a:rPr>
                        <a:t>anchor</a:t>
                      </a:r>
                    </a:p>
                  </a:txBody>
                  <a:tcPr marL="31750" marR="31750" marT="31750" marB="31750"/>
                </a:tc>
                <a:tc>
                  <a:txBody>
                    <a:bodyPr/>
                    <a:lstStyle/>
                    <a:p>
                      <a:pPr algn="l"/>
                      <a:r>
                        <a:rPr lang="en-US" sz="700">
                          <a:effectLst/>
                        </a:rPr>
                        <a:t>This options controls where the text is positioned if the widget has more space than the text needs. The default is anchor=tk.CENTER, which centers the text in the available space. </a:t>
                      </a:r>
                    </a:p>
                  </a:txBody>
                  <a:tcPr marL="31750" marR="31750" marT="31750" marB="31750" anchor="ctr"/>
                </a:tc>
                <a:extLst>
                  <a:ext uri="{0D108BD9-81ED-4DB2-BD59-A6C34878D82A}">
                    <a16:rowId xmlns:a16="http://schemas.microsoft.com/office/drawing/2014/main" val="3088554519"/>
                  </a:ext>
                </a:extLst>
              </a:tr>
              <a:tr h="141832">
                <a:tc>
                  <a:txBody>
                    <a:bodyPr/>
                    <a:lstStyle/>
                    <a:p>
                      <a:pPr algn="l"/>
                      <a:r>
                        <a:rPr lang="en-US" sz="700">
                          <a:effectLst/>
                        </a:rPr>
                        <a:t>bg or background</a:t>
                      </a:r>
                    </a:p>
                  </a:txBody>
                  <a:tcPr marL="31750" marR="31750" marT="31750" marB="31750"/>
                </a:tc>
                <a:tc>
                  <a:txBody>
                    <a:bodyPr/>
                    <a:lstStyle/>
                    <a:p>
                      <a:pPr algn="l"/>
                      <a:r>
                        <a:rPr lang="en-US" sz="700">
                          <a:effectLst/>
                        </a:rPr>
                        <a:t>The background color of the label area. </a:t>
                      </a:r>
                    </a:p>
                  </a:txBody>
                  <a:tcPr marL="31750" marR="31750" marT="31750" marB="31750" anchor="ctr"/>
                </a:tc>
                <a:extLst>
                  <a:ext uri="{0D108BD9-81ED-4DB2-BD59-A6C34878D82A}">
                    <a16:rowId xmlns:a16="http://schemas.microsoft.com/office/drawing/2014/main" val="1635845869"/>
                  </a:ext>
                </a:extLst>
              </a:tr>
              <a:tr h="199068">
                <a:tc>
                  <a:txBody>
                    <a:bodyPr/>
                    <a:lstStyle/>
                    <a:p>
                      <a:pPr algn="l"/>
                      <a:r>
                        <a:rPr lang="en-US" sz="700">
                          <a:effectLst/>
                        </a:rPr>
                        <a:t>bitmap</a:t>
                      </a:r>
                    </a:p>
                  </a:txBody>
                  <a:tcPr marL="31750" marR="31750" marT="31750" marB="31750"/>
                </a:tc>
                <a:tc>
                  <a:txBody>
                    <a:bodyPr/>
                    <a:lstStyle/>
                    <a:p>
                      <a:pPr algn="l"/>
                      <a:r>
                        <a:rPr lang="en-US" sz="700">
                          <a:effectLst/>
                        </a:rPr>
                        <a:t>Set this option equal to a bitmap or image object and the label will display that graphic. </a:t>
                      </a:r>
                    </a:p>
                  </a:txBody>
                  <a:tcPr marL="31750" marR="31750" marT="31750" marB="31750" anchor="ctr"/>
                </a:tc>
                <a:extLst>
                  <a:ext uri="{0D108BD9-81ED-4DB2-BD59-A6C34878D82A}">
                    <a16:rowId xmlns:a16="http://schemas.microsoft.com/office/drawing/2014/main" val="2644565904"/>
                  </a:ext>
                </a:extLst>
              </a:tr>
              <a:tr h="141832">
                <a:tc>
                  <a:txBody>
                    <a:bodyPr/>
                    <a:lstStyle/>
                    <a:p>
                      <a:pPr algn="l"/>
                      <a:r>
                        <a:rPr lang="en-US" sz="700">
                          <a:effectLst/>
                        </a:rPr>
                        <a:t>bd or borderwidth</a:t>
                      </a:r>
                    </a:p>
                  </a:txBody>
                  <a:tcPr marL="31750" marR="31750" marT="31750" marB="31750"/>
                </a:tc>
                <a:tc>
                  <a:txBody>
                    <a:bodyPr/>
                    <a:lstStyle/>
                    <a:p>
                      <a:pPr algn="l"/>
                      <a:r>
                        <a:rPr lang="en-US" sz="700">
                          <a:effectLst/>
                        </a:rPr>
                        <a:t>Width of the border around the label,  default value is two pixels.</a:t>
                      </a:r>
                    </a:p>
                  </a:txBody>
                  <a:tcPr marL="31750" marR="31750" marT="31750" marB="31750" anchor="ctr"/>
                </a:tc>
                <a:extLst>
                  <a:ext uri="{0D108BD9-81ED-4DB2-BD59-A6C34878D82A}">
                    <a16:rowId xmlns:a16="http://schemas.microsoft.com/office/drawing/2014/main" val="1439024848"/>
                  </a:ext>
                </a:extLst>
              </a:tr>
              <a:tr h="357006">
                <a:tc>
                  <a:txBody>
                    <a:bodyPr/>
                    <a:lstStyle/>
                    <a:p>
                      <a:pPr algn="l"/>
                      <a:r>
                        <a:rPr lang="en-US" sz="700">
                          <a:effectLst/>
                        </a:rPr>
                        <a:t>compound</a:t>
                      </a:r>
                    </a:p>
                  </a:txBody>
                  <a:tcPr marL="31750" marR="31750" marT="31750" marB="31750"/>
                </a:tc>
                <a:tc>
                  <a:txBody>
                    <a:bodyPr/>
                    <a:lstStyle/>
                    <a:p>
                      <a:pPr algn="l"/>
                      <a:r>
                        <a:rPr lang="en-US" sz="700">
                          <a:effectLst/>
                        </a:rPr>
                        <a:t>to display both text and a graphic (either a bitmap or an image), the compound option specifies the relative orientation of the graphic relative to the text. Values may be any of tk.LEFT, tk.RIGHT, tk.CENTER, tk.BOTTOM, or tk.TOP. For example, if you specify compound=BOTTOM, the graphic will be displayed below the text.</a:t>
                      </a:r>
                    </a:p>
                  </a:txBody>
                  <a:tcPr marL="31750" marR="31750" marT="31750" marB="31750"/>
                </a:tc>
                <a:extLst>
                  <a:ext uri="{0D108BD9-81ED-4DB2-BD59-A6C34878D82A}">
                    <a16:rowId xmlns:a16="http://schemas.microsoft.com/office/drawing/2014/main" val="3509166223"/>
                  </a:ext>
                </a:extLst>
              </a:tr>
              <a:tr h="141832">
                <a:tc>
                  <a:txBody>
                    <a:bodyPr/>
                    <a:lstStyle/>
                    <a:p>
                      <a:pPr algn="l"/>
                      <a:r>
                        <a:rPr lang="en-US" sz="700">
                          <a:effectLst/>
                        </a:rPr>
                        <a:t>cursor</a:t>
                      </a:r>
                    </a:p>
                  </a:txBody>
                  <a:tcPr marL="31750" marR="31750" marT="31750" marB="31750"/>
                </a:tc>
                <a:tc>
                  <a:txBody>
                    <a:bodyPr/>
                    <a:lstStyle/>
                    <a:p>
                      <a:pPr algn="l"/>
                      <a:r>
                        <a:rPr lang="en-US" sz="700">
                          <a:effectLst/>
                        </a:rPr>
                        <a:t>Cursor that appears when the mouse is over this label</a:t>
                      </a:r>
                    </a:p>
                  </a:txBody>
                  <a:tcPr marL="31750" marR="31750" marT="31750" marB="31750" anchor="ctr"/>
                </a:tc>
                <a:extLst>
                  <a:ext uri="{0D108BD9-81ED-4DB2-BD59-A6C34878D82A}">
                    <a16:rowId xmlns:a16="http://schemas.microsoft.com/office/drawing/2014/main" val="1588552884"/>
                  </a:ext>
                </a:extLst>
              </a:tr>
              <a:tr h="141832">
                <a:tc>
                  <a:txBody>
                    <a:bodyPr/>
                    <a:lstStyle/>
                    <a:p>
                      <a:pPr algn="l"/>
                      <a:r>
                        <a:rPr lang="en-US" sz="700">
                          <a:effectLst/>
                        </a:rPr>
                        <a:t>disabledforeground</a:t>
                      </a:r>
                    </a:p>
                  </a:txBody>
                  <a:tcPr marL="31750" marR="31750" marT="31750" marB="31750"/>
                </a:tc>
                <a:tc>
                  <a:txBody>
                    <a:bodyPr/>
                    <a:lstStyle/>
                    <a:p>
                      <a:pPr algn="l"/>
                      <a:r>
                        <a:rPr lang="en-US" sz="700">
                          <a:effectLst/>
                        </a:rPr>
                        <a:t>The foreground color to be displayed when the widget's state is tk.DISABLED.</a:t>
                      </a:r>
                    </a:p>
                  </a:txBody>
                  <a:tcPr marL="31750" marR="31750" marT="31750" marB="31750"/>
                </a:tc>
                <a:extLst>
                  <a:ext uri="{0D108BD9-81ED-4DB2-BD59-A6C34878D82A}">
                    <a16:rowId xmlns:a16="http://schemas.microsoft.com/office/drawing/2014/main" val="1506572223"/>
                  </a:ext>
                </a:extLst>
              </a:tr>
              <a:tr h="235092">
                <a:tc>
                  <a:txBody>
                    <a:bodyPr/>
                    <a:lstStyle/>
                    <a:p>
                      <a:pPr algn="l"/>
                      <a:r>
                        <a:rPr lang="en-US" sz="700">
                          <a:effectLst/>
                        </a:rPr>
                        <a:t>font</a:t>
                      </a:r>
                    </a:p>
                  </a:txBody>
                  <a:tcPr marL="31750" marR="31750" marT="31750" marB="31750"/>
                </a:tc>
                <a:tc>
                  <a:txBody>
                    <a:bodyPr/>
                    <a:lstStyle/>
                    <a:p>
                      <a:pPr algn="l"/>
                      <a:r>
                        <a:rPr lang="en-US" sz="700">
                          <a:effectLst/>
                        </a:rPr>
                        <a:t>If you are displaying text in this label (with the text or textvariable option, the font option specifies in what font that text will be displayed.</a:t>
                      </a:r>
                    </a:p>
                  </a:txBody>
                  <a:tcPr marL="31750" marR="31750" marT="31750" marB="31750" anchor="ctr"/>
                </a:tc>
                <a:extLst>
                  <a:ext uri="{0D108BD9-81ED-4DB2-BD59-A6C34878D82A}">
                    <a16:rowId xmlns:a16="http://schemas.microsoft.com/office/drawing/2014/main" val="4150384727"/>
                  </a:ext>
                </a:extLst>
              </a:tr>
              <a:tr h="278037">
                <a:tc>
                  <a:txBody>
                    <a:bodyPr/>
                    <a:lstStyle/>
                    <a:p>
                      <a:pPr algn="l"/>
                      <a:r>
                        <a:rPr lang="en-US" sz="700">
                          <a:effectLst/>
                        </a:rPr>
                        <a:t>fg or foreground</a:t>
                      </a:r>
                    </a:p>
                  </a:txBody>
                  <a:tcPr marL="31750" marR="31750" marT="31750" marB="31750"/>
                </a:tc>
                <a:tc>
                  <a:txBody>
                    <a:bodyPr/>
                    <a:lstStyle/>
                    <a:p>
                      <a:pPr algn="l"/>
                      <a:r>
                        <a:rPr lang="en-US" sz="700">
                          <a:effectLst/>
                        </a:rPr>
                        <a:t>If you are displaying text or a bitmap in this label, this option specifies the color of the text. If you are displaying a bitmap, this is the color that will appear at the position of the 1-bits in the bitmap.</a:t>
                      </a:r>
                    </a:p>
                  </a:txBody>
                  <a:tcPr marL="31750" marR="31750" marT="31750" marB="31750" anchor="ctr"/>
                </a:tc>
                <a:extLst>
                  <a:ext uri="{0D108BD9-81ED-4DB2-BD59-A6C34878D82A}">
                    <a16:rowId xmlns:a16="http://schemas.microsoft.com/office/drawing/2014/main" val="1222942862"/>
                  </a:ext>
                </a:extLst>
              </a:tr>
              <a:tr h="141832">
                <a:tc>
                  <a:txBody>
                    <a:bodyPr/>
                    <a:lstStyle/>
                    <a:p>
                      <a:pPr algn="l"/>
                      <a:r>
                        <a:rPr lang="en-US" sz="700">
                          <a:effectLst/>
                        </a:rPr>
                        <a:t>height</a:t>
                      </a:r>
                    </a:p>
                  </a:txBody>
                  <a:tcPr marL="31750" marR="31750" marT="31750" marB="31750"/>
                </a:tc>
                <a:tc>
                  <a:txBody>
                    <a:bodyPr/>
                    <a:lstStyle/>
                    <a:p>
                      <a:pPr algn="l"/>
                      <a:r>
                        <a:rPr lang="en-US" sz="700">
                          <a:effectLst/>
                        </a:rPr>
                        <a:t>Height of the label in </a:t>
                      </a:r>
                      <a:r>
                        <a:rPr lang="en-US" sz="700" i="1">
                          <a:effectLst/>
                        </a:rPr>
                        <a:t>lines</a:t>
                      </a:r>
                      <a:r>
                        <a:rPr lang="en-US" sz="700">
                          <a:effectLst/>
                        </a:rPr>
                        <a:t> (not pixels!). If this option is not set, the label will be sized to fit its contents.</a:t>
                      </a:r>
                    </a:p>
                  </a:txBody>
                  <a:tcPr marL="31750" marR="31750" marT="31750" marB="31750" anchor="ctr"/>
                </a:tc>
                <a:extLst>
                  <a:ext uri="{0D108BD9-81ED-4DB2-BD59-A6C34878D82A}">
                    <a16:rowId xmlns:a16="http://schemas.microsoft.com/office/drawing/2014/main" val="1710913922"/>
                  </a:ext>
                </a:extLst>
              </a:tr>
              <a:tr h="141832">
                <a:tc>
                  <a:txBody>
                    <a:bodyPr/>
                    <a:lstStyle/>
                    <a:p>
                      <a:pPr algn="l"/>
                      <a:r>
                        <a:rPr lang="en-US" sz="700">
                          <a:effectLst/>
                        </a:rPr>
                        <a:t>highlightbackground</a:t>
                      </a:r>
                    </a:p>
                  </a:txBody>
                  <a:tcPr marL="31750" marR="31750" marT="31750" marB="31750"/>
                </a:tc>
                <a:tc>
                  <a:txBody>
                    <a:bodyPr/>
                    <a:lstStyle/>
                    <a:p>
                      <a:pPr algn="l"/>
                      <a:r>
                        <a:rPr lang="en-US" sz="700">
                          <a:effectLst/>
                        </a:rPr>
                        <a:t>Color of the focus highlight when the widget does not have focus.</a:t>
                      </a:r>
                    </a:p>
                  </a:txBody>
                  <a:tcPr marL="31750" marR="31750" marT="31750" marB="31750"/>
                </a:tc>
                <a:extLst>
                  <a:ext uri="{0D108BD9-81ED-4DB2-BD59-A6C34878D82A}">
                    <a16:rowId xmlns:a16="http://schemas.microsoft.com/office/drawing/2014/main" val="3238494716"/>
                  </a:ext>
                </a:extLst>
              </a:tr>
              <a:tr h="141832">
                <a:tc>
                  <a:txBody>
                    <a:bodyPr/>
                    <a:lstStyle/>
                    <a:p>
                      <a:pPr algn="l"/>
                      <a:r>
                        <a:rPr lang="en-US" sz="700">
                          <a:effectLst/>
                        </a:rPr>
                        <a:t>highlightcolor</a:t>
                      </a:r>
                    </a:p>
                  </a:txBody>
                  <a:tcPr marL="31750" marR="31750" marT="31750" marB="31750"/>
                </a:tc>
                <a:tc>
                  <a:txBody>
                    <a:bodyPr/>
                    <a:lstStyle/>
                    <a:p>
                      <a:pPr algn="l"/>
                      <a:r>
                        <a:rPr lang="en-US" sz="700">
                          <a:effectLst/>
                        </a:rPr>
                        <a:t>The color of the focus highlight when the widget has focus.</a:t>
                      </a:r>
                    </a:p>
                  </a:txBody>
                  <a:tcPr marL="31750" marR="31750" marT="31750" marB="31750" anchor="ctr"/>
                </a:tc>
                <a:extLst>
                  <a:ext uri="{0D108BD9-81ED-4DB2-BD59-A6C34878D82A}">
                    <a16:rowId xmlns:a16="http://schemas.microsoft.com/office/drawing/2014/main" val="120121187"/>
                  </a:ext>
                </a:extLst>
              </a:tr>
              <a:tr h="141832">
                <a:tc>
                  <a:txBody>
                    <a:bodyPr/>
                    <a:lstStyle/>
                    <a:p>
                      <a:pPr algn="l"/>
                      <a:r>
                        <a:rPr lang="en-US" sz="700">
                          <a:effectLst/>
                        </a:rPr>
                        <a:t>highlightthickness</a:t>
                      </a:r>
                    </a:p>
                  </a:txBody>
                  <a:tcPr marL="31750" marR="31750" marT="31750" marB="31750"/>
                </a:tc>
                <a:tc>
                  <a:txBody>
                    <a:bodyPr/>
                    <a:lstStyle/>
                    <a:p>
                      <a:pPr algn="l"/>
                      <a:r>
                        <a:rPr lang="en-US" sz="700">
                          <a:effectLst/>
                        </a:rPr>
                        <a:t>Thickness of the focus highlight.</a:t>
                      </a:r>
                    </a:p>
                  </a:txBody>
                  <a:tcPr marL="31750" marR="31750" marT="31750" marB="31750" anchor="ctr"/>
                </a:tc>
                <a:extLst>
                  <a:ext uri="{0D108BD9-81ED-4DB2-BD59-A6C34878D82A}">
                    <a16:rowId xmlns:a16="http://schemas.microsoft.com/office/drawing/2014/main" val="541403530"/>
                  </a:ext>
                </a:extLst>
              </a:tr>
              <a:tr h="141832">
                <a:tc>
                  <a:txBody>
                    <a:bodyPr/>
                    <a:lstStyle/>
                    <a:p>
                      <a:pPr algn="l"/>
                      <a:r>
                        <a:rPr lang="en-US" sz="700">
                          <a:effectLst/>
                        </a:rPr>
                        <a:t>image</a:t>
                      </a:r>
                    </a:p>
                  </a:txBody>
                  <a:tcPr marL="31750" marR="31750" marT="31750" marB="31750"/>
                </a:tc>
                <a:tc>
                  <a:txBody>
                    <a:bodyPr/>
                    <a:lstStyle/>
                    <a:p>
                      <a:pPr algn="l"/>
                      <a:r>
                        <a:rPr lang="en-US" sz="700">
                          <a:effectLst/>
                        </a:rPr>
                        <a:t>To display a static image in the label widget, set this option to an image object.</a:t>
                      </a:r>
                    </a:p>
                  </a:txBody>
                  <a:tcPr marL="31750" marR="31750" marT="31750" marB="31750" anchor="ctr"/>
                </a:tc>
                <a:extLst>
                  <a:ext uri="{0D108BD9-81ED-4DB2-BD59-A6C34878D82A}">
                    <a16:rowId xmlns:a16="http://schemas.microsoft.com/office/drawing/2014/main" val="2179168307"/>
                  </a:ext>
                </a:extLst>
              </a:tr>
              <a:tr h="235092">
                <a:tc>
                  <a:txBody>
                    <a:bodyPr/>
                    <a:lstStyle/>
                    <a:p>
                      <a:pPr algn="l"/>
                      <a:r>
                        <a:rPr lang="en-US" sz="700">
                          <a:effectLst/>
                        </a:rPr>
                        <a:t>justify</a:t>
                      </a:r>
                    </a:p>
                  </a:txBody>
                  <a:tcPr marL="31750" marR="31750" marT="31750" marB="31750"/>
                </a:tc>
                <a:tc>
                  <a:txBody>
                    <a:bodyPr/>
                    <a:lstStyle/>
                    <a:p>
                      <a:pPr algn="l"/>
                      <a:r>
                        <a:rPr lang="en-US" sz="700">
                          <a:effectLst/>
                        </a:rPr>
                        <a:t>Specifies how multiple lines of text will be aligned with respect to each other: tk.LEFT for flush left, tk.CENTER for centered (the default), or tk.RIGHT for right-justified.</a:t>
                      </a:r>
                    </a:p>
                  </a:txBody>
                  <a:tcPr marL="31750" marR="31750" marT="31750" marB="31750" anchor="ctr"/>
                </a:tc>
                <a:extLst>
                  <a:ext uri="{0D108BD9-81ED-4DB2-BD59-A6C34878D82A}">
                    <a16:rowId xmlns:a16="http://schemas.microsoft.com/office/drawing/2014/main" val="2603217632"/>
                  </a:ext>
                </a:extLst>
              </a:tr>
              <a:tr h="141832">
                <a:tc>
                  <a:txBody>
                    <a:bodyPr/>
                    <a:lstStyle/>
                    <a:p>
                      <a:pPr algn="l"/>
                      <a:r>
                        <a:rPr lang="en-US" sz="700">
                          <a:effectLst/>
                        </a:rPr>
                        <a:t>padx</a:t>
                      </a:r>
                    </a:p>
                  </a:txBody>
                  <a:tcPr marL="31750" marR="31750" marT="31750" marB="31750"/>
                </a:tc>
                <a:tc>
                  <a:txBody>
                    <a:bodyPr/>
                    <a:lstStyle/>
                    <a:p>
                      <a:pPr algn="l"/>
                      <a:r>
                        <a:rPr lang="en-US" sz="700">
                          <a:effectLst/>
                        </a:rPr>
                        <a:t>Extra space added to the left and right of the text within the widget. Default = 1.</a:t>
                      </a:r>
                    </a:p>
                  </a:txBody>
                  <a:tcPr marL="31750" marR="31750" marT="31750" marB="31750" anchor="ctr"/>
                </a:tc>
                <a:extLst>
                  <a:ext uri="{0D108BD9-81ED-4DB2-BD59-A6C34878D82A}">
                    <a16:rowId xmlns:a16="http://schemas.microsoft.com/office/drawing/2014/main" val="2555911116"/>
                  </a:ext>
                </a:extLst>
              </a:tr>
              <a:tr h="141832">
                <a:tc>
                  <a:txBody>
                    <a:bodyPr/>
                    <a:lstStyle/>
                    <a:p>
                      <a:pPr algn="l"/>
                      <a:r>
                        <a:rPr lang="en-US" sz="700">
                          <a:effectLst/>
                        </a:rPr>
                        <a:t>pady</a:t>
                      </a:r>
                    </a:p>
                  </a:txBody>
                  <a:tcPr marL="31750" marR="31750" marT="31750" marB="31750"/>
                </a:tc>
                <a:tc>
                  <a:txBody>
                    <a:bodyPr/>
                    <a:lstStyle/>
                    <a:p>
                      <a:pPr algn="l"/>
                      <a:r>
                        <a:rPr lang="en-US" sz="700">
                          <a:effectLst/>
                        </a:rPr>
                        <a:t>Extra space added above and below the text within the widget. Default = 1.</a:t>
                      </a:r>
                    </a:p>
                  </a:txBody>
                  <a:tcPr marL="31750" marR="31750" marT="31750" marB="31750" anchor="ctr"/>
                </a:tc>
                <a:extLst>
                  <a:ext uri="{0D108BD9-81ED-4DB2-BD59-A6C34878D82A}">
                    <a16:rowId xmlns:a16="http://schemas.microsoft.com/office/drawing/2014/main" val="3002934721"/>
                  </a:ext>
                </a:extLst>
              </a:tr>
              <a:tr h="199068">
                <a:tc>
                  <a:txBody>
                    <a:bodyPr/>
                    <a:lstStyle/>
                    <a:p>
                      <a:pPr algn="l"/>
                      <a:r>
                        <a:rPr lang="en-US" sz="700">
                          <a:effectLst/>
                        </a:rPr>
                        <a:t>relief</a:t>
                      </a:r>
                    </a:p>
                  </a:txBody>
                  <a:tcPr marL="31750" marR="31750" marT="31750" marB="31750"/>
                </a:tc>
                <a:tc>
                  <a:txBody>
                    <a:bodyPr/>
                    <a:lstStyle/>
                    <a:p>
                      <a:pPr algn="l"/>
                      <a:r>
                        <a:rPr lang="en-US" sz="700">
                          <a:effectLst/>
                        </a:rPr>
                        <a:t>Specifies the appearance of a decorative border around the label. The default is tk.FLAT</a:t>
                      </a:r>
                    </a:p>
                  </a:txBody>
                  <a:tcPr marL="31750" marR="31750" marT="31750" marB="31750" anchor="ctr"/>
                </a:tc>
                <a:extLst>
                  <a:ext uri="{0D108BD9-81ED-4DB2-BD59-A6C34878D82A}">
                    <a16:rowId xmlns:a16="http://schemas.microsoft.com/office/drawing/2014/main" val="2214178770"/>
                  </a:ext>
                </a:extLst>
              </a:tr>
              <a:tr h="235092">
                <a:tc>
                  <a:txBody>
                    <a:bodyPr/>
                    <a:lstStyle/>
                    <a:p>
                      <a:pPr algn="l"/>
                      <a:r>
                        <a:rPr lang="en-US" sz="700">
                          <a:effectLst/>
                        </a:rPr>
                        <a:t>state</a:t>
                      </a:r>
                    </a:p>
                  </a:txBody>
                  <a:tcPr marL="31750" marR="31750" marT="31750" marB="31750"/>
                </a:tc>
                <a:tc>
                  <a:txBody>
                    <a:bodyPr/>
                    <a:lstStyle/>
                    <a:p>
                      <a:pPr algn="l"/>
                      <a:r>
                        <a:rPr lang="en-US" sz="700">
                          <a:effectLst/>
                        </a:rPr>
                        <a:t>By default, an Entry widget is in the tk.NORMAL state. Set this option to tk.DISABLED to make it unresponsive to mouse events. The state will be tk.ACTIVE when the mouse is over the widget.</a:t>
                      </a:r>
                    </a:p>
                  </a:txBody>
                  <a:tcPr marL="31750" marR="31750" marT="31750" marB="31750"/>
                </a:tc>
                <a:extLst>
                  <a:ext uri="{0D108BD9-81ED-4DB2-BD59-A6C34878D82A}">
                    <a16:rowId xmlns:a16="http://schemas.microsoft.com/office/drawing/2014/main" val="700518569"/>
                  </a:ext>
                </a:extLst>
              </a:tr>
              <a:tr h="235092">
                <a:tc>
                  <a:txBody>
                    <a:bodyPr/>
                    <a:lstStyle/>
                    <a:p>
                      <a:pPr algn="l"/>
                      <a:r>
                        <a:rPr lang="en-US" sz="700">
                          <a:effectLst/>
                        </a:rPr>
                        <a:t>takefocus</a:t>
                      </a:r>
                    </a:p>
                  </a:txBody>
                  <a:tcPr marL="31750" marR="31750" marT="31750" marB="31750"/>
                </a:tc>
                <a:tc>
                  <a:txBody>
                    <a:bodyPr/>
                    <a:lstStyle/>
                    <a:p>
                      <a:pPr algn="l"/>
                      <a:r>
                        <a:rPr lang="en-US" sz="700">
                          <a:effectLst/>
                        </a:rPr>
                        <a:t>Normally, focus does not cycle through Label widgets; If you want this widget to be visited by the focus, set takefocus=1.</a:t>
                      </a:r>
                    </a:p>
                  </a:txBody>
                  <a:tcPr marL="31750" marR="31750" marT="31750" marB="31750" anchor="ctr"/>
                </a:tc>
                <a:extLst>
                  <a:ext uri="{0D108BD9-81ED-4DB2-BD59-A6C34878D82A}">
                    <a16:rowId xmlns:a16="http://schemas.microsoft.com/office/drawing/2014/main" val="4193021123"/>
                  </a:ext>
                </a:extLst>
              </a:tr>
              <a:tr h="199068">
                <a:tc>
                  <a:txBody>
                    <a:bodyPr/>
                    <a:lstStyle/>
                    <a:p>
                      <a:pPr algn="l"/>
                      <a:r>
                        <a:rPr lang="en-US" sz="700">
                          <a:effectLst/>
                        </a:rPr>
                        <a:t>text</a:t>
                      </a:r>
                    </a:p>
                  </a:txBody>
                  <a:tcPr marL="31750" marR="31750" marT="31750" marB="31750"/>
                </a:tc>
                <a:tc>
                  <a:txBody>
                    <a:bodyPr/>
                    <a:lstStyle/>
                    <a:p>
                      <a:pPr algn="l"/>
                      <a:r>
                        <a:rPr lang="en-US" sz="700">
                          <a:effectLst/>
                        </a:rPr>
                        <a:t>To display one or more lines of text in a label widget, set this option to a string containing the text. Internal newlines ('\n') will force a line break.</a:t>
                      </a:r>
                    </a:p>
                  </a:txBody>
                  <a:tcPr marL="31750" marR="31750" marT="31750" marB="31750" anchor="ctr"/>
                </a:tc>
                <a:extLst>
                  <a:ext uri="{0D108BD9-81ED-4DB2-BD59-A6C34878D82A}">
                    <a16:rowId xmlns:a16="http://schemas.microsoft.com/office/drawing/2014/main" val="2403835251"/>
                  </a:ext>
                </a:extLst>
              </a:tr>
              <a:tr h="235092">
                <a:tc>
                  <a:txBody>
                    <a:bodyPr/>
                    <a:lstStyle/>
                    <a:p>
                      <a:pPr algn="l"/>
                      <a:r>
                        <a:rPr lang="en-US" sz="700">
                          <a:effectLst/>
                        </a:rPr>
                        <a:t>textvariable</a:t>
                      </a:r>
                    </a:p>
                  </a:txBody>
                  <a:tcPr marL="31750" marR="31750" marT="31750" marB="31750"/>
                </a:tc>
                <a:tc>
                  <a:txBody>
                    <a:bodyPr/>
                    <a:lstStyle/>
                    <a:p>
                      <a:pPr algn="l"/>
                      <a:r>
                        <a:rPr lang="en-US" sz="700">
                          <a:effectLst/>
                        </a:rPr>
                        <a:t>To link the text displayed in a label widget to a control variable of class StringVar, set this option to that variable. </a:t>
                      </a:r>
                    </a:p>
                  </a:txBody>
                  <a:tcPr marL="31750" marR="31750" marT="31750" marB="31750" anchor="ctr"/>
                </a:tc>
                <a:extLst>
                  <a:ext uri="{0D108BD9-81ED-4DB2-BD59-A6C34878D82A}">
                    <a16:rowId xmlns:a16="http://schemas.microsoft.com/office/drawing/2014/main" val="369094466"/>
                  </a:ext>
                </a:extLst>
              </a:tr>
              <a:tr h="235092">
                <a:tc>
                  <a:txBody>
                    <a:bodyPr/>
                    <a:lstStyle/>
                    <a:p>
                      <a:pPr algn="l"/>
                      <a:r>
                        <a:rPr lang="en-US" sz="700">
                          <a:effectLst/>
                        </a:rPr>
                        <a:t>underline</a:t>
                      </a:r>
                    </a:p>
                  </a:txBody>
                  <a:tcPr marL="31750" marR="31750" marT="31750" marB="31750"/>
                </a:tc>
                <a:tc>
                  <a:txBody>
                    <a:bodyPr/>
                    <a:lstStyle/>
                    <a:p>
                      <a:pPr algn="l"/>
                      <a:r>
                        <a:rPr lang="en-US" sz="700">
                          <a:effectLst/>
                        </a:rPr>
                        <a:t>You can display an underline (_) below the </a:t>
                      </a:r>
                      <a:r>
                        <a:rPr lang="en-US" sz="700" i="1">
                          <a:effectLst/>
                        </a:rPr>
                        <a:t>n</a:t>
                      </a:r>
                      <a:r>
                        <a:rPr lang="en-US" sz="700">
                          <a:effectLst/>
                        </a:rPr>
                        <a:t>th letter of the text, counting from 0, by setting this option to </a:t>
                      </a:r>
                      <a:r>
                        <a:rPr lang="en-US" sz="700" i="1">
                          <a:effectLst/>
                        </a:rPr>
                        <a:t>n</a:t>
                      </a:r>
                      <a:r>
                        <a:rPr lang="en-US" sz="700">
                          <a:effectLst/>
                        </a:rPr>
                        <a:t>. The default is underline=-1, which means no underlining.</a:t>
                      </a:r>
                    </a:p>
                  </a:txBody>
                  <a:tcPr marL="31750" marR="31750" marT="31750" marB="31750" anchor="ctr"/>
                </a:tc>
                <a:extLst>
                  <a:ext uri="{0D108BD9-81ED-4DB2-BD59-A6C34878D82A}">
                    <a16:rowId xmlns:a16="http://schemas.microsoft.com/office/drawing/2014/main" val="2934257009"/>
                  </a:ext>
                </a:extLst>
              </a:tr>
              <a:tr h="199068">
                <a:tc>
                  <a:txBody>
                    <a:bodyPr/>
                    <a:lstStyle/>
                    <a:p>
                      <a:pPr algn="l"/>
                      <a:r>
                        <a:rPr lang="en-US" sz="700">
                          <a:effectLst/>
                        </a:rPr>
                        <a:t>width</a:t>
                      </a:r>
                    </a:p>
                  </a:txBody>
                  <a:tcPr marL="31750" marR="31750" marT="31750" marB="31750"/>
                </a:tc>
                <a:tc>
                  <a:txBody>
                    <a:bodyPr/>
                    <a:lstStyle/>
                    <a:p>
                      <a:pPr algn="l"/>
                      <a:r>
                        <a:rPr lang="en-US" sz="700">
                          <a:effectLst/>
                        </a:rPr>
                        <a:t>Width of the label in </a:t>
                      </a:r>
                      <a:r>
                        <a:rPr lang="en-US" sz="700" i="1">
                          <a:effectLst/>
                        </a:rPr>
                        <a:t>characters</a:t>
                      </a:r>
                      <a:r>
                        <a:rPr lang="en-US" sz="700">
                          <a:effectLst/>
                        </a:rPr>
                        <a:t> (not pixels!). If this option is not set, the label will be sized to fit its contents.</a:t>
                      </a:r>
                    </a:p>
                  </a:txBody>
                  <a:tcPr marL="31750" marR="31750" marT="31750" marB="31750" anchor="ctr"/>
                </a:tc>
                <a:extLst>
                  <a:ext uri="{0D108BD9-81ED-4DB2-BD59-A6C34878D82A}">
                    <a16:rowId xmlns:a16="http://schemas.microsoft.com/office/drawing/2014/main" val="3276530067"/>
                  </a:ext>
                </a:extLst>
              </a:tr>
              <a:tr h="235092">
                <a:tc>
                  <a:txBody>
                    <a:bodyPr/>
                    <a:lstStyle/>
                    <a:p>
                      <a:pPr algn="l"/>
                      <a:r>
                        <a:rPr lang="en-US" sz="700">
                          <a:effectLst/>
                        </a:rPr>
                        <a:t>wraplength</a:t>
                      </a:r>
                    </a:p>
                  </a:txBody>
                  <a:tcPr marL="31750" marR="31750" marT="31750" marB="31750"/>
                </a:tc>
                <a:tc>
                  <a:txBody>
                    <a:bodyPr/>
                    <a:lstStyle/>
                    <a:p>
                      <a:pPr algn="l"/>
                      <a:r>
                        <a:rPr lang="en-US" sz="700">
                          <a:effectLst/>
                        </a:rPr>
                        <a:t>You can limit the number of characters in each line by setting this option to the desired number. The default value, 0, means that lines will be broken only at newlines.</a:t>
                      </a:r>
                    </a:p>
                  </a:txBody>
                  <a:tcPr marL="31750" marR="31750" marT="31750" marB="31750" anchor="ctr"/>
                </a:tc>
                <a:extLst>
                  <a:ext uri="{0D108BD9-81ED-4DB2-BD59-A6C34878D82A}">
                    <a16:rowId xmlns:a16="http://schemas.microsoft.com/office/drawing/2014/main" val="4221740961"/>
                  </a:ext>
                </a:extLst>
              </a:tr>
            </a:tbl>
          </a:graphicData>
        </a:graphic>
      </p:graphicFrame>
    </p:spTree>
    <p:extLst>
      <p:ext uri="{BB962C8B-B14F-4D97-AF65-F5344CB8AC3E}">
        <p14:creationId xmlns:p14="http://schemas.microsoft.com/office/powerpoint/2010/main" val="13483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26" name="Rectangle 25">
            <a:extLst>
              <a:ext uri="{FF2B5EF4-FFF2-40B4-BE49-F238E27FC236}">
                <a16:creationId xmlns:a16="http://schemas.microsoft.com/office/drawing/2014/main" id="{31DCB0A3-7938-44A9-8E96-4503099BCDAF}"/>
              </a:ext>
            </a:extLst>
          </p:cNvPr>
          <p:cNvSpPr/>
          <p:nvPr/>
        </p:nvSpPr>
        <p:spPr>
          <a:xfrm>
            <a:off x="353785" y="1079650"/>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&lt;&lt;app&gt;&gt;</a:t>
            </a:r>
          </a:p>
          <a:p>
            <a:pPr algn="ctr"/>
            <a:r>
              <a:rPr lang="en-US" sz="800" err="1">
                <a:solidFill>
                  <a:schemeClr val="bg1"/>
                </a:solidFill>
                <a:latin typeface="Arial" panose="020B0604020202020204" pitchFamily="34" charset="0"/>
                <a:cs typeface="Arial" panose="020B0604020202020204" pitchFamily="34" charset="0"/>
              </a:rPr>
              <a:t>MyApp</a:t>
            </a:r>
            <a:endParaRPr lang="en-US" sz="80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17FAA200-2E85-4714-B214-7880C91FDDB8}"/>
              </a:ext>
            </a:extLst>
          </p:cNvPr>
          <p:cNvSpPr/>
          <p:nvPr/>
        </p:nvSpPr>
        <p:spPr>
          <a:xfrm>
            <a:off x="353775" y="1953864"/>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Sensors_App_View</a:t>
            </a:r>
            <a:endParaRPr lang="en-US" sz="800">
              <a:solidFill>
                <a:schemeClr val="bg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B769650-95FD-48C4-B4D0-38879CD7977A}"/>
              </a:ext>
            </a:extLst>
          </p:cNvPr>
          <p:cNvSpPr/>
          <p:nvPr/>
        </p:nvSpPr>
        <p:spPr>
          <a:xfrm>
            <a:off x="353781" y="1325216"/>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app</a:t>
            </a:r>
          </a:p>
        </p:txBody>
      </p:sp>
      <p:sp>
        <p:nvSpPr>
          <p:cNvPr id="32" name="Rectangle 31">
            <a:extLst>
              <a:ext uri="{FF2B5EF4-FFF2-40B4-BE49-F238E27FC236}">
                <a16:creationId xmlns:a16="http://schemas.microsoft.com/office/drawing/2014/main" id="{E2CD385C-2C3D-4472-AAB5-D39E2036F060}"/>
              </a:ext>
            </a:extLst>
          </p:cNvPr>
          <p:cNvSpPr/>
          <p:nvPr/>
        </p:nvSpPr>
        <p:spPr>
          <a:xfrm>
            <a:off x="353780" y="148237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version</a:t>
            </a:r>
          </a:p>
        </p:txBody>
      </p:sp>
      <p:sp>
        <p:nvSpPr>
          <p:cNvPr id="34" name="Rectangle 33">
            <a:extLst>
              <a:ext uri="{FF2B5EF4-FFF2-40B4-BE49-F238E27FC236}">
                <a16:creationId xmlns:a16="http://schemas.microsoft.com/office/drawing/2014/main" id="{5E95F1AB-08F3-45A6-B0AD-F5606D27DD4D}"/>
              </a:ext>
            </a:extLst>
          </p:cNvPr>
          <p:cNvSpPr/>
          <p:nvPr/>
        </p:nvSpPr>
        <p:spPr>
          <a:xfrm>
            <a:off x="353779" y="1641128"/>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Setup_page</a:t>
            </a:r>
            <a:endParaRPr lang="en-US" sz="80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9C973405-523C-4778-9365-25EC339BF6F6}"/>
              </a:ext>
            </a:extLst>
          </p:cNvPr>
          <p:cNvSpPr/>
          <p:nvPr/>
        </p:nvSpPr>
        <p:spPr>
          <a:xfrm>
            <a:off x="353775" y="1796702"/>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App_Name</a:t>
            </a:r>
            <a:endParaRPr lang="en-US" sz="80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83712BDE-C3C9-4D57-890C-F5F88EAE0CCE}"/>
              </a:ext>
            </a:extLst>
          </p:cNvPr>
          <p:cNvSpPr/>
          <p:nvPr/>
        </p:nvSpPr>
        <p:spPr>
          <a:xfrm>
            <a:off x="353775" y="2110495"/>
            <a:ext cx="1191689"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application_loop</a:t>
            </a:r>
            <a:r>
              <a:rPr lang="en-US" sz="800">
                <a:solidFill>
                  <a:schemeClr val="bg1"/>
                </a:solidFill>
                <a:latin typeface="Arial" panose="020B0604020202020204" pitchFamily="34" charset="0"/>
                <a:cs typeface="Arial" panose="020B0604020202020204" pitchFamily="34" charset="0"/>
              </a:rPr>
              <a:t>()</a:t>
            </a:r>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Menu ( parent, options )</a:t>
            </a:r>
          </a:p>
        </p:txBody>
      </p:sp>
      <p:sp>
        <p:nvSpPr>
          <p:cNvPr id="43" name="Diamond 42">
            <a:extLst>
              <a:ext uri="{FF2B5EF4-FFF2-40B4-BE49-F238E27FC236}">
                <a16:creationId xmlns:a16="http://schemas.microsoft.com/office/drawing/2014/main" id="{66DED7F8-2663-40B2-8902-67EB2C0F1E45}"/>
              </a:ext>
            </a:extLst>
          </p:cNvPr>
          <p:cNvSpPr/>
          <p:nvPr/>
        </p:nvSpPr>
        <p:spPr>
          <a:xfrm>
            <a:off x="882955" y="748976"/>
            <a:ext cx="133350" cy="157162"/>
          </a:xfrm>
          <a:prstGeom prst="diamond">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A13E60F4-04B3-4BE5-A2CC-10BCE087E001}"/>
              </a:ext>
            </a:extLst>
          </p:cNvPr>
          <p:cNvCxnSpPr>
            <a:stCxn id="43" idx="2"/>
            <a:endCxn id="26" idx="0"/>
          </p:cNvCxnSpPr>
          <p:nvPr/>
        </p:nvCxnSpPr>
        <p:spPr>
          <a:xfrm>
            <a:off x="949630" y="906138"/>
            <a:ext cx="0" cy="173512"/>
          </a:xfrm>
          <a:prstGeom prst="lin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12" name="Table 11">
            <a:extLst>
              <a:ext uri="{FF2B5EF4-FFF2-40B4-BE49-F238E27FC236}">
                <a16:creationId xmlns:a16="http://schemas.microsoft.com/office/drawing/2014/main" id="{9B3AF8EE-CDBC-4B77-B335-60D9E00A7709}"/>
              </a:ext>
            </a:extLst>
          </p:cNvPr>
          <p:cNvGraphicFramePr>
            <a:graphicFrameLocks noGrp="1"/>
          </p:cNvGraphicFramePr>
          <p:nvPr>
            <p:extLst>
              <p:ext uri="{D42A27DB-BD31-4B8C-83A1-F6EECF244321}">
                <p14:modId xmlns:p14="http://schemas.microsoft.com/office/powerpoint/2010/main" val="2580763394"/>
              </p:ext>
            </p:extLst>
          </p:nvPr>
        </p:nvGraphicFramePr>
        <p:xfrm>
          <a:off x="2965784" y="1482378"/>
          <a:ext cx="2762885" cy="4276297"/>
        </p:xfrm>
        <a:graphic>
          <a:graphicData uri="http://schemas.openxmlformats.org/drawingml/2006/table">
            <a:tbl>
              <a:tblPr/>
              <a:tblGrid>
                <a:gridCol w="863065">
                  <a:extLst>
                    <a:ext uri="{9D8B030D-6E8A-4147-A177-3AD203B41FA5}">
                      <a16:colId xmlns:a16="http://schemas.microsoft.com/office/drawing/2014/main" val="2976625902"/>
                    </a:ext>
                  </a:extLst>
                </a:gridCol>
                <a:gridCol w="1899820">
                  <a:extLst>
                    <a:ext uri="{9D8B030D-6E8A-4147-A177-3AD203B41FA5}">
                      <a16:colId xmlns:a16="http://schemas.microsoft.com/office/drawing/2014/main" val="3079731328"/>
                    </a:ext>
                  </a:extLst>
                </a:gridCol>
              </a:tblGrid>
              <a:tr h="142897">
                <a:tc>
                  <a:txBody>
                    <a:bodyPr/>
                    <a:lstStyle/>
                    <a:p>
                      <a:pPr algn="l" fontAlgn="b"/>
                      <a:r>
                        <a:rPr lang="en-US" sz="800" u="none" strike="noStrike">
                          <a:effectLst/>
                        </a:rPr>
                        <a:t>option</a:t>
                      </a:r>
                      <a:endParaRPr lang="en-US" sz="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t"/>
                      <a:r>
                        <a:rPr lang="en-US" sz="600" u="none" strike="noStrike">
                          <a:effectLst/>
                        </a:rPr>
                        <a:t>Description</a:t>
                      </a:r>
                      <a:endParaRPr lang="en-US" sz="600" b="1" i="0" u="none" strike="noStrike">
                        <a:solidFill>
                          <a:srgbClr val="000000"/>
                        </a:solidFill>
                        <a:effectLst/>
                        <a:latin typeface="Arial" panose="020B0604020202020204" pitchFamily="34" charset="0"/>
                      </a:endParaRPr>
                    </a:p>
                  </a:txBody>
                  <a:tcPr marL="4763" marR="4763" marT="4763" marB="0"/>
                </a:tc>
                <a:extLst>
                  <a:ext uri="{0D108BD9-81ED-4DB2-BD59-A6C34878D82A}">
                    <a16:rowId xmlns:a16="http://schemas.microsoft.com/office/drawing/2014/main" val="3318948858"/>
                  </a:ext>
                </a:extLst>
              </a:tr>
              <a:tr h="195292">
                <a:tc>
                  <a:txBody>
                    <a:bodyPr/>
                    <a:lstStyle/>
                    <a:p>
                      <a:pPr algn="just" fontAlgn="ctr"/>
                      <a:r>
                        <a:rPr lang="en-US" sz="600" u="none" strike="noStrike">
                          <a:effectLst/>
                        </a:rPr>
                        <a:t>activebackground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background color that will appear on a choice when it is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502478838"/>
                  </a:ext>
                </a:extLst>
              </a:tr>
              <a:tr h="290557">
                <a:tc>
                  <a:txBody>
                    <a:bodyPr/>
                    <a:lstStyle/>
                    <a:p>
                      <a:pPr algn="just" fontAlgn="ctr"/>
                      <a:r>
                        <a:rPr lang="en-US" sz="600" u="none" strike="noStrike" err="1">
                          <a:effectLst/>
                        </a:rPr>
                        <a:t>activeborderwidth</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Specifies the width of a border drawn around a choice when it is under the mouse. Default is 1 pixel.</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504028370"/>
                  </a:ext>
                </a:extLst>
              </a:tr>
              <a:tr h="195292">
                <a:tc>
                  <a:txBody>
                    <a:bodyPr/>
                    <a:lstStyle/>
                    <a:p>
                      <a:pPr algn="just" fontAlgn="ctr"/>
                      <a:r>
                        <a:rPr lang="en-US" sz="600" u="none" strike="noStrike">
                          <a:effectLst/>
                        </a:rPr>
                        <a:t>activeforeground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foreground color that will appear on a choice when it is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390087353"/>
                  </a:ext>
                </a:extLst>
              </a:tr>
              <a:tr h="290557">
                <a:tc>
                  <a:txBody>
                    <a:bodyPr/>
                    <a:lstStyle/>
                    <a:p>
                      <a:pPr algn="just" fontAlgn="ctr"/>
                      <a:r>
                        <a:rPr lang="en-US" sz="600" u="none" strike="noStrike">
                          <a:effectLst/>
                        </a:rPr>
                        <a:t>bg</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background color for choices not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738300905"/>
                  </a:ext>
                </a:extLst>
              </a:tr>
              <a:tr h="195292">
                <a:tc>
                  <a:txBody>
                    <a:bodyPr/>
                    <a:lstStyle/>
                    <a:p>
                      <a:pPr algn="just" fontAlgn="ctr"/>
                      <a:r>
                        <a:rPr lang="en-US" sz="600" u="none" strike="noStrike">
                          <a:effectLst/>
                        </a:rPr>
                        <a:t>bd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width of the border around all the choices. Default is 1.</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80871813"/>
                  </a:ext>
                </a:extLst>
              </a:tr>
              <a:tr h="290557">
                <a:tc>
                  <a:txBody>
                    <a:bodyPr/>
                    <a:lstStyle/>
                    <a:p>
                      <a:pPr algn="just" fontAlgn="ctr"/>
                      <a:r>
                        <a:rPr lang="en-US" sz="600" u="none" strike="noStrike">
                          <a:effectLst/>
                        </a:rPr>
                        <a:t>cursor</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cursor that appears when the mouse is over the choices, but only when the menu has been torn off.</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2150382488"/>
                  </a:ext>
                </a:extLst>
              </a:tr>
              <a:tr h="195292">
                <a:tc>
                  <a:txBody>
                    <a:bodyPr/>
                    <a:lstStyle/>
                    <a:p>
                      <a:pPr algn="just" fontAlgn="ctr"/>
                      <a:r>
                        <a:rPr lang="en-US" sz="600" u="none" strike="noStrike">
                          <a:effectLst/>
                        </a:rPr>
                        <a:t>disabledforeground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color of the text for items whose state is DISABLED.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46839431"/>
                  </a:ext>
                </a:extLst>
              </a:tr>
              <a:tr h="195292">
                <a:tc>
                  <a:txBody>
                    <a:bodyPr/>
                    <a:lstStyle/>
                    <a:p>
                      <a:pPr algn="just" fontAlgn="ctr"/>
                      <a:r>
                        <a:rPr lang="en-US" sz="600" u="none" strike="noStrike">
                          <a:effectLst/>
                        </a:rPr>
                        <a:t>font</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default font for textual choices.</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650682916"/>
                  </a:ext>
                </a:extLst>
              </a:tr>
              <a:tr h="195292">
                <a:tc>
                  <a:txBody>
                    <a:bodyPr/>
                    <a:lstStyle/>
                    <a:p>
                      <a:pPr algn="just" fontAlgn="ctr"/>
                      <a:r>
                        <a:rPr lang="en-US" sz="600" u="none" strike="noStrike">
                          <a:effectLst/>
                        </a:rPr>
                        <a:t>fg</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foreground color used for choices not under the mouse.</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179374413"/>
                  </a:ext>
                </a:extLst>
              </a:tr>
              <a:tr h="290557">
                <a:tc>
                  <a:txBody>
                    <a:bodyPr/>
                    <a:lstStyle/>
                    <a:p>
                      <a:pPr algn="just" fontAlgn="ctr"/>
                      <a:r>
                        <a:rPr lang="en-US" sz="600" u="none" strike="noStrike">
                          <a:effectLst/>
                        </a:rPr>
                        <a:t>postcommand</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You can set this option to a procedure, and that procedure will be called every time someone brings up this menu.</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372397472"/>
                  </a:ext>
                </a:extLst>
              </a:tr>
              <a:tr h="0">
                <a:tc>
                  <a:txBody>
                    <a:bodyPr/>
                    <a:lstStyle/>
                    <a:p>
                      <a:pPr algn="just" fontAlgn="ctr"/>
                      <a:r>
                        <a:rPr lang="en-US" sz="600" u="none" strike="noStrike">
                          <a:effectLst/>
                        </a:rPr>
                        <a:t>relief</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The default 3-D effect for menus is relief=RAISED.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394745855"/>
                  </a:ext>
                </a:extLst>
              </a:tr>
              <a:tr h="290557">
                <a:tc>
                  <a:txBody>
                    <a:bodyPr/>
                    <a:lstStyle/>
                    <a:p>
                      <a:pPr algn="just" fontAlgn="ctr"/>
                      <a:r>
                        <a:rPr lang="en-US" sz="600" u="none" strike="noStrike">
                          <a:effectLst/>
                        </a:rPr>
                        <a:t>image</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To display an image on this menubutton.</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936143303"/>
                  </a:ext>
                </a:extLst>
              </a:tr>
              <a:tr h="195292">
                <a:tc>
                  <a:txBody>
                    <a:bodyPr/>
                    <a:lstStyle/>
                    <a:p>
                      <a:pPr algn="just" fontAlgn="ctr"/>
                      <a:r>
                        <a:rPr lang="en-US" sz="600" u="none" strike="noStrike">
                          <a:effectLst/>
                        </a:rPr>
                        <a:t>selectcolor</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Specifies the color displayed in checkbuttons and radiobuttons when they are selected.</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462251891"/>
                  </a:ext>
                </a:extLst>
              </a:tr>
              <a:tr h="576350">
                <a:tc>
                  <a:txBody>
                    <a:bodyPr/>
                    <a:lstStyle/>
                    <a:p>
                      <a:pPr algn="just" fontAlgn="ctr"/>
                      <a:r>
                        <a:rPr lang="en-US" sz="600" u="none" strike="noStrike">
                          <a:effectLst/>
                        </a:rPr>
                        <a:t>tearoff</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Normally, a menu can be torn off, the first position (position 0) in the list of choices is occupied by the tear-off element, and the additional choices are added starting at position 1. If you set tearoff=0, the menu will not have a tear-off feature, and choices will be added starting at position 0.</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3941825927"/>
                  </a:ext>
                </a:extLst>
              </a:tr>
              <a:tr h="481085">
                <a:tc>
                  <a:txBody>
                    <a:bodyPr/>
                    <a:lstStyle/>
                    <a:p>
                      <a:pPr algn="just" fontAlgn="ctr"/>
                      <a:r>
                        <a:rPr lang="en-US" sz="600" u="none" strike="noStrike">
                          <a:effectLst/>
                        </a:rPr>
                        <a:t>title</a:t>
                      </a:r>
                      <a:endParaRPr lang="en-US" sz="600" b="1" i="0" u="none" strike="noStrike">
                        <a:solidFill>
                          <a:srgbClr val="000000"/>
                        </a:solidFill>
                        <a:effectLst/>
                        <a:latin typeface="Arial" panose="020B0604020202020204" pitchFamily="34" charset="0"/>
                      </a:endParaRPr>
                    </a:p>
                  </a:txBody>
                  <a:tcPr marL="4763" marR="4763" marT="38106" marB="38106" anchor="ctr"/>
                </a:tc>
                <a:tc>
                  <a:txBody>
                    <a:bodyPr/>
                    <a:lstStyle/>
                    <a:p>
                      <a:pPr algn="just" fontAlgn="ctr"/>
                      <a:r>
                        <a:rPr lang="en-US" sz="600" u="none" strike="noStrike">
                          <a:effectLst/>
                        </a:rPr>
                        <a:t>Normally, the title of a tear-off menu window will be the same as the text of the </a:t>
                      </a:r>
                      <a:r>
                        <a:rPr lang="en-US" sz="600" u="none" strike="noStrike" err="1">
                          <a:effectLst/>
                        </a:rPr>
                        <a:t>menubutton</a:t>
                      </a:r>
                      <a:r>
                        <a:rPr lang="en-US" sz="600" u="none" strike="noStrike">
                          <a:effectLst/>
                        </a:rPr>
                        <a:t> or cascade that lead to this menu. If you want to change the title of that window, set the title option to that string.</a:t>
                      </a:r>
                      <a:endParaRPr lang="en-US" sz="600" b="0" i="0" u="none" strike="noStrike">
                        <a:solidFill>
                          <a:srgbClr val="000000"/>
                        </a:solidFill>
                        <a:effectLst/>
                        <a:latin typeface="Arial" panose="020B0604020202020204" pitchFamily="34" charset="0"/>
                      </a:endParaRPr>
                    </a:p>
                  </a:txBody>
                  <a:tcPr marL="4763" marR="4763" marT="4763" marB="0" anchor="ctr"/>
                </a:tc>
                <a:extLst>
                  <a:ext uri="{0D108BD9-81ED-4DB2-BD59-A6C34878D82A}">
                    <a16:rowId xmlns:a16="http://schemas.microsoft.com/office/drawing/2014/main" val="1535566208"/>
                  </a:ext>
                </a:extLst>
              </a:tr>
            </a:tbl>
          </a:graphicData>
        </a:graphic>
      </p:graphicFrame>
      <p:graphicFrame>
        <p:nvGraphicFramePr>
          <p:cNvPr id="13" name="Table 12">
            <a:extLst>
              <a:ext uri="{FF2B5EF4-FFF2-40B4-BE49-F238E27FC236}">
                <a16:creationId xmlns:a16="http://schemas.microsoft.com/office/drawing/2014/main" id="{4C8C62DD-A62E-49A8-9662-B097F232B1AC}"/>
              </a:ext>
            </a:extLst>
          </p:cNvPr>
          <p:cNvGraphicFramePr>
            <a:graphicFrameLocks noGrp="1"/>
          </p:cNvGraphicFramePr>
          <p:nvPr>
            <p:extLst>
              <p:ext uri="{D42A27DB-BD31-4B8C-83A1-F6EECF244321}">
                <p14:modId xmlns:p14="http://schemas.microsoft.com/office/powerpoint/2010/main" val="3176518837"/>
              </p:ext>
            </p:extLst>
          </p:nvPr>
        </p:nvGraphicFramePr>
        <p:xfrm>
          <a:off x="6096000" y="1482378"/>
          <a:ext cx="4331808" cy="3572510"/>
        </p:xfrm>
        <a:graphic>
          <a:graphicData uri="http://schemas.openxmlformats.org/drawingml/2006/table">
            <a:tbl>
              <a:tblPr/>
              <a:tblGrid>
                <a:gridCol w="1700213">
                  <a:extLst>
                    <a:ext uri="{9D8B030D-6E8A-4147-A177-3AD203B41FA5}">
                      <a16:colId xmlns:a16="http://schemas.microsoft.com/office/drawing/2014/main" val="935556573"/>
                    </a:ext>
                  </a:extLst>
                </a:gridCol>
                <a:gridCol w="2631595">
                  <a:extLst>
                    <a:ext uri="{9D8B030D-6E8A-4147-A177-3AD203B41FA5}">
                      <a16:colId xmlns:a16="http://schemas.microsoft.com/office/drawing/2014/main" val="3605531321"/>
                    </a:ext>
                  </a:extLst>
                </a:gridCol>
              </a:tblGrid>
              <a:tr h="190500">
                <a:tc>
                  <a:txBody>
                    <a:bodyPr/>
                    <a:lstStyle/>
                    <a:p>
                      <a:pPr algn="ctr" fontAlgn="t"/>
                      <a:r>
                        <a:rPr lang="en-US" sz="800" u="none" strike="noStrike">
                          <a:effectLst/>
                        </a:rPr>
                        <a:t>Method</a:t>
                      </a:r>
                      <a:endParaRPr lang="en-US" sz="800" b="1" i="0" u="none" strike="noStrike">
                        <a:solidFill>
                          <a:srgbClr val="000000"/>
                        </a:solidFill>
                        <a:effectLst/>
                        <a:latin typeface="Arial" panose="020B0604020202020204" pitchFamily="34" charset="0"/>
                      </a:endParaRPr>
                    </a:p>
                  </a:txBody>
                  <a:tcPr marL="6350" marR="6350" marT="6350" marB="0"/>
                </a:tc>
                <a:tc>
                  <a:txBody>
                    <a:bodyPr/>
                    <a:lstStyle/>
                    <a:p>
                      <a:pPr algn="ctr" fontAlgn="t"/>
                      <a:r>
                        <a:rPr lang="en-US" sz="800" u="none" strike="noStrike">
                          <a:effectLst/>
                        </a:rPr>
                        <a:t>Description</a:t>
                      </a:r>
                      <a:endParaRPr lang="en-US" sz="800" b="1" i="0" u="none" strike="noStrike">
                        <a:solidFill>
                          <a:srgbClr val="000000"/>
                        </a:solidFill>
                        <a:effectLst/>
                        <a:latin typeface="Arial" panose="020B0604020202020204" pitchFamily="34" charset="0"/>
                      </a:endParaRPr>
                    </a:p>
                  </a:txBody>
                  <a:tcPr marL="6350" marR="6350" marT="6350" marB="0"/>
                </a:tc>
                <a:extLst>
                  <a:ext uri="{0D108BD9-81ED-4DB2-BD59-A6C34878D82A}">
                    <a16:rowId xmlns:a16="http://schemas.microsoft.com/office/drawing/2014/main" val="1901579806"/>
                  </a:ext>
                </a:extLst>
              </a:tr>
              <a:tr h="190500">
                <a:tc>
                  <a:txBody>
                    <a:bodyPr/>
                    <a:lstStyle/>
                    <a:p>
                      <a:pPr algn="just" fontAlgn="ctr"/>
                      <a:r>
                        <a:rPr lang="en-US" sz="800" u="none" strike="noStrike">
                          <a:effectLst/>
                        </a:rPr>
                        <a:t>add_command (options)</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menu item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111697684"/>
                  </a:ext>
                </a:extLst>
              </a:tr>
              <a:tr h="190500">
                <a:tc>
                  <a:txBody>
                    <a:bodyPr/>
                    <a:lstStyle/>
                    <a:p>
                      <a:pPr algn="just" fontAlgn="ctr"/>
                      <a:r>
                        <a:rPr lang="en-US" sz="800" u="none" strike="noStrike">
                          <a:effectLst/>
                        </a:rPr>
                        <a:t>add_radiobutton(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radio button menu item.</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266487272"/>
                  </a:ext>
                </a:extLst>
              </a:tr>
              <a:tr h="190500">
                <a:tc>
                  <a:txBody>
                    <a:bodyPr/>
                    <a:lstStyle/>
                    <a:p>
                      <a:pPr algn="just" fontAlgn="ctr"/>
                      <a:r>
                        <a:rPr lang="en-US" sz="800" u="none" strike="noStrike">
                          <a:effectLst/>
                        </a:rPr>
                        <a:t>add_checkbutton(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check button menu item.</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500181858"/>
                  </a:ext>
                </a:extLst>
              </a:tr>
              <a:tr h="260350">
                <a:tc>
                  <a:txBody>
                    <a:bodyPr/>
                    <a:lstStyle/>
                    <a:p>
                      <a:pPr algn="just" fontAlgn="ctr"/>
                      <a:r>
                        <a:rPr lang="en-US" sz="800" u="none" strike="noStrike">
                          <a:effectLst/>
                        </a:rPr>
                        <a:t>add_cascade(options)</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Creates a new hierarchical menu by associating a given menu to a parent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817134445"/>
                  </a:ext>
                </a:extLst>
              </a:tr>
              <a:tr h="190500">
                <a:tc>
                  <a:txBody>
                    <a:bodyPr/>
                    <a:lstStyle/>
                    <a:p>
                      <a:pPr algn="just" fontAlgn="ctr"/>
                      <a:r>
                        <a:rPr lang="en-US" sz="800" u="none" strike="noStrike">
                          <a:effectLst/>
                        </a:rPr>
                        <a:t>add_separator()</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separator line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012172898"/>
                  </a:ext>
                </a:extLst>
              </a:tr>
              <a:tr h="190500">
                <a:tc>
                  <a:txBody>
                    <a:bodyPr/>
                    <a:lstStyle/>
                    <a:p>
                      <a:pPr algn="just" fontAlgn="ctr"/>
                      <a:r>
                        <a:rPr lang="en-US" sz="800" u="none" strike="noStrike">
                          <a:effectLst/>
                        </a:rPr>
                        <a:t>add( type,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Adds a specific type of menu item to the menu.</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458677779"/>
                  </a:ext>
                </a:extLst>
              </a:tr>
              <a:tr h="190500">
                <a:tc>
                  <a:txBody>
                    <a:bodyPr/>
                    <a:lstStyle/>
                    <a:p>
                      <a:pPr algn="just" fontAlgn="ctr"/>
                      <a:r>
                        <a:rPr lang="en-US" sz="800" u="none" strike="noStrike">
                          <a:effectLst/>
                        </a:rPr>
                        <a:t>delete( startindex [, endindex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Deletes the menu items ranging from startindex to endindex.</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51954374"/>
                  </a:ext>
                </a:extLst>
              </a:tr>
              <a:tr h="387350">
                <a:tc>
                  <a:txBody>
                    <a:bodyPr/>
                    <a:lstStyle/>
                    <a:p>
                      <a:pPr algn="just" fontAlgn="ctr"/>
                      <a:r>
                        <a:rPr lang="en-US" sz="800" u="none" strike="noStrike">
                          <a:effectLst/>
                        </a:rPr>
                        <a:t>entryconfig( index, options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Allows you to modify a menu item, which is identified by the index, and change its options.</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119317054"/>
                  </a:ext>
                </a:extLst>
              </a:tr>
              <a:tr h="190500">
                <a:tc>
                  <a:txBody>
                    <a:bodyPr/>
                    <a:lstStyle/>
                    <a:p>
                      <a:pPr algn="just" fontAlgn="ctr"/>
                      <a:r>
                        <a:rPr lang="en-US" sz="800" u="none" strike="noStrike">
                          <a:effectLst/>
                        </a:rPr>
                        <a:t>index(item)</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Returns the index number of the given menu item label.</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207428415"/>
                  </a:ext>
                </a:extLst>
              </a:tr>
              <a:tr h="190500">
                <a:tc>
                  <a:txBody>
                    <a:bodyPr/>
                    <a:lstStyle/>
                    <a:p>
                      <a:pPr algn="just" fontAlgn="ctr"/>
                      <a:r>
                        <a:rPr lang="en-US" sz="800" u="none" strike="noStrike">
                          <a:effectLst/>
                        </a:rPr>
                        <a:t>insert_separator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Insert a new separator at the position specified by index.</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146971617"/>
                  </a:ext>
                </a:extLst>
              </a:tr>
              <a:tr h="387350">
                <a:tc>
                  <a:txBody>
                    <a:bodyPr/>
                    <a:lstStyle/>
                    <a:p>
                      <a:pPr algn="just" fontAlgn="ctr"/>
                      <a:r>
                        <a:rPr lang="en-US" sz="800" u="none" strike="noStrike">
                          <a:effectLst/>
                        </a:rPr>
                        <a:t>invoke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Calls the command callback associated with the choice at position index. If a checkbutton, its state is toggled between set and cleared; if a radiobutton, that choice is set.</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204245600"/>
                  </a:ext>
                </a:extLst>
              </a:tr>
              <a:tr h="260350">
                <a:tc>
                  <a:txBody>
                    <a:bodyPr/>
                    <a:lstStyle/>
                    <a:p>
                      <a:pPr algn="just" fontAlgn="ctr"/>
                      <a:r>
                        <a:rPr lang="en-US" sz="800" u="none" strike="noStrike">
                          <a:effectLst/>
                        </a:rPr>
                        <a:t>type ( index )</a:t>
                      </a:r>
                      <a:endParaRPr lang="en-US" sz="800" b="1" i="0" u="none" strike="noStrike">
                        <a:solidFill>
                          <a:srgbClr val="000000"/>
                        </a:solidFill>
                        <a:effectLst/>
                        <a:latin typeface="Arial" panose="020B0604020202020204" pitchFamily="34" charset="0"/>
                      </a:endParaRPr>
                    </a:p>
                  </a:txBody>
                  <a:tcPr marL="6350" marR="6350" marT="50800" marB="50800" anchor="ctr"/>
                </a:tc>
                <a:tc>
                  <a:txBody>
                    <a:bodyPr/>
                    <a:lstStyle/>
                    <a:p>
                      <a:pPr algn="just" fontAlgn="ctr"/>
                      <a:r>
                        <a:rPr lang="en-US" sz="800" u="none" strike="noStrike">
                          <a:effectLst/>
                        </a:rPr>
                        <a:t>Returns the type of the choice specified by index: either "cascade", "</a:t>
                      </a:r>
                      <a:r>
                        <a:rPr lang="en-US" sz="800" u="none" strike="noStrike" err="1">
                          <a:effectLst/>
                        </a:rPr>
                        <a:t>checkbutton</a:t>
                      </a:r>
                      <a:r>
                        <a:rPr lang="en-US" sz="800" u="none" strike="noStrike">
                          <a:effectLst/>
                        </a:rPr>
                        <a:t>", "command", "</a:t>
                      </a:r>
                      <a:r>
                        <a:rPr lang="en-US" sz="800" u="none" strike="noStrike" err="1">
                          <a:effectLst/>
                        </a:rPr>
                        <a:t>radiobutton</a:t>
                      </a:r>
                      <a:r>
                        <a:rPr lang="en-US" sz="800" u="none" strike="noStrike">
                          <a:effectLst/>
                        </a:rPr>
                        <a:t>", "separator", or "</a:t>
                      </a:r>
                      <a:r>
                        <a:rPr lang="en-US" sz="800" u="none" strike="noStrike" err="1">
                          <a:effectLst/>
                        </a:rPr>
                        <a:t>tearoff</a:t>
                      </a:r>
                      <a:r>
                        <a:rPr lang="en-US" sz="800" u="none" strike="noStrike">
                          <a:effectLst/>
                        </a:rPr>
                        <a:t>".</a:t>
                      </a:r>
                      <a:endParaRPr lang="en-US" sz="8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818736230"/>
                  </a:ext>
                </a:extLst>
              </a:tr>
            </a:tbl>
          </a:graphicData>
        </a:graphic>
      </p:graphicFrame>
    </p:spTree>
    <p:extLst>
      <p:ext uri="{BB962C8B-B14F-4D97-AF65-F5344CB8AC3E}">
        <p14:creationId xmlns:p14="http://schemas.microsoft.com/office/powerpoint/2010/main" val="149998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0922B78-B3F6-4206-A8D1-BA0D4891E040}"/>
              </a:ext>
            </a:extLst>
          </p:cNvPr>
          <p:cNvSpPr/>
          <p:nvPr/>
        </p:nvSpPr>
        <p:spPr>
          <a:xfrm>
            <a:off x="285409" y="469659"/>
            <a:ext cx="177834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F221F09-0513-41CE-A870-79373AFC45DF}"/>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52BB36C8-2B59-4096-90E8-4A70BC27EC39}"/>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D56DC799-977C-435D-B34D-6304F1A5853A}"/>
              </a:ext>
            </a:extLst>
          </p:cNvPr>
          <p:cNvSpPr>
            <a:spLocks noGrp="1"/>
          </p:cNvSpPr>
          <p:nvPr>
            <p:ph type="body" sz="quarter" idx="12"/>
          </p:nvPr>
        </p:nvSpPr>
        <p:spPr/>
        <p:txBody>
          <a:bodyPr>
            <a:normAutofit fontScale="25000" lnSpcReduction="20000"/>
          </a:bodyPr>
          <a:lstStyle/>
          <a:p>
            <a:endParaRPr lang="en-US"/>
          </a:p>
        </p:txBody>
      </p:sp>
      <p:sp>
        <p:nvSpPr>
          <p:cNvPr id="40" name="Rectangle 39">
            <a:extLst>
              <a:ext uri="{FF2B5EF4-FFF2-40B4-BE49-F238E27FC236}">
                <a16:creationId xmlns:a16="http://schemas.microsoft.com/office/drawing/2014/main" id="{D3C25014-D715-4692-B130-93DD59968C29}"/>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a:t>
            </a:r>
            <a:r>
              <a:rPr lang="en-US" sz="800" err="1">
                <a:solidFill>
                  <a:schemeClr val="bg1"/>
                </a:solidFill>
                <a:latin typeface="Arial" panose="020B0604020202020204" pitchFamily="34" charset="0"/>
                <a:cs typeface="Arial" panose="020B0604020202020204" pitchFamily="34" charset="0"/>
              </a:rPr>
              <a:t>Tkinter</a:t>
            </a:r>
            <a:r>
              <a:rPr lang="en-US" sz="800">
                <a:solidFill>
                  <a:schemeClr val="bg1"/>
                </a:solidFill>
                <a:latin typeface="Arial" panose="020B0604020202020204" pitchFamily="34" charset="0"/>
                <a:cs typeface="Arial" panose="020B0604020202020204" pitchFamily="34" charset="0"/>
              </a:rPr>
              <a:t>&gt;&gt;</a:t>
            </a:r>
          </a:p>
        </p:txBody>
      </p:sp>
      <p:sp>
        <p:nvSpPr>
          <p:cNvPr id="42" name="Rectangle 41">
            <a:extLst>
              <a:ext uri="{FF2B5EF4-FFF2-40B4-BE49-F238E27FC236}">
                <a16:creationId xmlns:a16="http://schemas.microsoft.com/office/drawing/2014/main" id="{790237AF-F91B-42C4-9749-3705275C7312}"/>
              </a:ext>
            </a:extLst>
          </p:cNvPr>
          <p:cNvSpPr/>
          <p:nvPr/>
        </p:nvSpPr>
        <p:spPr>
          <a:xfrm>
            <a:off x="352084" y="564590"/>
            <a:ext cx="1635466"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a:solidFill>
                  <a:schemeClr val="bg1"/>
                </a:solidFill>
                <a:latin typeface="Arial" panose="020B0604020202020204" pitchFamily="34" charset="0"/>
                <a:cs typeface="Arial" panose="020B0604020202020204" pitchFamily="34" charset="0"/>
              </a:rPr>
              <a:t>Frame ( parent, options )</a:t>
            </a:r>
          </a:p>
        </p:txBody>
      </p:sp>
      <p:sp>
        <p:nvSpPr>
          <p:cNvPr id="11" name="Rectangle: Folded Corner 10">
            <a:extLst>
              <a:ext uri="{FF2B5EF4-FFF2-40B4-BE49-F238E27FC236}">
                <a16:creationId xmlns:a16="http://schemas.microsoft.com/office/drawing/2014/main" id="{A3DFC34C-945A-44B1-81B6-ACABAD765486}"/>
              </a:ext>
            </a:extLst>
          </p:cNvPr>
          <p:cNvSpPr/>
          <p:nvPr/>
        </p:nvSpPr>
        <p:spPr>
          <a:xfrm>
            <a:off x="2286635" y="27295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parent</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options</a:t>
            </a:r>
            <a:r>
              <a:rPr lang="en-US" sz="800">
                <a:solidFill>
                  <a:schemeClr val="bg1"/>
                </a:solidFill>
                <a:latin typeface="Arial" panose="020B0604020202020204" pitchFamily="34" charset="0"/>
                <a:cs typeface="Arial" panose="020B0604020202020204" pitchFamily="34" charset="0"/>
              </a:rPr>
              <a:t> − Here is the list of most commonly used options for this widget. These options can be used as key-value pairs separated by commas.</a:t>
            </a:r>
          </a:p>
        </p:txBody>
      </p:sp>
      <p:graphicFrame>
        <p:nvGraphicFramePr>
          <p:cNvPr id="2" name="Table 1">
            <a:extLst>
              <a:ext uri="{FF2B5EF4-FFF2-40B4-BE49-F238E27FC236}">
                <a16:creationId xmlns:a16="http://schemas.microsoft.com/office/drawing/2014/main" id="{C9DF4C43-25F9-4A2E-9387-7CB9C58055F1}"/>
              </a:ext>
            </a:extLst>
          </p:cNvPr>
          <p:cNvGraphicFramePr>
            <a:graphicFrameLocks noGrp="1"/>
          </p:cNvGraphicFramePr>
          <p:nvPr>
            <p:extLst>
              <p:ext uri="{D42A27DB-BD31-4B8C-83A1-F6EECF244321}">
                <p14:modId xmlns:p14="http://schemas.microsoft.com/office/powerpoint/2010/main" val="2036264729"/>
              </p:ext>
            </p:extLst>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Tree>
    <p:extLst>
      <p:ext uri="{BB962C8B-B14F-4D97-AF65-F5344CB8AC3E}">
        <p14:creationId xmlns:p14="http://schemas.microsoft.com/office/powerpoint/2010/main" val="24105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581AA15-67BB-4623-9110-732E1D643410}"/>
              </a:ext>
            </a:extLst>
          </p:cNvPr>
          <p:cNvSpPr>
            <a:spLocks noGrp="1"/>
          </p:cNvSpPr>
          <p:nvPr>
            <p:ph type="body" sz="quarter" idx="10"/>
          </p:nvPr>
        </p:nvSpPr>
        <p:spPr/>
        <p:txBody>
          <a:bodyPr>
            <a:normAutofit fontScale="25000" lnSpcReduction="20000"/>
          </a:bodyPr>
          <a:lstStyle/>
          <a:p>
            <a:endParaRPr lang="en-US"/>
          </a:p>
        </p:txBody>
      </p:sp>
      <p:sp>
        <p:nvSpPr>
          <p:cNvPr id="8" name="Text Placeholder 7">
            <a:extLst>
              <a:ext uri="{FF2B5EF4-FFF2-40B4-BE49-F238E27FC236}">
                <a16:creationId xmlns:a16="http://schemas.microsoft.com/office/drawing/2014/main" id="{859748B0-2778-4FCE-A833-52754ECDAF94}"/>
              </a:ext>
            </a:extLst>
          </p:cNvPr>
          <p:cNvSpPr>
            <a:spLocks noGrp="1"/>
          </p:cNvSpPr>
          <p:nvPr>
            <p:ph type="body" sz="quarter" idx="11"/>
          </p:nvPr>
        </p:nvSpPr>
        <p:spPr/>
        <p:txBody>
          <a:bodyPr>
            <a:normAutofit fontScale="25000" lnSpcReduction="20000"/>
          </a:bodyPr>
          <a:lstStyle/>
          <a:p>
            <a:endParaRPr lang="en-US"/>
          </a:p>
        </p:txBody>
      </p:sp>
      <p:sp>
        <p:nvSpPr>
          <p:cNvPr id="9" name="Text Placeholder 8">
            <a:extLst>
              <a:ext uri="{FF2B5EF4-FFF2-40B4-BE49-F238E27FC236}">
                <a16:creationId xmlns:a16="http://schemas.microsoft.com/office/drawing/2014/main" id="{7D89670E-1CFF-4CDA-96CA-83FF22035A7D}"/>
              </a:ext>
            </a:extLst>
          </p:cNvPr>
          <p:cNvSpPr>
            <a:spLocks noGrp="1"/>
          </p:cNvSpPr>
          <p:nvPr>
            <p:ph type="body" sz="quarter" idx="12"/>
          </p:nvPr>
        </p:nvSpPr>
        <p:spPr/>
        <p:txBody>
          <a:bodyPr>
            <a:normAutofit fontScale="25000" lnSpcReduction="20000"/>
          </a:bodyPr>
          <a:lstStyle/>
          <a:p>
            <a:endParaRPr lang="en-US"/>
          </a:p>
        </p:txBody>
      </p:sp>
      <p:sp>
        <p:nvSpPr>
          <p:cNvPr id="11" name="Rectangle 10">
            <a:extLst>
              <a:ext uri="{FF2B5EF4-FFF2-40B4-BE49-F238E27FC236}">
                <a16:creationId xmlns:a16="http://schemas.microsoft.com/office/drawing/2014/main" id="{41BD6FBB-736D-415E-88A3-2FE5FCBF84C0}"/>
              </a:ext>
            </a:extLst>
          </p:cNvPr>
          <p:cNvSpPr/>
          <p:nvPr/>
        </p:nvSpPr>
        <p:spPr>
          <a:xfrm>
            <a:off x="285409" y="469659"/>
            <a:ext cx="2165691" cy="1942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sz="80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BCD3098-6DB2-466B-96A2-AA05498B858D}"/>
              </a:ext>
            </a:extLst>
          </p:cNvPr>
          <p:cNvSpPr/>
          <p:nvPr/>
        </p:nvSpPr>
        <p:spPr>
          <a:xfrm>
            <a:off x="285423" y="224093"/>
            <a:ext cx="1191689" cy="245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800">
                <a:solidFill>
                  <a:schemeClr val="bg1"/>
                </a:solidFill>
                <a:latin typeface="Arial" panose="020B0604020202020204" pitchFamily="34" charset="0"/>
                <a:cs typeface="Arial" panose="020B0604020202020204" pitchFamily="34" charset="0"/>
              </a:rPr>
              <a:t>&lt;&lt;Model&gt;&gt;</a:t>
            </a:r>
          </a:p>
        </p:txBody>
      </p:sp>
      <p:sp>
        <p:nvSpPr>
          <p:cNvPr id="15" name="Rectangle 14">
            <a:extLst>
              <a:ext uri="{FF2B5EF4-FFF2-40B4-BE49-F238E27FC236}">
                <a16:creationId xmlns:a16="http://schemas.microsoft.com/office/drawing/2014/main" id="{3F001311-87F5-4234-961C-BB162371DA19}"/>
              </a:ext>
            </a:extLst>
          </p:cNvPr>
          <p:cNvSpPr/>
          <p:nvPr/>
        </p:nvSpPr>
        <p:spPr>
          <a:xfrm>
            <a:off x="352083" y="564590"/>
            <a:ext cx="1934551" cy="1571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800" err="1">
                <a:solidFill>
                  <a:schemeClr val="bg1"/>
                </a:solidFill>
                <a:latin typeface="Arial" panose="020B0604020202020204" pitchFamily="34" charset="0"/>
                <a:cs typeface="Arial" panose="020B0604020202020204" pitchFamily="34" charset="0"/>
              </a:rPr>
              <a:t>Model_OSRelease</a:t>
            </a:r>
            <a:r>
              <a:rPr lang="en-US" sz="800">
                <a:solidFill>
                  <a:schemeClr val="bg1"/>
                </a:solidFill>
                <a:latin typeface="Arial" panose="020B0604020202020204" pitchFamily="34" charset="0"/>
                <a:cs typeface="Arial" panose="020B0604020202020204" pitchFamily="34" charset="0"/>
              </a:rPr>
              <a:t>(self, </a:t>
            </a:r>
            <a:r>
              <a:rPr lang="en-US" sz="800" err="1">
                <a:solidFill>
                  <a:schemeClr val="bg1"/>
                </a:solidFill>
                <a:latin typeface="Arial" panose="020B0604020202020204" pitchFamily="34" charset="0"/>
                <a:cs typeface="Arial" panose="020B0604020202020204" pitchFamily="34" charset="0"/>
              </a:rPr>
              <a:t>OS_Release</a:t>
            </a:r>
            <a:r>
              <a:rPr lang="en-US" sz="800">
                <a:solidFill>
                  <a:schemeClr val="bg1"/>
                </a:solidFill>
                <a:latin typeface="Arial" panose="020B0604020202020204" pitchFamily="34" charset="0"/>
                <a:cs typeface="Arial" panose="020B0604020202020204" pitchFamily="34" charset="0"/>
              </a:rPr>
              <a:t>) </a:t>
            </a:r>
          </a:p>
        </p:txBody>
      </p:sp>
      <p:sp>
        <p:nvSpPr>
          <p:cNvPr id="17" name="Rectangle: Folded Corner 16">
            <a:extLst>
              <a:ext uri="{FF2B5EF4-FFF2-40B4-BE49-F238E27FC236}">
                <a16:creationId xmlns:a16="http://schemas.microsoft.com/office/drawing/2014/main" id="{B7E277BC-FA7C-4166-8D1E-BF64E20ED41E}"/>
              </a:ext>
            </a:extLst>
          </p:cNvPr>
          <p:cNvSpPr/>
          <p:nvPr/>
        </p:nvSpPr>
        <p:spPr>
          <a:xfrm>
            <a:off x="2807335" y="317404"/>
            <a:ext cx="2762885" cy="715570"/>
          </a:xfrm>
          <a:prstGeom prst="foldedCorner">
            <a:avLst/>
          </a:prstGeom>
          <a:solidFill>
            <a:srgbClr val="FFFFCC"/>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buFont typeface="Arial" panose="020B0604020202020204" pitchFamily="34" charset="0"/>
              <a:buChar char="•"/>
            </a:pPr>
            <a:r>
              <a:rPr lang="en-US" sz="800" b="1">
                <a:solidFill>
                  <a:schemeClr val="bg1"/>
                </a:solidFill>
                <a:latin typeface="Arial" panose="020B0604020202020204" pitchFamily="34" charset="0"/>
                <a:cs typeface="Arial" panose="020B0604020202020204" pitchFamily="34" charset="0"/>
              </a:rPr>
              <a:t>self</a:t>
            </a:r>
            <a:r>
              <a:rPr lang="en-US" sz="800">
                <a:solidFill>
                  <a:schemeClr val="bg1"/>
                </a:solidFill>
                <a:latin typeface="Arial" panose="020B0604020202020204" pitchFamily="34" charset="0"/>
                <a:cs typeface="Arial" panose="020B0604020202020204" pitchFamily="34" charset="0"/>
              </a:rPr>
              <a:t> − This represents the parent window.</a:t>
            </a:r>
          </a:p>
          <a:p>
            <a:pPr marL="171450" indent="-171450">
              <a:buFont typeface="Arial" panose="020B0604020202020204" pitchFamily="34" charset="0"/>
              <a:buChar char="•"/>
            </a:pPr>
            <a:endParaRPr lang="en-US" sz="80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1" err="1">
                <a:solidFill>
                  <a:schemeClr val="bg1"/>
                </a:solidFill>
                <a:latin typeface="Arial" panose="020B0604020202020204" pitchFamily="34" charset="0"/>
                <a:cs typeface="Arial" panose="020B0604020202020204" pitchFamily="34" charset="0"/>
              </a:rPr>
              <a:t>OS_Release</a:t>
            </a:r>
            <a:r>
              <a:rPr lang="en-US" sz="800">
                <a:solidFill>
                  <a:schemeClr val="bg1"/>
                </a:solidFill>
                <a:latin typeface="Arial" panose="020B0604020202020204" pitchFamily="34" charset="0"/>
                <a:cs typeface="Arial" panose="020B0604020202020204" pitchFamily="34" charset="0"/>
              </a:rPr>
              <a:t> −.</a:t>
            </a:r>
          </a:p>
        </p:txBody>
      </p:sp>
      <p:graphicFrame>
        <p:nvGraphicFramePr>
          <p:cNvPr id="19" name="Table 18">
            <a:extLst>
              <a:ext uri="{FF2B5EF4-FFF2-40B4-BE49-F238E27FC236}">
                <a16:creationId xmlns:a16="http://schemas.microsoft.com/office/drawing/2014/main" id="{C2CD78FC-A6A9-45AD-972D-E6EBB5E21B61}"/>
              </a:ext>
            </a:extLst>
          </p:cNvPr>
          <p:cNvGraphicFramePr>
            <a:graphicFrameLocks noGrp="1"/>
          </p:cNvGraphicFramePr>
          <p:nvPr>
            <p:extLst>
              <p:ext uri="{D42A27DB-BD31-4B8C-83A1-F6EECF244321}">
                <p14:modId xmlns:p14="http://schemas.microsoft.com/office/powerpoint/2010/main" val="2530553879"/>
              </p:ext>
            </p:extLst>
          </p:nvPr>
        </p:nvGraphicFramePr>
        <p:xfrm>
          <a:off x="3153833" y="1325216"/>
          <a:ext cx="4601633" cy="1973580"/>
        </p:xfrm>
        <a:graphic>
          <a:graphicData uri="http://schemas.openxmlformats.org/drawingml/2006/table">
            <a:tbl>
              <a:tblPr>
                <a:tableStyleId>{5C22544A-7EE6-4342-B048-85BDC9FD1C3A}</a:tableStyleId>
              </a:tblPr>
              <a:tblGrid>
                <a:gridCol w="1075181">
                  <a:extLst>
                    <a:ext uri="{9D8B030D-6E8A-4147-A177-3AD203B41FA5}">
                      <a16:colId xmlns:a16="http://schemas.microsoft.com/office/drawing/2014/main" val="1168899157"/>
                    </a:ext>
                  </a:extLst>
                </a:gridCol>
                <a:gridCol w="3526452">
                  <a:extLst>
                    <a:ext uri="{9D8B030D-6E8A-4147-A177-3AD203B41FA5}">
                      <a16:colId xmlns:a16="http://schemas.microsoft.com/office/drawing/2014/main" val="862453715"/>
                    </a:ext>
                  </a:extLst>
                </a:gridCol>
              </a:tblGrid>
              <a:tr h="184150">
                <a:tc>
                  <a:txBody>
                    <a:bodyPr/>
                    <a:lstStyle/>
                    <a:p>
                      <a:pPr algn="l" fontAlgn="t"/>
                      <a:r>
                        <a:rPr lang="en-US" sz="800" u="none" strike="noStrike">
                          <a:effectLst/>
                          <a:latin typeface="Arial" panose="020B0604020202020204" pitchFamily="34" charset="0"/>
                          <a:cs typeface="Arial" panose="020B0604020202020204" pitchFamily="34" charset="0"/>
                        </a:rPr>
                        <a:t>Option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Description</a:t>
                      </a:r>
                      <a:endParaRPr lang="en-US" sz="8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41674059"/>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border 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490105745"/>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bg</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background color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509078411"/>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cursor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mouse pointer is changed to the cursor type set to different values like an arrow, dot, etc.</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2313917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height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height of the frame.</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35006122"/>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highlightbackground</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color of the background color when it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1790758034"/>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highlightcolor</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The text color when the widget is under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89858007"/>
                  </a:ext>
                </a:extLst>
              </a:tr>
              <a:tr h="228600">
                <a:tc>
                  <a:txBody>
                    <a:bodyPr/>
                    <a:lstStyle/>
                    <a:p>
                      <a:pPr algn="l" fontAlgn="t"/>
                      <a:r>
                        <a:rPr lang="en-US" sz="800" u="none" strike="noStrike">
                          <a:effectLst/>
                          <a:latin typeface="Arial" panose="020B0604020202020204" pitchFamily="34" charset="0"/>
                          <a:cs typeface="Arial" panose="020B0604020202020204" pitchFamily="34" charset="0"/>
                        </a:rPr>
                        <a:t>highlightthickness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thickness around the border when the widget is under the focus.</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00100478"/>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relief</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specifies the type of the border. The default value if FLAT.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650554681"/>
                  </a:ext>
                </a:extLst>
              </a:tr>
              <a:tr h="184150">
                <a:tc>
                  <a:txBody>
                    <a:bodyPr/>
                    <a:lstStyle/>
                    <a:p>
                      <a:pPr algn="l" fontAlgn="t"/>
                      <a:r>
                        <a:rPr lang="en-US" sz="800" u="none" strike="noStrike">
                          <a:effectLst/>
                          <a:latin typeface="Arial" panose="020B0604020202020204" pitchFamily="34" charset="0"/>
                          <a:cs typeface="Arial" panose="020B0604020202020204" pitchFamily="34" charset="0"/>
                        </a:rPr>
                        <a:t>width</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tc>
                  <a:txBody>
                    <a:bodyPr/>
                    <a:lstStyle/>
                    <a:p>
                      <a:pPr algn="l" fontAlgn="t"/>
                      <a:r>
                        <a:rPr lang="en-US" sz="800" u="none" strike="noStrike">
                          <a:effectLst/>
                          <a:latin typeface="Arial" panose="020B0604020202020204" pitchFamily="34" charset="0"/>
                          <a:cs typeface="Arial" panose="020B0604020202020204" pitchFamily="34" charset="0"/>
                        </a:rPr>
                        <a:t>It represents the width of the widget.</a:t>
                      </a:r>
                      <a:endParaRPr lang="en-US" sz="800" b="0" i="0" u="none" strike="noStrike">
                        <a:solidFill>
                          <a:srgbClr val="000000"/>
                        </a:solidFill>
                        <a:effectLst/>
                        <a:latin typeface="Arial" panose="020B0604020202020204" pitchFamily="34" charset="0"/>
                        <a:cs typeface="Arial" panose="020B0604020202020204" pitchFamily="34" charset="0"/>
                      </a:endParaRPr>
                    </a:p>
                  </a:txBody>
                  <a:tcPr marL="95250" marR="6350" marT="6350" marB="0"/>
                </a:tc>
                <a:extLst>
                  <a:ext uri="{0D108BD9-81ED-4DB2-BD59-A6C34878D82A}">
                    <a16:rowId xmlns:a16="http://schemas.microsoft.com/office/drawing/2014/main" val="3259486813"/>
                  </a:ext>
                </a:extLst>
              </a:tr>
            </a:tbl>
          </a:graphicData>
        </a:graphic>
      </p:graphicFrame>
      <p:sp>
        <p:nvSpPr>
          <p:cNvPr id="21" name="Rectangle 20">
            <a:extLst>
              <a:ext uri="{FF2B5EF4-FFF2-40B4-BE49-F238E27FC236}">
                <a16:creationId xmlns:a16="http://schemas.microsoft.com/office/drawing/2014/main" id="{818FF1C3-9E3D-415B-8FDC-9F5063B226FE}"/>
              </a:ext>
            </a:extLst>
          </p:cNvPr>
          <p:cNvSpPr/>
          <p:nvPr/>
        </p:nvSpPr>
        <p:spPr>
          <a:xfrm>
            <a:off x="352084" y="721751"/>
            <a:ext cx="1934550" cy="732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US" sz="800">
                <a:solidFill>
                  <a:schemeClr val="bg1"/>
                </a:solidFill>
                <a:latin typeface="Arial" panose="020B0604020202020204" pitchFamily="34" charset="0"/>
                <a:cs typeface="Arial" panose="020B0604020202020204" pitchFamily="34" charset="0"/>
              </a:rPr>
              <a:t>Properties:</a:t>
            </a:r>
          </a:p>
          <a:p>
            <a:r>
              <a:rPr lang="en-US" sz="800" err="1">
                <a:solidFill>
                  <a:schemeClr val="bg1"/>
                </a:solidFill>
                <a:latin typeface="Arial" panose="020B0604020202020204" pitchFamily="34" charset="0"/>
                <a:cs typeface="Arial" panose="020B0604020202020204" pitchFamily="34" charset="0"/>
              </a:rPr>
              <a:t>OS_Info</a:t>
            </a:r>
            <a:endParaRPr lang="en-US" sz="800">
              <a:solidFill>
                <a:schemeClr val="bg1"/>
              </a:solidFill>
              <a:latin typeface="Arial" panose="020B0604020202020204" pitchFamily="34" charset="0"/>
              <a:cs typeface="Arial" panose="020B0604020202020204" pitchFamily="34" charset="0"/>
            </a:endParaRPr>
          </a:p>
          <a:p>
            <a:endParaRPr lang="en-US" sz="800">
              <a:solidFill>
                <a:schemeClr val="bg1"/>
              </a:solidFill>
              <a:latin typeface="Arial" panose="020B0604020202020204" pitchFamily="34" charset="0"/>
              <a:cs typeface="Arial" panose="020B0604020202020204" pitchFamily="34" charset="0"/>
            </a:endParaRPr>
          </a:p>
          <a:p>
            <a:r>
              <a:rPr lang="en-US" sz="800">
                <a:solidFill>
                  <a:schemeClr val="bg1"/>
                </a:solidFill>
                <a:latin typeface="Arial" panose="020B0604020202020204" pitchFamily="34" charset="0"/>
                <a:cs typeface="Arial" panose="020B0604020202020204" pitchFamily="34" charset="0"/>
              </a:rPr>
              <a:t>Methods:</a:t>
            </a:r>
            <a:br>
              <a:rPr lang="en-US" sz="800">
                <a:solidFill>
                  <a:schemeClr val="bg1"/>
                </a:solidFill>
                <a:latin typeface="Arial" panose="020B0604020202020204" pitchFamily="34" charset="0"/>
                <a:cs typeface="Arial" panose="020B0604020202020204" pitchFamily="34" charset="0"/>
              </a:rPr>
            </a:br>
            <a:r>
              <a:rPr lang="en-US" sz="800" err="1">
                <a:solidFill>
                  <a:schemeClr val="bg1"/>
                </a:solidFill>
                <a:latin typeface="Arial" panose="020B0604020202020204" pitchFamily="34" charset="0"/>
                <a:cs typeface="Arial" panose="020B0604020202020204" pitchFamily="34" charset="0"/>
              </a:rPr>
              <a:t>Test_OS</a:t>
            </a:r>
            <a:r>
              <a:rPr lang="en-US" sz="800">
                <a:solidFill>
                  <a:schemeClr val="bg1"/>
                </a:solidFill>
                <a:latin typeface="Arial" panose="020B0604020202020204" pitchFamily="34" charset="0"/>
                <a:cs typeface="Arial" panose="020B0604020202020204" pitchFamily="34" charset="0"/>
              </a:rPr>
              <a:t>(self)</a:t>
            </a:r>
          </a:p>
        </p:txBody>
      </p:sp>
    </p:spTree>
    <p:extLst>
      <p:ext uri="{BB962C8B-B14F-4D97-AF65-F5344CB8AC3E}">
        <p14:creationId xmlns:p14="http://schemas.microsoft.com/office/powerpoint/2010/main" val="2849183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gineering_Design">
  <a:themeElements>
    <a:clrScheme name="Black And White">
      <a:dk1>
        <a:srgbClr val="000000"/>
      </a:dk1>
      <a:lt1>
        <a:srgbClr val="000000"/>
      </a:lt1>
      <a:dk2>
        <a:srgbClr val="FFFFFF"/>
      </a:dk2>
      <a:lt2>
        <a:srgbClr val="FFFFFF"/>
      </a:lt2>
      <a:accent1>
        <a:srgbClr val="FFFFFF"/>
      </a:accent1>
      <a:accent2>
        <a:srgbClr val="D8D8D8"/>
      </a:accent2>
      <a:accent3>
        <a:srgbClr val="BFBFBF"/>
      </a:accent3>
      <a:accent4>
        <a:srgbClr val="A5A5A5"/>
      </a:accent4>
      <a:accent5>
        <a:srgbClr val="7F7F7F"/>
      </a:accent5>
      <a:accent6>
        <a:srgbClr val="000000"/>
      </a:accent6>
      <a:hlink>
        <a:srgbClr val="00B0F0"/>
      </a:hlink>
      <a:folHlink>
        <a:srgbClr val="7030A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Engineering_Design" id="{3CA0451D-0F82-42AB-AA16-1629BAC74EB0}" vid="{FDA4B527-1B63-40F5-BEF6-D66D89E4EA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Engineering_Design</Template>
  <TotalTime>2331</TotalTime>
  <Words>4247</Words>
  <Application>Microsoft Office PowerPoint</Application>
  <PresentationFormat>Widescreen</PresentationFormat>
  <Paragraphs>630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Verdana</vt:lpstr>
      <vt:lpstr>Wingdings 2</vt:lpstr>
      <vt:lpstr>Engineering_Design</vt:lpstr>
      <vt:lpstr>Tkinter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Medel, Gilbert CIV PHD NSWC, L43</dc:creator>
  <cp:lastModifiedBy>Gilbert Medel</cp:lastModifiedBy>
  <cp:revision>54</cp:revision>
  <dcterms:created xsi:type="dcterms:W3CDTF">2018-07-27T22:22:56Z</dcterms:created>
  <dcterms:modified xsi:type="dcterms:W3CDTF">2020-11-14T10:30:45Z</dcterms:modified>
</cp:coreProperties>
</file>