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1" r:id="rId4"/>
    <p:sldId id="262" r:id="rId5"/>
    <p:sldId id="259" r:id="rId6"/>
    <p:sldId id="260" r:id="rId7"/>
    <p:sldId id="263" r:id="rId8"/>
    <p:sldId id="265" r:id="rId9"/>
    <p:sldId id="266" r:id="rId10"/>
    <p:sldId id="264" r:id="rId11"/>
    <p:sldId id="258" r:id="rId12"/>
  </p:sldIdLst>
  <p:sldSz cx="12192000" cy="6858000"/>
  <p:notesSz cx="6858000" cy="9144000"/>
  <p:defaultTextStyle>
    <a:defPPr>
      <a:defRPr lang="en-US"/>
    </a:defPPr>
    <a:lvl1pPr marL="0" algn="l" defTabSz="2925511" rtl="0" eaLnBrk="1" latinLnBrk="0" hangingPunct="1">
      <a:defRPr sz="5900" kern="1200">
        <a:solidFill>
          <a:schemeClr val="tx1"/>
        </a:solidFill>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3CCCC"/>
    <a:srgbClr val="CC0099"/>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9" autoAdjust="0"/>
    <p:restoredTop sz="95112" autoAdjust="0"/>
  </p:normalViewPr>
  <p:slideViewPr>
    <p:cSldViewPr snapToGrid="0">
      <p:cViewPr varScale="1">
        <p:scale>
          <a:sx n="80" d="100"/>
          <a:sy n="80" d="100"/>
        </p:scale>
        <p:origin x="60" y="1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150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FC181-5490-4994-A86D-09FB2004977B}"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DB06-219B-4716-A44F-3F82BA8BAF15}" type="slidenum">
              <a:rPr lang="en-US" smtClean="0"/>
              <a:t>‹#›</a:t>
            </a:fld>
            <a:endParaRPr lang="en-US"/>
          </a:p>
        </p:txBody>
      </p:sp>
    </p:spTree>
    <p:extLst>
      <p:ext uri="{BB962C8B-B14F-4D97-AF65-F5344CB8AC3E}">
        <p14:creationId xmlns:p14="http://schemas.microsoft.com/office/powerpoint/2010/main" val="291746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66DB06-219B-4716-A44F-3F82BA8BAF15}" type="slidenum">
              <a:rPr lang="en-US" smtClean="0"/>
              <a:t>1</a:t>
            </a:fld>
            <a:endParaRPr lang="en-US"/>
          </a:p>
        </p:txBody>
      </p:sp>
    </p:spTree>
    <p:extLst>
      <p:ext uri="{BB962C8B-B14F-4D97-AF65-F5344CB8AC3E}">
        <p14:creationId xmlns:p14="http://schemas.microsoft.com/office/powerpoint/2010/main" val="315615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Engineering_Grid">
    <p:bg>
      <p:bgPr>
        <a:solidFill>
          <a:schemeClr val="bg2">
            <a:alpha val="0"/>
          </a:schemeClr>
        </a:solidFill>
        <a:effectLst/>
      </p:bgPr>
    </p:bg>
    <p:spTree>
      <p:nvGrpSpPr>
        <p:cNvPr id="1" name=""/>
        <p:cNvGrpSpPr/>
        <p:nvPr/>
      </p:nvGrpSpPr>
      <p:grpSpPr>
        <a:xfrm>
          <a:off x="0" y="0"/>
          <a:ext cx="0" cy="0"/>
          <a:chOff x="0" y="0"/>
          <a:chExt cx="0" cy="0"/>
        </a:xfrm>
      </p:grpSpPr>
      <p:sp>
        <p:nvSpPr>
          <p:cNvPr id="3" name="Rectangle 2"/>
          <p:cNvSpPr/>
          <p:nvPr/>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4" name="Rectangle 3"/>
          <p:cNvSpPr/>
          <p:nvPr/>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5" name="Rectangle 4"/>
          <p:cNvSpPr/>
          <p:nvPr/>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6" name="Rectangle 5"/>
          <p:cNvSpPr/>
          <p:nvPr/>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7" name="Rectangle 6"/>
          <p:cNvSpPr/>
          <p:nvPr/>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8" name="Rectangle 7"/>
          <p:cNvSpPr/>
          <p:nvPr/>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9" name="Rectangle 8"/>
          <p:cNvSpPr/>
          <p:nvPr/>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0" name="Rectangle 9"/>
          <p:cNvSpPr/>
          <p:nvPr/>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1" name="Rectangle 10"/>
          <p:cNvSpPr/>
          <p:nvPr/>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2" name="Rectangle 11"/>
          <p:cNvSpPr/>
          <p:nvPr/>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3" name="Rectangle 12"/>
          <p:cNvSpPr/>
          <p:nvPr/>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51" name="Slide Number Placeholder 5"/>
          <p:cNvSpPr txBox="1">
            <a:spLocks/>
          </p:cNvSpPr>
          <p:nvPr/>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54" name="Slide Number Placeholder 5"/>
          <p:cNvSpPr txBox="1">
            <a:spLocks/>
          </p:cNvSpPr>
          <p:nvPr/>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58" name="Text Placeholder 57"/>
          <p:cNvSpPr>
            <a:spLocks noGrp="1"/>
          </p:cNvSpPr>
          <p:nvPr>
            <p:ph type="body" sz="quarter" idx="10"/>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59" name="Text Placeholder 57"/>
          <p:cNvSpPr>
            <a:spLocks noGrp="1"/>
          </p:cNvSpPr>
          <p:nvPr>
            <p:ph type="body" sz="quarter" idx="11"/>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60" name="Text Placeholder 57"/>
          <p:cNvSpPr>
            <a:spLocks noGrp="1"/>
          </p:cNvSpPr>
          <p:nvPr>
            <p:ph type="body" sz="quarter" idx="12"/>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61" name="Slide Number Placeholder 5"/>
          <p:cNvSpPr>
            <a:spLocks noGrp="1"/>
          </p:cNvSpPr>
          <p:nvPr>
            <p:ph type="sldNum" sz="quarter" idx="13"/>
          </p:nvPr>
        </p:nvSpPr>
        <p:spPr>
          <a:xfrm>
            <a:off x="11684000" y="6604864"/>
            <a:ext cx="328705" cy="97272"/>
          </a:xfrm>
          <a:prstGeom prst="rect">
            <a:avLst/>
          </a:prstGeom>
          <a:ln w="3175"/>
          <a:effectLst/>
        </p:spPr>
        <p:style>
          <a:lnRef idx="3">
            <a:schemeClr val="lt1"/>
          </a:lnRef>
          <a:fillRef idx="1">
            <a:schemeClr val="accent1"/>
          </a:fillRef>
          <a:effectRef idx="1">
            <a:schemeClr val="accent1"/>
          </a:effectRef>
          <a:fontRef idx="none"/>
        </p:style>
        <p:txBody>
          <a:bodyPr vert="horz" lIns="182866" tIns="91433" rIns="182866" bIns="91433" anchor="t">
            <a:normAutofit/>
          </a:bodyPr>
          <a:lstStyle>
            <a:lvl1pPr>
              <a:defRPr lang="en-US" sz="294" smtClean="0">
                <a:solidFill>
                  <a:schemeClr val="tx1"/>
                </a:solidFill>
                <a:effectLst/>
              </a:defRPr>
            </a:lvl1pPr>
          </a:lstStyle>
          <a:p>
            <a:fld id="{DE792891-32A6-4E69-8868-BE0906FC1811}" type="slidenum">
              <a:rPr lang="en-US" smtClean="0"/>
              <a:t>‹#›</a:t>
            </a:fld>
            <a:endParaRPr lang="en-US"/>
          </a:p>
        </p:txBody>
      </p:sp>
      <p:sp>
        <p:nvSpPr>
          <p:cNvPr id="44" name="Rectangle 43"/>
          <p:cNvSpPr/>
          <p:nvPr/>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45" name="Rectangle 44"/>
          <p:cNvSpPr/>
          <p:nvPr/>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46" name="Rectangle 45"/>
          <p:cNvSpPr/>
          <p:nvPr/>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47" name="Rectangle 46"/>
          <p:cNvSpPr/>
          <p:nvPr/>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48" name="Rectangle 47"/>
          <p:cNvSpPr/>
          <p:nvPr/>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49" name="Rectangle 48"/>
          <p:cNvSpPr/>
          <p:nvPr/>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50" name="Rectangle 49"/>
          <p:cNvSpPr/>
          <p:nvPr/>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52" name="Rectangle 51"/>
          <p:cNvSpPr/>
          <p:nvPr/>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53" name="Rectangle 52"/>
          <p:cNvSpPr/>
          <p:nvPr/>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55" name="Rectangle 54"/>
          <p:cNvSpPr/>
          <p:nvPr/>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56" name="Rectangle 55"/>
          <p:cNvSpPr/>
          <p:nvPr/>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57" name="Rectangle 56"/>
          <p:cNvSpPr/>
          <p:nvPr/>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62" name="Rectangle 61"/>
          <p:cNvSpPr/>
          <p:nvPr/>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63" name="Rectangle 62"/>
          <p:cNvSpPr/>
          <p:nvPr/>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64" name="Rectangle 63"/>
          <p:cNvSpPr/>
          <p:nvPr/>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65" name="Rectangle 64"/>
          <p:cNvSpPr/>
          <p:nvPr/>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66" name="Rectangle 65"/>
          <p:cNvSpPr/>
          <p:nvPr/>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67" name="Rectangle 66"/>
          <p:cNvSpPr/>
          <p:nvPr/>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68" name="Rectangle 67"/>
          <p:cNvSpPr/>
          <p:nvPr/>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69" name="Rectangle 68"/>
          <p:cNvSpPr/>
          <p:nvPr/>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70" name="Rectangle 69"/>
          <p:cNvSpPr/>
          <p:nvPr/>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71" name="Rectangle 70"/>
          <p:cNvSpPr/>
          <p:nvPr/>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72" name="Rectangle 71"/>
          <p:cNvSpPr/>
          <p:nvPr/>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73" name="Rectangle 72"/>
          <p:cNvSpPr/>
          <p:nvPr/>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74" name="Rectangle 73"/>
          <p:cNvSpPr/>
          <p:nvPr/>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236710918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F5DC59-2B0F-4EDE-9489-3C825930062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2891-32A6-4E69-8868-BE0906FC1811}" type="slidenum">
              <a:rPr lang="en-US" smtClean="0"/>
              <a:t>‹#›</a:t>
            </a:fld>
            <a:endParaRPr lang="en-US"/>
          </a:p>
        </p:txBody>
      </p:sp>
      <p:sp>
        <p:nvSpPr>
          <p:cNvPr id="8" name="Rectangle 7"/>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a:t>
            </a:r>
          </a:p>
        </p:txBody>
      </p:sp>
      <p:sp>
        <p:nvSpPr>
          <p:cNvPr id="9" name="Rectangle 8"/>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2</a:t>
            </a:r>
          </a:p>
        </p:txBody>
      </p:sp>
      <p:sp>
        <p:nvSpPr>
          <p:cNvPr id="10" name="Rectangle 9"/>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3</a:t>
            </a:r>
          </a:p>
        </p:txBody>
      </p:sp>
      <p:sp>
        <p:nvSpPr>
          <p:cNvPr id="11" name="Rectangle 10"/>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4</a:t>
            </a:r>
          </a:p>
        </p:txBody>
      </p:sp>
      <p:sp>
        <p:nvSpPr>
          <p:cNvPr id="12" name="Rectangle 11"/>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5</a:t>
            </a:r>
          </a:p>
        </p:txBody>
      </p:sp>
      <p:sp>
        <p:nvSpPr>
          <p:cNvPr id="13" name="Rectangle 12"/>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6</a:t>
            </a:r>
          </a:p>
        </p:txBody>
      </p:sp>
      <p:sp>
        <p:nvSpPr>
          <p:cNvPr id="14" name="Rectangle 13"/>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7</a:t>
            </a:r>
          </a:p>
        </p:txBody>
      </p:sp>
      <p:sp>
        <p:nvSpPr>
          <p:cNvPr id="15" name="Rectangle 14"/>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8</a:t>
            </a:r>
          </a:p>
        </p:txBody>
      </p:sp>
      <p:sp>
        <p:nvSpPr>
          <p:cNvPr id="16" name="Rectangle 15"/>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9</a:t>
            </a:r>
          </a:p>
        </p:txBody>
      </p:sp>
      <p:sp>
        <p:nvSpPr>
          <p:cNvPr id="17" name="Rectangle 16"/>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10</a:t>
            </a:r>
          </a:p>
        </p:txBody>
      </p:sp>
      <p:sp>
        <p:nvSpPr>
          <p:cNvPr id="18" name="Rectangle 17"/>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11</a:t>
            </a:r>
          </a:p>
        </p:txBody>
      </p:sp>
      <p:sp>
        <p:nvSpPr>
          <p:cNvPr id="19"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b="1"/>
              <a:t>Date: </a:t>
            </a:r>
          </a:p>
        </p:txBody>
      </p:sp>
      <p:sp>
        <p:nvSpPr>
          <p:cNvPr id="20"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b="1"/>
              <a:t>Drawn By:  </a:t>
            </a:r>
          </a:p>
        </p:txBody>
      </p:sp>
      <p:sp>
        <p:nvSpPr>
          <p:cNvPr id="21"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b="1" dirty="0"/>
            </a:lvl1pPr>
          </a:lstStyle>
          <a:p>
            <a:pPr marL="0" lvl="0" defTabSz="430220"/>
            <a:r>
              <a:rPr lang="en-US"/>
              <a:t>Edit Master text styles</a:t>
            </a:r>
          </a:p>
        </p:txBody>
      </p:sp>
      <p:sp>
        <p:nvSpPr>
          <p:cNvPr id="22"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b="1" dirty="0"/>
            </a:lvl1pPr>
          </a:lstStyle>
          <a:p>
            <a:pPr marL="0" lvl="0" defTabSz="430220"/>
            <a:r>
              <a:rPr lang="en-US"/>
              <a:t>Edit Master text styles</a:t>
            </a:r>
          </a:p>
        </p:txBody>
      </p:sp>
      <p:sp>
        <p:nvSpPr>
          <p:cNvPr id="23"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b="1"/>
            </a:lvl1pPr>
          </a:lstStyle>
          <a:p>
            <a:pPr marL="0" lvl="0" defTabSz="430220"/>
            <a:r>
              <a:rPr lang="en-US"/>
              <a:t>Edit Master text styles</a:t>
            </a:r>
          </a:p>
        </p:txBody>
      </p:sp>
      <p:sp>
        <p:nvSpPr>
          <p:cNvPr id="24"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b="1" smtClean="0"/>
              <a:pPr/>
              <a:t>‹#›</a:t>
            </a:fld>
            <a:endParaRPr lang="en-US" b="1"/>
          </a:p>
        </p:txBody>
      </p:sp>
      <p:sp>
        <p:nvSpPr>
          <p:cNvPr id="25" name="Rectangle 24"/>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a:t>
            </a:r>
          </a:p>
        </p:txBody>
      </p:sp>
      <p:sp>
        <p:nvSpPr>
          <p:cNvPr id="26" name="Rectangle 25"/>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2</a:t>
            </a:r>
          </a:p>
        </p:txBody>
      </p:sp>
      <p:sp>
        <p:nvSpPr>
          <p:cNvPr id="27" name="Rectangle 26"/>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3</a:t>
            </a:r>
          </a:p>
        </p:txBody>
      </p:sp>
      <p:sp>
        <p:nvSpPr>
          <p:cNvPr id="28" name="Rectangle 27"/>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4</a:t>
            </a:r>
          </a:p>
        </p:txBody>
      </p:sp>
      <p:sp>
        <p:nvSpPr>
          <p:cNvPr id="29" name="Rectangle 28"/>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5</a:t>
            </a:r>
          </a:p>
        </p:txBody>
      </p:sp>
      <p:sp>
        <p:nvSpPr>
          <p:cNvPr id="30" name="Rectangle 29"/>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6</a:t>
            </a:r>
          </a:p>
        </p:txBody>
      </p:sp>
      <p:sp>
        <p:nvSpPr>
          <p:cNvPr id="31" name="Rectangle 30"/>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7</a:t>
            </a:r>
          </a:p>
        </p:txBody>
      </p:sp>
      <p:sp>
        <p:nvSpPr>
          <p:cNvPr id="32" name="Rectangle 31"/>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8</a:t>
            </a:r>
          </a:p>
        </p:txBody>
      </p:sp>
      <p:sp>
        <p:nvSpPr>
          <p:cNvPr id="33" name="Rectangle 32"/>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9</a:t>
            </a:r>
          </a:p>
        </p:txBody>
      </p:sp>
      <p:sp>
        <p:nvSpPr>
          <p:cNvPr id="34" name="Rectangle 33"/>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10</a:t>
            </a:r>
          </a:p>
        </p:txBody>
      </p:sp>
      <p:sp>
        <p:nvSpPr>
          <p:cNvPr id="35" name="Rectangle 34"/>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11</a:t>
            </a:r>
          </a:p>
        </p:txBody>
      </p:sp>
      <p:sp>
        <p:nvSpPr>
          <p:cNvPr id="36" name="Rectangle 35"/>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G</a:t>
            </a:r>
          </a:p>
        </p:txBody>
      </p:sp>
      <p:sp>
        <p:nvSpPr>
          <p:cNvPr id="37" name="Rectangle 36"/>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F</a:t>
            </a:r>
          </a:p>
        </p:txBody>
      </p:sp>
      <p:sp>
        <p:nvSpPr>
          <p:cNvPr id="38" name="Rectangle 37"/>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E</a:t>
            </a:r>
          </a:p>
        </p:txBody>
      </p:sp>
      <p:sp>
        <p:nvSpPr>
          <p:cNvPr id="39" name="Rectangle 38"/>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D</a:t>
            </a:r>
          </a:p>
        </p:txBody>
      </p:sp>
      <p:sp>
        <p:nvSpPr>
          <p:cNvPr id="40" name="Rectangle 39"/>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C</a:t>
            </a:r>
          </a:p>
        </p:txBody>
      </p:sp>
      <p:sp>
        <p:nvSpPr>
          <p:cNvPr id="41" name="Rectangle 40"/>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B</a:t>
            </a:r>
          </a:p>
        </p:txBody>
      </p:sp>
      <p:sp>
        <p:nvSpPr>
          <p:cNvPr id="42" name="Rectangle 41"/>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A</a:t>
            </a:r>
          </a:p>
        </p:txBody>
      </p:sp>
      <p:sp>
        <p:nvSpPr>
          <p:cNvPr id="43" name="Rectangle 42"/>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G</a:t>
            </a:r>
          </a:p>
        </p:txBody>
      </p:sp>
      <p:sp>
        <p:nvSpPr>
          <p:cNvPr id="44" name="Rectangle 43"/>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F</a:t>
            </a:r>
          </a:p>
        </p:txBody>
      </p:sp>
      <p:sp>
        <p:nvSpPr>
          <p:cNvPr id="45" name="Rectangle 44"/>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E</a:t>
            </a:r>
          </a:p>
        </p:txBody>
      </p:sp>
      <p:sp>
        <p:nvSpPr>
          <p:cNvPr id="46" name="Rectangle 45"/>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D</a:t>
            </a:r>
          </a:p>
        </p:txBody>
      </p:sp>
      <p:sp>
        <p:nvSpPr>
          <p:cNvPr id="47" name="Rectangle 46"/>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C</a:t>
            </a:r>
          </a:p>
        </p:txBody>
      </p:sp>
      <p:sp>
        <p:nvSpPr>
          <p:cNvPr id="48" name="Rectangle 47"/>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B</a:t>
            </a:r>
          </a:p>
        </p:txBody>
      </p:sp>
      <p:sp>
        <p:nvSpPr>
          <p:cNvPr id="49" name="Rectangle 48"/>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A</a:t>
            </a:r>
          </a:p>
        </p:txBody>
      </p:sp>
    </p:spTree>
    <p:extLst>
      <p:ext uri="{BB962C8B-B14F-4D97-AF65-F5344CB8AC3E}">
        <p14:creationId xmlns:p14="http://schemas.microsoft.com/office/powerpoint/2010/main" val="389073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7" name="Rounded Rectangle 6"/>
          <p:cNvSpPr/>
          <p:nvPr/>
        </p:nvSpPr>
        <p:spPr>
          <a:xfrm>
            <a:off x="406402" y="329185"/>
            <a:ext cx="11376074"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86055" tIns="43028" rIns="86055" bIns="43028" anchor="ctr"/>
          <a:lstStyle/>
          <a:p>
            <a:pPr algn="ctr" eaLnBrk="1" latinLnBrk="0" hangingPunct="1"/>
            <a:endParaRPr kumimoji="0" lang="en-US" sz="1735"/>
          </a:p>
        </p:txBody>
      </p:sp>
      <p:sp>
        <p:nvSpPr>
          <p:cNvPr id="2" name="Date Placeholder 1"/>
          <p:cNvSpPr>
            <a:spLocks noGrp="1"/>
          </p:cNvSpPr>
          <p:nvPr>
            <p:ph type="dt" sz="half" idx="10"/>
          </p:nvPr>
        </p:nvSpPr>
        <p:spPr/>
        <p:txBody>
          <a:bodyPr/>
          <a:lstStyle/>
          <a:p>
            <a:fld id="{FDF5DC59-2B0F-4EDE-9489-3C8259300622}"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792891-32A6-4E69-8868-BE0906FC1811}" type="slidenum">
              <a:rPr lang="en-US" smtClean="0"/>
              <a:t>‹#›</a:t>
            </a:fld>
            <a:endParaRPr lang="en-US"/>
          </a:p>
        </p:txBody>
      </p:sp>
      <p:sp>
        <p:nvSpPr>
          <p:cNvPr id="6" name="Rectangle 5"/>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8" name="Rectangle 7"/>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9" name="Rectangle 8"/>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0" name="Rectangle 9"/>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1" name="Rectangle 10"/>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2" name="Rectangle 11"/>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3" name="Rectangle 12"/>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4" name="Rectangle 13"/>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5" name="Rectangle 14"/>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6" name="Rectangle 15"/>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7" name="Rectangle 16"/>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18"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19"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0"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1"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2"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23"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smtClean="0"/>
              <a:pPr/>
              <a:t>‹#›</a:t>
            </a:fld>
            <a:endParaRPr lang="en-US"/>
          </a:p>
        </p:txBody>
      </p:sp>
      <p:sp>
        <p:nvSpPr>
          <p:cNvPr id="24" name="Rectangle 23"/>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25" name="Rectangle 24"/>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26" name="Rectangle 25"/>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27" name="Rectangle 26"/>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28" name="Rectangle 27"/>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29" name="Rectangle 28"/>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0" name="Rectangle 29"/>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1" name="Rectangle 30"/>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2" name="Rectangle 31"/>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3" name="Rectangle 32"/>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4" name="Rectangle 33"/>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35" name="Rectangle 34"/>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36" name="Rectangle 35"/>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37" name="Rectangle 36"/>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38" name="Rectangle 37"/>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39" name="Rectangle 38"/>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0" name="Rectangle 39"/>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1" name="Rectangle 40"/>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2" name="Rectangle 41"/>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3" name="Rectangle 42"/>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4" name="Rectangle 43"/>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5" name="Rectangle 44"/>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6" name="Rectangle 45"/>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7" name="Rectangle 46"/>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8" name="Rectangle 47"/>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396159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8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11200" y="533404"/>
            <a:ext cx="7924800" cy="5257801"/>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F5DC59-2B0F-4EDE-9489-3C825930062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2891-32A6-4E69-8868-BE0906FC1811}" type="slidenum">
              <a:rPr lang="en-US" smtClean="0"/>
              <a:t>‹#›</a:t>
            </a:fld>
            <a:endParaRPr lang="en-US"/>
          </a:p>
        </p:txBody>
      </p:sp>
      <p:sp>
        <p:nvSpPr>
          <p:cNvPr id="8" name="Rectangle 7"/>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9" name="Rectangle 8"/>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10" name="Rectangle 9"/>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1" name="Rectangle 10"/>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2" name="Rectangle 11"/>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3" name="Rectangle 12"/>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4" name="Rectangle 13"/>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5" name="Rectangle 14"/>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6" name="Rectangle 15"/>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7" name="Rectangle 16"/>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8" name="Rectangle 17"/>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19"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20"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1"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2"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3"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24"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smtClean="0"/>
              <a:pPr/>
              <a:t>‹#›</a:t>
            </a:fld>
            <a:endParaRPr lang="en-US"/>
          </a:p>
        </p:txBody>
      </p:sp>
      <p:sp>
        <p:nvSpPr>
          <p:cNvPr id="25" name="Rectangle 24"/>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26" name="Rectangle 25"/>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27" name="Rectangle 26"/>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28" name="Rectangle 27"/>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29" name="Rectangle 28"/>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30" name="Rectangle 29"/>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1" name="Rectangle 30"/>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2" name="Rectangle 31"/>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3" name="Rectangle 32"/>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4" name="Rectangle 33"/>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5" name="Rectangle 34"/>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36" name="Rectangle 35"/>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37" name="Rectangle 36"/>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38" name="Rectangle 37"/>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39" name="Rectangle 38"/>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0" name="Rectangle 39"/>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1" name="Rectangle 40"/>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2" name="Rectangle 41"/>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3" name="Rectangle 42"/>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4" name="Rectangle 43"/>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5" name="Rectangle 44"/>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6" name="Rectangle 45"/>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7" name="Rectangle 46"/>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8" name="Rectangle 47"/>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9" name="Rectangle 48"/>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273128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F5DC59-2B0F-4EDE-9489-3C825930062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2891-32A6-4E69-8868-BE0906FC1811}" type="slidenum">
              <a:rPr lang="en-US" smtClean="0"/>
              <a:t>‹#›</a:t>
            </a:fld>
            <a:endParaRPr lang="en-US"/>
          </a:p>
        </p:txBody>
      </p:sp>
      <p:sp>
        <p:nvSpPr>
          <p:cNvPr id="7" name="Rectangle 6"/>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8" name="Rectangle 7"/>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9" name="Rectangle 8"/>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0" name="Rectangle 9"/>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1" name="Rectangle 10"/>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2" name="Rectangle 11"/>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3" name="Rectangle 12"/>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4" name="Rectangle 13"/>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5" name="Rectangle 14"/>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6" name="Rectangle 15"/>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7" name="Rectangle 16"/>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18"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19"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0"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1"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2"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23"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smtClean="0"/>
              <a:pPr/>
              <a:t>‹#›</a:t>
            </a:fld>
            <a:endParaRPr lang="en-US"/>
          </a:p>
        </p:txBody>
      </p:sp>
      <p:sp>
        <p:nvSpPr>
          <p:cNvPr id="24" name="Rectangle 23"/>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25" name="Rectangle 24"/>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26" name="Rectangle 25"/>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27" name="Rectangle 26"/>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28" name="Rectangle 27"/>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29" name="Rectangle 28"/>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0" name="Rectangle 29"/>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1" name="Rectangle 30"/>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2" name="Rectangle 31"/>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3" name="Rectangle 32"/>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4" name="Rectangle 33"/>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35" name="Rectangle 34"/>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36" name="Rectangle 35"/>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37" name="Rectangle 36"/>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38" name="Rectangle 37"/>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39" name="Rectangle 38"/>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0" name="Rectangle 39"/>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1" name="Rectangle 40"/>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2" name="Rectangle 41"/>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3" name="Rectangle 42"/>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4" name="Rectangle 43"/>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5" name="Rectangle 44"/>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6" name="Rectangle 45"/>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7" name="Rectangle 46"/>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8" name="Rectangle 47"/>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2879921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ounded Rectangle 8"/>
          <p:cNvSpPr/>
          <p:nvPr/>
        </p:nvSpPr>
        <p:spPr>
          <a:xfrm>
            <a:off x="558129" y="434162"/>
            <a:ext cx="11075745" cy="5486400"/>
          </a:xfrm>
          <a:prstGeom prst="roundRect">
            <a:avLst>
              <a:gd name="adj" fmla="val 2127"/>
            </a:avLst>
          </a:prstGeom>
          <a:solidFill>
            <a:schemeClr val="bg2"/>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6055" tIns="43028" rIns="86055" bIns="43028" anchor="ctr"/>
          <a:lstStyle/>
          <a:p>
            <a:pPr algn="ctr" eaLnBrk="1" latinLnBrk="0" hangingPunct="1"/>
            <a:endParaRPr kumimoji="0" lang="en-US" sz="1735"/>
          </a:p>
        </p:txBody>
      </p:sp>
      <p:sp>
        <p:nvSpPr>
          <p:cNvPr id="13" name="Title Placeholder 12"/>
          <p:cNvSpPr>
            <a:spLocks noGrp="1"/>
          </p:cNvSpPr>
          <p:nvPr>
            <p:ph type="title"/>
          </p:nvPr>
        </p:nvSpPr>
        <p:spPr>
          <a:xfrm>
            <a:off x="670560" y="4985590"/>
            <a:ext cx="10911840" cy="1051560"/>
          </a:xfrm>
          <a:prstGeom prst="rect">
            <a:avLst/>
          </a:prstGeom>
        </p:spPr>
        <p:txBody>
          <a:bodyPr vert="horz" lIns="292587" tIns="146294" rIns="292587" bIns="146294" anchor="b">
            <a:normAutofit/>
          </a:bodyPr>
          <a:lstStyle/>
          <a:p>
            <a:r>
              <a:rPr kumimoji="0" lang="en-US"/>
              <a:t>Click to edit Master title style</a:t>
            </a:r>
          </a:p>
        </p:txBody>
      </p:sp>
      <p:sp>
        <p:nvSpPr>
          <p:cNvPr id="4" name="Text Placeholder 3"/>
          <p:cNvSpPr>
            <a:spLocks noGrp="1"/>
          </p:cNvSpPr>
          <p:nvPr>
            <p:ph type="body" idx="1"/>
          </p:nvPr>
        </p:nvSpPr>
        <p:spPr>
          <a:xfrm>
            <a:off x="670560" y="530352"/>
            <a:ext cx="10911840" cy="4187952"/>
          </a:xfrm>
          <a:prstGeom prst="rect">
            <a:avLst/>
          </a:prstGeom>
        </p:spPr>
        <p:txBody>
          <a:bodyPr vert="horz" lIns="585173" tIns="292587" rIns="292587" bIns="146294">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5" name="Date Placeholder 24"/>
          <p:cNvSpPr>
            <a:spLocks noGrp="1"/>
          </p:cNvSpPr>
          <p:nvPr>
            <p:ph type="dt" sz="half" idx="2"/>
          </p:nvPr>
        </p:nvSpPr>
        <p:spPr>
          <a:xfrm>
            <a:off x="5035104" y="6111876"/>
            <a:ext cx="3048000" cy="365125"/>
          </a:xfrm>
          <a:prstGeom prst="rect">
            <a:avLst/>
          </a:prstGeom>
        </p:spPr>
        <p:txBody>
          <a:bodyPr vert="horz" lIns="292587" tIns="146294" rIns="292587" bIns="146294" anchor="b"/>
          <a:lstStyle>
            <a:lvl1pPr algn="r" eaLnBrk="1" latinLnBrk="0" hangingPunct="1">
              <a:defRPr kumimoji="0" sz="971">
                <a:solidFill>
                  <a:schemeClr val="bg2">
                    <a:shade val="50000"/>
                  </a:schemeClr>
                </a:solidFill>
              </a:defRPr>
            </a:lvl1pPr>
            <a:extLst/>
          </a:lstStyle>
          <a:p>
            <a:fld id="{FDF5DC59-2B0F-4EDE-9489-3C8259300622}" type="datetimeFigureOut">
              <a:rPr lang="en-US" smtClean="0"/>
              <a:t>11/4/2020</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lIns="292587" tIns="146294" rIns="292587" bIns="146294" anchor="b"/>
          <a:lstStyle>
            <a:lvl1pPr algn="l" eaLnBrk="1" latinLnBrk="0" hangingPunct="1">
              <a:defRPr kumimoji="0" sz="971">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lIns="292587" tIns="146294" rIns="292587" bIns="146294" anchor="b"/>
          <a:lstStyle>
            <a:lvl1pPr algn="r" eaLnBrk="1" latinLnBrk="0" hangingPunct="1">
              <a:defRPr kumimoji="0" sz="971">
                <a:solidFill>
                  <a:schemeClr val="bg2">
                    <a:shade val="50000"/>
                  </a:schemeClr>
                </a:solidFill>
              </a:defRPr>
            </a:lvl1pPr>
            <a:extLst/>
          </a:lstStyle>
          <a:p>
            <a:fld id="{DE792891-32A6-4E69-8868-BE0906FC1811}" type="slidenum">
              <a:rPr lang="en-US" smtClean="0"/>
              <a:t>‹#›</a:t>
            </a:fld>
            <a:endParaRPr lang="en-US"/>
          </a:p>
        </p:txBody>
      </p:sp>
      <p:sp>
        <p:nvSpPr>
          <p:cNvPr id="8" name="Rectangle 7"/>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10" name="Rectangle 9"/>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11" name="Rectangle 10"/>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2" name="Rectangle 11"/>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4" name="Rectangle 13"/>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5" name="Rectangle 14"/>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6" name="Rectangle 15"/>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7" name="Rectangle 16"/>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9" name="Rectangle 18"/>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20" name="Rectangle 19"/>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21" name="Rectangle 20"/>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22" name="Slide Number Placeholder 5"/>
          <p:cNvSpPr txBox="1">
            <a:spLocks/>
          </p:cNvSpPr>
          <p:nvPr userDrawn="1"/>
        </p:nvSpPr>
        <p:spPr>
          <a:xfrm>
            <a:off x="10936941" y="6604864"/>
            <a:ext cx="239056"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23"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4" name="Text Placeholder 57"/>
          <p:cNvSpPr txBox="1">
            <a:spLocks/>
          </p:cNvSpPr>
          <p:nvPr userDrawn="1"/>
        </p:nvSpPr>
        <p:spPr>
          <a:xfrm>
            <a:off x="11175999" y="6604864"/>
            <a:ext cx="836705" cy="97273"/>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lgn="l" rtl="0" eaLnBrk="1" latinLnBrk="0" hangingPunct="1">
              <a:spcBef>
                <a:spcPts val="235"/>
              </a:spcBef>
              <a:buClr>
                <a:schemeClr val="accent1"/>
              </a:buClr>
              <a:buSzPct val="80000"/>
              <a:buFont typeface="Wingdings 2"/>
              <a:buNone/>
              <a:defRPr kumimoji="0" lang="en-US" sz="294" kern="1200" dirty="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a:lstStyle>
          <a:p>
            <a:pPr defTabSz="430220"/>
            <a:r>
              <a:rPr lang="en-US"/>
              <a:t>Edit Master text styles</a:t>
            </a:r>
          </a:p>
        </p:txBody>
      </p:sp>
      <p:sp>
        <p:nvSpPr>
          <p:cNvPr id="26" name="Text Placeholder 57"/>
          <p:cNvSpPr txBox="1">
            <a:spLocks/>
          </p:cNvSpPr>
          <p:nvPr userDrawn="1"/>
        </p:nvSpPr>
        <p:spPr>
          <a:xfrm>
            <a:off x="11310471" y="6501972"/>
            <a:ext cx="702235" cy="10289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lgn="l" rtl="0" eaLnBrk="1" latinLnBrk="0" hangingPunct="1">
              <a:spcBef>
                <a:spcPts val="235"/>
              </a:spcBef>
              <a:buClr>
                <a:schemeClr val="accent1"/>
              </a:buClr>
              <a:buSzPct val="80000"/>
              <a:buFont typeface="Wingdings 2"/>
              <a:buNone/>
              <a:defRPr kumimoji="0" lang="en-US" sz="294" kern="1200" dirty="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a:lstStyle>
          <a:p>
            <a:pPr defTabSz="430220"/>
            <a:r>
              <a:rPr lang="en-US"/>
              <a:t>Edit Master text styles</a:t>
            </a:r>
          </a:p>
        </p:txBody>
      </p:sp>
      <p:sp>
        <p:nvSpPr>
          <p:cNvPr id="27" name="Text Placeholder 57"/>
          <p:cNvSpPr txBox="1">
            <a:spLocks/>
          </p:cNvSpPr>
          <p:nvPr userDrawn="1"/>
        </p:nvSpPr>
        <p:spPr>
          <a:xfrm>
            <a:off x="10936941" y="6338455"/>
            <a:ext cx="1075764" cy="163517"/>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lgn="l" rtl="0" eaLnBrk="1" latinLnBrk="0" hangingPunct="1">
              <a:spcBef>
                <a:spcPts val="235"/>
              </a:spcBef>
              <a:buClr>
                <a:schemeClr val="accent1"/>
              </a:buClr>
              <a:buSzPct val="80000"/>
              <a:buFont typeface="Wingdings 2"/>
              <a:buNone/>
              <a:defRPr kumimoji="0" lang="en-US" sz="294" kern="120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a:lstStyle>
          <a:p>
            <a:pPr defTabSz="430220"/>
            <a:r>
              <a:rPr lang="en-US"/>
              <a:t>Edit Master text styles</a:t>
            </a:r>
          </a:p>
        </p:txBody>
      </p:sp>
      <p:sp>
        <p:nvSpPr>
          <p:cNvPr id="29" name="Rectangle 28"/>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30" name="Rectangle 29"/>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31" name="Rectangle 30"/>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32" name="Rectangle 31"/>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33" name="Rectangle 32"/>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34" name="Rectangle 33"/>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5" name="Rectangle 34"/>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6" name="Rectangle 35"/>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7" name="Rectangle 36"/>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8" name="Rectangle 37"/>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9" name="Rectangle 38"/>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40" name="Rectangle 39"/>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1" name="Rectangle 40"/>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2" name="Rectangle 41"/>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3" name="Rectangle 42"/>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4" name="Rectangle 43"/>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5" name="Rectangle 44"/>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6" name="Rectangle 45"/>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7" name="Rectangle 46"/>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8" name="Rectangle 47"/>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9" name="Rectangle 48"/>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50" name="Rectangle 49"/>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51" name="Rectangle 50"/>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52" name="Rectangle 51"/>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53" name="Rectangle 52"/>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3125480358"/>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3" r:id="rId4"/>
    <p:sldLayoutId id="2147483665" r:id="rId5"/>
  </p:sldLayoutIdLst>
  <p:txStyles>
    <p:titleStyle>
      <a:lvl1pPr algn="l" rtl="0" eaLnBrk="1" latinLnBrk="0" hangingPunct="1">
        <a:spcBef>
          <a:spcPct val="0"/>
        </a:spcBef>
        <a:buNone/>
        <a:defRPr kumimoji="0" sz="3411" b="1" kern="1200">
          <a:solidFill>
            <a:schemeClr val="tx1"/>
          </a:solidFill>
          <a:effectLst>
            <a:outerShdw blurRad="53975" dist="22860" dir="5400000" algn="tl" rotWithShape="0">
              <a:srgbClr val="000000">
                <a:alpha val="55000"/>
              </a:srgbClr>
            </a:outerShdw>
          </a:effectLst>
          <a:latin typeface="+mj-lt"/>
          <a:ea typeface="+mj-ea"/>
          <a:cs typeface="+mj-cs"/>
        </a:defRPr>
      </a:lvl1pPr>
      <a:extLst/>
    </p:titleStyle>
    <p:bodyStyle>
      <a:lvl1pPr marL="249540" indent="-249540" algn="l" rtl="0" eaLnBrk="1" latinLnBrk="0" hangingPunct="1">
        <a:spcBef>
          <a:spcPts val="235"/>
        </a:spcBef>
        <a:buClr>
          <a:schemeClr val="accent1"/>
        </a:buClr>
        <a:buSzPct val="80000"/>
        <a:buFont typeface="Wingdings 2"/>
        <a:buChar char=""/>
        <a:defRPr kumimoji="0" sz="2647" kern="120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30241" algn="l" rtl="0" eaLnBrk="1" latinLnBrk="0" hangingPunct="1">
        <a:defRPr kumimoji="0" kern="1200">
          <a:solidFill>
            <a:schemeClr val="tx1"/>
          </a:solidFill>
          <a:latin typeface="+mn-lt"/>
          <a:ea typeface="+mn-ea"/>
          <a:cs typeface="+mn-cs"/>
        </a:defRPr>
      </a:lvl2pPr>
      <a:lvl3pPr marL="860481" algn="l" rtl="0" eaLnBrk="1" latinLnBrk="0" hangingPunct="1">
        <a:defRPr kumimoji="0" kern="1200">
          <a:solidFill>
            <a:schemeClr val="tx1"/>
          </a:solidFill>
          <a:latin typeface="+mn-lt"/>
          <a:ea typeface="+mn-ea"/>
          <a:cs typeface="+mn-cs"/>
        </a:defRPr>
      </a:lvl3pPr>
      <a:lvl4pPr marL="1290722" algn="l" rtl="0" eaLnBrk="1" latinLnBrk="0" hangingPunct="1">
        <a:defRPr kumimoji="0" kern="1200">
          <a:solidFill>
            <a:schemeClr val="tx1"/>
          </a:solidFill>
          <a:latin typeface="+mn-lt"/>
          <a:ea typeface="+mn-ea"/>
          <a:cs typeface="+mn-cs"/>
        </a:defRPr>
      </a:lvl4pPr>
      <a:lvl5pPr marL="1720962" algn="l" rtl="0" eaLnBrk="1" latinLnBrk="0" hangingPunct="1">
        <a:defRPr kumimoji="0" kern="1200">
          <a:solidFill>
            <a:schemeClr val="tx1"/>
          </a:solidFill>
          <a:latin typeface="+mn-lt"/>
          <a:ea typeface="+mn-ea"/>
          <a:cs typeface="+mn-cs"/>
        </a:defRPr>
      </a:lvl5pPr>
      <a:lvl6pPr marL="2151202" algn="l" rtl="0" eaLnBrk="1" latinLnBrk="0" hangingPunct="1">
        <a:defRPr kumimoji="0" kern="1200">
          <a:solidFill>
            <a:schemeClr val="tx1"/>
          </a:solidFill>
          <a:latin typeface="+mn-lt"/>
          <a:ea typeface="+mn-ea"/>
          <a:cs typeface="+mn-cs"/>
        </a:defRPr>
      </a:lvl6pPr>
      <a:lvl7pPr marL="2581443" algn="l" rtl="0" eaLnBrk="1" latinLnBrk="0" hangingPunct="1">
        <a:defRPr kumimoji="0" kern="1200">
          <a:solidFill>
            <a:schemeClr val="tx1"/>
          </a:solidFill>
          <a:latin typeface="+mn-lt"/>
          <a:ea typeface="+mn-ea"/>
          <a:cs typeface="+mn-cs"/>
        </a:defRPr>
      </a:lvl7pPr>
      <a:lvl8pPr marL="3011684" algn="l" rtl="0" eaLnBrk="1" latinLnBrk="0" hangingPunct="1">
        <a:defRPr kumimoji="0" kern="1200">
          <a:solidFill>
            <a:schemeClr val="tx1"/>
          </a:solidFill>
          <a:latin typeface="+mn-lt"/>
          <a:ea typeface="+mn-ea"/>
          <a:cs typeface="+mn-cs"/>
        </a:defRPr>
      </a:lvl8pPr>
      <a:lvl9pPr marL="344192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6" Type="http://schemas.openxmlformats.org/officeDocument/2006/relationships/hyperlink" Target="https://www.tcl.tk/man/tcl8.6/TkCmd/button.htm" TargetMode="External"/><Relationship Id="rId21" Type="http://schemas.openxmlformats.org/officeDocument/2006/relationships/hyperlink" Target="https://www.tcl.tk/man/tcl8.6/TkCmd/ttk_progressbar.htm" TargetMode="External"/><Relationship Id="rId42" Type="http://schemas.openxmlformats.org/officeDocument/2006/relationships/hyperlink" Target="https://www.tcl.tk/man/tcl8.6/TkCmd/menubutton.htm" TargetMode="External"/><Relationship Id="rId47" Type="http://schemas.openxmlformats.org/officeDocument/2006/relationships/hyperlink" Target="https://www.tcl.tk/man/tcl8.6/TkCmd/message.htm" TargetMode="External"/><Relationship Id="rId63" Type="http://schemas.openxmlformats.org/officeDocument/2006/relationships/hyperlink" Target="https://www.tcl.tk/man/tcl8.6/TkCmd/ttk_checkbutton.htm" TargetMode="External"/><Relationship Id="rId68" Type="http://schemas.openxmlformats.org/officeDocument/2006/relationships/hyperlink" Target="https://www.tcl.tk/man/tcl8.6/TkCmd/ttk_vsapi.htm" TargetMode="External"/><Relationship Id="rId84" Type="http://schemas.openxmlformats.org/officeDocument/2006/relationships/hyperlink" Target="https://www.tcl.tk/man/tcl8.6/TkCmd/loadTk.htm" TargetMode="External"/><Relationship Id="rId16" Type="http://schemas.openxmlformats.org/officeDocument/2006/relationships/hyperlink" Target="https://www.tcl.tk/man/tcl8.6/TkCmd/ttk_panedwindow.htm" TargetMode="External"/><Relationship Id="rId11" Type="http://schemas.openxmlformats.org/officeDocument/2006/relationships/hyperlink" Target="https://www.tcl.tk/man/tcl8.6/TkCmd/ttk_notebook.htm" TargetMode="External"/><Relationship Id="rId32" Type="http://schemas.openxmlformats.org/officeDocument/2006/relationships/hyperlink" Target="https://www.tcl.tk/man/tcl8.6/TkCmd/tk.htm" TargetMode="External"/><Relationship Id="rId37" Type="http://schemas.openxmlformats.org/officeDocument/2006/relationships/hyperlink" Target="https://www.tcl.tk/man/tcl8.6/TkCmd/ttk_separator.htm" TargetMode="External"/><Relationship Id="rId53" Type="http://schemas.openxmlformats.org/officeDocument/2006/relationships/hyperlink" Target="https://www.tcl.tk/man/tcl8.6/TkCmd/dialog.htm" TargetMode="External"/><Relationship Id="rId58" Type="http://schemas.openxmlformats.org/officeDocument/2006/relationships/hyperlink" Target="https://www.tcl.tk/man/tcl8.6/TkCmd/focusNext.htm" TargetMode="External"/><Relationship Id="rId74" Type="http://schemas.openxmlformats.org/officeDocument/2006/relationships/hyperlink" Target="https://www.tcl.tk/man/tcl8.6/TkCmd/font.htm" TargetMode="External"/><Relationship Id="rId79" Type="http://schemas.openxmlformats.org/officeDocument/2006/relationships/hyperlink" Target="https://www.tcl.tk/man/tcl8.6/TkCmd/radiobutton.htm" TargetMode="External"/><Relationship Id="rId5" Type="http://schemas.openxmlformats.org/officeDocument/2006/relationships/hyperlink" Target="https://www.tcl.tk/man/tcl8.6/TkCmd/optionMenu.htm" TargetMode="External"/><Relationship Id="rId19" Type="http://schemas.openxmlformats.org/officeDocument/2006/relationships/hyperlink" Target="https://www.tcl.tk/man/tcl8.6/TkCmd/send.htm" TargetMode="External"/><Relationship Id="rId14" Type="http://schemas.openxmlformats.org/officeDocument/2006/relationships/hyperlink" Target="https://www.tcl.tk/man/tcl8.6/TkCmd/selection.htm" TargetMode="External"/><Relationship Id="rId22" Type="http://schemas.openxmlformats.org/officeDocument/2006/relationships/hyperlink" Target="https://www.tcl.tk/man/tcl8.6/TkCmd/busy.htm" TargetMode="External"/><Relationship Id="rId27" Type="http://schemas.openxmlformats.org/officeDocument/2006/relationships/hyperlink" Target="https://www.tcl.tk/man/tcl8.6/TkCmd/labelframe.htm" TargetMode="External"/><Relationship Id="rId30" Type="http://schemas.openxmlformats.org/officeDocument/2006/relationships/hyperlink" Target="https://www.tcl.tk/man/tcl8.6/TkCmd/canvas.htm" TargetMode="External"/><Relationship Id="rId35" Type="http://schemas.openxmlformats.org/officeDocument/2006/relationships/hyperlink" Target="https://www.tcl.tk/man/tcl8.6/TkCmd/lower.htm" TargetMode="External"/><Relationship Id="rId43" Type="http://schemas.openxmlformats.org/officeDocument/2006/relationships/hyperlink" Target="https://www.tcl.tk/man/tcl8.6/TkCmd/chooseColor.htm" TargetMode="External"/><Relationship Id="rId48" Type="http://schemas.openxmlformats.org/officeDocument/2006/relationships/hyperlink" Target="https://www.tcl.tk/man/tcl8.6/TkCmd/chooseDirectory.htm" TargetMode="External"/><Relationship Id="rId56" Type="http://schemas.openxmlformats.org/officeDocument/2006/relationships/hyperlink" Target="https://www.tcl.tk/man/tcl8.6/TkCmd/destroy.htm" TargetMode="External"/><Relationship Id="rId64" Type="http://schemas.openxmlformats.org/officeDocument/2006/relationships/hyperlink" Target="https://www.tcl.tk/man/tcl8.6/TkCmd/ttk_image.htm" TargetMode="External"/><Relationship Id="rId69" Type="http://schemas.openxmlformats.org/officeDocument/2006/relationships/hyperlink" Target="https://www.tcl.tk/man/tcl8.6/TkCmd/focus.htm" TargetMode="External"/><Relationship Id="rId77" Type="http://schemas.openxmlformats.org/officeDocument/2006/relationships/hyperlink" Target="https://www.tcl.tk/man/tcl8.6/TkCmd/wm.htm" TargetMode="External"/><Relationship Id="rId8" Type="http://schemas.openxmlformats.org/officeDocument/2006/relationships/hyperlink" Target="https://www.tcl.tk/man/tcl8.6/TkCmd/grid.htm" TargetMode="External"/><Relationship Id="rId51" Type="http://schemas.openxmlformats.org/officeDocument/2006/relationships/hyperlink" Target="https://www.tcl.tk/man/tcl8.6/TkCmd/cursors.htm" TargetMode="External"/><Relationship Id="rId72" Type="http://schemas.openxmlformats.org/officeDocument/2006/relationships/hyperlink" Target="https://www.tcl.tk/man/tcl8.6/TkCmd/ttk_entry.htm" TargetMode="External"/><Relationship Id="rId80" Type="http://schemas.openxmlformats.org/officeDocument/2006/relationships/hyperlink" Target="https://www.tcl.tk/man/tcl8.6/TkCmd/ttk_intro.htm" TargetMode="External"/><Relationship Id="rId85" Type="http://schemas.openxmlformats.org/officeDocument/2006/relationships/hyperlink" Target="https://www.tcl.tk/man/tcl8.6/TkCmd/messageBox.htm" TargetMode="External"/><Relationship Id="rId3" Type="http://schemas.openxmlformats.org/officeDocument/2006/relationships/hyperlink" Target="https://www.tcl.tk/man/tcl8.6/TkCmd/grab.htm" TargetMode="External"/><Relationship Id="rId12" Type="http://schemas.openxmlformats.org/officeDocument/2006/relationships/hyperlink" Target="https://www.tcl.tk/man/tcl8.6/TkCmd/bindtags.htm" TargetMode="External"/><Relationship Id="rId17" Type="http://schemas.openxmlformats.org/officeDocument/2006/relationships/hyperlink" Target="https://www.tcl.tk/man/tcl8.6/TkCmd/bitmap.htm" TargetMode="External"/><Relationship Id="rId25" Type="http://schemas.openxmlformats.org/officeDocument/2006/relationships/hyperlink" Target="https://www.tcl.tk/man/tcl8.6/TkCmd/ttk_radiobutton.htm" TargetMode="External"/><Relationship Id="rId33" Type="http://schemas.openxmlformats.org/officeDocument/2006/relationships/hyperlink" Target="https://www.tcl.tk/man/tcl8.6/TkCmd/ttk_scrollbar.htm" TargetMode="External"/><Relationship Id="rId38" Type="http://schemas.openxmlformats.org/officeDocument/2006/relationships/hyperlink" Target="https://www.tcl.tk/man/tcl8.6/TkCmd/clipboard.htm" TargetMode="External"/><Relationship Id="rId46" Type="http://schemas.openxmlformats.org/officeDocument/2006/relationships/hyperlink" Target="https://www.tcl.tk/man/tcl8.6/TkCmd/console.htm" TargetMode="External"/><Relationship Id="rId59" Type="http://schemas.openxmlformats.org/officeDocument/2006/relationships/hyperlink" Target="https://www.tcl.tk/man/tcl8.6/TkCmd/ttk_button.htm" TargetMode="External"/><Relationship Id="rId67" Type="http://schemas.openxmlformats.org/officeDocument/2006/relationships/hyperlink" Target="https://www.tcl.tk/man/tcl8.6/TkCmd/ttk_combobox.htm" TargetMode="External"/><Relationship Id="rId20" Type="http://schemas.openxmlformats.org/officeDocument/2006/relationships/hyperlink" Target="https://www.tcl.tk/man/tcl8.6/TkCmd/palette.htm" TargetMode="External"/><Relationship Id="rId41" Type="http://schemas.openxmlformats.org/officeDocument/2006/relationships/hyperlink" Target="https://www.tcl.tk/man/tcl8.6/TkCmd/colors.htm" TargetMode="External"/><Relationship Id="rId54" Type="http://schemas.openxmlformats.org/officeDocument/2006/relationships/hyperlink" Target="https://www.tcl.tk/man/tcl8.6/TkCmd/toplevel.htm" TargetMode="External"/><Relationship Id="rId62" Type="http://schemas.openxmlformats.org/officeDocument/2006/relationships/hyperlink" Target="https://www.tcl.tk/man/tcl8.6/TkCmd/pack.htm" TargetMode="External"/><Relationship Id="rId70" Type="http://schemas.openxmlformats.org/officeDocument/2006/relationships/hyperlink" Target="https://www.tcl.tk/man/tcl8.6/TkCmd/photo.htm" TargetMode="External"/><Relationship Id="rId75" Type="http://schemas.openxmlformats.org/officeDocument/2006/relationships/hyperlink" Target="https://www.tcl.tk/man/tcl8.6/TkCmd/place.htm" TargetMode="External"/><Relationship Id="rId83" Type="http://schemas.openxmlformats.org/officeDocument/2006/relationships/hyperlink" Target="https://www.tcl.tk/man/tcl8.6/TkCmd/ttk_label.htm" TargetMode="External"/><Relationship Id="rId1" Type="http://schemas.openxmlformats.org/officeDocument/2006/relationships/slideLayout" Target="../slideLayouts/slideLayout1.xml"/><Relationship Id="rId6" Type="http://schemas.openxmlformats.org/officeDocument/2006/relationships/hyperlink" Target="https://www.tcl.tk/man/tcl8.6/TkCmd/ttk_menubutton.htm" TargetMode="External"/><Relationship Id="rId15" Type="http://schemas.openxmlformats.org/officeDocument/2006/relationships/hyperlink" Target="https://www.tcl.tk/man/tcl8.6/TkCmd/popup.htm" TargetMode="External"/><Relationship Id="rId23" Type="http://schemas.openxmlformats.org/officeDocument/2006/relationships/hyperlink" Target="https://www.tcl.tk/man/tcl8.6/TkCmd/label.htm" TargetMode="External"/><Relationship Id="rId28" Type="http://schemas.openxmlformats.org/officeDocument/2006/relationships/hyperlink" Target="https://www.tcl.tk/man/tcl8.6/TkCmd/text.htm" TargetMode="External"/><Relationship Id="rId36" Type="http://schemas.openxmlformats.org/officeDocument/2006/relationships/hyperlink" Target="https://www.tcl.tk/man/tcl8.6/TkCmd/tk_mac.htm" TargetMode="External"/><Relationship Id="rId49" Type="http://schemas.openxmlformats.org/officeDocument/2006/relationships/hyperlink" Target="https://www.tcl.tk/man/tcl8.6/TkCmd/tkwait.htm" TargetMode="External"/><Relationship Id="rId57" Type="http://schemas.openxmlformats.org/officeDocument/2006/relationships/hyperlink" Target="https://www.tcl.tk/man/tcl8.6/TkCmd/options.htm" TargetMode="External"/><Relationship Id="rId10" Type="http://schemas.openxmlformats.org/officeDocument/2006/relationships/hyperlink" Target="https://www.tcl.tk/man/tcl8.6/TkCmd/tkvars.htm" TargetMode="External"/><Relationship Id="rId31" Type="http://schemas.openxmlformats.org/officeDocument/2006/relationships/hyperlink" Target="https://www.tcl.tk/man/tcl8.6/TkCmd/listbox.htm" TargetMode="External"/><Relationship Id="rId44" Type="http://schemas.openxmlformats.org/officeDocument/2006/relationships/hyperlink" Target="https://www.tcl.tk/man/tcl8.6/TkCmd/tkerror.htm" TargetMode="External"/><Relationship Id="rId52" Type="http://schemas.openxmlformats.org/officeDocument/2006/relationships/hyperlink" Target="https://www.tcl.tk/man/tcl8.6/TkCmd/option.htm" TargetMode="External"/><Relationship Id="rId60" Type="http://schemas.openxmlformats.org/officeDocument/2006/relationships/hyperlink" Target="https://www.tcl.tk/man/tcl8.6/TkCmd/ttk_widget.htm" TargetMode="External"/><Relationship Id="rId65" Type="http://schemas.openxmlformats.org/officeDocument/2006/relationships/hyperlink" Target="https://www.tcl.tk/man/tcl8.6/TkCmd/event.htm" TargetMode="External"/><Relationship Id="rId73" Type="http://schemas.openxmlformats.org/officeDocument/2006/relationships/hyperlink" Target="https://www.tcl.tk/man/tcl8.6/TkCmd/winfo.htm" TargetMode="External"/><Relationship Id="rId78" Type="http://schemas.openxmlformats.org/officeDocument/2006/relationships/hyperlink" Target="https://www.tcl.tk/man/tcl8.6/TkCmd/fontchooser.htm" TargetMode="External"/><Relationship Id="rId81" Type="http://schemas.openxmlformats.org/officeDocument/2006/relationships/hyperlink" Target="https://www.tcl.tk/man/tcl8.6/TkCmd/frame.htm" TargetMode="External"/><Relationship Id="rId4" Type="http://schemas.openxmlformats.org/officeDocument/2006/relationships/hyperlink" Target="https://www.tcl.tk/man/tcl8.6/TkCmd/scale.htm" TargetMode="External"/><Relationship Id="rId9" Type="http://schemas.openxmlformats.org/officeDocument/2006/relationships/hyperlink" Target="https://www.tcl.tk/man/tcl8.6/TkCmd/scrollbar.htm" TargetMode="External"/><Relationship Id="rId13" Type="http://schemas.openxmlformats.org/officeDocument/2006/relationships/hyperlink" Target="https://www.tcl.tk/man/tcl8.6/TkCmd/image.htm" TargetMode="External"/><Relationship Id="rId18" Type="http://schemas.openxmlformats.org/officeDocument/2006/relationships/hyperlink" Target="https://www.tcl.tk/man/tcl8.6/TkCmd/keysyms.htm" TargetMode="External"/><Relationship Id="rId39" Type="http://schemas.openxmlformats.org/officeDocument/2006/relationships/hyperlink" Target="https://www.tcl.tk/man/tcl8.6/TkCmd/menu.htm" TargetMode="External"/><Relationship Id="rId34" Type="http://schemas.openxmlformats.org/officeDocument/2006/relationships/hyperlink" Target="https://www.tcl.tk/man/tcl8.6/TkCmd/checkbutton.htm" TargetMode="External"/><Relationship Id="rId50" Type="http://schemas.openxmlformats.org/officeDocument/2006/relationships/hyperlink" Target="https://www.tcl.tk/man/tcl8.6/TkCmd/ttk_style.htm" TargetMode="External"/><Relationship Id="rId55" Type="http://schemas.openxmlformats.org/officeDocument/2006/relationships/hyperlink" Target="https://www.tcl.tk/man/tcl8.6/TkCmd/ttk_treeview.htm" TargetMode="External"/><Relationship Id="rId76" Type="http://schemas.openxmlformats.org/officeDocument/2006/relationships/hyperlink" Target="https://www.tcl.tk/man/tcl8.6/TkCmd/ttk_frame.htm" TargetMode="External"/><Relationship Id="rId7" Type="http://schemas.openxmlformats.org/officeDocument/2006/relationships/hyperlink" Target="https://www.tcl.tk/man/tcl8.6/TkCmd/bind.htm" TargetMode="External"/><Relationship Id="rId71" Type="http://schemas.openxmlformats.org/officeDocument/2006/relationships/hyperlink" Target="https://www.tcl.tk/man/tcl8.6/TkCmd/getOpenFile.htm" TargetMode="External"/><Relationship Id="rId2" Type="http://schemas.openxmlformats.org/officeDocument/2006/relationships/hyperlink" Target="https://www.tcl.tk/man/tcl8.6/TkCmd/bell.htm" TargetMode="External"/><Relationship Id="rId29" Type="http://schemas.openxmlformats.org/officeDocument/2006/relationships/hyperlink" Target="https://www.tcl.tk/man/tcl8.6/TkCmd/ttk_scale.htm" TargetMode="External"/><Relationship Id="rId24" Type="http://schemas.openxmlformats.org/officeDocument/2006/relationships/hyperlink" Target="https://www.tcl.tk/man/tcl8.6/TkCmd/spinbox.htm" TargetMode="External"/><Relationship Id="rId40" Type="http://schemas.openxmlformats.org/officeDocument/2006/relationships/hyperlink" Target="https://www.tcl.tk/man/tcl8.6/TkCmd/ttk_sizegrip.htm" TargetMode="External"/><Relationship Id="rId45" Type="http://schemas.openxmlformats.org/officeDocument/2006/relationships/hyperlink" Target="https://www.tcl.tk/man/tcl8.6/TkCmd/ttk_spinbox.htm" TargetMode="External"/><Relationship Id="rId66" Type="http://schemas.openxmlformats.org/officeDocument/2006/relationships/hyperlink" Target="https://www.tcl.tk/man/tcl8.6/TkCmd/panedwindow.htm" TargetMode="External"/><Relationship Id="rId61" Type="http://schemas.openxmlformats.org/officeDocument/2006/relationships/hyperlink" Target="https://www.tcl.tk/man/tcl8.6/TkCmd/entry.htm" TargetMode="External"/><Relationship Id="rId82" Type="http://schemas.openxmlformats.org/officeDocument/2006/relationships/hyperlink" Target="https://www.tcl.tk/man/tcl8.6/TkCmd/raise.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Tkinter</a:t>
            </a:r>
            <a:endParaRPr lang="en-US"/>
          </a:p>
        </p:txBody>
      </p:sp>
      <p:sp>
        <p:nvSpPr>
          <p:cNvPr id="3" name="Subtitle 2"/>
          <p:cNvSpPr>
            <a:spLocks noGrp="1"/>
          </p:cNvSpPr>
          <p:nvPr>
            <p:ph type="subTitle" idx="1"/>
          </p:nvPr>
        </p:nvSpPr>
        <p:spPr/>
        <p:txBody>
          <a:bodyPr/>
          <a:lstStyle/>
          <a:p>
            <a:r>
              <a:rPr lang="en-US"/>
              <a:t>modeling by Gilbert Medel</a:t>
            </a:r>
          </a:p>
        </p:txBody>
      </p:sp>
    </p:spTree>
    <p:extLst>
      <p:ext uri="{BB962C8B-B14F-4D97-AF65-F5344CB8AC3E}">
        <p14:creationId xmlns:p14="http://schemas.microsoft.com/office/powerpoint/2010/main" val="2336358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581AA15-67BB-4623-9110-732E1D643410}"/>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859748B0-2778-4FCE-A833-52754ECDAF94}"/>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7D89670E-1CFF-4CDA-96CA-83FF22035A7D}"/>
              </a:ext>
            </a:extLst>
          </p:cNvPr>
          <p:cNvSpPr>
            <a:spLocks noGrp="1"/>
          </p:cNvSpPr>
          <p:nvPr>
            <p:ph type="body" sz="quarter" idx="12"/>
          </p:nvPr>
        </p:nvSpPr>
        <p:spPr/>
        <p:txBody>
          <a:bodyPr>
            <a:normAutofit fontScale="25000" lnSpcReduction="20000"/>
          </a:bodyPr>
          <a:lstStyle/>
          <a:p>
            <a:endParaRPr lang="en-US"/>
          </a:p>
        </p:txBody>
      </p:sp>
      <p:sp>
        <p:nvSpPr>
          <p:cNvPr id="11" name="Rectangle 10">
            <a:extLst>
              <a:ext uri="{FF2B5EF4-FFF2-40B4-BE49-F238E27FC236}">
                <a16:creationId xmlns:a16="http://schemas.microsoft.com/office/drawing/2014/main" id="{41BD6FBB-736D-415E-88A3-2FE5FCBF84C0}"/>
              </a:ext>
            </a:extLst>
          </p:cNvPr>
          <p:cNvSpPr/>
          <p:nvPr/>
        </p:nvSpPr>
        <p:spPr>
          <a:xfrm>
            <a:off x="285409" y="469659"/>
            <a:ext cx="216569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BCD3098-6DB2-466B-96A2-AA05498B858D}"/>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&lt;&lt;Controller&gt;&gt;</a:t>
            </a:r>
          </a:p>
        </p:txBody>
      </p:sp>
      <p:sp>
        <p:nvSpPr>
          <p:cNvPr id="15" name="Rectangle 14">
            <a:extLst>
              <a:ext uri="{FF2B5EF4-FFF2-40B4-BE49-F238E27FC236}">
                <a16:creationId xmlns:a16="http://schemas.microsoft.com/office/drawing/2014/main" id="{3F001311-87F5-4234-961C-BB162371DA19}"/>
              </a:ext>
            </a:extLst>
          </p:cNvPr>
          <p:cNvSpPr/>
          <p:nvPr/>
        </p:nvSpPr>
        <p:spPr>
          <a:xfrm>
            <a:off x="352083" y="564590"/>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Control_View</a:t>
            </a:r>
            <a:r>
              <a:rPr lang="en-US" sz="800">
                <a:solidFill>
                  <a:schemeClr val="bg1"/>
                </a:solidFill>
                <a:latin typeface="Arial" panose="020B0604020202020204" pitchFamily="34" charset="0"/>
                <a:cs typeface="Arial" panose="020B0604020202020204" pitchFamily="34" charset="0"/>
              </a:rPr>
              <a:t>(self, parent) </a:t>
            </a:r>
          </a:p>
        </p:txBody>
      </p:sp>
      <p:sp>
        <p:nvSpPr>
          <p:cNvPr id="17" name="Rectangle: Folded Corner 16">
            <a:extLst>
              <a:ext uri="{FF2B5EF4-FFF2-40B4-BE49-F238E27FC236}">
                <a16:creationId xmlns:a16="http://schemas.microsoft.com/office/drawing/2014/main" id="{B7E277BC-FA7C-4166-8D1E-BF64E20ED41E}"/>
              </a:ext>
            </a:extLst>
          </p:cNvPr>
          <p:cNvSpPr/>
          <p:nvPr/>
        </p:nvSpPr>
        <p:spPr>
          <a:xfrm>
            <a:off x="2807335" y="317404"/>
            <a:ext cx="1771015" cy="304896"/>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reference to app.py</a:t>
            </a:r>
          </a:p>
        </p:txBody>
      </p:sp>
      <p:graphicFrame>
        <p:nvGraphicFramePr>
          <p:cNvPr id="19" name="Table 18">
            <a:extLst>
              <a:ext uri="{FF2B5EF4-FFF2-40B4-BE49-F238E27FC236}">
                <a16:creationId xmlns:a16="http://schemas.microsoft.com/office/drawing/2014/main" id="{C2CD78FC-A6A9-45AD-972D-E6EBB5E21B61}"/>
              </a:ext>
            </a:extLst>
          </p:cNvPr>
          <p:cNvGraphicFramePr>
            <a:graphicFrameLocks noGrp="1"/>
          </p:cNvGraphicFramePr>
          <p:nvPr/>
        </p:nvGraphicFramePr>
        <p:xfrm>
          <a:off x="3153833" y="1325216"/>
          <a:ext cx="4601633" cy="1973580"/>
        </p:xfrm>
        <a:graphic>
          <a:graphicData uri="http://schemas.openxmlformats.org/drawingml/2006/table">
            <a:tbl>
              <a:tblPr>
                <a:tableStyleId>{5C22544A-7EE6-4342-B048-85BDC9FD1C3A}</a:tableStyleId>
              </a:tblPr>
              <a:tblGrid>
                <a:gridCol w="1075181">
                  <a:extLst>
                    <a:ext uri="{9D8B030D-6E8A-4147-A177-3AD203B41FA5}">
                      <a16:colId xmlns:a16="http://schemas.microsoft.com/office/drawing/2014/main" val="1168899157"/>
                    </a:ext>
                  </a:extLst>
                </a:gridCol>
                <a:gridCol w="3526452">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Option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border 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bg</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background color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cursor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mouse pointer is changed to the cursor type set to different values like an arrow, dot, etc.</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height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height of the 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35006122"/>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highlightbackground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color of the background color when it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highlightcolor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text color when the widget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highlightthickness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thickness around the border when the widget is under the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relief</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type of the border. The default value if FLAT.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width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bl>
          </a:graphicData>
        </a:graphic>
      </p:graphicFrame>
      <p:sp>
        <p:nvSpPr>
          <p:cNvPr id="21" name="Rectangle 20">
            <a:extLst>
              <a:ext uri="{FF2B5EF4-FFF2-40B4-BE49-F238E27FC236}">
                <a16:creationId xmlns:a16="http://schemas.microsoft.com/office/drawing/2014/main" id="{818FF1C3-9E3D-415B-8FDC-9F5063B226FE}"/>
              </a:ext>
            </a:extLst>
          </p:cNvPr>
          <p:cNvSpPr/>
          <p:nvPr/>
        </p:nvSpPr>
        <p:spPr>
          <a:xfrm>
            <a:off x="352084" y="721751"/>
            <a:ext cx="1934550" cy="8022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err="1">
                <a:solidFill>
                  <a:schemeClr val="bg1"/>
                </a:solidFill>
                <a:latin typeface="Arial" panose="020B0604020202020204" pitchFamily="34" charset="0"/>
                <a:cs typeface="Arial" panose="020B0604020202020204" pitchFamily="34" charset="0"/>
              </a:rPr>
              <a:t>MVC_App</a:t>
            </a:r>
            <a:endParaRPr lang="en-US" sz="800">
              <a:solidFill>
                <a:schemeClr val="bg1"/>
              </a:solidFill>
              <a:latin typeface="Arial" panose="020B0604020202020204" pitchFamily="34" charset="0"/>
              <a:cs typeface="Arial" panose="020B0604020202020204" pitchFamily="34" charset="0"/>
            </a:endParaRPr>
          </a:p>
          <a:p>
            <a:r>
              <a:rPr lang="en-US" sz="800" err="1">
                <a:solidFill>
                  <a:schemeClr val="bg1"/>
                </a:solidFill>
                <a:latin typeface="Arial" panose="020B0604020202020204" pitchFamily="34" charset="0"/>
                <a:cs typeface="Arial" panose="020B0604020202020204" pitchFamily="34" charset="0"/>
              </a:rPr>
              <a:t>OS_View</a:t>
            </a:r>
            <a:endParaRPr lang="en-US" sz="800">
              <a:solidFill>
                <a:schemeClr val="bg1"/>
              </a:solidFill>
              <a:latin typeface="Arial" panose="020B0604020202020204" pitchFamily="34" charset="0"/>
              <a:cs typeface="Arial" panose="020B0604020202020204" pitchFamily="34" charset="0"/>
            </a:endParaRP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a:solidFill>
                  <a:schemeClr val="bg1"/>
                </a:solidFill>
                <a:latin typeface="Arial" panose="020B0604020202020204" pitchFamily="34" charset="0"/>
                <a:cs typeface="Arial" panose="020B0604020202020204" pitchFamily="34" charset="0"/>
              </a:rPr>
              <a:t>none</a:t>
            </a:r>
          </a:p>
        </p:txBody>
      </p:sp>
    </p:spTree>
    <p:extLst>
      <p:ext uri="{BB962C8B-B14F-4D97-AF65-F5344CB8AC3E}">
        <p14:creationId xmlns:p14="http://schemas.microsoft.com/office/powerpoint/2010/main" val="337180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a:xfrm>
            <a:off x="11145838" y="6624115"/>
            <a:ext cx="508000" cy="97273"/>
          </a:xfrm>
          <a:ln w="3175">
            <a:solidFill>
              <a:schemeClr val="bg1"/>
            </a:solidFill>
          </a:ln>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a:xfrm>
            <a:off x="11280309" y="6521223"/>
            <a:ext cx="702235" cy="102892"/>
          </a:xfrm>
          <a:ln w="3175">
            <a:solidFill>
              <a:schemeClr val="bg1"/>
            </a:solidFill>
          </a:ln>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a:xfrm>
            <a:off x="10906779" y="6357706"/>
            <a:ext cx="1075764" cy="163517"/>
          </a:xfrm>
          <a:ln w="3175">
            <a:solidFill>
              <a:schemeClr val="bg1"/>
            </a:solidFill>
          </a:ln>
        </p:spPr>
        <p:txBody>
          <a:bodyPr>
            <a:normAutofit fontScale="25000" lnSpcReduction="20000"/>
          </a:bodyPr>
          <a:lstStyle/>
          <a:p>
            <a:endParaRPr lang="en-US"/>
          </a:p>
        </p:txBody>
      </p:sp>
      <p:graphicFrame>
        <p:nvGraphicFramePr>
          <p:cNvPr id="25" name="Table 24">
            <a:extLst>
              <a:ext uri="{FF2B5EF4-FFF2-40B4-BE49-F238E27FC236}">
                <a16:creationId xmlns:a16="http://schemas.microsoft.com/office/drawing/2014/main" id="{CB794F7E-8D48-47B4-A5B0-BA0F82EEEEAC}"/>
              </a:ext>
            </a:extLst>
          </p:cNvPr>
          <p:cNvGraphicFramePr>
            <a:graphicFrameLocks noGrp="1"/>
          </p:cNvGraphicFramePr>
          <p:nvPr>
            <p:extLst>
              <p:ext uri="{D42A27DB-BD31-4B8C-83A1-F6EECF244321}">
                <p14:modId xmlns:p14="http://schemas.microsoft.com/office/powerpoint/2010/main" val="2789222993"/>
              </p:ext>
            </p:extLst>
          </p:nvPr>
        </p:nvGraphicFramePr>
        <p:xfrm>
          <a:off x="1425896" y="1052409"/>
          <a:ext cx="6572700" cy="4197436"/>
        </p:xfrm>
        <a:graphic>
          <a:graphicData uri="http://schemas.openxmlformats.org/drawingml/2006/table">
            <a:tbl>
              <a:tblPr>
                <a:tableStyleId>{912C8C85-51F0-491E-9774-3900AFEF0FD7}</a:tableStyleId>
              </a:tblPr>
              <a:tblGrid>
                <a:gridCol w="1314540">
                  <a:extLst>
                    <a:ext uri="{9D8B030D-6E8A-4147-A177-3AD203B41FA5}">
                      <a16:colId xmlns:a16="http://schemas.microsoft.com/office/drawing/2014/main" val="3858531423"/>
                    </a:ext>
                  </a:extLst>
                </a:gridCol>
                <a:gridCol w="1042292">
                  <a:extLst>
                    <a:ext uri="{9D8B030D-6E8A-4147-A177-3AD203B41FA5}">
                      <a16:colId xmlns:a16="http://schemas.microsoft.com/office/drawing/2014/main" val="2318540538"/>
                    </a:ext>
                  </a:extLst>
                </a:gridCol>
                <a:gridCol w="1586788">
                  <a:extLst>
                    <a:ext uri="{9D8B030D-6E8A-4147-A177-3AD203B41FA5}">
                      <a16:colId xmlns:a16="http://schemas.microsoft.com/office/drawing/2014/main" val="1540154788"/>
                    </a:ext>
                  </a:extLst>
                </a:gridCol>
                <a:gridCol w="1314540">
                  <a:extLst>
                    <a:ext uri="{9D8B030D-6E8A-4147-A177-3AD203B41FA5}">
                      <a16:colId xmlns:a16="http://schemas.microsoft.com/office/drawing/2014/main" val="2130131281"/>
                    </a:ext>
                  </a:extLst>
                </a:gridCol>
                <a:gridCol w="1314540">
                  <a:extLst>
                    <a:ext uri="{9D8B030D-6E8A-4147-A177-3AD203B41FA5}">
                      <a16:colId xmlns:a16="http://schemas.microsoft.com/office/drawing/2014/main" val="3089362739"/>
                    </a:ext>
                  </a:extLst>
                </a:gridCol>
              </a:tblGrid>
              <a:tr h="182079">
                <a:tc>
                  <a:txBody>
                    <a:bodyPr/>
                    <a:lstStyle/>
                    <a:p>
                      <a:r>
                        <a:rPr lang="en-US" sz="900">
                          <a:effectLst/>
                          <a:hlinkClick r:id="rId2" tooltip="Ring a display's bell"/>
                        </a:rPr>
                        <a:t>bell</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 tooltip="Confine pointer and keyboard events to a window sub-tree"/>
                        </a:rPr>
                        <a:t>grab</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 tooltip="Create and manipulate 'scale' value-controlled slider widgets"/>
                        </a:rPr>
                        <a:t>scale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 tooltip="Create an option menubutton and its menu"/>
                        </a:rPr>
                        <a:t>tk_optionMenu</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 tooltip="Widget that pops down a menu when pressed"/>
                        </a:rPr>
                        <a:t>ttk::menubutton</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2696181832"/>
                  </a:ext>
                </a:extLst>
              </a:tr>
              <a:tr h="182079">
                <a:tc>
                  <a:txBody>
                    <a:bodyPr/>
                    <a:lstStyle/>
                    <a:p>
                      <a:r>
                        <a:rPr lang="en-US" sz="900">
                          <a:effectLst/>
                          <a:hlinkClick r:id="rId7" tooltip="Arrange for X events to invoke Tcl scripts"/>
                        </a:rPr>
                        <a:t>bind</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 tooltip="Geometry manager that arranges widgets in a grid"/>
                        </a:rPr>
                        <a:t>grid</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9" tooltip="Create and manipulate 'scrollbar' scrolling control and indicator widgets"/>
                        </a:rPr>
                        <a:t>scrollbar</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0" tooltip="Variables used or set by Tk"/>
                        </a:rPr>
                        <a:t>tk_patchLevel</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1" tooltip="Multi-paned container widget"/>
                        </a:rPr>
                        <a:t>ttk::notebook</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203254759"/>
                  </a:ext>
                </a:extLst>
              </a:tr>
              <a:tr h="318639">
                <a:tc>
                  <a:txBody>
                    <a:bodyPr/>
                    <a:lstStyle/>
                    <a:p>
                      <a:r>
                        <a:rPr lang="en-US" sz="900" err="1">
                          <a:effectLst/>
                          <a:hlinkClick r:id="rId12" tooltip="Determine which bindings apply to a window, and order of evaluation"/>
                        </a:rPr>
                        <a:t>bindtags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3" tooltip="Create and manipulate images"/>
                        </a:rPr>
                        <a:t>image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4" tooltip="Manipulate the X selection"/>
                        </a:rPr>
                        <a:t>selection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5" tooltip="Post a popup menu"/>
                        </a:rPr>
                        <a:t>tk_popup</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6" tooltip="Multi-pane container window"/>
                        </a:rPr>
                        <a:t>ttk::panedwindow</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2835277235"/>
                  </a:ext>
                </a:extLst>
              </a:tr>
              <a:tr h="182079">
                <a:tc>
                  <a:txBody>
                    <a:bodyPr/>
                    <a:lstStyle/>
                    <a:p>
                      <a:r>
                        <a:rPr lang="en-US" sz="900">
                          <a:effectLst/>
                          <a:hlinkClick r:id="rId17" tooltip="Images that display two colors"/>
                        </a:rPr>
                        <a:t>bitmap</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8" tooltip="Keysyms recognized by Tk"/>
                        </a:rPr>
                        <a:t>keysyms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9" tooltip="Execute a command in a different application"/>
                        </a:rPr>
                        <a:t>send</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0" tooltip="Modify the Tk color palette"/>
                        </a:rPr>
                        <a:t>tk_setPalette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1" tooltip="Provide progress feedback"/>
                        </a:rPr>
                        <a:t>ttk::progressbar</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443994428"/>
                  </a:ext>
                </a:extLst>
              </a:tr>
              <a:tr h="182079">
                <a:tc>
                  <a:txBody>
                    <a:bodyPr/>
                    <a:lstStyle/>
                    <a:p>
                      <a:r>
                        <a:rPr lang="en-US" sz="900">
                          <a:effectLst/>
                          <a:hlinkClick r:id="rId22" tooltip="Confine pointer events to a window sub-tree"/>
                        </a:rPr>
                        <a:t>busy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3" tooltip="Create and manipulate 'label' non-interactive text or image widgets"/>
                        </a:rPr>
                        <a:t>label</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4" tooltip="Create and manipulate 'spinbox' value spinner widgets"/>
                        </a:rPr>
                        <a:t>spinbox</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0" tooltip="Variables used or set by Tk"/>
                        </a:rPr>
                        <a:t>tk_strictMotif</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5" tooltip="Mutually exclusive option widget"/>
                        </a:rPr>
                        <a:t>ttk::radiobutton</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749499432"/>
                  </a:ext>
                </a:extLst>
              </a:tr>
              <a:tr h="182079">
                <a:tc>
                  <a:txBody>
                    <a:bodyPr/>
                    <a:lstStyle/>
                    <a:p>
                      <a:r>
                        <a:rPr lang="en-US" sz="900">
                          <a:effectLst/>
                          <a:hlinkClick r:id="rId26" tooltip="Create and manipulate 'button' action widgets"/>
                        </a:rPr>
                        <a:t>button</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27" tooltip="Create and manipulate 'labelframe' labelled container widgets"/>
                        </a:rPr>
                        <a:t>labelframe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8" tooltip="Create and manipulate 'text' hypertext editing widgets"/>
                        </a:rPr>
                        <a:t>text</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8" tooltip="Create and manipulate 'text' hypertext editing widgets"/>
                        </a:rPr>
                        <a:t>tk_textCopy</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29" tooltip="Create and manipulate a scale widget"/>
                        </a:rPr>
                        <a:t>ttk</a:t>
                      </a:r>
                      <a:r>
                        <a:rPr lang="en-US" sz="900">
                          <a:effectLst/>
                          <a:hlinkClick r:id="rId29" tooltip="Create and manipulate a scale widget"/>
                        </a:rPr>
                        <a:t>::scale</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51519873"/>
                  </a:ext>
                </a:extLst>
              </a:tr>
              <a:tr h="182079">
                <a:tc>
                  <a:txBody>
                    <a:bodyPr/>
                    <a:lstStyle/>
                    <a:p>
                      <a:r>
                        <a:rPr lang="en-US" sz="900">
                          <a:effectLst/>
                          <a:hlinkClick r:id="rId30" tooltip="Create and manipulate 'canvas' hypergraphics drawing surface widgets"/>
                        </a:rPr>
                        <a:t>canvas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1" tooltip="Create and manipulate 'listbox' item list widgets"/>
                        </a:rPr>
                        <a:t>listbox</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2" tooltip="Manipulate Tk internal state"/>
                        </a:rPr>
                        <a:t>tk</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8" tooltip="Create and manipulate 'text' hypertext editing widgets"/>
                        </a:rPr>
                        <a:t>tk_textCut</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33" tooltip="Control the viewport of a scrollable widget"/>
                        </a:rPr>
                        <a:t>ttk</a:t>
                      </a:r>
                      <a:r>
                        <a:rPr lang="en-US" sz="900">
                          <a:effectLst/>
                          <a:hlinkClick r:id="rId33" tooltip="Control the viewport of a scrollable widget"/>
                        </a:rPr>
                        <a:t>::scrollbar</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23930771"/>
                  </a:ext>
                </a:extLst>
              </a:tr>
              <a:tr h="182079">
                <a:tc>
                  <a:txBody>
                    <a:bodyPr/>
                    <a:lstStyle/>
                    <a:p>
                      <a:r>
                        <a:rPr lang="en-US" sz="900">
                          <a:effectLst/>
                          <a:hlinkClick r:id="rId34" tooltip="Create and manipulate 'checkbutton' boolean selection widgets"/>
                        </a:rPr>
                        <a:t>checkbutton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5" tooltip="Change a window's position in the stacking order"/>
                        </a:rPr>
                        <a:t>lower</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6" tooltip="Access Mac-Specific Functionality on OS X from Tk"/>
                        </a:rPr>
                        <a:t>tk::mac</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8" tooltip="Create and manipulate 'text' hypertext editing widgets"/>
                        </a:rPr>
                        <a:t>tk_textPaste</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37" tooltip="Separator bar"/>
                        </a:rPr>
                        <a:t>ttk</a:t>
                      </a:r>
                      <a:r>
                        <a:rPr lang="en-US" sz="900">
                          <a:effectLst/>
                          <a:hlinkClick r:id="rId37" tooltip="Separator bar"/>
                        </a:rPr>
                        <a:t>::separator</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2462260091"/>
                  </a:ext>
                </a:extLst>
              </a:tr>
              <a:tr h="182079">
                <a:tc>
                  <a:txBody>
                    <a:bodyPr/>
                    <a:lstStyle/>
                    <a:p>
                      <a:r>
                        <a:rPr lang="en-US" sz="900">
                          <a:effectLst/>
                          <a:hlinkClick r:id="rId38" tooltip="Manipulate Tk clipboard"/>
                        </a:rPr>
                        <a:t>clipboard</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9" tooltip="Create and manipulate 'menu' widgets and menubars"/>
                        </a:rPr>
                        <a:t>menu</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0" tooltip="Modify the Tk color palette"/>
                        </a:rPr>
                        <a:t>tk_bisque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0" tooltip="Variables used or set by Tk"/>
                        </a:rPr>
                        <a:t>tk_version</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40" tooltip="Bottom-right corner resize widget"/>
                        </a:rPr>
                        <a:t>ttk</a:t>
                      </a:r>
                      <a:r>
                        <a:rPr lang="en-US" sz="900">
                          <a:effectLst/>
                          <a:hlinkClick r:id="rId40" tooltip="Bottom-right corner resize widget"/>
                        </a:rPr>
                        <a:t>::</a:t>
                      </a:r>
                      <a:r>
                        <a:rPr lang="en-US" sz="900" err="1">
                          <a:effectLst/>
                          <a:hlinkClick r:id="rId40" tooltip="Bottom-right corner resize widget"/>
                        </a:rPr>
                        <a:t>sizegrip</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375087338"/>
                  </a:ext>
                </a:extLst>
              </a:tr>
              <a:tr h="182079">
                <a:tc>
                  <a:txBody>
                    <a:bodyPr/>
                    <a:lstStyle/>
                    <a:p>
                      <a:r>
                        <a:rPr lang="en-US" sz="900">
                          <a:effectLst/>
                          <a:hlinkClick r:id="rId41" tooltip="Symbolic color names recognized by Tk"/>
                        </a:rPr>
                        <a:t>colors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2" tooltip="Create and manipulate 'menubutton' pop-up menu indicator widgets"/>
                        </a:rPr>
                        <a:t>menubutton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3" tooltip="Pops up a dialog box for the user to select a color."/>
                        </a:rPr>
                        <a:t>tk_chooseColor</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4" tooltip="Command invoked to process background errors"/>
                        </a:rPr>
                        <a:t>tkerror</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45" tooltip="Selecting text field widget"/>
                        </a:rPr>
                        <a:t>ttk</a:t>
                      </a:r>
                      <a:r>
                        <a:rPr lang="en-US" sz="900">
                          <a:effectLst/>
                          <a:hlinkClick r:id="rId45" tooltip="Selecting text field widget"/>
                        </a:rPr>
                        <a:t>::</a:t>
                      </a:r>
                      <a:r>
                        <a:rPr lang="en-US" sz="900" err="1">
                          <a:effectLst/>
                          <a:hlinkClick r:id="rId45" tooltip="Selecting text field widget"/>
                        </a:rPr>
                        <a:t>spinbox</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2962301038"/>
                  </a:ext>
                </a:extLst>
              </a:tr>
              <a:tr h="318639">
                <a:tc>
                  <a:txBody>
                    <a:bodyPr/>
                    <a:lstStyle/>
                    <a:p>
                      <a:r>
                        <a:rPr lang="en-US" sz="900">
                          <a:effectLst/>
                          <a:hlinkClick r:id="rId46" tooltip="Control the console on systems without a real console"/>
                        </a:rPr>
                        <a:t>console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7" tooltip="Create and manipulate 'message' non-interactive text widgets"/>
                        </a:rPr>
                        <a:t>message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8" tooltip="Pops up a dialog box for the user to select a directory."/>
                        </a:rPr>
                        <a:t>tk_chooseDirectory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9" tooltip="Wait for variable to change or window to be destroyed"/>
                        </a:rPr>
                        <a:t>tkwait</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50" tooltip="Manipulate style database"/>
                        </a:rPr>
                        <a:t>ttk</a:t>
                      </a:r>
                      <a:r>
                        <a:rPr lang="en-US" sz="900">
                          <a:effectLst/>
                          <a:hlinkClick r:id="rId50" tooltip="Manipulate style database"/>
                        </a:rPr>
                        <a:t>::style</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715570901"/>
                  </a:ext>
                </a:extLst>
              </a:tr>
              <a:tr h="182079">
                <a:tc>
                  <a:txBody>
                    <a:bodyPr/>
                    <a:lstStyle/>
                    <a:p>
                      <a:r>
                        <a:rPr lang="en-US" sz="900">
                          <a:effectLst/>
                          <a:hlinkClick r:id="rId51" tooltip="Mouse cursors available in Tk"/>
                        </a:rPr>
                        <a:t>cursors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2" tooltip="Add/retrieve window options to/from the option database"/>
                        </a:rPr>
                        <a:t>option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3" tooltip="Create modal dialog and wait for response"/>
                        </a:rPr>
                        <a:t>tk_dialog</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4" tooltip="Create and manipulate 'toplevel' main and popup window widgets"/>
                        </a:rPr>
                        <a:t>toplevel</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55" tooltip="Hierarchical multicolumn data display widget"/>
                        </a:rPr>
                        <a:t>ttk</a:t>
                      </a:r>
                      <a:r>
                        <a:rPr lang="en-US" sz="900">
                          <a:effectLst/>
                          <a:hlinkClick r:id="rId55" tooltip="Hierarchical multicolumn data display widget"/>
                        </a:rPr>
                        <a:t>::</a:t>
                      </a:r>
                      <a:r>
                        <a:rPr lang="en-US" sz="900" err="1">
                          <a:effectLst/>
                          <a:hlinkClick r:id="rId55" tooltip="Hierarchical multicolumn data display widget"/>
                        </a:rPr>
                        <a:t>treeview</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907823325"/>
                  </a:ext>
                </a:extLst>
              </a:tr>
              <a:tr h="318639">
                <a:tc>
                  <a:txBody>
                    <a:bodyPr/>
                    <a:lstStyle/>
                    <a:p>
                      <a:r>
                        <a:rPr lang="en-US" sz="900">
                          <a:effectLst/>
                          <a:hlinkClick r:id="rId56" tooltip="Destroy one or more windows"/>
                        </a:rPr>
                        <a:t>destroy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7" tooltip="Standard options supported by widgets"/>
                        </a:rPr>
                        <a:t>options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8" tooltip="Utility procedures for managing the input focus."/>
                        </a:rPr>
                        <a:t>tk_focusFollowsMouse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9" tooltip="Widget that issues a command when pressed"/>
                        </a:rPr>
                        <a:t>ttk::button</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60" tooltip="Standard options and commands supported by Tk themed widgets"/>
                        </a:rPr>
                        <a:t>ttk</a:t>
                      </a:r>
                      <a:r>
                        <a:rPr lang="en-US" sz="900">
                          <a:effectLst/>
                          <a:hlinkClick r:id="rId60" tooltip="Standard options and commands supported by Tk themed widgets"/>
                        </a:rPr>
                        <a:t>::widget</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608054311"/>
                  </a:ext>
                </a:extLst>
              </a:tr>
              <a:tr h="182079">
                <a:tc>
                  <a:txBody>
                    <a:bodyPr/>
                    <a:lstStyle/>
                    <a:p>
                      <a:r>
                        <a:rPr lang="en-US" sz="900">
                          <a:effectLst/>
                          <a:hlinkClick r:id="rId61" tooltip="Create and manipulate 'entry' one-line text entry widgets"/>
                        </a:rPr>
                        <a:t>entry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2" tooltip="Geometry manager that packs around edges of cavity"/>
                        </a:rPr>
                        <a:t>pack</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8" tooltip="Utility procedures for managing the input focus."/>
                        </a:rPr>
                        <a:t>tk_focusNext</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3" tooltip="On/off widget"/>
                        </a:rPr>
                        <a:t>ttk::checkbutton</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64" tooltip="Define an element based on an image"/>
                        </a:rPr>
                        <a:t>ttk_image</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49580311"/>
                  </a:ext>
                </a:extLst>
              </a:tr>
              <a:tr h="182079">
                <a:tc>
                  <a:txBody>
                    <a:bodyPr/>
                    <a:lstStyle/>
                    <a:p>
                      <a:r>
                        <a:rPr lang="en-US" sz="900">
                          <a:effectLst/>
                          <a:hlinkClick r:id="rId65" tooltip="Miscellaneous event facilities: define virtual events and generate events"/>
                        </a:rPr>
                        <a:t>event</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6" tooltip="Create and manipulate 'panedwindow' split container widgets"/>
                        </a:rPr>
                        <a:t>panedwindow</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8" tooltip="Utility procedures for managing the input focus."/>
                        </a:rPr>
                        <a:t>tk_focusPrev</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7" tooltip="Text field with popdown selection list"/>
                        </a:rPr>
                        <a:t>ttk::combobox</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68" tooltip="Define a Microsoft Visual Styles element"/>
                        </a:rPr>
                        <a:t>ttk_vsapi</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625959279"/>
                  </a:ext>
                </a:extLst>
              </a:tr>
              <a:tr h="182079">
                <a:tc>
                  <a:txBody>
                    <a:bodyPr/>
                    <a:lstStyle/>
                    <a:p>
                      <a:r>
                        <a:rPr lang="en-US" sz="900">
                          <a:effectLst/>
                          <a:hlinkClick r:id="rId69" tooltip="Manage the input focus"/>
                        </a:rPr>
                        <a:t>focus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0" tooltip="Full-color images"/>
                        </a:rPr>
                        <a:t>photo</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1" tooltip="Pop up a dialog box for the user to select a file to open or save."/>
                        </a:rPr>
                        <a:t>tk_getOpenFile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2" tooltip="Editable text field widget"/>
                        </a:rPr>
                        <a:t>ttk::entry</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73" tooltip="Return window-related information"/>
                        </a:rPr>
                        <a:t>winfo</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819451995"/>
                  </a:ext>
                </a:extLst>
              </a:tr>
              <a:tr h="182079">
                <a:tc>
                  <a:txBody>
                    <a:bodyPr/>
                    <a:lstStyle/>
                    <a:p>
                      <a:r>
                        <a:rPr lang="en-US" sz="900">
                          <a:effectLst/>
                          <a:hlinkClick r:id="rId74" tooltip="Create and inspect fonts."/>
                        </a:rPr>
                        <a:t>font</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5" tooltip="Geometry manager for fixed or rubber-sheet placement"/>
                        </a:rPr>
                        <a:t>place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1" tooltip="Pop up a dialog box for the user to select a file to open or save."/>
                        </a:rPr>
                        <a:t>tk_getSaveFile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6" tooltip="Simple container widget"/>
                        </a:rPr>
                        <a:t>ttk::frame</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77" tooltip="Communicate with window manager"/>
                        </a:rPr>
                        <a:t>wm</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275994182"/>
                  </a:ext>
                </a:extLst>
              </a:tr>
              <a:tr h="182079">
                <a:tc>
                  <a:txBody>
                    <a:bodyPr/>
                    <a:lstStyle/>
                    <a:p>
                      <a:r>
                        <a:rPr lang="en-US" sz="900">
                          <a:effectLst/>
                          <a:hlinkClick r:id="rId78" tooltip="Control font selection dialog"/>
                        </a:rPr>
                        <a:t>fontchooser</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79" tooltip="Create and manipulate 'radiobutton' pick-one widgets"/>
                        </a:rPr>
                        <a:t>radiobutton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0" tooltip="Variables used or set by Tk"/>
                        </a:rPr>
                        <a:t>tk_library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0" tooltip="Introduction to the Tk theme engine"/>
                        </a:rPr>
                        <a:t>ttk::intro</a:t>
                      </a:r>
                      <a:endParaRPr lang="en-US" sz="900">
                        <a:effectLst/>
                        <a:latin typeface="Verdana" panose="020B0604030504040204" pitchFamily="34" charset="0"/>
                      </a:endParaRPr>
                    </a:p>
                  </a:txBody>
                  <a:tcPr marL="45520" marR="45520" marT="22760" marB="22760" anchor="ctr"/>
                </a:tc>
                <a:tc>
                  <a:txBody>
                    <a:bodyPr/>
                    <a:lstStyle/>
                    <a:p>
                      <a:endParaRPr lang="en-US" sz="900"/>
                    </a:p>
                  </a:txBody>
                  <a:tcPr marL="45520" marR="45520" marT="22760" marB="22760"/>
                </a:tc>
                <a:extLst>
                  <a:ext uri="{0D108BD9-81ED-4DB2-BD59-A6C34878D82A}">
                    <a16:rowId xmlns:a16="http://schemas.microsoft.com/office/drawing/2014/main" val="2690831168"/>
                  </a:ext>
                </a:extLst>
              </a:tr>
              <a:tr h="318639">
                <a:tc>
                  <a:txBody>
                    <a:bodyPr/>
                    <a:lstStyle/>
                    <a:p>
                      <a:r>
                        <a:rPr lang="en-US" sz="900">
                          <a:effectLst/>
                          <a:hlinkClick r:id="rId81" tooltip="Create and manipulate 'frame' simple container widgets"/>
                        </a:rPr>
                        <a:t>frame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2" tooltip="Change a window's position in the stacking order"/>
                        </a:rPr>
                        <a:t>raise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9" tooltip="Create and manipulate 'menu' widgets and menubars"/>
                        </a:rPr>
                        <a:t>tk_menuSetFocus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3" tooltip="Display a text string and/or image"/>
                        </a:rPr>
                        <a:t>ttk::label</a:t>
                      </a:r>
                      <a:endParaRPr lang="en-US" sz="900">
                        <a:effectLst/>
                        <a:latin typeface="Verdana" panose="020B0604030504040204" pitchFamily="34" charset="0"/>
                      </a:endParaRPr>
                    </a:p>
                  </a:txBody>
                  <a:tcPr marL="45520" marR="45520" marT="22760" marB="22760" anchor="ctr"/>
                </a:tc>
                <a:tc>
                  <a:txBody>
                    <a:bodyPr/>
                    <a:lstStyle/>
                    <a:p>
                      <a:endParaRPr lang="en-US" sz="900"/>
                    </a:p>
                  </a:txBody>
                  <a:tcPr marL="45520" marR="45520" marT="22760" marB="22760"/>
                </a:tc>
                <a:extLst>
                  <a:ext uri="{0D108BD9-81ED-4DB2-BD59-A6C34878D82A}">
                    <a16:rowId xmlns:a16="http://schemas.microsoft.com/office/drawing/2014/main" val="3143664792"/>
                  </a:ext>
                </a:extLst>
              </a:tr>
              <a:tr h="182079">
                <a:tc>
                  <a:txBody>
                    <a:bodyPr/>
                    <a:lstStyle/>
                    <a:p>
                      <a:r>
                        <a:rPr lang="en-US" sz="900">
                          <a:effectLst/>
                          <a:hlinkClick r:id="rId10" tooltip="Variables used or set by Tk"/>
                        </a:rPr>
                        <a:t>geometry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4" tooltip="Load Tk into a safe interpreter."/>
                        </a:rPr>
                        <a:t>safe::loadTk</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5" tooltip="Pops up a message window and waits for user response."/>
                        </a:rPr>
                        <a:t>tk_messageBox</a:t>
                      </a:r>
                      <a:endParaRPr lang="en-US" sz="900">
                        <a:effectLst/>
                        <a:latin typeface="Verdana" panose="020B0604030504040204" pitchFamily="34" charset="0"/>
                      </a:endParaRPr>
                    </a:p>
                  </a:txBody>
                  <a:tcPr marL="45520" marR="45520" marT="22760" marB="22760" anchor="ctr"/>
                </a:tc>
                <a:tc>
                  <a:txBody>
                    <a:bodyPr/>
                    <a:lstStyle/>
                    <a:p>
                      <a:endParaRPr lang="en-US" sz="900"/>
                    </a:p>
                  </a:txBody>
                  <a:tcPr marL="45520" marR="45520" marT="22760" marB="22760"/>
                </a:tc>
                <a:tc>
                  <a:txBody>
                    <a:bodyPr/>
                    <a:lstStyle/>
                    <a:p>
                      <a:endParaRPr lang="en-US" sz="900"/>
                    </a:p>
                  </a:txBody>
                  <a:tcPr marL="45520" marR="45520" marT="22760" marB="22760"/>
                </a:tc>
                <a:extLst>
                  <a:ext uri="{0D108BD9-81ED-4DB2-BD59-A6C34878D82A}">
                    <a16:rowId xmlns:a16="http://schemas.microsoft.com/office/drawing/2014/main" val="2074329349"/>
                  </a:ext>
                </a:extLst>
              </a:tr>
            </a:tbl>
          </a:graphicData>
        </a:graphic>
      </p:graphicFrame>
      <p:sp>
        <p:nvSpPr>
          <p:cNvPr id="27" name="Rectangle 26">
            <a:extLst>
              <a:ext uri="{FF2B5EF4-FFF2-40B4-BE49-F238E27FC236}">
                <a16:creationId xmlns:a16="http://schemas.microsoft.com/office/drawing/2014/main" id="{D9D95B52-215F-4556-B08D-79F01243CAEE}"/>
              </a:ext>
            </a:extLst>
          </p:cNvPr>
          <p:cNvSpPr/>
          <p:nvPr/>
        </p:nvSpPr>
        <p:spPr>
          <a:xfrm>
            <a:off x="1425897" y="80684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&lt;&lt;TK Commands&gt;&gt;</a:t>
            </a:r>
          </a:p>
        </p:txBody>
      </p:sp>
    </p:spTree>
    <p:extLst>
      <p:ext uri="{BB962C8B-B14F-4D97-AF65-F5344CB8AC3E}">
        <p14:creationId xmlns:p14="http://schemas.microsoft.com/office/powerpoint/2010/main" val="190223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graphicFrame>
        <p:nvGraphicFramePr>
          <p:cNvPr id="10" name="Table 9">
            <a:extLst>
              <a:ext uri="{FF2B5EF4-FFF2-40B4-BE49-F238E27FC236}">
                <a16:creationId xmlns:a16="http://schemas.microsoft.com/office/drawing/2014/main" id="{5E88FD42-9582-4804-8866-B44BD27A4D9C}"/>
              </a:ext>
            </a:extLst>
          </p:cNvPr>
          <p:cNvGraphicFramePr>
            <a:graphicFrameLocks noGrp="1"/>
          </p:cNvGraphicFramePr>
          <p:nvPr>
            <p:extLst>
              <p:ext uri="{D42A27DB-BD31-4B8C-83A1-F6EECF244321}">
                <p14:modId xmlns:p14="http://schemas.microsoft.com/office/powerpoint/2010/main" val="402588783"/>
              </p:ext>
            </p:extLst>
          </p:nvPr>
        </p:nvGraphicFramePr>
        <p:xfrm>
          <a:off x="10522338" y="239373"/>
          <a:ext cx="1376856" cy="3048081"/>
        </p:xfrm>
        <a:graphic>
          <a:graphicData uri="http://schemas.openxmlformats.org/drawingml/2006/table">
            <a:tbl>
              <a:tblPr/>
              <a:tblGrid>
                <a:gridCol w="688428">
                  <a:extLst>
                    <a:ext uri="{9D8B030D-6E8A-4147-A177-3AD203B41FA5}">
                      <a16:colId xmlns:a16="http://schemas.microsoft.com/office/drawing/2014/main" val="1566620683"/>
                    </a:ext>
                  </a:extLst>
                </a:gridCol>
                <a:gridCol w="688428">
                  <a:extLst>
                    <a:ext uri="{9D8B030D-6E8A-4147-A177-3AD203B41FA5}">
                      <a16:colId xmlns:a16="http://schemas.microsoft.com/office/drawing/2014/main" val="2789716544"/>
                    </a:ext>
                  </a:extLst>
                </a:gridCol>
              </a:tblGrid>
              <a:tr h="86985">
                <a:tc>
                  <a:txBody>
                    <a:bodyPr/>
                    <a:lstStyle/>
                    <a:p>
                      <a:pPr algn="l" fontAlgn="ctr"/>
                      <a:r>
                        <a:rPr lang="en-US" sz="300" b="1" cap="all">
                          <a:solidFill>
                            <a:srgbClr val="000000"/>
                          </a:solidFill>
                          <a:effectLst/>
                        </a:rPr>
                        <a:t>WIDGETS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C6EBD9"/>
                    </a:solidFill>
                  </a:tcPr>
                </a:tc>
                <a:tc>
                  <a:txBody>
                    <a:bodyPr/>
                    <a:lstStyle/>
                    <a:p>
                      <a:pPr algn="l" fontAlgn="ctr"/>
                      <a:r>
                        <a:rPr lang="en-US" sz="300" b="1" cap="all">
                          <a:solidFill>
                            <a:srgbClr val="000000"/>
                          </a:solidFill>
                          <a:effectLst/>
                        </a:rPr>
                        <a:t>DESCRIPTION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C6EBD9"/>
                    </a:solidFill>
                  </a:tcPr>
                </a:tc>
                <a:extLst>
                  <a:ext uri="{0D108BD9-81ED-4DB2-BD59-A6C34878D82A}">
                    <a16:rowId xmlns:a16="http://schemas.microsoft.com/office/drawing/2014/main" val="3349000310"/>
                  </a:ext>
                </a:extLst>
              </a:tr>
              <a:tr h="151552">
                <a:tc>
                  <a:txBody>
                    <a:bodyPr/>
                    <a:lstStyle/>
                    <a:p>
                      <a:pPr algn="l" fontAlgn="base"/>
                      <a:r>
                        <a:rPr lang="en-US" sz="300" b="0">
                          <a:effectLst/>
                        </a:rPr>
                        <a:t>Label</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display text or image on the screen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30309539"/>
                  </a:ext>
                </a:extLst>
              </a:tr>
              <a:tr h="151552">
                <a:tc>
                  <a:txBody>
                    <a:bodyPr/>
                    <a:lstStyle/>
                    <a:p>
                      <a:pPr algn="l" fontAlgn="base"/>
                      <a:r>
                        <a:rPr lang="en-US" sz="300" b="0">
                          <a:effectLst/>
                        </a:rPr>
                        <a:t>Button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add buttons to your application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34774596"/>
                  </a:ext>
                </a:extLst>
              </a:tr>
              <a:tr h="216119">
                <a:tc>
                  <a:txBody>
                    <a:bodyPr/>
                    <a:lstStyle/>
                    <a:p>
                      <a:pPr algn="l" fontAlgn="base"/>
                      <a:r>
                        <a:rPr lang="en-US" sz="300" b="0">
                          <a:effectLst/>
                        </a:rPr>
                        <a:t>Canvas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draw pictures and others layouts like texts, graphics etc.</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02603133"/>
                  </a:ext>
                </a:extLst>
              </a:tr>
              <a:tr h="216119">
                <a:tc>
                  <a:txBody>
                    <a:bodyPr/>
                    <a:lstStyle/>
                    <a:p>
                      <a:pPr algn="l" fontAlgn="base"/>
                      <a:r>
                        <a:rPr lang="en-US" sz="300" b="0">
                          <a:effectLst/>
                        </a:rPr>
                        <a:t>ComboBox</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contains a down arrow to select from list of available options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60417606"/>
                  </a:ext>
                </a:extLst>
              </a:tr>
              <a:tr h="312969">
                <a:tc>
                  <a:txBody>
                    <a:bodyPr/>
                    <a:lstStyle/>
                    <a:p>
                      <a:pPr algn="l" fontAlgn="base"/>
                      <a:r>
                        <a:rPr lang="en-US" sz="300" b="0">
                          <a:effectLst/>
                        </a:rPr>
                        <a:t>CheckButton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displays a number of options to the user as toggle buttons from which user can select any number of options.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68138722"/>
                  </a:ext>
                </a:extLst>
              </a:tr>
              <a:tr h="248402">
                <a:tc>
                  <a:txBody>
                    <a:bodyPr/>
                    <a:lstStyle/>
                    <a:p>
                      <a:pPr algn="l" fontAlgn="base"/>
                      <a:r>
                        <a:rPr lang="en-US" sz="300" b="0">
                          <a:effectLst/>
                        </a:rPr>
                        <a:t>RadiButton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implement one-of-many selection as it allows only one option to be selected</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69825565"/>
                  </a:ext>
                </a:extLst>
              </a:tr>
              <a:tr h="151552">
                <a:tc>
                  <a:txBody>
                    <a:bodyPr/>
                    <a:lstStyle/>
                    <a:p>
                      <a:pPr algn="l" fontAlgn="base"/>
                      <a:r>
                        <a:rPr lang="en-US" sz="300" b="0">
                          <a:effectLst/>
                        </a:rPr>
                        <a:t>Entry</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input single line text entry from user</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1145321"/>
                  </a:ext>
                </a:extLst>
              </a:tr>
              <a:tr h="183835">
                <a:tc>
                  <a:txBody>
                    <a:bodyPr/>
                    <a:lstStyle/>
                    <a:p>
                      <a:pPr algn="l" fontAlgn="base"/>
                      <a:r>
                        <a:rPr lang="en-US" sz="300" b="0">
                          <a:effectLst/>
                        </a:rPr>
                        <a:t>Frame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as container to hold and organize the widgets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99954574"/>
                  </a:ext>
                </a:extLst>
              </a:tr>
              <a:tr h="248402">
                <a:tc>
                  <a:txBody>
                    <a:bodyPr/>
                    <a:lstStyle/>
                    <a:p>
                      <a:pPr algn="l" fontAlgn="base"/>
                      <a:r>
                        <a:rPr lang="en-US" sz="300" b="0">
                          <a:effectLst/>
                        </a:rPr>
                        <a:t>Message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works same as that of label and refers to multi-line and non-editable text</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0605236"/>
                  </a:ext>
                </a:extLst>
              </a:tr>
              <a:tr h="280686">
                <a:tc>
                  <a:txBody>
                    <a:bodyPr/>
                    <a:lstStyle/>
                    <a:p>
                      <a:pPr algn="l" fontAlgn="base"/>
                      <a:r>
                        <a:rPr lang="en-US" sz="300" b="0">
                          <a:effectLst/>
                        </a:rPr>
                        <a:t>Scale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provide a graphical slider which allows to select any value from that scale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47027311"/>
                  </a:ext>
                </a:extLst>
              </a:tr>
              <a:tr h="216119">
                <a:tc>
                  <a:txBody>
                    <a:bodyPr/>
                    <a:lstStyle/>
                    <a:p>
                      <a:pPr algn="l" fontAlgn="base"/>
                      <a:r>
                        <a:rPr lang="en-US" sz="300" b="0">
                          <a:effectLst/>
                        </a:rPr>
                        <a:t>Scrollbar</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scroll down the contents. It provides a slide controller.</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8335737"/>
                  </a:ext>
                </a:extLst>
              </a:tr>
              <a:tr h="151552">
                <a:tc>
                  <a:txBody>
                    <a:bodyPr/>
                    <a:lstStyle/>
                    <a:p>
                      <a:pPr algn="l" fontAlgn="base"/>
                      <a:r>
                        <a:rPr lang="en-US" sz="300" b="0">
                          <a:effectLst/>
                        </a:rPr>
                        <a:t>SpinBox</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allows user to select from given set of values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03341080"/>
                  </a:ext>
                </a:extLst>
              </a:tr>
              <a:tr h="248402">
                <a:tc>
                  <a:txBody>
                    <a:bodyPr/>
                    <a:lstStyle/>
                    <a:p>
                      <a:pPr algn="l" fontAlgn="base"/>
                      <a:r>
                        <a:rPr lang="en-US" sz="300" b="0">
                          <a:effectLst/>
                        </a:rPr>
                        <a:t>Text</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allows user to edit multiline text and format the way it has to be displayed</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753971"/>
                  </a:ext>
                </a:extLst>
              </a:tr>
              <a:tr h="183835">
                <a:tc>
                  <a:txBody>
                    <a:bodyPr/>
                    <a:lstStyle/>
                    <a:p>
                      <a:pPr algn="l" fontAlgn="base"/>
                      <a:r>
                        <a:rPr lang="en-US" sz="300" b="0">
                          <a:effectLst/>
                        </a:rPr>
                        <a:t>Menu</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create all kinds of menu used by an application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53731508"/>
                  </a:ext>
                </a:extLst>
              </a:tr>
            </a:tbl>
          </a:graphicData>
        </a:graphic>
      </p:graphicFrame>
      <p:sp>
        <p:nvSpPr>
          <p:cNvPr id="2" name="Rectangle 1">
            <a:extLst>
              <a:ext uri="{FF2B5EF4-FFF2-40B4-BE49-F238E27FC236}">
                <a16:creationId xmlns:a16="http://schemas.microsoft.com/office/drawing/2014/main" id="{73FF8830-8133-4D73-B682-2E959B1FB5A6}"/>
              </a:ext>
            </a:extLst>
          </p:cNvPr>
          <p:cNvSpPr/>
          <p:nvPr/>
        </p:nvSpPr>
        <p:spPr>
          <a:xfrm>
            <a:off x="7301949" y="2338145"/>
            <a:ext cx="1005424"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a:p>
            <a:pPr algn="ctr"/>
            <a:r>
              <a:rPr lang="en-US" sz="800" err="1">
                <a:solidFill>
                  <a:schemeClr val="bg1"/>
                </a:solidFill>
                <a:latin typeface="Arial" panose="020B0604020202020204" pitchFamily="34" charset="0"/>
                <a:cs typeface="Arial" panose="020B0604020202020204" pitchFamily="34" charset="0"/>
              </a:rPr>
              <a:t>tk</a:t>
            </a:r>
            <a:endParaRPr lang="en-US" sz="800">
              <a:solidFill>
                <a:schemeClr val="bg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4671704-C06D-404F-84BA-7E823ED02B14}"/>
              </a:ext>
            </a:extLst>
          </p:cNvPr>
          <p:cNvSpPr/>
          <p:nvPr/>
        </p:nvSpPr>
        <p:spPr>
          <a:xfrm>
            <a:off x="7376185" y="2820843"/>
            <a:ext cx="1079898" cy="29380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&lt;&lt;Tk commands&gt;&gt;</a:t>
            </a:r>
          </a:p>
          <a:p>
            <a:pPr algn="ctr"/>
            <a:r>
              <a:rPr lang="en-US" sz="800">
                <a:solidFill>
                  <a:schemeClr val="bg1"/>
                </a:solidFill>
                <a:latin typeface="Arial" panose="020B0604020202020204" pitchFamily="34" charset="0"/>
                <a:cs typeface="Arial" panose="020B0604020202020204" pitchFamily="34" charset="0"/>
              </a:rPr>
              <a:t>Tk</a:t>
            </a:r>
          </a:p>
        </p:txBody>
      </p:sp>
      <p:sp>
        <p:nvSpPr>
          <p:cNvPr id="4" name="Rectangle 3">
            <a:extLst>
              <a:ext uri="{FF2B5EF4-FFF2-40B4-BE49-F238E27FC236}">
                <a16:creationId xmlns:a16="http://schemas.microsoft.com/office/drawing/2014/main" id="{3874131E-E361-435E-AFFA-4F15C51D0CA8}"/>
              </a:ext>
            </a:extLst>
          </p:cNvPr>
          <p:cNvSpPr/>
          <p:nvPr/>
        </p:nvSpPr>
        <p:spPr>
          <a:xfrm>
            <a:off x="7376185" y="3706371"/>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Menu</a:t>
            </a:r>
          </a:p>
        </p:txBody>
      </p:sp>
      <p:sp>
        <p:nvSpPr>
          <p:cNvPr id="5" name="Rectangle 4">
            <a:extLst>
              <a:ext uri="{FF2B5EF4-FFF2-40B4-BE49-F238E27FC236}">
                <a16:creationId xmlns:a16="http://schemas.microsoft.com/office/drawing/2014/main" id="{C548A1F3-BB90-4AD4-A383-A1137F46651E}"/>
              </a:ext>
            </a:extLst>
          </p:cNvPr>
          <p:cNvSpPr/>
          <p:nvPr/>
        </p:nvSpPr>
        <p:spPr>
          <a:xfrm>
            <a:off x="7376185" y="4200542"/>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Label</a:t>
            </a:r>
          </a:p>
        </p:txBody>
      </p:sp>
      <p:sp>
        <p:nvSpPr>
          <p:cNvPr id="6" name="Rectangle 5">
            <a:extLst>
              <a:ext uri="{FF2B5EF4-FFF2-40B4-BE49-F238E27FC236}">
                <a16:creationId xmlns:a16="http://schemas.microsoft.com/office/drawing/2014/main" id="{A2F5E097-69A8-480A-98C9-42BB94BBC66F}"/>
              </a:ext>
            </a:extLst>
          </p:cNvPr>
          <p:cNvSpPr/>
          <p:nvPr/>
        </p:nvSpPr>
        <p:spPr>
          <a:xfrm>
            <a:off x="7376185" y="3923482"/>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Button</a:t>
            </a:r>
          </a:p>
        </p:txBody>
      </p:sp>
      <p:sp>
        <p:nvSpPr>
          <p:cNvPr id="16" name="Rectangle 15">
            <a:extLst>
              <a:ext uri="{FF2B5EF4-FFF2-40B4-BE49-F238E27FC236}">
                <a16:creationId xmlns:a16="http://schemas.microsoft.com/office/drawing/2014/main" id="{18C6B940-014D-410D-8733-9CF604441788}"/>
              </a:ext>
            </a:extLst>
          </p:cNvPr>
          <p:cNvSpPr/>
          <p:nvPr/>
        </p:nvSpPr>
        <p:spPr>
          <a:xfrm>
            <a:off x="2668787" y="1700477"/>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&lt;&lt;Python3.py&gt;&gt;</a:t>
            </a:r>
          </a:p>
          <a:p>
            <a:pPr algn="ctr"/>
            <a:r>
              <a:rPr lang="en-US" sz="800" err="1">
                <a:solidFill>
                  <a:schemeClr val="bg1"/>
                </a:solidFill>
                <a:latin typeface="Arial" panose="020B0604020202020204" pitchFamily="34" charset="0"/>
                <a:cs typeface="Arial" panose="020B0604020202020204" pitchFamily="34" charset="0"/>
              </a:rPr>
              <a:t>SensorsAppPage</a:t>
            </a:r>
            <a:endParaRPr lang="en-US" sz="800">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BA88CD55-8F3C-4661-865E-3FC879257BE2}"/>
              </a:ext>
            </a:extLst>
          </p:cNvPr>
          <p:cNvSpPr/>
          <p:nvPr/>
        </p:nvSpPr>
        <p:spPr>
          <a:xfrm>
            <a:off x="2743125" y="2067151"/>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PageView</a:t>
            </a:r>
            <a:endParaRPr lang="en-US" sz="800">
              <a:solidFill>
                <a:schemeClr val="bg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94A3E089-D923-497A-B925-BE5D6792E819}"/>
              </a:ext>
            </a:extLst>
          </p:cNvPr>
          <p:cNvSpPr/>
          <p:nvPr/>
        </p:nvSpPr>
        <p:spPr>
          <a:xfrm>
            <a:off x="4099081" y="2052513"/>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StartPage</a:t>
            </a:r>
            <a:r>
              <a:rPr lang="en-US" sz="800">
                <a:solidFill>
                  <a:schemeClr val="bg1"/>
                </a:solidFill>
                <a:latin typeface="Arial" panose="020B0604020202020204" pitchFamily="34" charset="0"/>
                <a:cs typeface="Arial" panose="020B0604020202020204" pitchFamily="34" charset="0"/>
              </a:rPr>
              <a:t>(</a:t>
            </a:r>
            <a:r>
              <a:rPr lang="en-US" sz="800" err="1">
                <a:solidFill>
                  <a:schemeClr val="bg1"/>
                </a:solidFill>
                <a:latin typeface="Arial" panose="020B0604020202020204" pitchFamily="34" charset="0"/>
                <a:cs typeface="Arial" panose="020B0604020202020204" pitchFamily="34" charset="0"/>
              </a:rPr>
              <a:t>tk.Frame</a:t>
            </a:r>
            <a:r>
              <a:rPr lang="en-US" sz="800">
                <a:solidFill>
                  <a:schemeClr val="bg1"/>
                </a:solidFill>
                <a:latin typeface="Arial" panose="020B0604020202020204" pitchFamily="34" charset="0"/>
                <a:cs typeface="Arial" panose="020B0604020202020204" pitchFamily="34" charset="0"/>
              </a:rPr>
              <a:t>)</a:t>
            </a:r>
          </a:p>
        </p:txBody>
      </p:sp>
      <p:sp>
        <p:nvSpPr>
          <p:cNvPr id="22" name="Rectangle 21">
            <a:extLst>
              <a:ext uri="{FF2B5EF4-FFF2-40B4-BE49-F238E27FC236}">
                <a16:creationId xmlns:a16="http://schemas.microsoft.com/office/drawing/2014/main" id="{F89D63D0-310C-4DF6-946C-4DA0F6258A58}"/>
              </a:ext>
            </a:extLst>
          </p:cNvPr>
          <p:cNvSpPr/>
          <p:nvPr/>
        </p:nvSpPr>
        <p:spPr>
          <a:xfrm>
            <a:off x="4099083" y="2342854"/>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PageOne</a:t>
            </a:r>
            <a:r>
              <a:rPr lang="en-US" sz="800">
                <a:solidFill>
                  <a:schemeClr val="bg1"/>
                </a:solidFill>
                <a:latin typeface="Arial" panose="020B0604020202020204" pitchFamily="34" charset="0"/>
                <a:cs typeface="Arial" panose="020B0604020202020204" pitchFamily="34" charset="0"/>
              </a:rPr>
              <a:t>(</a:t>
            </a:r>
            <a:r>
              <a:rPr lang="en-US" sz="800" err="1">
                <a:solidFill>
                  <a:schemeClr val="bg1"/>
                </a:solidFill>
                <a:latin typeface="Arial" panose="020B0604020202020204" pitchFamily="34" charset="0"/>
                <a:cs typeface="Arial" panose="020B0604020202020204" pitchFamily="34" charset="0"/>
              </a:rPr>
              <a:t>tk.Frame</a:t>
            </a:r>
            <a:r>
              <a:rPr lang="en-US" sz="800">
                <a:solidFill>
                  <a:schemeClr val="bg1"/>
                </a:solidFill>
                <a:latin typeface="Arial" panose="020B0604020202020204" pitchFamily="34" charset="0"/>
                <a:cs typeface="Arial" panose="020B0604020202020204" pitchFamily="34" charset="0"/>
              </a:rPr>
              <a:t>)</a:t>
            </a:r>
          </a:p>
        </p:txBody>
      </p:sp>
      <p:sp>
        <p:nvSpPr>
          <p:cNvPr id="24" name="Rectangle 23">
            <a:extLst>
              <a:ext uri="{FF2B5EF4-FFF2-40B4-BE49-F238E27FC236}">
                <a16:creationId xmlns:a16="http://schemas.microsoft.com/office/drawing/2014/main" id="{4249EF32-DD30-420D-8CA0-EE03152C75C3}"/>
              </a:ext>
            </a:extLst>
          </p:cNvPr>
          <p:cNvSpPr/>
          <p:nvPr/>
        </p:nvSpPr>
        <p:spPr>
          <a:xfrm>
            <a:off x="4099082" y="2665049"/>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PageTwo</a:t>
            </a:r>
            <a:r>
              <a:rPr lang="en-US" sz="800">
                <a:solidFill>
                  <a:schemeClr val="bg1"/>
                </a:solidFill>
                <a:latin typeface="Arial" panose="020B0604020202020204" pitchFamily="34" charset="0"/>
                <a:cs typeface="Arial" panose="020B0604020202020204" pitchFamily="34" charset="0"/>
              </a:rPr>
              <a:t>(</a:t>
            </a:r>
            <a:r>
              <a:rPr lang="en-US" sz="800" err="1">
                <a:solidFill>
                  <a:schemeClr val="bg1"/>
                </a:solidFill>
                <a:latin typeface="Arial" panose="020B0604020202020204" pitchFamily="34" charset="0"/>
                <a:cs typeface="Arial" panose="020B0604020202020204" pitchFamily="34" charset="0"/>
              </a:rPr>
              <a:t>tk.Frame</a:t>
            </a:r>
            <a:r>
              <a:rPr lang="en-US" sz="800">
                <a:solidFill>
                  <a:schemeClr val="bg1"/>
                </a:solidFill>
                <a:latin typeface="Arial" panose="020B0604020202020204" pitchFamily="34" charset="0"/>
                <a:cs typeface="Arial" panose="020B0604020202020204" pitchFamily="34" charset="0"/>
              </a:rPr>
              <a:t>)</a:t>
            </a:r>
          </a:p>
        </p:txBody>
      </p:sp>
      <p:grpSp>
        <p:nvGrpSpPr>
          <p:cNvPr id="58" name="Group 57">
            <a:extLst>
              <a:ext uri="{FF2B5EF4-FFF2-40B4-BE49-F238E27FC236}">
                <a16:creationId xmlns:a16="http://schemas.microsoft.com/office/drawing/2014/main" id="{E9E7AAFE-045C-4A10-B7F5-AE5244A11FF5}"/>
              </a:ext>
            </a:extLst>
          </p:cNvPr>
          <p:cNvGrpSpPr/>
          <p:nvPr/>
        </p:nvGrpSpPr>
        <p:grpSpPr>
          <a:xfrm>
            <a:off x="353775" y="1079650"/>
            <a:ext cx="1191699" cy="1188007"/>
            <a:chOff x="285409" y="1037664"/>
            <a:chExt cx="1191699" cy="1188007"/>
          </a:xfrm>
        </p:grpSpPr>
        <p:sp>
          <p:nvSpPr>
            <p:cNvPr id="26" name="Rectangle 25">
              <a:extLst>
                <a:ext uri="{FF2B5EF4-FFF2-40B4-BE49-F238E27FC236}">
                  <a16:creationId xmlns:a16="http://schemas.microsoft.com/office/drawing/2014/main" id="{31DCB0A3-7938-44A9-8E96-4503099BCDAF}"/>
                </a:ext>
              </a:extLst>
            </p:cNvPr>
            <p:cNvSpPr/>
            <p:nvPr/>
          </p:nvSpPr>
          <p:spPr>
            <a:xfrm>
              <a:off x="285419" y="1037664"/>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&lt;&lt;app&gt;&gt;</a:t>
              </a:r>
            </a:p>
            <a:p>
              <a:pPr algn="ctr"/>
              <a:r>
                <a:rPr lang="en-US" sz="800" err="1">
                  <a:solidFill>
                    <a:schemeClr val="bg1"/>
                  </a:solidFill>
                  <a:latin typeface="Arial" panose="020B0604020202020204" pitchFamily="34" charset="0"/>
                  <a:cs typeface="Arial" panose="020B0604020202020204" pitchFamily="34" charset="0"/>
                </a:rPr>
                <a:t>MyApp</a:t>
              </a:r>
              <a:endParaRPr lang="en-US" sz="800">
                <a:solidFill>
                  <a:schemeClr val="bg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17FAA200-2E85-4714-B214-7880C91FDDB8}"/>
                </a:ext>
              </a:extLst>
            </p:cNvPr>
            <p:cNvSpPr/>
            <p:nvPr/>
          </p:nvSpPr>
          <p:spPr>
            <a:xfrm>
              <a:off x="285409" y="191187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Sensors_App_View</a:t>
              </a:r>
              <a:endParaRPr lang="en-US" sz="800">
                <a:solidFill>
                  <a:schemeClr val="bg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5B769650-95FD-48C4-B4D0-38879CD7977A}"/>
                </a:ext>
              </a:extLst>
            </p:cNvPr>
            <p:cNvSpPr/>
            <p:nvPr/>
          </p:nvSpPr>
          <p:spPr>
            <a:xfrm>
              <a:off x="285415" y="1283230"/>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app</a:t>
              </a:r>
            </a:p>
          </p:txBody>
        </p:sp>
        <p:sp>
          <p:nvSpPr>
            <p:cNvPr id="32" name="Rectangle 31">
              <a:extLst>
                <a:ext uri="{FF2B5EF4-FFF2-40B4-BE49-F238E27FC236}">
                  <a16:creationId xmlns:a16="http://schemas.microsoft.com/office/drawing/2014/main" id="{E2CD385C-2C3D-4472-AAB5-D39E2036F060}"/>
                </a:ext>
              </a:extLst>
            </p:cNvPr>
            <p:cNvSpPr/>
            <p:nvPr/>
          </p:nvSpPr>
          <p:spPr>
            <a:xfrm>
              <a:off x="285414" y="144039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version</a:t>
              </a:r>
            </a:p>
          </p:txBody>
        </p:sp>
        <p:sp>
          <p:nvSpPr>
            <p:cNvPr id="34" name="Rectangle 33">
              <a:extLst>
                <a:ext uri="{FF2B5EF4-FFF2-40B4-BE49-F238E27FC236}">
                  <a16:creationId xmlns:a16="http://schemas.microsoft.com/office/drawing/2014/main" id="{5E95F1AB-08F3-45A6-B0AD-F5606D27DD4D}"/>
                </a:ext>
              </a:extLst>
            </p:cNvPr>
            <p:cNvSpPr/>
            <p:nvPr/>
          </p:nvSpPr>
          <p:spPr>
            <a:xfrm>
              <a:off x="285413" y="159914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Setup_page</a:t>
              </a:r>
              <a:endParaRPr lang="en-US" sz="800">
                <a:solidFill>
                  <a:schemeClr val="bg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9C973405-523C-4778-9365-25EC339BF6F6}"/>
                </a:ext>
              </a:extLst>
            </p:cNvPr>
            <p:cNvSpPr/>
            <p:nvPr/>
          </p:nvSpPr>
          <p:spPr>
            <a:xfrm>
              <a:off x="285409" y="1754716"/>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App_Name</a:t>
              </a:r>
              <a:endParaRPr lang="en-US" sz="800">
                <a:solidFill>
                  <a:schemeClr val="bg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83712BDE-C3C9-4D57-890C-F5F88EAE0CCE}"/>
                </a:ext>
              </a:extLst>
            </p:cNvPr>
            <p:cNvSpPr/>
            <p:nvPr/>
          </p:nvSpPr>
          <p:spPr>
            <a:xfrm>
              <a:off x="285409" y="2068509"/>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application_loop</a:t>
              </a:r>
              <a:r>
                <a:rPr lang="en-US" sz="800">
                  <a:solidFill>
                    <a:schemeClr val="bg1"/>
                  </a:solidFill>
                  <a:latin typeface="Arial" panose="020B0604020202020204" pitchFamily="34" charset="0"/>
                  <a:cs typeface="Arial" panose="020B0604020202020204" pitchFamily="34" charset="0"/>
                </a:rPr>
                <a:t>()</a:t>
              </a:r>
            </a:p>
          </p:txBody>
        </p:sp>
      </p:gr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&lt;&lt;Python3.py&gt;&gt;</a:t>
            </a:r>
          </a:p>
          <a:p>
            <a:pPr algn="ctr"/>
            <a:r>
              <a:rPr lang="en-US" sz="800" err="1">
                <a:solidFill>
                  <a:schemeClr val="bg1"/>
                </a:solidFill>
                <a:latin typeface="Arial" panose="020B0604020202020204" pitchFamily="34" charset="0"/>
                <a:cs typeface="Arial" panose="020B0604020202020204" pitchFamily="34" charset="0"/>
              </a:rPr>
              <a:t>SensorsAppPage</a:t>
            </a:r>
            <a:endParaRPr lang="en-US" sz="800">
              <a:solidFill>
                <a:schemeClr val="bg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MyApp</a:t>
            </a:r>
            <a:endParaRPr lang="en-US" sz="800">
              <a:solidFill>
                <a:schemeClr val="bg1"/>
              </a:solidFill>
              <a:latin typeface="Arial" panose="020B0604020202020204" pitchFamily="34" charset="0"/>
              <a:cs typeface="Arial" panose="020B0604020202020204" pitchFamily="34" charset="0"/>
            </a:endParaRPr>
          </a:p>
        </p:txBody>
      </p:sp>
      <p:sp>
        <p:nvSpPr>
          <p:cNvPr id="43" name="Diamond 42">
            <a:extLst>
              <a:ext uri="{FF2B5EF4-FFF2-40B4-BE49-F238E27FC236}">
                <a16:creationId xmlns:a16="http://schemas.microsoft.com/office/drawing/2014/main" id="{66DED7F8-2663-40B2-8902-67EB2C0F1E45}"/>
              </a:ext>
            </a:extLst>
          </p:cNvPr>
          <p:cNvSpPr/>
          <p:nvPr/>
        </p:nvSpPr>
        <p:spPr>
          <a:xfrm>
            <a:off x="882955" y="748976"/>
            <a:ext cx="133350" cy="157162"/>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A13E60F4-04B3-4BE5-A2CC-10BCE087E001}"/>
              </a:ext>
            </a:extLst>
          </p:cNvPr>
          <p:cNvCxnSpPr>
            <a:stCxn id="43" idx="2"/>
            <a:endCxn id="26" idx="0"/>
          </p:cNvCxnSpPr>
          <p:nvPr/>
        </p:nvCxnSpPr>
        <p:spPr>
          <a:xfrm>
            <a:off x="949630" y="906138"/>
            <a:ext cx="0" cy="173512"/>
          </a:xfrm>
          <a:prstGeom prst="lin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grpSp>
        <p:nvGrpSpPr>
          <p:cNvPr id="56" name="Group 55">
            <a:extLst>
              <a:ext uri="{FF2B5EF4-FFF2-40B4-BE49-F238E27FC236}">
                <a16:creationId xmlns:a16="http://schemas.microsoft.com/office/drawing/2014/main" id="{2BA50993-E5F5-4D50-AE87-D138D85A49AE}"/>
              </a:ext>
            </a:extLst>
          </p:cNvPr>
          <p:cNvGrpSpPr/>
          <p:nvPr/>
        </p:nvGrpSpPr>
        <p:grpSpPr>
          <a:xfrm>
            <a:off x="1543773" y="1910290"/>
            <a:ext cx="1125010" cy="133566"/>
            <a:chOff x="1477098" y="1910290"/>
            <a:chExt cx="1191685" cy="157162"/>
          </a:xfrm>
        </p:grpSpPr>
        <p:sp>
          <p:nvSpPr>
            <p:cNvPr id="46" name="Diamond 45">
              <a:extLst>
                <a:ext uri="{FF2B5EF4-FFF2-40B4-BE49-F238E27FC236}">
                  <a16:creationId xmlns:a16="http://schemas.microsoft.com/office/drawing/2014/main" id="{E816C34A-422D-4DF7-A171-5E1D05583665}"/>
                </a:ext>
              </a:extLst>
            </p:cNvPr>
            <p:cNvSpPr/>
            <p:nvPr/>
          </p:nvSpPr>
          <p:spPr>
            <a:xfrm>
              <a:off x="1477098" y="1910290"/>
              <a:ext cx="133350" cy="157162"/>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cxnSp>
          <p:nvCxnSpPr>
            <p:cNvPr id="54" name="Connector: Elbow 53">
              <a:extLst>
                <a:ext uri="{FF2B5EF4-FFF2-40B4-BE49-F238E27FC236}">
                  <a16:creationId xmlns:a16="http://schemas.microsoft.com/office/drawing/2014/main" id="{E053083E-87E4-48F2-A5B9-AAE027C51966}"/>
                </a:ext>
              </a:extLst>
            </p:cNvPr>
            <p:cNvCxnSpPr>
              <a:stCxn id="46" idx="3"/>
            </p:cNvCxnSpPr>
            <p:nvPr/>
          </p:nvCxnSpPr>
          <p:spPr>
            <a:xfrm>
              <a:off x="1610448" y="1988871"/>
              <a:ext cx="1058335" cy="37341"/>
            </a:xfrm>
            <a:prstGeom prst="bentConnector3">
              <a:avLst>
                <a:gd name="adj1" fmla="val 39086"/>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Rectangle 60">
            <a:extLst>
              <a:ext uri="{FF2B5EF4-FFF2-40B4-BE49-F238E27FC236}">
                <a16:creationId xmlns:a16="http://schemas.microsoft.com/office/drawing/2014/main" id="{4EEE03B3-9C4A-4335-A7E9-5306BE1C0BE7}"/>
              </a:ext>
            </a:extLst>
          </p:cNvPr>
          <p:cNvSpPr/>
          <p:nvPr/>
        </p:nvSpPr>
        <p:spPr>
          <a:xfrm>
            <a:off x="2668783" y="1944091"/>
            <a:ext cx="4322156" cy="245010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1C458E02-6C83-40C2-9F4B-D36DDF253399}"/>
              </a:ext>
            </a:extLst>
          </p:cNvPr>
          <p:cNvSpPr/>
          <p:nvPr/>
        </p:nvSpPr>
        <p:spPr>
          <a:xfrm>
            <a:off x="5593288" y="2052513"/>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tk</a:t>
            </a:r>
            <a:endParaRPr lang="en-US" sz="800">
              <a:solidFill>
                <a:schemeClr val="bg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BF7A3B9-EEC5-40E4-B947-808213699B46}"/>
              </a:ext>
            </a:extLst>
          </p:cNvPr>
          <p:cNvSpPr/>
          <p:nvPr/>
        </p:nvSpPr>
        <p:spPr>
          <a:xfrm>
            <a:off x="5593288" y="2271654"/>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ttk</a:t>
            </a:r>
            <a:endParaRPr lang="en-US" sz="800">
              <a:solidFill>
                <a:schemeClr val="bg1"/>
              </a:solidFill>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CD24E45E-2336-45D1-AF65-0236DF12C822}"/>
              </a:ext>
            </a:extLst>
          </p:cNvPr>
          <p:cNvSpPr/>
          <p:nvPr/>
        </p:nvSpPr>
        <p:spPr>
          <a:xfrm>
            <a:off x="5593288" y="2465883"/>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strftime</a:t>
            </a:r>
            <a:endParaRPr lang="en-US" sz="80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F8E28BC4-A0D1-43A1-99AD-0080B84638A7}"/>
              </a:ext>
            </a:extLst>
          </p:cNvPr>
          <p:cNvSpPr/>
          <p:nvPr/>
        </p:nvSpPr>
        <p:spPr>
          <a:xfrm>
            <a:off x="2743125" y="222418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menubar</a:t>
            </a:r>
            <a:endParaRPr lang="en-US" sz="800">
              <a:solidFill>
                <a:schemeClr val="bg1"/>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B83AE927-7C9B-47AC-9FD7-58B9E8A105BC}"/>
              </a:ext>
            </a:extLst>
          </p:cNvPr>
          <p:cNvSpPr/>
          <p:nvPr/>
        </p:nvSpPr>
        <p:spPr>
          <a:xfrm>
            <a:off x="2743125" y="3109366"/>
            <a:ext cx="1328817"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view_Add_File</a:t>
            </a:r>
            <a:r>
              <a:rPr lang="en-US" sz="800">
                <a:solidFill>
                  <a:schemeClr val="bg1"/>
                </a:solidFill>
                <a:latin typeface="Arial" panose="020B0604020202020204" pitchFamily="34" charset="0"/>
                <a:cs typeface="Arial" panose="020B0604020202020204" pitchFamily="34" charset="0"/>
              </a:rPr>
              <a:t>()</a:t>
            </a:r>
          </a:p>
        </p:txBody>
      </p:sp>
      <p:sp>
        <p:nvSpPr>
          <p:cNvPr id="73" name="Rectangle 72">
            <a:extLst>
              <a:ext uri="{FF2B5EF4-FFF2-40B4-BE49-F238E27FC236}">
                <a16:creationId xmlns:a16="http://schemas.microsoft.com/office/drawing/2014/main" id="{E3BD831C-F43C-4FF3-AB70-D457A1150DA2}"/>
              </a:ext>
            </a:extLst>
          </p:cNvPr>
          <p:cNvSpPr/>
          <p:nvPr/>
        </p:nvSpPr>
        <p:spPr>
          <a:xfrm>
            <a:off x="2743124" y="3276322"/>
            <a:ext cx="1328817"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view_Add_Help</a:t>
            </a:r>
            <a:r>
              <a:rPr lang="en-US" sz="800">
                <a:solidFill>
                  <a:schemeClr val="bg1"/>
                </a:solidFill>
                <a:latin typeface="Arial" panose="020B0604020202020204" pitchFamily="34" charset="0"/>
                <a:cs typeface="Arial" panose="020B0604020202020204" pitchFamily="34" charset="0"/>
              </a:rPr>
              <a:t>()</a:t>
            </a:r>
          </a:p>
        </p:txBody>
      </p:sp>
      <p:sp>
        <p:nvSpPr>
          <p:cNvPr id="75" name="Rectangle 74">
            <a:extLst>
              <a:ext uri="{FF2B5EF4-FFF2-40B4-BE49-F238E27FC236}">
                <a16:creationId xmlns:a16="http://schemas.microsoft.com/office/drawing/2014/main" id="{E96D2A5F-7D69-443F-918C-4A61EBE0B7B9}"/>
              </a:ext>
            </a:extLst>
          </p:cNvPr>
          <p:cNvSpPr/>
          <p:nvPr/>
        </p:nvSpPr>
        <p:spPr>
          <a:xfrm>
            <a:off x="2743123" y="2381225"/>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container</a:t>
            </a:r>
          </a:p>
        </p:txBody>
      </p:sp>
      <p:sp>
        <p:nvSpPr>
          <p:cNvPr id="77" name="Rectangle 76">
            <a:extLst>
              <a:ext uri="{FF2B5EF4-FFF2-40B4-BE49-F238E27FC236}">
                <a16:creationId xmlns:a16="http://schemas.microsoft.com/office/drawing/2014/main" id="{8E3AA5DE-1BD8-4957-B0C4-52215A8CC33B}"/>
              </a:ext>
            </a:extLst>
          </p:cNvPr>
          <p:cNvSpPr/>
          <p:nvPr/>
        </p:nvSpPr>
        <p:spPr>
          <a:xfrm>
            <a:off x="2743122" y="2549870"/>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frames{}</a:t>
            </a:r>
          </a:p>
        </p:txBody>
      </p:sp>
      <p:sp>
        <p:nvSpPr>
          <p:cNvPr id="79" name="Rectangle 78">
            <a:extLst>
              <a:ext uri="{FF2B5EF4-FFF2-40B4-BE49-F238E27FC236}">
                <a16:creationId xmlns:a16="http://schemas.microsoft.com/office/drawing/2014/main" id="{49E9D600-5F41-44FA-B280-C09363373192}"/>
              </a:ext>
            </a:extLst>
          </p:cNvPr>
          <p:cNvSpPr/>
          <p:nvPr/>
        </p:nvSpPr>
        <p:spPr>
          <a:xfrm>
            <a:off x="2743121" y="3448583"/>
            <a:ext cx="1328817"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show_frame</a:t>
            </a:r>
            <a:r>
              <a:rPr lang="en-US" sz="800">
                <a:solidFill>
                  <a:schemeClr val="bg1"/>
                </a:solidFill>
                <a:latin typeface="Arial" panose="020B0604020202020204" pitchFamily="34" charset="0"/>
                <a:cs typeface="Arial" panose="020B0604020202020204" pitchFamily="34" charset="0"/>
              </a:rPr>
              <a:t>(self, </a:t>
            </a:r>
            <a:r>
              <a:rPr lang="en-US" sz="800" err="1">
                <a:solidFill>
                  <a:schemeClr val="bg1"/>
                </a:solidFill>
                <a:latin typeface="Arial" panose="020B0604020202020204" pitchFamily="34" charset="0"/>
                <a:cs typeface="Arial" panose="020B0604020202020204" pitchFamily="34" charset="0"/>
              </a:rPr>
              <a:t>cont</a:t>
            </a:r>
            <a:r>
              <a:rPr lang="en-US" sz="800">
                <a:solidFill>
                  <a:schemeClr val="bg1"/>
                </a:solidFill>
                <a:latin typeface="Arial" panose="020B0604020202020204" pitchFamily="34" charset="0"/>
                <a:cs typeface="Arial" panose="020B0604020202020204" pitchFamily="34" charset="0"/>
              </a:rPr>
              <a:t>)</a:t>
            </a:r>
          </a:p>
        </p:txBody>
      </p:sp>
      <p:sp>
        <p:nvSpPr>
          <p:cNvPr id="81" name="Rectangle 80">
            <a:extLst>
              <a:ext uri="{FF2B5EF4-FFF2-40B4-BE49-F238E27FC236}">
                <a16:creationId xmlns:a16="http://schemas.microsoft.com/office/drawing/2014/main" id="{193BE1A0-E2A4-4117-9B3F-5CE11B3DAAAA}"/>
              </a:ext>
            </a:extLst>
          </p:cNvPr>
          <p:cNvSpPr/>
          <p:nvPr/>
        </p:nvSpPr>
        <p:spPr>
          <a:xfrm>
            <a:off x="2743121" y="270339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file</a:t>
            </a:r>
          </a:p>
        </p:txBody>
      </p:sp>
      <p:sp>
        <p:nvSpPr>
          <p:cNvPr id="83" name="Rectangle 82">
            <a:extLst>
              <a:ext uri="{FF2B5EF4-FFF2-40B4-BE49-F238E27FC236}">
                <a16:creationId xmlns:a16="http://schemas.microsoft.com/office/drawing/2014/main" id="{90F62E16-2FF6-4384-A8FE-962FA763E414}"/>
              </a:ext>
            </a:extLst>
          </p:cNvPr>
          <p:cNvSpPr/>
          <p:nvPr/>
        </p:nvSpPr>
        <p:spPr>
          <a:xfrm>
            <a:off x="2740930" y="287267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help</a:t>
            </a:r>
          </a:p>
        </p:txBody>
      </p:sp>
      <p:sp>
        <p:nvSpPr>
          <p:cNvPr id="85" name="Rectangle 84">
            <a:extLst>
              <a:ext uri="{FF2B5EF4-FFF2-40B4-BE49-F238E27FC236}">
                <a16:creationId xmlns:a16="http://schemas.microsoft.com/office/drawing/2014/main" id="{36568C6F-61C0-4FAF-B78A-F12DA1F6340D}"/>
              </a:ext>
            </a:extLst>
          </p:cNvPr>
          <p:cNvSpPr/>
          <p:nvPr/>
        </p:nvSpPr>
        <p:spPr>
          <a:xfrm>
            <a:off x="2740930" y="3615539"/>
            <a:ext cx="1328817"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view_loop</a:t>
            </a:r>
            <a:r>
              <a:rPr lang="en-US" sz="800">
                <a:solidFill>
                  <a:schemeClr val="bg1"/>
                </a:solidFill>
                <a:latin typeface="Arial" panose="020B0604020202020204" pitchFamily="34" charset="0"/>
                <a:cs typeface="Arial" panose="020B0604020202020204" pitchFamily="34" charset="0"/>
              </a:rPr>
              <a:t>(self)</a:t>
            </a:r>
          </a:p>
        </p:txBody>
      </p:sp>
      <p:sp>
        <p:nvSpPr>
          <p:cNvPr id="87" name="Rectangle 86">
            <a:extLst>
              <a:ext uri="{FF2B5EF4-FFF2-40B4-BE49-F238E27FC236}">
                <a16:creationId xmlns:a16="http://schemas.microsoft.com/office/drawing/2014/main" id="{1585FBA3-9F9D-474D-BBFF-3EB95BCA2E73}"/>
              </a:ext>
            </a:extLst>
          </p:cNvPr>
          <p:cNvSpPr/>
          <p:nvPr/>
        </p:nvSpPr>
        <p:spPr>
          <a:xfrm>
            <a:off x="7301949" y="2586083"/>
            <a:ext cx="3220389" cy="245010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5BA356BF-B980-4741-9EB9-80057F278D2F}"/>
              </a:ext>
            </a:extLst>
          </p:cNvPr>
          <p:cNvSpPr/>
          <p:nvPr/>
        </p:nvSpPr>
        <p:spPr>
          <a:xfrm>
            <a:off x="7376185" y="2663681"/>
            <a:ext cx="1079898"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tkinter</a:t>
            </a:r>
            <a:endParaRPr lang="en-US" sz="800">
              <a:solidFill>
                <a:schemeClr val="bg1"/>
              </a:solidFill>
              <a:latin typeface="Arial" panose="020B0604020202020204" pitchFamily="34" charset="0"/>
              <a:cs typeface="Arial" panose="020B0604020202020204" pitchFamily="34" charset="0"/>
            </a:endParaRPr>
          </a:p>
        </p:txBody>
      </p:sp>
      <p:sp>
        <p:nvSpPr>
          <p:cNvPr id="91" name="Rectangle 90">
            <a:extLst>
              <a:ext uri="{FF2B5EF4-FFF2-40B4-BE49-F238E27FC236}">
                <a16:creationId xmlns:a16="http://schemas.microsoft.com/office/drawing/2014/main" id="{3D4AC077-FD16-4A1D-AB79-6627FC56DA64}"/>
              </a:ext>
            </a:extLst>
          </p:cNvPr>
          <p:cNvSpPr/>
          <p:nvPr/>
        </p:nvSpPr>
        <p:spPr>
          <a:xfrm>
            <a:off x="7376185" y="3118309"/>
            <a:ext cx="1079898"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Frame</a:t>
            </a:r>
          </a:p>
        </p:txBody>
      </p:sp>
    </p:spTree>
    <p:extLst>
      <p:ext uri="{BB962C8B-B14F-4D97-AF65-F5344CB8AC3E}">
        <p14:creationId xmlns:p14="http://schemas.microsoft.com/office/powerpoint/2010/main" val="191307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Tk ( master, option, ... )</a:t>
            </a:r>
          </a:p>
        </p:txBody>
      </p: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master</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3" name="Table 2">
            <a:extLst>
              <a:ext uri="{FF2B5EF4-FFF2-40B4-BE49-F238E27FC236}">
                <a16:creationId xmlns:a16="http://schemas.microsoft.com/office/drawing/2014/main" id="{97648F59-E009-4569-B8A5-E0DC836DB9A6}"/>
              </a:ext>
            </a:extLst>
          </p:cNvPr>
          <p:cNvGraphicFramePr>
            <a:graphicFrameLocks noGrp="1"/>
          </p:cNvGraphicFramePr>
          <p:nvPr>
            <p:extLst>
              <p:ext uri="{D42A27DB-BD31-4B8C-83A1-F6EECF244321}">
                <p14:modId xmlns:p14="http://schemas.microsoft.com/office/powerpoint/2010/main" val="2045084931"/>
              </p:ext>
            </p:extLst>
          </p:nvPr>
        </p:nvGraphicFramePr>
        <p:xfrm>
          <a:off x="2286635" y="1087967"/>
          <a:ext cx="3905250" cy="3784600"/>
        </p:xfrm>
        <a:graphic>
          <a:graphicData uri="http://schemas.openxmlformats.org/drawingml/2006/table">
            <a:tbl>
              <a:tblPr>
                <a:tableStyleId>{5C22544A-7EE6-4342-B048-85BDC9FD1C3A}</a:tableStyleId>
              </a:tblPr>
              <a:tblGrid>
                <a:gridCol w="842434">
                  <a:extLst>
                    <a:ext uri="{9D8B030D-6E8A-4147-A177-3AD203B41FA5}">
                      <a16:colId xmlns:a16="http://schemas.microsoft.com/office/drawing/2014/main" val="1266485316"/>
                    </a:ext>
                  </a:extLst>
                </a:gridCol>
                <a:gridCol w="3062816">
                  <a:extLst>
                    <a:ext uri="{9D8B030D-6E8A-4147-A177-3AD203B41FA5}">
                      <a16:colId xmlns:a16="http://schemas.microsoft.com/office/drawing/2014/main" val="795286277"/>
                    </a:ext>
                  </a:extLst>
                </a:gridCol>
              </a:tblGrid>
              <a:tr h="184150">
                <a:tc>
                  <a:txBody>
                    <a:bodyPr/>
                    <a:lstStyle/>
                    <a:p>
                      <a:pPr algn="l" fontAlgn="t"/>
                      <a:r>
                        <a:rPr lang="en-US" sz="900" u="none" strike="noStrike">
                          <a:effectLst/>
                        </a:rPr>
                        <a:t>Widget</a:t>
                      </a:r>
                      <a:endParaRPr lang="en-US" sz="900" b="1" i="0" u="none" strike="noStrike">
                        <a:solidFill>
                          <a:srgbClr val="000000"/>
                        </a:solidFill>
                        <a:effectLst/>
                        <a:latin typeface="Times New Roman" panose="02020603050405020304" pitchFamily="18" charset="0"/>
                      </a:endParaRPr>
                    </a:p>
                  </a:txBody>
                  <a:tcPr marL="6350" marR="6350" marT="6350" marB="0"/>
                </a:tc>
                <a:tc>
                  <a:txBody>
                    <a:bodyPr/>
                    <a:lstStyle/>
                    <a:p>
                      <a:pPr algn="l" fontAlgn="t"/>
                      <a:r>
                        <a:rPr lang="en-US" sz="900" u="none" strike="noStrike">
                          <a:effectLst/>
                        </a:rPr>
                        <a:t>Description</a:t>
                      </a:r>
                      <a:endParaRPr lang="en-US" sz="900" b="1" i="0" u="none" strike="noStrike">
                        <a:solidFill>
                          <a:srgbClr val="000000"/>
                        </a:solidFill>
                        <a:effectLst/>
                        <a:latin typeface="Times New Roman" panose="02020603050405020304" pitchFamily="18" charset="0"/>
                      </a:endParaRPr>
                    </a:p>
                  </a:txBody>
                  <a:tcPr marL="6350" marR="6350" marT="6350" marB="0"/>
                </a:tc>
                <a:extLst>
                  <a:ext uri="{0D108BD9-81ED-4DB2-BD59-A6C34878D82A}">
                    <a16:rowId xmlns:a16="http://schemas.microsoft.com/office/drawing/2014/main" val="3711071126"/>
                  </a:ext>
                </a:extLst>
              </a:tr>
              <a:tr h="228600">
                <a:tc>
                  <a:txBody>
                    <a:bodyPr/>
                    <a:lstStyle/>
                    <a:p>
                      <a:pPr algn="l" fontAlgn="t"/>
                      <a:r>
                        <a:rPr lang="en-US" sz="700" u="none" strike="noStrike">
                          <a:effectLst/>
                        </a:rPr>
                        <a:t>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Button is used to add various kinds of buttons to the python application.</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366146297"/>
                  </a:ext>
                </a:extLst>
              </a:tr>
              <a:tr h="184150">
                <a:tc>
                  <a:txBody>
                    <a:bodyPr/>
                    <a:lstStyle/>
                    <a:p>
                      <a:pPr algn="l" fontAlgn="t"/>
                      <a:r>
                        <a:rPr lang="en-US" sz="700" u="none" strike="noStrike">
                          <a:effectLst/>
                        </a:rPr>
                        <a:t>Canvas</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canvas widget is used to draw the canvas on the window.</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054567923"/>
                  </a:ext>
                </a:extLst>
              </a:tr>
              <a:tr h="228600">
                <a:tc>
                  <a:txBody>
                    <a:bodyPr/>
                    <a:lstStyle/>
                    <a:p>
                      <a:pPr algn="l" fontAlgn="t"/>
                      <a:r>
                        <a:rPr lang="en-US" sz="700" u="none" strike="noStrike">
                          <a:effectLst/>
                        </a:rPr>
                        <a:t>Checkbutton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Checkbutton is used to display the CheckButton on the window.</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464500667"/>
                  </a:ext>
                </a:extLst>
              </a:tr>
              <a:tr h="228600">
                <a:tc>
                  <a:txBody>
                    <a:bodyPr/>
                    <a:lstStyle/>
                    <a:p>
                      <a:pPr algn="l" fontAlgn="t"/>
                      <a:r>
                        <a:rPr lang="en-US" sz="700" u="none" strike="noStrike">
                          <a:effectLst/>
                        </a:rPr>
                        <a:t>Entry</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entry widget is used to display the single-line text field to the user. It is commonly used to accept user values.</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671897197"/>
                  </a:ext>
                </a:extLst>
              </a:tr>
              <a:tr h="228600">
                <a:tc>
                  <a:txBody>
                    <a:bodyPr/>
                    <a:lstStyle/>
                    <a:p>
                      <a:pPr algn="l" fontAlgn="t"/>
                      <a:r>
                        <a:rPr lang="en-US" sz="700" u="none" strike="noStrike">
                          <a:effectLst/>
                        </a:rPr>
                        <a:t>Frame</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can be defined as a container to which, another widget can be added and organized.</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651422775"/>
                  </a:ext>
                </a:extLst>
              </a:tr>
              <a:tr h="228600">
                <a:tc>
                  <a:txBody>
                    <a:bodyPr/>
                    <a:lstStyle/>
                    <a:p>
                      <a:pPr algn="l" fontAlgn="t"/>
                      <a:r>
                        <a:rPr lang="en-US" sz="700" u="none" strike="noStrike">
                          <a:effectLst/>
                        </a:rPr>
                        <a:t>Label</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A label is a text used to display some message or information about the other widgets.</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066964755"/>
                  </a:ext>
                </a:extLst>
              </a:tr>
              <a:tr h="184150">
                <a:tc>
                  <a:txBody>
                    <a:bodyPr/>
                    <a:lstStyle/>
                    <a:p>
                      <a:pPr algn="l" fontAlgn="t"/>
                      <a:r>
                        <a:rPr lang="en-US" sz="700" u="none" strike="noStrike">
                          <a:effectLst/>
                        </a:rPr>
                        <a:t>ListBox</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ListBox widget is used to display a list of options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878331101"/>
                  </a:ext>
                </a:extLst>
              </a:tr>
              <a:tr h="184150">
                <a:tc>
                  <a:txBody>
                    <a:bodyPr/>
                    <a:lstStyle/>
                    <a:p>
                      <a:pPr algn="l" fontAlgn="t"/>
                      <a:r>
                        <a:rPr lang="en-US" sz="700" u="none" strike="noStrike">
                          <a:effectLst/>
                        </a:rPr>
                        <a:t>Menubutton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Menubutton is used to display the menu items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022332996"/>
                  </a:ext>
                </a:extLst>
              </a:tr>
              <a:tr h="184150">
                <a:tc>
                  <a:txBody>
                    <a:bodyPr/>
                    <a:lstStyle/>
                    <a:p>
                      <a:pPr algn="l" fontAlgn="t"/>
                      <a:r>
                        <a:rPr lang="en-US" sz="700" u="none" strike="noStrike">
                          <a:effectLst/>
                        </a:rPr>
                        <a:t>Menu</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used to add menu items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029036153"/>
                  </a:ext>
                </a:extLst>
              </a:tr>
              <a:tr h="234950">
                <a:tc>
                  <a:txBody>
                    <a:bodyPr/>
                    <a:lstStyle/>
                    <a:p>
                      <a:pPr algn="l" fontAlgn="t"/>
                      <a:r>
                        <a:rPr lang="en-US" sz="700" u="none" strike="noStrike">
                          <a:effectLst/>
                        </a:rPr>
                        <a:t>Message</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Message widget is used to display the message-box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243989588"/>
                  </a:ext>
                </a:extLst>
              </a:tr>
              <a:tr h="342900">
                <a:tc>
                  <a:txBody>
                    <a:bodyPr/>
                    <a:lstStyle/>
                    <a:p>
                      <a:pPr algn="l" fontAlgn="t"/>
                      <a:r>
                        <a:rPr lang="en-US" sz="700" u="none" strike="noStrike">
                          <a:effectLst/>
                        </a:rPr>
                        <a:t>Radiobutton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Radiobutton is different from a checkbutton. Here, the user is provided with various options and the user can select only one option among them.</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271773387"/>
                  </a:ext>
                </a:extLst>
              </a:tr>
              <a:tr h="190500">
                <a:tc>
                  <a:txBody>
                    <a:bodyPr/>
                    <a:lstStyle/>
                    <a:p>
                      <a:pPr algn="l" fontAlgn="t"/>
                      <a:r>
                        <a:rPr lang="en-US" sz="700" u="none" strike="noStrike">
                          <a:effectLst/>
                        </a:rPr>
                        <a:t>Scale</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used to provide the slider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844347469"/>
                  </a:ext>
                </a:extLst>
              </a:tr>
              <a:tr h="228600">
                <a:tc>
                  <a:txBody>
                    <a:bodyPr/>
                    <a:lstStyle/>
                    <a:p>
                      <a:pPr algn="l" fontAlgn="t"/>
                      <a:r>
                        <a:rPr lang="en-US" sz="700" u="none" strike="noStrike">
                          <a:effectLst/>
                        </a:rPr>
                        <a:t>Scrollbar</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provides the scrollbar to the user so that the user can scroll the window up and down.</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668165242"/>
                  </a:ext>
                </a:extLst>
              </a:tr>
              <a:tr h="349250">
                <a:tc>
                  <a:txBody>
                    <a:bodyPr/>
                    <a:lstStyle/>
                    <a:p>
                      <a:pPr algn="l" fontAlgn="t"/>
                      <a:r>
                        <a:rPr lang="en-US" sz="700" u="none" strike="noStrike">
                          <a:effectLst/>
                        </a:rPr>
                        <a:t>Text</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different from Entry because it provides a multi-line text field to the user so that the user can write the text and edit the text inside it.</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6766195"/>
                  </a:ext>
                </a:extLst>
              </a:tr>
              <a:tr h="184150">
                <a:tc>
                  <a:txBody>
                    <a:bodyPr/>
                    <a:lstStyle/>
                    <a:p>
                      <a:pPr algn="l" fontAlgn="t"/>
                      <a:r>
                        <a:rPr lang="en-US" sz="700" u="none" strike="noStrike">
                          <a:effectLst/>
                        </a:rPr>
                        <a:t>Toplevel</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used to create a separate window container.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50664311"/>
                  </a:ext>
                </a:extLst>
              </a:tr>
              <a:tr h="190500">
                <a:tc>
                  <a:txBody>
                    <a:bodyPr/>
                    <a:lstStyle/>
                    <a:p>
                      <a:pPr algn="l" fontAlgn="t"/>
                      <a:r>
                        <a:rPr lang="en-US" sz="700" u="none" strike="noStrike">
                          <a:effectLst/>
                        </a:rPr>
                        <a:t>Spinbox</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an entry widget used to select from options of values.</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491927141"/>
                  </a:ext>
                </a:extLst>
              </a:tr>
            </a:tbl>
          </a:graphicData>
        </a:graphic>
      </p:graphicFrame>
      <p:graphicFrame>
        <p:nvGraphicFramePr>
          <p:cNvPr id="4" name="Table 3">
            <a:extLst>
              <a:ext uri="{FF2B5EF4-FFF2-40B4-BE49-F238E27FC236}">
                <a16:creationId xmlns:a16="http://schemas.microsoft.com/office/drawing/2014/main" id="{859B1681-94AF-4D3F-8838-97232966870F}"/>
              </a:ext>
            </a:extLst>
          </p:cNvPr>
          <p:cNvGraphicFramePr>
            <a:graphicFrameLocks noGrp="1"/>
          </p:cNvGraphicFramePr>
          <p:nvPr>
            <p:extLst>
              <p:ext uri="{D42A27DB-BD31-4B8C-83A1-F6EECF244321}">
                <p14:modId xmlns:p14="http://schemas.microsoft.com/office/powerpoint/2010/main" val="2905272116"/>
              </p:ext>
            </p:extLst>
          </p:nvPr>
        </p:nvGraphicFramePr>
        <p:xfrm>
          <a:off x="6282266" y="1087967"/>
          <a:ext cx="5477934" cy="5523969"/>
        </p:xfrm>
        <a:graphic>
          <a:graphicData uri="http://schemas.openxmlformats.org/drawingml/2006/table">
            <a:tbl>
              <a:tblPr>
                <a:tableStyleId>{5C22544A-7EE6-4342-B048-85BDC9FD1C3A}</a:tableStyleId>
              </a:tblPr>
              <a:tblGrid>
                <a:gridCol w="1337734">
                  <a:extLst>
                    <a:ext uri="{9D8B030D-6E8A-4147-A177-3AD203B41FA5}">
                      <a16:colId xmlns:a16="http://schemas.microsoft.com/office/drawing/2014/main" val="3179685084"/>
                    </a:ext>
                  </a:extLst>
                </a:gridCol>
                <a:gridCol w="4140200">
                  <a:extLst>
                    <a:ext uri="{9D8B030D-6E8A-4147-A177-3AD203B41FA5}">
                      <a16:colId xmlns:a16="http://schemas.microsoft.com/office/drawing/2014/main" val="1296915479"/>
                    </a:ext>
                  </a:extLst>
                </a:gridCol>
              </a:tblGrid>
              <a:tr h="179390">
                <a:tc>
                  <a:txBody>
                    <a:bodyPr/>
                    <a:lstStyle/>
                    <a:p>
                      <a:pPr algn="l" fontAlgn="t"/>
                      <a:r>
                        <a:rPr lang="en-US" sz="900" u="none" strike="noStrike">
                          <a:effectLst/>
                        </a:rPr>
                        <a:t>Method</a:t>
                      </a:r>
                      <a:endParaRPr lang="en-US" sz="900" b="1" i="0" u="none" strike="noStrike">
                        <a:solidFill>
                          <a:srgbClr val="000000"/>
                        </a:solidFill>
                        <a:effectLst/>
                        <a:latin typeface="Times New Roman" panose="02020603050405020304" pitchFamily="18" charset="0"/>
                      </a:endParaRPr>
                    </a:p>
                  </a:txBody>
                  <a:tcPr marL="6186" marR="6186" marT="6186" marB="0"/>
                </a:tc>
                <a:tc>
                  <a:txBody>
                    <a:bodyPr/>
                    <a:lstStyle/>
                    <a:p>
                      <a:pPr algn="l" fontAlgn="t"/>
                      <a:r>
                        <a:rPr lang="en-US" sz="900" u="none" strike="noStrike">
                          <a:effectLst/>
                        </a:rPr>
                        <a:t>Description</a:t>
                      </a:r>
                      <a:endParaRPr lang="en-US" sz="900" b="1" i="0" u="none" strike="noStrike">
                        <a:solidFill>
                          <a:srgbClr val="000000"/>
                        </a:solidFill>
                        <a:effectLst/>
                        <a:latin typeface="Times New Roman" panose="02020603050405020304" pitchFamily="18" charset="0"/>
                      </a:endParaRPr>
                    </a:p>
                  </a:txBody>
                  <a:tcPr marL="6186" marR="6186" marT="6186" marB="0"/>
                </a:tc>
                <a:extLst>
                  <a:ext uri="{0D108BD9-81ED-4DB2-BD59-A6C34878D82A}">
                    <a16:rowId xmlns:a16="http://schemas.microsoft.com/office/drawing/2014/main" val="1121450655"/>
                  </a:ext>
                </a:extLst>
              </a:tr>
              <a:tr h="668072">
                <a:tc>
                  <a:txBody>
                    <a:bodyPr/>
                    <a:lstStyle/>
                    <a:p>
                      <a:pPr algn="l" fontAlgn="t"/>
                      <a:r>
                        <a:rPr lang="en-US" sz="700" u="none" strike="noStrike">
                          <a:effectLst/>
                        </a:rPr>
                        <a:t>pack()</a:t>
                      </a:r>
                      <a:endParaRPr lang="en-US" sz="700" b="0" i="0" u="none" strike="noStrike">
                        <a:solidFill>
                          <a:srgbClr val="000000"/>
                        </a:solidFill>
                        <a:effectLst/>
                        <a:latin typeface="Verdana" panose="020B0604030504040204" pitchFamily="34" charset="0"/>
                      </a:endParaRPr>
                    </a:p>
                  </a:txBody>
                  <a:tcPr marL="92788" marR="6186" marT="6186" marB="0"/>
                </a:tc>
                <a:tc>
                  <a:txBody>
                    <a:bodyPr/>
                    <a:lstStyle/>
                    <a:p>
                      <a:pPr algn="l" fontAlgn="t"/>
                      <a:r>
                        <a:rPr lang="en-US" sz="700" u="none" strike="noStrike">
                          <a:effectLst/>
                        </a:rPr>
                        <a:t>The pack() widget is used to organize widget in the block. </a:t>
                      </a:r>
                      <a:br>
                        <a:rPr lang="en-US" sz="700" u="none" strike="noStrike">
                          <a:effectLst/>
                        </a:rPr>
                      </a:br>
                      <a:r>
                        <a:rPr lang="en-US" sz="700" b="1" u="none" strike="noStrike">
                          <a:effectLst/>
                        </a:rPr>
                        <a:t>expand</a:t>
                      </a:r>
                      <a:r>
                        <a:rPr lang="en-US" sz="700" u="none" strike="noStrike">
                          <a:effectLst/>
                        </a:rPr>
                        <a:t>: If the expand is set to true, the widget expands to fill any space.</a:t>
                      </a:r>
                      <a:br>
                        <a:rPr lang="en-US" sz="700" u="none" strike="noStrike">
                          <a:effectLst/>
                        </a:rPr>
                      </a:br>
                      <a:r>
                        <a:rPr lang="en-US" sz="700" b="1" u="none" strike="noStrike">
                          <a:effectLst/>
                        </a:rPr>
                        <a:t>fill</a:t>
                      </a:r>
                      <a:r>
                        <a:rPr lang="en-US" sz="700" u="none" strike="noStrike">
                          <a:effectLst/>
                        </a:rPr>
                        <a:t>: By default, the fill is set to NONE. However, we can set it to X or Y to determine whether the widget contains any extra space.</a:t>
                      </a:r>
                      <a:br>
                        <a:rPr lang="en-US" sz="700" u="none" strike="noStrike">
                          <a:effectLst/>
                        </a:rPr>
                      </a:br>
                      <a:r>
                        <a:rPr lang="en-US" sz="700" b="1" u="none" strike="noStrike">
                          <a:effectLst/>
                        </a:rPr>
                        <a:t>size</a:t>
                      </a:r>
                      <a:r>
                        <a:rPr lang="en-US" sz="700" u="none" strike="noStrike">
                          <a:effectLst/>
                        </a:rPr>
                        <a:t>: it represents the side of the parent to which the widget is to be placed on the window. </a:t>
                      </a:r>
                      <a:endParaRPr lang="en-US" sz="700" b="0" i="0" u="none" strike="noStrike">
                        <a:solidFill>
                          <a:srgbClr val="000000"/>
                        </a:solidFill>
                        <a:effectLst/>
                        <a:latin typeface="Verdana" panose="020B0604030504040204" pitchFamily="34" charset="0"/>
                      </a:endParaRPr>
                    </a:p>
                  </a:txBody>
                  <a:tcPr marL="92788" marR="6186" marT="6186" marB="0"/>
                </a:tc>
                <a:extLst>
                  <a:ext uri="{0D108BD9-81ED-4DB2-BD59-A6C34878D82A}">
                    <a16:rowId xmlns:a16="http://schemas.microsoft.com/office/drawing/2014/main" val="3518889177"/>
                  </a:ext>
                </a:extLst>
              </a:tr>
              <a:tr h="2004217">
                <a:tc>
                  <a:txBody>
                    <a:bodyPr/>
                    <a:lstStyle/>
                    <a:p>
                      <a:pPr algn="l" fontAlgn="t"/>
                      <a:r>
                        <a:rPr lang="en-US" sz="700" u="none" strike="noStrike">
                          <a:effectLst/>
                        </a:rPr>
                        <a:t>grid()</a:t>
                      </a:r>
                      <a:endParaRPr lang="en-US" sz="700" b="0" i="0" u="none" strike="noStrike">
                        <a:solidFill>
                          <a:srgbClr val="000000"/>
                        </a:solidFill>
                        <a:effectLst/>
                        <a:latin typeface="Verdana" panose="020B0604030504040204" pitchFamily="34" charset="0"/>
                      </a:endParaRPr>
                    </a:p>
                  </a:txBody>
                  <a:tcPr marL="92788" marR="6186" marT="6186" marB="0"/>
                </a:tc>
                <a:tc>
                  <a:txBody>
                    <a:bodyPr/>
                    <a:lstStyle/>
                    <a:p>
                      <a:pPr algn="l" fontAlgn="t"/>
                      <a:r>
                        <a:rPr lang="en-US" sz="700" u="none" strike="noStrike">
                          <a:effectLst/>
                        </a:rPr>
                        <a:t>The grid() geometry manager organizes the widgets in the tabular form. We can specify the rows and columns as the options in the method call. We can also specify the column span (width) or </a:t>
                      </a:r>
                      <a:r>
                        <a:rPr lang="en-US" sz="700" u="none" strike="noStrike" err="1">
                          <a:effectLst/>
                        </a:rPr>
                        <a:t>rowspan</a:t>
                      </a:r>
                      <a:r>
                        <a:rPr lang="en-US" sz="700" u="none" strike="noStrike">
                          <a:effectLst/>
                        </a:rPr>
                        <a:t>(height) of a widget.</a:t>
                      </a:r>
                      <a:br>
                        <a:rPr lang="en-US" sz="700" u="none" strike="noStrike">
                          <a:effectLst/>
                        </a:rPr>
                      </a:br>
                      <a:r>
                        <a:rPr lang="en-US" sz="700" b="1" u="none" strike="noStrike">
                          <a:effectLst/>
                        </a:rPr>
                        <a:t>column</a:t>
                      </a:r>
                      <a:r>
                        <a:rPr lang="en-US" sz="700" u="none" strike="noStrike">
                          <a:effectLst/>
                        </a:rPr>
                        <a:t>: The column number in which the widget is to be placed. The leftmost column is represented by 0.</a:t>
                      </a:r>
                      <a:br>
                        <a:rPr lang="en-US" sz="700" u="none" strike="noStrike">
                          <a:effectLst/>
                        </a:rPr>
                      </a:br>
                      <a:r>
                        <a:rPr lang="en-US" sz="700" b="1" u="none" strike="noStrike" err="1">
                          <a:effectLst/>
                        </a:rPr>
                        <a:t>columnspan</a:t>
                      </a:r>
                      <a:r>
                        <a:rPr lang="en-US" sz="700" u="none" strike="noStrike">
                          <a:effectLst/>
                        </a:rPr>
                        <a:t>: The width of the widget. It represents the number of columns up to which, the column is expanded.</a:t>
                      </a:r>
                      <a:br>
                        <a:rPr lang="en-US" sz="700" u="none" strike="noStrike">
                          <a:effectLst/>
                        </a:rPr>
                      </a:br>
                      <a:r>
                        <a:rPr lang="en-US" sz="700" b="1" u="none" strike="noStrike" err="1">
                          <a:effectLst/>
                        </a:rPr>
                        <a:t>ipadx</a:t>
                      </a:r>
                      <a:r>
                        <a:rPr lang="en-US" sz="700" u="none" strike="noStrike">
                          <a:effectLst/>
                        </a:rPr>
                        <a:t>, </a:t>
                      </a:r>
                      <a:r>
                        <a:rPr lang="en-US" sz="700" b="1" u="none" strike="noStrike" err="1">
                          <a:effectLst/>
                        </a:rPr>
                        <a:t>ipady</a:t>
                      </a:r>
                      <a:r>
                        <a:rPr lang="en-US" sz="700" u="none" strike="noStrike">
                          <a:effectLst/>
                        </a:rPr>
                        <a:t>: It represents the number of pixels to pad the widget inside the widget's border.</a:t>
                      </a:r>
                      <a:br>
                        <a:rPr lang="en-US" sz="700" u="none" strike="noStrike">
                          <a:effectLst/>
                        </a:rPr>
                      </a:br>
                      <a:r>
                        <a:rPr lang="en-US" sz="700" b="1" u="none" strike="noStrike" err="1">
                          <a:effectLst/>
                        </a:rPr>
                        <a:t>padx</a:t>
                      </a:r>
                      <a:r>
                        <a:rPr lang="en-US" sz="700" u="none" strike="noStrike">
                          <a:effectLst/>
                        </a:rPr>
                        <a:t>, </a:t>
                      </a:r>
                      <a:r>
                        <a:rPr lang="en-US" sz="700" b="1" u="none" strike="noStrike" err="1">
                          <a:effectLst/>
                        </a:rPr>
                        <a:t>pady</a:t>
                      </a:r>
                      <a:r>
                        <a:rPr lang="en-US" sz="700" u="none" strike="noStrike">
                          <a:effectLst/>
                        </a:rPr>
                        <a:t>: It represents the number of pixels to pad the widget outside the widget's border.</a:t>
                      </a:r>
                      <a:br>
                        <a:rPr lang="en-US" sz="700" u="none" strike="noStrike">
                          <a:effectLst/>
                        </a:rPr>
                      </a:br>
                      <a:r>
                        <a:rPr lang="en-US" sz="700" b="1" u="none" strike="noStrike">
                          <a:effectLst/>
                        </a:rPr>
                        <a:t>row</a:t>
                      </a:r>
                      <a:r>
                        <a:rPr lang="en-US" sz="700" u="none" strike="noStrike">
                          <a:effectLst/>
                        </a:rPr>
                        <a:t>: The row number in which the widget is to be placed. The topmost row is represented by 0.</a:t>
                      </a:r>
                      <a:br>
                        <a:rPr lang="en-US" sz="700" u="none" strike="noStrike">
                          <a:effectLst/>
                        </a:rPr>
                      </a:br>
                      <a:r>
                        <a:rPr lang="en-US" sz="700" b="1" u="none" strike="noStrike" err="1">
                          <a:effectLst/>
                        </a:rPr>
                        <a:t>rowspan</a:t>
                      </a:r>
                      <a:r>
                        <a:rPr lang="en-US" sz="700" u="none" strike="noStrike">
                          <a:effectLst/>
                        </a:rPr>
                        <a:t>: The height of the widget, i.e. the number of the row up to which the widget is expanded.</a:t>
                      </a:r>
                      <a:br>
                        <a:rPr lang="en-US" sz="700" u="none" strike="noStrike">
                          <a:effectLst/>
                        </a:rPr>
                      </a:br>
                      <a:r>
                        <a:rPr lang="en-US" sz="700" b="1" u="none" strike="noStrike">
                          <a:effectLst/>
                        </a:rPr>
                        <a:t>sticky</a:t>
                      </a:r>
                      <a:r>
                        <a:rPr lang="en-US" sz="700" u="none" strike="noStrike">
                          <a:effectLst/>
                        </a:rPr>
                        <a:t>: If the cell is larger than a widget, then sticky is used to specify the position of the widget inside the cell. It may be the concatenation of the sticky letters representing the position of the widget. It may be N, E, W, S, NE, NW, NS, EW, ES.</a:t>
                      </a:r>
                      <a:endParaRPr lang="en-US" sz="700" b="0" i="0" u="none" strike="noStrike">
                        <a:solidFill>
                          <a:srgbClr val="000000"/>
                        </a:solidFill>
                        <a:effectLst/>
                        <a:latin typeface="Verdana" panose="020B0604030504040204" pitchFamily="34" charset="0"/>
                      </a:endParaRPr>
                    </a:p>
                  </a:txBody>
                  <a:tcPr marL="92788" marR="6186" marT="6186" marB="0"/>
                </a:tc>
                <a:extLst>
                  <a:ext uri="{0D108BD9-81ED-4DB2-BD59-A6C34878D82A}">
                    <a16:rowId xmlns:a16="http://schemas.microsoft.com/office/drawing/2014/main" val="3433111242"/>
                  </a:ext>
                </a:extLst>
              </a:tr>
              <a:tr h="1336145">
                <a:tc>
                  <a:txBody>
                    <a:bodyPr/>
                    <a:lstStyle/>
                    <a:p>
                      <a:pPr algn="l" fontAlgn="t"/>
                      <a:r>
                        <a:rPr lang="en-US" sz="700" u="none" strike="noStrike">
                          <a:effectLst/>
                        </a:rPr>
                        <a:t>place()</a:t>
                      </a:r>
                      <a:endParaRPr lang="en-US" sz="700" b="0" i="0" u="none" strike="noStrike">
                        <a:solidFill>
                          <a:srgbClr val="000000"/>
                        </a:solidFill>
                        <a:effectLst/>
                        <a:latin typeface="Verdana" panose="020B0604030504040204" pitchFamily="34" charset="0"/>
                      </a:endParaRPr>
                    </a:p>
                  </a:txBody>
                  <a:tcPr marL="92788" marR="6186" marT="6186" marB="0"/>
                </a:tc>
                <a:tc>
                  <a:txBody>
                    <a:bodyPr/>
                    <a:lstStyle/>
                    <a:p>
                      <a:pPr algn="l" fontAlgn="t"/>
                      <a:r>
                        <a:rPr lang="en-US" sz="700" u="none" strike="noStrike">
                          <a:effectLst/>
                        </a:rPr>
                        <a:t>The place() geometry manager organizes the widgets to the specific x and y coordinates.</a:t>
                      </a:r>
                      <a:br>
                        <a:rPr lang="en-US" sz="700" u="none" strike="noStrike">
                          <a:effectLst/>
                        </a:rPr>
                      </a:br>
                      <a:r>
                        <a:rPr lang="en-US" sz="700" u="none" strike="noStrike">
                          <a:effectLst/>
                        </a:rPr>
                        <a:t>Anchor: It represents the exact position of the widget within the container. The default value (direction) is NW (the upper left corner)</a:t>
                      </a:r>
                      <a:br>
                        <a:rPr lang="en-US" sz="700" u="none" strike="noStrike">
                          <a:effectLst/>
                        </a:rPr>
                      </a:br>
                      <a:r>
                        <a:rPr lang="en-US" sz="700" b="1" u="none" strike="noStrike" err="1">
                          <a:effectLst/>
                        </a:rPr>
                        <a:t>bordermode</a:t>
                      </a:r>
                      <a:r>
                        <a:rPr lang="en-US" sz="700" u="none" strike="noStrike">
                          <a:effectLst/>
                        </a:rPr>
                        <a:t>: The default value of the border type is INSIDE that refers to ignore the parent's inside the border. The other option is OUTSIDE.</a:t>
                      </a:r>
                      <a:br>
                        <a:rPr lang="en-US" sz="700" u="none" strike="noStrike">
                          <a:effectLst/>
                        </a:rPr>
                      </a:br>
                      <a:r>
                        <a:rPr lang="en-US" sz="700" b="1" u="none" strike="noStrike">
                          <a:effectLst/>
                        </a:rPr>
                        <a:t>height</a:t>
                      </a:r>
                      <a:r>
                        <a:rPr lang="en-US" sz="700" u="none" strike="noStrike">
                          <a:effectLst/>
                        </a:rPr>
                        <a:t>, </a:t>
                      </a:r>
                      <a:r>
                        <a:rPr lang="en-US" sz="700" b="1" u="none" strike="noStrike">
                          <a:effectLst/>
                        </a:rPr>
                        <a:t>width</a:t>
                      </a:r>
                      <a:r>
                        <a:rPr lang="en-US" sz="700" u="none" strike="noStrike">
                          <a:effectLst/>
                        </a:rPr>
                        <a:t>: It refers to the height and width in pixels.</a:t>
                      </a:r>
                      <a:br>
                        <a:rPr lang="en-US" sz="700" u="none" strike="noStrike">
                          <a:effectLst/>
                        </a:rPr>
                      </a:br>
                      <a:r>
                        <a:rPr lang="en-US" sz="700" b="1" u="none" strike="noStrike" err="1">
                          <a:effectLst/>
                        </a:rPr>
                        <a:t>relheight</a:t>
                      </a:r>
                      <a:r>
                        <a:rPr lang="en-US" sz="700" u="none" strike="noStrike">
                          <a:effectLst/>
                        </a:rPr>
                        <a:t>, </a:t>
                      </a:r>
                      <a:r>
                        <a:rPr lang="en-US" sz="700" b="1" u="none" strike="noStrike" err="1">
                          <a:effectLst/>
                        </a:rPr>
                        <a:t>relwidth</a:t>
                      </a:r>
                      <a:r>
                        <a:rPr lang="en-US" sz="700" u="none" strike="noStrike">
                          <a:effectLst/>
                        </a:rPr>
                        <a:t>: It is represented as the float between 0.0 and 1.0 indicating the fraction of the parent's height and width.</a:t>
                      </a:r>
                      <a:br>
                        <a:rPr lang="en-US" sz="700" u="none" strike="noStrike">
                          <a:effectLst/>
                        </a:rPr>
                      </a:br>
                      <a:r>
                        <a:rPr lang="en-US" sz="700" b="1" u="none" strike="noStrike" err="1">
                          <a:effectLst/>
                        </a:rPr>
                        <a:t>relx</a:t>
                      </a:r>
                      <a:r>
                        <a:rPr lang="en-US" sz="700" u="none" strike="noStrike">
                          <a:effectLst/>
                        </a:rPr>
                        <a:t>, </a:t>
                      </a:r>
                      <a:r>
                        <a:rPr lang="en-US" sz="700" b="1" u="none" strike="noStrike">
                          <a:effectLst/>
                        </a:rPr>
                        <a:t>rely</a:t>
                      </a:r>
                      <a:r>
                        <a:rPr lang="en-US" sz="700" u="none" strike="noStrike">
                          <a:effectLst/>
                        </a:rPr>
                        <a:t>: It is represented as the float between 0.0 and 1.0 that is the offset in the horizontal and vertical direction.</a:t>
                      </a:r>
                      <a:br>
                        <a:rPr lang="en-US" sz="700" u="none" strike="noStrike">
                          <a:effectLst/>
                        </a:rPr>
                      </a:br>
                      <a:r>
                        <a:rPr lang="en-US" sz="700" b="1" u="none" strike="noStrike">
                          <a:effectLst/>
                        </a:rPr>
                        <a:t>x</a:t>
                      </a:r>
                      <a:r>
                        <a:rPr lang="en-US" sz="700" u="none" strike="noStrike">
                          <a:effectLst/>
                        </a:rPr>
                        <a:t>, </a:t>
                      </a:r>
                      <a:r>
                        <a:rPr lang="en-US" sz="700" b="1" u="none" strike="noStrike">
                          <a:effectLst/>
                        </a:rPr>
                        <a:t>y</a:t>
                      </a:r>
                      <a:r>
                        <a:rPr lang="en-US" sz="700" u="none" strike="noStrike">
                          <a:effectLst/>
                        </a:rPr>
                        <a:t>: It refers to the horizontal and vertical offset in the pixels.</a:t>
                      </a:r>
                      <a:endParaRPr lang="en-US" sz="700" b="0" i="0" u="none" strike="noStrike">
                        <a:solidFill>
                          <a:srgbClr val="000000"/>
                        </a:solidFill>
                        <a:effectLst/>
                        <a:latin typeface="Verdana" panose="020B0604030504040204" pitchFamily="34" charset="0"/>
                      </a:endParaRPr>
                    </a:p>
                  </a:txBody>
                  <a:tcPr marL="92788" marR="6186" marT="6186" marB="0"/>
                </a:tc>
                <a:extLst>
                  <a:ext uri="{0D108BD9-81ED-4DB2-BD59-A6C34878D82A}">
                    <a16:rowId xmlns:a16="http://schemas.microsoft.com/office/drawing/2014/main" val="1992163657"/>
                  </a:ext>
                </a:extLst>
              </a:tr>
              <a:tr h="1336145">
                <a:tc>
                  <a:txBody>
                    <a:bodyPr/>
                    <a:lstStyle/>
                    <a:p>
                      <a:pPr algn="l" fontAlgn="t"/>
                      <a:r>
                        <a:rPr lang="en-US" sz="700" b="0" i="0" u="none" strike="noStrike">
                          <a:solidFill>
                            <a:srgbClr val="000000"/>
                          </a:solidFill>
                          <a:effectLst/>
                          <a:latin typeface="Verdana" panose="020B0604030504040204" pitchFamily="34" charset="0"/>
                        </a:rPr>
                        <a:t>geometry(width x height)</a:t>
                      </a:r>
                    </a:p>
                  </a:txBody>
                  <a:tcPr marL="92788" marR="6186" marT="6186" marB="0"/>
                </a:tc>
                <a:tc>
                  <a:txBody>
                    <a:bodyPr/>
                    <a:lstStyle/>
                    <a:p>
                      <a:pPr algn="l" fontAlgn="t"/>
                      <a:r>
                        <a:rPr lang="en-US" sz="700" b="0" i="0" u="none" strike="noStrike">
                          <a:solidFill>
                            <a:srgbClr val="000000"/>
                          </a:solidFill>
                          <a:effectLst/>
                          <a:latin typeface="Verdana" panose="020B0604030504040204" pitchFamily="34" charset="0"/>
                        </a:rPr>
                        <a:t>method creates the dimension of the </a:t>
                      </a:r>
                      <a:r>
                        <a:rPr lang="en-US" sz="700" b="0" i="0" u="none" strike="noStrike" err="1">
                          <a:solidFill>
                            <a:srgbClr val="000000"/>
                          </a:solidFill>
                          <a:effectLst/>
                          <a:latin typeface="Verdana" panose="020B0604030504040204" pitchFamily="34" charset="0"/>
                        </a:rPr>
                        <a:t>Tkinter</a:t>
                      </a:r>
                      <a:r>
                        <a:rPr lang="en-US" sz="700" b="0" i="0" u="none" strike="noStrike">
                          <a:solidFill>
                            <a:srgbClr val="000000"/>
                          </a:solidFill>
                          <a:effectLst/>
                          <a:latin typeface="Verdana" panose="020B0604030504040204" pitchFamily="34" charset="0"/>
                        </a:rPr>
                        <a:t> widget “###x###” </a:t>
                      </a:r>
                    </a:p>
                  </a:txBody>
                  <a:tcPr marL="92788" marR="6186" marT="6186" marB="0"/>
                </a:tc>
                <a:extLst>
                  <a:ext uri="{0D108BD9-81ED-4DB2-BD59-A6C34878D82A}">
                    <a16:rowId xmlns:a16="http://schemas.microsoft.com/office/drawing/2014/main" val="3630176947"/>
                  </a:ext>
                </a:extLst>
              </a:tr>
            </a:tbl>
          </a:graphicData>
        </a:graphic>
      </p:graphicFrame>
    </p:spTree>
    <p:extLst>
      <p:ext uri="{BB962C8B-B14F-4D97-AF65-F5344CB8AC3E}">
        <p14:creationId xmlns:p14="http://schemas.microsoft.com/office/powerpoint/2010/main" val="347854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Button (parent, options )</a:t>
            </a:r>
          </a:p>
        </p:txBody>
      </p: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2" name="Table 1">
            <a:extLst>
              <a:ext uri="{FF2B5EF4-FFF2-40B4-BE49-F238E27FC236}">
                <a16:creationId xmlns:a16="http://schemas.microsoft.com/office/drawing/2014/main" id="{B5D561EC-BB6D-402A-9980-C57F640FF99D}"/>
              </a:ext>
            </a:extLst>
          </p:cNvPr>
          <p:cNvGraphicFramePr>
            <a:graphicFrameLocks noGrp="1"/>
          </p:cNvGraphicFramePr>
          <p:nvPr>
            <p:extLst>
              <p:ext uri="{D42A27DB-BD31-4B8C-83A1-F6EECF244321}">
                <p14:modId xmlns:p14="http://schemas.microsoft.com/office/powerpoint/2010/main" val="592569471"/>
              </p:ext>
            </p:extLst>
          </p:nvPr>
        </p:nvGraphicFramePr>
        <p:xfrm>
          <a:off x="2286635" y="1180571"/>
          <a:ext cx="5270500" cy="4123690"/>
        </p:xfrm>
        <a:graphic>
          <a:graphicData uri="http://schemas.openxmlformats.org/drawingml/2006/table">
            <a:tbl>
              <a:tblPr>
                <a:tableStyleId>{5C22544A-7EE6-4342-B048-85BDC9FD1C3A}</a:tableStyleId>
              </a:tblPr>
              <a:tblGrid>
                <a:gridCol w="1168400">
                  <a:extLst>
                    <a:ext uri="{9D8B030D-6E8A-4147-A177-3AD203B41FA5}">
                      <a16:colId xmlns:a16="http://schemas.microsoft.com/office/drawing/2014/main" val="4224755912"/>
                    </a:ext>
                  </a:extLst>
                </a:gridCol>
                <a:gridCol w="4102100">
                  <a:extLst>
                    <a:ext uri="{9D8B030D-6E8A-4147-A177-3AD203B41FA5}">
                      <a16:colId xmlns:a16="http://schemas.microsoft.com/office/drawing/2014/main" val="3759674333"/>
                    </a:ext>
                  </a:extLst>
                </a:gridCol>
              </a:tblGrid>
              <a:tr h="184150">
                <a:tc>
                  <a:txBody>
                    <a:bodyPr/>
                    <a:lstStyle/>
                    <a:p>
                      <a:pPr algn="l" fontAlgn="t"/>
                      <a:r>
                        <a:rPr lang="en-US" sz="800" u="none" strike="noStrike">
                          <a:effectLst/>
                        </a:rPr>
                        <a:t>Option</a:t>
                      </a:r>
                      <a:endParaRPr lang="en-US" sz="800" b="1" i="0" u="none" strike="noStrike">
                        <a:solidFill>
                          <a:srgbClr val="000000"/>
                        </a:solidFill>
                        <a:effectLst/>
                        <a:latin typeface="Arial" panose="020B0604020202020204" pitchFamily="34" charset="0"/>
                      </a:endParaRPr>
                    </a:p>
                  </a:txBody>
                  <a:tcPr marL="6350" marR="6350" marT="6350" marB="0"/>
                </a:tc>
                <a:tc>
                  <a:txBody>
                    <a:bodyPr/>
                    <a:lstStyle/>
                    <a:p>
                      <a:pPr algn="l" fontAlgn="t"/>
                      <a:r>
                        <a:rPr lang="en-US" sz="800" u="none" strike="noStrike">
                          <a:effectLst/>
                        </a:rPr>
                        <a:t>Description</a:t>
                      </a:r>
                      <a:endParaRPr lang="en-US" sz="800" b="1" i="0" u="none" strike="noStrike">
                        <a:solidFill>
                          <a:srgbClr val="000000"/>
                        </a:solidFill>
                        <a:effectLst/>
                        <a:latin typeface="Arial" panose="020B0604020202020204" pitchFamily="34" charset="0"/>
                      </a:endParaRPr>
                    </a:p>
                  </a:txBody>
                  <a:tcPr marL="6350" marR="6350" marT="6350" marB="0"/>
                </a:tc>
                <a:extLst>
                  <a:ext uri="{0D108BD9-81ED-4DB2-BD59-A6C34878D82A}">
                    <a16:rowId xmlns:a16="http://schemas.microsoft.com/office/drawing/2014/main" val="2752546895"/>
                  </a:ext>
                </a:extLst>
              </a:tr>
              <a:tr h="184150">
                <a:tc>
                  <a:txBody>
                    <a:bodyPr/>
                    <a:lstStyle/>
                    <a:p>
                      <a:pPr algn="l" fontAlgn="t"/>
                      <a:r>
                        <a:rPr lang="en-US" sz="800" u="none" strike="noStrike">
                          <a:effectLst/>
                        </a:rPr>
                        <a:t>activebackground</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background of the button when the mouse hover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945925698"/>
                  </a:ext>
                </a:extLst>
              </a:tr>
              <a:tr h="184150">
                <a:tc>
                  <a:txBody>
                    <a:bodyPr/>
                    <a:lstStyle/>
                    <a:p>
                      <a:pPr algn="l" fontAlgn="t"/>
                      <a:r>
                        <a:rPr lang="en-US" sz="800" u="none" strike="noStrike">
                          <a:effectLst/>
                        </a:rPr>
                        <a:t>activeforeground</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font color of the button when the mouse hover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1222942862"/>
                  </a:ext>
                </a:extLst>
              </a:tr>
              <a:tr h="184150">
                <a:tc>
                  <a:txBody>
                    <a:bodyPr/>
                    <a:lstStyle/>
                    <a:p>
                      <a:pPr algn="l" fontAlgn="t"/>
                      <a:r>
                        <a:rPr lang="en-US" sz="800" u="none" strike="noStrike">
                          <a:effectLst/>
                        </a:rPr>
                        <a:t>Bd</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border width in pixels.</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1710913922"/>
                  </a:ext>
                </a:extLst>
              </a:tr>
              <a:tr h="184150">
                <a:tc>
                  <a:txBody>
                    <a:bodyPr/>
                    <a:lstStyle/>
                    <a:p>
                      <a:pPr algn="l" fontAlgn="t"/>
                      <a:r>
                        <a:rPr lang="en-US" sz="800" u="none" strike="noStrike">
                          <a:effectLst/>
                        </a:rPr>
                        <a:t>Bg</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background color of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238494716"/>
                  </a:ext>
                </a:extLst>
              </a:tr>
              <a:tr h="184150">
                <a:tc>
                  <a:txBody>
                    <a:bodyPr/>
                    <a:lstStyle/>
                    <a:p>
                      <a:pPr algn="l" fontAlgn="t"/>
                      <a:r>
                        <a:rPr lang="en-US" sz="800" u="none" strike="noStrike">
                          <a:effectLst/>
                        </a:rPr>
                        <a:t>Command</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is set to the function call which is scheduled when the function is called.</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120121187"/>
                  </a:ext>
                </a:extLst>
              </a:tr>
              <a:tr h="184150">
                <a:tc>
                  <a:txBody>
                    <a:bodyPr/>
                    <a:lstStyle/>
                    <a:p>
                      <a:pPr algn="l" fontAlgn="t"/>
                      <a:r>
                        <a:rPr lang="en-US" sz="800" u="none" strike="noStrike">
                          <a:effectLst/>
                        </a:rPr>
                        <a:t>Fg</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Foreground color of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541403530"/>
                  </a:ext>
                </a:extLst>
              </a:tr>
              <a:tr h="184150">
                <a:tc>
                  <a:txBody>
                    <a:bodyPr/>
                    <a:lstStyle/>
                    <a:p>
                      <a:pPr algn="l" fontAlgn="t"/>
                      <a:r>
                        <a:rPr lang="en-US" sz="800" u="none" strike="noStrike">
                          <a:effectLst/>
                        </a:rPr>
                        <a:t>Font</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The font of the button text.</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179168307"/>
                  </a:ext>
                </a:extLst>
              </a:tr>
              <a:tr h="254000">
                <a:tc>
                  <a:txBody>
                    <a:bodyPr/>
                    <a:lstStyle/>
                    <a:p>
                      <a:pPr algn="l" fontAlgn="t"/>
                      <a:r>
                        <a:rPr lang="en-US" sz="800" u="none" strike="noStrike">
                          <a:effectLst/>
                        </a:rPr>
                        <a:t>Height</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The height of the button. The height is represented in the number of text lines for the textual lines or the number of pixels for the images.</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603217632"/>
                  </a:ext>
                </a:extLst>
              </a:tr>
              <a:tr h="184150">
                <a:tc>
                  <a:txBody>
                    <a:bodyPr/>
                    <a:lstStyle/>
                    <a:p>
                      <a:pPr algn="l" fontAlgn="t"/>
                      <a:r>
                        <a:rPr lang="en-US" sz="800" u="none" strike="noStrike">
                          <a:effectLst/>
                        </a:rPr>
                        <a:t>Highlightcolor</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The color of the highlight when the button has the focus.</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555911116"/>
                  </a:ext>
                </a:extLst>
              </a:tr>
              <a:tr h="190500">
                <a:tc>
                  <a:txBody>
                    <a:bodyPr/>
                    <a:lstStyle/>
                    <a:p>
                      <a:pPr algn="l" fontAlgn="t"/>
                      <a:r>
                        <a:rPr lang="en-US" sz="800" u="none" strike="noStrike">
                          <a:effectLst/>
                        </a:rPr>
                        <a:t>Image</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is set to the image displayed on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002934721"/>
                  </a:ext>
                </a:extLst>
              </a:tr>
              <a:tr h="254000">
                <a:tc>
                  <a:txBody>
                    <a:bodyPr/>
                    <a:lstStyle/>
                    <a:p>
                      <a:pPr algn="l" fontAlgn="t"/>
                      <a:r>
                        <a:rPr lang="en-US" sz="800" u="none" strike="noStrike">
                          <a:effectLst/>
                        </a:rPr>
                        <a:t>justify</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illustrates the way by which the multiple text lines are represented. It is set to LEFT for left justification, RIGHT for the right justification, and CENTER for the center.</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214178770"/>
                  </a:ext>
                </a:extLst>
              </a:tr>
              <a:tr h="190500">
                <a:tc>
                  <a:txBody>
                    <a:bodyPr/>
                    <a:lstStyle/>
                    <a:p>
                      <a:pPr algn="l" fontAlgn="t"/>
                      <a:r>
                        <a:rPr lang="en-US" sz="800" u="none" strike="noStrike">
                          <a:effectLst/>
                        </a:rPr>
                        <a:t>Padx</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Additional padding to the button in the horizontal direction.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700518569"/>
                  </a:ext>
                </a:extLst>
              </a:tr>
              <a:tr h="184150">
                <a:tc>
                  <a:txBody>
                    <a:bodyPr/>
                    <a:lstStyle/>
                    <a:p>
                      <a:pPr algn="l" fontAlgn="t"/>
                      <a:r>
                        <a:rPr lang="en-US" sz="800" u="none" strike="noStrike">
                          <a:effectLst/>
                        </a:rPr>
                        <a:t>pady</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Additional padding to the button in the vertical direction.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4193021123"/>
                  </a:ext>
                </a:extLst>
              </a:tr>
              <a:tr h="190500">
                <a:tc>
                  <a:txBody>
                    <a:bodyPr/>
                    <a:lstStyle/>
                    <a:p>
                      <a:pPr algn="l" fontAlgn="t"/>
                      <a:r>
                        <a:rPr lang="en-US" sz="800" u="none" strike="noStrike">
                          <a:effectLst/>
                        </a:rPr>
                        <a:t>Relief</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type of the border. It can be SUNKEN, RAISED, GROOVE, and RIDGE.</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403835251"/>
                  </a:ext>
                </a:extLst>
              </a:tr>
              <a:tr h="254000">
                <a:tc>
                  <a:txBody>
                    <a:bodyPr/>
                    <a:lstStyle/>
                    <a:p>
                      <a:pPr algn="l" fontAlgn="t"/>
                      <a:r>
                        <a:rPr lang="en-US" sz="800" u="none" strike="noStrike">
                          <a:effectLst/>
                        </a:rPr>
                        <a:t>State</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This option is set to DISABLED to make the button unresponsive. The ACTIVE represents the active state of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69094466"/>
                  </a:ext>
                </a:extLst>
              </a:tr>
              <a:tr h="190500">
                <a:tc>
                  <a:txBody>
                    <a:bodyPr/>
                    <a:lstStyle/>
                    <a:p>
                      <a:pPr algn="l" fontAlgn="t"/>
                      <a:r>
                        <a:rPr lang="en-US" sz="800" u="none" strike="noStrike">
                          <a:effectLst/>
                        </a:rPr>
                        <a:t>Underline</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Set this option to make the button text underlined.</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934257009"/>
                  </a:ext>
                </a:extLst>
              </a:tr>
              <a:tr h="254000">
                <a:tc>
                  <a:txBody>
                    <a:bodyPr/>
                    <a:lstStyle/>
                    <a:p>
                      <a:pPr algn="l" fontAlgn="t"/>
                      <a:r>
                        <a:rPr lang="en-US" sz="800" u="none" strike="noStrike">
                          <a:effectLst/>
                        </a:rPr>
                        <a:t>Width</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The width of the button. It exists as a number of letters for textual buttons or pixels for image buttons.</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276530067"/>
                  </a:ext>
                </a:extLst>
              </a:tr>
              <a:tr h="260350">
                <a:tc>
                  <a:txBody>
                    <a:bodyPr/>
                    <a:lstStyle/>
                    <a:p>
                      <a:pPr algn="l" fontAlgn="t"/>
                      <a:r>
                        <a:rPr lang="en-US" sz="800" u="none" strike="noStrike">
                          <a:effectLst/>
                        </a:rPr>
                        <a:t>Wraplength</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If the value is set to a positive number, the text lines will be wrapped to fit within this length.</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4221740961"/>
                  </a:ext>
                </a:extLst>
              </a:tr>
            </a:tbl>
          </a:graphicData>
        </a:graphic>
      </p:graphicFrame>
    </p:spTree>
    <p:extLst>
      <p:ext uri="{BB962C8B-B14F-4D97-AF65-F5344CB8AC3E}">
        <p14:creationId xmlns:p14="http://schemas.microsoft.com/office/powerpoint/2010/main" val="301735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26" name="Rectangle 25">
            <a:extLst>
              <a:ext uri="{FF2B5EF4-FFF2-40B4-BE49-F238E27FC236}">
                <a16:creationId xmlns:a16="http://schemas.microsoft.com/office/drawing/2014/main" id="{31DCB0A3-7938-44A9-8E96-4503099BCDAF}"/>
              </a:ext>
            </a:extLst>
          </p:cNvPr>
          <p:cNvSpPr/>
          <p:nvPr/>
        </p:nvSpPr>
        <p:spPr>
          <a:xfrm>
            <a:off x="353785" y="1079650"/>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&lt;&lt;app&gt;&gt;</a:t>
            </a:r>
          </a:p>
          <a:p>
            <a:pPr algn="ctr"/>
            <a:r>
              <a:rPr lang="en-US" sz="800" err="1">
                <a:solidFill>
                  <a:schemeClr val="bg1"/>
                </a:solidFill>
                <a:latin typeface="Arial" panose="020B0604020202020204" pitchFamily="34" charset="0"/>
                <a:cs typeface="Arial" panose="020B0604020202020204" pitchFamily="34" charset="0"/>
              </a:rPr>
              <a:t>MyApp</a:t>
            </a:r>
            <a:endParaRPr lang="en-US" sz="800">
              <a:solidFill>
                <a:schemeClr val="bg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17FAA200-2E85-4714-B214-7880C91FDDB8}"/>
              </a:ext>
            </a:extLst>
          </p:cNvPr>
          <p:cNvSpPr/>
          <p:nvPr/>
        </p:nvSpPr>
        <p:spPr>
          <a:xfrm>
            <a:off x="353775" y="1953864"/>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Sensors_App_View</a:t>
            </a:r>
            <a:endParaRPr lang="en-US" sz="800">
              <a:solidFill>
                <a:schemeClr val="bg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5B769650-95FD-48C4-B4D0-38879CD7977A}"/>
              </a:ext>
            </a:extLst>
          </p:cNvPr>
          <p:cNvSpPr/>
          <p:nvPr/>
        </p:nvSpPr>
        <p:spPr>
          <a:xfrm>
            <a:off x="353781" y="1325216"/>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app</a:t>
            </a:r>
          </a:p>
        </p:txBody>
      </p:sp>
      <p:sp>
        <p:nvSpPr>
          <p:cNvPr id="32" name="Rectangle 31">
            <a:extLst>
              <a:ext uri="{FF2B5EF4-FFF2-40B4-BE49-F238E27FC236}">
                <a16:creationId xmlns:a16="http://schemas.microsoft.com/office/drawing/2014/main" id="{E2CD385C-2C3D-4472-AAB5-D39E2036F060}"/>
              </a:ext>
            </a:extLst>
          </p:cNvPr>
          <p:cNvSpPr/>
          <p:nvPr/>
        </p:nvSpPr>
        <p:spPr>
          <a:xfrm>
            <a:off x="353780" y="148237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version</a:t>
            </a:r>
          </a:p>
        </p:txBody>
      </p:sp>
      <p:sp>
        <p:nvSpPr>
          <p:cNvPr id="34" name="Rectangle 33">
            <a:extLst>
              <a:ext uri="{FF2B5EF4-FFF2-40B4-BE49-F238E27FC236}">
                <a16:creationId xmlns:a16="http://schemas.microsoft.com/office/drawing/2014/main" id="{5E95F1AB-08F3-45A6-B0AD-F5606D27DD4D}"/>
              </a:ext>
            </a:extLst>
          </p:cNvPr>
          <p:cNvSpPr/>
          <p:nvPr/>
        </p:nvSpPr>
        <p:spPr>
          <a:xfrm>
            <a:off x="353779" y="164112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Setup_page</a:t>
            </a:r>
            <a:endParaRPr lang="en-US" sz="800">
              <a:solidFill>
                <a:schemeClr val="bg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9C973405-523C-4778-9365-25EC339BF6F6}"/>
              </a:ext>
            </a:extLst>
          </p:cNvPr>
          <p:cNvSpPr/>
          <p:nvPr/>
        </p:nvSpPr>
        <p:spPr>
          <a:xfrm>
            <a:off x="353775" y="179670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App_Name</a:t>
            </a:r>
            <a:endParaRPr lang="en-US" sz="800">
              <a:solidFill>
                <a:schemeClr val="bg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83712BDE-C3C9-4D57-890C-F5F88EAE0CCE}"/>
              </a:ext>
            </a:extLst>
          </p:cNvPr>
          <p:cNvSpPr/>
          <p:nvPr/>
        </p:nvSpPr>
        <p:spPr>
          <a:xfrm>
            <a:off x="353775" y="2110495"/>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application_loop</a:t>
            </a:r>
            <a:r>
              <a:rPr lang="en-US" sz="800">
                <a:solidFill>
                  <a:schemeClr val="bg1"/>
                </a:solidFill>
                <a:latin typeface="Arial" panose="020B0604020202020204" pitchFamily="34" charset="0"/>
                <a:cs typeface="Arial" panose="020B0604020202020204" pitchFamily="34" charset="0"/>
              </a:rPr>
              <a:t>()</a:t>
            </a:r>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Menu ( parent, options )</a:t>
            </a:r>
          </a:p>
        </p:txBody>
      </p:sp>
      <p:sp>
        <p:nvSpPr>
          <p:cNvPr id="43" name="Diamond 42">
            <a:extLst>
              <a:ext uri="{FF2B5EF4-FFF2-40B4-BE49-F238E27FC236}">
                <a16:creationId xmlns:a16="http://schemas.microsoft.com/office/drawing/2014/main" id="{66DED7F8-2663-40B2-8902-67EB2C0F1E45}"/>
              </a:ext>
            </a:extLst>
          </p:cNvPr>
          <p:cNvSpPr/>
          <p:nvPr/>
        </p:nvSpPr>
        <p:spPr>
          <a:xfrm>
            <a:off x="882955" y="748976"/>
            <a:ext cx="133350" cy="157162"/>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A13E60F4-04B3-4BE5-A2CC-10BCE087E001}"/>
              </a:ext>
            </a:extLst>
          </p:cNvPr>
          <p:cNvCxnSpPr>
            <a:stCxn id="43" idx="2"/>
            <a:endCxn id="26" idx="0"/>
          </p:cNvCxnSpPr>
          <p:nvPr/>
        </p:nvCxnSpPr>
        <p:spPr>
          <a:xfrm>
            <a:off x="949630" y="906138"/>
            <a:ext cx="0" cy="173512"/>
          </a:xfrm>
          <a:prstGeom prst="lin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12" name="Table 11">
            <a:extLst>
              <a:ext uri="{FF2B5EF4-FFF2-40B4-BE49-F238E27FC236}">
                <a16:creationId xmlns:a16="http://schemas.microsoft.com/office/drawing/2014/main" id="{9B3AF8EE-CDBC-4B77-B335-60D9E00A7709}"/>
              </a:ext>
            </a:extLst>
          </p:cNvPr>
          <p:cNvGraphicFramePr>
            <a:graphicFrameLocks noGrp="1"/>
          </p:cNvGraphicFramePr>
          <p:nvPr>
            <p:extLst>
              <p:ext uri="{D42A27DB-BD31-4B8C-83A1-F6EECF244321}">
                <p14:modId xmlns:p14="http://schemas.microsoft.com/office/powerpoint/2010/main" val="2580763394"/>
              </p:ext>
            </p:extLst>
          </p:nvPr>
        </p:nvGraphicFramePr>
        <p:xfrm>
          <a:off x="2965784" y="1482378"/>
          <a:ext cx="2762885" cy="4276297"/>
        </p:xfrm>
        <a:graphic>
          <a:graphicData uri="http://schemas.openxmlformats.org/drawingml/2006/table">
            <a:tbl>
              <a:tblPr/>
              <a:tblGrid>
                <a:gridCol w="863065">
                  <a:extLst>
                    <a:ext uri="{9D8B030D-6E8A-4147-A177-3AD203B41FA5}">
                      <a16:colId xmlns:a16="http://schemas.microsoft.com/office/drawing/2014/main" val="2976625902"/>
                    </a:ext>
                  </a:extLst>
                </a:gridCol>
                <a:gridCol w="1899820">
                  <a:extLst>
                    <a:ext uri="{9D8B030D-6E8A-4147-A177-3AD203B41FA5}">
                      <a16:colId xmlns:a16="http://schemas.microsoft.com/office/drawing/2014/main" val="3079731328"/>
                    </a:ext>
                  </a:extLst>
                </a:gridCol>
              </a:tblGrid>
              <a:tr h="142897">
                <a:tc>
                  <a:txBody>
                    <a:bodyPr/>
                    <a:lstStyle/>
                    <a:p>
                      <a:pPr algn="l" fontAlgn="b"/>
                      <a:r>
                        <a:rPr lang="en-US" sz="800" u="none" strike="noStrike">
                          <a:effectLst/>
                        </a:rPr>
                        <a:t>option</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t"/>
                      <a:r>
                        <a:rPr lang="en-US" sz="600" u="none" strike="noStrike">
                          <a:effectLst/>
                        </a:rPr>
                        <a:t>Description</a:t>
                      </a:r>
                      <a:endParaRPr lang="en-US" sz="600" b="1" i="0" u="none" strike="noStrike">
                        <a:solidFill>
                          <a:srgbClr val="000000"/>
                        </a:solidFill>
                        <a:effectLst/>
                        <a:latin typeface="Arial" panose="020B0604020202020204" pitchFamily="34" charset="0"/>
                      </a:endParaRPr>
                    </a:p>
                  </a:txBody>
                  <a:tcPr marL="4763" marR="4763" marT="4763" marB="0"/>
                </a:tc>
                <a:extLst>
                  <a:ext uri="{0D108BD9-81ED-4DB2-BD59-A6C34878D82A}">
                    <a16:rowId xmlns:a16="http://schemas.microsoft.com/office/drawing/2014/main" val="3318948858"/>
                  </a:ext>
                </a:extLst>
              </a:tr>
              <a:tr h="195292">
                <a:tc>
                  <a:txBody>
                    <a:bodyPr/>
                    <a:lstStyle/>
                    <a:p>
                      <a:pPr algn="just" fontAlgn="ctr"/>
                      <a:r>
                        <a:rPr lang="en-US" sz="600" u="none" strike="noStrike">
                          <a:effectLst/>
                        </a:rPr>
                        <a:t>activebackground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background color that will appear on a choice when it is under the mouse.</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2502478838"/>
                  </a:ext>
                </a:extLst>
              </a:tr>
              <a:tr h="290557">
                <a:tc>
                  <a:txBody>
                    <a:bodyPr/>
                    <a:lstStyle/>
                    <a:p>
                      <a:pPr algn="just" fontAlgn="ctr"/>
                      <a:r>
                        <a:rPr lang="en-US" sz="600" u="none" strike="noStrike" err="1">
                          <a:effectLst/>
                        </a:rPr>
                        <a:t>activeborderwidth</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Specifies the width of a border drawn around a choice when it is under the mouse. Default is 1 pixel.</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504028370"/>
                  </a:ext>
                </a:extLst>
              </a:tr>
              <a:tr h="195292">
                <a:tc>
                  <a:txBody>
                    <a:bodyPr/>
                    <a:lstStyle/>
                    <a:p>
                      <a:pPr algn="just" fontAlgn="ctr"/>
                      <a:r>
                        <a:rPr lang="en-US" sz="600" u="none" strike="noStrike">
                          <a:effectLst/>
                        </a:rPr>
                        <a:t>activeforeground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foreground color that will appear on a choice when it is under the mouse.</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1390087353"/>
                  </a:ext>
                </a:extLst>
              </a:tr>
              <a:tr h="290557">
                <a:tc>
                  <a:txBody>
                    <a:bodyPr/>
                    <a:lstStyle/>
                    <a:p>
                      <a:pPr algn="just" fontAlgn="ctr"/>
                      <a:r>
                        <a:rPr lang="en-US" sz="600" u="none" strike="noStrike">
                          <a:effectLst/>
                        </a:rPr>
                        <a:t>bg</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background color for choices not under the mouse.</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738300905"/>
                  </a:ext>
                </a:extLst>
              </a:tr>
              <a:tr h="195292">
                <a:tc>
                  <a:txBody>
                    <a:bodyPr/>
                    <a:lstStyle/>
                    <a:p>
                      <a:pPr algn="just" fontAlgn="ctr"/>
                      <a:r>
                        <a:rPr lang="en-US" sz="600" u="none" strike="noStrike">
                          <a:effectLst/>
                        </a:rPr>
                        <a:t>bd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width of the border around all the choices. Default is 1.</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280871813"/>
                  </a:ext>
                </a:extLst>
              </a:tr>
              <a:tr h="290557">
                <a:tc>
                  <a:txBody>
                    <a:bodyPr/>
                    <a:lstStyle/>
                    <a:p>
                      <a:pPr algn="just" fontAlgn="ctr"/>
                      <a:r>
                        <a:rPr lang="en-US" sz="600" u="none" strike="noStrike">
                          <a:effectLst/>
                        </a:rPr>
                        <a:t>cursor</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cursor that appears when the mouse is over the choices, but only when the menu has been torn off.</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2150382488"/>
                  </a:ext>
                </a:extLst>
              </a:tr>
              <a:tr h="195292">
                <a:tc>
                  <a:txBody>
                    <a:bodyPr/>
                    <a:lstStyle/>
                    <a:p>
                      <a:pPr algn="just" fontAlgn="ctr"/>
                      <a:r>
                        <a:rPr lang="en-US" sz="600" u="none" strike="noStrike">
                          <a:effectLst/>
                        </a:rPr>
                        <a:t>disabledforeground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color of the text for items whose state is DISABLED.</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46839431"/>
                  </a:ext>
                </a:extLst>
              </a:tr>
              <a:tr h="195292">
                <a:tc>
                  <a:txBody>
                    <a:bodyPr/>
                    <a:lstStyle/>
                    <a:p>
                      <a:pPr algn="just" fontAlgn="ctr"/>
                      <a:r>
                        <a:rPr lang="en-US" sz="600" u="none" strike="noStrike">
                          <a:effectLst/>
                        </a:rPr>
                        <a:t>font</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default font for textual choices.</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650682916"/>
                  </a:ext>
                </a:extLst>
              </a:tr>
              <a:tr h="195292">
                <a:tc>
                  <a:txBody>
                    <a:bodyPr/>
                    <a:lstStyle/>
                    <a:p>
                      <a:pPr algn="just" fontAlgn="ctr"/>
                      <a:r>
                        <a:rPr lang="en-US" sz="600" u="none" strike="noStrike">
                          <a:effectLst/>
                        </a:rPr>
                        <a:t>fg</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foreground color used for choices not under the mouse.</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1179374413"/>
                  </a:ext>
                </a:extLst>
              </a:tr>
              <a:tr h="290557">
                <a:tc>
                  <a:txBody>
                    <a:bodyPr/>
                    <a:lstStyle/>
                    <a:p>
                      <a:pPr algn="just" fontAlgn="ctr"/>
                      <a:r>
                        <a:rPr lang="en-US" sz="600" u="none" strike="noStrike">
                          <a:effectLst/>
                        </a:rPr>
                        <a:t>postcommand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You can set this option to a procedure, and that procedure will be called every time someone brings up this menu.</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1372397472"/>
                  </a:ext>
                </a:extLst>
              </a:tr>
              <a:tr h="0">
                <a:tc>
                  <a:txBody>
                    <a:bodyPr/>
                    <a:lstStyle/>
                    <a:p>
                      <a:pPr algn="just" fontAlgn="ctr"/>
                      <a:r>
                        <a:rPr lang="en-US" sz="600" u="none" strike="noStrike">
                          <a:effectLst/>
                        </a:rPr>
                        <a:t>relief</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default 3-D effect for menus is relief=RAISED.</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394745855"/>
                  </a:ext>
                </a:extLst>
              </a:tr>
              <a:tr h="290557">
                <a:tc>
                  <a:txBody>
                    <a:bodyPr/>
                    <a:lstStyle/>
                    <a:p>
                      <a:pPr algn="just" fontAlgn="ctr"/>
                      <a:r>
                        <a:rPr lang="en-US" sz="600" u="none" strike="noStrike">
                          <a:effectLst/>
                        </a:rPr>
                        <a:t>image</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To display an image on this menubutton.</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936143303"/>
                  </a:ext>
                </a:extLst>
              </a:tr>
              <a:tr h="195292">
                <a:tc>
                  <a:txBody>
                    <a:bodyPr/>
                    <a:lstStyle/>
                    <a:p>
                      <a:pPr algn="just" fontAlgn="ctr"/>
                      <a:r>
                        <a:rPr lang="en-US" sz="600" u="none" strike="noStrike">
                          <a:effectLst/>
                        </a:rPr>
                        <a:t>selectcolor</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Specifies the color displayed in checkbuttons and radiobuttons when they are selected.</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462251891"/>
                  </a:ext>
                </a:extLst>
              </a:tr>
              <a:tr h="576350">
                <a:tc>
                  <a:txBody>
                    <a:bodyPr/>
                    <a:lstStyle/>
                    <a:p>
                      <a:pPr algn="just" fontAlgn="ctr"/>
                      <a:r>
                        <a:rPr lang="en-US" sz="600" u="none" strike="noStrike">
                          <a:effectLst/>
                        </a:rPr>
                        <a:t>tearoff</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Normally, a menu can be torn off, the first position (position 0) in the list of choices is occupied by the tear-off element, and the additional choices are added starting at position 1. If you set tearoff=0, the menu will not have a tear-off feature, and choices will be added starting at position 0.</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941825927"/>
                  </a:ext>
                </a:extLst>
              </a:tr>
              <a:tr h="481085">
                <a:tc>
                  <a:txBody>
                    <a:bodyPr/>
                    <a:lstStyle/>
                    <a:p>
                      <a:pPr algn="just" fontAlgn="ctr"/>
                      <a:r>
                        <a:rPr lang="en-US" sz="600" u="none" strike="noStrike">
                          <a:effectLst/>
                        </a:rPr>
                        <a:t>title</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Normally, the title of a tear-off menu window will be the same as the text of the </a:t>
                      </a:r>
                      <a:r>
                        <a:rPr lang="en-US" sz="600" u="none" strike="noStrike" err="1">
                          <a:effectLst/>
                        </a:rPr>
                        <a:t>menubutton</a:t>
                      </a:r>
                      <a:r>
                        <a:rPr lang="en-US" sz="600" u="none" strike="noStrike">
                          <a:effectLst/>
                        </a:rPr>
                        <a:t> or cascade that lead to this menu. If you want to change the title of that window, set the title option to that string.</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1535566208"/>
                  </a:ext>
                </a:extLst>
              </a:tr>
            </a:tbl>
          </a:graphicData>
        </a:graphic>
      </p:graphicFrame>
      <p:graphicFrame>
        <p:nvGraphicFramePr>
          <p:cNvPr id="13" name="Table 12">
            <a:extLst>
              <a:ext uri="{FF2B5EF4-FFF2-40B4-BE49-F238E27FC236}">
                <a16:creationId xmlns:a16="http://schemas.microsoft.com/office/drawing/2014/main" id="{4C8C62DD-A62E-49A8-9662-B097F232B1AC}"/>
              </a:ext>
            </a:extLst>
          </p:cNvPr>
          <p:cNvGraphicFramePr>
            <a:graphicFrameLocks noGrp="1"/>
          </p:cNvGraphicFramePr>
          <p:nvPr>
            <p:extLst>
              <p:ext uri="{D42A27DB-BD31-4B8C-83A1-F6EECF244321}">
                <p14:modId xmlns:p14="http://schemas.microsoft.com/office/powerpoint/2010/main" val="3176518837"/>
              </p:ext>
            </p:extLst>
          </p:nvPr>
        </p:nvGraphicFramePr>
        <p:xfrm>
          <a:off x="6096000" y="1482378"/>
          <a:ext cx="4331808" cy="3572510"/>
        </p:xfrm>
        <a:graphic>
          <a:graphicData uri="http://schemas.openxmlformats.org/drawingml/2006/table">
            <a:tbl>
              <a:tblPr/>
              <a:tblGrid>
                <a:gridCol w="1700213">
                  <a:extLst>
                    <a:ext uri="{9D8B030D-6E8A-4147-A177-3AD203B41FA5}">
                      <a16:colId xmlns:a16="http://schemas.microsoft.com/office/drawing/2014/main" val="935556573"/>
                    </a:ext>
                  </a:extLst>
                </a:gridCol>
                <a:gridCol w="2631595">
                  <a:extLst>
                    <a:ext uri="{9D8B030D-6E8A-4147-A177-3AD203B41FA5}">
                      <a16:colId xmlns:a16="http://schemas.microsoft.com/office/drawing/2014/main" val="3605531321"/>
                    </a:ext>
                  </a:extLst>
                </a:gridCol>
              </a:tblGrid>
              <a:tr h="190500">
                <a:tc>
                  <a:txBody>
                    <a:bodyPr/>
                    <a:lstStyle/>
                    <a:p>
                      <a:pPr algn="ctr" fontAlgn="t"/>
                      <a:r>
                        <a:rPr lang="en-US" sz="800" u="none" strike="noStrike">
                          <a:effectLst/>
                        </a:rPr>
                        <a:t>Method</a:t>
                      </a:r>
                      <a:endParaRPr lang="en-US" sz="800" b="1" i="0" u="none" strike="noStrike">
                        <a:solidFill>
                          <a:srgbClr val="000000"/>
                        </a:solidFill>
                        <a:effectLst/>
                        <a:latin typeface="Arial" panose="020B0604020202020204" pitchFamily="34" charset="0"/>
                      </a:endParaRPr>
                    </a:p>
                  </a:txBody>
                  <a:tcPr marL="6350" marR="6350" marT="6350" marB="0"/>
                </a:tc>
                <a:tc>
                  <a:txBody>
                    <a:bodyPr/>
                    <a:lstStyle/>
                    <a:p>
                      <a:pPr algn="ctr" fontAlgn="t"/>
                      <a:r>
                        <a:rPr lang="en-US" sz="800" u="none" strike="noStrike">
                          <a:effectLst/>
                        </a:rPr>
                        <a:t>Description</a:t>
                      </a:r>
                      <a:endParaRPr lang="en-US" sz="800" b="1" i="0" u="none" strike="noStrike">
                        <a:solidFill>
                          <a:srgbClr val="000000"/>
                        </a:solidFill>
                        <a:effectLst/>
                        <a:latin typeface="Arial" panose="020B0604020202020204" pitchFamily="34" charset="0"/>
                      </a:endParaRPr>
                    </a:p>
                  </a:txBody>
                  <a:tcPr marL="6350" marR="6350" marT="6350" marB="0"/>
                </a:tc>
                <a:extLst>
                  <a:ext uri="{0D108BD9-81ED-4DB2-BD59-A6C34878D82A}">
                    <a16:rowId xmlns:a16="http://schemas.microsoft.com/office/drawing/2014/main" val="1901579806"/>
                  </a:ext>
                </a:extLst>
              </a:tr>
              <a:tr h="190500">
                <a:tc>
                  <a:txBody>
                    <a:bodyPr/>
                    <a:lstStyle/>
                    <a:p>
                      <a:pPr algn="just" fontAlgn="ctr"/>
                      <a:r>
                        <a:rPr lang="en-US" sz="800" u="none" strike="noStrike">
                          <a:effectLst/>
                        </a:rPr>
                        <a:t>add_command (options)</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Adds a menu item to the menu.</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111697684"/>
                  </a:ext>
                </a:extLst>
              </a:tr>
              <a:tr h="190500">
                <a:tc>
                  <a:txBody>
                    <a:bodyPr/>
                    <a:lstStyle/>
                    <a:p>
                      <a:pPr algn="just" fontAlgn="ctr"/>
                      <a:r>
                        <a:rPr lang="en-US" sz="800" u="none" strike="noStrike">
                          <a:effectLst/>
                        </a:rPr>
                        <a:t>add_radiobutton( options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Creates a radio button menu item.</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266487272"/>
                  </a:ext>
                </a:extLst>
              </a:tr>
              <a:tr h="190500">
                <a:tc>
                  <a:txBody>
                    <a:bodyPr/>
                    <a:lstStyle/>
                    <a:p>
                      <a:pPr algn="just" fontAlgn="ctr"/>
                      <a:r>
                        <a:rPr lang="en-US" sz="800" u="none" strike="noStrike">
                          <a:effectLst/>
                        </a:rPr>
                        <a:t>add_checkbutton( options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Creates a check button menu item.</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500181858"/>
                  </a:ext>
                </a:extLst>
              </a:tr>
              <a:tr h="260350">
                <a:tc>
                  <a:txBody>
                    <a:bodyPr/>
                    <a:lstStyle/>
                    <a:p>
                      <a:pPr algn="just" fontAlgn="ctr"/>
                      <a:r>
                        <a:rPr lang="en-US" sz="800" u="none" strike="noStrike">
                          <a:effectLst/>
                        </a:rPr>
                        <a:t>add_cascade(options)</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Creates a new hierarchical menu by associating a given menu to a parent menu</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817134445"/>
                  </a:ext>
                </a:extLst>
              </a:tr>
              <a:tr h="190500">
                <a:tc>
                  <a:txBody>
                    <a:bodyPr/>
                    <a:lstStyle/>
                    <a:p>
                      <a:pPr algn="just" fontAlgn="ctr"/>
                      <a:r>
                        <a:rPr lang="en-US" sz="800" u="none" strike="noStrike">
                          <a:effectLst/>
                        </a:rPr>
                        <a:t>add_separator()</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Adds a separator line to the menu.</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012172898"/>
                  </a:ext>
                </a:extLst>
              </a:tr>
              <a:tr h="190500">
                <a:tc>
                  <a:txBody>
                    <a:bodyPr/>
                    <a:lstStyle/>
                    <a:p>
                      <a:pPr algn="just" fontAlgn="ctr"/>
                      <a:r>
                        <a:rPr lang="en-US" sz="800" u="none" strike="noStrike">
                          <a:effectLst/>
                        </a:rPr>
                        <a:t>add( type, options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Adds a specific type of menu item to the menu.</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458677779"/>
                  </a:ext>
                </a:extLst>
              </a:tr>
              <a:tr h="190500">
                <a:tc>
                  <a:txBody>
                    <a:bodyPr/>
                    <a:lstStyle/>
                    <a:p>
                      <a:pPr algn="just" fontAlgn="ctr"/>
                      <a:r>
                        <a:rPr lang="en-US" sz="800" u="none" strike="noStrike">
                          <a:effectLst/>
                        </a:rPr>
                        <a:t>delete( startindex [, endindex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Deletes the menu items ranging from startindex to endindex.</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51954374"/>
                  </a:ext>
                </a:extLst>
              </a:tr>
              <a:tr h="387350">
                <a:tc>
                  <a:txBody>
                    <a:bodyPr/>
                    <a:lstStyle/>
                    <a:p>
                      <a:pPr algn="just" fontAlgn="ctr"/>
                      <a:r>
                        <a:rPr lang="en-US" sz="800" u="none" strike="noStrike">
                          <a:effectLst/>
                        </a:rPr>
                        <a:t>entryconfig( index, options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Allows you to modify a menu item, which is identified by the index, and change its options.</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119317054"/>
                  </a:ext>
                </a:extLst>
              </a:tr>
              <a:tr h="190500">
                <a:tc>
                  <a:txBody>
                    <a:bodyPr/>
                    <a:lstStyle/>
                    <a:p>
                      <a:pPr algn="just" fontAlgn="ctr"/>
                      <a:r>
                        <a:rPr lang="en-US" sz="800" u="none" strike="noStrike">
                          <a:effectLst/>
                        </a:rPr>
                        <a:t>index(item)</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Returns the index number of the given menu item label.</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207428415"/>
                  </a:ext>
                </a:extLst>
              </a:tr>
              <a:tr h="190500">
                <a:tc>
                  <a:txBody>
                    <a:bodyPr/>
                    <a:lstStyle/>
                    <a:p>
                      <a:pPr algn="just" fontAlgn="ctr"/>
                      <a:r>
                        <a:rPr lang="en-US" sz="800" u="none" strike="noStrike">
                          <a:effectLst/>
                        </a:rPr>
                        <a:t>insert_separator ( index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Insert a new separator at the position specified by index.</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146971617"/>
                  </a:ext>
                </a:extLst>
              </a:tr>
              <a:tr h="387350">
                <a:tc>
                  <a:txBody>
                    <a:bodyPr/>
                    <a:lstStyle/>
                    <a:p>
                      <a:pPr algn="just" fontAlgn="ctr"/>
                      <a:r>
                        <a:rPr lang="en-US" sz="800" u="none" strike="noStrike">
                          <a:effectLst/>
                        </a:rPr>
                        <a:t>invoke ( index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Calls the command callback associated with the choice at position index. If a checkbutton, its state is toggled between set and cleared; if a radiobutton, that choice is set.</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204245600"/>
                  </a:ext>
                </a:extLst>
              </a:tr>
              <a:tr h="260350">
                <a:tc>
                  <a:txBody>
                    <a:bodyPr/>
                    <a:lstStyle/>
                    <a:p>
                      <a:pPr algn="just" fontAlgn="ctr"/>
                      <a:r>
                        <a:rPr lang="en-US" sz="800" u="none" strike="noStrike">
                          <a:effectLst/>
                        </a:rPr>
                        <a:t>type ( index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Returns the type of the choice specified by index: either "cascade", "</a:t>
                      </a:r>
                      <a:r>
                        <a:rPr lang="en-US" sz="800" u="none" strike="noStrike" err="1">
                          <a:effectLst/>
                        </a:rPr>
                        <a:t>checkbutton</a:t>
                      </a:r>
                      <a:r>
                        <a:rPr lang="en-US" sz="800" u="none" strike="noStrike">
                          <a:effectLst/>
                        </a:rPr>
                        <a:t>", "command", "</a:t>
                      </a:r>
                      <a:r>
                        <a:rPr lang="en-US" sz="800" u="none" strike="noStrike" err="1">
                          <a:effectLst/>
                        </a:rPr>
                        <a:t>radiobutton</a:t>
                      </a:r>
                      <a:r>
                        <a:rPr lang="en-US" sz="800" u="none" strike="noStrike">
                          <a:effectLst/>
                        </a:rPr>
                        <a:t>", "separator", or "</a:t>
                      </a:r>
                      <a:r>
                        <a:rPr lang="en-US" sz="800" u="none" strike="noStrike" err="1">
                          <a:effectLst/>
                        </a:rPr>
                        <a:t>tearoff</a:t>
                      </a:r>
                      <a:r>
                        <a:rPr lang="en-US" sz="800" u="none" strike="noStrike">
                          <a:effectLst/>
                        </a:rPr>
                        <a:t>".</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818736230"/>
                  </a:ext>
                </a:extLst>
              </a:tr>
            </a:tbl>
          </a:graphicData>
        </a:graphic>
      </p:graphicFrame>
    </p:spTree>
    <p:extLst>
      <p:ext uri="{BB962C8B-B14F-4D97-AF65-F5344CB8AC3E}">
        <p14:creationId xmlns:p14="http://schemas.microsoft.com/office/powerpoint/2010/main" val="1499984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Frame ( parent, options )</a:t>
            </a:r>
          </a:p>
        </p:txBody>
      </p: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2" name="Table 1">
            <a:extLst>
              <a:ext uri="{FF2B5EF4-FFF2-40B4-BE49-F238E27FC236}">
                <a16:creationId xmlns:a16="http://schemas.microsoft.com/office/drawing/2014/main" id="{C9DF4C43-25F9-4A2E-9387-7CB9C58055F1}"/>
              </a:ext>
            </a:extLst>
          </p:cNvPr>
          <p:cNvGraphicFramePr>
            <a:graphicFrameLocks noGrp="1"/>
          </p:cNvGraphicFramePr>
          <p:nvPr>
            <p:extLst>
              <p:ext uri="{D42A27DB-BD31-4B8C-83A1-F6EECF244321}">
                <p14:modId xmlns:p14="http://schemas.microsoft.com/office/powerpoint/2010/main" val="2036264729"/>
              </p:ext>
            </p:extLst>
          </p:nvPr>
        </p:nvGraphicFramePr>
        <p:xfrm>
          <a:off x="3153833" y="1325216"/>
          <a:ext cx="4601633" cy="1973580"/>
        </p:xfrm>
        <a:graphic>
          <a:graphicData uri="http://schemas.openxmlformats.org/drawingml/2006/table">
            <a:tbl>
              <a:tblPr>
                <a:tableStyleId>{5C22544A-7EE6-4342-B048-85BDC9FD1C3A}</a:tableStyleId>
              </a:tblPr>
              <a:tblGrid>
                <a:gridCol w="1075181">
                  <a:extLst>
                    <a:ext uri="{9D8B030D-6E8A-4147-A177-3AD203B41FA5}">
                      <a16:colId xmlns:a16="http://schemas.microsoft.com/office/drawing/2014/main" val="1168899157"/>
                    </a:ext>
                  </a:extLst>
                </a:gridCol>
                <a:gridCol w="3526452">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Option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border 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bg</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background color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cursor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mouse pointer is changed to the cursor type set to different values like an arrow, dot, etc.</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height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height of the 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35006122"/>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highlightbackground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color of the background color when it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highlightcolor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text color when the widget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highlightthickness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thickness around the border when the widget is under the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relief</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type of the border. The default value if FLAT.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width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bl>
          </a:graphicData>
        </a:graphic>
      </p:graphicFrame>
    </p:spTree>
    <p:extLst>
      <p:ext uri="{BB962C8B-B14F-4D97-AF65-F5344CB8AC3E}">
        <p14:creationId xmlns:p14="http://schemas.microsoft.com/office/powerpoint/2010/main" val="24105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581AA15-67BB-4623-9110-732E1D643410}"/>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859748B0-2778-4FCE-A833-52754ECDAF94}"/>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7D89670E-1CFF-4CDA-96CA-83FF22035A7D}"/>
              </a:ext>
            </a:extLst>
          </p:cNvPr>
          <p:cNvSpPr>
            <a:spLocks noGrp="1"/>
          </p:cNvSpPr>
          <p:nvPr>
            <p:ph type="body" sz="quarter" idx="12"/>
          </p:nvPr>
        </p:nvSpPr>
        <p:spPr/>
        <p:txBody>
          <a:bodyPr>
            <a:normAutofit fontScale="25000" lnSpcReduction="20000"/>
          </a:bodyPr>
          <a:lstStyle/>
          <a:p>
            <a:endParaRPr lang="en-US"/>
          </a:p>
        </p:txBody>
      </p:sp>
      <p:sp>
        <p:nvSpPr>
          <p:cNvPr id="11" name="Rectangle 10">
            <a:extLst>
              <a:ext uri="{FF2B5EF4-FFF2-40B4-BE49-F238E27FC236}">
                <a16:creationId xmlns:a16="http://schemas.microsoft.com/office/drawing/2014/main" id="{41BD6FBB-736D-415E-88A3-2FE5FCBF84C0}"/>
              </a:ext>
            </a:extLst>
          </p:cNvPr>
          <p:cNvSpPr/>
          <p:nvPr/>
        </p:nvSpPr>
        <p:spPr>
          <a:xfrm>
            <a:off x="285409" y="469659"/>
            <a:ext cx="216569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BCD3098-6DB2-466B-96A2-AA05498B858D}"/>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&lt;&lt;Model&gt;&gt;</a:t>
            </a:r>
          </a:p>
        </p:txBody>
      </p:sp>
      <p:sp>
        <p:nvSpPr>
          <p:cNvPr id="15" name="Rectangle 14">
            <a:extLst>
              <a:ext uri="{FF2B5EF4-FFF2-40B4-BE49-F238E27FC236}">
                <a16:creationId xmlns:a16="http://schemas.microsoft.com/office/drawing/2014/main" id="{3F001311-87F5-4234-961C-BB162371DA19}"/>
              </a:ext>
            </a:extLst>
          </p:cNvPr>
          <p:cNvSpPr/>
          <p:nvPr/>
        </p:nvSpPr>
        <p:spPr>
          <a:xfrm>
            <a:off x="352083" y="564590"/>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Model_OSRelease</a:t>
            </a:r>
            <a:r>
              <a:rPr lang="en-US" sz="800">
                <a:solidFill>
                  <a:schemeClr val="bg1"/>
                </a:solidFill>
                <a:latin typeface="Arial" panose="020B0604020202020204" pitchFamily="34" charset="0"/>
                <a:cs typeface="Arial" panose="020B0604020202020204" pitchFamily="34" charset="0"/>
              </a:rPr>
              <a:t>(self, </a:t>
            </a:r>
            <a:r>
              <a:rPr lang="en-US" sz="800" err="1">
                <a:solidFill>
                  <a:schemeClr val="bg1"/>
                </a:solidFill>
                <a:latin typeface="Arial" panose="020B0604020202020204" pitchFamily="34" charset="0"/>
                <a:cs typeface="Arial" panose="020B0604020202020204" pitchFamily="34" charset="0"/>
              </a:rPr>
              <a:t>OS_Release</a:t>
            </a:r>
            <a:r>
              <a:rPr lang="en-US" sz="800">
                <a:solidFill>
                  <a:schemeClr val="bg1"/>
                </a:solidFill>
                <a:latin typeface="Arial" panose="020B0604020202020204" pitchFamily="34" charset="0"/>
                <a:cs typeface="Arial" panose="020B0604020202020204" pitchFamily="34" charset="0"/>
              </a:rPr>
              <a:t>) </a:t>
            </a:r>
          </a:p>
        </p:txBody>
      </p:sp>
      <p:sp>
        <p:nvSpPr>
          <p:cNvPr id="17" name="Rectangle: Folded Corner 16">
            <a:extLst>
              <a:ext uri="{FF2B5EF4-FFF2-40B4-BE49-F238E27FC236}">
                <a16:creationId xmlns:a16="http://schemas.microsoft.com/office/drawing/2014/main" id="{B7E277BC-FA7C-4166-8D1E-BF64E20ED41E}"/>
              </a:ext>
            </a:extLst>
          </p:cNvPr>
          <p:cNvSpPr/>
          <p:nvPr/>
        </p:nvSpPr>
        <p:spPr>
          <a:xfrm>
            <a:off x="2807335" y="31740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self</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err="1">
                <a:solidFill>
                  <a:schemeClr val="bg1"/>
                </a:solidFill>
                <a:latin typeface="Arial" panose="020B0604020202020204" pitchFamily="34" charset="0"/>
                <a:cs typeface="Arial" panose="020B0604020202020204" pitchFamily="34" charset="0"/>
              </a:rPr>
              <a:t>OS_Release</a:t>
            </a:r>
            <a:r>
              <a:rPr lang="en-US" sz="800">
                <a:solidFill>
                  <a:schemeClr val="bg1"/>
                </a:solidFill>
                <a:latin typeface="Arial" panose="020B0604020202020204" pitchFamily="34" charset="0"/>
                <a:cs typeface="Arial" panose="020B0604020202020204" pitchFamily="34" charset="0"/>
              </a:rPr>
              <a:t> −.</a:t>
            </a:r>
          </a:p>
        </p:txBody>
      </p:sp>
      <p:graphicFrame>
        <p:nvGraphicFramePr>
          <p:cNvPr id="19" name="Table 18">
            <a:extLst>
              <a:ext uri="{FF2B5EF4-FFF2-40B4-BE49-F238E27FC236}">
                <a16:creationId xmlns:a16="http://schemas.microsoft.com/office/drawing/2014/main" id="{C2CD78FC-A6A9-45AD-972D-E6EBB5E21B61}"/>
              </a:ext>
            </a:extLst>
          </p:cNvPr>
          <p:cNvGraphicFramePr>
            <a:graphicFrameLocks noGrp="1"/>
          </p:cNvGraphicFramePr>
          <p:nvPr>
            <p:extLst>
              <p:ext uri="{D42A27DB-BD31-4B8C-83A1-F6EECF244321}">
                <p14:modId xmlns:p14="http://schemas.microsoft.com/office/powerpoint/2010/main" val="2530553879"/>
              </p:ext>
            </p:extLst>
          </p:nvPr>
        </p:nvGraphicFramePr>
        <p:xfrm>
          <a:off x="3153833" y="1325216"/>
          <a:ext cx="4601633" cy="1973580"/>
        </p:xfrm>
        <a:graphic>
          <a:graphicData uri="http://schemas.openxmlformats.org/drawingml/2006/table">
            <a:tbl>
              <a:tblPr>
                <a:tableStyleId>{5C22544A-7EE6-4342-B048-85BDC9FD1C3A}</a:tableStyleId>
              </a:tblPr>
              <a:tblGrid>
                <a:gridCol w="1075181">
                  <a:extLst>
                    <a:ext uri="{9D8B030D-6E8A-4147-A177-3AD203B41FA5}">
                      <a16:colId xmlns:a16="http://schemas.microsoft.com/office/drawing/2014/main" val="1168899157"/>
                    </a:ext>
                  </a:extLst>
                </a:gridCol>
                <a:gridCol w="3526452">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Option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border 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bg</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background color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cursor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mouse pointer is changed to the cursor type set to different values like an arrow, dot, etc.</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height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height of the 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35006122"/>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highlightbackground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color of the background color when it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highlightcolor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text color when the widget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highlightthickness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thickness around the border when the widget is under the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relief</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type of the border. The default value if FLAT.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width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bl>
          </a:graphicData>
        </a:graphic>
      </p:graphicFrame>
      <p:sp>
        <p:nvSpPr>
          <p:cNvPr id="21" name="Rectangle 20">
            <a:extLst>
              <a:ext uri="{FF2B5EF4-FFF2-40B4-BE49-F238E27FC236}">
                <a16:creationId xmlns:a16="http://schemas.microsoft.com/office/drawing/2014/main" id="{818FF1C3-9E3D-415B-8FDC-9F5063B226FE}"/>
              </a:ext>
            </a:extLst>
          </p:cNvPr>
          <p:cNvSpPr/>
          <p:nvPr/>
        </p:nvSpPr>
        <p:spPr>
          <a:xfrm>
            <a:off x="352084" y="721751"/>
            <a:ext cx="1934550" cy="7323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err="1">
                <a:solidFill>
                  <a:schemeClr val="bg1"/>
                </a:solidFill>
                <a:latin typeface="Arial" panose="020B0604020202020204" pitchFamily="34" charset="0"/>
                <a:cs typeface="Arial" panose="020B0604020202020204" pitchFamily="34" charset="0"/>
              </a:rPr>
              <a:t>OS_Info</a:t>
            </a:r>
            <a:endParaRPr lang="en-US" sz="800">
              <a:solidFill>
                <a:schemeClr val="bg1"/>
              </a:solidFill>
              <a:latin typeface="Arial" panose="020B0604020202020204" pitchFamily="34" charset="0"/>
              <a:cs typeface="Arial" panose="020B0604020202020204" pitchFamily="34" charset="0"/>
            </a:endParaRP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err="1">
                <a:solidFill>
                  <a:schemeClr val="bg1"/>
                </a:solidFill>
                <a:latin typeface="Arial" panose="020B0604020202020204" pitchFamily="34" charset="0"/>
                <a:cs typeface="Arial" panose="020B0604020202020204" pitchFamily="34" charset="0"/>
              </a:rPr>
              <a:t>Test_OS</a:t>
            </a:r>
            <a:r>
              <a:rPr lang="en-US" sz="800">
                <a:solidFill>
                  <a:schemeClr val="bg1"/>
                </a:solidFill>
                <a:latin typeface="Arial" panose="020B0604020202020204" pitchFamily="34" charset="0"/>
                <a:cs typeface="Arial" panose="020B0604020202020204" pitchFamily="34" charset="0"/>
              </a:rPr>
              <a:t>(self)</a:t>
            </a:r>
          </a:p>
        </p:txBody>
      </p:sp>
    </p:spTree>
    <p:extLst>
      <p:ext uri="{BB962C8B-B14F-4D97-AF65-F5344CB8AC3E}">
        <p14:creationId xmlns:p14="http://schemas.microsoft.com/office/powerpoint/2010/main" val="284918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581AA15-67BB-4623-9110-732E1D643410}"/>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859748B0-2778-4FCE-A833-52754ECDAF94}"/>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7D89670E-1CFF-4CDA-96CA-83FF22035A7D}"/>
              </a:ext>
            </a:extLst>
          </p:cNvPr>
          <p:cNvSpPr>
            <a:spLocks noGrp="1"/>
          </p:cNvSpPr>
          <p:nvPr>
            <p:ph type="body" sz="quarter" idx="12"/>
          </p:nvPr>
        </p:nvSpPr>
        <p:spPr/>
        <p:txBody>
          <a:bodyPr>
            <a:normAutofit fontScale="25000" lnSpcReduction="20000"/>
          </a:bodyPr>
          <a:lstStyle/>
          <a:p>
            <a:endParaRPr lang="en-US"/>
          </a:p>
        </p:txBody>
      </p:sp>
      <p:sp>
        <p:nvSpPr>
          <p:cNvPr id="11" name="Rectangle 10">
            <a:extLst>
              <a:ext uri="{FF2B5EF4-FFF2-40B4-BE49-F238E27FC236}">
                <a16:creationId xmlns:a16="http://schemas.microsoft.com/office/drawing/2014/main" id="{41BD6FBB-736D-415E-88A3-2FE5FCBF84C0}"/>
              </a:ext>
            </a:extLst>
          </p:cNvPr>
          <p:cNvSpPr/>
          <p:nvPr/>
        </p:nvSpPr>
        <p:spPr>
          <a:xfrm>
            <a:off x="285408" y="469659"/>
            <a:ext cx="3077551" cy="39245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from  tkinter import * </a:t>
            </a:r>
          </a:p>
          <a:p>
            <a:r>
              <a:rPr lang="en-US" sz="800">
                <a:solidFill>
                  <a:schemeClr val="bg1"/>
                </a:solidFill>
                <a:latin typeface="Arial" panose="020B0604020202020204" pitchFamily="34" charset="0"/>
                <a:cs typeface="Arial" panose="020B0604020202020204" pitchFamily="34" charset="0"/>
              </a:rPr>
              <a:t>from SetupFiles.Views import Linux_View as Views</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root = TK()</a:t>
            </a:r>
          </a:p>
          <a:p>
            <a:endParaRPr lang="en-US" sz="80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BCD3098-6DB2-466B-96A2-AA05498B858D}"/>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&lt;&lt;View.py&gt;&gt;</a:t>
            </a:r>
          </a:p>
        </p:txBody>
      </p:sp>
      <p:sp>
        <p:nvSpPr>
          <p:cNvPr id="15" name="Rectangle 14">
            <a:extLst>
              <a:ext uri="{FF2B5EF4-FFF2-40B4-BE49-F238E27FC236}">
                <a16:creationId xmlns:a16="http://schemas.microsoft.com/office/drawing/2014/main" id="{3F001311-87F5-4234-961C-BB162371DA19}"/>
              </a:ext>
            </a:extLst>
          </p:cNvPr>
          <p:cNvSpPr/>
          <p:nvPr/>
        </p:nvSpPr>
        <p:spPr>
          <a:xfrm>
            <a:off x="698093" y="1106648"/>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&lt;&lt;Window_Manager(self, parent)&gt;&gt; </a:t>
            </a:r>
          </a:p>
        </p:txBody>
      </p:sp>
      <p:sp>
        <p:nvSpPr>
          <p:cNvPr id="17" name="Rectangle: Folded Corner 16">
            <a:extLst>
              <a:ext uri="{FF2B5EF4-FFF2-40B4-BE49-F238E27FC236}">
                <a16:creationId xmlns:a16="http://schemas.microsoft.com/office/drawing/2014/main" id="{B7E277BC-FA7C-4166-8D1E-BF64E20ED41E}"/>
              </a:ext>
            </a:extLst>
          </p:cNvPr>
          <p:cNvSpPr/>
          <p:nvPr/>
        </p:nvSpPr>
        <p:spPr>
          <a:xfrm>
            <a:off x="3586269" y="471958"/>
            <a:ext cx="1498811" cy="556109"/>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self</a:t>
            </a:r>
            <a:r>
              <a:rPr lang="en-US" sz="800">
                <a:solidFill>
                  <a:schemeClr val="bg1"/>
                </a:solidFill>
                <a:latin typeface="Arial" panose="020B0604020202020204" pitchFamily="34" charset="0"/>
                <a:cs typeface="Arial" panose="020B0604020202020204" pitchFamily="34" charset="0"/>
              </a:rPr>
              <a:t> − Window_Manager</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Controller.py</a:t>
            </a:r>
          </a:p>
        </p:txBody>
      </p:sp>
      <p:graphicFrame>
        <p:nvGraphicFramePr>
          <p:cNvPr id="19" name="Table 18">
            <a:extLst>
              <a:ext uri="{FF2B5EF4-FFF2-40B4-BE49-F238E27FC236}">
                <a16:creationId xmlns:a16="http://schemas.microsoft.com/office/drawing/2014/main" id="{C2CD78FC-A6A9-45AD-972D-E6EBB5E21B61}"/>
              </a:ext>
            </a:extLst>
          </p:cNvPr>
          <p:cNvGraphicFramePr>
            <a:graphicFrameLocks noGrp="1"/>
          </p:cNvGraphicFramePr>
          <p:nvPr>
            <p:extLst>
              <p:ext uri="{D42A27DB-BD31-4B8C-83A1-F6EECF244321}">
                <p14:modId xmlns:p14="http://schemas.microsoft.com/office/powerpoint/2010/main" val="1434511423"/>
              </p:ext>
            </p:extLst>
          </p:nvPr>
        </p:nvGraphicFramePr>
        <p:xfrm>
          <a:off x="3586269" y="1106648"/>
          <a:ext cx="4601633" cy="2051678"/>
        </p:xfrm>
        <a:graphic>
          <a:graphicData uri="http://schemas.openxmlformats.org/drawingml/2006/table">
            <a:tbl>
              <a:tblPr>
                <a:tableStyleId>{5C22544A-7EE6-4342-B048-85BDC9FD1C3A}</a:tableStyleId>
              </a:tblPr>
              <a:tblGrid>
                <a:gridCol w="1075181">
                  <a:extLst>
                    <a:ext uri="{9D8B030D-6E8A-4147-A177-3AD203B41FA5}">
                      <a16:colId xmlns:a16="http://schemas.microsoft.com/office/drawing/2014/main" val="1168899157"/>
                    </a:ext>
                  </a:extLst>
                </a:gridCol>
                <a:gridCol w="3526452">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Property</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r>
                        <a:rPr lang="en-US" sz="800">
                          <a:solidFill>
                            <a:schemeClr val="bg1"/>
                          </a:solidFill>
                          <a:latin typeface="Arial" panose="020B0604020202020204" pitchFamily="34" charset="0"/>
                          <a:cs typeface="Arial" panose="020B0604020202020204" pitchFamily="34" charset="0"/>
                        </a:rPr>
                        <a:t>MVC_App</a:t>
                      </a:r>
                    </a:p>
                  </a:txBody>
                  <a:tcPr marL="95250" marR="6350" marT="6350" marB="0"/>
                </a:tc>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App.py</a:t>
                      </a: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App_Name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“Window_Manager”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228600">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main_window</a:t>
                      </a: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root = Tk()</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a:solidFill>
                            <a:schemeClr val="bg1"/>
                          </a:solidFill>
                          <a:latin typeface="Arial" panose="020B0604020202020204" pitchFamily="34" charset="0"/>
                          <a:cs typeface="Arial" panose="020B0604020202020204" pitchFamily="34" charset="0"/>
                        </a:rPr>
                        <a:t>LARGE_FONT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r>
                        <a:rPr lang="en-US" sz="800">
                          <a:solidFill>
                            <a:schemeClr val="bg1"/>
                          </a:solidFill>
                          <a:latin typeface="Arial" panose="020B0604020202020204" pitchFamily="34" charset="0"/>
                          <a:cs typeface="Arial" panose="020B0604020202020204" pitchFamily="34" charset="0"/>
                        </a:rPr>
                        <a:t>("Verdana", 12)</a:t>
                      </a:r>
                    </a:p>
                  </a:txBody>
                  <a:tcPr marL="95250" marR="6350" marT="6350" marB="0"/>
                </a:tc>
                <a:extLst>
                  <a:ext uri="{0D108BD9-81ED-4DB2-BD59-A6C34878D82A}">
                    <a16:rowId xmlns:a16="http://schemas.microsoft.com/office/drawing/2014/main" val="3835006122"/>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Tkinter.Frame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app_window</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u="none" strike="noStrike">
                          <a:effectLst/>
                          <a:latin typeface="Arial" panose="020B0604020202020204" pitchFamily="34" charset="0"/>
                          <a:cs typeface="Arial" panose="020B0604020202020204" pitchFamily="34" charset="0"/>
                        </a:rPr>
                        <a:t>Linux_View.Win1</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165728">
                <a:tc>
                  <a:txBody>
                    <a:bodyPr/>
                    <a:lstStyle/>
                    <a:p>
                      <a:pPr algn="l" fontAlgn="t"/>
                      <a:r>
                        <a:rPr lang="en-US" sz="800" u="none" strike="noStrike">
                          <a:effectLst/>
                          <a:latin typeface="Arial" panose="020B0604020202020204" pitchFamily="34" charset="0"/>
                          <a:cs typeface="Arial" panose="020B0604020202020204" pitchFamily="34" charset="0"/>
                        </a:rPr>
                        <a:t>menubar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Tkinter.Menu()</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file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Tkinter.Menu(menubar, tearoff=0)</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edit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Tkinter.Menu(menubar, tearoff=0)</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r h="184150">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help</a:t>
                      </a:r>
                    </a:p>
                  </a:txBody>
                  <a:tcPr marL="95250" marR="6350" marT="6350"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u="none" strike="noStrike">
                          <a:effectLst/>
                          <a:latin typeface="Arial" panose="020B0604020202020204" pitchFamily="34" charset="0"/>
                          <a:cs typeface="Arial" panose="020B0604020202020204" pitchFamily="34" charset="0"/>
                        </a:rPr>
                        <a:t>Tkinter.Menu(menubar, tearoff=0)</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006412589"/>
                  </a:ext>
                </a:extLst>
              </a:tr>
            </a:tbl>
          </a:graphicData>
        </a:graphic>
      </p:graphicFrame>
      <p:sp>
        <p:nvSpPr>
          <p:cNvPr id="21" name="Rectangle 20">
            <a:extLst>
              <a:ext uri="{FF2B5EF4-FFF2-40B4-BE49-F238E27FC236}">
                <a16:creationId xmlns:a16="http://schemas.microsoft.com/office/drawing/2014/main" id="{818FF1C3-9E3D-415B-8FDC-9F5063B226FE}"/>
              </a:ext>
            </a:extLst>
          </p:cNvPr>
          <p:cNvSpPr/>
          <p:nvPr/>
        </p:nvSpPr>
        <p:spPr>
          <a:xfrm>
            <a:off x="698094" y="1263809"/>
            <a:ext cx="1934550" cy="251301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global root</a:t>
            </a:r>
          </a:p>
          <a:p>
            <a:br>
              <a:rPr lang="en-US" sz="800">
                <a:solidFill>
                  <a:schemeClr val="bg1"/>
                </a:solidFill>
                <a:latin typeface="Arial" panose="020B0604020202020204" pitchFamily="34" charset="0"/>
                <a:cs typeface="Arial" panose="020B0604020202020204" pitchFamily="34" charset="0"/>
              </a:rPr>
            </a:br>
            <a:r>
              <a:rPr lang="en-US" sz="800">
                <a:solidFill>
                  <a:schemeClr val="bg1"/>
                </a:solidFill>
                <a:latin typeface="Arial" panose="020B0604020202020204" pitchFamily="34" charset="0"/>
                <a:cs typeface="Arial" panose="020B0604020202020204" pitchFamily="34" charset="0"/>
              </a:rPr>
              <a:t>Properties:</a:t>
            </a:r>
          </a:p>
          <a:p>
            <a:r>
              <a:rPr lang="en-US" sz="800">
                <a:solidFill>
                  <a:schemeClr val="bg1"/>
                </a:solidFill>
                <a:latin typeface="Arial" panose="020B0604020202020204" pitchFamily="34" charset="0"/>
                <a:cs typeface="Arial" panose="020B0604020202020204" pitchFamily="34" charset="0"/>
              </a:rPr>
              <a:t>MVC_App</a:t>
            </a:r>
          </a:p>
          <a:p>
            <a:r>
              <a:rPr lang="en-US" sz="800">
                <a:solidFill>
                  <a:schemeClr val="bg1"/>
                </a:solidFill>
                <a:latin typeface="Arial" panose="020B0604020202020204" pitchFamily="34" charset="0"/>
                <a:cs typeface="Arial" panose="020B0604020202020204" pitchFamily="34" charset="0"/>
              </a:rPr>
              <a:t>App_Name</a:t>
            </a:r>
          </a:p>
          <a:p>
            <a:r>
              <a:rPr lang="en-US" sz="800">
                <a:solidFill>
                  <a:schemeClr val="bg1"/>
                </a:solidFill>
                <a:latin typeface="Arial" panose="020B0604020202020204" pitchFamily="34" charset="0"/>
                <a:cs typeface="Arial" panose="020B0604020202020204" pitchFamily="34" charset="0"/>
              </a:rPr>
              <a:t>main_window</a:t>
            </a:r>
          </a:p>
          <a:p>
            <a:r>
              <a:rPr lang="en-US" sz="800">
                <a:solidFill>
                  <a:schemeClr val="bg1"/>
                </a:solidFill>
                <a:latin typeface="Arial" panose="020B0604020202020204" pitchFamily="34" charset="0"/>
                <a:cs typeface="Arial" panose="020B0604020202020204" pitchFamily="34" charset="0"/>
              </a:rPr>
              <a:t>LARGE_FONT= ("Verdana", 12)</a:t>
            </a:r>
          </a:p>
          <a:p>
            <a:r>
              <a:rPr lang="en-US" sz="800">
                <a:solidFill>
                  <a:schemeClr val="bg1"/>
                </a:solidFill>
                <a:latin typeface="Arial" panose="020B0604020202020204" pitchFamily="34" charset="0"/>
                <a:cs typeface="Arial" panose="020B0604020202020204" pitchFamily="34" charset="0"/>
              </a:rPr>
              <a:t>frame</a:t>
            </a:r>
          </a:p>
          <a:p>
            <a:r>
              <a:rPr lang="en-US" sz="800">
                <a:solidFill>
                  <a:schemeClr val="bg1"/>
                </a:solidFill>
                <a:latin typeface="Arial" panose="020B0604020202020204" pitchFamily="34" charset="0"/>
                <a:cs typeface="Arial" panose="020B0604020202020204" pitchFamily="34" charset="0"/>
              </a:rPr>
              <a:t>app_window</a:t>
            </a:r>
          </a:p>
          <a:p>
            <a:r>
              <a:rPr lang="en-US" sz="800">
                <a:solidFill>
                  <a:schemeClr val="bg1"/>
                </a:solidFill>
                <a:latin typeface="Arial" panose="020B0604020202020204" pitchFamily="34" charset="0"/>
                <a:cs typeface="Arial" panose="020B0604020202020204" pitchFamily="34" charset="0"/>
              </a:rPr>
              <a:t>menubar</a:t>
            </a:r>
          </a:p>
          <a:p>
            <a:r>
              <a:rPr lang="en-US" sz="800">
                <a:solidFill>
                  <a:schemeClr val="bg1"/>
                </a:solidFill>
                <a:latin typeface="Arial" panose="020B0604020202020204" pitchFamily="34" charset="0"/>
                <a:cs typeface="Arial" panose="020B0604020202020204" pitchFamily="34" charset="0"/>
              </a:rPr>
              <a:t>file</a:t>
            </a:r>
          </a:p>
          <a:p>
            <a:r>
              <a:rPr lang="en-US" sz="800">
                <a:solidFill>
                  <a:schemeClr val="bg1"/>
                </a:solidFill>
                <a:latin typeface="Arial" panose="020B0604020202020204" pitchFamily="34" charset="0"/>
                <a:cs typeface="Arial" panose="020B0604020202020204" pitchFamily="34" charset="0"/>
              </a:rPr>
              <a:t>edit</a:t>
            </a:r>
          </a:p>
          <a:p>
            <a:r>
              <a:rPr lang="en-US" sz="800">
                <a:solidFill>
                  <a:schemeClr val="bg1"/>
                </a:solidFill>
                <a:latin typeface="Arial" panose="020B0604020202020204" pitchFamily="34" charset="0"/>
                <a:cs typeface="Arial" panose="020B0604020202020204" pitchFamily="34" charset="0"/>
              </a:rPr>
              <a:t>help</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a:solidFill>
                  <a:schemeClr val="bg1"/>
                </a:solidFill>
                <a:latin typeface="Arial" panose="020B0604020202020204" pitchFamily="34" charset="0"/>
                <a:cs typeface="Arial" panose="020B0604020202020204" pitchFamily="34" charset="0"/>
              </a:rPr>
              <a:t>create_button(_class, **kwLayout)</a:t>
            </a:r>
          </a:p>
          <a:p>
            <a:r>
              <a:rPr lang="en-US" sz="800">
                <a:solidFill>
                  <a:schemeClr val="bg1"/>
                </a:solidFill>
                <a:latin typeface="Arial" panose="020B0604020202020204" pitchFamily="34" charset="0"/>
                <a:cs typeface="Arial" panose="020B0604020202020204" pitchFamily="34" charset="0"/>
              </a:rPr>
              <a:t>show</a:t>
            </a:r>
            <a:r>
              <a:rPr lang="en-US" sz="800" err="1">
                <a:solidFill>
                  <a:schemeClr val="bg1"/>
                </a:solidFill>
                <a:latin typeface="Arial" panose="020B0604020202020204" pitchFamily="34" charset="0"/>
                <a:cs typeface="Arial" panose="020B0604020202020204" pitchFamily="34" charset="0"/>
              </a:rPr>
              <a:t>_widgets</a:t>
            </a:r>
            <a:r>
              <a:rPr lang="en-US" sz="800">
                <a:solidFill>
                  <a:schemeClr val="bg1"/>
                </a:solidFill>
                <a:latin typeface="Arial" panose="020B0604020202020204" pitchFamily="34" charset="0"/>
                <a:cs typeface="Arial" panose="020B0604020202020204" pitchFamily="34" charset="0"/>
              </a:rPr>
              <a:t>()</a:t>
            </a:r>
          </a:p>
          <a:p>
            <a:r>
              <a:rPr lang="en-US" sz="800" err="1">
                <a:solidFill>
                  <a:schemeClr val="bg1"/>
                </a:solidFill>
                <a:latin typeface="Arial" panose="020B0604020202020204" pitchFamily="34" charset="0"/>
                <a:cs typeface="Arial" panose="020B0604020202020204" pitchFamily="34" charset="0"/>
              </a:rPr>
              <a:t>new_window</a:t>
            </a:r>
            <a:r>
              <a:rPr lang="en-US" sz="800">
                <a:solidFill>
                  <a:schemeClr val="bg1"/>
                </a:solidFill>
                <a:latin typeface="Arial" panose="020B0604020202020204" pitchFamily="34" charset="0"/>
                <a:cs typeface="Arial" panose="020B0604020202020204" pitchFamily="34" charset="0"/>
              </a:rPr>
              <a:t>(_class)</a:t>
            </a:r>
          </a:p>
          <a:p>
            <a:r>
              <a:rPr lang="en-US" sz="800">
                <a:solidFill>
                  <a:schemeClr val="bg1"/>
                </a:solidFill>
                <a:latin typeface="Arial" panose="020B0604020202020204" pitchFamily="34" charset="0"/>
                <a:cs typeface="Arial" panose="020B0604020202020204" pitchFamily="34" charset="0"/>
              </a:rPr>
              <a:t>create_menubars()</a:t>
            </a:r>
          </a:p>
          <a:p>
            <a:r>
              <a:rPr lang="en-US" sz="800">
                <a:solidFill>
                  <a:schemeClr val="bg1"/>
                </a:solidFill>
                <a:latin typeface="Arial" panose="020B0604020202020204" pitchFamily="34" charset="0"/>
                <a:cs typeface="Arial" panose="020B0604020202020204" pitchFamily="34" charset="0"/>
              </a:rPr>
              <a:t>mainloop()</a:t>
            </a:r>
          </a:p>
        </p:txBody>
      </p:sp>
    </p:spTree>
    <p:extLst>
      <p:ext uri="{BB962C8B-B14F-4D97-AF65-F5344CB8AC3E}">
        <p14:creationId xmlns:p14="http://schemas.microsoft.com/office/powerpoint/2010/main" val="68057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581AA15-67BB-4623-9110-732E1D643410}"/>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859748B0-2778-4FCE-A833-52754ECDAF94}"/>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7D89670E-1CFF-4CDA-96CA-83FF22035A7D}"/>
              </a:ext>
            </a:extLst>
          </p:cNvPr>
          <p:cNvSpPr>
            <a:spLocks noGrp="1"/>
          </p:cNvSpPr>
          <p:nvPr>
            <p:ph type="body" sz="quarter" idx="12"/>
          </p:nvPr>
        </p:nvSpPr>
        <p:spPr/>
        <p:txBody>
          <a:bodyPr>
            <a:normAutofit fontScale="25000" lnSpcReduction="20000"/>
          </a:bodyPr>
          <a:lstStyle/>
          <a:p>
            <a:endParaRPr lang="en-US"/>
          </a:p>
        </p:txBody>
      </p:sp>
      <p:sp>
        <p:nvSpPr>
          <p:cNvPr id="11" name="Rectangle 10">
            <a:extLst>
              <a:ext uri="{FF2B5EF4-FFF2-40B4-BE49-F238E27FC236}">
                <a16:creationId xmlns:a16="http://schemas.microsoft.com/office/drawing/2014/main" id="{41BD6FBB-736D-415E-88A3-2FE5FCBF84C0}"/>
              </a:ext>
            </a:extLst>
          </p:cNvPr>
          <p:cNvSpPr/>
          <p:nvPr/>
        </p:nvSpPr>
        <p:spPr>
          <a:xfrm>
            <a:off x="285408" y="469660"/>
            <a:ext cx="8834738" cy="308457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from  tkinter import *</a:t>
            </a:r>
          </a:p>
          <a:p>
            <a:r>
              <a:rPr lang="en-US" sz="800">
                <a:solidFill>
                  <a:schemeClr val="bg1"/>
                </a:solidFill>
                <a:latin typeface="Arial" panose="020B0604020202020204" pitchFamily="34" charset="0"/>
                <a:cs typeface="Arial" panose="020B0604020202020204" pitchFamily="34" charset="0"/>
              </a:rPr>
              <a:t>Properties</a:t>
            </a:r>
          </a:p>
          <a:p>
            <a:r>
              <a:rPr lang="en-US" sz="800">
                <a:solidFill>
                  <a:schemeClr val="bg1"/>
                </a:solidFill>
                <a:latin typeface="Arial" panose="020B0604020202020204" pitchFamily="34" charset="0"/>
                <a:cs typeface="Arial" panose="020B0604020202020204" pitchFamily="34" charset="0"/>
              </a:rPr>
              <a:t>none</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p>
          <a:p>
            <a:r>
              <a:rPr lang="en-US" sz="800">
                <a:solidFill>
                  <a:schemeClr val="bg1"/>
                </a:solidFill>
                <a:latin typeface="Arial" panose="020B0604020202020204" pitchFamily="34" charset="0"/>
                <a:cs typeface="Arial" panose="020B0604020202020204" pitchFamily="34" charset="0"/>
              </a:rPr>
              <a:t>get_win(win_manager, _class)</a:t>
            </a:r>
          </a:p>
          <a:p>
            <a:r>
              <a:rPr lang="en-US" sz="800">
                <a:solidFill>
                  <a:schemeClr val="bg1"/>
                </a:solidFill>
                <a:latin typeface="Arial" panose="020B0604020202020204" pitchFamily="34" charset="0"/>
                <a:cs typeface="Arial" panose="020B0604020202020204" pitchFamily="34" charset="0"/>
              </a:rPr>
              <a:t>new_window(win, _class)</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create_button(win_, _class, **kwLayout)</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close_window(win_)</a:t>
            </a:r>
          </a:p>
          <a:p>
            <a:r>
              <a:rPr lang="en-US" sz="800">
                <a:solidFill>
                  <a:schemeClr val="bg1"/>
                </a:solidFill>
                <a:latin typeface="Arial" panose="020B0604020202020204" pitchFamily="34" charset="0"/>
                <a:cs typeface="Arial" panose="020B0604020202020204" pitchFamily="34" charset="0"/>
              </a:rPr>
              <a:t>next_window(win_)</a:t>
            </a:r>
          </a:p>
          <a:p>
            <a:r>
              <a:rPr lang="en-US" sz="800">
                <a:solidFill>
                  <a:schemeClr val="bg1"/>
                </a:solidFill>
                <a:latin typeface="Arial" panose="020B0604020202020204" pitchFamily="34" charset="0"/>
                <a:cs typeface="Arial" panose="020B0604020202020204" pitchFamily="34" charset="0"/>
              </a:rPr>
              <a:t>create_default_menubars(win_)</a:t>
            </a:r>
          </a:p>
          <a:p>
            <a:r>
              <a:rPr lang="en-US" sz="800">
                <a:solidFill>
                  <a:schemeClr val="bg1"/>
                </a:solidFill>
                <a:latin typeface="Arial" panose="020B0604020202020204" pitchFamily="34" charset="0"/>
                <a:cs typeface="Arial" panose="020B0604020202020204" pitchFamily="34" charset="0"/>
              </a:rPr>
              <a:t>show_default_widgets(win_)</a:t>
            </a:r>
          </a:p>
          <a:p>
            <a:r>
              <a:rPr lang="en-US" sz="800">
                <a:solidFill>
                  <a:schemeClr val="bg1"/>
                </a:solidFill>
                <a:latin typeface="Arial" panose="020B0604020202020204" pitchFamily="34" charset="0"/>
                <a:cs typeface="Arial" panose="020B0604020202020204" pitchFamily="34" charset="0"/>
              </a:rPr>
              <a:t> </a:t>
            </a:r>
          </a:p>
        </p:txBody>
      </p:sp>
      <p:sp>
        <p:nvSpPr>
          <p:cNvPr id="13" name="Rectangle 12">
            <a:extLst>
              <a:ext uri="{FF2B5EF4-FFF2-40B4-BE49-F238E27FC236}">
                <a16:creationId xmlns:a16="http://schemas.microsoft.com/office/drawing/2014/main" id="{6BCD3098-6DB2-466B-96A2-AA05498B858D}"/>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&lt;&lt;Linux_View.py&gt;&gt;</a:t>
            </a:r>
          </a:p>
        </p:txBody>
      </p:sp>
      <p:sp>
        <p:nvSpPr>
          <p:cNvPr id="15" name="Rectangle 14">
            <a:extLst>
              <a:ext uri="{FF2B5EF4-FFF2-40B4-BE49-F238E27FC236}">
                <a16:creationId xmlns:a16="http://schemas.microsoft.com/office/drawing/2014/main" id="{3F001311-87F5-4234-961C-BB162371DA19}"/>
              </a:ext>
            </a:extLst>
          </p:cNvPr>
          <p:cNvSpPr/>
          <p:nvPr/>
        </p:nvSpPr>
        <p:spPr>
          <a:xfrm>
            <a:off x="2529442" y="682828"/>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Win1(self, win_manager) </a:t>
            </a:r>
          </a:p>
        </p:txBody>
      </p:sp>
      <p:sp>
        <p:nvSpPr>
          <p:cNvPr id="17" name="Rectangle: Folded Corner 16">
            <a:extLst>
              <a:ext uri="{FF2B5EF4-FFF2-40B4-BE49-F238E27FC236}">
                <a16:creationId xmlns:a16="http://schemas.microsoft.com/office/drawing/2014/main" id="{B7E277BC-FA7C-4166-8D1E-BF64E20ED41E}"/>
              </a:ext>
            </a:extLst>
          </p:cNvPr>
          <p:cNvSpPr/>
          <p:nvPr/>
        </p:nvSpPr>
        <p:spPr>
          <a:xfrm>
            <a:off x="2529442" y="2684240"/>
            <a:ext cx="1934551" cy="341743"/>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self</a:t>
            </a:r>
            <a:r>
              <a:rPr lang="en-US" sz="800">
                <a:solidFill>
                  <a:schemeClr val="bg1"/>
                </a:solidFill>
                <a:latin typeface="Arial" panose="020B0604020202020204" pitchFamily="34" charset="0"/>
                <a:cs typeface="Arial" panose="020B0604020202020204" pitchFamily="34" charset="0"/>
              </a:rPr>
              <a:t> − This represents Win#.</a:t>
            </a: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win_manager </a:t>
            </a:r>
            <a:r>
              <a:rPr lang="en-US" sz="800">
                <a:solidFill>
                  <a:schemeClr val="bg1"/>
                </a:solidFill>
                <a:latin typeface="Arial" panose="020B0604020202020204" pitchFamily="34" charset="0"/>
                <a:cs typeface="Arial" panose="020B0604020202020204" pitchFamily="34" charset="0"/>
              </a:rPr>
              <a:t>−View window</a:t>
            </a:r>
          </a:p>
        </p:txBody>
      </p:sp>
      <p:graphicFrame>
        <p:nvGraphicFramePr>
          <p:cNvPr id="19" name="Table 18">
            <a:extLst>
              <a:ext uri="{FF2B5EF4-FFF2-40B4-BE49-F238E27FC236}">
                <a16:creationId xmlns:a16="http://schemas.microsoft.com/office/drawing/2014/main" id="{C2CD78FC-A6A9-45AD-972D-E6EBB5E21B61}"/>
              </a:ext>
            </a:extLst>
          </p:cNvPr>
          <p:cNvGraphicFramePr>
            <a:graphicFrameLocks noGrp="1"/>
          </p:cNvGraphicFramePr>
          <p:nvPr>
            <p:extLst>
              <p:ext uri="{D42A27DB-BD31-4B8C-83A1-F6EECF244321}">
                <p14:modId xmlns:p14="http://schemas.microsoft.com/office/powerpoint/2010/main" val="2136829894"/>
              </p:ext>
            </p:extLst>
          </p:nvPr>
        </p:nvGraphicFramePr>
        <p:xfrm>
          <a:off x="3866685" y="3682124"/>
          <a:ext cx="2971438" cy="2114550"/>
        </p:xfrm>
        <a:graphic>
          <a:graphicData uri="http://schemas.openxmlformats.org/drawingml/2006/table">
            <a:tbl>
              <a:tblPr>
                <a:tableStyleId>{5C22544A-7EE6-4342-B048-85BDC9FD1C3A}</a:tableStyleId>
              </a:tblPr>
              <a:tblGrid>
                <a:gridCol w="943854">
                  <a:extLst>
                    <a:ext uri="{9D8B030D-6E8A-4147-A177-3AD203B41FA5}">
                      <a16:colId xmlns:a16="http://schemas.microsoft.com/office/drawing/2014/main" val="1168899157"/>
                    </a:ext>
                  </a:extLst>
                </a:gridCol>
                <a:gridCol w="2027584">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Property</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win_manager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View.Window_Manager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App_Name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“Win1”</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184150">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MVC_App</a:t>
                      </a:r>
                    </a:p>
                  </a:txBody>
                  <a:tcPr marL="95250" marR="6350" marT="6350" marB="0"/>
                </a:tc>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App</a:t>
                      </a:r>
                    </a:p>
                  </a:txBody>
                  <a:tcPr marL="95250" marR="6350" marT="6350" marB="0"/>
                </a:tc>
                <a:extLst>
                  <a:ext uri="{0D108BD9-81ED-4DB2-BD59-A6C34878D82A}">
                    <a16:rowId xmlns:a16="http://schemas.microsoft.com/office/drawing/2014/main" val="376044827"/>
                  </a:ext>
                </a:extLst>
              </a:tr>
              <a:tr h="228600">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main_window</a:t>
                      </a:r>
                    </a:p>
                  </a:txBody>
                  <a:tcPr marL="95250" marR="6350" marT="6350"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u="none" strike="noStrike">
                          <a:effectLst/>
                          <a:latin typeface="Arial" panose="020B0604020202020204" pitchFamily="34" charset="0"/>
                          <a:cs typeface="Arial" panose="020B0604020202020204" pitchFamily="34" charset="0"/>
                        </a:rPr>
                        <a:t>View.Window_Manager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frame</a:t>
                      </a:r>
                    </a:p>
                  </a:txBody>
                  <a:tcPr marL="95250" marR="6350" marT="6350" marB="0"/>
                </a:tc>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tkinter.Frame()</a:t>
                      </a:r>
                    </a:p>
                  </a:txBody>
                  <a:tcPr marL="95250" marR="6350" marT="6350" marB="0"/>
                </a:tc>
                <a:extLst>
                  <a:ext uri="{0D108BD9-81ED-4DB2-BD59-A6C34878D82A}">
                    <a16:rowId xmlns:a16="http://schemas.microsoft.com/office/drawing/2014/main" val="3835006122"/>
                  </a:ext>
                </a:extLst>
              </a:tr>
              <a:tr h="184150">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228600">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bl>
          </a:graphicData>
        </a:graphic>
      </p:graphicFrame>
      <p:sp>
        <p:nvSpPr>
          <p:cNvPr id="21" name="Rectangle 20">
            <a:extLst>
              <a:ext uri="{FF2B5EF4-FFF2-40B4-BE49-F238E27FC236}">
                <a16:creationId xmlns:a16="http://schemas.microsoft.com/office/drawing/2014/main" id="{818FF1C3-9E3D-415B-8FDC-9F5063B226FE}"/>
              </a:ext>
            </a:extLst>
          </p:cNvPr>
          <p:cNvSpPr/>
          <p:nvPr/>
        </p:nvSpPr>
        <p:spPr>
          <a:xfrm>
            <a:off x="2529443" y="839989"/>
            <a:ext cx="1934550" cy="153745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a:solidFill>
                  <a:schemeClr val="bg1"/>
                </a:solidFill>
                <a:latin typeface="Arial" panose="020B0604020202020204" pitchFamily="34" charset="0"/>
                <a:cs typeface="Arial" panose="020B0604020202020204" pitchFamily="34" charset="0"/>
              </a:rPr>
              <a:t>win_manager</a:t>
            </a:r>
          </a:p>
          <a:p>
            <a:r>
              <a:rPr lang="en-US" sz="800">
                <a:solidFill>
                  <a:schemeClr val="bg1"/>
                </a:solidFill>
                <a:latin typeface="Arial" panose="020B0604020202020204" pitchFamily="34" charset="0"/>
                <a:cs typeface="Arial" panose="020B0604020202020204" pitchFamily="34" charset="0"/>
              </a:rPr>
              <a:t>App_Name</a:t>
            </a:r>
          </a:p>
          <a:p>
            <a:r>
              <a:rPr lang="en-US" sz="800">
                <a:solidFill>
                  <a:schemeClr val="bg1"/>
                </a:solidFill>
                <a:latin typeface="Arial" panose="020B0604020202020204" pitchFamily="34" charset="0"/>
                <a:cs typeface="Arial" panose="020B0604020202020204" pitchFamily="34" charset="0"/>
              </a:rPr>
              <a:t>MVC_App</a:t>
            </a:r>
          </a:p>
          <a:p>
            <a:r>
              <a:rPr lang="en-US" sz="800">
                <a:solidFill>
                  <a:schemeClr val="bg1"/>
                </a:solidFill>
                <a:latin typeface="Arial" panose="020B0604020202020204" pitchFamily="34" charset="0"/>
                <a:cs typeface="Arial" panose="020B0604020202020204" pitchFamily="34" charset="0"/>
              </a:rPr>
              <a:t>tkint</a:t>
            </a:r>
          </a:p>
          <a:p>
            <a:r>
              <a:rPr lang="en-US" sz="800">
                <a:solidFill>
                  <a:schemeClr val="bg1"/>
                </a:solidFill>
                <a:latin typeface="Arial" panose="020B0604020202020204" pitchFamily="34" charset="0"/>
                <a:cs typeface="Arial" panose="020B0604020202020204" pitchFamily="34" charset="0"/>
              </a:rPr>
              <a:t>app_</a:t>
            </a:r>
            <a:r>
              <a:rPr lang="en-US" sz="800" err="1">
                <a:solidFill>
                  <a:schemeClr val="bg1"/>
                </a:solidFill>
                <a:latin typeface="Arial" panose="020B0604020202020204" pitchFamily="34" charset="0"/>
                <a:cs typeface="Arial" panose="020B0604020202020204" pitchFamily="34" charset="0"/>
              </a:rPr>
              <a:t>window</a:t>
            </a:r>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frame</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endParaRPr lang="en-US" sz="80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26F5631-C8B3-4B90-90F8-9BA34C356CBE}"/>
              </a:ext>
            </a:extLst>
          </p:cNvPr>
          <p:cNvSpPr/>
          <p:nvPr/>
        </p:nvSpPr>
        <p:spPr>
          <a:xfrm>
            <a:off x="4535809" y="682828"/>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Win2(self, win_manager) </a:t>
            </a:r>
          </a:p>
        </p:txBody>
      </p:sp>
      <p:sp>
        <p:nvSpPr>
          <p:cNvPr id="10" name="Rectangle: Folded Corner 9">
            <a:extLst>
              <a:ext uri="{FF2B5EF4-FFF2-40B4-BE49-F238E27FC236}">
                <a16:creationId xmlns:a16="http://schemas.microsoft.com/office/drawing/2014/main" id="{74AC1483-E6FA-4DB4-BB7D-40C0CCF5B8B8}"/>
              </a:ext>
            </a:extLst>
          </p:cNvPr>
          <p:cNvSpPr/>
          <p:nvPr/>
        </p:nvSpPr>
        <p:spPr>
          <a:xfrm>
            <a:off x="4535809" y="2684240"/>
            <a:ext cx="1934551" cy="341743"/>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self</a:t>
            </a:r>
            <a:r>
              <a:rPr lang="en-US" sz="800">
                <a:solidFill>
                  <a:schemeClr val="bg1"/>
                </a:solidFill>
                <a:latin typeface="Arial" panose="020B0604020202020204" pitchFamily="34" charset="0"/>
                <a:cs typeface="Arial" panose="020B0604020202020204" pitchFamily="34" charset="0"/>
              </a:rPr>
              <a:t> − This represents Win#.</a:t>
            </a: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win_manager </a:t>
            </a:r>
            <a:r>
              <a:rPr lang="en-US" sz="800">
                <a:solidFill>
                  <a:schemeClr val="bg1"/>
                </a:solidFill>
                <a:latin typeface="Arial" panose="020B0604020202020204" pitchFamily="34" charset="0"/>
                <a:cs typeface="Arial" panose="020B0604020202020204" pitchFamily="34" charset="0"/>
              </a:rPr>
              <a:t>−View window</a:t>
            </a:r>
          </a:p>
        </p:txBody>
      </p:sp>
      <p:sp>
        <p:nvSpPr>
          <p:cNvPr id="12" name="Rectangle 11">
            <a:extLst>
              <a:ext uri="{FF2B5EF4-FFF2-40B4-BE49-F238E27FC236}">
                <a16:creationId xmlns:a16="http://schemas.microsoft.com/office/drawing/2014/main" id="{582B56E8-76A1-425E-B49A-8A21324FE8D4}"/>
              </a:ext>
            </a:extLst>
          </p:cNvPr>
          <p:cNvSpPr/>
          <p:nvPr/>
        </p:nvSpPr>
        <p:spPr>
          <a:xfrm>
            <a:off x="4535810" y="839989"/>
            <a:ext cx="1934550" cy="176008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a:solidFill>
                  <a:schemeClr val="bg1"/>
                </a:solidFill>
                <a:latin typeface="Arial" panose="020B0604020202020204" pitchFamily="34" charset="0"/>
                <a:cs typeface="Arial" panose="020B0604020202020204" pitchFamily="34" charset="0"/>
              </a:rPr>
              <a:t>win_manager</a:t>
            </a:r>
          </a:p>
          <a:p>
            <a:r>
              <a:rPr lang="en-US" sz="800">
                <a:solidFill>
                  <a:schemeClr val="bg1"/>
                </a:solidFill>
                <a:latin typeface="Arial" panose="020B0604020202020204" pitchFamily="34" charset="0"/>
                <a:cs typeface="Arial" panose="020B0604020202020204" pitchFamily="34" charset="0"/>
              </a:rPr>
              <a:t>App_Name</a:t>
            </a:r>
          </a:p>
          <a:p>
            <a:r>
              <a:rPr lang="en-US" sz="800">
                <a:solidFill>
                  <a:schemeClr val="bg1"/>
                </a:solidFill>
                <a:latin typeface="Arial" panose="020B0604020202020204" pitchFamily="34" charset="0"/>
                <a:cs typeface="Arial" panose="020B0604020202020204" pitchFamily="34" charset="0"/>
              </a:rPr>
              <a:t>MVC_App</a:t>
            </a:r>
          </a:p>
          <a:p>
            <a:r>
              <a:rPr lang="en-US" sz="800">
                <a:solidFill>
                  <a:schemeClr val="bg1"/>
                </a:solidFill>
                <a:latin typeface="Arial" panose="020B0604020202020204" pitchFamily="34" charset="0"/>
                <a:cs typeface="Arial" panose="020B0604020202020204" pitchFamily="34" charset="0"/>
              </a:rPr>
              <a:t>tkint</a:t>
            </a:r>
          </a:p>
          <a:p>
            <a:r>
              <a:rPr lang="en-US" sz="800">
                <a:solidFill>
                  <a:schemeClr val="bg1"/>
                </a:solidFill>
                <a:latin typeface="Arial" panose="020B0604020202020204" pitchFamily="34" charset="0"/>
                <a:cs typeface="Arial" panose="020B0604020202020204" pitchFamily="34" charset="0"/>
              </a:rPr>
              <a:t>app_window</a:t>
            </a:r>
          </a:p>
          <a:p>
            <a:r>
              <a:rPr lang="en-US" sz="800">
                <a:solidFill>
                  <a:schemeClr val="bg1"/>
                </a:solidFill>
                <a:latin typeface="Arial" panose="020B0604020202020204" pitchFamily="34" charset="0"/>
                <a:cs typeface="Arial" panose="020B0604020202020204" pitchFamily="34" charset="0"/>
              </a:rPr>
              <a:t>OS_Info</a:t>
            </a:r>
          </a:p>
          <a:p>
            <a:r>
              <a:rPr lang="en-US" sz="800">
                <a:solidFill>
                  <a:schemeClr val="bg1"/>
                </a:solidFill>
                <a:latin typeface="Arial" panose="020B0604020202020204" pitchFamily="34" charset="0"/>
                <a:cs typeface="Arial" panose="020B0604020202020204" pitchFamily="34" charset="0"/>
              </a:rPr>
              <a:t>quit_button</a:t>
            </a:r>
          </a:p>
          <a:p>
            <a:r>
              <a:rPr lang="en-US" sz="800">
                <a:solidFill>
                  <a:schemeClr val="bg1"/>
                </a:solidFill>
                <a:latin typeface="Arial" panose="020B0604020202020204" pitchFamily="34" charset="0"/>
                <a:cs typeface="Arial" panose="020B0604020202020204" pitchFamily="34" charset="0"/>
              </a:rPr>
              <a:t>label_PRETTY_NAME</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a:solidFill>
                  <a:schemeClr val="bg1"/>
                </a:solidFill>
                <a:latin typeface="Arial" panose="020B0604020202020204" pitchFamily="34" charset="0"/>
                <a:cs typeface="Arial" panose="020B0604020202020204" pitchFamily="34" charset="0"/>
              </a:rPr>
              <a:t>show_widgets()</a:t>
            </a:r>
          </a:p>
          <a:p>
            <a:endParaRPr lang="en-US" sz="800">
              <a:solidFill>
                <a:schemeClr val="bg1"/>
              </a:solidFill>
              <a:latin typeface="Arial" panose="020B0604020202020204" pitchFamily="34" charset="0"/>
              <a:cs typeface="Arial" panose="020B0604020202020204" pitchFamily="34" charset="0"/>
            </a:endParaRPr>
          </a:p>
          <a:p>
            <a:endParaRPr lang="en-US" sz="800">
              <a:solidFill>
                <a:schemeClr val="bg1"/>
              </a:solidFill>
              <a:latin typeface="Arial" panose="020B0604020202020204" pitchFamily="34" charset="0"/>
              <a:cs typeface="Arial" panose="020B0604020202020204" pitchFamily="34" charset="0"/>
            </a:endParaRPr>
          </a:p>
          <a:p>
            <a:endParaRPr lang="en-US" sz="800">
              <a:solidFill>
                <a:schemeClr val="bg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8CCF1F5-3A75-4EEE-A0D2-A5F06AA1D773}"/>
              </a:ext>
            </a:extLst>
          </p:cNvPr>
          <p:cNvSpPr/>
          <p:nvPr/>
        </p:nvSpPr>
        <p:spPr>
          <a:xfrm>
            <a:off x="6534225" y="682828"/>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Win3(self, win_manager) </a:t>
            </a:r>
          </a:p>
        </p:txBody>
      </p:sp>
      <p:sp>
        <p:nvSpPr>
          <p:cNvPr id="24" name="Rectangle: Folded Corner 23">
            <a:extLst>
              <a:ext uri="{FF2B5EF4-FFF2-40B4-BE49-F238E27FC236}">
                <a16:creationId xmlns:a16="http://schemas.microsoft.com/office/drawing/2014/main" id="{F404C50B-90EA-4B4B-9321-3C1B39148959}"/>
              </a:ext>
            </a:extLst>
          </p:cNvPr>
          <p:cNvSpPr/>
          <p:nvPr/>
        </p:nvSpPr>
        <p:spPr>
          <a:xfrm>
            <a:off x="6534225" y="2684240"/>
            <a:ext cx="1934551" cy="341743"/>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self</a:t>
            </a:r>
            <a:r>
              <a:rPr lang="en-US" sz="800">
                <a:solidFill>
                  <a:schemeClr val="bg1"/>
                </a:solidFill>
                <a:latin typeface="Arial" panose="020B0604020202020204" pitchFamily="34" charset="0"/>
                <a:cs typeface="Arial" panose="020B0604020202020204" pitchFamily="34" charset="0"/>
              </a:rPr>
              <a:t> − This represents Win#.</a:t>
            </a: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win_manager </a:t>
            </a:r>
            <a:r>
              <a:rPr lang="en-US" sz="800">
                <a:solidFill>
                  <a:schemeClr val="bg1"/>
                </a:solidFill>
                <a:latin typeface="Arial" panose="020B0604020202020204" pitchFamily="34" charset="0"/>
                <a:cs typeface="Arial" panose="020B0604020202020204" pitchFamily="34" charset="0"/>
              </a:rPr>
              <a:t>−View window</a:t>
            </a:r>
          </a:p>
        </p:txBody>
      </p:sp>
      <p:sp>
        <p:nvSpPr>
          <p:cNvPr id="26" name="Rectangle 25">
            <a:extLst>
              <a:ext uri="{FF2B5EF4-FFF2-40B4-BE49-F238E27FC236}">
                <a16:creationId xmlns:a16="http://schemas.microsoft.com/office/drawing/2014/main" id="{686327AA-1C35-4097-988A-F1B5623FC627}"/>
              </a:ext>
            </a:extLst>
          </p:cNvPr>
          <p:cNvSpPr/>
          <p:nvPr/>
        </p:nvSpPr>
        <p:spPr>
          <a:xfrm>
            <a:off x="6534226" y="839989"/>
            <a:ext cx="1934550" cy="153745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a:solidFill>
                  <a:schemeClr val="bg1"/>
                </a:solidFill>
                <a:latin typeface="Arial" panose="020B0604020202020204" pitchFamily="34" charset="0"/>
                <a:cs typeface="Arial" panose="020B0604020202020204" pitchFamily="34" charset="0"/>
              </a:rPr>
              <a:t>win_manager</a:t>
            </a:r>
          </a:p>
          <a:p>
            <a:r>
              <a:rPr lang="en-US" sz="800">
                <a:solidFill>
                  <a:schemeClr val="bg1"/>
                </a:solidFill>
                <a:latin typeface="Arial" panose="020B0604020202020204" pitchFamily="34" charset="0"/>
                <a:cs typeface="Arial" panose="020B0604020202020204" pitchFamily="34" charset="0"/>
              </a:rPr>
              <a:t>App_Name</a:t>
            </a:r>
          </a:p>
          <a:p>
            <a:r>
              <a:rPr lang="en-US" sz="800">
                <a:solidFill>
                  <a:schemeClr val="bg1"/>
                </a:solidFill>
                <a:latin typeface="Arial" panose="020B0604020202020204" pitchFamily="34" charset="0"/>
                <a:cs typeface="Arial" panose="020B0604020202020204" pitchFamily="34" charset="0"/>
              </a:rPr>
              <a:t>MVC_App</a:t>
            </a:r>
          </a:p>
          <a:p>
            <a:r>
              <a:rPr lang="en-US" sz="800">
                <a:solidFill>
                  <a:schemeClr val="bg1"/>
                </a:solidFill>
                <a:latin typeface="Arial" panose="020B0604020202020204" pitchFamily="34" charset="0"/>
                <a:cs typeface="Arial" panose="020B0604020202020204" pitchFamily="34" charset="0"/>
              </a:rPr>
              <a:t>tkint</a:t>
            </a:r>
          </a:p>
          <a:p>
            <a:r>
              <a:rPr lang="en-US" sz="800">
                <a:solidFill>
                  <a:schemeClr val="bg1"/>
                </a:solidFill>
                <a:latin typeface="Arial" panose="020B0604020202020204" pitchFamily="34" charset="0"/>
                <a:cs typeface="Arial" panose="020B0604020202020204" pitchFamily="34" charset="0"/>
              </a:rPr>
              <a:t>app_</a:t>
            </a:r>
            <a:r>
              <a:rPr lang="en-US" sz="800" err="1">
                <a:solidFill>
                  <a:schemeClr val="bg1"/>
                </a:solidFill>
                <a:latin typeface="Arial" panose="020B0604020202020204" pitchFamily="34" charset="0"/>
                <a:cs typeface="Arial" panose="020B0604020202020204" pitchFamily="34" charset="0"/>
              </a:rPr>
              <a:t>window</a:t>
            </a:r>
            <a:endParaRPr lang="en-US" sz="800">
              <a:solidFill>
                <a:schemeClr val="bg1"/>
              </a:solidFill>
              <a:latin typeface="Arial" panose="020B0604020202020204" pitchFamily="34" charset="0"/>
              <a:cs typeface="Arial" panose="020B0604020202020204" pitchFamily="34" charset="0"/>
            </a:endParaRP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err="1">
                <a:solidFill>
                  <a:schemeClr val="bg1"/>
                </a:solidFill>
                <a:latin typeface="Arial" panose="020B0604020202020204" pitchFamily="34" charset="0"/>
                <a:cs typeface="Arial" panose="020B0604020202020204" pitchFamily="34" charset="0"/>
              </a:rPr>
              <a:t>show_widgets</a:t>
            </a:r>
            <a:r>
              <a:rPr lang="en-US" sz="800">
                <a:solidFill>
                  <a:schemeClr val="bg1"/>
                </a:solidFill>
                <a:latin typeface="Arial" panose="020B0604020202020204" pitchFamily="34" charset="0"/>
                <a:cs typeface="Arial" panose="020B0604020202020204" pitchFamily="34" charset="0"/>
              </a:rPr>
              <a:t>()</a:t>
            </a:r>
          </a:p>
          <a:p>
            <a:endParaRPr lang="en-US" sz="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974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gineering_Design">
  <a:themeElements>
    <a:clrScheme name="Black And White">
      <a:dk1>
        <a:srgbClr val="000000"/>
      </a:dk1>
      <a:lt1>
        <a:srgbClr val="000000"/>
      </a:lt1>
      <a:dk2>
        <a:srgbClr val="FFFFFF"/>
      </a:dk2>
      <a:lt2>
        <a:srgbClr val="FFFFFF"/>
      </a:lt2>
      <a:accent1>
        <a:srgbClr val="FFFFFF"/>
      </a:accent1>
      <a:accent2>
        <a:srgbClr val="D8D8D8"/>
      </a:accent2>
      <a:accent3>
        <a:srgbClr val="BFBFBF"/>
      </a:accent3>
      <a:accent4>
        <a:srgbClr val="A5A5A5"/>
      </a:accent4>
      <a:accent5>
        <a:srgbClr val="7F7F7F"/>
      </a:accent5>
      <a:accent6>
        <a:srgbClr val="000000"/>
      </a:accent6>
      <a:hlink>
        <a:srgbClr val="00B0F0"/>
      </a:hlink>
      <a:folHlink>
        <a:srgbClr val="7030A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extLst>
    <a:ext uri="{05A4C25C-085E-4340-85A3-A5531E510DB2}">
      <thm15:themeFamily xmlns:thm15="http://schemas.microsoft.com/office/thememl/2012/main" name="Engineering_Design" id="{3CA0451D-0F82-42AB-AA16-1629BAC74EB0}" vid="{FDA4B527-1B63-40F5-BEF6-D66D89E4EA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Engineering_Design</Template>
  <TotalTime>1987</TotalTime>
  <Words>3173</Words>
  <Application>Microsoft Office PowerPoint</Application>
  <PresentationFormat>Widescreen</PresentationFormat>
  <Paragraphs>528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Verdana</vt:lpstr>
      <vt:lpstr>Wingdings 2</vt:lpstr>
      <vt:lpstr>Engineering_Design</vt:lpstr>
      <vt:lpstr>Tkinter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HPES NMCI 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Medel, Gilbert CIV PHD NSWC, L43</dc:creator>
  <cp:lastModifiedBy>Gilbert Medel</cp:lastModifiedBy>
  <cp:revision>46</cp:revision>
  <dcterms:created xsi:type="dcterms:W3CDTF">2018-07-27T22:22:56Z</dcterms:created>
  <dcterms:modified xsi:type="dcterms:W3CDTF">2020-11-05T11:47:52Z</dcterms:modified>
</cp:coreProperties>
</file>