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69" r:id="rId5"/>
    <p:sldId id="259" r:id="rId6"/>
    <p:sldId id="261" r:id="rId7"/>
    <p:sldId id="262" r:id="rId8"/>
    <p:sldId id="263" r:id="rId9"/>
    <p:sldId id="270" r:id="rId10"/>
    <p:sldId id="271" r:id="rId11"/>
    <p:sldId id="272" r:id="rId12"/>
    <p:sldId id="273" r:id="rId13"/>
    <p:sldId id="268" r:id="rId14"/>
    <p:sldId id="274" r:id="rId15"/>
    <p:sldId id="275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585" autoAdjust="0"/>
  </p:normalViewPr>
  <p:slideViewPr>
    <p:cSldViewPr>
      <p:cViewPr varScale="1">
        <p:scale>
          <a:sx n="85" d="100"/>
          <a:sy n="85" d="100"/>
        </p:scale>
        <p:origin x="-714" y="-36"/>
      </p:cViewPr>
      <p:guideLst>
        <p:guide orient="horz" pos="663"/>
        <p:guide orient="horz" pos="98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1B13A-D6B1-4843-97D5-E0936B12037F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F7CE2-956E-4DA1-A678-44B7CD70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6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src</a:t>
            </a:r>
            <a:r>
              <a:rPr lang="en-US" dirty="0" smtClean="0"/>
              <a:t>: my own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9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X-field</a:t>
            </a:r>
            <a:r>
              <a:rPr lang="en-US" baseline="0" dirty="0" smtClean="0"/>
              <a:t> diagram taken from </a:t>
            </a:r>
            <a:r>
              <a:rPr lang="en-US" baseline="0" dirty="0" err="1" smtClean="0"/>
              <a:t>Jansson</a:t>
            </a:r>
            <a:r>
              <a:rPr lang="en-US" baseline="0" dirty="0" smtClean="0"/>
              <a:t>, Farrar (2012): A New Model of the Galactic Magnetic Field. The rest are a result of plotting my simulations.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X-field</a:t>
            </a:r>
            <a:r>
              <a:rPr lang="en-US" baseline="0" dirty="0" smtClean="0"/>
              <a:t> diagram taken from </a:t>
            </a:r>
            <a:r>
              <a:rPr lang="en-US" baseline="0" dirty="0" err="1" smtClean="0"/>
              <a:t>Jansson</a:t>
            </a:r>
            <a:r>
              <a:rPr lang="en-US" baseline="0" dirty="0" smtClean="0"/>
              <a:t>, Farrar (2012): A New Model of the Galactic Magnetic Field. The rest are a result of plotting my simulations.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2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2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 for this info: Sloan Non-collider searches for stable</a:t>
            </a:r>
            <a:r>
              <a:rPr lang="en-US" baseline="0" dirty="0" smtClean="0"/>
              <a:t> massive p</a:t>
            </a:r>
            <a:r>
              <a:rPr lang="en-US" dirty="0" smtClean="0"/>
              <a:t>articles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arXiv:1410.1374v1 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hep-ph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6 Oct 2014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20x blood cell: wolfram alpha search “1e15GeV/c^2”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 for this info: Sloan Non-collider searches for stable</a:t>
            </a:r>
            <a:r>
              <a:rPr lang="en-US" baseline="0" dirty="0" smtClean="0"/>
              <a:t> massive p</a:t>
            </a:r>
            <a:r>
              <a:rPr lang="en-US" dirty="0" smtClean="0"/>
              <a:t>articles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arXiv:1410.1374v1 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hep-ph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6 Oct 2014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20x blood cell: wolfram alpha search “1e15GeV/c^2”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diagrams in this slide are self-made.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X-field</a:t>
            </a:r>
            <a:r>
              <a:rPr lang="en-US" baseline="0" dirty="0" smtClean="0"/>
              <a:t> diagram taken from </a:t>
            </a:r>
            <a:r>
              <a:rPr lang="en-US" baseline="0" dirty="0" err="1" smtClean="0"/>
              <a:t>Jansson</a:t>
            </a:r>
            <a:r>
              <a:rPr lang="en-US" baseline="0" dirty="0" smtClean="0"/>
              <a:t>, Farrar (2012): A New Model of the Galactic Magnetic Field. The rest are a result of plotting my simulations.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X-field</a:t>
            </a:r>
            <a:r>
              <a:rPr lang="en-US" baseline="0" dirty="0" smtClean="0"/>
              <a:t> diagram taken from </a:t>
            </a:r>
            <a:r>
              <a:rPr lang="en-US" baseline="0" dirty="0" err="1" smtClean="0"/>
              <a:t>Jansson</a:t>
            </a:r>
            <a:r>
              <a:rPr lang="en-US" baseline="0" dirty="0" smtClean="0"/>
              <a:t>, Farrar (2012): A New Model of the Galactic Magnetic Field. The rest are a result of plotting my simulations.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X-field</a:t>
            </a:r>
            <a:r>
              <a:rPr lang="en-US" baseline="0" dirty="0" smtClean="0"/>
              <a:t> diagram taken from </a:t>
            </a:r>
            <a:r>
              <a:rPr lang="en-US" baseline="0" dirty="0" err="1" smtClean="0"/>
              <a:t>Jansson</a:t>
            </a:r>
            <a:r>
              <a:rPr lang="en-US" baseline="0" dirty="0" smtClean="0"/>
              <a:t>, Farrar (2012): A New Model of the Galactic Magnetic Field. The rest are a result of plotting my simulations.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F7CE2-956E-4DA1-A678-44B7CD700F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5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5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1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7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2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6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04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61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6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9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5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4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221705"/>
            <a:ext cx="8229600" cy="4439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What testing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3B448-29D3-4F23-96EA-A101FEA0866B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  <p:pic>
        <p:nvPicPr>
          <p:cNvPr id="2053" name="Picture 5" descr="C:\Users\Felix\Google Drive\Research\slideshow\milkyway-bottom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503" y="6309320"/>
            <a:ext cx="9260015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Felix\Google Drive\Research\slideshow\milkyway-top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1" y="-531440"/>
            <a:ext cx="925252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 userDrawn="1"/>
        </p:nvSpPr>
        <p:spPr>
          <a:xfrm>
            <a:off x="323528" y="1052736"/>
            <a:ext cx="8229600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04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3B448-29D3-4F23-96EA-A101FEA0866B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B0E5-529A-461D-A957-069554E865DF}" type="slidenum">
              <a:rPr lang="en-US" smtClean="0"/>
              <a:t>‹#›</a:t>
            </a:fld>
            <a:endParaRPr lang="en-US"/>
          </a:p>
        </p:txBody>
      </p:sp>
      <p:pic>
        <p:nvPicPr>
          <p:cNvPr id="2053" name="Picture 5" descr="C:\Users\Felix\Google Drive\Research\slideshow\milkyway-bottom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6309245"/>
            <a:ext cx="9260015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Felix\Google Drive\Research\slideshow\milkyway-top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1" y="-1251520"/>
            <a:ext cx="925252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0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moedal.web.cern.ch/content/search-magnetic-monopole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6856" cy="1944215"/>
          </a:xfrm>
        </p:spPr>
        <p:txBody>
          <a:bodyPr/>
          <a:lstStyle/>
          <a:p>
            <a:r>
              <a:rPr lang="en-US" b="1" dirty="0" smtClean="0"/>
              <a:t>Magnetic Monopoles in the Milky Way </a:t>
            </a:r>
            <a:r>
              <a:rPr lang="en-US" b="1" dirty="0" smtClean="0"/>
              <a:t>Galaxy </a:t>
            </a:r>
            <a:br>
              <a:rPr lang="en-US" b="1" dirty="0" smtClean="0"/>
            </a:br>
            <a:r>
              <a:rPr lang="en-US" sz="2400" b="1" dirty="0" smtClean="0"/>
              <a:t>Felix Feist, New York University</a:t>
            </a:r>
            <a:br>
              <a:rPr lang="en-US" sz="2400" b="1" dirty="0" smtClean="0"/>
            </a:br>
            <a:r>
              <a:rPr lang="en-US" sz="2400" b="1" dirty="0" smtClean="0"/>
              <a:t>with Professor </a:t>
            </a:r>
            <a:r>
              <a:rPr lang="en-US" sz="2400" b="1" dirty="0" err="1" smtClean="0"/>
              <a:t>Glennys</a:t>
            </a:r>
            <a:r>
              <a:rPr lang="en-US" sz="2400" b="1" dirty="0" smtClean="0"/>
              <a:t> Farrar</a:t>
            </a:r>
            <a:endParaRPr lang="en-US" sz="2400" b="1" dirty="0"/>
          </a:p>
        </p:txBody>
      </p:sp>
      <p:pic>
        <p:nvPicPr>
          <p:cNvPr id="2050" name="Picture 2" descr="C:\Users\Felix\Google Drive\Research\slideshow\trajecto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38486"/>
            <a:ext cx="3884208" cy="289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4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980728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smtClean="0"/>
              <a:t>Simulation</a:t>
            </a:r>
            <a:endParaRPr lang="en-US" dirty="0" smtClean="0"/>
          </a:p>
          <a:p>
            <a:r>
              <a:rPr lang="en-US" dirty="0" smtClean="0"/>
              <a:t>Wrote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order </a:t>
            </a:r>
            <a:r>
              <a:rPr lang="en-US" dirty="0" err="1" smtClean="0"/>
              <a:t>Runge-Kutta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solver in Python to find out the </a:t>
            </a:r>
            <a:br>
              <a:rPr lang="en-US" dirty="0" smtClean="0"/>
            </a:br>
            <a:r>
              <a:rPr lang="en-US" dirty="0" smtClean="0"/>
              <a:t>energy at which monopoles can </a:t>
            </a:r>
            <a:br>
              <a:rPr lang="en-US" dirty="0" smtClean="0"/>
            </a:br>
            <a:r>
              <a:rPr lang="en-US" dirty="0" smtClean="0"/>
              <a:t>tunnel through to the earth</a:t>
            </a:r>
          </a:p>
          <a:p>
            <a:r>
              <a:rPr lang="en-US" dirty="0" smtClean="0"/>
              <a:t>Dynamics had to be relativistic</a:t>
            </a:r>
          </a:p>
          <a:p>
            <a:r>
              <a:rPr lang="en-US" dirty="0" smtClean="0"/>
              <a:t>Simple method: increase starting</a:t>
            </a:r>
            <a:br>
              <a:rPr lang="en-US" dirty="0" smtClean="0"/>
            </a:br>
            <a:r>
              <a:rPr lang="en-US" dirty="0" smtClean="0"/>
              <a:t>velocity until the monopole reaches </a:t>
            </a:r>
            <a:br>
              <a:rPr lang="en-US" dirty="0" smtClean="0"/>
            </a:br>
            <a:r>
              <a:rPr lang="en-US" dirty="0" err="1" smtClean="0"/>
              <a:t>r</a:t>
            </a:r>
            <a:r>
              <a:rPr lang="en-US" baseline="-25000" dirty="0" err="1" smtClean="0"/>
              <a:t>earth</a:t>
            </a:r>
            <a:r>
              <a:rPr lang="en-US" dirty="0" smtClean="0"/>
              <a:t> = 8.5kpc</a:t>
            </a:r>
            <a:endParaRPr lang="en-US" dirty="0" smtClean="0"/>
          </a:p>
          <a:p>
            <a:r>
              <a:rPr lang="en-US" dirty="0" smtClean="0"/>
              <a:t>Gravitational field is negligible for</a:t>
            </a:r>
            <a:br>
              <a:rPr lang="en-US" dirty="0" smtClean="0"/>
            </a:br>
            <a:r>
              <a:rPr lang="en-US" dirty="0" smtClean="0"/>
              <a:t>monopoles with m &lt;&lt; </a:t>
            </a:r>
            <a:r>
              <a:rPr lang="en-US" dirty="0" smtClean="0"/>
              <a:t>1e17GeV/c</a:t>
            </a:r>
            <a:r>
              <a:rPr lang="en-US" baseline="30000" dirty="0" smtClean="0"/>
              <a:t>2 </a:t>
            </a:r>
            <a:r>
              <a:rPr lang="en-US" dirty="0" smtClean="0"/>
              <a:t>so</a:t>
            </a:r>
            <a:br>
              <a:rPr lang="en-US" dirty="0" smtClean="0"/>
            </a:br>
            <a:r>
              <a:rPr lang="en-US" dirty="0" smtClean="0"/>
              <a:t>it is not considered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89873"/>
            <a:ext cx="2952328" cy="125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3789146"/>
            <a:ext cx="3482077" cy="25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43086" y="1556792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X-field Component [5]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24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980728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smtClean="0"/>
              <a:t>Simulation</a:t>
            </a:r>
            <a:endParaRPr lang="en-US" dirty="0" smtClean="0"/>
          </a:p>
          <a:p>
            <a:r>
              <a:rPr lang="en-US" dirty="0" smtClean="0"/>
              <a:t>Wrote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order </a:t>
            </a:r>
            <a:r>
              <a:rPr lang="en-US" dirty="0" err="1" smtClean="0"/>
              <a:t>Runge-Kutta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solver in Python to find out the </a:t>
            </a:r>
            <a:br>
              <a:rPr lang="en-US" dirty="0" smtClean="0"/>
            </a:br>
            <a:r>
              <a:rPr lang="en-US" dirty="0" smtClean="0"/>
              <a:t>energy at which monopoles can </a:t>
            </a:r>
            <a:br>
              <a:rPr lang="en-US" dirty="0" smtClean="0"/>
            </a:br>
            <a:r>
              <a:rPr lang="en-US" dirty="0" smtClean="0"/>
              <a:t>tunnel through to the earth</a:t>
            </a:r>
          </a:p>
          <a:p>
            <a:r>
              <a:rPr lang="en-US" dirty="0" smtClean="0"/>
              <a:t>Dynamics had to be relativistic</a:t>
            </a:r>
          </a:p>
          <a:p>
            <a:r>
              <a:rPr lang="en-US" dirty="0" smtClean="0"/>
              <a:t>Simple method: increase starting</a:t>
            </a:r>
            <a:br>
              <a:rPr lang="en-US" dirty="0" smtClean="0"/>
            </a:br>
            <a:r>
              <a:rPr lang="en-US" dirty="0" smtClean="0"/>
              <a:t>velocity until the monopole reaches </a:t>
            </a:r>
            <a:br>
              <a:rPr lang="en-US" dirty="0" smtClean="0"/>
            </a:br>
            <a:r>
              <a:rPr lang="en-US" dirty="0" err="1" smtClean="0"/>
              <a:t>r</a:t>
            </a:r>
            <a:r>
              <a:rPr lang="en-US" baseline="-25000" dirty="0" err="1" smtClean="0"/>
              <a:t>earth</a:t>
            </a:r>
            <a:r>
              <a:rPr lang="en-US" dirty="0" smtClean="0"/>
              <a:t> = 8.5kpc</a:t>
            </a:r>
            <a:endParaRPr lang="en-US" dirty="0" smtClean="0"/>
          </a:p>
          <a:p>
            <a:r>
              <a:rPr lang="en-US" dirty="0" smtClean="0"/>
              <a:t>Gravitational field is negligible for</a:t>
            </a:r>
            <a:br>
              <a:rPr lang="en-US" dirty="0" smtClean="0"/>
            </a:br>
            <a:r>
              <a:rPr lang="en-US" dirty="0" smtClean="0"/>
              <a:t>monopoles with m &lt;&lt; </a:t>
            </a:r>
            <a:r>
              <a:rPr lang="en-US" dirty="0" smtClean="0"/>
              <a:t>1e17GeV/c</a:t>
            </a:r>
            <a:r>
              <a:rPr lang="en-US" baseline="30000" dirty="0" smtClean="0"/>
              <a:t>2 </a:t>
            </a:r>
            <a:r>
              <a:rPr lang="en-US" dirty="0" smtClean="0"/>
              <a:t>so</a:t>
            </a:r>
            <a:br>
              <a:rPr lang="en-US" dirty="0" smtClean="0"/>
            </a:br>
            <a:r>
              <a:rPr lang="en-US" dirty="0" smtClean="0"/>
              <a:t>it is not considered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89873"/>
            <a:ext cx="2952328" cy="125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3789146"/>
            <a:ext cx="3482077" cy="25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43086" y="1556792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X-field Component [5]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24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Results</a:t>
            </a:r>
            <a:endParaRPr lang="en-US" b="1" dirty="0" smtClean="0"/>
          </a:p>
          <a:p>
            <a:r>
              <a:rPr lang="en-US" dirty="0" smtClean="0"/>
              <a:t>Monopoles can </a:t>
            </a:r>
            <a:r>
              <a:rPr lang="en-US" dirty="0" smtClean="0"/>
              <a:t>tunnel </a:t>
            </a:r>
            <a:r>
              <a:rPr lang="en-US" dirty="0" smtClean="0"/>
              <a:t>through to the earth at </a:t>
            </a:r>
            <a:r>
              <a:rPr lang="en-US" dirty="0" smtClean="0"/>
              <a:t>initial kinetic </a:t>
            </a:r>
            <a:r>
              <a:rPr lang="en-US" dirty="0" smtClean="0"/>
              <a:t>energies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~5e10 GeV or more, </a:t>
            </a:r>
            <a:r>
              <a:rPr lang="en-US" dirty="0" smtClean="0"/>
              <a:t>but only from ideal angles of entry.</a:t>
            </a:r>
          </a:p>
          <a:p>
            <a:r>
              <a:rPr lang="en-US" dirty="0" smtClean="0"/>
              <a:t>Starting at kinetic energies of </a:t>
            </a:r>
            <a:r>
              <a:rPr lang="en-US" dirty="0" smtClean="0"/>
              <a:t>~1.3e12 </a:t>
            </a:r>
            <a:r>
              <a:rPr lang="en-US" dirty="0" smtClean="0"/>
              <a:t>GeV, monopoles can reliably </a:t>
            </a:r>
            <a:r>
              <a:rPr lang="en-US" dirty="0" smtClean="0"/>
              <a:t>reach the earth from </a:t>
            </a:r>
            <a:r>
              <a:rPr lang="en-US" dirty="0" smtClean="0"/>
              <a:t>any angle.</a:t>
            </a:r>
          </a:p>
          <a:p>
            <a:r>
              <a:rPr lang="en-US" dirty="0" smtClean="0"/>
              <a:t>Consistent with order-of-magnitude </a:t>
            </a:r>
            <a:r>
              <a:rPr lang="en-US" dirty="0" smtClean="0"/>
              <a:t>calculations.</a:t>
            </a:r>
            <a:endParaRPr lang="en-US" dirty="0" smtClean="0"/>
          </a:p>
          <a:p>
            <a:r>
              <a:rPr lang="en-US" dirty="0" smtClean="0"/>
              <a:t>Independent of monopole mass!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smtClean="0"/>
              <a:t>Total flux to the earth </a:t>
            </a:r>
            <a:r>
              <a:rPr lang="en-US" dirty="0" smtClean="0"/>
              <a:t>is halved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monopoles </a:t>
            </a:r>
            <a:r>
              <a:rPr lang="en-US" dirty="0" smtClean="0"/>
              <a:t>with </a:t>
            </a:r>
            <a:r>
              <a:rPr lang="en-US" dirty="0" smtClean="0"/>
              <a:t>kinetic </a:t>
            </a:r>
            <a:r>
              <a:rPr lang="en-US" dirty="0" smtClean="0"/>
              <a:t>energy less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dirty="0" smtClean="0"/>
              <a:t>5e10GeV. It then </a:t>
            </a:r>
            <a:r>
              <a:rPr lang="en-US" dirty="0" smtClean="0"/>
              <a:t>increases </a:t>
            </a:r>
            <a:r>
              <a:rPr lang="en-US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monopole </a:t>
            </a:r>
            <a:r>
              <a:rPr lang="en-US" dirty="0" smtClean="0"/>
              <a:t>energy until </a:t>
            </a:r>
            <a:r>
              <a:rPr lang="en-US" dirty="0" smtClean="0"/>
              <a:t>1e12GeV</a:t>
            </a:r>
            <a:r>
              <a:rPr lang="en-US" dirty="0" smtClean="0"/>
              <a:t>,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 smtClean="0"/>
              <a:t>point it is unaffected </a:t>
            </a:r>
            <a:r>
              <a:rPr lang="en-US" dirty="0" smtClean="0"/>
              <a:t>by </a:t>
            </a:r>
            <a:r>
              <a:rPr lang="en-US" dirty="0" smtClean="0"/>
              <a:t>the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magnetic </a:t>
            </a:r>
            <a:r>
              <a:rPr lang="en-US" dirty="0" smtClean="0"/>
              <a:t>field.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098" name="Picture 2" descr="C:\Users\Felix\Google Drive\Research\run data\pics\total_xzcross_y_0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12976"/>
            <a:ext cx="3974232" cy="296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Discussion</a:t>
            </a:r>
            <a:endParaRPr lang="en-US" b="1" dirty="0" smtClean="0"/>
          </a:p>
          <a:p>
            <a:r>
              <a:rPr lang="en-US" dirty="0" smtClean="0"/>
              <a:t>Wick (2002) estimates that relic monopoles are distributed with mean Kinetic Energy ~7e12 GeV</a:t>
            </a:r>
            <a:endParaRPr lang="en-US" dirty="0" smtClean="0"/>
          </a:p>
          <a:p>
            <a:r>
              <a:rPr lang="en-US" dirty="0" smtClean="0"/>
              <a:t>The breaking point at which the Flux is unaffected is 1.3e12 GeV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 Relic monopoles are unaffected by the </a:t>
            </a:r>
            <a:r>
              <a:rPr lang="en-US" dirty="0"/>
              <a:t>g</a:t>
            </a:r>
            <a:r>
              <a:rPr lang="en-US" dirty="0" smtClean="0"/>
              <a:t>alactic field.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Lower energy monopoles may be produced by other sources. If less than</a:t>
            </a:r>
            <a:br>
              <a:rPr lang="en-US" dirty="0" smtClean="0"/>
            </a:br>
            <a:r>
              <a:rPr lang="en-US" dirty="0" smtClean="0"/>
              <a:t>5e10GeV, we are being shielded from them. This means that if cosmic ray monopoles exist, detection experiments may receive a reduced flux and a bias of monopole charge which depends on the latitude/longitude of the detector.</a:t>
            </a:r>
          </a:p>
          <a:p>
            <a:r>
              <a:rPr lang="en-US" dirty="0" smtClean="0"/>
              <a:t>Error due to ~10% uncertainty in field. No </a:t>
            </a:r>
            <a:r>
              <a:rPr lang="en-US" dirty="0" err="1" smtClean="0"/>
              <a:t>timestep</a:t>
            </a:r>
            <a:r>
              <a:rPr lang="en-US" dirty="0" smtClean="0"/>
              <a:t> or machine precision error.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09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References</a:t>
            </a:r>
          </a:p>
          <a:p>
            <a:pPr marL="0" indent="0">
              <a:buNone/>
            </a:pPr>
            <a:r>
              <a:rPr lang="en-US" dirty="0" smtClean="0"/>
              <a:t>[1]          image from </a:t>
            </a:r>
            <a:r>
              <a:rPr lang="en-US" dirty="0" err="1" smtClean="0"/>
              <a:t>wikipedia</a:t>
            </a:r>
            <a:r>
              <a:rPr lang="en-US" dirty="0" smtClean="0"/>
              <a:t>: Magnetic Monopoles</a:t>
            </a:r>
          </a:p>
          <a:p>
            <a:pPr marL="0" indent="0">
              <a:buNone/>
            </a:pPr>
            <a:r>
              <a:rPr lang="en-US" dirty="0" smtClean="0"/>
              <a:t>[2] List of monopole searches from Sloan, </a:t>
            </a:r>
            <a:r>
              <a:rPr lang="en-US" dirty="0"/>
              <a:t>Non-collider searches for stable massive particles arXiv:1410.1374v1 [</a:t>
            </a:r>
            <a:r>
              <a:rPr lang="en-US" dirty="0" err="1"/>
              <a:t>hep-ph</a:t>
            </a:r>
            <a:r>
              <a:rPr lang="en-US" dirty="0"/>
              <a:t>] 6 Oct </a:t>
            </a:r>
            <a:r>
              <a:rPr lang="en-US" dirty="0" smtClean="0"/>
              <a:t>2014</a:t>
            </a:r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moedal.web.cern.ch/content/search-magnetic-monopole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[4] Red blood cell mass from Wolfram Alpha search for “1e15GeV/c^2</a:t>
            </a:r>
            <a:r>
              <a:rPr lang="en-US" dirty="0"/>
              <a:t>”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[5] Galactic field model from “A New Model of the Galactic Magnetic Field” (</a:t>
            </a:r>
            <a:r>
              <a:rPr lang="en-US" dirty="0" err="1" smtClean="0"/>
              <a:t>Jansson</a:t>
            </a:r>
            <a:r>
              <a:rPr lang="en-US" dirty="0" smtClean="0"/>
              <a:t>, Farrar 2012): </a:t>
            </a:r>
            <a:r>
              <a:rPr lang="en-US" dirty="0"/>
              <a:t>The Astrophysical Journal, 757:14 (13pp), 2012 September </a:t>
            </a:r>
            <a:r>
              <a:rPr lang="en-US" dirty="0" smtClean="0"/>
              <a:t>20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produced all other diagrams in Python using </a:t>
            </a:r>
            <a:r>
              <a:rPr lang="en-US" dirty="0" err="1" smtClean="0"/>
              <a:t>matplotlib</a:t>
            </a:r>
            <a:r>
              <a:rPr lang="en-US" dirty="0"/>
              <a:t>:</a:t>
            </a:r>
          </a:p>
        </p:txBody>
      </p:sp>
      <p:pic>
        <p:nvPicPr>
          <p:cNvPr id="4" name="Picture 3" descr="C:\Users\Felix\Google Drive\Research\slideshow\barmagn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458961" cy="44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Felix\Google Drive\Research\slideshow\trajector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77" y="4991610"/>
            <a:ext cx="1016442" cy="75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367" y="5054710"/>
            <a:ext cx="841680" cy="62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Felix\Google Drive\Research\run data\pics\total_xycross_z_0.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31" y="5041222"/>
            <a:ext cx="964851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Felix\Google Drive\Research\run data\pics\total_xzcross_y_0.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282" y="5041222"/>
            <a:ext cx="964851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Felix\Google Drive\Research\run data\pics\disk_vectorplo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47" y="5091529"/>
            <a:ext cx="809984" cy="55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Felix\Google Drive\Research\run data\pics\halo_vectorplo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031" y="5091529"/>
            <a:ext cx="723485" cy="55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Felix\Google Drive\Research\run data\pics\xfield_vectorplo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16" y="5091528"/>
            <a:ext cx="796915" cy="55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9133" y="4940349"/>
            <a:ext cx="1235275" cy="92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3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are magnetic monopoles?</a:t>
            </a:r>
          </a:p>
          <a:p>
            <a:r>
              <a:rPr lang="en-US" sz="2000" dirty="0" smtClean="0"/>
              <a:t>A theoretical particle </a:t>
            </a:r>
            <a:r>
              <a:rPr lang="en-US" sz="2000" dirty="0" smtClean="0"/>
              <a:t>whose magnetic field is like the field of a single-pole magnet.</a:t>
            </a:r>
          </a:p>
          <a:p>
            <a:r>
              <a:rPr lang="en-US" sz="2000" dirty="0" smtClean="0"/>
              <a:t>A monopole would produce a divergent </a:t>
            </a:r>
            <a:br>
              <a:rPr lang="en-US" sz="2000" dirty="0" smtClean="0"/>
            </a:br>
            <a:r>
              <a:rPr lang="en-US" sz="2000" dirty="0" smtClean="0"/>
              <a:t>field like that of an electric charge.</a:t>
            </a:r>
          </a:p>
          <a:p>
            <a:pPr marL="0" indent="0">
              <a:buNone/>
            </a:pPr>
            <a:r>
              <a:rPr lang="en-US" b="1" dirty="0" smtClean="0"/>
              <a:t>Why </a:t>
            </a:r>
            <a:r>
              <a:rPr lang="en-US" b="1" dirty="0" smtClean="0"/>
              <a:t>do we believe in them?</a:t>
            </a:r>
          </a:p>
          <a:p>
            <a:r>
              <a:rPr lang="en-US" dirty="0" smtClean="0"/>
              <a:t>Dirac quantization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Symmetry </a:t>
            </a:r>
            <a:r>
              <a:rPr lang="en-US" dirty="0" smtClean="0"/>
              <a:t>of Maxwell’s </a:t>
            </a:r>
            <a:r>
              <a:rPr lang="en-US" dirty="0" smtClean="0"/>
              <a:t>Equations </a:t>
            </a:r>
            <a:endParaRPr lang="en-US" dirty="0"/>
          </a:p>
          <a:p>
            <a:r>
              <a:rPr lang="en-US" dirty="0" smtClean="0"/>
              <a:t>Predicted by </a:t>
            </a:r>
            <a:r>
              <a:rPr lang="en-US" dirty="0" smtClean="0"/>
              <a:t>GUTs</a:t>
            </a:r>
            <a:endParaRPr lang="en-US" dirty="0" smtClean="0"/>
          </a:p>
          <a:p>
            <a:endParaRPr lang="en-US" sz="2400" dirty="0"/>
          </a:p>
        </p:txBody>
      </p:sp>
      <p:pic>
        <p:nvPicPr>
          <p:cNvPr id="1027" name="Picture 3" descr="C:\Users\Felix\Google Drive\Research\slideshow\barmag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60" y="2060848"/>
            <a:ext cx="1688976" cy="165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Felix\Google Drive\Research\slideshow\maxwel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09121"/>
            <a:ext cx="2232248" cy="15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Felix\Google Drive\Research\slideshow\quantizatio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85" y="5080238"/>
            <a:ext cx="1024623" cy="44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6176337"/>
            <a:ext cx="2311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Dirac Quantization Condition (</a:t>
            </a:r>
            <a:r>
              <a:rPr lang="en-US" sz="1200" dirty="0" err="1" smtClean="0"/>
              <a:t>cgs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23978" y="6165304"/>
            <a:ext cx="1779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Maxwell’s Equations (</a:t>
            </a:r>
            <a:r>
              <a:rPr lang="en-US" sz="1200" dirty="0" err="1" smtClean="0"/>
              <a:t>cgs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82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 are magnetic monopoles?</a:t>
            </a:r>
          </a:p>
          <a:p>
            <a:r>
              <a:rPr lang="en-US" sz="2000" dirty="0" smtClean="0"/>
              <a:t>A theoretical particle </a:t>
            </a:r>
            <a:r>
              <a:rPr lang="en-US" sz="2000" dirty="0" smtClean="0"/>
              <a:t>whose magnetic field is like the field of a single-pole magnet.</a:t>
            </a:r>
          </a:p>
          <a:p>
            <a:r>
              <a:rPr lang="en-US" sz="2000" dirty="0" smtClean="0"/>
              <a:t>A monopole would produce a divergent </a:t>
            </a:r>
            <a:br>
              <a:rPr lang="en-US" sz="2000" dirty="0" smtClean="0"/>
            </a:br>
            <a:r>
              <a:rPr lang="en-US" sz="2000" dirty="0" smtClean="0"/>
              <a:t>field like that of an electric charge.</a:t>
            </a:r>
          </a:p>
          <a:p>
            <a:pPr marL="0" indent="0">
              <a:buNone/>
            </a:pPr>
            <a:r>
              <a:rPr lang="en-US" b="1" dirty="0" smtClean="0"/>
              <a:t>Why </a:t>
            </a:r>
            <a:r>
              <a:rPr lang="en-US" b="1" dirty="0" smtClean="0"/>
              <a:t>do we believe in them?</a:t>
            </a:r>
          </a:p>
          <a:p>
            <a:r>
              <a:rPr lang="en-US" dirty="0" smtClean="0"/>
              <a:t>Dirac quantization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Symmetry </a:t>
            </a:r>
            <a:r>
              <a:rPr lang="en-US" dirty="0" smtClean="0"/>
              <a:t>of Maxwell’s </a:t>
            </a:r>
            <a:r>
              <a:rPr lang="en-US" dirty="0" smtClean="0"/>
              <a:t>Equations</a:t>
            </a:r>
            <a:endParaRPr lang="en-US" dirty="0"/>
          </a:p>
          <a:p>
            <a:r>
              <a:rPr lang="en-US" dirty="0" smtClean="0"/>
              <a:t>Predicted by </a:t>
            </a:r>
            <a:r>
              <a:rPr lang="en-US" dirty="0" smtClean="0"/>
              <a:t>GUTs</a:t>
            </a:r>
            <a:endParaRPr lang="en-US" dirty="0" smtClean="0"/>
          </a:p>
          <a:p>
            <a:endParaRPr lang="en-US" sz="2400" dirty="0"/>
          </a:p>
        </p:txBody>
      </p:sp>
      <p:pic>
        <p:nvPicPr>
          <p:cNvPr id="1027" name="Picture 3" descr="C:\Users\Felix\Google Drive\Research\slideshow\barmag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60" y="2060848"/>
            <a:ext cx="1688976" cy="165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4" y="4503242"/>
            <a:ext cx="2448272" cy="159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Felix\Google Drive\Research\slideshow\quantizatio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85" y="5080238"/>
            <a:ext cx="1024623" cy="44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7624" y="6176337"/>
            <a:ext cx="2311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Dirac Quantization Condition (</a:t>
            </a:r>
            <a:r>
              <a:rPr lang="en-US" sz="1200" dirty="0" err="1" smtClean="0"/>
              <a:t>cgs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23978" y="6165304"/>
            <a:ext cx="1779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Maxwell’s Equations (</a:t>
            </a:r>
            <a:r>
              <a:rPr lang="en-US" sz="1200" dirty="0" err="1" smtClean="0"/>
              <a:t>cgs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16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759842"/>
            <a:ext cx="8229600" cy="79695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Searches </a:t>
            </a:r>
            <a:r>
              <a:rPr lang="en-US" sz="2000" b="1" dirty="0" smtClean="0"/>
              <a:t>for the elusive </a:t>
            </a:r>
            <a:r>
              <a:rPr lang="en-US" sz="2000" b="1" dirty="0" smtClean="0"/>
              <a:t>monopole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Many </a:t>
            </a:r>
            <a:r>
              <a:rPr lang="en-US" dirty="0" smtClean="0"/>
              <a:t>searches have been carried out…</a:t>
            </a:r>
            <a:r>
              <a:rPr lang="en-US" baseline="30000" dirty="0" smtClean="0"/>
              <a:t>[2]</a:t>
            </a:r>
            <a:endParaRPr lang="en-US" dirty="0" smtClean="0"/>
          </a:p>
          <a:p>
            <a:r>
              <a:rPr lang="en-US" dirty="0" smtClean="0"/>
              <a:t>In cosmic rays</a:t>
            </a:r>
          </a:p>
          <a:p>
            <a:r>
              <a:rPr lang="en-US" dirty="0" smtClean="0"/>
              <a:t>In the Earth’s crust</a:t>
            </a:r>
          </a:p>
          <a:p>
            <a:r>
              <a:rPr lang="en-US" dirty="0" smtClean="0"/>
              <a:t>Drifting through the atmosphere</a:t>
            </a:r>
          </a:p>
          <a:p>
            <a:r>
              <a:rPr lang="en-US" dirty="0" smtClean="0"/>
              <a:t>Produced in particle accelerators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statistically significant success.</a:t>
            </a:r>
          </a:p>
          <a:p>
            <a:r>
              <a:rPr lang="en-US" dirty="0" smtClean="0"/>
              <a:t>There is hope: The mass is not known, but GUTs predict ~</a:t>
            </a:r>
            <a:r>
              <a:rPr lang="en-US" dirty="0" smtClean="0"/>
              <a:t>10</a:t>
            </a:r>
            <a:r>
              <a:rPr lang="en-US" baseline="30000" dirty="0" smtClean="0"/>
              <a:t>15</a:t>
            </a:r>
            <a:r>
              <a:rPr lang="en-US" dirty="0" smtClean="0"/>
              <a:t>GeV/c</a:t>
            </a:r>
            <a:r>
              <a:rPr lang="en-US" baseline="30000" dirty="0" smtClean="0"/>
              <a:t>2 </a:t>
            </a:r>
            <a:r>
              <a:rPr lang="en-US" baseline="30000" dirty="0" smtClean="0"/>
              <a:t>[3]</a:t>
            </a:r>
            <a:r>
              <a:rPr lang="en-US" dirty="0" smtClean="0"/>
              <a:t>. If correct, this </a:t>
            </a:r>
            <a:r>
              <a:rPr lang="en-US" dirty="0" smtClean="0"/>
              <a:t>single particle is 20x heavier than a human blood </a:t>
            </a:r>
            <a:r>
              <a:rPr lang="en-US" dirty="0" smtClean="0"/>
              <a:t>cell</a:t>
            </a:r>
            <a:r>
              <a:rPr lang="en-US" baseline="30000" dirty="0" smtClean="0"/>
              <a:t>[4]</a:t>
            </a:r>
            <a:r>
              <a:rPr lang="en-US" dirty="0" smtClean="0"/>
              <a:t> </a:t>
            </a:r>
            <a:r>
              <a:rPr lang="en-US" dirty="0" smtClean="0"/>
              <a:t>and 10</a:t>
            </a:r>
            <a:r>
              <a:rPr lang="en-US" baseline="30000" dirty="0" smtClean="0"/>
              <a:t>15</a:t>
            </a:r>
            <a:r>
              <a:rPr lang="en-US" dirty="0" smtClean="0"/>
              <a:t> times </a:t>
            </a:r>
            <a:r>
              <a:rPr lang="en-US" dirty="0" smtClean="0"/>
              <a:t>the mass of a proton.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2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2016224"/>
          </a:xfrm>
        </p:spPr>
        <p:txBody>
          <a:bodyPr>
            <a:normAutofit/>
          </a:bodyPr>
          <a:lstStyle/>
          <a:p>
            <a:r>
              <a:rPr lang="en-US" dirty="0" smtClean="0"/>
              <a:t>In 2012, Professor </a:t>
            </a:r>
            <a:r>
              <a:rPr lang="en-US" dirty="0" err="1" smtClean="0"/>
              <a:t>Glennys</a:t>
            </a:r>
            <a:r>
              <a:rPr lang="en-US" dirty="0" smtClean="0"/>
              <a:t> Farrar came up with an improved model of the Milky Way magnetic field</a:t>
            </a:r>
            <a:r>
              <a:rPr lang="en-US" dirty="0" smtClean="0"/>
              <a:t>.</a:t>
            </a:r>
            <a:r>
              <a:rPr lang="en-US" baseline="30000" dirty="0" smtClean="0"/>
              <a:t>[5]</a:t>
            </a:r>
            <a:endParaRPr lang="en-US" dirty="0" smtClean="0"/>
          </a:p>
          <a:p>
            <a:r>
              <a:rPr lang="en-US" dirty="0" smtClean="0"/>
              <a:t>The motion of monopoles can now be studied more precisely.</a:t>
            </a:r>
          </a:p>
          <a:p>
            <a:r>
              <a:rPr lang="en-US" dirty="0" smtClean="0"/>
              <a:t>Does the magnetic field shield us from monopoles? Simulations can provide an answer.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272" y="3595265"/>
            <a:ext cx="3042282" cy="22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Felix\Downloads\CodeCogsEqn (4)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854" y="2993484"/>
            <a:ext cx="4860950" cy="50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Felix\Downloads\CodeCogsEqn (6).gif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48" y="3700461"/>
            <a:ext cx="22002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Felix\Downloads\CodeCogsEqn.gif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517" y="4615817"/>
            <a:ext cx="38576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967922" y="5302468"/>
            <a:ext cx="2484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Fun fact: it is piecewise in ~30 pieces</a:t>
            </a:r>
            <a:endParaRPr lang="en-US" sz="1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3528" y="764704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The Galactic Magnetic Field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459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49" y="3356992"/>
            <a:ext cx="277877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C:\Users\Felix\Google Drive\Research\run data\pics\disk_vectorpl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2" y="4448145"/>
            <a:ext cx="2512721" cy="173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Felix\Google Drive\Research\run data\pics\halo_vectorplo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94" y="4403237"/>
            <a:ext cx="2302533" cy="177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Felix\Google Drive\Research\run data\pics\xfield_vectorpl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414419"/>
            <a:ext cx="2520280" cy="17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6165304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Disk Field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2280" y="6165304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X-Field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99019" y="6165304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Halo Field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68397" y="5050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9400" y="50779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02840" y="980728"/>
            <a:ext cx="8229600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field repels positive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monopoles from </a:t>
            </a:r>
            <a:r>
              <a:rPr lang="en-US" dirty="0" smtClean="0"/>
              <a:t>the upper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hemisphere </a:t>
            </a:r>
            <a:r>
              <a:rPr lang="en-US" dirty="0" smtClean="0"/>
              <a:t>&amp; pulls </a:t>
            </a:r>
            <a:r>
              <a:rPr lang="en-US" dirty="0" smtClean="0"/>
              <a:t>them in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/>
              <a:t>the lower </a:t>
            </a:r>
            <a:r>
              <a:rPr lang="en-US" dirty="0" smtClean="0"/>
              <a:t>hemisphere.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works oppositely </a:t>
            </a:r>
            <a:r>
              <a:rPr lang="en-US" dirty="0" smtClean="0"/>
              <a:t>for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negative monopoles.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Thus</a:t>
            </a:r>
            <a:r>
              <a:rPr lang="en-US" dirty="0" smtClean="0"/>
              <a:t> an </a:t>
            </a:r>
            <a:r>
              <a:rPr lang="en-US" dirty="0" smtClean="0"/>
              <a:t>isotropic flux to </a:t>
            </a:r>
            <a:br>
              <a:rPr lang="en-US" dirty="0" smtClean="0"/>
            </a:b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Earth is reduced by </a:t>
            </a:r>
            <a:r>
              <a:rPr lang="en-US" dirty="0" smtClean="0"/>
              <a:t>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most </a:t>
            </a:r>
            <a:r>
              <a:rPr lang="en-US" dirty="0" smtClean="0"/>
              <a:t>50</a:t>
            </a:r>
            <a:r>
              <a:rPr lang="en-US" dirty="0" smtClean="0"/>
              <a:t>%.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122" name="Picture 2" descr="C:\Users\Felix\Google Drive\Research\run data\pics\total_xycross_z_0.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55" y="980726"/>
            <a:ext cx="2991046" cy="22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Felix\Google Drive\Research\run data\pics\total_xzcross_y_0.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200" y="980726"/>
            <a:ext cx="2991046" cy="22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980728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Simulation</a:t>
            </a:r>
          </a:p>
          <a:p>
            <a:r>
              <a:rPr lang="en-US" dirty="0" smtClean="0"/>
              <a:t>Wrote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order </a:t>
            </a:r>
            <a:r>
              <a:rPr lang="en-US" dirty="0" err="1" smtClean="0"/>
              <a:t>Runge-Kutta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solver in Python to find out the </a:t>
            </a:r>
            <a:br>
              <a:rPr lang="en-US" dirty="0" smtClean="0"/>
            </a:br>
            <a:r>
              <a:rPr lang="en-US" dirty="0" smtClean="0"/>
              <a:t>energy at which monopoles can </a:t>
            </a:r>
            <a:br>
              <a:rPr lang="en-US" dirty="0" smtClean="0"/>
            </a:br>
            <a:r>
              <a:rPr lang="en-US" dirty="0" smtClean="0"/>
              <a:t>tunnel through to the earth</a:t>
            </a:r>
          </a:p>
          <a:p>
            <a:r>
              <a:rPr lang="en-US" dirty="0" smtClean="0"/>
              <a:t>Dynamics had to be relativistic</a:t>
            </a:r>
          </a:p>
          <a:p>
            <a:r>
              <a:rPr lang="en-US" dirty="0" smtClean="0"/>
              <a:t>Simple method: increase starting</a:t>
            </a:r>
            <a:br>
              <a:rPr lang="en-US" dirty="0" smtClean="0"/>
            </a:br>
            <a:r>
              <a:rPr lang="en-US" dirty="0" smtClean="0"/>
              <a:t>velocity </a:t>
            </a:r>
            <a:r>
              <a:rPr lang="en-US" dirty="0" smtClean="0"/>
              <a:t>until </a:t>
            </a:r>
            <a:r>
              <a:rPr lang="en-US" dirty="0" smtClean="0"/>
              <a:t>the monopole reaches </a:t>
            </a:r>
            <a:br>
              <a:rPr lang="en-US" dirty="0" smtClean="0"/>
            </a:br>
            <a:r>
              <a:rPr lang="en-US" dirty="0" err="1" smtClean="0"/>
              <a:t>r</a:t>
            </a:r>
            <a:r>
              <a:rPr lang="en-US" baseline="-25000" dirty="0" err="1" smtClean="0"/>
              <a:t>earth</a:t>
            </a:r>
            <a:r>
              <a:rPr lang="en-US" dirty="0" smtClean="0"/>
              <a:t> = 8.5kpc</a:t>
            </a:r>
            <a:endParaRPr lang="en-US" dirty="0" smtClean="0"/>
          </a:p>
          <a:p>
            <a:r>
              <a:rPr lang="en-US" dirty="0" smtClean="0"/>
              <a:t>Gravitational field is negligible for</a:t>
            </a:r>
            <a:br>
              <a:rPr lang="en-US" dirty="0" smtClean="0"/>
            </a:br>
            <a:r>
              <a:rPr lang="en-US" dirty="0" smtClean="0"/>
              <a:t>monopoles with m &lt;&lt; </a:t>
            </a:r>
            <a:r>
              <a:rPr lang="en-US" dirty="0" smtClean="0"/>
              <a:t>1e17GeV/c</a:t>
            </a:r>
            <a:r>
              <a:rPr lang="en-US" baseline="30000" dirty="0" smtClean="0"/>
              <a:t>2 </a:t>
            </a:r>
            <a:r>
              <a:rPr lang="en-US" dirty="0" smtClean="0"/>
              <a:t>so</a:t>
            </a:r>
            <a:br>
              <a:rPr lang="en-US" dirty="0" smtClean="0"/>
            </a:br>
            <a:r>
              <a:rPr lang="en-US" dirty="0" smtClean="0"/>
              <a:t>it is not considered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89873"/>
            <a:ext cx="2952328" cy="125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C:\Users\Felix\Google Drive\Research\slideshow\figure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89040"/>
            <a:ext cx="3482077" cy="259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43086" y="1556792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X-field Component [5]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50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980728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smtClean="0"/>
              <a:t>Simulation</a:t>
            </a:r>
            <a:endParaRPr lang="en-US" dirty="0" smtClean="0"/>
          </a:p>
          <a:p>
            <a:r>
              <a:rPr lang="en-US" dirty="0" smtClean="0"/>
              <a:t>Wrote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order </a:t>
            </a:r>
            <a:r>
              <a:rPr lang="en-US" dirty="0" err="1" smtClean="0"/>
              <a:t>Runge-Kutta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solver in Python to find out the </a:t>
            </a:r>
            <a:br>
              <a:rPr lang="en-US" dirty="0" smtClean="0"/>
            </a:br>
            <a:r>
              <a:rPr lang="en-US" dirty="0" smtClean="0"/>
              <a:t>energy at which monopoles can </a:t>
            </a:r>
            <a:br>
              <a:rPr lang="en-US" dirty="0" smtClean="0"/>
            </a:br>
            <a:r>
              <a:rPr lang="en-US" dirty="0" smtClean="0"/>
              <a:t>tunnel through to the earth</a:t>
            </a:r>
          </a:p>
          <a:p>
            <a:r>
              <a:rPr lang="en-US" dirty="0" smtClean="0"/>
              <a:t>Dynamics had to be relativistic</a:t>
            </a:r>
          </a:p>
          <a:p>
            <a:r>
              <a:rPr lang="en-US" dirty="0" smtClean="0"/>
              <a:t>Simple method: increase starting</a:t>
            </a:r>
            <a:br>
              <a:rPr lang="en-US" dirty="0" smtClean="0"/>
            </a:br>
            <a:r>
              <a:rPr lang="en-US" dirty="0" smtClean="0"/>
              <a:t>velocity until the monopole reaches </a:t>
            </a:r>
            <a:br>
              <a:rPr lang="en-US" dirty="0" smtClean="0"/>
            </a:br>
            <a:r>
              <a:rPr lang="en-US" dirty="0" err="1" smtClean="0"/>
              <a:t>r</a:t>
            </a:r>
            <a:r>
              <a:rPr lang="en-US" baseline="-25000" dirty="0" err="1" smtClean="0"/>
              <a:t>earth</a:t>
            </a:r>
            <a:r>
              <a:rPr lang="en-US" dirty="0" smtClean="0"/>
              <a:t> = 8.5kpc</a:t>
            </a:r>
            <a:endParaRPr lang="en-US" dirty="0" smtClean="0"/>
          </a:p>
          <a:p>
            <a:r>
              <a:rPr lang="en-US" dirty="0" smtClean="0"/>
              <a:t>Gravitational field is negligible for</a:t>
            </a:r>
            <a:br>
              <a:rPr lang="en-US" dirty="0" smtClean="0"/>
            </a:br>
            <a:r>
              <a:rPr lang="en-US" dirty="0" smtClean="0"/>
              <a:t>monopoles with m &lt;&lt; </a:t>
            </a:r>
            <a:r>
              <a:rPr lang="en-US" dirty="0" smtClean="0"/>
              <a:t>1e17GeV/c</a:t>
            </a:r>
            <a:r>
              <a:rPr lang="en-US" baseline="30000" dirty="0" smtClean="0"/>
              <a:t>2 </a:t>
            </a:r>
            <a:r>
              <a:rPr lang="en-US" dirty="0" smtClean="0"/>
              <a:t>so</a:t>
            </a:r>
            <a:br>
              <a:rPr lang="en-US" dirty="0" smtClean="0"/>
            </a:br>
            <a:r>
              <a:rPr lang="en-US" dirty="0" smtClean="0"/>
              <a:t>it is not considered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89873"/>
            <a:ext cx="2952328" cy="125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3789146"/>
            <a:ext cx="3482077" cy="25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43086" y="1556792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X-field Component [5]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24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980728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smtClean="0"/>
              <a:t>Simulation</a:t>
            </a:r>
            <a:endParaRPr lang="en-US" dirty="0" smtClean="0"/>
          </a:p>
          <a:p>
            <a:r>
              <a:rPr lang="en-US" dirty="0" smtClean="0"/>
              <a:t>Wrote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order </a:t>
            </a:r>
            <a:r>
              <a:rPr lang="en-US" dirty="0" err="1" smtClean="0"/>
              <a:t>Runge-Kutta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solver in Python to find out the </a:t>
            </a:r>
            <a:br>
              <a:rPr lang="en-US" dirty="0" smtClean="0"/>
            </a:br>
            <a:r>
              <a:rPr lang="en-US" dirty="0" smtClean="0"/>
              <a:t>energy at which monopoles can </a:t>
            </a:r>
            <a:br>
              <a:rPr lang="en-US" dirty="0" smtClean="0"/>
            </a:br>
            <a:r>
              <a:rPr lang="en-US" dirty="0" smtClean="0"/>
              <a:t>tunnel through to the earth</a:t>
            </a:r>
          </a:p>
          <a:p>
            <a:r>
              <a:rPr lang="en-US" dirty="0" smtClean="0"/>
              <a:t>Dynamics had to be relativistic</a:t>
            </a:r>
          </a:p>
          <a:p>
            <a:r>
              <a:rPr lang="en-US" dirty="0" smtClean="0"/>
              <a:t>Simple method: increase starting</a:t>
            </a:r>
            <a:br>
              <a:rPr lang="en-US" dirty="0" smtClean="0"/>
            </a:br>
            <a:r>
              <a:rPr lang="en-US" dirty="0" smtClean="0"/>
              <a:t>velocity until the monopole reaches </a:t>
            </a:r>
            <a:br>
              <a:rPr lang="en-US" dirty="0" smtClean="0"/>
            </a:br>
            <a:r>
              <a:rPr lang="en-US" dirty="0" err="1" smtClean="0"/>
              <a:t>r</a:t>
            </a:r>
            <a:r>
              <a:rPr lang="en-US" baseline="-25000" dirty="0" err="1" smtClean="0"/>
              <a:t>earth</a:t>
            </a:r>
            <a:r>
              <a:rPr lang="en-US" dirty="0" smtClean="0"/>
              <a:t> = 8.5kpc</a:t>
            </a:r>
            <a:endParaRPr lang="en-US" dirty="0" smtClean="0"/>
          </a:p>
          <a:p>
            <a:r>
              <a:rPr lang="en-US" dirty="0" smtClean="0"/>
              <a:t>Gravitational field is negligible for</a:t>
            </a:r>
            <a:br>
              <a:rPr lang="en-US" dirty="0" smtClean="0"/>
            </a:br>
            <a:r>
              <a:rPr lang="en-US" dirty="0" smtClean="0"/>
              <a:t>monopoles with m &lt;&lt; </a:t>
            </a:r>
            <a:r>
              <a:rPr lang="en-US" dirty="0" smtClean="0"/>
              <a:t>1e17GeV/c</a:t>
            </a:r>
            <a:r>
              <a:rPr lang="en-US" baseline="30000" dirty="0" smtClean="0"/>
              <a:t>2 </a:t>
            </a:r>
            <a:r>
              <a:rPr lang="en-US" dirty="0" smtClean="0"/>
              <a:t>so</a:t>
            </a:r>
            <a:br>
              <a:rPr lang="en-US" dirty="0" smtClean="0"/>
            </a:br>
            <a:r>
              <a:rPr lang="en-US" dirty="0" smtClean="0"/>
              <a:t>it is not considered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89873"/>
            <a:ext cx="2952328" cy="125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3789146"/>
            <a:ext cx="3482077" cy="25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43086" y="1556792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X-field Component [5]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24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ELIX@RF60AEOO7C9DLNGQ" val="57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654</Words>
  <Application>Microsoft Office PowerPoint</Application>
  <PresentationFormat>On-screen Show (4:3)</PresentationFormat>
  <Paragraphs>116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Magnetic Monopoles in the Milky Way Galaxy  Felix Feist, New York University with Professor Glennys Farrar</vt:lpstr>
      <vt:lpstr>PowerPoint Presentation</vt:lpstr>
      <vt:lpstr>PowerPoint Presentation</vt:lpstr>
      <vt:lpstr>Searches for the elusive monopole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</cp:lastModifiedBy>
  <cp:revision>41</cp:revision>
  <dcterms:created xsi:type="dcterms:W3CDTF">2016-03-28T17:01:30Z</dcterms:created>
  <dcterms:modified xsi:type="dcterms:W3CDTF">2016-03-29T08:07:30Z</dcterms:modified>
</cp:coreProperties>
</file>