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7" r:id="rId2"/>
    <p:sldId id="258" r:id="rId3"/>
    <p:sldId id="259" r:id="rId4"/>
    <p:sldId id="260" r:id="rId5"/>
    <p:sldId id="261" r:id="rId6"/>
    <p:sldId id="277" r:id="rId7"/>
    <p:sldId id="278" r:id="rId8"/>
    <p:sldId id="279" r:id="rId9"/>
    <p:sldId id="262" r:id="rId10"/>
    <p:sldId id="280" r:id="rId11"/>
    <p:sldId id="263" r:id="rId12"/>
    <p:sldId id="281" r:id="rId13"/>
    <p:sldId id="264" r:id="rId14"/>
    <p:sldId id="282" r:id="rId15"/>
    <p:sldId id="265" r:id="rId16"/>
    <p:sldId id="266" r:id="rId17"/>
    <p:sldId id="267" r:id="rId18"/>
    <p:sldId id="268" r:id="rId19"/>
    <p:sldId id="27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1406" y="7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58FEA3-D666-47FF-AB0A-83B87FDDDBE7}" type="datetimeFigureOut">
              <a:rPr lang="en-US" smtClean="0"/>
              <a:t>04-May-17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46723F-2E25-4D5C-8BE7-8C00C483AB94}" type="slidenum">
              <a:rPr lang="en-US" smtClean="0"/>
              <a:t>‹#›</a:t>
            </a:fld>
            <a:endParaRPr lang="en-US"/>
          </a:p>
        </p:txBody>
      </p:sp>
    </p:spTree>
    <p:extLst>
      <p:ext uri="{BB962C8B-B14F-4D97-AF65-F5344CB8AC3E}">
        <p14:creationId xmlns:p14="http://schemas.microsoft.com/office/powerpoint/2010/main" val="902420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EF6FCB-1102-4EB6-92AB-6B1EE41A9980}" type="slidenum">
              <a:rPr lang="en-US" smtClean="0"/>
              <a:t>19</a:t>
            </a:fld>
            <a:endParaRPr lang="en-US"/>
          </a:p>
        </p:txBody>
      </p:sp>
    </p:spTree>
    <p:extLst>
      <p:ext uri="{BB962C8B-B14F-4D97-AF65-F5344CB8AC3E}">
        <p14:creationId xmlns:p14="http://schemas.microsoft.com/office/powerpoint/2010/main" val="1319373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78183" y="802300"/>
            <a:ext cx="5536652"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478183" y="3531207"/>
            <a:ext cx="5536652"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9CAA47-1C2A-4F20-966D-57FC308942A3}" type="datetimeFigureOut">
              <a:rPr lang="en-US" smtClean="0"/>
              <a:t>04-May-17</a:t>
            </a:fld>
            <a:endParaRPr lang="en-US"/>
          </a:p>
        </p:txBody>
      </p:sp>
      <p:sp>
        <p:nvSpPr>
          <p:cNvPr id="5" name="Footer Placeholder 4"/>
          <p:cNvSpPr>
            <a:spLocks noGrp="1"/>
          </p:cNvSpPr>
          <p:nvPr>
            <p:ph type="ftr" sz="quarter" idx="11"/>
          </p:nvPr>
        </p:nvSpPr>
        <p:spPr>
          <a:xfrm>
            <a:off x="2478182" y="329310"/>
            <a:ext cx="3004429" cy="309201"/>
          </a:xfrm>
        </p:spPr>
        <p:txBody>
          <a:bodyPr/>
          <a:lstStyle/>
          <a:p>
            <a:endParaRPr lang="en-US"/>
          </a:p>
        </p:txBody>
      </p:sp>
      <p:sp>
        <p:nvSpPr>
          <p:cNvPr id="6" name="Slide Number Placeholder 5"/>
          <p:cNvSpPr>
            <a:spLocks noGrp="1"/>
          </p:cNvSpPr>
          <p:nvPr>
            <p:ph type="sldNum" sz="quarter" idx="12"/>
          </p:nvPr>
        </p:nvSpPr>
        <p:spPr>
          <a:xfrm>
            <a:off x="1434704" y="798973"/>
            <a:ext cx="802005" cy="503578"/>
          </a:xfrm>
        </p:spPr>
        <p:txBody>
          <a:bodyPr/>
          <a:lstStyle/>
          <a:p>
            <a:fld id="{C2528EA8-EC0E-4C83-A46C-E53248D46657}" type="slidenum">
              <a:rPr lang="en-US" smtClean="0"/>
              <a:t>‹#›</a:t>
            </a:fld>
            <a:endParaRPr lang="en-US"/>
          </a:p>
        </p:txBody>
      </p:sp>
      <p:cxnSp>
        <p:nvCxnSpPr>
          <p:cNvPr id="8" name="Straight Connector 7"/>
          <p:cNvCxnSpPr/>
          <p:nvPr/>
        </p:nvCxnSpPr>
        <p:spPr>
          <a:xfrm>
            <a:off x="2316514" y="798974"/>
            <a:ext cx="0" cy="254475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6896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9CAA47-1C2A-4F20-966D-57FC308942A3}" type="datetimeFigureOut">
              <a:rPr lang="en-US" smtClean="0"/>
              <a:t>04-May-17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528EA8-EC0E-4C83-A46C-E53248D46657}"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8488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9" y="881269"/>
            <a:ext cx="1103027" cy="4577594"/>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5413" y="881269"/>
            <a:ext cx="5209173" cy="457759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9CAA47-1C2A-4F20-966D-57FC308942A3}" type="datetimeFigureOut">
              <a:rPr lang="en-US" smtClean="0"/>
              <a:t>04-May-17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528EA8-EC0E-4C83-A46C-E53248D46657}" type="slidenum">
              <a:rPr lang="en-US" smtClean="0"/>
              <a:t>‹#›</a:t>
            </a:fld>
            <a:endParaRPr lang="en-US"/>
          </a:p>
        </p:txBody>
      </p:sp>
      <p:cxnSp>
        <p:nvCxnSpPr>
          <p:cNvPr id="8" name="Straight Connector 7"/>
          <p:cNvCxnSpPr/>
          <p:nvPr/>
        </p:nvCxnSpPr>
        <p:spPr>
          <a:xfrm flipH="1">
            <a:off x="6918028" y="719273"/>
            <a:ext cx="1096806"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6863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9CAA47-1C2A-4F20-966D-57FC308942A3}" type="datetimeFigureOut">
              <a:rPr lang="en-US" smtClean="0"/>
              <a:t>04-May-17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528EA8-EC0E-4C83-A46C-E53248D46657}"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42876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5412" y="1756130"/>
            <a:ext cx="5525081"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535413" y="3806198"/>
            <a:ext cx="5525081"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19CAA47-1C2A-4F20-966D-57FC308942A3}" type="datetimeFigureOut">
              <a:rPr lang="en-US" smtClean="0"/>
              <a:t>04-May-17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528EA8-EC0E-4C83-A46C-E53248D46657}" type="slidenum">
              <a:rPr lang="en-US" smtClean="0"/>
              <a:t>‹#›</a:t>
            </a:fld>
            <a:endParaRPr lang="en-US"/>
          </a:p>
        </p:txBody>
      </p:sp>
      <p:cxnSp>
        <p:nvCxnSpPr>
          <p:cNvPr id="8" name="Straight Connector 7"/>
          <p:cNvCxnSpPr/>
          <p:nvPr/>
        </p:nvCxnSpPr>
        <p:spPr>
          <a:xfrm>
            <a:off x="1371687" y="798975"/>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4529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5414" y="804892"/>
            <a:ext cx="6479421"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5412" y="2013936"/>
            <a:ext cx="3079690" cy="34375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35144" y="2013937"/>
            <a:ext cx="3079690" cy="34375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9CAA47-1C2A-4F20-966D-57FC308942A3}" type="datetimeFigureOut">
              <a:rPr lang="en-US" smtClean="0"/>
              <a:t>04-May-17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528EA8-EC0E-4C83-A46C-E53248D46657}" type="slidenum">
              <a:rPr lang="en-US" smtClean="0"/>
              <a:t>‹#›</a:t>
            </a:fld>
            <a:endParaRPr lang="en-US"/>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4611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5414" y="804166"/>
            <a:ext cx="6479422"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5414" y="2019552"/>
            <a:ext cx="3079690"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535414" y="2824272"/>
            <a:ext cx="3079690"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35143" y="2023006"/>
            <a:ext cx="3079691"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935143" y="2821491"/>
            <a:ext cx="3079691"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9CAA47-1C2A-4F20-966D-57FC308942A3}" type="datetimeFigureOut">
              <a:rPr lang="en-US" smtClean="0"/>
              <a:t>04-May-17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528EA8-EC0E-4C83-A46C-E53248D46657}" type="slidenum">
              <a:rPr lang="en-US" smtClean="0"/>
              <a:t>‹#›</a:t>
            </a:fld>
            <a:endParaRPr lang="en-US"/>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4297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9CAA47-1C2A-4F20-966D-57FC308942A3}" type="datetimeFigureOut">
              <a:rPr lang="en-US" smtClean="0"/>
              <a:t>04-May-17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528EA8-EC0E-4C83-A46C-E53248D46657}" type="slidenum">
              <a:rPr lang="en-US" smtClean="0"/>
              <a:t>‹#›</a:t>
            </a:fld>
            <a:endParaRPr lang="en-US"/>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9884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9CAA47-1C2A-4F20-966D-57FC308942A3}" type="datetimeFigureOut">
              <a:rPr lang="en-US" smtClean="0"/>
              <a:t>04-May-17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528EA8-EC0E-4C83-A46C-E53248D46657}" type="slidenum">
              <a:rPr lang="en-US" smtClean="0"/>
              <a:t>‹#›</a:t>
            </a:fld>
            <a:endParaRPr lang="en-US"/>
          </a:p>
        </p:txBody>
      </p:sp>
    </p:spTree>
    <p:extLst>
      <p:ext uri="{BB962C8B-B14F-4D97-AF65-F5344CB8AC3E}">
        <p14:creationId xmlns:p14="http://schemas.microsoft.com/office/powerpoint/2010/main" val="3659159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5357" y="798973"/>
            <a:ext cx="2329635"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5413" y="3205494"/>
            <a:ext cx="2330998"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F19CAA47-1C2A-4F20-966D-57FC308942A3}" type="datetimeFigureOut">
              <a:rPr lang="en-US" smtClean="0"/>
              <a:t>04-May-17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528EA8-EC0E-4C83-A46C-E53248D46657}" type="slidenum">
              <a:rPr lang="en-US" smtClean="0"/>
              <a:t>‹#›</a:t>
            </a:fld>
            <a:endParaRPr lang="en-US"/>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1746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4996502" y="482173"/>
            <a:ext cx="3511387" cy="5149101"/>
            <a:chOff x="4996501" y="482171"/>
            <a:chExt cx="3511387" cy="5149101"/>
          </a:xfrm>
        </p:grpSpPr>
        <p:sp>
          <p:nvSpPr>
            <p:cNvPr id="14" name="Rectangle 13"/>
            <p:cNvSpPr/>
            <p:nvPr/>
          </p:nvSpPr>
          <p:spPr>
            <a:xfrm>
              <a:off x="4996501" y="482171"/>
              <a:ext cx="3511387"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5312152" y="812506"/>
              <a:ext cx="2883013" cy="4479361"/>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6202" y="1129513"/>
            <a:ext cx="3152882"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9" y="1122545"/>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535413" y="3145992"/>
            <a:ext cx="3148365"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1535412" y="5469859"/>
            <a:ext cx="3153672" cy="320123"/>
          </a:xfrm>
        </p:spPr>
        <p:txBody>
          <a:bodyPr/>
          <a:lstStyle>
            <a:lvl1pPr algn="l">
              <a:defRPr/>
            </a:lvl1pPr>
          </a:lstStyle>
          <a:p>
            <a:fld id="{F19CAA47-1C2A-4F20-966D-57FC308942A3}" type="datetimeFigureOut">
              <a:rPr lang="en-US" smtClean="0"/>
              <a:t>04-May-17</a:t>
            </a:fld>
            <a:endParaRPr lang="en-US"/>
          </a:p>
        </p:txBody>
      </p:sp>
      <p:sp>
        <p:nvSpPr>
          <p:cNvPr id="6" name="Footer Placeholder 5"/>
          <p:cNvSpPr>
            <a:spLocks noGrp="1"/>
          </p:cNvSpPr>
          <p:nvPr>
            <p:ph type="ftr" sz="quarter" idx="11"/>
          </p:nvPr>
        </p:nvSpPr>
        <p:spPr>
          <a:xfrm>
            <a:off x="1536253" y="318642"/>
            <a:ext cx="3152831" cy="320931"/>
          </a:xfrm>
        </p:spPr>
        <p:txBody>
          <a:bodyPr/>
          <a:lstStyle/>
          <a:p>
            <a:endParaRPr lang="en-US"/>
          </a:p>
        </p:txBody>
      </p:sp>
      <p:sp>
        <p:nvSpPr>
          <p:cNvPr id="7" name="Slide Number Placeholder 6"/>
          <p:cNvSpPr>
            <a:spLocks noGrp="1"/>
          </p:cNvSpPr>
          <p:nvPr>
            <p:ph type="sldNum" sz="quarter" idx="12"/>
          </p:nvPr>
        </p:nvSpPr>
        <p:spPr/>
        <p:txBody>
          <a:bodyPr/>
          <a:lstStyle/>
          <a:p>
            <a:fld id="{C2528EA8-EC0E-4C83-A46C-E53248D46657}" type="slidenum">
              <a:rPr lang="en-US" smtClean="0"/>
              <a:t>‹#›</a:t>
            </a:fld>
            <a:endParaRPr lang="en-US"/>
          </a:p>
        </p:txBody>
      </p:sp>
      <p:cxnSp>
        <p:nvCxnSpPr>
          <p:cNvPr id="12" name="Straight Connector 11"/>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8164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147322"/>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873" b="-2873"/>
          <a:stretch/>
        </p:blipFill>
        <p:spPr>
          <a:xfrm>
            <a:off x="0" y="6163056"/>
            <a:ext cx="9144000" cy="715502"/>
          </a:xfrm>
          <a:prstGeom prst="rect">
            <a:avLst/>
          </a:prstGeom>
        </p:spPr>
      </p:pic>
      <p:sp>
        <p:nvSpPr>
          <p:cNvPr id="2" name="Title Placeholder 1"/>
          <p:cNvSpPr>
            <a:spLocks noGrp="1"/>
          </p:cNvSpPr>
          <p:nvPr>
            <p:ph type="title"/>
          </p:nvPr>
        </p:nvSpPr>
        <p:spPr>
          <a:xfrm>
            <a:off x="1535414" y="804522"/>
            <a:ext cx="6479421"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5414" y="2015734"/>
            <a:ext cx="6479421"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46543"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E009301-FF54-4856-B4A1-167C5D20C5F8}" type="datetimeFigureOut">
              <a:rPr lang="en-US" smtClean="0"/>
              <a:t>04-May-17</a:t>
            </a:fld>
            <a:endParaRPr lang="en-US"/>
          </a:p>
        </p:txBody>
      </p:sp>
      <p:sp>
        <p:nvSpPr>
          <p:cNvPr id="5" name="Footer Placeholder 4"/>
          <p:cNvSpPr>
            <a:spLocks noGrp="1"/>
          </p:cNvSpPr>
          <p:nvPr>
            <p:ph type="ftr" sz="quarter" idx="3"/>
          </p:nvPr>
        </p:nvSpPr>
        <p:spPr>
          <a:xfrm>
            <a:off x="1535414" y="329310"/>
            <a:ext cx="3942082"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6"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813D5C71-94EC-43B5-AF37-38A89E07F02B}" type="slidenum">
              <a:rPr lang="en-US" smtClean="0"/>
              <a:t>‹#›</a:t>
            </a:fld>
            <a:endParaRPr lang="en-US"/>
          </a:p>
        </p:txBody>
      </p:sp>
      <p:cxnSp>
        <p:nvCxnSpPr>
          <p:cNvPr id="12" name="Straight Connector 11"/>
          <p:cNvCxnSpPr/>
          <p:nvPr/>
        </p:nvCxnSpPr>
        <p:spPr>
          <a:xfrm>
            <a:off x="0" y="6171272"/>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0789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78184" y="802306"/>
            <a:ext cx="6132419" cy="2541431"/>
          </a:xfrm>
        </p:spPr>
        <p:txBody>
          <a:bodyPr>
            <a:noAutofit/>
          </a:bodyPr>
          <a:lstStyle/>
          <a:p>
            <a:r>
              <a:rPr lang="en-US" sz="4000" dirty="0">
                <a:latin typeface="Fontin SmallCaps" pitchFamily="50" charset="0"/>
              </a:rPr>
              <a:t>Learning Optimal Strategy in Multi-Agent Alternating Turn Board-and-Card Games</a:t>
            </a:r>
          </a:p>
        </p:txBody>
      </p:sp>
      <p:sp>
        <p:nvSpPr>
          <p:cNvPr id="3" name="Subtitle 2"/>
          <p:cNvSpPr>
            <a:spLocks noGrp="1"/>
          </p:cNvSpPr>
          <p:nvPr>
            <p:ph type="subTitle" idx="1"/>
          </p:nvPr>
        </p:nvSpPr>
        <p:spPr>
          <a:xfrm>
            <a:off x="3124201" y="4572005"/>
            <a:ext cx="5917652" cy="977621"/>
          </a:xfrm>
        </p:spPr>
        <p:txBody>
          <a:bodyPr>
            <a:normAutofit/>
          </a:bodyPr>
          <a:lstStyle/>
          <a:p>
            <a:r>
              <a:rPr lang="en-US" sz="2400" cap="none" dirty="0">
                <a:latin typeface="Fontin SmallCaps" pitchFamily="50" charset="0"/>
              </a:rPr>
              <a:t>Adithya Raam Sankar and Nihal S Soans</a:t>
            </a:r>
          </a:p>
        </p:txBody>
      </p:sp>
    </p:spTree>
    <p:extLst>
      <p:ext uri="{BB962C8B-B14F-4D97-AF65-F5344CB8AC3E}">
        <p14:creationId xmlns:p14="http://schemas.microsoft.com/office/powerpoint/2010/main" val="2380201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Board</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4251" y="1988416"/>
            <a:ext cx="6181744" cy="4116820"/>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3878" y="2373479"/>
            <a:ext cx="310449" cy="31044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0944" y="2228523"/>
            <a:ext cx="310449" cy="31044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3139" y="2228523"/>
            <a:ext cx="310449" cy="31044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7260" y="3888778"/>
            <a:ext cx="310449" cy="310449"/>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070" y="4651272"/>
            <a:ext cx="310449" cy="310449"/>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7623" y="3891603"/>
            <a:ext cx="310449" cy="310449"/>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214" y="3888778"/>
            <a:ext cx="310449" cy="31044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1842" y="5507431"/>
            <a:ext cx="310449" cy="310449"/>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3488" y="3156777"/>
            <a:ext cx="310449" cy="310449"/>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4169" y="3101359"/>
            <a:ext cx="310449" cy="310449"/>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7623" y="3101358"/>
            <a:ext cx="310449" cy="310449"/>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1626" y="4698104"/>
            <a:ext cx="310449" cy="310449"/>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093" y="3888777"/>
            <a:ext cx="310449" cy="310449"/>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214" y="2228523"/>
            <a:ext cx="310449" cy="310449"/>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1626" y="3032812"/>
            <a:ext cx="310449" cy="310449"/>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214" y="4686559"/>
            <a:ext cx="310449" cy="310449"/>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9639" y="5507431"/>
            <a:ext cx="310449" cy="310449"/>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1842" y="2220317"/>
            <a:ext cx="310449" cy="310449"/>
          </a:xfrm>
          <a:prstGeom prst="rect">
            <a:avLst/>
          </a:prstGeom>
        </p:spPr>
      </p:pic>
    </p:spTree>
    <p:extLst>
      <p:ext uri="{BB962C8B-B14F-4D97-AF65-F5344CB8AC3E}">
        <p14:creationId xmlns:p14="http://schemas.microsoft.com/office/powerpoint/2010/main" val="461965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Markov Definition</a:t>
            </a:r>
          </a:p>
        </p:txBody>
      </p:sp>
      <p:sp>
        <p:nvSpPr>
          <p:cNvPr id="3" name="Content Placeholder 2"/>
          <p:cNvSpPr>
            <a:spLocks noGrp="1"/>
          </p:cNvSpPr>
          <p:nvPr>
            <p:ph idx="1"/>
          </p:nvPr>
        </p:nvSpPr>
        <p:spPr>
          <a:xfrm>
            <a:off x="1535415" y="2015733"/>
            <a:ext cx="6479421" cy="4311176"/>
          </a:xfrm>
        </p:spPr>
        <p:txBody>
          <a:bodyPr>
            <a:normAutofit fontScale="92500" lnSpcReduction="10000"/>
          </a:bodyPr>
          <a:lstStyle/>
          <a:p>
            <a:r>
              <a:rPr lang="en-US" dirty="0"/>
              <a:t>S is the set of possible states &lt;s</a:t>
            </a:r>
            <a:r>
              <a:rPr lang="en-US" baseline="-25000" dirty="0"/>
              <a:t>1</a:t>
            </a:r>
            <a:r>
              <a:rPr lang="en-US" dirty="0"/>
              <a:t>,s</a:t>
            </a:r>
            <a:r>
              <a:rPr lang="en-US" baseline="-25000" dirty="0"/>
              <a:t>2</a:t>
            </a:r>
            <a:r>
              <a:rPr lang="en-US" dirty="0"/>
              <a:t>,…</a:t>
            </a:r>
            <a:r>
              <a:rPr lang="en-US" dirty="0" err="1"/>
              <a:t>s</a:t>
            </a:r>
            <a:r>
              <a:rPr lang="en-US" baseline="-25000" dirty="0" err="1"/>
              <a:t>t</a:t>
            </a:r>
            <a:r>
              <a:rPr lang="en-US" dirty="0"/>
              <a:t>&gt; indicating the location of each player’s coins on the board and the current hand of the player</a:t>
            </a:r>
          </a:p>
          <a:p>
            <a:r>
              <a:rPr lang="en-US" dirty="0"/>
              <a:t>A is the set of actions </a:t>
            </a:r>
            <a:r>
              <a:rPr lang="en-US" dirty="0" err="1"/>
              <a:t>i.e</a:t>
            </a:r>
            <a:r>
              <a:rPr lang="en-US" dirty="0"/>
              <a:t> the playable moves for the current set of cards in the hand</a:t>
            </a:r>
          </a:p>
          <a:p>
            <a:r>
              <a:rPr lang="en-US" dirty="0"/>
              <a:t>R is the reward function for that board state for each action</a:t>
            </a:r>
          </a:p>
          <a:p>
            <a:pPr lvl="1"/>
            <a:r>
              <a:rPr lang="en-US" dirty="0"/>
              <a:t>R: S x A </a:t>
            </a:r>
            <a:r>
              <a:rPr lang="en-US" dirty="0">
                <a:sym typeface="Wingdings" panose="05000000000000000000" pitchFamily="2" charset="2"/>
              </a:rPr>
              <a:t> </a:t>
            </a:r>
            <a:r>
              <a:rPr lang="en-US" b="1" dirty="0">
                <a:sym typeface="Wingdings" panose="05000000000000000000" pitchFamily="2" charset="2"/>
              </a:rPr>
              <a:t>R</a:t>
            </a:r>
            <a:endParaRPr lang="en-US" b="1" dirty="0"/>
          </a:p>
          <a:p>
            <a:pPr marL="0" indent="0">
              <a:buNone/>
            </a:pPr>
            <a:r>
              <a:rPr lang="en-US" sz="1900" dirty="0"/>
              <a:t>_____G_________B_GB___G____________B______________-</a:t>
            </a:r>
          </a:p>
          <a:p>
            <a:pPr marL="0" indent="0">
              <a:buNone/>
            </a:pPr>
            <a:r>
              <a:rPr lang="en-US" sz="1900" dirty="0"/>
              <a:t>7 of Spades,7 of </a:t>
            </a:r>
            <a:r>
              <a:rPr lang="en-US" sz="1900" dirty="0" err="1"/>
              <a:t>Hearts,Jack</a:t>
            </a:r>
            <a:r>
              <a:rPr lang="en-US" sz="1900" dirty="0"/>
              <a:t> of Diamonds,8 of Hearts,9 of Hearts|7 of Hearts : 1.999998</a:t>
            </a:r>
            <a:endParaRPr lang="en-US" dirty="0"/>
          </a:p>
          <a:p>
            <a:pPr marL="0" indent="0">
              <a:buNone/>
            </a:pPr>
            <a:endParaRPr lang="en-US" dirty="0"/>
          </a:p>
        </p:txBody>
      </p:sp>
    </p:spTree>
    <p:extLst>
      <p:ext uri="{BB962C8B-B14F-4D97-AF65-F5344CB8AC3E}">
        <p14:creationId xmlns:p14="http://schemas.microsoft.com/office/powerpoint/2010/main" val="722226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Reward at 2 Clubs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4251" y="1988416"/>
            <a:ext cx="6181744" cy="4116820"/>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6327" y="3929044"/>
            <a:ext cx="310449" cy="31044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9818" y="3929044"/>
            <a:ext cx="310449" cy="31044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3139" y="2228523"/>
            <a:ext cx="310449" cy="31044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7598" y="5531552"/>
            <a:ext cx="310449" cy="310449"/>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070" y="4651272"/>
            <a:ext cx="310449" cy="310449"/>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7623" y="3891603"/>
            <a:ext cx="310449" cy="310449"/>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214" y="3888778"/>
            <a:ext cx="310449" cy="31044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1842" y="5507431"/>
            <a:ext cx="310449" cy="310449"/>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3488" y="3156777"/>
            <a:ext cx="310449" cy="310449"/>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4169" y="3101359"/>
            <a:ext cx="310449" cy="310449"/>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8350" y="4651273"/>
            <a:ext cx="310449" cy="310449"/>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6327" y="3102390"/>
            <a:ext cx="310449" cy="310449"/>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8350" y="3874924"/>
            <a:ext cx="310449" cy="310449"/>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214" y="2228523"/>
            <a:ext cx="310449" cy="310449"/>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1272" y="4706692"/>
            <a:ext cx="310449" cy="310449"/>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7527" y="5531553"/>
            <a:ext cx="310449" cy="310449"/>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8351" y="2220317"/>
            <a:ext cx="310449" cy="310449"/>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1842" y="2220317"/>
            <a:ext cx="310449" cy="310449"/>
          </a:xfrm>
          <a:prstGeom prst="rect">
            <a:avLst/>
          </a:prstGeom>
        </p:spPr>
      </p:pic>
    </p:spTree>
    <p:extLst>
      <p:ext uri="{BB962C8B-B14F-4D97-AF65-F5344CB8AC3E}">
        <p14:creationId xmlns:p14="http://schemas.microsoft.com/office/powerpoint/2010/main" val="2095719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a:t>
            </a:r>
          </a:p>
        </p:txBody>
      </p:sp>
      <p:sp>
        <p:nvSpPr>
          <p:cNvPr id="3" name="Content Placeholder 2"/>
          <p:cNvSpPr>
            <a:spLocks noGrp="1"/>
          </p:cNvSpPr>
          <p:nvPr>
            <p:ph idx="1"/>
          </p:nvPr>
        </p:nvSpPr>
        <p:spPr/>
        <p:txBody>
          <a:bodyPr/>
          <a:lstStyle/>
          <a:p>
            <a:r>
              <a:rPr lang="en-US" dirty="0"/>
              <a:t>Python as the language for the code</a:t>
            </a:r>
          </a:p>
          <a:p>
            <a:r>
              <a:rPr lang="en-US" dirty="0"/>
              <a:t>Sequence simulator was coded ground up</a:t>
            </a:r>
          </a:p>
          <a:p>
            <a:r>
              <a:rPr lang="en-US" dirty="0"/>
              <a:t>Will be using </a:t>
            </a:r>
            <a:r>
              <a:rPr lang="en-US" dirty="0" err="1"/>
              <a:t>PyDealer</a:t>
            </a:r>
            <a:r>
              <a:rPr lang="en-US" dirty="0"/>
              <a:t>, which is a simple to use Python package for “simulating” decks of standard playing cards for dealing the cards.</a:t>
            </a:r>
          </a:p>
          <a:p>
            <a:r>
              <a:rPr lang="en-US" dirty="0" err="1"/>
              <a:t>PyGame</a:t>
            </a:r>
            <a:r>
              <a:rPr lang="en-US" dirty="0"/>
              <a:t> was used for the simulator</a:t>
            </a:r>
          </a:p>
        </p:txBody>
      </p:sp>
    </p:spTree>
    <p:extLst>
      <p:ext uri="{BB962C8B-B14F-4D97-AF65-F5344CB8AC3E}">
        <p14:creationId xmlns:p14="http://schemas.microsoft.com/office/powerpoint/2010/main" val="4273118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Content Placeholder 2"/>
          <p:cNvSpPr>
            <a:spLocks noGrp="1"/>
          </p:cNvSpPr>
          <p:nvPr>
            <p:ph idx="1"/>
          </p:nvPr>
        </p:nvSpPr>
        <p:spPr/>
        <p:txBody>
          <a:bodyPr/>
          <a:lstStyle/>
          <a:p>
            <a:r>
              <a:rPr lang="en-US" dirty="0"/>
              <a:t>Q – Learning</a:t>
            </a:r>
          </a:p>
          <a:p>
            <a:endParaRPr lang="en-US" dirty="0"/>
          </a:p>
          <a:p>
            <a:pPr marL="0" indent="0">
              <a:buNone/>
            </a:pPr>
            <a:endParaRPr lang="en-US" dirty="0"/>
          </a:p>
          <a:p>
            <a:pPr marL="0" indent="0">
              <a:buNone/>
            </a:pPr>
            <a:endParaRPr lang="en-US" dirty="0"/>
          </a:p>
          <a:p>
            <a:r>
              <a:rPr lang="en-US" dirty="0"/>
              <a:t>Minimax – Q Learning</a:t>
            </a:r>
          </a:p>
        </p:txBody>
      </p:sp>
      <p:pic>
        <p:nvPicPr>
          <p:cNvPr id="4" name="Content Placeholder 3"/>
          <p:cNvPicPr>
            <a:picLocks noChangeAspect="1"/>
          </p:cNvPicPr>
          <p:nvPr/>
        </p:nvPicPr>
        <p:blipFill>
          <a:blip r:embed="rId2">
            <a:clrChange>
              <a:clrFrom>
                <a:srgbClr val="FFFFFF"/>
              </a:clrFrom>
              <a:clrTo>
                <a:srgbClr val="FFFFFF">
                  <a:alpha val="0"/>
                </a:srgbClr>
              </a:clrTo>
            </a:clrChange>
          </a:blip>
          <a:stretch>
            <a:fillRect/>
          </a:stretch>
        </p:blipFill>
        <p:spPr>
          <a:xfrm>
            <a:off x="2745302" y="4448840"/>
            <a:ext cx="3581608" cy="757428"/>
          </a:xfrm>
          <a:prstGeom prst="rect">
            <a:avLst/>
          </a:prstGeom>
        </p:spPr>
      </p:pic>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2331681" y="5206268"/>
            <a:ext cx="4741160" cy="844112"/>
          </a:xfrm>
          <a:prstGeom prst="rect">
            <a:avLst/>
          </a:prstGeom>
        </p:spPr>
      </p:pic>
      <p:pic>
        <p:nvPicPr>
          <p:cNvPr id="6" name="Picture 5"/>
          <p:cNvPicPr>
            <a:picLocks noChangeAspect="1"/>
          </p:cNvPicPr>
          <p:nvPr/>
        </p:nvPicPr>
        <p:blipFill>
          <a:blip r:embed="rId4"/>
          <a:stretch>
            <a:fillRect/>
          </a:stretch>
        </p:blipFill>
        <p:spPr>
          <a:xfrm>
            <a:off x="1894098" y="2574242"/>
            <a:ext cx="6157398" cy="833976"/>
          </a:xfrm>
          <a:prstGeom prst="rect">
            <a:avLst/>
          </a:prstGeom>
        </p:spPr>
      </p:pic>
    </p:spTree>
    <p:extLst>
      <p:ext uri="{BB962C8B-B14F-4D97-AF65-F5344CB8AC3E}">
        <p14:creationId xmlns:p14="http://schemas.microsoft.com/office/powerpoint/2010/main" val="678537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Games</a:t>
            </a:r>
          </a:p>
        </p:txBody>
      </p:sp>
      <p:sp>
        <p:nvSpPr>
          <p:cNvPr id="3" name="Content Placeholder 2"/>
          <p:cNvSpPr>
            <a:spLocks noGrp="1"/>
          </p:cNvSpPr>
          <p:nvPr>
            <p:ph idx="1"/>
          </p:nvPr>
        </p:nvSpPr>
        <p:spPr>
          <a:xfrm>
            <a:off x="1535415" y="2015735"/>
            <a:ext cx="6479421" cy="3923249"/>
          </a:xfrm>
        </p:spPr>
        <p:txBody>
          <a:bodyPr>
            <a:normAutofit/>
          </a:bodyPr>
          <a:lstStyle/>
          <a:p>
            <a:r>
              <a:rPr lang="en-US" sz="2400" dirty="0"/>
              <a:t>Games were played between different algorithms:</a:t>
            </a:r>
          </a:p>
          <a:p>
            <a:pPr lvl="1"/>
            <a:r>
              <a:rPr lang="en-US" sz="1800" dirty="0"/>
              <a:t>Q – Algorithm vs Random</a:t>
            </a:r>
          </a:p>
          <a:p>
            <a:pPr lvl="1"/>
            <a:r>
              <a:rPr lang="en-US" sz="1800" dirty="0"/>
              <a:t>Q – Algorithm vs Q -Algorithm</a:t>
            </a:r>
          </a:p>
          <a:p>
            <a:pPr lvl="1"/>
            <a:r>
              <a:rPr lang="en-US" sz="1800" dirty="0"/>
              <a:t>Minimax Q  vs Minimax Q</a:t>
            </a:r>
          </a:p>
          <a:p>
            <a:pPr lvl="1"/>
            <a:r>
              <a:rPr lang="en-US" sz="1800" dirty="0"/>
              <a:t>Minimax Q vs Random</a:t>
            </a:r>
          </a:p>
          <a:p>
            <a:r>
              <a:rPr lang="en-US" sz="2200" dirty="0"/>
              <a:t>Training time – 1000 Games</a:t>
            </a:r>
          </a:p>
          <a:p>
            <a:r>
              <a:rPr lang="en-US" sz="2200" dirty="0"/>
              <a:t>Testing time – 100 Games</a:t>
            </a:r>
          </a:p>
        </p:txBody>
      </p:sp>
    </p:spTree>
    <p:extLst>
      <p:ext uri="{BB962C8B-B14F-4D97-AF65-F5344CB8AC3E}">
        <p14:creationId xmlns:p14="http://schemas.microsoft.com/office/powerpoint/2010/main" val="1778586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46278908"/>
              </p:ext>
            </p:extLst>
          </p:nvPr>
        </p:nvGraphicFramePr>
        <p:xfrm>
          <a:off x="1535112" y="2016125"/>
          <a:ext cx="5992524" cy="3086560"/>
        </p:xfrm>
        <a:graphic>
          <a:graphicData uri="http://schemas.openxmlformats.org/drawingml/2006/table">
            <a:tbl>
              <a:tblPr firstRow="1" firstCol="1" bandRow="1">
                <a:tableStyleId>{5C22544A-7EE6-4342-B048-85BDC9FD1C3A}</a:tableStyleId>
              </a:tblPr>
              <a:tblGrid>
                <a:gridCol w="1498131">
                  <a:extLst>
                    <a:ext uri="{9D8B030D-6E8A-4147-A177-3AD203B41FA5}">
                      <a16:colId xmlns:a16="http://schemas.microsoft.com/office/drawing/2014/main" val="3185062934"/>
                    </a:ext>
                  </a:extLst>
                </a:gridCol>
                <a:gridCol w="1498131">
                  <a:extLst>
                    <a:ext uri="{9D8B030D-6E8A-4147-A177-3AD203B41FA5}">
                      <a16:colId xmlns:a16="http://schemas.microsoft.com/office/drawing/2014/main" val="526755867"/>
                    </a:ext>
                  </a:extLst>
                </a:gridCol>
                <a:gridCol w="1498131">
                  <a:extLst>
                    <a:ext uri="{9D8B030D-6E8A-4147-A177-3AD203B41FA5}">
                      <a16:colId xmlns:a16="http://schemas.microsoft.com/office/drawing/2014/main" val="1971153673"/>
                    </a:ext>
                  </a:extLst>
                </a:gridCol>
                <a:gridCol w="1498131">
                  <a:extLst>
                    <a:ext uri="{9D8B030D-6E8A-4147-A177-3AD203B41FA5}">
                      <a16:colId xmlns:a16="http://schemas.microsoft.com/office/drawing/2014/main" val="3028804911"/>
                    </a:ext>
                  </a:extLst>
                </a:gridCol>
              </a:tblGrid>
              <a:tr h="771640">
                <a:tc>
                  <a:txBody>
                    <a:bodyPr/>
                    <a:lstStyle/>
                    <a:p>
                      <a:pPr algn="r"/>
                      <a:r>
                        <a:rPr lang="en-US" sz="1200" dirty="0"/>
                        <a:t>Player 1</a:t>
                      </a:r>
                    </a:p>
                    <a:p>
                      <a:pPr algn="ctr"/>
                      <a:endParaRPr lang="en-US" sz="1200" dirty="0"/>
                    </a:p>
                    <a:p>
                      <a:pPr algn="l"/>
                      <a:r>
                        <a:rPr lang="en-US" sz="1200" dirty="0"/>
                        <a:t>Player 2</a:t>
                      </a:r>
                    </a:p>
                  </a:txBody>
                  <a:tcPr anchor="ctr">
                    <a:lnTlToBr w="19050" cap="flat" cmpd="sng" algn="ctr">
                      <a:solidFill>
                        <a:schemeClr val="bg1"/>
                      </a:solidFill>
                      <a:prstDash val="solid"/>
                      <a:round/>
                      <a:headEnd type="none" w="med" len="med"/>
                      <a:tailEnd type="none" w="med" len="med"/>
                    </a:lnTlToBr>
                  </a:tcPr>
                </a:tc>
                <a:tc>
                  <a:txBody>
                    <a:bodyPr/>
                    <a:lstStyle/>
                    <a:p>
                      <a:pPr algn="ctr"/>
                      <a:r>
                        <a:rPr lang="en-US" sz="2000" dirty="0"/>
                        <a:t>Random</a:t>
                      </a:r>
                    </a:p>
                  </a:txBody>
                  <a:tcPr anchor="ctr"/>
                </a:tc>
                <a:tc>
                  <a:txBody>
                    <a:bodyPr/>
                    <a:lstStyle/>
                    <a:p>
                      <a:pPr algn="ctr"/>
                      <a:r>
                        <a:rPr lang="en-US" sz="2400" dirty="0"/>
                        <a:t>QQ</a:t>
                      </a:r>
                    </a:p>
                  </a:txBody>
                  <a:tcPr anchor="ctr"/>
                </a:tc>
                <a:tc>
                  <a:txBody>
                    <a:bodyPr/>
                    <a:lstStyle/>
                    <a:p>
                      <a:pPr algn="ctr"/>
                      <a:r>
                        <a:rPr lang="en-US" sz="2400" dirty="0"/>
                        <a:t>MM</a:t>
                      </a:r>
                    </a:p>
                  </a:txBody>
                  <a:tcPr anchor="ctr"/>
                </a:tc>
                <a:extLst>
                  <a:ext uri="{0D108BD9-81ED-4DB2-BD59-A6C34878D82A}">
                    <a16:rowId xmlns:a16="http://schemas.microsoft.com/office/drawing/2014/main" val="1262560462"/>
                  </a:ext>
                </a:extLst>
              </a:tr>
              <a:tr h="771640">
                <a:tc>
                  <a:txBody>
                    <a:bodyPr/>
                    <a:lstStyle/>
                    <a:p>
                      <a:pPr algn="ctr"/>
                      <a:r>
                        <a:rPr lang="en-US" sz="2000" dirty="0"/>
                        <a:t>Random</a:t>
                      </a:r>
                      <a:endParaRPr lang="en-US" sz="2400" dirty="0"/>
                    </a:p>
                  </a:txBody>
                  <a:tcPr anchor="ctr"/>
                </a:tc>
                <a:tc>
                  <a:txBody>
                    <a:bodyPr/>
                    <a:lstStyle/>
                    <a:p>
                      <a:pPr algn="ctr"/>
                      <a:r>
                        <a:rPr lang="en-US" sz="2400" dirty="0"/>
                        <a:t>55%</a:t>
                      </a:r>
                    </a:p>
                  </a:txBody>
                  <a:tcPr anchor="ctr"/>
                </a:tc>
                <a:tc>
                  <a:txBody>
                    <a:bodyPr/>
                    <a:lstStyle/>
                    <a:p>
                      <a:pPr algn="ctr"/>
                      <a:r>
                        <a:rPr lang="en-US" sz="2400" dirty="0"/>
                        <a:t>68%</a:t>
                      </a:r>
                    </a:p>
                  </a:txBody>
                  <a:tcPr anchor="ctr"/>
                </a:tc>
                <a:tc>
                  <a:txBody>
                    <a:bodyPr/>
                    <a:lstStyle/>
                    <a:p>
                      <a:pPr algn="ctr"/>
                      <a:r>
                        <a:rPr lang="en-US" sz="2400" dirty="0"/>
                        <a:t>79%</a:t>
                      </a:r>
                    </a:p>
                  </a:txBody>
                  <a:tcPr anchor="ctr"/>
                </a:tc>
                <a:extLst>
                  <a:ext uri="{0D108BD9-81ED-4DB2-BD59-A6C34878D82A}">
                    <a16:rowId xmlns:a16="http://schemas.microsoft.com/office/drawing/2014/main" val="87784541"/>
                  </a:ext>
                </a:extLst>
              </a:tr>
              <a:tr h="771640">
                <a:tc>
                  <a:txBody>
                    <a:bodyPr/>
                    <a:lstStyle/>
                    <a:p>
                      <a:pPr algn="ctr"/>
                      <a:r>
                        <a:rPr lang="en-US" sz="2400" dirty="0"/>
                        <a:t>QQ</a:t>
                      </a:r>
                    </a:p>
                  </a:txBody>
                  <a:tcPr anchor="ctr"/>
                </a:tc>
                <a:tc>
                  <a:txBody>
                    <a:bodyPr/>
                    <a:lstStyle/>
                    <a:p>
                      <a:pPr algn="ctr"/>
                      <a:r>
                        <a:rPr lang="en-US" sz="2400" dirty="0"/>
                        <a:t>32%</a:t>
                      </a:r>
                    </a:p>
                  </a:txBody>
                  <a:tcPr anchor="ctr"/>
                </a:tc>
                <a:tc>
                  <a:txBody>
                    <a:bodyPr/>
                    <a:lstStyle/>
                    <a:p>
                      <a:pPr algn="ctr"/>
                      <a:r>
                        <a:rPr lang="en-US" sz="2400" dirty="0"/>
                        <a:t>62%</a:t>
                      </a:r>
                    </a:p>
                  </a:txBody>
                  <a:tcPr anchor="ctr"/>
                </a:tc>
                <a:tc>
                  <a:txBody>
                    <a:bodyPr/>
                    <a:lstStyle/>
                    <a:p>
                      <a:pPr algn="ctr"/>
                      <a:r>
                        <a:rPr lang="en-US" sz="2400" dirty="0"/>
                        <a:t>77%</a:t>
                      </a:r>
                    </a:p>
                  </a:txBody>
                  <a:tcPr anchor="ctr"/>
                </a:tc>
                <a:extLst>
                  <a:ext uri="{0D108BD9-81ED-4DB2-BD59-A6C34878D82A}">
                    <a16:rowId xmlns:a16="http://schemas.microsoft.com/office/drawing/2014/main" val="1034126661"/>
                  </a:ext>
                </a:extLst>
              </a:tr>
              <a:tr h="771640">
                <a:tc>
                  <a:txBody>
                    <a:bodyPr/>
                    <a:lstStyle/>
                    <a:p>
                      <a:pPr algn="ctr"/>
                      <a:r>
                        <a:rPr lang="en-US" sz="2400" dirty="0"/>
                        <a:t>MM</a:t>
                      </a:r>
                    </a:p>
                  </a:txBody>
                  <a:tcPr anchor="ctr"/>
                </a:tc>
                <a:tc>
                  <a:txBody>
                    <a:bodyPr/>
                    <a:lstStyle/>
                    <a:p>
                      <a:pPr algn="ctr"/>
                      <a:r>
                        <a:rPr lang="en-US" sz="2400" dirty="0"/>
                        <a:t>21%</a:t>
                      </a:r>
                    </a:p>
                  </a:txBody>
                  <a:tcPr anchor="ctr"/>
                </a:tc>
                <a:tc>
                  <a:txBody>
                    <a:bodyPr/>
                    <a:lstStyle/>
                    <a:p>
                      <a:pPr algn="ctr"/>
                      <a:r>
                        <a:rPr lang="en-US" sz="2400" dirty="0"/>
                        <a:t>23%</a:t>
                      </a:r>
                    </a:p>
                  </a:txBody>
                  <a:tcPr anchor="ctr"/>
                </a:tc>
                <a:tc>
                  <a:txBody>
                    <a:bodyPr/>
                    <a:lstStyle/>
                    <a:p>
                      <a:pPr algn="ctr"/>
                      <a:r>
                        <a:rPr lang="en-US" sz="2400" dirty="0"/>
                        <a:t>52%</a:t>
                      </a:r>
                    </a:p>
                  </a:txBody>
                  <a:tcPr anchor="ctr"/>
                </a:tc>
                <a:extLst>
                  <a:ext uri="{0D108BD9-81ED-4DB2-BD59-A6C34878D82A}">
                    <a16:rowId xmlns:a16="http://schemas.microsoft.com/office/drawing/2014/main" val="1165223413"/>
                  </a:ext>
                </a:extLst>
              </a:tr>
            </a:tbl>
          </a:graphicData>
        </a:graphic>
      </p:graphicFrame>
    </p:spTree>
    <p:extLst>
      <p:ext uri="{BB962C8B-B14F-4D97-AF65-F5344CB8AC3E}">
        <p14:creationId xmlns:p14="http://schemas.microsoft.com/office/powerpoint/2010/main" val="3583022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a:t>
            </a:r>
          </a:p>
        </p:txBody>
      </p:sp>
      <p:pic>
        <p:nvPicPr>
          <p:cNvPr id="2050" name="Picture 2" descr="Image result for live demo 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32075" y="2026444"/>
            <a:ext cx="428625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45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Opportunities</a:t>
            </a:r>
          </a:p>
        </p:txBody>
      </p:sp>
      <p:sp>
        <p:nvSpPr>
          <p:cNvPr id="3" name="Content Placeholder 2"/>
          <p:cNvSpPr>
            <a:spLocks noGrp="1"/>
          </p:cNvSpPr>
          <p:nvPr>
            <p:ph idx="1"/>
          </p:nvPr>
        </p:nvSpPr>
        <p:spPr>
          <a:xfrm>
            <a:off x="1535414" y="2015734"/>
            <a:ext cx="6479421" cy="3950957"/>
          </a:xfrm>
        </p:spPr>
        <p:txBody>
          <a:bodyPr/>
          <a:lstStyle/>
          <a:p>
            <a:r>
              <a:rPr lang="en-US" dirty="0"/>
              <a:t>Multiple competing players</a:t>
            </a:r>
          </a:p>
          <a:p>
            <a:r>
              <a:rPr lang="en-US" dirty="0"/>
              <a:t>Team scenarios</a:t>
            </a:r>
          </a:p>
          <a:p>
            <a:r>
              <a:rPr lang="en-US" dirty="0"/>
              <a:t>Bigger Board with 2 Decks</a:t>
            </a:r>
          </a:p>
          <a:p>
            <a:r>
              <a:rPr lang="en-US" dirty="0"/>
              <a:t>Search deeper in </a:t>
            </a:r>
            <a:r>
              <a:rPr lang="en-US" dirty="0" err="1"/>
              <a:t>MiniMax</a:t>
            </a:r>
            <a:r>
              <a:rPr lang="en-US" dirty="0"/>
              <a:t> tree</a:t>
            </a:r>
          </a:p>
          <a:p>
            <a:r>
              <a:rPr lang="en-US" dirty="0"/>
              <a:t>Explore other algorithmic approaches</a:t>
            </a:r>
          </a:p>
          <a:p>
            <a:r>
              <a:rPr lang="en-US" dirty="0"/>
              <a:t>Implement Jack moves intelligently</a:t>
            </a:r>
          </a:p>
          <a:p>
            <a:r>
              <a:rPr lang="en-US" dirty="0"/>
              <a:t>Learn by playing against humans</a:t>
            </a:r>
          </a:p>
        </p:txBody>
      </p:sp>
    </p:spTree>
    <p:extLst>
      <p:ext uri="{BB962C8B-B14F-4D97-AF65-F5344CB8AC3E}">
        <p14:creationId xmlns:p14="http://schemas.microsoft.com/office/powerpoint/2010/main" val="1738152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Fontin SmallCaps" pitchFamily="50" charset="0"/>
              </a:rPr>
              <a:t>References</a:t>
            </a:r>
          </a:p>
        </p:txBody>
      </p:sp>
      <p:sp>
        <p:nvSpPr>
          <p:cNvPr id="8" name="Content Placeholder 7"/>
          <p:cNvSpPr>
            <a:spLocks noGrp="1"/>
          </p:cNvSpPr>
          <p:nvPr>
            <p:ph idx="1"/>
          </p:nvPr>
        </p:nvSpPr>
        <p:spPr>
          <a:xfrm>
            <a:off x="1535416" y="2015734"/>
            <a:ext cx="6479421" cy="3927866"/>
          </a:xfrm>
        </p:spPr>
        <p:txBody>
          <a:bodyPr>
            <a:normAutofit fontScale="70000" lnSpcReduction="20000"/>
          </a:bodyPr>
          <a:lstStyle/>
          <a:p>
            <a:pPr marL="457200" indent="-457200">
              <a:buFont typeface="+mj-lt"/>
              <a:buAutoNum type="arabicPeriod"/>
            </a:pPr>
            <a:r>
              <a:rPr lang="en-US" dirty="0"/>
              <a:t>Christopher J. C. H. Watkins and Peter Dayan. Q-learning. Machine Learning, 3:279–292, 1992 </a:t>
            </a:r>
          </a:p>
          <a:p>
            <a:pPr marL="457200" indent="-457200">
              <a:buFont typeface="+mj-lt"/>
              <a:buAutoNum type="arabicPeriod"/>
            </a:pPr>
            <a:r>
              <a:rPr lang="en-US" dirty="0"/>
              <a:t>M. Littman, "Markov Games as a Framework for Multiagent Reinforcement Learning", International Conference on Machine Learning, pp. 157-163, 1994</a:t>
            </a:r>
          </a:p>
          <a:p>
            <a:pPr marL="457200" indent="-457200">
              <a:buFont typeface="+mj-lt"/>
              <a:buAutoNum type="arabicPeriod"/>
            </a:pPr>
            <a:r>
              <a:rPr lang="en-US" dirty="0"/>
              <a:t>Marco Block, et al. "Using reinforcement learning in chess engines." Research in Computing Science 35 (2008): 31-40.</a:t>
            </a:r>
          </a:p>
          <a:p>
            <a:pPr marL="457200" indent="-457200">
              <a:buFont typeface="+mj-lt"/>
              <a:buAutoNum type="arabicPeriod"/>
            </a:pPr>
            <a:r>
              <a:rPr lang="en-US" dirty="0"/>
              <a:t>Hajime Fujita, et al. “A reinforcement learning scheme for a multi-agent card game“, IEEE International Conference on Systems, Man, and Cybernetics, 2003</a:t>
            </a:r>
          </a:p>
          <a:p>
            <a:pPr marL="457200" indent="-457200">
              <a:buFont typeface="+mj-lt"/>
              <a:buAutoNum type="arabicPeriod"/>
            </a:pPr>
            <a:r>
              <a:rPr lang="en-US" dirty="0" err="1"/>
              <a:t>Jakobsson</a:t>
            </a:r>
            <a:r>
              <a:rPr lang="en-US" dirty="0"/>
              <a:t>, Tonie, and John </a:t>
            </a:r>
            <a:r>
              <a:rPr lang="en-US" dirty="0" err="1"/>
              <a:t>Persson</a:t>
            </a:r>
            <a:r>
              <a:rPr lang="en-US" dirty="0"/>
              <a:t>. "Self-learning Game Player–Connect-4 with Q-learning." (2011).</a:t>
            </a:r>
          </a:p>
          <a:p>
            <a:pPr marL="457200" indent="-457200">
              <a:buFont typeface="+mj-lt"/>
              <a:buAutoNum type="arabicPeriod"/>
            </a:pPr>
            <a:r>
              <a:rPr lang="en-US" dirty="0"/>
              <a:t>Dahl, Fredrik A. "A reinforcement learning algorithm applied to simplified two-player Texas </a:t>
            </a:r>
            <a:r>
              <a:rPr lang="en-US" dirty="0" err="1"/>
              <a:t>Hold’em</a:t>
            </a:r>
            <a:r>
              <a:rPr lang="en-US" dirty="0"/>
              <a:t> poker." European Conference on Machine Learning. Springer Berlin Heidelberg, 2001.</a:t>
            </a:r>
          </a:p>
        </p:txBody>
      </p:sp>
    </p:spTree>
    <p:extLst>
      <p:ext uri="{BB962C8B-B14F-4D97-AF65-F5344CB8AC3E}">
        <p14:creationId xmlns:p14="http://schemas.microsoft.com/office/powerpoint/2010/main" val="1846462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a:xfrm>
            <a:off x="1535415" y="2015733"/>
            <a:ext cx="6479421" cy="3803176"/>
          </a:xfrm>
        </p:spPr>
        <p:txBody>
          <a:bodyPr/>
          <a:lstStyle/>
          <a:p>
            <a:r>
              <a:rPr lang="en-US" dirty="0"/>
              <a:t>What we are doing?</a:t>
            </a:r>
          </a:p>
          <a:p>
            <a:r>
              <a:rPr lang="en-US" dirty="0"/>
              <a:t>Is it a good problem?</a:t>
            </a:r>
          </a:p>
          <a:p>
            <a:r>
              <a:rPr lang="en-US" dirty="0"/>
              <a:t>Why is it a good problem?</a:t>
            </a:r>
          </a:p>
          <a:p>
            <a:r>
              <a:rPr lang="en-US" dirty="0"/>
              <a:t>How do we solve the problem?</a:t>
            </a:r>
          </a:p>
          <a:p>
            <a:r>
              <a:rPr lang="en-US" dirty="0"/>
              <a:t>Is the solution good enough?</a:t>
            </a:r>
          </a:p>
          <a:p>
            <a:r>
              <a:rPr lang="en-US" dirty="0"/>
              <a:t>Can we see it work?</a:t>
            </a:r>
          </a:p>
          <a:p>
            <a:r>
              <a:rPr lang="en-US" dirty="0"/>
              <a:t>How can we improve further?</a:t>
            </a:r>
          </a:p>
        </p:txBody>
      </p:sp>
    </p:spTree>
    <p:extLst>
      <p:ext uri="{BB962C8B-B14F-4D97-AF65-F5344CB8AC3E}">
        <p14:creationId xmlns:p14="http://schemas.microsoft.com/office/powerpoint/2010/main" val="353309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lstStyle/>
          <a:p>
            <a:pPr marL="0" indent="0" algn="just">
              <a:buNone/>
            </a:pPr>
            <a:r>
              <a:rPr lang="en-US" dirty="0"/>
              <a:t>Board-and-card games are those which involve higher level of uncertainty as it includes the probability of getting the right card and the moves made by other players. We look to model such games as Markov Games and find an optimal policy through the Minimax – Q algorithm. This will also be a test for the Minimax – Q algorithm to check how it performs in a situation with multiple goal states.</a:t>
            </a:r>
          </a:p>
          <a:p>
            <a:pPr marL="0" indent="0" algn="just">
              <a:buNone/>
            </a:pPr>
            <a:endParaRPr lang="en-US" dirty="0"/>
          </a:p>
        </p:txBody>
      </p:sp>
    </p:spTree>
    <p:extLst>
      <p:ext uri="{BB962C8B-B14F-4D97-AF65-F5344CB8AC3E}">
        <p14:creationId xmlns:p14="http://schemas.microsoft.com/office/powerpoint/2010/main" val="697960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Board and Card Games</a:t>
            </a:r>
          </a:p>
        </p:txBody>
      </p:sp>
      <p:sp>
        <p:nvSpPr>
          <p:cNvPr id="3" name="Content Placeholder 2"/>
          <p:cNvSpPr>
            <a:spLocks noGrp="1"/>
          </p:cNvSpPr>
          <p:nvPr>
            <p:ph idx="1"/>
          </p:nvPr>
        </p:nvSpPr>
        <p:spPr/>
        <p:txBody>
          <a:bodyPr>
            <a:normAutofit/>
          </a:bodyPr>
          <a:lstStyle/>
          <a:p>
            <a:r>
              <a:rPr lang="en-US" dirty="0"/>
              <a:t>Board-and-card games don’t have a single undominated policy</a:t>
            </a:r>
          </a:p>
          <a:p>
            <a:r>
              <a:rPr lang="en-US" dirty="0"/>
              <a:t>Next action always depends on the opponent’s move</a:t>
            </a:r>
          </a:p>
          <a:p>
            <a:r>
              <a:rPr lang="en-US" dirty="0"/>
              <a:t>Stochastic due to:</a:t>
            </a:r>
          </a:p>
          <a:p>
            <a:pPr lvl="1"/>
            <a:r>
              <a:rPr lang="en-US" dirty="0"/>
              <a:t>Nature of the random card draw</a:t>
            </a:r>
          </a:p>
          <a:p>
            <a:pPr lvl="1"/>
            <a:r>
              <a:rPr lang="en-US" dirty="0"/>
              <a:t>Defend a potential loss</a:t>
            </a:r>
          </a:p>
          <a:p>
            <a:r>
              <a:rPr lang="en-US" dirty="0"/>
              <a:t>Markov games as a model to learn the optimal strategy</a:t>
            </a:r>
          </a:p>
        </p:txBody>
      </p:sp>
    </p:spTree>
    <p:extLst>
      <p:ext uri="{BB962C8B-B14F-4D97-AF65-F5344CB8AC3E}">
        <p14:creationId xmlns:p14="http://schemas.microsoft.com/office/powerpoint/2010/main" val="2487626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a:t>
            </a:r>
          </a:p>
        </p:txBody>
      </p:sp>
      <p:sp>
        <p:nvSpPr>
          <p:cNvPr id="3" name="Content Placeholder 2"/>
          <p:cNvSpPr>
            <a:spLocks noGrp="1"/>
          </p:cNvSpPr>
          <p:nvPr>
            <p:ph idx="1"/>
          </p:nvPr>
        </p:nvSpPr>
        <p:spPr/>
        <p:txBody>
          <a:bodyPr>
            <a:normAutofit lnSpcReduction="10000"/>
          </a:bodyPr>
          <a:lstStyle/>
          <a:p>
            <a:r>
              <a:rPr lang="en-US" dirty="0"/>
              <a:t>We will consider a simplified game of Sequence for evaluation of the algorithms</a:t>
            </a:r>
          </a:p>
          <a:p>
            <a:r>
              <a:rPr lang="en-US" dirty="0"/>
              <a:t>The game consists of 2 players with alternating turns</a:t>
            </a:r>
          </a:p>
          <a:p>
            <a:r>
              <a:rPr lang="en-US" dirty="0"/>
              <a:t>Single deck of 52 cards with a position on the board corresponding to every card except Jacks</a:t>
            </a:r>
          </a:p>
          <a:p>
            <a:r>
              <a:rPr lang="en-US" dirty="0"/>
              <a:t>For each turn, the player will have 5 cards on hand to choose from</a:t>
            </a:r>
          </a:p>
          <a:p>
            <a:r>
              <a:rPr lang="en-US" dirty="0"/>
              <a:t>The goal is to capture 5 consecutive board positions</a:t>
            </a:r>
          </a:p>
        </p:txBody>
      </p:sp>
    </p:spTree>
    <p:extLst>
      <p:ext uri="{BB962C8B-B14F-4D97-AF65-F5344CB8AC3E}">
        <p14:creationId xmlns:p14="http://schemas.microsoft.com/office/powerpoint/2010/main" val="158512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Board</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4251" y="1988416"/>
            <a:ext cx="6181744" cy="4116820"/>
          </a:xfrm>
        </p:spPr>
      </p:pic>
    </p:spTree>
    <p:extLst>
      <p:ext uri="{BB962C8B-B14F-4D97-AF65-F5344CB8AC3E}">
        <p14:creationId xmlns:p14="http://schemas.microsoft.com/office/powerpoint/2010/main" val="380443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Board</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4251" y="1988416"/>
            <a:ext cx="6181744" cy="4116820"/>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6327" y="3929044"/>
            <a:ext cx="310449" cy="31044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9818" y="3929044"/>
            <a:ext cx="310449" cy="31044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3139" y="2228523"/>
            <a:ext cx="310449" cy="31044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7598" y="5531552"/>
            <a:ext cx="310449" cy="310449"/>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070" y="4651272"/>
            <a:ext cx="310449" cy="310449"/>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7623" y="3891603"/>
            <a:ext cx="310449" cy="310449"/>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214" y="3888778"/>
            <a:ext cx="310449" cy="31044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1842" y="5507431"/>
            <a:ext cx="310449" cy="310449"/>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3488" y="3156777"/>
            <a:ext cx="310449" cy="310449"/>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4169" y="3101359"/>
            <a:ext cx="310449" cy="310449"/>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8350" y="4651273"/>
            <a:ext cx="310449" cy="310449"/>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6327" y="3102390"/>
            <a:ext cx="310449" cy="310449"/>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8350" y="3874924"/>
            <a:ext cx="310449" cy="310449"/>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214" y="2228523"/>
            <a:ext cx="310449" cy="310449"/>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1272" y="4706692"/>
            <a:ext cx="310449" cy="310449"/>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7527" y="5531553"/>
            <a:ext cx="310449" cy="310449"/>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8351" y="2220317"/>
            <a:ext cx="310449" cy="310449"/>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1842" y="2220317"/>
            <a:ext cx="310449" cy="310449"/>
          </a:xfrm>
          <a:prstGeom prst="rect">
            <a:avLst/>
          </a:prstGeom>
        </p:spPr>
      </p:pic>
    </p:spTree>
    <p:extLst>
      <p:ext uri="{BB962C8B-B14F-4D97-AF65-F5344CB8AC3E}">
        <p14:creationId xmlns:p14="http://schemas.microsoft.com/office/powerpoint/2010/main" val="341839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Board</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4251" y="1988416"/>
            <a:ext cx="6181744" cy="4116820"/>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3953" y="3001552"/>
            <a:ext cx="310449" cy="31044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0944" y="2228523"/>
            <a:ext cx="310449" cy="31044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3139" y="2228523"/>
            <a:ext cx="310449" cy="31044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7260" y="3888778"/>
            <a:ext cx="310449" cy="310449"/>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070" y="4651272"/>
            <a:ext cx="310449" cy="310449"/>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7623" y="3891603"/>
            <a:ext cx="310449" cy="310449"/>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214" y="3888778"/>
            <a:ext cx="310449" cy="31044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1842" y="5507431"/>
            <a:ext cx="310449" cy="310449"/>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3488" y="3156777"/>
            <a:ext cx="310449" cy="310449"/>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4169" y="3101359"/>
            <a:ext cx="310449" cy="310449"/>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8350" y="4651273"/>
            <a:ext cx="310449" cy="310449"/>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6327" y="3102390"/>
            <a:ext cx="310449" cy="310449"/>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2626" y="4666559"/>
            <a:ext cx="310449" cy="310449"/>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214" y="2228523"/>
            <a:ext cx="310449" cy="310449"/>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5088" y="3888777"/>
            <a:ext cx="310449" cy="310449"/>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214" y="4686559"/>
            <a:ext cx="310449" cy="310449"/>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3694" y="5518461"/>
            <a:ext cx="310449" cy="310449"/>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1842" y="2220317"/>
            <a:ext cx="310449" cy="310449"/>
          </a:xfrm>
          <a:prstGeom prst="rect">
            <a:avLst/>
          </a:prstGeom>
        </p:spPr>
      </p:pic>
    </p:spTree>
    <p:extLst>
      <p:ext uri="{BB962C8B-B14F-4D97-AF65-F5344CB8AC3E}">
        <p14:creationId xmlns:p14="http://schemas.microsoft.com/office/powerpoint/2010/main" val="36276340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Jacks</a:t>
            </a:r>
          </a:p>
        </p:txBody>
      </p:sp>
      <p:sp>
        <p:nvSpPr>
          <p:cNvPr id="4" name="Text Placeholder 3"/>
          <p:cNvSpPr>
            <a:spLocks noGrp="1"/>
          </p:cNvSpPr>
          <p:nvPr>
            <p:ph type="body" idx="1"/>
          </p:nvPr>
        </p:nvSpPr>
        <p:spPr/>
        <p:txBody>
          <a:bodyPr/>
          <a:lstStyle/>
          <a:p>
            <a:pPr algn="ctr"/>
            <a:r>
              <a:rPr lang="en-US" dirty="0"/>
              <a:t>TWO Eyed</a:t>
            </a:r>
          </a:p>
        </p:txBody>
      </p:sp>
      <p:sp>
        <p:nvSpPr>
          <p:cNvPr id="6" name="Text Placeholder 5"/>
          <p:cNvSpPr>
            <a:spLocks noGrp="1"/>
          </p:cNvSpPr>
          <p:nvPr>
            <p:ph type="body" sz="quarter" idx="3"/>
          </p:nvPr>
        </p:nvSpPr>
        <p:spPr/>
        <p:txBody>
          <a:bodyPr/>
          <a:lstStyle/>
          <a:p>
            <a:pPr algn="ctr"/>
            <a:r>
              <a:rPr lang="en-US" dirty="0"/>
              <a:t>ONE eyed</a:t>
            </a:r>
          </a:p>
        </p:txBody>
      </p:sp>
      <p:pic>
        <p:nvPicPr>
          <p:cNvPr id="8" name="Content Placeholder 7"/>
          <p:cNvPicPr>
            <a:picLocks noGrp="1" noChangeAspect="1"/>
          </p:cNvPicPr>
          <p:nvPr>
            <p:ph sz="quarter" idx="4"/>
          </p:nvPr>
        </p:nvPicPr>
        <p:blipFill>
          <a:blip r:embed="rId2"/>
          <a:stretch>
            <a:fillRect/>
          </a:stretch>
        </p:blipFill>
        <p:spPr>
          <a:xfrm>
            <a:off x="1535113" y="2961064"/>
            <a:ext cx="3079750" cy="2353500"/>
          </a:xfrm>
          <a:prstGeom prst="rect">
            <a:avLst/>
          </a:prstGeom>
        </p:spPr>
      </p:pic>
      <p:pic>
        <p:nvPicPr>
          <p:cNvPr id="11" name="Content Placeholder 10"/>
          <p:cNvPicPr>
            <a:picLocks noGrp="1" noChangeAspect="1"/>
          </p:cNvPicPr>
          <p:nvPr>
            <p:ph sz="half" idx="2"/>
          </p:nvPr>
        </p:nvPicPr>
        <p:blipFill>
          <a:blip r:embed="rId3"/>
          <a:stretch>
            <a:fillRect/>
          </a:stretch>
        </p:blipFill>
        <p:spPr>
          <a:xfrm>
            <a:off x="4935142" y="2961066"/>
            <a:ext cx="3079750" cy="2370973"/>
          </a:xfrm>
          <a:prstGeom prst="rect">
            <a:avLst/>
          </a:prstGeom>
        </p:spPr>
      </p:pic>
    </p:spTree>
    <p:extLst>
      <p:ext uri="{BB962C8B-B14F-4D97-AF65-F5344CB8AC3E}">
        <p14:creationId xmlns:p14="http://schemas.microsoft.com/office/powerpoint/2010/main" val="4207016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allery">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204</TotalTime>
  <Words>665</Words>
  <Application>Microsoft Office PowerPoint</Application>
  <PresentationFormat>On-screen Show (4:3)</PresentationFormat>
  <Paragraphs>95</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Fontin SmallCaps</vt:lpstr>
      <vt:lpstr>Palatino Linotype</vt:lpstr>
      <vt:lpstr>Wingdings</vt:lpstr>
      <vt:lpstr>Gallery</vt:lpstr>
      <vt:lpstr>Learning Optimal Strategy in Multi-Agent Alternating Turn Board-and-Card Games</vt:lpstr>
      <vt:lpstr>Overview</vt:lpstr>
      <vt:lpstr>Problem Statement</vt:lpstr>
      <vt:lpstr>Board and Card Games</vt:lpstr>
      <vt:lpstr>Sequence</vt:lpstr>
      <vt:lpstr>The Board</vt:lpstr>
      <vt:lpstr>The Board</vt:lpstr>
      <vt:lpstr>The Board</vt:lpstr>
      <vt:lpstr>Jacks</vt:lpstr>
      <vt:lpstr>The Board</vt:lpstr>
      <vt:lpstr>Markov Definition</vt:lpstr>
      <vt:lpstr>Reward at 2 Clubs</vt:lpstr>
      <vt:lpstr>Approach</vt:lpstr>
      <vt:lpstr>Algorithm</vt:lpstr>
      <vt:lpstr>Types of Games</vt:lpstr>
      <vt:lpstr>Results</vt:lpstr>
      <vt:lpstr>Demonstration</vt:lpstr>
      <vt:lpstr>Research Opportunities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Optimal Strategy in Multi-Agent Alternating Turn Board-and-Card Games</dc:title>
  <dc:creator>Adithya Raam Sankar</dc:creator>
  <cp:lastModifiedBy>Adithya Raam Sankar</cp:lastModifiedBy>
  <cp:revision>16</cp:revision>
  <dcterms:created xsi:type="dcterms:W3CDTF">2017-05-04T17:25:37Z</dcterms:created>
  <dcterms:modified xsi:type="dcterms:W3CDTF">2017-05-04T21:33:27Z</dcterms:modified>
</cp:coreProperties>
</file>