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4"/>
  </p:notesMasterIdLst>
  <p:sldIdLst>
    <p:sldId id="256" r:id="rId2"/>
    <p:sldId id="257" r:id="rId3"/>
    <p:sldId id="267" r:id="rId4"/>
    <p:sldId id="258" r:id="rId5"/>
    <p:sldId id="270" r:id="rId6"/>
    <p:sldId id="260" r:id="rId7"/>
    <p:sldId id="269" r:id="rId8"/>
    <p:sldId id="271" r:id="rId9"/>
    <p:sldId id="264" r:id="rId10"/>
    <p:sldId id="265" r:id="rId11"/>
    <p:sldId id="273"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5" autoAdjust="0"/>
  </p:normalViewPr>
  <p:slideViewPr>
    <p:cSldViewPr>
      <p:cViewPr varScale="1">
        <p:scale>
          <a:sx n="63" d="100"/>
          <a:sy n="63" d="100"/>
        </p:scale>
        <p:origin x="202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A9B9D-5CEE-4AF8-BB5E-C74FA016311C}" type="datetimeFigureOut">
              <a:rPr lang="en-US" smtClean="0"/>
              <a:t>06-Apr-17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F6FCB-1102-4EB6-92AB-6B1EE41A9980}" type="slidenum">
              <a:rPr lang="en-US" smtClean="0"/>
              <a:t>‹#›</a:t>
            </a:fld>
            <a:endParaRPr lang="en-US"/>
          </a:p>
        </p:txBody>
      </p:sp>
    </p:spTree>
    <p:extLst>
      <p:ext uri="{BB962C8B-B14F-4D97-AF65-F5344CB8AC3E}">
        <p14:creationId xmlns:p14="http://schemas.microsoft.com/office/powerpoint/2010/main" val="214165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F6FCB-1102-4EB6-92AB-6B1EE41A9980}" type="slidenum">
              <a:rPr lang="en-US" smtClean="0"/>
              <a:t>5</a:t>
            </a:fld>
            <a:endParaRPr lang="en-US"/>
          </a:p>
        </p:txBody>
      </p:sp>
    </p:spTree>
    <p:extLst>
      <p:ext uri="{BB962C8B-B14F-4D97-AF65-F5344CB8AC3E}">
        <p14:creationId xmlns:p14="http://schemas.microsoft.com/office/powerpoint/2010/main" val="95866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9690D6-EA1D-4401-A720-AD035049707B}" type="slidenum">
              <a:rPr lang="en-US" smtClean="0"/>
              <a:t>7</a:t>
            </a:fld>
            <a:endParaRPr lang="en-US"/>
          </a:p>
        </p:txBody>
      </p:sp>
    </p:spTree>
    <p:extLst>
      <p:ext uri="{BB962C8B-B14F-4D97-AF65-F5344CB8AC3E}">
        <p14:creationId xmlns:p14="http://schemas.microsoft.com/office/powerpoint/2010/main" val="3574101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F6FCB-1102-4EB6-92AB-6B1EE41A9980}" type="slidenum">
              <a:rPr lang="en-US" smtClean="0"/>
              <a:t>8</a:t>
            </a:fld>
            <a:endParaRPr lang="en-US"/>
          </a:p>
        </p:txBody>
      </p:sp>
    </p:spTree>
    <p:extLst>
      <p:ext uri="{BB962C8B-B14F-4D97-AF65-F5344CB8AC3E}">
        <p14:creationId xmlns:p14="http://schemas.microsoft.com/office/powerpoint/2010/main" val="215309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F6FCB-1102-4EB6-92AB-6B1EE41A9980}" type="slidenum">
              <a:rPr lang="en-US" smtClean="0"/>
              <a:t>11</a:t>
            </a:fld>
            <a:endParaRPr lang="en-US"/>
          </a:p>
        </p:txBody>
      </p:sp>
    </p:spTree>
    <p:extLst>
      <p:ext uri="{BB962C8B-B14F-4D97-AF65-F5344CB8AC3E}">
        <p14:creationId xmlns:p14="http://schemas.microsoft.com/office/powerpoint/2010/main" val="1915789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EF6FCB-1102-4EB6-92AB-6B1EE41A9980}" type="slidenum">
              <a:rPr lang="en-US" smtClean="0"/>
              <a:t>12</a:t>
            </a:fld>
            <a:endParaRPr lang="en-US"/>
          </a:p>
        </p:txBody>
      </p:sp>
    </p:spTree>
    <p:extLst>
      <p:ext uri="{BB962C8B-B14F-4D97-AF65-F5344CB8AC3E}">
        <p14:creationId xmlns:p14="http://schemas.microsoft.com/office/powerpoint/2010/main" val="166497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8183" y="802300"/>
            <a:ext cx="5536652"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478183" y="3531207"/>
            <a:ext cx="5536652"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06-Apr-17</a:t>
            </a:fld>
            <a:endParaRPr lang="en-US"/>
          </a:p>
        </p:txBody>
      </p:sp>
      <p:sp>
        <p:nvSpPr>
          <p:cNvPr id="5" name="Footer Placeholder 4"/>
          <p:cNvSpPr>
            <a:spLocks noGrp="1"/>
          </p:cNvSpPr>
          <p:nvPr>
            <p:ph type="ftr" sz="quarter" idx="11"/>
          </p:nvPr>
        </p:nvSpPr>
        <p:spPr>
          <a:xfrm>
            <a:off x="2478182" y="329310"/>
            <a:ext cx="3004429" cy="309201"/>
          </a:xfrm>
        </p:spPr>
        <p:txBody>
          <a:bodyPr/>
          <a:lstStyle/>
          <a:p>
            <a:endParaRPr lang="en-US"/>
          </a:p>
        </p:txBody>
      </p:sp>
      <p:sp>
        <p:nvSpPr>
          <p:cNvPr id="6" name="Slide Number Placeholder 5"/>
          <p:cNvSpPr>
            <a:spLocks noGrp="1"/>
          </p:cNvSpPr>
          <p:nvPr>
            <p:ph type="sldNum" sz="quarter" idx="12"/>
          </p:nvPr>
        </p:nvSpPr>
        <p:spPr>
          <a:xfrm>
            <a:off x="1434704" y="798973"/>
            <a:ext cx="802005" cy="503578"/>
          </a:xfrm>
        </p:spPr>
        <p:txBody>
          <a:bodyPr/>
          <a:lstStyle/>
          <a:p>
            <a:fld id="{C2528EA8-EC0E-4C83-A46C-E53248D46657}" type="slidenum">
              <a:rPr lang="en-US" smtClean="0"/>
              <a:t>‹#›</a:t>
            </a:fld>
            <a:endParaRPr lang="en-US"/>
          </a:p>
        </p:txBody>
      </p:sp>
      <p:cxnSp>
        <p:nvCxnSpPr>
          <p:cNvPr id="8" name="Straight Connector 7"/>
          <p:cNvCxnSpPr/>
          <p:nvPr/>
        </p:nvCxnSpPr>
        <p:spPr>
          <a:xfrm>
            <a:off x="2316514" y="798974"/>
            <a:ext cx="0" cy="254475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22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06-Apr-17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67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9" y="881269"/>
            <a:ext cx="1103027" cy="457759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5413" y="881269"/>
            <a:ext cx="5209173" cy="45775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06-Apr-17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flipH="1">
            <a:off x="6918028" y="719273"/>
            <a:ext cx="1096806"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135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9CAA47-1C2A-4F20-966D-57FC308942A3}" type="datetimeFigureOut">
              <a:rPr lang="en-US" smtClean="0"/>
              <a:t>06-Apr-17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8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5412" y="1756130"/>
            <a:ext cx="5525081"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535413" y="3806198"/>
            <a:ext cx="5525081"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9CAA47-1C2A-4F20-966D-57FC308942A3}" type="datetimeFigureOut">
              <a:rPr lang="en-US" smtClean="0"/>
              <a:t>06-Apr-17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28EA8-EC0E-4C83-A46C-E53248D46657}" type="slidenum">
              <a:rPr lang="en-US" smtClean="0"/>
              <a:t>‹#›</a:t>
            </a:fld>
            <a:endParaRPr lang="en-US"/>
          </a:p>
        </p:txBody>
      </p:sp>
      <p:cxnSp>
        <p:nvCxnSpPr>
          <p:cNvPr id="8" name="Straight Connector 7"/>
          <p:cNvCxnSpPr/>
          <p:nvPr/>
        </p:nvCxnSpPr>
        <p:spPr>
          <a:xfrm>
            <a:off x="1371687" y="798975"/>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899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5414" y="804892"/>
            <a:ext cx="6479421"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5412" y="2013936"/>
            <a:ext cx="3079690"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5144" y="2013937"/>
            <a:ext cx="3079690"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CAA47-1C2A-4F20-966D-57FC308942A3}" type="datetimeFigureOut">
              <a:rPr lang="en-US" smtClean="0"/>
              <a:t>06-Apr-17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28EA8-EC0E-4C83-A46C-E53248D4665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821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5414" y="804166"/>
            <a:ext cx="6479422"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5414" y="2019552"/>
            <a:ext cx="3079690"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535414" y="2824272"/>
            <a:ext cx="3079690"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35143" y="2023006"/>
            <a:ext cx="3079691"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935143" y="2821491"/>
            <a:ext cx="3079691"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9CAA47-1C2A-4F20-966D-57FC308942A3}" type="datetimeFigureOut">
              <a:rPr lang="en-US" smtClean="0"/>
              <a:t>06-Apr-17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28EA8-EC0E-4C83-A46C-E53248D4665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01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9CAA47-1C2A-4F20-966D-57FC308942A3}" type="datetimeFigureOut">
              <a:rPr lang="en-US" smtClean="0"/>
              <a:t>06-Apr-17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528EA8-EC0E-4C83-A46C-E53248D4665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46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CAA47-1C2A-4F20-966D-57FC308942A3}" type="datetimeFigureOut">
              <a:rPr lang="en-US" smtClean="0"/>
              <a:t>06-Apr-17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28EA8-EC0E-4C83-A46C-E53248D46657}" type="slidenum">
              <a:rPr lang="en-US" smtClean="0"/>
              <a:t>‹#›</a:t>
            </a:fld>
            <a:endParaRPr lang="en-US"/>
          </a:p>
        </p:txBody>
      </p:sp>
    </p:spTree>
    <p:extLst>
      <p:ext uri="{BB962C8B-B14F-4D97-AF65-F5344CB8AC3E}">
        <p14:creationId xmlns:p14="http://schemas.microsoft.com/office/powerpoint/2010/main" val="179586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5357" y="798973"/>
            <a:ext cx="2329635"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5413" y="3205494"/>
            <a:ext cx="2330998"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19CAA47-1C2A-4F20-966D-57FC308942A3}" type="datetimeFigureOut">
              <a:rPr lang="en-US" smtClean="0"/>
              <a:t>06-Apr-17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28EA8-EC0E-4C83-A46C-E53248D4665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22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4996502" y="482173"/>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6202" y="1129513"/>
            <a:ext cx="3152882"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9" y="1122545"/>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535413" y="3145992"/>
            <a:ext cx="3148365"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535412" y="5469859"/>
            <a:ext cx="3153672" cy="320123"/>
          </a:xfrm>
        </p:spPr>
        <p:txBody>
          <a:bodyPr/>
          <a:lstStyle>
            <a:lvl1pPr algn="l">
              <a:defRPr/>
            </a:lvl1pPr>
          </a:lstStyle>
          <a:p>
            <a:fld id="{F19CAA47-1C2A-4F20-966D-57FC308942A3}" type="datetimeFigureOut">
              <a:rPr lang="en-US" smtClean="0"/>
              <a:t>06-Apr-17</a:t>
            </a:fld>
            <a:endParaRPr lang="en-US"/>
          </a:p>
        </p:txBody>
      </p:sp>
      <p:sp>
        <p:nvSpPr>
          <p:cNvPr id="6" name="Footer Placeholder 5"/>
          <p:cNvSpPr>
            <a:spLocks noGrp="1"/>
          </p:cNvSpPr>
          <p:nvPr>
            <p:ph type="ftr" sz="quarter" idx="11"/>
          </p:nvPr>
        </p:nvSpPr>
        <p:spPr>
          <a:xfrm>
            <a:off x="1536253" y="318642"/>
            <a:ext cx="3152831" cy="320931"/>
          </a:xfrm>
        </p:spPr>
        <p:txBody>
          <a:bodyPr/>
          <a:lstStyle/>
          <a:p>
            <a:endParaRPr lang="en-US"/>
          </a:p>
        </p:txBody>
      </p:sp>
      <p:sp>
        <p:nvSpPr>
          <p:cNvPr id="7" name="Slide Number Placeholder 6"/>
          <p:cNvSpPr>
            <a:spLocks noGrp="1"/>
          </p:cNvSpPr>
          <p:nvPr>
            <p:ph type="sldNum" sz="quarter" idx="12"/>
          </p:nvPr>
        </p:nvSpPr>
        <p:spPr/>
        <p:txBody>
          <a:bodyPr/>
          <a:lstStyle/>
          <a:p>
            <a:fld id="{C2528EA8-EC0E-4C83-A46C-E53248D46657}" type="slidenum">
              <a:rPr lang="en-US" smtClean="0"/>
              <a:t>‹#›</a:t>
            </a:fld>
            <a:endParaRPr lang="en-US"/>
          </a:p>
        </p:txBody>
      </p:sp>
      <p:cxnSp>
        <p:nvCxnSpPr>
          <p:cNvPr id="12" name="Straight Connector 11"/>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16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1473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873" b="-2873"/>
          <a:stretch/>
        </p:blipFill>
        <p:spPr>
          <a:xfrm>
            <a:off x="0" y="6163056"/>
            <a:ext cx="9144000" cy="715502"/>
          </a:xfrm>
          <a:prstGeom prst="rect">
            <a:avLst/>
          </a:prstGeom>
        </p:spPr>
      </p:pic>
      <p:sp>
        <p:nvSpPr>
          <p:cNvPr id="2" name="Title Placeholder 1"/>
          <p:cNvSpPr>
            <a:spLocks noGrp="1"/>
          </p:cNvSpPr>
          <p:nvPr>
            <p:ph type="title"/>
          </p:nvPr>
        </p:nvSpPr>
        <p:spPr>
          <a:xfrm>
            <a:off x="1535414" y="804522"/>
            <a:ext cx="6479421"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5414" y="2015734"/>
            <a:ext cx="6479421"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3"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19CAA47-1C2A-4F20-966D-57FC308942A3}" type="datetimeFigureOut">
              <a:rPr lang="en-US" smtClean="0"/>
              <a:t>06-Apr-17</a:t>
            </a:fld>
            <a:endParaRPr lang="en-US"/>
          </a:p>
        </p:txBody>
      </p:sp>
      <p:sp>
        <p:nvSpPr>
          <p:cNvPr id="5" name="Footer Placeholder 4"/>
          <p:cNvSpPr>
            <a:spLocks noGrp="1"/>
          </p:cNvSpPr>
          <p:nvPr>
            <p:ph type="ftr" sz="quarter" idx="3"/>
          </p:nvPr>
        </p:nvSpPr>
        <p:spPr>
          <a:xfrm>
            <a:off x="1535414" y="329310"/>
            <a:ext cx="3942082"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6"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2528EA8-EC0E-4C83-A46C-E53248D46657}" type="slidenum">
              <a:rPr lang="en-US" smtClean="0"/>
              <a:t>‹#›</a:t>
            </a:fld>
            <a:endParaRPr lang="en-US"/>
          </a:p>
        </p:txBody>
      </p:sp>
      <p:cxnSp>
        <p:nvCxnSpPr>
          <p:cNvPr id="12" name="Straight Connector 11"/>
          <p:cNvCxnSpPr/>
          <p:nvPr/>
        </p:nvCxnSpPr>
        <p:spPr>
          <a:xfrm>
            <a:off x="0" y="6171272"/>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03721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8182" y="802301"/>
            <a:ext cx="6132418" cy="2541431"/>
          </a:xfrm>
        </p:spPr>
        <p:txBody>
          <a:bodyPr>
            <a:noAutofit/>
          </a:bodyPr>
          <a:lstStyle/>
          <a:p>
            <a:r>
              <a:rPr lang="en-US" sz="4000" dirty="0">
                <a:latin typeface="Fontin SmallCaps" pitchFamily="50" charset="0"/>
              </a:rPr>
              <a:t>Learning Optimal Strategy in Multi-Agent Alternating Turn Board-and-Card Games</a:t>
            </a:r>
          </a:p>
        </p:txBody>
      </p:sp>
      <p:sp>
        <p:nvSpPr>
          <p:cNvPr id="3" name="Subtitle 2"/>
          <p:cNvSpPr>
            <a:spLocks noGrp="1"/>
          </p:cNvSpPr>
          <p:nvPr>
            <p:ph type="subTitle" idx="1"/>
          </p:nvPr>
        </p:nvSpPr>
        <p:spPr>
          <a:xfrm>
            <a:off x="3124200" y="4572000"/>
            <a:ext cx="5917652" cy="977621"/>
          </a:xfrm>
        </p:spPr>
        <p:txBody>
          <a:bodyPr>
            <a:normAutofit/>
          </a:bodyPr>
          <a:lstStyle/>
          <a:p>
            <a:r>
              <a:rPr lang="en-US" sz="2400" cap="none" dirty="0">
                <a:latin typeface="Fontin SmallCaps" pitchFamily="50" charset="0"/>
              </a:rPr>
              <a:t>Adithya Raam Sankar and Nihal S Soans</a:t>
            </a:r>
          </a:p>
        </p:txBody>
      </p:sp>
    </p:spTree>
    <p:extLst>
      <p:ext uri="{BB962C8B-B14F-4D97-AF65-F5344CB8AC3E}">
        <p14:creationId xmlns:p14="http://schemas.microsoft.com/office/powerpoint/2010/main" val="238020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Deliverables</a:t>
            </a:r>
          </a:p>
        </p:txBody>
      </p:sp>
      <p:sp>
        <p:nvSpPr>
          <p:cNvPr id="3" name="Content Placeholder 2"/>
          <p:cNvSpPr>
            <a:spLocks noGrp="1"/>
          </p:cNvSpPr>
          <p:nvPr>
            <p:ph idx="1"/>
          </p:nvPr>
        </p:nvSpPr>
        <p:spPr>
          <a:xfrm>
            <a:off x="1535414" y="2015734"/>
            <a:ext cx="6922786" cy="3450613"/>
          </a:xfrm>
        </p:spPr>
        <p:txBody>
          <a:bodyPr/>
          <a:lstStyle/>
          <a:p>
            <a:r>
              <a:rPr lang="en-US" dirty="0"/>
              <a:t>Open source API for implementing Sequence Game</a:t>
            </a:r>
          </a:p>
          <a:p>
            <a:r>
              <a:rPr lang="en-US" dirty="0"/>
              <a:t>Code for various algorithms attempting to learn the game</a:t>
            </a:r>
          </a:p>
          <a:p>
            <a:r>
              <a:rPr lang="en-US" dirty="0"/>
              <a:t>A comparison of performance of different algorithms</a:t>
            </a:r>
          </a:p>
          <a:p>
            <a:r>
              <a:rPr lang="en-US" dirty="0"/>
              <a:t>A report on the experiments and observed results</a:t>
            </a:r>
          </a:p>
          <a:p>
            <a:r>
              <a:rPr lang="en-US" dirty="0"/>
              <a:t>A list of possible research extensions</a:t>
            </a:r>
          </a:p>
        </p:txBody>
      </p:sp>
    </p:spTree>
    <p:extLst>
      <p:ext uri="{BB962C8B-B14F-4D97-AF65-F5344CB8AC3E}">
        <p14:creationId xmlns:p14="http://schemas.microsoft.com/office/powerpoint/2010/main" val="400146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Responsibilities</a:t>
            </a:r>
          </a:p>
        </p:txBody>
      </p:sp>
      <p:sp>
        <p:nvSpPr>
          <p:cNvPr id="3" name="Text Placeholder 2"/>
          <p:cNvSpPr>
            <a:spLocks noGrp="1"/>
          </p:cNvSpPr>
          <p:nvPr>
            <p:ph type="body" idx="1"/>
          </p:nvPr>
        </p:nvSpPr>
        <p:spPr/>
        <p:txBody>
          <a:bodyPr/>
          <a:lstStyle/>
          <a:p>
            <a:r>
              <a:rPr lang="en-US" cap="none" dirty="0">
                <a:latin typeface="Fontin SmallCaps" pitchFamily="50" charset="0"/>
              </a:rPr>
              <a:t>Adithya Raam Sankar</a:t>
            </a:r>
          </a:p>
        </p:txBody>
      </p:sp>
      <p:sp>
        <p:nvSpPr>
          <p:cNvPr id="4" name="Content Placeholder 3"/>
          <p:cNvSpPr>
            <a:spLocks noGrp="1"/>
          </p:cNvSpPr>
          <p:nvPr>
            <p:ph sz="half" idx="2"/>
          </p:nvPr>
        </p:nvSpPr>
        <p:spPr>
          <a:xfrm>
            <a:off x="1535414" y="2824272"/>
            <a:ext cx="3079690" cy="3195528"/>
          </a:xfrm>
        </p:spPr>
        <p:txBody>
          <a:bodyPr>
            <a:normAutofit/>
          </a:bodyPr>
          <a:lstStyle/>
          <a:p>
            <a:r>
              <a:rPr lang="en-US" dirty="0"/>
              <a:t>Prior research</a:t>
            </a:r>
          </a:p>
          <a:p>
            <a:r>
              <a:rPr lang="en-US" dirty="0"/>
              <a:t>Experiment analysis</a:t>
            </a:r>
          </a:p>
          <a:p>
            <a:r>
              <a:rPr lang="en-US" dirty="0"/>
              <a:t>Code for Game Simulation</a:t>
            </a:r>
          </a:p>
          <a:p>
            <a:r>
              <a:rPr lang="en-US" dirty="0"/>
              <a:t>Evaluation</a:t>
            </a:r>
          </a:p>
          <a:p>
            <a:r>
              <a:rPr lang="en-US" dirty="0"/>
              <a:t>Testing peer’s Code</a:t>
            </a:r>
          </a:p>
          <a:p>
            <a:endParaRPr lang="en-US" dirty="0"/>
          </a:p>
        </p:txBody>
      </p:sp>
      <p:sp>
        <p:nvSpPr>
          <p:cNvPr id="5" name="Text Placeholder 4"/>
          <p:cNvSpPr>
            <a:spLocks noGrp="1"/>
          </p:cNvSpPr>
          <p:nvPr>
            <p:ph type="body" sz="quarter" idx="3"/>
          </p:nvPr>
        </p:nvSpPr>
        <p:spPr/>
        <p:txBody>
          <a:bodyPr/>
          <a:lstStyle/>
          <a:p>
            <a:r>
              <a:rPr lang="en-US" cap="none" dirty="0">
                <a:latin typeface="Fontin SmallCaps" pitchFamily="50" charset="0"/>
              </a:rPr>
              <a:t>Nihal S Soans</a:t>
            </a:r>
          </a:p>
        </p:txBody>
      </p:sp>
      <p:sp>
        <p:nvSpPr>
          <p:cNvPr id="6" name="Content Placeholder 5"/>
          <p:cNvSpPr>
            <a:spLocks noGrp="1"/>
          </p:cNvSpPr>
          <p:nvPr>
            <p:ph sz="quarter" idx="4"/>
          </p:nvPr>
        </p:nvSpPr>
        <p:spPr>
          <a:xfrm>
            <a:off x="4935143" y="2821491"/>
            <a:ext cx="3370657" cy="3198309"/>
          </a:xfrm>
        </p:spPr>
        <p:txBody>
          <a:bodyPr>
            <a:normAutofit/>
          </a:bodyPr>
          <a:lstStyle/>
          <a:p>
            <a:r>
              <a:rPr lang="en-US" dirty="0"/>
              <a:t>Documentation</a:t>
            </a:r>
          </a:p>
          <a:p>
            <a:r>
              <a:rPr lang="en-US" dirty="0"/>
              <a:t>Code Design &amp; Algorithm</a:t>
            </a:r>
          </a:p>
          <a:p>
            <a:r>
              <a:rPr lang="en-US" dirty="0"/>
              <a:t>Code for different  algorithm</a:t>
            </a:r>
          </a:p>
          <a:p>
            <a:r>
              <a:rPr lang="en-US" dirty="0"/>
              <a:t>Result Analysis</a:t>
            </a:r>
          </a:p>
          <a:p>
            <a:r>
              <a:rPr lang="en-US" dirty="0"/>
              <a:t>Testing peer’s Code</a:t>
            </a:r>
          </a:p>
          <a:p>
            <a:endParaRPr lang="en-US" dirty="0"/>
          </a:p>
        </p:txBody>
      </p:sp>
    </p:spTree>
    <p:extLst>
      <p:ext uri="{BB962C8B-B14F-4D97-AF65-F5344CB8AC3E}">
        <p14:creationId xmlns:p14="http://schemas.microsoft.com/office/powerpoint/2010/main" val="80534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Fontin SmallCaps" pitchFamily="50" charset="0"/>
              </a:rPr>
              <a:t>References</a:t>
            </a:r>
          </a:p>
        </p:txBody>
      </p:sp>
      <p:sp>
        <p:nvSpPr>
          <p:cNvPr id="8" name="Content Placeholder 7"/>
          <p:cNvSpPr>
            <a:spLocks noGrp="1"/>
          </p:cNvSpPr>
          <p:nvPr>
            <p:ph idx="1"/>
          </p:nvPr>
        </p:nvSpPr>
        <p:spPr>
          <a:xfrm>
            <a:off x="1535414" y="2015734"/>
            <a:ext cx="6479421" cy="3927866"/>
          </a:xfrm>
        </p:spPr>
        <p:txBody>
          <a:bodyPr>
            <a:normAutofit fontScale="70000" lnSpcReduction="20000"/>
          </a:bodyPr>
          <a:lstStyle/>
          <a:p>
            <a:pPr marL="457200" indent="-457200">
              <a:buFont typeface="+mj-lt"/>
              <a:buAutoNum type="arabicPeriod"/>
            </a:pPr>
            <a:r>
              <a:rPr lang="en-US" dirty="0"/>
              <a:t>Christopher J. C. H. Watkins and Peter Dayan. Q-learning. Machine Learning, 3:279–292, 1992 </a:t>
            </a:r>
          </a:p>
          <a:p>
            <a:pPr marL="457200" indent="-457200">
              <a:buFont typeface="+mj-lt"/>
              <a:buAutoNum type="arabicPeriod"/>
            </a:pPr>
            <a:r>
              <a:rPr lang="en-US" dirty="0"/>
              <a:t>M. Littman, "Markov Games as a Framework for Multiagent Reinforcement Learning", International Conference on Machine Learning, pp. 157-163, 1994</a:t>
            </a:r>
          </a:p>
          <a:p>
            <a:pPr marL="457200" indent="-457200">
              <a:buFont typeface="+mj-lt"/>
              <a:buAutoNum type="arabicPeriod"/>
            </a:pPr>
            <a:r>
              <a:rPr lang="en-US" dirty="0"/>
              <a:t>Marco Block, et al. "Using reinforcement learning in chess engines." Research in Computing Science 35 (2008): 31-40.</a:t>
            </a:r>
          </a:p>
          <a:p>
            <a:pPr marL="457200" indent="-457200">
              <a:buFont typeface="+mj-lt"/>
              <a:buAutoNum type="arabicPeriod"/>
            </a:pPr>
            <a:r>
              <a:rPr lang="en-US" dirty="0"/>
              <a:t>Hajime Fujita, et al. “A reinforcement learning scheme for a multi-agent card game“, IEEE International Conference on Systems, Man, and Cybernetics, 2003</a:t>
            </a:r>
          </a:p>
          <a:p>
            <a:pPr marL="457200" indent="-457200">
              <a:buFont typeface="+mj-lt"/>
              <a:buAutoNum type="arabicPeriod"/>
            </a:pPr>
            <a:r>
              <a:rPr lang="en-US" dirty="0" err="1"/>
              <a:t>Jakobsson</a:t>
            </a:r>
            <a:r>
              <a:rPr lang="en-US" dirty="0"/>
              <a:t>, Tonie, and John </a:t>
            </a:r>
            <a:r>
              <a:rPr lang="en-US" dirty="0" err="1"/>
              <a:t>Persson</a:t>
            </a:r>
            <a:r>
              <a:rPr lang="en-US" dirty="0"/>
              <a:t>. "Self-learning Game Player–Connect-4 with Q-learning." (2011).</a:t>
            </a:r>
          </a:p>
          <a:p>
            <a:pPr marL="457200" indent="-457200">
              <a:buFont typeface="+mj-lt"/>
              <a:buAutoNum type="arabicPeriod"/>
            </a:pPr>
            <a:r>
              <a:rPr lang="en-US" dirty="0"/>
              <a:t>Dahl, Fredrik A. "A reinforcement learning algorithm applied to simplified two-player Texas </a:t>
            </a:r>
            <a:r>
              <a:rPr lang="en-US" dirty="0" err="1"/>
              <a:t>Hold’em</a:t>
            </a:r>
            <a:r>
              <a:rPr lang="en-US" dirty="0"/>
              <a:t> poker." European Conference on Machine Learning. Springer Berlin Heidelberg, 2001.</a:t>
            </a:r>
          </a:p>
        </p:txBody>
      </p:sp>
    </p:spTree>
    <p:extLst>
      <p:ext uri="{BB962C8B-B14F-4D97-AF65-F5344CB8AC3E}">
        <p14:creationId xmlns:p14="http://schemas.microsoft.com/office/powerpoint/2010/main" val="184646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3600" dirty="0">
                <a:latin typeface="Fontin SmallCaps" pitchFamily="50" charset="0"/>
              </a:rPr>
              <a:t>Background</a:t>
            </a:r>
          </a:p>
        </p:txBody>
      </p:sp>
      <p:sp>
        <p:nvSpPr>
          <p:cNvPr id="5" name="Content Placeholder 4"/>
          <p:cNvSpPr>
            <a:spLocks noGrp="1"/>
          </p:cNvSpPr>
          <p:nvPr>
            <p:ph idx="1"/>
          </p:nvPr>
        </p:nvSpPr>
        <p:spPr/>
        <p:txBody>
          <a:bodyPr>
            <a:normAutofit/>
          </a:bodyPr>
          <a:lstStyle/>
          <a:p>
            <a:r>
              <a:rPr lang="en-US" dirty="0"/>
              <a:t>Q-learning is a simple way for agents to learn how to act optimally in controlled Markovian domains </a:t>
            </a:r>
            <a:r>
              <a:rPr lang="en-US" baseline="30000" dirty="0"/>
              <a:t>1</a:t>
            </a:r>
          </a:p>
          <a:p>
            <a:r>
              <a:rPr lang="en-US" dirty="0"/>
              <a:t>Minimax – Q Algorithm has been developed for Markov Games which consists of two players playing in random order</a:t>
            </a:r>
            <a:r>
              <a:rPr lang="en-US" baseline="30000" dirty="0"/>
              <a:t> 2</a:t>
            </a:r>
          </a:p>
          <a:p>
            <a:r>
              <a:rPr lang="en-US" dirty="0"/>
              <a:t>Alternating turn board games can be approached using Minimax  Algorithm </a:t>
            </a:r>
            <a:r>
              <a:rPr lang="en-US" baseline="30000" dirty="0"/>
              <a:t>3</a:t>
            </a:r>
          </a:p>
        </p:txBody>
      </p:sp>
    </p:spTree>
    <p:extLst>
      <p:ext uri="{BB962C8B-B14F-4D97-AF65-F5344CB8AC3E}">
        <p14:creationId xmlns:p14="http://schemas.microsoft.com/office/powerpoint/2010/main" val="250491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3600" dirty="0">
                <a:latin typeface="Fontin SmallCaps" pitchFamily="50" charset="0"/>
              </a:rPr>
              <a:t>Related Work</a:t>
            </a:r>
          </a:p>
        </p:txBody>
      </p:sp>
      <p:sp>
        <p:nvSpPr>
          <p:cNvPr id="3" name="Content Placeholder 2"/>
          <p:cNvSpPr>
            <a:spLocks noGrp="1"/>
          </p:cNvSpPr>
          <p:nvPr>
            <p:ph idx="1"/>
          </p:nvPr>
        </p:nvSpPr>
        <p:spPr>
          <a:xfrm>
            <a:off x="1535414" y="2015734"/>
            <a:ext cx="6922786" cy="3450613"/>
          </a:xfrm>
        </p:spPr>
        <p:txBody>
          <a:bodyPr/>
          <a:lstStyle/>
          <a:p>
            <a:r>
              <a:rPr lang="en-US" dirty="0"/>
              <a:t>POMDP-RL method is applicable for realistic multi-agent card games </a:t>
            </a:r>
            <a:r>
              <a:rPr lang="en-US" baseline="30000" dirty="0"/>
              <a:t>4</a:t>
            </a:r>
          </a:p>
          <a:p>
            <a:r>
              <a:rPr lang="en-US" dirty="0"/>
              <a:t>Learning algorithms can be applied to games with a goal to capture consecutive board positions </a:t>
            </a:r>
            <a:r>
              <a:rPr lang="en-US" baseline="30000" dirty="0"/>
              <a:t>5</a:t>
            </a:r>
          </a:p>
          <a:p>
            <a:r>
              <a:rPr lang="en-US" dirty="0"/>
              <a:t>Two player card games can be learnt with Neural Networks </a:t>
            </a:r>
            <a:r>
              <a:rPr lang="en-US" baseline="30000" dirty="0"/>
              <a:t>6</a:t>
            </a:r>
          </a:p>
          <a:p>
            <a:endParaRPr lang="en-US" baseline="30000" dirty="0"/>
          </a:p>
        </p:txBody>
      </p:sp>
    </p:spTree>
    <p:extLst>
      <p:ext uri="{BB962C8B-B14F-4D97-AF65-F5344CB8AC3E}">
        <p14:creationId xmlns:p14="http://schemas.microsoft.com/office/powerpoint/2010/main" val="163510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Proposed Problem</a:t>
            </a:r>
          </a:p>
        </p:txBody>
      </p:sp>
      <p:sp>
        <p:nvSpPr>
          <p:cNvPr id="3" name="Content Placeholder 2"/>
          <p:cNvSpPr>
            <a:spLocks noGrp="1"/>
          </p:cNvSpPr>
          <p:nvPr>
            <p:ph idx="1"/>
          </p:nvPr>
        </p:nvSpPr>
        <p:spPr>
          <a:xfrm>
            <a:off x="1535415" y="2015735"/>
            <a:ext cx="6617987" cy="3450613"/>
          </a:xfrm>
        </p:spPr>
        <p:txBody>
          <a:bodyPr>
            <a:normAutofit/>
          </a:bodyPr>
          <a:lstStyle/>
          <a:p>
            <a:pPr marL="0" indent="0" algn="just">
              <a:buNone/>
            </a:pPr>
            <a:r>
              <a:rPr lang="en-US" dirty="0"/>
              <a:t>Board-and-card games are those which involve higher level of uncertainty as it includes the probability of getting the right card and the moves made by other players. We look to model such games as Markov Games and find an optimal policy through the Minimax – Q algorithm. This will also be a test for the Minimax – Q algorithm to check how it performs in a situation with multiple goal states.</a:t>
            </a:r>
          </a:p>
        </p:txBody>
      </p:sp>
    </p:spTree>
    <p:extLst>
      <p:ext uri="{BB962C8B-B14F-4D97-AF65-F5344CB8AC3E}">
        <p14:creationId xmlns:p14="http://schemas.microsoft.com/office/powerpoint/2010/main" val="120299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Approach</a:t>
            </a:r>
          </a:p>
        </p:txBody>
      </p:sp>
      <p:sp>
        <p:nvSpPr>
          <p:cNvPr id="3" name="Content Placeholder 2"/>
          <p:cNvSpPr>
            <a:spLocks noGrp="1"/>
          </p:cNvSpPr>
          <p:nvPr>
            <p:ph idx="1"/>
          </p:nvPr>
        </p:nvSpPr>
        <p:spPr/>
        <p:txBody>
          <a:bodyPr>
            <a:normAutofit/>
          </a:bodyPr>
          <a:lstStyle/>
          <a:p>
            <a:r>
              <a:rPr lang="en-US" dirty="0"/>
              <a:t>Board-and-card games doesn’t have a single undominated policy and the next step of action always depends on the opponent’s move</a:t>
            </a:r>
          </a:p>
          <a:p>
            <a:r>
              <a:rPr lang="en-US" dirty="0"/>
              <a:t>The game will be stochastic due to the nature of the random card draw and to minimize the opponents move to defend a potential sequence</a:t>
            </a:r>
          </a:p>
          <a:p>
            <a:r>
              <a:rPr lang="en-US" dirty="0"/>
              <a:t>From the above reasons we have chosen Markov games as a model to learn an optimal strategy</a:t>
            </a:r>
          </a:p>
          <a:p>
            <a:endParaRPr lang="en-US" dirty="0"/>
          </a:p>
        </p:txBody>
      </p:sp>
    </p:spTree>
    <p:extLst>
      <p:ext uri="{BB962C8B-B14F-4D97-AF65-F5344CB8AC3E}">
        <p14:creationId xmlns:p14="http://schemas.microsoft.com/office/powerpoint/2010/main" val="201197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Approach</a:t>
            </a:r>
          </a:p>
        </p:txBody>
      </p:sp>
      <p:sp>
        <p:nvSpPr>
          <p:cNvPr id="3" name="Content Placeholder 2"/>
          <p:cNvSpPr>
            <a:spLocks noGrp="1"/>
          </p:cNvSpPr>
          <p:nvPr>
            <p:ph idx="1"/>
          </p:nvPr>
        </p:nvSpPr>
        <p:spPr>
          <a:xfrm>
            <a:off x="1535414" y="2015734"/>
            <a:ext cx="6479421" cy="3927866"/>
          </a:xfrm>
        </p:spPr>
        <p:txBody>
          <a:bodyPr/>
          <a:lstStyle/>
          <a:p>
            <a:r>
              <a:rPr lang="en-US" dirty="0"/>
              <a:t>We will consider a simplified game of Sequence for evaluation of the algorithms</a:t>
            </a:r>
          </a:p>
          <a:p>
            <a:r>
              <a:rPr lang="en-US" dirty="0"/>
              <a:t>The game consists of 2 players with alternating turns</a:t>
            </a:r>
          </a:p>
          <a:p>
            <a:r>
              <a:rPr lang="en-US" dirty="0"/>
              <a:t>There are 2 decks of 52 cards each with 2 positions on the board corresponding to every card</a:t>
            </a:r>
          </a:p>
          <a:p>
            <a:r>
              <a:rPr lang="en-US" dirty="0"/>
              <a:t>For each turn, the player will have 7 cards on hand to choose from</a:t>
            </a:r>
          </a:p>
          <a:p>
            <a:r>
              <a:rPr lang="en-US" dirty="0"/>
              <a:t>The goal is to capture 5 consecutive board positions</a:t>
            </a:r>
          </a:p>
        </p:txBody>
      </p:sp>
    </p:spTree>
    <p:extLst>
      <p:ext uri="{BB962C8B-B14F-4D97-AF65-F5344CB8AC3E}">
        <p14:creationId xmlns:p14="http://schemas.microsoft.com/office/powerpoint/2010/main" val="357427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Approach</a:t>
            </a:r>
          </a:p>
        </p:txBody>
      </p:sp>
      <p:sp>
        <p:nvSpPr>
          <p:cNvPr id="3" name="Content Placeholder 2"/>
          <p:cNvSpPr>
            <a:spLocks noGrp="1"/>
          </p:cNvSpPr>
          <p:nvPr>
            <p:ph idx="1"/>
          </p:nvPr>
        </p:nvSpPr>
        <p:spPr>
          <a:xfrm>
            <a:off x="1535415" y="2015735"/>
            <a:ext cx="6479421" cy="3927867"/>
          </a:xfrm>
        </p:spPr>
        <p:txBody>
          <a:bodyPr>
            <a:normAutofit/>
          </a:bodyPr>
          <a:lstStyle/>
          <a:p>
            <a:r>
              <a:rPr lang="en-US" dirty="0"/>
              <a:t>We will use </a:t>
            </a:r>
            <a:r>
              <a:rPr lang="en-US" dirty="0" err="1"/>
              <a:t>markov</a:t>
            </a:r>
            <a:r>
              <a:rPr lang="en-US" dirty="0"/>
              <a:t> games as a base with &lt;S,A,R&gt;</a:t>
            </a:r>
          </a:p>
          <a:p>
            <a:r>
              <a:rPr lang="en-US" dirty="0"/>
              <a:t>Where </a:t>
            </a:r>
          </a:p>
          <a:p>
            <a:pPr lvl="1"/>
            <a:r>
              <a:rPr lang="en-US" dirty="0"/>
              <a:t>S is the set of possible states &lt;s</a:t>
            </a:r>
            <a:r>
              <a:rPr lang="en-US" baseline="-25000" dirty="0"/>
              <a:t>1</a:t>
            </a:r>
            <a:r>
              <a:rPr lang="en-US" dirty="0"/>
              <a:t>,s</a:t>
            </a:r>
            <a:r>
              <a:rPr lang="en-US" baseline="-25000" dirty="0"/>
              <a:t>2</a:t>
            </a:r>
            <a:r>
              <a:rPr lang="en-US" dirty="0"/>
              <a:t>,…</a:t>
            </a:r>
            <a:r>
              <a:rPr lang="en-US" dirty="0" err="1"/>
              <a:t>s</a:t>
            </a:r>
            <a:r>
              <a:rPr lang="en-US" baseline="-25000" dirty="0" err="1"/>
              <a:t>t</a:t>
            </a:r>
            <a:r>
              <a:rPr lang="en-US" dirty="0"/>
              <a:t>&gt; indicating the location of each player’s coins on the board</a:t>
            </a:r>
          </a:p>
          <a:p>
            <a:pPr lvl="1"/>
            <a:r>
              <a:rPr lang="en-US" dirty="0"/>
              <a:t>A is the set of actions </a:t>
            </a:r>
            <a:r>
              <a:rPr lang="en-US" dirty="0" err="1"/>
              <a:t>i.e</a:t>
            </a:r>
            <a:r>
              <a:rPr lang="en-US" dirty="0"/>
              <a:t> the playable moves for the current set of cards in the hand</a:t>
            </a:r>
          </a:p>
          <a:p>
            <a:pPr lvl="1"/>
            <a:r>
              <a:rPr lang="en-US" dirty="0"/>
              <a:t>R is the reward function for that board state for each action</a:t>
            </a:r>
          </a:p>
          <a:p>
            <a:pPr lvl="2"/>
            <a:r>
              <a:rPr lang="en-US" dirty="0"/>
              <a:t>R: S x A </a:t>
            </a:r>
            <a:r>
              <a:rPr lang="en-US" dirty="0">
                <a:sym typeface="Wingdings" panose="05000000000000000000" pitchFamily="2" charset="2"/>
              </a:rPr>
              <a:t> </a:t>
            </a:r>
            <a:r>
              <a:rPr lang="en-US" b="1" dirty="0">
                <a:sym typeface="Wingdings" panose="05000000000000000000" pitchFamily="2" charset="2"/>
              </a:rPr>
              <a:t>R</a:t>
            </a:r>
            <a:endParaRPr lang="en-US" b="1" dirty="0"/>
          </a:p>
          <a:p>
            <a:r>
              <a:rPr lang="en-US" dirty="0"/>
              <a:t>Here the set of actions keep changing for each turn of the player</a:t>
            </a:r>
          </a:p>
        </p:txBody>
      </p:sp>
    </p:spTree>
    <p:extLst>
      <p:ext uri="{BB962C8B-B14F-4D97-AF65-F5344CB8AC3E}">
        <p14:creationId xmlns:p14="http://schemas.microsoft.com/office/powerpoint/2010/main" val="19857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Approach</a:t>
            </a:r>
          </a:p>
        </p:txBody>
      </p:sp>
      <p:sp>
        <p:nvSpPr>
          <p:cNvPr id="3" name="Content Placeholder 2"/>
          <p:cNvSpPr>
            <a:spLocks noGrp="1"/>
          </p:cNvSpPr>
          <p:nvPr>
            <p:ph idx="1"/>
          </p:nvPr>
        </p:nvSpPr>
        <p:spPr>
          <a:xfrm>
            <a:off x="1535414" y="2015734"/>
            <a:ext cx="6479421" cy="3450613"/>
          </a:xfrm>
        </p:spPr>
        <p:txBody>
          <a:bodyPr/>
          <a:lstStyle/>
          <a:p>
            <a:r>
              <a:rPr lang="en-US" dirty="0"/>
              <a:t>Python will be used as the main programming language to simulate as well as to play the game</a:t>
            </a:r>
          </a:p>
          <a:p>
            <a:r>
              <a:rPr lang="en-US" dirty="0"/>
              <a:t>Most of the code will be built ground up</a:t>
            </a:r>
          </a:p>
          <a:p>
            <a:r>
              <a:rPr lang="en-US" dirty="0"/>
              <a:t>Will be using </a:t>
            </a:r>
            <a:r>
              <a:rPr lang="en-US" dirty="0" err="1"/>
              <a:t>PyDealer</a:t>
            </a:r>
            <a:r>
              <a:rPr lang="en-US" dirty="0"/>
              <a:t>, which is a simple to use Python package for “simulating” decks of standard playing cards for dealing the cards.</a:t>
            </a:r>
          </a:p>
          <a:p>
            <a:endParaRPr lang="en-US" dirty="0"/>
          </a:p>
          <a:p>
            <a:endParaRPr lang="en-US" dirty="0"/>
          </a:p>
        </p:txBody>
      </p:sp>
    </p:spTree>
    <p:extLst>
      <p:ext uri="{BB962C8B-B14F-4D97-AF65-F5344CB8AC3E}">
        <p14:creationId xmlns:p14="http://schemas.microsoft.com/office/powerpoint/2010/main" val="101572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Fontin SmallCaps" pitchFamily="50" charset="0"/>
              </a:rPr>
              <a:t>Evaluations</a:t>
            </a:r>
          </a:p>
        </p:txBody>
      </p:sp>
      <p:sp>
        <p:nvSpPr>
          <p:cNvPr id="3" name="Content Placeholder 2"/>
          <p:cNvSpPr>
            <a:spLocks noGrp="1"/>
          </p:cNvSpPr>
          <p:nvPr>
            <p:ph idx="1"/>
          </p:nvPr>
        </p:nvSpPr>
        <p:spPr/>
        <p:txBody>
          <a:bodyPr/>
          <a:lstStyle/>
          <a:p>
            <a:r>
              <a:rPr lang="en-US" dirty="0"/>
              <a:t>Playing games against different algorithms like:</a:t>
            </a:r>
          </a:p>
          <a:p>
            <a:pPr lvl="1"/>
            <a:r>
              <a:rPr lang="en-US" dirty="0"/>
              <a:t>Q – Algorithm</a:t>
            </a:r>
          </a:p>
          <a:p>
            <a:pPr lvl="1"/>
            <a:r>
              <a:rPr lang="en-US" dirty="0"/>
              <a:t>Minimax – Q Algorithm</a:t>
            </a:r>
          </a:p>
          <a:p>
            <a:pPr lvl="1"/>
            <a:r>
              <a:rPr lang="en-US" dirty="0"/>
              <a:t>POMDP – RL</a:t>
            </a:r>
          </a:p>
          <a:p>
            <a:endParaRPr lang="en-US" dirty="0"/>
          </a:p>
          <a:p>
            <a:r>
              <a:rPr lang="en-US" dirty="0"/>
              <a:t>Games between players developed by same learning technique</a:t>
            </a:r>
          </a:p>
        </p:txBody>
      </p:sp>
    </p:spTree>
    <p:extLst>
      <p:ext uri="{BB962C8B-B14F-4D97-AF65-F5344CB8AC3E}">
        <p14:creationId xmlns:p14="http://schemas.microsoft.com/office/powerpoint/2010/main" val="4265288682"/>
      </p:ext>
    </p:extLst>
  </p:cSld>
  <p:clrMapOvr>
    <a:masterClrMapping/>
  </p:clrMapOvr>
</p:sld>
</file>

<file path=ppt/theme/theme1.xml><?xml version="1.0" encoding="utf-8"?>
<a:theme xmlns:a="http://schemas.openxmlformats.org/drawingml/2006/main" name="Galler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693</TotalTime>
  <Words>699</Words>
  <Application>Microsoft Office PowerPoint</Application>
  <PresentationFormat>On-screen Show (4:3)</PresentationFormat>
  <Paragraphs>72</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Fontin SmallCaps</vt:lpstr>
      <vt:lpstr>Palatino Linotype</vt:lpstr>
      <vt:lpstr>Wingdings</vt:lpstr>
      <vt:lpstr>Gallery</vt:lpstr>
      <vt:lpstr>Learning Optimal Strategy in Multi-Agent Alternating Turn Board-and-Card Games</vt:lpstr>
      <vt:lpstr>Background</vt:lpstr>
      <vt:lpstr>Related Work</vt:lpstr>
      <vt:lpstr>Proposed Problem</vt:lpstr>
      <vt:lpstr>Approach</vt:lpstr>
      <vt:lpstr>Approach</vt:lpstr>
      <vt:lpstr>Approach</vt:lpstr>
      <vt:lpstr>Approach</vt:lpstr>
      <vt:lpstr>Evaluations</vt:lpstr>
      <vt:lpstr>Deliverables</vt:lpstr>
      <vt:lpstr>Responsibilities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Raam Sankar;nihalsoans91@uga.edu</dc:creator>
  <cp:lastModifiedBy>Adithya Raam Sankar</cp:lastModifiedBy>
  <cp:revision>50</cp:revision>
  <dcterms:created xsi:type="dcterms:W3CDTF">2017-04-03T17:09:29Z</dcterms:created>
  <dcterms:modified xsi:type="dcterms:W3CDTF">2017-04-06T05:37:09Z</dcterms:modified>
</cp:coreProperties>
</file>