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8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8EE55-0AB9-4E07-8F4C-23DC24573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6D9131-F5A4-44B5-8191-01401DFF9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11528D-85A5-459A-8AA8-10AF8D1D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8838-280E-422B-81A4-1B99C8CBD1BA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5ACBC-78FE-4554-9918-4A8C20521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A17E52-95A2-4764-9813-1C0BBEAE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CC1C-9811-45CB-9422-CC96E726A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74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31609-7B0B-4F9B-BAC4-29E869DBA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368883-620D-45E2-8FB0-C5C1F55B6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89BEF9-BB97-45AB-89BF-4E81F2B30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8838-280E-422B-81A4-1B99C8CBD1BA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20171-BBFB-452D-B6E4-A34EAD150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0A17EE-2EC2-49FD-B44C-5FCAE7ABD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CC1C-9811-45CB-9422-CC96E726A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88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A29735-957D-4249-B344-6B0DF9A62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AC070A-BF96-41F7-9B41-73E8885F4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CC4B9-16CA-4E44-ACB7-4EA67592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8838-280E-422B-81A4-1B99C8CBD1BA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66A89-2717-4DF3-9A97-A6F2FA784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85CA22-2D80-494D-B08C-4AB050A0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CC1C-9811-45CB-9422-CC96E726A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53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E0BD2-A394-4FE0-84E2-BFFE1516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B1245-FAF0-410D-A9A1-3D25F058D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0E5BF-98BD-4CDC-A746-72D73502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8838-280E-422B-81A4-1B99C8CBD1BA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10D3CE-478C-46D5-8D7D-2A1BDB236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41465-6AEB-4D15-859A-3552E236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CC1C-9811-45CB-9422-CC96E726A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51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C9146-B6E1-4E7F-A0A2-23207E387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310921-4BC4-4603-964B-AF0772E4D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DF7CE8-8989-43A7-A469-140A6B919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8838-280E-422B-81A4-1B99C8CBD1BA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FB9EC-FE66-49FC-9F1D-52445A817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EB5241-3BA1-44CE-B86B-5CB01F7F1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CC1C-9811-45CB-9422-CC96E726A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42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DF147-7010-415F-B0FC-E9DF3EB5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C37114-07DB-4066-9703-B715D5823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BF2F0D-D7A5-4999-9363-E9908D005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43B01B-E5C1-473A-BE96-B794EC4E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8838-280E-422B-81A4-1B99C8CBD1BA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9EEB32-D43A-4FB2-AB86-C1A485780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7D30BC-2DEA-4FFD-B3EA-FC3933DB8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CC1C-9811-45CB-9422-CC96E726A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496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E9136-1409-468F-B10E-F401B638B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202262-191F-49CF-B514-D8FBEDA78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669392-E7B6-4DF5-BE6B-1F1402FE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90BB12-3A1C-4D1B-8202-22BD3879D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75787B-52A4-4BB6-8EC0-5FFD000CC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A4F09D-C824-495B-98C9-CC5A4B26C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8838-280E-422B-81A4-1B99C8CBD1BA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446BF5-6B04-4800-80F4-9CAC7FC37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5656CE-8EAB-4141-9C6A-D8562E1F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CC1C-9811-45CB-9422-CC96E726A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27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CD6EA-FD45-4BB8-BB2B-1D636912B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6C0A65-E154-4A8C-867D-B821B452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8838-280E-422B-81A4-1B99C8CBD1BA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5BE610-776B-4874-9C0D-53435C67A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ADBC65-F1B0-4ECD-BFD4-711EB056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CC1C-9811-45CB-9422-CC96E726A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59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6332B1-1B23-413E-BD29-8F201F491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8838-280E-422B-81A4-1B99C8CBD1BA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D7C592-EA1B-4418-A7E1-EF18620A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DB5EF-6C17-429E-B77F-0356D17A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CC1C-9811-45CB-9422-CC96E726A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93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64469-0A5D-43A3-B3D6-FCCDE7C96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D488F3-C364-4D8B-83C7-EC1CC1267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B21138-EC55-419E-8334-F0CAC2879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19559C-9A12-41F4-9A42-460C90D3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8838-280E-422B-81A4-1B99C8CBD1BA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849102-46D2-4C68-8220-C3894E377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48D46F-DC7D-4DCB-B21A-15BE1F4E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CC1C-9811-45CB-9422-CC96E726A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58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C86C7-39D9-47CB-9DE9-6C6A10D40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7CC6FF-0CF4-4126-AC3C-3EB580768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A322CF-3E6F-4C75-A46E-413466F55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02FCC2-B1F3-49B9-B358-983A84DB8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8838-280E-422B-81A4-1B99C8CBD1BA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1F1196-F9F2-47DA-BA61-BE54AE43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B96643-4281-4E14-848D-126237FD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CC1C-9811-45CB-9422-CC96E726A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38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22E278-E2FD-4887-8D24-4932DDAAB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2E9CEE-5FD4-4A15-8FE7-11E2A140F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AD8A2D-8BEC-4B41-BF30-8746FFA47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98838-280E-422B-81A4-1B99C8CBD1BA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92B093-0200-48D9-A8D6-A6B90D132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AE4EC2-967D-41CA-8271-92535156D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6CC1C-9811-45CB-9422-CC96E726A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15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F6E66-F02F-493C-A394-394BB8302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Kickstart</a:t>
            </a:r>
            <a:r>
              <a:rPr lang="ko-KR" altLang="en-US" dirty="0"/>
              <a:t> </a:t>
            </a:r>
            <a:r>
              <a:rPr lang="en-US" altLang="ko-KR" dirty="0"/>
              <a:t>2021 </a:t>
            </a:r>
            <a:r>
              <a:rPr lang="en-US" altLang="ko-KR" dirty="0" err="1"/>
              <a:t>roundB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9BDA9B-0FF3-4A00-9D42-45EEE92CF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Strictly increase -&gt;</a:t>
            </a:r>
            <a:r>
              <a:rPr lang="ko-KR" altLang="en-US" dirty="0"/>
              <a:t> 같거나 작으면 안되고 계속해서 </a:t>
            </a:r>
            <a:r>
              <a:rPr lang="ko-KR" altLang="en-US" dirty="0" err="1"/>
              <a:t>증가해야함</a:t>
            </a:r>
            <a:endParaRPr lang="en-US" altLang="ko-KR" dirty="0"/>
          </a:p>
          <a:p>
            <a:r>
              <a:rPr lang="ko-KR" altLang="en-US" dirty="0"/>
              <a:t>문제 요구 사항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</a:t>
            </a:r>
            <a:r>
              <a:rPr lang="ko-KR" altLang="en-US" dirty="0"/>
              <a:t>번째 알파벳 이 본인 포함 이전까지 최대로 </a:t>
            </a:r>
            <a:r>
              <a:rPr lang="en-US" altLang="ko-KR" dirty="0"/>
              <a:t>strictly increase </a:t>
            </a:r>
            <a:r>
              <a:rPr lang="ko-KR" altLang="en-US" dirty="0"/>
              <a:t>된 개수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24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8E9030-3B24-4175-A4D7-930D4E92B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  <a:r>
              <a:rPr lang="en-US" altLang="ko-KR" dirty="0"/>
              <a:t>: count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strictly increase</a:t>
            </a:r>
            <a:r>
              <a:rPr lang="ko-KR" altLang="en-US" dirty="0" err="1"/>
              <a:t>되고있는</a:t>
            </a:r>
            <a:r>
              <a:rPr lang="ko-KR" altLang="en-US" dirty="0"/>
              <a:t> </a:t>
            </a:r>
            <a:r>
              <a:rPr lang="ko-KR" altLang="en-US" dirty="0" err="1"/>
              <a:t>갯수</a:t>
            </a:r>
            <a:r>
              <a:rPr lang="en-US" altLang="ko-KR" dirty="0"/>
              <a:t>         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C6BF3B8-A39D-4B23-9BB2-29C7ED53A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804495"/>
              </p:ext>
            </p:extLst>
          </p:nvPr>
        </p:nvGraphicFramePr>
        <p:xfrm>
          <a:off x="686279" y="3243579"/>
          <a:ext cx="10838610" cy="724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861">
                  <a:extLst>
                    <a:ext uri="{9D8B030D-6E8A-4147-A177-3AD203B41FA5}">
                      <a16:colId xmlns:a16="http://schemas.microsoft.com/office/drawing/2014/main" val="2478581687"/>
                    </a:ext>
                  </a:extLst>
                </a:gridCol>
                <a:gridCol w="1083861">
                  <a:extLst>
                    <a:ext uri="{9D8B030D-6E8A-4147-A177-3AD203B41FA5}">
                      <a16:colId xmlns:a16="http://schemas.microsoft.com/office/drawing/2014/main" val="585545430"/>
                    </a:ext>
                  </a:extLst>
                </a:gridCol>
                <a:gridCol w="1083861">
                  <a:extLst>
                    <a:ext uri="{9D8B030D-6E8A-4147-A177-3AD203B41FA5}">
                      <a16:colId xmlns:a16="http://schemas.microsoft.com/office/drawing/2014/main" val="1939231240"/>
                    </a:ext>
                  </a:extLst>
                </a:gridCol>
                <a:gridCol w="1083861">
                  <a:extLst>
                    <a:ext uri="{9D8B030D-6E8A-4147-A177-3AD203B41FA5}">
                      <a16:colId xmlns:a16="http://schemas.microsoft.com/office/drawing/2014/main" val="1443630314"/>
                    </a:ext>
                  </a:extLst>
                </a:gridCol>
                <a:gridCol w="1083861">
                  <a:extLst>
                    <a:ext uri="{9D8B030D-6E8A-4147-A177-3AD203B41FA5}">
                      <a16:colId xmlns:a16="http://schemas.microsoft.com/office/drawing/2014/main" val="2544478630"/>
                    </a:ext>
                  </a:extLst>
                </a:gridCol>
                <a:gridCol w="1083861">
                  <a:extLst>
                    <a:ext uri="{9D8B030D-6E8A-4147-A177-3AD203B41FA5}">
                      <a16:colId xmlns:a16="http://schemas.microsoft.com/office/drawing/2014/main" val="3975605017"/>
                    </a:ext>
                  </a:extLst>
                </a:gridCol>
                <a:gridCol w="1083861">
                  <a:extLst>
                    <a:ext uri="{9D8B030D-6E8A-4147-A177-3AD203B41FA5}">
                      <a16:colId xmlns:a16="http://schemas.microsoft.com/office/drawing/2014/main" val="1813202680"/>
                    </a:ext>
                  </a:extLst>
                </a:gridCol>
                <a:gridCol w="1083861">
                  <a:extLst>
                    <a:ext uri="{9D8B030D-6E8A-4147-A177-3AD203B41FA5}">
                      <a16:colId xmlns:a16="http://schemas.microsoft.com/office/drawing/2014/main" val="3774559681"/>
                    </a:ext>
                  </a:extLst>
                </a:gridCol>
                <a:gridCol w="1083861">
                  <a:extLst>
                    <a:ext uri="{9D8B030D-6E8A-4147-A177-3AD203B41FA5}">
                      <a16:colId xmlns:a16="http://schemas.microsoft.com/office/drawing/2014/main" val="2463693125"/>
                    </a:ext>
                  </a:extLst>
                </a:gridCol>
                <a:gridCol w="1083861">
                  <a:extLst>
                    <a:ext uri="{9D8B030D-6E8A-4147-A177-3AD203B41FA5}">
                      <a16:colId xmlns:a16="http://schemas.microsoft.com/office/drawing/2014/main" val="2559020218"/>
                    </a:ext>
                  </a:extLst>
                </a:gridCol>
              </a:tblGrid>
              <a:tr h="724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3681089"/>
                  </a:ext>
                </a:extLst>
              </a:tr>
            </a:tbl>
          </a:graphicData>
        </a:graphic>
      </p:graphicFrame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293AD6EE-182E-41B2-9EC2-4B9141F6131D}"/>
              </a:ext>
            </a:extLst>
          </p:cNvPr>
          <p:cNvSpPr/>
          <p:nvPr/>
        </p:nvSpPr>
        <p:spPr>
          <a:xfrm rot="10800000">
            <a:off x="796505" y="4140903"/>
            <a:ext cx="621102" cy="62110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53CF30-7EB5-428C-816E-16B809465058}"/>
              </a:ext>
            </a:extLst>
          </p:cNvPr>
          <p:cNvSpPr txBox="1"/>
          <p:nvPr/>
        </p:nvSpPr>
        <p:spPr>
          <a:xfrm>
            <a:off x="796503" y="4934758"/>
            <a:ext cx="6211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1</a:t>
            </a:r>
            <a:endParaRPr lang="ko-KR" altLang="en-US" sz="4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D2BD62-15A5-416B-A25B-2067815AD3EF}"/>
              </a:ext>
            </a:extLst>
          </p:cNvPr>
          <p:cNvSpPr txBox="1"/>
          <p:nvPr/>
        </p:nvSpPr>
        <p:spPr>
          <a:xfrm>
            <a:off x="1997025" y="4934757"/>
            <a:ext cx="6211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2</a:t>
            </a:r>
            <a:endParaRPr lang="ko-KR" altLang="en-US" sz="4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32015-CADB-43BF-B08B-BDEE54B1B5D1}"/>
              </a:ext>
            </a:extLst>
          </p:cNvPr>
          <p:cNvSpPr txBox="1"/>
          <p:nvPr/>
        </p:nvSpPr>
        <p:spPr>
          <a:xfrm>
            <a:off x="3038205" y="4934754"/>
            <a:ext cx="6211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3</a:t>
            </a:r>
            <a:endParaRPr lang="ko-KR" altLang="en-US" sz="4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450EE1-0EFE-4E25-9B94-909C4A0ECEBD}"/>
              </a:ext>
            </a:extLst>
          </p:cNvPr>
          <p:cNvSpPr txBox="1"/>
          <p:nvPr/>
        </p:nvSpPr>
        <p:spPr>
          <a:xfrm>
            <a:off x="4197030" y="4934753"/>
            <a:ext cx="6211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1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97390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0.09479 -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79 -0.00046 L 0.18515 -0.0027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16 -0.00277 L 0.28281 0.0055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3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A6CB3-1ED6-491E-842A-FC9EEED9C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Kickstart</a:t>
            </a:r>
            <a:r>
              <a:rPr lang="ko-KR" altLang="en-US" dirty="0"/>
              <a:t> </a:t>
            </a:r>
            <a:r>
              <a:rPr lang="en-US" altLang="ko-KR" dirty="0"/>
              <a:t>2021 </a:t>
            </a:r>
            <a:r>
              <a:rPr lang="en-US" altLang="ko-KR" dirty="0" err="1"/>
              <a:t>roundC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35BDD8-CEFF-4FE7-AD73-D57562493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Palindrome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좌우 대칭인 글자 </a:t>
            </a:r>
            <a:endParaRPr lang="en-US" altLang="ko-KR" b="0" i="0" dirty="0">
              <a:solidFill>
                <a:srgbClr val="202124"/>
              </a:solidFill>
              <a:effectLst/>
              <a:latin typeface="Roboto" panose="020B0604020202020204" pitchFamily="2" charset="0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ex)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소주만병만주소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,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토마토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, racecar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202124"/>
              </a:solidFill>
              <a:effectLst/>
              <a:latin typeface="Roboto" panose="020B0604020202020204" pitchFamily="2" charset="0"/>
            </a:endParaRPr>
          </a:p>
          <a:p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Lexicographically 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사전순</a:t>
            </a:r>
            <a:endParaRPr lang="en-US" altLang="ko-KR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4031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D682A-E72C-4ABA-92AD-4B6EEBB64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Naïve</a:t>
            </a:r>
            <a:r>
              <a:rPr lang="ko-KR" altLang="en-US" dirty="0"/>
              <a:t> </a:t>
            </a:r>
            <a:r>
              <a:rPr lang="en-US" altLang="ko-KR" dirty="0"/>
              <a:t>way O(N*K)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4FD54-65D1-486E-8863-F622B54C0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 = 5,</a:t>
            </a:r>
            <a:r>
              <a:rPr lang="ko-KR" altLang="en-US" dirty="0"/>
              <a:t> </a:t>
            </a:r>
            <a:r>
              <a:rPr lang="en-US" altLang="ko-KR" dirty="0"/>
              <a:t>K = 5, S = </a:t>
            </a:r>
            <a:r>
              <a:rPr lang="en-US" altLang="ko-KR" dirty="0" err="1"/>
              <a:t>abcde</a:t>
            </a:r>
            <a:r>
              <a:rPr lang="en-US" altLang="ko-KR" dirty="0"/>
              <a:t>  </a:t>
            </a:r>
          </a:p>
          <a:p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EC6308F-D9CD-42A9-810E-EA15F6E28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693607"/>
              </p:ext>
            </p:extLst>
          </p:nvPr>
        </p:nvGraphicFramePr>
        <p:xfrm>
          <a:off x="2032000" y="3243580"/>
          <a:ext cx="8128000" cy="1312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137984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223400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366346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019858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97174614"/>
                    </a:ext>
                  </a:extLst>
                </a:gridCol>
              </a:tblGrid>
              <a:tr h="1312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/>
                        <a:t>a</a:t>
                      </a:r>
                      <a:endParaRPr lang="ko-KR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/>
                        <a:t>a</a:t>
                      </a:r>
                      <a:endParaRPr lang="ko-KR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/>
                        <a:t>a</a:t>
                      </a:r>
                      <a:endParaRPr lang="ko-KR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/>
                        <a:t>a</a:t>
                      </a:r>
                      <a:endParaRPr lang="ko-KR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/>
                        <a:t>a</a:t>
                      </a:r>
                      <a:endParaRPr lang="ko-KR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2804495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DCD7577C-7200-41A8-BA7B-4AA02A4401B2}"/>
              </a:ext>
            </a:extLst>
          </p:cNvPr>
          <p:cNvSpPr/>
          <p:nvPr/>
        </p:nvSpPr>
        <p:spPr>
          <a:xfrm>
            <a:off x="8524068" y="3243580"/>
            <a:ext cx="1635932" cy="131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/>
              <a:t>b</a:t>
            </a:r>
            <a:endParaRPr lang="ko-KR" altLang="en-US" sz="4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266366-B779-4A3E-982B-A61F8CF0E3F9}"/>
              </a:ext>
            </a:extLst>
          </p:cNvPr>
          <p:cNvSpPr/>
          <p:nvPr/>
        </p:nvSpPr>
        <p:spPr>
          <a:xfrm>
            <a:off x="8548176" y="3243580"/>
            <a:ext cx="1635932" cy="131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/>
              <a:t>c</a:t>
            </a:r>
            <a:endParaRPr lang="ko-KR" altLang="en-US" sz="4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029457-F627-4F27-A0EF-C35DEACD2F9E}"/>
              </a:ext>
            </a:extLst>
          </p:cNvPr>
          <p:cNvSpPr/>
          <p:nvPr/>
        </p:nvSpPr>
        <p:spPr>
          <a:xfrm>
            <a:off x="8524068" y="3243580"/>
            <a:ext cx="1635932" cy="131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/>
              <a:t>d</a:t>
            </a:r>
            <a:endParaRPr lang="ko-KR" altLang="en-US" sz="44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0285DB-087F-42C1-B5D6-508D09BB82D6}"/>
              </a:ext>
            </a:extLst>
          </p:cNvPr>
          <p:cNvSpPr/>
          <p:nvPr/>
        </p:nvSpPr>
        <p:spPr>
          <a:xfrm>
            <a:off x="8524068" y="3243580"/>
            <a:ext cx="1635932" cy="131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/>
              <a:t>e</a:t>
            </a:r>
            <a:endParaRPr lang="ko-KR" altLang="en-US" sz="4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4D6331-19ED-42A7-ACAF-1537229C2FE4}"/>
              </a:ext>
            </a:extLst>
          </p:cNvPr>
          <p:cNvSpPr/>
          <p:nvPr/>
        </p:nvSpPr>
        <p:spPr>
          <a:xfrm>
            <a:off x="6912244" y="3243580"/>
            <a:ext cx="1635932" cy="131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/>
              <a:t>b</a:t>
            </a:r>
            <a:endParaRPr lang="ko-KR" altLang="en-US" sz="44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76DC86-5034-4FB6-95C9-08AAEE815EEE}"/>
              </a:ext>
            </a:extLst>
          </p:cNvPr>
          <p:cNvSpPr/>
          <p:nvPr/>
        </p:nvSpPr>
        <p:spPr>
          <a:xfrm>
            <a:off x="6924298" y="3243580"/>
            <a:ext cx="1635932" cy="131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/>
              <a:t>c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85004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8AD8B-327C-4246-81BF-570C7C7D5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More efficient O(N/2*K)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102781-5D35-41A3-89FD-7D7C49AFD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앞이나 뒤 절반만 확인 하면 되는데 보통 </a:t>
            </a:r>
            <a:r>
              <a:rPr lang="ko-KR" altLang="en-US" dirty="0" err="1"/>
              <a:t>사전순이면</a:t>
            </a:r>
            <a:r>
              <a:rPr lang="ko-KR" altLang="en-US" dirty="0"/>
              <a:t> 앞이 더 작은 것을 이용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E96AC21-C768-4224-99B5-596583F4B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65447"/>
              </p:ext>
            </p:extLst>
          </p:nvPr>
        </p:nvGraphicFramePr>
        <p:xfrm>
          <a:off x="2032000" y="3243580"/>
          <a:ext cx="8128000" cy="1312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137984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223400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366346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019858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97174614"/>
                    </a:ext>
                  </a:extLst>
                </a:gridCol>
              </a:tblGrid>
              <a:tr h="1312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/>
                        <a:t>a</a:t>
                      </a:r>
                      <a:endParaRPr lang="ko-KR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/>
                        <a:t>a</a:t>
                      </a:r>
                      <a:endParaRPr lang="ko-KR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/>
                        <a:t>a</a:t>
                      </a:r>
                      <a:endParaRPr lang="ko-KR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/>
                        <a:t>a</a:t>
                      </a:r>
                      <a:endParaRPr lang="ko-KR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/>
                        <a:t>a</a:t>
                      </a:r>
                      <a:endParaRPr lang="ko-KR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2804495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8542141-7AB5-49EB-9219-2F41294EA56C}"/>
              </a:ext>
            </a:extLst>
          </p:cNvPr>
          <p:cNvSpPr/>
          <p:nvPr/>
        </p:nvSpPr>
        <p:spPr>
          <a:xfrm>
            <a:off x="5278034" y="3243580"/>
            <a:ext cx="1635932" cy="131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/>
              <a:t>b</a:t>
            </a:r>
            <a:endParaRPr lang="ko-KR" altLang="en-US" sz="4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F5BE24-8BBA-42E3-B84E-72231AE3AF9E}"/>
              </a:ext>
            </a:extLst>
          </p:cNvPr>
          <p:cNvSpPr/>
          <p:nvPr/>
        </p:nvSpPr>
        <p:spPr>
          <a:xfrm>
            <a:off x="5278034" y="3243580"/>
            <a:ext cx="1635932" cy="131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/>
              <a:t>c</a:t>
            </a:r>
            <a:endParaRPr lang="ko-KR" altLang="en-US" sz="4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D784B9-1B18-42ED-8C84-112850C85CE7}"/>
              </a:ext>
            </a:extLst>
          </p:cNvPr>
          <p:cNvSpPr/>
          <p:nvPr/>
        </p:nvSpPr>
        <p:spPr>
          <a:xfrm>
            <a:off x="5278034" y="3243580"/>
            <a:ext cx="1635932" cy="131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/>
              <a:t>d</a:t>
            </a:r>
            <a:endParaRPr lang="ko-KR" altLang="en-US" sz="4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E098E7-98D5-4E48-A5FD-254D1F40C548}"/>
              </a:ext>
            </a:extLst>
          </p:cNvPr>
          <p:cNvSpPr/>
          <p:nvPr/>
        </p:nvSpPr>
        <p:spPr>
          <a:xfrm>
            <a:off x="5278034" y="3243580"/>
            <a:ext cx="1635932" cy="131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/>
              <a:t>e</a:t>
            </a:r>
            <a:endParaRPr lang="ko-KR" altLang="en-US" sz="4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A8CBC9-E60B-47A9-A80B-8607524138EC}"/>
              </a:ext>
            </a:extLst>
          </p:cNvPr>
          <p:cNvSpPr/>
          <p:nvPr/>
        </p:nvSpPr>
        <p:spPr>
          <a:xfrm>
            <a:off x="5278034" y="3243580"/>
            <a:ext cx="1635932" cy="131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/>
              <a:t>a</a:t>
            </a:r>
            <a:endParaRPr lang="ko-KR" altLang="en-US" sz="44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827E8B6-7C1D-4971-9C69-77EAE1B96A27}"/>
              </a:ext>
            </a:extLst>
          </p:cNvPr>
          <p:cNvSpPr/>
          <p:nvPr/>
        </p:nvSpPr>
        <p:spPr>
          <a:xfrm>
            <a:off x="3642102" y="3243580"/>
            <a:ext cx="1635932" cy="131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/>
              <a:t>b</a:t>
            </a:r>
            <a:endParaRPr lang="ko-KR" altLang="en-US" sz="44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E87D10-BBA2-4391-9715-434C9A828F6D}"/>
              </a:ext>
            </a:extLst>
          </p:cNvPr>
          <p:cNvSpPr/>
          <p:nvPr/>
        </p:nvSpPr>
        <p:spPr>
          <a:xfrm>
            <a:off x="6933985" y="3243580"/>
            <a:ext cx="1635932" cy="131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/>
              <a:t>b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13797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7F19F-0B7F-4A90-B1DB-C5E2EE2F4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Most efficient O(N)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FD56888-7BEE-49D3-B526-1606C11976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/>
                  <a:t>N = 5, K = 5, </a:t>
                </a:r>
                <a:r>
                  <a:rPr lang="en-US" altLang="ko-KR" dirty="0" err="1"/>
                  <a:t>bbcde</a:t>
                </a:r>
                <a:r>
                  <a:rPr lang="ko-KR" altLang="en-US" dirty="0"/>
                  <a:t>를 가정</a:t>
                </a:r>
                <a:endParaRPr lang="en-US" altLang="ko-KR" dirty="0"/>
              </a:p>
              <a:p>
                <a:r>
                  <a:rPr lang="ko-KR" altLang="en-US" dirty="0"/>
                  <a:t>첫번째가 </a:t>
                </a:r>
                <a:r>
                  <a:rPr lang="en-US" altLang="ko-KR" dirty="0"/>
                  <a:t>a</a:t>
                </a:r>
                <a:r>
                  <a:rPr lang="ko-KR" altLang="en-US" dirty="0" err="1"/>
                  <a:t>일때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b</a:t>
                </a:r>
                <a:r>
                  <a:rPr lang="ko-KR" altLang="en-US" dirty="0"/>
                  <a:t>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되기 전까지 </a:t>
                </a:r>
                <a:r>
                  <a:rPr lang="en-US" altLang="ko-KR" dirty="0"/>
                  <a:t>K^(N-1)</a:t>
                </a:r>
                <a:r>
                  <a:rPr lang="ko-KR" altLang="en-US" dirty="0"/>
                  <a:t>개 존재</a:t>
                </a:r>
                <a:endParaRPr lang="en-US" altLang="ko-KR" dirty="0"/>
              </a:p>
              <a:p>
                <a:r>
                  <a:rPr lang="ko-KR" altLang="en-US" dirty="0"/>
                  <a:t>첫번째가 </a:t>
                </a:r>
                <a:r>
                  <a:rPr lang="en-US" altLang="ko-KR" dirty="0"/>
                  <a:t>b</a:t>
                </a:r>
                <a:r>
                  <a:rPr lang="ko-KR" altLang="en-US" dirty="0"/>
                  <a:t>라면 두번째가 </a:t>
                </a:r>
                <a:r>
                  <a:rPr lang="en-US" altLang="ko-KR" dirty="0"/>
                  <a:t>b</a:t>
                </a:r>
                <a:r>
                  <a:rPr lang="ko-KR" altLang="en-US" dirty="0"/>
                  <a:t>가 되기 전까지 </a:t>
                </a:r>
                <a:r>
                  <a:rPr lang="en-US" altLang="ko-KR" dirty="0"/>
                  <a:t>K^(N-2)</a:t>
                </a:r>
                <a:r>
                  <a:rPr lang="ko-KR" altLang="en-US" dirty="0"/>
                  <a:t>개 존재</a:t>
                </a:r>
                <a:endParaRPr lang="en-US" altLang="ko-KR" dirty="0"/>
              </a:p>
              <a:p>
                <a:r>
                  <a:rPr lang="ko-KR" altLang="en-US" dirty="0"/>
                  <a:t>첫번째와 두번째가 </a:t>
                </a:r>
                <a:r>
                  <a:rPr lang="en-US" altLang="ko-KR" dirty="0"/>
                  <a:t>bb</a:t>
                </a:r>
                <a:r>
                  <a:rPr lang="ko-KR" altLang="en-US" dirty="0"/>
                  <a:t>라면 세번째가 </a:t>
                </a:r>
                <a:r>
                  <a:rPr lang="en-US" altLang="ko-KR" dirty="0"/>
                  <a:t>c</a:t>
                </a:r>
                <a:r>
                  <a:rPr lang="ko-KR" altLang="en-US" dirty="0"/>
                  <a:t>가 되기 전까지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 </a:t>
                </a:r>
                <a:r>
                  <a:rPr lang="en-US" altLang="ko-KR" dirty="0"/>
                  <a:t>2*K^(N-3)</a:t>
                </a:r>
                <a:r>
                  <a:rPr lang="ko-KR" altLang="en-US" dirty="0"/>
                  <a:t>개 존재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이를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일반화 하면 앞에서부터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번째 알파벳의 순번을 </a:t>
                </a:r>
                <a:r>
                  <a:rPr lang="en-US" altLang="ko-KR" dirty="0"/>
                  <a:t>K</a:t>
                </a:r>
                <a:r>
                  <a:rPr lang="en-US" altLang="ko-KR" sz="1800" b="1" dirty="0"/>
                  <a:t>i</a:t>
                </a:r>
                <a:r>
                  <a:rPr lang="ko-KR" altLang="en-US" dirty="0"/>
                  <a:t>라 하면</a:t>
                </a:r>
                <a:r>
                  <a:rPr lang="en-US" altLang="ko-KR" dirty="0"/>
                  <a:t>(‘b’=2)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−1)×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FD56888-7BEE-49D3-B526-1606C11976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7368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211</Words>
  <Application>Microsoft Office PowerPoint</Application>
  <PresentationFormat>와이드스크린</PresentationFormat>
  <Paragraphs>62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Cambria Math</vt:lpstr>
      <vt:lpstr>Roboto</vt:lpstr>
      <vt:lpstr>Office 테마</vt:lpstr>
      <vt:lpstr>Kickstart 2021 roundB A</vt:lpstr>
      <vt:lpstr>PowerPoint 프레젠테이션</vt:lpstr>
      <vt:lpstr>Kickstart 2021 roundC A</vt:lpstr>
      <vt:lpstr>Naïve way O(N*K)</vt:lpstr>
      <vt:lpstr>More efficient O(N/2*K)</vt:lpstr>
      <vt:lpstr>Most efficient O(N)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Kickstart 2021 roundB A</dc:title>
  <dc:creator>2003calvin@naver.com</dc:creator>
  <cp:lastModifiedBy>2003calvin@naver.com</cp:lastModifiedBy>
  <cp:revision>1</cp:revision>
  <dcterms:created xsi:type="dcterms:W3CDTF">2021-07-17T14:35:46Z</dcterms:created>
  <dcterms:modified xsi:type="dcterms:W3CDTF">2021-07-17T15:06:45Z</dcterms:modified>
</cp:coreProperties>
</file>