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8.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9.xml" ContentType="application/vnd.openxmlformats-officedocument.themeOverride+xml"/>
  <Override PartName="/ppt/notesSlides/notesSlide27.xml" ContentType="application/vnd.openxmlformats-officedocument.presentationml.notesSlide+xml"/>
  <Override PartName="/ppt/theme/themeOverride10.xml" ContentType="application/vnd.openxmlformats-officedocument.themeOverride+xml"/>
  <Override PartName="/ppt/tags/tag25.xml" ContentType="application/vnd.openxmlformats-officedocument.presentationml.tags+xml"/>
  <Override PartName="/ppt/notesSlides/notesSlide28.xml" ContentType="application/vnd.openxmlformats-officedocument.presentationml.notesSlide+xml"/>
  <Override PartName="/ppt/theme/themeOverride11.xml" ContentType="application/vnd.openxmlformats-officedocument.themeOverride+xml"/>
  <Override PartName="/ppt/tags/tag26.xml" ContentType="application/vnd.openxmlformats-officedocument.presentationml.tags+xml"/>
  <Override PartName="/ppt/notesSlides/notesSlide29.xml" ContentType="application/vnd.openxmlformats-officedocument.presentationml.notesSlide+xml"/>
  <Override PartName="/ppt/theme/themeOverride12.xml" ContentType="application/vnd.openxmlformats-officedocument.themeOverride+xml"/>
  <Override PartName="/ppt/tags/tag27.xml" ContentType="application/vnd.openxmlformats-officedocument.presentationml.tags+xml"/>
  <Override PartName="/ppt/notesSlides/notesSlide30.xml" ContentType="application/vnd.openxmlformats-officedocument.presentationml.notesSlide+xml"/>
  <Override PartName="/ppt/theme/themeOverride13.xml" ContentType="application/vnd.openxmlformats-officedocument.themeOverr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1.xml" ContentType="application/vnd.openxmlformats-officedocument.presentationml.notesSlide+xml"/>
  <Override PartName="/ppt/theme/themeOverride14.xml" ContentType="application/vnd.openxmlformats-officedocument.themeOverride+xml"/>
  <Override PartName="/ppt/tags/tag34.xml" ContentType="application/vnd.openxmlformats-officedocument.presentationml.tags+xml"/>
  <Override PartName="/ppt/notesSlides/notesSlide32.xml" ContentType="application/vnd.openxmlformats-officedocument.presentationml.notesSlide+xml"/>
  <Override PartName="/ppt/theme/themeOverride15.xml" ContentType="application/vnd.openxmlformats-officedocument.themeOverride+xml"/>
  <Override PartName="/ppt/notesSlides/notesSlide33.xml" ContentType="application/vnd.openxmlformats-officedocument.presentationml.notesSlide+xml"/>
  <Override PartName="/ppt/theme/themeOverride16.xml" ContentType="application/vnd.openxmlformats-officedocument.themeOverride+xml"/>
  <Override PartName="/ppt/notesSlides/notesSlide34.xml" ContentType="application/vnd.openxmlformats-officedocument.presentationml.notesSlide+xml"/>
  <Override PartName="/ppt/theme/themeOverride17.xml" ContentType="application/vnd.openxmlformats-officedocument.themeOverride+xml"/>
  <Override PartName="/ppt/notesSlides/notesSlide35.xml" ContentType="application/vnd.openxmlformats-officedocument.presentationml.notesSlide+xml"/>
  <Override PartName="/ppt/theme/themeOverride18.xml" ContentType="application/vnd.openxmlformats-officedocument.themeOverride+xml"/>
  <Override PartName="/ppt/notesSlides/notesSlide36.xml" ContentType="application/vnd.openxmlformats-officedocument.presentationml.notesSlide+xml"/>
  <Override PartName="/ppt/theme/themeOverride19.xml" ContentType="application/vnd.openxmlformats-officedocument.themeOverr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256" r:id="rId3"/>
    <p:sldId id="264" r:id="rId4"/>
    <p:sldId id="286" r:id="rId5"/>
    <p:sldId id="265" r:id="rId6"/>
    <p:sldId id="284" r:id="rId7"/>
    <p:sldId id="269" r:id="rId8"/>
    <p:sldId id="272" r:id="rId9"/>
    <p:sldId id="289" r:id="rId10"/>
    <p:sldId id="291" r:id="rId11"/>
    <p:sldId id="296" r:id="rId12"/>
    <p:sldId id="292" r:id="rId13"/>
    <p:sldId id="293" r:id="rId14"/>
    <p:sldId id="294" r:id="rId15"/>
    <p:sldId id="298" r:id="rId16"/>
    <p:sldId id="297" r:id="rId17"/>
    <p:sldId id="295" r:id="rId18"/>
    <p:sldId id="300" r:id="rId19"/>
    <p:sldId id="301" r:id="rId20"/>
    <p:sldId id="303" r:id="rId21"/>
    <p:sldId id="305" r:id="rId22"/>
    <p:sldId id="306" r:id="rId23"/>
    <p:sldId id="263" r:id="rId24"/>
    <p:sldId id="304" r:id="rId25"/>
    <p:sldId id="307" r:id="rId26"/>
    <p:sldId id="310" r:id="rId27"/>
    <p:sldId id="309" r:id="rId28"/>
    <p:sldId id="273" r:id="rId29"/>
    <p:sldId id="277" r:id="rId30"/>
    <p:sldId id="276" r:id="rId31"/>
    <p:sldId id="275" r:id="rId32"/>
    <p:sldId id="285" r:id="rId33"/>
    <p:sldId id="274" r:id="rId34"/>
    <p:sldId id="281" r:id="rId35"/>
    <p:sldId id="280" r:id="rId36"/>
    <p:sldId id="278" r:id="rId37"/>
    <p:sldId id="279" r:id="rId38"/>
    <p:sldId id="283" r:id="rId39"/>
    <p:sldId id="287" r:id="rId40"/>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B8E1"/>
    <a:srgbClr val="4098D4"/>
    <a:srgbClr val="2980B9"/>
    <a:srgbClr val="1F608B"/>
    <a:srgbClr val="8FADC3"/>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E0F8E-0144-4D2E-BB4A-1BFE014E186E}" type="datetimeFigureOut">
              <a:rPr lang="zh-CN" altLang="en-US" smtClean="0"/>
              <a:t>2019/7/9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DDD0-9BEE-4DF6-BFC5-DBA82716B4A3}" type="slidenum">
              <a:rPr lang="zh-CN" altLang="en-US" smtClean="0"/>
              <a:t>‹#›</a:t>
            </a:fld>
            <a:endParaRPr lang="zh-CN" altLang="en-US"/>
          </a:p>
        </p:txBody>
      </p:sp>
    </p:spTree>
    <p:extLst>
      <p:ext uri="{BB962C8B-B14F-4D97-AF65-F5344CB8AC3E}">
        <p14:creationId xmlns:p14="http://schemas.microsoft.com/office/powerpoint/2010/main" val="2240570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a:t>
            </a:fld>
            <a:endParaRPr lang="zh-CN" altLang="en-US"/>
          </a:p>
        </p:txBody>
      </p:sp>
    </p:spTree>
    <p:extLst>
      <p:ext uri="{BB962C8B-B14F-4D97-AF65-F5344CB8AC3E}">
        <p14:creationId xmlns:p14="http://schemas.microsoft.com/office/powerpoint/2010/main" val="4288256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8344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11</a:t>
            </a:fld>
            <a:endParaRPr lang="zh-CN" altLang="en-US"/>
          </a:p>
        </p:txBody>
      </p:sp>
    </p:spTree>
    <p:extLst>
      <p:ext uri="{BB962C8B-B14F-4D97-AF65-F5344CB8AC3E}">
        <p14:creationId xmlns:p14="http://schemas.microsoft.com/office/powerpoint/2010/main" val="1785559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12</a:t>
            </a:fld>
            <a:endParaRPr lang="zh-CN" altLang="en-US"/>
          </a:p>
        </p:txBody>
      </p:sp>
    </p:spTree>
    <p:extLst>
      <p:ext uri="{BB962C8B-B14F-4D97-AF65-F5344CB8AC3E}">
        <p14:creationId xmlns:p14="http://schemas.microsoft.com/office/powerpoint/2010/main" val="3620032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13</a:t>
            </a:fld>
            <a:endParaRPr lang="zh-CN" altLang="en-US"/>
          </a:p>
        </p:txBody>
      </p:sp>
    </p:spTree>
    <p:extLst>
      <p:ext uri="{BB962C8B-B14F-4D97-AF65-F5344CB8AC3E}">
        <p14:creationId xmlns:p14="http://schemas.microsoft.com/office/powerpoint/2010/main" val="783925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49212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04550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16</a:t>
            </a:fld>
            <a:endParaRPr lang="zh-CN" altLang="en-US"/>
          </a:p>
        </p:txBody>
      </p:sp>
    </p:spTree>
    <p:extLst>
      <p:ext uri="{BB962C8B-B14F-4D97-AF65-F5344CB8AC3E}">
        <p14:creationId xmlns:p14="http://schemas.microsoft.com/office/powerpoint/2010/main" val="47147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7408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56736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422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a:t>
            </a:fld>
            <a:endParaRPr lang="zh-CN" altLang="en-US"/>
          </a:p>
        </p:txBody>
      </p:sp>
    </p:spTree>
    <p:extLst>
      <p:ext uri="{BB962C8B-B14F-4D97-AF65-F5344CB8AC3E}">
        <p14:creationId xmlns:p14="http://schemas.microsoft.com/office/powerpoint/2010/main" val="2862977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0544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02831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22</a:t>
            </a:fld>
            <a:endParaRPr lang="zh-CN" altLang="en-US"/>
          </a:p>
        </p:txBody>
      </p:sp>
    </p:spTree>
    <p:extLst>
      <p:ext uri="{BB962C8B-B14F-4D97-AF65-F5344CB8AC3E}">
        <p14:creationId xmlns:p14="http://schemas.microsoft.com/office/powerpoint/2010/main" val="4223820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88344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4557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5194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1DDD0-9BEE-4DF6-BFC5-DBA82716B4A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6864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27</a:t>
            </a:fld>
            <a:endParaRPr lang="zh-CN" altLang="en-US"/>
          </a:p>
        </p:txBody>
      </p:sp>
    </p:spTree>
    <p:extLst>
      <p:ext uri="{BB962C8B-B14F-4D97-AF65-F5344CB8AC3E}">
        <p14:creationId xmlns:p14="http://schemas.microsoft.com/office/powerpoint/2010/main" val="67301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28</a:t>
            </a:fld>
            <a:endParaRPr lang="zh-CN" altLang="en-US"/>
          </a:p>
        </p:txBody>
      </p:sp>
    </p:spTree>
    <p:extLst>
      <p:ext uri="{BB962C8B-B14F-4D97-AF65-F5344CB8AC3E}">
        <p14:creationId xmlns:p14="http://schemas.microsoft.com/office/powerpoint/2010/main" val="2775035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29</a:t>
            </a:fld>
            <a:endParaRPr lang="zh-CN" altLang="en-US"/>
          </a:p>
        </p:txBody>
      </p:sp>
    </p:spTree>
    <p:extLst>
      <p:ext uri="{BB962C8B-B14F-4D97-AF65-F5344CB8AC3E}">
        <p14:creationId xmlns:p14="http://schemas.microsoft.com/office/powerpoint/2010/main" val="195378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a:t>
            </a:fld>
            <a:endParaRPr lang="zh-CN" altLang="en-US"/>
          </a:p>
        </p:txBody>
      </p:sp>
    </p:spTree>
    <p:extLst>
      <p:ext uri="{BB962C8B-B14F-4D97-AF65-F5344CB8AC3E}">
        <p14:creationId xmlns:p14="http://schemas.microsoft.com/office/powerpoint/2010/main" val="9756192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30</a:t>
            </a:fld>
            <a:endParaRPr lang="zh-CN" altLang="en-US"/>
          </a:p>
        </p:txBody>
      </p:sp>
    </p:spTree>
    <p:extLst>
      <p:ext uri="{BB962C8B-B14F-4D97-AF65-F5344CB8AC3E}">
        <p14:creationId xmlns:p14="http://schemas.microsoft.com/office/powerpoint/2010/main" val="1354996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31</a:t>
            </a:fld>
            <a:endParaRPr lang="zh-CN" altLang="en-US"/>
          </a:p>
        </p:txBody>
      </p:sp>
    </p:spTree>
    <p:extLst>
      <p:ext uri="{BB962C8B-B14F-4D97-AF65-F5344CB8AC3E}">
        <p14:creationId xmlns:p14="http://schemas.microsoft.com/office/powerpoint/2010/main" val="3934245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32</a:t>
            </a:fld>
            <a:endParaRPr lang="zh-CN" altLang="en-US"/>
          </a:p>
        </p:txBody>
      </p:sp>
    </p:spTree>
    <p:extLst>
      <p:ext uri="{BB962C8B-B14F-4D97-AF65-F5344CB8AC3E}">
        <p14:creationId xmlns:p14="http://schemas.microsoft.com/office/powerpoint/2010/main" val="2628990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33</a:t>
            </a:fld>
            <a:endParaRPr lang="zh-CN" altLang="en-US"/>
          </a:p>
        </p:txBody>
      </p:sp>
    </p:spTree>
    <p:extLst>
      <p:ext uri="{BB962C8B-B14F-4D97-AF65-F5344CB8AC3E}">
        <p14:creationId xmlns:p14="http://schemas.microsoft.com/office/powerpoint/2010/main" val="2321230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34</a:t>
            </a:fld>
            <a:endParaRPr lang="zh-CN" altLang="en-US"/>
          </a:p>
        </p:txBody>
      </p:sp>
    </p:spTree>
    <p:extLst>
      <p:ext uri="{BB962C8B-B14F-4D97-AF65-F5344CB8AC3E}">
        <p14:creationId xmlns:p14="http://schemas.microsoft.com/office/powerpoint/2010/main" val="2449293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35</a:t>
            </a:fld>
            <a:endParaRPr lang="zh-CN" altLang="en-US"/>
          </a:p>
        </p:txBody>
      </p:sp>
    </p:spTree>
    <p:extLst>
      <p:ext uri="{BB962C8B-B14F-4D97-AF65-F5344CB8AC3E}">
        <p14:creationId xmlns:p14="http://schemas.microsoft.com/office/powerpoint/2010/main" val="29090404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36</a:t>
            </a:fld>
            <a:endParaRPr lang="zh-CN" altLang="en-US"/>
          </a:p>
        </p:txBody>
      </p:sp>
    </p:spTree>
    <p:extLst>
      <p:ext uri="{BB962C8B-B14F-4D97-AF65-F5344CB8AC3E}">
        <p14:creationId xmlns:p14="http://schemas.microsoft.com/office/powerpoint/2010/main" val="3175896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37</a:t>
            </a:fld>
            <a:endParaRPr lang="zh-CN" altLang="en-US"/>
          </a:p>
        </p:txBody>
      </p:sp>
    </p:spTree>
    <p:extLst>
      <p:ext uri="{BB962C8B-B14F-4D97-AF65-F5344CB8AC3E}">
        <p14:creationId xmlns:p14="http://schemas.microsoft.com/office/powerpoint/2010/main" val="1271830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a:t>
            </a:r>
            <a:r>
              <a:rPr lang="en-US" altLang="zh-CN"/>
              <a:t>http://www.ypppt.com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38</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8392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4</a:t>
            </a:fld>
            <a:endParaRPr lang="zh-CN" altLang="en-US"/>
          </a:p>
        </p:txBody>
      </p:sp>
    </p:spTree>
    <p:extLst>
      <p:ext uri="{BB962C8B-B14F-4D97-AF65-F5344CB8AC3E}">
        <p14:creationId xmlns:p14="http://schemas.microsoft.com/office/powerpoint/2010/main" val="325275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5</a:t>
            </a:fld>
            <a:endParaRPr lang="zh-CN" altLang="en-US"/>
          </a:p>
        </p:txBody>
      </p:sp>
    </p:spTree>
    <p:extLst>
      <p:ext uri="{BB962C8B-B14F-4D97-AF65-F5344CB8AC3E}">
        <p14:creationId xmlns:p14="http://schemas.microsoft.com/office/powerpoint/2010/main" val="1890703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6</a:t>
            </a:fld>
            <a:endParaRPr lang="zh-CN" altLang="en-US"/>
          </a:p>
        </p:txBody>
      </p:sp>
    </p:spTree>
    <p:extLst>
      <p:ext uri="{BB962C8B-B14F-4D97-AF65-F5344CB8AC3E}">
        <p14:creationId xmlns:p14="http://schemas.microsoft.com/office/powerpoint/2010/main" val="274600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7</a:t>
            </a:fld>
            <a:endParaRPr lang="zh-CN" altLang="en-US"/>
          </a:p>
        </p:txBody>
      </p:sp>
    </p:spTree>
    <p:extLst>
      <p:ext uri="{BB962C8B-B14F-4D97-AF65-F5344CB8AC3E}">
        <p14:creationId xmlns:p14="http://schemas.microsoft.com/office/powerpoint/2010/main" val="424441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8</a:t>
            </a:fld>
            <a:endParaRPr lang="zh-CN" altLang="en-US"/>
          </a:p>
        </p:txBody>
      </p:sp>
    </p:spTree>
    <p:extLst>
      <p:ext uri="{BB962C8B-B14F-4D97-AF65-F5344CB8AC3E}">
        <p14:creationId xmlns:p14="http://schemas.microsoft.com/office/powerpoint/2010/main" val="46718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821DDD0-9BEE-4DF6-BFC5-DBA82716B4A3}" type="slidenum">
              <a:rPr lang="zh-CN" altLang="en-US" smtClean="0"/>
              <a:t>9</a:t>
            </a:fld>
            <a:endParaRPr lang="zh-CN" altLang="en-US"/>
          </a:p>
        </p:txBody>
      </p:sp>
    </p:spTree>
    <p:extLst>
      <p:ext uri="{BB962C8B-B14F-4D97-AF65-F5344CB8AC3E}">
        <p14:creationId xmlns:p14="http://schemas.microsoft.com/office/powerpoint/2010/main" val="243180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51161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76295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9010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8635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2852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084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8857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3885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9891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12623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087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308998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4689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0096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745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01488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22966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767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272607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168107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4130779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74D587F-DF9B-4025-8A29-602EB4D2A1EF}" type="datetimeFigureOut">
              <a:rPr lang="zh-CN" altLang="en-US" smtClean="0"/>
              <a:t>2019/7/9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757381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D587F-DF9B-4025-8A29-602EB4D2A1EF}" type="datetimeFigureOut">
              <a:rPr lang="zh-CN" altLang="en-US" smtClean="0"/>
              <a:t>2019/7/9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115B3-AA90-441E-BF51-1FB257CEE4A3}" type="slidenum">
              <a:rPr lang="zh-CN" altLang="en-US" smtClean="0"/>
              <a:t>‹#›</a:t>
            </a:fld>
            <a:endParaRPr lang="zh-CN" altLang="en-US"/>
          </a:p>
        </p:txBody>
      </p:sp>
    </p:spTree>
    <p:extLst>
      <p:ext uri="{BB962C8B-B14F-4D97-AF65-F5344CB8AC3E}">
        <p14:creationId xmlns:p14="http://schemas.microsoft.com/office/powerpoint/2010/main" val="365083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2019/7/9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431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jpg"/><Relationship Id="rId2" Type="http://schemas.openxmlformats.org/officeDocument/2006/relationships/tags" Target="../tags/tag2.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hemeOverride" Target="../theme/themeOverride2.xml"/><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hemeOverride" Target="../theme/themeOverride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jpg"/><Relationship Id="rId4" Type="http://schemas.openxmlformats.org/officeDocument/2006/relationships/tags" Target="../tags/tag21.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hemeOverride" Target="../theme/themeOverride10.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hemeOverride" Target="../theme/themeOverride11.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hemeOverride" Target="../theme/themeOverride3.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1.jpg"/><Relationship Id="rId4" Type="http://schemas.openxmlformats.org/officeDocument/2006/relationships/tags" Target="../tags/tag9.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hemeOverride" Target="../theme/themeOverride12.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hemeOverride" Target="../theme/themeOverride13.x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jpg"/><Relationship Id="rId4" Type="http://schemas.openxmlformats.org/officeDocument/2006/relationships/tags" Target="../tags/tag30.xml"/><Relationship Id="rId9"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themeOverride" Target="../theme/themeOverride14.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37.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jpg"/><Relationship Id="rId2" Type="http://schemas.openxmlformats.org/officeDocument/2006/relationships/tags" Target="../tags/tag35.xml"/><Relationship Id="rId1" Type="http://schemas.openxmlformats.org/officeDocument/2006/relationships/themeOverride" Target="../theme/themeOverride19.xml"/><Relationship Id="rId6" Type="http://schemas.openxmlformats.org/officeDocument/2006/relationships/notesSlide" Target="../notesSlides/notesSlide37.xml"/><Relationship Id="rId5" Type="http://schemas.openxmlformats.org/officeDocument/2006/relationships/slideLayout" Target="../slideLayouts/slideLayout7.xml"/><Relationship Id="rId4" Type="http://schemas.openxmlformats.org/officeDocument/2006/relationships/tags" Target="../tags/tag37.xml"/></Relationships>
</file>

<file path=ppt/slides/_rels/slide38.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8.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hemeOverride" Target="../theme/themeOverride5.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1.jpg"/><Relationship Id="rId4" Type="http://schemas.openxmlformats.org/officeDocument/2006/relationships/tags" Target="../tags/tag15.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35444"/>
            <a:ext cx="6560366" cy="830997"/>
          </a:xfrm>
          <a:prstGeom prst="rect">
            <a:avLst/>
          </a:prstGeom>
          <a:noFill/>
        </p:spPr>
        <p:txBody>
          <a:bodyPr wrap="square" rtlCol="0">
            <a:spAutoFit/>
          </a:bodyPr>
          <a:lstStyle/>
          <a:p>
            <a:r>
              <a:rPr lang="zh-CN" altLang="en-US" sz="4800" spc="600" dirty="0">
                <a:cs typeface="+mn-ea"/>
                <a:sym typeface="+mn-lt"/>
              </a:rPr>
              <a:t>安全的集合求交运算</a:t>
            </a:r>
          </a:p>
        </p:txBody>
      </p:sp>
      <p:sp>
        <p:nvSpPr>
          <p:cNvPr id="6" name="PA_文本框 5"/>
          <p:cNvSpPr txBox="1"/>
          <p:nvPr>
            <p:custDataLst>
              <p:tags r:id="rId3"/>
            </p:custDataLst>
          </p:nvPr>
        </p:nvSpPr>
        <p:spPr>
          <a:xfrm>
            <a:off x="669490" y="1419781"/>
            <a:ext cx="4731566" cy="1015663"/>
          </a:xfrm>
          <a:prstGeom prst="rect">
            <a:avLst/>
          </a:prstGeom>
          <a:noFill/>
        </p:spPr>
        <p:txBody>
          <a:bodyPr wrap="square" rtlCol="0">
            <a:spAutoFit/>
          </a:bodyPr>
          <a:lstStyle/>
          <a:p>
            <a:r>
              <a:rPr lang="zh-CN" altLang="en-US" sz="6000" spc="600" dirty="0">
                <a:cs typeface="+mn-ea"/>
                <a:sym typeface="+mn-lt"/>
              </a:rPr>
              <a:t>密码学专题</a:t>
            </a:r>
          </a:p>
        </p:txBody>
      </p:sp>
      <p:sp>
        <p:nvSpPr>
          <p:cNvPr id="7" name="PA_文本框 2"/>
          <p:cNvSpPr txBox="1"/>
          <p:nvPr>
            <p:custDataLst>
              <p:tags r:id="rId4"/>
            </p:custDataLst>
          </p:nvPr>
        </p:nvSpPr>
        <p:spPr>
          <a:xfrm>
            <a:off x="669490" y="3438662"/>
            <a:ext cx="6096000" cy="461665"/>
          </a:xfrm>
          <a:prstGeom prst="rect">
            <a:avLst/>
          </a:prstGeom>
          <a:noFill/>
        </p:spPr>
        <p:txBody>
          <a:bodyPr wrap="square" rtlCol="0">
            <a:spAutoFit/>
          </a:bodyPr>
          <a:lstStyle/>
          <a:p>
            <a:r>
              <a:rPr lang="en-US" altLang="zh-CN" sz="2400" spc="300" dirty="0">
                <a:solidFill>
                  <a:schemeClr val="accent1"/>
                </a:solidFill>
                <a:cs typeface="+mn-ea"/>
                <a:sym typeface="+mn-lt"/>
              </a:rPr>
              <a:t>CRYPTOGRAPHY</a:t>
            </a:r>
            <a:endParaRPr lang="zh-CN" altLang="en-US" sz="2400" spc="300" dirty="0">
              <a:solidFill>
                <a:schemeClr val="accent1"/>
              </a:solidFill>
              <a:cs typeface="+mn-ea"/>
              <a:sym typeface="+mn-lt"/>
            </a:endParaRPr>
          </a:p>
        </p:txBody>
      </p:sp>
      <p:sp>
        <p:nvSpPr>
          <p:cNvPr id="8" name="文本框 7"/>
          <p:cNvSpPr txBox="1"/>
          <p:nvPr/>
        </p:nvSpPr>
        <p:spPr>
          <a:xfrm>
            <a:off x="669490" y="4524356"/>
            <a:ext cx="3439160" cy="338554"/>
          </a:xfrm>
          <a:prstGeom prst="rect">
            <a:avLst/>
          </a:prstGeom>
          <a:noFill/>
        </p:spPr>
        <p:txBody>
          <a:bodyPr wrap="square" rtlCol="0">
            <a:spAutoFit/>
          </a:bodyPr>
          <a:lstStyle/>
          <a:p>
            <a:r>
              <a:rPr lang="zh-CN" altLang="en-US" sz="1600" dirty="0">
                <a:cs typeface="+mn-ea"/>
                <a:sym typeface="+mn-lt"/>
              </a:rPr>
              <a:t>复旦大学 张双俊</a:t>
            </a:r>
          </a:p>
        </p:txBody>
      </p:sp>
      <p:sp>
        <p:nvSpPr>
          <p:cNvPr id="9" name="矩形 8"/>
          <p:cNvSpPr/>
          <p:nvPr/>
        </p:nvSpPr>
        <p:spPr>
          <a:xfrm>
            <a:off x="669490" y="4072548"/>
            <a:ext cx="6167755" cy="338554"/>
          </a:xfrm>
          <a:prstGeom prst="rect">
            <a:avLst/>
          </a:prstGeom>
          <a:noFill/>
          <a:ln>
            <a:noFill/>
          </a:ln>
        </p:spPr>
        <p:txBody>
          <a:bodyPr wrap="square">
            <a:spAutoFit/>
          </a:bodyPr>
          <a:lstStyle/>
          <a:p>
            <a:r>
              <a:rPr lang="en-US" altLang="zh-CN" sz="1600" dirty="0">
                <a:cs typeface="+mn-ea"/>
                <a:sym typeface="+mn-lt"/>
              </a:rPr>
              <a:t>Privacy-Preserving Set Operation</a:t>
            </a:r>
            <a:endParaRPr lang="zh-CN" altLang="en-US" sz="1600" dirty="0">
              <a:cs typeface="+mn-ea"/>
              <a:sym typeface="+mn-lt"/>
            </a:endParaRPr>
          </a:p>
        </p:txBody>
      </p:sp>
      <p:sp>
        <p:nvSpPr>
          <p:cNvPr id="10" name="文本框 9"/>
          <p:cNvSpPr txBox="1"/>
          <p:nvPr/>
        </p:nvSpPr>
        <p:spPr>
          <a:xfrm>
            <a:off x="669490" y="4976164"/>
            <a:ext cx="2062480" cy="338554"/>
          </a:xfrm>
          <a:prstGeom prst="rect">
            <a:avLst/>
          </a:prstGeom>
          <a:noFill/>
        </p:spPr>
        <p:txBody>
          <a:bodyPr wrap="square" rtlCol="0">
            <a:spAutoFit/>
          </a:bodyPr>
          <a:lstStyle/>
          <a:p>
            <a:r>
              <a:rPr lang="en-US" altLang="zh-CN" sz="1600" dirty="0">
                <a:cs typeface="+mn-ea"/>
                <a:sym typeface="+mn-lt"/>
              </a:rPr>
              <a:t>2019</a:t>
            </a:r>
            <a:r>
              <a:rPr lang="zh-CN" altLang="en-US" sz="1600" dirty="0">
                <a:cs typeface="+mn-ea"/>
                <a:sym typeface="+mn-lt"/>
              </a:rPr>
              <a:t>年</a:t>
            </a:r>
            <a:r>
              <a:rPr lang="en-US" altLang="zh-CN" sz="1600" dirty="0">
                <a:cs typeface="+mn-ea"/>
                <a:sym typeface="+mn-lt"/>
              </a:rPr>
              <a:t>7</a:t>
            </a:r>
            <a:r>
              <a:rPr lang="zh-CN" altLang="en-US" sz="1600" dirty="0">
                <a:cs typeface="+mn-ea"/>
                <a:sym typeface="+mn-lt"/>
              </a:rPr>
              <a:t>月</a:t>
            </a:r>
            <a:r>
              <a:rPr lang="en-US" altLang="zh-CN" sz="1600" dirty="0">
                <a:cs typeface="+mn-ea"/>
                <a:sym typeface="+mn-lt"/>
              </a:rPr>
              <a:t>11</a:t>
            </a:r>
            <a:r>
              <a:rPr lang="zh-CN" altLang="en-US" sz="1600" dirty="0">
                <a:cs typeface="+mn-ea"/>
                <a:sym typeface="+mn-lt"/>
              </a:rPr>
              <a:t>日</a:t>
            </a:r>
          </a:p>
        </p:txBody>
      </p:sp>
    </p:spTree>
    <p:extLst>
      <p:ext uri="{BB962C8B-B14F-4D97-AF65-F5344CB8AC3E}">
        <p14:creationId xmlns:p14="http://schemas.microsoft.com/office/powerpoint/2010/main" val="4264143473"/>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264972" cy="5100563"/>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公钥加密算法需要一些数学背景知识。</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模运算</a:t>
                </a:r>
                <a14:m>
                  <m:oMath xmlns:m="http://schemas.openxmlformats.org/officeDocument/2006/math">
                    <m:d>
                      <m:dPr>
                        <m:begChr m:val="（"/>
                        <m:endChr m:val="）"/>
                        <m:ctrlPr>
                          <a:rPr kumimoji="0" lang="zh-CN" altLang="en-US"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𝑚𝑜𝑑</m:t>
                        </m:r>
                      </m:e>
                    </m:d>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对于任何的正整数</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都可以写成</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𝑏𝑞</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的形式，其中</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&lt;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𝑞</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称为商，</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为余数。</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我们可以记为</a:t>
                </a:r>
                <a14:m>
                  <m:oMath xmlns:m="http://schemas.openxmlformats.org/officeDocument/2006/math">
                    <m:r>
                      <a:rPr lang="en-US" altLang="zh-CN" b="0" i="1" smtClean="0">
                        <a:solidFill>
                          <a:srgbClr val="000000"/>
                        </a:solidFill>
                        <a:latin typeface="Cambria Math" panose="02040503050406030204" pitchFamily="18" charset="0"/>
                      </a:rPr>
                      <m:t>𝑎</m:t>
                    </m:r>
                    <m:r>
                      <a:rPr lang="en-US" altLang="zh-CN" b="0" i="1" smtClean="0">
                        <a:solidFill>
                          <a:srgbClr val="000000"/>
                        </a:solidFill>
                        <a:latin typeface="Cambria Math" panose="02040503050406030204" pitchFamily="18" charset="0"/>
                      </a:rPr>
                      <m:t> </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e>
                    </m:d>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𝑟</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solidFill>
                    <a:srgbClr val="000000"/>
                  </a:solidFill>
                  <a:latin typeface="微软雅黑 Light"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模运算的一些性质：</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pitchFamily="18" charset="0"/>
                        </a:rPr>
                        <m:t>𝑥</m:t>
                      </m:r>
                      <m:r>
                        <a:rPr lang="en-US" altLang="zh-CN"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 </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e>
                      </m:d>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𝑦</m:t>
                      </m:r>
                      <m:r>
                        <a:rPr lang="en-US" altLang="zh-CN" b="0" i="1" smtClean="0">
                          <a:solidFill>
                            <a:srgbClr val="000000"/>
                          </a:solidFill>
                          <a:latin typeface="Cambria Math" panose="02040503050406030204" pitchFamily="18" charset="0"/>
                        </a:rPr>
                        <m:t> </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𝑏</m:t>
                          </m:r>
                        </m:e>
                      </m:d>
                    </m:oMath>
                  </m:oMathPara>
                </a14:m>
                <a:endParaRPr lang="en-US" altLang="zh-CN" b="0" i="0" dirty="0">
                  <a:solidFill>
                    <a:srgbClr val="000000"/>
                  </a:solidFill>
                  <a:latin typeface="微软雅黑 Light" panose="020F0502020204030204"/>
                </a:endParaRPr>
              </a:p>
              <a:p>
                <a:pPr lvl="0">
                  <a:lnSpc>
                    <a:spcPct val="150000"/>
                  </a:lnSpc>
                </a:pPr>
                <a14:m>
                  <m:oMathPara xmlns:m="http://schemas.openxmlformats.org/officeDocument/2006/math">
                    <m:oMathParaPr>
                      <m:jc m:val="centerGroup"/>
                    </m:oMathParaPr>
                    <m:oMath xmlns:m="http://schemas.openxmlformats.org/officeDocument/2006/math">
                      <m:r>
                        <a:rPr lang="en-US" altLang="zh-CN" i="1">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i="1">
                          <a:solidFill>
                            <a:srgbClr val="000000"/>
                          </a:solidFill>
                          <a:latin typeface="Cambria Math" panose="02040503050406030204" pitchFamily="18" charset="0"/>
                        </a:rPr>
                        <m:t> </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r>
                        <a:rPr lang="en-US" altLang="zh-CN" b="0" i="1" smtClean="0">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𝑦</m:t>
                      </m:r>
                      <m:r>
                        <a:rPr lang="en-US" altLang="zh-CN" i="1">
                          <a:solidFill>
                            <a:srgbClr val="000000"/>
                          </a:solidFill>
                          <a:latin typeface="Cambria Math" panose="02040503050406030204" pitchFamily="18" charset="0"/>
                        </a:rPr>
                        <m:t> </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𝑏</m:t>
                          </m:r>
                        </m:e>
                      </m:d>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endParaRPr lang="en-US" altLang="zh-CN" dirty="0">
                  <a:solidFill>
                    <a:srgbClr val="000000"/>
                  </a:solidFill>
                  <a:latin typeface="微软雅黑 Light" panose="020F0502020204030204"/>
                </a:endParaRPr>
              </a:p>
              <a:p>
                <a:pPr lvl="0">
                  <a:lnSpc>
                    <a:spcPct val="150000"/>
                  </a:lnSpc>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例：求</a:t>
                </a:r>
                <a14:m>
                  <m:oMath xmlns:m="http://schemas.openxmlformats.org/officeDocument/2006/math">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2019</m:t>
                        </m:r>
                      </m:e>
                      <m:sup>
                        <m:r>
                          <a:rPr lang="en-US" altLang="zh-CN" i="1">
                            <a:solidFill>
                              <a:srgbClr val="000000"/>
                            </a:solidFill>
                            <a:latin typeface="Cambria Math" panose="02040503050406030204" pitchFamily="18" charset="0"/>
                          </a:rPr>
                          <m:t>2</m:t>
                        </m:r>
                        <m:r>
                          <a:rPr lang="en-US" altLang="zh-CN" i="1" smtClean="0">
                            <a:solidFill>
                              <a:srgbClr val="000000"/>
                            </a:solidFill>
                            <a:latin typeface="Cambria Math" panose="02040503050406030204" pitchFamily="18" charset="0"/>
                          </a:rPr>
                          <m:t>0</m:t>
                        </m:r>
                        <m:r>
                          <a:rPr lang="en-US" altLang="zh-CN" i="1">
                            <a:solidFill>
                              <a:srgbClr val="000000"/>
                            </a:solidFill>
                            <a:latin typeface="Cambria Math" panose="02040503050406030204" pitchFamily="18" charset="0"/>
                          </a:rPr>
                          <m:t>2</m:t>
                        </m:r>
                        <m:r>
                          <a:rPr lang="en-US" altLang="zh-CN" i="1" smtClean="0">
                            <a:solidFill>
                              <a:srgbClr val="000000"/>
                            </a:solidFill>
                            <a:latin typeface="Cambria Math" panose="02040503050406030204" pitchFamily="18" charset="0"/>
                          </a:rPr>
                          <m:t>0</m:t>
                        </m:r>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2018</m:t>
                        </m:r>
                      </m:e>
                    </m:d>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14:m>
                  <m:oMathPara xmlns:m="http://schemas.openxmlformats.org/officeDocument/2006/math">
                    <m:oMathParaPr>
                      <m:jc m:val="centerGroup"/>
                    </m:oMathParaPr>
                    <m:oMath xmlns:m="http://schemas.openxmlformats.org/officeDocument/2006/math">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2019</m:t>
                          </m:r>
                        </m:e>
                        <m:sup>
                          <m:r>
                            <a:rPr lang="en-US" altLang="zh-CN" i="1">
                              <a:solidFill>
                                <a:srgbClr val="000000"/>
                              </a:solidFill>
                              <a:latin typeface="Cambria Math" panose="02040503050406030204" pitchFamily="18" charset="0"/>
                            </a:rPr>
                            <m:t>2020</m:t>
                          </m:r>
                        </m:sup>
                      </m:sSup>
                      <m:r>
                        <a:rPr lang="en-US" altLang="zh-CN" i="1">
                          <a:solidFill>
                            <a:srgbClr val="000000"/>
                          </a:solidFill>
                          <a:latin typeface="Cambria Math" panose="02040503050406030204" pitchFamily="18" charset="0"/>
                        </a:rPr>
                        <m:t> </m:t>
                      </m:r>
                      <m:d>
                        <m:dPr>
                          <m:ctrlPr>
                            <a:rPr lang="en-US" altLang="zh-CN" i="1">
                              <a:solidFill>
                                <a:srgbClr val="000000"/>
                              </a:solidFill>
                              <a:latin typeface="Cambria Math" panose="02040503050406030204" pitchFamily="18" charset="0"/>
                            </a:rPr>
                          </m:ctrlPr>
                        </m:dPr>
                        <m:e>
                          <m:r>
                            <a:rPr lang="en-US" altLang="zh-CN" i="1">
                              <a:solidFill>
                                <a:srgbClr val="000000"/>
                              </a:solidFill>
                              <a:latin typeface="Cambria Math" panose="02040503050406030204" pitchFamily="18" charset="0"/>
                            </a:rPr>
                            <m:t>𝑚𝑜𝑑</m:t>
                          </m:r>
                          <m:r>
                            <a:rPr lang="en-US" altLang="zh-CN" i="1">
                              <a:solidFill>
                                <a:srgbClr val="000000"/>
                              </a:solidFill>
                              <a:latin typeface="Cambria Math" panose="02040503050406030204" pitchFamily="18" charset="0"/>
                            </a:rPr>
                            <m:t> 2018</m:t>
                          </m:r>
                        </m:e>
                      </m:d>
                      <m:r>
                        <a:rPr lang="en-US" altLang="zh-CN"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2019 </m:t>
                              </m:r>
                              <m:r>
                                <a:rPr lang="en-US" altLang="zh-CN" b="0" i="1" smtClean="0">
                                  <a:solidFill>
                                    <a:srgbClr val="000000"/>
                                  </a:solidFill>
                                  <a:latin typeface="Cambria Math" panose="02040503050406030204" pitchFamily="18" charset="0"/>
                                </a:rPr>
                                <m:t>𝑚𝑜𝑑</m:t>
                              </m:r>
                              <m:r>
                                <a:rPr lang="en-US" altLang="zh-CN" b="0" i="1" smtClean="0">
                                  <a:solidFill>
                                    <a:srgbClr val="000000"/>
                                  </a:solidFill>
                                  <a:latin typeface="Cambria Math" panose="02040503050406030204" pitchFamily="18" charset="0"/>
                                </a:rPr>
                                <m:t> 2018</m:t>
                              </m:r>
                            </m:e>
                          </m:d>
                        </m:e>
                        <m:sup>
                          <m:r>
                            <a:rPr lang="en-US" altLang="zh-CN" b="0" i="1" smtClean="0">
                              <a:solidFill>
                                <a:srgbClr val="000000"/>
                              </a:solidFill>
                              <a:latin typeface="Cambria Math" panose="02040503050406030204" pitchFamily="18" charset="0"/>
                            </a:rPr>
                            <m:t>2020</m:t>
                          </m:r>
                        </m:sup>
                      </m:sSup>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1</m:t>
                          </m:r>
                        </m:e>
                        <m:sup>
                          <m:r>
                            <a:rPr lang="en-US" altLang="zh-CN" b="0" i="1" smtClean="0">
                              <a:solidFill>
                                <a:srgbClr val="000000"/>
                              </a:solidFill>
                              <a:latin typeface="Cambria Math" panose="02040503050406030204" pitchFamily="18" charset="0"/>
                            </a:rPr>
                            <m:t>2020</m:t>
                          </m:r>
                        </m:sup>
                      </m:sSup>
                      <m:r>
                        <a:rPr lang="en-US" altLang="zh-CN" b="0" i="1" smtClean="0">
                          <a:solidFill>
                            <a:srgbClr val="000000"/>
                          </a:solidFill>
                          <a:latin typeface="Cambria Math" panose="02040503050406030204" pitchFamily="18" charset="0"/>
                        </a:rPr>
                        <m:t>=1.</m:t>
                      </m:r>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264972" cy="5100563"/>
              </a:xfrm>
              <a:prstGeom prst="rect">
                <a:avLst/>
              </a:prstGeom>
              <a:blipFill>
                <a:blip r:embed="rId3"/>
                <a:stretch>
                  <a:fillRect l="-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151226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8045216" cy="3369192"/>
              </a:xfrm>
              <a:prstGeom prst="rect">
                <a:avLst/>
              </a:prstGeom>
              <a:noFill/>
            </p:spPr>
            <p:txBody>
              <a:bodyPr wrap="none" rtlCol="0">
                <a:spAutoFit/>
              </a:bodyPr>
              <a:lstStyle/>
              <a:p>
                <a:pPr>
                  <a:lnSpc>
                    <a:spcPct val="150000"/>
                  </a:lnSpc>
                </a:pPr>
                <a:r>
                  <a:rPr lang="zh-CN" altLang="en-US" dirty="0"/>
                  <a:t>阿贝尔群</a:t>
                </a:r>
                <a14:m>
                  <m:oMath xmlns:m="http://schemas.openxmlformats.org/officeDocument/2006/math">
                    <m:r>
                      <a:rPr lang="zh-CN" altLang="en-US" i="1" dirty="0" smtClean="0">
                        <a:latin typeface="Cambria Math" panose="02040503050406030204" pitchFamily="18" charset="0"/>
                      </a:rPr>
                      <m:t>（</m:t>
                    </m:r>
                    <m:r>
                      <a:rPr lang="en-US" altLang="zh-CN" b="0" i="1" dirty="0" smtClean="0">
                        <a:latin typeface="Cambria Math" panose="02040503050406030204" pitchFamily="18" charset="0"/>
                      </a:rPr>
                      <m:t>𝐴</m:t>
                    </m:r>
                    <m:r>
                      <a:rPr lang="en-US" altLang="zh-CN" i="1" dirty="0">
                        <a:latin typeface="Cambria Math" panose="02040503050406030204" pitchFamily="18" charset="0"/>
                      </a:rPr>
                      <m:t>𝑏𝑒𝑙𝑖𝑎𝑛</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𝐺𝑟𝑜𝑢𝑝</m:t>
                    </m:r>
                    <m:r>
                      <a:rPr lang="zh-CN" altLang="en-US" i="1" dirty="0" smtClean="0">
                        <a:latin typeface="Cambria Math" panose="02040503050406030204" pitchFamily="18" charset="0"/>
                      </a:rPr>
                      <m:t>）</m:t>
                    </m:r>
                  </m:oMath>
                </a14:m>
                <a:endParaRPr lang="en-US" altLang="zh-CN" dirty="0"/>
              </a:p>
              <a:p>
                <a:pPr>
                  <a:lnSpc>
                    <a:spcPct val="150000"/>
                  </a:lnSpc>
                </a:pPr>
                <a:r>
                  <a:rPr lang="zh-CN" altLang="en-US" dirty="0"/>
                  <a:t>一个阿贝尔群</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𝐺</m:t>
                    </m:r>
                    <m:r>
                      <a:rPr lang="en-US" altLang="zh-CN" b="0" i="1" smtClean="0">
                        <a:latin typeface="Cambria Math" panose="02040503050406030204" pitchFamily="18" charset="0"/>
                      </a:rPr>
                      <m:t>,+&gt;</m:t>
                    </m:r>
                  </m:oMath>
                </a14:m>
                <a:r>
                  <a:rPr lang="zh-CN" altLang="en-US" dirty="0"/>
                  <a:t>由集合</a:t>
                </a:r>
                <a14:m>
                  <m:oMath xmlns:m="http://schemas.openxmlformats.org/officeDocument/2006/math">
                    <m:r>
                      <a:rPr lang="en-US" altLang="zh-CN" b="0" i="1" smtClean="0">
                        <a:latin typeface="Cambria Math" panose="02040503050406030204" pitchFamily="18" charset="0"/>
                      </a:rPr>
                      <m:t>𝐺</m:t>
                    </m:r>
                  </m:oMath>
                </a14:m>
                <a:r>
                  <a:rPr lang="en-US" altLang="zh-CN" dirty="0"/>
                  <a:t>, </a:t>
                </a:r>
                <a:r>
                  <a:rPr lang="zh-CN" altLang="en-US" dirty="0"/>
                  <a:t>以及集合上的运算</a:t>
                </a:r>
                <a:r>
                  <a:rPr lang="en-US" altLang="zh-CN" dirty="0"/>
                  <a:t>”+”</a:t>
                </a:r>
                <a:r>
                  <a:rPr lang="zh-CN" altLang="en-US" dirty="0"/>
                  <a:t>组成，并满足以下条件：</a:t>
                </a:r>
                <a:endParaRPr lang="en-US" altLang="zh-CN" dirty="0"/>
              </a:p>
              <a:p>
                <a:pPr marL="342900" indent="-342900">
                  <a:lnSpc>
                    <a:spcPct val="150000"/>
                  </a:lnSpc>
                  <a:buAutoNum type="arabicPeriod"/>
                </a:pPr>
                <a:r>
                  <a:rPr lang="zh-CN" altLang="en-US" dirty="0"/>
                  <a:t>运算封闭性：</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oMath>
                </a14:m>
                <a:r>
                  <a:rPr lang="en-US" altLang="zh-CN" dirty="0"/>
                  <a:t>.</a:t>
                </a:r>
              </a:p>
              <a:p>
                <a:pPr marL="342900" indent="-342900">
                  <a:lnSpc>
                    <a:spcPct val="150000"/>
                  </a:lnSpc>
                  <a:buAutoNum type="arabicPeriod"/>
                </a:pPr>
                <a:r>
                  <a:rPr lang="zh-CN" altLang="en-US" dirty="0"/>
                  <a:t>结合律：</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 </m:t>
                    </m:r>
                  </m:oMath>
                </a14:m>
                <a:endParaRPr lang="en-US" altLang="zh-CN" dirty="0"/>
              </a:p>
              <a:p>
                <a:pPr marL="342900" indent="-342900">
                  <a:lnSpc>
                    <a:spcPct val="150000"/>
                  </a:lnSpc>
                  <a:buAutoNum type="arabicPeriod"/>
                </a:pPr>
                <a:r>
                  <a:rPr lang="zh-CN" altLang="en-US" dirty="0"/>
                  <a:t>存在单位元：</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a:t>.</a:t>
                </a:r>
              </a:p>
              <a:p>
                <a:pPr marL="342900" indent="-342900">
                  <a:lnSpc>
                    <a:spcPct val="150000"/>
                  </a:lnSpc>
                  <a:buAutoNum type="arabicPeriod"/>
                </a:pPr>
                <a:r>
                  <a:rPr lang="zh-CN" altLang="en-US" dirty="0"/>
                  <a:t>存在逆元：</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𝑒</m:t>
                    </m:r>
                    <m:r>
                      <a:rPr lang="en-US" altLang="zh-CN" b="0" i="1" smtClean="0">
                        <a:latin typeface="Cambria Math" panose="02040503050406030204" pitchFamily="18" charset="0"/>
                      </a:rPr>
                      <m:t>.</m:t>
                    </m:r>
                  </m:oMath>
                </a14:m>
                <a:endParaRPr lang="en-US" altLang="zh-CN" dirty="0"/>
              </a:p>
              <a:p>
                <a:pPr marL="342900" indent="-342900">
                  <a:lnSpc>
                    <a:spcPct val="150000"/>
                  </a:lnSpc>
                  <a:buAutoNum type="arabicPeriod"/>
                </a:pPr>
                <a:endParaRPr lang="en-US" altLang="zh-CN" dirty="0"/>
              </a:p>
              <a:p>
                <a:pPr>
                  <a:lnSpc>
                    <a:spcPct val="150000"/>
                  </a:lnSpc>
                </a:pPr>
                <a:r>
                  <a:rPr lang="zh-CN" altLang="en-US" dirty="0"/>
                  <a:t>若群中包含的元素个数有限，则称为有限群，元素的个数称为群的阶。</a:t>
                </a: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8045216" cy="3369192"/>
              </a:xfrm>
              <a:prstGeom prst="rect">
                <a:avLst/>
              </a:prstGeom>
              <a:blipFill>
                <a:blip r:embed="rId3"/>
                <a:stretch>
                  <a:fillRect l="-758" b="-18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3995199"/>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8751114" cy="3784690"/>
              </a:xfrm>
              <a:prstGeom prst="rect">
                <a:avLst/>
              </a:prstGeom>
              <a:noFill/>
            </p:spPr>
            <p:txBody>
              <a:bodyPr wrap="none" rtlCol="0">
                <a:spAutoFit/>
              </a:bodyPr>
              <a:lstStyle/>
              <a:p>
                <a:pPr>
                  <a:lnSpc>
                    <a:spcPct val="150000"/>
                  </a:lnSpc>
                </a:pPr>
                <a:r>
                  <a:rPr lang="zh-CN" altLang="en-US" dirty="0"/>
                  <a:t>例：</a:t>
                </a:r>
                <a:endParaRPr lang="en-US" altLang="zh-CN" dirty="0"/>
              </a:p>
              <a:p>
                <a:pPr>
                  <a:lnSpc>
                    <a:spcPct val="150000"/>
                  </a:lnSpc>
                </a:pPr>
                <a:r>
                  <a:rPr lang="zh-CN" altLang="en-US" dirty="0"/>
                  <a:t>所有整数在加法下</a:t>
                </a:r>
                <a:r>
                  <a:rPr lang="zh-CN" altLang="en-US" dirty="0">
                    <a:solidFill>
                      <a:srgbClr val="FF0000"/>
                    </a:solidFill>
                  </a:rPr>
                  <a:t>构成</a:t>
                </a:r>
                <a:r>
                  <a:rPr lang="zh-CN" altLang="en-US" dirty="0"/>
                  <a:t>阿贝尔群，单位元为</a:t>
                </a:r>
                <a14:m>
                  <m:oMath xmlns:m="http://schemas.openxmlformats.org/officeDocument/2006/math">
                    <m:r>
                      <a:rPr lang="en-US" altLang="zh-CN" i="1" dirty="0" smtClean="0">
                        <a:latin typeface="Cambria Math" panose="02040503050406030204" pitchFamily="18" charset="0"/>
                      </a:rPr>
                      <m:t>0</m:t>
                    </m:r>
                  </m:oMath>
                </a14:m>
                <a:r>
                  <a:rPr lang="zh-CN" altLang="en-US" dirty="0"/>
                  <a:t>，</a:t>
                </a:r>
                <a14:m>
                  <m:oMath xmlns:m="http://schemas.openxmlformats.org/officeDocument/2006/math">
                    <m:r>
                      <a:rPr lang="en-US" altLang="zh-CN" b="0" i="1" smtClean="0">
                        <a:latin typeface="Cambria Math" panose="02040503050406030204" pitchFamily="18" charset="0"/>
                      </a:rPr>
                      <m:t>𝑎</m:t>
                    </m:r>
                    <m:r>
                      <a:rPr lang="zh-CN" altLang="en-US" i="1">
                        <a:latin typeface="Cambria Math" panose="02040503050406030204" pitchFamily="18" charset="0"/>
                      </a:rPr>
                      <m:t>的</m:t>
                    </m:r>
                  </m:oMath>
                </a14:m>
                <a:r>
                  <a:rPr lang="zh-CN" altLang="en-US" dirty="0"/>
                  <a:t>逆元为</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zh-CN" altLang="en-US" i="1">
                        <a:latin typeface="Cambria Math" panose="02040503050406030204" pitchFamily="18" charset="0"/>
                      </a:rPr>
                      <m:t>。</m:t>
                    </m:r>
                  </m:oMath>
                </a14:m>
                <a:endParaRPr lang="en-US" altLang="zh-CN" dirty="0"/>
              </a:p>
              <a:p>
                <a:pPr>
                  <a:lnSpc>
                    <a:spcPct val="150000"/>
                  </a:lnSpc>
                </a:pPr>
                <a:r>
                  <a:rPr lang="zh-CN" altLang="en-US" dirty="0"/>
                  <a:t>所有自然数在加法下</a:t>
                </a:r>
                <a:r>
                  <a:rPr lang="zh-CN" altLang="en-US" dirty="0">
                    <a:solidFill>
                      <a:srgbClr val="FF0000"/>
                    </a:solidFill>
                  </a:rPr>
                  <a:t>不构成</a:t>
                </a:r>
                <a:r>
                  <a:rPr lang="zh-CN" altLang="en-US" dirty="0"/>
                  <a:t>阿贝尔群，单位元为</a:t>
                </a:r>
                <a14:m>
                  <m:oMath xmlns:m="http://schemas.openxmlformats.org/officeDocument/2006/math">
                    <m:r>
                      <a:rPr lang="en-US" altLang="zh-CN" i="1" dirty="0">
                        <a:latin typeface="Cambria Math" panose="02040503050406030204" pitchFamily="18" charset="0"/>
                      </a:rPr>
                      <m:t>0</m:t>
                    </m:r>
                  </m:oMath>
                </a14:m>
                <a:r>
                  <a:rPr lang="zh-CN" altLang="en-US" dirty="0"/>
                  <a:t>，但</a:t>
                </a:r>
                <a14:m>
                  <m:oMath xmlns:m="http://schemas.openxmlformats.org/officeDocument/2006/math">
                    <m:r>
                      <a:rPr lang="en-US" altLang="zh-CN" b="0" i="1" smtClean="0">
                        <a:latin typeface="Cambria Math" panose="02040503050406030204" pitchFamily="18" charset="0"/>
                      </a:rPr>
                      <m:t>𝑎</m:t>
                    </m:r>
                    <m:r>
                      <a:rPr lang="zh-CN" altLang="en-US" i="1">
                        <a:latin typeface="Cambria Math" panose="02040503050406030204" pitchFamily="18" charset="0"/>
                      </a:rPr>
                      <m:t>的</m:t>
                    </m:r>
                  </m:oMath>
                </a14:m>
                <a:r>
                  <a:rPr lang="zh-CN" altLang="en-US" dirty="0"/>
                  <a:t>逆元不在自然数该集合中。</a:t>
                </a:r>
                <a:endParaRPr lang="en-US" altLang="zh-CN" dirty="0"/>
              </a:p>
              <a:p>
                <a:pPr>
                  <a:lnSpc>
                    <a:spcPct val="150000"/>
                  </a:lnSpc>
                </a:pPr>
                <a:r>
                  <a:rPr lang="zh-CN" altLang="en-US" dirty="0"/>
                  <a:t>所有整数在乘法下</a:t>
                </a:r>
                <a:r>
                  <a:rPr lang="zh-CN" altLang="en-US" dirty="0">
                    <a:solidFill>
                      <a:srgbClr val="FF0000"/>
                    </a:solidFill>
                  </a:rPr>
                  <a:t>不构成</a:t>
                </a:r>
                <a:r>
                  <a:rPr lang="zh-CN" altLang="en-US" dirty="0"/>
                  <a:t>阿贝尔群，单位元为</a:t>
                </a:r>
                <a14:m>
                  <m:oMath xmlns:m="http://schemas.openxmlformats.org/officeDocument/2006/math">
                    <m:r>
                      <a:rPr lang="en-US" altLang="zh-CN" i="1" dirty="0" smtClean="0">
                        <a:latin typeface="Cambria Math" panose="02040503050406030204" pitchFamily="18" charset="0"/>
                      </a:rPr>
                      <m:t>1</m:t>
                    </m:r>
                  </m:oMath>
                </a14:m>
                <a:r>
                  <a:rPr lang="zh-CN" altLang="en-US" dirty="0"/>
                  <a:t>，但</a:t>
                </a:r>
                <a14:m>
                  <m:oMath xmlns:m="http://schemas.openxmlformats.org/officeDocument/2006/math">
                    <m:r>
                      <a:rPr lang="en-US" altLang="zh-CN" i="1">
                        <a:latin typeface="Cambria Math" panose="02040503050406030204" pitchFamily="18" charset="0"/>
                      </a:rPr>
                      <m:t>𝑎</m:t>
                    </m:r>
                    <m:r>
                      <a:rPr lang="zh-CN" altLang="en-US" i="1">
                        <a:latin typeface="Cambria Math" panose="02040503050406030204" pitchFamily="18" charset="0"/>
                      </a:rPr>
                      <m:t>的</m:t>
                    </m:r>
                  </m:oMath>
                </a14:m>
                <a:r>
                  <a:rPr lang="zh-CN" altLang="en-US" dirty="0"/>
                  <a:t>逆元是</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𝑎</m:t>
                    </m:r>
                    <m:r>
                      <a:rPr lang="zh-CN" altLang="en-US" i="1">
                        <a:latin typeface="Cambria Math" panose="02040503050406030204" pitchFamily="18" charset="0"/>
                      </a:rPr>
                      <m:t>不是</m:t>
                    </m:r>
                  </m:oMath>
                </a14:m>
                <a:r>
                  <a:rPr lang="zh-CN" altLang="en-US" dirty="0"/>
                  <a:t>整数。</a:t>
                </a:r>
                <a:endParaRPr lang="en-US" altLang="zh-CN" dirty="0"/>
              </a:p>
              <a:p>
                <a:pPr>
                  <a:lnSpc>
                    <a:spcPct val="150000"/>
                  </a:lnSpc>
                </a:pPr>
                <a:r>
                  <a:rPr lang="zh-CN" altLang="en-US" dirty="0"/>
                  <a:t>所有有理数在乘法下</a:t>
                </a:r>
                <a:r>
                  <a:rPr lang="zh-CN" altLang="en-US" dirty="0">
                    <a:solidFill>
                      <a:srgbClr val="FF0000"/>
                    </a:solidFill>
                  </a:rPr>
                  <a:t>构成</a:t>
                </a:r>
                <a:r>
                  <a:rPr lang="zh-CN" altLang="en-US" dirty="0"/>
                  <a:t>阿贝尔群，单位元为</a:t>
                </a:r>
                <a14:m>
                  <m:oMath xmlns:m="http://schemas.openxmlformats.org/officeDocument/2006/math">
                    <m:r>
                      <a:rPr lang="en-US" altLang="zh-CN" i="1" dirty="0">
                        <a:latin typeface="Cambria Math" panose="02040503050406030204" pitchFamily="18" charset="0"/>
                      </a:rPr>
                      <m:t>1</m:t>
                    </m:r>
                  </m:oMath>
                </a14:m>
                <a:r>
                  <a:rPr lang="zh-CN" altLang="en-US" dirty="0"/>
                  <a:t>，</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的逆元是</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还是有理数。</a:t>
                </a:r>
                <a:endParaRPr lang="en-US" altLang="zh-CN" dirty="0"/>
              </a:p>
              <a:p>
                <a:pPr>
                  <a:lnSpc>
                    <a:spcPct val="150000"/>
                  </a:lnSpc>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7</m:t>
                        </m:r>
                      </m:sub>
                    </m:sSub>
                    <m:r>
                      <a:rPr lang="en-US" altLang="zh-CN" b="0" i="1" smtClean="0">
                        <a:latin typeface="Cambria Math" panose="02040503050406030204" pitchFamily="18" charset="0"/>
                      </a:rPr>
                      <m:t>={0,1,2,3,4,5,6}</m:t>
                    </m:r>
                  </m:oMath>
                </a14:m>
                <a:r>
                  <a:rPr lang="zh-CN" altLang="en-US" dirty="0"/>
                  <a:t>在模</a:t>
                </a:r>
                <a14:m>
                  <m:oMath xmlns:m="http://schemas.openxmlformats.org/officeDocument/2006/math">
                    <m:r>
                      <a:rPr lang="en-US" altLang="zh-CN" i="1" dirty="0" smtClean="0">
                        <a:latin typeface="Cambria Math" panose="02040503050406030204" pitchFamily="18" charset="0"/>
                      </a:rPr>
                      <m:t>7</m:t>
                    </m:r>
                  </m:oMath>
                </a14:m>
                <a:r>
                  <a:rPr lang="zh-CN" altLang="en-US" dirty="0"/>
                  <a:t>加法下是阿贝尔群，群的阶为</a:t>
                </a:r>
                <a14:m>
                  <m:oMath xmlns:m="http://schemas.openxmlformats.org/officeDocument/2006/math">
                    <m:r>
                      <a:rPr lang="en-US" altLang="zh-CN" i="1" dirty="0">
                        <a:latin typeface="Cambria Math" panose="02040503050406030204" pitchFamily="18" charset="0"/>
                      </a:rPr>
                      <m:t>7</m:t>
                    </m:r>
                  </m:oMath>
                </a14:m>
                <a:r>
                  <a:rPr lang="zh-CN" altLang="en-US" dirty="0"/>
                  <a:t>。</a:t>
                </a:r>
                <a:r>
                  <a:rPr lang="en-US" altLang="zh-CN" dirty="0"/>
                  <a:t> </a:t>
                </a:r>
              </a:p>
              <a:p>
                <a:pPr>
                  <a:lnSpc>
                    <a:spcPct val="150000"/>
                  </a:lnSpc>
                </a:pPr>
                <a14:m>
                  <m:oMath xmlns:m="http://schemas.openxmlformats.org/officeDocument/2006/math">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𝑍</m:t>
                        </m:r>
                      </m:e>
                      <m:sub>
                        <m:r>
                          <a:rPr lang="en-US" altLang="zh-CN" i="1">
                            <a:latin typeface="Cambria Math" panose="02040503050406030204" pitchFamily="18" charset="0"/>
                          </a:rPr>
                          <m:t>7</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={1,2,3,4,5,6}</m:t>
                    </m:r>
                  </m:oMath>
                </a14:m>
                <a:r>
                  <a:rPr lang="zh-CN" altLang="en-US" dirty="0"/>
                  <a:t>在模</a:t>
                </a:r>
                <a14:m>
                  <m:oMath xmlns:m="http://schemas.openxmlformats.org/officeDocument/2006/math">
                    <m:r>
                      <a:rPr lang="en-US" altLang="zh-CN" i="1" dirty="0" smtClean="0">
                        <a:latin typeface="Cambria Math" panose="02040503050406030204" pitchFamily="18" charset="0"/>
                      </a:rPr>
                      <m:t>7</m:t>
                    </m:r>
                  </m:oMath>
                </a14:m>
                <a:r>
                  <a:rPr lang="zh-CN" altLang="en-US" dirty="0"/>
                  <a:t>乘法下是阿贝尔群，群的阶为</a:t>
                </a:r>
                <a14:m>
                  <m:oMath xmlns:m="http://schemas.openxmlformats.org/officeDocument/2006/math">
                    <m:r>
                      <a:rPr lang="en-US" altLang="zh-CN" i="1" dirty="0">
                        <a:latin typeface="Cambria Math" panose="02040503050406030204" pitchFamily="18" charset="0"/>
                      </a:rPr>
                      <m:t>6</m:t>
                    </m:r>
                  </m:oMath>
                </a14:m>
                <a:r>
                  <a:rPr lang="zh-CN" altLang="en-US" dirty="0"/>
                  <a:t>。</a:t>
                </a:r>
                <a:endParaRPr lang="en-US" altLang="zh-CN" dirty="0"/>
              </a:p>
              <a:p>
                <a:pPr>
                  <a:lnSpc>
                    <a:spcPct val="150000"/>
                  </a:lnSpc>
                </a:pPr>
                <a:endParaRPr lang="en-US" altLang="zh-CN" dirty="0"/>
              </a:p>
              <a:p>
                <a:pPr>
                  <a:lnSpc>
                    <a:spcPct val="150000"/>
                  </a:lnSpc>
                </a:pPr>
                <a:r>
                  <a:rPr lang="zh-CN" altLang="en-US" dirty="0"/>
                  <a:t>其他代数结构：环、域、格。</a:t>
                </a: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8751114" cy="3784690"/>
              </a:xfrm>
              <a:prstGeom prst="rect">
                <a:avLst/>
              </a:prstGeom>
              <a:blipFill>
                <a:blip r:embed="rId3"/>
                <a:stretch>
                  <a:fillRect l="-557" b="-1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222254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2953309"/>
              </a:xfrm>
              <a:prstGeom prst="rect">
                <a:avLst/>
              </a:prstGeom>
              <a:noFill/>
            </p:spPr>
            <p:txBody>
              <a:bodyPr wrap="square" rtlCol="0">
                <a:spAutoFit/>
              </a:bodyPr>
              <a:lstStyle/>
              <a:p>
                <a:pPr>
                  <a:lnSpc>
                    <a:spcPct val="150000"/>
                  </a:lnSpc>
                </a:pPr>
                <a:r>
                  <a:rPr lang="zh-CN" altLang="en-US" dirty="0"/>
                  <a:t>循环群</a:t>
                </a:r>
                <a14:m>
                  <m:oMath xmlns:m="http://schemas.openxmlformats.org/officeDocument/2006/math">
                    <m:d>
                      <m:dPr>
                        <m:begChr m:val="（"/>
                        <m:endChr m:val="）"/>
                        <m:ctrlPr>
                          <a:rPr lang="zh-CN" altLang="en-US" i="1" dirty="0" smtClean="0">
                            <a:latin typeface="Cambria Math" panose="02040503050406030204" pitchFamily="18" charset="0"/>
                          </a:rPr>
                        </m:ctrlPr>
                      </m:dPr>
                      <m:e>
                        <m:r>
                          <a:rPr lang="en-US" altLang="zh-CN" i="1" dirty="0">
                            <a:latin typeface="Cambria Math" panose="02040503050406030204" pitchFamily="18" charset="0"/>
                          </a:rPr>
                          <m:t>𝐶𝑦𝑐𝑙𝑖𝑐</m:t>
                        </m:r>
                        <m:r>
                          <a:rPr lang="en-US" altLang="zh-CN" i="1" dirty="0">
                            <a:latin typeface="Cambria Math" panose="02040503050406030204" pitchFamily="18" charset="0"/>
                          </a:rPr>
                          <m:t> </m:t>
                        </m:r>
                        <m:r>
                          <a:rPr lang="en-US" altLang="zh-CN" b="0" i="1" dirty="0" smtClean="0">
                            <a:latin typeface="Cambria Math" panose="02040503050406030204" pitchFamily="18" charset="0"/>
                          </a:rPr>
                          <m:t>𝐺</m:t>
                        </m:r>
                        <m:r>
                          <a:rPr lang="en-US" altLang="zh-CN" i="1" dirty="0">
                            <a:latin typeface="Cambria Math" panose="02040503050406030204" pitchFamily="18" charset="0"/>
                          </a:rPr>
                          <m:t>𝑟𝑜𝑢𝑝𝑠</m:t>
                        </m:r>
                      </m:e>
                    </m:d>
                  </m:oMath>
                </a14:m>
                <a:endParaRPr lang="en-US" altLang="zh-CN" dirty="0"/>
              </a:p>
              <a:p>
                <a:pPr>
                  <a:lnSpc>
                    <a:spcPct val="150000"/>
                  </a:lnSpc>
                </a:pPr>
                <a:r>
                  <a:rPr lang="zh-CN" altLang="en-US" dirty="0"/>
                  <a:t>假设群</a:t>
                </a:r>
                <a14:m>
                  <m:oMath xmlns:m="http://schemas.openxmlformats.org/officeDocument/2006/math">
                    <m:r>
                      <a:rPr lang="en-US" altLang="zh-CN" b="0" i="1" smtClean="0">
                        <a:latin typeface="Cambria Math" panose="02040503050406030204" pitchFamily="18" charset="0"/>
                      </a:rPr>
                      <m:t>𝐺</m:t>
                    </m:r>
                  </m:oMath>
                </a14:m>
                <a:r>
                  <a:rPr lang="zh-CN" altLang="en-US" dirty="0"/>
                  <a:t>为乘法群，如果群中存在某个元素</a:t>
                </a:r>
                <a14:m>
                  <m:oMath xmlns:m="http://schemas.openxmlformats.org/officeDocument/2006/math">
                    <m:r>
                      <a:rPr lang="en-US" altLang="zh-CN" b="0" i="1" smtClean="0">
                        <a:latin typeface="Cambria Math" panose="02040503050406030204" pitchFamily="18" charset="0"/>
                      </a:rPr>
                      <m:t>𝑔</m:t>
                    </m:r>
                  </m:oMath>
                </a14:m>
                <a:r>
                  <a:rPr lang="zh-CN" altLang="en-US" dirty="0"/>
                  <a:t>，使得对于群</a:t>
                </a:r>
                <a14:m>
                  <m:oMath xmlns:m="http://schemas.openxmlformats.org/officeDocument/2006/math">
                    <m:r>
                      <a:rPr lang="en-US" altLang="zh-CN" b="0" i="1" smtClean="0">
                        <a:latin typeface="Cambria Math" panose="02040503050406030204" pitchFamily="18" charset="0"/>
                      </a:rPr>
                      <m:t>𝐺</m:t>
                    </m:r>
                  </m:oMath>
                </a14:m>
                <a:r>
                  <a:rPr lang="zh-CN" altLang="en-US" dirty="0"/>
                  <a:t>中的每个元素</a:t>
                </a:r>
                <a14:m>
                  <m:oMath xmlns:m="http://schemas.openxmlformats.org/officeDocument/2006/math">
                    <m:r>
                      <a:rPr lang="en-US" altLang="zh-CN" b="0" i="1" smtClean="0">
                        <a:latin typeface="Cambria Math" panose="02040503050406030204" pitchFamily="18" charset="0"/>
                      </a:rPr>
                      <m:t>h</m:t>
                    </m:r>
                  </m:oMath>
                </a14:m>
                <a:r>
                  <a:rPr lang="en-US" altLang="zh-CN" dirty="0"/>
                  <a:t>, </a:t>
                </a:r>
                <a:r>
                  <a:rPr lang="zh-CN" altLang="en-US" dirty="0"/>
                  <a:t>都可以写成</a:t>
                </a:r>
                <a14:m>
                  <m:oMath xmlns:m="http://schemas.openxmlformats.org/officeDocument/2006/math">
                    <m:r>
                      <a:rPr lang="en-US" altLang="zh-CN" b="0" i="1" dirty="0" smtClean="0">
                        <a:latin typeface="Cambria Math" panose="02040503050406030204" pitchFamily="18" charset="0"/>
                      </a:rPr>
                      <m:t>h</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𝑔</m:t>
                        </m:r>
                      </m:e>
                      <m:sup>
                        <m:r>
                          <a:rPr lang="en-US" altLang="zh-CN" b="0" i="1" dirty="0" smtClean="0">
                            <a:latin typeface="Cambria Math" panose="02040503050406030204" pitchFamily="18" charset="0"/>
                          </a:rPr>
                          <m:t>𝑥</m:t>
                        </m:r>
                      </m:sup>
                    </m:sSup>
                  </m:oMath>
                </a14:m>
                <a:r>
                  <a:rPr lang="zh-CN" altLang="en-US" dirty="0"/>
                  <a:t>的形式，其中</a:t>
                </a:r>
                <a14:m>
                  <m:oMath xmlns:m="http://schemas.openxmlformats.org/officeDocument/2006/math">
                    <m:r>
                      <a:rPr lang="en-US" altLang="zh-CN" b="0" i="1" smtClean="0">
                        <a:latin typeface="Cambria Math" panose="02040503050406030204" pitchFamily="18" charset="0"/>
                      </a:rPr>
                      <m:t>𝑥</m:t>
                    </m:r>
                  </m:oMath>
                </a14:m>
                <a:r>
                  <a:rPr lang="zh-CN" altLang="en-US" dirty="0"/>
                  <a:t>为正整数，那么群</a:t>
                </a:r>
                <a14:m>
                  <m:oMath xmlns:m="http://schemas.openxmlformats.org/officeDocument/2006/math">
                    <m:r>
                      <a:rPr lang="en-US" altLang="zh-CN" b="0" i="1" smtClean="0">
                        <a:latin typeface="Cambria Math" panose="02040503050406030204" pitchFamily="18" charset="0"/>
                      </a:rPr>
                      <m:t>𝐺</m:t>
                    </m:r>
                  </m:oMath>
                </a14:m>
                <a:r>
                  <a:rPr lang="zh-CN" altLang="en-US" dirty="0"/>
                  <a:t>是循环群，</a:t>
                </a:r>
                <a14:m>
                  <m:oMath xmlns:m="http://schemas.openxmlformats.org/officeDocument/2006/math">
                    <m:r>
                      <a:rPr lang="en-US" altLang="zh-CN" b="0" i="1" smtClean="0">
                        <a:latin typeface="Cambria Math" panose="02040503050406030204" pitchFamily="18" charset="0"/>
                      </a:rPr>
                      <m:t>𝑔</m:t>
                    </m:r>
                  </m:oMath>
                </a14:m>
                <a:r>
                  <a:rPr lang="zh-CN" altLang="en-US" dirty="0"/>
                  <a:t>称为该群的生成元。（即</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a:t>）</a:t>
                </a:r>
                <a:endParaRPr lang="en-US" altLang="zh-CN" dirty="0"/>
              </a:p>
              <a:p>
                <a:pPr>
                  <a:lnSpc>
                    <a:spcPct val="150000"/>
                  </a:lnSpc>
                </a:pPr>
                <a:endParaRPr lang="en-US" altLang="zh-CN" dirty="0"/>
              </a:p>
              <a:p>
                <a:pPr>
                  <a:lnSpc>
                    <a:spcPct val="150000"/>
                  </a:lnSpc>
                </a:pPr>
                <a:r>
                  <a:rPr lang="zh-CN" altLang="en-US" dirty="0"/>
                  <a:t>循环群的一些性质：</a:t>
                </a:r>
                <a:endParaRPr lang="en-US" altLang="zh-CN" dirty="0"/>
              </a:p>
              <a:p>
                <a:pPr marL="342900" indent="-342900">
                  <a:lnSpc>
                    <a:spcPct val="150000"/>
                  </a:lnSpc>
                  <a:buAutoNum type="arabicPeriod"/>
                </a:pPr>
                <a:r>
                  <a:rPr lang="zh-CN" altLang="en-US" dirty="0"/>
                  <a:t>若循环群的阶为素数，则群中除单位元外任何元素都是生成元。</a:t>
                </a:r>
                <a:endParaRPr lang="en-US" altLang="zh-CN" dirty="0"/>
              </a:p>
              <a:p>
                <a:pPr marL="342900" indent="-342900">
                  <a:lnSpc>
                    <a:spcPct val="150000"/>
                  </a:lnSpc>
                  <a:buAutoNum type="arabicPeriod"/>
                </a:pPr>
                <a:r>
                  <a:rPr lang="zh-CN" altLang="en-US" dirty="0"/>
                  <a:t>若循环群的阶为</a:t>
                </a:r>
                <a14:m>
                  <m:oMath xmlns:m="http://schemas.openxmlformats.org/officeDocument/2006/math">
                    <m:r>
                      <a:rPr lang="en-US" altLang="zh-CN" b="0" i="1" smtClean="0">
                        <a:latin typeface="Cambria Math" panose="02040503050406030204" pitchFamily="18" charset="0"/>
                      </a:rPr>
                      <m:t>𝑝</m:t>
                    </m:r>
                    <m:r>
                      <a:rPr lang="zh-CN" altLang="en-US" i="1">
                        <a:latin typeface="Cambria Math" panose="02040503050406030204" pitchFamily="18" charset="0"/>
                      </a:rPr>
                      <m:t>，</m:t>
                    </m:r>
                  </m:oMath>
                </a14:m>
                <a:r>
                  <a:rPr lang="en-US" altLang="zh-CN" dirty="0"/>
                  <a:t> </a:t>
                </a:r>
                <a:r>
                  <a:rPr lang="zh-CN" altLang="en-US" dirty="0"/>
                  <a:t>则对于群中任何元素</a:t>
                </a:r>
                <a14:m>
                  <m:oMath xmlns:m="http://schemas.openxmlformats.org/officeDocument/2006/math">
                    <m:r>
                      <a:rPr lang="en-US" altLang="zh-CN" b="0" i="1" smtClean="0">
                        <a:latin typeface="Cambria Math" panose="02040503050406030204" pitchFamily="18" charset="0"/>
                      </a:rPr>
                      <m:t>𝑥</m:t>
                    </m:r>
                  </m:oMath>
                </a14:m>
                <a:r>
                  <a:rPr lang="zh-CN" altLang="en-US" dirty="0"/>
                  <a:t>都有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𝑝</m:t>
                        </m:r>
                      </m:sup>
                    </m:sSup>
                    <m:r>
                      <a:rPr lang="en-US" altLang="zh-CN" b="0" i="1" smtClean="0">
                        <a:latin typeface="Cambria Math" panose="02040503050406030204" pitchFamily="18" charset="0"/>
                      </a:rPr>
                      <m:t>=1</m:t>
                    </m:r>
                  </m:oMath>
                </a14:m>
                <a:r>
                  <a:rPr lang="en-US" altLang="zh-CN" dirty="0"/>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2953309"/>
              </a:xfrm>
              <a:prstGeom prst="rect">
                <a:avLst/>
              </a:prstGeom>
              <a:blipFill>
                <a:blip r:embed="rId3"/>
                <a:stretch>
                  <a:fillRect l="-625" r="-562" b="-28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967361"/>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78834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a:t>
                </a:r>
                <a:r>
                  <a:rPr lang="zh-CN" altLang="en-US" dirty="0">
                    <a:solidFill>
                      <a:srgbClr val="000000"/>
                    </a:solidFill>
                    <a:latin typeface="微软雅黑 Light" panose="020F0502020204030204"/>
                  </a:rPr>
                  <a:t>：</a:t>
                </a:r>
                <a:endPar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bSup>
                      <m:sSubSup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𝑍</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7</m:t>
                        </m:r>
                      </m:sub>
                      <m: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={1,2,3,4,5,6}</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在模</a:t>
                </a:r>
                <a14:m>
                  <m:oMath xmlns:m="http://schemas.openxmlformats.org/officeDocument/2006/math">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7</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乘法下是循环群，</a:t>
                </a:r>
                <a14:m>
                  <m:oMath xmlns:m="http://schemas.openxmlformats.org/officeDocument/2006/math">
                    <m:r>
                      <a:rPr lang="en-US" altLang="zh-CN">
                        <a:solidFill>
                          <a:srgbClr val="000000"/>
                        </a:solidFill>
                        <a:latin typeface="Cambria Math" panose="02040503050406030204" pitchFamily="18" charset="0"/>
                      </a:rPr>
                      <m:t>3</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是该群生成元。</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0</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=1</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lang="en-US" altLang="zh-CN" i="1" dirty="0">
                            <a:solidFill>
                              <a:srgbClr val="000000"/>
                            </a:solidFill>
                            <a:latin typeface="Cambria Math" panose="02040503050406030204" pitchFamily="18" charset="0"/>
                          </a:rPr>
                          <m:t>1</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1</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=3</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lang="en-US" altLang="zh-CN" i="1" dirty="0">
                            <a:solidFill>
                              <a:srgbClr val="000000"/>
                            </a:solidFill>
                            <a:latin typeface="Cambria Math" panose="02040503050406030204" pitchFamily="18" charset="0"/>
                          </a:rPr>
                          <m:t>2</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3∗3</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lang="en-US" altLang="zh-CN" i="1" dirty="0">
                        <a:solidFill>
                          <a:srgbClr val="000000"/>
                        </a:solidFill>
                        <a:latin typeface="Cambria Math" panose="02040503050406030204" pitchFamily="18" charset="0"/>
                      </a:rPr>
                      <m:t>2</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lang="en-US" altLang="zh-CN" i="1" dirty="0">
                            <a:solidFill>
                              <a:srgbClr val="000000"/>
                            </a:solidFill>
                            <a:latin typeface="Cambria Math" panose="02040503050406030204" pitchFamily="18" charset="0"/>
                          </a:rPr>
                          <m:t>3</m:t>
                        </m:r>
                      </m:e>
                      <m:sup>
                        <m:r>
                          <a:rPr lang="en-US" altLang="zh-CN" i="1" dirty="0">
                            <a:solidFill>
                              <a:srgbClr val="000000"/>
                            </a:solidFill>
                            <a:latin typeface="Cambria Math" panose="02040503050406030204" pitchFamily="18" charset="0"/>
                          </a:rPr>
                          <m:t>3</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2</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6</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14:m>
                  <m:oMath xmlns:m="http://schemas.openxmlformats.org/officeDocument/2006/math">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3</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4</m:t>
                        </m:r>
                      </m:sup>
                    </m:sSup>
                    <m:d>
                      <m:d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𝑚𝑜𝑑</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7</m:t>
                        </m:r>
                      </m:e>
                    </m:d>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r>
                      <a:rPr lang="en-US" altLang="zh-CN" b="0" i="1" dirty="0" smtClean="0">
                        <a:solidFill>
                          <a:srgbClr val="000000"/>
                        </a:solidFill>
                        <a:latin typeface="Cambria Math" panose="02040503050406030204" pitchFamily="18" charset="0"/>
                      </a:rPr>
                      <m:t>6</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4</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a:lnSpc>
                    <a:spcPct val="150000"/>
                  </a:lnSpc>
                </a:pP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3</m:t>
                        </m:r>
                      </m:e>
                      <m:sup>
                        <m:r>
                          <a:rPr lang="en-US" altLang="zh-CN" b="0" i="1" dirty="0" smtClean="0">
                            <a:solidFill>
                              <a:srgbClr val="000000"/>
                            </a:solidFill>
                            <a:latin typeface="Cambria Math" panose="02040503050406030204" pitchFamily="18" charset="0"/>
                          </a:rPr>
                          <m:t>5</m:t>
                        </m:r>
                      </m:sup>
                    </m:sSup>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4∗3</m:t>
                    </m:r>
                    <m:d>
                      <m:dPr>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𝑚𝑜𝑑</m:t>
                        </m:r>
                        <m:r>
                          <a:rPr lang="en-US" altLang="zh-CN" b="0" i="1" dirty="0" smtClean="0">
                            <a:solidFill>
                              <a:srgbClr val="000000"/>
                            </a:solidFill>
                            <a:latin typeface="Cambria Math" panose="02040503050406030204" pitchFamily="18" charset="0"/>
                          </a:rPr>
                          <m:t> 7</m:t>
                        </m:r>
                      </m:e>
                    </m:d>
                    <m:r>
                      <a:rPr lang="en-US" altLang="zh-CN" b="0" i="1" dirty="0" smtClean="0">
                        <a:solidFill>
                          <a:srgbClr val="000000"/>
                        </a:solidFill>
                        <a:latin typeface="Cambria Math" panose="02040503050406030204" pitchFamily="18" charset="0"/>
                      </a:rPr>
                      <m:t>=5</m:t>
                    </m:r>
                  </m:oMath>
                </a14:m>
                <a:r>
                  <a:rPr lang="en-US" altLang="zh-CN" dirty="0">
                    <a:solidFill>
                      <a:srgbClr val="000000"/>
                    </a:solidFill>
                  </a:rPr>
                  <a:t>,</a:t>
                </a:r>
              </a:p>
              <a:p>
                <a:pPr>
                  <a:lnSpc>
                    <a:spcPct val="150000"/>
                  </a:lnSpc>
                </a:pP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3</m:t>
                        </m:r>
                      </m:e>
                      <m:sup>
                        <m:r>
                          <a:rPr lang="en-US" altLang="zh-CN" b="0" i="1" dirty="0" smtClean="0">
                            <a:solidFill>
                              <a:srgbClr val="000000"/>
                            </a:solidFill>
                            <a:latin typeface="Cambria Math" panose="02040503050406030204" pitchFamily="18" charset="0"/>
                          </a:rPr>
                          <m:t>6</m:t>
                        </m:r>
                      </m:sup>
                    </m:sSup>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5</m:t>
                    </m:r>
                    <m:r>
                      <a:rPr lang="en-US" altLang="zh-CN" i="1" dirty="0">
                        <a:solidFill>
                          <a:srgbClr val="000000"/>
                        </a:solidFill>
                        <a:latin typeface="Cambria Math" panose="02040503050406030204" pitchFamily="18" charset="0"/>
                      </a:rPr>
                      <m:t>∗3</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𝑚𝑜𝑑</m:t>
                        </m:r>
                        <m:r>
                          <a:rPr lang="en-US" altLang="zh-CN" i="1" dirty="0">
                            <a:solidFill>
                              <a:srgbClr val="000000"/>
                            </a:solidFill>
                            <a:latin typeface="Cambria Math" panose="02040503050406030204" pitchFamily="18" charset="0"/>
                          </a:rPr>
                          <m:t> 7</m:t>
                        </m:r>
                      </m:e>
                    </m:d>
                    <m:r>
                      <a:rPr lang="en-US" altLang="zh-CN" i="1" dirty="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1</m:t>
                    </m:r>
                  </m:oMath>
                </a14:m>
                <a:r>
                  <a:rPr lang="en-US" altLang="zh-CN" dirty="0">
                    <a:solidFill>
                      <a:srgbClr val="000000"/>
                    </a:solidFill>
                  </a:rPr>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788345"/>
              </a:xfrm>
              <a:prstGeom prst="rect">
                <a:avLst/>
              </a:prstGeom>
              <a:blipFill>
                <a:blip r:embed="rId3"/>
                <a:stretch>
                  <a:fillRect l="-500" b="-1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63013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260379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公钥密码学基于某些未被解决的数学难题。</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循环群中的离散对数</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𝐷𝑖𝑠𝑐𝑟𝑒𝑡𝑒</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 </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𝑙𝑜𝑔𝑎𝑟𝑖𝑡h𝑚</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问题：</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给定一个群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以及群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中的生成元</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再给出群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中的任意元素</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计算出</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使得</a:t>
                </a:r>
                <a14:m>
                  <m:oMath xmlns:m="http://schemas.openxmlformats.org/officeDocument/2006/math">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h</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𝑥</m:t>
                        </m:r>
                      </m:sup>
                    </m:sSup>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即计算</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log</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sub>
                        </m:sSub>
                      </m:fName>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func>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在某些群上（如当</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302020204030204"/>
                    <a:cs typeface="+mn-cs"/>
                  </a:rPr>
                  <a:t>足够大时的</a:t>
                </a:r>
                <a14:m>
                  <m:oMath xmlns:m="http://schemas.openxmlformats.org/officeDocument/2006/math">
                    <m:sSubSup>
                      <m:sSub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𝑍</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sub>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sSubSup>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）该问题被认为是</a:t>
                </a:r>
                <a:r>
                  <a:rPr kumimoji="0" lang="zh-CN" altLang="en-US" sz="1800" b="0" i="0" u="none" strike="noStrike" kern="1200" cap="none" spc="0" normalizeH="0" baseline="0" noProof="0" dirty="0">
                    <a:ln>
                      <a:noFill/>
                    </a:ln>
                    <a:solidFill>
                      <a:srgbClr val="FF0000"/>
                    </a:solidFill>
                    <a:effectLst/>
                    <a:uLnTx/>
                    <a:uFillTx/>
                    <a:latin typeface="微软雅黑 Light" panose="020F0502020204030204"/>
                    <a:cs typeface="+mn-cs"/>
                  </a:rPr>
                  <a:t>难问题</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（目前未找出多项式时间的算法），现代许多密码体制都基于该问题的难解性来构造。</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2603790"/>
              </a:xfrm>
              <a:prstGeom prst="rect">
                <a:avLst/>
              </a:prstGeom>
              <a:blipFill>
                <a:blip r:embed="rId3"/>
                <a:stretch>
                  <a:fillRect l="-500" r="-125" b="-2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6807152"/>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5095049"/>
              </a:xfrm>
              <a:prstGeom prst="rect">
                <a:avLst/>
              </a:prstGeom>
              <a:noFill/>
            </p:spPr>
            <p:txBody>
              <a:bodyPr wrap="square" rtlCol="0">
                <a:spAutoFit/>
              </a:bodyPr>
              <a:lstStyle/>
              <a:p>
                <a:pPr>
                  <a:lnSpc>
                    <a:spcPct val="150000"/>
                  </a:lnSpc>
                </a:pPr>
                <a:r>
                  <a:rPr lang="zh-CN" altLang="en-US" dirty="0"/>
                  <a:t>例：</a:t>
                </a:r>
                <a:endParaRPr lang="en-US" altLang="zh-CN" dirty="0"/>
              </a:p>
              <a:p>
                <a:pPr>
                  <a:lnSpc>
                    <a:spcPct val="150000"/>
                  </a:lnSpc>
                </a:pPr>
                <a14:m>
                  <m:oMath xmlns:m="http://schemas.openxmlformats.org/officeDocument/2006/math">
                    <m:r>
                      <a:rPr lang="en-US" altLang="zh-CN" i="1" dirty="0" smtClean="0">
                        <a:latin typeface="Cambria Math" panose="02040503050406030204" pitchFamily="18" charset="0"/>
                      </a:rPr>
                      <m:t>𝐸𝑙𝑔𝑎𝑚𝑎𝑙</m:t>
                    </m:r>
                  </m:oMath>
                </a14:m>
                <a:r>
                  <a:rPr lang="zh-CN" altLang="en-US" dirty="0"/>
                  <a:t>加密方案</a:t>
                </a:r>
                <a:endParaRPr lang="en-US" altLang="zh-CN" dirty="0"/>
              </a:p>
              <a:p>
                <a:pPr>
                  <a:lnSpc>
                    <a:spcPct val="150000"/>
                  </a:lnSpc>
                </a:pPr>
                <a:r>
                  <a:rPr lang="zh-CN" altLang="en-US" dirty="0"/>
                  <a:t>假设算法在</a:t>
                </a:r>
                <a14:m>
                  <m:oMath xmlns:m="http://schemas.openxmlformats.org/officeDocument/2006/math">
                    <m:r>
                      <a:rPr lang="en-US" altLang="zh-CN" b="0" i="1" smtClean="0">
                        <a:latin typeface="Cambria Math" panose="02040503050406030204" pitchFamily="18" charset="0"/>
                      </a:rPr>
                      <m:t>𝑝</m:t>
                    </m:r>
                  </m:oMath>
                </a14:m>
                <a:r>
                  <a:rPr lang="zh-CN" altLang="en-US" dirty="0"/>
                  <a:t>阶乘法循环群</a:t>
                </a:r>
                <a14:m>
                  <m:oMath xmlns:m="http://schemas.openxmlformats.org/officeDocument/2006/math">
                    <m:r>
                      <a:rPr lang="en-US" altLang="zh-CN" b="0" i="1" smtClean="0">
                        <a:latin typeface="Cambria Math" panose="02040503050406030204" pitchFamily="18" charset="0"/>
                      </a:rPr>
                      <m:t>𝐺</m:t>
                    </m:r>
                  </m:oMath>
                </a14:m>
                <a:r>
                  <a:rPr lang="zh-CN" altLang="en-US" dirty="0"/>
                  <a:t>中工作，生成元为</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m:t>
                    </m:r>
                  </m:oMath>
                </a14:m>
                <a:endParaRPr lang="en-US" altLang="zh-CN" dirty="0"/>
              </a:p>
              <a:p>
                <a:pPr>
                  <a:lnSpc>
                    <a:spcPct val="150000"/>
                  </a:lnSpc>
                </a:pPr>
                <a14:m>
                  <m:oMath xmlns:m="http://schemas.openxmlformats.org/officeDocument/2006/math">
                    <m:r>
                      <a:rPr lang="zh-CN" altLang="en-US" i="1" dirty="0" smtClean="0">
                        <a:latin typeface="Cambria Math" panose="02040503050406030204" pitchFamily="18" charset="0"/>
                      </a:rPr>
                      <m:t>𝐾𝑒𝑦𝐺𝑒𝑛</m:t>
                    </m:r>
                    <m:r>
                      <a:rPr lang="en-US" altLang="zh-CN" i="1" dirty="0">
                        <a:latin typeface="Cambria Math" panose="02040503050406030204" pitchFamily="18" charset="0"/>
                      </a:rPr>
                      <m:t>(</m:t>
                    </m:r>
                    <m:r>
                      <a:rPr lang="zh-CN" altLang="en-US" i="1" dirty="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随机选择</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𝑝</m:t>
                        </m:r>
                      </m:sub>
                    </m:sSub>
                  </m:oMath>
                </a14:m>
                <a:r>
                  <a:rPr lang="en-US" altLang="zh-CN" dirty="0"/>
                  <a:t>, </a:t>
                </a:r>
                <a:r>
                  <a:rPr lang="zh-CN" altLang="en-US" dirty="0"/>
                  <a:t>计算</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oMath>
                </a14:m>
                <a:r>
                  <a:rPr lang="en-US" altLang="zh-CN" dirty="0"/>
                  <a:t> </a:t>
                </a:r>
                <a:r>
                  <a:rPr lang="zh-CN" altLang="en-US" dirty="0"/>
                  <a:t>公钥为</a:t>
                </a:r>
                <a14:m>
                  <m:oMath xmlns:m="http://schemas.openxmlformats.org/officeDocument/2006/math">
                    <m:r>
                      <a:rPr lang="en-US" altLang="zh-CN" b="0" i="1" smtClean="0">
                        <a:latin typeface="Cambria Math" panose="02040503050406030204" pitchFamily="18" charset="0"/>
                      </a:rPr>
                      <m:t>h</m:t>
                    </m:r>
                  </m:oMath>
                </a14:m>
                <a:r>
                  <a:rPr lang="en-US" altLang="zh-CN" dirty="0"/>
                  <a:t>, </a:t>
                </a:r>
                <a:r>
                  <a:rPr lang="zh-CN" altLang="en-US" dirty="0"/>
                  <a:t>私钥为</a:t>
                </a:r>
                <a14:m>
                  <m:oMath xmlns:m="http://schemas.openxmlformats.org/officeDocument/2006/math">
                    <m:r>
                      <a:rPr lang="en-US" altLang="zh-CN" b="0" i="1" smtClean="0">
                        <a:latin typeface="Cambria Math" panose="02040503050406030204" pitchFamily="18" charset="0"/>
                      </a:rPr>
                      <m:t>𝑥</m:t>
                    </m:r>
                  </m:oMath>
                </a14:m>
                <a:r>
                  <a:rPr lang="en-US" altLang="zh-CN" dirty="0"/>
                  <a:t>.</a:t>
                </a:r>
              </a:p>
              <a:p>
                <a:pPr>
                  <a:lnSpc>
                    <a:spcPct val="150000"/>
                  </a:lnSpc>
                </a:pPr>
                <a14:m>
                  <m:oMath xmlns:m="http://schemas.openxmlformats.org/officeDocument/2006/math">
                    <m:r>
                      <a:rPr lang="zh-CN" altLang="en-US" i="1" dirty="0" smtClean="0">
                        <a:latin typeface="Cambria Math" panose="02040503050406030204" pitchFamily="18" charset="0"/>
                      </a:rPr>
                      <m:t>𝐸𝑛𝑐</m:t>
                    </m:r>
                    <m:r>
                      <a:rPr lang="en-US" altLang="zh-CN" i="1" dirty="0">
                        <a:latin typeface="Cambria Math" panose="02040503050406030204" pitchFamily="18" charset="0"/>
                      </a:rPr>
                      <m:t>(</m:t>
                    </m:r>
                    <m:r>
                      <a:rPr lang="zh-CN" altLang="en-US" i="1" dirty="0">
                        <a:latin typeface="Cambria Math" panose="02040503050406030204" pitchFamily="18" charset="0"/>
                      </a:rPr>
                      <m:t>𝑚</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t>
                </a:r>
                <a:r>
                  <a:rPr lang="zh-CN" altLang="en-US" dirty="0"/>
                  <a:t>随机选择</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𝑝</m:t>
                        </m:r>
                      </m:sub>
                    </m:sSub>
                  </m:oMath>
                </a14:m>
                <a:r>
                  <a:rPr lang="en-US" altLang="zh-CN" dirty="0"/>
                  <a:t>, </a:t>
                </a:r>
                <a:r>
                  <a:rPr lang="zh-CN" altLang="en-US" dirty="0"/>
                  <a:t>计算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𝑟</m:t>
                        </m:r>
                      </m:sup>
                    </m:sSup>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𝑟</m:t>
                        </m:r>
                      </m:sup>
                    </m:sSup>
                  </m:oMath>
                </a14:m>
                <a:r>
                  <a:rPr lang="en-US" altLang="zh-CN" dirty="0"/>
                  <a:t>. </a:t>
                </a:r>
                <a:r>
                  <a:rPr lang="zh-CN" altLang="en-US" dirty="0"/>
                  <a:t>密文为</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&gt;</m:t>
                    </m:r>
                  </m:oMath>
                </a14:m>
                <a:endParaRPr lang="en-US" altLang="zh-CN" dirty="0"/>
              </a:p>
              <a:p>
                <a:pPr>
                  <a:lnSpc>
                    <a:spcPct val="150000"/>
                  </a:lnSpc>
                </a:pPr>
                <a14:m>
                  <m:oMath xmlns:m="http://schemas.openxmlformats.org/officeDocument/2006/math">
                    <m:r>
                      <a:rPr lang="zh-CN" altLang="en-US" i="1" dirty="0" smtClean="0">
                        <a:latin typeface="Cambria Math" panose="02040503050406030204" pitchFamily="18" charset="0"/>
                      </a:rPr>
                      <m:t>𝐷𝑒𝑐</m:t>
                    </m:r>
                    <m:r>
                      <a:rPr lang="en-US" altLang="zh-CN" i="1" dirty="0">
                        <a:latin typeface="Cambria Math" panose="02040503050406030204" pitchFamily="18" charset="0"/>
                      </a:rPr>
                      <m:t>(</m:t>
                    </m:r>
                    <m:r>
                      <a:rPr lang="zh-CN" altLang="en-US" i="1" dirty="0">
                        <a:latin typeface="Cambria Math" panose="02040503050406030204" pitchFamily="18" charset="0"/>
                      </a:rPr>
                      <m:t>𝑐</m:t>
                    </m:r>
                    <m:r>
                      <a:rPr lang="en-US" altLang="zh-CN" i="1" dirty="0">
                        <a:latin typeface="Cambria Math" panose="02040503050406030204" pitchFamily="18" charset="0"/>
                      </a:rPr>
                      <m:t>,</m:t>
                    </m:r>
                    <m:r>
                      <a:rPr lang="en-US" altLang="zh-CN" b="0" i="1" dirty="0" smtClean="0">
                        <a:latin typeface="Cambria Math" panose="02040503050406030204" pitchFamily="18" charset="0"/>
                      </a:rPr>
                      <m:t>𝑥</m:t>
                    </m:r>
                    <m:r>
                      <a:rPr lang="en-US" altLang="zh-CN" i="1" dirty="0">
                        <a:latin typeface="Cambria Math" panose="02040503050406030204" pitchFamily="18" charset="0"/>
                      </a:rPr>
                      <m:t>): </m:t>
                    </m:r>
                  </m:oMath>
                </a14:m>
                <a:r>
                  <a:rPr lang="zh-CN" altLang="en-US" dirty="0"/>
                  <a:t>输入密文𝑐</a:t>
                </a:r>
                <a:r>
                  <a:rPr lang="en-US" altLang="zh-CN" dirty="0"/>
                  <a:t>, </a:t>
                </a:r>
                <a:r>
                  <a:rPr lang="zh-CN" altLang="en-US" dirty="0"/>
                  <a:t>密钥</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输出消息</a:t>
                </a:r>
                <a14:m>
                  <m:oMath xmlns:m="http://schemas.openxmlformats.org/officeDocument/2006/math">
                    <m:r>
                      <a:rPr lang="zh-CN" altLang="en-US" i="1" dirty="0" smtClean="0">
                        <a:latin typeface="Cambria Math" panose="02040503050406030204" pitchFamily="18" charset="0"/>
                      </a:rPr>
                      <m:t>𝑚</m:t>
                    </m:r>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𝑥</m:t>
                        </m:r>
                      </m:sup>
                    </m:sSubSup>
                    <m:r>
                      <a:rPr lang="en-US" altLang="zh-CN" i="1" dirty="0">
                        <a:latin typeface="Cambria Math" panose="02040503050406030204" pitchFamily="18" charset="0"/>
                      </a:rPr>
                      <m:t>.</m:t>
                    </m:r>
                  </m:oMath>
                </a14:m>
                <a:endParaRPr lang="en-US" altLang="zh-CN" dirty="0"/>
              </a:p>
              <a:p>
                <a:pPr>
                  <a:lnSpc>
                    <a:spcPct val="150000"/>
                  </a:lnSpc>
                </a:pPr>
                <a:endParaRPr lang="en-US" altLang="zh-CN" dirty="0"/>
              </a:p>
              <a:p>
                <a:pPr>
                  <a:lnSpc>
                    <a:spcPct val="150000"/>
                  </a:lnSpc>
                </a:pPr>
                <a:r>
                  <a:rPr lang="zh-CN" altLang="en-US" dirty="0"/>
                  <a:t>如果群</a:t>
                </a:r>
                <a14:m>
                  <m:oMath xmlns:m="http://schemas.openxmlformats.org/officeDocument/2006/math">
                    <m:r>
                      <a:rPr lang="en-US" altLang="zh-CN" b="0" i="1" smtClean="0">
                        <a:latin typeface="Cambria Math" panose="02040503050406030204" pitchFamily="18" charset="0"/>
                      </a:rPr>
                      <m:t>𝐺</m:t>
                    </m:r>
                  </m:oMath>
                </a14:m>
                <a:r>
                  <a:rPr lang="zh-CN" altLang="en-US" dirty="0"/>
                  <a:t>中的离散对数问题是难问题，那么该算法是安全的加密算法。</a:t>
                </a:r>
                <a:endParaRPr lang="en-US" altLang="zh-CN" dirty="0"/>
              </a:p>
              <a:p>
                <a:pPr>
                  <a:lnSpc>
                    <a:spcPct val="150000"/>
                  </a:lnSpc>
                </a:pPr>
                <a:endParaRPr lang="en-US" altLang="zh-CN" dirty="0"/>
              </a:p>
              <a:p>
                <a:pPr lvl="0">
                  <a:lnSpc>
                    <a:spcPct val="150000"/>
                  </a:lnSpc>
                  <a:defRPr/>
                </a:pPr>
                <a:r>
                  <a:rPr lang="zh-CN" altLang="en-US" dirty="0">
                    <a:solidFill>
                      <a:srgbClr val="000000"/>
                    </a:solidFill>
                  </a:rPr>
                  <a:t>加密算法的两个基本原则：</a:t>
                </a:r>
                <a:endParaRPr lang="en-US" altLang="zh-CN" dirty="0">
                  <a:solidFill>
                    <a:srgbClr val="000000"/>
                  </a:solidFill>
                </a:endParaRPr>
              </a:p>
              <a:p>
                <a:pPr marL="342900" lvl="0" indent="-342900">
                  <a:lnSpc>
                    <a:spcPct val="150000"/>
                  </a:lnSpc>
                  <a:buFontTx/>
                  <a:buAutoNum type="arabicPeriod"/>
                  <a:defRPr/>
                </a:pPr>
                <a:r>
                  <a:rPr lang="zh-CN" altLang="en-US" dirty="0">
                    <a:solidFill>
                      <a:srgbClr val="000000"/>
                    </a:solidFill>
                  </a:rPr>
                  <a:t>密钥空间要足够大。</a:t>
                </a:r>
                <a:endParaRPr lang="en-US" altLang="zh-CN" dirty="0">
                  <a:solidFill>
                    <a:srgbClr val="000000"/>
                  </a:solidFill>
                </a:endParaRPr>
              </a:p>
              <a:p>
                <a:pPr marL="342900" lvl="0" indent="-342900">
                  <a:lnSpc>
                    <a:spcPct val="150000"/>
                  </a:lnSpc>
                  <a:buFontTx/>
                  <a:buAutoNum type="arabicPeriod"/>
                  <a:defRPr/>
                </a:pPr>
                <a:r>
                  <a:rPr lang="zh-CN" altLang="en-US" dirty="0">
                    <a:solidFill>
                      <a:srgbClr val="000000"/>
                    </a:solidFill>
                  </a:rPr>
                  <a:t>加密算法必须是随机性的。</a:t>
                </a:r>
                <a:endParaRPr lang="en-US" altLang="zh-CN" dirty="0">
                  <a:solidFill>
                    <a:srgbClr val="000000"/>
                  </a:solidFill>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5095049"/>
              </a:xfrm>
              <a:prstGeom prst="rect">
                <a:avLst/>
              </a:prstGeom>
              <a:blipFill>
                <a:blip r:embed="rId3"/>
                <a:stretch>
                  <a:fillRect l="-625" b="-11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681678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spc="600" dirty="0">
                  <a:solidFill>
                    <a:srgbClr val="FFFFFF"/>
                  </a:solidFill>
                  <a:latin typeface="微软雅黑 Light" panose="020F0502020204030204"/>
                  <a:cs typeface="+mn-ea"/>
                  <a:sym typeface="+mn-lt"/>
                </a:rPr>
                <a:t>同态加密</a:t>
              </a:r>
              <a:endPar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10073022" cy="3784306"/>
              </a:xfrm>
              <a:prstGeom prst="rect">
                <a:avLst/>
              </a:prstGeom>
              <a:noFill/>
            </p:spPr>
            <p:txBody>
              <a:bodyPr wrap="square" rtlCol="0">
                <a:spAutoFit/>
              </a:bodyPr>
              <a:lstStyle/>
              <a:p>
                <a:pPr lvl="0">
                  <a:lnSpc>
                    <a:spcPct val="150000"/>
                  </a:lnSpc>
                </a:pPr>
                <a:r>
                  <a:rPr lang="zh-CN" altLang="en-US" dirty="0">
                    <a:solidFill>
                      <a:srgbClr val="000000"/>
                    </a:solidFill>
                    <a:latin typeface="微软雅黑 Light" panose="020F0502020204030204"/>
                  </a:rPr>
                  <a:t>传统的加密算法，用户在对数据进行加密后，其他不含有私钥的用户</a:t>
                </a:r>
                <a:r>
                  <a:rPr lang="zh-CN" altLang="en-US" dirty="0">
                    <a:solidFill>
                      <a:srgbClr val="000000"/>
                    </a:solidFill>
                  </a:rPr>
                  <a:t>无法对密文进行操作，对密文的任何改动都将导致无法解密。</a:t>
                </a:r>
                <a:endParaRPr lang="en-US" altLang="zh-CN" dirty="0">
                  <a:solidFill>
                    <a:srgbClr val="000000"/>
                  </a:solidFill>
                </a:endParaRPr>
              </a:p>
              <a:p>
                <a:pPr lvl="0">
                  <a:lnSpc>
                    <a:spcPct val="150000"/>
                  </a:lnSpc>
                </a:pPr>
                <a:r>
                  <a:rPr lang="zh-CN" altLang="en-US" dirty="0">
                    <a:solidFill>
                      <a:srgbClr val="000000"/>
                    </a:solidFill>
                  </a:rPr>
                  <a:t>同态加密允许人们对密文进行特定形式的代数运算得到仍然是加密的结果，将其解密所得到的结果与对明文进行同样的运算结果一样。人们可以在加密的数据中进行诸如相加、比较等操作，得出正确的结果。而操作过程中无需进行解密，直接在密文上操作即可。</a:t>
                </a:r>
                <a:endParaRPr lang="en-US" altLang="zh-CN" dirty="0">
                  <a:solidFill>
                    <a:srgbClr val="000000"/>
                  </a:solidFill>
                </a:endParaRPr>
              </a:p>
              <a:p>
                <a:pPr lvl="0">
                  <a:lnSpc>
                    <a:spcPct val="150000"/>
                  </a:lnSpc>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例如</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𝑒𝑙𝑔𝑎𝑚𝑎𝑙</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就有乘法同态性</a:t>
                </a:r>
                <a:r>
                  <a:rPr lang="zh-CN" altLang="en-US" dirty="0">
                    <a:solidFill>
                      <a:srgbClr val="000000"/>
                    </a:solidFill>
                    <a:latin typeface="微软雅黑 Light" panose="020F0502020204030204"/>
                  </a:rPr>
                  <a:t>（在公钥使用相同的情况下）</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r>
                  <a:rPr kumimoji="0" lang="zh-CN" altLang="en-US" sz="1800" b="0" u="none" strike="noStrike" kern="1200" cap="none" spc="0" normalizeH="0" baseline="0" noProof="0" dirty="0">
                    <a:ln>
                      <a:noFill/>
                    </a:ln>
                    <a:solidFill>
                      <a:srgbClr val="000000"/>
                    </a:solidFill>
                    <a:effectLst/>
                    <a:uLnTx/>
                    <a:uFillTx/>
                    <a:cs typeface="+mn-cs"/>
                  </a:rPr>
                  <a:t>对密文相乘得</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𝐸𝑛𝑐</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𝐸𝑛𝑐</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sup>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𝑟</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sup>
                        </m:sSup>
                      </m:e>
                    </m:d>
                    <m:r>
                      <a:rPr lang="en-US" altLang="zh-CN" i="1">
                        <a:solidFill>
                          <a:srgbClr val="000000"/>
                        </a:solidFill>
                        <a:latin typeface="Cambria Math" panose="02040503050406030204" pitchFamily="18" charset="0"/>
                      </a:rPr>
                      <m:t>∗</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e>
                    </m:d>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1</m:t>
                        </m:r>
                      </m:sub>
                    </m:sSub>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h</m:t>
                        </m:r>
                      </m:e>
                      <m:sup>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𝑟</m:t>
                            </m:r>
                          </m:e>
                          <m:sub>
                            <m:r>
                              <a:rPr lang="en-US" altLang="zh-CN" b="0" i="1" smtClean="0">
                                <a:solidFill>
                                  <a:srgbClr val="000000"/>
                                </a:solidFill>
                                <a:latin typeface="Cambria Math" panose="02040503050406030204" pitchFamily="18" charset="0"/>
                              </a:rPr>
                              <m:t>2</m:t>
                            </m:r>
                          </m:sub>
                        </m:sSub>
                      </m:sup>
                    </m:sSup>
                    <m:r>
                      <a:rPr lang="en-US" altLang="zh-CN" b="0" i="1" smtClean="0">
                        <a:solidFill>
                          <a:srgbClr val="000000"/>
                        </a:solidFill>
                        <a:latin typeface="Cambria Math" panose="02040503050406030204" pitchFamily="18" charset="0"/>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pPr>
                <a:r>
                  <a:rPr lang="zh-CN" altLang="en-US" dirty="0">
                    <a:solidFill>
                      <a:srgbClr val="000000"/>
                    </a:solidFill>
                    <a:latin typeface="微软雅黑 Light" panose="020F0502020204030204"/>
                  </a:rPr>
                  <a:t>对其解密我们得</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1</m:t>
                        </m:r>
                      </m:sub>
                    </m:sSub>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为明文相乘。</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10073022" cy="3784306"/>
              </a:xfrm>
              <a:prstGeom prst="rect">
                <a:avLst/>
              </a:prstGeom>
              <a:blipFill>
                <a:blip r:embed="rId3"/>
                <a:stretch>
                  <a:fillRect l="-484" r="-182" b="-16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802485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密钥</a:t>
              </a:r>
              <a:r>
                <a:rPr lang="zh-CN" altLang="en-US" sz="2400" spc="600" dirty="0">
                  <a:solidFill>
                    <a:srgbClr val="FFFFFF"/>
                  </a:solidFill>
                  <a:latin typeface="微软雅黑 Light" panose="020F0502020204030204"/>
                  <a:cs typeface="+mn-ea"/>
                  <a:sym typeface="+mn-lt"/>
                </a:rPr>
                <a:t>交换</a:t>
              </a:r>
              <a:endPar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endParaRP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45953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假设</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双方需要共同协商一个加密用的密钥，而不泄露自己的私有消息。</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dirty="0">
                  <a:solidFill>
                    <a:srgbClr val="000000"/>
                  </a:solidFill>
                  <a:latin typeface="微软雅黑 Light"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𝐷𝐻</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密钥交换：</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双方选择共同的</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𝑝</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阶循环群</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𝐺</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生成元为</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14:m>
                  <m:oMath xmlns:m="http://schemas.openxmlformats.org/officeDocument/2006/math">
                    <m:r>
                      <a:rPr lang="en-US" altLang="zh-CN" b="0" i="1" smtClean="0">
                        <a:solidFill>
                          <a:srgbClr val="000000"/>
                        </a:solidFill>
                        <a:latin typeface="Cambria Math" panose="02040503050406030204" pitchFamily="18" charset="0"/>
                      </a:rPr>
                      <m:t>𝐴</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选取</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𝑍</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𝑝</m:t>
                        </m:r>
                      </m:sub>
                    </m:sSub>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计算</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𝑥</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保密，</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h</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sub>
                    </m:sSub>
                  </m:oMath>
                </a14:m>
                <a:r>
                  <a:rPr lang="zh-CN" altLang="en-US" i="0" dirty="0">
                    <a:solidFill>
                      <a:srgbClr val="000000"/>
                    </a:solidFill>
                    <a:latin typeface="+mj-lt"/>
                  </a:rPr>
                  <a:t>发送给</a:t>
                </a:r>
                <a14:m>
                  <m:oMath xmlns:m="http://schemas.openxmlformats.org/officeDocument/2006/math">
                    <m:r>
                      <a:rPr lang="en-US" altLang="zh-CN" b="0" i="1" smtClean="0">
                        <a:solidFill>
                          <a:srgbClr val="000000"/>
                        </a:solidFill>
                        <a:latin typeface="Cambria Math" panose="02040503050406030204" pitchFamily="18" charset="0"/>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342900" indent="-342900">
                  <a:lnSpc>
                    <a:spcPct val="150000"/>
                  </a:lnSpc>
                  <a:buFontTx/>
                  <a:buAutoNum type="arabicPeriod"/>
                </a:pPr>
                <a14:m>
                  <m:oMath xmlns:m="http://schemas.openxmlformats.org/officeDocument/2006/math">
                    <m:r>
                      <a:rPr lang="en-US" altLang="zh-CN" b="0" i="1" smtClean="0">
                        <a:solidFill>
                          <a:srgbClr val="000000"/>
                        </a:solidFill>
                        <a:latin typeface="Cambria Math" panose="02040503050406030204" pitchFamily="18" charset="0"/>
                      </a:rPr>
                      <m:t>𝐵</m:t>
                    </m:r>
                  </m:oMath>
                </a14:m>
                <a:r>
                  <a:rPr lang="zh-CN" altLang="en-US" dirty="0">
                    <a:solidFill>
                      <a:srgbClr val="000000"/>
                    </a:solidFill>
                  </a:rPr>
                  <a:t>选取</a:t>
                </a:r>
                <a14:m>
                  <m:oMath xmlns:m="http://schemas.openxmlformats.org/officeDocument/2006/math">
                    <m:r>
                      <a:rPr lang="en-US" altLang="zh-CN" b="0" i="1" dirty="0" smtClean="0">
                        <a:solidFill>
                          <a:srgbClr val="000000"/>
                        </a:solidFill>
                        <a:latin typeface="Cambria Math" panose="02040503050406030204" pitchFamily="18" charset="0"/>
                      </a:rPr>
                      <m:t>𝑦</m:t>
                    </m:r>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𝑍</m:t>
                        </m:r>
                      </m:e>
                      <m:sub>
                        <m:r>
                          <a:rPr lang="en-US" altLang="zh-CN" i="1" dirty="0">
                            <a:solidFill>
                              <a:srgbClr val="000000"/>
                            </a:solidFill>
                            <a:latin typeface="Cambria Math" panose="02040503050406030204" pitchFamily="18" charset="0"/>
                          </a:rPr>
                          <m:t>𝑝</m:t>
                        </m:r>
                      </m:sub>
                    </m:sSub>
                  </m:oMath>
                </a14:m>
                <a:r>
                  <a:rPr lang="en-US" altLang="zh-CN" dirty="0">
                    <a:solidFill>
                      <a:srgbClr val="000000"/>
                    </a:solidFill>
                  </a:rPr>
                  <a:t>, </a:t>
                </a:r>
                <a:r>
                  <a:rPr lang="zh-CN" altLang="en-US" dirty="0">
                    <a:solidFill>
                      <a:srgbClr val="000000"/>
                    </a:solidFill>
                  </a:rPr>
                  <a:t>计算</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h</m:t>
                        </m:r>
                      </m:e>
                      <m:sub>
                        <m:r>
                          <a:rPr lang="en-US" altLang="zh-CN" b="0" i="1" smtClean="0">
                            <a:solidFill>
                              <a:srgbClr val="000000"/>
                            </a:solidFill>
                            <a:latin typeface="Cambria Math" panose="02040503050406030204" pitchFamily="18" charset="0"/>
                          </a:rPr>
                          <m:t>𝑏</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𝑦</m:t>
                        </m:r>
                      </m:sup>
                    </m:sSup>
                    <m:r>
                      <a:rPr lang="en-US" altLang="zh-CN" b="0" i="1" smtClean="0">
                        <a:solidFill>
                          <a:srgbClr val="000000"/>
                        </a:solidFill>
                        <a:latin typeface="Cambria Math" panose="02040503050406030204" pitchFamily="18" charset="0"/>
                      </a:rPr>
                      <m:t>,</m:t>
                    </m:r>
                  </m:oMath>
                </a14:m>
                <a:r>
                  <a:rPr lang="en-US" altLang="zh-CN" dirty="0">
                    <a:solidFill>
                      <a:srgbClr val="000000"/>
                    </a:solidFill>
                  </a:rPr>
                  <a:t> </a:t>
                </a:r>
                <a14:m>
                  <m:oMath xmlns:m="http://schemas.openxmlformats.org/officeDocument/2006/math">
                    <m:r>
                      <a:rPr lang="en-US" altLang="zh-CN" b="0" i="1" dirty="0" smtClean="0">
                        <a:solidFill>
                          <a:srgbClr val="000000"/>
                        </a:solidFill>
                        <a:latin typeface="Cambria Math" panose="02040503050406030204" pitchFamily="18" charset="0"/>
                      </a:rPr>
                      <m:t>𝑦</m:t>
                    </m:r>
                  </m:oMath>
                </a14:m>
                <a:r>
                  <a:rPr lang="zh-CN" altLang="en-US" dirty="0">
                    <a:solidFill>
                      <a:srgbClr val="000000"/>
                    </a:solidFill>
                  </a:rPr>
                  <a:t>保密，</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h</m:t>
                        </m:r>
                      </m:e>
                      <m:sub>
                        <m:r>
                          <a:rPr lang="en-US" altLang="zh-CN" b="0" i="1" smtClean="0">
                            <a:solidFill>
                              <a:srgbClr val="000000"/>
                            </a:solidFill>
                            <a:latin typeface="Cambria Math" panose="02040503050406030204" pitchFamily="18" charset="0"/>
                          </a:rPr>
                          <m:t>𝑏</m:t>
                        </m:r>
                      </m:sub>
                    </m:sSub>
                  </m:oMath>
                </a14:m>
                <a:r>
                  <a:rPr lang="zh-CN" altLang="en-US" dirty="0">
                    <a:solidFill>
                      <a:srgbClr val="000000"/>
                    </a:solidFill>
                  </a:rPr>
                  <a:t>发送给</a:t>
                </a:r>
                <a14:m>
                  <m:oMath xmlns:m="http://schemas.openxmlformats.org/officeDocument/2006/math">
                    <m:r>
                      <a:rPr lang="en-US" altLang="zh-CN" b="0" i="1" smtClean="0">
                        <a:solidFill>
                          <a:srgbClr val="000000"/>
                        </a:solidFill>
                        <a:latin typeface="Cambria Math" panose="02040503050406030204" pitchFamily="18" charset="0"/>
                      </a:rPr>
                      <m:t>𝐴</m:t>
                    </m:r>
                  </m:oMath>
                </a14:m>
                <a:r>
                  <a:rPr lang="zh-CN" altLang="en-US" dirty="0">
                    <a:solidFill>
                      <a:srgbClr val="000000"/>
                    </a:solidFill>
                  </a:rPr>
                  <a:t>。</a:t>
                </a:r>
                <a:endParaRPr lang="en-US" altLang="zh-CN" dirty="0">
                  <a:solidFill>
                    <a:srgbClr val="000000"/>
                  </a:solidFill>
                </a:endParaRPr>
              </a:p>
              <a:p>
                <a:pPr marL="342900" indent="-342900">
                  <a:lnSpc>
                    <a:spcPct val="150000"/>
                  </a:lnSpc>
                  <a:buFontTx/>
                  <a:buAutoNum type="arabicPeriod"/>
                </a:pPr>
                <a14:m>
                  <m:oMath xmlns:m="http://schemas.openxmlformats.org/officeDocument/2006/math">
                    <m:r>
                      <a:rPr lang="en-US" altLang="zh-CN" b="0" i="1" smtClean="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h</m:t>
                        </m:r>
                      </m:e>
                      <m:sub>
                        <m:r>
                          <a:rPr lang="en-US" altLang="zh-CN" b="0" i="1" dirty="0" smtClean="0">
                            <a:solidFill>
                              <a:srgbClr val="000000"/>
                            </a:solidFill>
                            <a:latin typeface="Cambria Math" panose="02040503050406030204" pitchFamily="18" charset="0"/>
                          </a:rPr>
                          <m:t>𝑏</m:t>
                        </m:r>
                      </m:sub>
                      <m:sup>
                        <m:r>
                          <a:rPr lang="en-US" altLang="zh-CN" b="0" i="1" dirty="0" smtClean="0">
                            <a:solidFill>
                              <a:srgbClr val="000000"/>
                            </a:solidFill>
                            <a:latin typeface="Cambria Math" panose="02040503050406030204" pitchFamily="18" charset="0"/>
                          </a:rPr>
                          <m:t>𝑥</m:t>
                        </m:r>
                      </m:sup>
                    </m:sSubSup>
                    <m:r>
                      <a:rPr lang="en-US" altLang="zh-CN" b="0" i="1" dirty="0" smtClean="0">
                        <a:solidFill>
                          <a:srgbClr val="000000"/>
                        </a:solidFill>
                        <a:latin typeface="Cambria Math" panose="02040503050406030204" pitchFamily="18" charset="0"/>
                      </a:rPr>
                      <m:t>=</m:t>
                    </m:r>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𝑦𝑥</m:t>
                        </m:r>
                      </m:sup>
                    </m:sSup>
                    <m:r>
                      <a:rPr lang="en-US" altLang="zh-CN" b="0" i="1" dirty="0" smtClean="0">
                        <a:solidFill>
                          <a:srgbClr val="000000"/>
                        </a:solidFill>
                        <a:latin typeface="Cambria Math" panose="02040503050406030204" pitchFamily="18" charset="0"/>
                      </a:rPr>
                      <m:t>,</m:t>
                    </m:r>
                  </m:oMath>
                </a14:m>
                <a:r>
                  <a:rPr lang="en-US" altLang="zh-CN" dirty="0">
                    <a:solidFill>
                      <a:srgbClr val="000000"/>
                    </a:solidFill>
                  </a:rPr>
                  <a:t> </a:t>
                </a:r>
                <a14:m>
                  <m:oMath xmlns:m="http://schemas.openxmlformats.org/officeDocument/2006/math">
                    <m:r>
                      <a:rPr lang="en-US" altLang="zh-CN" b="0" i="1" dirty="0" smtClean="0">
                        <a:solidFill>
                          <a:srgbClr val="000000"/>
                        </a:solidFill>
                        <a:latin typeface="Cambria Math" panose="02040503050406030204" pitchFamily="18" charset="0"/>
                      </a:rPr>
                      <m:t>𝐵</m:t>
                    </m:r>
                  </m:oMath>
                </a14:m>
                <a:r>
                  <a:rPr lang="zh-CN" altLang="en-US" dirty="0">
                    <a:solidFill>
                      <a:srgbClr val="000000"/>
                    </a:solidFill>
                  </a:rPr>
                  <a:t>计算</a:t>
                </a:r>
                <a14:m>
                  <m:oMath xmlns:m="http://schemas.openxmlformats.org/officeDocument/2006/math">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h</m:t>
                        </m:r>
                      </m:e>
                      <m:sub>
                        <m:r>
                          <a:rPr lang="en-US" altLang="zh-CN" b="0" i="1" dirty="0" smtClean="0">
                            <a:solidFill>
                              <a:srgbClr val="000000"/>
                            </a:solidFill>
                            <a:latin typeface="Cambria Math" panose="02040503050406030204" pitchFamily="18" charset="0"/>
                          </a:rPr>
                          <m:t>𝑎</m:t>
                        </m:r>
                      </m:sub>
                      <m:sup>
                        <m:r>
                          <a:rPr lang="en-US" altLang="zh-CN" b="0" i="1" dirty="0" smtClean="0">
                            <a:solidFill>
                              <a:srgbClr val="000000"/>
                            </a:solidFill>
                            <a:latin typeface="Cambria Math" panose="02040503050406030204" pitchFamily="18" charset="0"/>
                          </a:rPr>
                          <m:t>𝑦</m:t>
                        </m:r>
                      </m:sup>
                    </m:sSubSup>
                    <m:r>
                      <a:rPr lang="en-US" altLang="zh-CN" b="0" i="1" dirty="0" smtClean="0">
                        <a:solidFill>
                          <a:srgbClr val="000000"/>
                        </a:solidFill>
                        <a:latin typeface="Cambria Math" panose="02040503050406030204" pitchFamily="18" charset="0"/>
                      </a:rPr>
                      <m:t>=</m:t>
                    </m:r>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𝑥𝑦</m:t>
                        </m:r>
                      </m:sup>
                    </m:sSup>
                    <m:r>
                      <a:rPr lang="zh-CN" altLang="en-US" i="1" dirty="0">
                        <a:solidFill>
                          <a:srgbClr val="000000"/>
                        </a:solidFill>
                        <a:latin typeface="Cambria Math" panose="02040503050406030204" pitchFamily="18" charset="0"/>
                      </a:rPr>
                      <m:t>。</m:t>
                    </m:r>
                  </m:oMath>
                </a14:m>
                <a:endParaRPr lang="en-US" altLang="zh-CN" dirty="0">
                  <a:solidFill>
                    <a:srgbClr val="000000"/>
                  </a:solidFill>
                </a:endParaRPr>
              </a:p>
              <a:p>
                <a:pPr>
                  <a:lnSpc>
                    <a:spcPct val="150000"/>
                  </a:lnSpc>
                </a:pPr>
                <a:r>
                  <a:rPr lang="zh-CN" altLang="en-US" dirty="0">
                    <a:solidFill>
                      <a:srgbClr val="000000"/>
                    </a:solidFill>
                  </a:rPr>
                  <a:t>此时双方共同计算出了公钥</a:t>
                </a:r>
                <a14:m>
                  <m:oMath xmlns:m="http://schemas.openxmlformats.org/officeDocument/2006/math">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𝑥𝑦</m:t>
                        </m:r>
                      </m:sup>
                    </m:sSup>
                  </m:oMath>
                </a14:m>
                <a:r>
                  <a:rPr lang="en-US" altLang="zh-CN" dirty="0">
                    <a:solidFill>
                      <a:srgbClr val="000000"/>
                    </a:solidFill>
                  </a:rPr>
                  <a:t>, </a:t>
                </a:r>
                <a:r>
                  <a:rPr lang="zh-CN" altLang="en-US" dirty="0">
                    <a:solidFill>
                      <a:srgbClr val="000000"/>
                    </a:solidFill>
                  </a:rPr>
                  <a:t>而双方都无法知道</a:t>
                </a:r>
                <a14:m>
                  <m:oMath xmlns:m="http://schemas.openxmlformats.org/officeDocument/2006/math">
                    <m:r>
                      <a:rPr lang="en-US" altLang="zh-CN" b="0" i="1" smtClean="0">
                        <a:solidFill>
                          <a:srgbClr val="000000"/>
                        </a:solidFill>
                        <a:latin typeface="Cambria Math" panose="02040503050406030204" pitchFamily="18" charset="0"/>
                      </a:rPr>
                      <m:t>𝑥𝑦</m:t>
                    </m:r>
                  </m:oMath>
                </a14:m>
                <a:r>
                  <a:rPr lang="zh-CN" altLang="en-US" dirty="0">
                    <a:solidFill>
                      <a:srgbClr val="000000"/>
                    </a:solidFill>
                  </a:rPr>
                  <a:t>的值。</a:t>
                </a:r>
                <a:endParaRPr lang="en-US" altLang="zh-CN" dirty="0">
                  <a:solidFill>
                    <a:srgbClr val="000000"/>
                  </a:solidFill>
                </a:endParaRP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459537"/>
              </a:xfrm>
              <a:prstGeom prst="rect">
                <a:avLst/>
              </a:prstGeom>
              <a:blipFill>
                <a:blip r:embed="rId3"/>
                <a:stretch>
                  <a:fillRect l="-500" b="-17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015496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密钥交换</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430515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我们可以用密钥交换来构造一种这样的加密算法，对于加密后的数据，某一方单独无法进行解密操作，只有当双方都提供自己的私钥之后才能进行解密。</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例：</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双方用密钥交换协议生成公钥</a:t>
                </a:r>
                <a14:m>
                  <m:oMath xmlns:m="http://schemas.openxmlformats.org/officeDocument/2006/math">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h</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𝑥𝑦</m:t>
                        </m:r>
                      </m:sup>
                    </m:sSup>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双方都不知道私钥</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𝑥𝑦</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14:m>
                  <m:oMath xmlns:m="http://schemas.openxmlformats.org/officeDocument/2006/math">
                    <m:r>
                      <a:rPr lang="zh-CN" altLang="en-US" i="1" dirty="0">
                        <a:solidFill>
                          <a:srgbClr val="000000"/>
                        </a:solidFill>
                        <a:latin typeface="Cambria Math" panose="02040503050406030204" pitchFamily="18" charset="0"/>
                      </a:rPr>
                      <m:t>𝐸𝑛𝑐</m:t>
                    </m:r>
                    <m:r>
                      <a:rPr lang="en-US" altLang="zh-CN" i="1" dirty="0">
                        <a:solidFill>
                          <a:srgbClr val="000000"/>
                        </a:solidFill>
                        <a:latin typeface="Cambria Math" panose="02040503050406030204" pitchFamily="18" charset="0"/>
                      </a:rPr>
                      <m:t>(</m:t>
                    </m:r>
                    <m:r>
                      <a:rPr lang="zh-CN" altLang="en-US"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h</m:t>
                    </m:r>
                    <m:r>
                      <a:rPr lang="en-US" altLang="zh-CN" i="1" dirty="0">
                        <a:solidFill>
                          <a:srgbClr val="000000"/>
                        </a:solidFill>
                        <a:latin typeface="Cambria Math" panose="02040503050406030204" pitchFamily="18" charset="0"/>
                      </a:rPr>
                      <m:t>):</m:t>
                    </m:r>
                    <m:r>
                      <m:rPr>
                        <m:nor/>
                      </m:rPr>
                      <a:rPr lang="en-US" altLang="zh-CN" dirty="0">
                        <a:solidFill>
                          <a:srgbClr val="000000"/>
                        </a:solidFill>
                      </a:rPr>
                      <m:t> </m:t>
                    </m:r>
                    <m:r>
                      <m:rPr>
                        <m:nor/>
                      </m:rPr>
                      <a:rPr lang="zh-CN" altLang="en-US" dirty="0">
                        <a:solidFill>
                          <a:srgbClr val="000000"/>
                        </a:solidFill>
                      </a:rPr>
                      <m:t>随机选择</m:t>
                    </m:r>
                    <m:r>
                      <a:rPr lang="en-US" altLang="zh-CN" i="1">
                        <a:solidFill>
                          <a:srgbClr val="000000"/>
                        </a:solidFill>
                        <a:latin typeface="Cambria Math" panose="02040503050406030204" pitchFamily="18" charset="0"/>
                      </a:rPr>
                      <m:t>𝑟</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𝑍</m:t>
                        </m:r>
                      </m:e>
                      <m:sub>
                        <m:r>
                          <a:rPr lang="en-US" altLang="zh-CN" i="1">
                            <a:solidFill>
                              <a:srgbClr val="000000"/>
                            </a:solidFill>
                            <a:latin typeface="Cambria Math" panose="02040503050406030204" pitchFamily="18" charset="0"/>
                          </a:rPr>
                          <m:t>𝑝</m:t>
                        </m:r>
                      </m:sub>
                    </m:sSub>
                    <m:r>
                      <m:rPr>
                        <m:nor/>
                      </m:rPr>
                      <a:rPr lang="en-US" altLang="zh-CN" dirty="0">
                        <a:solidFill>
                          <a:srgbClr val="000000"/>
                        </a:solidFill>
                      </a:rPr>
                      <m:t>, </m:t>
                    </m:r>
                    <m:r>
                      <m:rPr>
                        <m:nor/>
                      </m:rPr>
                      <a:rPr lang="zh-CN" altLang="en-US" dirty="0">
                        <a:solidFill>
                          <a:srgbClr val="000000"/>
                        </a:solidFill>
                      </a:rPr>
                      <m:t>计算</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r>
                          <a:rPr lang="en-US" altLang="zh-CN" i="1">
                            <a:solidFill>
                              <a:srgbClr val="000000"/>
                            </a:solidFill>
                            <a:latin typeface="Cambria Math" panose="02040503050406030204" pitchFamily="18" charset="0"/>
                          </a:rPr>
                          <m:t>𝑟</m:t>
                        </m:r>
                      </m:sup>
                    </m:sSup>
                    <m:r>
                      <a:rPr lang="en-US" altLang="zh-CN" i="1">
                        <a:solidFill>
                          <a:srgbClr val="000000"/>
                        </a:solidFill>
                        <a:latin typeface="Cambria Math" panose="02040503050406030204" pitchFamily="18" charset="0"/>
                      </a:rPr>
                      <m:t>, </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𝑚</m:t>
                    </m:r>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r>
                          <a:rPr lang="en-US" altLang="zh-CN" i="1">
                            <a:solidFill>
                              <a:srgbClr val="000000"/>
                            </a:solidFill>
                            <a:latin typeface="Cambria Math" panose="02040503050406030204" pitchFamily="18" charset="0"/>
                          </a:rPr>
                          <m:t>𝑟</m:t>
                        </m:r>
                      </m:sup>
                    </m:sSup>
                    <m:r>
                      <m:rPr>
                        <m:nor/>
                      </m:rPr>
                      <a:rPr lang="en-US" altLang="zh-CN" dirty="0">
                        <a:solidFill>
                          <a:srgbClr val="000000"/>
                        </a:solidFill>
                      </a:rPr>
                      <m:t>. </m:t>
                    </m:r>
                    <m:r>
                      <m:rPr>
                        <m:nor/>
                      </m:rPr>
                      <a:rPr lang="zh-CN" altLang="en-US" dirty="0">
                        <a:solidFill>
                          <a:srgbClr val="000000"/>
                        </a:solidFill>
                      </a:rPr>
                      <m:t>密文为</m:t>
                    </m:r>
                    <m:r>
                      <a:rPr lang="en-US" altLang="zh-CN" i="1">
                        <a:solidFill>
                          <a:srgbClr val="000000"/>
                        </a:solidFill>
                        <a:latin typeface="Cambria Math" panose="02040503050406030204" pitchFamily="18" charset="0"/>
                      </a:rPr>
                      <m:t>𝑐</m:t>
                    </m:r>
                    <m:r>
                      <a:rPr lang="en-US" altLang="zh-CN" i="1">
                        <a:solidFill>
                          <a:srgbClr val="000000"/>
                        </a:solidFill>
                        <a:latin typeface="Cambria Math" panose="02040503050406030204" pitchFamily="18" charset="0"/>
                      </a:rPr>
                      <m:t>=&lt;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&gt;</m:t>
                    </m:r>
                  </m:oMath>
                </a14:m>
                <a:r>
                  <a:rPr lang="en-US" altLang="zh-CN" dirty="0">
                    <a:solidFill>
                      <a:srgbClr val="000000"/>
                    </a:solidFill>
                  </a:rPr>
                  <a:t>.</a:t>
                </a: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rPr>
                  <a:t>假设</a:t>
                </a:r>
                <a14:m>
                  <m:oMath xmlns:m="http://schemas.openxmlformats.org/officeDocument/2006/math">
                    <m:r>
                      <a:rPr lang="en-US" altLang="zh-CN" i="1" dirty="0" smtClean="0">
                        <a:solidFill>
                          <a:srgbClr val="000000"/>
                        </a:solidFill>
                        <a:latin typeface="Cambria Math" panose="02040503050406030204" pitchFamily="18" charset="0"/>
                      </a:rPr>
                      <m:t>𝐴𝐵</m:t>
                    </m:r>
                  </m:oMath>
                </a14:m>
                <a:r>
                  <a:rPr lang="zh-CN" altLang="en-US" dirty="0">
                    <a:solidFill>
                      <a:srgbClr val="000000"/>
                    </a:solidFill>
                  </a:rPr>
                  <a:t>双方接受到一段密文</a:t>
                </a:r>
                <a14:m>
                  <m:oMath xmlns:m="http://schemas.openxmlformats.org/officeDocument/2006/math">
                    <m:r>
                      <a:rPr lang="en-US" altLang="zh-CN" b="0" i="1" smtClean="0">
                        <a:solidFill>
                          <a:srgbClr val="000000"/>
                        </a:solidFill>
                        <a:latin typeface="Cambria Math" panose="02040503050406030204" pitchFamily="18" charset="0"/>
                      </a:rPr>
                      <m:t>𝑐</m:t>
                    </m:r>
                  </m:oMath>
                </a14:m>
                <a:r>
                  <a:rPr lang="zh-CN" altLang="en-US" dirty="0">
                    <a:solidFill>
                      <a:srgbClr val="000000"/>
                    </a:solidFill>
                  </a:rPr>
                  <a:t>，则双方需要共同协作才能解密。</a:t>
                </a:r>
                <a:endParaRPr lang="en-US" altLang="zh-CN" dirty="0">
                  <a:solidFill>
                    <a:srgbClr val="000000"/>
                  </a:solidFill>
                </a:endParaRPr>
              </a:p>
              <a:p>
                <a:pPr marL="800100" lvl="1" indent="-342900">
                  <a:lnSpc>
                    <a:spcPct val="150000"/>
                  </a:lnSpc>
                  <a:buFontTx/>
                  <a:buAutoNum type="arabicPeriod"/>
                </a:pP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sSub>
                      <m:sSubPr>
                        <m:ctrlPr>
                          <a:rPr lang="en-US" altLang="zh-CN" b="0" i="1" dirty="0" err="1"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b="0" i="1" dirty="0" err="1" smtClean="0">
                            <a:solidFill>
                              <a:srgbClr val="000000"/>
                            </a:solidFill>
                            <a:latin typeface="Cambria Math" panose="02040503050406030204" pitchFamily="18" charset="0"/>
                          </a:rPr>
                          <m:t>𝑎</m:t>
                        </m:r>
                      </m:sub>
                    </m:sSub>
                    <m:r>
                      <a:rPr lang="en-US" altLang="zh-CN" b="0" i="1" dirty="0" smtClean="0">
                        <a:solidFill>
                          <a:srgbClr val="000000"/>
                        </a:solidFill>
                        <a:latin typeface="Cambria Math" panose="02040503050406030204" pitchFamily="18" charset="0"/>
                      </a:rPr>
                      <m:t>=</m:t>
                    </m:r>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𝑐</m:t>
                        </m:r>
                      </m:e>
                      <m:sub>
                        <m:r>
                          <a:rPr lang="en-US" altLang="zh-CN" b="0" i="1" dirty="0" smtClean="0">
                            <a:solidFill>
                              <a:srgbClr val="000000"/>
                            </a:solidFill>
                            <a:latin typeface="Cambria Math" panose="02040503050406030204" pitchFamily="18" charset="0"/>
                          </a:rPr>
                          <m:t>1</m:t>
                        </m:r>
                      </m:sub>
                      <m:sup>
                        <m:r>
                          <a:rPr lang="en-US" altLang="zh-CN" b="0" i="1" dirty="0" smtClean="0">
                            <a:solidFill>
                              <a:srgbClr val="000000"/>
                            </a:solidFill>
                            <a:latin typeface="Cambria Math" panose="02040503050406030204" pitchFamily="18" charset="0"/>
                          </a:rPr>
                          <m:t>𝑥</m:t>
                        </m:r>
                      </m:sup>
                    </m:sSubSup>
                    <m:r>
                      <a:rPr lang="en-US" altLang="zh-CN" b="0" i="1" dirty="0" smtClean="0">
                        <a:solidFill>
                          <a:srgbClr val="000000"/>
                        </a:solidFill>
                        <a:latin typeface="Cambria Math" panose="02040503050406030204" pitchFamily="18" charset="0"/>
                      </a:rPr>
                      <m:t>=</m:t>
                    </m:r>
                    <m:sSup>
                      <m:sSupPr>
                        <m:ctrlPr>
                          <a:rPr lang="en-US" altLang="zh-CN" b="0" i="1" dirty="0" err="1" smtClean="0">
                            <a:solidFill>
                              <a:srgbClr val="000000"/>
                            </a:solidFill>
                            <a:latin typeface="Cambria Math" panose="02040503050406030204" pitchFamily="18" charset="0"/>
                          </a:rPr>
                        </m:ctrlPr>
                      </m:sSupPr>
                      <m:e>
                        <m:r>
                          <a:rPr lang="en-US" altLang="zh-CN" b="0" i="1" dirty="0" err="1" smtClean="0">
                            <a:solidFill>
                              <a:srgbClr val="000000"/>
                            </a:solidFill>
                            <a:latin typeface="Cambria Math" panose="02040503050406030204" pitchFamily="18" charset="0"/>
                          </a:rPr>
                          <m:t>𝑔</m:t>
                        </m:r>
                      </m:e>
                      <m:sup>
                        <m:r>
                          <a:rPr lang="en-US" altLang="zh-CN" b="0" i="1" dirty="0" err="1" smtClean="0">
                            <a:solidFill>
                              <a:srgbClr val="000000"/>
                            </a:solidFill>
                            <a:latin typeface="Cambria Math" panose="02040503050406030204" pitchFamily="18" charset="0"/>
                          </a:rPr>
                          <m:t>𝑟𝑥</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b="0" i="1" smtClean="0">
                        <a:solidFill>
                          <a:srgbClr val="000000"/>
                        </a:solidFill>
                        <a:latin typeface="Cambria Math" panose="02040503050406030204" pitchFamily="18" charset="0"/>
                      </a:rPr>
                      <m:t>𝐵</m:t>
                    </m:r>
                  </m:oMath>
                </a14:m>
                <a:r>
                  <a:rPr lang="en-US" altLang="zh-CN" dirty="0">
                    <a:solidFill>
                      <a:srgbClr val="000000"/>
                    </a:solidFill>
                  </a:rPr>
                  <a:t>.</a:t>
                </a:r>
              </a:p>
              <a:p>
                <a:pPr marL="800100" lvl="1" indent="-342900">
                  <a:lnSpc>
                    <a:spcPct val="150000"/>
                  </a:lnSpc>
                  <a:buFontTx/>
                  <a:buAutoNum type="arabicPeriod"/>
                </a:pPr>
                <a14:m>
                  <m:oMath xmlns:m="http://schemas.openxmlformats.org/officeDocument/2006/math">
                    <m:r>
                      <a:rPr lang="en-US" altLang="zh-CN" i="1" dirty="0" smtClean="0">
                        <a:solidFill>
                          <a:srgbClr val="000000"/>
                        </a:solidFill>
                        <a:latin typeface="Cambria Math" panose="02040503050406030204" pitchFamily="18" charset="0"/>
                      </a:rPr>
                      <m:t>𝐵</m:t>
                    </m:r>
                  </m:oMath>
                </a14:m>
                <a:r>
                  <a:rPr lang="zh-CN" altLang="en-US" dirty="0">
                    <a:solidFill>
                      <a:srgbClr val="000000"/>
                    </a:solidFill>
                  </a:rPr>
                  <a:t>计算</a:t>
                </a:r>
                <a14:m>
                  <m:oMath xmlns:m="http://schemas.openxmlformats.org/officeDocument/2006/math">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𝑐</m:t>
                        </m:r>
                      </m:e>
                      <m:sub>
                        <m:r>
                          <a:rPr lang="en-US" altLang="zh-CN" b="0" i="1" dirty="0" smtClean="0">
                            <a:solidFill>
                              <a:srgbClr val="000000"/>
                            </a:solidFill>
                            <a:latin typeface="Cambria Math" panose="02040503050406030204" pitchFamily="18" charset="0"/>
                          </a:rPr>
                          <m:t>𝑏</m:t>
                        </m:r>
                      </m:sub>
                    </m:sSub>
                    <m:r>
                      <a:rPr lang="en-US" altLang="zh-CN" b="0" i="1" dirty="0" smtClean="0">
                        <a:solidFill>
                          <a:srgbClr val="000000"/>
                        </a:solidFill>
                        <a:latin typeface="Cambria Math" panose="02040503050406030204" pitchFamily="18" charset="0"/>
                      </a:rPr>
                      <m:t>=</m:t>
                    </m:r>
                    <m:sSubSup>
                      <m:sSubSupPr>
                        <m:ctrlPr>
                          <a:rPr lang="en-US" altLang="zh-CN" b="0" i="1" dirty="0" smtClean="0">
                            <a:solidFill>
                              <a:srgbClr val="000000"/>
                            </a:solidFill>
                            <a:latin typeface="Cambria Math" panose="02040503050406030204" pitchFamily="18" charset="0"/>
                          </a:rPr>
                        </m:ctrlPr>
                      </m:sSubSupPr>
                      <m:e>
                        <m:r>
                          <a:rPr lang="en-US" altLang="zh-CN" b="0" i="1" dirty="0" smtClean="0">
                            <a:solidFill>
                              <a:srgbClr val="000000"/>
                            </a:solidFill>
                            <a:latin typeface="Cambria Math" panose="02040503050406030204" pitchFamily="18" charset="0"/>
                          </a:rPr>
                          <m:t>𝑐</m:t>
                        </m:r>
                      </m:e>
                      <m:sub>
                        <m:r>
                          <a:rPr lang="en-US" altLang="zh-CN" b="0" i="1" dirty="0" smtClean="0">
                            <a:solidFill>
                              <a:srgbClr val="000000"/>
                            </a:solidFill>
                            <a:latin typeface="Cambria Math" panose="02040503050406030204" pitchFamily="18" charset="0"/>
                          </a:rPr>
                          <m:t>1</m:t>
                        </m:r>
                      </m:sub>
                      <m:sup>
                        <m:r>
                          <a:rPr lang="en-US" altLang="zh-CN" b="0" i="1" dirty="0" smtClean="0">
                            <a:solidFill>
                              <a:srgbClr val="000000"/>
                            </a:solidFill>
                            <a:latin typeface="Cambria Math" panose="02040503050406030204" pitchFamily="18" charset="0"/>
                          </a:rPr>
                          <m:t>𝑦</m:t>
                        </m:r>
                      </m:sup>
                    </m:sSubSup>
                    <m:r>
                      <a:rPr lang="en-US" altLang="zh-CN" b="0" i="1" dirty="0" smtClean="0">
                        <a:solidFill>
                          <a:srgbClr val="000000"/>
                        </a:solidFill>
                        <a:latin typeface="Cambria Math" panose="02040503050406030204" pitchFamily="18" charset="0"/>
                      </a:rPr>
                      <m:t>=</m:t>
                    </m:r>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𝑟𝑦</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en-US" altLang="zh-CN" dirty="0">
                    <a:solidFill>
                      <a:srgbClr val="000000"/>
                    </a:solidFill>
                  </a:rPr>
                  <a:t>.</a:t>
                </a:r>
              </a:p>
              <a:p>
                <a:pPr marL="800100" lvl="1" indent="-342900">
                  <a:lnSpc>
                    <a:spcPct val="150000"/>
                  </a:lnSpc>
                  <a:buFontTx/>
                  <a:buAutoNum type="arabicPeriod"/>
                </a:pPr>
                <a14:m>
                  <m:oMath xmlns:m="http://schemas.openxmlformats.org/officeDocument/2006/math">
                    <m:r>
                      <a:rPr lang="en-US" altLang="zh-CN" i="1" dirty="0" smtClean="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r>
                      <a:rPr lang="en-US" altLang="zh-CN" b="0" i="1" smtClean="0">
                        <a:solidFill>
                          <a:srgbClr val="000000"/>
                        </a:solidFill>
                        <a:latin typeface="Cambria Math" panose="02040503050406030204" pitchFamily="18" charset="0"/>
                      </a:rPr>
                      <m:t>𝑚</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bSup>
                      <m:sSubSupPr>
                        <m:ctrlPr>
                          <a:rPr lang="en-US" altLang="zh-CN" b="0"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𝑏</m:t>
                        </m:r>
                      </m:sub>
                      <m:sup>
                        <m:r>
                          <a:rPr lang="en-US" altLang="zh-CN" b="0" i="1" smtClean="0">
                            <a:solidFill>
                              <a:srgbClr val="000000"/>
                            </a:solidFill>
                            <a:latin typeface="Cambria Math" panose="02040503050406030204" pitchFamily="18" charset="0"/>
                          </a:rPr>
                          <m:t>𝑥</m:t>
                        </m:r>
                      </m:sup>
                    </m:sSubSup>
                  </m:oMath>
                </a14:m>
                <a:r>
                  <a:rPr lang="en-US" altLang="zh-CN" dirty="0">
                    <a:solidFill>
                      <a:srgbClr val="000000"/>
                    </a:solidFill>
                  </a:rPr>
                  <a:t>, B</a:t>
                </a:r>
                <a:r>
                  <a:rPr lang="zh-CN" altLang="en-US" dirty="0">
                    <a:solidFill>
                      <a:srgbClr val="000000"/>
                    </a:solidFill>
                  </a:rPr>
                  <a:t>计算</a:t>
                </a:r>
                <a14:m>
                  <m:oMath xmlns:m="http://schemas.openxmlformats.org/officeDocument/2006/math">
                    <m:r>
                      <a:rPr lang="en-US" altLang="zh-CN" b="0" i="1" smtClean="0">
                        <a:solidFill>
                          <a:srgbClr val="000000"/>
                        </a:solidFill>
                        <a:latin typeface="Cambria Math" panose="02040503050406030204" pitchFamily="18" charset="0"/>
                      </a:rPr>
                      <m:t>𝑚</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2</m:t>
                        </m:r>
                      </m:sub>
                    </m:sSub>
                    <m:r>
                      <a:rPr lang="en-US" altLang="zh-CN" b="0" i="1" smtClean="0">
                        <a:solidFill>
                          <a:srgbClr val="000000"/>
                        </a:solidFill>
                        <a:latin typeface="Cambria Math" panose="02040503050406030204" pitchFamily="18" charset="0"/>
                      </a:rPr>
                      <m:t>/</m:t>
                    </m:r>
                    <m:sSubSup>
                      <m:sSubSupPr>
                        <m:ctrlPr>
                          <a:rPr lang="en-US" altLang="zh-CN" b="0" i="1" smtClean="0">
                            <a:solidFill>
                              <a:srgbClr val="000000"/>
                            </a:solidFill>
                            <a:latin typeface="Cambria Math" panose="02040503050406030204" pitchFamily="18" charset="0"/>
                          </a:rPr>
                        </m:ctrlPr>
                      </m:sSubSupPr>
                      <m:e>
                        <m:r>
                          <a:rPr lang="en-US" altLang="zh-CN" b="0" i="1" smtClean="0">
                            <a:solidFill>
                              <a:srgbClr val="000000"/>
                            </a:solidFill>
                            <a:latin typeface="Cambria Math" panose="02040503050406030204" pitchFamily="18" charset="0"/>
                          </a:rPr>
                          <m:t>𝑐</m:t>
                        </m:r>
                      </m:e>
                      <m:sub>
                        <m:r>
                          <a:rPr lang="en-US" altLang="zh-CN" b="0" i="1" smtClean="0">
                            <a:solidFill>
                              <a:srgbClr val="000000"/>
                            </a:solidFill>
                            <a:latin typeface="Cambria Math" panose="02040503050406030204" pitchFamily="18" charset="0"/>
                          </a:rPr>
                          <m:t>𝑎</m:t>
                        </m:r>
                      </m:sub>
                      <m:sup>
                        <m:r>
                          <a:rPr lang="en-US" altLang="zh-CN" b="0" i="1" smtClean="0">
                            <a:solidFill>
                              <a:srgbClr val="000000"/>
                            </a:solidFill>
                            <a:latin typeface="Cambria Math" panose="02040503050406030204" pitchFamily="18" charset="0"/>
                          </a:rPr>
                          <m:t>𝑦</m:t>
                        </m:r>
                      </m:sup>
                    </m:sSubSup>
                  </m:oMath>
                </a14:m>
                <a:r>
                  <a:rPr lang="en-US" altLang="zh-CN" dirty="0">
                    <a:solidFill>
                      <a:srgbClr val="000000"/>
                    </a:solidFill>
                  </a:rPr>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4305153"/>
              </a:xfrm>
              <a:prstGeom prst="rect">
                <a:avLst/>
              </a:prstGeom>
              <a:blipFill>
                <a:blip r:embed="rId3"/>
                <a:stretch>
                  <a:fillRect l="-625" b="-12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265021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54"/>
          <p:cNvGrpSpPr/>
          <p:nvPr>
            <p:custDataLst>
              <p:tags r:id="rId2"/>
            </p:custDataLst>
          </p:nvPr>
        </p:nvGrpSpPr>
        <p:grpSpPr>
          <a:xfrm>
            <a:off x="6317743" y="1035896"/>
            <a:ext cx="5529625" cy="5813138"/>
            <a:chOff x="6230840" y="1044862"/>
            <a:chExt cx="5529625" cy="5813138"/>
          </a:xfrm>
        </p:grpSpPr>
        <p:sp>
          <p:nvSpPr>
            <p:cNvPr id="29" name="Freeform: Shape 55"/>
            <p:cNvSpPr>
              <a:spLocks/>
            </p:cNvSpPr>
            <p:nvPr/>
          </p:nvSpPr>
          <p:spPr bwMode="auto">
            <a:xfrm>
              <a:off x="10947862" y="5008664"/>
              <a:ext cx="140513" cy="140513"/>
            </a:xfrm>
            <a:custGeom>
              <a:avLst/>
              <a:gdLst>
                <a:gd name="T0" fmla="*/ 72 w 86"/>
                <a:gd name="T1" fmla="*/ 86 h 86"/>
                <a:gd name="T2" fmla="*/ 0 w 86"/>
                <a:gd name="T3" fmla="*/ 18 h 86"/>
                <a:gd name="T4" fmla="*/ 18 w 86"/>
                <a:gd name="T5" fmla="*/ 0 h 86"/>
                <a:gd name="T6" fmla="*/ 86 w 86"/>
                <a:gd name="T7" fmla="*/ 72 h 86"/>
                <a:gd name="T8" fmla="*/ 72 w 86"/>
                <a:gd name="T9" fmla="*/ 86 h 86"/>
              </a:gdLst>
              <a:ahLst/>
              <a:cxnLst>
                <a:cxn ang="0">
                  <a:pos x="T0" y="T1"/>
                </a:cxn>
                <a:cxn ang="0">
                  <a:pos x="T2" y="T3"/>
                </a:cxn>
                <a:cxn ang="0">
                  <a:pos x="T4" y="T5"/>
                </a:cxn>
                <a:cxn ang="0">
                  <a:pos x="T6" y="T7"/>
                </a:cxn>
                <a:cxn ang="0">
                  <a:pos x="T8" y="T9"/>
                </a:cxn>
              </a:cxnLst>
              <a:rect l="0" t="0" r="r" b="b"/>
              <a:pathLst>
                <a:path w="86" h="86">
                  <a:moveTo>
                    <a:pt x="72" y="86"/>
                  </a:moveTo>
                  <a:lnTo>
                    <a:pt x="0" y="18"/>
                  </a:lnTo>
                  <a:lnTo>
                    <a:pt x="18" y="0"/>
                  </a:lnTo>
                  <a:lnTo>
                    <a:pt x="86" y="72"/>
                  </a:lnTo>
                  <a:lnTo>
                    <a:pt x="72" y="86"/>
                  </a:lnTo>
                  <a:close/>
                </a:path>
              </a:pathLst>
            </a:cu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30" name="Group 56"/>
            <p:cNvGrpSpPr/>
            <p:nvPr/>
          </p:nvGrpSpPr>
          <p:grpSpPr>
            <a:xfrm>
              <a:off x="7072302" y="1851988"/>
              <a:ext cx="3803693" cy="3661505"/>
              <a:chOff x="3200445" y="1228386"/>
              <a:chExt cx="2852761" cy="2746150"/>
            </a:xfrm>
          </p:grpSpPr>
          <p:sp>
            <p:nvSpPr>
              <p:cNvPr id="191" name="Freeform: Shape 218"/>
              <p:cNvSpPr>
                <a:spLocks/>
              </p:cNvSpPr>
              <p:nvPr/>
            </p:nvSpPr>
            <p:spPr bwMode="auto">
              <a:xfrm>
                <a:off x="3871972" y="1364407"/>
                <a:ext cx="162980" cy="164205"/>
              </a:xfrm>
              <a:custGeom>
                <a:avLst/>
                <a:gdLst>
                  <a:gd name="T0" fmla="*/ 18 w 37"/>
                  <a:gd name="T1" fmla="*/ 37 h 37"/>
                  <a:gd name="T2" fmla="*/ 19 w 37"/>
                  <a:gd name="T3" fmla="*/ 37 h 37"/>
                  <a:gd name="T4" fmla="*/ 37 w 37"/>
                  <a:gd name="T5" fmla="*/ 18 h 37"/>
                  <a:gd name="T6" fmla="*/ 23 w 37"/>
                  <a:gd name="T7" fmla="*/ 0 h 37"/>
                  <a:gd name="T8" fmla="*/ 1 w 37"/>
                  <a:gd name="T9" fmla="*/ 12 h 37"/>
                  <a:gd name="T10" fmla="*/ 0 w 37"/>
                  <a:gd name="T11" fmla="*/ 18 h 37"/>
                  <a:gd name="T12" fmla="*/ 10 w 37"/>
                  <a:gd name="T13" fmla="*/ 24 h 37"/>
                  <a:gd name="T14" fmla="*/ 18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37"/>
                    </a:moveTo>
                    <a:cubicBezTo>
                      <a:pt x="18" y="37"/>
                      <a:pt x="18" y="37"/>
                      <a:pt x="19" y="37"/>
                    </a:cubicBezTo>
                    <a:cubicBezTo>
                      <a:pt x="29" y="37"/>
                      <a:pt x="37" y="29"/>
                      <a:pt x="37" y="18"/>
                    </a:cubicBezTo>
                    <a:cubicBezTo>
                      <a:pt x="37" y="10"/>
                      <a:pt x="31" y="2"/>
                      <a:pt x="23" y="0"/>
                    </a:cubicBezTo>
                    <a:cubicBezTo>
                      <a:pt x="16" y="4"/>
                      <a:pt x="8" y="8"/>
                      <a:pt x="1" y="12"/>
                    </a:cubicBezTo>
                    <a:cubicBezTo>
                      <a:pt x="1" y="14"/>
                      <a:pt x="0" y="16"/>
                      <a:pt x="0" y="18"/>
                    </a:cubicBezTo>
                    <a:cubicBezTo>
                      <a:pt x="4" y="19"/>
                      <a:pt x="7" y="21"/>
                      <a:pt x="10" y="24"/>
                    </a:cubicBezTo>
                    <a:cubicBezTo>
                      <a:pt x="14" y="28"/>
                      <a:pt x="16" y="32"/>
                      <a:pt x="18" y="37"/>
                    </a:cubicBezTo>
                    <a:close/>
                  </a:path>
                </a:pathLst>
              </a:custGeom>
              <a:solidFill>
                <a:schemeClr val="accent3"/>
              </a:solidFill>
              <a:ln>
                <a:noFill/>
              </a:ln>
            </p:spPr>
            <p:txBody>
              <a:bodyPr anchor="ctr"/>
              <a:lstStyle/>
              <a:p>
                <a:pPr algn="ctr"/>
                <a:endParaRPr>
                  <a:cs typeface="+mn-ea"/>
                  <a:sym typeface="+mn-lt"/>
                </a:endParaRPr>
              </a:p>
            </p:txBody>
          </p:sp>
          <p:sp>
            <p:nvSpPr>
              <p:cNvPr id="192" name="Freeform: Shape 219"/>
              <p:cNvSpPr>
                <a:spLocks/>
              </p:cNvSpPr>
              <p:nvPr/>
            </p:nvSpPr>
            <p:spPr bwMode="auto">
              <a:xfrm>
                <a:off x="4048431" y="1422001"/>
                <a:ext cx="35537" cy="49017"/>
              </a:xfrm>
              <a:custGeom>
                <a:avLst/>
                <a:gdLst>
                  <a:gd name="T0" fmla="*/ 0 w 29"/>
                  <a:gd name="T1" fmla="*/ 40 h 40"/>
                  <a:gd name="T2" fmla="*/ 29 w 29"/>
                  <a:gd name="T3" fmla="*/ 18 h 40"/>
                  <a:gd name="T4" fmla="*/ 0 w 29"/>
                  <a:gd name="T5" fmla="*/ 0 h 40"/>
                  <a:gd name="T6" fmla="*/ 0 w 29"/>
                  <a:gd name="T7" fmla="*/ 40 h 40"/>
                </a:gdLst>
                <a:ahLst/>
                <a:cxnLst>
                  <a:cxn ang="0">
                    <a:pos x="T0" y="T1"/>
                  </a:cxn>
                  <a:cxn ang="0">
                    <a:pos x="T2" y="T3"/>
                  </a:cxn>
                  <a:cxn ang="0">
                    <a:pos x="T4" y="T5"/>
                  </a:cxn>
                  <a:cxn ang="0">
                    <a:pos x="T6" y="T7"/>
                  </a:cxn>
                </a:cxnLst>
                <a:rect l="0" t="0" r="r" b="b"/>
                <a:pathLst>
                  <a:path w="29" h="40">
                    <a:moveTo>
                      <a:pt x="0" y="40"/>
                    </a:moveTo>
                    <a:lnTo>
                      <a:pt x="29" y="18"/>
                    </a:lnTo>
                    <a:lnTo>
                      <a:pt x="0" y="0"/>
                    </a:lnTo>
                    <a:lnTo>
                      <a:pt x="0" y="40"/>
                    </a:lnTo>
                    <a:close/>
                  </a:path>
                </a:pathLst>
              </a:custGeom>
              <a:solidFill>
                <a:schemeClr val="accent3"/>
              </a:solidFill>
              <a:ln>
                <a:noFill/>
              </a:ln>
            </p:spPr>
            <p:txBody>
              <a:bodyPr anchor="ctr"/>
              <a:lstStyle/>
              <a:p>
                <a:pPr algn="ctr"/>
                <a:endParaRPr>
                  <a:cs typeface="+mn-ea"/>
                  <a:sym typeface="+mn-lt"/>
                </a:endParaRPr>
              </a:p>
            </p:txBody>
          </p:sp>
          <p:sp>
            <p:nvSpPr>
              <p:cNvPr id="193" name="Freeform: Shape 220"/>
              <p:cNvSpPr>
                <a:spLocks/>
              </p:cNvSpPr>
              <p:nvPr/>
            </p:nvSpPr>
            <p:spPr bwMode="auto">
              <a:xfrm>
                <a:off x="3845012" y="1426903"/>
                <a:ext cx="18381" cy="13480"/>
              </a:xfrm>
              <a:custGeom>
                <a:avLst/>
                <a:gdLst>
                  <a:gd name="T0" fmla="*/ 0 w 4"/>
                  <a:gd name="T1" fmla="*/ 3 h 3"/>
                  <a:gd name="T2" fmla="*/ 4 w 4"/>
                  <a:gd name="T3" fmla="*/ 3 h 3"/>
                  <a:gd name="T4" fmla="*/ 4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3"/>
                      <a:pt x="2" y="3"/>
                      <a:pt x="4" y="3"/>
                    </a:cubicBezTo>
                    <a:cubicBezTo>
                      <a:pt x="4" y="0"/>
                      <a:pt x="4" y="0"/>
                      <a:pt x="4" y="0"/>
                    </a:cubicBezTo>
                    <a:cubicBezTo>
                      <a:pt x="2" y="1"/>
                      <a:pt x="1" y="2"/>
                      <a:pt x="0" y="3"/>
                    </a:cubicBezTo>
                    <a:close/>
                  </a:path>
                </a:pathLst>
              </a:custGeom>
              <a:solidFill>
                <a:schemeClr val="accent3"/>
              </a:solidFill>
              <a:ln>
                <a:noFill/>
              </a:ln>
            </p:spPr>
            <p:txBody>
              <a:bodyPr anchor="ctr"/>
              <a:lstStyle/>
              <a:p>
                <a:pPr algn="ctr"/>
                <a:endParaRPr>
                  <a:cs typeface="+mn-ea"/>
                  <a:sym typeface="+mn-lt"/>
                </a:endParaRPr>
              </a:p>
            </p:txBody>
          </p:sp>
          <p:sp>
            <p:nvSpPr>
              <p:cNvPr id="194" name="Freeform: Shape 221"/>
              <p:cNvSpPr>
                <a:spLocks/>
              </p:cNvSpPr>
              <p:nvPr/>
            </p:nvSpPr>
            <p:spPr bwMode="auto">
              <a:xfrm>
                <a:off x="4004316" y="1355829"/>
                <a:ext cx="40439" cy="40439"/>
              </a:xfrm>
              <a:custGeom>
                <a:avLst/>
                <a:gdLst>
                  <a:gd name="T0" fmla="*/ 0 w 33"/>
                  <a:gd name="T1" fmla="*/ 7 h 33"/>
                  <a:gd name="T2" fmla="*/ 25 w 33"/>
                  <a:gd name="T3" fmla="*/ 33 h 33"/>
                  <a:gd name="T4" fmla="*/ 33 w 33"/>
                  <a:gd name="T5" fmla="*/ 0 h 33"/>
                  <a:gd name="T6" fmla="*/ 0 w 33"/>
                  <a:gd name="T7" fmla="*/ 7 h 33"/>
                </a:gdLst>
                <a:ahLst/>
                <a:cxnLst>
                  <a:cxn ang="0">
                    <a:pos x="T0" y="T1"/>
                  </a:cxn>
                  <a:cxn ang="0">
                    <a:pos x="T2" y="T3"/>
                  </a:cxn>
                  <a:cxn ang="0">
                    <a:pos x="T4" y="T5"/>
                  </a:cxn>
                  <a:cxn ang="0">
                    <a:pos x="T6" y="T7"/>
                  </a:cxn>
                </a:cxnLst>
                <a:rect l="0" t="0" r="r" b="b"/>
                <a:pathLst>
                  <a:path w="33" h="33">
                    <a:moveTo>
                      <a:pt x="0" y="7"/>
                    </a:moveTo>
                    <a:lnTo>
                      <a:pt x="25" y="33"/>
                    </a:lnTo>
                    <a:lnTo>
                      <a:pt x="33" y="0"/>
                    </a:lnTo>
                    <a:lnTo>
                      <a:pt x="0" y="7"/>
                    </a:lnTo>
                    <a:close/>
                  </a:path>
                </a:pathLst>
              </a:custGeom>
              <a:solidFill>
                <a:schemeClr val="accent3"/>
              </a:solidFill>
              <a:ln>
                <a:noFill/>
              </a:ln>
            </p:spPr>
            <p:txBody>
              <a:bodyPr anchor="ctr"/>
              <a:lstStyle/>
              <a:p>
                <a:pPr algn="ctr"/>
                <a:endParaRPr>
                  <a:cs typeface="+mn-ea"/>
                  <a:sym typeface="+mn-lt"/>
                </a:endParaRPr>
              </a:p>
            </p:txBody>
          </p:sp>
          <p:sp>
            <p:nvSpPr>
              <p:cNvPr id="195" name="Freeform: Shape 222"/>
              <p:cNvSpPr>
                <a:spLocks/>
              </p:cNvSpPr>
              <p:nvPr/>
            </p:nvSpPr>
            <p:spPr bwMode="auto">
              <a:xfrm>
                <a:off x="4004316" y="1493075"/>
                <a:ext cx="40439" cy="44115"/>
              </a:xfrm>
              <a:custGeom>
                <a:avLst/>
                <a:gdLst>
                  <a:gd name="T0" fmla="*/ 25 w 33"/>
                  <a:gd name="T1" fmla="*/ 0 h 36"/>
                  <a:gd name="T2" fmla="*/ 0 w 33"/>
                  <a:gd name="T3" fmla="*/ 29 h 36"/>
                  <a:gd name="T4" fmla="*/ 33 w 33"/>
                  <a:gd name="T5" fmla="*/ 36 h 36"/>
                  <a:gd name="T6" fmla="*/ 25 w 33"/>
                  <a:gd name="T7" fmla="*/ 0 h 36"/>
                </a:gdLst>
                <a:ahLst/>
                <a:cxnLst>
                  <a:cxn ang="0">
                    <a:pos x="T0" y="T1"/>
                  </a:cxn>
                  <a:cxn ang="0">
                    <a:pos x="T2" y="T3"/>
                  </a:cxn>
                  <a:cxn ang="0">
                    <a:pos x="T4" y="T5"/>
                  </a:cxn>
                  <a:cxn ang="0">
                    <a:pos x="T6" y="T7"/>
                  </a:cxn>
                </a:cxnLst>
                <a:rect l="0" t="0" r="r" b="b"/>
                <a:pathLst>
                  <a:path w="33" h="36">
                    <a:moveTo>
                      <a:pt x="25" y="0"/>
                    </a:moveTo>
                    <a:lnTo>
                      <a:pt x="0" y="29"/>
                    </a:lnTo>
                    <a:lnTo>
                      <a:pt x="33" y="36"/>
                    </a:lnTo>
                    <a:lnTo>
                      <a:pt x="25" y="0"/>
                    </a:lnTo>
                    <a:close/>
                  </a:path>
                </a:pathLst>
              </a:custGeom>
              <a:solidFill>
                <a:schemeClr val="accent3"/>
              </a:solidFill>
              <a:ln>
                <a:noFill/>
              </a:ln>
            </p:spPr>
            <p:txBody>
              <a:bodyPr anchor="ctr"/>
              <a:lstStyle/>
              <a:p>
                <a:pPr algn="ctr"/>
                <a:endParaRPr>
                  <a:cs typeface="+mn-ea"/>
                  <a:sym typeface="+mn-lt"/>
                </a:endParaRPr>
              </a:p>
            </p:txBody>
          </p:sp>
          <p:sp>
            <p:nvSpPr>
              <p:cNvPr id="196" name="Freeform: Shape 223"/>
              <p:cNvSpPr>
                <a:spLocks/>
              </p:cNvSpPr>
              <p:nvPr/>
            </p:nvSpPr>
            <p:spPr bwMode="auto">
              <a:xfrm>
                <a:off x="3690610" y="1448960"/>
                <a:ext cx="357820" cy="220574"/>
              </a:xfrm>
              <a:custGeom>
                <a:avLst/>
                <a:gdLst>
                  <a:gd name="T0" fmla="*/ 66 w 81"/>
                  <a:gd name="T1" fmla="*/ 21 h 50"/>
                  <a:gd name="T2" fmla="*/ 64 w 81"/>
                  <a:gd name="T3" fmla="*/ 21 h 50"/>
                  <a:gd name="T4" fmla="*/ 57 w 81"/>
                  <a:gd name="T5" fmla="*/ 24 h 50"/>
                  <a:gd name="T6" fmla="*/ 57 w 81"/>
                  <a:gd name="T7" fmla="*/ 20 h 50"/>
                  <a:gd name="T8" fmla="*/ 56 w 81"/>
                  <a:gd name="T9" fmla="*/ 18 h 50"/>
                  <a:gd name="T10" fmla="*/ 41 w 81"/>
                  <a:gd name="T11" fmla="*/ 1 h 50"/>
                  <a:gd name="T12" fmla="*/ 39 w 81"/>
                  <a:gd name="T13" fmla="*/ 1 h 50"/>
                  <a:gd name="T14" fmla="*/ 32 w 81"/>
                  <a:gd name="T15" fmla="*/ 0 h 50"/>
                  <a:gd name="T16" fmla="*/ 31 w 81"/>
                  <a:gd name="T17" fmla="*/ 0 h 50"/>
                  <a:gd name="T18" fmla="*/ 31 w 81"/>
                  <a:gd name="T19" fmla="*/ 0 h 50"/>
                  <a:gd name="T20" fmla="*/ 9 w 81"/>
                  <a:gd name="T21" fmla="*/ 15 h 50"/>
                  <a:gd name="T22" fmla="*/ 7 w 81"/>
                  <a:gd name="T23" fmla="*/ 25 h 50"/>
                  <a:gd name="T24" fmla="*/ 8 w 81"/>
                  <a:gd name="T25" fmla="*/ 32 h 50"/>
                  <a:gd name="T26" fmla="*/ 0 w 81"/>
                  <a:gd name="T27" fmla="*/ 41 h 50"/>
                  <a:gd name="T28" fmla="*/ 9 w 81"/>
                  <a:gd name="T29" fmla="*/ 50 h 50"/>
                  <a:gd name="T30" fmla="*/ 32 w 81"/>
                  <a:gd name="T31" fmla="*/ 50 h 50"/>
                  <a:gd name="T32" fmla="*/ 33 w 81"/>
                  <a:gd name="T33" fmla="*/ 50 h 50"/>
                  <a:gd name="T34" fmla="*/ 66 w 81"/>
                  <a:gd name="T35" fmla="*/ 50 h 50"/>
                  <a:gd name="T36" fmla="*/ 81 w 81"/>
                  <a:gd name="T37" fmla="*/ 35 h 50"/>
                  <a:gd name="T38" fmla="*/ 66 w 81"/>
                  <a:gd name="T39"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0">
                    <a:moveTo>
                      <a:pt x="66" y="21"/>
                    </a:moveTo>
                    <a:cubicBezTo>
                      <a:pt x="66" y="21"/>
                      <a:pt x="65" y="21"/>
                      <a:pt x="64" y="21"/>
                    </a:cubicBezTo>
                    <a:cubicBezTo>
                      <a:pt x="62" y="21"/>
                      <a:pt x="59" y="23"/>
                      <a:pt x="57" y="24"/>
                    </a:cubicBezTo>
                    <a:cubicBezTo>
                      <a:pt x="57" y="23"/>
                      <a:pt x="57" y="22"/>
                      <a:pt x="57" y="20"/>
                    </a:cubicBezTo>
                    <a:cubicBezTo>
                      <a:pt x="57" y="19"/>
                      <a:pt x="56" y="18"/>
                      <a:pt x="56" y="18"/>
                    </a:cubicBezTo>
                    <a:cubicBezTo>
                      <a:pt x="54" y="10"/>
                      <a:pt x="48" y="4"/>
                      <a:pt x="41" y="1"/>
                    </a:cubicBezTo>
                    <a:cubicBezTo>
                      <a:pt x="40" y="1"/>
                      <a:pt x="40" y="1"/>
                      <a:pt x="39" y="1"/>
                    </a:cubicBezTo>
                    <a:cubicBezTo>
                      <a:pt x="37" y="0"/>
                      <a:pt x="35" y="0"/>
                      <a:pt x="32" y="0"/>
                    </a:cubicBezTo>
                    <a:cubicBezTo>
                      <a:pt x="32" y="0"/>
                      <a:pt x="32" y="0"/>
                      <a:pt x="31" y="0"/>
                    </a:cubicBezTo>
                    <a:cubicBezTo>
                      <a:pt x="31" y="0"/>
                      <a:pt x="31" y="0"/>
                      <a:pt x="31" y="0"/>
                    </a:cubicBezTo>
                    <a:cubicBezTo>
                      <a:pt x="24" y="5"/>
                      <a:pt x="16" y="10"/>
                      <a:pt x="9" y="15"/>
                    </a:cubicBezTo>
                    <a:cubicBezTo>
                      <a:pt x="8" y="18"/>
                      <a:pt x="7" y="21"/>
                      <a:pt x="7" y="25"/>
                    </a:cubicBezTo>
                    <a:cubicBezTo>
                      <a:pt x="7" y="27"/>
                      <a:pt x="8" y="30"/>
                      <a:pt x="8" y="32"/>
                    </a:cubicBezTo>
                    <a:cubicBezTo>
                      <a:pt x="4" y="32"/>
                      <a:pt x="0" y="36"/>
                      <a:pt x="0" y="41"/>
                    </a:cubicBezTo>
                    <a:cubicBezTo>
                      <a:pt x="0" y="46"/>
                      <a:pt x="4" y="50"/>
                      <a:pt x="9" y="50"/>
                    </a:cubicBezTo>
                    <a:cubicBezTo>
                      <a:pt x="32" y="50"/>
                      <a:pt x="32" y="50"/>
                      <a:pt x="32" y="50"/>
                    </a:cubicBezTo>
                    <a:cubicBezTo>
                      <a:pt x="33" y="50"/>
                      <a:pt x="33" y="50"/>
                      <a:pt x="33" y="50"/>
                    </a:cubicBezTo>
                    <a:cubicBezTo>
                      <a:pt x="66" y="50"/>
                      <a:pt x="66" y="50"/>
                      <a:pt x="66" y="50"/>
                    </a:cubicBezTo>
                    <a:cubicBezTo>
                      <a:pt x="74" y="50"/>
                      <a:pt x="81" y="43"/>
                      <a:pt x="81" y="35"/>
                    </a:cubicBezTo>
                    <a:cubicBezTo>
                      <a:pt x="81" y="27"/>
                      <a:pt x="74" y="21"/>
                      <a:pt x="66" y="21"/>
                    </a:cubicBezTo>
                    <a:close/>
                  </a:path>
                </a:pathLst>
              </a:custGeom>
              <a:solidFill>
                <a:schemeClr val="accent3"/>
              </a:solidFill>
              <a:ln>
                <a:noFill/>
              </a:ln>
            </p:spPr>
            <p:txBody>
              <a:bodyPr anchor="ctr"/>
              <a:lstStyle/>
              <a:p>
                <a:pPr algn="ctr"/>
                <a:endParaRPr>
                  <a:cs typeface="+mn-ea"/>
                  <a:sym typeface="+mn-lt"/>
                </a:endParaRPr>
              </a:p>
            </p:txBody>
          </p:sp>
          <p:sp>
            <p:nvSpPr>
              <p:cNvPr id="197" name="Freeform: Shape 224"/>
              <p:cNvSpPr>
                <a:spLocks/>
              </p:cNvSpPr>
              <p:nvPr/>
            </p:nvSpPr>
            <p:spPr bwMode="auto">
              <a:xfrm>
                <a:off x="5028761" y="3524809"/>
                <a:ext cx="318607" cy="344341"/>
              </a:xfrm>
              <a:custGeom>
                <a:avLst/>
                <a:gdLst>
                  <a:gd name="T0" fmla="*/ 60 w 72"/>
                  <a:gd name="T1" fmla="*/ 2 h 78"/>
                  <a:gd name="T2" fmla="*/ 60 w 72"/>
                  <a:gd name="T3" fmla="*/ 26 h 78"/>
                  <a:gd name="T4" fmla="*/ 64 w 72"/>
                  <a:gd name="T5" fmla="*/ 37 h 78"/>
                  <a:gd name="T6" fmla="*/ 66 w 72"/>
                  <a:gd name="T7" fmla="*/ 43 h 78"/>
                  <a:gd name="T8" fmla="*/ 60 w 72"/>
                  <a:gd name="T9" fmla="*/ 50 h 78"/>
                  <a:gd name="T10" fmla="*/ 56 w 72"/>
                  <a:gd name="T11" fmla="*/ 53 h 78"/>
                  <a:gd name="T12" fmla="*/ 60 w 72"/>
                  <a:gd name="T13" fmla="*/ 50 h 78"/>
                  <a:gd name="T14" fmla="*/ 60 w 72"/>
                  <a:gd name="T15" fmla="*/ 44 h 78"/>
                  <a:gd name="T16" fmla="*/ 56 w 72"/>
                  <a:gd name="T17" fmla="*/ 33 h 78"/>
                  <a:gd name="T18" fmla="*/ 60 w 72"/>
                  <a:gd name="T19" fmla="*/ 26 h 78"/>
                  <a:gd name="T20" fmla="*/ 55 w 72"/>
                  <a:gd name="T21" fmla="*/ 46 h 78"/>
                  <a:gd name="T22" fmla="*/ 55 w 72"/>
                  <a:gd name="T23" fmla="*/ 53 h 78"/>
                  <a:gd name="T24" fmla="*/ 55 w 72"/>
                  <a:gd name="T25" fmla="*/ 1 h 78"/>
                  <a:gd name="T26" fmla="*/ 55 w 72"/>
                  <a:gd name="T27" fmla="*/ 9 h 78"/>
                  <a:gd name="T28" fmla="*/ 55 w 72"/>
                  <a:gd name="T29" fmla="*/ 16 h 78"/>
                  <a:gd name="T30" fmla="*/ 60 w 72"/>
                  <a:gd name="T31" fmla="*/ 21 h 78"/>
                  <a:gd name="T32" fmla="*/ 31 w 72"/>
                  <a:gd name="T33" fmla="*/ 71 h 78"/>
                  <a:gd name="T34" fmla="*/ 55 w 72"/>
                  <a:gd name="T35" fmla="*/ 46 h 78"/>
                  <a:gd name="T36" fmla="*/ 50 w 72"/>
                  <a:gd name="T37" fmla="*/ 28 h 78"/>
                  <a:gd name="T38" fmla="*/ 55 w 72"/>
                  <a:gd name="T39" fmla="*/ 27 h 78"/>
                  <a:gd name="T40" fmla="*/ 55 w 72"/>
                  <a:gd name="T41" fmla="*/ 21 h 78"/>
                  <a:gd name="T42" fmla="*/ 50 w 72"/>
                  <a:gd name="T43" fmla="*/ 10 h 78"/>
                  <a:gd name="T44" fmla="*/ 55 w 72"/>
                  <a:gd name="T45" fmla="*/ 4 h 78"/>
                  <a:gd name="T46" fmla="*/ 44 w 72"/>
                  <a:gd name="T47" fmla="*/ 4 h 78"/>
                  <a:gd name="T48" fmla="*/ 22 w 72"/>
                  <a:gd name="T49" fmla="*/ 55 h 78"/>
                  <a:gd name="T50" fmla="*/ 22 w 72"/>
                  <a:gd name="T51" fmla="*/ 60 h 78"/>
                  <a:gd name="T52" fmla="*/ 26 w 72"/>
                  <a:gd name="T53" fmla="*/ 71 h 78"/>
                  <a:gd name="T54" fmla="*/ 22 w 72"/>
                  <a:gd name="T55" fmla="*/ 76 h 78"/>
                  <a:gd name="T56" fmla="*/ 22 w 72"/>
                  <a:gd name="T57" fmla="*/ 72 h 78"/>
                  <a:gd name="T58" fmla="*/ 22 w 72"/>
                  <a:gd name="T59" fmla="*/ 66 h 78"/>
                  <a:gd name="T60" fmla="*/ 16 w 72"/>
                  <a:gd name="T61" fmla="*/ 61 h 78"/>
                  <a:gd name="T62" fmla="*/ 20 w 72"/>
                  <a:gd name="T63" fmla="*/ 29 h 78"/>
                  <a:gd name="T64" fmla="*/ 17 w 72"/>
                  <a:gd name="T65" fmla="*/ 37 h 78"/>
                  <a:gd name="T66" fmla="*/ 16 w 72"/>
                  <a:gd name="T67" fmla="*/ 43 h 78"/>
                  <a:gd name="T68" fmla="*/ 20 w 72"/>
                  <a:gd name="T69" fmla="*/ 49 h 78"/>
                  <a:gd name="T70" fmla="*/ 22 w 72"/>
                  <a:gd name="T71" fmla="*/ 54 h 78"/>
                  <a:gd name="T72" fmla="*/ 11 w 72"/>
                  <a:gd name="T73" fmla="*/ 12 h 78"/>
                  <a:gd name="T74" fmla="*/ 10 w 72"/>
                  <a:gd name="T75" fmla="*/ 20 h 78"/>
                  <a:gd name="T76" fmla="*/ 14 w 72"/>
                  <a:gd name="T77" fmla="*/ 26 h 78"/>
                  <a:gd name="T78" fmla="*/ 16 w 72"/>
                  <a:gd name="T79" fmla="*/ 31 h 78"/>
                  <a:gd name="T80" fmla="*/ 16 w 72"/>
                  <a:gd name="T81" fmla="*/ 11 h 78"/>
                  <a:gd name="T82" fmla="*/ 16 w 72"/>
                  <a:gd name="T83" fmla="*/ 78 h 78"/>
                  <a:gd name="T84" fmla="*/ 15 w 72"/>
                  <a:gd name="T85" fmla="*/ 55 h 78"/>
                  <a:gd name="T86" fmla="*/ 13 w 72"/>
                  <a:gd name="T87" fmla="*/ 50 h 78"/>
                  <a:gd name="T88" fmla="*/ 16 w 72"/>
                  <a:gd name="T89" fmla="*/ 37 h 78"/>
                  <a:gd name="T90" fmla="*/ 10 w 72"/>
                  <a:gd name="T91" fmla="*/ 56 h 78"/>
                  <a:gd name="T92" fmla="*/ 4 w 72"/>
                  <a:gd name="T93" fmla="*/ 14 h 78"/>
                  <a:gd name="T94" fmla="*/ 10 w 72"/>
                  <a:gd name="T95" fmla="*/ 38 h 78"/>
                  <a:gd name="T96" fmla="*/ 10 w 72"/>
                  <a:gd name="T97" fmla="*/ 27 h 78"/>
                  <a:gd name="T98" fmla="*/ 10 w 72"/>
                  <a:gd name="T99"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78">
                    <a:moveTo>
                      <a:pt x="60" y="55"/>
                    </a:moveTo>
                    <a:cubicBezTo>
                      <a:pt x="64" y="53"/>
                      <a:pt x="68" y="50"/>
                      <a:pt x="72" y="48"/>
                    </a:cubicBezTo>
                    <a:cubicBezTo>
                      <a:pt x="60" y="2"/>
                      <a:pt x="60" y="2"/>
                      <a:pt x="60" y="2"/>
                    </a:cubicBezTo>
                    <a:cubicBezTo>
                      <a:pt x="60" y="21"/>
                      <a:pt x="60" y="21"/>
                      <a:pt x="60" y="21"/>
                    </a:cubicBezTo>
                    <a:cubicBezTo>
                      <a:pt x="62" y="26"/>
                      <a:pt x="62" y="26"/>
                      <a:pt x="62" y="26"/>
                    </a:cubicBezTo>
                    <a:cubicBezTo>
                      <a:pt x="60" y="26"/>
                      <a:pt x="60" y="26"/>
                      <a:pt x="60" y="26"/>
                    </a:cubicBezTo>
                    <a:cubicBezTo>
                      <a:pt x="60" y="32"/>
                      <a:pt x="60" y="32"/>
                      <a:pt x="60" y="32"/>
                    </a:cubicBezTo>
                    <a:cubicBezTo>
                      <a:pt x="63" y="31"/>
                      <a:pt x="63" y="31"/>
                      <a:pt x="63" y="31"/>
                    </a:cubicBezTo>
                    <a:cubicBezTo>
                      <a:pt x="64" y="37"/>
                      <a:pt x="64" y="37"/>
                      <a:pt x="64" y="37"/>
                    </a:cubicBezTo>
                    <a:cubicBezTo>
                      <a:pt x="60" y="39"/>
                      <a:pt x="60" y="39"/>
                      <a:pt x="60" y="39"/>
                    </a:cubicBezTo>
                    <a:cubicBezTo>
                      <a:pt x="60" y="44"/>
                      <a:pt x="60" y="44"/>
                      <a:pt x="60" y="44"/>
                    </a:cubicBezTo>
                    <a:cubicBezTo>
                      <a:pt x="66" y="43"/>
                      <a:pt x="66" y="43"/>
                      <a:pt x="66" y="43"/>
                    </a:cubicBezTo>
                    <a:cubicBezTo>
                      <a:pt x="67" y="49"/>
                      <a:pt x="67" y="49"/>
                      <a:pt x="67" y="49"/>
                    </a:cubicBezTo>
                    <a:cubicBezTo>
                      <a:pt x="60" y="51"/>
                      <a:pt x="60" y="51"/>
                      <a:pt x="60" y="51"/>
                    </a:cubicBezTo>
                    <a:cubicBezTo>
                      <a:pt x="60" y="50"/>
                      <a:pt x="60" y="50"/>
                      <a:pt x="60" y="50"/>
                    </a:cubicBezTo>
                    <a:lnTo>
                      <a:pt x="60" y="55"/>
                    </a:lnTo>
                    <a:close/>
                    <a:moveTo>
                      <a:pt x="55" y="53"/>
                    </a:moveTo>
                    <a:cubicBezTo>
                      <a:pt x="56" y="53"/>
                      <a:pt x="56" y="53"/>
                      <a:pt x="56" y="53"/>
                    </a:cubicBezTo>
                    <a:cubicBezTo>
                      <a:pt x="57" y="57"/>
                      <a:pt x="57" y="57"/>
                      <a:pt x="57" y="57"/>
                    </a:cubicBezTo>
                    <a:cubicBezTo>
                      <a:pt x="58" y="56"/>
                      <a:pt x="59" y="56"/>
                      <a:pt x="60" y="55"/>
                    </a:cubicBezTo>
                    <a:cubicBezTo>
                      <a:pt x="60" y="50"/>
                      <a:pt x="60" y="50"/>
                      <a:pt x="60" y="50"/>
                    </a:cubicBezTo>
                    <a:cubicBezTo>
                      <a:pt x="59" y="44"/>
                      <a:pt x="59" y="44"/>
                      <a:pt x="59" y="44"/>
                    </a:cubicBezTo>
                    <a:cubicBezTo>
                      <a:pt x="59" y="44"/>
                      <a:pt x="59" y="44"/>
                      <a:pt x="59" y="44"/>
                    </a:cubicBezTo>
                    <a:cubicBezTo>
                      <a:pt x="60" y="44"/>
                      <a:pt x="60" y="44"/>
                      <a:pt x="60" y="44"/>
                    </a:cubicBezTo>
                    <a:cubicBezTo>
                      <a:pt x="60" y="39"/>
                      <a:pt x="60" y="39"/>
                      <a:pt x="60" y="39"/>
                    </a:cubicBezTo>
                    <a:cubicBezTo>
                      <a:pt x="58" y="39"/>
                      <a:pt x="58" y="39"/>
                      <a:pt x="58" y="39"/>
                    </a:cubicBezTo>
                    <a:cubicBezTo>
                      <a:pt x="56" y="33"/>
                      <a:pt x="56" y="33"/>
                      <a:pt x="56" y="33"/>
                    </a:cubicBezTo>
                    <a:cubicBezTo>
                      <a:pt x="56" y="33"/>
                      <a:pt x="56" y="33"/>
                      <a:pt x="56" y="33"/>
                    </a:cubicBezTo>
                    <a:cubicBezTo>
                      <a:pt x="60" y="32"/>
                      <a:pt x="60" y="32"/>
                      <a:pt x="60" y="32"/>
                    </a:cubicBezTo>
                    <a:cubicBezTo>
                      <a:pt x="60" y="26"/>
                      <a:pt x="60" y="26"/>
                      <a:pt x="60" y="26"/>
                    </a:cubicBezTo>
                    <a:cubicBezTo>
                      <a:pt x="55" y="28"/>
                      <a:pt x="55" y="28"/>
                      <a:pt x="55" y="28"/>
                    </a:cubicBezTo>
                    <a:cubicBezTo>
                      <a:pt x="55" y="27"/>
                      <a:pt x="55" y="27"/>
                      <a:pt x="55" y="27"/>
                    </a:cubicBezTo>
                    <a:cubicBezTo>
                      <a:pt x="55" y="46"/>
                      <a:pt x="55" y="46"/>
                      <a:pt x="55" y="46"/>
                    </a:cubicBezTo>
                    <a:cubicBezTo>
                      <a:pt x="55" y="46"/>
                      <a:pt x="55" y="46"/>
                      <a:pt x="55" y="46"/>
                    </a:cubicBezTo>
                    <a:cubicBezTo>
                      <a:pt x="55" y="46"/>
                      <a:pt x="55" y="46"/>
                      <a:pt x="55" y="46"/>
                    </a:cubicBezTo>
                    <a:cubicBezTo>
                      <a:pt x="55" y="53"/>
                      <a:pt x="55" y="53"/>
                      <a:pt x="55" y="53"/>
                    </a:cubicBezTo>
                    <a:close/>
                    <a:moveTo>
                      <a:pt x="60" y="2"/>
                    </a:moveTo>
                    <a:cubicBezTo>
                      <a:pt x="60" y="0"/>
                      <a:pt x="60" y="0"/>
                      <a:pt x="60" y="0"/>
                    </a:cubicBezTo>
                    <a:cubicBezTo>
                      <a:pt x="55" y="1"/>
                      <a:pt x="55" y="1"/>
                      <a:pt x="55" y="1"/>
                    </a:cubicBezTo>
                    <a:cubicBezTo>
                      <a:pt x="56" y="3"/>
                      <a:pt x="56" y="3"/>
                      <a:pt x="56" y="3"/>
                    </a:cubicBezTo>
                    <a:cubicBezTo>
                      <a:pt x="55" y="4"/>
                      <a:pt x="55" y="4"/>
                      <a:pt x="55" y="4"/>
                    </a:cubicBezTo>
                    <a:cubicBezTo>
                      <a:pt x="55" y="9"/>
                      <a:pt x="55" y="9"/>
                      <a:pt x="55" y="9"/>
                    </a:cubicBezTo>
                    <a:cubicBezTo>
                      <a:pt x="57" y="8"/>
                      <a:pt x="57" y="8"/>
                      <a:pt x="57" y="8"/>
                    </a:cubicBezTo>
                    <a:cubicBezTo>
                      <a:pt x="59" y="15"/>
                      <a:pt x="59" y="15"/>
                      <a:pt x="59" y="15"/>
                    </a:cubicBezTo>
                    <a:cubicBezTo>
                      <a:pt x="55" y="16"/>
                      <a:pt x="55" y="16"/>
                      <a:pt x="55" y="16"/>
                    </a:cubicBezTo>
                    <a:cubicBezTo>
                      <a:pt x="55" y="21"/>
                      <a:pt x="55" y="21"/>
                      <a:pt x="55" y="21"/>
                    </a:cubicBezTo>
                    <a:cubicBezTo>
                      <a:pt x="60" y="20"/>
                      <a:pt x="60" y="20"/>
                      <a:pt x="60" y="20"/>
                    </a:cubicBezTo>
                    <a:cubicBezTo>
                      <a:pt x="60" y="21"/>
                      <a:pt x="60" y="21"/>
                      <a:pt x="60" y="21"/>
                    </a:cubicBezTo>
                    <a:lnTo>
                      <a:pt x="60" y="2"/>
                    </a:lnTo>
                    <a:close/>
                    <a:moveTo>
                      <a:pt x="22" y="76"/>
                    </a:moveTo>
                    <a:cubicBezTo>
                      <a:pt x="25" y="74"/>
                      <a:pt x="28" y="73"/>
                      <a:pt x="31" y="71"/>
                    </a:cubicBezTo>
                    <a:cubicBezTo>
                      <a:pt x="28" y="60"/>
                      <a:pt x="28" y="60"/>
                      <a:pt x="28" y="60"/>
                    </a:cubicBezTo>
                    <a:cubicBezTo>
                      <a:pt x="55" y="53"/>
                      <a:pt x="55" y="53"/>
                      <a:pt x="55" y="53"/>
                    </a:cubicBezTo>
                    <a:cubicBezTo>
                      <a:pt x="55" y="46"/>
                      <a:pt x="55" y="46"/>
                      <a:pt x="55" y="46"/>
                    </a:cubicBezTo>
                    <a:cubicBezTo>
                      <a:pt x="26" y="53"/>
                      <a:pt x="26" y="53"/>
                      <a:pt x="26" y="53"/>
                    </a:cubicBezTo>
                    <a:cubicBezTo>
                      <a:pt x="22" y="35"/>
                      <a:pt x="22" y="35"/>
                      <a:pt x="22" y="35"/>
                    </a:cubicBezTo>
                    <a:cubicBezTo>
                      <a:pt x="50" y="28"/>
                      <a:pt x="50" y="28"/>
                      <a:pt x="50" y="28"/>
                    </a:cubicBezTo>
                    <a:cubicBezTo>
                      <a:pt x="50" y="28"/>
                      <a:pt x="50" y="28"/>
                      <a:pt x="50" y="28"/>
                    </a:cubicBezTo>
                    <a:cubicBezTo>
                      <a:pt x="55" y="46"/>
                      <a:pt x="55" y="46"/>
                      <a:pt x="55" y="46"/>
                    </a:cubicBezTo>
                    <a:cubicBezTo>
                      <a:pt x="55" y="27"/>
                      <a:pt x="55" y="27"/>
                      <a:pt x="55" y="27"/>
                    </a:cubicBezTo>
                    <a:cubicBezTo>
                      <a:pt x="53" y="22"/>
                      <a:pt x="53" y="22"/>
                      <a:pt x="53" y="22"/>
                    </a:cubicBezTo>
                    <a:cubicBezTo>
                      <a:pt x="53" y="22"/>
                      <a:pt x="53" y="22"/>
                      <a:pt x="53" y="22"/>
                    </a:cubicBezTo>
                    <a:cubicBezTo>
                      <a:pt x="55" y="21"/>
                      <a:pt x="55" y="21"/>
                      <a:pt x="55" y="21"/>
                    </a:cubicBezTo>
                    <a:cubicBezTo>
                      <a:pt x="55" y="16"/>
                      <a:pt x="55" y="16"/>
                      <a:pt x="55" y="16"/>
                    </a:cubicBezTo>
                    <a:cubicBezTo>
                      <a:pt x="52" y="16"/>
                      <a:pt x="52" y="16"/>
                      <a:pt x="52" y="16"/>
                    </a:cubicBezTo>
                    <a:cubicBezTo>
                      <a:pt x="50" y="10"/>
                      <a:pt x="50" y="10"/>
                      <a:pt x="50" y="10"/>
                    </a:cubicBezTo>
                    <a:cubicBezTo>
                      <a:pt x="50" y="10"/>
                      <a:pt x="50" y="10"/>
                      <a:pt x="50" y="10"/>
                    </a:cubicBezTo>
                    <a:cubicBezTo>
                      <a:pt x="55" y="9"/>
                      <a:pt x="55" y="9"/>
                      <a:pt x="55" y="9"/>
                    </a:cubicBezTo>
                    <a:cubicBezTo>
                      <a:pt x="55" y="4"/>
                      <a:pt x="55" y="4"/>
                      <a:pt x="55" y="4"/>
                    </a:cubicBezTo>
                    <a:cubicBezTo>
                      <a:pt x="49" y="5"/>
                      <a:pt x="49" y="5"/>
                      <a:pt x="49" y="5"/>
                    </a:cubicBezTo>
                    <a:cubicBezTo>
                      <a:pt x="48" y="3"/>
                      <a:pt x="48" y="3"/>
                      <a:pt x="48" y="3"/>
                    </a:cubicBezTo>
                    <a:cubicBezTo>
                      <a:pt x="44" y="4"/>
                      <a:pt x="44" y="4"/>
                      <a:pt x="44" y="4"/>
                    </a:cubicBezTo>
                    <a:cubicBezTo>
                      <a:pt x="48" y="22"/>
                      <a:pt x="48" y="22"/>
                      <a:pt x="48" y="22"/>
                    </a:cubicBezTo>
                    <a:cubicBezTo>
                      <a:pt x="22" y="28"/>
                      <a:pt x="22" y="28"/>
                      <a:pt x="22" y="28"/>
                    </a:cubicBezTo>
                    <a:cubicBezTo>
                      <a:pt x="22" y="55"/>
                      <a:pt x="22" y="55"/>
                      <a:pt x="22" y="55"/>
                    </a:cubicBezTo>
                    <a:cubicBezTo>
                      <a:pt x="23" y="60"/>
                      <a:pt x="23" y="60"/>
                      <a:pt x="23" y="60"/>
                    </a:cubicBezTo>
                    <a:cubicBezTo>
                      <a:pt x="23" y="60"/>
                      <a:pt x="23" y="60"/>
                      <a:pt x="23" y="60"/>
                    </a:cubicBezTo>
                    <a:cubicBezTo>
                      <a:pt x="22" y="60"/>
                      <a:pt x="22" y="60"/>
                      <a:pt x="22" y="60"/>
                    </a:cubicBezTo>
                    <a:cubicBezTo>
                      <a:pt x="22" y="66"/>
                      <a:pt x="22" y="66"/>
                      <a:pt x="22" y="66"/>
                    </a:cubicBezTo>
                    <a:cubicBezTo>
                      <a:pt x="24" y="65"/>
                      <a:pt x="24" y="65"/>
                      <a:pt x="24" y="65"/>
                    </a:cubicBezTo>
                    <a:cubicBezTo>
                      <a:pt x="26" y="71"/>
                      <a:pt x="26" y="71"/>
                      <a:pt x="26" y="71"/>
                    </a:cubicBezTo>
                    <a:cubicBezTo>
                      <a:pt x="26" y="71"/>
                      <a:pt x="26" y="71"/>
                      <a:pt x="26" y="71"/>
                    </a:cubicBezTo>
                    <a:cubicBezTo>
                      <a:pt x="22" y="72"/>
                      <a:pt x="22" y="72"/>
                      <a:pt x="22" y="72"/>
                    </a:cubicBezTo>
                    <a:lnTo>
                      <a:pt x="22" y="76"/>
                    </a:lnTo>
                    <a:close/>
                    <a:moveTo>
                      <a:pt x="16" y="78"/>
                    </a:moveTo>
                    <a:cubicBezTo>
                      <a:pt x="18" y="77"/>
                      <a:pt x="20" y="76"/>
                      <a:pt x="22" y="76"/>
                    </a:cubicBezTo>
                    <a:cubicBezTo>
                      <a:pt x="22" y="72"/>
                      <a:pt x="22" y="72"/>
                      <a:pt x="22" y="72"/>
                    </a:cubicBezTo>
                    <a:cubicBezTo>
                      <a:pt x="19" y="73"/>
                      <a:pt x="19" y="73"/>
                      <a:pt x="19" y="73"/>
                    </a:cubicBezTo>
                    <a:cubicBezTo>
                      <a:pt x="17" y="67"/>
                      <a:pt x="17" y="67"/>
                      <a:pt x="17" y="67"/>
                    </a:cubicBezTo>
                    <a:cubicBezTo>
                      <a:pt x="22" y="66"/>
                      <a:pt x="22" y="66"/>
                      <a:pt x="22" y="66"/>
                    </a:cubicBezTo>
                    <a:cubicBezTo>
                      <a:pt x="22" y="60"/>
                      <a:pt x="22" y="60"/>
                      <a:pt x="22" y="60"/>
                    </a:cubicBezTo>
                    <a:cubicBezTo>
                      <a:pt x="16" y="62"/>
                      <a:pt x="16" y="62"/>
                      <a:pt x="16" y="62"/>
                    </a:cubicBezTo>
                    <a:cubicBezTo>
                      <a:pt x="16" y="61"/>
                      <a:pt x="16" y="61"/>
                      <a:pt x="16" y="61"/>
                    </a:cubicBezTo>
                    <a:cubicBezTo>
                      <a:pt x="16" y="78"/>
                      <a:pt x="16" y="78"/>
                      <a:pt x="16" y="78"/>
                    </a:cubicBezTo>
                    <a:close/>
                    <a:moveTo>
                      <a:pt x="22" y="28"/>
                    </a:moveTo>
                    <a:cubicBezTo>
                      <a:pt x="20" y="29"/>
                      <a:pt x="20" y="29"/>
                      <a:pt x="20" y="29"/>
                    </a:cubicBezTo>
                    <a:cubicBezTo>
                      <a:pt x="16" y="12"/>
                      <a:pt x="16" y="12"/>
                      <a:pt x="16" y="12"/>
                    </a:cubicBezTo>
                    <a:cubicBezTo>
                      <a:pt x="16" y="32"/>
                      <a:pt x="16" y="32"/>
                      <a:pt x="16" y="32"/>
                    </a:cubicBezTo>
                    <a:cubicBezTo>
                      <a:pt x="17" y="37"/>
                      <a:pt x="17" y="37"/>
                      <a:pt x="17" y="37"/>
                    </a:cubicBezTo>
                    <a:cubicBezTo>
                      <a:pt x="17" y="37"/>
                      <a:pt x="17" y="37"/>
                      <a:pt x="17" y="37"/>
                    </a:cubicBezTo>
                    <a:cubicBezTo>
                      <a:pt x="16" y="37"/>
                      <a:pt x="16" y="37"/>
                      <a:pt x="16" y="37"/>
                    </a:cubicBezTo>
                    <a:cubicBezTo>
                      <a:pt x="16" y="43"/>
                      <a:pt x="16" y="43"/>
                      <a:pt x="16" y="43"/>
                    </a:cubicBezTo>
                    <a:cubicBezTo>
                      <a:pt x="19" y="42"/>
                      <a:pt x="19" y="42"/>
                      <a:pt x="19" y="42"/>
                    </a:cubicBezTo>
                    <a:cubicBezTo>
                      <a:pt x="20" y="49"/>
                      <a:pt x="20" y="49"/>
                      <a:pt x="20" y="49"/>
                    </a:cubicBezTo>
                    <a:cubicBezTo>
                      <a:pt x="20" y="49"/>
                      <a:pt x="20" y="49"/>
                      <a:pt x="20" y="49"/>
                    </a:cubicBezTo>
                    <a:cubicBezTo>
                      <a:pt x="16" y="50"/>
                      <a:pt x="16" y="50"/>
                      <a:pt x="16" y="50"/>
                    </a:cubicBezTo>
                    <a:cubicBezTo>
                      <a:pt x="16" y="55"/>
                      <a:pt x="16" y="55"/>
                      <a:pt x="16" y="55"/>
                    </a:cubicBezTo>
                    <a:cubicBezTo>
                      <a:pt x="22" y="54"/>
                      <a:pt x="22" y="54"/>
                      <a:pt x="22" y="54"/>
                    </a:cubicBezTo>
                    <a:cubicBezTo>
                      <a:pt x="22" y="55"/>
                      <a:pt x="22" y="55"/>
                      <a:pt x="22" y="55"/>
                    </a:cubicBezTo>
                    <a:lnTo>
                      <a:pt x="22" y="28"/>
                    </a:lnTo>
                    <a:close/>
                    <a:moveTo>
                      <a:pt x="11" y="12"/>
                    </a:moveTo>
                    <a:cubicBezTo>
                      <a:pt x="12" y="14"/>
                      <a:pt x="12" y="14"/>
                      <a:pt x="12" y="14"/>
                    </a:cubicBezTo>
                    <a:cubicBezTo>
                      <a:pt x="10" y="15"/>
                      <a:pt x="10" y="15"/>
                      <a:pt x="10" y="15"/>
                    </a:cubicBezTo>
                    <a:cubicBezTo>
                      <a:pt x="10" y="20"/>
                      <a:pt x="10" y="20"/>
                      <a:pt x="10" y="20"/>
                    </a:cubicBezTo>
                    <a:cubicBezTo>
                      <a:pt x="13" y="19"/>
                      <a:pt x="13" y="19"/>
                      <a:pt x="13" y="19"/>
                    </a:cubicBezTo>
                    <a:cubicBezTo>
                      <a:pt x="14" y="26"/>
                      <a:pt x="14" y="26"/>
                      <a:pt x="14" y="26"/>
                    </a:cubicBezTo>
                    <a:cubicBezTo>
                      <a:pt x="14" y="26"/>
                      <a:pt x="14" y="26"/>
                      <a:pt x="14" y="26"/>
                    </a:cubicBezTo>
                    <a:cubicBezTo>
                      <a:pt x="10" y="27"/>
                      <a:pt x="10" y="27"/>
                      <a:pt x="10" y="27"/>
                    </a:cubicBezTo>
                    <a:cubicBezTo>
                      <a:pt x="10" y="32"/>
                      <a:pt x="10" y="32"/>
                      <a:pt x="10" y="32"/>
                    </a:cubicBezTo>
                    <a:cubicBezTo>
                      <a:pt x="16" y="31"/>
                      <a:pt x="16" y="31"/>
                      <a:pt x="16" y="31"/>
                    </a:cubicBezTo>
                    <a:cubicBezTo>
                      <a:pt x="16" y="32"/>
                      <a:pt x="16" y="32"/>
                      <a:pt x="16" y="32"/>
                    </a:cubicBezTo>
                    <a:cubicBezTo>
                      <a:pt x="16" y="12"/>
                      <a:pt x="16" y="12"/>
                      <a:pt x="16" y="12"/>
                    </a:cubicBezTo>
                    <a:cubicBezTo>
                      <a:pt x="16" y="11"/>
                      <a:pt x="16" y="11"/>
                      <a:pt x="16" y="11"/>
                    </a:cubicBezTo>
                    <a:cubicBezTo>
                      <a:pt x="11" y="12"/>
                      <a:pt x="11" y="12"/>
                      <a:pt x="11" y="12"/>
                    </a:cubicBezTo>
                    <a:close/>
                    <a:moveTo>
                      <a:pt x="10" y="56"/>
                    </a:moveTo>
                    <a:cubicBezTo>
                      <a:pt x="16" y="78"/>
                      <a:pt x="16" y="78"/>
                      <a:pt x="16" y="78"/>
                    </a:cubicBezTo>
                    <a:cubicBezTo>
                      <a:pt x="16" y="78"/>
                      <a:pt x="16" y="78"/>
                      <a:pt x="16" y="78"/>
                    </a:cubicBezTo>
                    <a:cubicBezTo>
                      <a:pt x="16" y="61"/>
                      <a:pt x="16" y="61"/>
                      <a:pt x="16" y="61"/>
                    </a:cubicBezTo>
                    <a:cubicBezTo>
                      <a:pt x="15" y="55"/>
                      <a:pt x="15" y="55"/>
                      <a:pt x="15" y="55"/>
                    </a:cubicBezTo>
                    <a:cubicBezTo>
                      <a:pt x="16" y="55"/>
                      <a:pt x="16" y="55"/>
                      <a:pt x="16" y="55"/>
                    </a:cubicBezTo>
                    <a:cubicBezTo>
                      <a:pt x="16" y="50"/>
                      <a:pt x="16" y="50"/>
                      <a:pt x="16" y="50"/>
                    </a:cubicBezTo>
                    <a:cubicBezTo>
                      <a:pt x="13" y="50"/>
                      <a:pt x="13" y="50"/>
                      <a:pt x="13" y="50"/>
                    </a:cubicBezTo>
                    <a:cubicBezTo>
                      <a:pt x="12" y="44"/>
                      <a:pt x="12" y="44"/>
                      <a:pt x="12" y="44"/>
                    </a:cubicBezTo>
                    <a:cubicBezTo>
                      <a:pt x="16" y="43"/>
                      <a:pt x="16" y="43"/>
                      <a:pt x="16" y="43"/>
                    </a:cubicBezTo>
                    <a:cubicBezTo>
                      <a:pt x="16" y="37"/>
                      <a:pt x="16" y="37"/>
                      <a:pt x="16" y="37"/>
                    </a:cubicBezTo>
                    <a:cubicBezTo>
                      <a:pt x="10" y="39"/>
                      <a:pt x="10" y="39"/>
                      <a:pt x="10" y="39"/>
                    </a:cubicBezTo>
                    <a:cubicBezTo>
                      <a:pt x="10" y="38"/>
                      <a:pt x="10" y="38"/>
                      <a:pt x="10" y="38"/>
                    </a:cubicBezTo>
                    <a:lnTo>
                      <a:pt x="10" y="56"/>
                    </a:lnTo>
                    <a:close/>
                    <a:moveTo>
                      <a:pt x="10" y="15"/>
                    </a:moveTo>
                    <a:cubicBezTo>
                      <a:pt x="5" y="16"/>
                      <a:pt x="5" y="16"/>
                      <a:pt x="5" y="16"/>
                    </a:cubicBezTo>
                    <a:cubicBezTo>
                      <a:pt x="4" y="14"/>
                      <a:pt x="4" y="14"/>
                      <a:pt x="4" y="14"/>
                    </a:cubicBezTo>
                    <a:cubicBezTo>
                      <a:pt x="0" y="15"/>
                      <a:pt x="0" y="15"/>
                      <a:pt x="0" y="15"/>
                    </a:cubicBezTo>
                    <a:cubicBezTo>
                      <a:pt x="10" y="56"/>
                      <a:pt x="10" y="56"/>
                      <a:pt x="10" y="56"/>
                    </a:cubicBezTo>
                    <a:cubicBezTo>
                      <a:pt x="10" y="38"/>
                      <a:pt x="10" y="38"/>
                      <a:pt x="10" y="38"/>
                    </a:cubicBezTo>
                    <a:cubicBezTo>
                      <a:pt x="9" y="33"/>
                      <a:pt x="9" y="33"/>
                      <a:pt x="9" y="33"/>
                    </a:cubicBezTo>
                    <a:cubicBezTo>
                      <a:pt x="10" y="32"/>
                      <a:pt x="10" y="32"/>
                      <a:pt x="10" y="32"/>
                    </a:cubicBezTo>
                    <a:cubicBezTo>
                      <a:pt x="10" y="27"/>
                      <a:pt x="10" y="27"/>
                      <a:pt x="10" y="27"/>
                    </a:cubicBezTo>
                    <a:cubicBezTo>
                      <a:pt x="8" y="27"/>
                      <a:pt x="8" y="27"/>
                      <a:pt x="8" y="27"/>
                    </a:cubicBezTo>
                    <a:cubicBezTo>
                      <a:pt x="6" y="21"/>
                      <a:pt x="6" y="21"/>
                      <a:pt x="6" y="21"/>
                    </a:cubicBezTo>
                    <a:cubicBezTo>
                      <a:pt x="10" y="20"/>
                      <a:pt x="10" y="20"/>
                      <a:pt x="10" y="20"/>
                    </a:cubicBezTo>
                    <a:lnTo>
                      <a:pt x="10" y="15"/>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8" name="Freeform: Shape 225"/>
              <p:cNvSpPr>
                <a:spLocks/>
              </p:cNvSpPr>
              <p:nvPr/>
            </p:nvSpPr>
            <p:spPr bwMode="auto">
              <a:xfrm>
                <a:off x="4397674" y="3767441"/>
                <a:ext cx="283070" cy="207095"/>
              </a:xfrm>
              <a:custGeom>
                <a:avLst/>
                <a:gdLst>
                  <a:gd name="T0" fmla="*/ 16 w 64"/>
                  <a:gd name="T1" fmla="*/ 46 h 47"/>
                  <a:gd name="T2" fmla="*/ 16 w 64"/>
                  <a:gd name="T3" fmla="*/ 16 h 47"/>
                  <a:gd name="T4" fmla="*/ 56 w 64"/>
                  <a:gd name="T5" fmla="*/ 16 h 47"/>
                  <a:gd name="T6" fmla="*/ 56 w 64"/>
                  <a:gd name="T7" fmla="*/ 45 h 47"/>
                  <a:gd name="T8" fmla="*/ 51 w 64"/>
                  <a:gd name="T9" fmla="*/ 44 h 47"/>
                  <a:gd name="T10" fmla="*/ 43 w 64"/>
                  <a:gd name="T11" fmla="*/ 47 h 47"/>
                  <a:gd name="T12" fmla="*/ 64 w 64"/>
                  <a:gd name="T13" fmla="*/ 46 h 47"/>
                  <a:gd name="T14" fmla="*/ 64 w 64"/>
                  <a:gd name="T15" fmla="*/ 16 h 47"/>
                  <a:gd name="T16" fmla="*/ 64 w 64"/>
                  <a:gd name="T17" fmla="*/ 0 h 47"/>
                  <a:gd name="T18" fmla="*/ 56 w 64"/>
                  <a:gd name="T19" fmla="*/ 0 h 47"/>
                  <a:gd name="T20" fmla="*/ 16 w 64"/>
                  <a:gd name="T21" fmla="*/ 0 h 47"/>
                  <a:gd name="T22" fmla="*/ 8 w 64"/>
                  <a:gd name="T23" fmla="*/ 0 h 47"/>
                  <a:gd name="T24" fmla="*/ 8 w 64"/>
                  <a:gd name="T25" fmla="*/ 16 h 47"/>
                  <a:gd name="T26" fmla="*/ 8 w 64"/>
                  <a:gd name="T27" fmla="*/ 45 h 47"/>
                  <a:gd name="T28" fmla="*/ 3 w 64"/>
                  <a:gd name="T29" fmla="*/ 44 h 47"/>
                  <a:gd name="T30" fmla="*/ 0 w 64"/>
                  <a:gd name="T31" fmla="*/ 44 h 47"/>
                  <a:gd name="T32" fmla="*/ 16 w 6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47">
                    <a:moveTo>
                      <a:pt x="16" y="46"/>
                    </a:moveTo>
                    <a:cubicBezTo>
                      <a:pt x="16" y="16"/>
                      <a:pt x="16" y="16"/>
                      <a:pt x="16" y="16"/>
                    </a:cubicBezTo>
                    <a:cubicBezTo>
                      <a:pt x="56" y="16"/>
                      <a:pt x="56" y="16"/>
                      <a:pt x="56" y="16"/>
                    </a:cubicBezTo>
                    <a:cubicBezTo>
                      <a:pt x="56" y="45"/>
                      <a:pt x="56" y="45"/>
                      <a:pt x="56" y="45"/>
                    </a:cubicBezTo>
                    <a:cubicBezTo>
                      <a:pt x="54" y="44"/>
                      <a:pt x="53" y="44"/>
                      <a:pt x="51" y="44"/>
                    </a:cubicBezTo>
                    <a:cubicBezTo>
                      <a:pt x="48" y="44"/>
                      <a:pt x="45" y="45"/>
                      <a:pt x="43" y="47"/>
                    </a:cubicBezTo>
                    <a:cubicBezTo>
                      <a:pt x="50" y="47"/>
                      <a:pt x="57" y="47"/>
                      <a:pt x="64" y="46"/>
                    </a:cubicBezTo>
                    <a:cubicBezTo>
                      <a:pt x="64" y="16"/>
                      <a:pt x="64" y="16"/>
                      <a:pt x="64" y="16"/>
                    </a:cubicBezTo>
                    <a:cubicBezTo>
                      <a:pt x="64" y="0"/>
                      <a:pt x="64" y="0"/>
                      <a:pt x="64" y="0"/>
                    </a:cubicBezTo>
                    <a:cubicBezTo>
                      <a:pt x="56" y="0"/>
                      <a:pt x="56" y="0"/>
                      <a:pt x="56" y="0"/>
                    </a:cubicBezTo>
                    <a:cubicBezTo>
                      <a:pt x="16" y="0"/>
                      <a:pt x="16" y="0"/>
                      <a:pt x="16" y="0"/>
                    </a:cubicBezTo>
                    <a:cubicBezTo>
                      <a:pt x="8" y="0"/>
                      <a:pt x="8" y="0"/>
                      <a:pt x="8" y="0"/>
                    </a:cubicBezTo>
                    <a:cubicBezTo>
                      <a:pt x="8" y="16"/>
                      <a:pt x="8" y="16"/>
                      <a:pt x="8" y="16"/>
                    </a:cubicBezTo>
                    <a:cubicBezTo>
                      <a:pt x="8" y="45"/>
                      <a:pt x="8" y="45"/>
                      <a:pt x="8" y="45"/>
                    </a:cubicBezTo>
                    <a:cubicBezTo>
                      <a:pt x="6" y="44"/>
                      <a:pt x="5" y="44"/>
                      <a:pt x="3" y="44"/>
                    </a:cubicBezTo>
                    <a:cubicBezTo>
                      <a:pt x="2" y="44"/>
                      <a:pt x="1" y="44"/>
                      <a:pt x="0" y="44"/>
                    </a:cubicBezTo>
                    <a:cubicBezTo>
                      <a:pt x="5" y="45"/>
                      <a:pt x="10" y="46"/>
                      <a:pt x="16" y="46"/>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9" name="Freeform: Shape 226"/>
              <p:cNvSpPr>
                <a:spLocks/>
              </p:cNvSpPr>
              <p:nvPr/>
            </p:nvSpPr>
            <p:spPr bwMode="auto">
              <a:xfrm>
                <a:off x="5333889" y="1660957"/>
                <a:ext cx="273267" cy="159304"/>
              </a:xfrm>
              <a:custGeom>
                <a:avLst/>
                <a:gdLst>
                  <a:gd name="T0" fmla="*/ 35 w 62"/>
                  <a:gd name="T1" fmla="*/ 0 h 36"/>
                  <a:gd name="T2" fmla="*/ 35 w 62"/>
                  <a:gd name="T3" fmla="*/ 6 h 36"/>
                  <a:gd name="T4" fmla="*/ 0 w 62"/>
                  <a:gd name="T5" fmla="*/ 36 h 36"/>
                  <a:gd name="T6" fmla="*/ 35 w 62"/>
                  <a:gd name="T7" fmla="*/ 29 h 36"/>
                  <a:gd name="T8" fmla="*/ 35 w 62"/>
                  <a:gd name="T9" fmla="*/ 36 h 36"/>
                  <a:gd name="T10" fmla="*/ 62 w 62"/>
                  <a:gd name="T11" fmla="*/ 18 h 36"/>
                  <a:gd name="T12" fmla="*/ 35 w 6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62" h="36">
                    <a:moveTo>
                      <a:pt x="35" y="0"/>
                    </a:moveTo>
                    <a:cubicBezTo>
                      <a:pt x="35" y="6"/>
                      <a:pt x="35" y="6"/>
                      <a:pt x="35" y="6"/>
                    </a:cubicBezTo>
                    <a:cubicBezTo>
                      <a:pt x="4" y="6"/>
                      <a:pt x="0" y="36"/>
                      <a:pt x="0" y="36"/>
                    </a:cubicBezTo>
                    <a:cubicBezTo>
                      <a:pt x="0" y="36"/>
                      <a:pt x="10" y="29"/>
                      <a:pt x="35" y="29"/>
                    </a:cubicBezTo>
                    <a:cubicBezTo>
                      <a:pt x="35" y="36"/>
                      <a:pt x="35" y="36"/>
                      <a:pt x="35" y="36"/>
                    </a:cubicBezTo>
                    <a:cubicBezTo>
                      <a:pt x="62" y="18"/>
                      <a:pt x="62" y="18"/>
                      <a:pt x="62" y="18"/>
                    </a:cubicBezTo>
                    <a:lnTo>
                      <a:pt x="35" y="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0" name="Freeform: Shape 227"/>
              <p:cNvSpPr>
                <a:spLocks/>
              </p:cNvSpPr>
              <p:nvPr/>
            </p:nvSpPr>
            <p:spPr bwMode="auto">
              <a:xfrm>
                <a:off x="5306930" y="1801879"/>
                <a:ext cx="269591" cy="159304"/>
              </a:xfrm>
              <a:custGeom>
                <a:avLst/>
                <a:gdLst>
                  <a:gd name="T0" fmla="*/ 27 w 61"/>
                  <a:gd name="T1" fmla="*/ 36 h 36"/>
                  <a:gd name="T2" fmla="*/ 27 w 61"/>
                  <a:gd name="T3" fmla="*/ 30 h 36"/>
                  <a:gd name="T4" fmla="*/ 61 w 61"/>
                  <a:gd name="T5" fmla="*/ 0 h 36"/>
                  <a:gd name="T6" fmla="*/ 27 w 61"/>
                  <a:gd name="T7" fmla="*/ 7 h 36"/>
                  <a:gd name="T8" fmla="*/ 27 w 61"/>
                  <a:gd name="T9" fmla="*/ 1 h 36"/>
                  <a:gd name="T10" fmla="*/ 0 w 61"/>
                  <a:gd name="T11" fmla="*/ 19 h 36"/>
                  <a:gd name="T12" fmla="*/ 27 w 6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27" y="36"/>
                    </a:moveTo>
                    <a:cubicBezTo>
                      <a:pt x="27" y="30"/>
                      <a:pt x="27" y="30"/>
                      <a:pt x="27" y="30"/>
                    </a:cubicBezTo>
                    <a:cubicBezTo>
                      <a:pt x="58" y="30"/>
                      <a:pt x="61" y="0"/>
                      <a:pt x="61" y="0"/>
                    </a:cubicBezTo>
                    <a:cubicBezTo>
                      <a:pt x="61" y="0"/>
                      <a:pt x="52" y="7"/>
                      <a:pt x="27" y="7"/>
                    </a:cubicBezTo>
                    <a:cubicBezTo>
                      <a:pt x="27" y="1"/>
                      <a:pt x="27" y="1"/>
                      <a:pt x="27" y="1"/>
                    </a:cubicBezTo>
                    <a:cubicBezTo>
                      <a:pt x="0" y="19"/>
                      <a:pt x="0" y="19"/>
                      <a:pt x="0" y="19"/>
                    </a:cubicBezTo>
                    <a:lnTo>
                      <a:pt x="27" y="36"/>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1" name="Freeform: Shape 228"/>
              <p:cNvSpPr>
                <a:spLocks/>
              </p:cNvSpPr>
              <p:nvPr/>
            </p:nvSpPr>
            <p:spPr bwMode="auto">
              <a:xfrm>
                <a:off x="5885324" y="2977050"/>
                <a:ext cx="4902" cy="8578"/>
              </a:xfrm>
              <a:custGeom>
                <a:avLst/>
                <a:gdLst>
                  <a:gd name="T0" fmla="*/ 0 w 1"/>
                  <a:gd name="T1" fmla="*/ 0 h 2"/>
                  <a:gd name="T2" fmla="*/ 1 w 1"/>
                  <a:gd name="T3" fmla="*/ 2 h 2"/>
                  <a:gd name="T4" fmla="*/ 1 w 1"/>
                  <a:gd name="T5" fmla="*/ 0 h 2"/>
                  <a:gd name="T6" fmla="*/ 0 w 1"/>
                  <a:gd name="T7" fmla="*/ 0 h 2"/>
                </a:gdLst>
                <a:ahLst/>
                <a:cxnLst>
                  <a:cxn ang="0">
                    <a:pos x="T0" y="T1"/>
                  </a:cxn>
                  <a:cxn ang="0">
                    <a:pos x="T2" y="T3"/>
                  </a:cxn>
                  <a:cxn ang="0">
                    <a:pos x="T4" y="T5"/>
                  </a:cxn>
                  <a:cxn ang="0">
                    <a:pos x="T6" y="T7"/>
                  </a:cxn>
                </a:cxnLst>
                <a:rect l="0" t="0" r="r" b="b"/>
                <a:pathLst>
                  <a:path w="1" h="2">
                    <a:moveTo>
                      <a:pt x="0" y="0"/>
                    </a:moveTo>
                    <a:cubicBezTo>
                      <a:pt x="0" y="1"/>
                      <a:pt x="1" y="2"/>
                      <a:pt x="1" y="2"/>
                    </a:cubicBezTo>
                    <a:cubicBezTo>
                      <a:pt x="1" y="2"/>
                      <a:pt x="1" y="1"/>
                      <a:pt x="1" y="0"/>
                    </a:cubicBezTo>
                    <a:lnTo>
                      <a:pt x="0" y="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2" name="Freeform: Shape 229"/>
              <p:cNvSpPr>
                <a:spLocks/>
              </p:cNvSpPr>
              <p:nvPr/>
            </p:nvSpPr>
            <p:spPr bwMode="auto">
              <a:xfrm>
                <a:off x="5885324" y="2880242"/>
                <a:ext cx="26959" cy="79652"/>
              </a:xfrm>
              <a:custGeom>
                <a:avLst/>
                <a:gdLst>
                  <a:gd name="T0" fmla="*/ 6 w 6"/>
                  <a:gd name="T1" fmla="*/ 0 h 18"/>
                  <a:gd name="T2" fmla="*/ 0 w 6"/>
                  <a:gd name="T3" fmla="*/ 18 h 18"/>
                  <a:gd name="T4" fmla="*/ 2 w 6"/>
                  <a:gd name="T5" fmla="*/ 18 h 18"/>
                  <a:gd name="T6" fmla="*/ 6 w 6"/>
                  <a:gd name="T7" fmla="*/ 1 h 18"/>
                  <a:gd name="T8" fmla="*/ 6 w 6"/>
                  <a:gd name="T9" fmla="*/ 0 h 18"/>
                </a:gdLst>
                <a:ahLst/>
                <a:cxnLst>
                  <a:cxn ang="0">
                    <a:pos x="T0" y="T1"/>
                  </a:cxn>
                  <a:cxn ang="0">
                    <a:pos x="T2" y="T3"/>
                  </a:cxn>
                  <a:cxn ang="0">
                    <a:pos x="T4" y="T5"/>
                  </a:cxn>
                  <a:cxn ang="0">
                    <a:pos x="T6" y="T7"/>
                  </a:cxn>
                  <a:cxn ang="0">
                    <a:pos x="T8" y="T9"/>
                  </a:cxn>
                </a:cxnLst>
                <a:rect l="0" t="0" r="r" b="b"/>
                <a:pathLst>
                  <a:path w="6" h="18">
                    <a:moveTo>
                      <a:pt x="6" y="0"/>
                    </a:moveTo>
                    <a:cubicBezTo>
                      <a:pt x="3" y="5"/>
                      <a:pt x="1" y="11"/>
                      <a:pt x="0" y="18"/>
                    </a:cubicBezTo>
                    <a:cubicBezTo>
                      <a:pt x="2" y="18"/>
                      <a:pt x="2" y="18"/>
                      <a:pt x="2" y="18"/>
                    </a:cubicBezTo>
                    <a:cubicBezTo>
                      <a:pt x="4" y="12"/>
                      <a:pt x="5" y="7"/>
                      <a:pt x="6" y="1"/>
                    </a:cubicBezTo>
                    <a:cubicBezTo>
                      <a:pt x="6" y="1"/>
                      <a:pt x="6" y="0"/>
                      <a:pt x="6" y="0"/>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3" name="Freeform: Shape 230"/>
              <p:cNvSpPr>
                <a:spLocks/>
              </p:cNvSpPr>
              <p:nvPr/>
            </p:nvSpPr>
            <p:spPr bwMode="auto">
              <a:xfrm>
                <a:off x="5841210" y="2848382"/>
                <a:ext cx="53918" cy="111513"/>
              </a:xfrm>
              <a:custGeom>
                <a:avLst/>
                <a:gdLst>
                  <a:gd name="T0" fmla="*/ 0 w 12"/>
                  <a:gd name="T1" fmla="*/ 0 h 25"/>
                  <a:gd name="T2" fmla="*/ 0 w 12"/>
                  <a:gd name="T3" fmla="*/ 25 h 25"/>
                  <a:gd name="T4" fmla="*/ 6 w 12"/>
                  <a:gd name="T5" fmla="*/ 25 h 25"/>
                  <a:gd name="T6" fmla="*/ 12 w 12"/>
                  <a:gd name="T7" fmla="*/ 4 h 25"/>
                  <a:gd name="T8" fmla="*/ 0 w 12"/>
                  <a:gd name="T9" fmla="*/ 0 h 25"/>
                </a:gdLst>
                <a:ahLst/>
                <a:cxnLst>
                  <a:cxn ang="0">
                    <a:pos x="T0" y="T1"/>
                  </a:cxn>
                  <a:cxn ang="0">
                    <a:pos x="T2" y="T3"/>
                  </a:cxn>
                  <a:cxn ang="0">
                    <a:pos x="T4" y="T5"/>
                  </a:cxn>
                  <a:cxn ang="0">
                    <a:pos x="T6" y="T7"/>
                  </a:cxn>
                  <a:cxn ang="0">
                    <a:pos x="T8" y="T9"/>
                  </a:cxn>
                </a:cxnLst>
                <a:rect l="0" t="0" r="r" b="b"/>
                <a:pathLst>
                  <a:path w="12" h="25">
                    <a:moveTo>
                      <a:pt x="0" y="0"/>
                    </a:moveTo>
                    <a:cubicBezTo>
                      <a:pt x="0" y="25"/>
                      <a:pt x="0" y="25"/>
                      <a:pt x="0" y="25"/>
                    </a:cubicBezTo>
                    <a:cubicBezTo>
                      <a:pt x="6" y="25"/>
                      <a:pt x="6" y="25"/>
                      <a:pt x="6" y="25"/>
                    </a:cubicBezTo>
                    <a:cubicBezTo>
                      <a:pt x="6" y="17"/>
                      <a:pt x="9" y="10"/>
                      <a:pt x="12" y="4"/>
                    </a:cubicBezTo>
                    <a:cubicBezTo>
                      <a:pt x="9" y="2"/>
                      <a:pt x="4" y="1"/>
                      <a:pt x="0" y="0"/>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4" name="Freeform: Shape 231"/>
              <p:cNvSpPr>
                <a:spLocks/>
              </p:cNvSpPr>
              <p:nvPr/>
            </p:nvSpPr>
            <p:spPr bwMode="auto">
              <a:xfrm>
                <a:off x="5766459" y="2977050"/>
                <a:ext cx="52693" cy="110287"/>
              </a:xfrm>
              <a:custGeom>
                <a:avLst/>
                <a:gdLst>
                  <a:gd name="T0" fmla="*/ 12 w 12"/>
                  <a:gd name="T1" fmla="*/ 25 h 25"/>
                  <a:gd name="T2" fmla="*/ 12 w 12"/>
                  <a:gd name="T3" fmla="*/ 0 h 25"/>
                  <a:gd name="T4" fmla="*/ 6 w 12"/>
                  <a:gd name="T5" fmla="*/ 0 h 25"/>
                  <a:gd name="T6" fmla="*/ 0 w 12"/>
                  <a:gd name="T7" fmla="*/ 21 h 25"/>
                  <a:gd name="T8" fmla="*/ 12 w 12"/>
                  <a:gd name="T9" fmla="*/ 25 h 25"/>
                </a:gdLst>
                <a:ahLst/>
                <a:cxnLst>
                  <a:cxn ang="0">
                    <a:pos x="T0" y="T1"/>
                  </a:cxn>
                  <a:cxn ang="0">
                    <a:pos x="T2" y="T3"/>
                  </a:cxn>
                  <a:cxn ang="0">
                    <a:pos x="T4" y="T5"/>
                  </a:cxn>
                  <a:cxn ang="0">
                    <a:pos x="T6" y="T7"/>
                  </a:cxn>
                  <a:cxn ang="0">
                    <a:pos x="T8" y="T9"/>
                  </a:cxn>
                </a:cxnLst>
                <a:rect l="0" t="0" r="r" b="b"/>
                <a:pathLst>
                  <a:path w="12" h="25">
                    <a:moveTo>
                      <a:pt x="12" y="25"/>
                    </a:moveTo>
                    <a:cubicBezTo>
                      <a:pt x="12" y="0"/>
                      <a:pt x="12" y="0"/>
                      <a:pt x="12" y="0"/>
                    </a:cubicBezTo>
                    <a:cubicBezTo>
                      <a:pt x="6" y="0"/>
                      <a:pt x="6" y="0"/>
                      <a:pt x="6" y="0"/>
                    </a:cubicBezTo>
                    <a:cubicBezTo>
                      <a:pt x="6" y="9"/>
                      <a:pt x="3" y="16"/>
                      <a:pt x="0" y="21"/>
                    </a:cubicBezTo>
                    <a:cubicBezTo>
                      <a:pt x="3" y="23"/>
                      <a:pt x="8" y="25"/>
                      <a:pt x="12" y="25"/>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5" name="Freeform: Shape 232"/>
              <p:cNvSpPr>
                <a:spLocks/>
              </p:cNvSpPr>
              <p:nvPr/>
            </p:nvSpPr>
            <p:spPr bwMode="auto">
              <a:xfrm>
                <a:off x="5766459" y="2848382"/>
                <a:ext cx="52693" cy="111513"/>
              </a:xfrm>
              <a:custGeom>
                <a:avLst/>
                <a:gdLst>
                  <a:gd name="T0" fmla="*/ 6 w 12"/>
                  <a:gd name="T1" fmla="*/ 25 h 25"/>
                  <a:gd name="T2" fmla="*/ 12 w 12"/>
                  <a:gd name="T3" fmla="*/ 25 h 25"/>
                  <a:gd name="T4" fmla="*/ 12 w 12"/>
                  <a:gd name="T5" fmla="*/ 0 h 25"/>
                  <a:gd name="T6" fmla="*/ 0 w 12"/>
                  <a:gd name="T7" fmla="*/ 5 h 25"/>
                  <a:gd name="T8" fmla="*/ 6 w 12"/>
                  <a:gd name="T9" fmla="*/ 25 h 25"/>
                </a:gdLst>
                <a:ahLst/>
                <a:cxnLst>
                  <a:cxn ang="0">
                    <a:pos x="T0" y="T1"/>
                  </a:cxn>
                  <a:cxn ang="0">
                    <a:pos x="T2" y="T3"/>
                  </a:cxn>
                  <a:cxn ang="0">
                    <a:pos x="T4" y="T5"/>
                  </a:cxn>
                  <a:cxn ang="0">
                    <a:pos x="T6" y="T7"/>
                  </a:cxn>
                  <a:cxn ang="0">
                    <a:pos x="T8" y="T9"/>
                  </a:cxn>
                </a:cxnLst>
                <a:rect l="0" t="0" r="r" b="b"/>
                <a:pathLst>
                  <a:path w="12" h="25">
                    <a:moveTo>
                      <a:pt x="6" y="25"/>
                    </a:moveTo>
                    <a:cubicBezTo>
                      <a:pt x="12" y="25"/>
                      <a:pt x="12" y="25"/>
                      <a:pt x="12" y="25"/>
                    </a:cubicBezTo>
                    <a:cubicBezTo>
                      <a:pt x="12" y="0"/>
                      <a:pt x="12" y="0"/>
                      <a:pt x="12" y="0"/>
                    </a:cubicBezTo>
                    <a:cubicBezTo>
                      <a:pt x="8" y="1"/>
                      <a:pt x="3" y="2"/>
                      <a:pt x="0" y="5"/>
                    </a:cubicBezTo>
                    <a:cubicBezTo>
                      <a:pt x="3" y="10"/>
                      <a:pt x="6" y="17"/>
                      <a:pt x="6" y="25"/>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6" name="Freeform: Shape 233"/>
              <p:cNvSpPr>
                <a:spLocks/>
              </p:cNvSpPr>
              <p:nvPr/>
            </p:nvSpPr>
            <p:spPr bwMode="auto">
              <a:xfrm>
                <a:off x="5713767" y="2977050"/>
                <a:ext cx="61271" cy="79652"/>
              </a:xfrm>
              <a:custGeom>
                <a:avLst/>
                <a:gdLst>
                  <a:gd name="T0" fmla="*/ 8 w 14"/>
                  <a:gd name="T1" fmla="*/ 18 h 18"/>
                  <a:gd name="T2" fmla="*/ 14 w 14"/>
                  <a:gd name="T3" fmla="*/ 0 h 18"/>
                  <a:gd name="T4" fmla="*/ 0 w 14"/>
                  <a:gd name="T5" fmla="*/ 0 h 18"/>
                  <a:gd name="T6" fmla="*/ 8 w 14"/>
                  <a:gd name="T7" fmla="*/ 18 h 18"/>
                </a:gdLst>
                <a:ahLst/>
                <a:cxnLst>
                  <a:cxn ang="0">
                    <a:pos x="T0" y="T1"/>
                  </a:cxn>
                  <a:cxn ang="0">
                    <a:pos x="T2" y="T3"/>
                  </a:cxn>
                  <a:cxn ang="0">
                    <a:pos x="T4" y="T5"/>
                  </a:cxn>
                  <a:cxn ang="0">
                    <a:pos x="T6" y="T7"/>
                  </a:cxn>
                </a:cxnLst>
                <a:rect l="0" t="0" r="r" b="b"/>
                <a:pathLst>
                  <a:path w="14" h="18">
                    <a:moveTo>
                      <a:pt x="8" y="18"/>
                    </a:moveTo>
                    <a:cubicBezTo>
                      <a:pt x="11" y="14"/>
                      <a:pt x="13" y="7"/>
                      <a:pt x="14" y="0"/>
                    </a:cubicBezTo>
                    <a:cubicBezTo>
                      <a:pt x="0" y="0"/>
                      <a:pt x="0" y="0"/>
                      <a:pt x="0" y="0"/>
                    </a:cubicBezTo>
                    <a:cubicBezTo>
                      <a:pt x="0" y="7"/>
                      <a:pt x="3" y="13"/>
                      <a:pt x="8" y="18"/>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7" name="Freeform: Shape 234"/>
              <p:cNvSpPr>
                <a:spLocks/>
              </p:cNvSpPr>
              <p:nvPr/>
            </p:nvSpPr>
            <p:spPr bwMode="auto">
              <a:xfrm>
                <a:off x="5713767" y="2880242"/>
                <a:ext cx="61271" cy="79652"/>
              </a:xfrm>
              <a:custGeom>
                <a:avLst/>
                <a:gdLst>
                  <a:gd name="T0" fmla="*/ 8 w 14"/>
                  <a:gd name="T1" fmla="*/ 0 h 18"/>
                  <a:gd name="T2" fmla="*/ 0 w 14"/>
                  <a:gd name="T3" fmla="*/ 18 h 18"/>
                  <a:gd name="T4" fmla="*/ 14 w 14"/>
                  <a:gd name="T5" fmla="*/ 18 h 18"/>
                  <a:gd name="T6" fmla="*/ 8 w 14"/>
                  <a:gd name="T7" fmla="*/ 0 h 18"/>
                </a:gdLst>
                <a:ahLst/>
                <a:cxnLst>
                  <a:cxn ang="0">
                    <a:pos x="T0" y="T1"/>
                  </a:cxn>
                  <a:cxn ang="0">
                    <a:pos x="T2" y="T3"/>
                  </a:cxn>
                  <a:cxn ang="0">
                    <a:pos x="T4" y="T5"/>
                  </a:cxn>
                  <a:cxn ang="0">
                    <a:pos x="T6" y="T7"/>
                  </a:cxn>
                </a:cxnLst>
                <a:rect l="0" t="0" r="r" b="b"/>
                <a:pathLst>
                  <a:path w="14" h="18">
                    <a:moveTo>
                      <a:pt x="8" y="0"/>
                    </a:moveTo>
                    <a:cubicBezTo>
                      <a:pt x="3" y="5"/>
                      <a:pt x="0" y="11"/>
                      <a:pt x="0" y="18"/>
                    </a:cubicBezTo>
                    <a:cubicBezTo>
                      <a:pt x="14" y="18"/>
                      <a:pt x="14" y="18"/>
                      <a:pt x="14" y="18"/>
                    </a:cubicBezTo>
                    <a:cubicBezTo>
                      <a:pt x="13" y="11"/>
                      <a:pt x="11" y="5"/>
                      <a:pt x="8" y="0"/>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8" name="Freeform: Shape 235"/>
              <p:cNvSpPr>
                <a:spLocks/>
              </p:cNvSpPr>
              <p:nvPr/>
            </p:nvSpPr>
            <p:spPr bwMode="auto">
              <a:xfrm>
                <a:off x="5841210" y="2977050"/>
                <a:ext cx="35537" cy="110287"/>
              </a:xfrm>
              <a:custGeom>
                <a:avLst/>
                <a:gdLst>
                  <a:gd name="T0" fmla="*/ 0 w 8"/>
                  <a:gd name="T1" fmla="*/ 25 h 25"/>
                  <a:gd name="T2" fmla="*/ 3 w 8"/>
                  <a:gd name="T3" fmla="*/ 25 h 25"/>
                  <a:gd name="T4" fmla="*/ 8 w 8"/>
                  <a:gd name="T5" fmla="*/ 11 h 25"/>
                  <a:gd name="T6" fmla="*/ 6 w 8"/>
                  <a:gd name="T7" fmla="*/ 0 h 25"/>
                  <a:gd name="T8" fmla="*/ 0 w 8"/>
                  <a:gd name="T9" fmla="*/ 0 h 25"/>
                  <a:gd name="T10" fmla="*/ 0 w 8"/>
                  <a:gd name="T11" fmla="*/ 25 h 25"/>
                </a:gdLst>
                <a:ahLst/>
                <a:cxnLst>
                  <a:cxn ang="0">
                    <a:pos x="T0" y="T1"/>
                  </a:cxn>
                  <a:cxn ang="0">
                    <a:pos x="T2" y="T3"/>
                  </a:cxn>
                  <a:cxn ang="0">
                    <a:pos x="T4" y="T5"/>
                  </a:cxn>
                  <a:cxn ang="0">
                    <a:pos x="T6" y="T7"/>
                  </a:cxn>
                  <a:cxn ang="0">
                    <a:pos x="T8" y="T9"/>
                  </a:cxn>
                  <a:cxn ang="0">
                    <a:pos x="T10" y="T11"/>
                  </a:cxn>
                </a:cxnLst>
                <a:rect l="0" t="0" r="r" b="b"/>
                <a:pathLst>
                  <a:path w="8" h="25">
                    <a:moveTo>
                      <a:pt x="0" y="25"/>
                    </a:moveTo>
                    <a:cubicBezTo>
                      <a:pt x="1" y="25"/>
                      <a:pt x="2" y="25"/>
                      <a:pt x="3" y="25"/>
                    </a:cubicBezTo>
                    <a:cubicBezTo>
                      <a:pt x="5" y="20"/>
                      <a:pt x="6" y="16"/>
                      <a:pt x="8" y="11"/>
                    </a:cubicBezTo>
                    <a:cubicBezTo>
                      <a:pt x="7" y="8"/>
                      <a:pt x="6" y="4"/>
                      <a:pt x="6" y="0"/>
                    </a:cubicBezTo>
                    <a:cubicBezTo>
                      <a:pt x="0" y="0"/>
                      <a:pt x="0" y="0"/>
                      <a:pt x="0" y="0"/>
                    </a:cubicBezTo>
                    <a:lnTo>
                      <a:pt x="0" y="25"/>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09" name="Oval 236"/>
              <p:cNvSpPr>
                <a:spLocks/>
              </p:cNvSpPr>
              <p:nvPr/>
            </p:nvSpPr>
            <p:spPr bwMode="auto">
              <a:xfrm>
                <a:off x="4746916" y="3312813"/>
                <a:ext cx="61271" cy="61271"/>
              </a:xfrm>
              <a:prstGeom prst="ellipse">
                <a:avLst/>
              </a:prstGeom>
              <a:solidFill>
                <a:schemeClr val="accent3"/>
              </a:solidFill>
              <a:ln>
                <a:noFill/>
              </a:ln>
            </p:spPr>
            <p:txBody>
              <a:bodyPr anchor="ctr"/>
              <a:lstStyle/>
              <a:p>
                <a:pPr algn="ctr"/>
                <a:endParaRPr>
                  <a:cs typeface="+mn-ea"/>
                  <a:sym typeface="+mn-lt"/>
                </a:endParaRPr>
              </a:p>
            </p:txBody>
          </p:sp>
          <p:sp>
            <p:nvSpPr>
              <p:cNvPr id="210" name="Freeform: Shape 237"/>
              <p:cNvSpPr>
                <a:spLocks/>
              </p:cNvSpPr>
              <p:nvPr/>
            </p:nvSpPr>
            <p:spPr bwMode="auto">
              <a:xfrm>
                <a:off x="4507961" y="3494174"/>
                <a:ext cx="132345" cy="132345"/>
              </a:xfrm>
              <a:custGeom>
                <a:avLst/>
                <a:gdLst>
                  <a:gd name="T0" fmla="*/ 15 w 30"/>
                  <a:gd name="T1" fmla="*/ 30 h 30"/>
                  <a:gd name="T2" fmla="*/ 30 w 30"/>
                  <a:gd name="T3" fmla="*/ 15 h 30"/>
                  <a:gd name="T4" fmla="*/ 15 w 30"/>
                  <a:gd name="T5" fmla="*/ 0 h 30"/>
                  <a:gd name="T6" fmla="*/ 15 w 30"/>
                  <a:gd name="T7" fmla="*/ 7 h 30"/>
                  <a:gd name="T8" fmla="*/ 23 w 30"/>
                  <a:gd name="T9" fmla="*/ 15 h 30"/>
                  <a:gd name="T10" fmla="*/ 15 w 30"/>
                  <a:gd name="T11" fmla="*/ 23 h 30"/>
                  <a:gd name="T12" fmla="*/ 15 w 30"/>
                  <a:gd name="T13" fmla="*/ 30 h 30"/>
                  <a:gd name="T14" fmla="*/ 15 w 30"/>
                  <a:gd name="T15" fmla="*/ 0 h 30"/>
                  <a:gd name="T16" fmla="*/ 0 w 30"/>
                  <a:gd name="T17" fmla="*/ 15 h 30"/>
                  <a:gd name="T18" fmla="*/ 15 w 30"/>
                  <a:gd name="T19" fmla="*/ 30 h 30"/>
                  <a:gd name="T20" fmla="*/ 15 w 30"/>
                  <a:gd name="T21" fmla="*/ 30 h 30"/>
                  <a:gd name="T22" fmla="*/ 15 w 30"/>
                  <a:gd name="T23" fmla="*/ 23 h 30"/>
                  <a:gd name="T24" fmla="*/ 15 w 30"/>
                  <a:gd name="T25" fmla="*/ 23 h 30"/>
                  <a:gd name="T26" fmla="*/ 15 w 30"/>
                  <a:gd name="T27" fmla="*/ 23 h 30"/>
                  <a:gd name="T28" fmla="*/ 7 w 30"/>
                  <a:gd name="T29" fmla="*/ 15 h 30"/>
                  <a:gd name="T30" fmla="*/ 15 w 30"/>
                  <a:gd name="T31" fmla="*/ 7 h 30"/>
                  <a:gd name="T32" fmla="*/ 15 w 30"/>
                  <a:gd name="T33" fmla="*/ 7 h 30"/>
                  <a:gd name="T34" fmla="*/ 15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15" y="30"/>
                    </a:moveTo>
                    <a:cubicBezTo>
                      <a:pt x="23" y="30"/>
                      <a:pt x="30" y="23"/>
                      <a:pt x="30" y="15"/>
                    </a:cubicBezTo>
                    <a:cubicBezTo>
                      <a:pt x="30" y="7"/>
                      <a:pt x="23" y="0"/>
                      <a:pt x="15" y="0"/>
                    </a:cubicBezTo>
                    <a:cubicBezTo>
                      <a:pt x="15" y="7"/>
                      <a:pt x="15" y="7"/>
                      <a:pt x="15" y="7"/>
                    </a:cubicBezTo>
                    <a:cubicBezTo>
                      <a:pt x="19" y="7"/>
                      <a:pt x="23" y="10"/>
                      <a:pt x="23" y="15"/>
                    </a:cubicBezTo>
                    <a:cubicBezTo>
                      <a:pt x="23" y="20"/>
                      <a:pt x="19" y="23"/>
                      <a:pt x="15" y="23"/>
                    </a:cubicBezTo>
                    <a:lnTo>
                      <a:pt x="15" y="30"/>
                    </a:lnTo>
                    <a:close/>
                    <a:moveTo>
                      <a:pt x="15" y="0"/>
                    </a:moveTo>
                    <a:cubicBezTo>
                      <a:pt x="7" y="0"/>
                      <a:pt x="0" y="7"/>
                      <a:pt x="0" y="15"/>
                    </a:cubicBezTo>
                    <a:cubicBezTo>
                      <a:pt x="0" y="23"/>
                      <a:pt x="7" y="30"/>
                      <a:pt x="15" y="30"/>
                    </a:cubicBezTo>
                    <a:cubicBezTo>
                      <a:pt x="15" y="30"/>
                      <a:pt x="15" y="30"/>
                      <a:pt x="15" y="30"/>
                    </a:cubicBezTo>
                    <a:cubicBezTo>
                      <a:pt x="15" y="23"/>
                      <a:pt x="15" y="23"/>
                      <a:pt x="15" y="23"/>
                    </a:cubicBezTo>
                    <a:cubicBezTo>
                      <a:pt x="15" y="23"/>
                      <a:pt x="15" y="23"/>
                      <a:pt x="15" y="23"/>
                    </a:cubicBezTo>
                    <a:cubicBezTo>
                      <a:pt x="15" y="23"/>
                      <a:pt x="15" y="23"/>
                      <a:pt x="15" y="23"/>
                    </a:cubicBezTo>
                    <a:cubicBezTo>
                      <a:pt x="10" y="23"/>
                      <a:pt x="7" y="20"/>
                      <a:pt x="7" y="15"/>
                    </a:cubicBezTo>
                    <a:cubicBezTo>
                      <a:pt x="7" y="10"/>
                      <a:pt x="10" y="7"/>
                      <a:pt x="15" y="7"/>
                    </a:cubicBezTo>
                    <a:cubicBezTo>
                      <a:pt x="15" y="7"/>
                      <a:pt x="15" y="7"/>
                      <a:pt x="15" y="7"/>
                    </a:cubicBezTo>
                    <a:cubicBezTo>
                      <a:pt x="15" y="0"/>
                      <a:pt x="15" y="0"/>
                      <a:pt x="15" y="0"/>
                    </a:cubicBezTo>
                    <a:close/>
                  </a:path>
                </a:pathLst>
              </a:custGeom>
              <a:solidFill>
                <a:schemeClr val="accent3"/>
              </a:solidFill>
              <a:ln>
                <a:noFill/>
              </a:ln>
            </p:spPr>
            <p:txBody>
              <a:bodyPr anchor="ctr"/>
              <a:lstStyle/>
              <a:p>
                <a:pPr algn="ctr"/>
                <a:endParaRPr>
                  <a:cs typeface="+mn-ea"/>
                  <a:sym typeface="+mn-lt"/>
                </a:endParaRPr>
              </a:p>
            </p:txBody>
          </p:sp>
          <p:sp>
            <p:nvSpPr>
              <p:cNvPr id="211" name="Freeform: Shape 238"/>
              <p:cNvSpPr>
                <a:spLocks/>
              </p:cNvSpPr>
              <p:nvPr/>
            </p:nvSpPr>
            <p:spPr bwMode="auto">
              <a:xfrm>
                <a:off x="4494481" y="3462313"/>
                <a:ext cx="159304" cy="57594"/>
              </a:xfrm>
              <a:custGeom>
                <a:avLst/>
                <a:gdLst>
                  <a:gd name="T0" fmla="*/ 3 w 36"/>
                  <a:gd name="T1" fmla="*/ 13 h 13"/>
                  <a:gd name="T2" fmla="*/ 5 w 36"/>
                  <a:gd name="T3" fmla="*/ 12 h 13"/>
                  <a:gd name="T4" fmla="*/ 18 w 36"/>
                  <a:gd name="T5" fmla="*/ 4 h 13"/>
                  <a:gd name="T6" fmla="*/ 31 w 36"/>
                  <a:gd name="T7" fmla="*/ 12 h 13"/>
                  <a:gd name="T8" fmla="*/ 35 w 36"/>
                  <a:gd name="T9" fmla="*/ 12 h 13"/>
                  <a:gd name="T10" fmla="*/ 35 w 36"/>
                  <a:gd name="T11" fmla="*/ 9 h 13"/>
                  <a:gd name="T12" fmla="*/ 18 w 36"/>
                  <a:gd name="T13" fmla="*/ 0 h 13"/>
                  <a:gd name="T14" fmla="*/ 1 w 36"/>
                  <a:gd name="T15" fmla="*/ 9 h 13"/>
                  <a:gd name="T16" fmla="*/ 1 w 36"/>
                  <a:gd name="T17" fmla="*/ 12 h 13"/>
                  <a:gd name="T18" fmla="*/ 3 w 3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3" y="13"/>
                    </a:moveTo>
                    <a:cubicBezTo>
                      <a:pt x="3" y="13"/>
                      <a:pt x="4" y="12"/>
                      <a:pt x="5" y="12"/>
                    </a:cubicBezTo>
                    <a:cubicBezTo>
                      <a:pt x="8" y="7"/>
                      <a:pt x="13" y="4"/>
                      <a:pt x="18" y="4"/>
                    </a:cubicBezTo>
                    <a:cubicBezTo>
                      <a:pt x="23" y="4"/>
                      <a:pt x="28" y="7"/>
                      <a:pt x="31" y="12"/>
                    </a:cubicBezTo>
                    <a:cubicBezTo>
                      <a:pt x="32" y="13"/>
                      <a:pt x="34" y="13"/>
                      <a:pt x="35" y="12"/>
                    </a:cubicBezTo>
                    <a:cubicBezTo>
                      <a:pt x="36" y="11"/>
                      <a:pt x="36" y="10"/>
                      <a:pt x="35" y="9"/>
                    </a:cubicBezTo>
                    <a:cubicBezTo>
                      <a:pt x="31" y="3"/>
                      <a:pt x="25" y="0"/>
                      <a:pt x="18" y="0"/>
                    </a:cubicBezTo>
                    <a:cubicBezTo>
                      <a:pt x="11" y="0"/>
                      <a:pt x="5" y="3"/>
                      <a:pt x="1" y="9"/>
                    </a:cubicBezTo>
                    <a:cubicBezTo>
                      <a:pt x="0" y="10"/>
                      <a:pt x="0" y="11"/>
                      <a:pt x="1" y="12"/>
                    </a:cubicBezTo>
                    <a:cubicBezTo>
                      <a:pt x="2" y="12"/>
                      <a:pt x="2" y="13"/>
                      <a:pt x="3" y="13"/>
                    </a:cubicBezTo>
                    <a:close/>
                  </a:path>
                </a:pathLst>
              </a:custGeom>
              <a:solidFill>
                <a:schemeClr val="accent3"/>
              </a:solidFill>
              <a:ln>
                <a:noFill/>
              </a:ln>
            </p:spPr>
            <p:txBody>
              <a:bodyPr anchor="ctr"/>
              <a:lstStyle/>
              <a:p>
                <a:pPr algn="ctr"/>
                <a:endParaRPr>
                  <a:cs typeface="+mn-ea"/>
                  <a:sym typeface="+mn-lt"/>
                </a:endParaRPr>
              </a:p>
            </p:txBody>
          </p:sp>
          <p:sp>
            <p:nvSpPr>
              <p:cNvPr id="212" name="Freeform: Shape 239"/>
              <p:cNvSpPr>
                <a:spLocks/>
              </p:cNvSpPr>
              <p:nvPr/>
            </p:nvSpPr>
            <p:spPr bwMode="auto">
              <a:xfrm>
                <a:off x="4750592" y="3494174"/>
                <a:ext cx="132345" cy="132345"/>
              </a:xfrm>
              <a:custGeom>
                <a:avLst/>
                <a:gdLst>
                  <a:gd name="T0" fmla="*/ 15 w 30"/>
                  <a:gd name="T1" fmla="*/ 0 h 30"/>
                  <a:gd name="T2" fmla="*/ 15 w 30"/>
                  <a:gd name="T3" fmla="*/ 0 h 30"/>
                  <a:gd name="T4" fmla="*/ 15 w 30"/>
                  <a:gd name="T5" fmla="*/ 7 h 30"/>
                  <a:gd name="T6" fmla="*/ 15 w 30"/>
                  <a:gd name="T7" fmla="*/ 7 h 30"/>
                  <a:gd name="T8" fmla="*/ 23 w 30"/>
                  <a:gd name="T9" fmla="*/ 15 h 30"/>
                  <a:gd name="T10" fmla="*/ 15 w 30"/>
                  <a:gd name="T11" fmla="*/ 23 h 30"/>
                  <a:gd name="T12" fmla="*/ 15 w 30"/>
                  <a:gd name="T13" fmla="*/ 23 h 30"/>
                  <a:gd name="T14" fmla="*/ 15 w 30"/>
                  <a:gd name="T15" fmla="*/ 23 h 30"/>
                  <a:gd name="T16" fmla="*/ 15 w 30"/>
                  <a:gd name="T17" fmla="*/ 30 h 30"/>
                  <a:gd name="T18" fmla="*/ 15 w 30"/>
                  <a:gd name="T19" fmla="*/ 30 h 30"/>
                  <a:gd name="T20" fmla="*/ 30 w 30"/>
                  <a:gd name="T21" fmla="*/ 15 h 30"/>
                  <a:gd name="T22" fmla="*/ 15 w 30"/>
                  <a:gd name="T23" fmla="*/ 0 h 30"/>
                  <a:gd name="T24" fmla="*/ 15 w 30"/>
                  <a:gd name="T25" fmla="*/ 0 h 30"/>
                  <a:gd name="T26" fmla="*/ 0 w 30"/>
                  <a:gd name="T27" fmla="*/ 15 h 30"/>
                  <a:gd name="T28" fmla="*/ 15 w 30"/>
                  <a:gd name="T29" fmla="*/ 30 h 30"/>
                  <a:gd name="T30" fmla="*/ 15 w 30"/>
                  <a:gd name="T31" fmla="*/ 23 h 30"/>
                  <a:gd name="T32" fmla="*/ 7 w 30"/>
                  <a:gd name="T33" fmla="*/ 15 h 30"/>
                  <a:gd name="T34" fmla="*/ 15 w 30"/>
                  <a:gd name="T35" fmla="*/ 7 h 30"/>
                  <a:gd name="T36" fmla="*/ 15 w 30"/>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15" y="0"/>
                    </a:moveTo>
                    <a:cubicBezTo>
                      <a:pt x="15" y="0"/>
                      <a:pt x="15" y="0"/>
                      <a:pt x="15" y="0"/>
                    </a:cubicBezTo>
                    <a:cubicBezTo>
                      <a:pt x="15" y="7"/>
                      <a:pt x="15" y="7"/>
                      <a:pt x="15" y="7"/>
                    </a:cubicBezTo>
                    <a:cubicBezTo>
                      <a:pt x="15" y="7"/>
                      <a:pt x="15" y="7"/>
                      <a:pt x="15" y="7"/>
                    </a:cubicBezTo>
                    <a:cubicBezTo>
                      <a:pt x="19" y="7"/>
                      <a:pt x="23" y="10"/>
                      <a:pt x="23" y="15"/>
                    </a:cubicBezTo>
                    <a:cubicBezTo>
                      <a:pt x="23" y="20"/>
                      <a:pt x="19" y="23"/>
                      <a:pt x="15" y="23"/>
                    </a:cubicBezTo>
                    <a:cubicBezTo>
                      <a:pt x="15" y="23"/>
                      <a:pt x="15" y="23"/>
                      <a:pt x="15" y="23"/>
                    </a:cubicBezTo>
                    <a:cubicBezTo>
                      <a:pt x="15" y="23"/>
                      <a:pt x="15" y="23"/>
                      <a:pt x="15" y="23"/>
                    </a:cubicBezTo>
                    <a:cubicBezTo>
                      <a:pt x="15" y="30"/>
                      <a:pt x="15" y="30"/>
                      <a:pt x="15" y="30"/>
                    </a:cubicBezTo>
                    <a:cubicBezTo>
                      <a:pt x="15" y="30"/>
                      <a:pt x="15" y="30"/>
                      <a:pt x="15" y="30"/>
                    </a:cubicBezTo>
                    <a:cubicBezTo>
                      <a:pt x="23" y="30"/>
                      <a:pt x="30" y="23"/>
                      <a:pt x="30" y="15"/>
                    </a:cubicBezTo>
                    <a:cubicBezTo>
                      <a:pt x="30" y="7"/>
                      <a:pt x="23" y="0"/>
                      <a:pt x="15" y="0"/>
                    </a:cubicBezTo>
                    <a:close/>
                    <a:moveTo>
                      <a:pt x="15" y="0"/>
                    </a:moveTo>
                    <a:cubicBezTo>
                      <a:pt x="6" y="0"/>
                      <a:pt x="0" y="7"/>
                      <a:pt x="0" y="15"/>
                    </a:cubicBezTo>
                    <a:cubicBezTo>
                      <a:pt x="0" y="23"/>
                      <a:pt x="6" y="30"/>
                      <a:pt x="15" y="30"/>
                    </a:cubicBezTo>
                    <a:cubicBezTo>
                      <a:pt x="15" y="23"/>
                      <a:pt x="15" y="23"/>
                      <a:pt x="15" y="23"/>
                    </a:cubicBezTo>
                    <a:cubicBezTo>
                      <a:pt x="10" y="23"/>
                      <a:pt x="7" y="20"/>
                      <a:pt x="7" y="15"/>
                    </a:cubicBezTo>
                    <a:cubicBezTo>
                      <a:pt x="7" y="10"/>
                      <a:pt x="10" y="7"/>
                      <a:pt x="15" y="7"/>
                    </a:cubicBezTo>
                    <a:lnTo>
                      <a:pt x="15" y="0"/>
                    </a:lnTo>
                    <a:close/>
                  </a:path>
                </a:pathLst>
              </a:custGeom>
              <a:solidFill>
                <a:schemeClr val="accent3"/>
              </a:solidFill>
              <a:ln>
                <a:noFill/>
              </a:ln>
            </p:spPr>
            <p:txBody>
              <a:bodyPr anchor="ctr"/>
              <a:lstStyle/>
              <a:p>
                <a:pPr algn="ctr"/>
                <a:endParaRPr>
                  <a:cs typeface="+mn-ea"/>
                  <a:sym typeface="+mn-lt"/>
                </a:endParaRPr>
              </a:p>
            </p:txBody>
          </p:sp>
          <p:sp>
            <p:nvSpPr>
              <p:cNvPr id="213" name="Freeform: Shape 240"/>
              <p:cNvSpPr>
                <a:spLocks/>
              </p:cNvSpPr>
              <p:nvPr/>
            </p:nvSpPr>
            <p:spPr bwMode="auto">
              <a:xfrm>
                <a:off x="4737113" y="3462313"/>
                <a:ext cx="159304" cy="57594"/>
              </a:xfrm>
              <a:custGeom>
                <a:avLst/>
                <a:gdLst>
                  <a:gd name="T0" fmla="*/ 18 w 36"/>
                  <a:gd name="T1" fmla="*/ 0 h 13"/>
                  <a:gd name="T2" fmla="*/ 1 w 36"/>
                  <a:gd name="T3" fmla="*/ 9 h 13"/>
                  <a:gd name="T4" fmla="*/ 1 w 36"/>
                  <a:gd name="T5" fmla="*/ 12 h 13"/>
                  <a:gd name="T6" fmla="*/ 3 w 36"/>
                  <a:gd name="T7" fmla="*/ 13 h 13"/>
                  <a:gd name="T8" fmla="*/ 4 w 36"/>
                  <a:gd name="T9" fmla="*/ 12 h 13"/>
                  <a:gd name="T10" fmla="*/ 18 w 36"/>
                  <a:gd name="T11" fmla="*/ 4 h 13"/>
                  <a:gd name="T12" fmla="*/ 31 w 36"/>
                  <a:gd name="T13" fmla="*/ 12 h 13"/>
                  <a:gd name="T14" fmla="*/ 35 w 36"/>
                  <a:gd name="T15" fmla="*/ 12 h 13"/>
                  <a:gd name="T16" fmla="*/ 35 w 36"/>
                  <a:gd name="T17" fmla="*/ 9 h 13"/>
                  <a:gd name="T18" fmla="*/ 18 w 3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18" y="0"/>
                    </a:moveTo>
                    <a:cubicBezTo>
                      <a:pt x="11" y="0"/>
                      <a:pt x="4" y="3"/>
                      <a:pt x="1" y="9"/>
                    </a:cubicBezTo>
                    <a:cubicBezTo>
                      <a:pt x="0" y="10"/>
                      <a:pt x="0" y="11"/>
                      <a:pt x="1" y="12"/>
                    </a:cubicBezTo>
                    <a:cubicBezTo>
                      <a:pt x="2" y="12"/>
                      <a:pt x="2" y="13"/>
                      <a:pt x="3" y="13"/>
                    </a:cubicBezTo>
                    <a:cubicBezTo>
                      <a:pt x="3" y="13"/>
                      <a:pt x="4" y="12"/>
                      <a:pt x="4" y="12"/>
                    </a:cubicBezTo>
                    <a:cubicBezTo>
                      <a:pt x="7" y="7"/>
                      <a:pt x="12" y="4"/>
                      <a:pt x="18" y="4"/>
                    </a:cubicBezTo>
                    <a:cubicBezTo>
                      <a:pt x="23" y="4"/>
                      <a:pt x="28" y="7"/>
                      <a:pt x="31" y="12"/>
                    </a:cubicBezTo>
                    <a:cubicBezTo>
                      <a:pt x="32" y="13"/>
                      <a:pt x="33" y="13"/>
                      <a:pt x="35" y="12"/>
                    </a:cubicBezTo>
                    <a:cubicBezTo>
                      <a:pt x="36" y="11"/>
                      <a:pt x="36" y="10"/>
                      <a:pt x="35" y="9"/>
                    </a:cubicBezTo>
                    <a:cubicBezTo>
                      <a:pt x="31" y="3"/>
                      <a:pt x="25" y="0"/>
                      <a:pt x="18" y="0"/>
                    </a:cubicBezTo>
                    <a:close/>
                  </a:path>
                </a:pathLst>
              </a:custGeom>
              <a:solidFill>
                <a:schemeClr val="accent3"/>
              </a:solidFill>
              <a:ln>
                <a:noFill/>
              </a:ln>
            </p:spPr>
            <p:txBody>
              <a:bodyPr anchor="ctr"/>
              <a:lstStyle/>
              <a:p>
                <a:pPr algn="ctr"/>
                <a:endParaRPr>
                  <a:cs typeface="+mn-ea"/>
                  <a:sym typeface="+mn-lt"/>
                </a:endParaRPr>
              </a:p>
            </p:txBody>
          </p:sp>
          <p:sp>
            <p:nvSpPr>
              <p:cNvPr id="214" name="Freeform: Shape 241"/>
              <p:cNvSpPr>
                <a:spLocks/>
              </p:cNvSpPr>
              <p:nvPr/>
            </p:nvSpPr>
            <p:spPr bwMode="auto">
              <a:xfrm>
                <a:off x="4618248" y="3348350"/>
                <a:ext cx="234054" cy="273267"/>
              </a:xfrm>
              <a:custGeom>
                <a:avLst/>
                <a:gdLst>
                  <a:gd name="T0" fmla="*/ 36 w 53"/>
                  <a:gd name="T1" fmla="*/ 22 h 62"/>
                  <a:gd name="T2" fmla="*/ 37 w 53"/>
                  <a:gd name="T3" fmla="*/ 23 h 62"/>
                  <a:gd name="T4" fmla="*/ 51 w 53"/>
                  <a:gd name="T5" fmla="*/ 17 h 62"/>
                  <a:gd name="T6" fmla="*/ 53 w 53"/>
                  <a:gd name="T7" fmla="*/ 12 h 62"/>
                  <a:gd name="T8" fmla="*/ 48 w 53"/>
                  <a:gd name="T9" fmla="*/ 11 h 62"/>
                  <a:gd name="T10" fmla="*/ 39 w 53"/>
                  <a:gd name="T11" fmla="*/ 15 h 62"/>
                  <a:gd name="T12" fmla="*/ 38 w 53"/>
                  <a:gd name="T13" fmla="*/ 15 h 62"/>
                  <a:gd name="T14" fmla="*/ 23 w 53"/>
                  <a:gd name="T15" fmla="*/ 0 h 62"/>
                  <a:gd name="T16" fmla="*/ 21 w 53"/>
                  <a:gd name="T17" fmla="*/ 0 h 62"/>
                  <a:gd name="T18" fmla="*/ 0 w 53"/>
                  <a:gd name="T19" fmla="*/ 21 h 62"/>
                  <a:gd name="T20" fmla="*/ 0 w 53"/>
                  <a:gd name="T21" fmla="*/ 22 h 62"/>
                  <a:gd name="T22" fmla="*/ 15 w 53"/>
                  <a:gd name="T23" fmla="*/ 35 h 62"/>
                  <a:gd name="T24" fmla="*/ 15 w 53"/>
                  <a:gd name="T25" fmla="*/ 36 h 62"/>
                  <a:gd name="T26" fmla="*/ 8 w 53"/>
                  <a:gd name="T27" fmla="*/ 52 h 62"/>
                  <a:gd name="T28" fmla="*/ 8 w 53"/>
                  <a:gd name="T29" fmla="*/ 54 h 62"/>
                  <a:gd name="T30" fmla="*/ 13 w 53"/>
                  <a:gd name="T31" fmla="*/ 60 h 62"/>
                  <a:gd name="T32" fmla="*/ 16 w 53"/>
                  <a:gd name="T33" fmla="*/ 62 h 62"/>
                  <a:gd name="T34" fmla="*/ 19 w 53"/>
                  <a:gd name="T35" fmla="*/ 61 h 62"/>
                  <a:gd name="T36" fmla="*/ 20 w 53"/>
                  <a:gd name="T37" fmla="*/ 55 h 62"/>
                  <a:gd name="T38" fmla="*/ 18 w 53"/>
                  <a:gd name="T39" fmla="*/ 53 h 62"/>
                  <a:gd name="T40" fmla="*/ 18 w 53"/>
                  <a:gd name="T41" fmla="*/ 51 h 62"/>
                  <a:gd name="T42" fmla="*/ 25 w 53"/>
                  <a:gd name="T43" fmla="*/ 34 h 62"/>
                  <a:gd name="T44" fmla="*/ 25 w 53"/>
                  <a:gd name="T45" fmla="*/ 32 h 62"/>
                  <a:gd name="T46" fmla="*/ 17 w 53"/>
                  <a:gd name="T47" fmla="*/ 25 h 62"/>
                  <a:gd name="T48" fmla="*/ 17 w 53"/>
                  <a:gd name="T49" fmla="*/ 23 h 62"/>
                  <a:gd name="T50" fmla="*/ 26 w 53"/>
                  <a:gd name="T51" fmla="*/ 14 h 62"/>
                  <a:gd name="T52" fmla="*/ 27 w 53"/>
                  <a:gd name="T53" fmla="*/ 15 h 62"/>
                  <a:gd name="T54" fmla="*/ 36 w 53"/>
                  <a:gd name="T55"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62">
                    <a:moveTo>
                      <a:pt x="36" y="22"/>
                    </a:moveTo>
                    <a:cubicBezTo>
                      <a:pt x="36" y="23"/>
                      <a:pt x="37" y="23"/>
                      <a:pt x="37" y="23"/>
                    </a:cubicBezTo>
                    <a:cubicBezTo>
                      <a:pt x="51" y="17"/>
                      <a:pt x="51" y="17"/>
                      <a:pt x="51" y="17"/>
                    </a:cubicBezTo>
                    <a:cubicBezTo>
                      <a:pt x="53" y="16"/>
                      <a:pt x="53" y="14"/>
                      <a:pt x="53" y="12"/>
                    </a:cubicBezTo>
                    <a:cubicBezTo>
                      <a:pt x="52" y="11"/>
                      <a:pt x="50" y="10"/>
                      <a:pt x="48" y="11"/>
                    </a:cubicBezTo>
                    <a:cubicBezTo>
                      <a:pt x="39" y="15"/>
                      <a:pt x="39" y="15"/>
                      <a:pt x="39" y="15"/>
                    </a:cubicBezTo>
                    <a:cubicBezTo>
                      <a:pt x="39" y="15"/>
                      <a:pt x="38" y="15"/>
                      <a:pt x="38" y="15"/>
                    </a:cubicBezTo>
                    <a:cubicBezTo>
                      <a:pt x="23" y="0"/>
                      <a:pt x="23" y="0"/>
                      <a:pt x="23" y="0"/>
                    </a:cubicBezTo>
                    <a:cubicBezTo>
                      <a:pt x="22" y="0"/>
                      <a:pt x="22" y="0"/>
                      <a:pt x="21" y="0"/>
                    </a:cubicBezTo>
                    <a:cubicBezTo>
                      <a:pt x="0" y="21"/>
                      <a:pt x="0" y="21"/>
                      <a:pt x="0" y="21"/>
                    </a:cubicBezTo>
                    <a:cubicBezTo>
                      <a:pt x="0" y="21"/>
                      <a:pt x="0" y="22"/>
                      <a:pt x="0" y="22"/>
                    </a:cubicBezTo>
                    <a:cubicBezTo>
                      <a:pt x="3" y="25"/>
                      <a:pt x="12" y="32"/>
                      <a:pt x="15" y="35"/>
                    </a:cubicBezTo>
                    <a:cubicBezTo>
                      <a:pt x="15" y="35"/>
                      <a:pt x="15" y="36"/>
                      <a:pt x="15" y="36"/>
                    </a:cubicBezTo>
                    <a:cubicBezTo>
                      <a:pt x="8" y="52"/>
                      <a:pt x="8" y="52"/>
                      <a:pt x="8" y="52"/>
                    </a:cubicBezTo>
                    <a:cubicBezTo>
                      <a:pt x="8" y="52"/>
                      <a:pt x="8" y="53"/>
                      <a:pt x="8" y="54"/>
                    </a:cubicBezTo>
                    <a:cubicBezTo>
                      <a:pt x="13" y="60"/>
                      <a:pt x="13" y="60"/>
                      <a:pt x="13" y="60"/>
                    </a:cubicBezTo>
                    <a:cubicBezTo>
                      <a:pt x="14" y="61"/>
                      <a:pt x="15" y="62"/>
                      <a:pt x="16" y="62"/>
                    </a:cubicBezTo>
                    <a:cubicBezTo>
                      <a:pt x="17" y="62"/>
                      <a:pt x="18" y="62"/>
                      <a:pt x="19" y="61"/>
                    </a:cubicBezTo>
                    <a:cubicBezTo>
                      <a:pt x="21" y="60"/>
                      <a:pt x="21" y="57"/>
                      <a:pt x="20" y="55"/>
                    </a:cubicBezTo>
                    <a:cubicBezTo>
                      <a:pt x="18" y="53"/>
                      <a:pt x="18" y="53"/>
                      <a:pt x="18" y="53"/>
                    </a:cubicBezTo>
                    <a:cubicBezTo>
                      <a:pt x="18" y="52"/>
                      <a:pt x="18" y="51"/>
                      <a:pt x="18" y="51"/>
                    </a:cubicBezTo>
                    <a:cubicBezTo>
                      <a:pt x="25" y="34"/>
                      <a:pt x="25" y="34"/>
                      <a:pt x="25" y="34"/>
                    </a:cubicBezTo>
                    <a:cubicBezTo>
                      <a:pt x="25" y="33"/>
                      <a:pt x="25" y="33"/>
                      <a:pt x="25" y="32"/>
                    </a:cubicBezTo>
                    <a:cubicBezTo>
                      <a:pt x="23" y="31"/>
                      <a:pt x="19" y="27"/>
                      <a:pt x="17" y="25"/>
                    </a:cubicBezTo>
                    <a:cubicBezTo>
                      <a:pt x="17" y="24"/>
                      <a:pt x="17" y="24"/>
                      <a:pt x="17" y="23"/>
                    </a:cubicBezTo>
                    <a:cubicBezTo>
                      <a:pt x="26" y="14"/>
                      <a:pt x="26" y="14"/>
                      <a:pt x="26" y="14"/>
                    </a:cubicBezTo>
                    <a:cubicBezTo>
                      <a:pt x="26" y="14"/>
                      <a:pt x="27" y="14"/>
                      <a:pt x="27" y="15"/>
                    </a:cubicBezTo>
                    <a:lnTo>
                      <a:pt x="36" y="22"/>
                    </a:lnTo>
                    <a:close/>
                  </a:path>
                </a:pathLst>
              </a:custGeom>
              <a:solidFill>
                <a:schemeClr val="accent3"/>
              </a:solidFill>
              <a:ln>
                <a:noFill/>
              </a:ln>
            </p:spPr>
            <p:txBody>
              <a:bodyPr anchor="ctr"/>
              <a:lstStyle/>
              <a:p>
                <a:pPr algn="ctr"/>
                <a:endParaRPr>
                  <a:cs typeface="+mn-ea"/>
                  <a:sym typeface="+mn-lt"/>
                </a:endParaRPr>
              </a:p>
            </p:txBody>
          </p:sp>
          <p:sp>
            <p:nvSpPr>
              <p:cNvPr id="215" name="Freeform: Shape 242"/>
              <p:cNvSpPr>
                <a:spLocks/>
              </p:cNvSpPr>
              <p:nvPr/>
            </p:nvSpPr>
            <p:spPr bwMode="auto">
              <a:xfrm>
                <a:off x="3514151" y="1696494"/>
                <a:ext cx="26959" cy="30635"/>
              </a:xfrm>
              <a:custGeom>
                <a:avLst/>
                <a:gdLst>
                  <a:gd name="T0" fmla="*/ 0 w 6"/>
                  <a:gd name="T1" fmla="*/ 7 h 7"/>
                  <a:gd name="T2" fmla="*/ 6 w 6"/>
                  <a:gd name="T3" fmla="*/ 7 h 7"/>
                  <a:gd name="T4" fmla="*/ 6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6" y="7"/>
                      <a:pt x="6" y="7"/>
                      <a:pt x="6" y="7"/>
                    </a:cubicBezTo>
                    <a:cubicBezTo>
                      <a:pt x="6" y="0"/>
                      <a:pt x="6" y="0"/>
                      <a:pt x="6" y="0"/>
                    </a:cubicBezTo>
                    <a:cubicBezTo>
                      <a:pt x="4" y="3"/>
                      <a:pt x="2" y="5"/>
                      <a:pt x="0" y="7"/>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16" name="Freeform: Shape 243"/>
              <p:cNvSpPr>
                <a:spLocks/>
              </p:cNvSpPr>
              <p:nvPr/>
            </p:nvSpPr>
            <p:spPr bwMode="auto">
              <a:xfrm>
                <a:off x="4097447" y="3582404"/>
                <a:ext cx="145824" cy="145824"/>
              </a:xfrm>
              <a:custGeom>
                <a:avLst/>
                <a:gdLst>
                  <a:gd name="T0" fmla="*/ 8 w 33"/>
                  <a:gd name="T1" fmla="*/ 30 h 33"/>
                  <a:gd name="T2" fmla="*/ 17 w 33"/>
                  <a:gd name="T3" fmla="*/ 33 h 33"/>
                  <a:gd name="T4" fmla="*/ 33 w 33"/>
                  <a:gd name="T5" fmla="*/ 17 h 33"/>
                  <a:gd name="T6" fmla="*/ 17 w 33"/>
                  <a:gd name="T7" fmla="*/ 0 h 33"/>
                  <a:gd name="T8" fmla="*/ 0 w 33"/>
                  <a:gd name="T9" fmla="*/ 14 h 33"/>
                  <a:gd name="T10" fmla="*/ 17 w 33"/>
                  <a:gd name="T11" fmla="*/ 14 h 33"/>
                  <a:gd name="T12" fmla="*/ 22 w 33"/>
                  <a:gd name="T13" fmla="*/ 14 h 33"/>
                  <a:gd name="T14" fmla="*/ 18 w 33"/>
                  <a:gd name="T15" fmla="*/ 18 h 33"/>
                  <a:gd name="T16" fmla="*/ 8 w 33"/>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30"/>
                    </a:moveTo>
                    <a:cubicBezTo>
                      <a:pt x="10" y="32"/>
                      <a:pt x="13" y="33"/>
                      <a:pt x="17" y="33"/>
                    </a:cubicBezTo>
                    <a:cubicBezTo>
                      <a:pt x="26" y="33"/>
                      <a:pt x="33" y="26"/>
                      <a:pt x="33" y="17"/>
                    </a:cubicBezTo>
                    <a:cubicBezTo>
                      <a:pt x="33" y="7"/>
                      <a:pt x="26" y="0"/>
                      <a:pt x="17" y="0"/>
                    </a:cubicBezTo>
                    <a:cubicBezTo>
                      <a:pt x="8" y="0"/>
                      <a:pt x="1" y="6"/>
                      <a:pt x="0" y="14"/>
                    </a:cubicBezTo>
                    <a:cubicBezTo>
                      <a:pt x="17" y="14"/>
                      <a:pt x="17" y="14"/>
                      <a:pt x="17" y="14"/>
                    </a:cubicBezTo>
                    <a:cubicBezTo>
                      <a:pt x="22" y="14"/>
                      <a:pt x="22" y="14"/>
                      <a:pt x="22" y="14"/>
                    </a:cubicBezTo>
                    <a:cubicBezTo>
                      <a:pt x="18" y="18"/>
                      <a:pt x="18" y="18"/>
                      <a:pt x="18" y="18"/>
                    </a:cubicBezTo>
                    <a:lnTo>
                      <a:pt x="8" y="30"/>
                    </a:lnTo>
                    <a:close/>
                  </a:path>
                </a:pathLst>
              </a:custGeom>
              <a:solidFill>
                <a:schemeClr val="accent5"/>
              </a:solidFill>
              <a:ln>
                <a:noFill/>
              </a:ln>
            </p:spPr>
            <p:txBody>
              <a:bodyPr anchor="ctr"/>
              <a:lstStyle/>
              <a:p>
                <a:pPr algn="ctr"/>
                <a:endParaRPr>
                  <a:cs typeface="+mn-ea"/>
                  <a:sym typeface="+mn-lt"/>
                </a:endParaRPr>
              </a:p>
            </p:txBody>
          </p:sp>
          <p:sp>
            <p:nvSpPr>
              <p:cNvPr id="217" name="Freeform: Shape 244"/>
              <p:cNvSpPr>
                <a:spLocks/>
              </p:cNvSpPr>
              <p:nvPr/>
            </p:nvSpPr>
            <p:spPr bwMode="auto">
              <a:xfrm>
                <a:off x="3871972" y="3657154"/>
                <a:ext cx="300226" cy="211996"/>
              </a:xfrm>
              <a:custGeom>
                <a:avLst/>
                <a:gdLst>
                  <a:gd name="T0" fmla="*/ 30 w 68"/>
                  <a:gd name="T1" fmla="*/ 34 h 48"/>
                  <a:gd name="T2" fmla="*/ 30 w 68"/>
                  <a:gd name="T3" fmla="*/ 35 h 48"/>
                  <a:gd name="T4" fmla="*/ 30 w 68"/>
                  <a:gd name="T5" fmla="*/ 37 h 48"/>
                  <a:gd name="T6" fmla="*/ 30 w 68"/>
                  <a:gd name="T7" fmla="*/ 44 h 48"/>
                  <a:gd name="T8" fmla="*/ 37 w 68"/>
                  <a:gd name="T9" fmla="*/ 48 h 48"/>
                  <a:gd name="T10" fmla="*/ 37 w 68"/>
                  <a:gd name="T11" fmla="*/ 37 h 48"/>
                  <a:gd name="T12" fmla="*/ 37 w 68"/>
                  <a:gd name="T13" fmla="*/ 35 h 48"/>
                  <a:gd name="T14" fmla="*/ 37 w 68"/>
                  <a:gd name="T15" fmla="*/ 34 h 48"/>
                  <a:gd name="T16" fmla="*/ 57 w 68"/>
                  <a:gd name="T17" fmla="*/ 12 h 48"/>
                  <a:gd name="T18" fmla="*/ 68 w 68"/>
                  <a:gd name="T19" fmla="*/ 0 h 48"/>
                  <a:gd name="T20" fmla="*/ 51 w 68"/>
                  <a:gd name="T21" fmla="*/ 0 h 48"/>
                  <a:gd name="T22" fmla="*/ 0 w 68"/>
                  <a:gd name="T23" fmla="*/ 0 h 48"/>
                  <a:gd name="T24" fmla="*/ 30 w 68"/>
                  <a:gd name="T2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48">
                    <a:moveTo>
                      <a:pt x="30" y="34"/>
                    </a:moveTo>
                    <a:cubicBezTo>
                      <a:pt x="30" y="35"/>
                      <a:pt x="30" y="35"/>
                      <a:pt x="30" y="35"/>
                    </a:cubicBezTo>
                    <a:cubicBezTo>
                      <a:pt x="30" y="37"/>
                      <a:pt x="30" y="37"/>
                      <a:pt x="30" y="37"/>
                    </a:cubicBezTo>
                    <a:cubicBezTo>
                      <a:pt x="30" y="44"/>
                      <a:pt x="30" y="44"/>
                      <a:pt x="30" y="44"/>
                    </a:cubicBezTo>
                    <a:cubicBezTo>
                      <a:pt x="33" y="45"/>
                      <a:pt x="35" y="47"/>
                      <a:pt x="37" y="48"/>
                    </a:cubicBezTo>
                    <a:cubicBezTo>
                      <a:pt x="37" y="37"/>
                      <a:pt x="37" y="37"/>
                      <a:pt x="37" y="37"/>
                    </a:cubicBezTo>
                    <a:cubicBezTo>
                      <a:pt x="37" y="35"/>
                      <a:pt x="37" y="35"/>
                      <a:pt x="37" y="35"/>
                    </a:cubicBezTo>
                    <a:cubicBezTo>
                      <a:pt x="37" y="34"/>
                      <a:pt x="37" y="34"/>
                      <a:pt x="37" y="34"/>
                    </a:cubicBezTo>
                    <a:cubicBezTo>
                      <a:pt x="57" y="12"/>
                      <a:pt x="57" y="12"/>
                      <a:pt x="57" y="12"/>
                    </a:cubicBezTo>
                    <a:cubicBezTo>
                      <a:pt x="68" y="0"/>
                      <a:pt x="68" y="0"/>
                      <a:pt x="68" y="0"/>
                    </a:cubicBezTo>
                    <a:cubicBezTo>
                      <a:pt x="51" y="0"/>
                      <a:pt x="51" y="0"/>
                      <a:pt x="51" y="0"/>
                    </a:cubicBezTo>
                    <a:cubicBezTo>
                      <a:pt x="0" y="0"/>
                      <a:pt x="0" y="0"/>
                      <a:pt x="0" y="0"/>
                    </a:cubicBezTo>
                    <a:lnTo>
                      <a:pt x="30" y="34"/>
                    </a:lnTo>
                    <a:close/>
                  </a:path>
                </a:pathLst>
              </a:custGeom>
              <a:solidFill>
                <a:schemeClr val="accent5"/>
              </a:solidFill>
              <a:ln>
                <a:noFill/>
              </a:ln>
            </p:spPr>
            <p:txBody>
              <a:bodyPr anchor="ctr"/>
              <a:lstStyle/>
              <a:p>
                <a:pPr algn="ctr"/>
                <a:endParaRPr>
                  <a:cs typeface="+mn-ea"/>
                  <a:sym typeface="+mn-lt"/>
                </a:endParaRPr>
              </a:p>
            </p:txBody>
          </p:sp>
          <p:sp>
            <p:nvSpPr>
              <p:cNvPr id="218" name="Freeform: Shape 245"/>
              <p:cNvSpPr>
                <a:spLocks/>
              </p:cNvSpPr>
              <p:nvPr/>
            </p:nvSpPr>
            <p:spPr bwMode="auto">
              <a:xfrm>
                <a:off x="3266618" y="1903588"/>
                <a:ext cx="238955" cy="269591"/>
              </a:xfrm>
              <a:custGeom>
                <a:avLst/>
                <a:gdLst>
                  <a:gd name="T0" fmla="*/ 0 w 54"/>
                  <a:gd name="T1" fmla="*/ 61 h 61"/>
                  <a:gd name="T2" fmla="*/ 11 w 54"/>
                  <a:gd name="T3" fmla="*/ 50 h 61"/>
                  <a:gd name="T4" fmla="*/ 11 w 54"/>
                  <a:gd name="T5" fmla="*/ 50 h 61"/>
                  <a:gd name="T6" fmla="*/ 11 w 54"/>
                  <a:gd name="T7" fmla="*/ 32 h 61"/>
                  <a:gd name="T8" fmla="*/ 0 w 54"/>
                  <a:gd name="T9" fmla="*/ 61 h 61"/>
                  <a:gd name="T10" fmla="*/ 0 w 54"/>
                  <a:gd name="T11" fmla="*/ 61 h 61"/>
                  <a:gd name="T12" fmla="*/ 20 w 54"/>
                  <a:gd name="T13" fmla="*/ 14 h 61"/>
                  <a:gd name="T14" fmla="*/ 47 w 54"/>
                  <a:gd name="T15" fmla="*/ 14 h 61"/>
                  <a:gd name="T16" fmla="*/ 47 w 54"/>
                  <a:gd name="T17" fmla="*/ 40 h 61"/>
                  <a:gd name="T18" fmla="*/ 43 w 54"/>
                  <a:gd name="T19" fmla="*/ 39 h 61"/>
                  <a:gd name="T20" fmla="*/ 32 w 54"/>
                  <a:gd name="T21" fmla="*/ 50 h 61"/>
                  <a:gd name="T22" fmla="*/ 43 w 54"/>
                  <a:gd name="T23" fmla="*/ 61 h 61"/>
                  <a:gd name="T24" fmla="*/ 54 w 54"/>
                  <a:gd name="T25" fmla="*/ 50 h 61"/>
                  <a:gd name="T26" fmla="*/ 54 w 54"/>
                  <a:gd name="T27" fmla="*/ 50 h 61"/>
                  <a:gd name="T28" fmla="*/ 54 w 54"/>
                  <a:gd name="T29" fmla="*/ 50 h 61"/>
                  <a:gd name="T30" fmla="*/ 54 w 54"/>
                  <a:gd name="T31" fmla="*/ 14 h 61"/>
                  <a:gd name="T32" fmla="*/ 54 w 54"/>
                  <a:gd name="T33" fmla="*/ 0 h 61"/>
                  <a:gd name="T34" fmla="*/ 47 w 54"/>
                  <a:gd name="T35" fmla="*/ 0 h 61"/>
                  <a:gd name="T36" fmla="*/ 28 w 54"/>
                  <a:gd name="T37" fmla="*/ 0 h 61"/>
                  <a:gd name="T38" fmla="*/ 20 w 54"/>
                  <a:gd name="T3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0" y="61"/>
                    </a:moveTo>
                    <a:cubicBezTo>
                      <a:pt x="6" y="61"/>
                      <a:pt x="11" y="56"/>
                      <a:pt x="11" y="50"/>
                    </a:cubicBezTo>
                    <a:cubicBezTo>
                      <a:pt x="11" y="50"/>
                      <a:pt x="11" y="50"/>
                      <a:pt x="11" y="50"/>
                    </a:cubicBezTo>
                    <a:cubicBezTo>
                      <a:pt x="11" y="32"/>
                      <a:pt x="11" y="32"/>
                      <a:pt x="11" y="32"/>
                    </a:cubicBezTo>
                    <a:cubicBezTo>
                      <a:pt x="7" y="42"/>
                      <a:pt x="3" y="51"/>
                      <a:pt x="0" y="61"/>
                    </a:cubicBezTo>
                    <a:cubicBezTo>
                      <a:pt x="0" y="61"/>
                      <a:pt x="0" y="61"/>
                      <a:pt x="0" y="61"/>
                    </a:cubicBezTo>
                    <a:close/>
                    <a:moveTo>
                      <a:pt x="20" y="14"/>
                    </a:moveTo>
                    <a:cubicBezTo>
                      <a:pt x="47" y="14"/>
                      <a:pt x="47" y="14"/>
                      <a:pt x="47" y="14"/>
                    </a:cubicBezTo>
                    <a:cubicBezTo>
                      <a:pt x="47" y="40"/>
                      <a:pt x="47" y="40"/>
                      <a:pt x="47" y="40"/>
                    </a:cubicBezTo>
                    <a:cubicBezTo>
                      <a:pt x="46" y="39"/>
                      <a:pt x="44" y="39"/>
                      <a:pt x="43" y="39"/>
                    </a:cubicBezTo>
                    <a:cubicBezTo>
                      <a:pt x="37" y="39"/>
                      <a:pt x="32" y="44"/>
                      <a:pt x="32" y="50"/>
                    </a:cubicBezTo>
                    <a:cubicBezTo>
                      <a:pt x="32" y="56"/>
                      <a:pt x="37" y="61"/>
                      <a:pt x="43" y="61"/>
                    </a:cubicBezTo>
                    <a:cubicBezTo>
                      <a:pt x="49" y="61"/>
                      <a:pt x="54" y="56"/>
                      <a:pt x="54" y="50"/>
                    </a:cubicBezTo>
                    <a:cubicBezTo>
                      <a:pt x="54" y="50"/>
                      <a:pt x="54" y="50"/>
                      <a:pt x="54" y="50"/>
                    </a:cubicBezTo>
                    <a:cubicBezTo>
                      <a:pt x="54" y="50"/>
                      <a:pt x="54" y="50"/>
                      <a:pt x="54" y="50"/>
                    </a:cubicBezTo>
                    <a:cubicBezTo>
                      <a:pt x="54" y="14"/>
                      <a:pt x="54" y="14"/>
                      <a:pt x="54" y="14"/>
                    </a:cubicBezTo>
                    <a:cubicBezTo>
                      <a:pt x="54" y="0"/>
                      <a:pt x="54" y="0"/>
                      <a:pt x="54" y="0"/>
                    </a:cubicBezTo>
                    <a:cubicBezTo>
                      <a:pt x="47" y="0"/>
                      <a:pt x="47" y="0"/>
                      <a:pt x="47" y="0"/>
                    </a:cubicBezTo>
                    <a:cubicBezTo>
                      <a:pt x="28" y="0"/>
                      <a:pt x="28" y="0"/>
                      <a:pt x="28" y="0"/>
                    </a:cubicBezTo>
                    <a:cubicBezTo>
                      <a:pt x="25" y="5"/>
                      <a:pt x="22" y="9"/>
                      <a:pt x="20" y="14"/>
                    </a:cubicBezTo>
                    <a:close/>
                  </a:path>
                </a:pathLst>
              </a:custGeom>
              <a:solidFill>
                <a:schemeClr val="accent5"/>
              </a:solidFill>
              <a:ln>
                <a:noFill/>
              </a:ln>
            </p:spPr>
            <p:txBody>
              <a:bodyPr anchor="ctr"/>
              <a:lstStyle/>
              <a:p>
                <a:pPr algn="ctr"/>
                <a:endParaRPr>
                  <a:cs typeface="+mn-ea"/>
                  <a:sym typeface="+mn-lt"/>
                </a:endParaRPr>
              </a:p>
            </p:txBody>
          </p:sp>
          <p:sp>
            <p:nvSpPr>
              <p:cNvPr id="219" name="Freeform: Shape 246"/>
              <p:cNvSpPr>
                <a:spLocks/>
              </p:cNvSpPr>
              <p:nvPr/>
            </p:nvSpPr>
            <p:spPr bwMode="auto">
              <a:xfrm>
                <a:off x="4838822" y="1276177"/>
                <a:ext cx="340665" cy="274492"/>
              </a:xfrm>
              <a:custGeom>
                <a:avLst/>
                <a:gdLst>
                  <a:gd name="T0" fmla="*/ 11 w 77"/>
                  <a:gd name="T1" fmla="*/ 48 h 62"/>
                  <a:gd name="T2" fmla="*/ 32 w 77"/>
                  <a:gd name="T3" fmla="*/ 37 h 62"/>
                  <a:gd name="T4" fmla="*/ 36 w 77"/>
                  <a:gd name="T5" fmla="*/ 37 h 62"/>
                  <a:gd name="T6" fmla="*/ 36 w 77"/>
                  <a:gd name="T7" fmla="*/ 41 h 62"/>
                  <a:gd name="T8" fmla="*/ 36 w 77"/>
                  <a:gd name="T9" fmla="*/ 50 h 62"/>
                  <a:gd name="T10" fmla="*/ 35 w 77"/>
                  <a:gd name="T11" fmla="*/ 62 h 62"/>
                  <a:gd name="T12" fmla="*/ 42 w 77"/>
                  <a:gd name="T13" fmla="*/ 62 h 62"/>
                  <a:gd name="T14" fmla="*/ 41 w 77"/>
                  <a:gd name="T15" fmla="*/ 50 h 62"/>
                  <a:gd name="T16" fmla="*/ 41 w 77"/>
                  <a:gd name="T17" fmla="*/ 41 h 62"/>
                  <a:gd name="T18" fmla="*/ 41 w 77"/>
                  <a:gd name="T19" fmla="*/ 37 h 62"/>
                  <a:gd name="T20" fmla="*/ 45 w 77"/>
                  <a:gd name="T21" fmla="*/ 37 h 62"/>
                  <a:gd name="T22" fmla="*/ 66 w 77"/>
                  <a:gd name="T23" fmla="*/ 48 h 62"/>
                  <a:gd name="T24" fmla="*/ 74 w 77"/>
                  <a:gd name="T25" fmla="*/ 40 h 62"/>
                  <a:gd name="T26" fmla="*/ 74 w 77"/>
                  <a:gd name="T27" fmla="*/ 20 h 62"/>
                  <a:gd name="T28" fmla="*/ 60 w 77"/>
                  <a:gd name="T29" fmla="*/ 14 h 62"/>
                  <a:gd name="T30" fmla="*/ 43 w 77"/>
                  <a:gd name="T31" fmla="*/ 30 h 62"/>
                  <a:gd name="T32" fmla="*/ 42 w 77"/>
                  <a:gd name="T33" fmla="*/ 28 h 62"/>
                  <a:gd name="T34" fmla="*/ 46 w 77"/>
                  <a:gd name="T35" fmla="*/ 19 h 62"/>
                  <a:gd name="T36" fmla="*/ 52 w 77"/>
                  <a:gd name="T37" fmla="*/ 11 h 62"/>
                  <a:gd name="T38" fmla="*/ 22 w 77"/>
                  <a:gd name="T39" fmla="*/ 0 h 62"/>
                  <a:gd name="T40" fmla="*/ 30 w 77"/>
                  <a:gd name="T41" fmla="*/ 19 h 62"/>
                  <a:gd name="T42" fmla="*/ 35 w 77"/>
                  <a:gd name="T43" fmla="*/ 28 h 62"/>
                  <a:gd name="T44" fmla="*/ 34 w 77"/>
                  <a:gd name="T45" fmla="*/ 30 h 62"/>
                  <a:gd name="T46" fmla="*/ 8 w 77"/>
                  <a:gd name="T47" fmla="*/ 13 h 62"/>
                  <a:gd name="T48" fmla="*/ 2 w 77"/>
                  <a:gd name="T49" fmla="*/ 40 h 62"/>
                  <a:gd name="T50" fmla="*/ 11 w 77"/>
                  <a:gd name="T51" fmla="*/ 4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62">
                    <a:moveTo>
                      <a:pt x="11" y="48"/>
                    </a:moveTo>
                    <a:cubicBezTo>
                      <a:pt x="19" y="49"/>
                      <a:pt x="25" y="41"/>
                      <a:pt x="32" y="37"/>
                    </a:cubicBezTo>
                    <a:cubicBezTo>
                      <a:pt x="33" y="37"/>
                      <a:pt x="35" y="35"/>
                      <a:pt x="36" y="37"/>
                    </a:cubicBezTo>
                    <a:cubicBezTo>
                      <a:pt x="36" y="38"/>
                      <a:pt x="36" y="40"/>
                      <a:pt x="36" y="41"/>
                    </a:cubicBezTo>
                    <a:cubicBezTo>
                      <a:pt x="36" y="44"/>
                      <a:pt x="36" y="47"/>
                      <a:pt x="36" y="50"/>
                    </a:cubicBezTo>
                    <a:cubicBezTo>
                      <a:pt x="36" y="53"/>
                      <a:pt x="35" y="59"/>
                      <a:pt x="35" y="62"/>
                    </a:cubicBezTo>
                    <a:cubicBezTo>
                      <a:pt x="42" y="62"/>
                      <a:pt x="42" y="62"/>
                      <a:pt x="42" y="62"/>
                    </a:cubicBezTo>
                    <a:cubicBezTo>
                      <a:pt x="41" y="59"/>
                      <a:pt x="41" y="53"/>
                      <a:pt x="41" y="50"/>
                    </a:cubicBezTo>
                    <a:cubicBezTo>
                      <a:pt x="41" y="47"/>
                      <a:pt x="41" y="44"/>
                      <a:pt x="41" y="41"/>
                    </a:cubicBezTo>
                    <a:cubicBezTo>
                      <a:pt x="41" y="40"/>
                      <a:pt x="40" y="38"/>
                      <a:pt x="41" y="37"/>
                    </a:cubicBezTo>
                    <a:cubicBezTo>
                      <a:pt x="42" y="35"/>
                      <a:pt x="44" y="37"/>
                      <a:pt x="45" y="37"/>
                    </a:cubicBezTo>
                    <a:cubicBezTo>
                      <a:pt x="51" y="41"/>
                      <a:pt x="58" y="49"/>
                      <a:pt x="66" y="48"/>
                    </a:cubicBezTo>
                    <a:cubicBezTo>
                      <a:pt x="70" y="48"/>
                      <a:pt x="73" y="44"/>
                      <a:pt x="74" y="40"/>
                    </a:cubicBezTo>
                    <a:cubicBezTo>
                      <a:pt x="76" y="35"/>
                      <a:pt x="77" y="26"/>
                      <a:pt x="74" y="20"/>
                    </a:cubicBezTo>
                    <a:cubicBezTo>
                      <a:pt x="70" y="18"/>
                      <a:pt x="65" y="16"/>
                      <a:pt x="60" y="14"/>
                    </a:cubicBezTo>
                    <a:cubicBezTo>
                      <a:pt x="54" y="18"/>
                      <a:pt x="50" y="29"/>
                      <a:pt x="43" y="30"/>
                    </a:cubicBezTo>
                    <a:cubicBezTo>
                      <a:pt x="41" y="30"/>
                      <a:pt x="41" y="29"/>
                      <a:pt x="42" y="28"/>
                    </a:cubicBezTo>
                    <a:cubicBezTo>
                      <a:pt x="43" y="24"/>
                      <a:pt x="44" y="21"/>
                      <a:pt x="46" y="19"/>
                    </a:cubicBezTo>
                    <a:cubicBezTo>
                      <a:pt x="48" y="16"/>
                      <a:pt x="50" y="14"/>
                      <a:pt x="52" y="11"/>
                    </a:cubicBezTo>
                    <a:cubicBezTo>
                      <a:pt x="42" y="7"/>
                      <a:pt x="32" y="3"/>
                      <a:pt x="22" y="0"/>
                    </a:cubicBezTo>
                    <a:cubicBezTo>
                      <a:pt x="21" y="7"/>
                      <a:pt x="27" y="14"/>
                      <a:pt x="30" y="19"/>
                    </a:cubicBezTo>
                    <a:cubicBezTo>
                      <a:pt x="32" y="21"/>
                      <a:pt x="34" y="24"/>
                      <a:pt x="35" y="28"/>
                    </a:cubicBezTo>
                    <a:cubicBezTo>
                      <a:pt x="36" y="29"/>
                      <a:pt x="36" y="30"/>
                      <a:pt x="34" y="30"/>
                    </a:cubicBezTo>
                    <a:cubicBezTo>
                      <a:pt x="24" y="29"/>
                      <a:pt x="20" y="6"/>
                      <a:pt x="8" y="13"/>
                    </a:cubicBezTo>
                    <a:cubicBezTo>
                      <a:pt x="0" y="18"/>
                      <a:pt x="0" y="32"/>
                      <a:pt x="2" y="40"/>
                    </a:cubicBezTo>
                    <a:cubicBezTo>
                      <a:pt x="4" y="44"/>
                      <a:pt x="6" y="48"/>
                      <a:pt x="11" y="48"/>
                    </a:cubicBezTo>
                    <a:close/>
                  </a:path>
                </a:pathLst>
              </a:custGeom>
              <a:solidFill>
                <a:schemeClr val="accent4"/>
              </a:solidFill>
              <a:ln>
                <a:noFill/>
              </a:ln>
            </p:spPr>
            <p:txBody>
              <a:bodyPr anchor="ctr"/>
              <a:lstStyle/>
              <a:p>
                <a:pPr algn="ctr"/>
                <a:endParaRPr>
                  <a:cs typeface="+mn-ea"/>
                  <a:sym typeface="+mn-lt"/>
                </a:endParaRPr>
              </a:p>
            </p:txBody>
          </p:sp>
          <p:sp>
            <p:nvSpPr>
              <p:cNvPr id="220" name="Freeform: Shape 247"/>
              <p:cNvSpPr>
                <a:spLocks/>
              </p:cNvSpPr>
              <p:nvPr/>
            </p:nvSpPr>
            <p:spPr bwMode="auto">
              <a:xfrm>
                <a:off x="5832632" y="2464827"/>
                <a:ext cx="101709" cy="101709"/>
              </a:xfrm>
              <a:custGeom>
                <a:avLst/>
                <a:gdLst>
                  <a:gd name="T0" fmla="*/ 11 w 23"/>
                  <a:gd name="T1" fmla="*/ 23 h 23"/>
                  <a:gd name="T2" fmla="*/ 11 w 23"/>
                  <a:gd name="T3" fmla="*/ 23 h 23"/>
                  <a:gd name="T4" fmla="*/ 23 w 23"/>
                  <a:gd name="T5" fmla="*/ 11 h 23"/>
                  <a:gd name="T6" fmla="*/ 11 w 23"/>
                  <a:gd name="T7" fmla="*/ 0 h 23"/>
                  <a:gd name="T8" fmla="*/ 0 w 23"/>
                  <a:gd name="T9" fmla="*/ 11 h 23"/>
                  <a:gd name="T10" fmla="*/ 6 w 23"/>
                  <a:gd name="T11" fmla="*/ 15 h 23"/>
                  <a:gd name="T12" fmla="*/ 11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11" y="23"/>
                    </a:moveTo>
                    <a:cubicBezTo>
                      <a:pt x="11" y="23"/>
                      <a:pt x="11" y="23"/>
                      <a:pt x="11" y="23"/>
                    </a:cubicBezTo>
                    <a:cubicBezTo>
                      <a:pt x="18" y="23"/>
                      <a:pt x="23" y="17"/>
                      <a:pt x="23" y="11"/>
                    </a:cubicBezTo>
                    <a:cubicBezTo>
                      <a:pt x="23" y="5"/>
                      <a:pt x="18" y="0"/>
                      <a:pt x="11" y="0"/>
                    </a:cubicBezTo>
                    <a:cubicBezTo>
                      <a:pt x="5" y="0"/>
                      <a:pt x="0" y="5"/>
                      <a:pt x="0" y="11"/>
                    </a:cubicBezTo>
                    <a:cubicBezTo>
                      <a:pt x="2" y="12"/>
                      <a:pt x="4" y="13"/>
                      <a:pt x="6" y="15"/>
                    </a:cubicBezTo>
                    <a:cubicBezTo>
                      <a:pt x="8" y="17"/>
                      <a:pt x="10" y="20"/>
                      <a:pt x="11" y="23"/>
                    </a:cubicBezTo>
                    <a:close/>
                  </a:path>
                </a:pathLst>
              </a:custGeom>
              <a:solidFill>
                <a:schemeClr val="accent5"/>
              </a:solidFill>
              <a:ln>
                <a:noFill/>
              </a:ln>
            </p:spPr>
            <p:txBody>
              <a:bodyPr anchor="ctr"/>
              <a:lstStyle/>
              <a:p>
                <a:pPr algn="ctr"/>
                <a:endParaRPr>
                  <a:cs typeface="+mn-ea"/>
                  <a:sym typeface="+mn-lt"/>
                </a:endParaRPr>
              </a:p>
            </p:txBody>
          </p:sp>
          <p:sp>
            <p:nvSpPr>
              <p:cNvPr id="221" name="Freeform: Shape 248"/>
              <p:cNvSpPr>
                <a:spLocks/>
              </p:cNvSpPr>
              <p:nvPr/>
            </p:nvSpPr>
            <p:spPr bwMode="auto">
              <a:xfrm>
                <a:off x="5868169" y="2434192"/>
                <a:ext cx="26959" cy="22057"/>
              </a:xfrm>
              <a:custGeom>
                <a:avLst/>
                <a:gdLst>
                  <a:gd name="T0" fmla="*/ 22 w 22"/>
                  <a:gd name="T1" fmla="*/ 18 h 18"/>
                  <a:gd name="T2" fmla="*/ 11 w 22"/>
                  <a:gd name="T3" fmla="*/ 0 h 18"/>
                  <a:gd name="T4" fmla="*/ 0 w 22"/>
                  <a:gd name="T5" fmla="*/ 18 h 18"/>
                  <a:gd name="T6" fmla="*/ 22 w 22"/>
                  <a:gd name="T7" fmla="*/ 18 h 18"/>
                </a:gdLst>
                <a:ahLst/>
                <a:cxnLst>
                  <a:cxn ang="0">
                    <a:pos x="T0" y="T1"/>
                  </a:cxn>
                  <a:cxn ang="0">
                    <a:pos x="T2" y="T3"/>
                  </a:cxn>
                  <a:cxn ang="0">
                    <a:pos x="T4" y="T5"/>
                  </a:cxn>
                  <a:cxn ang="0">
                    <a:pos x="T6" y="T7"/>
                  </a:cxn>
                </a:cxnLst>
                <a:rect l="0" t="0" r="r" b="b"/>
                <a:pathLst>
                  <a:path w="22" h="18">
                    <a:moveTo>
                      <a:pt x="22" y="18"/>
                    </a:moveTo>
                    <a:lnTo>
                      <a:pt x="11" y="0"/>
                    </a:lnTo>
                    <a:lnTo>
                      <a:pt x="0" y="18"/>
                    </a:lnTo>
                    <a:lnTo>
                      <a:pt x="22" y="18"/>
                    </a:lnTo>
                    <a:close/>
                  </a:path>
                </a:pathLst>
              </a:custGeom>
              <a:solidFill>
                <a:schemeClr val="accent5"/>
              </a:solidFill>
              <a:ln>
                <a:noFill/>
              </a:ln>
            </p:spPr>
            <p:txBody>
              <a:bodyPr anchor="ctr"/>
              <a:lstStyle/>
              <a:p>
                <a:pPr algn="ctr"/>
                <a:endParaRPr>
                  <a:cs typeface="+mn-ea"/>
                  <a:sym typeface="+mn-lt"/>
                </a:endParaRPr>
              </a:p>
            </p:txBody>
          </p:sp>
          <p:sp>
            <p:nvSpPr>
              <p:cNvPr id="222" name="Freeform: Shape 249"/>
              <p:cNvSpPr>
                <a:spLocks/>
              </p:cNvSpPr>
              <p:nvPr/>
            </p:nvSpPr>
            <p:spPr bwMode="auto">
              <a:xfrm>
                <a:off x="5939243" y="2500364"/>
                <a:ext cx="3676" cy="25734"/>
              </a:xfrm>
              <a:custGeom>
                <a:avLst/>
                <a:gdLst>
                  <a:gd name="T0" fmla="*/ 0 w 1"/>
                  <a:gd name="T1" fmla="*/ 6 h 6"/>
                  <a:gd name="T2" fmla="*/ 1 w 1"/>
                  <a:gd name="T3" fmla="*/ 6 h 6"/>
                  <a:gd name="T4" fmla="*/ 0 w 1"/>
                  <a:gd name="T5" fmla="*/ 0 h 6"/>
                  <a:gd name="T6" fmla="*/ 0 w 1"/>
                  <a:gd name="T7" fmla="*/ 0 h 6"/>
                  <a:gd name="T8" fmla="*/ 0 w 1"/>
                  <a:gd name="T9" fmla="*/ 6 h 6"/>
                </a:gdLst>
                <a:ahLst/>
                <a:cxnLst>
                  <a:cxn ang="0">
                    <a:pos x="T0" y="T1"/>
                  </a:cxn>
                  <a:cxn ang="0">
                    <a:pos x="T2" y="T3"/>
                  </a:cxn>
                  <a:cxn ang="0">
                    <a:pos x="T4" y="T5"/>
                  </a:cxn>
                  <a:cxn ang="0">
                    <a:pos x="T6" y="T7"/>
                  </a:cxn>
                  <a:cxn ang="0">
                    <a:pos x="T8" y="T9"/>
                  </a:cxn>
                </a:cxnLst>
                <a:rect l="0" t="0" r="r" b="b"/>
                <a:pathLst>
                  <a:path w="1" h="6">
                    <a:moveTo>
                      <a:pt x="0" y="6"/>
                    </a:moveTo>
                    <a:cubicBezTo>
                      <a:pt x="1" y="6"/>
                      <a:pt x="1" y="6"/>
                      <a:pt x="1" y="6"/>
                    </a:cubicBezTo>
                    <a:cubicBezTo>
                      <a:pt x="1" y="4"/>
                      <a:pt x="1" y="2"/>
                      <a:pt x="0" y="0"/>
                    </a:cubicBezTo>
                    <a:cubicBezTo>
                      <a:pt x="0" y="0"/>
                      <a:pt x="0" y="0"/>
                      <a:pt x="0" y="0"/>
                    </a:cubicBezTo>
                    <a:lnTo>
                      <a:pt x="0" y="6"/>
                    </a:lnTo>
                    <a:close/>
                  </a:path>
                </a:pathLst>
              </a:custGeom>
              <a:solidFill>
                <a:schemeClr val="accent5"/>
              </a:solidFill>
              <a:ln>
                <a:noFill/>
              </a:ln>
            </p:spPr>
            <p:txBody>
              <a:bodyPr anchor="ctr"/>
              <a:lstStyle/>
              <a:p>
                <a:pPr algn="ctr"/>
                <a:endParaRPr>
                  <a:cs typeface="+mn-ea"/>
                  <a:sym typeface="+mn-lt"/>
                </a:endParaRPr>
              </a:p>
            </p:txBody>
          </p:sp>
          <p:sp>
            <p:nvSpPr>
              <p:cNvPr id="223" name="Freeform: Shape 250"/>
              <p:cNvSpPr>
                <a:spLocks/>
              </p:cNvSpPr>
              <p:nvPr/>
            </p:nvSpPr>
            <p:spPr bwMode="auto">
              <a:xfrm>
                <a:off x="5810574" y="2500364"/>
                <a:ext cx="13480" cy="8578"/>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2"/>
                      <a:pt x="0" y="2"/>
                      <a:pt x="0" y="2"/>
                    </a:cubicBezTo>
                    <a:cubicBezTo>
                      <a:pt x="1" y="2"/>
                      <a:pt x="2" y="2"/>
                      <a:pt x="3" y="2"/>
                    </a:cubicBezTo>
                    <a:lnTo>
                      <a:pt x="3" y="0"/>
                    </a:lnTo>
                    <a:close/>
                  </a:path>
                </a:pathLst>
              </a:custGeom>
              <a:solidFill>
                <a:schemeClr val="accent5"/>
              </a:solidFill>
              <a:ln>
                <a:noFill/>
              </a:ln>
            </p:spPr>
            <p:txBody>
              <a:bodyPr anchor="ctr"/>
              <a:lstStyle/>
              <a:p>
                <a:pPr algn="ctr"/>
                <a:endParaRPr>
                  <a:cs typeface="+mn-ea"/>
                  <a:sym typeface="+mn-lt"/>
                </a:endParaRPr>
              </a:p>
            </p:txBody>
          </p:sp>
          <p:sp>
            <p:nvSpPr>
              <p:cNvPr id="224" name="Freeform: Shape 251"/>
              <p:cNvSpPr>
                <a:spLocks/>
              </p:cNvSpPr>
              <p:nvPr/>
            </p:nvSpPr>
            <p:spPr bwMode="auto">
              <a:xfrm>
                <a:off x="5912283" y="2456249"/>
                <a:ext cx="26959" cy="25734"/>
              </a:xfrm>
              <a:custGeom>
                <a:avLst/>
                <a:gdLst>
                  <a:gd name="T0" fmla="*/ 0 w 6"/>
                  <a:gd name="T1" fmla="*/ 2 h 6"/>
                  <a:gd name="T2" fmla="*/ 5 w 6"/>
                  <a:gd name="T3" fmla="*/ 6 h 6"/>
                  <a:gd name="T4" fmla="*/ 6 w 6"/>
                  <a:gd name="T5" fmla="*/ 2 h 6"/>
                  <a:gd name="T6" fmla="*/ 6 w 6"/>
                  <a:gd name="T7" fmla="*/ 0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5" y="6"/>
                      <a:pt x="5" y="6"/>
                      <a:pt x="5" y="6"/>
                    </a:cubicBezTo>
                    <a:cubicBezTo>
                      <a:pt x="6" y="2"/>
                      <a:pt x="6" y="2"/>
                      <a:pt x="6" y="2"/>
                    </a:cubicBezTo>
                    <a:cubicBezTo>
                      <a:pt x="6" y="1"/>
                      <a:pt x="6" y="1"/>
                      <a:pt x="6" y="0"/>
                    </a:cubicBezTo>
                    <a:lnTo>
                      <a:pt x="0" y="2"/>
                    </a:lnTo>
                    <a:close/>
                  </a:path>
                </a:pathLst>
              </a:custGeom>
              <a:solidFill>
                <a:schemeClr val="accent5"/>
              </a:solidFill>
              <a:ln>
                <a:noFill/>
              </a:ln>
            </p:spPr>
            <p:txBody>
              <a:bodyPr anchor="ctr"/>
              <a:lstStyle/>
              <a:p>
                <a:pPr algn="ctr"/>
                <a:endParaRPr>
                  <a:cs typeface="+mn-ea"/>
                  <a:sym typeface="+mn-lt"/>
                </a:endParaRPr>
              </a:p>
            </p:txBody>
          </p:sp>
          <p:sp>
            <p:nvSpPr>
              <p:cNvPr id="225" name="Freeform: Shape 252"/>
              <p:cNvSpPr>
                <a:spLocks/>
              </p:cNvSpPr>
              <p:nvPr/>
            </p:nvSpPr>
            <p:spPr bwMode="auto">
              <a:xfrm>
                <a:off x="5912283" y="2544479"/>
                <a:ext cx="26959" cy="25734"/>
              </a:xfrm>
              <a:custGeom>
                <a:avLst/>
                <a:gdLst>
                  <a:gd name="T0" fmla="*/ 18 w 22"/>
                  <a:gd name="T1" fmla="*/ 0 h 21"/>
                  <a:gd name="T2" fmla="*/ 0 w 22"/>
                  <a:gd name="T3" fmla="*/ 18 h 21"/>
                  <a:gd name="T4" fmla="*/ 22 w 22"/>
                  <a:gd name="T5" fmla="*/ 21 h 21"/>
                  <a:gd name="T6" fmla="*/ 18 w 22"/>
                  <a:gd name="T7" fmla="*/ 0 h 21"/>
                </a:gdLst>
                <a:ahLst/>
                <a:cxnLst>
                  <a:cxn ang="0">
                    <a:pos x="T0" y="T1"/>
                  </a:cxn>
                  <a:cxn ang="0">
                    <a:pos x="T2" y="T3"/>
                  </a:cxn>
                  <a:cxn ang="0">
                    <a:pos x="T4" y="T5"/>
                  </a:cxn>
                  <a:cxn ang="0">
                    <a:pos x="T6" y="T7"/>
                  </a:cxn>
                </a:cxnLst>
                <a:rect l="0" t="0" r="r" b="b"/>
                <a:pathLst>
                  <a:path w="22" h="21">
                    <a:moveTo>
                      <a:pt x="18" y="0"/>
                    </a:moveTo>
                    <a:lnTo>
                      <a:pt x="0" y="18"/>
                    </a:lnTo>
                    <a:lnTo>
                      <a:pt x="22" y="21"/>
                    </a:lnTo>
                    <a:lnTo>
                      <a:pt x="18" y="0"/>
                    </a:lnTo>
                    <a:close/>
                  </a:path>
                </a:pathLst>
              </a:custGeom>
              <a:solidFill>
                <a:schemeClr val="accent5"/>
              </a:solidFill>
              <a:ln>
                <a:noFill/>
              </a:ln>
            </p:spPr>
            <p:txBody>
              <a:bodyPr anchor="ctr"/>
              <a:lstStyle/>
              <a:p>
                <a:pPr algn="ctr"/>
                <a:endParaRPr>
                  <a:cs typeface="+mn-ea"/>
                  <a:sym typeface="+mn-lt"/>
                </a:endParaRPr>
              </a:p>
            </p:txBody>
          </p:sp>
          <p:sp>
            <p:nvSpPr>
              <p:cNvPr id="226" name="Freeform: Shape 253"/>
              <p:cNvSpPr>
                <a:spLocks/>
              </p:cNvSpPr>
              <p:nvPr/>
            </p:nvSpPr>
            <p:spPr bwMode="auto">
              <a:xfrm>
                <a:off x="5824054" y="2456249"/>
                <a:ext cx="26959" cy="25734"/>
              </a:xfrm>
              <a:custGeom>
                <a:avLst/>
                <a:gdLst>
                  <a:gd name="T0" fmla="*/ 7 w 22"/>
                  <a:gd name="T1" fmla="*/ 21 h 21"/>
                  <a:gd name="T2" fmla="*/ 22 w 22"/>
                  <a:gd name="T3" fmla="*/ 7 h 21"/>
                  <a:gd name="T4" fmla="*/ 0 w 22"/>
                  <a:gd name="T5" fmla="*/ 0 h 21"/>
                  <a:gd name="T6" fmla="*/ 7 w 22"/>
                  <a:gd name="T7" fmla="*/ 21 h 21"/>
                </a:gdLst>
                <a:ahLst/>
                <a:cxnLst>
                  <a:cxn ang="0">
                    <a:pos x="T0" y="T1"/>
                  </a:cxn>
                  <a:cxn ang="0">
                    <a:pos x="T2" y="T3"/>
                  </a:cxn>
                  <a:cxn ang="0">
                    <a:pos x="T4" y="T5"/>
                  </a:cxn>
                  <a:cxn ang="0">
                    <a:pos x="T6" y="T7"/>
                  </a:cxn>
                </a:cxnLst>
                <a:rect l="0" t="0" r="r" b="b"/>
                <a:pathLst>
                  <a:path w="22" h="21">
                    <a:moveTo>
                      <a:pt x="7" y="21"/>
                    </a:moveTo>
                    <a:lnTo>
                      <a:pt x="22" y="7"/>
                    </a:lnTo>
                    <a:lnTo>
                      <a:pt x="0" y="0"/>
                    </a:lnTo>
                    <a:lnTo>
                      <a:pt x="7" y="21"/>
                    </a:lnTo>
                    <a:close/>
                  </a:path>
                </a:pathLst>
              </a:custGeom>
              <a:solidFill>
                <a:schemeClr val="accent5"/>
              </a:solidFill>
              <a:ln>
                <a:noFill/>
              </a:ln>
            </p:spPr>
            <p:txBody>
              <a:bodyPr anchor="ctr"/>
              <a:lstStyle/>
              <a:p>
                <a:pPr algn="ctr"/>
                <a:endParaRPr>
                  <a:cs typeface="+mn-ea"/>
                  <a:sym typeface="+mn-lt"/>
                </a:endParaRPr>
              </a:p>
            </p:txBody>
          </p:sp>
          <p:sp>
            <p:nvSpPr>
              <p:cNvPr id="227" name="Freeform: Shape 254"/>
              <p:cNvSpPr>
                <a:spLocks/>
              </p:cNvSpPr>
              <p:nvPr/>
            </p:nvSpPr>
            <p:spPr bwMode="auto">
              <a:xfrm>
                <a:off x="5717443" y="2513844"/>
                <a:ext cx="221800" cy="136021"/>
              </a:xfrm>
              <a:custGeom>
                <a:avLst/>
                <a:gdLst>
                  <a:gd name="T0" fmla="*/ 41 w 50"/>
                  <a:gd name="T1" fmla="*/ 13 h 31"/>
                  <a:gd name="T2" fmla="*/ 40 w 50"/>
                  <a:gd name="T3" fmla="*/ 14 h 31"/>
                  <a:gd name="T4" fmla="*/ 36 w 50"/>
                  <a:gd name="T5" fmla="*/ 16 h 31"/>
                  <a:gd name="T6" fmla="*/ 35 w 50"/>
                  <a:gd name="T7" fmla="*/ 13 h 31"/>
                  <a:gd name="T8" fmla="*/ 35 w 50"/>
                  <a:gd name="T9" fmla="*/ 11 h 31"/>
                  <a:gd name="T10" fmla="*/ 26 w 50"/>
                  <a:gd name="T11" fmla="*/ 1 h 31"/>
                  <a:gd name="T12" fmla="*/ 24 w 50"/>
                  <a:gd name="T13" fmla="*/ 1 h 31"/>
                  <a:gd name="T14" fmla="*/ 20 w 50"/>
                  <a:gd name="T15" fmla="*/ 0 h 31"/>
                  <a:gd name="T16" fmla="*/ 19 w 50"/>
                  <a:gd name="T17" fmla="*/ 0 h 31"/>
                  <a:gd name="T18" fmla="*/ 5 w 50"/>
                  <a:gd name="T19" fmla="*/ 16 h 31"/>
                  <a:gd name="T20" fmla="*/ 5 w 50"/>
                  <a:gd name="T21" fmla="*/ 20 h 31"/>
                  <a:gd name="T22" fmla="*/ 0 w 50"/>
                  <a:gd name="T23" fmla="*/ 26 h 31"/>
                  <a:gd name="T24" fmla="*/ 5 w 50"/>
                  <a:gd name="T25" fmla="*/ 31 h 31"/>
                  <a:gd name="T26" fmla="*/ 20 w 50"/>
                  <a:gd name="T27" fmla="*/ 31 h 31"/>
                  <a:gd name="T28" fmla="*/ 21 w 50"/>
                  <a:gd name="T29" fmla="*/ 31 h 31"/>
                  <a:gd name="T30" fmla="*/ 41 w 50"/>
                  <a:gd name="T31" fmla="*/ 31 h 31"/>
                  <a:gd name="T32" fmla="*/ 50 w 50"/>
                  <a:gd name="T33" fmla="*/ 22 h 31"/>
                  <a:gd name="T34" fmla="*/ 41 w 50"/>
                  <a:gd name="T35"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1">
                    <a:moveTo>
                      <a:pt x="41" y="13"/>
                    </a:moveTo>
                    <a:cubicBezTo>
                      <a:pt x="41" y="13"/>
                      <a:pt x="41" y="14"/>
                      <a:pt x="40" y="14"/>
                    </a:cubicBezTo>
                    <a:cubicBezTo>
                      <a:pt x="38" y="14"/>
                      <a:pt x="37" y="15"/>
                      <a:pt x="36" y="16"/>
                    </a:cubicBezTo>
                    <a:cubicBezTo>
                      <a:pt x="36" y="15"/>
                      <a:pt x="36" y="14"/>
                      <a:pt x="35" y="13"/>
                    </a:cubicBezTo>
                    <a:cubicBezTo>
                      <a:pt x="35" y="13"/>
                      <a:pt x="35" y="12"/>
                      <a:pt x="35" y="11"/>
                    </a:cubicBezTo>
                    <a:cubicBezTo>
                      <a:pt x="34" y="7"/>
                      <a:pt x="30" y="3"/>
                      <a:pt x="26" y="1"/>
                    </a:cubicBezTo>
                    <a:cubicBezTo>
                      <a:pt x="25" y="1"/>
                      <a:pt x="25" y="1"/>
                      <a:pt x="24" y="1"/>
                    </a:cubicBezTo>
                    <a:cubicBezTo>
                      <a:pt x="23" y="1"/>
                      <a:pt x="21" y="0"/>
                      <a:pt x="20" y="0"/>
                    </a:cubicBezTo>
                    <a:cubicBezTo>
                      <a:pt x="20" y="0"/>
                      <a:pt x="20" y="0"/>
                      <a:pt x="19" y="0"/>
                    </a:cubicBezTo>
                    <a:cubicBezTo>
                      <a:pt x="11" y="1"/>
                      <a:pt x="5" y="8"/>
                      <a:pt x="5" y="16"/>
                    </a:cubicBezTo>
                    <a:cubicBezTo>
                      <a:pt x="5" y="17"/>
                      <a:pt x="5" y="19"/>
                      <a:pt x="5" y="20"/>
                    </a:cubicBezTo>
                    <a:cubicBezTo>
                      <a:pt x="2" y="21"/>
                      <a:pt x="0" y="23"/>
                      <a:pt x="0" y="26"/>
                    </a:cubicBezTo>
                    <a:cubicBezTo>
                      <a:pt x="0" y="29"/>
                      <a:pt x="2" y="31"/>
                      <a:pt x="5" y="31"/>
                    </a:cubicBezTo>
                    <a:cubicBezTo>
                      <a:pt x="20" y="31"/>
                      <a:pt x="20" y="31"/>
                      <a:pt x="20" y="31"/>
                    </a:cubicBezTo>
                    <a:cubicBezTo>
                      <a:pt x="21" y="31"/>
                      <a:pt x="21" y="31"/>
                      <a:pt x="21" y="31"/>
                    </a:cubicBezTo>
                    <a:cubicBezTo>
                      <a:pt x="41" y="31"/>
                      <a:pt x="41" y="31"/>
                      <a:pt x="41" y="31"/>
                    </a:cubicBezTo>
                    <a:cubicBezTo>
                      <a:pt x="46" y="31"/>
                      <a:pt x="50" y="27"/>
                      <a:pt x="50" y="22"/>
                    </a:cubicBezTo>
                    <a:cubicBezTo>
                      <a:pt x="50" y="18"/>
                      <a:pt x="46" y="13"/>
                      <a:pt x="41" y="13"/>
                    </a:cubicBezTo>
                    <a:close/>
                  </a:path>
                </a:pathLst>
              </a:custGeom>
              <a:solidFill>
                <a:schemeClr val="accent5"/>
              </a:solidFill>
              <a:ln>
                <a:noFill/>
              </a:ln>
            </p:spPr>
            <p:txBody>
              <a:bodyPr anchor="ctr"/>
              <a:lstStyle/>
              <a:p>
                <a:pPr algn="ctr"/>
                <a:endParaRPr>
                  <a:cs typeface="+mn-ea"/>
                  <a:sym typeface="+mn-lt"/>
                </a:endParaRPr>
              </a:p>
            </p:txBody>
          </p:sp>
          <p:sp>
            <p:nvSpPr>
              <p:cNvPr id="228" name="Freeform: Shape 255"/>
              <p:cNvSpPr>
                <a:spLocks/>
              </p:cNvSpPr>
              <p:nvPr/>
            </p:nvSpPr>
            <p:spPr bwMode="auto">
              <a:xfrm>
                <a:off x="3456557" y="3361830"/>
                <a:ext cx="150726" cy="215673"/>
              </a:xfrm>
              <a:custGeom>
                <a:avLst/>
                <a:gdLst>
                  <a:gd name="T0" fmla="*/ 34 w 34"/>
                  <a:gd name="T1" fmla="*/ 49 h 49"/>
                  <a:gd name="T2" fmla="*/ 34 w 34"/>
                  <a:gd name="T3" fmla="*/ 21 h 49"/>
                  <a:gd name="T4" fmla="*/ 33 w 34"/>
                  <a:gd name="T5" fmla="*/ 13 h 49"/>
                  <a:gd name="T6" fmla="*/ 28 w 34"/>
                  <a:gd name="T7" fmla="*/ 7 h 49"/>
                  <a:gd name="T8" fmla="*/ 28 w 34"/>
                  <a:gd name="T9" fmla="*/ 2 h 49"/>
                  <a:gd name="T10" fmla="*/ 28 w 34"/>
                  <a:gd name="T11" fmla="*/ 0 h 49"/>
                  <a:gd name="T12" fmla="*/ 26 w 34"/>
                  <a:gd name="T13" fmla="*/ 0 h 49"/>
                  <a:gd name="T14" fmla="*/ 5 w 34"/>
                  <a:gd name="T15" fmla="*/ 0 h 49"/>
                  <a:gd name="T16" fmla="*/ 3 w 34"/>
                  <a:gd name="T17" fmla="*/ 0 h 49"/>
                  <a:gd name="T18" fmla="*/ 3 w 34"/>
                  <a:gd name="T19" fmla="*/ 2 h 49"/>
                  <a:gd name="T20" fmla="*/ 3 w 34"/>
                  <a:gd name="T21" fmla="*/ 7 h 49"/>
                  <a:gd name="T22" fmla="*/ 0 w 34"/>
                  <a:gd name="T23" fmla="*/ 9 h 49"/>
                  <a:gd name="T24" fmla="*/ 5 w 34"/>
                  <a:gd name="T25" fmla="*/ 17 h 49"/>
                  <a:gd name="T26" fmla="*/ 5 w 34"/>
                  <a:gd name="T27" fmla="*/ 6 h 49"/>
                  <a:gd name="T28" fmla="*/ 5 w 34"/>
                  <a:gd name="T29" fmla="*/ 6 h 49"/>
                  <a:gd name="T30" fmla="*/ 5 w 34"/>
                  <a:gd name="T31" fmla="*/ 6 h 49"/>
                  <a:gd name="T32" fmla="*/ 5 w 34"/>
                  <a:gd name="T33" fmla="*/ 2 h 49"/>
                  <a:gd name="T34" fmla="*/ 26 w 34"/>
                  <a:gd name="T35" fmla="*/ 2 h 49"/>
                  <a:gd name="T36" fmla="*/ 26 w 34"/>
                  <a:gd name="T37" fmla="*/ 6 h 49"/>
                  <a:gd name="T38" fmla="*/ 26 w 34"/>
                  <a:gd name="T39" fmla="*/ 34 h 49"/>
                  <a:gd name="T40" fmla="*/ 16 w 34"/>
                  <a:gd name="T41" fmla="*/ 24 h 49"/>
                  <a:gd name="T42" fmla="*/ 13 w 34"/>
                  <a:gd name="T43" fmla="*/ 26 h 49"/>
                  <a:gd name="T44" fmla="*/ 34 w 34"/>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9">
                    <a:moveTo>
                      <a:pt x="34" y="49"/>
                    </a:moveTo>
                    <a:cubicBezTo>
                      <a:pt x="34" y="38"/>
                      <a:pt x="34" y="27"/>
                      <a:pt x="34" y="21"/>
                    </a:cubicBezTo>
                    <a:cubicBezTo>
                      <a:pt x="34" y="19"/>
                      <a:pt x="34" y="15"/>
                      <a:pt x="33" y="13"/>
                    </a:cubicBezTo>
                    <a:cubicBezTo>
                      <a:pt x="32" y="10"/>
                      <a:pt x="30" y="8"/>
                      <a:pt x="28" y="7"/>
                    </a:cubicBezTo>
                    <a:cubicBezTo>
                      <a:pt x="28" y="2"/>
                      <a:pt x="28" y="2"/>
                      <a:pt x="28" y="2"/>
                    </a:cubicBezTo>
                    <a:cubicBezTo>
                      <a:pt x="28" y="0"/>
                      <a:pt x="28" y="0"/>
                      <a:pt x="28" y="0"/>
                    </a:cubicBezTo>
                    <a:cubicBezTo>
                      <a:pt x="26" y="0"/>
                      <a:pt x="26" y="0"/>
                      <a:pt x="26" y="0"/>
                    </a:cubicBezTo>
                    <a:cubicBezTo>
                      <a:pt x="5" y="0"/>
                      <a:pt x="5" y="0"/>
                      <a:pt x="5" y="0"/>
                    </a:cubicBezTo>
                    <a:cubicBezTo>
                      <a:pt x="3" y="0"/>
                      <a:pt x="3" y="0"/>
                      <a:pt x="3" y="0"/>
                    </a:cubicBezTo>
                    <a:cubicBezTo>
                      <a:pt x="3" y="2"/>
                      <a:pt x="3" y="2"/>
                      <a:pt x="3" y="2"/>
                    </a:cubicBezTo>
                    <a:cubicBezTo>
                      <a:pt x="3" y="7"/>
                      <a:pt x="3" y="7"/>
                      <a:pt x="3" y="7"/>
                    </a:cubicBezTo>
                    <a:cubicBezTo>
                      <a:pt x="2" y="8"/>
                      <a:pt x="1" y="8"/>
                      <a:pt x="0" y="9"/>
                    </a:cubicBezTo>
                    <a:cubicBezTo>
                      <a:pt x="2" y="12"/>
                      <a:pt x="3" y="14"/>
                      <a:pt x="5" y="17"/>
                    </a:cubicBezTo>
                    <a:cubicBezTo>
                      <a:pt x="5" y="6"/>
                      <a:pt x="5" y="6"/>
                      <a:pt x="5" y="6"/>
                    </a:cubicBezTo>
                    <a:cubicBezTo>
                      <a:pt x="5" y="6"/>
                      <a:pt x="5" y="6"/>
                      <a:pt x="5" y="6"/>
                    </a:cubicBezTo>
                    <a:cubicBezTo>
                      <a:pt x="5" y="6"/>
                      <a:pt x="5" y="6"/>
                      <a:pt x="5" y="6"/>
                    </a:cubicBezTo>
                    <a:cubicBezTo>
                      <a:pt x="5" y="2"/>
                      <a:pt x="5" y="2"/>
                      <a:pt x="5" y="2"/>
                    </a:cubicBezTo>
                    <a:cubicBezTo>
                      <a:pt x="26" y="2"/>
                      <a:pt x="26" y="2"/>
                      <a:pt x="26" y="2"/>
                    </a:cubicBezTo>
                    <a:cubicBezTo>
                      <a:pt x="26" y="6"/>
                      <a:pt x="26" y="6"/>
                      <a:pt x="26" y="6"/>
                    </a:cubicBezTo>
                    <a:cubicBezTo>
                      <a:pt x="26" y="34"/>
                      <a:pt x="26" y="34"/>
                      <a:pt x="26" y="34"/>
                    </a:cubicBezTo>
                    <a:cubicBezTo>
                      <a:pt x="16" y="24"/>
                      <a:pt x="16" y="24"/>
                      <a:pt x="16" y="24"/>
                    </a:cubicBezTo>
                    <a:cubicBezTo>
                      <a:pt x="13" y="26"/>
                      <a:pt x="13" y="26"/>
                      <a:pt x="13" y="26"/>
                    </a:cubicBezTo>
                    <a:cubicBezTo>
                      <a:pt x="20" y="34"/>
                      <a:pt x="26" y="42"/>
                      <a:pt x="34" y="49"/>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29" name="Freeform: Shape 256"/>
              <p:cNvSpPr>
                <a:spLocks/>
              </p:cNvSpPr>
              <p:nvPr/>
            </p:nvSpPr>
            <p:spPr bwMode="auto">
              <a:xfrm>
                <a:off x="3615860" y="3383887"/>
                <a:ext cx="162980" cy="339439"/>
              </a:xfrm>
              <a:custGeom>
                <a:avLst/>
                <a:gdLst>
                  <a:gd name="T0" fmla="*/ 22 w 37"/>
                  <a:gd name="T1" fmla="*/ 66 h 77"/>
                  <a:gd name="T2" fmla="*/ 36 w 37"/>
                  <a:gd name="T3" fmla="*/ 74 h 77"/>
                  <a:gd name="T4" fmla="*/ 37 w 37"/>
                  <a:gd name="T5" fmla="*/ 74 h 77"/>
                  <a:gd name="T6" fmla="*/ 37 w 37"/>
                  <a:gd name="T7" fmla="*/ 16 h 77"/>
                  <a:gd name="T8" fmla="*/ 36 w 37"/>
                  <a:gd name="T9" fmla="*/ 8 h 77"/>
                  <a:gd name="T10" fmla="*/ 18 w 37"/>
                  <a:gd name="T11" fmla="*/ 0 h 77"/>
                  <a:gd name="T12" fmla="*/ 1 w 37"/>
                  <a:gd name="T13" fmla="*/ 8 h 77"/>
                  <a:gd name="T14" fmla="*/ 0 w 37"/>
                  <a:gd name="T15" fmla="*/ 16 h 77"/>
                  <a:gd name="T16" fmla="*/ 0 w 37"/>
                  <a:gd name="T17" fmla="*/ 46 h 77"/>
                  <a:gd name="T18" fmla="*/ 22 w 37"/>
                  <a:gd name="T19"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77">
                    <a:moveTo>
                      <a:pt x="22" y="66"/>
                    </a:moveTo>
                    <a:cubicBezTo>
                      <a:pt x="29" y="66"/>
                      <a:pt x="34" y="69"/>
                      <a:pt x="36" y="74"/>
                    </a:cubicBezTo>
                    <a:cubicBezTo>
                      <a:pt x="37" y="77"/>
                      <a:pt x="37" y="77"/>
                      <a:pt x="37" y="74"/>
                    </a:cubicBezTo>
                    <a:cubicBezTo>
                      <a:pt x="37" y="62"/>
                      <a:pt x="37" y="28"/>
                      <a:pt x="37" y="16"/>
                    </a:cubicBezTo>
                    <a:cubicBezTo>
                      <a:pt x="37" y="14"/>
                      <a:pt x="37" y="10"/>
                      <a:pt x="36" y="8"/>
                    </a:cubicBezTo>
                    <a:cubicBezTo>
                      <a:pt x="34" y="1"/>
                      <a:pt x="27" y="0"/>
                      <a:pt x="18" y="0"/>
                    </a:cubicBezTo>
                    <a:cubicBezTo>
                      <a:pt x="10" y="0"/>
                      <a:pt x="3" y="1"/>
                      <a:pt x="1" y="8"/>
                    </a:cubicBezTo>
                    <a:cubicBezTo>
                      <a:pt x="0" y="10"/>
                      <a:pt x="0" y="14"/>
                      <a:pt x="0" y="16"/>
                    </a:cubicBezTo>
                    <a:cubicBezTo>
                      <a:pt x="0" y="46"/>
                      <a:pt x="0" y="46"/>
                      <a:pt x="0" y="46"/>
                    </a:cubicBezTo>
                    <a:cubicBezTo>
                      <a:pt x="7" y="53"/>
                      <a:pt x="15" y="60"/>
                      <a:pt x="22" y="66"/>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0" name="Freeform: Shape 257"/>
              <p:cNvSpPr>
                <a:spLocks/>
              </p:cNvSpPr>
              <p:nvPr/>
            </p:nvSpPr>
            <p:spPr bwMode="auto">
              <a:xfrm>
                <a:off x="5550787" y="3472117"/>
                <a:ext cx="25734" cy="91906"/>
              </a:xfrm>
              <a:custGeom>
                <a:avLst/>
                <a:gdLst>
                  <a:gd name="T0" fmla="*/ 6 w 6"/>
                  <a:gd name="T1" fmla="*/ 1 h 21"/>
                  <a:gd name="T2" fmla="*/ 3 w 6"/>
                  <a:gd name="T3" fmla="*/ 0 h 21"/>
                  <a:gd name="T4" fmla="*/ 3 w 6"/>
                  <a:gd name="T5" fmla="*/ 0 h 21"/>
                  <a:gd name="T6" fmla="*/ 0 w 6"/>
                  <a:gd name="T7" fmla="*/ 1 h 21"/>
                  <a:gd name="T8" fmla="*/ 0 w 6"/>
                  <a:gd name="T9" fmla="*/ 21 h 21"/>
                  <a:gd name="T10" fmla="*/ 6 w 6"/>
                  <a:gd name="T11" fmla="*/ 15 h 21"/>
                  <a:gd name="T12" fmla="*/ 6 w 6"/>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6" y="1"/>
                    </a:moveTo>
                    <a:cubicBezTo>
                      <a:pt x="5" y="1"/>
                      <a:pt x="4" y="0"/>
                      <a:pt x="3" y="0"/>
                    </a:cubicBezTo>
                    <a:cubicBezTo>
                      <a:pt x="3" y="0"/>
                      <a:pt x="3" y="0"/>
                      <a:pt x="3" y="0"/>
                    </a:cubicBezTo>
                    <a:cubicBezTo>
                      <a:pt x="2" y="0"/>
                      <a:pt x="1" y="1"/>
                      <a:pt x="0" y="1"/>
                    </a:cubicBezTo>
                    <a:cubicBezTo>
                      <a:pt x="0" y="21"/>
                      <a:pt x="0" y="21"/>
                      <a:pt x="0" y="21"/>
                    </a:cubicBezTo>
                    <a:cubicBezTo>
                      <a:pt x="2" y="19"/>
                      <a:pt x="4" y="17"/>
                      <a:pt x="6" y="15"/>
                    </a:cubicBezTo>
                    <a:lnTo>
                      <a:pt x="6" y="1"/>
                    </a:lnTo>
                    <a:close/>
                  </a:path>
                </a:pathLst>
              </a:custGeom>
              <a:solidFill>
                <a:schemeClr val="accent4"/>
              </a:solidFill>
              <a:ln>
                <a:noFill/>
              </a:ln>
            </p:spPr>
            <p:txBody>
              <a:bodyPr anchor="ctr"/>
              <a:lstStyle/>
              <a:p>
                <a:pPr algn="ctr"/>
                <a:endParaRPr>
                  <a:cs typeface="+mn-ea"/>
                  <a:sym typeface="+mn-lt"/>
                </a:endParaRPr>
              </a:p>
            </p:txBody>
          </p:sp>
          <p:sp>
            <p:nvSpPr>
              <p:cNvPr id="231" name="Freeform: Shape 258"/>
              <p:cNvSpPr>
                <a:spLocks/>
              </p:cNvSpPr>
              <p:nvPr/>
            </p:nvSpPr>
            <p:spPr bwMode="auto">
              <a:xfrm>
                <a:off x="5550787" y="3290756"/>
                <a:ext cx="25734" cy="17156"/>
              </a:xfrm>
              <a:custGeom>
                <a:avLst/>
                <a:gdLst>
                  <a:gd name="T0" fmla="*/ 4 w 6"/>
                  <a:gd name="T1" fmla="*/ 4 h 4"/>
                  <a:gd name="T2" fmla="*/ 4 w 6"/>
                  <a:gd name="T3" fmla="*/ 4 h 4"/>
                  <a:gd name="T4" fmla="*/ 6 w 6"/>
                  <a:gd name="T5" fmla="*/ 4 h 4"/>
                  <a:gd name="T6" fmla="*/ 6 w 6"/>
                  <a:gd name="T7" fmla="*/ 0 h 4"/>
                  <a:gd name="T8" fmla="*/ 0 w 6"/>
                  <a:gd name="T9" fmla="*/ 0 h 4"/>
                  <a:gd name="T10" fmla="*/ 0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cubicBezTo>
                      <a:pt x="4" y="4"/>
                      <a:pt x="4" y="4"/>
                      <a:pt x="4" y="4"/>
                    </a:cubicBezTo>
                    <a:cubicBezTo>
                      <a:pt x="5" y="4"/>
                      <a:pt x="5" y="4"/>
                      <a:pt x="6" y="4"/>
                    </a:cubicBezTo>
                    <a:cubicBezTo>
                      <a:pt x="6" y="0"/>
                      <a:pt x="6" y="0"/>
                      <a:pt x="6" y="0"/>
                    </a:cubicBezTo>
                    <a:cubicBezTo>
                      <a:pt x="0" y="0"/>
                      <a:pt x="0" y="0"/>
                      <a:pt x="0" y="0"/>
                    </a:cubicBezTo>
                    <a:cubicBezTo>
                      <a:pt x="0" y="4"/>
                      <a:pt x="0" y="4"/>
                      <a:pt x="0" y="4"/>
                    </a:cubicBezTo>
                    <a:cubicBezTo>
                      <a:pt x="1" y="4"/>
                      <a:pt x="2" y="4"/>
                      <a:pt x="4" y="4"/>
                    </a:cubicBezTo>
                    <a:close/>
                  </a:path>
                </a:pathLst>
              </a:custGeom>
              <a:solidFill>
                <a:schemeClr val="accent4"/>
              </a:solidFill>
              <a:ln>
                <a:noFill/>
              </a:ln>
            </p:spPr>
            <p:txBody>
              <a:bodyPr anchor="ctr"/>
              <a:lstStyle/>
              <a:p>
                <a:pPr algn="ctr"/>
                <a:endParaRPr>
                  <a:cs typeface="+mn-ea"/>
                  <a:sym typeface="+mn-lt"/>
                </a:endParaRPr>
              </a:p>
            </p:txBody>
          </p:sp>
          <p:sp>
            <p:nvSpPr>
              <p:cNvPr id="232" name="Freeform: Shape 259"/>
              <p:cNvSpPr>
                <a:spLocks/>
              </p:cNvSpPr>
              <p:nvPr/>
            </p:nvSpPr>
            <p:spPr bwMode="auto">
              <a:xfrm>
                <a:off x="5439274" y="3316489"/>
                <a:ext cx="243857" cy="177685"/>
              </a:xfrm>
              <a:custGeom>
                <a:avLst/>
                <a:gdLst>
                  <a:gd name="T0" fmla="*/ 31 w 55"/>
                  <a:gd name="T1" fmla="*/ 0 h 40"/>
                  <a:gd name="T2" fmla="*/ 29 w 55"/>
                  <a:gd name="T3" fmla="*/ 0 h 40"/>
                  <a:gd name="T4" fmla="*/ 29 w 55"/>
                  <a:gd name="T5" fmla="*/ 0 h 40"/>
                  <a:gd name="T6" fmla="*/ 25 w 55"/>
                  <a:gd name="T7" fmla="*/ 0 h 40"/>
                  <a:gd name="T8" fmla="*/ 0 w 55"/>
                  <a:gd name="T9" fmla="*/ 27 h 40"/>
                  <a:gd name="T10" fmla="*/ 2 w 55"/>
                  <a:gd name="T11" fmla="*/ 38 h 40"/>
                  <a:gd name="T12" fmla="*/ 3 w 55"/>
                  <a:gd name="T13" fmla="*/ 39 h 40"/>
                  <a:gd name="T14" fmla="*/ 5 w 55"/>
                  <a:gd name="T15" fmla="*/ 37 h 40"/>
                  <a:gd name="T16" fmla="*/ 12 w 55"/>
                  <a:gd name="T17" fmla="*/ 33 h 40"/>
                  <a:gd name="T18" fmla="*/ 12 w 55"/>
                  <a:gd name="T19" fmla="*/ 33 h 40"/>
                  <a:gd name="T20" fmla="*/ 19 w 55"/>
                  <a:gd name="T21" fmla="*/ 38 h 40"/>
                  <a:gd name="T22" fmla="*/ 20 w 55"/>
                  <a:gd name="T23" fmla="*/ 39 h 40"/>
                  <a:gd name="T24" fmla="*/ 21 w 55"/>
                  <a:gd name="T25" fmla="*/ 38 h 40"/>
                  <a:gd name="T26" fmla="*/ 25 w 55"/>
                  <a:gd name="T27" fmla="*/ 34 h 40"/>
                  <a:gd name="T28" fmla="*/ 28 w 55"/>
                  <a:gd name="T29" fmla="*/ 33 h 40"/>
                  <a:gd name="T30" fmla="*/ 28 w 55"/>
                  <a:gd name="T31" fmla="*/ 33 h 40"/>
                  <a:gd name="T32" fmla="*/ 31 w 55"/>
                  <a:gd name="T33" fmla="*/ 34 h 40"/>
                  <a:gd name="T34" fmla="*/ 36 w 55"/>
                  <a:gd name="T35" fmla="*/ 38 h 40"/>
                  <a:gd name="T36" fmla="*/ 36 w 55"/>
                  <a:gd name="T37" fmla="*/ 40 h 40"/>
                  <a:gd name="T38" fmla="*/ 37 w 55"/>
                  <a:gd name="T39" fmla="*/ 38 h 40"/>
                  <a:gd name="T40" fmla="*/ 44 w 55"/>
                  <a:gd name="T41" fmla="*/ 34 h 40"/>
                  <a:gd name="T42" fmla="*/ 44 w 55"/>
                  <a:gd name="T43" fmla="*/ 34 h 40"/>
                  <a:gd name="T44" fmla="*/ 45 w 55"/>
                  <a:gd name="T45" fmla="*/ 34 h 40"/>
                  <a:gd name="T46" fmla="*/ 55 w 55"/>
                  <a:gd name="T47" fmla="*/ 20 h 40"/>
                  <a:gd name="T48" fmla="*/ 31 w 55"/>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40">
                    <a:moveTo>
                      <a:pt x="31" y="0"/>
                    </a:moveTo>
                    <a:cubicBezTo>
                      <a:pt x="30" y="0"/>
                      <a:pt x="30" y="0"/>
                      <a:pt x="29" y="0"/>
                    </a:cubicBezTo>
                    <a:cubicBezTo>
                      <a:pt x="29" y="0"/>
                      <a:pt x="29" y="0"/>
                      <a:pt x="29" y="0"/>
                    </a:cubicBezTo>
                    <a:cubicBezTo>
                      <a:pt x="27" y="0"/>
                      <a:pt x="26" y="0"/>
                      <a:pt x="25" y="0"/>
                    </a:cubicBezTo>
                    <a:cubicBezTo>
                      <a:pt x="11" y="2"/>
                      <a:pt x="1" y="13"/>
                      <a:pt x="0" y="27"/>
                    </a:cubicBezTo>
                    <a:cubicBezTo>
                      <a:pt x="0" y="31"/>
                      <a:pt x="1" y="34"/>
                      <a:pt x="2" y="38"/>
                    </a:cubicBezTo>
                    <a:cubicBezTo>
                      <a:pt x="3" y="39"/>
                      <a:pt x="3" y="39"/>
                      <a:pt x="3" y="39"/>
                    </a:cubicBezTo>
                    <a:cubicBezTo>
                      <a:pt x="4" y="39"/>
                      <a:pt x="4" y="38"/>
                      <a:pt x="5" y="37"/>
                    </a:cubicBezTo>
                    <a:cubicBezTo>
                      <a:pt x="6" y="35"/>
                      <a:pt x="9" y="33"/>
                      <a:pt x="12" y="33"/>
                    </a:cubicBezTo>
                    <a:cubicBezTo>
                      <a:pt x="12" y="33"/>
                      <a:pt x="12" y="33"/>
                      <a:pt x="12" y="33"/>
                    </a:cubicBezTo>
                    <a:cubicBezTo>
                      <a:pt x="15" y="33"/>
                      <a:pt x="18" y="35"/>
                      <a:pt x="19" y="38"/>
                    </a:cubicBezTo>
                    <a:cubicBezTo>
                      <a:pt x="20" y="39"/>
                      <a:pt x="20" y="39"/>
                      <a:pt x="20" y="39"/>
                    </a:cubicBezTo>
                    <a:cubicBezTo>
                      <a:pt x="20" y="39"/>
                      <a:pt x="20" y="39"/>
                      <a:pt x="21" y="38"/>
                    </a:cubicBezTo>
                    <a:cubicBezTo>
                      <a:pt x="22" y="36"/>
                      <a:pt x="23" y="35"/>
                      <a:pt x="25" y="34"/>
                    </a:cubicBezTo>
                    <a:cubicBezTo>
                      <a:pt x="26" y="34"/>
                      <a:pt x="27" y="33"/>
                      <a:pt x="28" y="33"/>
                    </a:cubicBezTo>
                    <a:cubicBezTo>
                      <a:pt x="28" y="33"/>
                      <a:pt x="28" y="33"/>
                      <a:pt x="28" y="33"/>
                    </a:cubicBezTo>
                    <a:cubicBezTo>
                      <a:pt x="29" y="33"/>
                      <a:pt x="30" y="34"/>
                      <a:pt x="31" y="34"/>
                    </a:cubicBezTo>
                    <a:cubicBezTo>
                      <a:pt x="33" y="35"/>
                      <a:pt x="35" y="36"/>
                      <a:pt x="36" y="38"/>
                    </a:cubicBezTo>
                    <a:cubicBezTo>
                      <a:pt x="36" y="39"/>
                      <a:pt x="36" y="40"/>
                      <a:pt x="36" y="40"/>
                    </a:cubicBezTo>
                    <a:cubicBezTo>
                      <a:pt x="37" y="40"/>
                      <a:pt x="37" y="39"/>
                      <a:pt x="37" y="38"/>
                    </a:cubicBezTo>
                    <a:cubicBezTo>
                      <a:pt x="39" y="36"/>
                      <a:pt x="41" y="34"/>
                      <a:pt x="44" y="34"/>
                    </a:cubicBezTo>
                    <a:cubicBezTo>
                      <a:pt x="44" y="34"/>
                      <a:pt x="44" y="34"/>
                      <a:pt x="44" y="34"/>
                    </a:cubicBezTo>
                    <a:cubicBezTo>
                      <a:pt x="45" y="34"/>
                      <a:pt x="45" y="34"/>
                      <a:pt x="45" y="34"/>
                    </a:cubicBezTo>
                    <a:cubicBezTo>
                      <a:pt x="48" y="29"/>
                      <a:pt x="52" y="25"/>
                      <a:pt x="55" y="20"/>
                    </a:cubicBezTo>
                    <a:cubicBezTo>
                      <a:pt x="52" y="9"/>
                      <a:pt x="43" y="1"/>
                      <a:pt x="31" y="0"/>
                    </a:cubicBezTo>
                    <a:close/>
                  </a:path>
                </a:pathLst>
              </a:custGeom>
              <a:solidFill>
                <a:schemeClr val="accent4"/>
              </a:solidFill>
              <a:ln>
                <a:noFill/>
              </a:ln>
            </p:spPr>
            <p:txBody>
              <a:bodyPr anchor="ctr"/>
              <a:lstStyle/>
              <a:p>
                <a:pPr algn="ctr"/>
                <a:endParaRPr>
                  <a:cs typeface="+mn-ea"/>
                  <a:sym typeface="+mn-lt"/>
                </a:endParaRPr>
              </a:p>
            </p:txBody>
          </p:sp>
          <p:sp>
            <p:nvSpPr>
              <p:cNvPr id="233" name="Freeform: Shape 260"/>
              <p:cNvSpPr>
                <a:spLocks/>
              </p:cNvSpPr>
              <p:nvPr/>
            </p:nvSpPr>
            <p:spPr bwMode="auto">
              <a:xfrm>
                <a:off x="4295964" y="1228386"/>
                <a:ext cx="322284" cy="256111"/>
              </a:xfrm>
              <a:custGeom>
                <a:avLst/>
                <a:gdLst>
                  <a:gd name="T0" fmla="*/ 71 w 73"/>
                  <a:gd name="T1" fmla="*/ 14 h 58"/>
                  <a:gd name="T2" fmla="*/ 57 w 73"/>
                  <a:gd name="T3" fmla="*/ 20 h 58"/>
                  <a:gd name="T4" fmla="*/ 51 w 73"/>
                  <a:gd name="T5" fmla="*/ 20 h 58"/>
                  <a:gd name="T6" fmla="*/ 48 w 73"/>
                  <a:gd name="T7" fmla="*/ 13 h 58"/>
                  <a:gd name="T8" fmla="*/ 52 w 73"/>
                  <a:gd name="T9" fmla="*/ 9 h 58"/>
                  <a:gd name="T10" fmla="*/ 67 w 73"/>
                  <a:gd name="T11" fmla="*/ 3 h 58"/>
                  <a:gd name="T12" fmla="*/ 51 w 73"/>
                  <a:gd name="T13" fmla="*/ 1 h 58"/>
                  <a:gd name="T14" fmla="*/ 50 w 73"/>
                  <a:gd name="T15" fmla="*/ 3 h 58"/>
                  <a:gd name="T16" fmla="*/ 43 w 73"/>
                  <a:gd name="T17" fmla="*/ 13 h 58"/>
                  <a:gd name="T18" fmla="*/ 44 w 73"/>
                  <a:gd name="T19" fmla="*/ 2 h 58"/>
                  <a:gd name="T20" fmla="*/ 38 w 73"/>
                  <a:gd name="T21" fmla="*/ 1 h 58"/>
                  <a:gd name="T22" fmla="*/ 34 w 73"/>
                  <a:gd name="T23" fmla="*/ 7 h 58"/>
                  <a:gd name="T24" fmla="*/ 27 w 73"/>
                  <a:gd name="T25" fmla="*/ 10 h 58"/>
                  <a:gd name="T26" fmla="*/ 23 w 73"/>
                  <a:gd name="T27" fmla="*/ 3 h 58"/>
                  <a:gd name="T28" fmla="*/ 22 w 73"/>
                  <a:gd name="T29" fmla="*/ 3 h 58"/>
                  <a:gd name="T30" fmla="*/ 19 w 73"/>
                  <a:gd name="T31" fmla="*/ 7 h 58"/>
                  <a:gd name="T32" fmla="*/ 17 w 73"/>
                  <a:gd name="T33" fmla="*/ 13 h 58"/>
                  <a:gd name="T34" fmla="*/ 25 w 73"/>
                  <a:gd name="T35" fmla="*/ 20 h 58"/>
                  <a:gd name="T36" fmla="*/ 14 w 73"/>
                  <a:gd name="T37" fmla="*/ 18 h 58"/>
                  <a:gd name="T38" fmla="*/ 4 w 73"/>
                  <a:gd name="T39" fmla="*/ 11 h 58"/>
                  <a:gd name="T40" fmla="*/ 0 w 73"/>
                  <a:gd name="T41" fmla="*/ 20 h 58"/>
                  <a:gd name="T42" fmla="*/ 1 w 73"/>
                  <a:gd name="T43" fmla="*/ 30 h 58"/>
                  <a:gd name="T44" fmla="*/ 16 w 73"/>
                  <a:gd name="T45" fmla="*/ 24 h 58"/>
                  <a:gd name="T46" fmla="*/ 22 w 73"/>
                  <a:gd name="T47" fmla="*/ 24 h 58"/>
                  <a:gd name="T48" fmla="*/ 24 w 73"/>
                  <a:gd name="T49" fmla="*/ 31 h 58"/>
                  <a:gd name="T50" fmla="*/ 20 w 73"/>
                  <a:gd name="T51" fmla="*/ 35 h 58"/>
                  <a:gd name="T52" fmla="*/ 6 w 73"/>
                  <a:gd name="T53" fmla="*/ 41 h 58"/>
                  <a:gd name="T54" fmla="*/ 12 w 73"/>
                  <a:gd name="T55" fmla="*/ 49 h 58"/>
                  <a:gd name="T56" fmla="*/ 22 w 73"/>
                  <a:gd name="T57" fmla="*/ 53 h 58"/>
                  <a:gd name="T58" fmla="*/ 23 w 73"/>
                  <a:gd name="T59" fmla="*/ 41 h 58"/>
                  <a:gd name="T60" fmla="*/ 30 w 73"/>
                  <a:gd name="T61" fmla="*/ 31 h 58"/>
                  <a:gd name="T62" fmla="*/ 29 w 73"/>
                  <a:gd name="T63" fmla="*/ 42 h 58"/>
                  <a:gd name="T64" fmla="*/ 34 w 73"/>
                  <a:gd name="T65" fmla="*/ 45 h 58"/>
                  <a:gd name="T66" fmla="*/ 34 w 73"/>
                  <a:gd name="T67" fmla="*/ 51 h 58"/>
                  <a:gd name="T68" fmla="*/ 38 w 73"/>
                  <a:gd name="T69" fmla="*/ 51 h 58"/>
                  <a:gd name="T70" fmla="*/ 38 w 73"/>
                  <a:gd name="T71" fmla="*/ 45 h 58"/>
                  <a:gd name="T72" fmla="*/ 44 w 73"/>
                  <a:gd name="T73" fmla="*/ 42 h 58"/>
                  <a:gd name="T74" fmla="*/ 43 w 73"/>
                  <a:gd name="T75" fmla="*/ 31 h 58"/>
                  <a:gd name="T76" fmla="*/ 50 w 73"/>
                  <a:gd name="T77" fmla="*/ 41 h 58"/>
                  <a:gd name="T78" fmla="*/ 51 w 73"/>
                  <a:gd name="T79" fmla="*/ 53 h 58"/>
                  <a:gd name="T80" fmla="*/ 61 w 73"/>
                  <a:gd name="T81" fmla="*/ 49 h 58"/>
                  <a:gd name="T82" fmla="*/ 67 w 73"/>
                  <a:gd name="T83" fmla="*/ 41 h 58"/>
                  <a:gd name="T84" fmla="*/ 52 w 73"/>
                  <a:gd name="T85" fmla="*/ 35 h 58"/>
                  <a:gd name="T86" fmla="*/ 48 w 73"/>
                  <a:gd name="T87" fmla="*/ 31 h 58"/>
                  <a:gd name="T88" fmla="*/ 51 w 73"/>
                  <a:gd name="T89" fmla="*/ 24 h 58"/>
                  <a:gd name="T90" fmla="*/ 57 w 73"/>
                  <a:gd name="T91" fmla="*/ 24 h 58"/>
                  <a:gd name="T92" fmla="*/ 71 w 73"/>
                  <a:gd name="T93" fmla="*/ 30 h 58"/>
                  <a:gd name="T94" fmla="*/ 73 w 73"/>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58">
                    <a:moveTo>
                      <a:pt x="73" y="20"/>
                    </a:moveTo>
                    <a:cubicBezTo>
                      <a:pt x="65" y="20"/>
                      <a:pt x="65" y="20"/>
                      <a:pt x="65" y="20"/>
                    </a:cubicBezTo>
                    <a:cubicBezTo>
                      <a:pt x="71" y="14"/>
                      <a:pt x="71" y="14"/>
                      <a:pt x="71" y="14"/>
                    </a:cubicBezTo>
                    <a:cubicBezTo>
                      <a:pt x="69" y="11"/>
                      <a:pt x="69" y="11"/>
                      <a:pt x="69" y="11"/>
                    </a:cubicBezTo>
                    <a:cubicBezTo>
                      <a:pt x="59" y="20"/>
                      <a:pt x="59" y="20"/>
                      <a:pt x="59" y="20"/>
                    </a:cubicBezTo>
                    <a:cubicBezTo>
                      <a:pt x="57" y="20"/>
                      <a:pt x="57" y="20"/>
                      <a:pt x="57" y="20"/>
                    </a:cubicBezTo>
                    <a:cubicBezTo>
                      <a:pt x="59" y="18"/>
                      <a:pt x="59" y="18"/>
                      <a:pt x="59" y="18"/>
                    </a:cubicBezTo>
                    <a:cubicBezTo>
                      <a:pt x="56" y="15"/>
                      <a:pt x="56" y="15"/>
                      <a:pt x="56" y="15"/>
                    </a:cubicBezTo>
                    <a:cubicBezTo>
                      <a:pt x="51" y="20"/>
                      <a:pt x="51" y="20"/>
                      <a:pt x="51" y="20"/>
                    </a:cubicBezTo>
                    <a:cubicBezTo>
                      <a:pt x="47" y="20"/>
                      <a:pt x="47" y="20"/>
                      <a:pt x="47" y="20"/>
                    </a:cubicBezTo>
                    <a:cubicBezTo>
                      <a:pt x="47" y="18"/>
                      <a:pt x="46" y="17"/>
                      <a:pt x="46" y="16"/>
                    </a:cubicBezTo>
                    <a:cubicBezTo>
                      <a:pt x="48" y="13"/>
                      <a:pt x="48" y="13"/>
                      <a:pt x="48" y="13"/>
                    </a:cubicBezTo>
                    <a:cubicBezTo>
                      <a:pt x="56" y="13"/>
                      <a:pt x="56" y="13"/>
                      <a:pt x="56" y="13"/>
                    </a:cubicBezTo>
                    <a:cubicBezTo>
                      <a:pt x="56" y="9"/>
                      <a:pt x="56" y="9"/>
                      <a:pt x="56" y="9"/>
                    </a:cubicBezTo>
                    <a:cubicBezTo>
                      <a:pt x="52" y="9"/>
                      <a:pt x="52" y="9"/>
                      <a:pt x="52" y="9"/>
                    </a:cubicBezTo>
                    <a:cubicBezTo>
                      <a:pt x="54" y="7"/>
                      <a:pt x="54" y="7"/>
                      <a:pt x="54" y="7"/>
                    </a:cubicBezTo>
                    <a:cubicBezTo>
                      <a:pt x="67" y="7"/>
                      <a:pt x="67" y="7"/>
                      <a:pt x="67" y="7"/>
                    </a:cubicBezTo>
                    <a:cubicBezTo>
                      <a:pt x="67" y="3"/>
                      <a:pt x="67" y="3"/>
                      <a:pt x="67" y="3"/>
                    </a:cubicBezTo>
                    <a:cubicBezTo>
                      <a:pt x="58" y="3"/>
                      <a:pt x="58" y="3"/>
                      <a:pt x="58" y="3"/>
                    </a:cubicBezTo>
                    <a:cubicBezTo>
                      <a:pt x="61" y="0"/>
                      <a:pt x="61" y="0"/>
                      <a:pt x="61" y="0"/>
                    </a:cubicBezTo>
                    <a:cubicBezTo>
                      <a:pt x="58" y="0"/>
                      <a:pt x="54" y="0"/>
                      <a:pt x="51" y="1"/>
                    </a:cubicBezTo>
                    <a:cubicBezTo>
                      <a:pt x="51" y="4"/>
                      <a:pt x="51" y="4"/>
                      <a:pt x="51" y="4"/>
                    </a:cubicBezTo>
                    <a:cubicBezTo>
                      <a:pt x="50" y="6"/>
                      <a:pt x="50" y="6"/>
                      <a:pt x="50" y="6"/>
                    </a:cubicBezTo>
                    <a:cubicBezTo>
                      <a:pt x="50" y="3"/>
                      <a:pt x="50" y="3"/>
                      <a:pt x="50" y="3"/>
                    </a:cubicBezTo>
                    <a:cubicBezTo>
                      <a:pt x="46" y="3"/>
                      <a:pt x="46" y="3"/>
                      <a:pt x="46" y="3"/>
                    </a:cubicBezTo>
                    <a:cubicBezTo>
                      <a:pt x="46" y="10"/>
                      <a:pt x="46" y="10"/>
                      <a:pt x="46" y="10"/>
                    </a:cubicBezTo>
                    <a:cubicBezTo>
                      <a:pt x="43" y="13"/>
                      <a:pt x="43" y="13"/>
                      <a:pt x="43" y="13"/>
                    </a:cubicBezTo>
                    <a:cubicBezTo>
                      <a:pt x="41" y="12"/>
                      <a:pt x="40" y="11"/>
                      <a:pt x="38" y="11"/>
                    </a:cubicBezTo>
                    <a:cubicBezTo>
                      <a:pt x="38" y="7"/>
                      <a:pt x="38" y="7"/>
                      <a:pt x="38" y="7"/>
                    </a:cubicBezTo>
                    <a:cubicBezTo>
                      <a:pt x="44" y="2"/>
                      <a:pt x="44" y="2"/>
                      <a:pt x="44" y="2"/>
                    </a:cubicBezTo>
                    <a:cubicBezTo>
                      <a:pt x="43" y="1"/>
                      <a:pt x="43" y="1"/>
                      <a:pt x="43" y="1"/>
                    </a:cubicBezTo>
                    <a:cubicBezTo>
                      <a:pt x="41" y="1"/>
                      <a:pt x="40" y="1"/>
                      <a:pt x="39" y="1"/>
                    </a:cubicBezTo>
                    <a:cubicBezTo>
                      <a:pt x="38" y="1"/>
                      <a:pt x="38" y="1"/>
                      <a:pt x="38" y="1"/>
                    </a:cubicBezTo>
                    <a:cubicBezTo>
                      <a:pt x="38" y="1"/>
                      <a:pt x="38" y="1"/>
                      <a:pt x="38" y="1"/>
                    </a:cubicBezTo>
                    <a:cubicBezTo>
                      <a:pt x="35" y="2"/>
                      <a:pt x="32" y="2"/>
                      <a:pt x="29" y="2"/>
                    </a:cubicBezTo>
                    <a:cubicBezTo>
                      <a:pt x="34" y="7"/>
                      <a:pt x="34" y="7"/>
                      <a:pt x="34" y="7"/>
                    </a:cubicBezTo>
                    <a:cubicBezTo>
                      <a:pt x="34" y="11"/>
                      <a:pt x="34" y="11"/>
                      <a:pt x="34" y="11"/>
                    </a:cubicBezTo>
                    <a:cubicBezTo>
                      <a:pt x="33" y="11"/>
                      <a:pt x="31" y="12"/>
                      <a:pt x="30" y="13"/>
                    </a:cubicBezTo>
                    <a:cubicBezTo>
                      <a:pt x="27" y="10"/>
                      <a:pt x="27" y="10"/>
                      <a:pt x="27" y="10"/>
                    </a:cubicBezTo>
                    <a:cubicBezTo>
                      <a:pt x="27" y="3"/>
                      <a:pt x="27" y="3"/>
                      <a:pt x="27" y="3"/>
                    </a:cubicBezTo>
                    <a:cubicBezTo>
                      <a:pt x="24" y="3"/>
                      <a:pt x="24" y="3"/>
                      <a:pt x="24" y="3"/>
                    </a:cubicBezTo>
                    <a:cubicBezTo>
                      <a:pt x="24" y="3"/>
                      <a:pt x="23" y="3"/>
                      <a:pt x="23" y="3"/>
                    </a:cubicBezTo>
                    <a:cubicBezTo>
                      <a:pt x="23" y="6"/>
                      <a:pt x="23" y="6"/>
                      <a:pt x="23" y="6"/>
                    </a:cubicBezTo>
                    <a:cubicBezTo>
                      <a:pt x="22" y="4"/>
                      <a:pt x="22" y="4"/>
                      <a:pt x="22" y="4"/>
                    </a:cubicBezTo>
                    <a:cubicBezTo>
                      <a:pt x="22" y="3"/>
                      <a:pt x="22" y="3"/>
                      <a:pt x="22" y="3"/>
                    </a:cubicBezTo>
                    <a:cubicBezTo>
                      <a:pt x="16" y="4"/>
                      <a:pt x="11" y="5"/>
                      <a:pt x="6" y="6"/>
                    </a:cubicBezTo>
                    <a:cubicBezTo>
                      <a:pt x="6" y="7"/>
                      <a:pt x="6" y="7"/>
                      <a:pt x="6" y="7"/>
                    </a:cubicBezTo>
                    <a:cubicBezTo>
                      <a:pt x="19" y="7"/>
                      <a:pt x="19" y="7"/>
                      <a:pt x="19" y="7"/>
                    </a:cubicBezTo>
                    <a:cubicBezTo>
                      <a:pt x="20" y="9"/>
                      <a:pt x="20" y="9"/>
                      <a:pt x="20" y="9"/>
                    </a:cubicBezTo>
                    <a:cubicBezTo>
                      <a:pt x="17" y="9"/>
                      <a:pt x="17" y="9"/>
                      <a:pt x="17" y="9"/>
                    </a:cubicBezTo>
                    <a:cubicBezTo>
                      <a:pt x="17" y="13"/>
                      <a:pt x="17" y="13"/>
                      <a:pt x="17" y="13"/>
                    </a:cubicBezTo>
                    <a:cubicBezTo>
                      <a:pt x="24" y="13"/>
                      <a:pt x="24" y="13"/>
                      <a:pt x="24" y="13"/>
                    </a:cubicBezTo>
                    <a:cubicBezTo>
                      <a:pt x="27" y="16"/>
                      <a:pt x="27" y="16"/>
                      <a:pt x="27" y="16"/>
                    </a:cubicBezTo>
                    <a:cubicBezTo>
                      <a:pt x="26" y="17"/>
                      <a:pt x="26" y="18"/>
                      <a:pt x="25" y="20"/>
                    </a:cubicBezTo>
                    <a:cubicBezTo>
                      <a:pt x="22" y="20"/>
                      <a:pt x="22" y="20"/>
                      <a:pt x="22" y="20"/>
                    </a:cubicBezTo>
                    <a:cubicBezTo>
                      <a:pt x="16" y="15"/>
                      <a:pt x="16" y="15"/>
                      <a:pt x="16" y="15"/>
                    </a:cubicBezTo>
                    <a:cubicBezTo>
                      <a:pt x="14" y="18"/>
                      <a:pt x="14" y="18"/>
                      <a:pt x="14" y="18"/>
                    </a:cubicBezTo>
                    <a:cubicBezTo>
                      <a:pt x="16" y="20"/>
                      <a:pt x="16" y="20"/>
                      <a:pt x="16" y="20"/>
                    </a:cubicBezTo>
                    <a:cubicBezTo>
                      <a:pt x="13" y="20"/>
                      <a:pt x="13" y="20"/>
                      <a:pt x="13" y="20"/>
                    </a:cubicBezTo>
                    <a:cubicBezTo>
                      <a:pt x="4" y="11"/>
                      <a:pt x="4" y="11"/>
                      <a:pt x="4" y="11"/>
                    </a:cubicBezTo>
                    <a:cubicBezTo>
                      <a:pt x="1" y="14"/>
                      <a:pt x="1" y="14"/>
                      <a:pt x="1" y="14"/>
                    </a:cubicBezTo>
                    <a:cubicBezTo>
                      <a:pt x="8" y="20"/>
                      <a:pt x="8" y="20"/>
                      <a:pt x="8" y="20"/>
                    </a:cubicBezTo>
                    <a:cubicBezTo>
                      <a:pt x="0" y="20"/>
                      <a:pt x="0" y="20"/>
                      <a:pt x="0" y="20"/>
                    </a:cubicBezTo>
                    <a:cubicBezTo>
                      <a:pt x="0" y="24"/>
                      <a:pt x="0" y="24"/>
                      <a:pt x="0" y="24"/>
                    </a:cubicBezTo>
                    <a:cubicBezTo>
                      <a:pt x="8" y="24"/>
                      <a:pt x="8" y="24"/>
                      <a:pt x="8" y="24"/>
                    </a:cubicBezTo>
                    <a:cubicBezTo>
                      <a:pt x="1" y="30"/>
                      <a:pt x="1" y="30"/>
                      <a:pt x="1" y="30"/>
                    </a:cubicBezTo>
                    <a:cubicBezTo>
                      <a:pt x="4" y="33"/>
                      <a:pt x="4" y="33"/>
                      <a:pt x="4" y="33"/>
                    </a:cubicBezTo>
                    <a:cubicBezTo>
                      <a:pt x="13" y="24"/>
                      <a:pt x="13" y="24"/>
                      <a:pt x="13" y="24"/>
                    </a:cubicBezTo>
                    <a:cubicBezTo>
                      <a:pt x="16" y="24"/>
                      <a:pt x="16" y="24"/>
                      <a:pt x="16" y="24"/>
                    </a:cubicBezTo>
                    <a:cubicBezTo>
                      <a:pt x="14" y="26"/>
                      <a:pt x="14" y="26"/>
                      <a:pt x="14" y="26"/>
                    </a:cubicBezTo>
                    <a:cubicBezTo>
                      <a:pt x="16" y="29"/>
                      <a:pt x="16" y="29"/>
                      <a:pt x="16" y="29"/>
                    </a:cubicBezTo>
                    <a:cubicBezTo>
                      <a:pt x="22" y="24"/>
                      <a:pt x="22" y="24"/>
                      <a:pt x="22" y="24"/>
                    </a:cubicBezTo>
                    <a:cubicBezTo>
                      <a:pt x="25" y="24"/>
                      <a:pt x="25" y="24"/>
                      <a:pt x="25" y="24"/>
                    </a:cubicBezTo>
                    <a:cubicBezTo>
                      <a:pt x="26" y="26"/>
                      <a:pt x="26" y="27"/>
                      <a:pt x="27" y="28"/>
                    </a:cubicBezTo>
                    <a:cubicBezTo>
                      <a:pt x="24" y="31"/>
                      <a:pt x="24" y="31"/>
                      <a:pt x="24" y="31"/>
                    </a:cubicBezTo>
                    <a:cubicBezTo>
                      <a:pt x="17" y="31"/>
                      <a:pt x="17" y="31"/>
                      <a:pt x="17" y="31"/>
                    </a:cubicBezTo>
                    <a:cubicBezTo>
                      <a:pt x="17" y="35"/>
                      <a:pt x="17" y="35"/>
                      <a:pt x="17" y="35"/>
                    </a:cubicBezTo>
                    <a:cubicBezTo>
                      <a:pt x="20" y="35"/>
                      <a:pt x="20" y="35"/>
                      <a:pt x="20" y="35"/>
                    </a:cubicBezTo>
                    <a:cubicBezTo>
                      <a:pt x="19" y="37"/>
                      <a:pt x="19" y="37"/>
                      <a:pt x="19" y="37"/>
                    </a:cubicBezTo>
                    <a:cubicBezTo>
                      <a:pt x="6" y="37"/>
                      <a:pt x="6" y="37"/>
                      <a:pt x="6" y="37"/>
                    </a:cubicBezTo>
                    <a:cubicBezTo>
                      <a:pt x="6" y="41"/>
                      <a:pt x="6" y="41"/>
                      <a:pt x="6" y="41"/>
                    </a:cubicBezTo>
                    <a:cubicBezTo>
                      <a:pt x="15" y="41"/>
                      <a:pt x="15" y="41"/>
                      <a:pt x="15" y="41"/>
                    </a:cubicBezTo>
                    <a:cubicBezTo>
                      <a:pt x="9" y="46"/>
                      <a:pt x="9" y="46"/>
                      <a:pt x="9" y="46"/>
                    </a:cubicBezTo>
                    <a:cubicBezTo>
                      <a:pt x="12" y="49"/>
                      <a:pt x="12" y="49"/>
                      <a:pt x="12" y="49"/>
                    </a:cubicBezTo>
                    <a:cubicBezTo>
                      <a:pt x="18" y="44"/>
                      <a:pt x="18" y="44"/>
                      <a:pt x="18" y="44"/>
                    </a:cubicBezTo>
                    <a:cubicBezTo>
                      <a:pt x="18" y="53"/>
                      <a:pt x="18" y="53"/>
                      <a:pt x="18" y="53"/>
                    </a:cubicBezTo>
                    <a:cubicBezTo>
                      <a:pt x="22" y="53"/>
                      <a:pt x="22" y="53"/>
                      <a:pt x="22" y="53"/>
                    </a:cubicBezTo>
                    <a:cubicBezTo>
                      <a:pt x="22" y="40"/>
                      <a:pt x="22" y="40"/>
                      <a:pt x="22" y="40"/>
                    </a:cubicBezTo>
                    <a:cubicBezTo>
                      <a:pt x="23" y="38"/>
                      <a:pt x="23" y="38"/>
                      <a:pt x="23" y="38"/>
                    </a:cubicBezTo>
                    <a:cubicBezTo>
                      <a:pt x="23" y="41"/>
                      <a:pt x="23" y="41"/>
                      <a:pt x="23" y="41"/>
                    </a:cubicBezTo>
                    <a:cubicBezTo>
                      <a:pt x="27" y="41"/>
                      <a:pt x="27" y="41"/>
                      <a:pt x="27" y="41"/>
                    </a:cubicBezTo>
                    <a:cubicBezTo>
                      <a:pt x="27" y="34"/>
                      <a:pt x="27" y="34"/>
                      <a:pt x="27" y="34"/>
                    </a:cubicBezTo>
                    <a:cubicBezTo>
                      <a:pt x="30" y="31"/>
                      <a:pt x="30" y="31"/>
                      <a:pt x="30" y="31"/>
                    </a:cubicBezTo>
                    <a:cubicBezTo>
                      <a:pt x="31" y="32"/>
                      <a:pt x="33" y="33"/>
                      <a:pt x="34" y="33"/>
                    </a:cubicBezTo>
                    <a:cubicBezTo>
                      <a:pt x="34" y="37"/>
                      <a:pt x="34" y="37"/>
                      <a:pt x="34" y="37"/>
                    </a:cubicBezTo>
                    <a:cubicBezTo>
                      <a:pt x="29" y="42"/>
                      <a:pt x="29" y="42"/>
                      <a:pt x="29" y="42"/>
                    </a:cubicBezTo>
                    <a:cubicBezTo>
                      <a:pt x="32" y="45"/>
                      <a:pt x="32" y="45"/>
                      <a:pt x="32" y="45"/>
                    </a:cubicBezTo>
                    <a:cubicBezTo>
                      <a:pt x="34" y="43"/>
                      <a:pt x="34" y="43"/>
                      <a:pt x="34" y="43"/>
                    </a:cubicBezTo>
                    <a:cubicBezTo>
                      <a:pt x="34" y="45"/>
                      <a:pt x="34" y="45"/>
                      <a:pt x="34" y="45"/>
                    </a:cubicBezTo>
                    <a:cubicBezTo>
                      <a:pt x="25" y="54"/>
                      <a:pt x="25" y="54"/>
                      <a:pt x="25" y="54"/>
                    </a:cubicBezTo>
                    <a:cubicBezTo>
                      <a:pt x="28" y="57"/>
                      <a:pt x="28" y="57"/>
                      <a:pt x="28" y="57"/>
                    </a:cubicBezTo>
                    <a:cubicBezTo>
                      <a:pt x="34" y="51"/>
                      <a:pt x="34" y="51"/>
                      <a:pt x="34" y="51"/>
                    </a:cubicBezTo>
                    <a:cubicBezTo>
                      <a:pt x="34" y="58"/>
                      <a:pt x="34" y="58"/>
                      <a:pt x="34" y="58"/>
                    </a:cubicBezTo>
                    <a:cubicBezTo>
                      <a:pt x="38" y="58"/>
                      <a:pt x="38" y="58"/>
                      <a:pt x="38" y="58"/>
                    </a:cubicBezTo>
                    <a:cubicBezTo>
                      <a:pt x="38" y="51"/>
                      <a:pt x="38" y="51"/>
                      <a:pt x="38" y="51"/>
                    </a:cubicBezTo>
                    <a:cubicBezTo>
                      <a:pt x="45" y="57"/>
                      <a:pt x="45" y="57"/>
                      <a:pt x="45" y="57"/>
                    </a:cubicBezTo>
                    <a:cubicBezTo>
                      <a:pt x="48" y="54"/>
                      <a:pt x="48" y="54"/>
                      <a:pt x="48" y="54"/>
                    </a:cubicBezTo>
                    <a:cubicBezTo>
                      <a:pt x="38" y="45"/>
                      <a:pt x="38" y="45"/>
                      <a:pt x="38" y="45"/>
                    </a:cubicBezTo>
                    <a:cubicBezTo>
                      <a:pt x="38" y="43"/>
                      <a:pt x="38" y="43"/>
                      <a:pt x="38" y="43"/>
                    </a:cubicBezTo>
                    <a:cubicBezTo>
                      <a:pt x="41" y="45"/>
                      <a:pt x="41" y="45"/>
                      <a:pt x="41" y="45"/>
                    </a:cubicBezTo>
                    <a:cubicBezTo>
                      <a:pt x="44" y="42"/>
                      <a:pt x="44" y="42"/>
                      <a:pt x="44" y="42"/>
                    </a:cubicBezTo>
                    <a:cubicBezTo>
                      <a:pt x="38" y="37"/>
                      <a:pt x="38" y="37"/>
                      <a:pt x="38" y="37"/>
                    </a:cubicBezTo>
                    <a:cubicBezTo>
                      <a:pt x="38" y="33"/>
                      <a:pt x="38" y="33"/>
                      <a:pt x="38" y="33"/>
                    </a:cubicBezTo>
                    <a:cubicBezTo>
                      <a:pt x="40" y="33"/>
                      <a:pt x="41" y="32"/>
                      <a:pt x="43" y="31"/>
                    </a:cubicBezTo>
                    <a:cubicBezTo>
                      <a:pt x="46" y="34"/>
                      <a:pt x="46" y="34"/>
                      <a:pt x="46" y="34"/>
                    </a:cubicBezTo>
                    <a:cubicBezTo>
                      <a:pt x="46" y="41"/>
                      <a:pt x="46" y="41"/>
                      <a:pt x="46" y="41"/>
                    </a:cubicBezTo>
                    <a:cubicBezTo>
                      <a:pt x="50" y="41"/>
                      <a:pt x="50" y="41"/>
                      <a:pt x="50" y="41"/>
                    </a:cubicBezTo>
                    <a:cubicBezTo>
                      <a:pt x="50" y="38"/>
                      <a:pt x="50" y="38"/>
                      <a:pt x="50" y="38"/>
                    </a:cubicBezTo>
                    <a:cubicBezTo>
                      <a:pt x="51" y="40"/>
                      <a:pt x="51" y="40"/>
                      <a:pt x="51" y="40"/>
                    </a:cubicBezTo>
                    <a:cubicBezTo>
                      <a:pt x="51" y="53"/>
                      <a:pt x="51" y="53"/>
                      <a:pt x="51" y="53"/>
                    </a:cubicBezTo>
                    <a:cubicBezTo>
                      <a:pt x="55" y="53"/>
                      <a:pt x="55" y="53"/>
                      <a:pt x="55" y="53"/>
                    </a:cubicBezTo>
                    <a:cubicBezTo>
                      <a:pt x="55" y="44"/>
                      <a:pt x="55" y="44"/>
                      <a:pt x="55" y="44"/>
                    </a:cubicBezTo>
                    <a:cubicBezTo>
                      <a:pt x="61" y="49"/>
                      <a:pt x="61" y="49"/>
                      <a:pt x="61" y="49"/>
                    </a:cubicBezTo>
                    <a:cubicBezTo>
                      <a:pt x="63" y="46"/>
                      <a:pt x="63" y="46"/>
                      <a:pt x="63" y="46"/>
                    </a:cubicBezTo>
                    <a:cubicBezTo>
                      <a:pt x="58" y="41"/>
                      <a:pt x="58" y="41"/>
                      <a:pt x="58" y="41"/>
                    </a:cubicBezTo>
                    <a:cubicBezTo>
                      <a:pt x="67" y="41"/>
                      <a:pt x="67" y="41"/>
                      <a:pt x="67" y="41"/>
                    </a:cubicBezTo>
                    <a:cubicBezTo>
                      <a:pt x="67" y="37"/>
                      <a:pt x="67" y="37"/>
                      <a:pt x="67" y="37"/>
                    </a:cubicBezTo>
                    <a:cubicBezTo>
                      <a:pt x="54" y="37"/>
                      <a:pt x="54" y="37"/>
                      <a:pt x="54" y="37"/>
                    </a:cubicBezTo>
                    <a:cubicBezTo>
                      <a:pt x="52" y="35"/>
                      <a:pt x="52" y="35"/>
                      <a:pt x="52" y="35"/>
                    </a:cubicBezTo>
                    <a:cubicBezTo>
                      <a:pt x="56" y="35"/>
                      <a:pt x="56" y="35"/>
                      <a:pt x="56" y="35"/>
                    </a:cubicBezTo>
                    <a:cubicBezTo>
                      <a:pt x="56" y="31"/>
                      <a:pt x="56" y="31"/>
                      <a:pt x="56" y="31"/>
                    </a:cubicBezTo>
                    <a:cubicBezTo>
                      <a:pt x="48" y="31"/>
                      <a:pt x="48" y="31"/>
                      <a:pt x="48" y="31"/>
                    </a:cubicBezTo>
                    <a:cubicBezTo>
                      <a:pt x="46" y="28"/>
                      <a:pt x="46" y="28"/>
                      <a:pt x="46" y="28"/>
                    </a:cubicBezTo>
                    <a:cubicBezTo>
                      <a:pt x="46" y="27"/>
                      <a:pt x="47" y="26"/>
                      <a:pt x="47" y="24"/>
                    </a:cubicBezTo>
                    <a:cubicBezTo>
                      <a:pt x="51" y="24"/>
                      <a:pt x="51" y="24"/>
                      <a:pt x="51" y="24"/>
                    </a:cubicBezTo>
                    <a:cubicBezTo>
                      <a:pt x="56" y="29"/>
                      <a:pt x="56" y="29"/>
                      <a:pt x="56" y="29"/>
                    </a:cubicBezTo>
                    <a:cubicBezTo>
                      <a:pt x="59" y="26"/>
                      <a:pt x="59" y="26"/>
                      <a:pt x="59" y="26"/>
                    </a:cubicBezTo>
                    <a:cubicBezTo>
                      <a:pt x="57" y="24"/>
                      <a:pt x="57" y="24"/>
                      <a:pt x="57" y="24"/>
                    </a:cubicBezTo>
                    <a:cubicBezTo>
                      <a:pt x="59" y="24"/>
                      <a:pt x="59" y="24"/>
                      <a:pt x="59" y="24"/>
                    </a:cubicBezTo>
                    <a:cubicBezTo>
                      <a:pt x="69" y="33"/>
                      <a:pt x="69" y="33"/>
                      <a:pt x="69" y="33"/>
                    </a:cubicBezTo>
                    <a:cubicBezTo>
                      <a:pt x="71" y="30"/>
                      <a:pt x="71" y="30"/>
                      <a:pt x="71" y="30"/>
                    </a:cubicBezTo>
                    <a:cubicBezTo>
                      <a:pt x="65" y="24"/>
                      <a:pt x="65" y="24"/>
                      <a:pt x="65" y="24"/>
                    </a:cubicBezTo>
                    <a:cubicBezTo>
                      <a:pt x="73" y="24"/>
                      <a:pt x="73" y="24"/>
                      <a:pt x="73" y="24"/>
                    </a:cubicBezTo>
                    <a:lnTo>
                      <a:pt x="73" y="2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4" name="Freeform: Shape 261"/>
              <p:cNvSpPr>
                <a:spLocks/>
              </p:cNvSpPr>
              <p:nvPr/>
            </p:nvSpPr>
            <p:spPr bwMode="auto">
              <a:xfrm>
                <a:off x="3320536" y="2283466"/>
                <a:ext cx="259787" cy="256111"/>
              </a:xfrm>
              <a:custGeom>
                <a:avLst/>
                <a:gdLst>
                  <a:gd name="T0" fmla="*/ 52 w 59"/>
                  <a:gd name="T1" fmla="*/ 41 h 58"/>
                  <a:gd name="T2" fmla="*/ 55 w 59"/>
                  <a:gd name="T3" fmla="*/ 44 h 58"/>
                  <a:gd name="T4" fmla="*/ 48 w 59"/>
                  <a:gd name="T5" fmla="*/ 52 h 58"/>
                  <a:gd name="T6" fmla="*/ 45 w 59"/>
                  <a:gd name="T7" fmla="*/ 49 h 58"/>
                  <a:gd name="T8" fmla="*/ 37 w 59"/>
                  <a:gd name="T9" fmla="*/ 53 h 58"/>
                  <a:gd name="T10" fmla="*/ 37 w 59"/>
                  <a:gd name="T11" fmla="*/ 58 h 58"/>
                  <a:gd name="T12" fmla="*/ 29 w 59"/>
                  <a:gd name="T13" fmla="*/ 58 h 58"/>
                  <a:gd name="T14" fmla="*/ 29 w 59"/>
                  <a:gd name="T15" fmla="*/ 46 h 58"/>
                  <a:gd name="T16" fmla="*/ 42 w 59"/>
                  <a:gd name="T17" fmla="*/ 40 h 58"/>
                  <a:gd name="T18" fmla="*/ 40 w 59"/>
                  <a:gd name="T19" fmla="*/ 16 h 58"/>
                  <a:gd name="T20" fmla="*/ 40 w 59"/>
                  <a:gd name="T21" fmla="*/ 16 h 58"/>
                  <a:gd name="T22" fmla="*/ 34 w 59"/>
                  <a:gd name="T23" fmla="*/ 13 h 58"/>
                  <a:gd name="T24" fmla="*/ 29 w 59"/>
                  <a:gd name="T25" fmla="*/ 12 h 58"/>
                  <a:gd name="T26" fmla="*/ 29 w 59"/>
                  <a:gd name="T27" fmla="*/ 0 h 58"/>
                  <a:gd name="T28" fmla="*/ 32 w 59"/>
                  <a:gd name="T29" fmla="*/ 0 h 58"/>
                  <a:gd name="T30" fmla="*/ 33 w 59"/>
                  <a:gd name="T31" fmla="*/ 4 h 58"/>
                  <a:gd name="T32" fmla="*/ 41 w 59"/>
                  <a:gd name="T33" fmla="*/ 7 h 58"/>
                  <a:gd name="T34" fmla="*/ 44 w 59"/>
                  <a:gd name="T35" fmla="*/ 3 h 58"/>
                  <a:gd name="T36" fmla="*/ 52 w 59"/>
                  <a:gd name="T37" fmla="*/ 10 h 58"/>
                  <a:gd name="T38" fmla="*/ 49 w 59"/>
                  <a:gd name="T39" fmla="*/ 14 h 58"/>
                  <a:gd name="T40" fmla="*/ 53 w 59"/>
                  <a:gd name="T41" fmla="*/ 22 h 58"/>
                  <a:gd name="T42" fmla="*/ 58 w 59"/>
                  <a:gd name="T43" fmla="*/ 21 h 58"/>
                  <a:gd name="T44" fmla="*/ 59 w 59"/>
                  <a:gd name="T45" fmla="*/ 32 h 58"/>
                  <a:gd name="T46" fmla="*/ 54 w 59"/>
                  <a:gd name="T47" fmla="*/ 32 h 58"/>
                  <a:gd name="T48" fmla="*/ 52 w 59"/>
                  <a:gd name="T49" fmla="*/ 41 h 58"/>
                  <a:gd name="T50" fmla="*/ 29 w 59"/>
                  <a:gd name="T51" fmla="*/ 58 h 58"/>
                  <a:gd name="T52" fmla="*/ 26 w 59"/>
                  <a:gd name="T53" fmla="*/ 58 h 58"/>
                  <a:gd name="T54" fmla="*/ 26 w 59"/>
                  <a:gd name="T55" fmla="*/ 54 h 58"/>
                  <a:gd name="T56" fmla="*/ 18 w 59"/>
                  <a:gd name="T57" fmla="*/ 51 h 58"/>
                  <a:gd name="T58" fmla="*/ 15 w 59"/>
                  <a:gd name="T59" fmla="*/ 55 h 58"/>
                  <a:gd name="T60" fmla="*/ 7 w 59"/>
                  <a:gd name="T61" fmla="*/ 48 h 58"/>
                  <a:gd name="T62" fmla="*/ 9 w 59"/>
                  <a:gd name="T63" fmla="*/ 45 h 58"/>
                  <a:gd name="T64" fmla="*/ 5 w 59"/>
                  <a:gd name="T65" fmla="*/ 37 h 58"/>
                  <a:gd name="T66" fmla="*/ 1 w 59"/>
                  <a:gd name="T67" fmla="*/ 37 h 58"/>
                  <a:gd name="T68" fmla="*/ 0 w 59"/>
                  <a:gd name="T69" fmla="*/ 26 h 58"/>
                  <a:gd name="T70" fmla="*/ 4 w 59"/>
                  <a:gd name="T71" fmla="*/ 26 h 58"/>
                  <a:gd name="T72" fmla="*/ 7 w 59"/>
                  <a:gd name="T73" fmla="*/ 17 h 58"/>
                  <a:gd name="T74" fmla="*/ 4 w 59"/>
                  <a:gd name="T75" fmla="*/ 15 h 58"/>
                  <a:gd name="T76" fmla="*/ 11 w 59"/>
                  <a:gd name="T77" fmla="*/ 6 h 58"/>
                  <a:gd name="T78" fmla="*/ 14 w 59"/>
                  <a:gd name="T79" fmla="*/ 9 h 58"/>
                  <a:gd name="T80" fmla="*/ 22 w 59"/>
                  <a:gd name="T81" fmla="*/ 5 h 58"/>
                  <a:gd name="T82" fmla="*/ 21 w 59"/>
                  <a:gd name="T83" fmla="*/ 1 h 58"/>
                  <a:gd name="T84" fmla="*/ 29 w 59"/>
                  <a:gd name="T85" fmla="*/ 0 h 58"/>
                  <a:gd name="T86" fmla="*/ 29 w 59"/>
                  <a:gd name="T87" fmla="*/ 12 h 58"/>
                  <a:gd name="T88" fmla="*/ 16 w 59"/>
                  <a:gd name="T89" fmla="*/ 18 h 58"/>
                  <a:gd name="T90" fmla="*/ 18 w 59"/>
                  <a:gd name="T91" fmla="*/ 42 h 58"/>
                  <a:gd name="T92" fmla="*/ 24 w 59"/>
                  <a:gd name="T93" fmla="*/ 45 h 58"/>
                  <a:gd name="T94" fmla="*/ 29 w 59"/>
                  <a:gd name="T95" fmla="*/ 46 h 58"/>
                  <a:gd name="T96" fmla="*/ 29 w 59"/>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 h="58">
                    <a:moveTo>
                      <a:pt x="52" y="41"/>
                    </a:moveTo>
                    <a:cubicBezTo>
                      <a:pt x="55" y="44"/>
                      <a:pt x="55" y="44"/>
                      <a:pt x="55" y="44"/>
                    </a:cubicBezTo>
                    <a:cubicBezTo>
                      <a:pt x="48" y="52"/>
                      <a:pt x="48" y="52"/>
                      <a:pt x="48" y="52"/>
                    </a:cubicBezTo>
                    <a:cubicBezTo>
                      <a:pt x="45" y="49"/>
                      <a:pt x="45" y="49"/>
                      <a:pt x="45" y="49"/>
                    </a:cubicBezTo>
                    <a:cubicBezTo>
                      <a:pt x="42" y="51"/>
                      <a:pt x="40" y="52"/>
                      <a:pt x="37" y="53"/>
                    </a:cubicBezTo>
                    <a:cubicBezTo>
                      <a:pt x="37" y="58"/>
                      <a:pt x="37" y="58"/>
                      <a:pt x="37" y="58"/>
                    </a:cubicBezTo>
                    <a:cubicBezTo>
                      <a:pt x="29" y="58"/>
                      <a:pt x="29" y="58"/>
                      <a:pt x="29" y="58"/>
                    </a:cubicBezTo>
                    <a:cubicBezTo>
                      <a:pt x="29" y="46"/>
                      <a:pt x="29" y="46"/>
                      <a:pt x="29" y="46"/>
                    </a:cubicBezTo>
                    <a:cubicBezTo>
                      <a:pt x="34" y="46"/>
                      <a:pt x="39" y="44"/>
                      <a:pt x="42" y="40"/>
                    </a:cubicBezTo>
                    <a:cubicBezTo>
                      <a:pt x="48" y="33"/>
                      <a:pt x="47" y="22"/>
                      <a:pt x="40" y="16"/>
                    </a:cubicBezTo>
                    <a:cubicBezTo>
                      <a:pt x="40" y="16"/>
                      <a:pt x="40" y="16"/>
                      <a:pt x="40" y="16"/>
                    </a:cubicBezTo>
                    <a:cubicBezTo>
                      <a:pt x="38" y="15"/>
                      <a:pt x="36" y="14"/>
                      <a:pt x="34" y="13"/>
                    </a:cubicBezTo>
                    <a:cubicBezTo>
                      <a:pt x="33" y="12"/>
                      <a:pt x="31" y="12"/>
                      <a:pt x="29" y="12"/>
                    </a:cubicBezTo>
                    <a:cubicBezTo>
                      <a:pt x="29" y="0"/>
                      <a:pt x="29" y="0"/>
                      <a:pt x="29" y="0"/>
                    </a:cubicBezTo>
                    <a:cubicBezTo>
                      <a:pt x="32" y="0"/>
                      <a:pt x="32" y="0"/>
                      <a:pt x="32" y="0"/>
                    </a:cubicBezTo>
                    <a:cubicBezTo>
                      <a:pt x="33" y="4"/>
                      <a:pt x="33" y="4"/>
                      <a:pt x="33" y="4"/>
                    </a:cubicBezTo>
                    <a:cubicBezTo>
                      <a:pt x="36" y="4"/>
                      <a:pt x="38" y="5"/>
                      <a:pt x="41" y="7"/>
                    </a:cubicBezTo>
                    <a:cubicBezTo>
                      <a:pt x="44" y="3"/>
                      <a:pt x="44" y="3"/>
                      <a:pt x="44" y="3"/>
                    </a:cubicBezTo>
                    <a:cubicBezTo>
                      <a:pt x="52" y="10"/>
                      <a:pt x="52" y="10"/>
                      <a:pt x="52" y="10"/>
                    </a:cubicBezTo>
                    <a:cubicBezTo>
                      <a:pt x="49" y="14"/>
                      <a:pt x="49" y="14"/>
                      <a:pt x="49" y="14"/>
                    </a:cubicBezTo>
                    <a:cubicBezTo>
                      <a:pt x="51" y="16"/>
                      <a:pt x="53" y="19"/>
                      <a:pt x="53" y="22"/>
                    </a:cubicBezTo>
                    <a:cubicBezTo>
                      <a:pt x="58" y="21"/>
                      <a:pt x="58" y="21"/>
                      <a:pt x="58" y="21"/>
                    </a:cubicBezTo>
                    <a:cubicBezTo>
                      <a:pt x="59" y="32"/>
                      <a:pt x="59" y="32"/>
                      <a:pt x="59" y="32"/>
                    </a:cubicBezTo>
                    <a:cubicBezTo>
                      <a:pt x="54" y="32"/>
                      <a:pt x="54" y="32"/>
                      <a:pt x="54" y="32"/>
                    </a:cubicBezTo>
                    <a:cubicBezTo>
                      <a:pt x="54" y="35"/>
                      <a:pt x="53" y="38"/>
                      <a:pt x="52" y="41"/>
                    </a:cubicBezTo>
                    <a:close/>
                    <a:moveTo>
                      <a:pt x="29" y="58"/>
                    </a:moveTo>
                    <a:cubicBezTo>
                      <a:pt x="26" y="58"/>
                      <a:pt x="26" y="58"/>
                      <a:pt x="26" y="58"/>
                    </a:cubicBezTo>
                    <a:cubicBezTo>
                      <a:pt x="26" y="54"/>
                      <a:pt x="26" y="54"/>
                      <a:pt x="26" y="54"/>
                    </a:cubicBezTo>
                    <a:cubicBezTo>
                      <a:pt x="23" y="54"/>
                      <a:pt x="20" y="53"/>
                      <a:pt x="18" y="51"/>
                    </a:cubicBezTo>
                    <a:cubicBezTo>
                      <a:pt x="15" y="55"/>
                      <a:pt x="15" y="55"/>
                      <a:pt x="15" y="55"/>
                    </a:cubicBezTo>
                    <a:cubicBezTo>
                      <a:pt x="7" y="48"/>
                      <a:pt x="7" y="48"/>
                      <a:pt x="7" y="48"/>
                    </a:cubicBezTo>
                    <a:cubicBezTo>
                      <a:pt x="9" y="45"/>
                      <a:pt x="9" y="45"/>
                      <a:pt x="9" y="45"/>
                    </a:cubicBezTo>
                    <a:cubicBezTo>
                      <a:pt x="8" y="42"/>
                      <a:pt x="6" y="40"/>
                      <a:pt x="5" y="37"/>
                    </a:cubicBezTo>
                    <a:cubicBezTo>
                      <a:pt x="1" y="37"/>
                      <a:pt x="1" y="37"/>
                      <a:pt x="1" y="37"/>
                    </a:cubicBezTo>
                    <a:cubicBezTo>
                      <a:pt x="0" y="26"/>
                      <a:pt x="0" y="26"/>
                      <a:pt x="0" y="26"/>
                    </a:cubicBezTo>
                    <a:cubicBezTo>
                      <a:pt x="4" y="26"/>
                      <a:pt x="4" y="26"/>
                      <a:pt x="4" y="26"/>
                    </a:cubicBezTo>
                    <a:cubicBezTo>
                      <a:pt x="5" y="23"/>
                      <a:pt x="6" y="20"/>
                      <a:pt x="7" y="17"/>
                    </a:cubicBezTo>
                    <a:cubicBezTo>
                      <a:pt x="4" y="15"/>
                      <a:pt x="4" y="15"/>
                      <a:pt x="4" y="15"/>
                    </a:cubicBezTo>
                    <a:cubicBezTo>
                      <a:pt x="11" y="6"/>
                      <a:pt x="11" y="6"/>
                      <a:pt x="11" y="6"/>
                    </a:cubicBezTo>
                    <a:cubicBezTo>
                      <a:pt x="14" y="9"/>
                      <a:pt x="14" y="9"/>
                      <a:pt x="14" y="9"/>
                    </a:cubicBezTo>
                    <a:cubicBezTo>
                      <a:pt x="16" y="7"/>
                      <a:pt x="19" y="6"/>
                      <a:pt x="22" y="5"/>
                    </a:cubicBezTo>
                    <a:cubicBezTo>
                      <a:pt x="21" y="1"/>
                      <a:pt x="21" y="1"/>
                      <a:pt x="21" y="1"/>
                    </a:cubicBezTo>
                    <a:cubicBezTo>
                      <a:pt x="29" y="0"/>
                      <a:pt x="29" y="0"/>
                      <a:pt x="29" y="0"/>
                    </a:cubicBezTo>
                    <a:cubicBezTo>
                      <a:pt x="29" y="12"/>
                      <a:pt x="29" y="12"/>
                      <a:pt x="29" y="12"/>
                    </a:cubicBezTo>
                    <a:cubicBezTo>
                      <a:pt x="24" y="12"/>
                      <a:pt x="20" y="14"/>
                      <a:pt x="16" y="18"/>
                    </a:cubicBezTo>
                    <a:cubicBezTo>
                      <a:pt x="10" y="25"/>
                      <a:pt x="11" y="36"/>
                      <a:pt x="18" y="42"/>
                    </a:cubicBezTo>
                    <a:cubicBezTo>
                      <a:pt x="20" y="44"/>
                      <a:pt x="22" y="45"/>
                      <a:pt x="24" y="45"/>
                    </a:cubicBezTo>
                    <a:cubicBezTo>
                      <a:pt x="26" y="46"/>
                      <a:pt x="28" y="46"/>
                      <a:pt x="29" y="46"/>
                    </a:cubicBezTo>
                    <a:lnTo>
                      <a:pt x="29" y="58"/>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5" name="Freeform: Shape 262"/>
              <p:cNvSpPr>
                <a:spLocks/>
              </p:cNvSpPr>
              <p:nvPr/>
            </p:nvSpPr>
            <p:spPr bwMode="auto">
              <a:xfrm>
                <a:off x="3205347" y="2729517"/>
                <a:ext cx="13480" cy="22057"/>
              </a:xfrm>
              <a:custGeom>
                <a:avLst/>
                <a:gdLst>
                  <a:gd name="T0" fmla="*/ 0 w 3"/>
                  <a:gd name="T1" fmla="*/ 5 h 5"/>
                  <a:gd name="T2" fmla="*/ 3 w 3"/>
                  <a:gd name="T3" fmla="*/ 1 h 5"/>
                  <a:gd name="T4" fmla="*/ 0 w 3"/>
                  <a:gd name="T5" fmla="*/ 0 h 5"/>
                  <a:gd name="T6" fmla="*/ 0 w 3"/>
                  <a:gd name="T7" fmla="*/ 5 h 5"/>
                </a:gdLst>
                <a:ahLst/>
                <a:cxnLst>
                  <a:cxn ang="0">
                    <a:pos x="T0" y="T1"/>
                  </a:cxn>
                  <a:cxn ang="0">
                    <a:pos x="T2" y="T3"/>
                  </a:cxn>
                  <a:cxn ang="0">
                    <a:pos x="T4" y="T5"/>
                  </a:cxn>
                  <a:cxn ang="0">
                    <a:pos x="T6" y="T7"/>
                  </a:cxn>
                </a:cxnLst>
                <a:rect l="0" t="0" r="r" b="b"/>
                <a:pathLst>
                  <a:path w="3" h="5">
                    <a:moveTo>
                      <a:pt x="0" y="5"/>
                    </a:moveTo>
                    <a:cubicBezTo>
                      <a:pt x="3" y="1"/>
                      <a:pt x="3" y="1"/>
                      <a:pt x="3" y="1"/>
                    </a:cubicBezTo>
                    <a:cubicBezTo>
                      <a:pt x="2" y="1"/>
                      <a:pt x="1" y="1"/>
                      <a:pt x="0" y="0"/>
                    </a:cubicBezTo>
                    <a:cubicBezTo>
                      <a:pt x="0" y="2"/>
                      <a:pt x="0" y="3"/>
                      <a:pt x="0" y="5"/>
                    </a:cubicBezTo>
                    <a:close/>
                  </a:path>
                </a:pathLst>
              </a:custGeom>
              <a:solidFill>
                <a:schemeClr val="accent4"/>
              </a:solidFill>
              <a:ln>
                <a:noFill/>
              </a:ln>
            </p:spPr>
            <p:txBody>
              <a:bodyPr anchor="ctr"/>
              <a:lstStyle/>
              <a:p>
                <a:pPr algn="ctr"/>
                <a:endParaRPr>
                  <a:cs typeface="+mn-ea"/>
                  <a:sym typeface="+mn-lt"/>
                </a:endParaRPr>
              </a:p>
            </p:txBody>
          </p:sp>
          <p:sp>
            <p:nvSpPr>
              <p:cNvPr id="236" name="Freeform: Shape 263"/>
              <p:cNvSpPr>
                <a:spLocks/>
              </p:cNvSpPr>
              <p:nvPr/>
            </p:nvSpPr>
            <p:spPr bwMode="auto">
              <a:xfrm>
                <a:off x="3200445" y="2671922"/>
                <a:ext cx="49017" cy="53918"/>
              </a:xfrm>
              <a:custGeom>
                <a:avLst/>
                <a:gdLst>
                  <a:gd name="T0" fmla="*/ 5 w 11"/>
                  <a:gd name="T1" fmla="*/ 12 h 12"/>
                  <a:gd name="T2" fmla="*/ 6 w 11"/>
                  <a:gd name="T3" fmla="*/ 12 h 12"/>
                  <a:gd name="T4" fmla="*/ 6 w 11"/>
                  <a:gd name="T5" fmla="*/ 12 h 12"/>
                  <a:gd name="T6" fmla="*/ 11 w 11"/>
                  <a:gd name="T7" fmla="*/ 6 h 12"/>
                  <a:gd name="T8" fmla="*/ 11 w 11"/>
                  <a:gd name="T9" fmla="*/ 6 h 12"/>
                  <a:gd name="T10" fmla="*/ 11 w 11"/>
                  <a:gd name="T11" fmla="*/ 5 h 12"/>
                  <a:gd name="T12" fmla="*/ 5 w 11"/>
                  <a:gd name="T13" fmla="*/ 0 h 12"/>
                  <a:gd name="T14" fmla="*/ 4 w 11"/>
                  <a:gd name="T15" fmla="*/ 0 h 12"/>
                  <a:gd name="T16" fmla="*/ 0 w 11"/>
                  <a:gd name="T17" fmla="*/ 3 h 12"/>
                  <a:gd name="T18" fmla="*/ 1 w 11"/>
                  <a:gd name="T19" fmla="*/ 9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cubicBezTo>
                      <a:pt x="5" y="12"/>
                      <a:pt x="6" y="12"/>
                      <a:pt x="6" y="12"/>
                    </a:cubicBezTo>
                    <a:cubicBezTo>
                      <a:pt x="6" y="12"/>
                      <a:pt x="6" y="12"/>
                      <a:pt x="6" y="12"/>
                    </a:cubicBezTo>
                    <a:cubicBezTo>
                      <a:pt x="9" y="11"/>
                      <a:pt x="11" y="8"/>
                      <a:pt x="11" y="6"/>
                    </a:cubicBezTo>
                    <a:cubicBezTo>
                      <a:pt x="11" y="6"/>
                      <a:pt x="11" y="6"/>
                      <a:pt x="11" y="6"/>
                    </a:cubicBezTo>
                    <a:cubicBezTo>
                      <a:pt x="11" y="5"/>
                      <a:pt x="11" y="5"/>
                      <a:pt x="11" y="5"/>
                    </a:cubicBezTo>
                    <a:cubicBezTo>
                      <a:pt x="10" y="2"/>
                      <a:pt x="8" y="0"/>
                      <a:pt x="5" y="0"/>
                    </a:cubicBezTo>
                    <a:cubicBezTo>
                      <a:pt x="5" y="0"/>
                      <a:pt x="4" y="0"/>
                      <a:pt x="4" y="0"/>
                    </a:cubicBezTo>
                    <a:cubicBezTo>
                      <a:pt x="2" y="1"/>
                      <a:pt x="1" y="2"/>
                      <a:pt x="0" y="3"/>
                    </a:cubicBezTo>
                    <a:cubicBezTo>
                      <a:pt x="0" y="5"/>
                      <a:pt x="0" y="7"/>
                      <a:pt x="1" y="9"/>
                    </a:cubicBezTo>
                    <a:cubicBezTo>
                      <a:pt x="2" y="11"/>
                      <a:pt x="3" y="12"/>
                      <a:pt x="5" y="12"/>
                    </a:cubicBezTo>
                    <a:close/>
                  </a:path>
                </a:pathLst>
              </a:custGeom>
              <a:solidFill>
                <a:schemeClr val="accent4"/>
              </a:solidFill>
              <a:ln>
                <a:noFill/>
              </a:ln>
            </p:spPr>
            <p:txBody>
              <a:bodyPr anchor="ctr"/>
              <a:lstStyle/>
              <a:p>
                <a:pPr algn="ctr"/>
                <a:endParaRPr>
                  <a:cs typeface="+mn-ea"/>
                  <a:sym typeface="+mn-lt"/>
                </a:endParaRPr>
              </a:p>
            </p:txBody>
          </p:sp>
          <p:sp>
            <p:nvSpPr>
              <p:cNvPr id="237" name="Freeform: Shape 264"/>
              <p:cNvSpPr>
                <a:spLocks/>
              </p:cNvSpPr>
              <p:nvPr/>
            </p:nvSpPr>
            <p:spPr bwMode="auto">
              <a:xfrm>
                <a:off x="3293577" y="2712361"/>
                <a:ext cx="96808" cy="91906"/>
              </a:xfrm>
              <a:custGeom>
                <a:avLst/>
                <a:gdLst>
                  <a:gd name="T0" fmla="*/ 12 w 22"/>
                  <a:gd name="T1" fmla="*/ 21 h 21"/>
                  <a:gd name="T2" fmla="*/ 22 w 22"/>
                  <a:gd name="T3" fmla="*/ 21 h 21"/>
                  <a:gd name="T4" fmla="*/ 6 w 22"/>
                  <a:gd name="T5" fmla="*/ 0 h 21"/>
                  <a:gd name="T6" fmla="*/ 0 w 22"/>
                  <a:gd name="T7" fmla="*/ 5 h 21"/>
                  <a:gd name="T8" fmla="*/ 12 w 22"/>
                  <a:gd name="T9" fmla="*/ 21 h 21"/>
                </a:gdLst>
                <a:ahLst/>
                <a:cxnLst>
                  <a:cxn ang="0">
                    <a:pos x="T0" y="T1"/>
                  </a:cxn>
                  <a:cxn ang="0">
                    <a:pos x="T2" y="T3"/>
                  </a:cxn>
                  <a:cxn ang="0">
                    <a:pos x="T4" y="T5"/>
                  </a:cxn>
                  <a:cxn ang="0">
                    <a:pos x="T6" y="T7"/>
                  </a:cxn>
                  <a:cxn ang="0">
                    <a:pos x="T8" y="T9"/>
                  </a:cxn>
                </a:cxnLst>
                <a:rect l="0" t="0" r="r" b="b"/>
                <a:pathLst>
                  <a:path w="22" h="21">
                    <a:moveTo>
                      <a:pt x="12" y="21"/>
                    </a:moveTo>
                    <a:cubicBezTo>
                      <a:pt x="22" y="21"/>
                      <a:pt x="22" y="21"/>
                      <a:pt x="22" y="21"/>
                    </a:cubicBezTo>
                    <a:cubicBezTo>
                      <a:pt x="6" y="0"/>
                      <a:pt x="6" y="0"/>
                      <a:pt x="6" y="0"/>
                    </a:cubicBezTo>
                    <a:cubicBezTo>
                      <a:pt x="5" y="3"/>
                      <a:pt x="2" y="5"/>
                      <a:pt x="0" y="5"/>
                    </a:cubicBezTo>
                    <a:lnTo>
                      <a:pt x="12" y="21"/>
                    </a:lnTo>
                    <a:close/>
                  </a:path>
                </a:pathLst>
              </a:custGeom>
              <a:solidFill>
                <a:schemeClr val="accent4"/>
              </a:solidFill>
              <a:ln>
                <a:noFill/>
              </a:ln>
            </p:spPr>
            <p:txBody>
              <a:bodyPr anchor="ctr"/>
              <a:lstStyle/>
              <a:p>
                <a:pPr algn="ctr"/>
                <a:endParaRPr>
                  <a:cs typeface="+mn-ea"/>
                  <a:sym typeface="+mn-lt"/>
                </a:endParaRPr>
              </a:p>
            </p:txBody>
          </p:sp>
          <p:sp>
            <p:nvSpPr>
              <p:cNvPr id="238" name="Freeform: Shape 265"/>
              <p:cNvSpPr>
                <a:spLocks/>
              </p:cNvSpPr>
              <p:nvPr/>
            </p:nvSpPr>
            <p:spPr bwMode="auto">
              <a:xfrm>
                <a:off x="3258040" y="2671922"/>
                <a:ext cx="52693" cy="53918"/>
              </a:xfrm>
              <a:custGeom>
                <a:avLst/>
                <a:gdLst>
                  <a:gd name="T0" fmla="*/ 8 w 12"/>
                  <a:gd name="T1" fmla="*/ 0 h 12"/>
                  <a:gd name="T2" fmla="*/ 6 w 12"/>
                  <a:gd name="T3" fmla="*/ 0 h 12"/>
                  <a:gd name="T4" fmla="*/ 1 w 12"/>
                  <a:gd name="T5" fmla="*/ 5 h 12"/>
                  <a:gd name="T6" fmla="*/ 1 w 12"/>
                  <a:gd name="T7" fmla="*/ 6 h 12"/>
                  <a:gd name="T8" fmla="*/ 1 w 12"/>
                  <a:gd name="T9" fmla="*/ 6 h 12"/>
                  <a:gd name="T10" fmla="*/ 5 w 12"/>
                  <a:gd name="T11" fmla="*/ 12 h 12"/>
                  <a:gd name="T12" fmla="*/ 6 w 12"/>
                  <a:gd name="T13" fmla="*/ 12 h 12"/>
                  <a:gd name="T14" fmla="*/ 6 w 12"/>
                  <a:gd name="T15" fmla="*/ 12 h 12"/>
                  <a:gd name="T16" fmla="*/ 12 w 12"/>
                  <a:gd name="T17" fmla="*/ 7 h 12"/>
                  <a:gd name="T18" fmla="*/ 12 w 12"/>
                  <a:gd name="T19" fmla="*/ 7 h 12"/>
                  <a:gd name="T20" fmla="*/ 8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8" y="0"/>
                    </a:moveTo>
                    <a:cubicBezTo>
                      <a:pt x="7" y="0"/>
                      <a:pt x="7" y="0"/>
                      <a:pt x="6" y="0"/>
                    </a:cubicBezTo>
                    <a:cubicBezTo>
                      <a:pt x="4" y="0"/>
                      <a:pt x="1" y="2"/>
                      <a:pt x="1" y="5"/>
                    </a:cubicBezTo>
                    <a:cubicBezTo>
                      <a:pt x="1" y="5"/>
                      <a:pt x="1" y="5"/>
                      <a:pt x="1" y="6"/>
                    </a:cubicBezTo>
                    <a:cubicBezTo>
                      <a:pt x="1" y="6"/>
                      <a:pt x="1" y="6"/>
                      <a:pt x="1" y="6"/>
                    </a:cubicBezTo>
                    <a:cubicBezTo>
                      <a:pt x="0" y="8"/>
                      <a:pt x="2" y="11"/>
                      <a:pt x="5" y="12"/>
                    </a:cubicBezTo>
                    <a:cubicBezTo>
                      <a:pt x="5" y="12"/>
                      <a:pt x="5" y="12"/>
                      <a:pt x="6" y="12"/>
                    </a:cubicBezTo>
                    <a:cubicBezTo>
                      <a:pt x="6" y="12"/>
                      <a:pt x="6" y="12"/>
                      <a:pt x="6" y="12"/>
                    </a:cubicBezTo>
                    <a:cubicBezTo>
                      <a:pt x="9" y="12"/>
                      <a:pt x="11" y="10"/>
                      <a:pt x="12" y="7"/>
                    </a:cubicBezTo>
                    <a:cubicBezTo>
                      <a:pt x="12" y="7"/>
                      <a:pt x="12" y="7"/>
                      <a:pt x="12" y="7"/>
                    </a:cubicBezTo>
                    <a:cubicBezTo>
                      <a:pt x="12" y="4"/>
                      <a:pt x="11" y="1"/>
                      <a:pt x="8" y="0"/>
                    </a:cubicBezTo>
                    <a:close/>
                  </a:path>
                </a:pathLst>
              </a:custGeom>
              <a:solidFill>
                <a:schemeClr val="accent4"/>
              </a:solidFill>
              <a:ln>
                <a:noFill/>
              </a:ln>
            </p:spPr>
            <p:txBody>
              <a:bodyPr anchor="ctr"/>
              <a:lstStyle/>
              <a:p>
                <a:pPr algn="ctr"/>
                <a:endParaRPr>
                  <a:cs typeface="+mn-ea"/>
                  <a:sym typeface="+mn-lt"/>
                </a:endParaRPr>
              </a:p>
            </p:txBody>
          </p:sp>
          <p:sp>
            <p:nvSpPr>
              <p:cNvPr id="239" name="Freeform: Shape 266"/>
              <p:cNvSpPr>
                <a:spLocks/>
              </p:cNvSpPr>
              <p:nvPr/>
            </p:nvSpPr>
            <p:spPr bwMode="auto">
              <a:xfrm>
                <a:off x="3213925" y="2814070"/>
                <a:ext cx="220574" cy="180136"/>
              </a:xfrm>
              <a:custGeom>
                <a:avLst/>
                <a:gdLst>
                  <a:gd name="T0" fmla="*/ 9 w 50"/>
                  <a:gd name="T1" fmla="*/ 41 h 41"/>
                  <a:gd name="T2" fmla="*/ 39 w 50"/>
                  <a:gd name="T3" fmla="*/ 41 h 41"/>
                  <a:gd name="T4" fmla="*/ 50 w 50"/>
                  <a:gd name="T5" fmla="*/ 0 h 41"/>
                  <a:gd name="T6" fmla="*/ 41 w 50"/>
                  <a:gd name="T7" fmla="*/ 0 h 41"/>
                  <a:gd name="T8" fmla="*/ 31 w 50"/>
                  <a:gd name="T9" fmla="*/ 0 h 41"/>
                  <a:gd name="T10" fmla="*/ 0 w 50"/>
                  <a:gd name="T11" fmla="*/ 0 h 41"/>
                  <a:gd name="T12" fmla="*/ 9 w 5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50" h="41">
                    <a:moveTo>
                      <a:pt x="9" y="41"/>
                    </a:moveTo>
                    <a:cubicBezTo>
                      <a:pt x="39" y="41"/>
                      <a:pt x="39" y="41"/>
                      <a:pt x="39" y="41"/>
                    </a:cubicBezTo>
                    <a:cubicBezTo>
                      <a:pt x="50" y="0"/>
                      <a:pt x="50" y="0"/>
                      <a:pt x="50" y="0"/>
                    </a:cubicBezTo>
                    <a:cubicBezTo>
                      <a:pt x="41" y="0"/>
                      <a:pt x="41" y="0"/>
                      <a:pt x="41" y="0"/>
                    </a:cubicBezTo>
                    <a:cubicBezTo>
                      <a:pt x="31" y="0"/>
                      <a:pt x="31" y="0"/>
                      <a:pt x="31" y="0"/>
                    </a:cubicBezTo>
                    <a:cubicBezTo>
                      <a:pt x="0" y="0"/>
                      <a:pt x="0" y="0"/>
                      <a:pt x="0" y="0"/>
                    </a:cubicBezTo>
                    <a:cubicBezTo>
                      <a:pt x="2" y="14"/>
                      <a:pt x="5" y="28"/>
                      <a:pt x="9" y="41"/>
                    </a:cubicBezTo>
                    <a:close/>
                  </a:path>
                </a:pathLst>
              </a:custGeom>
              <a:solidFill>
                <a:schemeClr val="accent4"/>
              </a:solidFill>
              <a:ln>
                <a:noFill/>
              </a:ln>
            </p:spPr>
            <p:txBody>
              <a:bodyPr anchor="ctr"/>
              <a:lstStyle/>
              <a:p>
                <a:pPr algn="ctr"/>
                <a:endParaRPr>
                  <a:cs typeface="+mn-ea"/>
                  <a:sym typeface="+mn-lt"/>
                </a:endParaRPr>
              </a:p>
            </p:txBody>
          </p:sp>
          <p:sp>
            <p:nvSpPr>
              <p:cNvPr id="240" name="Freeform: Shape 267"/>
              <p:cNvSpPr>
                <a:spLocks/>
              </p:cNvSpPr>
              <p:nvPr/>
            </p:nvSpPr>
            <p:spPr bwMode="auto">
              <a:xfrm>
                <a:off x="5735824" y="2010199"/>
                <a:ext cx="88230" cy="88230"/>
              </a:xfrm>
              <a:custGeom>
                <a:avLst/>
                <a:gdLst>
                  <a:gd name="T0" fmla="*/ 17 w 20"/>
                  <a:gd name="T1" fmla="*/ 0 h 20"/>
                  <a:gd name="T2" fmla="*/ 9 w 20"/>
                  <a:gd name="T3" fmla="*/ 0 h 20"/>
                  <a:gd name="T4" fmla="*/ 0 w 20"/>
                  <a:gd name="T5" fmla="*/ 9 h 20"/>
                  <a:gd name="T6" fmla="*/ 0 w 20"/>
                  <a:gd name="T7" fmla="*/ 20 h 20"/>
                  <a:gd name="T8" fmla="*/ 7 w 20"/>
                  <a:gd name="T9" fmla="*/ 20 h 20"/>
                  <a:gd name="T10" fmla="*/ 7 w 20"/>
                  <a:gd name="T11" fmla="*/ 9 h 20"/>
                  <a:gd name="T12" fmla="*/ 9 w 20"/>
                  <a:gd name="T13" fmla="*/ 7 h 20"/>
                  <a:gd name="T14" fmla="*/ 20 w 20"/>
                  <a:gd name="T15" fmla="*/ 7 h 20"/>
                  <a:gd name="T16" fmla="*/ 17 w 2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7" y="0"/>
                    </a:moveTo>
                    <a:cubicBezTo>
                      <a:pt x="9" y="0"/>
                      <a:pt x="9" y="0"/>
                      <a:pt x="9" y="0"/>
                    </a:cubicBezTo>
                    <a:cubicBezTo>
                      <a:pt x="4" y="0"/>
                      <a:pt x="0" y="4"/>
                      <a:pt x="0" y="9"/>
                    </a:cubicBezTo>
                    <a:cubicBezTo>
                      <a:pt x="0" y="20"/>
                      <a:pt x="0" y="20"/>
                      <a:pt x="0" y="20"/>
                    </a:cubicBezTo>
                    <a:cubicBezTo>
                      <a:pt x="7" y="20"/>
                      <a:pt x="7" y="20"/>
                      <a:pt x="7" y="20"/>
                    </a:cubicBezTo>
                    <a:cubicBezTo>
                      <a:pt x="7" y="9"/>
                      <a:pt x="7" y="9"/>
                      <a:pt x="7" y="9"/>
                    </a:cubicBezTo>
                    <a:cubicBezTo>
                      <a:pt x="7" y="8"/>
                      <a:pt x="8" y="7"/>
                      <a:pt x="9" y="7"/>
                    </a:cubicBezTo>
                    <a:cubicBezTo>
                      <a:pt x="20" y="7"/>
                      <a:pt x="20" y="7"/>
                      <a:pt x="20" y="7"/>
                    </a:cubicBezTo>
                    <a:cubicBezTo>
                      <a:pt x="19" y="4"/>
                      <a:pt x="18" y="2"/>
                      <a:pt x="17" y="0"/>
                    </a:cubicBezTo>
                    <a:close/>
                  </a:path>
                </a:pathLst>
              </a:custGeom>
              <a:solidFill>
                <a:schemeClr val="accent3"/>
              </a:solidFill>
              <a:ln>
                <a:noFill/>
              </a:ln>
            </p:spPr>
            <p:txBody>
              <a:bodyPr anchor="ctr"/>
              <a:lstStyle/>
              <a:p>
                <a:pPr algn="ctr"/>
                <a:endParaRPr>
                  <a:cs typeface="+mn-ea"/>
                  <a:sym typeface="+mn-lt"/>
                </a:endParaRPr>
              </a:p>
            </p:txBody>
          </p:sp>
          <p:sp>
            <p:nvSpPr>
              <p:cNvPr id="241" name="Freeform: Shape 268"/>
              <p:cNvSpPr>
                <a:spLocks/>
              </p:cNvSpPr>
              <p:nvPr/>
            </p:nvSpPr>
            <p:spPr bwMode="auto">
              <a:xfrm>
                <a:off x="5708865" y="2142544"/>
                <a:ext cx="198517" cy="149500"/>
              </a:xfrm>
              <a:custGeom>
                <a:avLst/>
                <a:gdLst>
                  <a:gd name="T0" fmla="*/ 35 w 45"/>
                  <a:gd name="T1" fmla="*/ 0 h 34"/>
                  <a:gd name="T2" fmla="*/ 29 w 45"/>
                  <a:gd name="T3" fmla="*/ 0 h 34"/>
                  <a:gd name="T4" fmla="*/ 29 w 45"/>
                  <a:gd name="T5" fmla="*/ 9 h 34"/>
                  <a:gd name="T6" fmla="*/ 34 w 45"/>
                  <a:gd name="T7" fmla="*/ 15 h 34"/>
                  <a:gd name="T8" fmla="*/ 31 w 45"/>
                  <a:gd name="T9" fmla="*/ 19 h 34"/>
                  <a:gd name="T10" fmla="*/ 31 w 45"/>
                  <a:gd name="T11" fmla="*/ 19 h 34"/>
                  <a:gd name="T12" fmla="*/ 31 w 45"/>
                  <a:gd name="T13" fmla="*/ 27 h 34"/>
                  <a:gd name="T14" fmla="*/ 29 w 45"/>
                  <a:gd name="T15" fmla="*/ 27 h 34"/>
                  <a:gd name="T16" fmla="*/ 29 w 45"/>
                  <a:gd name="T17" fmla="*/ 34 h 34"/>
                  <a:gd name="T18" fmla="*/ 45 w 45"/>
                  <a:gd name="T19" fmla="*/ 34 h 34"/>
                  <a:gd name="T20" fmla="*/ 35 w 45"/>
                  <a:gd name="T21" fmla="*/ 0 h 34"/>
                  <a:gd name="T22" fmla="*/ 29 w 45"/>
                  <a:gd name="T23" fmla="*/ 0 h 34"/>
                  <a:gd name="T24" fmla="*/ 0 w 45"/>
                  <a:gd name="T25" fmla="*/ 0 h 34"/>
                  <a:gd name="T26" fmla="*/ 0 w 45"/>
                  <a:gd name="T27" fmla="*/ 34 h 34"/>
                  <a:gd name="T28" fmla="*/ 29 w 45"/>
                  <a:gd name="T29" fmla="*/ 34 h 34"/>
                  <a:gd name="T30" fmla="*/ 29 w 45"/>
                  <a:gd name="T31" fmla="*/ 27 h 34"/>
                  <a:gd name="T32" fmla="*/ 27 w 45"/>
                  <a:gd name="T33" fmla="*/ 27 h 34"/>
                  <a:gd name="T34" fmla="*/ 27 w 45"/>
                  <a:gd name="T35" fmla="*/ 19 h 34"/>
                  <a:gd name="T36" fmla="*/ 24 w 45"/>
                  <a:gd name="T37" fmla="*/ 15 h 34"/>
                  <a:gd name="T38" fmla="*/ 29 w 45"/>
                  <a:gd name="T39" fmla="*/ 9 h 34"/>
                  <a:gd name="T40" fmla="*/ 29 w 45"/>
                  <a:gd name="T41" fmla="*/ 9 h 34"/>
                  <a:gd name="T42" fmla="*/ 29 w 45"/>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34">
                    <a:moveTo>
                      <a:pt x="35" y="0"/>
                    </a:moveTo>
                    <a:cubicBezTo>
                      <a:pt x="29" y="0"/>
                      <a:pt x="29" y="0"/>
                      <a:pt x="29" y="0"/>
                    </a:cubicBezTo>
                    <a:cubicBezTo>
                      <a:pt x="29" y="9"/>
                      <a:pt x="29" y="9"/>
                      <a:pt x="29" y="9"/>
                    </a:cubicBezTo>
                    <a:cubicBezTo>
                      <a:pt x="32" y="9"/>
                      <a:pt x="34" y="12"/>
                      <a:pt x="34" y="15"/>
                    </a:cubicBezTo>
                    <a:cubicBezTo>
                      <a:pt x="34" y="17"/>
                      <a:pt x="33" y="19"/>
                      <a:pt x="31" y="19"/>
                    </a:cubicBezTo>
                    <a:cubicBezTo>
                      <a:pt x="31" y="19"/>
                      <a:pt x="31" y="19"/>
                      <a:pt x="31" y="19"/>
                    </a:cubicBezTo>
                    <a:cubicBezTo>
                      <a:pt x="31" y="27"/>
                      <a:pt x="31" y="27"/>
                      <a:pt x="31" y="27"/>
                    </a:cubicBezTo>
                    <a:cubicBezTo>
                      <a:pt x="29" y="27"/>
                      <a:pt x="29" y="27"/>
                      <a:pt x="29" y="27"/>
                    </a:cubicBezTo>
                    <a:cubicBezTo>
                      <a:pt x="29" y="34"/>
                      <a:pt x="29" y="34"/>
                      <a:pt x="29" y="34"/>
                    </a:cubicBezTo>
                    <a:cubicBezTo>
                      <a:pt x="45" y="34"/>
                      <a:pt x="45" y="34"/>
                      <a:pt x="45" y="34"/>
                    </a:cubicBezTo>
                    <a:cubicBezTo>
                      <a:pt x="42" y="22"/>
                      <a:pt x="39" y="11"/>
                      <a:pt x="35" y="0"/>
                    </a:cubicBezTo>
                    <a:close/>
                    <a:moveTo>
                      <a:pt x="29" y="0"/>
                    </a:moveTo>
                    <a:cubicBezTo>
                      <a:pt x="0" y="0"/>
                      <a:pt x="0" y="0"/>
                      <a:pt x="0" y="0"/>
                    </a:cubicBezTo>
                    <a:cubicBezTo>
                      <a:pt x="0" y="34"/>
                      <a:pt x="0" y="34"/>
                      <a:pt x="0" y="34"/>
                    </a:cubicBezTo>
                    <a:cubicBezTo>
                      <a:pt x="29" y="34"/>
                      <a:pt x="29" y="34"/>
                      <a:pt x="29" y="34"/>
                    </a:cubicBezTo>
                    <a:cubicBezTo>
                      <a:pt x="29" y="27"/>
                      <a:pt x="29" y="27"/>
                      <a:pt x="29" y="27"/>
                    </a:cubicBezTo>
                    <a:cubicBezTo>
                      <a:pt x="27" y="27"/>
                      <a:pt x="27" y="27"/>
                      <a:pt x="27" y="27"/>
                    </a:cubicBezTo>
                    <a:cubicBezTo>
                      <a:pt x="27" y="19"/>
                      <a:pt x="27" y="19"/>
                      <a:pt x="27" y="19"/>
                    </a:cubicBezTo>
                    <a:cubicBezTo>
                      <a:pt x="25" y="19"/>
                      <a:pt x="24" y="17"/>
                      <a:pt x="24" y="15"/>
                    </a:cubicBezTo>
                    <a:cubicBezTo>
                      <a:pt x="24" y="12"/>
                      <a:pt x="26" y="9"/>
                      <a:pt x="29" y="9"/>
                    </a:cubicBezTo>
                    <a:cubicBezTo>
                      <a:pt x="29" y="9"/>
                      <a:pt x="29" y="9"/>
                      <a:pt x="29" y="9"/>
                    </a:cubicBezTo>
                    <a:lnTo>
                      <a:pt x="29" y="0"/>
                    </a:lnTo>
                    <a:close/>
                  </a:path>
                </a:pathLst>
              </a:custGeom>
              <a:solidFill>
                <a:schemeClr val="accent3"/>
              </a:solidFill>
              <a:ln>
                <a:noFill/>
              </a:ln>
            </p:spPr>
            <p:txBody>
              <a:bodyPr anchor="ctr"/>
              <a:lstStyle/>
              <a:p>
                <a:pPr algn="ctr"/>
                <a:endParaRPr>
                  <a:cs typeface="+mn-ea"/>
                  <a:sym typeface="+mn-lt"/>
                </a:endParaRPr>
              </a:p>
            </p:txBody>
          </p:sp>
          <p:sp>
            <p:nvSpPr>
              <p:cNvPr id="242" name="Freeform: Shape 269"/>
              <p:cNvSpPr>
                <a:spLocks/>
              </p:cNvSpPr>
              <p:nvPr/>
            </p:nvSpPr>
            <p:spPr bwMode="auto">
              <a:xfrm>
                <a:off x="4269005" y="1537190"/>
                <a:ext cx="155627" cy="66172"/>
              </a:xfrm>
              <a:custGeom>
                <a:avLst/>
                <a:gdLst>
                  <a:gd name="T0" fmla="*/ 0 w 127"/>
                  <a:gd name="T1" fmla="*/ 29 h 54"/>
                  <a:gd name="T2" fmla="*/ 51 w 127"/>
                  <a:gd name="T3" fmla="*/ 54 h 54"/>
                  <a:gd name="T4" fmla="*/ 127 w 127"/>
                  <a:gd name="T5" fmla="*/ 54 h 54"/>
                  <a:gd name="T6" fmla="*/ 15 w 127"/>
                  <a:gd name="T7" fmla="*/ 0 h 54"/>
                  <a:gd name="T8" fmla="*/ 0 w 127"/>
                  <a:gd name="T9" fmla="*/ 29 h 54"/>
                </a:gdLst>
                <a:ahLst/>
                <a:cxnLst>
                  <a:cxn ang="0">
                    <a:pos x="T0" y="T1"/>
                  </a:cxn>
                  <a:cxn ang="0">
                    <a:pos x="T2" y="T3"/>
                  </a:cxn>
                  <a:cxn ang="0">
                    <a:pos x="T4" y="T5"/>
                  </a:cxn>
                  <a:cxn ang="0">
                    <a:pos x="T6" y="T7"/>
                  </a:cxn>
                  <a:cxn ang="0">
                    <a:pos x="T8" y="T9"/>
                  </a:cxn>
                </a:cxnLst>
                <a:rect l="0" t="0" r="r" b="b"/>
                <a:pathLst>
                  <a:path w="127" h="54">
                    <a:moveTo>
                      <a:pt x="0" y="29"/>
                    </a:moveTo>
                    <a:lnTo>
                      <a:pt x="51" y="54"/>
                    </a:lnTo>
                    <a:lnTo>
                      <a:pt x="127" y="54"/>
                    </a:lnTo>
                    <a:lnTo>
                      <a:pt x="15" y="0"/>
                    </a:lnTo>
                    <a:lnTo>
                      <a:pt x="0" y="29"/>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3" name="Freeform: Shape 270"/>
              <p:cNvSpPr>
                <a:spLocks/>
              </p:cNvSpPr>
              <p:nvPr/>
            </p:nvSpPr>
            <p:spPr bwMode="auto">
              <a:xfrm>
                <a:off x="4269005" y="1611940"/>
                <a:ext cx="376202" cy="189939"/>
              </a:xfrm>
              <a:custGeom>
                <a:avLst/>
                <a:gdLst>
                  <a:gd name="T0" fmla="*/ 123 w 307"/>
                  <a:gd name="T1" fmla="*/ 155 h 155"/>
                  <a:gd name="T2" fmla="*/ 245 w 307"/>
                  <a:gd name="T3" fmla="*/ 155 h 155"/>
                  <a:gd name="T4" fmla="*/ 245 w 307"/>
                  <a:gd name="T5" fmla="*/ 123 h 155"/>
                  <a:gd name="T6" fmla="*/ 307 w 307"/>
                  <a:gd name="T7" fmla="*/ 123 h 155"/>
                  <a:gd name="T8" fmla="*/ 307 w 307"/>
                  <a:gd name="T9" fmla="*/ 33 h 155"/>
                  <a:gd name="T10" fmla="*/ 245 w 307"/>
                  <a:gd name="T11" fmla="*/ 33 h 155"/>
                  <a:gd name="T12" fmla="*/ 245 w 307"/>
                  <a:gd name="T13" fmla="*/ 0 h 155"/>
                  <a:gd name="T14" fmla="*/ 145 w 307"/>
                  <a:gd name="T15" fmla="*/ 0 h 155"/>
                  <a:gd name="T16" fmla="*/ 123 w 307"/>
                  <a:gd name="T17" fmla="*/ 0 h 155"/>
                  <a:gd name="T18" fmla="*/ 123 w 307"/>
                  <a:gd name="T19" fmla="*/ 62 h 155"/>
                  <a:gd name="T20" fmla="*/ 184 w 307"/>
                  <a:gd name="T21" fmla="*/ 62 h 155"/>
                  <a:gd name="T22" fmla="*/ 184 w 307"/>
                  <a:gd name="T23" fmla="*/ 94 h 155"/>
                  <a:gd name="T24" fmla="*/ 123 w 307"/>
                  <a:gd name="T25" fmla="*/ 94 h 155"/>
                  <a:gd name="T26" fmla="*/ 123 w 307"/>
                  <a:gd name="T27" fmla="*/ 155 h 155"/>
                  <a:gd name="T28" fmla="*/ 0 w 307"/>
                  <a:gd name="T29" fmla="*/ 155 h 155"/>
                  <a:gd name="T30" fmla="*/ 123 w 307"/>
                  <a:gd name="T31" fmla="*/ 155 h 155"/>
                  <a:gd name="T32" fmla="*/ 123 w 307"/>
                  <a:gd name="T33" fmla="*/ 94 h 155"/>
                  <a:gd name="T34" fmla="*/ 62 w 307"/>
                  <a:gd name="T35" fmla="*/ 94 h 155"/>
                  <a:gd name="T36" fmla="*/ 62 w 307"/>
                  <a:gd name="T37" fmla="*/ 62 h 155"/>
                  <a:gd name="T38" fmla="*/ 62 w 307"/>
                  <a:gd name="T39" fmla="*/ 62 h 155"/>
                  <a:gd name="T40" fmla="*/ 123 w 307"/>
                  <a:gd name="T41" fmla="*/ 62 h 155"/>
                  <a:gd name="T42" fmla="*/ 123 w 307"/>
                  <a:gd name="T43" fmla="*/ 0 h 155"/>
                  <a:gd name="T44" fmla="*/ 65 w 307"/>
                  <a:gd name="T45" fmla="*/ 0 h 155"/>
                  <a:gd name="T46" fmla="*/ 0 w 307"/>
                  <a:gd name="T47" fmla="*/ 0 h 155"/>
                  <a:gd name="T48" fmla="*/ 0 w 307"/>
                  <a:gd name="T4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155">
                    <a:moveTo>
                      <a:pt x="123" y="155"/>
                    </a:moveTo>
                    <a:lnTo>
                      <a:pt x="245" y="155"/>
                    </a:lnTo>
                    <a:lnTo>
                      <a:pt x="245" y="123"/>
                    </a:lnTo>
                    <a:lnTo>
                      <a:pt x="307" y="123"/>
                    </a:lnTo>
                    <a:lnTo>
                      <a:pt x="307" y="33"/>
                    </a:lnTo>
                    <a:lnTo>
                      <a:pt x="245" y="33"/>
                    </a:lnTo>
                    <a:lnTo>
                      <a:pt x="245" y="0"/>
                    </a:lnTo>
                    <a:lnTo>
                      <a:pt x="145" y="0"/>
                    </a:lnTo>
                    <a:lnTo>
                      <a:pt x="123" y="0"/>
                    </a:lnTo>
                    <a:lnTo>
                      <a:pt x="123" y="62"/>
                    </a:lnTo>
                    <a:lnTo>
                      <a:pt x="184" y="62"/>
                    </a:lnTo>
                    <a:lnTo>
                      <a:pt x="184" y="94"/>
                    </a:lnTo>
                    <a:lnTo>
                      <a:pt x="123" y="94"/>
                    </a:lnTo>
                    <a:lnTo>
                      <a:pt x="123" y="155"/>
                    </a:lnTo>
                    <a:close/>
                    <a:moveTo>
                      <a:pt x="0" y="155"/>
                    </a:moveTo>
                    <a:lnTo>
                      <a:pt x="123" y="155"/>
                    </a:lnTo>
                    <a:lnTo>
                      <a:pt x="123" y="94"/>
                    </a:lnTo>
                    <a:lnTo>
                      <a:pt x="62" y="94"/>
                    </a:lnTo>
                    <a:lnTo>
                      <a:pt x="62" y="62"/>
                    </a:lnTo>
                    <a:lnTo>
                      <a:pt x="62" y="62"/>
                    </a:lnTo>
                    <a:lnTo>
                      <a:pt x="123" y="62"/>
                    </a:lnTo>
                    <a:lnTo>
                      <a:pt x="123" y="0"/>
                    </a:lnTo>
                    <a:lnTo>
                      <a:pt x="65" y="0"/>
                    </a:lnTo>
                    <a:lnTo>
                      <a:pt x="0" y="0"/>
                    </a:lnTo>
                    <a:lnTo>
                      <a:pt x="0" y="155"/>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4" name="Freeform: Shape 271"/>
              <p:cNvSpPr>
                <a:spLocks/>
              </p:cNvSpPr>
              <p:nvPr/>
            </p:nvSpPr>
            <p:spPr bwMode="auto">
              <a:xfrm>
                <a:off x="3637918" y="1788400"/>
                <a:ext cx="84553" cy="142148"/>
              </a:xfrm>
              <a:custGeom>
                <a:avLst/>
                <a:gdLst>
                  <a:gd name="T0" fmla="*/ 0 w 19"/>
                  <a:gd name="T1" fmla="*/ 22 h 32"/>
                  <a:gd name="T2" fmla="*/ 0 w 19"/>
                  <a:gd name="T3" fmla="*/ 27 h 32"/>
                  <a:gd name="T4" fmla="*/ 6 w 19"/>
                  <a:gd name="T5" fmla="*/ 32 h 32"/>
                  <a:gd name="T6" fmla="*/ 14 w 19"/>
                  <a:gd name="T7" fmla="*/ 32 h 32"/>
                  <a:gd name="T8" fmla="*/ 19 w 19"/>
                  <a:gd name="T9" fmla="*/ 27 h 32"/>
                  <a:gd name="T10" fmla="*/ 19 w 19"/>
                  <a:gd name="T11" fmla="*/ 22 h 32"/>
                  <a:gd name="T12" fmla="*/ 12 w 19"/>
                  <a:gd name="T13" fmla="*/ 22 h 32"/>
                  <a:gd name="T14" fmla="*/ 12 w 19"/>
                  <a:gd name="T15" fmla="*/ 18 h 32"/>
                  <a:gd name="T16" fmla="*/ 19 w 19"/>
                  <a:gd name="T17" fmla="*/ 18 h 32"/>
                  <a:gd name="T18" fmla="*/ 19 w 19"/>
                  <a:gd name="T19" fmla="*/ 12 h 32"/>
                  <a:gd name="T20" fmla="*/ 12 w 19"/>
                  <a:gd name="T21" fmla="*/ 12 h 32"/>
                  <a:gd name="T22" fmla="*/ 12 w 19"/>
                  <a:gd name="T23" fmla="*/ 8 h 32"/>
                  <a:gd name="T24" fmla="*/ 19 w 19"/>
                  <a:gd name="T25" fmla="*/ 8 h 32"/>
                  <a:gd name="T26" fmla="*/ 19 w 19"/>
                  <a:gd name="T27" fmla="*/ 6 h 32"/>
                  <a:gd name="T28" fmla="*/ 14 w 19"/>
                  <a:gd name="T29" fmla="*/ 0 h 32"/>
                  <a:gd name="T30" fmla="*/ 6 w 19"/>
                  <a:gd name="T31" fmla="*/ 0 h 32"/>
                  <a:gd name="T32" fmla="*/ 0 w 19"/>
                  <a:gd name="T33" fmla="*/ 6 h 32"/>
                  <a:gd name="T34" fmla="*/ 0 w 19"/>
                  <a:gd name="T35" fmla="*/ 8 h 32"/>
                  <a:gd name="T36" fmla="*/ 7 w 19"/>
                  <a:gd name="T37" fmla="*/ 8 h 32"/>
                  <a:gd name="T38" fmla="*/ 7 w 19"/>
                  <a:gd name="T39" fmla="*/ 12 h 32"/>
                  <a:gd name="T40" fmla="*/ 0 w 19"/>
                  <a:gd name="T41" fmla="*/ 12 h 32"/>
                  <a:gd name="T42" fmla="*/ 0 w 19"/>
                  <a:gd name="T43" fmla="*/ 18 h 32"/>
                  <a:gd name="T44" fmla="*/ 7 w 19"/>
                  <a:gd name="T45" fmla="*/ 18 h 32"/>
                  <a:gd name="T46" fmla="*/ 7 w 19"/>
                  <a:gd name="T47" fmla="*/ 22 h 32"/>
                  <a:gd name="T48" fmla="*/ 0 w 19"/>
                  <a:gd name="T4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2">
                    <a:moveTo>
                      <a:pt x="0" y="22"/>
                    </a:moveTo>
                    <a:cubicBezTo>
                      <a:pt x="0" y="27"/>
                      <a:pt x="0" y="27"/>
                      <a:pt x="0" y="27"/>
                    </a:cubicBezTo>
                    <a:cubicBezTo>
                      <a:pt x="0" y="30"/>
                      <a:pt x="3" y="32"/>
                      <a:pt x="6" y="32"/>
                    </a:cubicBezTo>
                    <a:cubicBezTo>
                      <a:pt x="14" y="32"/>
                      <a:pt x="14" y="32"/>
                      <a:pt x="14" y="32"/>
                    </a:cubicBezTo>
                    <a:cubicBezTo>
                      <a:pt x="17" y="32"/>
                      <a:pt x="19" y="30"/>
                      <a:pt x="19" y="27"/>
                    </a:cubicBezTo>
                    <a:cubicBezTo>
                      <a:pt x="19" y="22"/>
                      <a:pt x="19" y="22"/>
                      <a:pt x="19" y="22"/>
                    </a:cubicBezTo>
                    <a:cubicBezTo>
                      <a:pt x="12" y="22"/>
                      <a:pt x="12" y="22"/>
                      <a:pt x="12" y="22"/>
                    </a:cubicBezTo>
                    <a:cubicBezTo>
                      <a:pt x="12" y="18"/>
                      <a:pt x="12" y="18"/>
                      <a:pt x="12" y="18"/>
                    </a:cubicBezTo>
                    <a:cubicBezTo>
                      <a:pt x="19" y="18"/>
                      <a:pt x="19" y="18"/>
                      <a:pt x="19" y="18"/>
                    </a:cubicBezTo>
                    <a:cubicBezTo>
                      <a:pt x="19" y="12"/>
                      <a:pt x="19" y="12"/>
                      <a:pt x="19" y="12"/>
                    </a:cubicBezTo>
                    <a:cubicBezTo>
                      <a:pt x="12" y="12"/>
                      <a:pt x="12" y="12"/>
                      <a:pt x="12" y="12"/>
                    </a:cubicBezTo>
                    <a:cubicBezTo>
                      <a:pt x="12" y="8"/>
                      <a:pt x="12" y="8"/>
                      <a:pt x="12" y="8"/>
                    </a:cubicBezTo>
                    <a:cubicBezTo>
                      <a:pt x="19" y="8"/>
                      <a:pt x="19" y="8"/>
                      <a:pt x="19" y="8"/>
                    </a:cubicBezTo>
                    <a:cubicBezTo>
                      <a:pt x="19" y="6"/>
                      <a:pt x="19" y="6"/>
                      <a:pt x="19" y="6"/>
                    </a:cubicBezTo>
                    <a:cubicBezTo>
                      <a:pt x="19" y="3"/>
                      <a:pt x="17" y="0"/>
                      <a:pt x="14" y="0"/>
                    </a:cubicBezTo>
                    <a:cubicBezTo>
                      <a:pt x="6" y="0"/>
                      <a:pt x="6" y="0"/>
                      <a:pt x="6" y="0"/>
                    </a:cubicBezTo>
                    <a:cubicBezTo>
                      <a:pt x="3" y="0"/>
                      <a:pt x="0" y="3"/>
                      <a:pt x="0" y="6"/>
                    </a:cubicBezTo>
                    <a:cubicBezTo>
                      <a:pt x="0" y="8"/>
                      <a:pt x="0" y="8"/>
                      <a:pt x="0" y="8"/>
                    </a:cubicBezTo>
                    <a:cubicBezTo>
                      <a:pt x="7" y="8"/>
                      <a:pt x="7" y="8"/>
                      <a:pt x="7" y="8"/>
                    </a:cubicBezTo>
                    <a:cubicBezTo>
                      <a:pt x="7" y="12"/>
                      <a:pt x="7" y="12"/>
                      <a:pt x="7" y="12"/>
                    </a:cubicBezTo>
                    <a:cubicBezTo>
                      <a:pt x="0" y="12"/>
                      <a:pt x="0" y="12"/>
                      <a:pt x="0" y="12"/>
                    </a:cubicBezTo>
                    <a:cubicBezTo>
                      <a:pt x="0" y="18"/>
                      <a:pt x="0" y="18"/>
                      <a:pt x="0" y="18"/>
                    </a:cubicBezTo>
                    <a:cubicBezTo>
                      <a:pt x="7" y="18"/>
                      <a:pt x="7" y="18"/>
                      <a:pt x="7" y="18"/>
                    </a:cubicBezTo>
                    <a:cubicBezTo>
                      <a:pt x="7" y="22"/>
                      <a:pt x="7" y="22"/>
                      <a:pt x="7" y="22"/>
                    </a:cubicBezTo>
                    <a:lnTo>
                      <a:pt x="0" y="22"/>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5" name="Freeform: Shape 272"/>
              <p:cNvSpPr>
                <a:spLocks/>
              </p:cNvSpPr>
              <p:nvPr/>
            </p:nvSpPr>
            <p:spPr bwMode="auto">
              <a:xfrm>
                <a:off x="3615860" y="1917068"/>
                <a:ext cx="132345" cy="83328"/>
              </a:xfrm>
              <a:custGeom>
                <a:avLst/>
                <a:gdLst>
                  <a:gd name="T0" fmla="*/ 0 w 30"/>
                  <a:gd name="T1" fmla="*/ 0 h 19"/>
                  <a:gd name="T2" fmla="*/ 10 w 30"/>
                  <a:gd name="T3" fmla="*/ 9 h 19"/>
                  <a:gd name="T4" fmla="*/ 13 w 30"/>
                  <a:gd name="T5" fmla="*/ 9 h 19"/>
                  <a:gd name="T6" fmla="*/ 13 w 30"/>
                  <a:gd name="T7" fmla="*/ 15 h 19"/>
                  <a:gd name="T8" fmla="*/ 9 w 30"/>
                  <a:gd name="T9" fmla="*/ 15 h 19"/>
                  <a:gd name="T10" fmla="*/ 9 w 30"/>
                  <a:gd name="T11" fmla="*/ 19 h 19"/>
                  <a:gd name="T12" fmla="*/ 21 w 30"/>
                  <a:gd name="T13" fmla="*/ 19 h 19"/>
                  <a:gd name="T14" fmla="*/ 21 w 30"/>
                  <a:gd name="T15" fmla="*/ 15 h 19"/>
                  <a:gd name="T16" fmla="*/ 17 w 30"/>
                  <a:gd name="T17" fmla="*/ 15 h 19"/>
                  <a:gd name="T18" fmla="*/ 17 w 30"/>
                  <a:gd name="T19" fmla="*/ 9 h 19"/>
                  <a:gd name="T20" fmla="*/ 20 w 30"/>
                  <a:gd name="T21" fmla="*/ 9 h 19"/>
                  <a:gd name="T22" fmla="*/ 30 w 30"/>
                  <a:gd name="T23" fmla="*/ 0 h 19"/>
                  <a:gd name="T24" fmla="*/ 26 w 30"/>
                  <a:gd name="T25" fmla="*/ 0 h 19"/>
                  <a:gd name="T26" fmla="*/ 20 w 30"/>
                  <a:gd name="T27" fmla="*/ 5 h 19"/>
                  <a:gd name="T28" fmla="*/ 10 w 30"/>
                  <a:gd name="T29" fmla="*/ 5 h 19"/>
                  <a:gd name="T30" fmla="*/ 4 w 30"/>
                  <a:gd name="T31" fmla="*/ 0 h 19"/>
                  <a:gd name="T32" fmla="*/ 0 w 30"/>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9">
                    <a:moveTo>
                      <a:pt x="0" y="0"/>
                    </a:moveTo>
                    <a:cubicBezTo>
                      <a:pt x="1" y="5"/>
                      <a:pt x="5" y="9"/>
                      <a:pt x="10" y="9"/>
                    </a:cubicBezTo>
                    <a:cubicBezTo>
                      <a:pt x="13" y="9"/>
                      <a:pt x="13" y="9"/>
                      <a:pt x="13" y="9"/>
                    </a:cubicBezTo>
                    <a:cubicBezTo>
                      <a:pt x="13" y="15"/>
                      <a:pt x="13" y="15"/>
                      <a:pt x="13" y="15"/>
                    </a:cubicBezTo>
                    <a:cubicBezTo>
                      <a:pt x="9" y="15"/>
                      <a:pt x="9" y="15"/>
                      <a:pt x="9" y="15"/>
                    </a:cubicBezTo>
                    <a:cubicBezTo>
                      <a:pt x="9" y="19"/>
                      <a:pt x="9" y="19"/>
                      <a:pt x="9" y="19"/>
                    </a:cubicBezTo>
                    <a:cubicBezTo>
                      <a:pt x="21" y="19"/>
                      <a:pt x="21" y="19"/>
                      <a:pt x="21" y="19"/>
                    </a:cubicBezTo>
                    <a:cubicBezTo>
                      <a:pt x="21" y="15"/>
                      <a:pt x="21" y="15"/>
                      <a:pt x="21" y="15"/>
                    </a:cubicBezTo>
                    <a:cubicBezTo>
                      <a:pt x="17" y="15"/>
                      <a:pt x="17" y="15"/>
                      <a:pt x="17" y="15"/>
                    </a:cubicBezTo>
                    <a:cubicBezTo>
                      <a:pt x="17" y="9"/>
                      <a:pt x="17" y="9"/>
                      <a:pt x="17" y="9"/>
                    </a:cubicBezTo>
                    <a:cubicBezTo>
                      <a:pt x="20" y="9"/>
                      <a:pt x="20" y="9"/>
                      <a:pt x="20" y="9"/>
                    </a:cubicBezTo>
                    <a:cubicBezTo>
                      <a:pt x="25" y="9"/>
                      <a:pt x="29" y="5"/>
                      <a:pt x="30" y="0"/>
                    </a:cubicBezTo>
                    <a:cubicBezTo>
                      <a:pt x="26" y="0"/>
                      <a:pt x="26" y="0"/>
                      <a:pt x="26" y="0"/>
                    </a:cubicBezTo>
                    <a:cubicBezTo>
                      <a:pt x="25" y="2"/>
                      <a:pt x="23" y="5"/>
                      <a:pt x="20" y="5"/>
                    </a:cubicBezTo>
                    <a:cubicBezTo>
                      <a:pt x="10" y="5"/>
                      <a:pt x="10" y="5"/>
                      <a:pt x="10" y="5"/>
                    </a:cubicBezTo>
                    <a:cubicBezTo>
                      <a:pt x="7" y="5"/>
                      <a:pt x="4" y="2"/>
                      <a:pt x="4" y="0"/>
                    </a:cubicBezTo>
                    <a:lnTo>
                      <a:pt x="0" y="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6" name="Freeform: Shape 273"/>
              <p:cNvSpPr>
                <a:spLocks/>
              </p:cNvSpPr>
              <p:nvPr/>
            </p:nvSpPr>
            <p:spPr bwMode="auto">
              <a:xfrm>
                <a:off x="5369426" y="2200138"/>
                <a:ext cx="269591" cy="136021"/>
              </a:xfrm>
              <a:custGeom>
                <a:avLst/>
                <a:gdLst>
                  <a:gd name="T0" fmla="*/ 53 w 61"/>
                  <a:gd name="T1" fmla="*/ 22 h 31"/>
                  <a:gd name="T2" fmla="*/ 61 w 61"/>
                  <a:gd name="T3" fmla="*/ 11 h 31"/>
                  <a:gd name="T4" fmla="*/ 53 w 61"/>
                  <a:gd name="T5" fmla="*/ 1 h 31"/>
                  <a:gd name="T6" fmla="*/ 53 w 61"/>
                  <a:gd name="T7" fmla="*/ 5 h 31"/>
                  <a:gd name="T8" fmla="*/ 57 w 61"/>
                  <a:gd name="T9" fmla="*/ 11 h 31"/>
                  <a:gd name="T10" fmla="*/ 53 w 61"/>
                  <a:gd name="T11" fmla="*/ 17 h 31"/>
                  <a:gd name="T12" fmla="*/ 53 w 61"/>
                  <a:gd name="T13" fmla="*/ 22 h 31"/>
                  <a:gd name="T14" fmla="*/ 26 w 61"/>
                  <a:gd name="T15" fmla="*/ 31 h 31"/>
                  <a:gd name="T16" fmla="*/ 46 w 61"/>
                  <a:gd name="T17" fmla="*/ 21 h 31"/>
                  <a:gd name="T18" fmla="*/ 51 w 61"/>
                  <a:gd name="T19" fmla="*/ 22 h 31"/>
                  <a:gd name="T20" fmla="*/ 53 w 61"/>
                  <a:gd name="T21" fmla="*/ 22 h 31"/>
                  <a:gd name="T22" fmla="*/ 53 w 61"/>
                  <a:gd name="T23" fmla="*/ 17 h 31"/>
                  <a:gd name="T24" fmla="*/ 51 w 61"/>
                  <a:gd name="T25" fmla="*/ 17 h 31"/>
                  <a:gd name="T26" fmla="*/ 49 w 61"/>
                  <a:gd name="T27" fmla="*/ 17 h 31"/>
                  <a:gd name="T28" fmla="*/ 52 w 61"/>
                  <a:gd name="T29" fmla="*/ 5 h 31"/>
                  <a:gd name="T30" fmla="*/ 52 w 61"/>
                  <a:gd name="T31" fmla="*/ 5 h 31"/>
                  <a:gd name="T32" fmla="*/ 52 w 61"/>
                  <a:gd name="T33" fmla="*/ 5 h 31"/>
                  <a:gd name="T34" fmla="*/ 53 w 61"/>
                  <a:gd name="T35" fmla="*/ 5 h 31"/>
                  <a:gd name="T36" fmla="*/ 53 w 61"/>
                  <a:gd name="T37" fmla="*/ 1 h 31"/>
                  <a:gd name="T38" fmla="*/ 51 w 61"/>
                  <a:gd name="T39" fmla="*/ 0 h 31"/>
                  <a:gd name="T40" fmla="*/ 51 w 61"/>
                  <a:gd name="T41" fmla="*/ 0 h 31"/>
                  <a:gd name="T42" fmla="*/ 1 w 61"/>
                  <a:gd name="T43" fmla="*/ 0 h 31"/>
                  <a:gd name="T44" fmla="*/ 0 w 61"/>
                  <a:gd name="T45" fmla="*/ 5 h 31"/>
                  <a:gd name="T46" fmla="*/ 26 w 61"/>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31">
                    <a:moveTo>
                      <a:pt x="53" y="22"/>
                    </a:moveTo>
                    <a:cubicBezTo>
                      <a:pt x="58" y="21"/>
                      <a:pt x="61" y="16"/>
                      <a:pt x="61" y="11"/>
                    </a:cubicBezTo>
                    <a:cubicBezTo>
                      <a:pt x="61" y="6"/>
                      <a:pt x="58" y="1"/>
                      <a:pt x="53" y="1"/>
                    </a:cubicBezTo>
                    <a:cubicBezTo>
                      <a:pt x="53" y="5"/>
                      <a:pt x="53" y="5"/>
                      <a:pt x="53" y="5"/>
                    </a:cubicBezTo>
                    <a:cubicBezTo>
                      <a:pt x="55" y="6"/>
                      <a:pt x="57" y="8"/>
                      <a:pt x="57" y="11"/>
                    </a:cubicBezTo>
                    <a:cubicBezTo>
                      <a:pt x="57" y="14"/>
                      <a:pt x="55" y="16"/>
                      <a:pt x="53" y="17"/>
                    </a:cubicBezTo>
                    <a:lnTo>
                      <a:pt x="53" y="22"/>
                    </a:lnTo>
                    <a:close/>
                    <a:moveTo>
                      <a:pt x="26" y="31"/>
                    </a:moveTo>
                    <a:cubicBezTo>
                      <a:pt x="34" y="31"/>
                      <a:pt x="41" y="27"/>
                      <a:pt x="46" y="21"/>
                    </a:cubicBezTo>
                    <a:cubicBezTo>
                      <a:pt x="47" y="22"/>
                      <a:pt x="49" y="22"/>
                      <a:pt x="51" y="22"/>
                    </a:cubicBezTo>
                    <a:cubicBezTo>
                      <a:pt x="51" y="22"/>
                      <a:pt x="52" y="22"/>
                      <a:pt x="53" y="22"/>
                    </a:cubicBezTo>
                    <a:cubicBezTo>
                      <a:pt x="53" y="17"/>
                      <a:pt x="53" y="17"/>
                      <a:pt x="53" y="17"/>
                    </a:cubicBezTo>
                    <a:cubicBezTo>
                      <a:pt x="52" y="17"/>
                      <a:pt x="51" y="17"/>
                      <a:pt x="51" y="17"/>
                    </a:cubicBezTo>
                    <a:cubicBezTo>
                      <a:pt x="50" y="17"/>
                      <a:pt x="49" y="17"/>
                      <a:pt x="49" y="17"/>
                    </a:cubicBezTo>
                    <a:cubicBezTo>
                      <a:pt x="51" y="13"/>
                      <a:pt x="52" y="9"/>
                      <a:pt x="52" y="5"/>
                    </a:cubicBezTo>
                    <a:cubicBezTo>
                      <a:pt x="52" y="5"/>
                      <a:pt x="52" y="5"/>
                      <a:pt x="52" y="5"/>
                    </a:cubicBezTo>
                    <a:cubicBezTo>
                      <a:pt x="52" y="5"/>
                      <a:pt x="52" y="5"/>
                      <a:pt x="52" y="5"/>
                    </a:cubicBezTo>
                    <a:cubicBezTo>
                      <a:pt x="52" y="5"/>
                      <a:pt x="52" y="5"/>
                      <a:pt x="53" y="5"/>
                    </a:cubicBezTo>
                    <a:cubicBezTo>
                      <a:pt x="53" y="1"/>
                      <a:pt x="53" y="1"/>
                      <a:pt x="53" y="1"/>
                    </a:cubicBezTo>
                    <a:cubicBezTo>
                      <a:pt x="52" y="0"/>
                      <a:pt x="52" y="0"/>
                      <a:pt x="51" y="0"/>
                    </a:cubicBezTo>
                    <a:cubicBezTo>
                      <a:pt x="51" y="0"/>
                      <a:pt x="51" y="0"/>
                      <a:pt x="51" y="0"/>
                    </a:cubicBezTo>
                    <a:cubicBezTo>
                      <a:pt x="1" y="0"/>
                      <a:pt x="1" y="0"/>
                      <a:pt x="1" y="0"/>
                    </a:cubicBezTo>
                    <a:cubicBezTo>
                      <a:pt x="0" y="2"/>
                      <a:pt x="0" y="3"/>
                      <a:pt x="0" y="5"/>
                    </a:cubicBezTo>
                    <a:cubicBezTo>
                      <a:pt x="0" y="19"/>
                      <a:pt x="12" y="31"/>
                      <a:pt x="26" y="31"/>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7" name="Rectangle 274"/>
              <p:cNvSpPr>
                <a:spLocks/>
              </p:cNvSpPr>
              <p:nvPr/>
            </p:nvSpPr>
            <p:spPr bwMode="auto">
              <a:xfrm>
                <a:off x="5369426" y="2345962"/>
                <a:ext cx="247533" cy="22057"/>
              </a:xfrm>
              <a:prstGeom prst="rect">
                <a:avLst/>
              </a:pr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248" name="Freeform: Shape 275"/>
              <p:cNvSpPr>
                <a:spLocks/>
              </p:cNvSpPr>
              <p:nvPr/>
            </p:nvSpPr>
            <p:spPr bwMode="auto">
              <a:xfrm>
                <a:off x="5427020" y="2080048"/>
                <a:ext cx="44115" cy="115189"/>
              </a:xfrm>
              <a:custGeom>
                <a:avLst/>
                <a:gdLst>
                  <a:gd name="T0" fmla="*/ 3 w 10"/>
                  <a:gd name="T1" fmla="*/ 19 h 26"/>
                  <a:gd name="T2" fmla="*/ 5 w 10"/>
                  <a:gd name="T3" fmla="*/ 25 h 26"/>
                  <a:gd name="T4" fmla="*/ 9 w 10"/>
                  <a:gd name="T5" fmla="*/ 16 h 26"/>
                  <a:gd name="T6" fmla="*/ 7 w 10"/>
                  <a:gd name="T7" fmla="*/ 11 h 26"/>
                  <a:gd name="T8" fmla="*/ 6 w 10"/>
                  <a:gd name="T9" fmla="*/ 7 h 26"/>
                  <a:gd name="T10" fmla="*/ 4 w 10"/>
                  <a:gd name="T11" fmla="*/ 2 h 26"/>
                  <a:gd name="T12" fmla="*/ 1 w 10"/>
                  <a:gd name="T13" fmla="*/ 11 h 26"/>
                  <a:gd name="T14" fmla="*/ 3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3" y="19"/>
                    </a:moveTo>
                    <a:cubicBezTo>
                      <a:pt x="0" y="21"/>
                      <a:pt x="2" y="26"/>
                      <a:pt x="5" y="25"/>
                    </a:cubicBezTo>
                    <a:cubicBezTo>
                      <a:pt x="9" y="23"/>
                      <a:pt x="10" y="19"/>
                      <a:pt x="9" y="16"/>
                    </a:cubicBezTo>
                    <a:cubicBezTo>
                      <a:pt x="9" y="14"/>
                      <a:pt x="7" y="12"/>
                      <a:pt x="7" y="11"/>
                    </a:cubicBezTo>
                    <a:cubicBezTo>
                      <a:pt x="6" y="10"/>
                      <a:pt x="5" y="7"/>
                      <a:pt x="6" y="7"/>
                    </a:cubicBezTo>
                    <a:cubicBezTo>
                      <a:pt x="9" y="5"/>
                      <a:pt x="7" y="0"/>
                      <a:pt x="4" y="2"/>
                    </a:cubicBezTo>
                    <a:cubicBezTo>
                      <a:pt x="1" y="4"/>
                      <a:pt x="0" y="8"/>
                      <a:pt x="1" y="11"/>
                    </a:cubicBezTo>
                    <a:cubicBezTo>
                      <a:pt x="1" y="12"/>
                      <a:pt x="6" y="19"/>
                      <a:pt x="3" y="19"/>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49" name="Freeform: Shape 276"/>
              <p:cNvSpPr>
                <a:spLocks/>
              </p:cNvSpPr>
              <p:nvPr/>
            </p:nvSpPr>
            <p:spPr bwMode="auto">
              <a:xfrm>
                <a:off x="5488291" y="2080048"/>
                <a:ext cx="44115" cy="115189"/>
              </a:xfrm>
              <a:custGeom>
                <a:avLst/>
                <a:gdLst>
                  <a:gd name="T0" fmla="*/ 4 w 10"/>
                  <a:gd name="T1" fmla="*/ 19 h 26"/>
                  <a:gd name="T2" fmla="*/ 5 w 10"/>
                  <a:gd name="T3" fmla="*/ 25 h 26"/>
                  <a:gd name="T4" fmla="*/ 9 w 10"/>
                  <a:gd name="T5" fmla="*/ 16 h 26"/>
                  <a:gd name="T6" fmla="*/ 7 w 10"/>
                  <a:gd name="T7" fmla="*/ 11 h 26"/>
                  <a:gd name="T8" fmla="*/ 7 w 10"/>
                  <a:gd name="T9" fmla="*/ 7 h 26"/>
                  <a:gd name="T10" fmla="*/ 4 w 10"/>
                  <a:gd name="T11" fmla="*/ 2 h 26"/>
                  <a:gd name="T12" fmla="*/ 1 w 10"/>
                  <a:gd name="T13" fmla="*/ 11 h 26"/>
                  <a:gd name="T14" fmla="*/ 4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4" y="19"/>
                    </a:moveTo>
                    <a:cubicBezTo>
                      <a:pt x="1" y="21"/>
                      <a:pt x="2" y="26"/>
                      <a:pt x="5" y="25"/>
                    </a:cubicBezTo>
                    <a:cubicBezTo>
                      <a:pt x="9" y="23"/>
                      <a:pt x="10" y="19"/>
                      <a:pt x="9" y="16"/>
                    </a:cubicBezTo>
                    <a:cubicBezTo>
                      <a:pt x="9" y="14"/>
                      <a:pt x="8" y="12"/>
                      <a:pt x="7" y="11"/>
                    </a:cubicBezTo>
                    <a:cubicBezTo>
                      <a:pt x="6" y="10"/>
                      <a:pt x="5" y="7"/>
                      <a:pt x="7" y="7"/>
                    </a:cubicBezTo>
                    <a:cubicBezTo>
                      <a:pt x="10" y="5"/>
                      <a:pt x="7" y="0"/>
                      <a:pt x="4" y="2"/>
                    </a:cubicBezTo>
                    <a:cubicBezTo>
                      <a:pt x="1" y="4"/>
                      <a:pt x="0" y="8"/>
                      <a:pt x="1" y="11"/>
                    </a:cubicBezTo>
                    <a:cubicBezTo>
                      <a:pt x="2" y="12"/>
                      <a:pt x="6" y="19"/>
                      <a:pt x="4" y="19"/>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0" name="Freeform: Shape 277"/>
              <p:cNvSpPr>
                <a:spLocks/>
              </p:cNvSpPr>
              <p:nvPr/>
            </p:nvSpPr>
            <p:spPr bwMode="auto">
              <a:xfrm>
                <a:off x="4794707" y="1638899"/>
                <a:ext cx="220574" cy="220574"/>
              </a:xfrm>
              <a:custGeom>
                <a:avLst/>
                <a:gdLst>
                  <a:gd name="T0" fmla="*/ 25 w 50"/>
                  <a:gd name="T1" fmla="*/ 47 h 50"/>
                  <a:gd name="T2" fmla="*/ 29 w 50"/>
                  <a:gd name="T3" fmla="*/ 46 h 50"/>
                  <a:gd name="T4" fmla="*/ 30 w 50"/>
                  <a:gd name="T5" fmla="*/ 50 h 50"/>
                  <a:gd name="T6" fmla="*/ 39 w 50"/>
                  <a:gd name="T7" fmla="*/ 46 h 50"/>
                  <a:gd name="T8" fmla="*/ 38 w 50"/>
                  <a:gd name="T9" fmla="*/ 43 h 50"/>
                  <a:gd name="T10" fmla="*/ 43 w 50"/>
                  <a:gd name="T11" fmla="*/ 37 h 50"/>
                  <a:gd name="T12" fmla="*/ 46 w 50"/>
                  <a:gd name="T13" fmla="*/ 39 h 50"/>
                  <a:gd name="T14" fmla="*/ 50 w 50"/>
                  <a:gd name="T15" fmla="*/ 30 h 50"/>
                  <a:gd name="T16" fmla="*/ 46 w 50"/>
                  <a:gd name="T17" fmla="*/ 29 h 50"/>
                  <a:gd name="T18" fmla="*/ 46 w 50"/>
                  <a:gd name="T19" fmla="*/ 21 h 50"/>
                  <a:gd name="T20" fmla="*/ 50 w 50"/>
                  <a:gd name="T21" fmla="*/ 20 h 50"/>
                  <a:gd name="T22" fmla="*/ 46 w 50"/>
                  <a:gd name="T23" fmla="*/ 11 h 50"/>
                  <a:gd name="T24" fmla="*/ 43 w 50"/>
                  <a:gd name="T25" fmla="*/ 12 h 50"/>
                  <a:gd name="T26" fmla="*/ 37 w 50"/>
                  <a:gd name="T27" fmla="*/ 7 h 50"/>
                  <a:gd name="T28" fmla="*/ 39 w 50"/>
                  <a:gd name="T29" fmla="*/ 4 h 50"/>
                  <a:gd name="T30" fmla="*/ 30 w 50"/>
                  <a:gd name="T31" fmla="*/ 0 h 50"/>
                  <a:gd name="T32" fmla="*/ 29 w 50"/>
                  <a:gd name="T33" fmla="*/ 4 h 50"/>
                  <a:gd name="T34" fmla="*/ 25 w 50"/>
                  <a:gd name="T35" fmla="*/ 3 h 50"/>
                  <a:gd name="T36" fmla="*/ 25 w 50"/>
                  <a:gd name="T37" fmla="*/ 10 h 50"/>
                  <a:gd name="T38" fmla="*/ 38 w 50"/>
                  <a:gd name="T39" fmla="*/ 19 h 50"/>
                  <a:gd name="T40" fmla="*/ 31 w 50"/>
                  <a:gd name="T41" fmla="*/ 38 h 50"/>
                  <a:gd name="T42" fmla="*/ 25 w 50"/>
                  <a:gd name="T43" fmla="*/ 40 h 50"/>
                  <a:gd name="T44" fmla="*/ 25 w 50"/>
                  <a:gd name="T45" fmla="*/ 40 h 50"/>
                  <a:gd name="T46" fmla="*/ 25 w 50"/>
                  <a:gd name="T47" fmla="*/ 47 h 50"/>
                  <a:gd name="T48" fmla="*/ 4 w 50"/>
                  <a:gd name="T49" fmla="*/ 29 h 50"/>
                  <a:gd name="T50" fmla="*/ 0 w 50"/>
                  <a:gd name="T51" fmla="*/ 31 h 50"/>
                  <a:gd name="T52" fmla="*/ 4 w 50"/>
                  <a:gd name="T53" fmla="*/ 39 h 50"/>
                  <a:gd name="T54" fmla="*/ 7 w 50"/>
                  <a:gd name="T55" fmla="*/ 38 h 50"/>
                  <a:gd name="T56" fmla="*/ 13 w 50"/>
                  <a:gd name="T57" fmla="*/ 43 h 50"/>
                  <a:gd name="T58" fmla="*/ 11 w 50"/>
                  <a:gd name="T59" fmla="*/ 46 h 50"/>
                  <a:gd name="T60" fmla="*/ 20 w 50"/>
                  <a:gd name="T61" fmla="*/ 50 h 50"/>
                  <a:gd name="T62" fmla="*/ 21 w 50"/>
                  <a:gd name="T63" fmla="*/ 46 h 50"/>
                  <a:gd name="T64" fmla="*/ 25 w 50"/>
                  <a:gd name="T65" fmla="*/ 47 h 50"/>
                  <a:gd name="T66" fmla="*/ 25 w 50"/>
                  <a:gd name="T67" fmla="*/ 40 h 50"/>
                  <a:gd name="T68" fmla="*/ 12 w 50"/>
                  <a:gd name="T69" fmla="*/ 31 h 50"/>
                  <a:gd name="T70" fmla="*/ 19 w 50"/>
                  <a:gd name="T71" fmla="*/ 12 h 50"/>
                  <a:gd name="T72" fmla="*/ 19 w 50"/>
                  <a:gd name="T73" fmla="*/ 12 h 50"/>
                  <a:gd name="T74" fmla="*/ 25 w 50"/>
                  <a:gd name="T75" fmla="*/ 10 h 50"/>
                  <a:gd name="T76" fmla="*/ 25 w 50"/>
                  <a:gd name="T77" fmla="*/ 10 h 50"/>
                  <a:gd name="T78" fmla="*/ 25 w 50"/>
                  <a:gd name="T79" fmla="*/ 3 h 50"/>
                  <a:gd name="T80" fmla="*/ 21 w 50"/>
                  <a:gd name="T81" fmla="*/ 4 h 50"/>
                  <a:gd name="T82" fmla="*/ 19 w 50"/>
                  <a:gd name="T83" fmla="*/ 0 h 50"/>
                  <a:gd name="T84" fmla="*/ 11 w 50"/>
                  <a:gd name="T85" fmla="*/ 4 h 50"/>
                  <a:gd name="T86" fmla="*/ 12 w 50"/>
                  <a:gd name="T87" fmla="*/ 7 h 50"/>
                  <a:gd name="T88" fmla="*/ 7 w 50"/>
                  <a:gd name="T89" fmla="*/ 13 h 50"/>
                  <a:gd name="T90" fmla="*/ 4 w 50"/>
                  <a:gd name="T91" fmla="*/ 11 h 50"/>
                  <a:gd name="T92" fmla="*/ 0 w 50"/>
                  <a:gd name="T93" fmla="*/ 20 h 50"/>
                  <a:gd name="T94" fmla="*/ 4 w 50"/>
                  <a:gd name="T95" fmla="*/ 21 h 50"/>
                  <a:gd name="T96" fmla="*/ 4 w 50"/>
                  <a:gd name="T9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0">
                    <a:moveTo>
                      <a:pt x="25" y="47"/>
                    </a:moveTo>
                    <a:cubicBezTo>
                      <a:pt x="26" y="47"/>
                      <a:pt x="28" y="47"/>
                      <a:pt x="29" y="46"/>
                    </a:cubicBezTo>
                    <a:cubicBezTo>
                      <a:pt x="30" y="50"/>
                      <a:pt x="30" y="50"/>
                      <a:pt x="30" y="50"/>
                    </a:cubicBezTo>
                    <a:cubicBezTo>
                      <a:pt x="39" y="46"/>
                      <a:pt x="39" y="46"/>
                      <a:pt x="39" y="46"/>
                    </a:cubicBezTo>
                    <a:cubicBezTo>
                      <a:pt x="38" y="43"/>
                      <a:pt x="38" y="43"/>
                      <a:pt x="38" y="43"/>
                    </a:cubicBezTo>
                    <a:cubicBezTo>
                      <a:pt x="40" y="41"/>
                      <a:pt x="41" y="39"/>
                      <a:pt x="43" y="37"/>
                    </a:cubicBezTo>
                    <a:cubicBezTo>
                      <a:pt x="46" y="39"/>
                      <a:pt x="46" y="39"/>
                      <a:pt x="46" y="39"/>
                    </a:cubicBezTo>
                    <a:cubicBezTo>
                      <a:pt x="50" y="30"/>
                      <a:pt x="50" y="30"/>
                      <a:pt x="50" y="30"/>
                    </a:cubicBezTo>
                    <a:cubicBezTo>
                      <a:pt x="46" y="29"/>
                      <a:pt x="46" y="29"/>
                      <a:pt x="46" y="29"/>
                    </a:cubicBezTo>
                    <a:cubicBezTo>
                      <a:pt x="47" y="26"/>
                      <a:pt x="47" y="24"/>
                      <a:pt x="46" y="21"/>
                    </a:cubicBezTo>
                    <a:cubicBezTo>
                      <a:pt x="50" y="20"/>
                      <a:pt x="50" y="20"/>
                      <a:pt x="50" y="20"/>
                    </a:cubicBezTo>
                    <a:cubicBezTo>
                      <a:pt x="46" y="11"/>
                      <a:pt x="46" y="11"/>
                      <a:pt x="46" y="11"/>
                    </a:cubicBezTo>
                    <a:cubicBezTo>
                      <a:pt x="43" y="12"/>
                      <a:pt x="43" y="12"/>
                      <a:pt x="43" y="12"/>
                    </a:cubicBezTo>
                    <a:cubicBezTo>
                      <a:pt x="41" y="10"/>
                      <a:pt x="39" y="9"/>
                      <a:pt x="37" y="7"/>
                    </a:cubicBezTo>
                    <a:cubicBezTo>
                      <a:pt x="39" y="4"/>
                      <a:pt x="39" y="4"/>
                      <a:pt x="39" y="4"/>
                    </a:cubicBezTo>
                    <a:cubicBezTo>
                      <a:pt x="30" y="0"/>
                      <a:pt x="30" y="0"/>
                      <a:pt x="30" y="0"/>
                    </a:cubicBezTo>
                    <a:cubicBezTo>
                      <a:pt x="29" y="4"/>
                      <a:pt x="29" y="4"/>
                      <a:pt x="29" y="4"/>
                    </a:cubicBezTo>
                    <a:cubicBezTo>
                      <a:pt x="27" y="3"/>
                      <a:pt x="26" y="3"/>
                      <a:pt x="25" y="3"/>
                    </a:cubicBezTo>
                    <a:cubicBezTo>
                      <a:pt x="25" y="10"/>
                      <a:pt x="25" y="10"/>
                      <a:pt x="25" y="10"/>
                    </a:cubicBezTo>
                    <a:cubicBezTo>
                      <a:pt x="31" y="10"/>
                      <a:pt x="36" y="14"/>
                      <a:pt x="38" y="19"/>
                    </a:cubicBezTo>
                    <a:cubicBezTo>
                      <a:pt x="42" y="27"/>
                      <a:pt x="38" y="35"/>
                      <a:pt x="31" y="38"/>
                    </a:cubicBezTo>
                    <a:cubicBezTo>
                      <a:pt x="29" y="39"/>
                      <a:pt x="27" y="40"/>
                      <a:pt x="25" y="40"/>
                    </a:cubicBezTo>
                    <a:cubicBezTo>
                      <a:pt x="25" y="40"/>
                      <a:pt x="25" y="40"/>
                      <a:pt x="25" y="40"/>
                    </a:cubicBezTo>
                    <a:lnTo>
                      <a:pt x="25" y="47"/>
                    </a:lnTo>
                    <a:close/>
                    <a:moveTo>
                      <a:pt x="4" y="29"/>
                    </a:moveTo>
                    <a:cubicBezTo>
                      <a:pt x="0" y="31"/>
                      <a:pt x="0" y="31"/>
                      <a:pt x="0" y="31"/>
                    </a:cubicBezTo>
                    <a:cubicBezTo>
                      <a:pt x="4" y="39"/>
                      <a:pt x="4" y="39"/>
                      <a:pt x="4" y="39"/>
                    </a:cubicBezTo>
                    <a:cubicBezTo>
                      <a:pt x="7" y="38"/>
                      <a:pt x="7" y="38"/>
                      <a:pt x="7" y="38"/>
                    </a:cubicBezTo>
                    <a:cubicBezTo>
                      <a:pt x="9" y="40"/>
                      <a:pt x="11" y="42"/>
                      <a:pt x="13" y="43"/>
                    </a:cubicBezTo>
                    <a:cubicBezTo>
                      <a:pt x="11" y="46"/>
                      <a:pt x="11" y="46"/>
                      <a:pt x="11" y="46"/>
                    </a:cubicBezTo>
                    <a:cubicBezTo>
                      <a:pt x="20" y="50"/>
                      <a:pt x="20" y="50"/>
                      <a:pt x="20" y="50"/>
                    </a:cubicBezTo>
                    <a:cubicBezTo>
                      <a:pt x="21" y="46"/>
                      <a:pt x="21" y="46"/>
                      <a:pt x="21" y="46"/>
                    </a:cubicBezTo>
                    <a:cubicBezTo>
                      <a:pt x="23" y="47"/>
                      <a:pt x="24" y="47"/>
                      <a:pt x="25" y="47"/>
                    </a:cubicBezTo>
                    <a:cubicBezTo>
                      <a:pt x="25" y="40"/>
                      <a:pt x="25" y="40"/>
                      <a:pt x="25" y="40"/>
                    </a:cubicBezTo>
                    <a:cubicBezTo>
                      <a:pt x="19" y="40"/>
                      <a:pt x="14" y="36"/>
                      <a:pt x="12" y="31"/>
                    </a:cubicBezTo>
                    <a:cubicBezTo>
                      <a:pt x="8" y="23"/>
                      <a:pt x="12" y="15"/>
                      <a:pt x="19" y="12"/>
                    </a:cubicBezTo>
                    <a:cubicBezTo>
                      <a:pt x="19" y="12"/>
                      <a:pt x="19" y="12"/>
                      <a:pt x="19" y="12"/>
                    </a:cubicBezTo>
                    <a:cubicBezTo>
                      <a:pt x="21" y="11"/>
                      <a:pt x="23" y="10"/>
                      <a:pt x="25" y="10"/>
                    </a:cubicBezTo>
                    <a:cubicBezTo>
                      <a:pt x="25" y="10"/>
                      <a:pt x="25" y="10"/>
                      <a:pt x="25" y="10"/>
                    </a:cubicBezTo>
                    <a:cubicBezTo>
                      <a:pt x="25" y="3"/>
                      <a:pt x="25" y="3"/>
                      <a:pt x="25" y="3"/>
                    </a:cubicBezTo>
                    <a:cubicBezTo>
                      <a:pt x="24" y="3"/>
                      <a:pt x="22" y="3"/>
                      <a:pt x="21" y="4"/>
                    </a:cubicBezTo>
                    <a:cubicBezTo>
                      <a:pt x="19" y="0"/>
                      <a:pt x="19" y="0"/>
                      <a:pt x="19" y="0"/>
                    </a:cubicBezTo>
                    <a:cubicBezTo>
                      <a:pt x="11" y="4"/>
                      <a:pt x="11" y="4"/>
                      <a:pt x="11" y="4"/>
                    </a:cubicBezTo>
                    <a:cubicBezTo>
                      <a:pt x="12" y="7"/>
                      <a:pt x="12" y="7"/>
                      <a:pt x="12" y="7"/>
                    </a:cubicBezTo>
                    <a:cubicBezTo>
                      <a:pt x="10" y="9"/>
                      <a:pt x="8" y="11"/>
                      <a:pt x="7" y="13"/>
                    </a:cubicBezTo>
                    <a:cubicBezTo>
                      <a:pt x="4" y="11"/>
                      <a:pt x="4" y="11"/>
                      <a:pt x="4" y="11"/>
                    </a:cubicBezTo>
                    <a:cubicBezTo>
                      <a:pt x="0" y="20"/>
                      <a:pt x="0" y="20"/>
                      <a:pt x="0" y="20"/>
                    </a:cubicBezTo>
                    <a:cubicBezTo>
                      <a:pt x="4" y="21"/>
                      <a:pt x="4" y="21"/>
                      <a:pt x="4" y="21"/>
                    </a:cubicBezTo>
                    <a:cubicBezTo>
                      <a:pt x="3" y="24"/>
                      <a:pt x="3" y="27"/>
                      <a:pt x="4" y="29"/>
                    </a:cubicBez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1" name="Freeform: Shape 278"/>
              <p:cNvSpPr>
                <a:spLocks/>
              </p:cNvSpPr>
              <p:nvPr/>
            </p:nvSpPr>
            <p:spPr bwMode="auto">
              <a:xfrm>
                <a:off x="4163620" y="3246641"/>
                <a:ext cx="225476" cy="229152"/>
              </a:xfrm>
              <a:custGeom>
                <a:avLst/>
                <a:gdLst>
                  <a:gd name="T0" fmla="*/ 38 w 51"/>
                  <a:gd name="T1" fmla="*/ 52 h 52"/>
                  <a:gd name="T2" fmla="*/ 35 w 51"/>
                  <a:gd name="T3" fmla="*/ 52 h 52"/>
                  <a:gd name="T4" fmla="*/ 34 w 51"/>
                  <a:gd name="T5" fmla="*/ 51 h 52"/>
                  <a:gd name="T6" fmla="*/ 30 w 51"/>
                  <a:gd name="T7" fmla="*/ 49 h 52"/>
                  <a:gd name="T8" fmla="*/ 12 w 51"/>
                  <a:gd name="T9" fmla="*/ 49 h 52"/>
                  <a:gd name="T10" fmla="*/ 8 w 51"/>
                  <a:gd name="T11" fmla="*/ 47 h 52"/>
                  <a:gd name="T12" fmla="*/ 1 w 51"/>
                  <a:gd name="T13" fmla="*/ 25 h 52"/>
                  <a:gd name="T14" fmla="*/ 4 w 51"/>
                  <a:gd name="T15" fmla="*/ 20 h 52"/>
                  <a:gd name="T16" fmla="*/ 20 w 51"/>
                  <a:gd name="T17" fmla="*/ 20 h 52"/>
                  <a:gd name="T18" fmla="*/ 19 w 51"/>
                  <a:gd name="T19" fmla="*/ 15 h 52"/>
                  <a:gd name="T20" fmla="*/ 16 w 51"/>
                  <a:gd name="T21" fmla="*/ 7 h 52"/>
                  <a:gd name="T22" fmla="*/ 18 w 51"/>
                  <a:gd name="T23" fmla="*/ 3 h 52"/>
                  <a:gd name="T24" fmla="*/ 24 w 51"/>
                  <a:gd name="T25" fmla="*/ 3 h 52"/>
                  <a:gd name="T26" fmla="*/ 28 w 51"/>
                  <a:gd name="T27" fmla="*/ 13 h 52"/>
                  <a:gd name="T28" fmla="*/ 38 w 51"/>
                  <a:gd name="T29" fmla="*/ 25 h 52"/>
                  <a:gd name="T30" fmla="*/ 40 w 51"/>
                  <a:gd name="T31" fmla="*/ 27 h 52"/>
                  <a:gd name="T32" fmla="*/ 50 w 51"/>
                  <a:gd name="T33" fmla="*/ 37 h 52"/>
                  <a:gd name="T34" fmla="*/ 50 w 51"/>
                  <a:gd name="T35" fmla="*/ 40 h 52"/>
                  <a:gd name="T36" fmla="*/ 38 w 5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2">
                    <a:moveTo>
                      <a:pt x="38" y="52"/>
                    </a:moveTo>
                    <a:cubicBezTo>
                      <a:pt x="37" y="52"/>
                      <a:pt x="36" y="52"/>
                      <a:pt x="35" y="52"/>
                    </a:cubicBezTo>
                    <a:cubicBezTo>
                      <a:pt x="34" y="51"/>
                      <a:pt x="34" y="51"/>
                      <a:pt x="34" y="51"/>
                    </a:cubicBezTo>
                    <a:cubicBezTo>
                      <a:pt x="33" y="50"/>
                      <a:pt x="31" y="49"/>
                      <a:pt x="30" y="49"/>
                    </a:cubicBezTo>
                    <a:cubicBezTo>
                      <a:pt x="12" y="49"/>
                      <a:pt x="12" y="49"/>
                      <a:pt x="12" y="49"/>
                    </a:cubicBezTo>
                    <a:cubicBezTo>
                      <a:pt x="10" y="49"/>
                      <a:pt x="9" y="48"/>
                      <a:pt x="8" y="47"/>
                    </a:cubicBezTo>
                    <a:cubicBezTo>
                      <a:pt x="1" y="25"/>
                      <a:pt x="1" y="25"/>
                      <a:pt x="1" y="25"/>
                    </a:cubicBezTo>
                    <a:cubicBezTo>
                      <a:pt x="0" y="22"/>
                      <a:pt x="1" y="20"/>
                      <a:pt x="4" y="20"/>
                    </a:cubicBezTo>
                    <a:cubicBezTo>
                      <a:pt x="20" y="20"/>
                      <a:pt x="20" y="20"/>
                      <a:pt x="20" y="20"/>
                    </a:cubicBezTo>
                    <a:cubicBezTo>
                      <a:pt x="20" y="18"/>
                      <a:pt x="20" y="16"/>
                      <a:pt x="19" y="15"/>
                    </a:cubicBezTo>
                    <a:cubicBezTo>
                      <a:pt x="18" y="14"/>
                      <a:pt x="16" y="11"/>
                      <a:pt x="16" y="7"/>
                    </a:cubicBezTo>
                    <a:cubicBezTo>
                      <a:pt x="16" y="6"/>
                      <a:pt x="17" y="4"/>
                      <a:pt x="18" y="3"/>
                    </a:cubicBezTo>
                    <a:cubicBezTo>
                      <a:pt x="20" y="0"/>
                      <a:pt x="24" y="0"/>
                      <a:pt x="24" y="3"/>
                    </a:cubicBezTo>
                    <a:cubicBezTo>
                      <a:pt x="24" y="6"/>
                      <a:pt x="22" y="10"/>
                      <a:pt x="28" y="13"/>
                    </a:cubicBezTo>
                    <a:cubicBezTo>
                      <a:pt x="34" y="17"/>
                      <a:pt x="38" y="25"/>
                      <a:pt x="38" y="25"/>
                    </a:cubicBezTo>
                    <a:cubicBezTo>
                      <a:pt x="38" y="25"/>
                      <a:pt x="39" y="26"/>
                      <a:pt x="40" y="27"/>
                    </a:cubicBezTo>
                    <a:cubicBezTo>
                      <a:pt x="50" y="37"/>
                      <a:pt x="50" y="37"/>
                      <a:pt x="50" y="37"/>
                    </a:cubicBezTo>
                    <a:cubicBezTo>
                      <a:pt x="51" y="38"/>
                      <a:pt x="51" y="39"/>
                      <a:pt x="50" y="40"/>
                    </a:cubicBezTo>
                    <a:lnTo>
                      <a:pt x="38" y="52"/>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2" name="Freeform: Shape 279"/>
              <p:cNvSpPr>
                <a:spLocks/>
              </p:cNvSpPr>
              <p:nvPr/>
            </p:nvSpPr>
            <p:spPr bwMode="auto">
              <a:xfrm>
                <a:off x="4335177" y="3428002"/>
                <a:ext cx="71074" cy="69849"/>
              </a:xfrm>
              <a:custGeom>
                <a:avLst/>
                <a:gdLst>
                  <a:gd name="T0" fmla="*/ 47 w 58"/>
                  <a:gd name="T1" fmla="*/ 0 h 57"/>
                  <a:gd name="T2" fmla="*/ 0 w 58"/>
                  <a:gd name="T3" fmla="*/ 46 h 57"/>
                  <a:gd name="T4" fmla="*/ 11 w 58"/>
                  <a:gd name="T5" fmla="*/ 57 h 57"/>
                  <a:gd name="T6" fmla="*/ 58 w 58"/>
                  <a:gd name="T7" fmla="*/ 10 h 57"/>
                  <a:gd name="T8" fmla="*/ 47 w 58"/>
                  <a:gd name="T9" fmla="*/ 0 h 57"/>
                </a:gdLst>
                <a:ahLst/>
                <a:cxnLst>
                  <a:cxn ang="0">
                    <a:pos x="T0" y="T1"/>
                  </a:cxn>
                  <a:cxn ang="0">
                    <a:pos x="T2" y="T3"/>
                  </a:cxn>
                  <a:cxn ang="0">
                    <a:pos x="T4" y="T5"/>
                  </a:cxn>
                  <a:cxn ang="0">
                    <a:pos x="T6" y="T7"/>
                  </a:cxn>
                  <a:cxn ang="0">
                    <a:pos x="T8" y="T9"/>
                  </a:cxn>
                </a:cxnLst>
                <a:rect l="0" t="0" r="r" b="b"/>
                <a:pathLst>
                  <a:path w="58" h="57">
                    <a:moveTo>
                      <a:pt x="47" y="0"/>
                    </a:moveTo>
                    <a:lnTo>
                      <a:pt x="0" y="46"/>
                    </a:lnTo>
                    <a:lnTo>
                      <a:pt x="11" y="57"/>
                    </a:lnTo>
                    <a:lnTo>
                      <a:pt x="58" y="10"/>
                    </a:lnTo>
                    <a:lnTo>
                      <a:pt x="47" y="0"/>
                    </a:lnTo>
                    <a:close/>
                  </a:path>
                </a:pathLst>
              </a:custGeom>
              <a:solidFill>
                <a:srgbClr val="49719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3" name="Oval 280"/>
              <p:cNvSpPr>
                <a:spLocks/>
              </p:cNvSpPr>
              <p:nvPr/>
            </p:nvSpPr>
            <p:spPr bwMode="auto">
              <a:xfrm>
                <a:off x="6017669" y="2646188"/>
                <a:ext cx="35537" cy="34312"/>
              </a:xfrm>
              <a:prstGeom prst="ellipse">
                <a:avLst/>
              </a:pr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4" name="Freeform: Shape 281"/>
              <p:cNvSpPr>
                <a:spLocks/>
              </p:cNvSpPr>
              <p:nvPr/>
            </p:nvSpPr>
            <p:spPr bwMode="auto">
              <a:xfrm>
                <a:off x="3634242" y="1364407"/>
                <a:ext cx="74750" cy="75976"/>
              </a:xfrm>
              <a:custGeom>
                <a:avLst/>
                <a:gdLst>
                  <a:gd name="T0" fmla="*/ 9 w 17"/>
                  <a:gd name="T1" fmla="*/ 17 h 17"/>
                  <a:gd name="T2" fmla="*/ 17 w 17"/>
                  <a:gd name="T3" fmla="*/ 9 h 17"/>
                  <a:gd name="T4" fmla="*/ 9 w 17"/>
                  <a:gd name="T5" fmla="*/ 0 h 17"/>
                  <a:gd name="T6" fmla="*/ 9 w 17"/>
                  <a:gd name="T7" fmla="*/ 3 h 17"/>
                  <a:gd name="T8" fmla="*/ 14 w 17"/>
                  <a:gd name="T9" fmla="*/ 9 h 17"/>
                  <a:gd name="T10" fmla="*/ 9 w 17"/>
                  <a:gd name="T11" fmla="*/ 14 h 17"/>
                  <a:gd name="T12" fmla="*/ 9 w 17"/>
                  <a:gd name="T13" fmla="*/ 17 h 17"/>
                  <a:gd name="T14" fmla="*/ 9 w 17"/>
                  <a:gd name="T15" fmla="*/ 0 h 17"/>
                  <a:gd name="T16" fmla="*/ 0 w 17"/>
                  <a:gd name="T17" fmla="*/ 9 h 17"/>
                  <a:gd name="T18" fmla="*/ 9 w 17"/>
                  <a:gd name="T19" fmla="*/ 17 h 17"/>
                  <a:gd name="T20" fmla="*/ 9 w 17"/>
                  <a:gd name="T21" fmla="*/ 17 h 17"/>
                  <a:gd name="T22" fmla="*/ 9 w 17"/>
                  <a:gd name="T23" fmla="*/ 14 h 17"/>
                  <a:gd name="T24" fmla="*/ 9 w 17"/>
                  <a:gd name="T25" fmla="*/ 14 h 17"/>
                  <a:gd name="T26" fmla="*/ 9 w 17"/>
                  <a:gd name="T27" fmla="*/ 14 h 17"/>
                  <a:gd name="T28" fmla="*/ 3 w 17"/>
                  <a:gd name="T29" fmla="*/ 9 h 17"/>
                  <a:gd name="T30" fmla="*/ 9 w 17"/>
                  <a:gd name="T31" fmla="*/ 3 h 17"/>
                  <a:gd name="T32" fmla="*/ 9 w 17"/>
                  <a:gd name="T33" fmla="*/ 3 h 17"/>
                  <a:gd name="T34" fmla="*/ 9 w 17"/>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7">
                    <a:moveTo>
                      <a:pt x="9" y="17"/>
                    </a:moveTo>
                    <a:cubicBezTo>
                      <a:pt x="13" y="17"/>
                      <a:pt x="17" y="13"/>
                      <a:pt x="17" y="9"/>
                    </a:cubicBezTo>
                    <a:cubicBezTo>
                      <a:pt x="17" y="4"/>
                      <a:pt x="13" y="0"/>
                      <a:pt x="9" y="0"/>
                    </a:cubicBezTo>
                    <a:cubicBezTo>
                      <a:pt x="9" y="3"/>
                      <a:pt x="9" y="3"/>
                      <a:pt x="9" y="3"/>
                    </a:cubicBezTo>
                    <a:cubicBezTo>
                      <a:pt x="12" y="3"/>
                      <a:pt x="14" y="5"/>
                      <a:pt x="14" y="9"/>
                    </a:cubicBezTo>
                    <a:cubicBezTo>
                      <a:pt x="14" y="12"/>
                      <a:pt x="12" y="14"/>
                      <a:pt x="9" y="14"/>
                    </a:cubicBezTo>
                    <a:lnTo>
                      <a:pt x="9" y="17"/>
                    </a:lnTo>
                    <a:close/>
                    <a:moveTo>
                      <a:pt x="9" y="0"/>
                    </a:moveTo>
                    <a:cubicBezTo>
                      <a:pt x="4" y="0"/>
                      <a:pt x="0" y="4"/>
                      <a:pt x="0" y="9"/>
                    </a:cubicBezTo>
                    <a:cubicBezTo>
                      <a:pt x="0" y="13"/>
                      <a:pt x="4" y="17"/>
                      <a:pt x="9" y="17"/>
                    </a:cubicBezTo>
                    <a:cubicBezTo>
                      <a:pt x="9" y="17"/>
                      <a:pt x="9" y="17"/>
                      <a:pt x="9" y="17"/>
                    </a:cubicBezTo>
                    <a:cubicBezTo>
                      <a:pt x="9" y="14"/>
                      <a:pt x="9" y="14"/>
                      <a:pt x="9" y="14"/>
                    </a:cubicBezTo>
                    <a:cubicBezTo>
                      <a:pt x="9" y="14"/>
                      <a:pt x="9" y="14"/>
                      <a:pt x="9" y="14"/>
                    </a:cubicBezTo>
                    <a:cubicBezTo>
                      <a:pt x="9" y="14"/>
                      <a:pt x="9" y="14"/>
                      <a:pt x="9" y="14"/>
                    </a:cubicBezTo>
                    <a:cubicBezTo>
                      <a:pt x="5" y="14"/>
                      <a:pt x="3" y="12"/>
                      <a:pt x="3" y="9"/>
                    </a:cubicBezTo>
                    <a:cubicBezTo>
                      <a:pt x="3" y="5"/>
                      <a:pt x="5" y="3"/>
                      <a:pt x="9" y="3"/>
                    </a:cubicBezTo>
                    <a:cubicBezTo>
                      <a:pt x="9" y="3"/>
                      <a:pt x="9" y="3"/>
                      <a:pt x="9" y="3"/>
                    </a:cubicBezTo>
                    <a:cubicBezTo>
                      <a:pt x="9" y="0"/>
                      <a:pt x="9" y="0"/>
                      <a:pt x="9" y="0"/>
                    </a:cubicBezTo>
                    <a:close/>
                  </a:path>
                </a:pathLst>
              </a:cu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55" name="Freeform: Shape 282"/>
              <p:cNvSpPr>
                <a:spLocks/>
              </p:cNvSpPr>
              <p:nvPr/>
            </p:nvSpPr>
            <p:spPr bwMode="auto">
              <a:xfrm>
                <a:off x="3588901" y="3533387"/>
                <a:ext cx="18381" cy="44115"/>
              </a:xfrm>
              <a:custGeom>
                <a:avLst/>
                <a:gdLst>
                  <a:gd name="T0" fmla="*/ 1 w 4"/>
                  <a:gd name="T1" fmla="*/ 8 h 10"/>
                  <a:gd name="T2" fmla="*/ 4 w 4"/>
                  <a:gd name="T3" fmla="*/ 3 h 10"/>
                  <a:gd name="T4" fmla="*/ 1 w 4"/>
                  <a:gd name="T5" fmla="*/ 0 h 10"/>
                  <a:gd name="T6" fmla="*/ 1 w 4"/>
                  <a:gd name="T7" fmla="*/ 8 h 10"/>
                  <a:gd name="T8" fmla="*/ 1 w 4"/>
                  <a:gd name="T9" fmla="*/ 8 h 10"/>
                </a:gdLst>
                <a:ahLst/>
                <a:cxnLst>
                  <a:cxn ang="0">
                    <a:pos x="T0" y="T1"/>
                  </a:cxn>
                  <a:cxn ang="0">
                    <a:pos x="T2" y="T3"/>
                  </a:cxn>
                  <a:cxn ang="0">
                    <a:pos x="T4" y="T5"/>
                  </a:cxn>
                  <a:cxn ang="0">
                    <a:pos x="T6" y="T7"/>
                  </a:cxn>
                  <a:cxn ang="0">
                    <a:pos x="T8" y="T9"/>
                  </a:cxn>
                </a:cxnLst>
                <a:rect l="0" t="0" r="r" b="b"/>
                <a:pathLst>
                  <a:path w="4" h="10">
                    <a:moveTo>
                      <a:pt x="1" y="8"/>
                    </a:moveTo>
                    <a:cubicBezTo>
                      <a:pt x="2" y="6"/>
                      <a:pt x="3" y="5"/>
                      <a:pt x="4" y="3"/>
                    </a:cubicBezTo>
                    <a:cubicBezTo>
                      <a:pt x="3" y="2"/>
                      <a:pt x="2" y="1"/>
                      <a:pt x="1" y="0"/>
                    </a:cubicBezTo>
                    <a:cubicBezTo>
                      <a:pt x="1" y="8"/>
                      <a:pt x="1" y="8"/>
                      <a:pt x="1" y="8"/>
                    </a:cubicBezTo>
                    <a:cubicBezTo>
                      <a:pt x="1" y="10"/>
                      <a:pt x="0" y="10"/>
                      <a:pt x="1" y="8"/>
                    </a:cubicBezTo>
                    <a:close/>
                  </a:path>
                </a:pathLst>
              </a:cu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nvGrpSpPr>
            <p:cNvPr id="31" name="Group 57"/>
            <p:cNvGrpSpPr/>
            <p:nvPr/>
          </p:nvGrpSpPr>
          <p:grpSpPr>
            <a:xfrm>
              <a:off x="6230840" y="1044862"/>
              <a:ext cx="5334632" cy="5300318"/>
              <a:chOff x="2569358" y="623032"/>
              <a:chExt cx="4000972" cy="3975239"/>
            </a:xfrm>
          </p:grpSpPr>
          <p:sp>
            <p:nvSpPr>
              <p:cNvPr id="103" name="Freeform: Shape 130"/>
              <p:cNvSpPr>
                <a:spLocks/>
              </p:cNvSpPr>
              <p:nvPr/>
            </p:nvSpPr>
            <p:spPr bwMode="auto">
              <a:xfrm>
                <a:off x="6256624" y="2084949"/>
                <a:ext cx="225476" cy="145824"/>
              </a:xfrm>
              <a:custGeom>
                <a:avLst/>
                <a:gdLst>
                  <a:gd name="T0" fmla="*/ 0 w 51"/>
                  <a:gd name="T1" fmla="*/ 1 h 33"/>
                  <a:gd name="T2" fmla="*/ 17 w 51"/>
                  <a:gd name="T3" fmla="*/ 15 h 33"/>
                  <a:gd name="T4" fmla="*/ 22 w 51"/>
                  <a:gd name="T5" fmla="*/ 15 h 33"/>
                  <a:gd name="T6" fmla="*/ 22 w 51"/>
                  <a:gd name="T7" fmla="*/ 26 h 33"/>
                  <a:gd name="T8" fmla="*/ 16 w 51"/>
                  <a:gd name="T9" fmla="*/ 26 h 33"/>
                  <a:gd name="T10" fmla="*/ 16 w 51"/>
                  <a:gd name="T11" fmla="*/ 33 h 33"/>
                  <a:gd name="T12" fmla="*/ 36 w 51"/>
                  <a:gd name="T13" fmla="*/ 33 h 33"/>
                  <a:gd name="T14" fmla="*/ 36 w 51"/>
                  <a:gd name="T15" fmla="*/ 26 h 33"/>
                  <a:gd name="T16" fmla="*/ 29 w 51"/>
                  <a:gd name="T17" fmla="*/ 26 h 33"/>
                  <a:gd name="T18" fmla="*/ 29 w 51"/>
                  <a:gd name="T19" fmla="*/ 15 h 33"/>
                  <a:gd name="T20" fmla="*/ 35 w 51"/>
                  <a:gd name="T21" fmla="*/ 15 h 33"/>
                  <a:gd name="T22" fmla="*/ 51 w 51"/>
                  <a:gd name="T23" fmla="*/ 1 h 33"/>
                  <a:gd name="T24" fmla="*/ 45 w 51"/>
                  <a:gd name="T25" fmla="*/ 0 h 33"/>
                  <a:gd name="T26" fmla="*/ 35 w 51"/>
                  <a:gd name="T27" fmla="*/ 9 h 33"/>
                  <a:gd name="T28" fmla="*/ 17 w 51"/>
                  <a:gd name="T29" fmla="*/ 9 h 33"/>
                  <a:gd name="T30" fmla="*/ 7 w 51"/>
                  <a:gd name="T31" fmla="*/ 0 h 33"/>
                  <a:gd name="T32" fmla="*/ 0 w 51"/>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3">
                    <a:moveTo>
                      <a:pt x="0" y="1"/>
                    </a:moveTo>
                    <a:cubicBezTo>
                      <a:pt x="2" y="9"/>
                      <a:pt x="9" y="15"/>
                      <a:pt x="17" y="15"/>
                    </a:cubicBezTo>
                    <a:cubicBezTo>
                      <a:pt x="22" y="15"/>
                      <a:pt x="22" y="15"/>
                      <a:pt x="22" y="15"/>
                    </a:cubicBezTo>
                    <a:cubicBezTo>
                      <a:pt x="22" y="26"/>
                      <a:pt x="22" y="26"/>
                      <a:pt x="22" y="26"/>
                    </a:cubicBezTo>
                    <a:cubicBezTo>
                      <a:pt x="16" y="26"/>
                      <a:pt x="16" y="26"/>
                      <a:pt x="16" y="26"/>
                    </a:cubicBezTo>
                    <a:cubicBezTo>
                      <a:pt x="16" y="33"/>
                      <a:pt x="16" y="33"/>
                      <a:pt x="16" y="33"/>
                    </a:cubicBezTo>
                    <a:cubicBezTo>
                      <a:pt x="36" y="33"/>
                      <a:pt x="36" y="33"/>
                      <a:pt x="36" y="33"/>
                    </a:cubicBezTo>
                    <a:cubicBezTo>
                      <a:pt x="36" y="26"/>
                      <a:pt x="36" y="26"/>
                      <a:pt x="36" y="26"/>
                    </a:cubicBezTo>
                    <a:cubicBezTo>
                      <a:pt x="29" y="26"/>
                      <a:pt x="29" y="26"/>
                      <a:pt x="29" y="26"/>
                    </a:cubicBezTo>
                    <a:cubicBezTo>
                      <a:pt x="29" y="15"/>
                      <a:pt x="29" y="15"/>
                      <a:pt x="29" y="15"/>
                    </a:cubicBezTo>
                    <a:cubicBezTo>
                      <a:pt x="35" y="15"/>
                      <a:pt x="35" y="15"/>
                      <a:pt x="35" y="15"/>
                    </a:cubicBezTo>
                    <a:cubicBezTo>
                      <a:pt x="43" y="15"/>
                      <a:pt x="50" y="8"/>
                      <a:pt x="51" y="1"/>
                    </a:cubicBezTo>
                    <a:cubicBezTo>
                      <a:pt x="45" y="0"/>
                      <a:pt x="45" y="0"/>
                      <a:pt x="45" y="0"/>
                    </a:cubicBezTo>
                    <a:cubicBezTo>
                      <a:pt x="44" y="4"/>
                      <a:pt x="39" y="9"/>
                      <a:pt x="35" y="9"/>
                    </a:cubicBezTo>
                    <a:cubicBezTo>
                      <a:pt x="17" y="9"/>
                      <a:pt x="17" y="9"/>
                      <a:pt x="17" y="9"/>
                    </a:cubicBezTo>
                    <a:cubicBezTo>
                      <a:pt x="13" y="9"/>
                      <a:pt x="8" y="5"/>
                      <a:pt x="7" y="0"/>
                    </a:cubicBezTo>
                    <a:lnTo>
                      <a:pt x="0" y="1"/>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4" name="Freeform: Shape 131"/>
              <p:cNvSpPr>
                <a:spLocks/>
              </p:cNvSpPr>
              <p:nvPr/>
            </p:nvSpPr>
            <p:spPr bwMode="auto">
              <a:xfrm>
                <a:off x="6151239" y="1925646"/>
                <a:ext cx="100484" cy="110287"/>
              </a:xfrm>
              <a:custGeom>
                <a:avLst/>
                <a:gdLst>
                  <a:gd name="T0" fmla="*/ 19 w 23"/>
                  <a:gd name="T1" fmla="*/ 17 h 25"/>
                  <a:gd name="T2" fmla="*/ 20 w 23"/>
                  <a:gd name="T3" fmla="*/ 16 h 25"/>
                  <a:gd name="T4" fmla="*/ 22 w 23"/>
                  <a:gd name="T5" fmla="*/ 16 h 25"/>
                  <a:gd name="T6" fmla="*/ 23 w 23"/>
                  <a:gd name="T7" fmla="*/ 13 h 25"/>
                  <a:gd name="T8" fmla="*/ 22 w 23"/>
                  <a:gd name="T9" fmla="*/ 7 h 25"/>
                  <a:gd name="T10" fmla="*/ 17 w 23"/>
                  <a:gd name="T11" fmla="*/ 12 h 25"/>
                  <a:gd name="T12" fmla="*/ 15 w 23"/>
                  <a:gd name="T13" fmla="*/ 14 h 25"/>
                  <a:gd name="T14" fmla="*/ 15 w 23"/>
                  <a:gd name="T15" fmla="*/ 12 h 25"/>
                  <a:gd name="T16" fmla="*/ 17 w 23"/>
                  <a:gd name="T17" fmla="*/ 8 h 25"/>
                  <a:gd name="T18" fmla="*/ 15 w 23"/>
                  <a:gd name="T19" fmla="*/ 5 h 25"/>
                  <a:gd name="T20" fmla="*/ 11 w 23"/>
                  <a:gd name="T21" fmla="*/ 0 h 25"/>
                  <a:gd name="T22" fmla="*/ 11 w 23"/>
                  <a:gd name="T23" fmla="*/ 0 h 25"/>
                  <a:gd name="T24" fmla="*/ 11 w 23"/>
                  <a:gd name="T25" fmla="*/ 0 h 25"/>
                  <a:gd name="T26" fmla="*/ 11 w 23"/>
                  <a:gd name="T27" fmla="*/ 0 h 25"/>
                  <a:gd name="T28" fmla="*/ 11 w 23"/>
                  <a:gd name="T29" fmla="*/ 0 h 25"/>
                  <a:gd name="T30" fmla="*/ 7 w 23"/>
                  <a:gd name="T31" fmla="*/ 5 h 25"/>
                  <a:gd name="T32" fmla="*/ 5 w 23"/>
                  <a:gd name="T33" fmla="*/ 8 h 25"/>
                  <a:gd name="T34" fmla="*/ 7 w 23"/>
                  <a:gd name="T35" fmla="*/ 12 h 25"/>
                  <a:gd name="T36" fmla="*/ 7 w 23"/>
                  <a:gd name="T37" fmla="*/ 14 h 25"/>
                  <a:gd name="T38" fmla="*/ 5 w 23"/>
                  <a:gd name="T39" fmla="*/ 12 h 25"/>
                  <a:gd name="T40" fmla="*/ 0 w 23"/>
                  <a:gd name="T41" fmla="*/ 7 h 25"/>
                  <a:gd name="T42" fmla="*/ 0 w 23"/>
                  <a:gd name="T43" fmla="*/ 13 h 25"/>
                  <a:gd name="T44" fmla="*/ 0 w 23"/>
                  <a:gd name="T45" fmla="*/ 16 h 25"/>
                  <a:gd name="T46" fmla="*/ 2 w 23"/>
                  <a:gd name="T47" fmla="*/ 16 h 25"/>
                  <a:gd name="T48" fmla="*/ 4 w 23"/>
                  <a:gd name="T49" fmla="*/ 17 h 25"/>
                  <a:gd name="T50" fmla="*/ 3 w 23"/>
                  <a:gd name="T51" fmla="*/ 18 h 25"/>
                  <a:gd name="T52" fmla="*/ 0 w 23"/>
                  <a:gd name="T53" fmla="*/ 17 h 25"/>
                  <a:gd name="T54" fmla="*/ 5 w 23"/>
                  <a:gd name="T55" fmla="*/ 24 h 25"/>
                  <a:gd name="T56" fmla="*/ 7 w 23"/>
                  <a:gd name="T57" fmla="*/ 24 h 25"/>
                  <a:gd name="T58" fmla="*/ 10 w 23"/>
                  <a:gd name="T59" fmla="*/ 22 h 25"/>
                  <a:gd name="T60" fmla="*/ 11 w 23"/>
                  <a:gd name="T61" fmla="*/ 22 h 25"/>
                  <a:gd name="T62" fmla="*/ 11 w 23"/>
                  <a:gd name="T63" fmla="*/ 21 h 25"/>
                  <a:gd name="T64" fmla="*/ 11 w 23"/>
                  <a:gd name="T65" fmla="*/ 11 h 25"/>
                  <a:gd name="T66" fmla="*/ 12 w 23"/>
                  <a:gd name="T67" fmla="*/ 21 h 25"/>
                  <a:gd name="T68" fmla="*/ 12 w 23"/>
                  <a:gd name="T69" fmla="*/ 22 h 25"/>
                  <a:gd name="T70" fmla="*/ 12 w 23"/>
                  <a:gd name="T71" fmla="*/ 22 h 25"/>
                  <a:gd name="T72" fmla="*/ 15 w 23"/>
                  <a:gd name="T73" fmla="*/ 24 h 25"/>
                  <a:gd name="T74" fmla="*/ 17 w 23"/>
                  <a:gd name="T75" fmla="*/ 24 h 25"/>
                  <a:gd name="T76" fmla="*/ 23 w 23"/>
                  <a:gd name="T77" fmla="*/ 17 h 25"/>
                  <a:gd name="T78" fmla="*/ 19 w 23"/>
                  <a:gd name="T79" fmla="*/ 18 h 25"/>
                  <a:gd name="T80" fmla="*/ 19 w 23"/>
                  <a:gd name="T81"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25">
                    <a:moveTo>
                      <a:pt x="19" y="17"/>
                    </a:moveTo>
                    <a:cubicBezTo>
                      <a:pt x="19" y="17"/>
                      <a:pt x="20" y="17"/>
                      <a:pt x="20" y="16"/>
                    </a:cubicBezTo>
                    <a:cubicBezTo>
                      <a:pt x="21" y="16"/>
                      <a:pt x="22" y="16"/>
                      <a:pt x="22" y="16"/>
                    </a:cubicBezTo>
                    <a:cubicBezTo>
                      <a:pt x="23" y="15"/>
                      <a:pt x="23" y="14"/>
                      <a:pt x="23" y="13"/>
                    </a:cubicBezTo>
                    <a:cubicBezTo>
                      <a:pt x="22" y="11"/>
                      <a:pt x="22" y="9"/>
                      <a:pt x="22" y="7"/>
                    </a:cubicBezTo>
                    <a:cubicBezTo>
                      <a:pt x="20" y="9"/>
                      <a:pt x="17" y="9"/>
                      <a:pt x="17" y="12"/>
                    </a:cubicBezTo>
                    <a:cubicBezTo>
                      <a:pt x="17" y="12"/>
                      <a:pt x="16" y="14"/>
                      <a:pt x="15" y="14"/>
                    </a:cubicBezTo>
                    <a:cubicBezTo>
                      <a:pt x="14" y="13"/>
                      <a:pt x="15" y="12"/>
                      <a:pt x="15" y="12"/>
                    </a:cubicBezTo>
                    <a:cubicBezTo>
                      <a:pt x="16" y="11"/>
                      <a:pt x="17" y="10"/>
                      <a:pt x="17" y="8"/>
                    </a:cubicBezTo>
                    <a:cubicBezTo>
                      <a:pt x="17" y="7"/>
                      <a:pt x="16" y="6"/>
                      <a:pt x="15" y="5"/>
                    </a:cubicBezTo>
                    <a:cubicBezTo>
                      <a:pt x="14" y="3"/>
                      <a:pt x="12" y="2"/>
                      <a:pt x="11" y="0"/>
                    </a:cubicBezTo>
                    <a:cubicBezTo>
                      <a:pt x="11" y="0"/>
                      <a:pt x="11" y="0"/>
                      <a:pt x="11" y="0"/>
                    </a:cubicBezTo>
                    <a:cubicBezTo>
                      <a:pt x="11" y="0"/>
                      <a:pt x="11" y="0"/>
                      <a:pt x="11" y="0"/>
                    </a:cubicBezTo>
                    <a:cubicBezTo>
                      <a:pt x="11" y="0"/>
                      <a:pt x="11" y="0"/>
                      <a:pt x="11" y="0"/>
                    </a:cubicBezTo>
                    <a:cubicBezTo>
                      <a:pt x="11" y="0"/>
                      <a:pt x="11" y="0"/>
                      <a:pt x="11" y="0"/>
                    </a:cubicBezTo>
                    <a:cubicBezTo>
                      <a:pt x="10" y="2"/>
                      <a:pt x="8" y="3"/>
                      <a:pt x="7" y="5"/>
                    </a:cubicBezTo>
                    <a:cubicBezTo>
                      <a:pt x="6" y="6"/>
                      <a:pt x="5" y="7"/>
                      <a:pt x="5" y="8"/>
                    </a:cubicBezTo>
                    <a:cubicBezTo>
                      <a:pt x="5" y="10"/>
                      <a:pt x="6" y="11"/>
                      <a:pt x="7" y="12"/>
                    </a:cubicBezTo>
                    <a:cubicBezTo>
                      <a:pt x="7" y="12"/>
                      <a:pt x="8" y="13"/>
                      <a:pt x="7" y="14"/>
                    </a:cubicBezTo>
                    <a:cubicBezTo>
                      <a:pt x="6" y="14"/>
                      <a:pt x="6" y="12"/>
                      <a:pt x="5" y="12"/>
                    </a:cubicBezTo>
                    <a:cubicBezTo>
                      <a:pt x="5" y="9"/>
                      <a:pt x="2" y="9"/>
                      <a:pt x="0" y="7"/>
                    </a:cubicBezTo>
                    <a:cubicBezTo>
                      <a:pt x="0" y="9"/>
                      <a:pt x="0" y="11"/>
                      <a:pt x="0" y="13"/>
                    </a:cubicBezTo>
                    <a:cubicBezTo>
                      <a:pt x="0" y="14"/>
                      <a:pt x="0" y="15"/>
                      <a:pt x="0" y="16"/>
                    </a:cubicBezTo>
                    <a:cubicBezTo>
                      <a:pt x="1" y="16"/>
                      <a:pt x="1" y="16"/>
                      <a:pt x="2" y="16"/>
                    </a:cubicBezTo>
                    <a:cubicBezTo>
                      <a:pt x="2" y="17"/>
                      <a:pt x="3" y="17"/>
                      <a:pt x="4" y="17"/>
                    </a:cubicBezTo>
                    <a:cubicBezTo>
                      <a:pt x="4" y="18"/>
                      <a:pt x="4" y="18"/>
                      <a:pt x="3" y="18"/>
                    </a:cubicBezTo>
                    <a:cubicBezTo>
                      <a:pt x="2" y="18"/>
                      <a:pt x="1" y="17"/>
                      <a:pt x="0" y="17"/>
                    </a:cubicBezTo>
                    <a:cubicBezTo>
                      <a:pt x="0" y="20"/>
                      <a:pt x="2" y="23"/>
                      <a:pt x="5" y="24"/>
                    </a:cubicBezTo>
                    <a:cubicBezTo>
                      <a:pt x="6" y="25"/>
                      <a:pt x="6" y="25"/>
                      <a:pt x="7" y="24"/>
                    </a:cubicBezTo>
                    <a:cubicBezTo>
                      <a:pt x="8" y="23"/>
                      <a:pt x="9" y="23"/>
                      <a:pt x="10" y="22"/>
                    </a:cubicBezTo>
                    <a:cubicBezTo>
                      <a:pt x="10" y="22"/>
                      <a:pt x="10" y="23"/>
                      <a:pt x="11" y="22"/>
                    </a:cubicBezTo>
                    <a:cubicBezTo>
                      <a:pt x="11" y="22"/>
                      <a:pt x="11" y="21"/>
                      <a:pt x="11" y="21"/>
                    </a:cubicBezTo>
                    <a:cubicBezTo>
                      <a:pt x="11" y="17"/>
                      <a:pt x="11" y="15"/>
                      <a:pt x="11" y="11"/>
                    </a:cubicBezTo>
                    <a:cubicBezTo>
                      <a:pt x="11" y="15"/>
                      <a:pt x="12" y="17"/>
                      <a:pt x="12" y="21"/>
                    </a:cubicBezTo>
                    <a:cubicBezTo>
                      <a:pt x="12" y="21"/>
                      <a:pt x="12" y="22"/>
                      <a:pt x="12" y="22"/>
                    </a:cubicBezTo>
                    <a:cubicBezTo>
                      <a:pt x="12" y="23"/>
                      <a:pt x="12" y="22"/>
                      <a:pt x="12" y="22"/>
                    </a:cubicBezTo>
                    <a:cubicBezTo>
                      <a:pt x="13" y="23"/>
                      <a:pt x="14" y="23"/>
                      <a:pt x="15" y="24"/>
                    </a:cubicBezTo>
                    <a:cubicBezTo>
                      <a:pt x="16" y="25"/>
                      <a:pt x="16" y="25"/>
                      <a:pt x="17" y="24"/>
                    </a:cubicBezTo>
                    <a:cubicBezTo>
                      <a:pt x="20" y="23"/>
                      <a:pt x="22" y="20"/>
                      <a:pt x="23" y="17"/>
                    </a:cubicBezTo>
                    <a:cubicBezTo>
                      <a:pt x="21" y="17"/>
                      <a:pt x="20" y="18"/>
                      <a:pt x="19" y="18"/>
                    </a:cubicBezTo>
                    <a:cubicBezTo>
                      <a:pt x="18" y="18"/>
                      <a:pt x="18" y="18"/>
                      <a:pt x="19" y="17"/>
                    </a:cubicBezTo>
                    <a:close/>
                  </a:path>
                </a:pathLst>
              </a:custGeom>
              <a:solidFill>
                <a:srgbClr val="E2E2E2"/>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nvGrpSpPr>
              <p:cNvPr id="105" name="Group 132"/>
              <p:cNvGrpSpPr/>
              <p:nvPr/>
            </p:nvGrpSpPr>
            <p:grpSpPr>
              <a:xfrm>
                <a:off x="2569358" y="623032"/>
                <a:ext cx="4000972" cy="3975239"/>
                <a:chOff x="2569358" y="623032"/>
                <a:chExt cx="4000972" cy="3975239"/>
              </a:xfrm>
              <a:solidFill>
                <a:schemeClr val="bg1">
                  <a:lumMod val="95000"/>
                </a:schemeClr>
              </a:solidFill>
            </p:grpSpPr>
            <p:sp>
              <p:nvSpPr>
                <p:cNvPr id="106" name="Freeform: Shape 133"/>
                <p:cNvSpPr>
                  <a:spLocks/>
                </p:cNvSpPr>
                <p:nvPr/>
              </p:nvSpPr>
              <p:spPr bwMode="auto">
                <a:xfrm>
                  <a:off x="6256624" y="2680500"/>
                  <a:ext cx="300226" cy="301452"/>
                </a:xfrm>
                <a:custGeom>
                  <a:avLst/>
                  <a:gdLst>
                    <a:gd name="T0" fmla="*/ 67 w 68"/>
                    <a:gd name="T1" fmla="*/ 26 h 68"/>
                    <a:gd name="T2" fmla="*/ 53 w 68"/>
                    <a:gd name="T3" fmla="*/ 32 h 68"/>
                    <a:gd name="T4" fmla="*/ 48 w 68"/>
                    <a:gd name="T5" fmla="*/ 32 h 68"/>
                    <a:gd name="T6" fmla="*/ 45 w 68"/>
                    <a:gd name="T7" fmla="*/ 25 h 68"/>
                    <a:gd name="T8" fmla="*/ 49 w 68"/>
                    <a:gd name="T9" fmla="*/ 21 h 68"/>
                    <a:gd name="T10" fmla="*/ 63 w 68"/>
                    <a:gd name="T11" fmla="*/ 16 h 68"/>
                    <a:gd name="T12" fmla="*/ 56 w 68"/>
                    <a:gd name="T13" fmla="*/ 8 h 68"/>
                    <a:gd name="T14" fmla="*/ 48 w 68"/>
                    <a:gd name="T15" fmla="*/ 5 h 68"/>
                    <a:gd name="T16" fmla="*/ 46 w 68"/>
                    <a:gd name="T17" fmla="*/ 16 h 68"/>
                    <a:gd name="T18" fmla="*/ 40 w 68"/>
                    <a:gd name="T19" fmla="*/ 25 h 68"/>
                    <a:gd name="T20" fmla="*/ 40 w 68"/>
                    <a:gd name="T21" fmla="*/ 15 h 68"/>
                    <a:gd name="T22" fmla="*/ 36 w 68"/>
                    <a:gd name="T23" fmla="*/ 12 h 68"/>
                    <a:gd name="T24" fmla="*/ 36 w 68"/>
                    <a:gd name="T25" fmla="*/ 7 h 68"/>
                    <a:gd name="T26" fmla="*/ 32 w 68"/>
                    <a:gd name="T27" fmla="*/ 7 h 68"/>
                    <a:gd name="T28" fmla="*/ 32 w 68"/>
                    <a:gd name="T29" fmla="*/ 12 h 68"/>
                    <a:gd name="T30" fmla="*/ 27 w 68"/>
                    <a:gd name="T31" fmla="*/ 15 h 68"/>
                    <a:gd name="T32" fmla="*/ 28 w 68"/>
                    <a:gd name="T33" fmla="*/ 25 h 68"/>
                    <a:gd name="T34" fmla="*/ 21 w 68"/>
                    <a:gd name="T35" fmla="*/ 16 h 68"/>
                    <a:gd name="T36" fmla="*/ 20 w 68"/>
                    <a:gd name="T37" fmla="*/ 5 h 68"/>
                    <a:gd name="T38" fmla="*/ 11 w 68"/>
                    <a:gd name="T39" fmla="*/ 8 h 68"/>
                    <a:gd name="T40" fmla="*/ 5 w 68"/>
                    <a:gd name="T41" fmla="*/ 16 h 68"/>
                    <a:gd name="T42" fmla="*/ 19 w 68"/>
                    <a:gd name="T43" fmla="*/ 21 h 68"/>
                    <a:gd name="T44" fmla="*/ 22 w 68"/>
                    <a:gd name="T45" fmla="*/ 25 h 68"/>
                    <a:gd name="T46" fmla="*/ 20 w 68"/>
                    <a:gd name="T47" fmla="*/ 32 h 68"/>
                    <a:gd name="T48" fmla="*/ 14 w 68"/>
                    <a:gd name="T49" fmla="*/ 32 h 68"/>
                    <a:gd name="T50" fmla="*/ 1 w 68"/>
                    <a:gd name="T51" fmla="*/ 26 h 68"/>
                    <a:gd name="T52" fmla="*/ 0 w 68"/>
                    <a:gd name="T53" fmla="*/ 36 h 68"/>
                    <a:gd name="T54" fmla="*/ 3 w 68"/>
                    <a:gd name="T55" fmla="*/ 44 h 68"/>
                    <a:gd name="T56" fmla="*/ 12 w 68"/>
                    <a:gd name="T57" fmla="*/ 38 h 68"/>
                    <a:gd name="T58" fmla="*/ 23 w 68"/>
                    <a:gd name="T59" fmla="*/ 36 h 68"/>
                    <a:gd name="T60" fmla="*/ 16 w 68"/>
                    <a:gd name="T61" fmla="*/ 42 h 68"/>
                    <a:gd name="T62" fmla="*/ 17 w 68"/>
                    <a:gd name="T63" fmla="*/ 48 h 68"/>
                    <a:gd name="T64" fmla="*/ 13 w 68"/>
                    <a:gd name="T65" fmla="*/ 52 h 68"/>
                    <a:gd name="T66" fmla="*/ 16 w 68"/>
                    <a:gd name="T67" fmla="*/ 54 h 68"/>
                    <a:gd name="T68" fmla="*/ 20 w 68"/>
                    <a:gd name="T69" fmla="*/ 50 h 68"/>
                    <a:gd name="T70" fmla="*/ 25 w 68"/>
                    <a:gd name="T71" fmla="*/ 52 h 68"/>
                    <a:gd name="T72" fmla="*/ 32 w 68"/>
                    <a:gd name="T73" fmla="*/ 44 h 68"/>
                    <a:gd name="T74" fmla="*/ 30 w 68"/>
                    <a:gd name="T75" fmla="*/ 55 h 68"/>
                    <a:gd name="T76" fmla="*/ 23 w 68"/>
                    <a:gd name="T77" fmla="*/ 64 h 68"/>
                    <a:gd name="T78" fmla="*/ 32 w 68"/>
                    <a:gd name="T79" fmla="*/ 68 h 68"/>
                    <a:gd name="T80" fmla="*/ 42 w 68"/>
                    <a:gd name="T81" fmla="*/ 67 h 68"/>
                    <a:gd name="T82" fmla="*/ 36 w 68"/>
                    <a:gd name="T83" fmla="*/ 53 h 68"/>
                    <a:gd name="T84" fmla="*/ 36 w 68"/>
                    <a:gd name="T85" fmla="*/ 48 h 68"/>
                    <a:gd name="T86" fmla="*/ 42 w 68"/>
                    <a:gd name="T87" fmla="*/ 45 h 68"/>
                    <a:gd name="T88" fmla="*/ 46 w 68"/>
                    <a:gd name="T89" fmla="*/ 49 h 68"/>
                    <a:gd name="T90" fmla="*/ 52 w 68"/>
                    <a:gd name="T91" fmla="*/ 63 h 68"/>
                    <a:gd name="T92" fmla="*/ 59 w 68"/>
                    <a:gd name="T93" fmla="*/ 56 h 68"/>
                    <a:gd name="T94" fmla="*/ 63 w 68"/>
                    <a:gd name="T95" fmla="*/ 48 h 68"/>
                    <a:gd name="T96" fmla="*/ 52 w 68"/>
                    <a:gd name="T97" fmla="*/ 46 h 68"/>
                    <a:gd name="T98" fmla="*/ 42 w 68"/>
                    <a:gd name="T99" fmla="*/ 40 h 68"/>
                    <a:gd name="T100" fmla="*/ 53 w 68"/>
                    <a:gd name="T101" fmla="*/ 40 h 68"/>
                    <a:gd name="T102" fmla="*/ 55 w 68"/>
                    <a:gd name="T103" fmla="*/ 36 h 68"/>
                    <a:gd name="T104" fmla="*/ 61 w 68"/>
                    <a:gd name="T10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8" y="32"/>
                      </a:moveTo>
                      <a:cubicBezTo>
                        <a:pt x="61" y="32"/>
                        <a:pt x="61" y="32"/>
                        <a:pt x="61" y="32"/>
                      </a:cubicBezTo>
                      <a:cubicBezTo>
                        <a:pt x="67" y="26"/>
                        <a:pt x="67" y="26"/>
                        <a:pt x="67" y="26"/>
                      </a:cubicBezTo>
                      <a:cubicBezTo>
                        <a:pt x="64" y="23"/>
                        <a:pt x="64" y="23"/>
                        <a:pt x="64" y="23"/>
                      </a:cubicBezTo>
                      <a:cubicBezTo>
                        <a:pt x="55" y="32"/>
                        <a:pt x="55" y="32"/>
                        <a:pt x="55" y="32"/>
                      </a:cubicBezTo>
                      <a:cubicBezTo>
                        <a:pt x="53" y="32"/>
                        <a:pt x="53" y="32"/>
                        <a:pt x="53" y="32"/>
                      </a:cubicBezTo>
                      <a:cubicBezTo>
                        <a:pt x="55" y="30"/>
                        <a:pt x="55" y="30"/>
                        <a:pt x="55" y="30"/>
                      </a:cubicBezTo>
                      <a:cubicBezTo>
                        <a:pt x="53" y="27"/>
                        <a:pt x="53" y="27"/>
                        <a:pt x="53" y="27"/>
                      </a:cubicBezTo>
                      <a:cubicBezTo>
                        <a:pt x="48" y="32"/>
                        <a:pt x="48" y="32"/>
                        <a:pt x="48" y="32"/>
                      </a:cubicBezTo>
                      <a:cubicBezTo>
                        <a:pt x="44" y="32"/>
                        <a:pt x="44" y="32"/>
                        <a:pt x="44" y="32"/>
                      </a:cubicBezTo>
                      <a:cubicBezTo>
                        <a:pt x="44" y="30"/>
                        <a:pt x="43" y="29"/>
                        <a:pt x="42" y="28"/>
                      </a:cubicBezTo>
                      <a:cubicBezTo>
                        <a:pt x="45" y="25"/>
                        <a:pt x="45" y="25"/>
                        <a:pt x="45" y="25"/>
                      </a:cubicBezTo>
                      <a:cubicBezTo>
                        <a:pt x="52" y="25"/>
                        <a:pt x="52" y="25"/>
                        <a:pt x="52" y="25"/>
                      </a:cubicBezTo>
                      <a:cubicBezTo>
                        <a:pt x="52" y="21"/>
                        <a:pt x="52" y="21"/>
                        <a:pt x="52" y="21"/>
                      </a:cubicBezTo>
                      <a:cubicBezTo>
                        <a:pt x="49" y="21"/>
                        <a:pt x="49" y="21"/>
                        <a:pt x="49" y="21"/>
                      </a:cubicBezTo>
                      <a:cubicBezTo>
                        <a:pt x="50" y="20"/>
                        <a:pt x="50" y="20"/>
                        <a:pt x="50" y="20"/>
                      </a:cubicBezTo>
                      <a:cubicBezTo>
                        <a:pt x="63" y="20"/>
                        <a:pt x="63" y="20"/>
                        <a:pt x="63" y="20"/>
                      </a:cubicBezTo>
                      <a:cubicBezTo>
                        <a:pt x="63" y="16"/>
                        <a:pt x="63" y="16"/>
                        <a:pt x="63" y="16"/>
                      </a:cubicBezTo>
                      <a:cubicBezTo>
                        <a:pt x="54" y="16"/>
                        <a:pt x="54" y="16"/>
                        <a:pt x="54" y="16"/>
                      </a:cubicBezTo>
                      <a:cubicBezTo>
                        <a:pt x="59" y="11"/>
                        <a:pt x="59" y="11"/>
                        <a:pt x="59" y="11"/>
                      </a:cubicBezTo>
                      <a:cubicBezTo>
                        <a:pt x="56" y="8"/>
                        <a:pt x="56" y="8"/>
                        <a:pt x="56" y="8"/>
                      </a:cubicBezTo>
                      <a:cubicBezTo>
                        <a:pt x="52" y="13"/>
                        <a:pt x="52" y="13"/>
                        <a:pt x="52" y="13"/>
                      </a:cubicBezTo>
                      <a:cubicBezTo>
                        <a:pt x="52" y="5"/>
                        <a:pt x="52" y="5"/>
                        <a:pt x="52" y="5"/>
                      </a:cubicBezTo>
                      <a:cubicBezTo>
                        <a:pt x="48" y="5"/>
                        <a:pt x="48" y="5"/>
                        <a:pt x="48" y="5"/>
                      </a:cubicBezTo>
                      <a:cubicBezTo>
                        <a:pt x="48" y="17"/>
                        <a:pt x="48" y="17"/>
                        <a:pt x="48" y="17"/>
                      </a:cubicBezTo>
                      <a:cubicBezTo>
                        <a:pt x="46" y="19"/>
                        <a:pt x="46" y="19"/>
                        <a:pt x="46" y="19"/>
                      </a:cubicBezTo>
                      <a:cubicBezTo>
                        <a:pt x="46" y="16"/>
                        <a:pt x="46" y="16"/>
                        <a:pt x="46" y="16"/>
                      </a:cubicBezTo>
                      <a:cubicBezTo>
                        <a:pt x="42" y="16"/>
                        <a:pt x="42" y="16"/>
                        <a:pt x="42" y="16"/>
                      </a:cubicBezTo>
                      <a:cubicBezTo>
                        <a:pt x="42" y="22"/>
                        <a:pt x="42" y="22"/>
                        <a:pt x="42" y="22"/>
                      </a:cubicBezTo>
                      <a:cubicBezTo>
                        <a:pt x="40" y="25"/>
                        <a:pt x="40" y="25"/>
                        <a:pt x="40" y="25"/>
                      </a:cubicBezTo>
                      <a:cubicBezTo>
                        <a:pt x="38" y="24"/>
                        <a:pt x="37" y="24"/>
                        <a:pt x="36" y="23"/>
                      </a:cubicBezTo>
                      <a:cubicBezTo>
                        <a:pt x="36" y="20"/>
                        <a:pt x="36" y="20"/>
                        <a:pt x="36" y="20"/>
                      </a:cubicBezTo>
                      <a:cubicBezTo>
                        <a:pt x="40" y="15"/>
                        <a:pt x="40" y="15"/>
                        <a:pt x="40" y="15"/>
                      </a:cubicBezTo>
                      <a:cubicBezTo>
                        <a:pt x="38" y="12"/>
                        <a:pt x="38" y="12"/>
                        <a:pt x="38" y="12"/>
                      </a:cubicBezTo>
                      <a:cubicBezTo>
                        <a:pt x="36" y="14"/>
                        <a:pt x="36" y="14"/>
                        <a:pt x="36" y="14"/>
                      </a:cubicBezTo>
                      <a:cubicBezTo>
                        <a:pt x="36" y="12"/>
                        <a:pt x="36" y="12"/>
                        <a:pt x="36" y="12"/>
                      </a:cubicBezTo>
                      <a:cubicBezTo>
                        <a:pt x="44" y="3"/>
                        <a:pt x="44" y="3"/>
                        <a:pt x="44" y="3"/>
                      </a:cubicBezTo>
                      <a:cubicBezTo>
                        <a:pt x="42" y="1"/>
                        <a:pt x="42" y="1"/>
                        <a:pt x="42" y="1"/>
                      </a:cubicBezTo>
                      <a:cubicBezTo>
                        <a:pt x="36" y="7"/>
                        <a:pt x="36" y="7"/>
                        <a:pt x="36" y="7"/>
                      </a:cubicBezTo>
                      <a:cubicBezTo>
                        <a:pt x="36" y="0"/>
                        <a:pt x="36" y="0"/>
                        <a:pt x="36" y="0"/>
                      </a:cubicBezTo>
                      <a:cubicBezTo>
                        <a:pt x="32" y="0"/>
                        <a:pt x="32" y="0"/>
                        <a:pt x="32" y="0"/>
                      </a:cubicBezTo>
                      <a:cubicBezTo>
                        <a:pt x="32" y="7"/>
                        <a:pt x="32" y="7"/>
                        <a:pt x="32" y="7"/>
                      </a:cubicBezTo>
                      <a:cubicBezTo>
                        <a:pt x="26" y="1"/>
                        <a:pt x="26" y="1"/>
                        <a:pt x="26" y="1"/>
                      </a:cubicBezTo>
                      <a:cubicBezTo>
                        <a:pt x="23" y="3"/>
                        <a:pt x="23" y="3"/>
                        <a:pt x="23" y="3"/>
                      </a:cubicBezTo>
                      <a:cubicBezTo>
                        <a:pt x="32" y="12"/>
                        <a:pt x="32" y="12"/>
                        <a:pt x="32" y="12"/>
                      </a:cubicBezTo>
                      <a:cubicBezTo>
                        <a:pt x="32" y="14"/>
                        <a:pt x="32" y="14"/>
                        <a:pt x="32" y="14"/>
                      </a:cubicBezTo>
                      <a:cubicBezTo>
                        <a:pt x="30" y="12"/>
                        <a:pt x="30" y="12"/>
                        <a:pt x="30" y="12"/>
                      </a:cubicBezTo>
                      <a:cubicBezTo>
                        <a:pt x="27" y="15"/>
                        <a:pt x="27" y="15"/>
                        <a:pt x="27" y="15"/>
                      </a:cubicBezTo>
                      <a:cubicBezTo>
                        <a:pt x="32" y="20"/>
                        <a:pt x="32" y="20"/>
                        <a:pt x="32" y="20"/>
                      </a:cubicBezTo>
                      <a:cubicBezTo>
                        <a:pt x="32" y="23"/>
                        <a:pt x="32" y="23"/>
                        <a:pt x="32" y="23"/>
                      </a:cubicBezTo>
                      <a:cubicBezTo>
                        <a:pt x="30" y="24"/>
                        <a:pt x="29" y="24"/>
                        <a:pt x="28" y="25"/>
                      </a:cubicBezTo>
                      <a:cubicBezTo>
                        <a:pt x="25" y="22"/>
                        <a:pt x="25" y="22"/>
                        <a:pt x="25" y="22"/>
                      </a:cubicBezTo>
                      <a:cubicBezTo>
                        <a:pt x="25" y="16"/>
                        <a:pt x="25" y="16"/>
                        <a:pt x="25" y="16"/>
                      </a:cubicBezTo>
                      <a:cubicBezTo>
                        <a:pt x="21" y="16"/>
                        <a:pt x="21" y="16"/>
                        <a:pt x="21" y="16"/>
                      </a:cubicBezTo>
                      <a:cubicBezTo>
                        <a:pt x="21" y="19"/>
                        <a:pt x="21" y="19"/>
                        <a:pt x="21" y="19"/>
                      </a:cubicBezTo>
                      <a:cubicBezTo>
                        <a:pt x="20" y="17"/>
                        <a:pt x="20" y="17"/>
                        <a:pt x="20" y="17"/>
                      </a:cubicBezTo>
                      <a:cubicBezTo>
                        <a:pt x="20" y="5"/>
                        <a:pt x="20" y="5"/>
                        <a:pt x="20" y="5"/>
                      </a:cubicBezTo>
                      <a:cubicBezTo>
                        <a:pt x="16" y="5"/>
                        <a:pt x="16" y="5"/>
                        <a:pt x="16" y="5"/>
                      </a:cubicBezTo>
                      <a:cubicBezTo>
                        <a:pt x="16" y="13"/>
                        <a:pt x="16" y="13"/>
                        <a:pt x="16" y="13"/>
                      </a:cubicBezTo>
                      <a:cubicBezTo>
                        <a:pt x="11" y="8"/>
                        <a:pt x="11" y="8"/>
                        <a:pt x="11" y="8"/>
                      </a:cubicBezTo>
                      <a:cubicBezTo>
                        <a:pt x="8" y="11"/>
                        <a:pt x="8" y="11"/>
                        <a:pt x="8" y="11"/>
                      </a:cubicBezTo>
                      <a:cubicBezTo>
                        <a:pt x="13" y="16"/>
                        <a:pt x="13" y="16"/>
                        <a:pt x="13" y="16"/>
                      </a:cubicBezTo>
                      <a:cubicBezTo>
                        <a:pt x="5" y="16"/>
                        <a:pt x="5" y="16"/>
                        <a:pt x="5" y="16"/>
                      </a:cubicBezTo>
                      <a:cubicBezTo>
                        <a:pt x="5" y="20"/>
                        <a:pt x="5" y="20"/>
                        <a:pt x="5" y="20"/>
                      </a:cubicBezTo>
                      <a:cubicBezTo>
                        <a:pt x="17" y="20"/>
                        <a:pt x="17" y="20"/>
                        <a:pt x="17" y="20"/>
                      </a:cubicBezTo>
                      <a:cubicBezTo>
                        <a:pt x="19" y="21"/>
                        <a:pt x="19" y="21"/>
                        <a:pt x="19" y="21"/>
                      </a:cubicBezTo>
                      <a:cubicBezTo>
                        <a:pt x="16" y="21"/>
                        <a:pt x="16" y="21"/>
                        <a:pt x="16" y="21"/>
                      </a:cubicBezTo>
                      <a:cubicBezTo>
                        <a:pt x="16" y="25"/>
                        <a:pt x="16" y="25"/>
                        <a:pt x="16" y="25"/>
                      </a:cubicBezTo>
                      <a:cubicBezTo>
                        <a:pt x="22" y="25"/>
                        <a:pt x="22" y="25"/>
                        <a:pt x="22" y="25"/>
                      </a:cubicBezTo>
                      <a:cubicBezTo>
                        <a:pt x="25" y="28"/>
                        <a:pt x="25" y="28"/>
                        <a:pt x="25" y="28"/>
                      </a:cubicBezTo>
                      <a:cubicBezTo>
                        <a:pt x="24" y="29"/>
                        <a:pt x="24" y="30"/>
                        <a:pt x="23" y="32"/>
                      </a:cubicBezTo>
                      <a:cubicBezTo>
                        <a:pt x="20" y="32"/>
                        <a:pt x="20" y="32"/>
                        <a:pt x="20" y="32"/>
                      </a:cubicBezTo>
                      <a:cubicBezTo>
                        <a:pt x="15" y="27"/>
                        <a:pt x="15" y="27"/>
                        <a:pt x="15" y="27"/>
                      </a:cubicBezTo>
                      <a:cubicBezTo>
                        <a:pt x="12" y="30"/>
                        <a:pt x="12" y="30"/>
                        <a:pt x="12" y="30"/>
                      </a:cubicBezTo>
                      <a:cubicBezTo>
                        <a:pt x="14" y="32"/>
                        <a:pt x="14" y="32"/>
                        <a:pt x="14" y="32"/>
                      </a:cubicBezTo>
                      <a:cubicBezTo>
                        <a:pt x="12" y="32"/>
                        <a:pt x="12" y="32"/>
                        <a:pt x="12" y="32"/>
                      </a:cubicBezTo>
                      <a:cubicBezTo>
                        <a:pt x="3" y="23"/>
                        <a:pt x="3" y="23"/>
                        <a:pt x="3" y="23"/>
                      </a:cubicBezTo>
                      <a:cubicBezTo>
                        <a:pt x="1" y="26"/>
                        <a:pt x="1" y="26"/>
                        <a:pt x="1" y="26"/>
                      </a:cubicBezTo>
                      <a:cubicBezTo>
                        <a:pt x="7" y="32"/>
                        <a:pt x="7" y="32"/>
                        <a:pt x="7" y="32"/>
                      </a:cubicBezTo>
                      <a:cubicBezTo>
                        <a:pt x="0" y="32"/>
                        <a:pt x="0" y="32"/>
                        <a:pt x="0" y="32"/>
                      </a:cubicBezTo>
                      <a:cubicBezTo>
                        <a:pt x="0" y="36"/>
                        <a:pt x="0" y="36"/>
                        <a:pt x="0" y="36"/>
                      </a:cubicBezTo>
                      <a:cubicBezTo>
                        <a:pt x="7" y="36"/>
                        <a:pt x="7" y="36"/>
                        <a:pt x="7" y="36"/>
                      </a:cubicBezTo>
                      <a:cubicBezTo>
                        <a:pt x="1" y="42"/>
                        <a:pt x="1" y="42"/>
                        <a:pt x="1" y="42"/>
                      </a:cubicBezTo>
                      <a:cubicBezTo>
                        <a:pt x="3" y="44"/>
                        <a:pt x="3" y="44"/>
                        <a:pt x="3" y="44"/>
                      </a:cubicBezTo>
                      <a:cubicBezTo>
                        <a:pt x="12" y="36"/>
                        <a:pt x="12" y="36"/>
                        <a:pt x="12" y="36"/>
                      </a:cubicBezTo>
                      <a:cubicBezTo>
                        <a:pt x="14" y="36"/>
                        <a:pt x="14" y="36"/>
                        <a:pt x="14" y="36"/>
                      </a:cubicBezTo>
                      <a:cubicBezTo>
                        <a:pt x="12" y="38"/>
                        <a:pt x="12" y="38"/>
                        <a:pt x="12" y="38"/>
                      </a:cubicBezTo>
                      <a:cubicBezTo>
                        <a:pt x="15" y="40"/>
                        <a:pt x="15" y="40"/>
                        <a:pt x="15" y="40"/>
                      </a:cubicBezTo>
                      <a:cubicBezTo>
                        <a:pt x="20" y="36"/>
                        <a:pt x="20" y="36"/>
                        <a:pt x="20" y="36"/>
                      </a:cubicBezTo>
                      <a:cubicBezTo>
                        <a:pt x="23" y="36"/>
                        <a:pt x="23" y="36"/>
                        <a:pt x="23" y="36"/>
                      </a:cubicBezTo>
                      <a:cubicBezTo>
                        <a:pt x="24" y="37"/>
                        <a:pt x="24" y="38"/>
                        <a:pt x="25" y="40"/>
                      </a:cubicBezTo>
                      <a:cubicBezTo>
                        <a:pt x="22" y="42"/>
                        <a:pt x="22" y="42"/>
                        <a:pt x="22" y="42"/>
                      </a:cubicBezTo>
                      <a:cubicBezTo>
                        <a:pt x="16" y="42"/>
                        <a:pt x="16" y="42"/>
                        <a:pt x="16" y="42"/>
                      </a:cubicBezTo>
                      <a:cubicBezTo>
                        <a:pt x="16" y="46"/>
                        <a:pt x="16" y="46"/>
                        <a:pt x="16" y="46"/>
                      </a:cubicBezTo>
                      <a:cubicBezTo>
                        <a:pt x="19" y="46"/>
                        <a:pt x="19" y="46"/>
                        <a:pt x="19" y="46"/>
                      </a:cubicBezTo>
                      <a:cubicBezTo>
                        <a:pt x="17" y="48"/>
                        <a:pt x="17" y="48"/>
                        <a:pt x="17" y="48"/>
                      </a:cubicBezTo>
                      <a:cubicBezTo>
                        <a:pt x="5" y="48"/>
                        <a:pt x="5" y="48"/>
                        <a:pt x="5" y="48"/>
                      </a:cubicBezTo>
                      <a:cubicBezTo>
                        <a:pt x="5" y="52"/>
                        <a:pt x="5" y="52"/>
                        <a:pt x="5" y="52"/>
                      </a:cubicBezTo>
                      <a:cubicBezTo>
                        <a:pt x="13" y="52"/>
                        <a:pt x="13" y="52"/>
                        <a:pt x="13" y="52"/>
                      </a:cubicBezTo>
                      <a:cubicBezTo>
                        <a:pt x="8" y="56"/>
                        <a:pt x="8" y="56"/>
                        <a:pt x="8" y="56"/>
                      </a:cubicBezTo>
                      <a:cubicBezTo>
                        <a:pt x="11" y="59"/>
                        <a:pt x="11" y="59"/>
                        <a:pt x="11" y="59"/>
                      </a:cubicBezTo>
                      <a:cubicBezTo>
                        <a:pt x="16" y="54"/>
                        <a:pt x="16" y="54"/>
                        <a:pt x="16" y="54"/>
                      </a:cubicBezTo>
                      <a:cubicBezTo>
                        <a:pt x="16" y="63"/>
                        <a:pt x="16" y="63"/>
                        <a:pt x="16" y="63"/>
                      </a:cubicBezTo>
                      <a:cubicBezTo>
                        <a:pt x="20" y="63"/>
                        <a:pt x="20" y="63"/>
                        <a:pt x="20" y="63"/>
                      </a:cubicBezTo>
                      <a:cubicBezTo>
                        <a:pt x="20" y="50"/>
                        <a:pt x="20" y="50"/>
                        <a:pt x="20" y="50"/>
                      </a:cubicBezTo>
                      <a:cubicBezTo>
                        <a:pt x="21" y="49"/>
                        <a:pt x="21" y="49"/>
                        <a:pt x="21" y="49"/>
                      </a:cubicBezTo>
                      <a:cubicBezTo>
                        <a:pt x="21" y="52"/>
                        <a:pt x="21" y="52"/>
                        <a:pt x="21" y="52"/>
                      </a:cubicBezTo>
                      <a:cubicBezTo>
                        <a:pt x="25" y="52"/>
                        <a:pt x="25" y="52"/>
                        <a:pt x="25" y="52"/>
                      </a:cubicBezTo>
                      <a:cubicBezTo>
                        <a:pt x="25" y="45"/>
                        <a:pt x="25" y="45"/>
                        <a:pt x="25" y="45"/>
                      </a:cubicBezTo>
                      <a:cubicBezTo>
                        <a:pt x="28" y="42"/>
                        <a:pt x="28" y="42"/>
                        <a:pt x="28" y="42"/>
                      </a:cubicBezTo>
                      <a:cubicBezTo>
                        <a:pt x="29" y="43"/>
                        <a:pt x="30" y="44"/>
                        <a:pt x="32" y="44"/>
                      </a:cubicBezTo>
                      <a:cubicBezTo>
                        <a:pt x="32" y="48"/>
                        <a:pt x="32" y="48"/>
                        <a:pt x="32" y="48"/>
                      </a:cubicBezTo>
                      <a:cubicBezTo>
                        <a:pt x="27" y="53"/>
                        <a:pt x="27" y="53"/>
                        <a:pt x="27" y="53"/>
                      </a:cubicBezTo>
                      <a:cubicBezTo>
                        <a:pt x="30" y="55"/>
                        <a:pt x="30" y="55"/>
                        <a:pt x="30" y="55"/>
                      </a:cubicBezTo>
                      <a:cubicBezTo>
                        <a:pt x="32" y="53"/>
                        <a:pt x="32" y="53"/>
                        <a:pt x="32" y="53"/>
                      </a:cubicBezTo>
                      <a:cubicBezTo>
                        <a:pt x="32" y="55"/>
                        <a:pt x="32" y="55"/>
                        <a:pt x="32" y="55"/>
                      </a:cubicBezTo>
                      <a:cubicBezTo>
                        <a:pt x="23" y="64"/>
                        <a:pt x="23" y="64"/>
                        <a:pt x="23" y="64"/>
                      </a:cubicBezTo>
                      <a:cubicBezTo>
                        <a:pt x="26" y="67"/>
                        <a:pt x="26" y="67"/>
                        <a:pt x="26" y="67"/>
                      </a:cubicBezTo>
                      <a:cubicBezTo>
                        <a:pt x="32" y="61"/>
                        <a:pt x="32" y="61"/>
                        <a:pt x="32" y="61"/>
                      </a:cubicBezTo>
                      <a:cubicBezTo>
                        <a:pt x="32" y="68"/>
                        <a:pt x="32" y="68"/>
                        <a:pt x="32" y="68"/>
                      </a:cubicBezTo>
                      <a:cubicBezTo>
                        <a:pt x="36" y="68"/>
                        <a:pt x="36" y="68"/>
                        <a:pt x="36" y="68"/>
                      </a:cubicBezTo>
                      <a:cubicBezTo>
                        <a:pt x="36" y="61"/>
                        <a:pt x="36" y="61"/>
                        <a:pt x="36" y="61"/>
                      </a:cubicBezTo>
                      <a:cubicBezTo>
                        <a:pt x="42" y="67"/>
                        <a:pt x="42" y="67"/>
                        <a:pt x="42" y="67"/>
                      </a:cubicBezTo>
                      <a:cubicBezTo>
                        <a:pt x="44" y="64"/>
                        <a:pt x="44" y="64"/>
                        <a:pt x="44" y="64"/>
                      </a:cubicBezTo>
                      <a:cubicBezTo>
                        <a:pt x="36" y="55"/>
                        <a:pt x="36" y="55"/>
                        <a:pt x="36" y="55"/>
                      </a:cubicBezTo>
                      <a:cubicBezTo>
                        <a:pt x="36" y="53"/>
                        <a:pt x="36" y="53"/>
                        <a:pt x="36" y="53"/>
                      </a:cubicBezTo>
                      <a:cubicBezTo>
                        <a:pt x="38" y="55"/>
                        <a:pt x="38" y="55"/>
                        <a:pt x="38" y="55"/>
                      </a:cubicBezTo>
                      <a:cubicBezTo>
                        <a:pt x="40" y="53"/>
                        <a:pt x="40" y="53"/>
                        <a:pt x="40" y="53"/>
                      </a:cubicBezTo>
                      <a:cubicBezTo>
                        <a:pt x="36" y="48"/>
                        <a:pt x="36" y="48"/>
                        <a:pt x="36" y="48"/>
                      </a:cubicBezTo>
                      <a:cubicBezTo>
                        <a:pt x="36" y="44"/>
                        <a:pt x="36" y="44"/>
                        <a:pt x="36" y="44"/>
                      </a:cubicBezTo>
                      <a:cubicBezTo>
                        <a:pt x="37" y="44"/>
                        <a:pt x="38" y="43"/>
                        <a:pt x="40" y="42"/>
                      </a:cubicBezTo>
                      <a:cubicBezTo>
                        <a:pt x="42" y="45"/>
                        <a:pt x="42" y="45"/>
                        <a:pt x="42" y="45"/>
                      </a:cubicBezTo>
                      <a:cubicBezTo>
                        <a:pt x="42" y="52"/>
                        <a:pt x="42" y="52"/>
                        <a:pt x="42" y="52"/>
                      </a:cubicBezTo>
                      <a:cubicBezTo>
                        <a:pt x="46" y="52"/>
                        <a:pt x="46" y="52"/>
                        <a:pt x="46" y="52"/>
                      </a:cubicBezTo>
                      <a:cubicBezTo>
                        <a:pt x="46" y="49"/>
                        <a:pt x="46" y="49"/>
                        <a:pt x="46" y="49"/>
                      </a:cubicBezTo>
                      <a:cubicBezTo>
                        <a:pt x="48" y="50"/>
                        <a:pt x="48" y="50"/>
                        <a:pt x="48" y="50"/>
                      </a:cubicBezTo>
                      <a:cubicBezTo>
                        <a:pt x="48" y="63"/>
                        <a:pt x="48" y="63"/>
                        <a:pt x="48" y="63"/>
                      </a:cubicBezTo>
                      <a:cubicBezTo>
                        <a:pt x="52" y="63"/>
                        <a:pt x="52" y="63"/>
                        <a:pt x="52" y="63"/>
                      </a:cubicBezTo>
                      <a:cubicBezTo>
                        <a:pt x="52" y="54"/>
                        <a:pt x="52" y="54"/>
                        <a:pt x="52" y="54"/>
                      </a:cubicBezTo>
                      <a:cubicBezTo>
                        <a:pt x="56" y="59"/>
                        <a:pt x="56" y="59"/>
                        <a:pt x="56" y="59"/>
                      </a:cubicBezTo>
                      <a:cubicBezTo>
                        <a:pt x="59" y="56"/>
                        <a:pt x="59" y="56"/>
                        <a:pt x="59" y="56"/>
                      </a:cubicBezTo>
                      <a:cubicBezTo>
                        <a:pt x="54" y="52"/>
                        <a:pt x="54" y="52"/>
                        <a:pt x="54" y="52"/>
                      </a:cubicBezTo>
                      <a:cubicBezTo>
                        <a:pt x="63" y="52"/>
                        <a:pt x="63" y="52"/>
                        <a:pt x="63" y="52"/>
                      </a:cubicBezTo>
                      <a:cubicBezTo>
                        <a:pt x="63" y="48"/>
                        <a:pt x="63" y="48"/>
                        <a:pt x="63" y="48"/>
                      </a:cubicBezTo>
                      <a:cubicBezTo>
                        <a:pt x="50" y="48"/>
                        <a:pt x="50" y="48"/>
                        <a:pt x="50" y="48"/>
                      </a:cubicBezTo>
                      <a:cubicBezTo>
                        <a:pt x="49" y="46"/>
                        <a:pt x="49" y="46"/>
                        <a:pt x="49" y="46"/>
                      </a:cubicBezTo>
                      <a:cubicBezTo>
                        <a:pt x="52" y="46"/>
                        <a:pt x="52" y="46"/>
                        <a:pt x="52" y="46"/>
                      </a:cubicBezTo>
                      <a:cubicBezTo>
                        <a:pt x="52" y="42"/>
                        <a:pt x="52" y="42"/>
                        <a:pt x="52" y="42"/>
                      </a:cubicBezTo>
                      <a:cubicBezTo>
                        <a:pt x="45" y="42"/>
                        <a:pt x="45" y="42"/>
                        <a:pt x="45" y="42"/>
                      </a:cubicBezTo>
                      <a:cubicBezTo>
                        <a:pt x="42" y="40"/>
                        <a:pt x="42" y="40"/>
                        <a:pt x="42" y="40"/>
                      </a:cubicBezTo>
                      <a:cubicBezTo>
                        <a:pt x="43" y="38"/>
                        <a:pt x="44" y="37"/>
                        <a:pt x="44" y="36"/>
                      </a:cubicBezTo>
                      <a:cubicBezTo>
                        <a:pt x="48" y="36"/>
                        <a:pt x="48" y="36"/>
                        <a:pt x="48" y="36"/>
                      </a:cubicBezTo>
                      <a:cubicBezTo>
                        <a:pt x="53" y="40"/>
                        <a:pt x="53" y="40"/>
                        <a:pt x="53" y="40"/>
                      </a:cubicBezTo>
                      <a:cubicBezTo>
                        <a:pt x="55" y="38"/>
                        <a:pt x="55" y="38"/>
                        <a:pt x="55" y="38"/>
                      </a:cubicBezTo>
                      <a:cubicBezTo>
                        <a:pt x="53" y="36"/>
                        <a:pt x="53" y="36"/>
                        <a:pt x="53" y="36"/>
                      </a:cubicBezTo>
                      <a:cubicBezTo>
                        <a:pt x="55" y="36"/>
                        <a:pt x="55" y="36"/>
                        <a:pt x="55" y="36"/>
                      </a:cubicBezTo>
                      <a:cubicBezTo>
                        <a:pt x="64" y="44"/>
                        <a:pt x="64" y="44"/>
                        <a:pt x="64" y="44"/>
                      </a:cubicBezTo>
                      <a:cubicBezTo>
                        <a:pt x="67" y="42"/>
                        <a:pt x="67" y="42"/>
                        <a:pt x="67" y="42"/>
                      </a:cubicBezTo>
                      <a:cubicBezTo>
                        <a:pt x="61" y="36"/>
                        <a:pt x="61" y="36"/>
                        <a:pt x="61" y="36"/>
                      </a:cubicBezTo>
                      <a:cubicBezTo>
                        <a:pt x="68" y="36"/>
                        <a:pt x="68" y="36"/>
                        <a:pt x="68" y="36"/>
                      </a:cubicBezTo>
                      <a:lnTo>
                        <a:pt x="68" y="3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7" name="Freeform: Shape 134"/>
                <p:cNvSpPr>
                  <a:spLocks/>
                </p:cNvSpPr>
                <p:nvPr/>
              </p:nvSpPr>
              <p:spPr bwMode="auto">
                <a:xfrm>
                  <a:off x="2582838" y="2159700"/>
                  <a:ext cx="344341" cy="401935"/>
                </a:xfrm>
                <a:custGeom>
                  <a:avLst/>
                  <a:gdLst>
                    <a:gd name="T0" fmla="*/ 73 w 78"/>
                    <a:gd name="T1" fmla="*/ 84 h 91"/>
                    <a:gd name="T2" fmla="*/ 78 w 78"/>
                    <a:gd name="T3" fmla="*/ 16 h 91"/>
                    <a:gd name="T4" fmla="*/ 66 w 78"/>
                    <a:gd name="T5" fmla="*/ 12 h 91"/>
                    <a:gd name="T6" fmla="*/ 77 w 78"/>
                    <a:gd name="T7" fmla="*/ 1 h 91"/>
                    <a:gd name="T8" fmla="*/ 65 w 78"/>
                    <a:gd name="T9" fmla="*/ 7 h 91"/>
                    <a:gd name="T10" fmla="*/ 71 w 78"/>
                    <a:gd name="T11" fmla="*/ 23 h 91"/>
                    <a:gd name="T12" fmla="*/ 65 w 78"/>
                    <a:gd name="T13" fmla="*/ 63 h 91"/>
                    <a:gd name="T14" fmla="*/ 70 w 78"/>
                    <a:gd name="T15" fmla="*/ 74 h 91"/>
                    <a:gd name="T16" fmla="*/ 65 w 78"/>
                    <a:gd name="T17" fmla="*/ 91 h 91"/>
                    <a:gd name="T18" fmla="*/ 65 w 78"/>
                    <a:gd name="T19" fmla="*/ 7 h 91"/>
                    <a:gd name="T20" fmla="*/ 60 w 78"/>
                    <a:gd name="T21" fmla="*/ 8 h 91"/>
                    <a:gd name="T22" fmla="*/ 50 w 78"/>
                    <a:gd name="T23" fmla="*/ 4 h 91"/>
                    <a:gd name="T24" fmla="*/ 53 w 78"/>
                    <a:gd name="T25" fmla="*/ 12 h 91"/>
                    <a:gd name="T26" fmla="*/ 50 w 78"/>
                    <a:gd name="T27" fmla="*/ 16 h 91"/>
                    <a:gd name="T28" fmla="*/ 65 w 78"/>
                    <a:gd name="T29" fmla="*/ 23 h 91"/>
                    <a:gd name="T30" fmla="*/ 50 w 78"/>
                    <a:gd name="T31" fmla="*/ 84 h 91"/>
                    <a:gd name="T32" fmla="*/ 63 w 78"/>
                    <a:gd name="T33" fmla="*/ 91 h 91"/>
                    <a:gd name="T34" fmla="*/ 65 w 78"/>
                    <a:gd name="T35" fmla="*/ 78 h 91"/>
                    <a:gd name="T36" fmla="*/ 61 w 78"/>
                    <a:gd name="T37" fmla="*/ 74 h 91"/>
                    <a:gd name="T38" fmla="*/ 65 w 78"/>
                    <a:gd name="T39" fmla="*/ 69 h 91"/>
                    <a:gd name="T40" fmla="*/ 65 w 78"/>
                    <a:gd name="T41" fmla="*/ 63 h 91"/>
                    <a:gd name="T42" fmla="*/ 50 w 78"/>
                    <a:gd name="T43" fmla="*/ 69 h 91"/>
                    <a:gd name="T44" fmla="*/ 55 w 78"/>
                    <a:gd name="T45" fmla="*/ 74 h 91"/>
                    <a:gd name="T46" fmla="*/ 50 w 78"/>
                    <a:gd name="T47" fmla="*/ 78 h 91"/>
                    <a:gd name="T48" fmla="*/ 50 w 78"/>
                    <a:gd name="T49" fmla="*/ 84 h 91"/>
                    <a:gd name="T50" fmla="*/ 46 w 78"/>
                    <a:gd name="T51" fmla="*/ 0 h 91"/>
                    <a:gd name="T52" fmla="*/ 43 w 78"/>
                    <a:gd name="T53" fmla="*/ 4 h 91"/>
                    <a:gd name="T54" fmla="*/ 50 w 78"/>
                    <a:gd name="T55" fmla="*/ 4 h 91"/>
                    <a:gd name="T56" fmla="*/ 39 w 78"/>
                    <a:gd name="T57" fmla="*/ 16 h 91"/>
                    <a:gd name="T58" fmla="*/ 50 w 78"/>
                    <a:gd name="T59" fmla="*/ 23 h 91"/>
                    <a:gd name="T60" fmla="*/ 39 w 78"/>
                    <a:gd name="T61" fmla="*/ 84 h 91"/>
                    <a:gd name="T62" fmla="*/ 50 w 78"/>
                    <a:gd name="T63" fmla="*/ 78 h 91"/>
                    <a:gd name="T64" fmla="*/ 50 w 78"/>
                    <a:gd name="T65" fmla="*/ 69 h 91"/>
                    <a:gd name="T66" fmla="*/ 39 w 78"/>
                    <a:gd name="T67" fmla="*/ 63 h 91"/>
                    <a:gd name="T68" fmla="*/ 39 w 78"/>
                    <a:gd name="T69" fmla="*/ 16 h 91"/>
                    <a:gd name="T70" fmla="*/ 0 w 78"/>
                    <a:gd name="T71" fmla="*/ 84 h 91"/>
                    <a:gd name="T72" fmla="*/ 6 w 78"/>
                    <a:gd name="T73" fmla="*/ 91 h 91"/>
                    <a:gd name="T74" fmla="*/ 16 w 78"/>
                    <a:gd name="T75" fmla="*/ 84 h 91"/>
                    <a:gd name="T76" fmla="*/ 39 w 78"/>
                    <a:gd name="T77" fmla="*/ 63 h 91"/>
                    <a:gd name="T78" fmla="*/ 7 w 78"/>
                    <a:gd name="T79" fmla="*/ 23 h 91"/>
                    <a:gd name="T80" fmla="*/ 39 w 78"/>
                    <a:gd name="T8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91">
                      <a:moveTo>
                        <a:pt x="73" y="91"/>
                      </a:moveTo>
                      <a:cubicBezTo>
                        <a:pt x="73" y="84"/>
                        <a:pt x="73" y="84"/>
                        <a:pt x="73" y="84"/>
                      </a:cubicBezTo>
                      <a:cubicBezTo>
                        <a:pt x="78" y="84"/>
                        <a:pt x="78" y="84"/>
                        <a:pt x="78" y="84"/>
                      </a:cubicBezTo>
                      <a:cubicBezTo>
                        <a:pt x="78" y="16"/>
                        <a:pt x="78" y="16"/>
                        <a:pt x="78" y="16"/>
                      </a:cubicBezTo>
                      <a:cubicBezTo>
                        <a:pt x="67" y="16"/>
                        <a:pt x="67" y="16"/>
                        <a:pt x="67" y="16"/>
                      </a:cubicBezTo>
                      <a:cubicBezTo>
                        <a:pt x="67" y="15"/>
                        <a:pt x="67" y="13"/>
                        <a:pt x="66" y="12"/>
                      </a:cubicBezTo>
                      <a:cubicBezTo>
                        <a:pt x="77" y="4"/>
                        <a:pt x="77" y="4"/>
                        <a:pt x="77" y="4"/>
                      </a:cubicBezTo>
                      <a:cubicBezTo>
                        <a:pt x="78" y="3"/>
                        <a:pt x="78" y="2"/>
                        <a:pt x="77" y="1"/>
                      </a:cubicBezTo>
                      <a:cubicBezTo>
                        <a:pt x="76" y="0"/>
                        <a:pt x="75" y="0"/>
                        <a:pt x="74" y="0"/>
                      </a:cubicBezTo>
                      <a:cubicBezTo>
                        <a:pt x="65" y="7"/>
                        <a:pt x="65" y="7"/>
                        <a:pt x="65" y="7"/>
                      </a:cubicBezTo>
                      <a:cubicBezTo>
                        <a:pt x="65" y="23"/>
                        <a:pt x="65" y="23"/>
                        <a:pt x="65" y="23"/>
                      </a:cubicBezTo>
                      <a:cubicBezTo>
                        <a:pt x="71" y="23"/>
                        <a:pt x="71" y="23"/>
                        <a:pt x="71" y="23"/>
                      </a:cubicBezTo>
                      <a:cubicBezTo>
                        <a:pt x="71" y="63"/>
                        <a:pt x="71" y="63"/>
                        <a:pt x="71" y="63"/>
                      </a:cubicBezTo>
                      <a:cubicBezTo>
                        <a:pt x="65" y="63"/>
                        <a:pt x="65" y="63"/>
                        <a:pt x="65" y="63"/>
                      </a:cubicBezTo>
                      <a:cubicBezTo>
                        <a:pt x="65" y="69"/>
                        <a:pt x="65" y="69"/>
                        <a:pt x="65" y="69"/>
                      </a:cubicBezTo>
                      <a:cubicBezTo>
                        <a:pt x="68" y="69"/>
                        <a:pt x="70" y="71"/>
                        <a:pt x="70" y="74"/>
                      </a:cubicBezTo>
                      <a:cubicBezTo>
                        <a:pt x="70" y="76"/>
                        <a:pt x="68" y="78"/>
                        <a:pt x="65" y="78"/>
                      </a:cubicBezTo>
                      <a:cubicBezTo>
                        <a:pt x="65" y="91"/>
                        <a:pt x="65" y="91"/>
                        <a:pt x="65" y="91"/>
                      </a:cubicBezTo>
                      <a:lnTo>
                        <a:pt x="73" y="91"/>
                      </a:lnTo>
                      <a:close/>
                      <a:moveTo>
                        <a:pt x="65" y="7"/>
                      </a:moveTo>
                      <a:cubicBezTo>
                        <a:pt x="63" y="9"/>
                        <a:pt x="63" y="9"/>
                        <a:pt x="63" y="9"/>
                      </a:cubicBezTo>
                      <a:cubicBezTo>
                        <a:pt x="62" y="9"/>
                        <a:pt x="61" y="8"/>
                        <a:pt x="60" y="8"/>
                      </a:cubicBezTo>
                      <a:cubicBezTo>
                        <a:pt x="59" y="8"/>
                        <a:pt x="58" y="9"/>
                        <a:pt x="57" y="9"/>
                      </a:cubicBezTo>
                      <a:cubicBezTo>
                        <a:pt x="50" y="4"/>
                        <a:pt x="50" y="4"/>
                        <a:pt x="50" y="4"/>
                      </a:cubicBezTo>
                      <a:cubicBezTo>
                        <a:pt x="50" y="10"/>
                        <a:pt x="50" y="10"/>
                        <a:pt x="50" y="10"/>
                      </a:cubicBezTo>
                      <a:cubicBezTo>
                        <a:pt x="53" y="12"/>
                        <a:pt x="53" y="12"/>
                        <a:pt x="53" y="12"/>
                      </a:cubicBezTo>
                      <a:cubicBezTo>
                        <a:pt x="52" y="13"/>
                        <a:pt x="52" y="15"/>
                        <a:pt x="52" y="16"/>
                      </a:cubicBezTo>
                      <a:cubicBezTo>
                        <a:pt x="50" y="16"/>
                        <a:pt x="50" y="16"/>
                        <a:pt x="50" y="16"/>
                      </a:cubicBezTo>
                      <a:cubicBezTo>
                        <a:pt x="50" y="23"/>
                        <a:pt x="50" y="23"/>
                        <a:pt x="50" y="23"/>
                      </a:cubicBezTo>
                      <a:cubicBezTo>
                        <a:pt x="65" y="23"/>
                        <a:pt x="65" y="23"/>
                        <a:pt x="65" y="23"/>
                      </a:cubicBezTo>
                      <a:cubicBezTo>
                        <a:pt x="65" y="7"/>
                        <a:pt x="65" y="7"/>
                        <a:pt x="65" y="7"/>
                      </a:cubicBezTo>
                      <a:close/>
                      <a:moveTo>
                        <a:pt x="50" y="84"/>
                      </a:moveTo>
                      <a:cubicBezTo>
                        <a:pt x="63" y="84"/>
                        <a:pt x="63" y="84"/>
                        <a:pt x="63" y="84"/>
                      </a:cubicBezTo>
                      <a:cubicBezTo>
                        <a:pt x="63" y="91"/>
                        <a:pt x="63" y="91"/>
                        <a:pt x="63" y="91"/>
                      </a:cubicBezTo>
                      <a:cubicBezTo>
                        <a:pt x="65" y="91"/>
                        <a:pt x="65" y="91"/>
                        <a:pt x="65" y="91"/>
                      </a:cubicBezTo>
                      <a:cubicBezTo>
                        <a:pt x="65" y="78"/>
                        <a:pt x="65" y="78"/>
                        <a:pt x="65" y="78"/>
                      </a:cubicBezTo>
                      <a:cubicBezTo>
                        <a:pt x="65" y="78"/>
                        <a:pt x="65" y="78"/>
                        <a:pt x="65" y="78"/>
                      </a:cubicBezTo>
                      <a:cubicBezTo>
                        <a:pt x="63" y="78"/>
                        <a:pt x="61" y="76"/>
                        <a:pt x="61" y="74"/>
                      </a:cubicBezTo>
                      <a:cubicBezTo>
                        <a:pt x="61" y="74"/>
                        <a:pt x="61" y="74"/>
                        <a:pt x="61" y="74"/>
                      </a:cubicBezTo>
                      <a:cubicBezTo>
                        <a:pt x="61" y="71"/>
                        <a:pt x="63" y="69"/>
                        <a:pt x="65" y="69"/>
                      </a:cubicBezTo>
                      <a:cubicBezTo>
                        <a:pt x="65" y="69"/>
                        <a:pt x="65" y="69"/>
                        <a:pt x="65" y="69"/>
                      </a:cubicBezTo>
                      <a:cubicBezTo>
                        <a:pt x="65" y="63"/>
                        <a:pt x="65" y="63"/>
                        <a:pt x="65" y="63"/>
                      </a:cubicBezTo>
                      <a:cubicBezTo>
                        <a:pt x="50" y="63"/>
                        <a:pt x="50" y="63"/>
                        <a:pt x="50" y="63"/>
                      </a:cubicBezTo>
                      <a:cubicBezTo>
                        <a:pt x="50" y="69"/>
                        <a:pt x="50" y="69"/>
                        <a:pt x="50" y="69"/>
                      </a:cubicBezTo>
                      <a:cubicBezTo>
                        <a:pt x="50" y="69"/>
                        <a:pt x="50" y="69"/>
                        <a:pt x="50" y="69"/>
                      </a:cubicBezTo>
                      <a:cubicBezTo>
                        <a:pt x="53" y="69"/>
                        <a:pt x="55" y="71"/>
                        <a:pt x="55" y="74"/>
                      </a:cubicBezTo>
                      <a:cubicBezTo>
                        <a:pt x="55" y="76"/>
                        <a:pt x="53" y="78"/>
                        <a:pt x="50" y="78"/>
                      </a:cubicBezTo>
                      <a:cubicBezTo>
                        <a:pt x="50" y="78"/>
                        <a:pt x="50" y="78"/>
                        <a:pt x="50" y="78"/>
                      </a:cubicBezTo>
                      <a:cubicBezTo>
                        <a:pt x="50" y="78"/>
                        <a:pt x="50" y="78"/>
                        <a:pt x="50" y="78"/>
                      </a:cubicBezTo>
                      <a:lnTo>
                        <a:pt x="50" y="84"/>
                      </a:lnTo>
                      <a:close/>
                      <a:moveTo>
                        <a:pt x="50" y="4"/>
                      </a:moveTo>
                      <a:cubicBezTo>
                        <a:pt x="46" y="0"/>
                        <a:pt x="46" y="0"/>
                        <a:pt x="46" y="0"/>
                      </a:cubicBezTo>
                      <a:cubicBezTo>
                        <a:pt x="45" y="0"/>
                        <a:pt x="43" y="0"/>
                        <a:pt x="42" y="1"/>
                      </a:cubicBezTo>
                      <a:cubicBezTo>
                        <a:pt x="42" y="2"/>
                        <a:pt x="42" y="3"/>
                        <a:pt x="43" y="4"/>
                      </a:cubicBezTo>
                      <a:cubicBezTo>
                        <a:pt x="50" y="10"/>
                        <a:pt x="50" y="10"/>
                        <a:pt x="50" y="10"/>
                      </a:cubicBezTo>
                      <a:cubicBezTo>
                        <a:pt x="50" y="4"/>
                        <a:pt x="50" y="4"/>
                        <a:pt x="50" y="4"/>
                      </a:cubicBezTo>
                      <a:close/>
                      <a:moveTo>
                        <a:pt x="50" y="16"/>
                      </a:moveTo>
                      <a:cubicBezTo>
                        <a:pt x="39" y="16"/>
                        <a:pt x="39" y="16"/>
                        <a:pt x="39" y="16"/>
                      </a:cubicBezTo>
                      <a:cubicBezTo>
                        <a:pt x="39" y="23"/>
                        <a:pt x="39" y="23"/>
                        <a:pt x="39" y="23"/>
                      </a:cubicBezTo>
                      <a:cubicBezTo>
                        <a:pt x="50" y="23"/>
                        <a:pt x="50" y="23"/>
                        <a:pt x="50" y="23"/>
                      </a:cubicBezTo>
                      <a:cubicBezTo>
                        <a:pt x="50" y="16"/>
                        <a:pt x="50" y="16"/>
                        <a:pt x="50" y="16"/>
                      </a:cubicBezTo>
                      <a:close/>
                      <a:moveTo>
                        <a:pt x="39" y="84"/>
                      </a:moveTo>
                      <a:cubicBezTo>
                        <a:pt x="50" y="84"/>
                        <a:pt x="50" y="84"/>
                        <a:pt x="50" y="84"/>
                      </a:cubicBezTo>
                      <a:cubicBezTo>
                        <a:pt x="50" y="78"/>
                        <a:pt x="50" y="78"/>
                        <a:pt x="50" y="78"/>
                      </a:cubicBezTo>
                      <a:cubicBezTo>
                        <a:pt x="48" y="78"/>
                        <a:pt x="46" y="76"/>
                        <a:pt x="46" y="74"/>
                      </a:cubicBezTo>
                      <a:cubicBezTo>
                        <a:pt x="46" y="71"/>
                        <a:pt x="48" y="69"/>
                        <a:pt x="50" y="69"/>
                      </a:cubicBezTo>
                      <a:cubicBezTo>
                        <a:pt x="50" y="63"/>
                        <a:pt x="50" y="63"/>
                        <a:pt x="50" y="63"/>
                      </a:cubicBezTo>
                      <a:cubicBezTo>
                        <a:pt x="39" y="63"/>
                        <a:pt x="39" y="63"/>
                        <a:pt x="39" y="63"/>
                      </a:cubicBezTo>
                      <a:lnTo>
                        <a:pt x="39" y="84"/>
                      </a:lnTo>
                      <a:close/>
                      <a:moveTo>
                        <a:pt x="39" y="16"/>
                      </a:moveTo>
                      <a:cubicBezTo>
                        <a:pt x="0" y="16"/>
                        <a:pt x="0" y="16"/>
                        <a:pt x="0" y="16"/>
                      </a:cubicBezTo>
                      <a:cubicBezTo>
                        <a:pt x="0" y="84"/>
                        <a:pt x="0" y="84"/>
                        <a:pt x="0" y="84"/>
                      </a:cubicBezTo>
                      <a:cubicBezTo>
                        <a:pt x="6" y="84"/>
                        <a:pt x="6" y="84"/>
                        <a:pt x="6" y="84"/>
                      </a:cubicBezTo>
                      <a:cubicBezTo>
                        <a:pt x="6" y="91"/>
                        <a:pt x="6" y="91"/>
                        <a:pt x="6" y="91"/>
                      </a:cubicBezTo>
                      <a:cubicBezTo>
                        <a:pt x="16" y="91"/>
                        <a:pt x="16" y="91"/>
                        <a:pt x="16" y="91"/>
                      </a:cubicBezTo>
                      <a:cubicBezTo>
                        <a:pt x="16" y="84"/>
                        <a:pt x="16" y="84"/>
                        <a:pt x="16" y="84"/>
                      </a:cubicBezTo>
                      <a:cubicBezTo>
                        <a:pt x="39" y="84"/>
                        <a:pt x="39" y="84"/>
                        <a:pt x="39" y="84"/>
                      </a:cubicBezTo>
                      <a:cubicBezTo>
                        <a:pt x="39" y="63"/>
                        <a:pt x="39" y="63"/>
                        <a:pt x="39" y="63"/>
                      </a:cubicBezTo>
                      <a:cubicBezTo>
                        <a:pt x="7" y="63"/>
                        <a:pt x="7" y="63"/>
                        <a:pt x="7" y="63"/>
                      </a:cubicBezTo>
                      <a:cubicBezTo>
                        <a:pt x="7" y="23"/>
                        <a:pt x="7" y="23"/>
                        <a:pt x="7" y="23"/>
                      </a:cubicBezTo>
                      <a:cubicBezTo>
                        <a:pt x="7" y="23"/>
                        <a:pt x="7" y="23"/>
                        <a:pt x="7" y="23"/>
                      </a:cubicBezTo>
                      <a:cubicBezTo>
                        <a:pt x="39" y="23"/>
                        <a:pt x="39" y="23"/>
                        <a:pt x="39" y="23"/>
                      </a:cubicBezTo>
                      <a:lnTo>
                        <a:pt x="39" y="16"/>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8" name="Freeform: Shape 135"/>
                <p:cNvSpPr>
                  <a:spLocks/>
                </p:cNvSpPr>
                <p:nvPr/>
              </p:nvSpPr>
              <p:spPr bwMode="auto">
                <a:xfrm>
                  <a:off x="6110800" y="1687916"/>
                  <a:ext cx="208320" cy="122541"/>
                </a:xfrm>
                <a:custGeom>
                  <a:avLst/>
                  <a:gdLst>
                    <a:gd name="T0" fmla="*/ 170 w 170"/>
                    <a:gd name="T1" fmla="*/ 0 h 100"/>
                    <a:gd name="T2" fmla="*/ 11 w 170"/>
                    <a:gd name="T3" fmla="*/ 0 h 100"/>
                    <a:gd name="T4" fmla="*/ 11 w 170"/>
                    <a:gd name="T5" fmla="*/ 28 h 100"/>
                    <a:gd name="T6" fmla="*/ 0 w 170"/>
                    <a:gd name="T7" fmla="*/ 28 h 100"/>
                    <a:gd name="T8" fmla="*/ 0 w 170"/>
                    <a:gd name="T9" fmla="*/ 72 h 100"/>
                    <a:gd name="T10" fmla="*/ 11 w 170"/>
                    <a:gd name="T11" fmla="*/ 72 h 100"/>
                    <a:gd name="T12" fmla="*/ 11 w 170"/>
                    <a:gd name="T13" fmla="*/ 100 h 100"/>
                    <a:gd name="T14" fmla="*/ 170 w 170"/>
                    <a:gd name="T15" fmla="*/ 100 h 100"/>
                    <a:gd name="T16" fmla="*/ 170 w 17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00">
                      <a:moveTo>
                        <a:pt x="170" y="0"/>
                      </a:moveTo>
                      <a:lnTo>
                        <a:pt x="11" y="0"/>
                      </a:lnTo>
                      <a:lnTo>
                        <a:pt x="11" y="28"/>
                      </a:lnTo>
                      <a:lnTo>
                        <a:pt x="0" y="28"/>
                      </a:lnTo>
                      <a:lnTo>
                        <a:pt x="0" y="72"/>
                      </a:lnTo>
                      <a:lnTo>
                        <a:pt x="11" y="72"/>
                      </a:lnTo>
                      <a:lnTo>
                        <a:pt x="11" y="100"/>
                      </a:lnTo>
                      <a:lnTo>
                        <a:pt x="170" y="100"/>
                      </a:lnTo>
                      <a:lnTo>
                        <a:pt x="170"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09" name="Oval 136"/>
                <p:cNvSpPr>
                  <a:spLocks/>
                </p:cNvSpPr>
                <p:nvPr/>
              </p:nvSpPr>
              <p:spPr bwMode="auto">
                <a:xfrm>
                  <a:off x="5983357" y="1709973"/>
                  <a:ext cx="66172" cy="66172"/>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0" name="Freeform: Shape 137"/>
                <p:cNvSpPr>
                  <a:spLocks/>
                </p:cNvSpPr>
                <p:nvPr/>
              </p:nvSpPr>
              <p:spPr bwMode="auto">
                <a:xfrm>
                  <a:off x="5925763" y="1660957"/>
                  <a:ext cx="176459" cy="330861"/>
                </a:xfrm>
                <a:custGeom>
                  <a:avLst/>
                  <a:gdLst>
                    <a:gd name="T0" fmla="*/ 20 w 40"/>
                    <a:gd name="T1" fmla="*/ 75 h 75"/>
                    <a:gd name="T2" fmla="*/ 40 w 40"/>
                    <a:gd name="T3" fmla="*/ 75 h 75"/>
                    <a:gd name="T4" fmla="*/ 40 w 40"/>
                    <a:gd name="T5" fmla="*/ 26 h 75"/>
                    <a:gd name="T6" fmla="*/ 40 w 40"/>
                    <a:gd name="T7" fmla="*/ 14 h 75"/>
                    <a:gd name="T8" fmla="*/ 40 w 40"/>
                    <a:gd name="T9" fmla="*/ 0 h 75"/>
                    <a:gd name="T10" fmla="*/ 20 w 40"/>
                    <a:gd name="T11" fmla="*/ 0 h 75"/>
                    <a:gd name="T12" fmla="*/ 20 w 40"/>
                    <a:gd name="T13" fmla="*/ 4 h 75"/>
                    <a:gd name="T14" fmla="*/ 35 w 40"/>
                    <a:gd name="T15" fmla="*/ 19 h 75"/>
                    <a:gd name="T16" fmla="*/ 20 w 40"/>
                    <a:gd name="T17" fmla="*/ 33 h 75"/>
                    <a:gd name="T18" fmla="*/ 20 w 40"/>
                    <a:gd name="T19" fmla="*/ 75 h 75"/>
                    <a:gd name="T20" fmla="*/ 0 w 40"/>
                    <a:gd name="T21" fmla="*/ 75 h 75"/>
                    <a:gd name="T22" fmla="*/ 20 w 40"/>
                    <a:gd name="T23" fmla="*/ 75 h 75"/>
                    <a:gd name="T24" fmla="*/ 20 w 40"/>
                    <a:gd name="T25" fmla="*/ 33 h 75"/>
                    <a:gd name="T26" fmla="*/ 20 w 40"/>
                    <a:gd name="T27" fmla="*/ 33 h 75"/>
                    <a:gd name="T28" fmla="*/ 5 w 40"/>
                    <a:gd name="T29" fmla="*/ 19 h 75"/>
                    <a:gd name="T30" fmla="*/ 20 w 40"/>
                    <a:gd name="T31" fmla="*/ 4 h 75"/>
                    <a:gd name="T32" fmla="*/ 20 w 40"/>
                    <a:gd name="T33" fmla="*/ 4 h 75"/>
                    <a:gd name="T34" fmla="*/ 20 w 40"/>
                    <a:gd name="T35" fmla="*/ 4 h 75"/>
                    <a:gd name="T36" fmla="*/ 20 w 40"/>
                    <a:gd name="T37" fmla="*/ 0 h 75"/>
                    <a:gd name="T38" fmla="*/ 0 w 40"/>
                    <a:gd name="T39" fmla="*/ 0 h 75"/>
                    <a:gd name="T40" fmla="*/ 0 w 40"/>
                    <a:gd name="T4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5">
                      <a:moveTo>
                        <a:pt x="20" y="75"/>
                      </a:moveTo>
                      <a:cubicBezTo>
                        <a:pt x="40" y="75"/>
                        <a:pt x="40" y="75"/>
                        <a:pt x="40" y="75"/>
                      </a:cubicBezTo>
                      <a:cubicBezTo>
                        <a:pt x="40" y="26"/>
                        <a:pt x="40" y="26"/>
                        <a:pt x="40" y="26"/>
                      </a:cubicBezTo>
                      <a:cubicBezTo>
                        <a:pt x="40" y="14"/>
                        <a:pt x="40" y="14"/>
                        <a:pt x="40" y="14"/>
                      </a:cubicBezTo>
                      <a:cubicBezTo>
                        <a:pt x="40" y="0"/>
                        <a:pt x="40" y="0"/>
                        <a:pt x="40" y="0"/>
                      </a:cubicBezTo>
                      <a:cubicBezTo>
                        <a:pt x="20" y="0"/>
                        <a:pt x="20" y="0"/>
                        <a:pt x="20" y="0"/>
                      </a:cubicBezTo>
                      <a:cubicBezTo>
                        <a:pt x="20" y="4"/>
                        <a:pt x="20" y="4"/>
                        <a:pt x="20" y="4"/>
                      </a:cubicBezTo>
                      <a:cubicBezTo>
                        <a:pt x="28" y="4"/>
                        <a:pt x="35" y="10"/>
                        <a:pt x="35" y="19"/>
                      </a:cubicBezTo>
                      <a:cubicBezTo>
                        <a:pt x="35" y="27"/>
                        <a:pt x="28" y="33"/>
                        <a:pt x="20" y="33"/>
                      </a:cubicBezTo>
                      <a:lnTo>
                        <a:pt x="20" y="75"/>
                      </a:lnTo>
                      <a:close/>
                      <a:moveTo>
                        <a:pt x="0" y="75"/>
                      </a:moveTo>
                      <a:cubicBezTo>
                        <a:pt x="20" y="75"/>
                        <a:pt x="20" y="75"/>
                        <a:pt x="20" y="75"/>
                      </a:cubicBezTo>
                      <a:cubicBezTo>
                        <a:pt x="20" y="33"/>
                        <a:pt x="20" y="33"/>
                        <a:pt x="20" y="33"/>
                      </a:cubicBezTo>
                      <a:cubicBezTo>
                        <a:pt x="20" y="33"/>
                        <a:pt x="20" y="33"/>
                        <a:pt x="20" y="33"/>
                      </a:cubicBezTo>
                      <a:cubicBezTo>
                        <a:pt x="12" y="33"/>
                        <a:pt x="5" y="27"/>
                        <a:pt x="5" y="19"/>
                      </a:cubicBezTo>
                      <a:cubicBezTo>
                        <a:pt x="5" y="10"/>
                        <a:pt x="12" y="4"/>
                        <a:pt x="20" y="4"/>
                      </a:cubicBezTo>
                      <a:cubicBezTo>
                        <a:pt x="20" y="4"/>
                        <a:pt x="20" y="4"/>
                        <a:pt x="20" y="4"/>
                      </a:cubicBezTo>
                      <a:cubicBezTo>
                        <a:pt x="20" y="4"/>
                        <a:pt x="20" y="4"/>
                        <a:pt x="20" y="4"/>
                      </a:cubicBezTo>
                      <a:cubicBezTo>
                        <a:pt x="20" y="0"/>
                        <a:pt x="20" y="0"/>
                        <a:pt x="20" y="0"/>
                      </a:cubicBezTo>
                      <a:cubicBezTo>
                        <a:pt x="0" y="0"/>
                        <a:pt x="0" y="0"/>
                        <a:pt x="0" y="0"/>
                      </a:cubicBezTo>
                      <a:lnTo>
                        <a:pt x="0" y="75"/>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1" name="Freeform: Shape 138"/>
                <p:cNvSpPr>
                  <a:spLocks/>
                </p:cNvSpPr>
                <p:nvPr/>
              </p:nvSpPr>
              <p:spPr bwMode="auto">
                <a:xfrm>
                  <a:off x="5360848" y="4169377"/>
                  <a:ext cx="202193" cy="203419"/>
                </a:xfrm>
                <a:custGeom>
                  <a:avLst/>
                  <a:gdLst>
                    <a:gd name="T0" fmla="*/ 41 w 46"/>
                    <a:gd name="T1" fmla="*/ 32 h 46"/>
                    <a:gd name="T2" fmla="*/ 43 w 46"/>
                    <a:gd name="T3" fmla="*/ 34 h 46"/>
                    <a:gd name="T4" fmla="*/ 38 w 46"/>
                    <a:gd name="T5" fmla="*/ 41 h 46"/>
                    <a:gd name="T6" fmla="*/ 35 w 46"/>
                    <a:gd name="T7" fmla="*/ 38 h 46"/>
                    <a:gd name="T8" fmla="*/ 29 w 46"/>
                    <a:gd name="T9" fmla="*/ 42 h 46"/>
                    <a:gd name="T10" fmla="*/ 29 w 46"/>
                    <a:gd name="T11" fmla="*/ 45 h 46"/>
                    <a:gd name="T12" fmla="*/ 23 w 46"/>
                    <a:gd name="T13" fmla="*/ 45 h 46"/>
                    <a:gd name="T14" fmla="*/ 23 w 46"/>
                    <a:gd name="T15" fmla="*/ 36 h 46"/>
                    <a:gd name="T16" fmla="*/ 33 w 46"/>
                    <a:gd name="T17" fmla="*/ 31 h 46"/>
                    <a:gd name="T18" fmla="*/ 32 w 46"/>
                    <a:gd name="T19" fmla="*/ 13 h 46"/>
                    <a:gd name="T20" fmla="*/ 32 w 46"/>
                    <a:gd name="T21" fmla="*/ 13 h 46"/>
                    <a:gd name="T22" fmla="*/ 27 w 46"/>
                    <a:gd name="T23" fmla="*/ 10 h 46"/>
                    <a:gd name="T24" fmla="*/ 23 w 46"/>
                    <a:gd name="T25" fmla="*/ 10 h 46"/>
                    <a:gd name="T26" fmla="*/ 23 w 46"/>
                    <a:gd name="T27" fmla="*/ 0 h 46"/>
                    <a:gd name="T28" fmla="*/ 26 w 46"/>
                    <a:gd name="T29" fmla="*/ 0 h 46"/>
                    <a:gd name="T30" fmla="*/ 26 w 46"/>
                    <a:gd name="T31" fmla="*/ 3 h 46"/>
                    <a:gd name="T32" fmla="*/ 32 w 46"/>
                    <a:gd name="T33" fmla="*/ 5 h 46"/>
                    <a:gd name="T34" fmla="*/ 35 w 46"/>
                    <a:gd name="T35" fmla="*/ 3 h 46"/>
                    <a:gd name="T36" fmla="*/ 41 w 46"/>
                    <a:gd name="T37" fmla="*/ 8 h 46"/>
                    <a:gd name="T38" fmla="*/ 39 w 46"/>
                    <a:gd name="T39" fmla="*/ 11 h 46"/>
                    <a:gd name="T40" fmla="*/ 42 w 46"/>
                    <a:gd name="T41" fmla="*/ 17 h 46"/>
                    <a:gd name="T42" fmla="*/ 45 w 46"/>
                    <a:gd name="T43" fmla="*/ 17 h 46"/>
                    <a:gd name="T44" fmla="*/ 46 w 46"/>
                    <a:gd name="T45" fmla="*/ 25 h 46"/>
                    <a:gd name="T46" fmla="*/ 43 w 46"/>
                    <a:gd name="T47" fmla="*/ 25 h 46"/>
                    <a:gd name="T48" fmla="*/ 41 w 46"/>
                    <a:gd name="T49" fmla="*/ 32 h 46"/>
                    <a:gd name="T50" fmla="*/ 23 w 46"/>
                    <a:gd name="T51" fmla="*/ 45 h 46"/>
                    <a:gd name="T52" fmla="*/ 21 w 46"/>
                    <a:gd name="T53" fmla="*/ 46 h 46"/>
                    <a:gd name="T54" fmla="*/ 21 w 46"/>
                    <a:gd name="T55" fmla="*/ 42 h 46"/>
                    <a:gd name="T56" fmla="*/ 14 w 46"/>
                    <a:gd name="T57" fmla="*/ 40 h 46"/>
                    <a:gd name="T58" fmla="*/ 12 w 46"/>
                    <a:gd name="T59" fmla="*/ 43 h 46"/>
                    <a:gd name="T60" fmla="*/ 6 w 46"/>
                    <a:gd name="T61" fmla="*/ 37 h 46"/>
                    <a:gd name="T62" fmla="*/ 8 w 46"/>
                    <a:gd name="T63" fmla="*/ 35 h 46"/>
                    <a:gd name="T64" fmla="*/ 5 w 46"/>
                    <a:gd name="T65" fmla="*/ 29 h 46"/>
                    <a:gd name="T66" fmla="*/ 1 w 46"/>
                    <a:gd name="T67" fmla="*/ 29 h 46"/>
                    <a:gd name="T68" fmla="*/ 0 w 46"/>
                    <a:gd name="T69" fmla="*/ 21 h 46"/>
                    <a:gd name="T70" fmla="*/ 4 w 46"/>
                    <a:gd name="T71" fmla="*/ 20 h 46"/>
                    <a:gd name="T72" fmla="*/ 6 w 46"/>
                    <a:gd name="T73" fmla="*/ 14 h 46"/>
                    <a:gd name="T74" fmla="*/ 3 w 46"/>
                    <a:gd name="T75" fmla="*/ 12 h 46"/>
                    <a:gd name="T76" fmla="*/ 9 w 46"/>
                    <a:gd name="T77" fmla="*/ 5 h 46"/>
                    <a:gd name="T78" fmla="*/ 11 w 46"/>
                    <a:gd name="T79" fmla="*/ 7 h 46"/>
                    <a:gd name="T80" fmla="*/ 17 w 46"/>
                    <a:gd name="T81" fmla="*/ 4 h 46"/>
                    <a:gd name="T82" fmla="*/ 17 w 46"/>
                    <a:gd name="T83" fmla="*/ 1 h 46"/>
                    <a:gd name="T84" fmla="*/ 23 w 46"/>
                    <a:gd name="T85" fmla="*/ 0 h 46"/>
                    <a:gd name="T86" fmla="*/ 23 w 46"/>
                    <a:gd name="T87" fmla="*/ 10 h 46"/>
                    <a:gd name="T88" fmla="*/ 13 w 46"/>
                    <a:gd name="T89" fmla="*/ 14 h 46"/>
                    <a:gd name="T90" fmla="*/ 15 w 46"/>
                    <a:gd name="T91" fmla="*/ 33 h 46"/>
                    <a:gd name="T92" fmla="*/ 19 w 46"/>
                    <a:gd name="T93" fmla="*/ 35 h 46"/>
                    <a:gd name="T94" fmla="*/ 23 w 46"/>
                    <a:gd name="T95" fmla="*/ 36 h 46"/>
                    <a:gd name="T96" fmla="*/ 23 w 46"/>
                    <a:gd name="T9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46">
                      <a:moveTo>
                        <a:pt x="41" y="32"/>
                      </a:moveTo>
                      <a:cubicBezTo>
                        <a:pt x="43" y="34"/>
                        <a:pt x="43" y="34"/>
                        <a:pt x="43" y="34"/>
                      </a:cubicBezTo>
                      <a:cubicBezTo>
                        <a:pt x="38" y="41"/>
                        <a:pt x="38" y="41"/>
                        <a:pt x="38" y="41"/>
                      </a:cubicBezTo>
                      <a:cubicBezTo>
                        <a:pt x="35" y="38"/>
                        <a:pt x="35" y="38"/>
                        <a:pt x="35" y="38"/>
                      </a:cubicBezTo>
                      <a:cubicBezTo>
                        <a:pt x="33" y="40"/>
                        <a:pt x="31" y="41"/>
                        <a:pt x="29" y="42"/>
                      </a:cubicBezTo>
                      <a:cubicBezTo>
                        <a:pt x="29" y="45"/>
                        <a:pt x="29" y="45"/>
                        <a:pt x="29" y="45"/>
                      </a:cubicBezTo>
                      <a:cubicBezTo>
                        <a:pt x="23" y="45"/>
                        <a:pt x="23" y="45"/>
                        <a:pt x="23" y="45"/>
                      </a:cubicBezTo>
                      <a:cubicBezTo>
                        <a:pt x="23" y="36"/>
                        <a:pt x="23" y="36"/>
                        <a:pt x="23" y="36"/>
                      </a:cubicBezTo>
                      <a:cubicBezTo>
                        <a:pt x="27" y="36"/>
                        <a:pt x="31" y="34"/>
                        <a:pt x="33" y="31"/>
                      </a:cubicBezTo>
                      <a:cubicBezTo>
                        <a:pt x="38" y="26"/>
                        <a:pt x="37" y="17"/>
                        <a:pt x="32" y="13"/>
                      </a:cubicBezTo>
                      <a:cubicBezTo>
                        <a:pt x="32" y="13"/>
                        <a:pt x="32" y="13"/>
                        <a:pt x="32" y="13"/>
                      </a:cubicBezTo>
                      <a:cubicBezTo>
                        <a:pt x="30" y="12"/>
                        <a:pt x="29" y="11"/>
                        <a:pt x="27" y="10"/>
                      </a:cubicBezTo>
                      <a:cubicBezTo>
                        <a:pt x="26" y="10"/>
                        <a:pt x="25" y="10"/>
                        <a:pt x="23" y="10"/>
                      </a:cubicBezTo>
                      <a:cubicBezTo>
                        <a:pt x="23" y="0"/>
                        <a:pt x="23" y="0"/>
                        <a:pt x="23" y="0"/>
                      </a:cubicBezTo>
                      <a:cubicBezTo>
                        <a:pt x="26" y="0"/>
                        <a:pt x="26" y="0"/>
                        <a:pt x="26" y="0"/>
                      </a:cubicBezTo>
                      <a:cubicBezTo>
                        <a:pt x="26" y="3"/>
                        <a:pt x="26" y="3"/>
                        <a:pt x="26" y="3"/>
                      </a:cubicBezTo>
                      <a:cubicBezTo>
                        <a:pt x="28" y="4"/>
                        <a:pt x="30" y="4"/>
                        <a:pt x="32" y="5"/>
                      </a:cubicBezTo>
                      <a:cubicBezTo>
                        <a:pt x="35" y="3"/>
                        <a:pt x="35" y="3"/>
                        <a:pt x="35" y="3"/>
                      </a:cubicBezTo>
                      <a:cubicBezTo>
                        <a:pt x="41" y="8"/>
                        <a:pt x="41" y="8"/>
                        <a:pt x="41" y="8"/>
                      </a:cubicBezTo>
                      <a:cubicBezTo>
                        <a:pt x="39" y="11"/>
                        <a:pt x="39" y="11"/>
                        <a:pt x="39" y="11"/>
                      </a:cubicBezTo>
                      <a:cubicBezTo>
                        <a:pt x="40" y="13"/>
                        <a:pt x="41" y="15"/>
                        <a:pt x="42" y="17"/>
                      </a:cubicBezTo>
                      <a:cubicBezTo>
                        <a:pt x="45" y="17"/>
                        <a:pt x="45" y="17"/>
                        <a:pt x="45" y="17"/>
                      </a:cubicBezTo>
                      <a:cubicBezTo>
                        <a:pt x="46" y="25"/>
                        <a:pt x="46" y="25"/>
                        <a:pt x="46" y="25"/>
                      </a:cubicBezTo>
                      <a:cubicBezTo>
                        <a:pt x="43" y="25"/>
                        <a:pt x="43" y="25"/>
                        <a:pt x="43" y="25"/>
                      </a:cubicBezTo>
                      <a:cubicBezTo>
                        <a:pt x="42" y="28"/>
                        <a:pt x="42" y="30"/>
                        <a:pt x="41" y="32"/>
                      </a:cubicBezTo>
                      <a:close/>
                      <a:moveTo>
                        <a:pt x="23" y="45"/>
                      </a:moveTo>
                      <a:cubicBezTo>
                        <a:pt x="21" y="46"/>
                        <a:pt x="21" y="46"/>
                        <a:pt x="21" y="46"/>
                      </a:cubicBezTo>
                      <a:cubicBezTo>
                        <a:pt x="21" y="42"/>
                        <a:pt x="21" y="42"/>
                        <a:pt x="21" y="42"/>
                      </a:cubicBezTo>
                      <a:cubicBezTo>
                        <a:pt x="18" y="42"/>
                        <a:pt x="16" y="41"/>
                        <a:pt x="14" y="40"/>
                      </a:cubicBezTo>
                      <a:cubicBezTo>
                        <a:pt x="12" y="43"/>
                        <a:pt x="12" y="43"/>
                        <a:pt x="12" y="43"/>
                      </a:cubicBezTo>
                      <a:cubicBezTo>
                        <a:pt x="6" y="37"/>
                        <a:pt x="6" y="37"/>
                        <a:pt x="6" y="37"/>
                      </a:cubicBezTo>
                      <a:cubicBezTo>
                        <a:pt x="8" y="35"/>
                        <a:pt x="8" y="35"/>
                        <a:pt x="8" y="35"/>
                      </a:cubicBezTo>
                      <a:cubicBezTo>
                        <a:pt x="6" y="33"/>
                        <a:pt x="5" y="31"/>
                        <a:pt x="5" y="29"/>
                      </a:cubicBezTo>
                      <a:cubicBezTo>
                        <a:pt x="1" y="29"/>
                        <a:pt x="1" y="29"/>
                        <a:pt x="1" y="29"/>
                      </a:cubicBezTo>
                      <a:cubicBezTo>
                        <a:pt x="0" y="21"/>
                        <a:pt x="0" y="21"/>
                        <a:pt x="0" y="21"/>
                      </a:cubicBezTo>
                      <a:cubicBezTo>
                        <a:pt x="4" y="20"/>
                        <a:pt x="4" y="20"/>
                        <a:pt x="4" y="20"/>
                      </a:cubicBezTo>
                      <a:cubicBezTo>
                        <a:pt x="4" y="18"/>
                        <a:pt x="5" y="16"/>
                        <a:pt x="6" y="14"/>
                      </a:cubicBezTo>
                      <a:cubicBezTo>
                        <a:pt x="3" y="12"/>
                        <a:pt x="3" y="12"/>
                        <a:pt x="3" y="12"/>
                      </a:cubicBezTo>
                      <a:cubicBezTo>
                        <a:pt x="9" y="5"/>
                        <a:pt x="9" y="5"/>
                        <a:pt x="9" y="5"/>
                      </a:cubicBezTo>
                      <a:cubicBezTo>
                        <a:pt x="11" y="7"/>
                        <a:pt x="11" y="7"/>
                        <a:pt x="11" y="7"/>
                      </a:cubicBezTo>
                      <a:cubicBezTo>
                        <a:pt x="13" y="6"/>
                        <a:pt x="15" y="5"/>
                        <a:pt x="17" y="4"/>
                      </a:cubicBezTo>
                      <a:cubicBezTo>
                        <a:pt x="17" y="1"/>
                        <a:pt x="17" y="1"/>
                        <a:pt x="17" y="1"/>
                      </a:cubicBezTo>
                      <a:cubicBezTo>
                        <a:pt x="23" y="0"/>
                        <a:pt x="23" y="0"/>
                        <a:pt x="23" y="0"/>
                      </a:cubicBezTo>
                      <a:cubicBezTo>
                        <a:pt x="23" y="10"/>
                        <a:pt x="23" y="10"/>
                        <a:pt x="23" y="10"/>
                      </a:cubicBezTo>
                      <a:cubicBezTo>
                        <a:pt x="19" y="10"/>
                        <a:pt x="16" y="11"/>
                        <a:pt x="13" y="14"/>
                      </a:cubicBezTo>
                      <a:cubicBezTo>
                        <a:pt x="9" y="20"/>
                        <a:pt x="9" y="28"/>
                        <a:pt x="15" y="33"/>
                      </a:cubicBezTo>
                      <a:cubicBezTo>
                        <a:pt x="16" y="34"/>
                        <a:pt x="18" y="35"/>
                        <a:pt x="19" y="35"/>
                      </a:cubicBezTo>
                      <a:cubicBezTo>
                        <a:pt x="21" y="36"/>
                        <a:pt x="22" y="36"/>
                        <a:pt x="23" y="36"/>
                      </a:cubicBezTo>
                      <a:lnTo>
                        <a:pt x="23" y="45"/>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2" name="Freeform: Shape 139"/>
                <p:cNvSpPr>
                  <a:spLocks/>
                </p:cNvSpPr>
                <p:nvPr/>
              </p:nvSpPr>
              <p:spPr bwMode="auto">
                <a:xfrm>
                  <a:off x="6066685" y="3104493"/>
                  <a:ext cx="208320" cy="398259"/>
                </a:xfrm>
                <a:custGeom>
                  <a:avLst/>
                  <a:gdLst>
                    <a:gd name="T0" fmla="*/ 24 w 47"/>
                    <a:gd name="T1" fmla="*/ 90 h 90"/>
                    <a:gd name="T2" fmla="*/ 47 w 47"/>
                    <a:gd name="T3" fmla="*/ 90 h 90"/>
                    <a:gd name="T4" fmla="*/ 47 w 47"/>
                    <a:gd name="T5" fmla="*/ 0 h 90"/>
                    <a:gd name="T6" fmla="*/ 24 w 47"/>
                    <a:gd name="T7" fmla="*/ 0 h 90"/>
                    <a:gd name="T8" fmla="*/ 24 w 47"/>
                    <a:gd name="T9" fmla="*/ 5 h 90"/>
                    <a:gd name="T10" fmla="*/ 42 w 47"/>
                    <a:gd name="T11" fmla="*/ 5 h 90"/>
                    <a:gd name="T12" fmla="*/ 42 w 47"/>
                    <a:gd name="T13" fmla="*/ 23 h 90"/>
                    <a:gd name="T14" fmla="*/ 24 w 47"/>
                    <a:gd name="T15" fmla="*/ 23 h 90"/>
                    <a:gd name="T16" fmla="*/ 24 w 47"/>
                    <a:gd name="T17" fmla="*/ 27 h 90"/>
                    <a:gd name="T18" fmla="*/ 42 w 47"/>
                    <a:gd name="T19" fmla="*/ 27 h 90"/>
                    <a:gd name="T20" fmla="*/ 42 w 47"/>
                    <a:gd name="T21" fmla="*/ 44 h 90"/>
                    <a:gd name="T22" fmla="*/ 24 w 47"/>
                    <a:gd name="T23" fmla="*/ 44 h 90"/>
                    <a:gd name="T24" fmla="*/ 24 w 47"/>
                    <a:gd name="T25" fmla="*/ 51 h 90"/>
                    <a:gd name="T26" fmla="*/ 24 w 47"/>
                    <a:gd name="T27" fmla="*/ 51 h 90"/>
                    <a:gd name="T28" fmla="*/ 29 w 47"/>
                    <a:gd name="T29" fmla="*/ 57 h 90"/>
                    <a:gd name="T30" fmla="*/ 24 w 47"/>
                    <a:gd name="T31" fmla="*/ 62 h 90"/>
                    <a:gd name="T32" fmla="*/ 24 w 47"/>
                    <a:gd name="T33" fmla="*/ 62 h 90"/>
                    <a:gd name="T34" fmla="*/ 24 w 47"/>
                    <a:gd name="T35" fmla="*/ 62 h 90"/>
                    <a:gd name="T36" fmla="*/ 24 w 47"/>
                    <a:gd name="T37" fmla="*/ 71 h 90"/>
                    <a:gd name="T38" fmla="*/ 24 w 47"/>
                    <a:gd name="T39" fmla="*/ 71 h 90"/>
                    <a:gd name="T40" fmla="*/ 29 w 47"/>
                    <a:gd name="T41" fmla="*/ 77 h 90"/>
                    <a:gd name="T42" fmla="*/ 24 w 47"/>
                    <a:gd name="T43" fmla="*/ 82 h 90"/>
                    <a:gd name="T44" fmla="*/ 24 w 47"/>
                    <a:gd name="T45" fmla="*/ 82 h 90"/>
                    <a:gd name="T46" fmla="*/ 24 w 47"/>
                    <a:gd name="T47" fmla="*/ 82 h 90"/>
                    <a:gd name="T48" fmla="*/ 24 w 47"/>
                    <a:gd name="T49" fmla="*/ 90 h 90"/>
                    <a:gd name="T50" fmla="*/ 0 w 47"/>
                    <a:gd name="T51" fmla="*/ 90 h 90"/>
                    <a:gd name="T52" fmla="*/ 24 w 47"/>
                    <a:gd name="T53" fmla="*/ 90 h 90"/>
                    <a:gd name="T54" fmla="*/ 24 w 47"/>
                    <a:gd name="T55" fmla="*/ 82 h 90"/>
                    <a:gd name="T56" fmla="*/ 18 w 47"/>
                    <a:gd name="T57" fmla="*/ 77 h 90"/>
                    <a:gd name="T58" fmla="*/ 24 w 47"/>
                    <a:gd name="T59" fmla="*/ 71 h 90"/>
                    <a:gd name="T60" fmla="*/ 24 w 47"/>
                    <a:gd name="T61" fmla="*/ 62 h 90"/>
                    <a:gd name="T62" fmla="*/ 18 w 47"/>
                    <a:gd name="T63" fmla="*/ 57 h 90"/>
                    <a:gd name="T64" fmla="*/ 24 w 47"/>
                    <a:gd name="T65" fmla="*/ 51 h 90"/>
                    <a:gd name="T66" fmla="*/ 24 w 47"/>
                    <a:gd name="T67" fmla="*/ 44 h 90"/>
                    <a:gd name="T68" fmla="*/ 5 w 47"/>
                    <a:gd name="T69" fmla="*/ 44 h 90"/>
                    <a:gd name="T70" fmla="*/ 5 w 47"/>
                    <a:gd name="T71" fmla="*/ 27 h 90"/>
                    <a:gd name="T72" fmla="*/ 5 w 47"/>
                    <a:gd name="T73" fmla="*/ 27 h 90"/>
                    <a:gd name="T74" fmla="*/ 24 w 47"/>
                    <a:gd name="T75" fmla="*/ 27 h 90"/>
                    <a:gd name="T76" fmla="*/ 24 w 47"/>
                    <a:gd name="T77" fmla="*/ 23 h 90"/>
                    <a:gd name="T78" fmla="*/ 5 w 47"/>
                    <a:gd name="T79" fmla="*/ 23 h 90"/>
                    <a:gd name="T80" fmla="*/ 5 w 47"/>
                    <a:gd name="T81" fmla="*/ 5 h 90"/>
                    <a:gd name="T82" fmla="*/ 5 w 47"/>
                    <a:gd name="T83" fmla="*/ 5 h 90"/>
                    <a:gd name="T84" fmla="*/ 24 w 47"/>
                    <a:gd name="T85" fmla="*/ 5 h 90"/>
                    <a:gd name="T86" fmla="*/ 24 w 47"/>
                    <a:gd name="T87" fmla="*/ 0 h 90"/>
                    <a:gd name="T88" fmla="*/ 0 w 47"/>
                    <a:gd name="T89" fmla="*/ 0 h 90"/>
                    <a:gd name="T90" fmla="*/ 0 w 47"/>
                    <a:gd name="T9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90">
                      <a:moveTo>
                        <a:pt x="24" y="90"/>
                      </a:moveTo>
                      <a:cubicBezTo>
                        <a:pt x="47" y="90"/>
                        <a:pt x="47" y="90"/>
                        <a:pt x="47" y="90"/>
                      </a:cubicBezTo>
                      <a:cubicBezTo>
                        <a:pt x="47" y="0"/>
                        <a:pt x="47" y="0"/>
                        <a:pt x="47" y="0"/>
                      </a:cubicBezTo>
                      <a:cubicBezTo>
                        <a:pt x="24" y="0"/>
                        <a:pt x="24" y="0"/>
                        <a:pt x="24" y="0"/>
                      </a:cubicBezTo>
                      <a:cubicBezTo>
                        <a:pt x="24" y="5"/>
                        <a:pt x="24" y="5"/>
                        <a:pt x="24" y="5"/>
                      </a:cubicBezTo>
                      <a:cubicBezTo>
                        <a:pt x="42" y="5"/>
                        <a:pt x="42" y="5"/>
                        <a:pt x="42" y="5"/>
                      </a:cubicBezTo>
                      <a:cubicBezTo>
                        <a:pt x="42" y="23"/>
                        <a:pt x="42" y="23"/>
                        <a:pt x="42" y="23"/>
                      </a:cubicBezTo>
                      <a:cubicBezTo>
                        <a:pt x="24" y="23"/>
                        <a:pt x="24" y="23"/>
                        <a:pt x="24" y="23"/>
                      </a:cubicBezTo>
                      <a:cubicBezTo>
                        <a:pt x="24" y="27"/>
                        <a:pt x="24" y="27"/>
                        <a:pt x="24" y="27"/>
                      </a:cubicBezTo>
                      <a:cubicBezTo>
                        <a:pt x="42" y="27"/>
                        <a:pt x="42" y="27"/>
                        <a:pt x="42" y="27"/>
                      </a:cubicBezTo>
                      <a:cubicBezTo>
                        <a:pt x="42" y="44"/>
                        <a:pt x="42" y="44"/>
                        <a:pt x="42" y="44"/>
                      </a:cubicBezTo>
                      <a:cubicBezTo>
                        <a:pt x="24" y="44"/>
                        <a:pt x="24" y="44"/>
                        <a:pt x="24" y="44"/>
                      </a:cubicBezTo>
                      <a:cubicBezTo>
                        <a:pt x="24" y="51"/>
                        <a:pt x="24" y="51"/>
                        <a:pt x="24" y="51"/>
                      </a:cubicBezTo>
                      <a:cubicBezTo>
                        <a:pt x="24" y="51"/>
                        <a:pt x="24" y="51"/>
                        <a:pt x="24" y="51"/>
                      </a:cubicBezTo>
                      <a:cubicBezTo>
                        <a:pt x="27" y="51"/>
                        <a:pt x="29" y="54"/>
                        <a:pt x="29" y="57"/>
                      </a:cubicBezTo>
                      <a:cubicBezTo>
                        <a:pt x="29" y="60"/>
                        <a:pt x="27" y="62"/>
                        <a:pt x="24" y="62"/>
                      </a:cubicBezTo>
                      <a:cubicBezTo>
                        <a:pt x="24" y="62"/>
                        <a:pt x="24" y="62"/>
                        <a:pt x="24" y="62"/>
                      </a:cubicBezTo>
                      <a:cubicBezTo>
                        <a:pt x="24" y="62"/>
                        <a:pt x="24" y="62"/>
                        <a:pt x="24" y="62"/>
                      </a:cubicBezTo>
                      <a:cubicBezTo>
                        <a:pt x="24" y="71"/>
                        <a:pt x="24" y="71"/>
                        <a:pt x="24" y="71"/>
                      </a:cubicBezTo>
                      <a:cubicBezTo>
                        <a:pt x="24" y="71"/>
                        <a:pt x="24" y="71"/>
                        <a:pt x="24" y="71"/>
                      </a:cubicBezTo>
                      <a:cubicBezTo>
                        <a:pt x="27" y="71"/>
                        <a:pt x="29" y="74"/>
                        <a:pt x="29" y="77"/>
                      </a:cubicBezTo>
                      <a:cubicBezTo>
                        <a:pt x="29" y="80"/>
                        <a:pt x="27" y="82"/>
                        <a:pt x="24" y="82"/>
                      </a:cubicBezTo>
                      <a:cubicBezTo>
                        <a:pt x="24" y="82"/>
                        <a:pt x="24" y="82"/>
                        <a:pt x="24" y="82"/>
                      </a:cubicBezTo>
                      <a:cubicBezTo>
                        <a:pt x="24" y="82"/>
                        <a:pt x="24" y="82"/>
                        <a:pt x="24" y="82"/>
                      </a:cubicBezTo>
                      <a:lnTo>
                        <a:pt x="24" y="90"/>
                      </a:lnTo>
                      <a:close/>
                      <a:moveTo>
                        <a:pt x="0" y="90"/>
                      </a:moveTo>
                      <a:cubicBezTo>
                        <a:pt x="24" y="90"/>
                        <a:pt x="24" y="90"/>
                        <a:pt x="24" y="90"/>
                      </a:cubicBezTo>
                      <a:cubicBezTo>
                        <a:pt x="24" y="82"/>
                        <a:pt x="24" y="82"/>
                        <a:pt x="24" y="82"/>
                      </a:cubicBezTo>
                      <a:cubicBezTo>
                        <a:pt x="21" y="82"/>
                        <a:pt x="18" y="80"/>
                        <a:pt x="18" y="77"/>
                      </a:cubicBezTo>
                      <a:cubicBezTo>
                        <a:pt x="18" y="74"/>
                        <a:pt x="21" y="71"/>
                        <a:pt x="24" y="71"/>
                      </a:cubicBezTo>
                      <a:cubicBezTo>
                        <a:pt x="24" y="62"/>
                        <a:pt x="24" y="62"/>
                        <a:pt x="24" y="62"/>
                      </a:cubicBezTo>
                      <a:cubicBezTo>
                        <a:pt x="21" y="62"/>
                        <a:pt x="18" y="60"/>
                        <a:pt x="18" y="57"/>
                      </a:cubicBezTo>
                      <a:cubicBezTo>
                        <a:pt x="18" y="54"/>
                        <a:pt x="21" y="51"/>
                        <a:pt x="24" y="51"/>
                      </a:cubicBezTo>
                      <a:cubicBezTo>
                        <a:pt x="24" y="44"/>
                        <a:pt x="24" y="44"/>
                        <a:pt x="24" y="44"/>
                      </a:cubicBezTo>
                      <a:cubicBezTo>
                        <a:pt x="5" y="44"/>
                        <a:pt x="5" y="44"/>
                        <a:pt x="5" y="44"/>
                      </a:cubicBezTo>
                      <a:cubicBezTo>
                        <a:pt x="5" y="27"/>
                        <a:pt x="5" y="27"/>
                        <a:pt x="5" y="27"/>
                      </a:cubicBezTo>
                      <a:cubicBezTo>
                        <a:pt x="5" y="27"/>
                        <a:pt x="5" y="27"/>
                        <a:pt x="5" y="27"/>
                      </a:cubicBezTo>
                      <a:cubicBezTo>
                        <a:pt x="24" y="27"/>
                        <a:pt x="24" y="27"/>
                        <a:pt x="24" y="27"/>
                      </a:cubicBezTo>
                      <a:cubicBezTo>
                        <a:pt x="24" y="23"/>
                        <a:pt x="24" y="23"/>
                        <a:pt x="24" y="23"/>
                      </a:cubicBezTo>
                      <a:cubicBezTo>
                        <a:pt x="5" y="23"/>
                        <a:pt x="5" y="23"/>
                        <a:pt x="5" y="23"/>
                      </a:cubicBezTo>
                      <a:cubicBezTo>
                        <a:pt x="5" y="5"/>
                        <a:pt x="5" y="5"/>
                        <a:pt x="5" y="5"/>
                      </a:cubicBezTo>
                      <a:cubicBezTo>
                        <a:pt x="5" y="5"/>
                        <a:pt x="5" y="5"/>
                        <a:pt x="5" y="5"/>
                      </a:cubicBezTo>
                      <a:cubicBezTo>
                        <a:pt x="24" y="5"/>
                        <a:pt x="24" y="5"/>
                        <a:pt x="24" y="5"/>
                      </a:cubicBezTo>
                      <a:cubicBezTo>
                        <a:pt x="24" y="0"/>
                        <a:pt x="24" y="0"/>
                        <a:pt x="24" y="0"/>
                      </a:cubicBezTo>
                      <a:cubicBezTo>
                        <a:pt x="0" y="0"/>
                        <a:pt x="0" y="0"/>
                        <a:pt x="0" y="0"/>
                      </a:cubicBezTo>
                      <a:lnTo>
                        <a:pt x="0" y="9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3" name="Freeform: Shape 140"/>
                <p:cNvSpPr>
                  <a:spLocks/>
                </p:cNvSpPr>
                <p:nvPr/>
              </p:nvSpPr>
              <p:spPr bwMode="auto">
                <a:xfrm>
                  <a:off x="6292161" y="3104493"/>
                  <a:ext cx="83328" cy="398259"/>
                </a:xfrm>
                <a:custGeom>
                  <a:avLst/>
                  <a:gdLst>
                    <a:gd name="T0" fmla="*/ 68 w 68"/>
                    <a:gd name="T1" fmla="*/ 307 h 325"/>
                    <a:gd name="T2" fmla="*/ 68 w 68"/>
                    <a:gd name="T3" fmla="*/ 55 h 325"/>
                    <a:gd name="T4" fmla="*/ 0 w 68"/>
                    <a:gd name="T5" fmla="*/ 0 h 325"/>
                    <a:gd name="T6" fmla="*/ 0 w 68"/>
                    <a:gd name="T7" fmla="*/ 325 h 325"/>
                    <a:gd name="T8" fmla="*/ 68 w 68"/>
                    <a:gd name="T9" fmla="*/ 307 h 325"/>
                  </a:gdLst>
                  <a:ahLst/>
                  <a:cxnLst>
                    <a:cxn ang="0">
                      <a:pos x="T0" y="T1"/>
                    </a:cxn>
                    <a:cxn ang="0">
                      <a:pos x="T2" y="T3"/>
                    </a:cxn>
                    <a:cxn ang="0">
                      <a:pos x="T4" y="T5"/>
                    </a:cxn>
                    <a:cxn ang="0">
                      <a:pos x="T6" y="T7"/>
                    </a:cxn>
                    <a:cxn ang="0">
                      <a:pos x="T8" y="T9"/>
                    </a:cxn>
                  </a:cxnLst>
                  <a:rect l="0" t="0" r="r" b="b"/>
                  <a:pathLst>
                    <a:path w="68" h="325">
                      <a:moveTo>
                        <a:pt x="68" y="307"/>
                      </a:moveTo>
                      <a:lnTo>
                        <a:pt x="68" y="55"/>
                      </a:lnTo>
                      <a:lnTo>
                        <a:pt x="0" y="0"/>
                      </a:lnTo>
                      <a:lnTo>
                        <a:pt x="0" y="325"/>
                      </a:lnTo>
                      <a:lnTo>
                        <a:pt x="68" y="30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4" name="Rectangle 141"/>
                <p:cNvSpPr>
                  <a:spLocks/>
                </p:cNvSpPr>
                <p:nvPr/>
              </p:nvSpPr>
              <p:spPr bwMode="auto">
                <a:xfrm>
                  <a:off x="6102222" y="3140030"/>
                  <a:ext cx="140922" cy="53918"/>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5" name="Rectangle 142"/>
                <p:cNvSpPr>
                  <a:spLocks/>
                </p:cNvSpPr>
                <p:nvPr/>
              </p:nvSpPr>
              <p:spPr bwMode="auto">
                <a:xfrm>
                  <a:off x="6102222" y="3233161"/>
                  <a:ext cx="140922" cy="52693"/>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6" name="Freeform: Shape 143"/>
                <p:cNvSpPr>
                  <a:spLocks/>
                </p:cNvSpPr>
                <p:nvPr/>
              </p:nvSpPr>
              <p:spPr bwMode="auto">
                <a:xfrm>
                  <a:off x="6300739" y="1872953"/>
                  <a:ext cx="140922" cy="238955"/>
                </a:xfrm>
                <a:custGeom>
                  <a:avLst/>
                  <a:gdLst>
                    <a:gd name="T0" fmla="*/ 0 w 32"/>
                    <a:gd name="T1" fmla="*/ 37 h 54"/>
                    <a:gd name="T2" fmla="*/ 0 w 32"/>
                    <a:gd name="T3" fmla="*/ 45 h 54"/>
                    <a:gd name="T4" fmla="*/ 9 w 32"/>
                    <a:gd name="T5" fmla="*/ 54 h 54"/>
                    <a:gd name="T6" fmla="*/ 23 w 32"/>
                    <a:gd name="T7" fmla="*/ 54 h 54"/>
                    <a:gd name="T8" fmla="*/ 32 w 32"/>
                    <a:gd name="T9" fmla="*/ 45 h 54"/>
                    <a:gd name="T10" fmla="*/ 32 w 32"/>
                    <a:gd name="T11" fmla="*/ 37 h 54"/>
                    <a:gd name="T12" fmla="*/ 20 w 32"/>
                    <a:gd name="T13" fmla="*/ 37 h 54"/>
                    <a:gd name="T14" fmla="*/ 20 w 32"/>
                    <a:gd name="T15" fmla="*/ 30 h 54"/>
                    <a:gd name="T16" fmla="*/ 32 w 32"/>
                    <a:gd name="T17" fmla="*/ 30 h 54"/>
                    <a:gd name="T18" fmla="*/ 32 w 32"/>
                    <a:gd name="T19" fmla="*/ 20 h 54"/>
                    <a:gd name="T20" fmla="*/ 20 w 32"/>
                    <a:gd name="T21" fmla="*/ 20 h 54"/>
                    <a:gd name="T22" fmla="*/ 20 w 32"/>
                    <a:gd name="T23" fmla="*/ 13 h 54"/>
                    <a:gd name="T24" fmla="*/ 32 w 32"/>
                    <a:gd name="T25" fmla="*/ 13 h 54"/>
                    <a:gd name="T26" fmla="*/ 32 w 32"/>
                    <a:gd name="T27" fmla="*/ 9 h 54"/>
                    <a:gd name="T28" fmla="*/ 23 w 32"/>
                    <a:gd name="T29" fmla="*/ 0 h 54"/>
                    <a:gd name="T30" fmla="*/ 9 w 32"/>
                    <a:gd name="T31" fmla="*/ 0 h 54"/>
                    <a:gd name="T32" fmla="*/ 0 w 32"/>
                    <a:gd name="T33" fmla="*/ 9 h 54"/>
                    <a:gd name="T34" fmla="*/ 0 w 32"/>
                    <a:gd name="T35" fmla="*/ 13 h 54"/>
                    <a:gd name="T36" fmla="*/ 11 w 32"/>
                    <a:gd name="T37" fmla="*/ 13 h 54"/>
                    <a:gd name="T38" fmla="*/ 11 w 32"/>
                    <a:gd name="T39" fmla="*/ 20 h 54"/>
                    <a:gd name="T40" fmla="*/ 0 w 32"/>
                    <a:gd name="T41" fmla="*/ 20 h 54"/>
                    <a:gd name="T42" fmla="*/ 0 w 32"/>
                    <a:gd name="T43" fmla="*/ 30 h 54"/>
                    <a:gd name="T44" fmla="*/ 11 w 32"/>
                    <a:gd name="T45" fmla="*/ 30 h 54"/>
                    <a:gd name="T46" fmla="*/ 11 w 32"/>
                    <a:gd name="T47" fmla="*/ 37 h 54"/>
                    <a:gd name="T48" fmla="*/ 0 w 32"/>
                    <a:gd name="T49"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54">
                      <a:moveTo>
                        <a:pt x="0" y="37"/>
                      </a:moveTo>
                      <a:cubicBezTo>
                        <a:pt x="0" y="45"/>
                        <a:pt x="0" y="45"/>
                        <a:pt x="0" y="45"/>
                      </a:cubicBezTo>
                      <a:cubicBezTo>
                        <a:pt x="0" y="50"/>
                        <a:pt x="4" y="54"/>
                        <a:pt x="9" y="54"/>
                      </a:cubicBezTo>
                      <a:cubicBezTo>
                        <a:pt x="23" y="54"/>
                        <a:pt x="23" y="54"/>
                        <a:pt x="23" y="54"/>
                      </a:cubicBezTo>
                      <a:cubicBezTo>
                        <a:pt x="28" y="54"/>
                        <a:pt x="32" y="50"/>
                        <a:pt x="32" y="45"/>
                      </a:cubicBezTo>
                      <a:cubicBezTo>
                        <a:pt x="32" y="37"/>
                        <a:pt x="32" y="37"/>
                        <a:pt x="32" y="37"/>
                      </a:cubicBezTo>
                      <a:cubicBezTo>
                        <a:pt x="20" y="37"/>
                        <a:pt x="20" y="37"/>
                        <a:pt x="20" y="37"/>
                      </a:cubicBezTo>
                      <a:cubicBezTo>
                        <a:pt x="20" y="30"/>
                        <a:pt x="20" y="30"/>
                        <a:pt x="20" y="30"/>
                      </a:cubicBezTo>
                      <a:cubicBezTo>
                        <a:pt x="32" y="30"/>
                        <a:pt x="32" y="30"/>
                        <a:pt x="32" y="30"/>
                      </a:cubicBezTo>
                      <a:cubicBezTo>
                        <a:pt x="32" y="20"/>
                        <a:pt x="32" y="20"/>
                        <a:pt x="32" y="20"/>
                      </a:cubicBezTo>
                      <a:cubicBezTo>
                        <a:pt x="20" y="20"/>
                        <a:pt x="20" y="20"/>
                        <a:pt x="20" y="20"/>
                      </a:cubicBezTo>
                      <a:cubicBezTo>
                        <a:pt x="20" y="13"/>
                        <a:pt x="20" y="13"/>
                        <a:pt x="20" y="13"/>
                      </a:cubicBezTo>
                      <a:cubicBezTo>
                        <a:pt x="32" y="13"/>
                        <a:pt x="32" y="13"/>
                        <a:pt x="32" y="13"/>
                      </a:cubicBezTo>
                      <a:cubicBezTo>
                        <a:pt x="32" y="9"/>
                        <a:pt x="32" y="9"/>
                        <a:pt x="32" y="9"/>
                      </a:cubicBezTo>
                      <a:cubicBezTo>
                        <a:pt x="32" y="4"/>
                        <a:pt x="28" y="0"/>
                        <a:pt x="23" y="0"/>
                      </a:cubicBezTo>
                      <a:cubicBezTo>
                        <a:pt x="9" y="0"/>
                        <a:pt x="9" y="0"/>
                        <a:pt x="9" y="0"/>
                      </a:cubicBezTo>
                      <a:cubicBezTo>
                        <a:pt x="4" y="0"/>
                        <a:pt x="0" y="4"/>
                        <a:pt x="0" y="9"/>
                      </a:cubicBezTo>
                      <a:cubicBezTo>
                        <a:pt x="0" y="13"/>
                        <a:pt x="0" y="13"/>
                        <a:pt x="0" y="13"/>
                      </a:cubicBezTo>
                      <a:cubicBezTo>
                        <a:pt x="11" y="13"/>
                        <a:pt x="11" y="13"/>
                        <a:pt x="11" y="13"/>
                      </a:cubicBezTo>
                      <a:cubicBezTo>
                        <a:pt x="11" y="20"/>
                        <a:pt x="11" y="20"/>
                        <a:pt x="11" y="20"/>
                      </a:cubicBezTo>
                      <a:cubicBezTo>
                        <a:pt x="0" y="20"/>
                        <a:pt x="0" y="20"/>
                        <a:pt x="0" y="20"/>
                      </a:cubicBezTo>
                      <a:cubicBezTo>
                        <a:pt x="0" y="30"/>
                        <a:pt x="0" y="30"/>
                        <a:pt x="0" y="30"/>
                      </a:cubicBezTo>
                      <a:cubicBezTo>
                        <a:pt x="11" y="30"/>
                        <a:pt x="11" y="30"/>
                        <a:pt x="11" y="30"/>
                      </a:cubicBezTo>
                      <a:cubicBezTo>
                        <a:pt x="11" y="37"/>
                        <a:pt x="11" y="37"/>
                        <a:pt x="11" y="37"/>
                      </a:cubicBezTo>
                      <a:lnTo>
                        <a:pt x="0" y="3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17" name="Rectangle 144"/>
                <p:cNvSpPr>
                  <a:spLocks/>
                </p:cNvSpPr>
                <p:nvPr/>
              </p:nvSpPr>
              <p:spPr bwMode="auto">
                <a:xfrm>
                  <a:off x="4202833" y="680626"/>
                  <a:ext cx="44115" cy="101709"/>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8" name="Rectangle 145"/>
                <p:cNvSpPr>
                  <a:spLocks/>
                </p:cNvSpPr>
                <p:nvPr/>
              </p:nvSpPr>
              <p:spPr bwMode="auto">
                <a:xfrm>
                  <a:off x="4202833" y="835028"/>
                  <a:ext cx="44115" cy="181361"/>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19" name="Rectangle 146"/>
                <p:cNvSpPr>
                  <a:spLocks/>
                </p:cNvSpPr>
                <p:nvPr/>
              </p:nvSpPr>
              <p:spPr bwMode="auto">
                <a:xfrm>
                  <a:off x="4092546" y="680626"/>
                  <a:ext cx="49017" cy="185037"/>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0" name="Rectangle 147"/>
                <p:cNvSpPr>
                  <a:spLocks/>
                </p:cNvSpPr>
                <p:nvPr/>
              </p:nvSpPr>
              <p:spPr bwMode="auto">
                <a:xfrm>
                  <a:off x="4092546" y="923258"/>
                  <a:ext cx="49017" cy="93131"/>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1" name="Rectangle 148"/>
                <p:cNvSpPr>
                  <a:spLocks/>
                </p:cNvSpPr>
                <p:nvPr/>
              </p:nvSpPr>
              <p:spPr bwMode="auto">
                <a:xfrm>
                  <a:off x="3987160" y="680626"/>
                  <a:ext cx="44115" cy="3063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2" name="Rectangle 149"/>
                <p:cNvSpPr>
                  <a:spLocks/>
                </p:cNvSpPr>
                <p:nvPr/>
              </p:nvSpPr>
              <p:spPr bwMode="auto">
                <a:xfrm>
                  <a:off x="3987160" y="763954"/>
                  <a:ext cx="44115" cy="25243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23" name="Freeform: Shape 150"/>
                <p:cNvSpPr>
                  <a:spLocks/>
                </p:cNvSpPr>
                <p:nvPr/>
              </p:nvSpPr>
              <p:spPr bwMode="auto">
                <a:xfrm>
                  <a:off x="3968779" y="719840"/>
                  <a:ext cx="79652" cy="35537"/>
                </a:xfrm>
                <a:custGeom>
                  <a:avLst/>
                  <a:gdLst>
                    <a:gd name="T0" fmla="*/ 0 w 65"/>
                    <a:gd name="T1" fmla="*/ 0 h 29"/>
                    <a:gd name="T2" fmla="*/ 0 w 65"/>
                    <a:gd name="T3" fmla="*/ 29 h 29"/>
                    <a:gd name="T4" fmla="*/ 15 w 65"/>
                    <a:gd name="T5" fmla="*/ 29 h 29"/>
                    <a:gd name="T6" fmla="*/ 51 w 65"/>
                    <a:gd name="T7" fmla="*/ 29 h 29"/>
                    <a:gd name="T8" fmla="*/ 65 w 65"/>
                    <a:gd name="T9" fmla="*/ 29 h 29"/>
                    <a:gd name="T10" fmla="*/ 65 w 65"/>
                    <a:gd name="T11" fmla="*/ 0 h 29"/>
                    <a:gd name="T12" fmla="*/ 51 w 65"/>
                    <a:gd name="T13" fmla="*/ 0 h 29"/>
                    <a:gd name="T14" fmla="*/ 15 w 65"/>
                    <a:gd name="T15" fmla="*/ 0 h 29"/>
                    <a:gd name="T16" fmla="*/ 0 w 6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29">
                      <a:moveTo>
                        <a:pt x="0" y="0"/>
                      </a:moveTo>
                      <a:lnTo>
                        <a:pt x="0" y="29"/>
                      </a:lnTo>
                      <a:lnTo>
                        <a:pt x="15" y="29"/>
                      </a:lnTo>
                      <a:lnTo>
                        <a:pt x="51" y="29"/>
                      </a:lnTo>
                      <a:lnTo>
                        <a:pt x="65" y="29"/>
                      </a:lnTo>
                      <a:lnTo>
                        <a:pt x="65" y="0"/>
                      </a:lnTo>
                      <a:lnTo>
                        <a:pt x="51" y="0"/>
                      </a:lnTo>
                      <a:lnTo>
                        <a:pt x="15" y="0"/>
                      </a:lnTo>
                      <a:lnTo>
                        <a:pt x="0"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4" name="Freeform: Shape 151"/>
                <p:cNvSpPr>
                  <a:spLocks/>
                </p:cNvSpPr>
                <p:nvPr/>
              </p:nvSpPr>
              <p:spPr bwMode="auto">
                <a:xfrm>
                  <a:off x="4075390" y="874242"/>
                  <a:ext cx="83328" cy="35537"/>
                </a:xfrm>
                <a:custGeom>
                  <a:avLst/>
                  <a:gdLst>
                    <a:gd name="T0" fmla="*/ 0 w 68"/>
                    <a:gd name="T1" fmla="*/ 0 h 29"/>
                    <a:gd name="T2" fmla="*/ 0 w 68"/>
                    <a:gd name="T3" fmla="*/ 29 h 29"/>
                    <a:gd name="T4" fmla="*/ 14 w 68"/>
                    <a:gd name="T5" fmla="*/ 29 h 29"/>
                    <a:gd name="T6" fmla="*/ 54 w 68"/>
                    <a:gd name="T7" fmla="*/ 29 h 29"/>
                    <a:gd name="T8" fmla="*/ 68 w 68"/>
                    <a:gd name="T9" fmla="*/ 29 h 29"/>
                    <a:gd name="T10" fmla="*/ 68 w 68"/>
                    <a:gd name="T11" fmla="*/ 0 h 29"/>
                    <a:gd name="T12" fmla="*/ 54 w 68"/>
                    <a:gd name="T13" fmla="*/ 0 h 29"/>
                    <a:gd name="T14" fmla="*/ 14 w 68"/>
                    <a:gd name="T15" fmla="*/ 0 h 29"/>
                    <a:gd name="T16" fmla="*/ 0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0" y="0"/>
                      </a:moveTo>
                      <a:lnTo>
                        <a:pt x="0" y="29"/>
                      </a:lnTo>
                      <a:lnTo>
                        <a:pt x="14" y="29"/>
                      </a:lnTo>
                      <a:lnTo>
                        <a:pt x="54" y="29"/>
                      </a:lnTo>
                      <a:lnTo>
                        <a:pt x="68" y="29"/>
                      </a:lnTo>
                      <a:lnTo>
                        <a:pt x="68" y="0"/>
                      </a:lnTo>
                      <a:lnTo>
                        <a:pt x="54" y="0"/>
                      </a:lnTo>
                      <a:lnTo>
                        <a:pt x="14" y="0"/>
                      </a:lnTo>
                      <a:lnTo>
                        <a:pt x="0"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5" name="Freeform: Shape 152"/>
                <p:cNvSpPr>
                  <a:spLocks/>
                </p:cNvSpPr>
                <p:nvPr/>
              </p:nvSpPr>
              <p:spPr bwMode="auto">
                <a:xfrm>
                  <a:off x="4185677" y="790914"/>
                  <a:ext cx="83328" cy="35537"/>
                </a:xfrm>
                <a:custGeom>
                  <a:avLst/>
                  <a:gdLst>
                    <a:gd name="T0" fmla="*/ 14 w 68"/>
                    <a:gd name="T1" fmla="*/ 0 h 29"/>
                    <a:gd name="T2" fmla="*/ 0 w 68"/>
                    <a:gd name="T3" fmla="*/ 0 h 29"/>
                    <a:gd name="T4" fmla="*/ 0 w 68"/>
                    <a:gd name="T5" fmla="*/ 29 h 29"/>
                    <a:gd name="T6" fmla="*/ 14 w 68"/>
                    <a:gd name="T7" fmla="*/ 29 h 29"/>
                    <a:gd name="T8" fmla="*/ 50 w 68"/>
                    <a:gd name="T9" fmla="*/ 29 h 29"/>
                    <a:gd name="T10" fmla="*/ 68 w 68"/>
                    <a:gd name="T11" fmla="*/ 29 h 29"/>
                    <a:gd name="T12" fmla="*/ 68 w 68"/>
                    <a:gd name="T13" fmla="*/ 0 h 29"/>
                    <a:gd name="T14" fmla="*/ 50 w 68"/>
                    <a:gd name="T15" fmla="*/ 0 h 29"/>
                    <a:gd name="T16" fmla="*/ 14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14" y="0"/>
                      </a:moveTo>
                      <a:lnTo>
                        <a:pt x="0" y="0"/>
                      </a:lnTo>
                      <a:lnTo>
                        <a:pt x="0" y="29"/>
                      </a:lnTo>
                      <a:lnTo>
                        <a:pt x="14" y="29"/>
                      </a:lnTo>
                      <a:lnTo>
                        <a:pt x="50" y="29"/>
                      </a:lnTo>
                      <a:lnTo>
                        <a:pt x="68" y="29"/>
                      </a:lnTo>
                      <a:lnTo>
                        <a:pt x="68" y="0"/>
                      </a:lnTo>
                      <a:lnTo>
                        <a:pt x="50" y="0"/>
                      </a:lnTo>
                      <a:lnTo>
                        <a:pt x="14"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6" name="Freeform: Shape 153"/>
                <p:cNvSpPr>
                  <a:spLocks/>
                </p:cNvSpPr>
                <p:nvPr/>
              </p:nvSpPr>
              <p:spPr bwMode="auto">
                <a:xfrm>
                  <a:off x="4335177" y="623032"/>
                  <a:ext cx="442374" cy="344341"/>
                </a:xfrm>
                <a:custGeom>
                  <a:avLst/>
                  <a:gdLst>
                    <a:gd name="T0" fmla="*/ 89 w 100"/>
                    <a:gd name="T1" fmla="*/ 17 h 78"/>
                    <a:gd name="T2" fmla="*/ 81 w 100"/>
                    <a:gd name="T3" fmla="*/ 18 h 78"/>
                    <a:gd name="T4" fmla="*/ 81 w 100"/>
                    <a:gd name="T5" fmla="*/ 22 h 78"/>
                    <a:gd name="T6" fmla="*/ 91 w 100"/>
                    <a:gd name="T7" fmla="*/ 44 h 78"/>
                    <a:gd name="T8" fmla="*/ 91 w 100"/>
                    <a:gd name="T9" fmla="*/ 55 h 78"/>
                    <a:gd name="T10" fmla="*/ 81 w 100"/>
                    <a:gd name="T11" fmla="*/ 78 h 78"/>
                    <a:gd name="T12" fmla="*/ 100 w 100"/>
                    <a:gd name="T13" fmla="*/ 74 h 78"/>
                    <a:gd name="T14" fmla="*/ 100 w 100"/>
                    <a:gd name="T15" fmla="*/ 28 h 78"/>
                    <a:gd name="T16" fmla="*/ 80 w 100"/>
                    <a:gd name="T17" fmla="*/ 0 h 78"/>
                    <a:gd name="T18" fmla="*/ 50 w 100"/>
                    <a:gd name="T19" fmla="*/ 6 h 78"/>
                    <a:gd name="T20" fmla="*/ 81 w 100"/>
                    <a:gd name="T21" fmla="*/ 18 h 78"/>
                    <a:gd name="T22" fmla="*/ 50 w 100"/>
                    <a:gd name="T23" fmla="*/ 63 h 78"/>
                    <a:gd name="T24" fmla="*/ 76 w 100"/>
                    <a:gd name="T25" fmla="*/ 74 h 78"/>
                    <a:gd name="T26" fmla="*/ 81 w 100"/>
                    <a:gd name="T27" fmla="*/ 78 h 78"/>
                    <a:gd name="T28" fmla="*/ 71 w 100"/>
                    <a:gd name="T29" fmla="*/ 55 h 78"/>
                    <a:gd name="T30" fmla="*/ 81 w 100"/>
                    <a:gd name="T31" fmla="*/ 44 h 78"/>
                    <a:gd name="T32" fmla="*/ 50 w 100"/>
                    <a:gd name="T33" fmla="*/ 22 h 78"/>
                    <a:gd name="T34" fmla="*/ 50 w 100"/>
                    <a:gd name="T35" fmla="*/ 0 h 78"/>
                    <a:gd name="T36" fmla="*/ 19 w 100"/>
                    <a:gd name="T37" fmla="*/ 1 h 78"/>
                    <a:gd name="T38" fmla="*/ 25 w 100"/>
                    <a:gd name="T39" fmla="*/ 6 h 78"/>
                    <a:gd name="T40" fmla="*/ 50 w 100"/>
                    <a:gd name="T41" fmla="*/ 6 h 78"/>
                    <a:gd name="T42" fmla="*/ 19 w 100"/>
                    <a:gd name="T43" fmla="*/ 78 h 78"/>
                    <a:gd name="T44" fmla="*/ 24 w 100"/>
                    <a:gd name="T45" fmla="*/ 74 h 78"/>
                    <a:gd name="T46" fmla="*/ 50 w 100"/>
                    <a:gd name="T47" fmla="*/ 63 h 78"/>
                    <a:gd name="T48" fmla="*/ 19 w 100"/>
                    <a:gd name="T49" fmla="*/ 22 h 78"/>
                    <a:gd name="T50" fmla="*/ 29 w 100"/>
                    <a:gd name="T51" fmla="*/ 44 h 78"/>
                    <a:gd name="T52" fmla="*/ 29 w 100"/>
                    <a:gd name="T53" fmla="*/ 55 h 78"/>
                    <a:gd name="T54" fmla="*/ 19 w 100"/>
                    <a:gd name="T55" fmla="*/ 78 h 78"/>
                    <a:gd name="T56" fmla="*/ 10 w 100"/>
                    <a:gd name="T57" fmla="*/ 17 h 78"/>
                    <a:gd name="T58" fmla="*/ 0 w 100"/>
                    <a:gd name="T59" fmla="*/ 60 h 78"/>
                    <a:gd name="T60" fmla="*/ 0 w 100"/>
                    <a:gd name="T61" fmla="*/ 74 h 78"/>
                    <a:gd name="T62" fmla="*/ 19 w 100"/>
                    <a:gd name="T63" fmla="*/ 78 h 78"/>
                    <a:gd name="T64" fmla="*/ 9 w 100"/>
                    <a:gd name="T65" fmla="*/ 55 h 78"/>
                    <a:gd name="T66" fmla="*/ 19 w 100"/>
                    <a:gd name="T67" fmla="*/ 44 h 78"/>
                    <a:gd name="T68" fmla="*/ 17 w 100"/>
                    <a:gd name="T69" fmla="*/ 22 h 78"/>
                    <a:gd name="T70" fmla="*/ 19 w 100"/>
                    <a:gd name="T7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78">
                      <a:moveTo>
                        <a:pt x="100" y="28"/>
                      </a:moveTo>
                      <a:cubicBezTo>
                        <a:pt x="89" y="17"/>
                        <a:pt x="89" y="17"/>
                        <a:pt x="89" y="17"/>
                      </a:cubicBezTo>
                      <a:cubicBezTo>
                        <a:pt x="81" y="1"/>
                        <a:pt x="81" y="1"/>
                        <a:pt x="81" y="1"/>
                      </a:cubicBezTo>
                      <a:cubicBezTo>
                        <a:pt x="81" y="18"/>
                        <a:pt x="81" y="18"/>
                        <a:pt x="81" y="18"/>
                      </a:cubicBezTo>
                      <a:cubicBezTo>
                        <a:pt x="83" y="22"/>
                        <a:pt x="83" y="22"/>
                        <a:pt x="83" y="22"/>
                      </a:cubicBezTo>
                      <a:cubicBezTo>
                        <a:pt x="81" y="22"/>
                        <a:pt x="81" y="22"/>
                        <a:pt x="81" y="22"/>
                      </a:cubicBezTo>
                      <a:cubicBezTo>
                        <a:pt x="81" y="44"/>
                        <a:pt x="81" y="44"/>
                        <a:pt x="81" y="44"/>
                      </a:cubicBezTo>
                      <a:cubicBezTo>
                        <a:pt x="91" y="44"/>
                        <a:pt x="91" y="44"/>
                        <a:pt x="91" y="44"/>
                      </a:cubicBezTo>
                      <a:cubicBezTo>
                        <a:pt x="91" y="55"/>
                        <a:pt x="91" y="55"/>
                        <a:pt x="91" y="55"/>
                      </a:cubicBezTo>
                      <a:cubicBezTo>
                        <a:pt x="91" y="55"/>
                        <a:pt x="91" y="55"/>
                        <a:pt x="91" y="55"/>
                      </a:cubicBezTo>
                      <a:cubicBezTo>
                        <a:pt x="81" y="55"/>
                        <a:pt x="81" y="55"/>
                        <a:pt x="81" y="55"/>
                      </a:cubicBezTo>
                      <a:cubicBezTo>
                        <a:pt x="81" y="78"/>
                        <a:pt x="81" y="78"/>
                        <a:pt x="81" y="78"/>
                      </a:cubicBezTo>
                      <a:cubicBezTo>
                        <a:pt x="95" y="78"/>
                        <a:pt x="95" y="78"/>
                        <a:pt x="95" y="78"/>
                      </a:cubicBezTo>
                      <a:cubicBezTo>
                        <a:pt x="97" y="78"/>
                        <a:pt x="100" y="76"/>
                        <a:pt x="100" y="74"/>
                      </a:cubicBezTo>
                      <a:cubicBezTo>
                        <a:pt x="100" y="63"/>
                        <a:pt x="100" y="63"/>
                        <a:pt x="100" y="63"/>
                      </a:cubicBezTo>
                      <a:lnTo>
                        <a:pt x="100" y="28"/>
                      </a:lnTo>
                      <a:close/>
                      <a:moveTo>
                        <a:pt x="81" y="1"/>
                      </a:moveTo>
                      <a:cubicBezTo>
                        <a:pt x="80" y="0"/>
                        <a:pt x="80" y="0"/>
                        <a:pt x="80" y="0"/>
                      </a:cubicBezTo>
                      <a:cubicBezTo>
                        <a:pt x="50" y="0"/>
                        <a:pt x="50" y="0"/>
                        <a:pt x="50" y="0"/>
                      </a:cubicBezTo>
                      <a:cubicBezTo>
                        <a:pt x="50" y="6"/>
                        <a:pt x="50" y="6"/>
                        <a:pt x="50" y="6"/>
                      </a:cubicBezTo>
                      <a:cubicBezTo>
                        <a:pt x="75" y="6"/>
                        <a:pt x="75" y="6"/>
                        <a:pt x="75" y="6"/>
                      </a:cubicBezTo>
                      <a:cubicBezTo>
                        <a:pt x="81" y="18"/>
                        <a:pt x="81" y="18"/>
                        <a:pt x="81" y="18"/>
                      </a:cubicBezTo>
                      <a:cubicBezTo>
                        <a:pt x="81" y="1"/>
                        <a:pt x="81" y="1"/>
                        <a:pt x="81" y="1"/>
                      </a:cubicBezTo>
                      <a:close/>
                      <a:moveTo>
                        <a:pt x="50" y="63"/>
                      </a:moveTo>
                      <a:cubicBezTo>
                        <a:pt x="76" y="63"/>
                        <a:pt x="76" y="63"/>
                        <a:pt x="76" y="63"/>
                      </a:cubicBezTo>
                      <a:cubicBezTo>
                        <a:pt x="76" y="74"/>
                        <a:pt x="76" y="74"/>
                        <a:pt x="76" y="74"/>
                      </a:cubicBezTo>
                      <a:cubicBezTo>
                        <a:pt x="76" y="76"/>
                        <a:pt x="78" y="78"/>
                        <a:pt x="80" y="78"/>
                      </a:cubicBezTo>
                      <a:cubicBezTo>
                        <a:pt x="81" y="78"/>
                        <a:pt x="81" y="78"/>
                        <a:pt x="81" y="78"/>
                      </a:cubicBezTo>
                      <a:cubicBezTo>
                        <a:pt x="81" y="55"/>
                        <a:pt x="81" y="55"/>
                        <a:pt x="81" y="55"/>
                      </a:cubicBezTo>
                      <a:cubicBezTo>
                        <a:pt x="71" y="55"/>
                        <a:pt x="71" y="55"/>
                        <a:pt x="71" y="55"/>
                      </a:cubicBezTo>
                      <a:cubicBezTo>
                        <a:pt x="71" y="44"/>
                        <a:pt x="71" y="44"/>
                        <a:pt x="71" y="44"/>
                      </a:cubicBezTo>
                      <a:cubicBezTo>
                        <a:pt x="81" y="44"/>
                        <a:pt x="81" y="44"/>
                        <a:pt x="81" y="44"/>
                      </a:cubicBezTo>
                      <a:cubicBezTo>
                        <a:pt x="81" y="22"/>
                        <a:pt x="81" y="22"/>
                        <a:pt x="81" y="22"/>
                      </a:cubicBezTo>
                      <a:cubicBezTo>
                        <a:pt x="50" y="22"/>
                        <a:pt x="50" y="22"/>
                        <a:pt x="50" y="22"/>
                      </a:cubicBezTo>
                      <a:lnTo>
                        <a:pt x="50" y="63"/>
                      </a:lnTo>
                      <a:close/>
                      <a:moveTo>
                        <a:pt x="50" y="0"/>
                      </a:moveTo>
                      <a:cubicBezTo>
                        <a:pt x="20" y="0"/>
                        <a:pt x="20" y="0"/>
                        <a:pt x="20" y="0"/>
                      </a:cubicBezTo>
                      <a:cubicBezTo>
                        <a:pt x="19" y="1"/>
                        <a:pt x="19" y="1"/>
                        <a:pt x="19" y="1"/>
                      </a:cubicBezTo>
                      <a:cubicBezTo>
                        <a:pt x="19" y="18"/>
                        <a:pt x="19" y="18"/>
                        <a:pt x="19" y="18"/>
                      </a:cubicBezTo>
                      <a:cubicBezTo>
                        <a:pt x="25" y="6"/>
                        <a:pt x="25" y="6"/>
                        <a:pt x="25" y="6"/>
                      </a:cubicBezTo>
                      <a:cubicBezTo>
                        <a:pt x="25" y="6"/>
                        <a:pt x="25" y="6"/>
                        <a:pt x="25" y="6"/>
                      </a:cubicBezTo>
                      <a:cubicBezTo>
                        <a:pt x="50" y="6"/>
                        <a:pt x="50" y="6"/>
                        <a:pt x="50" y="6"/>
                      </a:cubicBezTo>
                      <a:cubicBezTo>
                        <a:pt x="50" y="0"/>
                        <a:pt x="50" y="0"/>
                        <a:pt x="50" y="0"/>
                      </a:cubicBezTo>
                      <a:close/>
                      <a:moveTo>
                        <a:pt x="19" y="78"/>
                      </a:moveTo>
                      <a:cubicBezTo>
                        <a:pt x="19" y="78"/>
                        <a:pt x="19" y="78"/>
                        <a:pt x="19" y="78"/>
                      </a:cubicBezTo>
                      <a:cubicBezTo>
                        <a:pt x="22" y="78"/>
                        <a:pt x="24" y="76"/>
                        <a:pt x="24" y="74"/>
                      </a:cubicBezTo>
                      <a:cubicBezTo>
                        <a:pt x="24" y="63"/>
                        <a:pt x="24" y="63"/>
                        <a:pt x="24" y="63"/>
                      </a:cubicBezTo>
                      <a:cubicBezTo>
                        <a:pt x="50" y="63"/>
                        <a:pt x="50" y="63"/>
                        <a:pt x="50" y="63"/>
                      </a:cubicBezTo>
                      <a:cubicBezTo>
                        <a:pt x="50" y="22"/>
                        <a:pt x="50" y="22"/>
                        <a:pt x="50" y="22"/>
                      </a:cubicBezTo>
                      <a:cubicBezTo>
                        <a:pt x="19" y="22"/>
                        <a:pt x="19" y="22"/>
                        <a:pt x="19" y="22"/>
                      </a:cubicBezTo>
                      <a:cubicBezTo>
                        <a:pt x="19" y="44"/>
                        <a:pt x="19" y="44"/>
                        <a:pt x="19" y="44"/>
                      </a:cubicBezTo>
                      <a:cubicBezTo>
                        <a:pt x="29" y="44"/>
                        <a:pt x="29" y="44"/>
                        <a:pt x="29" y="44"/>
                      </a:cubicBezTo>
                      <a:cubicBezTo>
                        <a:pt x="29" y="55"/>
                        <a:pt x="29" y="55"/>
                        <a:pt x="29" y="55"/>
                      </a:cubicBezTo>
                      <a:cubicBezTo>
                        <a:pt x="29" y="55"/>
                        <a:pt x="29" y="55"/>
                        <a:pt x="29" y="55"/>
                      </a:cubicBezTo>
                      <a:cubicBezTo>
                        <a:pt x="19" y="55"/>
                        <a:pt x="19" y="55"/>
                        <a:pt x="19" y="55"/>
                      </a:cubicBezTo>
                      <a:lnTo>
                        <a:pt x="19" y="78"/>
                      </a:lnTo>
                      <a:close/>
                      <a:moveTo>
                        <a:pt x="19" y="1"/>
                      </a:moveTo>
                      <a:cubicBezTo>
                        <a:pt x="10" y="17"/>
                        <a:pt x="10" y="17"/>
                        <a:pt x="10" y="17"/>
                      </a:cubicBezTo>
                      <a:cubicBezTo>
                        <a:pt x="0" y="28"/>
                        <a:pt x="0" y="28"/>
                        <a:pt x="0" y="28"/>
                      </a:cubicBezTo>
                      <a:cubicBezTo>
                        <a:pt x="0" y="60"/>
                        <a:pt x="0" y="60"/>
                        <a:pt x="0" y="60"/>
                      </a:cubicBezTo>
                      <a:cubicBezTo>
                        <a:pt x="0" y="63"/>
                        <a:pt x="0" y="63"/>
                        <a:pt x="0" y="63"/>
                      </a:cubicBezTo>
                      <a:cubicBezTo>
                        <a:pt x="0" y="74"/>
                        <a:pt x="0" y="74"/>
                        <a:pt x="0" y="74"/>
                      </a:cubicBezTo>
                      <a:cubicBezTo>
                        <a:pt x="0" y="76"/>
                        <a:pt x="2" y="78"/>
                        <a:pt x="5" y="78"/>
                      </a:cubicBezTo>
                      <a:cubicBezTo>
                        <a:pt x="19" y="78"/>
                        <a:pt x="19" y="78"/>
                        <a:pt x="19" y="78"/>
                      </a:cubicBezTo>
                      <a:cubicBezTo>
                        <a:pt x="19" y="55"/>
                        <a:pt x="19" y="55"/>
                        <a:pt x="19" y="55"/>
                      </a:cubicBezTo>
                      <a:cubicBezTo>
                        <a:pt x="9" y="55"/>
                        <a:pt x="9" y="55"/>
                        <a:pt x="9" y="55"/>
                      </a:cubicBezTo>
                      <a:cubicBezTo>
                        <a:pt x="9" y="44"/>
                        <a:pt x="9" y="44"/>
                        <a:pt x="9" y="44"/>
                      </a:cubicBezTo>
                      <a:cubicBezTo>
                        <a:pt x="19" y="44"/>
                        <a:pt x="19" y="44"/>
                        <a:pt x="19" y="44"/>
                      </a:cubicBezTo>
                      <a:cubicBezTo>
                        <a:pt x="19" y="22"/>
                        <a:pt x="19" y="22"/>
                        <a:pt x="19" y="22"/>
                      </a:cubicBezTo>
                      <a:cubicBezTo>
                        <a:pt x="17" y="22"/>
                        <a:pt x="17" y="22"/>
                        <a:pt x="17" y="22"/>
                      </a:cubicBezTo>
                      <a:cubicBezTo>
                        <a:pt x="19" y="18"/>
                        <a:pt x="19" y="18"/>
                        <a:pt x="19" y="18"/>
                      </a:cubicBezTo>
                      <a:lnTo>
                        <a:pt x="19" y="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7" name="Freeform: Shape 154"/>
                <p:cNvSpPr>
                  <a:spLocks/>
                </p:cNvSpPr>
                <p:nvPr/>
              </p:nvSpPr>
              <p:spPr bwMode="auto">
                <a:xfrm>
                  <a:off x="2913699" y="3453735"/>
                  <a:ext cx="374976" cy="379878"/>
                </a:xfrm>
                <a:custGeom>
                  <a:avLst/>
                  <a:gdLst>
                    <a:gd name="T0" fmla="*/ 64 w 85"/>
                    <a:gd name="T1" fmla="*/ 80 h 86"/>
                    <a:gd name="T2" fmla="*/ 79 w 85"/>
                    <a:gd name="T3" fmla="*/ 64 h 86"/>
                    <a:gd name="T4" fmla="*/ 84 w 85"/>
                    <a:gd name="T5" fmla="*/ 52 h 86"/>
                    <a:gd name="T6" fmla="*/ 84 w 85"/>
                    <a:gd name="T7" fmla="*/ 34 h 86"/>
                    <a:gd name="T8" fmla="*/ 79 w 85"/>
                    <a:gd name="T9" fmla="*/ 22 h 86"/>
                    <a:gd name="T10" fmla="*/ 64 w 85"/>
                    <a:gd name="T11" fmla="*/ 6 h 86"/>
                    <a:gd name="T12" fmla="*/ 58 w 85"/>
                    <a:gd name="T13" fmla="*/ 3 h 86"/>
                    <a:gd name="T14" fmla="*/ 45 w 85"/>
                    <a:gd name="T15" fmla="*/ 0 h 86"/>
                    <a:gd name="T16" fmla="*/ 47 w 85"/>
                    <a:gd name="T17" fmla="*/ 5 h 86"/>
                    <a:gd name="T18" fmla="*/ 53 w 85"/>
                    <a:gd name="T19" fmla="*/ 5 h 86"/>
                    <a:gd name="T20" fmla="*/ 57 w 85"/>
                    <a:gd name="T21" fmla="*/ 6 h 86"/>
                    <a:gd name="T22" fmla="*/ 56 w 85"/>
                    <a:gd name="T23" fmla="*/ 7 h 86"/>
                    <a:gd name="T24" fmla="*/ 49 w 85"/>
                    <a:gd name="T25" fmla="*/ 9 h 86"/>
                    <a:gd name="T26" fmla="*/ 50 w 85"/>
                    <a:gd name="T27" fmla="*/ 14 h 86"/>
                    <a:gd name="T28" fmla="*/ 54 w 85"/>
                    <a:gd name="T29" fmla="*/ 17 h 86"/>
                    <a:gd name="T30" fmla="*/ 60 w 85"/>
                    <a:gd name="T31" fmla="*/ 9 h 86"/>
                    <a:gd name="T32" fmla="*/ 65 w 85"/>
                    <a:gd name="T33" fmla="*/ 10 h 86"/>
                    <a:gd name="T34" fmla="*/ 68 w 85"/>
                    <a:gd name="T35" fmla="*/ 12 h 86"/>
                    <a:gd name="T36" fmla="*/ 70 w 85"/>
                    <a:gd name="T37" fmla="*/ 18 h 86"/>
                    <a:gd name="T38" fmla="*/ 69 w 85"/>
                    <a:gd name="T39" fmla="*/ 21 h 86"/>
                    <a:gd name="T40" fmla="*/ 67 w 85"/>
                    <a:gd name="T41" fmla="*/ 19 h 86"/>
                    <a:gd name="T42" fmla="*/ 61 w 85"/>
                    <a:gd name="T43" fmla="*/ 19 h 86"/>
                    <a:gd name="T44" fmla="*/ 65 w 85"/>
                    <a:gd name="T45" fmla="*/ 21 h 86"/>
                    <a:gd name="T46" fmla="*/ 56 w 85"/>
                    <a:gd name="T47" fmla="*/ 25 h 86"/>
                    <a:gd name="T48" fmla="*/ 52 w 85"/>
                    <a:gd name="T49" fmla="*/ 28 h 86"/>
                    <a:gd name="T50" fmla="*/ 46 w 85"/>
                    <a:gd name="T51" fmla="*/ 33 h 86"/>
                    <a:gd name="T52" fmla="*/ 49 w 85"/>
                    <a:gd name="T53" fmla="*/ 51 h 86"/>
                    <a:gd name="T54" fmla="*/ 54 w 85"/>
                    <a:gd name="T55" fmla="*/ 52 h 86"/>
                    <a:gd name="T56" fmla="*/ 59 w 85"/>
                    <a:gd name="T57" fmla="*/ 54 h 86"/>
                    <a:gd name="T58" fmla="*/ 66 w 85"/>
                    <a:gd name="T59" fmla="*/ 58 h 86"/>
                    <a:gd name="T60" fmla="*/ 71 w 85"/>
                    <a:gd name="T61" fmla="*/ 62 h 86"/>
                    <a:gd name="T62" fmla="*/ 77 w 85"/>
                    <a:gd name="T63" fmla="*/ 64 h 86"/>
                    <a:gd name="T64" fmla="*/ 49 w 85"/>
                    <a:gd name="T65" fmla="*/ 75 h 86"/>
                    <a:gd name="T66" fmla="*/ 0 w 85"/>
                    <a:gd name="T67" fmla="*/ 36 h 86"/>
                    <a:gd name="T68" fmla="*/ 1 w 85"/>
                    <a:gd name="T69" fmla="*/ 54 h 86"/>
                    <a:gd name="T70" fmla="*/ 9 w 85"/>
                    <a:gd name="T71" fmla="*/ 69 h 86"/>
                    <a:gd name="T72" fmla="*/ 27 w 85"/>
                    <a:gd name="T73" fmla="*/ 83 h 86"/>
                    <a:gd name="T74" fmla="*/ 43 w 85"/>
                    <a:gd name="T75" fmla="*/ 68 h 86"/>
                    <a:gd name="T76" fmla="*/ 42 w 85"/>
                    <a:gd name="T77" fmla="*/ 61 h 86"/>
                    <a:gd name="T78" fmla="*/ 44 w 85"/>
                    <a:gd name="T79" fmla="*/ 55 h 86"/>
                    <a:gd name="T80" fmla="*/ 39 w 85"/>
                    <a:gd name="T81" fmla="*/ 53 h 86"/>
                    <a:gd name="T82" fmla="*/ 33 w 85"/>
                    <a:gd name="T83" fmla="*/ 49 h 86"/>
                    <a:gd name="T84" fmla="*/ 24 w 85"/>
                    <a:gd name="T85" fmla="*/ 46 h 86"/>
                    <a:gd name="T86" fmla="*/ 21 w 85"/>
                    <a:gd name="T87" fmla="*/ 38 h 86"/>
                    <a:gd name="T88" fmla="*/ 18 w 85"/>
                    <a:gd name="T89" fmla="*/ 37 h 86"/>
                    <a:gd name="T90" fmla="*/ 18 w 85"/>
                    <a:gd name="T91" fmla="*/ 39 h 86"/>
                    <a:gd name="T92" fmla="*/ 15 w 85"/>
                    <a:gd name="T93" fmla="*/ 32 h 86"/>
                    <a:gd name="T94" fmla="*/ 15 w 85"/>
                    <a:gd name="T95" fmla="*/ 25 h 86"/>
                    <a:gd name="T96" fmla="*/ 19 w 85"/>
                    <a:gd name="T97" fmla="*/ 17 h 86"/>
                    <a:gd name="T98" fmla="*/ 18 w 85"/>
                    <a:gd name="T99" fmla="*/ 12 h 86"/>
                    <a:gd name="T100" fmla="*/ 38 w 85"/>
                    <a:gd name="T101" fmla="*/ 3 h 86"/>
                    <a:gd name="T102" fmla="*/ 45 w 85"/>
                    <a:gd name="T103" fmla="*/ 0 h 86"/>
                    <a:gd name="T104" fmla="*/ 26 w 85"/>
                    <a:gd name="T105" fmla="*/ 3 h 86"/>
                    <a:gd name="T106" fmla="*/ 12 w 85"/>
                    <a:gd name="T107" fmla="*/ 13 h 86"/>
                    <a:gd name="T108" fmla="*/ 3 w 85"/>
                    <a:gd name="T109" fmla="*/ 27 h 86"/>
                    <a:gd name="T110" fmla="*/ 45 w 85"/>
                    <a:gd name="T111" fmla="*/ 54 h 86"/>
                    <a:gd name="T112" fmla="*/ 39 w 85"/>
                    <a:gd name="T113" fmla="*/ 47 h 86"/>
                    <a:gd name="T114" fmla="*/ 38 w 85"/>
                    <a:gd name="T115" fmla="*/ 44 h 86"/>
                    <a:gd name="T116" fmla="*/ 30 w 85"/>
                    <a:gd name="T117" fmla="*/ 45 h 86"/>
                    <a:gd name="T118" fmla="*/ 34 w 85"/>
                    <a:gd name="T119" fmla="*/ 36 h 86"/>
                    <a:gd name="T120" fmla="*/ 42 w 85"/>
                    <a:gd name="T121" fmla="*/ 36 h 86"/>
                    <a:gd name="T122" fmla="*/ 44 w 85"/>
                    <a:gd name="T12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6">
                      <a:moveTo>
                        <a:pt x="45" y="85"/>
                      </a:moveTo>
                      <a:cubicBezTo>
                        <a:pt x="48" y="85"/>
                        <a:pt x="50" y="85"/>
                        <a:pt x="52" y="84"/>
                      </a:cubicBezTo>
                      <a:cubicBezTo>
                        <a:pt x="53" y="84"/>
                        <a:pt x="55" y="84"/>
                        <a:pt x="56" y="83"/>
                      </a:cubicBezTo>
                      <a:cubicBezTo>
                        <a:pt x="57" y="83"/>
                        <a:pt x="57" y="83"/>
                        <a:pt x="58" y="83"/>
                      </a:cubicBezTo>
                      <a:cubicBezTo>
                        <a:pt x="59" y="82"/>
                        <a:pt x="61" y="82"/>
                        <a:pt x="62" y="81"/>
                      </a:cubicBezTo>
                      <a:cubicBezTo>
                        <a:pt x="63" y="81"/>
                        <a:pt x="63" y="80"/>
                        <a:pt x="64" y="80"/>
                      </a:cubicBezTo>
                      <a:cubicBezTo>
                        <a:pt x="66" y="78"/>
                        <a:pt x="69" y="77"/>
                        <a:pt x="71" y="74"/>
                      </a:cubicBezTo>
                      <a:cubicBezTo>
                        <a:pt x="72" y="74"/>
                        <a:pt x="72" y="74"/>
                        <a:pt x="73" y="73"/>
                      </a:cubicBezTo>
                      <a:cubicBezTo>
                        <a:pt x="73" y="73"/>
                        <a:pt x="74" y="72"/>
                        <a:pt x="74" y="72"/>
                      </a:cubicBezTo>
                      <a:cubicBezTo>
                        <a:pt x="75" y="71"/>
                        <a:pt x="75" y="70"/>
                        <a:pt x="76" y="69"/>
                      </a:cubicBezTo>
                      <a:cubicBezTo>
                        <a:pt x="77" y="68"/>
                        <a:pt x="78" y="67"/>
                        <a:pt x="79" y="65"/>
                      </a:cubicBezTo>
                      <a:cubicBezTo>
                        <a:pt x="79" y="65"/>
                        <a:pt x="79" y="65"/>
                        <a:pt x="79" y="64"/>
                      </a:cubicBezTo>
                      <a:cubicBezTo>
                        <a:pt x="80" y="64"/>
                        <a:pt x="80" y="63"/>
                        <a:pt x="80" y="62"/>
                      </a:cubicBezTo>
                      <a:cubicBezTo>
                        <a:pt x="81" y="62"/>
                        <a:pt x="81" y="62"/>
                        <a:pt x="81" y="61"/>
                      </a:cubicBezTo>
                      <a:cubicBezTo>
                        <a:pt x="81" y="61"/>
                        <a:pt x="82" y="60"/>
                        <a:pt x="82" y="60"/>
                      </a:cubicBezTo>
                      <a:cubicBezTo>
                        <a:pt x="82" y="59"/>
                        <a:pt x="82" y="58"/>
                        <a:pt x="83" y="58"/>
                      </a:cubicBezTo>
                      <a:cubicBezTo>
                        <a:pt x="83" y="56"/>
                        <a:pt x="83" y="55"/>
                        <a:pt x="84" y="54"/>
                      </a:cubicBezTo>
                      <a:cubicBezTo>
                        <a:pt x="84" y="53"/>
                        <a:pt x="84" y="52"/>
                        <a:pt x="84" y="52"/>
                      </a:cubicBezTo>
                      <a:cubicBezTo>
                        <a:pt x="84" y="51"/>
                        <a:pt x="85" y="50"/>
                        <a:pt x="85" y="49"/>
                      </a:cubicBezTo>
                      <a:cubicBezTo>
                        <a:pt x="85" y="49"/>
                        <a:pt x="85" y="48"/>
                        <a:pt x="85" y="47"/>
                      </a:cubicBezTo>
                      <a:cubicBezTo>
                        <a:pt x="85" y="46"/>
                        <a:pt x="85" y="44"/>
                        <a:pt x="85" y="43"/>
                      </a:cubicBezTo>
                      <a:cubicBezTo>
                        <a:pt x="85" y="41"/>
                        <a:pt x="85" y="40"/>
                        <a:pt x="85" y="39"/>
                      </a:cubicBezTo>
                      <a:cubicBezTo>
                        <a:pt x="85" y="38"/>
                        <a:pt x="85" y="37"/>
                        <a:pt x="85" y="36"/>
                      </a:cubicBezTo>
                      <a:cubicBezTo>
                        <a:pt x="85" y="36"/>
                        <a:pt x="84" y="35"/>
                        <a:pt x="84" y="34"/>
                      </a:cubicBezTo>
                      <a:cubicBezTo>
                        <a:pt x="84" y="34"/>
                        <a:pt x="84" y="33"/>
                        <a:pt x="84" y="32"/>
                      </a:cubicBezTo>
                      <a:cubicBezTo>
                        <a:pt x="83" y="31"/>
                        <a:pt x="83" y="30"/>
                        <a:pt x="83" y="28"/>
                      </a:cubicBezTo>
                      <a:cubicBezTo>
                        <a:pt x="82" y="28"/>
                        <a:pt x="82" y="28"/>
                        <a:pt x="82" y="27"/>
                      </a:cubicBezTo>
                      <a:cubicBezTo>
                        <a:pt x="82" y="26"/>
                        <a:pt x="81" y="25"/>
                        <a:pt x="81" y="24"/>
                      </a:cubicBezTo>
                      <a:cubicBezTo>
                        <a:pt x="81" y="24"/>
                        <a:pt x="81" y="24"/>
                        <a:pt x="80" y="23"/>
                      </a:cubicBezTo>
                      <a:cubicBezTo>
                        <a:pt x="80" y="23"/>
                        <a:pt x="80" y="22"/>
                        <a:pt x="79" y="22"/>
                      </a:cubicBezTo>
                      <a:cubicBezTo>
                        <a:pt x="78" y="20"/>
                        <a:pt x="77" y="18"/>
                        <a:pt x="76" y="17"/>
                      </a:cubicBezTo>
                      <a:cubicBezTo>
                        <a:pt x="75" y="16"/>
                        <a:pt x="75" y="15"/>
                        <a:pt x="74" y="14"/>
                      </a:cubicBezTo>
                      <a:cubicBezTo>
                        <a:pt x="74" y="14"/>
                        <a:pt x="73" y="13"/>
                        <a:pt x="73" y="13"/>
                      </a:cubicBezTo>
                      <a:cubicBezTo>
                        <a:pt x="72" y="12"/>
                        <a:pt x="72" y="12"/>
                        <a:pt x="71" y="11"/>
                      </a:cubicBezTo>
                      <a:cubicBezTo>
                        <a:pt x="70" y="10"/>
                        <a:pt x="69" y="10"/>
                        <a:pt x="68" y="9"/>
                      </a:cubicBezTo>
                      <a:cubicBezTo>
                        <a:pt x="67" y="8"/>
                        <a:pt x="65" y="7"/>
                        <a:pt x="64" y="6"/>
                      </a:cubicBezTo>
                      <a:cubicBezTo>
                        <a:pt x="63" y="6"/>
                        <a:pt x="63" y="5"/>
                        <a:pt x="62" y="5"/>
                      </a:cubicBezTo>
                      <a:cubicBezTo>
                        <a:pt x="62" y="5"/>
                        <a:pt x="61" y="5"/>
                        <a:pt x="61" y="5"/>
                      </a:cubicBezTo>
                      <a:cubicBezTo>
                        <a:pt x="61" y="4"/>
                        <a:pt x="60" y="4"/>
                        <a:pt x="60" y="4"/>
                      </a:cubicBezTo>
                      <a:cubicBezTo>
                        <a:pt x="60" y="4"/>
                        <a:pt x="60" y="4"/>
                        <a:pt x="60" y="4"/>
                      </a:cubicBezTo>
                      <a:cubicBezTo>
                        <a:pt x="59" y="4"/>
                        <a:pt x="59" y="3"/>
                        <a:pt x="58" y="3"/>
                      </a:cubicBezTo>
                      <a:cubicBezTo>
                        <a:pt x="58" y="3"/>
                        <a:pt x="58" y="3"/>
                        <a:pt x="58" y="3"/>
                      </a:cubicBezTo>
                      <a:cubicBezTo>
                        <a:pt x="58" y="3"/>
                        <a:pt x="57" y="3"/>
                        <a:pt x="56" y="3"/>
                      </a:cubicBezTo>
                      <a:cubicBezTo>
                        <a:pt x="56" y="3"/>
                        <a:pt x="56" y="3"/>
                        <a:pt x="56" y="3"/>
                      </a:cubicBezTo>
                      <a:cubicBezTo>
                        <a:pt x="55" y="2"/>
                        <a:pt x="54" y="2"/>
                        <a:pt x="52" y="1"/>
                      </a:cubicBezTo>
                      <a:cubicBezTo>
                        <a:pt x="52" y="1"/>
                        <a:pt x="51" y="1"/>
                        <a:pt x="51" y="1"/>
                      </a:cubicBezTo>
                      <a:cubicBezTo>
                        <a:pt x="51" y="1"/>
                        <a:pt x="50" y="1"/>
                        <a:pt x="50" y="1"/>
                      </a:cubicBezTo>
                      <a:cubicBezTo>
                        <a:pt x="49" y="1"/>
                        <a:pt x="47" y="0"/>
                        <a:pt x="45" y="0"/>
                      </a:cubicBezTo>
                      <a:cubicBezTo>
                        <a:pt x="45" y="3"/>
                        <a:pt x="45" y="3"/>
                        <a:pt x="45" y="3"/>
                      </a:cubicBezTo>
                      <a:cubicBezTo>
                        <a:pt x="47" y="3"/>
                        <a:pt x="49" y="3"/>
                        <a:pt x="51" y="3"/>
                      </a:cubicBezTo>
                      <a:cubicBezTo>
                        <a:pt x="50" y="4"/>
                        <a:pt x="50" y="4"/>
                        <a:pt x="50" y="4"/>
                      </a:cubicBezTo>
                      <a:cubicBezTo>
                        <a:pt x="49" y="4"/>
                        <a:pt x="49" y="4"/>
                        <a:pt x="49" y="4"/>
                      </a:cubicBezTo>
                      <a:cubicBezTo>
                        <a:pt x="48" y="4"/>
                        <a:pt x="48" y="4"/>
                        <a:pt x="47" y="4"/>
                      </a:cubicBezTo>
                      <a:cubicBezTo>
                        <a:pt x="47" y="4"/>
                        <a:pt x="47" y="4"/>
                        <a:pt x="47" y="5"/>
                      </a:cubicBezTo>
                      <a:cubicBezTo>
                        <a:pt x="48" y="5"/>
                        <a:pt x="49" y="5"/>
                        <a:pt x="49" y="5"/>
                      </a:cubicBezTo>
                      <a:cubicBezTo>
                        <a:pt x="50" y="5"/>
                        <a:pt x="51" y="5"/>
                        <a:pt x="51" y="5"/>
                      </a:cubicBezTo>
                      <a:cubicBezTo>
                        <a:pt x="51" y="4"/>
                        <a:pt x="51" y="4"/>
                        <a:pt x="51" y="4"/>
                      </a:cubicBezTo>
                      <a:cubicBezTo>
                        <a:pt x="51" y="4"/>
                        <a:pt x="52" y="4"/>
                        <a:pt x="52" y="4"/>
                      </a:cubicBezTo>
                      <a:cubicBezTo>
                        <a:pt x="52" y="4"/>
                        <a:pt x="53" y="4"/>
                        <a:pt x="53" y="4"/>
                      </a:cubicBezTo>
                      <a:cubicBezTo>
                        <a:pt x="53" y="4"/>
                        <a:pt x="53" y="4"/>
                        <a:pt x="53" y="5"/>
                      </a:cubicBezTo>
                      <a:cubicBezTo>
                        <a:pt x="53" y="5"/>
                        <a:pt x="54" y="5"/>
                        <a:pt x="54" y="4"/>
                      </a:cubicBezTo>
                      <a:cubicBezTo>
                        <a:pt x="54" y="4"/>
                        <a:pt x="54" y="4"/>
                        <a:pt x="54" y="4"/>
                      </a:cubicBezTo>
                      <a:cubicBezTo>
                        <a:pt x="55" y="4"/>
                        <a:pt x="55" y="5"/>
                        <a:pt x="56" y="5"/>
                      </a:cubicBezTo>
                      <a:cubicBezTo>
                        <a:pt x="57" y="5"/>
                        <a:pt x="58" y="6"/>
                        <a:pt x="59" y="6"/>
                      </a:cubicBezTo>
                      <a:cubicBezTo>
                        <a:pt x="59" y="6"/>
                        <a:pt x="58" y="6"/>
                        <a:pt x="58" y="6"/>
                      </a:cubicBezTo>
                      <a:cubicBezTo>
                        <a:pt x="58" y="6"/>
                        <a:pt x="58" y="6"/>
                        <a:pt x="57" y="6"/>
                      </a:cubicBezTo>
                      <a:cubicBezTo>
                        <a:pt x="57" y="6"/>
                        <a:pt x="58" y="7"/>
                        <a:pt x="58" y="7"/>
                      </a:cubicBezTo>
                      <a:cubicBezTo>
                        <a:pt x="59" y="7"/>
                        <a:pt x="59" y="7"/>
                        <a:pt x="59" y="8"/>
                      </a:cubicBezTo>
                      <a:cubicBezTo>
                        <a:pt x="59" y="9"/>
                        <a:pt x="58" y="8"/>
                        <a:pt x="58" y="8"/>
                      </a:cubicBezTo>
                      <a:cubicBezTo>
                        <a:pt x="57" y="8"/>
                        <a:pt x="56" y="9"/>
                        <a:pt x="55" y="8"/>
                      </a:cubicBezTo>
                      <a:cubicBezTo>
                        <a:pt x="56" y="7"/>
                        <a:pt x="56" y="7"/>
                        <a:pt x="56" y="7"/>
                      </a:cubicBezTo>
                      <a:cubicBezTo>
                        <a:pt x="56" y="7"/>
                        <a:pt x="56" y="7"/>
                        <a:pt x="56" y="7"/>
                      </a:cubicBezTo>
                      <a:cubicBezTo>
                        <a:pt x="56" y="7"/>
                        <a:pt x="55" y="7"/>
                        <a:pt x="55" y="7"/>
                      </a:cubicBezTo>
                      <a:cubicBezTo>
                        <a:pt x="55" y="7"/>
                        <a:pt x="55" y="8"/>
                        <a:pt x="54" y="8"/>
                      </a:cubicBezTo>
                      <a:cubicBezTo>
                        <a:pt x="54" y="8"/>
                        <a:pt x="54" y="8"/>
                        <a:pt x="53" y="8"/>
                      </a:cubicBezTo>
                      <a:cubicBezTo>
                        <a:pt x="53" y="8"/>
                        <a:pt x="52" y="8"/>
                        <a:pt x="52" y="9"/>
                      </a:cubicBezTo>
                      <a:cubicBezTo>
                        <a:pt x="52" y="9"/>
                        <a:pt x="51" y="9"/>
                        <a:pt x="51" y="9"/>
                      </a:cubicBezTo>
                      <a:cubicBezTo>
                        <a:pt x="51" y="9"/>
                        <a:pt x="50" y="9"/>
                        <a:pt x="49" y="9"/>
                      </a:cubicBezTo>
                      <a:cubicBezTo>
                        <a:pt x="49" y="10"/>
                        <a:pt x="48" y="10"/>
                        <a:pt x="48" y="10"/>
                      </a:cubicBezTo>
                      <a:cubicBezTo>
                        <a:pt x="48" y="11"/>
                        <a:pt x="47" y="11"/>
                        <a:pt x="47" y="11"/>
                      </a:cubicBezTo>
                      <a:cubicBezTo>
                        <a:pt x="47" y="12"/>
                        <a:pt x="48" y="12"/>
                        <a:pt x="48" y="12"/>
                      </a:cubicBezTo>
                      <a:cubicBezTo>
                        <a:pt x="48" y="12"/>
                        <a:pt x="47" y="13"/>
                        <a:pt x="48" y="13"/>
                      </a:cubicBezTo>
                      <a:cubicBezTo>
                        <a:pt x="48" y="13"/>
                        <a:pt x="48" y="13"/>
                        <a:pt x="48" y="13"/>
                      </a:cubicBezTo>
                      <a:cubicBezTo>
                        <a:pt x="49" y="13"/>
                        <a:pt x="50" y="14"/>
                        <a:pt x="50" y="14"/>
                      </a:cubicBezTo>
                      <a:cubicBezTo>
                        <a:pt x="51" y="14"/>
                        <a:pt x="51" y="14"/>
                        <a:pt x="52" y="14"/>
                      </a:cubicBezTo>
                      <a:cubicBezTo>
                        <a:pt x="52" y="14"/>
                        <a:pt x="53" y="14"/>
                        <a:pt x="53" y="15"/>
                      </a:cubicBezTo>
                      <a:cubicBezTo>
                        <a:pt x="53" y="15"/>
                        <a:pt x="52" y="15"/>
                        <a:pt x="52" y="16"/>
                      </a:cubicBezTo>
                      <a:cubicBezTo>
                        <a:pt x="53" y="16"/>
                        <a:pt x="52" y="16"/>
                        <a:pt x="52" y="17"/>
                      </a:cubicBezTo>
                      <a:cubicBezTo>
                        <a:pt x="52" y="17"/>
                        <a:pt x="53" y="18"/>
                        <a:pt x="53" y="18"/>
                      </a:cubicBezTo>
                      <a:cubicBezTo>
                        <a:pt x="53" y="18"/>
                        <a:pt x="54" y="17"/>
                        <a:pt x="54" y="17"/>
                      </a:cubicBezTo>
                      <a:cubicBezTo>
                        <a:pt x="54" y="16"/>
                        <a:pt x="54" y="15"/>
                        <a:pt x="55" y="15"/>
                      </a:cubicBezTo>
                      <a:cubicBezTo>
                        <a:pt x="57" y="15"/>
                        <a:pt x="59" y="14"/>
                        <a:pt x="59" y="12"/>
                      </a:cubicBezTo>
                      <a:cubicBezTo>
                        <a:pt x="59" y="12"/>
                        <a:pt x="58" y="11"/>
                        <a:pt x="59" y="11"/>
                      </a:cubicBezTo>
                      <a:cubicBezTo>
                        <a:pt x="59" y="11"/>
                        <a:pt x="59" y="10"/>
                        <a:pt x="59" y="10"/>
                      </a:cubicBezTo>
                      <a:cubicBezTo>
                        <a:pt x="59" y="10"/>
                        <a:pt x="59" y="10"/>
                        <a:pt x="60" y="10"/>
                      </a:cubicBezTo>
                      <a:cubicBezTo>
                        <a:pt x="60" y="9"/>
                        <a:pt x="60" y="9"/>
                        <a:pt x="60" y="9"/>
                      </a:cubicBezTo>
                      <a:cubicBezTo>
                        <a:pt x="60" y="9"/>
                        <a:pt x="60" y="9"/>
                        <a:pt x="60" y="9"/>
                      </a:cubicBezTo>
                      <a:cubicBezTo>
                        <a:pt x="60" y="9"/>
                        <a:pt x="61" y="9"/>
                        <a:pt x="61" y="9"/>
                      </a:cubicBezTo>
                      <a:cubicBezTo>
                        <a:pt x="61" y="9"/>
                        <a:pt x="62" y="9"/>
                        <a:pt x="62" y="9"/>
                      </a:cubicBezTo>
                      <a:cubicBezTo>
                        <a:pt x="62" y="9"/>
                        <a:pt x="63" y="9"/>
                        <a:pt x="63" y="9"/>
                      </a:cubicBezTo>
                      <a:cubicBezTo>
                        <a:pt x="63" y="9"/>
                        <a:pt x="64" y="9"/>
                        <a:pt x="64" y="10"/>
                      </a:cubicBezTo>
                      <a:cubicBezTo>
                        <a:pt x="64" y="10"/>
                        <a:pt x="64" y="10"/>
                        <a:pt x="65" y="10"/>
                      </a:cubicBezTo>
                      <a:cubicBezTo>
                        <a:pt x="64" y="11"/>
                        <a:pt x="64" y="11"/>
                        <a:pt x="64" y="11"/>
                      </a:cubicBezTo>
                      <a:cubicBezTo>
                        <a:pt x="64" y="11"/>
                        <a:pt x="64" y="11"/>
                        <a:pt x="64" y="11"/>
                      </a:cubicBezTo>
                      <a:cubicBezTo>
                        <a:pt x="64" y="12"/>
                        <a:pt x="65" y="12"/>
                        <a:pt x="65" y="12"/>
                      </a:cubicBezTo>
                      <a:cubicBezTo>
                        <a:pt x="65" y="12"/>
                        <a:pt x="66" y="12"/>
                        <a:pt x="66" y="12"/>
                      </a:cubicBezTo>
                      <a:cubicBezTo>
                        <a:pt x="66" y="11"/>
                        <a:pt x="67" y="11"/>
                        <a:pt x="67" y="11"/>
                      </a:cubicBezTo>
                      <a:cubicBezTo>
                        <a:pt x="67" y="11"/>
                        <a:pt x="68" y="12"/>
                        <a:pt x="68" y="12"/>
                      </a:cubicBezTo>
                      <a:cubicBezTo>
                        <a:pt x="68" y="12"/>
                        <a:pt x="68" y="12"/>
                        <a:pt x="68" y="12"/>
                      </a:cubicBezTo>
                      <a:cubicBezTo>
                        <a:pt x="68" y="13"/>
                        <a:pt x="68" y="13"/>
                        <a:pt x="68" y="14"/>
                      </a:cubicBezTo>
                      <a:cubicBezTo>
                        <a:pt x="68" y="15"/>
                        <a:pt x="69" y="14"/>
                        <a:pt x="70" y="15"/>
                      </a:cubicBezTo>
                      <a:cubicBezTo>
                        <a:pt x="70" y="15"/>
                        <a:pt x="70" y="15"/>
                        <a:pt x="70" y="15"/>
                      </a:cubicBezTo>
                      <a:cubicBezTo>
                        <a:pt x="70" y="16"/>
                        <a:pt x="71" y="16"/>
                        <a:pt x="71" y="16"/>
                      </a:cubicBezTo>
                      <a:cubicBezTo>
                        <a:pt x="71" y="17"/>
                        <a:pt x="70" y="17"/>
                        <a:pt x="70" y="18"/>
                      </a:cubicBezTo>
                      <a:cubicBezTo>
                        <a:pt x="70" y="18"/>
                        <a:pt x="70" y="18"/>
                        <a:pt x="70" y="19"/>
                      </a:cubicBezTo>
                      <a:cubicBezTo>
                        <a:pt x="70" y="19"/>
                        <a:pt x="71" y="19"/>
                        <a:pt x="71" y="19"/>
                      </a:cubicBezTo>
                      <a:cubicBezTo>
                        <a:pt x="71" y="20"/>
                        <a:pt x="71" y="20"/>
                        <a:pt x="71" y="20"/>
                      </a:cubicBezTo>
                      <a:cubicBezTo>
                        <a:pt x="71" y="21"/>
                        <a:pt x="71" y="21"/>
                        <a:pt x="71" y="21"/>
                      </a:cubicBezTo>
                      <a:cubicBezTo>
                        <a:pt x="70" y="21"/>
                        <a:pt x="70" y="21"/>
                        <a:pt x="70" y="21"/>
                      </a:cubicBezTo>
                      <a:cubicBezTo>
                        <a:pt x="69" y="21"/>
                        <a:pt x="69" y="21"/>
                        <a:pt x="69" y="21"/>
                      </a:cubicBezTo>
                      <a:cubicBezTo>
                        <a:pt x="69" y="21"/>
                        <a:pt x="68" y="21"/>
                        <a:pt x="68" y="21"/>
                      </a:cubicBezTo>
                      <a:cubicBezTo>
                        <a:pt x="68" y="21"/>
                        <a:pt x="67" y="21"/>
                        <a:pt x="67" y="20"/>
                      </a:cubicBezTo>
                      <a:cubicBezTo>
                        <a:pt x="67" y="20"/>
                        <a:pt x="68" y="19"/>
                        <a:pt x="69" y="18"/>
                      </a:cubicBezTo>
                      <a:cubicBezTo>
                        <a:pt x="69" y="18"/>
                        <a:pt x="69" y="18"/>
                        <a:pt x="69" y="18"/>
                      </a:cubicBezTo>
                      <a:cubicBezTo>
                        <a:pt x="69" y="17"/>
                        <a:pt x="68" y="18"/>
                        <a:pt x="68" y="18"/>
                      </a:cubicBezTo>
                      <a:cubicBezTo>
                        <a:pt x="68" y="18"/>
                        <a:pt x="67" y="18"/>
                        <a:pt x="67" y="19"/>
                      </a:cubicBezTo>
                      <a:cubicBezTo>
                        <a:pt x="66" y="19"/>
                        <a:pt x="65" y="18"/>
                        <a:pt x="64" y="19"/>
                      </a:cubicBezTo>
                      <a:cubicBezTo>
                        <a:pt x="64" y="19"/>
                        <a:pt x="65" y="19"/>
                        <a:pt x="65" y="19"/>
                      </a:cubicBezTo>
                      <a:cubicBezTo>
                        <a:pt x="65" y="19"/>
                        <a:pt x="64" y="20"/>
                        <a:pt x="64" y="19"/>
                      </a:cubicBezTo>
                      <a:cubicBezTo>
                        <a:pt x="64" y="19"/>
                        <a:pt x="64" y="19"/>
                        <a:pt x="64" y="19"/>
                      </a:cubicBezTo>
                      <a:cubicBezTo>
                        <a:pt x="64" y="19"/>
                        <a:pt x="63" y="18"/>
                        <a:pt x="62" y="19"/>
                      </a:cubicBezTo>
                      <a:cubicBezTo>
                        <a:pt x="62" y="19"/>
                        <a:pt x="61" y="19"/>
                        <a:pt x="61" y="19"/>
                      </a:cubicBezTo>
                      <a:cubicBezTo>
                        <a:pt x="62" y="20"/>
                        <a:pt x="63" y="19"/>
                        <a:pt x="63" y="20"/>
                      </a:cubicBezTo>
                      <a:cubicBezTo>
                        <a:pt x="63" y="20"/>
                        <a:pt x="62" y="21"/>
                        <a:pt x="62" y="21"/>
                      </a:cubicBezTo>
                      <a:cubicBezTo>
                        <a:pt x="62" y="22"/>
                        <a:pt x="62" y="22"/>
                        <a:pt x="63" y="22"/>
                      </a:cubicBezTo>
                      <a:cubicBezTo>
                        <a:pt x="63" y="22"/>
                        <a:pt x="63" y="22"/>
                        <a:pt x="63" y="22"/>
                      </a:cubicBezTo>
                      <a:cubicBezTo>
                        <a:pt x="64" y="22"/>
                        <a:pt x="64" y="22"/>
                        <a:pt x="64" y="22"/>
                      </a:cubicBezTo>
                      <a:cubicBezTo>
                        <a:pt x="64" y="22"/>
                        <a:pt x="65" y="21"/>
                        <a:pt x="65" y="21"/>
                      </a:cubicBezTo>
                      <a:cubicBezTo>
                        <a:pt x="66" y="22"/>
                        <a:pt x="65" y="22"/>
                        <a:pt x="64" y="23"/>
                      </a:cubicBezTo>
                      <a:cubicBezTo>
                        <a:pt x="63" y="23"/>
                        <a:pt x="62" y="23"/>
                        <a:pt x="62" y="23"/>
                      </a:cubicBezTo>
                      <a:cubicBezTo>
                        <a:pt x="61" y="23"/>
                        <a:pt x="60" y="25"/>
                        <a:pt x="60" y="24"/>
                      </a:cubicBezTo>
                      <a:cubicBezTo>
                        <a:pt x="60" y="23"/>
                        <a:pt x="61" y="23"/>
                        <a:pt x="61" y="23"/>
                      </a:cubicBezTo>
                      <a:cubicBezTo>
                        <a:pt x="60" y="23"/>
                        <a:pt x="59" y="23"/>
                        <a:pt x="59" y="23"/>
                      </a:cubicBezTo>
                      <a:cubicBezTo>
                        <a:pt x="58" y="24"/>
                        <a:pt x="56" y="24"/>
                        <a:pt x="56" y="25"/>
                      </a:cubicBezTo>
                      <a:cubicBezTo>
                        <a:pt x="56" y="25"/>
                        <a:pt x="56" y="26"/>
                        <a:pt x="56" y="26"/>
                      </a:cubicBezTo>
                      <a:cubicBezTo>
                        <a:pt x="56" y="26"/>
                        <a:pt x="55" y="26"/>
                        <a:pt x="55" y="26"/>
                      </a:cubicBezTo>
                      <a:cubicBezTo>
                        <a:pt x="55" y="26"/>
                        <a:pt x="54" y="26"/>
                        <a:pt x="54" y="26"/>
                      </a:cubicBezTo>
                      <a:cubicBezTo>
                        <a:pt x="54" y="27"/>
                        <a:pt x="53" y="27"/>
                        <a:pt x="53" y="27"/>
                      </a:cubicBezTo>
                      <a:cubicBezTo>
                        <a:pt x="53" y="27"/>
                        <a:pt x="53" y="27"/>
                        <a:pt x="52" y="28"/>
                      </a:cubicBezTo>
                      <a:cubicBezTo>
                        <a:pt x="52" y="28"/>
                        <a:pt x="52" y="28"/>
                        <a:pt x="52" y="28"/>
                      </a:cubicBezTo>
                      <a:cubicBezTo>
                        <a:pt x="51" y="28"/>
                        <a:pt x="51" y="29"/>
                        <a:pt x="51" y="29"/>
                      </a:cubicBezTo>
                      <a:cubicBezTo>
                        <a:pt x="51" y="29"/>
                        <a:pt x="50" y="29"/>
                        <a:pt x="50" y="29"/>
                      </a:cubicBezTo>
                      <a:cubicBezTo>
                        <a:pt x="50" y="29"/>
                        <a:pt x="50" y="30"/>
                        <a:pt x="50" y="31"/>
                      </a:cubicBezTo>
                      <a:cubicBezTo>
                        <a:pt x="50" y="31"/>
                        <a:pt x="49" y="31"/>
                        <a:pt x="48" y="32"/>
                      </a:cubicBezTo>
                      <a:cubicBezTo>
                        <a:pt x="48" y="32"/>
                        <a:pt x="48" y="32"/>
                        <a:pt x="47" y="32"/>
                      </a:cubicBezTo>
                      <a:cubicBezTo>
                        <a:pt x="47" y="33"/>
                        <a:pt x="46" y="33"/>
                        <a:pt x="46" y="33"/>
                      </a:cubicBezTo>
                      <a:cubicBezTo>
                        <a:pt x="46" y="33"/>
                        <a:pt x="46" y="33"/>
                        <a:pt x="45" y="34"/>
                      </a:cubicBezTo>
                      <a:cubicBezTo>
                        <a:pt x="45" y="53"/>
                        <a:pt x="45" y="53"/>
                        <a:pt x="45" y="53"/>
                      </a:cubicBezTo>
                      <a:cubicBezTo>
                        <a:pt x="46" y="53"/>
                        <a:pt x="46" y="53"/>
                        <a:pt x="46" y="53"/>
                      </a:cubicBezTo>
                      <a:cubicBezTo>
                        <a:pt x="46" y="52"/>
                        <a:pt x="46" y="52"/>
                        <a:pt x="47" y="52"/>
                      </a:cubicBezTo>
                      <a:cubicBezTo>
                        <a:pt x="47" y="51"/>
                        <a:pt x="48" y="52"/>
                        <a:pt x="48" y="51"/>
                      </a:cubicBezTo>
                      <a:cubicBezTo>
                        <a:pt x="49" y="51"/>
                        <a:pt x="49" y="51"/>
                        <a:pt x="49" y="51"/>
                      </a:cubicBezTo>
                      <a:cubicBezTo>
                        <a:pt x="49" y="51"/>
                        <a:pt x="49" y="50"/>
                        <a:pt x="50" y="51"/>
                      </a:cubicBezTo>
                      <a:cubicBezTo>
                        <a:pt x="50" y="51"/>
                        <a:pt x="49" y="51"/>
                        <a:pt x="50" y="52"/>
                      </a:cubicBezTo>
                      <a:cubicBezTo>
                        <a:pt x="50" y="52"/>
                        <a:pt x="51" y="51"/>
                        <a:pt x="51" y="51"/>
                      </a:cubicBezTo>
                      <a:cubicBezTo>
                        <a:pt x="51" y="51"/>
                        <a:pt x="52" y="51"/>
                        <a:pt x="52" y="51"/>
                      </a:cubicBezTo>
                      <a:cubicBezTo>
                        <a:pt x="52" y="52"/>
                        <a:pt x="52" y="52"/>
                        <a:pt x="53" y="52"/>
                      </a:cubicBezTo>
                      <a:cubicBezTo>
                        <a:pt x="53" y="52"/>
                        <a:pt x="53" y="52"/>
                        <a:pt x="54" y="52"/>
                      </a:cubicBezTo>
                      <a:cubicBezTo>
                        <a:pt x="54" y="52"/>
                        <a:pt x="55" y="52"/>
                        <a:pt x="55" y="52"/>
                      </a:cubicBezTo>
                      <a:cubicBezTo>
                        <a:pt x="55" y="52"/>
                        <a:pt x="56" y="52"/>
                        <a:pt x="56" y="52"/>
                      </a:cubicBezTo>
                      <a:cubicBezTo>
                        <a:pt x="57" y="52"/>
                        <a:pt x="57" y="52"/>
                        <a:pt x="57" y="52"/>
                      </a:cubicBezTo>
                      <a:cubicBezTo>
                        <a:pt x="58" y="53"/>
                        <a:pt x="58" y="52"/>
                        <a:pt x="58" y="52"/>
                      </a:cubicBezTo>
                      <a:cubicBezTo>
                        <a:pt x="58" y="53"/>
                        <a:pt x="58" y="53"/>
                        <a:pt x="58" y="53"/>
                      </a:cubicBezTo>
                      <a:cubicBezTo>
                        <a:pt x="59" y="53"/>
                        <a:pt x="59" y="53"/>
                        <a:pt x="59" y="54"/>
                      </a:cubicBezTo>
                      <a:cubicBezTo>
                        <a:pt x="59" y="54"/>
                        <a:pt x="59" y="54"/>
                        <a:pt x="60" y="54"/>
                      </a:cubicBezTo>
                      <a:cubicBezTo>
                        <a:pt x="60" y="54"/>
                        <a:pt x="60" y="55"/>
                        <a:pt x="60" y="55"/>
                      </a:cubicBezTo>
                      <a:cubicBezTo>
                        <a:pt x="61" y="55"/>
                        <a:pt x="62" y="56"/>
                        <a:pt x="62" y="56"/>
                      </a:cubicBezTo>
                      <a:cubicBezTo>
                        <a:pt x="63" y="56"/>
                        <a:pt x="63" y="56"/>
                        <a:pt x="63" y="56"/>
                      </a:cubicBezTo>
                      <a:cubicBezTo>
                        <a:pt x="64" y="56"/>
                        <a:pt x="65" y="56"/>
                        <a:pt x="66" y="57"/>
                      </a:cubicBezTo>
                      <a:cubicBezTo>
                        <a:pt x="66" y="57"/>
                        <a:pt x="66" y="57"/>
                        <a:pt x="66" y="58"/>
                      </a:cubicBezTo>
                      <a:cubicBezTo>
                        <a:pt x="67" y="58"/>
                        <a:pt x="66" y="58"/>
                        <a:pt x="67" y="59"/>
                      </a:cubicBezTo>
                      <a:cubicBezTo>
                        <a:pt x="67" y="59"/>
                        <a:pt x="68" y="59"/>
                        <a:pt x="67" y="60"/>
                      </a:cubicBezTo>
                      <a:cubicBezTo>
                        <a:pt x="67" y="61"/>
                        <a:pt x="68" y="61"/>
                        <a:pt x="68" y="61"/>
                      </a:cubicBezTo>
                      <a:cubicBezTo>
                        <a:pt x="68" y="61"/>
                        <a:pt x="69" y="62"/>
                        <a:pt x="69" y="62"/>
                      </a:cubicBezTo>
                      <a:cubicBezTo>
                        <a:pt x="69" y="62"/>
                        <a:pt x="69" y="62"/>
                        <a:pt x="69" y="62"/>
                      </a:cubicBezTo>
                      <a:cubicBezTo>
                        <a:pt x="70" y="62"/>
                        <a:pt x="70" y="62"/>
                        <a:pt x="71" y="62"/>
                      </a:cubicBezTo>
                      <a:cubicBezTo>
                        <a:pt x="71" y="62"/>
                        <a:pt x="71" y="62"/>
                        <a:pt x="72" y="62"/>
                      </a:cubicBezTo>
                      <a:cubicBezTo>
                        <a:pt x="72" y="62"/>
                        <a:pt x="72" y="63"/>
                        <a:pt x="72" y="63"/>
                      </a:cubicBezTo>
                      <a:cubicBezTo>
                        <a:pt x="72" y="63"/>
                        <a:pt x="73" y="63"/>
                        <a:pt x="73" y="63"/>
                      </a:cubicBezTo>
                      <a:cubicBezTo>
                        <a:pt x="74" y="63"/>
                        <a:pt x="74" y="63"/>
                        <a:pt x="75" y="63"/>
                      </a:cubicBezTo>
                      <a:cubicBezTo>
                        <a:pt x="75" y="63"/>
                        <a:pt x="75" y="63"/>
                        <a:pt x="75" y="63"/>
                      </a:cubicBezTo>
                      <a:cubicBezTo>
                        <a:pt x="76" y="63"/>
                        <a:pt x="76" y="64"/>
                        <a:pt x="77" y="64"/>
                      </a:cubicBezTo>
                      <a:cubicBezTo>
                        <a:pt x="71" y="73"/>
                        <a:pt x="62" y="80"/>
                        <a:pt x="52" y="82"/>
                      </a:cubicBezTo>
                      <a:cubicBezTo>
                        <a:pt x="52" y="82"/>
                        <a:pt x="52" y="81"/>
                        <a:pt x="52" y="81"/>
                      </a:cubicBezTo>
                      <a:cubicBezTo>
                        <a:pt x="52" y="80"/>
                        <a:pt x="52" y="79"/>
                        <a:pt x="52" y="79"/>
                      </a:cubicBezTo>
                      <a:cubicBezTo>
                        <a:pt x="52" y="78"/>
                        <a:pt x="52" y="77"/>
                        <a:pt x="51" y="77"/>
                      </a:cubicBezTo>
                      <a:cubicBezTo>
                        <a:pt x="51" y="76"/>
                        <a:pt x="50" y="76"/>
                        <a:pt x="50" y="75"/>
                      </a:cubicBezTo>
                      <a:cubicBezTo>
                        <a:pt x="49" y="75"/>
                        <a:pt x="49" y="75"/>
                        <a:pt x="49" y="75"/>
                      </a:cubicBezTo>
                      <a:cubicBezTo>
                        <a:pt x="48" y="75"/>
                        <a:pt x="46" y="74"/>
                        <a:pt x="46" y="73"/>
                      </a:cubicBezTo>
                      <a:cubicBezTo>
                        <a:pt x="46" y="73"/>
                        <a:pt x="46" y="73"/>
                        <a:pt x="46" y="72"/>
                      </a:cubicBezTo>
                      <a:cubicBezTo>
                        <a:pt x="46" y="72"/>
                        <a:pt x="46" y="72"/>
                        <a:pt x="45" y="72"/>
                      </a:cubicBezTo>
                      <a:lnTo>
                        <a:pt x="45" y="85"/>
                      </a:lnTo>
                      <a:close/>
                      <a:moveTo>
                        <a:pt x="1" y="34"/>
                      </a:moveTo>
                      <a:cubicBezTo>
                        <a:pt x="1" y="35"/>
                        <a:pt x="0" y="36"/>
                        <a:pt x="0" y="36"/>
                      </a:cubicBezTo>
                      <a:cubicBezTo>
                        <a:pt x="0" y="37"/>
                        <a:pt x="0" y="38"/>
                        <a:pt x="0" y="39"/>
                      </a:cubicBezTo>
                      <a:cubicBezTo>
                        <a:pt x="0" y="40"/>
                        <a:pt x="0" y="41"/>
                        <a:pt x="0" y="43"/>
                      </a:cubicBezTo>
                      <a:cubicBezTo>
                        <a:pt x="0" y="44"/>
                        <a:pt x="0" y="46"/>
                        <a:pt x="0" y="47"/>
                      </a:cubicBezTo>
                      <a:cubicBezTo>
                        <a:pt x="0" y="48"/>
                        <a:pt x="0" y="49"/>
                        <a:pt x="0" y="49"/>
                      </a:cubicBezTo>
                      <a:cubicBezTo>
                        <a:pt x="0" y="50"/>
                        <a:pt x="1" y="51"/>
                        <a:pt x="1" y="52"/>
                      </a:cubicBezTo>
                      <a:cubicBezTo>
                        <a:pt x="1" y="52"/>
                        <a:pt x="1" y="53"/>
                        <a:pt x="1" y="54"/>
                      </a:cubicBezTo>
                      <a:cubicBezTo>
                        <a:pt x="2" y="55"/>
                        <a:pt x="2" y="56"/>
                        <a:pt x="2" y="58"/>
                      </a:cubicBezTo>
                      <a:cubicBezTo>
                        <a:pt x="3" y="58"/>
                        <a:pt x="3" y="59"/>
                        <a:pt x="3" y="60"/>
                      </a:cubicBezTo>
                      <a:cubicBezTo>
                        <a:pt x="3" y="60"/>
                        <a:pt x="4" y="61"/>
                        <a:pt x="4" y="61"/>
                      </a:cubicBezTo>
                      <a:cubicBezTo>
                        <a:pt x="4" y="62"/>
                        <a:pt x="4" y="62"/>
                        <a:pt x="5" y="62"/>
                      </a:cubicBezTo>
                      <a:cubicBezTo>
                        <a:pt x="5" y="63"/>
                        <a:pt x="5" y="64"/>
                        <a:pt x="5" y="64"/>
                      </a:cubicBezTo>
                      <a:cubicBezTo>
                        <a:pt x="7" y="66"/>
                        <a:pt x="8" y="68"/>
                        <a:pt x="9" y="69"/>
                      </a:cubicBezTo>
                      <a:cubicBezTo>
                        <a:pt x="10" y="70"/>
                        <a:pt x="10" y="71"/>
                        <a:pt x="11" y="72"/>
                      </a:cubicBezTo>
                      <a:cubicBezTo>
                        <a:pt x="11" y="72"/>
                        <a:pt x="12" y="73"/>
                        <a:pt x="12" y="73"/>
                      </a:cubicBezTo>
                      <a:cubicBezTo>
                        <a:pt x="13" y="74"/>
                        <a:pt x="13" y="74"/>
                        <a:pt x="14" y="74"/>
                      </a:cubicBezTo>
                      <a:cubicBezTo>
                        <a:pt x="16" y="77"/>
                        <a:pt x="19" y="78"/>
                        <a:pt x="21" y="80"/>
                      </a:cubicBezTo>
                      <a:cubicBezTo>
                        <a:pt x="22" y="80"/>
                        <a:pt x="22" y="81"/>
                        <a:pt x="23" y="81"/>
                      </a:cubicBezTo>
                      <a:cubicBezTo>
                        <a:pt x="24" y="82"/>
                        <a:pt x="26" y="82"/>
                        <a:pt x="27" y="83"/>
                      </a:cubicBezTo>
                      <a:cubicBezTo>
                        <a:pt x="27" y="83"/>
                        <a:pt x="28" y="83"/>
                        <a:pt x="29" y="83"/>
                      </a:cubicBezTo>
                      <a:cubicBezTo>
                        <a:pt x="33" y="85"/>
                        <a:pt x="38" y="86"/>
                        <a:pt x="42" y="86"/>
                      </a:cubicBezTo>
                      <a:cubicBezTo>
                        <a:pt x="43" y="86"/>
                        <a:pt x="44" y="86"/>
                        <a:pt x="45" y="85"/>
                      </a:cubicBezTo>
                      <a:cubicBezTo>
                        <a:pt x="45" y="72"/>
                        <a:pt x="45" y="72"/>
                        <a:pt x="45" y="72"/>
                      </a:cubicBezTo>
                      <a:cubicBezTo>
                        <a:pt x="45" y="71"/>
                        <a:pt x="45" y="71"/>
                        <a:pt x="45" y="71"/>
                      </a:cubicBezTo>
                      <a:cubicBezTo>
                        <a:pt x="44" y="70"/>
                        <a:pt x="44" y="69"/>
                        <a:pt x="43" y="68"/>
                      </a:cubicBezTo>
                      <a:cubicBezTo>
                        <a:pt x="43" y="68"/>
                        <a:pt x="43" y="67"/>
                        <a:pt x="42" y="67"/>
                      </a:cubicBezTo>
                      <a:cubicBezTo>
                        <a:pt x="42" y="67"/>
                        <a:pt x="42" y="66"/>
                        <a:pt x="42" y="66"/>
                      </a:cubicBezTo>
                      <a:cubicBezTo>
                        <a:pt x="41" y="66"/>
                        <a:pt x="41" y="65"/>
                        <a:pt x="41" y="65"/>
                      </a:cubicBezTo>
                      <a:cubicBezTo>
                        <a:pt x="41" y="64"/>
                        <a:pt x="42" y="64"/>
                        <a:pt x="42" y="64"/>
                      </a:cubicBezTo>
                      <a:cubicBezTo>
                        <a:pt x="42" y="63"/>
                        <a:pt x="42" y="63"/>
                        <a:pt x="42" y="63"/>
                      </a:cubicBezTo>
                      <a:cubicBezTo>
                        <a:pt x="41" y="62"/>
                        <a:pt x="42" y="62"/>
                        <a:pt x="42" y="61"/>
                      </a:cubicBezTo>
                      <a:cubicBezTo>
                        <a:pt x="42" y="61"/>
                        <a:pt x="42" y="61"/>
                        <a:pt x="42" y="60"/>
                      </a:cubicBezTo>
                      <a:cubicBezTo>
                        <a:pt x="42" y="60"/>
                        <a:pt x="43" y="60"/>
                        <a:pt x="43" y="60"/>
                      </a:cubicBezTo>
                      <a:cubicBezTo>
                        <a:pt x="43" y="60"/>
                        <a:pt x="43" y="59"/>
                        <a:pt x="43" y="59"/>
                      </a:cubicBezTo>
                      <a:cubicBezTo>
                        <a:pt x="44" y="59"/>
                        <a:pt x="44" y="58"/>
                        <a:pt x="44" y="58"/>
                      </a:cubicBezTo>
                      <a:cubicBezTo>
                        <a:pt x="45" y="58"/>
                        <a:pt x="45" y="56"/>
                        <a:pt x="44" y="55"/>
                      </a:cubicBezTo>
                      <a:cubicBezTo>
                        <a:pt x="44" y="55"/>
                        <a:pt x="44" y="55"/>
                        <a:pt x="44" y="55"/>
                      </a:cubicBezTo>
                      <a:cubicBezTo>
                        <a:pt x="44" y="54"/>
                        <a:pt x="44" y="53"/>
                        <a:pt x="43" y="53"/>
                      </a:cubicBezTo>
                      <a:cubicBezTo>
                        <a:pt x="43" y="53"/>
                        <a:pt x="43" y="54"/>
                        <a:pt x="42" y="54"/>
                      </a:cubicBezTo>
                      <a:cubicBezTo>
                        <a:pt x="42" y="54"/>
                        <a:pt x="42" y="55"/>
                        <a:pt x="42" y="55"/>
                      </a:cubicBezTo>
                      <a:cubicBezTo>
                        <a:pt x="41" y="55"/>
                        <a:pt x="41" y="54"/>
                        <a:pt x="41" y="54"/>
                      </a:cubicBezTo>
                      <a:cubicBezTo>
                        <a:pt x="40" y="54"/>
                        <a:pt x="40" y="54"/>
                        <a:pt x="40" y="54"/>
                      </a:cubicBezTo>
                      <a:cubicBezTo>
                        <a:pt x="39" y="54"/>
                        <a:pt x="39" y="53"/>
                        <a:pt x="39" y="53"/>
                      </a:cubicBezTo>
                      <a:cubicBezTo>
                        <a:pt x="38" y="53"/>
                        <a:pt x="38" y="53"/>
                        <a:pt x="38" y="52"/>
                      </a:cubicBezTo>
                      <a:cubicBezTo>
                        <a:pt x="38" y="52"/>
                        <a:pt x="38" y="52"/>
                        <a:pt x="38" y="51"/>
                      </a:cubicBezTo>
                      <a:cubicBezTo>
                        <a:pt x="37" y="51"/>
                        <a:pt x="37" y="50"/>
                        <a:pt x="36" y="50"/>
                      </a:cubicBezTo>
                      <a:cubicBezTo>
                        <a:pt x="36" y="50"/>
                        <a:pt x="35" y="50"/>
                        <a:pt x="35" y="50"/>
                      </a:cubicBezTo>
                      <a:cubicBezTo>
                        <a:pt x="35" y="49"/>
                        <a:pt x="34" y="49"/>
                        <a:pt x="34" y="49"/>
                      </a:cubicBezTo>
                      <a:cubicBezTo>
                        <a:pt x="34" y="49"/>
                        <a:pt x="34" y="49"/>
                        <a:pt x="33" y="49"/>
                      </a:cubicBezTo>
                      <a:cubicBezTo>
                        <a:pt x="32" y="49"/>
                        <a:pt x="32" y="47"/>
                        <a:pt x="31" y="47"/>
                      </a:cubicBezTo>
                      <a:cubicBezTo>
                        <a:pt x="30" y="47"/>
                        <a:pt x="30" y="48"/>
                        <a:pt x="29" y="48"/>
                      </a:cubicBezTo>
                      <a:cubicBezTo>
                        <a:pt x="29" y="48"/>
                        <a:pt x="28" y="47"/>
                        <a:pt x="28" y="47"/>
                      </a:cubicBezTo>
                      <a:cubicBezTo>
                        <a:pt x="27" y="47"/>
                        <a:pt x="27" y="47"/>
                        <a:pt x="26" y="46"/>
                      </a:cubicBezTo>
                      <a:cubicBezTo>
                        <a:pt x="26" y="46"/>
                        <a:pt x="25" y="46"/>
                        <a:pt x="25" y="46"/>
                      </a:cubicBezTo>
                      <a:cubicBezTo>
                        <a:pt x="25" y="46"/>
                        <a:pt x="25" y="46"/>
                        <a:pt x="24" y="46"/>
                      </a:cubicBezTo>
                      <a:cubicBezTo>
                        <a:pt x="24" y="45"/>
                        <a:pt x="24" y="45"/>
                        <a:pt x="23" y="45"/>
                      </a:cubicBezTo>
                      <a:cubicBezTo>
                        <a:pt x="23" y="45"/>
                        <a:pt x="23" y="44"/>
                        <a:pt x="23" y="44"/>
                      </a:cubicBezTo>
                      <a:cubicBezTo>
                        <a:pt x="23" y="44"/>
                        <a:pt x="23" y="43"/>
                        <a:pt x="23" y="43"/>
                      </a:cubicBezTo>
                      <a:cubicBezTo>
                        <a:pt x="23" y="42"/>
                        <a:pt x="22" y="41"/>
                        <a:pt x="22" y="40"/>
                      </a:cubicBezTo>
                      <a:cubicBezTo>
                        <a:pt x="21" y="40"/>
                        <a:pt x="21" y="40"/>
                        <a:pt x="21" y="39"/>
                      </a:cubicBezTo>
                      <a:cubicBezTo>
                        <a:pt x="21" y="39"/>
                        <a:pt x="21" y="39"/>
                        <a:pt x="21" y="38"/>
                      </a:cubicBezTo>
                      <a:cubicBezTo>
                        <a:pt x="20" y="38"/>
                        <a:pt x="20" y="38"/>
                        <a:pt x="20" y="37"/>
                      </a:cubicBezTo>
                      <a:cubicBezTo>
                        <a:pt x="19" y="37"/>
                        <a:pt x="19" y="37"/>
                        <a:pt x="19" y="36"/>
                      </a:cubicBezTo>
                      <a:cubicBezTo>
                        <a:pt x="19" y="36"/>
                        <a:pt x="19" y="35"/>
                        <a:pt x="19" y="35"/>
                      </a:cubicBezTo>
                      <a:cubicBezTo>
                        <a:pt x="19" y="34"/>
                        <a:pt x="17" y="34"/>
                        <a:pt x="18" y="35"/>
                      </a:cubicBezTo>
                      <a:cubicBezTo>
                        <a:pt x="18" y="36"/>
                        <a:pt x="18" y="36"/>
                        <a:pt x="18" y="36"/>
                      </a:cubicBezTo>
                      <a:cubicBezTo>
                        <a:pt x="18" y="37"/>
                        <a:pt x="18" y="37"/>
                        <a:pt x="18" y="37"/>
                      </a:cubicBezTo>
                      <a:cubicBezTo>
                        <a:pt x="19" y="38"/>
                        <a:pt x="19" y="38"/>
                        <a:pt x="19" y="38"/>
                      </a:cubicBezTo>
                      <a:cubicBezTo>
                        <a:pt x="19" y="39"/>
                        <a:pt x="19" y="40"/>
                        <a:pt x="19" y="40"/>
                      </a:cubicBezTo>
                      <a:cubicBezTo>
                        <a:pt x="20" y="40"/>
                        <a:pt x="20" y="41"/>
                        <a:pt x="20" y="41"/>
                      </a:cubicBezTo>
                      <a:cubicBezTo>
                        <a:pt x="19" y="41"/>
                        <a:pt x="19" y="41"/>
                        <a:pt x="19" y="41"/>
                      </a:cubicBezTo>
                      <a:cubicBezTo>
                        <a:pt x="19" y="41"/>
                        <a:pt x="18" y="40"/>
                        <a:pt x="18" y="40"/>
                      </a:cubicBezTo>
                      <a:cubicBezTo>
                        <a:pt x="18" y="40"/>
                        <a:pt x="18" y="39"/>
                        <a:pt x="18" y="39"/>
                      </a:cubicBezTo>
                      <a:cubicBezTo>
                        <a:pt x="18" y="38"/>
                        <a:pt x="17" y="38"/>
                        <a:pt x="17" y="38"/>
                      </a:cubicBezTo>
                      <a:cubicBezTo>
                        <a:pt x="17" y="37"/>
                        <a:pt x="17" y="37"/>
                        <a:pt x="17" y="37"/>
                      </a:cubicBezTo>
                      <a:cubicBezTo>
                        <a:pt x="17" y="36"/>
                        <a:pt x="17" y="36"/>
                        <a:pt x="17" y="36"/>
                      </a:cubicBezTo>
                      <a:cubicBezTo>
                        <a:pt x="16" y="35"/>
                        <a:pt x="16" y="35"/>
                        <a:pt x="16" y="34"/>
                      </a:cubicBezTo>
                      <a:cubicBezTo>
                        <a:pt x="16" y="34"/>
                        <a:pt x="16" y="33"/>
                        <a:pt x="16" y="33"/>
                      </a:cubicBezTo>
                      <a:cubicBezTo>
                        <a:pt x="16" y="33"/>
                        <a:pt x="16" y="32"/>
                        <a:pt x="15" y="32"/>
                      </a:cubicBezTo>
                      <a:cubicBezTo>
                        <a:pt x="15" y="32"/>
                        <a:pt x="15" y="32"/>
                        <a:pt x="14" y="32"/>
                      </a:cubicBezTo>
                      <a:cubicBezTo>
                        <a:pt x="14" y="31"/>
                        <a:pt x="14" y="31"/>
                        <a:pt x="14" y="30"/>
                      </a:cubicBezTo>
                      <a:cubicBezTo>
                        <a:pt x="14" y="30"/>
                        <a:pt x="14" y="29"/>
                        <a:pt x="14" y="29"/>
                      </a:cubicBezTo>
                      <a:cubicBezTo>
                        <a:pt x="14" y="28"/>
                        <a:pt x="14" y="27"/>
                        <a:pt x="14" y="27"/>
                      </a:cubicBezTo>
                      <a:cubicBezTo>
                        <a:pt x="14" y="26"/>
                        <a:pt x="15" y="26"/>
                        <a:pt x="15" y="26"/>
                      </a:cubicBezTo>
                      <a:cubicBezTo>
                        <a:pt x="15" y="25"/>
                        <a:pt x="15" y="25"/>
                        <a:pt x="15" y="25"/>
                      </a:cubicBezTo>
                      <a:cubicBezTo>
                        <a:pt x="16" y="24"/>
                        <a:pt x="16" y="24"/>
                        <a:pt x="17" y="23"/>
                      </a:cubicBezTo>
                      <a:cubicBezTo>
                        <a:pt x="17" y="22"/>
                        <a:pt x="18" y="22"/>
                        <a:pt x="18" y="21"/>
                      </a:cubicBezTo>
                      <a:cubicBezTo>
                        <a:pt x="18" y="21"/>
                        <a:pt x="19" y="20"/>
                        <a:pt x="19" y="20"/>
                      </a:cubicBezTo>
                      <a:cubicBezTo>
                        <a:pt x="19" y="19"/>
                        <a:pt x="18" y="19"/>
                        <a:pt x="18" y="19"/>
                      </a:cubicBezTo>
                      <a:cubicBezTo>
                        <a:pt x="18" y="18"/>
                        <a:pt x="18" y="18"/>
                        <a:pt x="18" y="18"/>
                      </a:cubicBezTo>
                      <a:cubicBezTo>
                        <a:pt x="19" y="18"/>
                        <a:pt x="19" y="17"/>
                        <a:pt x="19" y="17"/>
                      </a:cubicBezTo>
                      <a:cubicBezTo>
                        <a:pt x="19" y="17"/>
                        <a:pt x="18" y="16"/>
                        <a:pt x="18" y="16"/>
                      </a:cubicBezTo>
                      <a:cubicBezTo>
                        <a:pt x="19" y="15"/>
                        <a:pt x="19" y="15"/>
                        <a:pt x="19" y="15"/>
                      </a:cubicBezTo>
                      <a:cubicBezTo>
                        <a:pt x="19" y="14"/>
                        <a:pt x="18" y="15"/>
                        <a:pt x="18" y="15"/>
                      </a:cubicBezTo>
                      <a:cubicBezTo>
                        <a:pt x="17" y="14"/>
                        <a:pt x="18" y="14"/>
                        <a:pt x="18" y="14"/>
                      </a:cubicBezTo>
                      <a:cubicBezTo>
                        <a:pt x="18" y="13"/>
                        <a:pt x="18" y="13"/>
                        <a:pt x="18" y="13"/>
                      </a:cubicBezTo>
                      <a:cubicBezTo>
                        <a:pt x="18" y="13"/>
                        <a:pt x="18" y="12"/>
                        <a:pt x="18" y="12"/>
                      </a:cubicBezTo>
                      <a:cubicBezTo>
                        <a:pt x="18" y="12"/>
                        <a:pt x="18" y="12"/>
                        <a:pt x="17" y="11"/>
                      </a:cubicBezTo>
                      <a:cubicBezTo>
                        <a:pt x="22" y="7"/>
                        <a:pt x="29" y="4"/>
                        <a:pt x="35" y="3"/>
                      </a:cubicBezTo>
                      <a:cubicBezTo>
                        <a:pt x="35" y="3"/>
                        <a:pt x="35" y="3"/>
                        <a:pt x="35" y="3"/>
                      </a:cubicBezTo>
                      <a:cubicBezTo>
                        <a:pt x="35" y="3"/>
                        <a:pt x="35" y="4"/>
                        <a:pt x="36" y="4"/>
                      </a:cubicBezTo>
                      <a:cubicBezTo>
                        <a:pt x="36" y="3"/>
                        <a:pt x="36" y="4"/>
                        <a:pt x="37" y="4"/>
                      </a:cubicBezTo>
                      <a:cubicBezTo>
                        <a:pt x="37" y="4"/>
                        <a:pt x="38" y="3"/>
                        <a:pt x="38" y="3"/>
                      </a:cubicBezTo>
                      <a:cubicBezTo>
                        <a:pt x="39" y="4"/>
                        <a:pt x="40" y="4"/>
                        <a:pt x="41" y="4"/>
                      </a:cubicBezTo>
                      <a:cubicBezTo>
                        <a:pt x="41" y="4"/>
                        <a:pt x="41" y="4"/>
                        <a:pt x="41" y="3"/>
                      </a:cubicBezTo>
                      <a:cubicBezTo>
                        <a:pt x="41" y="3"/>
                        <a:pt x="41" y="3"/>
                        <a:pt x="41" y="3"/>
                      </a:cubicBezTo>
                      <a:cubicBezTo>
                        <a:pt x="42" y="3"/>
                        <a:pt x="42" y="3"/>
                        <a:pt x="42" y="3"/>
                      </a:cubicBezTo>
                      <a:cubicBezTo>
                        <a:pt x="43" y="3"/>
                        <a:pt x="44" y="3"/>
                        <a:pt x="45" y="3"/>
                      </a:cubicBezTo>
                      <a:cubicBezTo>
                        <a:pt x="45" y="0"/>
                        <a:pt x="45" y="0"/>
                        <a:pt x="45" y="0"/>
                      </a:cubicBezTo>
                      <a:cubicBezTo>
                        <a:pt x="45" y="0"/>
                        <a:pt x="44" y="0"/>
                        <a:pt x="43" y="0"/>
                      </a:cubicBezTo>
                      <a:cubicBezTo>
                        <a:pt x="43" y="0"/>
                        <a:pt x="43" y="0"/>
                        <a:pt x="42" y="0"/>
                      </a:cubicBezTo>
                      <a:cubicBezTo>
                        <a:pt x="42" y="0"/>
                        <a:pt x="42" y="0"/>
                        <a:pt x="41" y="0"/>
                      </a:cubicBezTo>
                      <a:cubicBezTo>
                        <a:pt x="37" y="0"/>
                        <a:pt x="33" y="1"/>
                        <a:pt x="29" y="3"/>
                      </a:cubicBezTo>
                      <a:cubicBezTo>
                        <a:pt x="28" y="3"/>
                        <a:pt x="27" y="3"/>
                        <a:pt x="27" y="3"/>
                      </a:cubicBezTo>
                      <a:cubicBezTo>
                        <a:pt x="27" y="3"/>
                        <a:pt x="26" y="3"/>
                        <a:pt x="26" y="3"/>
                      </a:cubicBezTo>
                      <a:cubicBezTo>
                        <a:pt x="26" y="4"/>
                        <a:pt x="25" y="4"/>
                        <a:pt x="25" y="4"/>
                      </a:cubicBezTo>
                      <a:cubicBezTo>
                        <a:pt x="24" y="4"/>
                        <a:pt x="24" y="5"/>
                        <a:pt x="23" y="5"/>
                      </a:cubicBezTo>
                      <a:cubicBezTo>
                        <a:pt x="22" y="5"/>
                        <a:pt x="22" y="6"/>
                        <a:pt x="21" y="6"/>
                      </a:cubicBezTo>
                      <a:cubicBezTo>
                        <a:pt x="19" y="7"/>
                        <a:pt x="17" y="9"/>
                        <a:pt x="15" y="11"/>
                      </a:cubicBezTo>
                      <a:cubicBezTo>
                        <a:pt x="14" y="11"/>
                        <a:pt x="14" y="11"/>
                        <a:pt x="14" y="11"/>
                      </a:cubicBezTo>
                      <a:cubicBezTo>
                        <a:pt x="13" y="12"/>
                        <a:pt x="13" y="12"/>
                        <a:pt x="12" y="13"/>
                      </a:cubicBezTo>
                      <a:cubicBezTo>
                        <a:pt x="12" y="13"/>
                        <a:pt x="11" y="14"/>
                        <a:pt x="11" y="14"/>
                      </a:cubicBezTo>
                      <a:cubicBezTo>
                        <a:pt x="10" y="15"/>
                        <a:pt x="10" y="16"/>
                        <a:pt x="9" y="17"/>
                      </a:cubicBezTo>
                      <a:cubicBezTo>
                        <a:pt x="8" y="18"/>
                        <a:pt x="7" y="20"/>
                        <a:pt x="5" y="22"/>
                      </a:cubicBezTo>
                      <a:cubicBezTo>
                        <a:pt x="5" y="22"/>
                        <a:pt x="5" y="23"/>
                        <a:pt x="5" y="23"/>
                      </a:cubicBezTo>
                      <a:cubicBezTo>
                        <a:pt x="4" y="24"/>
                        <a:pt x="4" y="24"/>
                        <a:pt x="4" y="24"/>
                      </a:cubicBezTo>
                      <a:cubicBezTo>
                        <a:pt x="4" y="25"/>
                        <a:pt x="3" y="26"/>
                        <a:pt x="3" y="27"/>
                      </a:cubicBezTo>
                      <a:cubicBezTo>
                        <a:pt x="3" y="28"/>
                        <a:pt x="3" y="28"/>
                        <a:pt x="2" y="28"/>
                      </a:cubicBezTo>
                      <a:cubicBezTo>
                        <a:pt x="2" y="30"/>
                        <a:pt x="2" y="31"/>
                        <a:pt x="1" y="32"/>
                      </a:cubicBezTo>
                      <a:cubicBezTo>
                        <a:pt x="1" y="33"/>
                        <a:pt x="1" y="34"/>
                        <a:pt x="1" y="34"/>
                      </a:cubicBezTo>
                      <a:close/>
                      <a:moveTo>
                        <a:pt x="45" y="34"/>
                      </a:moveTo>
                      <a:cubicBezTo>
                        <a:pt x="45" y="53"/>
                        <a:pt x="45" y="53"/>
                        <a:pt x="45" y="53"/>
                      </a:cubicBezTo>
                      <a:cubicBezTo>
                        <a:pt x="45" y="54"/>
                        <a:pt x="45" y="54"/>
                        <a:pt x="45" y="54"/>
                      </a:cubicBezTo>
                      <a:cubicBezTo>
                        <a:pt x="45" y="54"/>
                        <a:pt x="44" y="53"/>
                        <a:pt x="44" y="53"/>
                      </a:cubicBezTo>
                      <a:cubicBezTo>
                        <a:pt x="43" y="53"/>
                        <a:pt x="42" y="53"/>
                        <a:pt x="41" y="53"/>
                      </a:cubicBezTo>
                      <a:cubicBezTo>
                        <a:pt x="41" y="53"/>
                        <a:pt x="40" y="52"/>
                        <a:pt x="40" y="51"/>
                      </a:cubicBezTo>
                      <a:cubicBezTo>
                        <a:pt x="40" y="51"/>
                        <a:pt x="40" y="50"/>
                        <a:pt x="40" y="50"/>
                      </a:cubicBezTo>
                      <a:cubicBezTo>
                        <a:pt x="40" y="49"/>
                        <a:pt x="40" y="49"/>
                        <a:pt x="40" y="49"/>
                      </a:cubicBezTo>
                      <a:cubicBezTo>
                        <a:pt x="40" y="48"/>
                        <a:pt x="40" y="48"/>
                        <a:pt x="39" y="47"/>
                      </a:cubicBezTo>
                      <a:cubicBezTo>
                        <a:pt x="38" y="47"/>
                        <a:pt x="37" y="48"/>
                        <a:pt x="36" y="47"/>
                      </a:cubicBezTo>
                      <a:cubicBezTo>
                        <a:pt x="36" y="47"/>
                        <a:pt x="36" y="47"/>
                        <a:pt x="36" y="47"/>
                      </a:cubicBezTo>
                      <a:cubicBezTo>
                        <a:pt x="37" y="46"/>
                        <a:pt x="36" y="46"/>
                        <a:pt x="37" y="46"/>
                      </a:cubicBezTo>
                      <a:cubicBezTo>
                        <a:pt x="37" y="46"/>
                        <a:pt x="37" y="45"/>
                        <a:pt x="37" y="45"/>
                      </a:cubicBezTo>
                      <a:cubicBezTo>
                        <a:pt x="37" y="45"/>
                        <a:pt x="37" y="45"/>
                        <a:pt x="37" y="44"/>
                      </a:cubicBezTo>
                      <a:cubicBezTo>
                        <a:pt x="37" y="44"/>
                        <a:pt x="38" y="44"/>
                        <a:pt x="38" y="44"/>
                      </a:cubicBezTo>
                      <a:cubicBezTo>
                        <a:pt x="38" y="43"/>
                        <a:pt x="38" y="43"/>
                        <a:pt x="37" y="43"/>
                      </a:cubicBezTo>
                      <a:cubicBezTo>
                        <a:pt x="37" y="43"/>
                        <a:pt x="36" y="43"/>
                        <a:pt x="36" y="43"/>
                      </a:cubicBezTo>
                      <a:cubicBezTo>
                        <a:pt x="35" y="43"/>
                        <a:pt x="35" y="45"/>
                        <a:pt x="34" y="45"/>
                      </a:cubicBezTo>
                      <a:cubicBezTo>
                        <a:pt x="34" y="45"/>
                        <a:pt x="33" y="45"/>
                        <a:pt x="33" y="45"/>
                      </a:cubicBezTo>
                      <a:cubicBezTo>
                        <a:pt x="32" y="45"/>
                        <a:pt x="32" y="45"/>
                        <a:pt x="32" y="45"/>
                      </a:cubicBezTo>
                      <a:cubicBezTo>
                        <a:pt x="31" y="45"/>
                        <a:pt x="31" y="45"/>
                        <a:pt x="30" y="45"/>
                      </a:cubicBezTo>
                      <a:cubicBezTo>
                        <a:pt x="30" y="45"/>
                        <a:pt x="30" y="43"/>
                        <a:pt x="30" y="43"/>
                      </a:cubicBezTo>
                      <a:cubicBezTo>
                        <a:pt x="29" y="42"/>
                        <a:pt x="30" y="41"/>
                        <a:pt x="30" y="40"/>
                      </a:cubicBezTo>
                      <a:cubicBezTo>
                        <a:pt x="30" y="40"/>
                        <a:pt x="30" y="39"/>
                        <a:pt x="30" y="39"/>
                      </a:cubicBezTo>
                      <a:cubicBezTo>
                        <a:pt x="31" y="39"/>
                        <a:pt x="30" y="38"/>
                        <a:pt x="31" y="38"/>
                      </a:cubicBezTo>
                      <a:cubicBezTo>
                        <a:pt x="31" y="37"/>
                        <a:pt x="32" y="37"/>
                        <a:pt x="32" y="37"/>
                      </a:cubicBezTo>
                      <a:cubicBezTo>
                        <a:pt x="33" y="36"/>
                        <a:pt x="33" y="36"/>
                        <a:pt x="34" y="36"/>
                      </a:cubicBezTo>
                      <a:cubicBezTo>
                        <a:pt x="35" y="36"/>
                        <a:pt x="35" y="36"/>
                        <a:pt x="36" y="36"/>
                      </a:cubicBezTo>
                      <a:cubicBezTo>
                        <a:pt x="36" y="36"/>
                        <a:pt x="36" y="36"/>
                        <a:pt x="36" y="36"/>
                      </a:cubicBezTo>
                      <a:cubicBezTo>
                        <a:pt x="37" y="36"/>
                        <a:pt x="37" y="36"/>
                        <a:pt x="38" y="35"/>
                      </a:cubicBezTo>
                      <a:cubicBezTo>
                        <a:pt x="39" y="35"/>
                        <a:pt x="39" y="35"/>
                        <a:pt x="40" y="35"/>
                      </a:cubicBezTo>
                      <a:cubicBezTo>
                        <a:pt x="40" y="35"/>
                        <a:pt x="41" y="36"/>
                        <a:pt x="41" y="36"/>
                      </a:cubicBezTo>
                      <a:cubicBezTo>
                        <a:pt x="41" y="36"/>
                        <a:pt x="42" y="35"/>
                        <a:pt x="42" y="36"/>
                      </a:cubicBezTo>
                      <a:cubicBezTo>
                        <a:pt x="42" y="36"/>
                        <a:pt x="43" y="36"/>
                        <a:pt x="43" y="36"/>
                      </a:cubicBezTo>
                      <a:cubicBezTo>
                        <a:pt x="43" y="37"/>
                        <a:pt x="42" y="37"/>
                        <a:pt x="43" y="38"/>
                      </a:cubicBezTo>
                      <a:cubicBezTo>
                        <a:pt x="43" y="38"/>
                        <a:pt x="44" y="38"/>
                        <a:pt x="44" y="38"/>
                      </a:cubicBezTo>
                      <a:cubicBezTo>
                        <a:pt x="45" y="38"/>
                        <a:pt x="44" y="38"/>
                        <a:pt x="44" y="37"/>
                      </a:cubicBezTo>
                      <a:cubicBezTo>
                        <a:pt x="44" y="37"/>
                        <a:pt x="44" y="37"/>
                        <a:pt x="44" y="36"/>
                      </a:cubicBezTo>
                      <a:cubicBezTo>
                        <a:pt x="44" y="36"/>
                        <a:pt x="44" y="36"/>
                        <a:pt x="44" y="36"/>
                      </a:cubicBezTo>
                      <a:cubicBezTo>
                        <a:pt x="44" y="35"/>
                        <a:pt x="45" y="34"/>
                        <a:pt x="45" y="34"/>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8" name="Freeform: Shape 155"/>
                <p:cNvSpPr>
                  <a:spLocks/>
                </p:cNvSpPr>
                <p:nvPr/>
              </p:nvSpPr>
              <p:spPr bwMode="auto">
                <a:xfrm>
                  <a:off x="2569358" y="2646188"/>
                  <a:ext cx="137246" cy="388456"/>
                </a:xfrm>
                <a:custGeom>
                  <a:avLst/>
                  <a:gdLst>
                    <a:gd name="T0" fmla="*/ 4 w 31"/>
                    <a:gd name="T1" fmla="*/ 11 h 88"/>
                    <a:gd name="T2" fmla="*/ 1 w 31"/>
                    <a:gd name="T3" fmla="*/ 22 h 88"/>
                    <a:gd name="T4" fmla="*/ 3 w 31"/>
                    <a:gd name="T5" fmla="*/ 31 h 88"/>
                    <a:gd name="T6" fmla="*/ 11 w 31"/>
                    <a:gd name="T7" fmla="*/ 40 h 88"/>
                    <a:gd name="T8" fmla="*/ 11 w 31"/>
                    <a:gd name="T9" fmla="*/ 88 h 88"/>
                    <a:gd name="T10" fmla="*/ 20 w 31"/>
                    <a:gd name="T11" fmla="*/ 88 h 88"/>
                    <a:gd name="T12" fmla="*/ 20 w 31"/>
                    <a:gd name="T13" fmla="*/ 40 h 88"/>
                    <a:gd name="T14" fmla="*/ 28 w 31"/>
                    <a:gd name="T15" fmla="*/ 31 h 88"/>
                    <a:gd name="T16" fmla="*/ 30 w 31"/>
                    <a:gd name="T17" fmla="*/ 22 h 88"/>
                    <a:gd name="T18" fmla="*/ 27 w 31"/>
                    <a:gd name="T19" fmla="*/ 11 h 88"/>
                    <a:gd name="T20" fmla="*/ 20 w 31"/>
                    <a:gd name="T21" fmla="*/ 0 h 88"/>
                    <a:gd name="T22" fmla="*/ 23 w 31"/>
                    <a:gd name="T23" fmla="*/ 21 h 88"/>
                    <a:gd name="T24" fmla="*/ 20 w 31"/>
                    <a:gd name="T25" fmla="*/ 21 h 88"/>
                    <a:gd name="T26" fmla="*/ 18 w 31"/>
                    <a:gd name="T27" fmla="*/ 0 h 88"/>
                    <a:gd name="T28" fmla="*/ 15 w 31"/>
                    <a:gd name="T29" fmla="*/ 0 h 88"/>
                    <a:gd name="T30" fmla="*/ 13 w 31"/>
                    <a:gd name="T31" fmla="*/ 0 h 88"/>
                    <a:gd name="T32" fmla="*/ 11 w 31"/>
                    <a:gd name="T33" fmla="*/ 21 h 88"/>
                    <a:gd name="T34" fmla="*/ 8 w 31"/>
                    <a:gd name="T35" fmla="*/ 21 h 88"/>
                    <a:gd name="T36" fmla="*/ 10 w 31"/>
                    <a:gd name="T37" fmla="*/ 0 h 88"/>
                    <a:gd name="T38" fmla="*/ 4 w 31"/>
                    <a:gd name="T39"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8">
                      <a:moveTo>
                        <a:pt x="4" y="11"/>
                      </a:moveTo>
                      <a:cubicBezTo>
                        <a:pt x="2" y="14"/>
                        <a:pt x="1" y="18"/>
                        <a:pt x="1" y="22"/>
                      </a:cubicBezTo>
                      <a:cubicBezTo>
                        <a:pt x="0" y="25"/>
                        <a:pt x="1" y="28"/>
                        <a:pt x="3" y="31"/>
                      </a:cubicBezTo>
                      <a:cubicBezTo>
                        <a:pt x="4" y="34"/>
                        <a:pt x="8" y="38"/>
                        <a:pt x="11" y="40"/>
                      </a:cubicBezTo>
                      <a:cubicBezTo>
                        <a:pt x="11" y="88"/>
                        <a:pt x="11" y="88"/>
                        <a:pt x="11" y="88"/>
                      </a:cubicBezTo>
                      <a:cubicBezTo>
                        <a:pt x="20" y="88"/>
                        <a:pt x="20" y="88"/>
                        <a:pt x="20" y="88"/>
                      </a:cubicBezTo>
                      <a:cubicBezTo>
                        <a:pt x="20" y="40"/>
                        <a:pt x="20" y="40"/>
                        <a:pt x="20" y="40"/>
                      </a:cubicBezTo>
                      <a:cubicBezTo>
                        <a:pt x="23" y="38"/>
                        <a:pt x="26" y="34"/>
                        <a:pt x="28" y="31"/>
                      </a:cubicBezTo>
                      <a:cubicBezTo>
                        <a:pt x="30" y="28"/>
                        <a:pt x="31" y="25"/>
                        <a:pt x="30" y="22"/>
                      </a:cubicBezTo>
                      <a:cubicBezTo>
                        <a:pt x="30" y="18"/>
                        <a:pt x="28" y="14"/>
                        <a:pt x="27" y="11"/>
                      </a:cubicBezTo>
                      <a:cubicBezTo>
                        <a:pt x="26" y="8"/>
                        <a:pt x="24" y="1"/>
                        <a:pt x="20" y="0"/>
                      </a:cubicBezTo>
                      <a:cubicBezTo>
                        <a:pt x="23" y="21"/>
                        <a:pt x="23" y="21"/>
                        <a:pt x="23" y="21"/>
                      </a:cubicBezTo>
                      <a:cubicBezTo>
                        <a:pt x="20" y="21"/>
                        <a:pt x="20" y="21"/>
                        <a:pt x="20" y="21"/>
                      </a:cubicBezTo>
                      <a:cubicBezTo>
                        <a:pt x="18" y="0"/>
                        <a:pt x="18" y="0"/>
                        <a:pt x="18" y="0"/>
                      </a:cubicBezTo>
                      <a:cubicBezTo>
                        <a:pt x="15" y="0"/>
                        <a:pt x="15" y="0"/>
                        <a:pt x="15" y="0"/>
                      </a:cubicBezTo>
                      <a:cubicBezTo>
                        <a:pt x="13" y="0"/>
                        <a:pt x="13" y="0"/>
                        <a:pt x="13" y="0"/>
                      </a:cubicBezTo>
                      <a:cubicBezTo>
                        <a:pt x="11" y="21"/>
                        <a:pt x="11" y="21"/>
                        <a:pt x="11" y="21"/>
                      </a:cubicBezTo>
                      <a:cubicBezTo>
                        <a:pt x="8" y="21"/>
                        <a:pt x="8" y="21"/>
                        <a:pt x="8" y="21"/>
                      </a:cubicBezTo>
                      <a:cubicBezTo>
                        <a:pt x="10" y="0"/>
                        <a:pt x="10" y="0"/>
                        <a:pt x="10" y="0"/>
                      </a:cubicBezTo>
                      <a:cubicBezTo>
                        <a:pt x="7" y="1"/>
                        <a:pt x="5" y="8"/>
                        <a:pt x="4" y="11"/>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9" name="Freeform: Shape 156"/>
                <p:cNvSpPr>
                  <a:spLocks/>
                </p:cNvSpPr>
                <p:nvPr/>
              </p:nvSpPr>
              <p:spPr bwMode="auto">
                <a:xfrm>
                  <a:off x="2745817" y="2636385"/>
                  <a:ext cx="140922" cy="398259"/>
                </a:xfrm>
                <a:custGeom>
                  <a:avLst/>
                  <a:gdLst>
                    <a:gd name="T0" fmla="*/ 20 w 32"/>
                    <a:gd name="T1" fmla="*/ 90 h 90"/>
                    <a:gd name="T2" fmla="*/ 20 w 32"/>
                    <a:gd name="T3" fmla="*/ 43 h 90"/>
                    <a:gd name="T4" fmla="*/ 32 w 32"/>
                    <a:gd name="T5" fmla="*/ 24 h 90"/>
                    <a:gd name="T6" fmla="*/ 16 w 32"/>
                    <a:gd name="T7" fmla="*/ 0 h 90"/>
                    <a:gd name="T8" fmla="*/ 0 w 32"/>
                    <a:gd name="T9" fmla="*/ 24 h 90"/>
                    <a:gd name="T10" fmla="*/ 12 w 32"/>
                    <a:gd name="T11" fmla="*/ 43 h 90"/>
                    <a:gd name="T12" fmla="*/ 12 w 32"/>
                    <a:gd name="T13" fmla="*/ 90 h 90"/>
                    <a:gd name="T14" fmla="*/ 20 w 32"/>
                    <a:gd name="T15" fmla="*/ 9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0">
                      <a:moveTo>
                        <a:pt x="20" y="90"/>
                      </a:moveTo>
                      <a:cubicBezTo>
                        <a:pt x="20" y="43"/>
                        <a:pt x="20" y="43"/>
                        <a:pt x="20" y="43"/>
                      </a:cubicBezTo>
                      <a:cubicBezTo>
                        <a:pt x="27" y="41"/>
                        <a:pt x="32" y="33"/>
                        <a:pt x="32" y="24"/>
                      </a:cubicBezTo>
                      <a:cubicBezTo>
                        <a:pt x="32" y="14"/>
                        <a:pt x="25" y="0"/>
                        <a:pt x="16" y="0"/>
                      </a:cubicBezTo>
                      <a:cubicBezTo>
                        <a:pt x="7" y="0"/>
                        <a:pt x="0" y="14"/>
                        <a:pt x="0" y="24"/>
                      </a:cubicBezTo>
                      <a:cubicBezTo>
                        <a:pt x="0" y="33"/>
                        <a:pt x="5" y="41"/>
                        <a:pt x="12" y="43"/>
                      </a:cubicBezTo>
                      <a:cubicBezTo>
                        <a:pt x="12" y="90"/>
                        <a:pt x="12" y="90"/>
                        <a:pt x="12" y="90"/>
                      </a:cubicBezTo>
                      <a:lnTo>
                        <a:pt x="20" y="9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0" name="Freeform: Shape 157"/>
                <p:cNvSpPr>
                  <a:spLocks/>
                </p:cNvSpPr>
                <p:nvPr/>
              </p:nvSpPr>
              <p:spPr bwMode="auto">
                <a:xfrm>
                  <a:off x="2896543" y="3078759"/>
                  <a:ext cx="162980" cy="167882"/>
                </a:xfrm>
                <a:custGeom>
                  <a:avLst/>
                  <a:gdLst>
                    <a:gd name="T0" fmla="*/ 8 w 37"/>
                    <a:gd name="T1" fmla="*/ 35 h 38"/>
                    <a:gd name="T2" fmla="*/ 18 w 37"/>
                    <a:gd name="T3" fmla="*/ 38 h 38"/>
                    <a:gd name="T4" fmla="*/ 37 w 37"/>
                    <a:gd name="T5" fmla="*/ 19 h 38"/>
                    <a:gd name="T6" fmla="*/ 18 w 37"/>
                    <a:gd name="T7" fmla="*/ 0 h 38"/>
                    <a:gd name="T8" fmla="*/ 0 w 37"/>
                    <a:gd name="T9" fmla="*/ 17 h 38"/>
                    <a:gd name="T10" fmla="*/ 18 w 37"/>
                    <a:gd name="T11" fmla="*/ 17 h 38"/>
                    <a:gd name="T12" fmla="*/ 24 w 37"/>
                    <a:gd name="T13" fmla="*/ 17 h 38"/>
                    <a:gd name="T14" fmla="*/ 20 w 37"/>
                    <a:gd name="T15" fmla="*/ 21 h 38"/>
                    <a:gd name="T16" fmla="*/ 8 w 37"/>
                    <a:gd name="T17"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8" y="35"/>
                      </a:moveTo>
                      <a:cubicBezTo>
                        <a:pt x="11" y="37"/>
                        <a:pt x="14" y="38"/>
                        <a:pt x="18" y="38"/>
                      </a:cubicBezTo>
                      <a:cubicBezTo>
                        <a:pt x="29" y="38"/>
                        <a:pt x="37" y="30"/>
                        <a:pt x="37" y="19"/>
                      </a:cubicBezTo>
                      <a:cubicBezTo>
                        <a:pt x="37" y="9"/>
                        <a:pt x="29" y="0"/>
                        <a:pt x="18" y="0"/>
                      </a:cubicBezTo>
                      <a:cubicBezTo>
                        <a:pt x="9" y="0"/>
                        <a:pt x="1" y="7"/>
                        <a:pt x="0" y="17"/>
                      </a:cubicBezTo>
                      <a:cubicBezTo>
                        <a:pt x="18" y="17"/>
                        <a:pt x="18" y="17"/>
                        <a:pt x="18" y="17"/>
                      </a:cubicBezTo>
                      <a:cubicBezTo>
                        <a:pt x="24" y="17"/>
                        <a:pt x="24" y="17"/>
                        <a:pt x="24" y="17"/>
                      </a:cubicBezTo>
                      <a:cubicBezTo>
                        <a:pt x="20" y="21"/>
                        <a:pt x="20" y="21"/>
                        <a:pt x="20" y="21"/>
                      </a:cubicBezTo>
                      <a:lnTo>
                        <a:pt x="8" y="35"/>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1" name="Freeform: Shape 158"/>
                <p:cNvSpPr>
                  <a:spLocks/>
                </p:cNvSpPr>
                <p:nvPr/>
              </p:nvSpPr>
              <p:spPr bwMode="auto">
                <a:xfrm>
                  <a:off x="2635530" y="3162087"/>
                  <a:ext cx="340665" cy="322284"/>
                </a:xfrm>
                <a:custGeom>
                  <a:avLst/>
                  <a:gdLst>
                    <a:gd name="T0" fmla="*/ 34 w 77"/>
                    <a:gd name="T1" fmla="*/ 39 h 73"/>
                    <a:gd name="T2" fmla="*/ 34 w 77"/>
                    <a:gd name="T3" fmla="*/ 41 h 73"/>
                    <a:gd name="T4" fmla="*/ 34 w 77"/>
                    <a:gd name="T5" fmla="*/ 43 h 73"/>
                    <a:gd name="T6" fmla="*/ 34 w 77"/>
                    <a:gd name="T7" fmla="*/ 67 h 73"/>
                    <a:gd name="T8" fmla="*/ 25 w 77"/>
                    <a:gd name="T9" fmla="*/ 73 h 73"/>
                    <a:gd name="T10" fmla="*/ 51 w 77"/>
                    <a:gd name="T11" fmla="*/ 73 h 73"/>
                    <a:gd name="T12" fmla="*/ 43 w 77"/>
                    <a:gd name="T13" fmla="*/ 67 h 73"/>
                    <a:gd name="T14" fmla="*/ 43 w 77"/>
                    <a:gd name="T15" fmla="*/ 43 h 73"/>
                    <a:gd name="T16" fmla="*/ 43 w 77"/>
                    <a:gd name="T17" fmla="*/ 41 h 73"/>
                    <a:gd name="T18" fmla="*/ 43 w 77"/>
                    <a:gd name="T19" fmla="*/ 39 h 73"/>
                    <a:gd name="T20" fmla="*/ 65 w 77"/>
                    <a:gd name="T21" fmla="*/ 14 h 73"/>
                    <a:gd name="T22" fmla="*/ 77 w 77"/>
                    <a:gd name="T23" fmla="*/ 0 h 73"/>
                    <a:gd name="T24" fmla="*/ 58 w 77"/>
                    <a:gd name="T25" fmla="*/ 0 h 73"/>
                    <a:gd name="T26" fmla="*/ 0 w 77"/>
                    <a:gd name="T27" fmla="*/ 0 h 73"/>
                    <a:gd name="T28" fmla="*/ 34 w 77"/>
                    <a:gd name="T29"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3">
                      <a:moveTo>
                        <a:pt x="34" y="39"/>
                      </a:moveTo>
                      <a:cubicBezTo>
                        <a:pt x="34" y="41"/>
                        <a:pt x="34" y="41"/>
                        <a:pt x="34" y="41"/>
                      </a:cubicBezTo>
                      <a:cubicBezTo>
                        <a:pt x="34" y="43"/>
                        <a:pt x="34" y="43"/>
                        <a:pt x="34" y="43"/>
                      </a:cubicBezTo>
                      <a:cubicBezTo>
                        <a:pt x="34" y="67"/>
                        <a:pt x="34" y="67"/>
                        <a:pt x="34" y="67"/>
                      </a:cubicBezTo>
                      <a:cubicBezTo>
                        <a:pt x="29" y="68"/>
                        <a:pt x="25" y="70"/>
                        <a:pt x="25" y="73"/>
                      </a:cubicBezTo>
                      <a:cubicBezTo>
                        <a:pt x="51" y="73"/>
                        <a:pt x="51" y="73"/>
                        <a:pt x="51" y="73"/>
                      </a:cubicBezTo>
                      <a:cubicBezTo>
                        <a:pt x="51" y="70"/>
                        <a:pt x="47" y="68"/>
                        <a:pt x="43" y="67"/>
                      </a:cubicBezTo>
                      <a:cubicBezTo>
                        <a:pt x="43" y="43"/>
                        <a:pt x="43" y="43"/>
                        <a:pt x="43" y="43"/>
                      </a:cubicBezTo>
                      <a:cubicBezTo>
                        <a:pt x="43" y="41"/>
                        <a:pt x="43" y="41"/>
                        <a:pt x="43" y="41"/>
                      </a:cubicBezTo>
                      <a:cubicBezTo>
                        <a:pt x="43" y="39"/>
                        <a:pt x="43" y="39"/>
                        <a:pt x="43" y="39"/>
                      </a:cubicBezTo>
                      <a:cubicBezTo>
                        <a:pt x="65" y="14"/>
                        <a:pt x="65" y="14"/>
                        <a:pt x="65" y="14"/>
                      </a:cubicBezTo>
                      <a:cubicBezTo>
                        <a:pt x="77" y="0"/>
                        <a:pt x="77" y="0"/>
                        <a:pt x="77" y="0"/>
                      </a:cubicBezTo>
                      <a:cubicBezTo>
                        <a:pt x="58" y="0"/>
                        <a:pt x="58" y="0"/>
                        <a:pt x="58" y="0"/>
                      </a:cubicBezTo>
                      <a:cubicBezTo>
                        <a:pt x="0" y="0"/>
                        <a:pt x="0" y="0"/>
                        <a:pt x="0" y="0"/>
                      </a:cubicBezTo>
                      <a:lnTo>
                        <a:pt x="34" y="39"/>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2" name="Freeform: Shape 159"/>
                <p:cNvSpPr>
                  <a:spLocks/>
                </p:cNvSpPr>
                <p:nvPr/>
              </p:nvSpPr>
              <p:spPr bwMode="auto">
                <a:xfrm>
                  <a:off x="4879261" y="892623"/>
                  <a:ext cx="366398" cy="93131"/>
                </a:xfrm>
                <a:custGeom>
                  <a:avLst/>
                  <a:gdLst>
                    <a:gd name="T0" fmla="*/ 198 w 299"/>
                    <a:gd name="T1" fmla="*/ 39 h 76"/>
                    <a:gd name="T2" fmla="*/ 104 w 299"/>
                    <a:gd name="T3" fmla="*/ 39 h 76"/>
                    <a:gd name="T4" fmla="*/ 104 w 299"/>
                    <a:gd name="T5" fmla="*/ 0 h 76"/>
                    <a:gd name="T6" fmla="*/ 0 w 299"/>
                    <a:gd name="T7" fmla="*/ 0 h 76"/>
                    <a:gd name="T8" fmla="*/ 0 w 299"/>
                    <a:gd name="T9" fmla="*/ 76 h 76"/>
                    <a:gd name="T10" fmla="*/ 299 w 299"/>
                    <a:gd name="T11" fmla="*/ 76 h 76"/>
                    <a:gd name="T12" fmla="*/ 299 w 299"/>
                    <a:gd name="T13" fmla="*/ 0 h 76"/>
                    <a:gd name="T14" fmla="*/ 198 w 299"/>
                    <a:gd name="T15" fmla="*/ 0 h 76"/>
                    <a:gd name="T16" fmla="*/ 198 w 299"/>
                    <a:gd name="T1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76">
                      <a:moveTo>
                        <a:pt x="198" y="39"/>
                      </a:moveTo>
                      <a:lnTo>
                        <a:pt x="104" y="39"/>
                      </a:lnTo>
                      <a:lnTo>
                        <a:pt x="104" y="0"/>
                      </a:lnTo>
                      <a:lnTo>
                        <a:pt x="0" y="0"/>
                      </a:lnTo>
                      <a:lnTo>
                        <a:pt x="0" y="76"/>
                      </a:lnTo>
                      <a:lnTo>
                        <a:pt x="299" y="76"/>
                      </a:lnTo>
                      <a:lnTo>
                        <a:pt x="299" y="0"/>
                      </a:lnTo>
                      <a:lnTo>
                        <a:pt x="198" y="0"/>
                      </a:lnTo>
                      <a:lnTo>
                        <a:pt x="198" y="39"/>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3" name="Rectangle 160"/>
                <p:cNvSpPr>
                  <a:spLocks/>
                </p:cNvSpPr>
                <p:nvPr/>
              </p:nvSpPr>
              <p:spPr bwMode="auto">
                <a:xfrm>
                  <a:off x="5028761" y="892623"/>
                  <a:ext cx="71074" cy="25734"/>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34" name="Freeform: Shape 161"/>
                <p:cNvSpPr>
                  <a:spLocks/>
                </p:cNvSpPr>
                <p:nvPr/>
              </p:nvSpPr>
              <p:spPr bwMode="auto">
                <a:xfrm>
                  <a:off x="4879261" y="675725"/>
                  <a:ext cx="366398" cy="194841"/>
                </a:xfrm>
                <a:custGeom>
                  <a:avLst/>
                  <a:gdLst>
                    <a:gd name="T0" fmla="*/ 223 w 299"/>
                    <a:gd name="T1" fmla="*/ 0 h 159"/>
                    <a:gd name="T2" fmla="*/ 151 w 299"/>
                    <a:gd name="T3" fmla="*/ 0 h 159"/>
                    <a:gd name="T4" fmla="*/ 151 w 299"/>
                    <a:gd name="T5" fmla="*/ 29 h 159"/>
                    <a:gd name="T6" fmla="*/ 198 w 299"/>
                    <a:gd name="T7" fmla="*/ 29 h 159"/>
                    <a:gd name="T8" fmla="*/ 198 w 299"/>
                    <a:gd name="T9" fmla="*/ 58 h 159"/>
                    <a:gd name="T10" fmla="*/ 151 w 299"/>
                    <a:gd name="T11" fmla="*/ 58 h 159"/>
                    <a:gd name="T12" fmla="*/ 151 w 299"/>
                    <a:gd name="T13" fmla="*/ 159 h 159"/>
                    <a:gd name="T14" fmla="*/ 198 w 299"/>
                    <a:gd name="T15" fmla="*/ 159 h 159"/>
                    <a:gd name="T16" fmla="*/ 299 w 299"/>
                    <a:gd name="T17" fmla="*/ 159 h 159"/>
                    <a:gd name="T18" fmla="*/ 299 w 299"/>
                    <a:gd name="T19" fmla="*/ 58 h 159"/>
                    <a:gd name="T20" fmla="*/ 223 w 299"/>
                    <a:gd name="T21" fmla="*/ 58 h 159"/>
                    <a:gd name="T22" fmla="*/ 223 w 299"/>
                    <a:gd name="T23" fmla="*/ 0 h 159"/>
                    <a:gd name="T24" fmla="*/ 151 w 299"/>
                    <a:gd name="T25" fmla="*/ 0 h 159"/>
                    <a:gd name="T26" fmla="*/ 79 w 299"/>
                    <a:gd name="T27" fmla="*/ 0 h 159"/>
                    <a:gd name="T28" fmla="*/ 79 w 299"/>
                    <a:gd name="T29" fmla="*/ 58 h 159"/>
                    <a:gd name="T30" fmla="*/ 0 w 299"/>
                    <a:gd name="T31" fmla="*/ 58 h 159"/>
                    <a:gd name="T32" fmla="*/ 0 w 299"/>
                    <a:gd name="T33" fmla="*/ 159 h 159"/>
                    <a:gd name="T34" fmla="*/ 104 w 299"/>
                    <a:gd name="T35" fmla="*/ 159 h 159"/>
                    <a:gd name="T36" fmla="*/ 151 w 299"/>
                    <a:gd name="T37" fmla="*/ 159 h 159"/>
                    <a:gd name="T38" fmla="*/ 151 w 299"/>
                    <a:gd name="T39" fmla="*/ 58 h 159"/>
                    <a:gd name="T40" fmla="*/ 104 w 299"/>
                    <a:gd name="T41" fmla="*/ 58 h 159"/>
                    <a:gd name="T42" fmla="*/ 104 w 299"/>
                    <a:gd name="T43" fmla="*/ 58 h 159"/>
                    <a:gd name="T44" fmla="*/ 104 w 299"/>
                    <a:gd name="T45" fmla="*/ 29 h 159"/>
                    <a:gd name="T46" fmla="*/ 151 w 299"/>
                    <a:gd name="T47" fmla="*/ 29 h 159"/>
                    <a:gd name="T48" fmla="*/ 151 w 299"/>
                    <a:gd name="T4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159">
                      <a:moveTo>
                        <a:pt x="223" y="0"/>
                      </a:moveTo>
                      <a:lnTo>
                        <a:pt x="151" y="0"/>
                      </a:lnTo>
                      <a:lnTo>
                        <a:pt x="151" y="29"/>
                      </a:lnTo>
                      <a:lnTo>
                        <a:pt x="198" y="29"/>
                      </a:lnTo>
                      <a:lnTo>
                        <a:pt x="198" y="58"/>
                      </a:lnTo>
                      <a:lnTo>
                        <a:pt x="151" y="58"/>
                      </a:lnTo>
                      <a:lnTo>
                        <a:pt x="151" y="159"/>
                      </a:lnTo>
                      <a:lnTo>
                        <a:pt x="198" y="159"/>
                      </a:lnTo>
                      <a:lnTo>
                        <a:pt x="299" y="159"/>
                      </a:lnTo>
                      <a:lnTo>
                        <a:pt x="299" y="58"/>
                      </a:lnTo>
                      <a:lnTo>
                        <a:pt x="223" y="58"/>
                      </a:lnTo>
                      <a:lnTo>
                        <a:pt x="223" y="0"/>
                      </a:lnTo>
                      <a:close/>
                      <a:moveTo>
                        <a:pt x="151" y="0"/>
                      </a:moveTo>
                      <a:lnTo>
                        <a:pt x="79" y="0"/>
                      </a:lnTo>
                      <a:lnTo>
                        <a:pt x="79" y="58"/>
                      </a:lnTo>
                      <a:lnTo>
                        <a:pt x="0" y="58"/>
                      </a:lnTo>
                      <a:lnTo>
                        <a:pt x="0" y="159"/>
                      </a:lnTo>
                      <a:lnTo>
                        <a:pt x="104" y="159"/>
                      </a:lnTo>
                      <a:lnTo>
                        <a:pt x="151" y="159"/>
                      </a:lnTo>
                      <a:lnTo>
                        <a:pt x="151" y="58"/>
                      </a:lnTo>
                      <a:lnTo>
                        <a:pt x="104" y="58"/>
                      </a:lnTo>
                      <a:lnTo>
                        <a:pt x="104" y="58"/>
                      </a:lnTo>
                      <a:lnTo>
                        <a:pt x="104" y="29"/>
                      </a:lnTo>
                      <a:lnTo>
                        <a:pt x="151" y="29"/>
                      </a:lnTo>
                      <a:lnTo>
                        <a:pt x="151" y="0"/>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5" name="Freeform: Shape 162"/>
                <p:cNvSpPr>
                  <a:spLocks/>
                </p:cNvSpPr>
                <p:nvPr/>
              </p:nvSpPr>
              <p:spPr bwMode="auto">
                <a:xfrm>
                  <a:off x="2908797" y="1272501"/>
                  <a:ext cx="371300" cy="379878"/>
                </a:xfrm>
                <a:custGeom>
                  <a:avLst/>
                  <a:gdLst>
                    <a:gd name="T0" fmla="*/ 42 w 84"/>
                    <a:gd name="T1" fmla="*/ 0 h 86"/>
                    <a:gd name="T2" fmla="*/ 33 w 84"/>
                    <a:gd name="T3" fmla="*/ 18 h 86"/>
                    <a:gd name="T4" fmla="*/ 33 w 84"/>
                    <a:gd name="T5" fmla="*/ 32 h 86"/>
                    <a:gd name="T6" fmla="*/ 0 w 84"/>
                    <a:gd name="T7" fmla="*/ 46 h 86"/>
                    <a:gd name="T8" fmla="*/ 0 w 84"/>
                    <a:gd name="T9" fmla="*/ 55 h 86"/>
                    <a:gd name="T10" fmla="*/ 33 w 84"/>
                    <a:gd name="T11" fmla="*/ 48 h 86"/>
                    <a:gd name="T12" fmla="*/ 33 w 84"/>
                    <a:gd name="T13" fmla="*/ 67 h 86"/>
                    <a:gd name="T14" fmla="*/ 19 w 84"/>
                    <a:gd name="T15" fmla="*/ 77 h 86"/>
                    <a:gd name="T16" fmla="*/ 19 w 84"/>
                    <a:gd name="T17" fmla="*/ 86 h 86"/>
                    <a:gd name="T18" fmla="*/ 42 w 84"/>
                    <a:gd name="T19" fmla="*/ 78 h 86"/>
                    <a:gd name="T20" fmla="*/ 65 w 84"/>
                    <a:gd name="T21" fmla="*/ 86 h 86"/>
                    <a:gd name="T22" fmla="*/ 65 w 84"/>
                    <a:gd name="T23" fmla="*/ 77 h 86"/>
                    <a:gd name="T24" fmla="*/ 52 w 84"/>
                    <a:gd name="T25" fmla="*/ 67 h 86"/>
                    <a:gd name="T26" fmla="*/ 52 w 84"/>
                    <a:gd name="T27" fmla="*/ 48 h 86"/>
                    <a:gd name="T28" fmla="*/ 84 w 84"/>
                    <a:gd name="T29" fmla="*/ 55 h 86"/>
                    <a:gd name="T30" fmla="*/ 84 w 84"/>
                    <a:gd name="T31" fmla="*/ 46 h 86"/>
                    <a:gd name="T32" fmla="*/ 52 w 84"/>
                    <a:gd name="T33" fmla="*/ 32 h 86"/>
                    <a:gd name="T34" fmla="*/ 52 w 84"/>
                    <a:gd name="T35" fmla="*/ 18 h 86"/>
                    <a:gd name="T36" fmla="*/ 42 w 84"/>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86">
                      <a:moveTo>
                        <a:pt x="42" y="0"/>
                      </a:moveTo>
                      <a:cubicBezTo>
                        <a:pt x="37" y="0"/>
                        <a:pt x="33" y="13"/>
                        <a:pt x="33" y="18"/>
                      </a:cubicBezTo>
                      <a:cubicBezTo>
                        <a:pt x="33" y="32"/>
                        <a:pt x="33" y="32"/>
                        <a:pt x="33" y="32"/>
                      </a:cubicBezTo>
                      <a:cubicBezTo>
                        <a:pt x="0" y="46"/>
                        <a:pt x="0" y="46"/>
                        <a:pt x="0" y="46"/>
                      </a:cubicBezTo>
                      <a:cubicBezTo>
                        <a:pt x="0" y="55"/>
                        <a:pt x="0" y="55"/>
                        <a:pt x="0" y="55"/>
                      </a:cubicBezTo>
                      <a:cubicBezTo>
                        <a:pt x="33" y="48"/>
                        <a:pt x="33" y="48"/>
                        <a:pt x="33" y="48"/>
                      </a:cubicBezTo>
                      <a:cubicBezTo>
                        <a:pt x="33" y="67"/>
                        <a:pt x="33" y="67"/>
                        <a:pt x="33" y="67"/>
                      </a:cubicBezTo>
                      <a:cubicBezTo>
                        <a:pt x="19" y="77"/>
                        <a:pt x="19" y="77"/>
                        <a:pt x="19" y="77"/>
                      </a:cubicBezTo>
                      <a:cubicBezTo>
                        <a:pt x="19" y="86"/>
                        <a:pt x="19" y="86"/>
                        <a:pt x="19" y="86"/>
                      </a:cubicBezTo>
                      <a:cubicBezTo>
                        <a:pt x="42" y="78"/>
                        <a:pt x="42" y="78"/>
                        <a:pt x="42" y="78"/>
                      </a:cubicBezTo>
                      <a:cubicBezTo>
                        <a:pt x="65" y="86"/>
                        <a:pt x="65" y="86"/>
                        <a:pt x="65" y="86"/>
                      </a:cubicBezTo>
                      <a:cubicBezTo>
                        <a:pt x="65" y="77"/>
                        <a:pt x="65" y="77"/>
                        <a:pt x="65" y="77"/>
                      </a:cubicBezTo>
                      <a:cubicBezTo>
                        <a:pt x="52" y="67"/>
                        <a:pt x="52" y="67"/>
                        <a:pt x="52" y="67"/>
                      </a:cubicBezTo>
                      <a:cubicBezTo>
                        <a:pt x="52" y="48"/>
                        <a:pt x="52" y="48"/>
                        <a:pt x="52" y="48"/>
                      </a:cubicBezTo>
                      <a:cubicBezTo>
                        <a:pt x="84" y="55"/>
                        <a:pt x="84" y="55"/>
                        <a:pt x="84" y="55"/>
                      </a:cubicBezTo>
                      <a:cubicBezTo>
                        <a:pt x="84" y="46"/>
                        <a:pt x="84" y="46"/>
                        <a:pt x="84" y="46"/>
                      </a:cubicBezTo>
                      <a:cubicBezTo>
                        <a:pt x="52" y="32"/>
                        <a:pt x="52" y="32"/>
                        <a:pt x="52" y="32"/>
                      </a:cubicBezTo>
                      <a:cubicBezTo>
                        <a:pt x="52" y="18"/>
                        <a:pt x="52" y="18"/>
                        <a:pt x="52" y="18"/>
                      </a:cubicBezTo>
                      <a:cubicBezTo>
                        <a:pt x="52" y="13"/>
                        <a:pt x="48" y="0"/>
                        <a:pt x="42" y="0"/>
                      </a:cubicBez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6" name="Freeform: Shape 163"/>
                <p:cNvSpPr>
                  <a:spLocks/>
                </p:cNvSpPr>
                <p:nvPr/>
              </p:nvSpPr>
              <p:spPr bwMode="auto">
                <a:xfrm>
                  <a:off x="6251723" y="2292044"/>
                  <a:ext cx="269591" cy="216898"/>
                </a:xfrm>
                <a:custGeom>
                  <a:avLst/>
                  <a:gdLst>
                    <a:gd name="T0" fmla="*/ 48 w 61"/>
                    <a:gd name="T1" fmla="*/ 49 h 49"/>
                    <a:gd name="T2" fmla="*/ 48 w 61"/>
                    <a:gd name="T3" fmla="*/ 32 h 49"/>
                    <a:gd name="T4" fmla="*/ 56 w 61"/>
                    <a:gd name="T5" fmla="*/ 24 h 49"/>
                    <a:gd name="T6" fmla="*/ 61 w 61"/>
                    <a:gd name="T7" fmla="*/ 24 h 49"/>
                    <a:gd name="T8" fmla="*/ 61 w 61"/>
                    <a:gd name="T9" fmla="*/ 6 h 49"/>
                    <a:gd name="T10" fmla="*/ 54 w 61"/>
                    <a:gd name="T11" fmla="*/ 0 h 49"/>
                    <a:gd name="T12" fmla="*/ 39 w 61"/>
                    <a:gd name="T13" fmla="*/ 0 h 49"/>
                    <a:gd name="T14" fmla="*/ 39 w 61"/>
                    <a:gd name="T15" fmla="*/ 8 h 49"/>
                    <a:gd name="T16" fmla="*/ 45 w 61"/>
                    <a:gd name="T17" fmla="*/ 13 h 49"/>
                    <a:gd name="T18" fmla="*/ 39 w 61"/>
                    <a:gd name="T19" fmla="*/ 19 h 49"/>
                    <a:gd name="T20" fmla="*/ 39 w 61"/>
                    <a:gd name="T21" fmla="*/ 22 h 49"/>
                    <a:gd name="T22" fmla="*/ 45 w 61"/>
                    <a:gd name="T23" fmla="*/ 28 h 49"/>
                    <a:gd name="T24" fmla="*/ 39 w 61"/>
                    <a:gd name="T25" fmla="*/ 33 h 49"/>
                    <a:gd name="T26" fmla="*/ 39 w 61"/>
                    <a:gd name="T27" fmla="*/ 49 h 49"/>
                    <a:gd name="T28" fmla="*/ 48 w 61"/>
                    <a:gd name="T29" fmla="*/ 49 h 49"/>
                    <a:gd name="T30" fmla="*/ 39 w 61"/>
                    <a:gd name="T31" fmla="*/ 0 h 49"/>
                    <a:gd name="T32" fmla="*/ 22 w 61"/>
                    <a:gd name="T33" fmla="*/ 0 h 49"/>
                    <a:gd name="T34" fmla="*/ 22 w 61"/>
                    <a:gd name="T35" fmla="*/ 8 h 49"/>
                    <a:gd name="T36" fmla="*/ 22 w 61"/>
                    <a:gd name="T37" fmla="*/ 8 h 49"/>
                    <a:gd name="T38" fmla="*/ 22 w 61"/>
                    <a:gd name="T39" fmla="*/ 8 h 49"/>
                    <a:gd name="T40" fmla="*/ 27 w 61"/>
                    <a:gd name="T41" fmla="*/ 13 h 49"/>
                    <a:gd name="T42" fmla="*/ 22 w 61"/>
                    <a:gd name="T43" fmla="*/ 19 h 49"/>
                    <a:gd name="T44" fmla="*/ 22 w 61"/>
                    <a:gd name="T45" fmla="*/ 19 h 49"/>
                    <a:gd name="T46" fmla="*/ 22 w 61"/>
                    <a:gd name="T47" fmla="*/ 22 h 49"/>
                    <a:gd name="T48" fmla="*/ 22 w 61"/>
                    <a:gd name="T49" fmla="*/ 22 h 49"/>
                    <a:gd name="T50" fmla="*/ 22 w 61"/>
                    <a:gd name="T51" fmla="*/ 22 h 49"/>
                    <a:gd name="T52" fmla="*/ 27 w 61"/>
                    <a:gd name="T53" fmla="*/ 28 h 49"/>
                    <a:gd name="T54" fmla="*/ 22 w 61"/>
                    <a:gd name="T55" fmla="*/ 33 h 49"/>
                    <a:gd name="T56" fmla="*/ 22 w 61"/>
                    <a:gd name="T57" fmla="*/ 33 h 49"/>
                    <a:gd name="T58" fmla="*/ 22 w 61"/>
                    <a:gd name="T59" fmla="*/ 49 h 49"/>
                    <a:gd name="T60" fmla="*/ 39 w 61"/>
                    <a:gd name="T61" fmla="*/ 49 h 49"/>
                    <a:gd name="T62" fmla="*/ 39 w 61"/>
                    <a:gd name="T63" fmla="*/ 33 h 49"/>
                    <a:gd name="T64" fmla="*/ 39 w 61"/>
                    <a:gd name="T65" fmla="*/ 33 h 49"/>
                    <a:gd name="T66" fmla="*/ 34 w 61"/>
                    <a:gd name="T67" fmla="*/ 28 h 49"/>
                    <a:gd name="T68" fmla="*/ 39 w 61"/>
                    <a:gd name="T69" fmla="*/ 22 h 49"/>
                    <a:gd name="T70" fmla="*/ 39 w 61"/>
                    <a:gd name="T71" fmla="*/ 22 h 49"/>
                    <a:gd name="T72" fmla="*/ 39 w 61"/>
                    <a:gd name="T73" fmla="*/ 22 h 49"/>
                    <a:gd name="T74" fmla="*/ 39 w 61"/>
                    <a:gd name="T75" fmla="*/ 19 h 49"/>
                    <a:gd name="T76" fmla="*/ 39 w 61"/>
                    <a:gd name="T77" fmla="*/ 19 h 49"/>
                    <a:gd name="T78" fmla="*/ 34 w 61"/>
                    <a:gd name="T79" fmla="*/ 13 h 49"/>
                    <a:gd name="T80" fmla="*/ 39 w 61"/>
                    <a:gd name="T81" fmla="*/ 8 h 49"/>
                    <a:gd name="T82" fmla="*/ 39 w 61"/>
                    <a:gd name="T83" fmla="*/ 8 h 49"/>
                    <a:gd name="T84" fmla="*/ 39 w 61"/>
                    <a:gd name="T85" fmla="*/ 8 h 49"/>
                    <a:gd name="T86" fmla="*/ 39 w 61"/>
                    <a:gd name="T87" fmla="*/ 0 h 49"/>
                    <a:gd name="T88" fmla="*/ 22 w 61"/>
                    <a:gd name="T89" fmla="*/ 0 h 49"/>
                    <a:gd name="T90" fmla="*/ 6 w 61"/>
                    <a:gd name="T91" fmla="*/ 0 h 49"/>
                    <a:gd name="T92" fmla="*/ 0 w 61"/>
                    <a:gd name="T93" fmla="*/ 6 h 49"/>
                    <a:gd name="T94" fmla="*/ 0 w 61"/>
                    <a:gd name="T95" fmla="*/ 24 h 49"/>
                    <a:gd name="T96" fmla="*/ 5 w 61"/>
                    <a:gd name="T97" fmla="*/ 24 h 49"/>
                    <a:gd name="T98" fmla="*/ 13 w 61"/>
                    <a:gd name="T99" fmla="*/ 32 h 49"/>
                    <a:gd name="T100" fmla="*/ 13 w 61"/>
                    <a:gd name="T101" fmla="*/ 49 h 49"/>
                    <a:gd name="T102" fmla="*/ 22 w 61"/>
                    <a:gd name="T103" fmla="*/ 49 h 49"/>
                    <a:gd name="T104" fmla="*/ 22 w 61"/>
                    <a:gd name="T105" fmla="*/ 33 h 49"/>
                    <a:gd name="T106" fmla="*/ 16 w 61"/>
                    <a:gd name="T107" fmla="*/ 28 h 49"/>
                    <a:gd name="T108" fmla="*/ 22 w 61"/>
                    <a:gd name="T109" fmla="*/ 22 h 49"/>
                    <a:gd name="T110" fmla="*/ 22 w 61"/>
                    <a:gd name="T111" fmla="*/ 19 h 49"/>
                    <a:gd name="T112" fmla="*/ 16 w 61"/>
                    <a:gd name="T113" fmla="*/ 13 h 49"/>
                    <a:gd name="T114" fmla="*/ 22 w 61"/>
                    <a:gd name="T115" fmla="*/ 8 h 49"/>
                    <a:gd name="T116" fmla="*/ 22 w 61"/>
                    <a:gd name="T1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 h="49">
                      <a:moveTo>
                        <a:pt x="48" y="49"/>
                      </a:moveTo>
                      <a:cubicBezTo>
                        <a:pt x="48" y="32"/>
                        <a:pt x="48" y="32"/>
                        <a:pt x="48" y="32"/>
                      </a:cubicBezTo>
                      <a:cubicBezTo>
                        <a:pt x="48" y="27"/>
                        <a:pt x="51" y="24"/>
                        <a:pt x="56" y="24"/>
                      </a:cubicBezTo>
                      <a:cubicBezTo>
                        <a:pt x="61" y="24"/>
                        <a:pt x="61" y="24"/>
                        <a:pt x="61" y="24"/>
                      </a:cubicBezTo>
                      <a:cubicBezTo>
                        <a:pt x="61" y="6"/>
                        <a:pt x="61" y="6"/>
                        <a:pt x="61" y="6"/>
                      </a:cubicBezTo>
                      <a:cubicBezTo>
                        <a:pt x="61" y="3"/>
                        <a:pt x="58" y="0"/>
                        <a:pt x="54" y="0"/>
                      </a:cubicBezTo>
                      <a:cubicBezTo>
                        <a:pt x="39" y="0"/>
                        <a:pt x="39" y="0"/>
                        <a:pt x="39" y="0"/>
                      </a:cubicBezTo>
                      <a:cubicBezTo>
                        <a:pt x="39" y="8"/>
                        <a:pt x="39" y="8"/>
                        <a:pt x="39" y="8"/>
                      </a:cubicBezTo>
                      <a:cubicBezTo>
                        <a:pt x="42" y="8"/>
                        <a:pt x="45" y="10"/>
                        <a:pt x="45" y="13"/>
                      </a:cubicBezTo>
                      <a:cubicBezTo>
                        <a:pt x="45" y="16"/>
                        <a:pt x="42" y="19"/>
                        <a:pt x="39" y="19"/>
                      </a:cubicBezTo>
                      <a:cubicBezTo>
                        <a:pt x="39" y="22"/>
                        <a:pt x="39" y="22"/>
                        <a:pt x="39" y="22"/>
                      </a:cubicBezTo>
                      <a:cubicBezTo>
                        <a:pt x="42" y="22"/>
                        <a:pt x="45" y="25"/>
                        <a:pt x="45" y="28"/>
                      </a:cubicBezTo>
                      <a:cubicBezTo>
                        <a:pt x="45" y="31"/>
                        <a:pt x="42" y="33"/>
                        <a:pt x="39" y="33"/>
                      </a:cubicBezTo>
                      <a:cubicBezTo>
                        <a:pt x="39" y="49"/>
                        <a:pt x="39" y="49"/>
                        <a:pt x="39" y="49"/>
                      </a:cubicBezTo>
                      <a:lnTo>
                        <a:pt x="48" y="49"/>
                      </a:lnTo>
                      <a:close/>
                      <a:moveTo>
                        <a:pt x="39" y="0"/>
                      </a:moveTo>
                      <a:cubicBezTo>
                        <a:pt x="22" y="0"/>
                        <a:pt x="22" y="0"/>
                        <a:pt x="22" y="0"/>
                      </a:cubicBezTo>
                      <a:cubicBezTo>
                        <a:pt x="22" y="8"/>
                        <a:pt x="22" y="8"/>
                        <a:pt x="22" y="8"/>
                      </a:cubicBezTo>
                      <a:cubicBezTo>
                        <a:pt x="22" y="8"/>
                        <a:pt x="22" y="8"/>
                        <a:pt x="22" y="8"/>
                      </a:cubicBezTo>
                      <a:cubicBezTo>
                        <a:pt x="22" y="8"/>
                        <a:pt x="22" y="8"/>
                        <a:pt x="22" y="8"/>
                      </a:cubicBezTo>
                      <a:cubicBezTo>
                        <a:pt x="25" y="8"/>
                        <a:pt x="27" y="10"/>
                        <a:pt x="27" y="13"/>
                      </a:cubicBezTo>
                      <a:cubicBezTo>
                        <a:pt x="27" y="16"/>
                        <a:pt x="25" y="19"/>
                        <a:pt x="22" y="19"/>
                      </a:cubicBezTo>
                      <a:cubicBezTo>
                        <a:pt x="22" y="19"/>
                        <a:pt x="22" y="19"/>
                        <a:pt x="22" y="19"/>
                      </a:cubicBezTo>
                      <a:cubicBezTo>
                        <a:pt x="22" y="22"/>
                        <a:pt x="22" y="22"/>
                        <a:pt x="22" y="22"/>
                      </a:cubicBezTo>
                      <a:cubicBezTo>
                        <a:pt x="22" y="22"/>
                        <a:pt x="22" y="22"/>
                        <a:pt x="22" y="22"/>
                      </a:cubicBezTo>
                      <a:cubicBezTo>
                        <a:pt x="22" y="22"/>
                        <a:pt x="22" y="22"/>
                        <a:pt x="22" y="22"/>
                      </a:cubicBezTo>
                      <a:cubicBezTo>
                        <a:pt x="25" y="22"/>
                        <a:pt x="27" y="25"/>
                        <a:pt x="27" y="28"/>
                      </a:cubicBezTo>
                      <a:cubicBezTo>
                        <a:pt x="27" y="31"/>
                        <a:pt x="25" y="33"/>
                        <a:pt x="22" y="33"/>
                      </a:cubicBezTo>
                      <a:cubicBezTo>
                        <a:pt x="22" y="33"/>
                        <a:pt x="22" y="33"/>
                        <a:pt x="22" y="33"/>
                      </a:cubicBezTo>
                      <a:cubicBezTo>
                        <a:pt x="22" y="49"/>
                        <a:pt x="22" y="49"/>
                        <a:pt x="22" y="49"/>
                      </a:cubicBezTo>
                      <a:cubicBezTo>
                        <a:pt x="39" y="49"/>
                        <a:pt x="39" y="49"/>
                        <a:pt x="39" y="49"/>
                      </a:cubicBezTo>
                      <a:cubicBezTo>
                        <a:pt x="39" y="33"/>
                        <a:pt x="39" y="33"/>
                        <a:pt x="39" y="33"/>
                      </a:cubicBezTo>
                      <a:cubicBezTo>
                        <a:pt x="39" y="33"/>
                        <a:pt x="39" y="33"/>
                        <a:pt x="39" y="33"/>
                      </a:cubicBezTo>
                      <a:cubicBezTo>
                        <a:pt x="36" y="33"/>
                        <a:pt x="34" y="31"/>
                        <a:pt x="34" y="28"/>
                      </a:cubicBezTo>
                      <a:cubicBezTo>
                        <a:pt x="34" y="25"/>
                        <a:pt x="36" y="22"/>
                        <a:pt x="39" y="22"/>
                      </a:cubicBezTo>
                      <a:cubicBezTo>
                        <a:pt x="39" y="22"/>
                        <a:pt x="39" y="22"/>
                        <a:pt x="39" y="22"/>
                      </a:cubicBezTo>
                      <a:cubicBezTo>
                        <a:pt x="39" y="22"/>
                        <a:pt x="39" y="22"/>
                        <a:pt x="39" y="22"/>
                      </a:cubicBezTo>
                      <a:cubicBezTo>
                        <a:pt x="39" y="19"/>
                        <a:pt x="39" y="19"/>
                        <a:pt x="39" y="19"/>
                      </a:cubicBezTo>
                      <a:cubicBezTo>
                        <a:pt x="39" y="19"/>
                        <a:pt x="39" y="19"/>
                        <a:pt x="39" y="19"/>
                      </a:cubicBezTo>
                      <a:cubicBezTo>
                        <a:pt x="36" y="19"/>
                        <a:pt x="34" y="16"/>
                        <a:pt x="34" y="13"/>
                      </a:cubicBezTo>
                      <a:cubicBezTo>
                        <a:pt x="34" y="10"/>
                        <a:pt x="36" y="8"/>
                        <a:pt x="39" y="8"/>
                      </a:cubicBezTo>
                      <a:cubicBezTo>
                        <a:pt x="39" y="8"/>
                        <a:pt x="39" y="8"/>
                        <a:pt x="39" y="8"/>
                      </a:cubicBezTo>
                      <a:cubicBezTo>
                        <a:pt x="39" y="8"/>
                        <a:pt x="39" y="8"/>
                        <a:pt x="39" y="8"/>
                      </a:cubicBezTo>
                      <a:lnTo>
                        <a:pt x="39" y="0"/>
                      </a:lnTo>
                      <a:close/>
                      <a:moveTo>
                        <a:pt x="22" y="0"/>
                      </a:moveTo>
                      <a:cubicBezTo>
                        <a:pt x="6" y="0"/>
                        <a:pt x="6" y="0"/>
                        <a:pt x="6" y="0"/>
                      </a:cubicBezTo>
                      <a:cubicBezTo>
                        <a:pt x="3" y="0"/>
                        <a:pt x="0" y="3"/>
                        <a:pt x="0" y="6"/>
                      </a:cubicBezTo>
                      <a:cubicBezTo>
                        <a:pt x="0" y="24"/>
                        <a:pt x="0" y="24"/>
                        <a:pt x="0" y="24"/>
                      </a:cubicBezTo>
                      <a:cubicBezTo>
                        <a:pt x="5" y="24"/>
                        <a:pt x="5" y="24"/>
                        <a:pt x="5" y="24"/>
                      </a:cubicBezTo>
                      <a:cubicBezTo>
                        <a:pt x="10" y="24"/>
                        <a:pt x="13" y="27"/>
                        <a:pt x="13" y="32"/>
                      </a:cubicBezTo>
                      <a:cubicBezTo>
                        <a:pt x="13" y="49"/>
                        <a:pt x="13" y="49"/>
                        <a:pt x="13" y="49"/>
                      </a:cubicBezTo>
                      <a:cubicBezTo>
                        <a:pt x="22" y="49"/>
                        <a:pt x="22" y="49"/>
                        <a:pt x="22" y="49"/>
                      </a:cubicBezTo>
                      <a:cubicBezTo>
                        <a:pt x="22" y="33"/>
                        <a:pt x="22" y="33"/>
                        <a:pt x="22" y="33"/>
                      </a:cubicBezTo>
                      <a:cubicBezTo>
                        <a:pt x="19" y="33"/>
                        <a:pt x="16" y="31"/>
                        <a:pt x="16" y="28"/>
                      </a:cubicBezTo>
                      <a:cubicBezTo>
                        <a:pt x="16" y="25"/>
                        <a:pt x="19" y="22"/>
                        <a:pt x="22" y="22"/>
                      </a:cubicBezTo>
                      <a:cubicBezTo>
                        <a:pt x="22" y="19"/>
                        <a:pt x="22" y="19"/>
                        <a:pt x="22" y="19"/>
                      </a:cubicBezTo>
                      <a:cubicBezTo>
                        <a:pt x="19" y="19"/>
                        <a:pt x="16" y="16"/>
                        <a:pt x="16" y="13"/>
                      </a:cubicBezTo>
                      <a:cubicBezTo>
                        <a:pt x="16" y="10"/>
                        <a:pt x="19" y="8"/>
                        <a:pt x="22" y="8"/>
                      </a:cubicBezTo>
                      <a:lnTo>
                        <a:pt x="22" y="0"/>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7" name="Freeform: Shape 164"/>
                <p:cNvSpPr>
                  <a:spLocks/>
                </p:cNvSpPr>
                <p:nvPr/>
              </p:nvSpPr>
              <p:spPr bwMode="auto">
                <a:xfrm>
                  <a:off x="6203932" y="2412135"/>
                  <a:ext cx="366398" cy="193615"/>
                </a:xfrm>
                <a:custGeom>
                  <a:avLst/>
                  <a:gdLst>
                    <a:gd name="T0" fmla="*/ 78 w 83"/>
                    <a:gd name="T1" fmla="*/ 0 h 44"/>
                    <a:gd name="T2" fmla="*/ 72 w 83"/>
                    <a:gd name="T3" fmla="*/ 0 h 44"/>
                    <a:gd name="T4" fmla="*/ 67 w 83"/>
                    <a:gd name="T5" fmla="*/ 0 h 44"/>
                    <a:gd name="T6" fmla="*/ 61 w 83"/>
                    <a:gd name="T7" fmla="*/ 5 h 44"/>
                    <a:gd name="T8" fmla="*/ 61 w 83"/>
                    <a:gd name="T9" fmla="*/ 24 h 44"/>
                    <a:gd name="T10" fmla="*/ 21 w 83"/>
                    <a:gd name="T11" fmla="*/ 24 h 44"/>
                    <a:gd name="T12" fmla="*/ 21 w 83"/>
                    <a:gd name="T13" fmla="*/ 5 h 44"/>
                    <a:gd name="T14" fmla="*/ 16 w 83"/>
                    <a:gd name="T15" fmla="*/ 0 h 44"/>
                    <a:gd name="T16" fmla="*/ 11 w 83"/>
                    <a:gd name="T17" fmla="*/ 0 h 44"/>
                    <a:gd name="T18" fmla="*/ 6 w 83"/>
                    <a:gd name="T19" fmla="*/ 0 h 44"/>
                    <a:gd name="T20" fmla="*/ 0 w 83"/>
                    <a:gd name="T21" fmla="*/ 5 h 44"/>
                    <a:gd name="T22" fmla="*/ 0 w 83"/>
                    <a:gd name="T23" fmla="*/ 33 h 44"/>
                    <a:gd name="T24" fmla="*/ 8 w 83"/>
                    <a:gd name="T25" fmla="*/ 41 h 44"/>
                    <a:gd name="T26" fmla="*/ 8 w 83"/>
                    <a:gd name="T27" fmla="*/ 41 h 44"/>
                    <a:gd name="T28" fmla="*/ 9 w 83"/>
                    <a:gd name="T29" fmla="*/ 43 h 44"/>
                    <a:gd name="T30" fmla="*/ 11 w 83"/>
                    <a:gd name="T31" fmla="*/ 44 h 44"/>
                    <a:gd name="T32" fmla="*/ 13 w 83"/>
                    <a:gd name="T33" fmla="*/ 44 h 44"/>
                    <a:gd name="T34" fmla="*/ 15 w 83"/>
                    <a:gd name="T35" fmla="*/ 43 h 44"/>
                    <a:gd name="T36" fmla="*/ 16 w 83"/>
                    <a:gd name="T37" fmla="*/ 41 h 44"/>
                    <a:gd name="T38" fmla="*/ 16 w 83"/>
                    <a:gd name="T39" fmla="*/ 41 h 44"/>
                    <a:gd name="T40" fmla="*/ 67 w 83"/>
                    <a:gd name="T41" fmla="*/ 41 h 44"/>
                    <a:gd name="T42" fmla="*/ 67 w 83"/>
                    <a:gd name="T43" fmla="*/ 41 h 44"/>
                    <a:gd name="T44" fmla="*/ 68 w 83"/>
                    <a:gd name="T45" fmla="*/ 43 h 44"/>
                    <a:gd name="T46" fmla="*/ 70 w 83"/>
                    <a:gd name="T47" fmla="*/ 44 h 44"/>
                    <a:gd name="T48" fmla="*/ 72 w 83"/>
                    <a:gd name="T49" fmla="*/ 44 h 44"/>
                    <a:gd name="T50" fmla="*/ 74 w 83"/>
                    <a:gd name="T51" fmla="*/ 43 h 44"/>
                    <a:gd name="T52" fmla="*/ 75 w 83"/>
                    <a:gd name="T53" fmla="*/ 41 h 44"/>
                    <a:gd name="T54" fmla="*/ 75 w 83"/>
                    <a:gd name="T55" fmla="*/ 41 h 44"/>
                    <a:gd name="T56" fmla="*/ 78 w 83"/>
                    <a:gd name="T57" fmla="*/ 41 h 44"/>
                    <a:gd name="T58" fmla="*/ 83 w 83"/>
                    <a:gd name="T59" fmla="*/ 33 h 44"/>
                    <a:gd name="T60" fmla="*/ 83 w 83"/>
                    <a:gd name="T61" fmla="*/ 5 h 44"/>
                    <a:gd name="T62" fmla="*/ 78 w 83"/>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44">
                      <a:moveTo>
                        <a:pt x="78" y="0"/>
                      </a:moveTo>
                      <a:cubicBezTo>
                        <a:pt x="72" y="0"/>
                        <a:pt x="72" y="0"/>
                        <a:pt x="72" y="0"/>
                      </a:cubicBezTo>
                      <a:cubicBezTo>
                        <a:pt x="67" y="0"/>
                        <a:pt x="67" y="0"/>
                        <a:pt x="67" y="0"/>
                      </a:cubicBezTo>
                      <a:cubicBezTo>
                        <a:pt x="64" y="0"/>
                        <a:pt x="61" y="1"/>
                        <a:pt x="61" y="5"/>
                      </a:cubicBezTo>
                      <a:cubicBezTo>
                        <a:pt x="61" y="24"/>
                        <a:pt x="61" y="24"/>
                        <a:pt x="61" y="24"/>
                      </a:cubicBezTo>
                      <a:cubicBezTo>
                        <a:pt x="21" y="24"/>
                        <a:pt x="21" y="24"/>
                        <a:pt x="21" y="24"/>
                      </a:cubicBezTo>
                      <a:cubicBezTo>
                        <a:pt x="21" y="5"/>
                        <a:pt x="21" y="5"/>
                        <a:pt x="21" y="5"/>
                      </a:cubicBezTo>
                      <a:cubicBezTo>
                        <a:pt x="21" y="1"/>
                        <a:pt x="20" y="0"/>
                        <a:pt x="16" y="0"/>
                      </a:cubicBezTo>
                      <a:cubicBezTo>
                        <a:pt x="11" y="0"/>
                        <a:pt x="11" y="0"/>
                        <a:pt x="11" y="0"/>
                      </a:cubicBezTo>
                      <a:cubicBezTo>
                        <a:pt x="6" y="0"/>
                        <a:pt x="6" y="0"/>
                        <a:pt x="6" y="0"/>
                      </a:cubicBezTo>
                      <a:cubicBezTo>
                        <a:pt x="2" y="0"/>
                        <a:pt x="0" y="1"/>
                        <a:pt x="0" y="5"/>
                      </a:cubicBezTo>
                      <a:cubicBezTo>
                        <a:pt x="0" y="33"/>
                        <a:pt x="0" y="33"/>
                        <a:pt x="0" y="33"/>
                      </a:cubicBezTo>
                      <a:cubicBezTo>
                        <a:pt x="0" y="36"/>
                        <a:pt x="4" y="41"/>
                        <a:pt x="8" y="41"/>
                      </a:cubicBezTo>
                      <a:cubicBezTo>
                        <a:pt x="8" y="41"/>
                        <a:pt x="8" y="41"/>
                        <a:pt x="8" y="41"/>
                      </a:cubicBezTo>
                      <a:cubicBezTo>
                        <a:pt x="8" y="42"/>
                        <a:pt x="8" y="42"/>
                        <a:pt x="9" y="43"/>
                      </a:cubicBezTo>
                      <a:cubicBezTo>
                        <a:pt x="9" y="44"/>
                        <a:pt x="10" y="44"/>
                        <a:pt x="11" y="44"/>
                      </a:cubicBezTo>
                      <a:cubicBezTo>
                        <a:pt x="13" y="44"/>
                        <a:pt x="13" y="44"/>
                        <a:pt x="13" y="44"/>
                      </a:cubicBezTo>
                      <a:cubicBezTo>
                        <a:pt x="14" y="44"/>
                        <a:pt x="15" y="44"/>
                        <a:pt x="15" y="43"/>
                      </a:cubicBezTo>
                      <a:cubicBezTo>
                        <a:pt x="16" y="42"/>
                        <a:pt x="16" y="42"/>
                        <a:pt x="16" y="41"/>
                      </a:cubicBezTo>
                      <a:cubicBezTo>
                        <a:pt x="16" y="41"/>
                        <a:pt x="16" y="41"/>
                        <a:pt x="16" y="41"/>
                      </a:cubicBezTo>
                      <a:cubicBezTo>
                        <a:pt x="67" y="41"/>
                        <a:pt x="67" y="41"/>
                        <a:pt x="67" y="41"/>
                      </a:cubicBezTo>
                      <a:cubicBezTo>
                        <a:pt x="67" y="41"/>
                        <a:pt x="67" y="41"/>
                        <a:pt x="67" y="41"/>
                      </a:cubicBezTo>
                      <a:cubicBezTo>
                        <a:pt x="67" y="42"/>
                        <a:pt x="67" y="42"/>
                        <a:pt x="68" y="43"/>
                      </a:cubicBezTo>
                      <a:cubicBezTo>
                        <a:pt x="68" y="44"/>
                        <a:pt x="69" y="44"/>
                        <a:pt x="70" y="44"/>
                      </a:cubicBezTo>
                      <a:cubicBezTo>
                        <a:pt x="72" y="44"/>
                        <a:pt x="72" y="44"/>
                        <a:pt x="72" y="44"/>
                      </a:cubicBezTo>
                      <a:cubicBezTo>
                        <a:pt x="73" y="44"/>
                        <a:pt x="74" y="44"/>
                        <a:pt x="74" y="43"/>
                      </a:cubicBezTo>
                      <a:cubicBezTo>
                        <a:pt x="75" y="42"/>
                        <a:pt x="75" y="42"/>
                        <a:pt x="75" y="41"/>
                      </a:cubicBezTo>
                      <a:cubicBezTo>
                        <a:pt x="75" y="41"/>
                        <a:pt x="75" y="41"/>
                        <a:pt x="75" y="41"/>
                      </a:cubicBezTo>
                      <a:cubicBezTo>
                        <a:pt x="78" y="41"/>
                        <a:pt x="78" y="41"/>
                        <a:pt x="78" y="41"/>
                      </a:cubicBezTo>
                      <a:cubicBezTo>
                        <a:pt x="81" y="41"/>
                        <a:pt x="83" y="36"/>
                        <a:pt x="83" y="33"/>
                      </a:cubicBezTo>
                      <a:cubicBezTo>
                        <a:pt x="83" y="5"/>
                        <a:pt x="83" y="5"/>
                        <a:pt x="83" y="5"/>
                      </a:cubicBezTo>
                      <a:cubicBezTo>
                        <a:pt x="83" y="1"/>
                        <a:pt x="81" y="0"/>
                        <a:pt x="78" y="0"/>
                      </a:cubicBez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8" name="Oval 165"/>
                <p:cNvSpPr>
                  <a:spLocks/>
                </p:cNvSpPr>
                <p:nvPr/>
              </p:nvSpPr>
              <p:spPr bwMode="auto">
                <a:xfrm>
                  <a:off x="6331375" y="2336159"/>
                  <a:ext cx="31861" cy="26959"/>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9" name="Oval 166"/>
                <p:cNvSpPr>
                  <a:spLocks/>
                </p:cNvSpPr>
                <p:nvPr/>
              </p:nvSpPr>
              <p:spPr bwMode="auto">
                <a:xfrm>
                  <a:off x="6411026" y="2336159"/>
                  <a:ext cx="30635" cy="26959"/>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0" name="Oval 167"/>
                <p:cNvSpPr>
                  <a:spLocks/>
                </p:cNvSpPr>
                <p:nvPr/>
              </p:nvSpPr>
              <p:spPr bwMode="auto">
                <a:xfrm>
                  <a:off x="6331375" y="2398655"/>
                  <a:ext cx="31861" cy="30635"/>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1" name="Oval 168"/>
                <p:cNvSpPr>
                  <a:spLocks/>
                </p:cNvSpPr>
                <p:nvPr/>
              </p:nvSpPr>
              <p:spPr bwMode="auto">
                <a:xfrm>
                  <a:off x="6411026" y="2398655"/>
                  <a:ext cx="30635" cy="30635"/>
                </a:xfrm>
                <a:prstGeom prst="ellipse">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2" name="Freeform: Shape 169"/>
                <p:cNvSpPr>
                  <a:spLocks/>
                </p:cNvSpPr>
                <p:nvPr/>
              </p:nvSpPr>
              <p:spPr bwMode="auto">
                <a:xfrm>
                  <a:off x="3514151" y="808069"/>
                  <a:ext cx="384780" cy="322284"/>
                </a:xfrm>
                <a:custGeom>
                  <a:avLst/>
                  <a:gdLst>
                    <a:gd name="T0" fmla="*/ 58 w 87"/>
                    <a:gd name="T1" fmla="*/ 0 h 73"/>
                    <a:gd name="T2" fmla="*/ 31 w 87"/>
                    <a:gd name="T3" fmla="*/ 0 h 73"/>
                    <a:gd name="T4" fmla="*/ 0 w 87"/>
                    <a:gd name="T5" fmla="*/ 26 h 73"/>
                    <a:gd name="T6" fmla="*/ 9 w 87"/>
                    <a:gd name="T7" fmla="*/ 38 h 73"/>
                    <a:gd name="T8" fmla="*/ 20 w 87"/>
                    <a:gd name="T9" fmla="*/ 27 h 73"/>
                    <a:gd name="T10" fmla="*/ 20 w 87"/>
                    <a:gd name="T11" fmla="*/ 73 h 73"/>
                    <a:gd name="T12" fmla="*/ 44 w 87"/>
                    <a:gd name="T13" fmla="*/ 73 h 73"/>
                    <a:gd name="T14" fmla="*/ 68 w 87"/>
                    <a:gd name="T15" fmla="*/ 73 h 73"/>
                    <a:gd name="T16" fmla="*/ 67 w 87"/>
                    <a:gd name="T17" fmla="*/ 27 h 73"/>
                    <a:gd name="T18" fmla="*/ 79 w 87"/>
                    <a:gd name="T19" fmla="*/ 38 h 73"/>
                    <a:gd name="T20" fmla="*/ 87 w 87"/>
                    <a:gd name="T21" fmla="*/ 26 h 73"/>
                    <a:gd name="T22" fmla="*/ 58 w 87"/>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73">
                      <a:moveTo>
                        <a:pt x="58" y="0"/>
                      </a:moveTo>
                      <a:cubicBezTo>
                        <a:pt x="53" y="8"/>
                        <a:pt x="36" y="8"/>
                        <a:pt x="31" y="0"/>
                      </a:cubicBezTo>
                      <a:cubicBezTo>
                        <a:pt x="31" y="0"/>
                        <a:pt x="5" y="15"/>
                        <a:pt x="0" y="26"/>
                      </a:cubicBezTo>
                      <a:cubicBezTo>
                        <a:pt x="9" y="38"/>
                        <a:pt x="9" y="38"/>
                        <a:pt x="9" y="38"/>
                      </a:cubicBezTo>
                      <a:cubicBezTo>
                        <a:pt x="9" y="38"/>
                        <a:pt x="16" y="30"/>
                        <a:pt x="20" y="27"/>
                      </a:cubicBezTo>
                      <a:cubicBezTo>
                        <a:pt x="20" y="73"/>
                        <a:pt x="20" y="73"/>
                        <a:pt x="20" y="73"/>
                      </a:cubicBezTo>
                      <a:cubicBezTo>
                        <a:pt x="44" y="73"/>
                        <a:pt x="44" y="73"/>
                        <a:pt x="44" y="73"/>
                      </a:cubicBezTo>
                      <a:cubicBezTo>
                        <a:pt x="68" y="73"/>
                        <a:pt x="68" y="73"/>
                        <a:pt x="68" y="73"/>
                      </a:cubicBezTo>
                      <a:cubicBezTo>
                        <a:pt x="67" y="27"/>
                        <a:pt x="67" y="27"/>
                        <a:pt x="67" y="27"/>
                      </a:cubicBezTo>
                      <a:cubicBezTo>
                        <a:pt x="71" y="30"/>
                        <a:pt x="79" y="38"/>
                        <a:pt x="79" y="38"/>
                      </a:cubicBezTo>
                      <a:cubicBezTo>
                        <a:pt x="87" y="26"/>
                        <a:pt x="87" y="26"/>
                        <a:pt x="87" y="26"/>
                      </a:cubicBezTo>
                      <a:cubicBezTo>
                        <a:pt x="82" y="15"/>
                        <a:pt x="58" y="0"/>
                        <a:pt x="58" y="0"/>
                      </a:cubicBez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3" name="Freeform: Shape 170"/>
                <p:cNvSpPr>
                  <a:spLocks/>
                </p:cNvSpPr>
                <p:nvPr/>
              </p:nvSpPr>
              <p:spPr bwMode="auto">
                <a:xfrm>
                  <a:off x="3656299" y="795815"/>
                  <a:ext cx="110287" cy="30635"/>
                </a:xfrm>
                <a:custGeom>
                  <a:avLst/>
                  <a:gdLst>
                    <a:gd name="T0" fmla="*/ 13 w 25"/>
                    <a:gd name="T1" fmla="*/ 7 h 7"/>
                    <a:gd name="T2" fmla="*/ 24 w 25"/>
                    <a:gd name="T3" fmla="*/ 2 h 7"/>
                    <a:gd name="T4" fmla="*/ 24 w 25"/>
                    <a:gd name="T5" fmla="*/ 0 h 7"/>
                    <a:gd name="T6" fmla="*/ 22 w 25"/>
                    <a:gd name="T7" fmla="*/ 1 h 7"/>
                    <a:gd name="T8" fmla="*/ 13 w 25"/>
                    <a:gd name="T9" fmla="*/ 5 h 7"/>
                    <a:gd name="T10" fmla="*/ 3 w 25"/>
                    <a:gd name="T11" fmla="*/ 1 h 7"/>
                    <a:gd name="T12" fmla="*/ 1 w 25"/>
                    <a:gd name="T13" fmla="*/ 0 h 7"/>
                    <a:gd name="T14" fmla="*/ 1 w 25"/>
                    <a:gd name="T15" fmla="*/ 2 h 7"/>
                    <a:gd name="T16" fmla="*/ 13 w 2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3" y="7"/>
                      </a:moveTo>
                      <a:cubicBezTo>
                        <a:pt x="18" y="7"/>
                        <a:pt x="23" y="5"/>
                        <a:pt x="24" y="2"/>
                      </a:cubicBezTo>
                      <a:cubicBezTo>
                        <a:pt x="25" y="2"/>
                        <a:pt x="24" y="1"/>
                        <a:pt x="24" y="0"/>
                      </a:cubicBezTo>
                      <a:cubicBezTo>
                        <a:pt x="23" y="0"/>
                        <a:pt x="22" y="0"/>
                        <a:pt x="22" y="1"/>
                      </a:cubicBezTo>
                      <a:cubicBezTo>
                        <a:pt x="21" y="3"/>
                        <a:pt x="17" y="5"/>
                        <a:pt x="13" y="5"/>
                      </a:cubicBezTo>
                      <a:cubicBezTo>
                        <a:pt x="8" y="5"/>
                        <a:pt x="4" y="3"/>
                        <a:pt x="3" y="1"/>
                      </a:cubicBezTo>
                      <a:cubicBezTo>
                        <a:pt x="3" y="0"/>
                        <a:pt x="2" y="0"/>
                        <a:pt x="1" y="0"/>
                      </a:cubicBezTo>
                      <a:cubicBezTo>
                        <a:pt x="1" y="1"/>
                        <a:pt x="0" y="2"/>
                        <a:pt x="1" y="2"/>
                      </a:cubicBezTo>
                      <a:cubicBezTo>
                        <a:pt x="2" y="5"/>
                        <a:pt x="7" y="7"/>
                        <a:pt x="13" y="7"/>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4" name="Freeform: Shape 171"/>
                <p:cNvSpPr>
                  <a:spLocks/>
                </p:cNvSpPr>
                <p:nvPr/>
              </p:nvSpPr>
              <p:spPr bwMode="auto">
                <a:xfrm>
                  <a:off x="5859591" y="3626519"/>
                  <a:ext cx="322284" cy="335763"/>
                </a:xfrm>
                <a:custGeom>
                  <a:avLst/>
                  <a:gdLst>
                    <a:gd name="T0" fmla="*/ 56 w 73"/>
                    <a:gd name="T1" fmla="*/ 2 h 76"/>
                    <a:gd name="T2" fmla="*/ 51 w 73"/>
                    <a:gd name="T3" fmla="*/ 2 h 76"/>
                    <a:gd name="T4" fmla="*/ 50 w 73"/>
                    <a:gd name="T5" fmla="*/ 3 h 76"/>
                    <a:gd name="T6" fmla="*/ 44 w 73"/>
                    <a:gd name="T7" fmla="*/ 5 h 76"/>
                    <a:gd name="T8" fmla="*/ 17 w 73"/>
                    <a:gd name="T9" fmla="*/ 5 h 76"/>
                    <a:gd name="T10" fmla="*/ 13 w 73"/>
                    <a:gd name="T11" fmla="*/ 8 h 76"/>
                    <a:gd name="T12" fmla="*/ 1 w 73"/>
                    <a:gd name="T13" fmla="*/ 40 h 76"/>
                    <a:gd name="T14" fmla="*/ 7 w 73"/>
                    <a:gd name="T15" fmla="*/ 47 h 76"/>
                    <a:gd name="T16" fmla="*/ 29 w 73"/>
                    <a:gd name="T17" fmla="*/ 47 h 76"/>
                    <a:gd name="T18" fmla="*/ 28 w 73"/>
                    <a:gd name="T19" fmla="*/ 54 h 76"/>
                    <a:gd name="T20" fmla="*/ 24 w 73"/>
                    <a:gd name="T21" fmla="*/ 66 h 76"/>
                    <a:gd name="T22" fmla="*/ 26 w 73"/>
                    <a:gd name="T23" fmla="*/ 72 h 76"/>
                    <a:gd name="T24" fmla="*/ 34 w 73"/>
                    <a:gd name="T25" fmla="*/ 72 h 76"/>
                    <a:gd name="T26" fmla="*/ 41 w 73"/>
                    <a:gd name="T27" fmla="*/ 57 h 76"/>
                    <a:gd name="T28" fmla="*/ 55 w 73"/>
                    <a:gd name="T29" fmla="*/ 40 h 76"/>
                    <a:gd name="T30" fmla="*/ 57 w 73"/>
                    <a:gd name="T31" fmla="*/ 37 h 76"/>
                    <a:gd name="T32" fmla="*/ 72 w 73"/>
                    <a:gd name="T33" fmla="*/ 23 h 76"/>
                    <a:gd name="T34" fmla="*/ 72 w 73"/>
                    <a:gd name="T35" fmla="*/ 18 h 76"/>
                    <a:gd name="T36" fmla="*/ 56 w 73"/>
                    <a:gd name="T3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6">
                      <a:moveTo>
                        <a:pt x="56" y="2"/>
                      </a:moveTo>
                      <a:cubicBezTo>
                        <a:pt x="54" y="0"/>
                        <a:pt x="52" y="0"/>
                        <a:pt x="51" y="2"/>
                      </a:cubicBezTo>
                      <a:cubicBezTo>
                        <a:pt x="50" y="3"/>
                        <a:pt x="50" y="3"/>
                        <a:pt x="50" y="3"/>
                      </a:cubicBezTo>
                      <a:cubicBezTo>
                        <a:pt x="48" y="4"/>
                        <a:pt x="46" y="5"/>
                        <a:pt x="44" y="5"/>
                      </a:cubicBezTo>
                      <a:cubicBezTo>
                        <a:pt x="17" y="5"/>
                        <a:pt x="17" y="5"/>
                        <a:pt x="17" y="5"/>
                      </a:cubicBezTo>
                      <a:cubicBezTo>
                        <a:pt x="15" y="5"/>
                        <a:pt x="13" y="7"/>
                        <a:pt x="13" y="8"/>
                      </a:cubicBezTo>
                      <a:cubicBezTo>
                        <a:pt x="1" y="40"/>
                        <a:pt x="1" y="40"/>
                        <a:pt x="1" y="40"/>
                      </a:cubicBezTo>
                      <a:cubicBezTo>
                        <a:pt x="0" y="44"/>
                        <a:pt x="2" y="47"/>
                        <a:pt x="7" y="47"/>
                      </a:cubicBezTo>
                      <a:cubicBezTo>
                        <a:pt x="29" y="47"/>
                        <a:pt x="29" y="47"/>
                        <a:pt x="29" y="47"/>
                      </a:cubicBezTo>
                      <a:cubicBezTo>
                        <a:pt x="30" y="50"/>
                        <a:pt x="29" y="53"/>
                        <a:pt x="28" y="54"/>
                      </a:cubicBezTo>
                      <a:cubicBezTo>
                        <a:pt x="27" y="56"/>
                        <a:pt x="23" y="60"/>
                        <a:pt x="24" y="66"/>
                      </a:cubicBezTo>
                      <a:cubicBezTo>
                        <a:pt x="24" y="68"/>
                        <a:pt x="25" y="71"/>
                        <a:pt x="26" y="72"/>
                      </a:cubicBezTo>
                      <a:cubicBezTo>
                        <a:pt x="30" y="76"/>
                        <a:pt x="34" y="75"/>
                        <a:pt x="34" y="72"/>
                      </a:cubicBezTo>
                      <a:cubicBezTo>
                        <a:pt x="34" y="67"/>
                        <a:pt x="32" y="62"/>
                        <a:pt x="41" y="57"/>
                      </a:cubicBezTo>
                      <a:cubicBezTo>
                        <a:pt x="49" y="51"/>
                        <a:pt x="55" y="40"/>
                        <a:pt x="55" y="40"/>
                      </a:cubicBezTo>
                      <a:cubicBezTo>
                        <a:pt x="55" y="40"/>
                        <a:pt x="56" y="39"/>
                        <a:pt x="57" y="37"/>
                      </a:cubicBezTo>
                      <a:cubicBezTo>
                        <a:pt x="72" y="23"/>
                        <a:pt x="72" y="23"/>
                        <a:pt x="72" y="23"/>
                      </a:cubicBezTo>
                      <a:cubicBezTo>
                        <a:pt x="73" y="22"/>
                        <a:pt x="73" y="19"/>
                        <a:pt x="72" y="18"/>
                      </a:cubicBezTo>
                      <a:lnTo>
                        <a:pt x="56" y="2"/>
                      </a:lnTo>
                      <a:close/>
                    </a:path>
                  </a:pathLst>
                </a:custGeom>
                <a:solidFill>
                  <a:srgbClr val="E2E2E2">
                    <a:alpha val="40000"/>
                  </a:srgb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5" name="Freeform: Shape 172"/>
                <p:cNvSpPr>
                  <a:spLocks/>
                </p:cNvSpPr>
                <p:nvPr/>
              </p:nvSpPr>
              <p:spPr bwMode="auto">
                <a:xfrm>
                  <a:off x="3183290" y="1029869"/>
                  <a:ext cx="366398" cy="348017"/>
                </a:xfrm>
                <a:custGeom>
                  <a:avLst/>
                  <a:gdLst>
                    <a:gd name="T0" fmla="*/ 11 w 83"/>
                    <a:gd name="T1" fmla="*/ 63 h 79"/>
                    <a:gd name="T2" fmla="*/ 34 w 83"/>
                    <a:gd name="T3" fmla="*/ 52 h 79"/>
                    <a:gd name="T4" fmla="*/ 38 w 83"/>
                    <a:gd name="T5" fmla="*/ 51 h 79"/>
                    <a:gd name="T6" fmla="*/ 39 w 83"/>
                    <a:gd name="T7" fmla="*/ 55 h 79"/>
                    <a:gd name="T8" fmla="*/ 38 w 83"/>
                    <a:gd name="T9" fmla="*/ 65 h 79"/>
                    <a:gd name="T10" fmla="*/ 38 w 83"/>
                    <a:gd name="T11" fmla="*/ 79 h 79"/>
                    <a:gd name="T12" fmla="*/ 45 w 83"/>
                    <a:gd name="T13" fmla="*/ 79 h 79"/>
                    <a:gd name="T14" fmla="*/ 44 w 83"/>
                    <a:gd name="T15" fmla="*/ 65 h 79"/>
                    <a:gd name="T16" fmla="*/ 44 w 83"/>
                    <a:gd name="T17" fmla="*/ 55 h 79"/>
                    <a:gd name="T18" fmla="*/ 44 w 83"/>
                    <a:gd name="T19" fmla="*/ 51 h 79"/>
                    <a:gd name="T20" fmla="*/ 48 w 83"/>
                    <a:gd name="T21" fmla="*/ 52 h 79"/>
                    <a:gd name="T22" fmla="*/ 71 w 83"/>
                    <a:gd name="T23" fmla="*/ 63 h 79"/>
                    <a:gd name="T24" fmla="*/ 80 w 83"/>
                    <a:gd name="T25" fmla="*/ 54 h 79"/>
                    <a:gd name="T26" fmla="*/ 74 w 83"/>
                    <a:gd name="T27" fmla="*/ 26 h 79"/>
                    <a:gd name="T28" fmla="*/ 46 w 83"/>
                    <a:gd name="T29" fmla="*/ 44 h 79"/>
                    <a:gd name="T30" fmla="*/ 45 w 83"/>
                    <a:gd name="T31" fmla="*/ 41 h 79"/>
                    <a:gd name="T32" fmla="*/ 50 w 83"/>
                    <a:gd name="T33" fmla="*/ 32 h 79"/>
                    <a:gd name="T34" fmla="*/ 59 w 83"/>
                    <a:gd name="T35" fmla="*/ 10 h 79"/>
                    <a:gd name="T36" fmla="*/ 41 w 83"/>
                    <a:gd name="T37" fmla="*/ 0 h 79"/>
                    <a:gd name="T38" fmla="*/ 23 w 83"/>
                    <a:gd name="T39" fmla="*/ 10 h 79"/>
                    <a:gd name="T40" fmla="*/ 33 w 83"/>
                    <a:gd name="T41" fmla="*/ 32 h 79"/>
                    <a:gd name="T42" fmla="*/ 38 w 83"/>
                    <a:gd name="T43" fmla="*/ 41 h 79"/>
                    <a:gd name="T44" fmla="*/ 36 w 83"/>
                    <a:gd name="T45" fmla="*/ 44 h 79"/>
                    <a:gd name="T46" fmla="*/ 8 w 83"/>
                    <a:gd name="T47" fmla="*/ 26 h 79"/>
                    <a:gd name="T48" fmla="*/ 2 w 83"/>
                    <a:gd name="T49" fmla="*/ 54 h 79"/>
                    <a:gd name="T50" fmla="*/ 11 w 83"/>
                    <a:gd name="T51"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79">
                      <a:moveTo>
                        <a:pt x="11" y="63"/>
                      </a:moveTo>
                      <a:cubicBezTo>
                        <a:pt x="20" y="64"/>
                        <a:pt x="27" y="55"/>
                        <a:pt x="34" y="52"/>
                      </a:cubicBezTo>
                      <a:cubicBezTo>
                        <a:pt x="35" y="51"/>
                        <a:pt x="38" y="50"/>
                        <a:pt x="38" y="51"/>
                      </a:cubicBezTo>
                      <a:cubicBezTo>
                        <a:pt x="39" y="52"/>
                        <a:pt x="39" y="54"/>
                        <a:pt x="39" y="55"/>
                      </a:cubicBezTo>
                      <a:cubicBezTo>
                        <a:pt x="39" y="59"/>
                        <a:pt x="38" y="62"/>
                        <a:pt x="38" y="65"/>
                      </a:cubicBezTo>
                      <a:cubicBezTo>
                        <a:pt x="38" y="69"/>
                        <a:pt x="38" y="75"/>
                        <a:pt x="38" y="79"/>
                      </a:cubicBezTo>
                      <a:cubicBezTo>
                        <a:pt x="45" y="79"/>
                        <a:pt x="45" y="79"/>
                        <a:pt x="45" y="79"/>
                      </a:cubicBezTo>
                      <a:cubicBezTo>
                        <a:pt x="44" y="75"/>
                        <a:pt x="44" y="69"/>
                        <a:pt x="44" y="65"/>
                      </a:cubicBezTo>
                      <a:cubicBezTo>
                        <a:pt x="44" y="62"/>
                        <a:pt x="44" y="59"/>
                        <a:pt x="44" y="55"/>
                      </a:cubicBezTo>
                      <a:cubicBezTo>
                        <a:pt x="44" y="54"/>
                        <a:pt x="43" y="52"/>
                        <a:pt x="44" y="51"/>
                      </a:cubicBezTo>
                      <a:cubicBezTo>
                        <a:pt x="45" y="50"/>
                        <a:pt x="47" y="51"/>
                        <a:pt x="48" y="52"/>
                      </a:cubicBezTo>
                      <a:cubicBezTo>
                        <a:pt x="55" y="55"/>
                        <a:pt x="62" y="64"/>
                        <a:pt x="71" y="63"/>
                      </a:cubicBezTo>
                      <a:cubicBezTo>
                        <a:pt x="76" y="63"/>
                        <a:pt x="78" y="59"/>
                        <a:pt x="80" y="54"/>
                      </a:cubicBezTo>
                      <a:cubicBezTo>
                        <a:pt x="83" y="46"/>
                        <a:pt x="83" y="31"/>
                        <a:pt x="74" y="26"/>
                      </a:cubicBezTo>
                      <a:cubicBezTo>
                        <a:pt x="61" y="18"/>
                        <a:pt x="57" y="43"/>
                        <a:pt x="46" y="44"/>
                      </a:cubicBezTo>
                      <a:cubicBezTo>
                        <a:pt x="44" y="44"/>
                        <a:pt x="44" y="43"/>
                        <a:pt x="45" y="41"/>
                      </a:cubicBezTo>
                      <a:cubicBezTo>
                        <a:pt x="46" y="38"/>
                        <a:pt x="48" y="35"/>
                        <a:pt x="50" y="32"/>
                      </a:cubicBezTo>
                      <a:cubicBezTo>
                        <a:pt x="54" y="26"/>
                        <a:pt x="60" y="18"/>
                        <a:pt x="59" y="10"/>
                      </a:cubicBezTo>
                      <a:cubicBezTo>
                        <a:pt x="58" y="2"/>
                        <a:pt x="49" y="0"/>
                        <a:pt x="41" y="0"/>
                      </a:cubicBezTo>
                      <a:cubicBezTo>
                        <a:pt x="33" y="0"/>
                        <a:pt x="24" y="2"/>
                        <a:pt x="23" y="10"/>
                      </a:cubicBezTo>
                      <a:cubicBezTo>
                        <a:pt x="22" y="18"/>
                        <a:pt x="28" y="26"/>
                        <a:pt x="33" y="32"/>
                      </a:cubicBezTo>
                      <a:cubicBezTo>
                        <a:pt x="35" y="35"/>
                        <a:pt x="37" y="38"/>
                        <a:pt x="38" y="41"/>
                      </a:cubicBezTo>
                      <a:cubicBezTo>
                        <a:pt x="38" y="43"/>
                        <a:pt x="39" y="44"/>
                        <a:pt x="36" y="44"/>
                      </a:cubicBezTo>
                      <a:cubicBezTo>
                        <a:pt x="25" y="43"/>
                        <a:pt x="21" y="18"/>
                        <a:pt x="8" y="26"/>
                      </a:cubicBezTo>
                      <a:cubicBezTo>
                        <a:pt x="0" y="31"/>
                        <a:pt x="0" y="46"/>
                        <a:pt x="2" y="54"/>
                      </a:cubicBezTo>
                      <a:cubicBezTo>
                        <a:pt x="4" y="59"/>
                        <a:pt x="7" y="63"/>
                        <a:pt x="11" y="6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6" name="Freeform: Shape 173"/>
                <p:cNvSpPr>
                  <a:spLocks/>
                </p:cNvSpPr>
                <p:nvPr/>
              </p:nvSpPr>
              <p:spPr bwMode="auto">
                <a:xfrm>
                  <a:off x="2732338" y="1652379"/>
                  <a:ext cx="318607" cy="339439"/>
                </a:xfrm>
                <a:custGeom>
                  <a:avLst/>
                  <a:gdLst>
                    <a:gd name="T0" fmla="*/ 59 w 72"/>
                    <a:gd name="T1" fmla="*/ 53 h 77"/>
                    <a:gd name="T2" fmla="*/ 64 w 72"/>
                    <a:gd name="T3" fmla="*/ 50 h 77"/>
                    <a:gd name="T4" fmla="*/ 71 w 72"/>
                    <a:gd name="T5" fmla="*/ 48 h 77"/>
                    <a:gd name="T6" fmla="*/ 71 w 72"/>
                    <a:gd name="T7" fmla="*/ 38 h 77"/>
                    <a:gd name="T8" fmla="*/ 70 w 72"/>
                    <a:gd name="T9" fmla="*/ 22 h 77"/>
                    <a:gd name="T10" fmla="*/ 53 w 72"/>
                    <a:gd name="T11" fmla="*/ 36 h 77"/>
                    <a:gd name="T12" fmla="*/ 48 w 72"/>
                    <a:gd name="T13" fmla="*/ 42 h 77"/>
                    <a:gd name="T14" fmla="*/ 48 w 72"/>
                    <a:gd name="T15" fmla="*/ 36 h 77"/>
                    <a:gd name="T16" fmla="*/ 54 w 72"/>
                    <a:gd name="T17" fmla="*/ 25 h 77"/>
                    <a:gd name="T18" fmla="*/ 49 w 72"/>
                    <a:gd name="T19" fmla="*/ 15 h 77"/>
                    <a:gd name="T20" fmla="*/ 36 w 72"/>
                    <a:gd name="T21" fmla="*/ 0 h 77"/>
                    <a:gd name="T22" fmla="*/ 36 w 72"/>
                    <a:gd name="T23" fmla="*/ 0 h 77"/>
                    <a:gd name="T24" fmla="*/ 36 w 72"/>
                    <a:gd name="T25" fmla="*/ 0 h 77"/>
                    <a:gd name="T26" fmla="*/ 36 w 72"/>
                    <a:gd name="T27" fmla="*/ 0 h 77"/>
                    <a:gd name="T28" fmla="*/ 36 w 72"/>
                    <a:gd name="T29" fmla="*/ 0 h 77"/>
                    <a:gd name="T30" fmla="*/ 23 w 72"/>
                    <a:gd name="T31" fmla="*/ 15 h 77"/>
                    <a:gd name="T32" fmla="*/ 18 w 72"/>
                    <a:gd name="T33" fmla="*/ 25 h 77"/>
                    <a:gd name="T34" fmla="*/ 23 w 72"/>
                    <a:gd name="T35" fmla="*/ 36 h 77"/>
                    <a:gd name="T36" fmla="*/ 24 w 72"/>
                    <a:gd name="T37" fmla="*/ 42 h 77"/>
                    <a:gd name="T38" fmla="*/ 18 w 72"/>
                    <a:gd name="T39" fmla="*/ 36 h 77"/>
                    <a:gd name="T40" fmla="*/ 2 w 72"/>
                    <a:gd name="T41" fmla="*/ 22 h 77"/>
                    <a:gd name="T42" fmla="*/ 0 w 72"/>
                    <a:gd name="T43" fmla="*/ 38 h 77"/>
                    <a:gd name="T44" fmla="*/ 1 w 72"/>
                    <a:gd name="T45" fmla="*/ 48 h 77"/>
                    <a:gd name="T46" fmla="*/ 7 w 72"/>
                    <a:gd name="T47" fmla="*/ 50 h 77"/>
                    <a:gd name="T48" fmla="*/ 12 w 72"/>
                    <a:gd name="T49" fmla="*/ 53 h 77"/>
                    <a:gd name="T50" fmla="*/ 11 w 72"/>
                    <a:gd name="T51" fmla="*/ 56 h 77"/>
                    <a:gd name="T52" fmla="*/ 0 w 72"/>
                    <a:gd name="T53" fmla="*/ 53 h 77"/>
                    <a:gd name="T54" fmla="*/ 16 w 72"/>
                    <a:gd name="T55" fmla="*/ 75 h 77"/>
                    <a:gd name="T56" fmla="*/ 24 w 72"/>
                    <a:gd name="T57" fmla="*/ 74 h 77"/>
                    <a:gd name="T58" fmla="*/ 31 w 72"/>
                    <a:gd name="T59" fmla="*/ 69 h 77"/>
                    <a:gd name="T60" fmla="*/ 34 w 72"/>
                    <a:gd name="T61" fmla="*/ 68 h 77"/>
                    <a:gd name="T62" fmla="*/ 34 w 72"/>
                    <a:gd name="T63" fmla="*/ 65 h 77"/>
                    <a:gd name="T64" fmla="*/ 36 w 72"/>
                    <a:gd name="T65" fmla="*/ 34 h 77"/>
                    <a:gd name="T66" fmla="*/ 38 w 72"/>
                    <a:gd name="T67" fmla="*/ 65 h 77"/>
                    <a:gd name="T68" fmla="*/ 38 w 72"/>
                    <a:gd name="T69" fmla="*/ 68 h 77"/>
                    <a:gd name="T70" fmla="*/ 40 w 72"/>
                    <a:gd name="T71" fmla="*/ 69 h 77"/>
                    <a:gd name="T72" fmla="*/ 47 w 72"/>
                    <a:gd name="T73" fmla="*/ 74 h 77"/>
                    <a:gd name="T74" fmla="*/ 55 w 72"/>
                    <a:gd name="T75" fmla="*/ 75 h 77"/>
                    <a:gd name="T76" fmla="*/ 71 w 72"/>
                    <a:gd name="T77" fmla="*/ 53 h 77"/>
                    <a:gd name="T78" fmla="*/ 60 w 72"/>
                    <a:gd name="T79" fmla="*/ 56 h 77"/>
                    <a:gd name="T80" fmla="*/ 59 w 72"/>
                    <a:gd name="T81"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77">
                      <a:moveTo>
                        <a:pt x="59" y="53"/>
                      </a:moveTo>
                      <a:cubicBezTo>
                        <a:pt x="61" y="51"/>
                        <a:pt x="63" y="51"/>
                        <a:pt x="64" y="50"/>
                      </a:cubicBezTo>
                      <a:cubicBezTo>
                        <a:pt x="66" y="49"/>
                        <a:pt x="69" y="49"/>
                        <a:pt x="71" y="48"/>
                      </a:cubicBezTo>
                      <a:cubicBezTo>
                        <a:pt x="71" y="45"/>
                        <a:pt x="72" y="42"/>
                        <a:pt x="71" y="38"/>
                      </a:cubicBezTo>
                      <a:cubicBezTo>
                        <a:pt x="71" y="33"/>
                        <a:pt x="70" y="28"/>
                        <a:pt x="70" y="22"/>
                      </a:cubicBezTo>
                      <a:cubicBezTo>
                        <a:pt x="63" y="26"/>
                        <a:pt x="56" y="28"/>
                        <a:pt x="53" y="36"/>
                      </a:cubicBezTo>
                      <a:cubicBezTo>
                        <a:pt x="53" y="38"/>
                        <a:pt x="51" y="43"/>
                        <a:pt x="48" y="42"/>
                      </a:cubicBezTo>
                      <a:cubicBezTo>
                        <a:pt x="46" y="40"/>
                        <a:pt x="47" y="37"/>
                        <a:pt x="48" y="36"/>
                      </a:cubicBezTo>
                      <a:cubicBezTo>
                        <a:pt x="51" y="32"/>
                        <a:pt x="54" y="30"/>
                        <a:pt x="54" y="25"/>
                      </a:cubicBezTo>
                      <a:cubicBezTo>
                        <a:pt x="54" y="21"/>
                        <a:pt x="51" y="18"/>
                        <a:pt x="49" y="15"/>
                      </a:cubicBezTo>
                      <a:cubicBezTo>
                        <a:pt x="45" y="10"/>
                        <a:pt x="40" y="6"/>
                        <a:pt x="36" y="0"/>
                      </a:cubicBezTo>
                      <a:cubicBezTo>
                        <a:pt x="36" y="0"/>
                        <a:pt x="36" y="0"/>
                        <a:pt x="36" y="0"/>
                      </a:cubicBezTo>
                      <a:cubicBezTo>
                        <a:pt x="36" y="0"/>
                        <a:pt x="36" y="0"/>
                        <a:pt x="36" y="0"/>
                      </a:cubicBezTo>
                      <a:cubicBezTo>
                        <a:pt x="36" y="0"/>
                        <a:pt x="36" y="0"/>
                        <a:pt x="36" y="0"/>
                      </a:cubicBezTo>
                      <a:cubicBezTo>
                        <a:pt x="36" y="0"/>
                        <a:pt x="36" y="0"/>
                        <a:pt x="36" y="0"/>
                      </a:cubicBezTo>
                      <a:cubicBezTo>
                        <a:pt x="32" y="6"/>
                        <a:pt x="27" y="10"/>
                        <a:pt x="23" y="15"/>
                      </a:cubicBezTo>
                      <a:cubicBezTo>
                        <a:pt x="20" y="18"/>
                        <a:pt x="18" y="21"/>
                        <a:pt x="18" y="25"/>
                      </a:cubicBezTo>
                      <a:cubicBezTo>
                        <a:pt x="18" y="30"/>
                        <a:pt x="21" y="32"/>
                        <a:pt x="23" y="36"/>
                      </a:cubicBezTo>
                      <a:cubicBezTo>
                        <a:pt x="24" y="37"/>
                        <a:pt x="26" y="40"/>
                        <a:pt x="24" y="42"/>
                      </a:cubicBezTo>
                      <a:cubicBezTo>
                        <a:pt x="21" y="43"/>
                        <a:pt x="19" y="38"/>
                        <a:pt x="18" y="36"/>
                      </a:cubicBezTo>
                      <a:cubicBezTo>
                        <a:pt x="16" y="28"/>
                        <a:pt x="9" y="26"/>
                        <a:pt x="2" y="22"/>
                      </a:cubicBezTo>
                      <a:cubicBezTo>
                        <a:pt x="2" y="28"/>
                        <a:pt x="1" y="33"/>
                        <a:pt x="0" y="38"/>
                      </a:cubicBezTo>
                      <a:cubicBezTo>
                        <a:pt x="0" y="42"/>
                        <a:pt x="0" y="45"/>
                        <a:pt x="1" y="48"/>
                      </a:cubicBezTo>
                      <a:cubicBezTo>
                        <a:pt x="3" y="49"/>
                        <a:pt x="5" y="49"/>
                        <a:pt x="7" y="50"/>
                      </a:cubicBezTo>
                      <a:cubicBezTo>
                        <a:pt x="9" y="51"/>
                        <a:pt x="11" y="51"/>
                        <a:pt x="12" y="53"/>
                      </a:cubicBezTo>
                      <a:cubicBezTo>
                        <a:pt x="14" y="54"/>
                        <a:pt x="14" y="57"/>
                        <a:pt x="11" y="56"/>
                      </a:cubicBezTo>
                      <a:cubicBezTo>
                        <a:pt x="8" y="56"/>
                        <a:pt x="4" y="52"/>
                        <a:pt x="0" y="53"/>
                      </a:cubicBezTo>
                      <a:cubicBezTo>
                        <a:pt x="2" y="62"/>
                        <a:pt x="7" y="71"/>
                        <a:pt x="16" y="75"/>
                      </a:cubicBezTo>
                      <a:cubicBezTo>
                        <a:pt x="20" y="77"/>
                        <a:pt x="21" y="76"/>
                        <a:pt x="24" y="74"/>
                      </a:cubicBezTo>
                      <a:cubicBezTo>
                        <a:pt x="27" y="72"/>
                        <a:pt x="28" y="70"/>
                        <a:pt x="31" y="69"/>
                      </a:cubicBezTo>
                      <a:cubicBezTo>
                        <a:pt x="33" y="69"/>
                        <a:pt x="34" y="70"/>
                        <a:pt x="34" y="68"/>
                      </a:cubicBezTo>
                      <a:cubicBezTo>
                        <a:pt x="34" y="67"/>
                        <a:pt x="34" y="66"/>
                        <a:pt x="34" y="65"/>
                      </a:cubicBezTo>
                      <a:cubicBezTo>
                        <a:pt x="35" y="53"/>
                        <a:pt x="35" y="46"/>
                        <a:pt x="36" y="34"/>
                      </a:cubicBezTo>
                      <a:cubicBezTo>
                        <a:pt x="36" y="46"/>
                        <a:pt x="37" y="53"/>
                        <a:pt x="38" y="65"/>
                      </a:cubicBezTo>
                      <a:cubicBezTo>
                        <a:pt x="38" y="66"/>
                        <a:pt x="38" y="67"/>
                        <a:pt x="38" y="68"/>
                      </a:cubicBezTo>
                      <a:cubicBezTo>
                        <a:pt x="38" y="70"/>
                        <a:pt x="39" y="69"/>
                        <a:pt x="40" y="69"/>
                      </a:cubicBezTo>
                      <a:cubicBezTo>
                        <a:pt x="43" y="70"/>
                        <a:pt x="45" y="72"/>
                        <a:pt x="47" y="74"/>
                      </a:cubicBezTo>
                      <a:cubicBezTo>
                        <a:pt x="50" y="76"/>
                        <a:pt x="52" y="77"/>
                        <a:pt x="55" y="75"/>
                      </a:cubicBezTo>
                      <a:cubicBezTo>
                        <a:pt x="65" y="71"/>
                        <a:pt x="70" y="62"/>
                        <a:pt x="71" y="53"/>
                      </a:cubicBezTo>
                      <a:cubicBezTo>
                        <a:pt x="68" y="52"/>
                        <a:pt x="64" y="56"/>
                        <a:pt x="60" y="56"/>
                      </a:cubicBezTo>
                      <a:cubicBezTo>
                        <a:pt x="58" y="57"/>
                        <a:pt x="58" y="54"/>
                        <a:pt x="59" y="5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7" name="Rectangle 174"/>
                <p:cNvSpPr>
                  <a:spLocks/>
                </p:cNvSpPr>
                <p:nvPr/>
              </p:nvSpPr>
              <p:spPr bwMode="auto">
                <a:xfrm>
                  <a:off x="2878162" y="1966084"/>
                  <a:ext cx="22057" cy="10538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48" name="Freeform: Shape 175"/>
                <p:cNvSpPr>
                  <a:spLocks/>
                </p:cNvSpPr>
                <p:nvPr/>
              </p:nvSpPr>
              <p:spPr bwMode="auto">
                <a:xfrm>
                  <a:off x="5920861" y="1413423"/>
                  <a:ext cx="30635" cy="162980"/>
                </a:xfrm>
                <a:custGeom>
                  <a:avLst/>
                  <a:gdLst>
                    <a:gd name="T0" fmla="*/ 7 w 7"/>
                    <a:gd name="T1" fmla="*/ 1 h 37"/>
                    <a:gd name="T2" fmla="*/ 4 w 7"/>
                    <a:gd name="T3" fmla="*/ 0 h 37"/>
                    <a:gd name="T4" fmla="*/ 4 w 7"/>
                    <a:gd name="T5" fmla="*/ 0 h 37"/>
                    <a:gd name="T6" fmla="*/ 0 w 7"/>
                    <a:gd name="T7" fmla="*/ 1 h 37"/>
                    <a:gd name="T8" fmla="*/ 0 w 7"/>
                    <a:gd name="T9" fmla="*/ 37 h 37"/>
                    <a:gd name="T10" fmla="*/ 7 w 7"/>
                    <a:gd name="T11" fmla="*/ 37 h 37"/>
                    <a:gd name="T12" fmla="*/ 7 w 7"/>
                    <a:gd name="T13" fmla="*/ 1 h 37"/>
                  </a:gdLst>
                  <a:ahLst/>
                  <a:cxnLst>
                    <a:cxn ang="0">
                      <a:pos x="T0" y="T1"/>
                    </a:cxn>
                    <a:cxn ang="0">
                      <a:pos x="T2" y="T3"/>
                    </a:cxn>
                    <a:cxn ang="0">
                      <a:pos x="T4" y="T5"/>
                    </a:cxn>
                    <a:cxn ang="0">
                      <a:pos x="T6" y="T7"/>
                    </a:cxn>
                    <a:cxn ang="0">
                      <a:pos x="T8" y="T9"/>
                    </a:cxn>
                    <a:cxn ang="0">
                      <a:pos x="T10" y="T11"/>
                    </a:cxn>
                    <a:cxn ang="0">
                      <a:pos x="T12" y="T13"/>
                    </a:cxn>
                  </a:cxnLst>
                  <a:rect l="0" t="0" r="r" b="b"/>
                  <a:pathLst>
                    <a:path w="7" h="37">
                      <a:moveTo>
                        <a:pt x="7" y="1"/>
                      </a:moveTo>
                      <a:cubicBezTo>
                        <a:pt x="6" y="1"/>
                        <a:pt x="5" y="0"/>
                        <a:pt x="4" y="0"/>
                      </a:cubicBezTo>
                      <a:cubicBezTo>
                        <a:pt x="4" y="0"/>
                        <a:pt x="4" y="0"/>
                        <a:pt x="4" y="0"/>
                      </a:cubicBezTo>
                      <a:cubicBezTo>
                        <a:pt x="3" y="0"/>
                        <a:pt x="1" y="1"/>
                        <a:pt x="0" y="1"/>
                      </a:cubicBezTo>
                      <a:cubicBezTo>
                        <a:pt x="0" y="37"/>
                        <a:pt x="0" y="37"/>
                        <a:pt x="0" y="37"/>
                      </a:cubicBezTo>
                      <a:cubicBezTo>
                        <a:pt x="7" y="37"/>
                        <a:pt x="7" y="37"/>
                        <a:pt x="7" y="37"/>
                      </a:cubicBezTo>
                      <a:lnTo>
                        <a:pt x="7" y="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9" name="Freeform: Shape 176"/>
                <p:cNvSpPr>
                  <a:spLocks/>
                </p:cNvSpPr>
                <p:nvPr/>
              </p:nvSpPr>
              <p:spPr bwMode="auto">
                <a:xfrm>
                  <a:off x="5920861" y="1192849"/>
                  <a:ext cx="30635" cy="22057"/>
                </a:xfrm>
                <a:custGeom>
                  <a:avLst/>
                  <a:gdLst>
                    <a:gd name="T0" fmla="*/ 5 w 7"/>
                    <a:gd name="T1" fmla="*/ 5 h 5"/>
                    <a:gd name="T2" fmla="*/ 5 w 7"/>
                    <a:gd name="T3" fmla="*/ 5 h 5"/>
                    <a:gd name="T4" fmla="*/ 7 w 7"/>
                    <a:gd name="T5" fmla="*/ 5 h 5"/>
                    <a:gd name="T6" fmla="*/ 7 w 7"/>
                    <a:gd name="T7" fmla="*/ 0 h 5"/>
                    <a:gd name="T8" fmla="*/ 0 w 7"/>
                    <a:gd name="T9" fmla="*/ 0 h 5"/>
                    <a:gd name="T10" fmla="*/ 0 w 7"/>
                    <a:gd name="T11" fmla="*/ 5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cubicBezTo>
                        <a:pt x="5" y="5"/>
                        <a:pt x="5" y="5"/>
                        <a:pt x="5" y="5"/>
                      </a:cubicBezTo>
                      <a:cubicBezTo>
                        <a:pt x="6" y="5"/>
                        <a:pt x="7" y="5"/>
                        <a:pt x="7" y="5"/>
                      </a:cubicBezTo>
                      <a:cubicBezTo>
                        <a:pt x="7" y="0"/>
                        <a:pt x="7" y="0"/>
                        <a:pt x="7" y="0"/>
                      </a:cubicBezTo>
                      <a:cubicBezTo>
                        <a:pt x="0" y="0"/>
                        <a:pt x="0" y="0"/>
                        <a:pt x="0" y="0"/>
                      </a:cubicBezTo>
                      <a:cubicBezTo>
                        <a:pt x="0" y="5"/>
                        <a:pt x="0" y="5"/>
                        <a:pt x="0" y="5"/>
                      </a:cubicBezTo>
                      <a:cubicBezTo>
                        <a:pt x="2" y="5"/>
                        <a:pt x="3" y="5"/>
                        <a:pt x="5" y="5"/>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0" name="Freeform: Shape 177"/>
                <p:cNvSpPr>
                  <a:spLocks/>
                </p:cNvSpPr>
                <p:nvPr/>
              </p:nvSpPr>
              <p:spPr bwMode="auto">
                <a:xfrm>
                  <a:off x="5788517" y="1223484"/>
                  <a:ext cx="305128" cy="220574"/>
                </a:xfrm>
                <a:custGeom>
                  <a:avLst/>
                  <a:gdLst>
                    <a:gd name="T0" fmla="*/ 37 w 69"/>
                    <a:gd name="T1" fmla="*/ 0 h 50"/>
                    <a:gd name="T2" fmla="*/ 35 w 69"/>
                    <a:gd name="T3" fmla="*/ 0 h 50"/>
                    <a:gd name="T4" fmla="*/ 35 w 69"/>
                    <a:gd name="T5" fmla="*/ 0 h 50"/>
                    <a:gd name="T6" fmla="*/ 30 w 69"/>
                    <a:gd name="T7" fmla="*/ 0 h 50"/>
                    <a:gd name="T8" fmla="*/ 1 w 69"/>
                    <a:gd name="T9" fmla="*/ 33 h 50"/>
                    <a:gd name="T10" fmla="*/ 3 w 69"/>
                    <a:gd name="T11" fmla="*/ 46 h 50"/>
                    <a:gd name="T12" fmla="*/ 4 w 69"/>
                    <a:gd name="T13" fmla="*/ 48 h 50"/>
                    <a:gd name="T14" fmla="*/ 6 w 69"/>
                    <a:gd name="T15" fmla="*/ 46 h 50"/>
                    <a:gd name="T16" fmla="*/ 14 w 69"/>
                    <a:gd name="T17" fmla="*/ 40 h 50"/>
                    <a:gd name="T18" fmla="*/ 15 w 69"/>
                    <a:gd name="T19" fmla="*/ 40 h 50"/>
                    <a:gd name="T20" fmla="*/ 23 w 69"/>
                    <a:gd name="T21" fmla="*/ 46 h 50"/>
                    <a:gd name="T22" fmla="*/ 24 w 69"/>
                    <a:gd name="T23" fmla="*/ 48 h 50"/>
                    <a:gd name="T24" fmla="*/ 25 w 69"/>
                    <a:gd name="T25" fmla="*/ 46 h 50"/>
                    <a:gd name="T26" fmla="*/ 30 w 69"/>
                    <a:gd name="T27" fmla="*/ 42 h 50"/>
                    <a:gd name="T28" fmla="*/ 34 w 69"/>
                    <a:gd name="T29" fmla="*/ 41 h 50"/>
                    <a:gd name="T30" fmla="*/ 34 w 69"/>
                    <a:gd name="T31" fmla="*/ 41 h 50"/>
                    <a:gd name="T32" fmla="*/ 37 w 69"/>
                    <a:gd name="T33" fmla="*/ 42 h 50"/>
                    <a:gd name="T34" fmla="*/ 43 w 69"/>
                    <a:gd name="T35" fmla="*/ 47 h 50"/>
                    <a:gd name="T36" fmla="*/ 44 w 69"/>
                    <a:gd name="T37" fmla="*/ 48 h 50"/>
                    <a:gd name="T38" fmla="*/ 45 w 69"/>
                    <a:gd name="T39" fmla="*/ 47 h 50"/>
                    <a:gd name="T40" fmla="*/ 54 w 69"/>
                    <a:gd name="T41" fmla="*/ 41 h 50"/>
                    <a:gd name="T42" fmla="*/ 54 w 69"/>
                    <a:gd name="T43" fmla="*/ 41 h 50"/>
                    <a:gd name="T44" fmla="*/ 62 w 69"/>
                    <a:gd name="T45" fmla="*/ 47 h 50"/>
                    <a:gd name="T46" fmla="*/ 63 w 69"/>
                    <a:gd name="T47" fmla="*/ 49 h 50"/>
                    <a:gd name="T48" fmla="*/ 64 w 69"/>
                    <a:gd name="T49" fmla="*/ 50 h 50"/>
                    <a:gd name="T50" fmla="*/ 64 w 69"/>
                    <a:gd name="T51" fmla="*/ 49 h 50"/>
                    <a:gd name="T52" fmla="*/ 65 w 69"/>
                    <a:gd name="T53" fmla="*/ 47 h 50"/>
                    <a:gd name="T54" fmla="*/ 68 w 69"/>
                    <a:gd name="T55" fmla="*/ 35 h 50"/>
                    <a:gd name="T56" fmla="*/ 37 w 69"/>
                    <a:gd name="T5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 h="50">
                      <a:moveTo>
                        <a:pt x="37" y="0"/>
                      </a:moveTo>
                      <a:cubicBezTo>
                        <a:pt x="37" y="0"/>
                        <a:pt x="36" y="0"/>
                        <a:pt x="35" y="0"/>
                      </a:cubicBezTo>
                      <a:cubicBezTo>
                        <a:pt x="35" y="0"/>
                        <a:pt x="35" y="0"/>
                        <a:pt x="35" y="0"/>
                      </a:cubicBezTo>
                      <a:cubicBezTo>
                        <a:pt x="33" y="0"/>
                        <a:pt x="32" y="0"/>
                        <a:pt x="30" y="0"/>
                      </a:cubicBezTo>
                      <a:cubicBezTo>
                        <a:pt x="14" y="2"/>
                        <a:pt x="1" y="16"/>
                        <a:pt x="1" y="33"/>
                      </a:cubicBezTo>
                      <a:cubicBezTo>
                        <a:pt x="0" y="38"/>
                        <a:pt x="1" y="42"/>
                        <a:pt x="3" y="46"/>
                      </a:cubicBezTo>
                      <a:cubicBezTo>
                        <a:pt x="3" y="47"/>
                        <a:pt x="4" y="48"/>
                        <a:pt x="4" y="48"/>
                      </a:cubicBezTo>
                      <a:cubicBezTo>
                        <a:pt x="5" y="48"/>
                        <a:pt x="5" y="47"/>
                        <a:pt x="6" y="46"/>
                      </a:cubicBezTo>
                      <a:cubicBezTo>
                        <a:pt x="7" y="43"/>
                        <a:pt x="11" y="40"/>
                        <a:pt x="14" y="40"/>
                      </a:cubicBezTo>
                      <a:cubicBezTo>
                        <a:pt x="14" y="40"/>
                        <a:pt x="15" y="40"/>
                        <a:pt x="15" y="40"/>
                      </a:cubicBezTo>
                      <a:cubicBezTo>
                        <a:pt x="18" y="41"/>
                        <a:pt x="22" y="43"/>
                        <a:pt x="23" y="46"/>
                      </a:cubicBezTo>
                      <a:cubicBezTo>
                        <a:pt x="24" y="47"/>
                        <a:pt x="24" y="48"/>
                        <a:pt x="24" y="48"/>
                      </a:cubicBezTo>
                      <a:cubicBezTo>
                        <a:pt x="24" y="48"/>
                        <a:pt x="25" y="47"/>
                        <a:pt x="25" y="46"/>
                      </a:cubicBezTo>
                      <a:cubicBezTo>
                        <a:pt x="26" y="44"/>
                        <a:pt x="28" y="42"/>
                        <a:pt x="30" y="42"/>
                      </a:cubicBezTo>
                      <a:cubicBezTo>
                        <a:pt x="31" y="41"/>
                        <a:pt x="33" y="41"/>
                        <a:pt x="34" y="41"/>
                      </a:cubicBezTo>
                      <a:cubicBezTo>
                        <a:pt x="34" y="41"/>
                        <a:pt x="34" y="41"/>
                        <a:pt x="34" y="41"/>
                      </a:cubicBezTo>
                      <a:cubicBezTo>
                        <a:pt x="35" y="41"/>
                        <a:pt x="36" y="41"/>
                        <a:pt x="37" y="42"/>
                      </a:cubicBezTo>
                      <a:cubicBezTo>
                        <a:pt x="40" y="42"/>
                        <a:pt x="42" y="44"/>
                        <a:pt x="43" y="47"/>
                      </a:cubicBezTo>
                      <a:cubicBezTo>
                        <a:pt x="44" y="48"/>
                        <a:pt x="44" y="48"/>
                        <a:pt x="44" y="48"/>
                      </a:cubicBezTo>
                      <a:cubicBezTo>
                        <a:pt x="44" y="48"/>
                        <a:pt x="44" y="48"/>
                        <a:pt x="45" y="47"/>
                      </a:cubicBezTo>
                      <a:cubicBezTo>
                        <a:pt x="47" y="44"/>
                        <a:pt x="50" y="41"/>
                        <a:pt x="54" y="41"/>
                      </a:cubicBezTo>
                      <a:cubicBezTo>
                        <a:pt x="54" y="41"/>
                        <a:pt x="54" y="41"/>
                        <a:pt x="54" y="41"/>
                      </a:cubicBezTo>
                      <a:cubicBezTo>
                        <a:pt x="58" y="41"/>
                        <a:pt x="61" y="44"/>
                        <a:pt x="62" y="47"/>
                      </a:cubicBezTo>
                      <a:cubicBezTo>
                        <a:pt x="63" y="48"/>
                        <a:pt x="63" y="49"/>
                        <a:pt x="63" y="49"/>
                      </a:cubicBezTo>
                      <a:cubicBezTo>
                        <a:pt x="63" y="50"/>
                        <a:pt x="63" y="50"/>
                        <a:pt x="64" y="50"/>
                      </a:cubicBezTo>
                      <a:cubicBezTo>
                        <a:pt x="64" y="50"/>
                        <a:pt x="64" y="50"/>
                        <a:pt x="64" y="49"/>
                      </a:cubicBezTo>
                      <a:cubicBezTo>
                        <a:pt x="65" y="49"/>
                        <a:pt x="65" y="48"/>
                        <a:pt x="65" y="47"/>
                      </a:cubicBezTo>
                      <a:cubicBezTo>
                        <a:pt x="67" y="44"/>
                        <a:pt x="68" y="39"/>
                        <a:pt x="68" y="35"/>
                      </a:cubicBezTo>
                      <a:cubicBezTo>
                        <a:pt x="69" y="17"/>
                        <a:pt x="55" y="2"/>
                        <a:pt x="37"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1" name="Freeform: Shape 178"/>
                <p:cNvSpPr>
                  <a:spLocks/>
                </p:cNvSpPr>
                <p:nvPr/>
              </p:nvSpPr>
              <p:spPr bwMode="auto">
                <a:xfrm>
                  <a:off x="4601092" y="4491660"/>
                  <a:ext cx="118865" cy="84553"/>
                </a:xfrm>
                <a:custGeom>
                  <a:avLst/>
                  <a:gdLst>
                    <a:gd name="T0" fmla="*/ 17 w 27"/>
                    <a:gd name="T1" fmla="*/ 5 h 19"/>
                    <a:gd name="T2" fmla="*/ 24 w 27"/>
                    <a:gd name="T3" fmla="*/ 1 h 19"/>
                    <a:gd name="T4" fmla="*/ 27 w 27"/>
                    <a:gd name="T5" fmla="*/ 0 h 19"/>
                    <a:gd name="T6" fmla="*/ 16 w 27"/>
                    <a:gd name="T7" fmla="*/ 1 h 19"/>
                    <a:gd name="T8" fmla="*/ 9 w 27"/>
                    <a:gd name="T9" fmla="*/ 7 h 19"/>
                    <a:gd name="T10" fmla="*/ 5 w 27"/>
                    <a:gd name="T11" fmla="*/ 12 h 19"/>
                    <a:gd name="T12" fmla="*/ 0 w 27"/>
                    <a:gd name="T13" fmla="*/ 19 h 19"/>
                    <a:gd name="T14" fmla="*/ 9 w 27"/>
                    <a:gd name="T15" fmla="*/ 15 h 19"/>
                    <a:gd name="T16" fmla="*/ 17 w 27"/>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17" y="5"/>
                      </a:moveTo>
                      <a:cubicBezTo>
                        <a:pt x="19" y="4"/>
                        <a:pt x="21" y="2"/>
                        <a:pt x="24" y="1"/>
                      </a:cubicBezTo>
                      <a:cubicBezTo>
                        <a:pt x="24" y="1"/>
                        <a:pt x="26" y="0"/>
                        <a:pt x="27" y="0"/>
                      </a:cubicBezTo>
                      <a:cubicBezTo>
                        <a:pt x="23" y="0"/>
                        <a:pt x="19" y="0"/>
                        <a:pt x="16" y="1"/>
                      </a:cubicBezTo>
                      <a:cubicBezTo>
                        <a:pt x="13" y="2"/>
                        <a:pt x="10" y="4"/>
                        <a:pt x="9" y="7"/>
                      </a:cubicBezTo>
                      <a:cubicBezTo>
                        <a:pt x="7" y="9"/>
                        <a:pt x="6" y="11"/>
                        <a:pt x="5" y="12"/>
                      </a:cubicBezTo>
                      <a:cubicBezTo>
                        <a:pt x="4" y="15"/>
                        <a:pt x="3" y="18"/>
                        <a:pt x="0" y="19"/>
                      </a:cubicBezTo>
                      <a:cubicBezTo>
                        <a:pt x="3" y="19"/>
                        <a:pt x="7" y="17"/>
                        <a:pt x="9" y="15"/>
                      </a:cubicBezTo>
                      <a:cubicBezTo>
                        <a:pt x="13" y="12"/>
                        <a:pt x="15" y="9"/>
                        <a:pt x="17" y="5"/>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2" name="Freeform: Shape 179"/>
                <p:cNvSpPr>
                  <a:spLocks/>
                </p:cNvSpPr>
                <p:nvPr/>
              </p:nvSpPr>
              <p:spPr bwMode="auto">
                <a:xfrm>
                  <a:off x="4609670" y="4491660"/>
                  <a:ext cx="154402" cy="106611"/>
                </a:xfrm>
                <a:custGeom>
                  <a:avLst/>
                  <a:gdLst>
                    <a:gd name="T0" fmla="*/ 23 w 35"/>
                    <a:gd name="T1" fmla="*/ 3 h 24"/>
                    <a:gd name="T2" fmla="*/ 14 w 35"/>
                    <a:gd name="T3" fmla="*/ 11 h 24"/>
                    <a:gd name="T4" fmla="*/ 8 w 35"/>
                    <a:gd name="T5" fmla="*/ 17 h 24"/>
                    <a:gd name="T6" fmla="*/ 0 w 35"/>
                    <a:gd name="T7" fmla="*/ 20 h 24"/>
                    <a:gd name="T8" fmla="*/ 19 w 35"/>
                    <a:gd name="T9" fmla="*/ 20 h 24"/>
                    <a:gd name="T10" fmla="*/ 30 w 35"/>
                    <a:gd name="T11" fmla="*/ 6 h 24"/>
                    <a:gd name="T12" fmla="*/ 33 w 35"/>
                    <a:gd name="T13" fmla="*/ 2 h 24"/>
                    <a:gd name="T14" fmla="*/ 35 w 35"/>
                    <a:gd name="T15" fmla="*/ 1 h 24"/>
                    <a:gd name="T16" fmla="*/ 23 w 35"/>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23" y="3"/>
                      </a:moveTo>
                      <a:cubicBezTo>
                        <a:pt x="19" y="5"/>
                        <a:pt x="17" y="7"/>
                        <a:pt x="14" y="11"/>
                      </a:cubicBezTo>
                      <a:cubicBezTo>
                        <a:pt x="12" y="13"/>
                        <a:pt x="10" y="16"/>
                        <a:pt x="8" y="17"/>
                      </a:cubicBezTo>
                      <a:cubicBezTo>
                        <a:pt x="5" y="19"/>
                        <a:pt x="3" y="20"/>
                        <a:pt x="0" y="20"/>
                      </a:cubicBezTo>
                      <a:cubicBezTo>
                        <a:pt x="6" y="24"/>
                        <a:pt x="13" y="24"/>
                        <a:pt x="19" y="20"/>
                      </a:cubicBezTo>
                      <a:cubicBezTo>
                        <a:pt x="25" y="17"/>
                        <a:pt x="27" y="12"/>
                        <a:pt x="30" y="6"/>
                      </a:cubicBezTo>
                      <a:cubicBezTo>
                        <a:pt x="31" y="5"/>
                        <a:pt x="32" y="3"/>
                        <a:pt x="33" y="2"/>
                      </a:cubicBezTo>
                      <a:cubicBezTo>
                        <a:pt x="34" y="2"/>
                        <a:pt x="35" y="1"/>
                        <a:pt x="35" y="1"/>
                      </a:cubicBezTo>
                      <a:cubicBezTo>
                        <a:pt x="31" y="0"/>
                        <a:pt x="27" y="1"/>
                        <a:pt x="23" y="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3" name="Freeform: Shape 180"/>
                <p:cNvSpPr>
                  <a:spLocks/>
                </p:cNvSpPr>
                <p:nvPr/>
              </p:nvSpPr>
              <p:spPr bwMode="auto">
                <a:xfrm>
                  <a:off x="4601092" y="4403430"/>
                  <a:ext cx="101709" cy="71074"/>
                </a:xfrm>
                <a:custGeom>
                  <a:avLst/>
                  <a:gdLst>
                    <a:gd name="T0" fmla="*/ 8 w 23"/>
                    <a:gd name="T1" fmla="*/ 6 h 16"/>
                    <a:gd name="T2" fmla="*/ 5 w 23"/>
                    <a:gd name="T3" fmla="*/ 11 h 16"/>
                    <a:gd name="T4" fmla="*/ 0 w 23"/>
                    <a:gd name="T5" fmla="*/ 16 h 16"/>
                    <a:gd name="T6" fmla="*/ 8 w 23"/>
                    <a:gd name="T7" fmla="*/ 13 h 16"/>
                    <a:gd name="T8" fmla="*/ 15 w 23"/>
                    <a:gd name="T9" fmla="*/ 5 h 16"/>
                    <a:gd name="T10" fmla="*/ 20 w 23"/>
                    <a:gd name="T11" fmla="*/ 1 h 16"/>
                    <a:gd name="T12" fmla="*/ 23 w 23"/>
                    <a:gd name="T13" fmla="*/ 0 h 16"/>
                    <a:gd name="T14" fmla="*/ 14 w 23"/>
                    <a:gd name="T15" fmla="*/ 1 h 16"/>
                    <a:gd name="T16" fmla="*/ 8 w 2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8" y="6"/>
                      </a:moveTo>
                      <a:cubicBezTo>
                        <a:pt x="6" y="8"/>
                        <a:pt x="6" y="9"/>
                        <a:pt x="5" y="11"/>
                      </a:cubicBezTo>
                      <a:cubicBezTo>
                        <a:pt x="4" y="13"/>
                        <a:pt x="2" y="15"/>
                        <a:pt x="0" y="16"/>
                      </a:cubicBezTo>
                      <a:cubicBezTo>
                        <a:pt x="3" y="16"/>
                        <a:pt x="6" y="15"/>
                        <a:pt x="8" y="13"/>
                      </a:cubicBezTo>
                      <a:cubicBezTo>
                        <a:pt x="11" y="11"/>
                        <a:pt x="13" y="7"/>
                        <a:pt x="15" y="5"/>
                      </a:cubicBezTo>
                      <a:cubicBezTo>
                        <a:pt x="17" y="3"/>
                        <a:pt x="18" y="2"/>
                        <a:pt x="20" y="1"/>
                      </a:cubicBezTo>
                      <a:cubicBezTo>
                        <a:pt x="21" y="1"/>
                        <a:pt x="22" y="0"/>
                        <a:pt x="23" y="0"/>
                      </a:cubicBezTo>
                      <a:cubicBezTo>
                        <a:pt x="20" y="0"/>
                        <a:pt x="17" y="0"/>
                        <a:pt x="14" y="1"/>
                      </a:cubicBezTo>
                      <a:cubicBezTo>
                        <a:pt x="11" y="2"/>
                        <a:pt x="9" y="4"/>
                        <a:pt x="8" y="6"/>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4" name="Freeform: Shape 181"/>
                <p:cNvSpPr>
                  <a:spLocks/>
                </p:cNvSpPr>
                <p:nvPr/>
              </p:nvSpPr>
              <p:spPr bwMode="auto">
                <a:xfrm>
                  <a:off x="4609670" y="4403430"/>
                  <a:ext cx="132345" cy="93131"/>
                </a:xfrm>
                <a:custGeom>
                  <a:avLst/>
                  <a:gdLst>
                    <a:gd name="T0" fmla="*/ 28 w 30"/>
                    <a:gd name="T1" fmla="*/ 2 h 21"/>
                    <a:gd name="T2" fmla="*/ 30 w 30"/>
                    <a:gd name="T3" fmla="*/ 1 h 21"/>
                    <a:gd name="T4" fmla="*/ 19 w 30"/>
                    <a:gd name="T5" fmla="*/ 2 h 21"/>
                    <a:gd name="T6" fmla="*/ 12 w 30"/>
                    <a:gd name="T7" fmla="*/ 9 h 21"/>
                    <a:gd name="T8" fmla="*/ 6 w 30"/>
                    <a:gd name="T9" fmla="*/ 15 h 21"/>
                    <a:gd name="T10" fmla="*/ 0 w 30"/>
                    <a:gd name="T11" fmla="*/ 18 h 21"/>
                    <a:gd name="T12" fmla="*/ 16 w 30"/>
                    <a:gd name="T13" fmla="*/ 17 h 21"/>
                    <a:gd name="T14" fmla="*/ 25 w 30"/>
                    <a:gd name="T15" fmla="*/ 6 h 21"/>
                    <a:gd name="T16" fmla="*/ 28 w 30"/>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28" y="2"/>
                      </a:moveTo>
                      <a:cubicBezTo>
                        <a:pt x="29" y="2"/>
                        <a:pt x="30" y="1"/>
                        <a:pt x="30" y="1"/>
                      </a:cubicBezTo>
                      <a:cubicBezTo>
                        <a:pt x="26" y="0"/>
                        <a:pt x="23" y="1"/>
                        <a:pt x="19" y="2"/>
                      </a:cubicBezTo>
                      <a:cubicBezTo>
                        <a:pt x="16" y="4"/>
                        <a:pt x="14" y="6"/>
                        <a:pt x="12" y="9"/>
                      </a:cubicBezTo>
                      <a:cubicBezTo>
                        <a:pt x="10" y="11"/>
                        <a:pt x="9" y="14"/>
                        <a:pt x="6" y="15"/>
                      </a:cubicBezTo>
                      <a:cubicBezTo>
                        <a:pt x="5" y="16"/>
                        <a:pt x="2" y="17"/>
                        <a:pt x="0" y="18"/>
                      </a:cubicBezTo>
                      <a:cubicBezTo>
                        <a:pt x="5" y="21"/>
                        <a:pt x="11" y="21"/>
                        <a:pt x="16" y="17"/>
                      </a:cubicBezTo>
                      <a:cubicBezTo>
                        <a:pt x="21" y="15"/>
                        <a:pt x="23" y="10"/>
                        <a:pt x="25" y="6"/>
                      </a:cubicBezTo>
                      <a:cubicBezTo>
                        <a:pt x="26" y="4"/>
                        <a:pt x="27" y="3"/>
                        <a:pt x="28" y="2"/>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5" name="Freeform: Shape 182"/>
                <p:cNvSpPr>
                  <a:spLocks/>
                </p:cNvSpPr>
                <p:nvPr/>
              </p:nvSpPr>
              <p:spPr bwMode="auto">
                <a:xfrm>
                  <a:off x="4472424" y="4491660"/>
                  <a:ext cx="115189" cy="84553"/>
                </a:xfrm>
                <a:custGeom>
                  <a:avLst/>
                  <a:gdLst>
                    <a:gd name="T0" fmla="*/ 9 w 26"/>
                    <a:gd name="T1" fmla="*/ 5 h 19"/>
                    <a:gd name="T2" fmla="*/ 17 w 26"/>
                    <a:gd name="T3" fmla="*/ 15 h 19"/>
                    <a:gd name="T4" fmla="*/ 26 w 26"/>
                    <a:gd name="T5" fmla="*/ 19 h 19"/>
                    <a:gd name="T6" fmla="*/ 21 w 26"/>
                    <a:gd name="T7" fmla="*/ 12 h 19"/>
                    <a:gd name="T8" fmla="*/ 18 w 26"/>
                    <a:gd name="T9" fmla="*/ 7 h 19"/>
                    <a:gd name="T10" fmla="*/ 11 w 26"/>
                    <a:gd name="T11" fmla="*/ 1 h 19"/>
                    <a:gd name="T12" fmla="*/ 0 w 26"/>
                    <a:gd name="T13" fmla="*/ 0 h 19"/>
                    <a:gd name="T14" fmla="*/ 3 w 26"/>
                    <a:gd name="T15" fmla="*/ 1 h 19"/>
                    <a:gd name="T16" fmla="*/ 9 w 26"/>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9">
                      <a:moveTo>
                        <a:pt x="9" y="5"/>
                      </a:moveTo>
                      <a:cubicBezTo>
                        <a:pt x="12" y="9"/>
                        <a:pt x="14" y="12"/>
                        <a:pt x="17" y="15"/>
                      </a:cubicBezTo>
                      <a:cubicBezTo>
                        <a:pt x="20" y="17"/>
                        <a:pt x="23" y="19"/>
                        <a:pt x="26" y="19"/>
                      </a:cubicBezTo>
                      <a:cubicBezTo>
                        <a:pt x="24" y="18"/>
                        <a:pt x="22" y="15"/>
                        <a:pt x="21" y="12"/>
                      </a:cubicBezTo>
                      <a:cubicBezTo>
                        <a:pt x="20" y="11"/>
                        <a:pt x="19" y="9"/>
                        <a:pt x="18" y="7"/>
                      </a:cubicBezTo>
                      <a:cubicBezTo>
                        <a:pt x="16" y="4"/>
                        <a:pt x="14" y="2"/>
                        <a:pt x="11" y="1"/>
                      </a:cubicBezTo>
                      <a:cubicBezTo>
                        <a:pt x="7" y="0"/>
                        <a:pt x="3" y="0"/>
                        <a:pt x="0" y="0"/>
                      </a:cubicBezTo>
                      <a:cubicBezTo>
                        <a:pt x="1" y="0"/>
                        <a:pt x="2" y="1"/>
                        <a:pt x="3" y="1"/>
                      </a:cubicBezTo>
                      <a:cubicBezTo>
                        <a:pt x="5" y="2"/>
                        <a:pt x="7" y="4"/>
                        <a:pt x="9" y="5"/>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6" name="Freeform: Shape 183"/>
                <p:cNvSpPr>
                  <a:spLocks/>
                </p:cNvSpPr>
                <p:nvPr/>
              </p:nvSpPr>
              <p:spPr bwMode="auto">
                <a:xfrm>
                  <a:off x="4424633" y="4491660"/>
                  <a:ext cx="154402" cy="106611"/>
                </a:xfrm>
                <a:custGeom>
                  <a:avLst/>
                  <a:gdLst>
                    <a:gd name="T0" fmla="*/ 6 w 35"/>
                    <a:gd name="T1" fmla="*/ 6 h 24"/>
                    <a:gd name="T2" fmla="*/ 16 w 35"/>
                    <a:gd name="T3" fmla="*/ 20 h 24"/>
                    <a:gd name="T4" fmla="*/ 35 w 35"/>
                    <a:gd name="T5" fmla="*/ 20 h 24"/>
                    <a:gd name="T6" fmla="*/ 28 w 35"/>
                    <a:gd name="T7" fmla="*/ 17 h 24"/>
                    <a:gd name="T8" fmla="*/ 21 w 35"/>
                    <a:gd name="T9" fmla="*/ 11 h 24"/>
                    <a:gd name="T10" fmla="*/ 13 w 35"/>
                    <a:gd name="T11" fmla="*/ 3 h 24"/>
                    <a:gd name="T12" fmla="*/ 0 w 35"/>
                    <a:gd name="T13" fmla="*/ 1 h 24"/>
                    <a:gd name="T14" fmla="*/ 2 w 35"/>
                    <a:gd name="T15" fmla="*/ 2 h 24"/>
                    <a:gd name="T16" fmla="*/ 6 w 35"/>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6" y="6"/>
                      </a:moveTo>
                      <a:cubicBezTo>
                        <a:pt x="9" y="12"/>
                        <a:pt x="11" y="17"/>
                        <a:pt x="16" y="20"/>
                      </a:cubicBezTo>
                      <a:cubicBezTo>
                        <a:pt x="22" y="24"/>
                        <a:pt x="30" y="24"/>
                        <a:pt x="35" y="20"/>
                      </a:cubicBezTo>
                      <a:cubicBezTo>
                        <a:pt x="33" y="20"/>
                        <a:pt x="30" y="19"/>
                        <a:pt x="28" y="17"/>
                      </a:cubicBezTo>
                      <a:cubicBezTo>
                        <a:pt x="25" y="16"/>
                        <a:pt x="23" y="13"/>
                        <a:pt x="21" y="11"/>
                      </a:cubicBezTo>
                      <a:cubicBezTo>
                        <a:pt x="19" y="7"/>
                        <a:pt x="16" y="5"/>
                        <a:pt x="13" y="3"/>
                      </a:cubicBezTo>
                      <a:cubicBezTo>
                        <a:pt x="9" y="1"/>
                        <a:pt x="4" y="0"/>
                        <a:pt x="0" y="1"/>
                      </a:cubicBezTo>
                      <a:cubicBezTo>
                        <a:pt x="1" y="1"/>
                        <a:pt x="2" y="2"/>
                        <a:pt x="2" y="2"/>
                      </a:cubicBezTo>
                      <a:cubicBezTo>
                        <a:pt x="4" y="3"/>
                        <a:pt x="5" y="5"/>
                        <a:pt x="6" y="6"/>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7" name="Freeform: Shape 184"/>
                <p:cNvSpPr>
                  <a:spLocks/>
                </p:cNvSpPr>
                <p:nvPr/>
              </p:nvSpPr>
              <p:spPr bwMode="auto">
                <a:xfrm>
                  <a:off x="4485903" y="4403430"/>
                  <a:ext cx="101709" cy="71074"/>
                </a:xfrm>
                <a:custGeom>
                  <a:avLst/>
                  <a:gdLst>
                    <a:gd name="T0" fmla="*/ 10 w 23"/>
                    <a:gd name="T1" fmla="*/ 1 h 16"/>
                    <a:gd name="T2" fmla="*/ 0 w 23"/>
                    <a:gd name="T3" fmla="*/ 0 h 16"/>
                    <a:gd name="T4" fmla="*/ 3 w 23"/>
                    <a:gd name="T5" fmla="*/ 1 h 16"/>
                    <a:gd name="T6" fmla="*/ 8 w 23"/>
                    <a:gd name="T7" fmla="*/ 5 h 16"/>
                    <a:gd name="T8" fmla="*/ 15 w 23"/>
                    <a:gd name="T9" fmla="*/ 13 h 16"/>
                    <a:gd name="T10" fmla="*/ 23 w 23"/>
                    <a:gd name="T11" fmla="*/ 16 h 16"/>
                    <a:gd name="T12" fmla="*/ 19 w 23"/>
                    <a:gd name="T13" fmla="*/ 11 h 16"/>
                    <a:gd name="T14" fmla="*/ 16 w 23"/>
                    <a:gd name="T15" fmla="*/ 6 h 16"/>
                    <a:gd name="T16" fmla="*/ 10 w 23"/>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10" y="1"/>
                      </a:moveTo>
                      <a:cubicBezTo>
                        <a:pt x="7" y="0"/>
                        <a:pt x="3" y="0"/>
                        <a:pt x="0" y="0"/>
                      </a:cubicBezTo>
                      <a:cubicBezTo>
                        <a:pt x="1" y="0"/>
                        <a:pt x="2" y="1"/>
                        <a:pt x="3" y="1"/>
                      </a:cubicBezTo>
                      <a:cubicBezTo>
                        <a:pt x="5" y="2"/>
                        <a:pt x="7" y="3"/>
                        <a:pt x="8" y="5"/>
                      </a:cubicBezTo>
                      <a:cubicBezTo>
                        <a:pt x="11" y="7"/>
                        <a:pt x="13" y="11"/>
                        <a:pt x="15" y="13"/>
                      </a:cubicBezTo>
                      <a:cubicBezTo>
                        <a:pt x="18" y="15"/>
                        <a:pt x="20" y="16"/>
                        <a:pt x="23" y="16"/>
                      </a:cubicBezTo>
                      <a:cubicBezTo>
                        <a:pt x="21" y="15"/>
                        <a:pt x="20" y="13"/>
                        <a:pt x="19" y="11"/>
                      </a:cubicBezTo>
                      <a:cubicBezTo>
                        <a:pt x="18" y="9"/>
                        <a:pt x="17" y="8"/>
                        <a:pt x="16" y="6"/>
                      </a:cubicBezTo>
                      <a:cubicBezTo>
                        <a:pt x="14" y="4"/>
                        <a:pt x="12" y="2"/>
                        <a:pt x="10" y="1"/>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8" name="Freeform: Shape 185"/>
                <p:cNvSpPr>
                  <a:spLocks/>
                </p:cNvSpPr>
                <p:nvPr/>
              </p:nvSpPr>
              <p:spPr bwMode="auto">
                <a:xfrm>
                  <a:off x="4446690" y="4403430"/>
                  <a:ext cx="132345" cy="93131"/>
                </a:xfrm>
                <a:custGeom>
                  <a:avLst/>
                  <a:gdLst>
                    <a:gd name="T0" fmla="*/ 0 w 30"/>
                    <a:gd name="T1" fmla="*/ 1 h 21"/>
                    <a:gd name="T2" fmla="*/ 2 w 30"/>
                    <a:gd name="T3" fmla="*/ 2 h 21"/>
                    <a:gd name="T4" fmla="*/ 5 w 30"/>
                    <a:gd name="T5" fmla="*/ 6 h 21"/>
                    <a:gd name="T6" fmla="*/ 14 w 30"/>
                    <a:gd name="T7" fmla="*/ 17 h 21"/>
                    <a:gd name="T8" fmla="*/ 30 w 30"/>
                    <a:gd name="T9" fmla="*/ 18 h 21"/>
                    <a:gd name="T10" fmla="*/ 24 w 30"/>
                    <a:gd name="T11" fmla="*/ 15 h 21"/>
                    <a:gd name="T12" fmla="*/ 18 w 30"/>
                    <a:gd name="T13" fmla="*/ 9 h 21"/>
                    <a:gd name="T14" fmla="*/ 11 w 30"/>
                    <a:gd name="T15" fmla="*/ 2 h 21"/>
                    <a:gd name="T16" fmla="*/ 0 w 30"/>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0" y="1"/>
                      </a:moveTo>
                      <a:cubicBezTo>
                        <a:pt x="1" y="1"/>
                        <a:pt x="2" y="2"/>
                        <a:pt x="2" y="2"/>
                      </a:cubicBezTo>
                      <a:cubicBezTo>
                        <a:pt x="3" y="3"/>
                        <a:pt x="4" y="4"/>
                        <a:pt x="5" y="6"/>
                      </a:cubicBezTo>
                      <a:cubicBezTo>
                        <a:pt x="8" y="10"/>
                        <a:pt x="9" y="15"/>
                        <a:pt x="14" y="17"/>
                      </a:cubicBezTo>
                      <a:cubicBezTo>
                        <a:pt x="19" y="21"/>
                        <a:pt x="25" y="21"/>
                        <a:pt x="30" y="18"/>
                      </a:cubicBezTo>
                      <a:cubicBezTo>
                        <a:pt x="28" y="17"/>
                        <a:pt x="26" y="16"/>
                        <a:pt x="24" y="15"/>
                      </a:cubicBezTo>
                      <a:cubicBezTo>
                        <a:pt x="22" y="14"/>
                        <a:pt x="20" y="11"/>
                        <a:pt x="18" y="9"/>
                      </a:cubicBezTo>
                      <a:cubicBezTo>
                        <a:pt x="16" y="6"/>
                        <a:pt x="14" y="4"/>
                        <a:pt x="11" y="2"/>
                      </a:cubicBezTo>
                      <a:cubicBezTo>
                        <a:pt x="8" y="1"/>
                        <a:pt x="4" y="0"/>
                        <a:pt x="0" y="1"/>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59" name="Freeform: Shape 186"/>
                <p:cNvSpPr>
                  <a:spLocks/>
                </p:cNvSpPr>
                <p:nvPr/>
              </p:nvSpPr>
              <p:spPr bwMode="auto">
                <a:xfrm>
                  <a:off x="4592514" y="4342160"/>
                  <a:ext cx="56369" cy="113963"/>
                </a:xfrm>
                <a:custGeom>
                  <a:avLst/>
                  <a:gdLst>
                    <a:gd name="T0" fmla="*/ 9 w 13"/>
                    <a:gd name="T1" fmla="*/ 8 h 26"/>
                    <a:gd name="T2" fmla="*/ 2 w 13"/>
                    <a:gd name="T3" fmla="*/ 17 h 26"/>
                    <a:gd name="T4" fmla="*/ 1 w 13"/>
                    <a:gd name="T5" fmla="*/ 26 h 26"/>
                    <a:gd name="T6" fmla="*/ 5 w 13"/>
                    <a:gd name="T7" fmla="*/ 20 h 26"/>
                    <a:gd name="T8" fmla="*/ 9 w 13"/>
                    <a:gd name="T9" fmla="*/ 16 h 26"/>
                    <a:gd name="T10" fmla="*/ 12 w 13"/>
                    <a:gd name="T11" fmla="*/ 9 h 26"/>
                    <a:gd name="T12" fmla="*/ 11 w 13"/>
                    <a:gd name="T13" fmla="*/ 0 h 26"/>
                    <a:gd name="T14" fmla="*/ 11 w 13"/>
                    <a:gd name="T15" fmla="*/ 3 h 26"/>
                    <a:gd name="T16" fmla="*/ 9 w 13"/>
                    <a:gd name="T1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9" y="8"/>
                      </a:moveTo>
                      <a:cubicBezTo>
                        <a:pt x="6" y="11"/>
                        <a:pt x="4" y="14"/>
                        <a:pt x="2" y="17"/>
                      </a:cubicBezTo>
                      <a:cubicBezTo>
                        <a:pt x="1" y="20"/>
                        <a:pt x="0" y="23"/>
                        <a:pt x="1" y="26"/>
                      </a:cubicBezTo>
                      <a:cubicBezTo>
                        <a:pt x="1" y="23"/>
                        <a:pt x="3" y="21"/>
                        <a:pt x="5" y="20"/>
                      </a:cubicBezTo>
                      <a:cubicBezTo>
                        <a:pt x="6" y="19"/>
                        <a:pt x="8" y="18"/>
                        <a:pt x="9" y="16"/>
                      </a:cubicBezTo>
                      <a:cubicBezTo>
                        <a:pt x="11" y="14"/>
                        <a:pt x="12" y="12"/>
                        <a:pt x="12" y="9"/>
                      </a:cubicBezTo>
                      <a:cubicBezTo>
                        <a:pt x="13" y="6"/>
                        <a:pt x="12" y="3"/>
                        <a:pt x="11" y="0"/>
                      </a:cubicBezTo>
                      <a:cubicBezTo>
                        <a:pt x="11" y="0"/>
                        <a:pt x="11" y="2"/>
                        <a:pt x="11" y="3"/>
                      </a:cubicBezTo>
                      <a:cubicBezTo>
                        <a:pt x="10" y="5"/>
                        <a:pt x="10" y="7"/>
                        <a:pt x="9" y="8"/>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0" name="Freeform: Shape 187"/>
                <p:cNvSpPr>
                  <a:spLocks/>
                </p:cNvSpPr>
                <p:nvPr/>
              </p:nvSpPr>
              <p:spPr bwMode="auto">
                <a:xfrm>
                  <a:off x="4560653" y="4301721"/>
                  <a:ext cx="75976" cy="145824"/>
                </a:xfrm>
                <a:custGeom>
                  <a:avLst/>
                  <a:gdLst>
                    <a:gd name="T0" fmla="*/ 6 w 17"/>
                    <a:gd name="T1" fmla="*/ 33 h 33"/>
                    <a:gd name="T2" fmla="*/ 7 w 17"/>
                    <a:gd name="T3" fmla="*/ 27 h 33"/>
                    <a:gd name="T4" fmla="*/ 11 w 17"/>
                    <a:gd name="T5" fmla="*/ 20 h 33"/>
                    <a:gd name="T6" fmla="*/ 16 w 17"/>
                    <a:gd name="T7" fmla="*/ 11 h 33"/>
                    <a:gd name="T8" fmla="*/ 16 w 17"/>
                    <a:gd name="T9" fmla="*/ 0 h 33"/>
                    <a:gd name="T10" fmla="*/ 15 w 17"/>
                    <a:gd name="T11" fmla="*/ 2 h 33"/>
                    <a:gd name="T12" fmla="*/ 12 w 17"/>
                    <a:gd name="T13" fmla="*/ 6 h 33"/>
                    <a:gd name="T14" fmla="*/ 2 w 17"/>
                    <a:gd name="T15" fmla="*/ 17 h 33"/>
                    <a:gd name="T16" fmla="*/ 6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6" y="33"/>
                      </a:moveTo>
                      <a:cubicBezTo>
                        <a:pt x="5" y="31"/>
                        <a:pt x="6" y="29"/>
                        <a:pt x="7" y="27"/>
                      </a:cubicBezTo>
                      <a:cubicBezTo>
                        <a:pt x="8" y="24"/>
                        <a:pt x="9" y="22"/>
                        <a:pt x="11" y="20"/>
                      </a:cubicBezTo>
                      <a:cubicBezTo>
                        <a:pt x="13" y="17"/>
                        <a:pt x="15" y="15"/>
                        <a:pt x="16" y="11"/>
                      </a:cubicBezTo>
                      <a:cubicBezTo>
                        <a:pt x="17" y="8"/>
                        <a:pt x="17" y="4"/>
                        <a:pt x="16" y="0"/>
                      </a:cubicBezTo>
                      <a:cubicBezTo>
                        <a:pt x="16" y="1"/>
                        <a:pt x="15" y="2"/>
                        <a:pt x="15" y="2"/>
                      </a:cubicBezTo>
                      <a:cubicBezTo>
                        <a:pt x="14" y="4"/>
                        <a:pt x="13" y="5"/>
                        <a:pt x="12" y="6"/>
                      </a:cubicBezTo>
                      <a:cubicBezTo>
                        <a:pt x="8" y="10"/>
                        <a:pt x="4" y="12"/>
                        <a:pt x="2" y="17"/>
                      </a:cubicBezTo>
                      <a:cubicBezTo>
                        <a:pt x="0" y="23"/>
                        <a:pt x="1" y="29"/>
                        <a:pt x="6" y="3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1" name="Freeform: Shape 188"/>
                <p:cNvSpPr>
                  <a:spLocks/>
                </p:cNvSpPr>
                <p:nvPr/>
              </p:nvSpPr>
              <p:spPr bwMode="auto">
                <a:xfrm>
                  <a:off x="5727246" y="1033545"/>
                  <a:ext cx="140922" cy="140922"/>
                </a:xfrm>
                <a:custGeom>
                  <a:avLst/>
                  <a:gdLst>
                    <a:gd name="T0" fmla="*/ 7 w 32"/>
                    <a:gd name="T1" fmla="*/ 30 h 32"/>
                    <a:gd name="T2" fmla="*/ 16 w 32"/>
                    <a:gd name="T3" fmla="*/ 32 h 32"/>
                    <a:gd name="T4" fmla="*/ 32 w 32"/>
                    <a:gd name="T5" fmla="*/ 16 h 32"/>
                    <a:gd name="T6" fmla="*/ 16 w 32"/>
                    <a:gd name="T7" fmla="*/ 0 h 32"/>
                    <a:gd name="T8" fmla="*/ 0 w 32"/>
                    <a:gd name="T9" fmla="*/ 14 h 32"/>
                    <a:gd name="T10" fmla="*/ 16 w 32"/>
                    <a:gd name="T11" fmla="*/ 14 h 32"/>
                    <a:gd name="T12" fmla="*/ 21 w 32"/>
                    <a:gd name="T13" fmla="*/ 14 h 32"/>
                    <a:gd name="T14" fmla="*/ 18 w 32"/>
                    <a:gd name="T15" fmla="*/ 18 h 32"/>
                    <a:gd name="T16" fmla="*/ 7 w 32"/>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7" y="30"/>
                      </a:moveTo>
                      <a:cubicBezTo>
                        <a:pt x="10" y="31"/>
                        <a:pt x="13" y="32"/>
                        <a:pt x="16" y="32"/>
                      </a:cubicBezTo>
                      <a:cubicBezTo>
                        <a:pt x="25" y="32"/>
                        <a:pt x="32" y="25"/>
                        <a:pt x="32" y="16"/>
                      </a:cubicBezTo>
                      <a:cubicBezTo>
                        <a:pt x="32" y="7"/>
                        <a:pt x="25" y="0"/>
                        <a:pt x="16" y="0"/>
                      </a:cubicBezTo>
                      <a:cubicBezTo>
                        <a:pt x="8" y="0"/>
                        <a:pt x="1" y="6"/>
                        <a:pt x="0" y="14"/>
                      </a:cubicBezTo>
                      <a:cubicBezTo>
                        <a:pt x="16" y="14"/>
                        <a:pt x="16" y="14"/>
                        <a:pt x="16" y="14"/>
                      </a:cubicBezTo>
                      <a:cubicBezTo>
                        <a:pt x="21" y="14"/>
                        <a:pt x="21" y="14"/>
                        <a:pt x="21" y="14"/>
                      </a:cubicBezTo>
                      <a:cubicBezTo>
                        <a:pt x="18" y="18"/>
                        <a:pt x="18" y="18"/>
                        <a:pt x="18" y="18"/>
                      </a:cubicBezTo>
                      <a:lnTo>
                        <a:pt x="7" y="3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2" name="Freeform: Shape 189"/>
                <p:cNvSpPr>
                  <a:spLocks/>
                </p:cNvSpPr>
                <p:nvPr/>
              </p:nvSpPr>
              <p:spPr bwMode="auto">
                <a:xfrm>
                  <a:off x="5501770" y="1104619"/>
                  <a:ext cx="295324" cy="278169"/>
                </a:xfrm>
                <a:custGeom>
                  <a:avLst/>
                  <a:gdLst>
                    <a:gd name="T0" fmla="*/ 30 w 67"/>
                    <a:gd name="T1" fmla="*/ 34 h 63"/>
                    <a:gd name="T2" fmla="*/ 30 w 67"/>
                    <a:gd name="T3" fmla="*/ 36 h 63"/>
                    <a:gd name="T4" fmla="*/ 30 w 67"/>
                    <a:gd name="T5" fmla="*/ 37 h 63"/>
                    <a:gd name="T6" fmla="*/ 30 w 67"/>
                    <a:gd name="T7" fmla="*/ 58 h 63"/>
                    <a:gd name="T8" fmla="*/ 22 w 67"/>
                    <a:gd name="T9" fmla="*/ 63 h 63"/>
                    <a:gd name="T10" fmla="*/ 44 w 67"/>
                    <a:gd name="T11" fmla="*/ 63 h 63"/>
                    <a:gd name="T12" fmla="*/ 37 w 67"/>
                    <a:gd name="T13" fmla="*/ 58 h 63"/>
                    <a:gd name="T14" fmla="*/ 37 w 67"/>
                    <a:gd name="T15" fmla="*/ 37 h 63"/>
                    <a:gd name="T16" fmla="*/ 37 w 67"/>
                    <a:gd name="T17" fmla="*/ 36 h 63"/>
                    <a:gd name="T18" fmla="*/ 37 w 67"/>
                    <a:gd name="T19" fmla="*/ 34 h 63"/>
                    <a:gd name="T20" fmla="*/ 56 w 67"/>
                    <a:gd name="T21" fmla="*/ 12 h 63"/>
                    <a:gd name="T22" fmla="*/ 67 w 67"/>
                    <a:gd name="T23" fmla="*/ 0 h 63"/>
                    <a:gd name="T24" fmla="*/ 51 w 67"/>
                    <a:gd name="T25" fmla="*/ 0 h 63"/>
                    <a:gd name="T26" fmla="*/ 0 w 67"/>
                    <a:gd name="T27" fmla="*/ 0 h 63"/>
                    <a:gd name="T28" fmla="*/ 30 w 67"/>
                    <a:gd name="T29"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3">
                      <a:moveTo>
                        <a:pt x="30" y="34"/>
                      </a:moveTo>
                      <a:cubicBezTo>
                        <a:pt x="30" y="36"/>
                        <a:pt x="30" y="36"/>
                        <a:pt x="30" y="36"/>
                      </a:cubicBezTo>
                      <a:cubicBezTo>
                        <a:pt x="30" y="37"/>
                        <a:pt x="30" y="37"/>
                        <a:pt x="30" y="37"/>
                      </a:cubicBezTo>
                      <a:cubicBezTo>
                        <a:pt x="30" y="58"/>
                        <a:pt x="30" y="58"/>
                        <a:pt x="30" y="58"/>
                      </a:cubicBezTo>
                      <a:cubicBezTo>
                        <a:pt x="25" y="58"/>
                        <a:pt x="22" y="61"/>
                        <a:pt x="22" y="63"/>
                      </a:cubicBezTo>
                      <a:cubicBezTo>
                        <a:pt x="44" y="63"/>
                        <a:pt x="44" y="63"/>
                        <a:pt x="44" y="63"/>
                      </a:cubicBezTo>
                      <a:cubicBezTo>
                        <a:pt x="44" y="61"/>
                        <a:pt x="41" y="59"/>
                        <a:pt x="37" y="58"/>
                      </a:cubicBezTo>
                      <a:cubicBezTo>
                        <a:pt x="37" y="37"/>
                        <a:pt x="37" y="37"/>
                        <a:pt x="37" y="37"/>
                      </a:cubicBezTo>
                      <a:cubicBezTo>
                        <a:pt x="37" y="36"/>
                        <a:pt x="37" y="36"/>
                        <a:pt x="37" y="36"/>
                      </a:cubicBezTo>
                      <a:cubicBezTo>
                        <a:pt x="37" y="34"/>
                        <a:pt x="37" y="34"/>
                        <a:pt x="37" y="34"/>
                      </a:cubicBezTo>
                      <a:cubicBezTo>
                        <a:pt x="56" y="12"/>
                        <a:pt x="56" y="12"/>
                        <a:pt x="56" y="12"/>
                      </a:cubicBezTo>
                      <a:cubicBezTo>
                        <a:pt x="67" y="0"/>
                        <a:pt x="67" y="0"/>
                        <a:pt x="67" y="0"/>
                      </a:cubicBezTo>
                      <a:cubicBezTo>
                        <a:pt x="51" y="0"/>
                        <a:pt x="51" y="0"/>
                        <a:pt x="51" y="0"/>
                      </a:cubicBezTo>
                      <a:cubicBezTo>
                        <a:pt x="0" y="0"/>
                        <a:pt x="0" y="0"/>
                        <a:pt x="0" y="0"/>
                      </a:cubicBezTo>
                      <a:lnTo>
                        <a:pt x="30" y="34"/>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3" name="Freeform: Shape 190"/>
                <p:cNvSpPr>
                  <a:spLocks/>
                </p:cNvSpPr>
                <p:nvPr/>
              </p:nvSpPr>
              <p:spPr bwMode="auto">
                <a:xfrm>
                  <a:off x="5364524" y="795815"/>
                  <a:ext cx="220574" cy="136021"/>
                </a:xfrm>
                <a:custGeom>
                  <a:avLst/>
                  <a:gdLst>
                    <a:gd name="T0" fmla="*/ 141 w 180"/>
                    <a:gd name="T1" fmla="*/ 61 h 111"/>
                    <a:gd name="T2" fmla="*/ 180 w 180"/>
                    <a:gd name="T3" fmla="*/ 61 h 111"/>
                    <a:gd name="T4" fmla="*/ 180 w 180"/>
                    <a:gd name="T5" fmla="*/ 111 h 111"/>
                    <a:gd name="T6" fmla="*/ 141 w 180"/>
                    <a:gd name="T7" fmla="*/ 111 h 111"/>
                    <a:gd name="T8" fmla="*/ 141 w 180"/>
                    <a:gd name="T9" fmla="*/ 100 h 111"/>
                    <a:gd name="T10" fmla="*/ 155 w 180"/>
                    <a:gd name="T11" fmla="*/ 100 h 111"/>
                    <a:gd name="T12" fmla="*/ 155 w 180"/>
                    <a:gd name="T13" fmla="*/ 79 h 111"/>
                    <a:gd name="T14" fmla="*/ 141 w 180"/>
                    <a:gd name="T15" fmla="*/ 79 h 111"/>
                    <a:gd name="T16" fmla="*/ 141 w 180"/>
                    <a:gd name="T17" fmla="*/ 61 h 111"/>
                    <a:gd name="T18" fmla="*/ 90 w 180"/>
                    <a:gd name="T19" fmla="*/ 61 h 111"/>
                    <a:gd name="T20" fmla="*/ 141 w 180"/>
                    <a:gd name="T21" fmla="*/ 61 h 111"/>
                    <a:gd name="T22" fmla="*/ 141 w 180"/>
                    <a:gd name="T23" fmla="*/ 79 h 111"/>
                    <a:gd name="T24" fmla="*/ 126 w 180"/>
                    <a:gd name="T25" fmla="*/ 79 h 111"/>
                    <a:gd name="T26" fmla="*/ 126 w 180"/>
                    <a:gd name="T27" fmla="*/ 100 h 111"/>
                    <a:gd name="T28" fmla="*/ 126 w 180"/>
                    <a:gd name="T29" fmla="*/ 100 h 111"/>
                    <a:gd name="T30" fmla="*/ 141 w 180"/>
                    <a:gd name="T31" fmla="*/ 100 h 111"/>
                    <a:gd name="T32" fmla="*/ 141 w 180"/>
                    <a:gd name="T33" fmla="*/ 111 h 111"/>
                    <a:gd name="T34" fmla="*/ 90 w 180"/>
                    <a:gd name="T35" fmla="*/ 111 h 111"/>
                    <a:gd name="T36" fmla="*/ 90 w 180"/>
                    <a:gd name="T37" fmla="*/ 100 h 111"/>
                    <a:gd name="T38" fmla="*/ 105 w 180"/>
                    <a:gd name="T39" fmla="*/ 100 h 111"/>
                    <a:gd name="T40" fmla="*/ 105 w 180"/>
                    <a:gd name="T41" fmla="*/ 79 h 111"/>
                    <a:gd name="T42" fmla="*/ 90 w 180"/>
                    <a:gd name="T43" fmla="*/ 79 h 111"/>
                    <a:gd name="T44" fmla="*/ 90 w 180"/>
                    <a:gd name="T45" fmla="*/ 61 h 111"/>
                    <a:gd name="T46" fmla="*/ 65 w 180"/>
                    <a:gd name="T47" fmla="*/ 0 h 111"/>
                    <a:gd name="T48" fmla="*/ 65 w 180"/>
                    <a:gd name="T49" fmla="*/ 61 h 111"/>
                    <a:gd name="T50" fmla="*/ 90 w 180"/>
                    <a:gd name="T51" fmla="*/ 61 h 111"/>
                    <a:gd name="T52" fmla="*/ 90 w 180"/>
                    <a:gd name="T53" fmla="*/ 79 h 111"/>
                    <a:gd name="T54" fmla="*/ 76 w 180"/>
                    <a:gd name="T55" fmla="*/ 79 h 111"/>
                    <a:gd name="T56" fmla="*/ 76 w 180"/>
                    <a:gd name="T57" fmla="*/ 100 h 111"/>
                    <a:gd name="T58" fmla="*/ 76 w 180"/>
                    <a:gd name="T59" fmla="*/ 100 h 111"/>
                    <a:gd name="T60" fmla="*/ 90 w 180"/>
                    <a:gd name="T61" fmla="*/ 100 h 111"/>
                    <a:gd name="T62" fmla="*/ 90 w 180"/>
                    <a:gd name="T63" fmla="*/ 111 h 111"/>
                    <a:gd name="T64" fmla="*/ 40 w 180"/>
                    <a:gd name="T65" fmla="*/ 111 h 111"/>
                    <a:gd name="T66" fmla="*/ 40 w 180"/>
                    <a:gd name="T67" fmla="*/ 100 h 111"/>
                    <a:gd name="T68" fmla="*/ 54 w 180"/>
                    <a:gd name="T69" fmla="*/ 100 h 111"/>
                    <a:gd name="T70" fmla="*/ 54 w 180"/>
                    <a:gd name="T71" fmla="*/ 79 h 111"/>
                    <a:gd name="T72" fmla="*/ 40 w 180"/>
                    <a:gd name="T73" fmla="*/ 79 h 111"/>
                    <a:gd name="T74" fmla="*/ 40 w 180"/>
                    <a:gd name="T75" fmla="*/ 0 h 111"/>
                    <a:gd name="T76" fmla="*/ 65 w 180"/>
                    <a:gd name="T77" fmla="*/ 0 h 111"/>
                    <a:gd name="T78" fmla="*/ 40 w 180"/>
                    <a:gd name="T79" fmla="*/ 111 h 111"/>
                    <a:gd name="T80" fmla="*/ 0 w 180"/>
                    <a:gd name="T81" fmla="*/ 111 h 111"/>
                    <a:gd name="T82" fmla="*/ 0 w 180"/>
                    <a:gd name="T83" fmla="*/ 61 h 111"/>
                    <a:gd name="T84" fmla="*/ 22 w 180"/>
                    <a:gd name="T85" fmla="*/ 61 h 111"/>
                    <a:gd name="T86" fmla="*/ 22 w 180"/>
                    <a:gd name="T87" fmla="*/ 0 h 111"/>
                    <a:gd name="T88" fmla="*/ 40 w 180"/>
                    <a:gd name="T89" fmla="*/ 0 h 111"/>
                    <a:gd name="T90" fmla="*/ 40 w 180"/>
                    <a:gd name="T91" fmla="*/ 79 h 111"/>
                    <a:gd name="T92" fmla="*/ 25 w 180"/>
                    <a:gd name="T93" fmla="*/ 79 h 111"/>
                    <a:gd name="T94" fmla="*/ 25 w 180"/>
                    <a:gd name="T95" fmla="*/ 100 h 111"/>
                    <a:gd name="T96" fmla="*/ 25 w 180"/>
                    <a:gd name="T97" fmla="*/ 100 h 111"/>
                    <a:gd name="T98" fmla="*/ 40 w 180"/>
                    <a:gd name="T99" fmla="*/ 100 h 111"/>
                    <a:gd name="T100" fmla="*/ 40 w 180"/>
                    <a:gd name="T10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11">
                      <a:moveTo>
                        <a:pt x="141" y="61"/>
                      </a:moveTo>
                      <a:lnTo>
                        <a:pt x="180" y="61"/>
                      </a:lnTo>
                      <a:lnTo>
                        <a:pt x="180" y="111"/>
                      </a:lnTo>
                      <a:lnTo>
                        <a:pt x="141" y="111"/>
                      </a:lnTo>
                      <a:lnTo>
                        <a:pt x="141" y="100"/>
                      </a:lnTo>
                      <a:lnTo>
                        <a:pt x="155" y="100"/>
                      </a:lnTo>
                      <a:lnTo>
                        <a:pt x="155" y="79"/>
                      </a:lnTo>
                      <a:lnTo>
                        <a:pt x="141" y="79"/>
                      </a:lnTo>
                      <a:lnTo>
                        <a:pt x="141" y="61"/>
                      </a:lnTo>
                      <a:close/>
                      <a:moveTo>
                        <a:pt x="90" y="61"/>
                      </a:moveTo>
                      <a:lnTo>
                        <a:pt x="141" y="61"/>
                      </a:lnTo>
                      <a:lnTo>
                        <a:pt x="141" y="79"/>
                      </a:lnTo>
                      <a:lnTo>
                        <a:pt x="126" y="79"/>
                      </a:lnTo>
                      <a:lnTo>
                        <a:pt x="126" y="100"/>
                      </a:lnTo>
                      <a:lnTo>
                        <a:pt x="126" y="100"/>
                      </a:lnTo>
                      <a:lnTo>
                        <a:pt x="141" y="100"/>
                      </a:lnTo>
                      <a:lnTo>
                        <a:pt x="141" y="111"/>
                      </a:lnTo>
                      <a:lnTo>
                        <a:pt x="90" y="111"/>
                      </a:lnTo>
                      <a:lnTo>
                        <a:pt x="90" y="100"/>
                      </a:lnTo>
                      <a:lnTo>
                        <a:pt x="105" y="100"/>
                      </a:lnTo>
                      <a:lnTo>
                        <a:pt x="105" y="79"/>
                      </a:lnTo>
                      <a:lnTo>
                        <a:pt x="90" y="79"/>
                      </a:lnTo>
                      <a:lnTo>
                        <a:pt x="90" y="61"/>
                      </a:lnTo>
                      <a:close/>
                      <a:moveTo>
                        <a:pt x="65" y="0"/>
                      </a:moveTo>
                      <a:lnTo>
                        <a:pt x="65" y="61"/>
                      </a:lnTo>
                      <a:lnTo>
                        <a:pt x="90" y="61"/>
                      </a:lnTo>
                      <a:lnTo>
                        <a:pt x="90" y="79"/>
                      </a:lnTo>
                      <a:lnTo>
                        <a:pt x="76" y="79"/>
                      </a:lnTo>
                      <a:lnTo>
                        <a:pt x="76" y="100"/>
                      </a:lnTo>
                      <a:lnTo>
                        <a:pt x="76" y="100"/>
                      </a:lnTo>
                      <a:lnTo>
                        <a:pt x="90" y="100"/>
                      </a:lnTo>
                      <a:lnTo>
                        <a:pt x="90" y="111"/>
                      </a:lnTo>
                      <a:lnTo>
                        <a:pt x="40" y="111"/>
                      </a:lnTo>
                      <a:lnTo>
                        <a:pt x="40" y="100"/>
                      </a:lnTo>
                      <a:lnTo>
                        <a:pt x="54" y="100"/>
                      </a:lnTo>
                      <a:lnTo>
                        <a:pt x="54" y="79"/>
                      </a:lnTo>
                      <a:lnTo>
                        <a:pt x="40" y="79"/>
                      </a:lnTo>
                      <a:lnTo>
                        <a:pt x="40" y="0"/>
                      </a:lnTo>
                      <a:lnTo>
                        <a:pt x="65" y="0"/>
                      </a:lnTo>
                      <a:close/>
                      <a:moveTo>
                        <a:pt x="40" y="111"/>
                      </a:moveTo>
                      <a:lnTo>
                        <a:pt x="0" y="111"/>
                      </a:lnTo>
                      <a:lnTo>
                        <a:pt x="0" y="61"/>
                      </a:lnTo>
                      <a:lnTo>
                        <a:pt x="22" y="61"/>
                      </a:lnTo>
                      <a:lnTo>
                        <a:pt x="22" y="0"/>
                      </a:lnTo>
                      <a:lnTo>
                        <a:pt x="40" y="0"/>
                      </a:lnTo>
                      <a:lnTo>
                        <a:pt x="40" y="79"/>
                      </a:lnTo>
                      <a:lnTo>
                        <a:pt x="25" y="79"/>
                      </a:lnTo>
                      <a:lnTo>
                        <a:pt x="25" y="100"/>
                      </a:lnTo>
                      <a:lnTo>
                        <a:pt x="25" y="100"/>
                      </a:lnTo>
                      <a:lnTo>
                        <a:pt x="40" y="100"/>
                      </a:lnTo>
                      <a:lnTo>
                        <a:pt x="40" y="1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4" name="Freeform: Shape 191"/>
                <p:cNvSpPr>
                  <a:spLocks/>
                </p:cNvSpPr>
                <p:nvPr/>
              </p:nvSpPr>
              <p:spPr bwMode="auto">
                <a:xfrm>
                  <a:off x="5342467" y="940414"/>
                  <a:ext cx="296550" cy="93131"/>
                </a:xfrm>
                <a:custGeom>
                  <a:avLst/>
                  <a:gdLst>
                    <a:gd name="T0" fmla="*/ 7 w 242"/>
                    <a:gd name="T1" fmla="*/ 76 h 76"/>
                    <a:gd name="T2" fmla="*/ 0 w 242"/>
                    <a:gd name="T3" fmla="*/ 0 h 76"/>
                    <a:gd name="T4" fmla="*/ 242 w 242"/>
                    <a:gd name="T5" fmla="*/ 0 h 76"/>
                    <a:gd name="T6" fmla="*/ 213 w 242"/>
                    <a:gd name="T7" fmla="*/ 76 h 76"/>
                    <a:gd name="T8" fmla="*/ 7 w 242"/>
                    <a:gd name="T9" fmla="*/ 76 h 76"/>
                  </a:gdLst>
                  <a:ahLst/>
                  <a:cxnLst>
                    <a:cxn ang="0">
                      <a:pos x="T0" y="T1"/>
                    </a:cxn>
                    <a:cxn ang="0">
                      <a:pos x="T2" y="T3"/>
                    </a:cxn>
                    <a:cxn ang="0">
                      <a:pos x="T4" y="T5"/>
                    </a:cxn>
                    <a:cxn ang="0">
                      <a:pos x="T6" y="T7"/>
                    </a:cxn>
                    <a:cxn ang="0">
                      <a:pos x="T8" y="T9"/>
                    </a:cxn>
                  </a:cxnLst>
                  <a:rect l="0" t="0" r="r" b="b"/>
                  <a:pathLst>
                    <a:path w="242" h="76">
                      <a:moveTo>
                        <a:pt x="7" y="76"/>
                      </a:moveTo>
                      <a:lnTo>
                        <a:pt x="0" y="0"/>
                      </a:lnTo>
                      <a:lnTo>
                        <a:pt x="242" y="0"/>
                      </a:lnTo>
                      <a:lnTo>
                        <a:pt x="213" y="76"/>
                      </a:lnTo>
                      <a:lnTo>
                        <a:pt x="7" y="76"/>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5" name="Freeform: Shape 192"/>
                <p:cNvSpPr>
                  <a:spLocks/>
                </p:cNvSpPr>
                <p:nvPr/>
              </p:nvSpPr>
              <p:spPr bwMode="auto">
                <a:xfrm>
                  <a:off x="3664877" y="4235549"/>
                  <a:ext cx="198517" cy="198517"/>
                </a:xfrm>
                <a:custGeom>
                  <a:avLst/>
                  <a:gdLst>
                    <a:gd name="T0" fmla="*/ 22 w 45"/>
                    <a:gd name="T1" fmla="*/ 42 h 45"/>
                    <a:gd name="T2" fmla="*/ 26 w 45"/>
                    <a:gd name="T3" fmla="*/ 42 h 45"/>
                    <a:gd name="T4" fmla="*/ 27 w 45"/>
                    <a:gd name="T5" fmla="*/ 45 h 45"/>
                    <a:gd name="T6" fmla="*/ 35 w 45"/>
                    <a:gd name="T7" fmla="*/ 41 h 45"/>
                    <a:gd name="T8" fmla="*/ 34 w 45"/>
                    <a:gd name="T9" fmla="*/ 38 h 45"/>
                    <a:gd name="T10" fmla="*/ 38 w 45"/>
                    <a:gd name="T11" fmla="*/ 33 h 45"/>
                    <a:gd name="T12" fmla="*/ 42 w 45"/>
                    <a:gd name="T13" fmla="*/ 35 h 45"/>
                    <a:gd name="T14" fmla="*/ 45 w 45"/>
                    <a:gd name="T15" fmla="*/ 27 h 45"/>
                    <a:gd name="T16" fmla="*/ 42 w 45"/>
                    <a:gd name="T17" fmla="*/ 26 h 45"/>
                    <a:gd name="T18" fmla="*/ 41 w 45"/>
                    <a:gd name="T19" fmla="*/ 19 h 45"/>
                    <a:gd name="T20" fmla="*/ 45 w 45"/>
                    <a:gd name="T21" fmla="*/ 17 h 45"/>
                    <a:gd name="T22" fmla="*/ 41 w 45"/>
                    <a:gd name="T23" fmla="*/ 10 h 45"/>
                    <a:gd name="T24" fmla="*/ 38 w 45"/>
                    <a:gd name="T25" fmla="*/ 11 h 45"/>
                    <a:gd name="T26" fmla="*/ 33 w 45"/>
                    <a:gd name="T27" fmla="*/ 6 h 45"/>
                    <a:gd name="T28" fmla="*/ 35 w 45"/>
                    <a:gd name="T29" fmla="*/ 3 h 45"/>
                    <a:gd name="T30" fmla="*/ 27 w 45"/>
                    <a:gd name="T31" fmla="*/ 0 h 45"/>
                    <a:gd name="T32" fmla="*/ 26 w 45"/>
                    <a:gd name="T33" fmla="*/ 3 h 45"/>
                    <a:gd name="T34" fmla="*/ 22 w 45"/>
                    <a:gd name="T35" fmla="*/ 3 h 45"/>
                    <a:gd name="T36" fmla="*/ 22 w 45"/>
                    <a:gd name="T37" fmla="*/ 9 h 45"/>
                    <a:gd name="T38" fmla="*/ 34 w 45"/>
                    <a:gd name="T39" fmla="*/ 17 h 45"/>
                    <a:gd name="T40" fmla="*/ 27 w 45"/>
                    <a:gd name="T41" fmla="*/ 34 h 45"/>
                    <a:gd name="T42" fmla="*/ 22 w 45"/>
                    <a:gd name="T43" fmla="*/ 35 h 45"/>
                    <a:gd name="T44" fmla="*/ 22 w 45"/>
                    <a:gd name="T45" fmla="*/ 35 h 45"/>
                    <a:gd name="T46" fmla="*/ 22 w 45"/>
                    <a:gd name="T47" fmla="*/ 42 h 45"/>
                    <a:gd name="T48" fmla="*/ 3 w 45"/>
                    <a:gd name="T49" fmla="*/ 26 h 45"/>
                    <a:gd name="T50" fmla="*/ 0 w 45"/>
                    <a:gd name="T51" fmla="*/ 27 h 45"/>
                    <a:gd name="T52" fmla="*/ 3 w 45"/>
                    <a:gd name="T53" fmla="*/ 35 h 45"/>
                    <a:gd name="T54" fmla="*/ 6 w 45"/>
                    <a:gd name="T55" fmla="*/ 34 h 45"/>
                    <a:gd name="T56" fmla="*/ 11 w 45"/>
                    <a:gd name="T57" fmla="*/ 38 h 45"/>
                    <a:gd name="T58" fmla="*/ 10 w 45"/>
                    <a:gd name="T59" fmla="*/ 42 h 45"/>
                    <a:gd name="T60" fmla="*/ 18 w 45"/>
                    <a:gd name="T61" fmla="*/ 45 h 45"/>
                    <a:gd name="T62" fmla="*/ 19 w 45"/>
                    <a:gd name="T63" fmla="*/ 42 h 45"/>
                    <a:gd name="T64" fmla="*/ 22 w 45"/>
                    <a:gd name="T65" fmla="*/ 42 h 45"/>
                    <a:gd name="T66" fmla="*/ 22 w 45"/>
                    <a:gd name="T67" fmla="*/ 35 h 45"/>
                    <a:gd name="T68" fmla="*/ 10 w 45"/>
                    <a:gd name="T69" fmla="*/ 28 h 45"/>
                    <a:gd name="T70" fmla="*/ 17 w 45"/>
                    <a:gd name="T71" fmla="*/ 10 h 45"/>
                    <a:gd name="T72" fmla="*/ 17 w 45"/>
                    <a:gd name="T73" fmla="*/ 10 h 45"/>
                    <a:gd name="T74" fmla="*/ 22 w 45"/>
                    <a:gd name="T75" fmla="*/ 9 h 45"/>
                    <a:gd name="T76" fmla="*/ 22 w 45"/>
                    <a:gd name="T77" fmla="*/ 9 h 45"/>
                    <a:gd name="T78" fmla="*/ 22 w 45"/>
                    <a:gd name="T79" fmla="*/ 3 h 45"/>
                    <a:gd name="T80" fmla="*/ 19 w 45"/>
                    <a:gd name="T81" fmla="*/ 3 h 45"/>
                    <a:gd name="T82" fmla="*/ 17 w 45"/>
                    <a:gd name="T83" fmla="*/ 0 h 45"/>
                    <a:gd name="T84" fmla="*/ 10 w 45"/>
                    <a:gd name="T85" fmla="*/ 3 h 45"/>
                    <a:gd name="T86" fmla="*/ 11 w 45"/>
                    <a:gd name="T87" fmla="*/ 7 h 45"/>
                    <a:gd name="T88" fmla="*/ 6 w 45"/>
                    <a:gd name="T89" fmla="*/ 11 h 45"/>
                    <a:gd name="T90" fmla="*/ 3 w 45"/>
                    <a:gd name="T91" fmla="*/ 10 h 45"/>
                    <a:gd name="T92" fmla="*/ 0 w 45"/>
                    <a:gd name="T93" fmla="*/ 18 h 45"/>
                    <a:gd name="T94" fmla="*/ 3 w 45"/>
                    <a:gd name="T95" fmla="*/ 19 h 45"/>
                    <a:gd name="T96" fmla="*/ 3 w 45"/>
                    <a:gd name="T9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5">
                      <a:moveTo>
                        <a:pt x="22" y="42"/>
                      </a:moveTo>
                      <a:cubicBezTo>
                        <a:pt x="24" y="42"/>
                        <a:pt x="25" y="42"/>
                        <a:pt x="26" y="42"/>
                      </a:cubicBezTo>
                      <a:cubicBezTo>
                        <a:pt x="27" y="45"/>
                        <a:pt x="27" y="45"/>
                        <a:pt x="27" y="45"/>
                      </a:cubicBezTo>
                      <a:cubicBezTo>
                        <a:pt x="35" y="41"/>
                        <a:pt x="35" y="41"/>
                        <a:pt x="35" y="41"/>
                      </a:cubicBezTo>
                      <a:cubicBezTo>
                        <a:pt x="34" y="38"/>
                        <a:pt x="34" y="38"/>
                        <a:pt x="34" y="38"/>
                      </a:cubicBezTo>
                      <a:cubicBezTo>
                        <a:pt x="36" y="37"/>
                        <a:pt x="37" y="35"/>
                        <a:pt x="38" y="33"/>
                      </a:cubicBezTo>
                      <a:cubicBezTo>
                        <a:pt x="42" y="35"/>
                        <a:pt x="42" y="35"/>
                        <a:pt x="42" y="35"/>
                      </a:cubicBezTo>
                      <a:cubicBezTo>
                        <a:pt x="45" y="27"/>
                        <a:pt x="45" y="27"/>
                        <a:pt x="45" y="27"/>
                      </a:cubicBezTo>
                      <a:cubicBezTo>
                        <a:pt x="42" y="26"/>
                        <a:pt x="42" y="26"/>
                        <a:pt x="42" y="26"/>
                      </a:cubicBezTo>
                      <a:cubicBezTo>
                        <a:pt x="42" y="23"/>
                        <a:pt x="42" y="21"/>
                        <a:pt x="41" y="19"/>
                      </a:cubicBezTo>
                      <a:cubicBezTo>
                        <a:pt x="45" y="17"/>
                        <a:pt x="45" y="17"/>
                        <a:pt x="45" y="17"/>
                      </a:cubicBezTo>
                      <a:cubicBezTo>
                        <a:pt x="41" y="10"/>
                        <a:pt x="41" y="10"/>
                        <a:pt x="41" y="10"/>
                      </a:cubicBezTo>
                      <a:cubicBezTo>
                        <a:pt x="38" y="11"/>
                        <a:pt x="38" y="11"/>
                        <a:pt x="38" y="11"/>
                      </a:cubicBezTo>
                      <a:cubicBezTo>
                        <a:pt x="37" y="9"/>
                        <a:pt x="35" y="8"/>
                        <a:pt x="33" y="6"/>
                      </a:cubicBezTo>
                      <a:cubicBezTo>
                        <a:pt x="35" y="3"/>
                        <a:pt x="35" y="3"/>
                        <a:pt x="35" y="3"/>
                      </a:cubicBezTo>
                      <a:cubicBezTo>
                        <a:pt x="27" y="0"/>
                        <a:pt x="27" y="0"/>
                        <a:pt x="27" y="0"/>
                      </a:cubicBezTo>
                      <a:cubicBezTo>
                        <a:pt x="26" y="3"/>
                        <a:pt x="26" y="3"/>
                        <a:pt x="26" y="3"/>
                      </a:cubicBezTo>
                      <a:cubicBezTo>
                        <a:pt x="24" y="3"/>
                        <a:pt x="23" y="3"/>
                        <a:pt x="22" y="3"/>
                      </a:cubicBezTo>
                      <a:cubicBezTo>
                        <a:pt x="22" y="9"/>
                        <a:pt x="22" y="9"/>
                        <a:pt x="22" y="9"/>
                      </a:cubicBezTo>
                      <a:cubicBezTo>
                        <a:pt x="28" y="9"/>
                        <a:pt x="32" y="12"/>
                        <a:pt x="34" y="17"/>
                      </a:cubicBezTo>
                      <a:cubicBezTo>
                        <a:pt x="37" y="24"/>
                        <a:pt x="34" y="32"/>
                        <a:pt x="27" y="34"/>
                      </a:cubicBezTo>
                      <a:cubicBezTo>
                        <a:pt x="26" y="35"/>
                        <a:pt x="24" y="35"/>
                        <a:pt x="22" y="35"/>
                      </a:cubicBezTo>
                      <a:cubicBezTo>
                        <a:pt x="22" y="35"/>
                        <a:pt x="22" y="35"/>
                        <a:pt x="22" y="35"/>
                      </a:cubicBezTo>
                      <a:lnTo>
                        <a:pt x="22" y="42"/>
                      </a:lnTo>
                      <a:close/>
                      <a:moveTo>
                        <a:pt x="3" y="26"/>
                      </a:moveTo>
                      <a:cubicBezTo>
                        <a:pt x="0" y="27"/>
                        <a:pt x="0" y="27"/>
                        <a:pt x="0" y="27"/>
                      </a:cubicBezTo>
                      <a:cubicBezTo>
                        <a:pt x="3" y="35"/>
                        <a:pt x="3" y="35"/>
                        <a:pt x="3" y="35"/>
                      </a:cubicBezTo>
                      <a:cubicBezTo>
                        <a:pt x="6" y="34"/>
                        <a:pt x="6" y="34"/>
                        <a:pt x="6" y="34"/>
                      </a:cubicBezTo>
                      <a:cubicBezTo>
                        <a:pt x="8" y="36"/>
                        <a:pt x="9" y="37"/>
                        <a:pt x="11" y="38"/>
                      </a:cubicBezTo>
                      <a:cubicBezTo>
                        <a:pt x="10" y="42"/>
                        <a:pt x="10" y="42"/>
                        <a:pt x="10" y="42"/>
                      </a:cubicBezTo>
                      <a:cubicBezTo>
                        <a:pt x="18" y="45"/>
                        <a:pt x="18" y="45"/>
                        <a:pt x="18" y="45"/>
                      </a:cubicBezTo>
                      <a:cubicBezTo>
                        <a:pt x="19" y="42"/>
                        <a:pt x="19" y="42"/>
                        <a:pt x="19" y="42"/>
                      </a:cubicBezTo>
                      <a:cubicBezTo>
                        <a:pt x="20" y="42"/>
                        <a:pt x="21" y="42"/>
                        <a:pt x="22" y="42"/>
                      </a:cubicBezTo>
                      <a:cubicBezTo>
                        <a:pt x="22" y="35"/>
                        <a:pt x="22" y="35"/>
                        <a:pt x="22" y="35"/>
                      </a:cubicBezTo>
                      <a:cubicBezTo>
                        <a:pt x="17" y="35"/>
                        <a:pt x="12" y="32"/>
                        <a:pt x="10" y="28"/>
                      </a:cubicBezTo>
                      <a:cubicBezTo>
                        <a:pt x="7" y="21"/>
                        <a:pt x="11" y="13"/>
                        <a:pt x="17" y="10"/>
                      </a:cubicBezTo>
                      <a:cubicBezTo>
                        <a:pt x="17" y="10"/>
                        <a:pt x="17" y="10"/>
                        <a:pt x="17" y="10"/>
                      </a:cubicBezTo>
                      <a:cubicBezTo>
                        <a:pt x="19" y="10"/>
                        <a:pt x="21" y="9"/>
                        <a:pt x="22" y="9"/>
                      </a:cubicBezTo>
                      <a:cubicBezTo>
                        <a:pt x="22" y="9"/>
                        <a:pt x="22" y="9"/>
                        <a:pt x="22" y="9"/>
                      </a:cubicBezTo>
                      <a:cubicBezTo>
                        <a:pt x="22" y="3"/>
                        <a:pt x="22" y="3"/>
                        <a:pt x="22" y="3"/>
                      </a:cubicBezTo>
                      <a:cubicBezTo>
                        <a:pt x="21" y="3"/>
                        <a:pt x="20" y="3"/>
                        <a:pt x="19" y="3"/>
                      </a:cubicBezTo>
                      <a:cubicBezTo>
                        <a:pt x="17" y="0"/>
                        <a:pt x="17" y="0"/>
                        <a:pt x="17" y="0"/>
                      </a:cubicBezTo>
                      <a:cubicBezTo>
                        <a:pt x="10" y="3"/>
                        <a:pt x="10" y="3"/>
                        <a:pt x="10" y="3"/>
                      </a:cubicBezTo>
                      <a:cubicBezTo>
                        <a:pt x="11" y="7"/>
                        <a:pt x="11" y="7"/>
                        <a:pt x="11" y="7"/>
                      </a:cubicBezTo>
                      <a:cubicBezTo>
                        <a:pt x="9" y="8"/>
                        <a:pt x="8" y="9"/>
                        <a:pt x="6" y="11"/>
                      </a:cubicBezTo>
                      <a:cubicBezTo>
                        <a:pt x="3" y="10"/>
                        <a:pt x="3" y="10"/>
                        <a:pt x="3" y="10"/>
                      </a:cubicBezTo>
                      <a:cubicBezTo>
                        <a:pt x="0" y="18"/>
                        <a:pt x="0" y="18"/>
                        <a:pt x="0" y="18"/>
                      </a:cubicBezTo>
                      <a:cubicBezTo>
                        <a:pt x="3" y="19"/>
                        <a:pt x="3" y="19"/>
                        <a:pt x="3" y="19"/>
                      </a:cubicBezTo>
                      <a:cubicBezTo>
                        <a:pt x="3" y="21"/>
                        <a:pt x="3" y="24"/>
                        <a:pt x="3" y="26"/>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6" name="Freeform: Shape 193"/>
                <p:cNvSpPr>
                  <a:spLocks/>
                </p:cNvSpPr>
                <p:nvPr/>
              </p:nvSpPr>
              <p:spPr bwMode="auto">
                <a:xfrm>
                  <a:off x="6380391" y="3029743"/>
                  <a:ext cx="110287" cy="106611"/>
                </a:xfrm>
                <a:custGeom>
                  <a:avLst/>
                  <a:gdLst>
                    <a:gd name="T0" fmla="*/ 4 w 25"/>
                    <a:gd name="T1" fmla="*/ 24 h 24"/>
                    <a:gd name="T2" fmla="*/ 8 w 25"/>
                    <a:gd name="T3" fmla="*/ 20 h 24"/>
                    <a:gd name="T4" fmla="*/ 8 w 25"/>
                    <a:gd name="T5" fmla="*/ 20 h 24"/>
                    <a:gd name="T6" fmla="*/ 8 w 25"/>
                    <a:gd name="T7" fmla="*/ 6 h 24"/>
                    <a:gd name="T8" fmla="*/ 23 w 25"/>
                    <a:gd name="T9" fmla="*/ 6 h 24"/>
                    <a:gd name="T10" fmla="*/ 23 w 25"/>
                    <a:gd name="T11" fmla="*/ 16 h 24"/>
                    <a:gd name="T12" fmla="*/ 21 w 25"/>
                    <a:gd name="T13" fmla="*/ 15 h 24"/>
                    <a:gd name="T14" fmla="*/ 17 w 25"/>
                    <a:gd name="T15" fmla="*/ 20 h 24"/>
                    <a:gd name="T16" fmla="*/ 21 w 25"/>
                    <a:gd name="T17" fmla="*/ 24 h 24"/>
                    <a:gd name="T18" fmla="*/ 25 w 25"/>
                    <a:gd name="T19" fmla="*/ 20 h 24"/>
                    <a:gd name="T20" fmla="*/ 25 w 25"/>
                    <a:gd name="T21" fmla="*/ 20 h 24"/>
                    <a:gd name="T22" fmla="*/ 25 w 25"/>
                    <a:gd name="T23" fmla="*/ 20 h 24"/>
                    <a:gd name="T24" fmla="*/ 25 w 25"/>
                    <a:gd name="T25" fmla="*/ 6 h 24"/>
                    <a:gd name="T26" fmla="*/ 25 w 25"/>
                    <a:gd name="T27" fmla="*/ 0 h 24"/>
                    <a:gd name="T28" fmla="*/ 23 w 25"/>
                    <a:gd name="T29" fmla="*/ 0 h 24"/>
                    <a:gd name="T30" fmla="*/ 8 w 25"/>
                    <a:gd name="T31" fmla="*/ 0 h 24"/>
                    <a:gd name="T32" fmla="*/ 6 w 25"/>
                    <a:gd name="T33" fmla="*/ 0 h 24"/>
                    <a:gd name="T34" fmla="*/ 6 w 25"/>
                    <a:gd name="T35" fmla="*/ 6 h 24"/>
                    <a:gd name="T36" fmla="*/ 6 w 25"/>
                    <a:gd name="T37" fmla="*/ 16 h 24"/>
                    <a:gd name="T38" fmla="*/ 4 w 25"/>
                    <a:gd name="T39" fmla="*/ 15 h 24"/>
                    <a:gd name="T40" fmla="*/ 0 w 25"/>
                    <a:gd name="T41" fmla="*/ 20 h 24"/>
                    <a:gd name="T42" fmla="*/ 4 w 25"/>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4">
                      <a:moveTo>
                        <a:pt x="4" y="24"/>
                      </a:moveTo>
                      <a:cubicBezTo>
                        <a:pt x="7" y="24"/>
                        <a:pt x="8" y="22"/>
                        <a:pt x="8" y="20"/>
                      </a:cubicBezTo>
                      <a:cubicBezTo>
                        <a:pt x="8" y="20"/>
                        <a:pt x="8" y="20"/>
                        <a:pt x="8" y="20"/>
                      </a:cubicBezTo>
                      <a:cubicBezTo>
                        <a:pt x="8" y="6"/>
                        <a:pt x="8" y="6"/>
                        <a:pt x="8" y="6"/>
                      </a:cubicBezTo>
                      <a:cubicBezTo>
                        <a:pt x="23" y="6"/>
                        <a:pt x="23" y="6"/>
                        <a:pt x="23" y="6"/>
                      </a:cubicBezTo>
                      <a:cubicBezTo>
                        <a:pt x="23" y="16"/>
                        <a:pt x="23" y="16"/>
                        <a:pt x="23" y="16"/>
                      </a:cubicBezTo>
                      <a:cubicBezTo>
                        <a:pt x="22" y="15"/>
                        <a:pt x="21" y="15"/>
                        <a:pt x="21" y="15"/>
                      </a:cubicBezTo>
                      <a:cubicBezTo>
                        <a:pt x="18" y="15"/>
                        <a:pt x="17" y="17"/>
                        <a:pt x="17" y="20"/>
                      </a:cubicBezTo>
                      <a:cubicBezTo>
                        <a:pt x="17" y="22"/>
                        <a:pt x="18" y="24"/>
                        <a:pt x="21" y="24"/>
                      </a:cubicBezTo>
                      <a:cubicBezTo>
                        <a:pt x="23" y="24"/>
                        <a:pt x="25" y="22"/>
                        <a:pt x="25" y="20"/>
                      </a:cubicBezTo>
                      <a:cubicBezTo>
                        <a:pt x="25" y="20"/>
                        <a:pt x="25" y="20"/>
                        <a:pt x="25" y="20"/>
                      </a:cubicBezTo>
                      <a:cubicBezTo>
                        <a:pt x="25" y="20"/>
                        <a:pt x="25" y="20"/>
                        <a:pt x="25" y="20"/>
                      </a:cubicBezTo>
                      <a:cubicBezTo>
                        <a:pt x="25" y="6"/>
                        <a:pt x="25" y="6"/>
                        <a:pt x="25" y="6"/>
                      </a:cubicBezTo>
                      <a:cubicBezTo>
                        <a:pt x="25" y="0"/>
                        <a:pt x="25" y="0"/>
                        <a:pt x="25" y="0"/>
                      </a:cubicBezTo>
                      <a:cubicBezTo>
                        <a:pt x="23" y="0"/>
                        <a:pt x="23" y="0"/>
                        <a:pt x="23" y="0"/>
                      </a:cubicBezTo>
                      <a:cubicBezTo>
                        <a:pt x="8" y="0"/>
                        <a:pt x="8" y="0"/>
                        <a:pt x="8" y="0"/>
                      </a:cubicBezTo>
                      <a:cubicBezTo>
                        <a:pt x="6" y="0"/>
                        <a:pt x="6" y="0"/>
                        <a:pt x="6" y="0"/>
                      </a:cubicBezTo>
                      <a:cubicBezTo>
                        <a:pt x="6" y="6"/>
                        <a:pt x="6" y="6"/>
                        <a:pt x="6" y="6"/>
                      </a:cubicBezTo>
                      <a:cubicBezTo>
                        <a:pt x="6" y="16"/>
                        <a:pt x="6" y="16"/>
                        <a:pt x="6" y="16"/>
                      </a:cubicBezTo>
                      <a:cubicBezTo>
                        <a:pt x="5" y="15"/>
                        <a:pt x="5" y="15"/>
                        <a:pt x="4" y="15"/>
                      </a:cubicBezTo>
                      <a:cubicBezTo>
                        <a:pt x="2" y="15"/>
                        <a:pt x="0" y="17"/>
                        <a:pt x="0" y="20"/>
                      </a:cubicBezTo>
                      <a:cubicBezTo>
                        <a:pt x="0" y="22"/>
                        <a:pt x="2" y="24"/>
                        <a:pt x="4" y="24"/>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7" name="Freeform: Shape 194"/>
                <p:cNvSpPr>
                  <a:spLocks/>
                </p:cNvSpPr>
                <p:nvPr/>
              </p:nvSpPr>
              <p:spPr bwMode="auto">
                <a:xfrm>
                  <a:off x="6124280" y="1466116"/>
                  <a:ext cx="115189" cy="106611"/>
                </a:xfrm>
                <a:custGeom>
                  <a:avLst/>
                  <a:gdLst>
                    <a:gd name="T0" fmla="*/ 5 w 26"/>
                    <a:gd name="T1" fmla="*/ 24 h 24"/>
                    <a:gd name="T2" fmla="*/ 9 w 26"/>
                    <a:gd name="T3" fmla="*/ 20 h 24"/>
                    <a:gd name="T4" fmla="*/ 9 w 26"/>
                    <a:gd name="T5" fmla="*/ 20 h 24"/>
                    <a:gd name="T6" fmla="*/ 9 w 26"/>
                    <a:gd name="T7" fmla="*/ 6 h 24"/>
                    <a:gd name="T8" fmla="*/ 23 w 26"/>
                    <a:gd name="T9" fmla="*/ 6 h 24"/>
                    <a:gd name="T10" fmla="*/ 23 w 26"/>
                    <a:gd name="T11" fmla="*/ 16 h 24"/>
                    <a:gd name="T12" fmla="*/ 21 w 26"/>
                    <a:gd name="T13" fmla="*/ 15 h 24"/>
                    <a:gd name="T14" fmla="*/ 17 w 26"/>
                    <a:gd name="T15" fmla="*/ 20 h 24"/>
                    <a:gd name="T16" fmla="*/ 21 w 26"/>
                    <a:gd name="T17" fmla="*/ 24 h 24"/>
                    <a:gd name="T18" fmla="*/ 26 w 26"/>
                    <a:gd name="T19" fmla="*/ 20 h 24"/>
                    <a:gd name="T20" fmla="*/ 26 w 26"/>
                    <a:gd name="T21" fmla="*/ 20 h 24"/>
                    <a:gd name="T22" fmla="*/ 26 w 26"/>
                    <a:gd name="T23" fmla="*/ 20 h 24"/>
                    <a:gd name="T24" fmla="*/ 26 w 26"/>
                    <a:gd name="T25" fmla="*/ 6 h 24"/>
                    <a:gd name="T26" fmla="*/ 26 w 26"/>
                    <a:gd name="T27" fmla="*/ 0 h 24"/>
                    <a:gd name="T28" fmla="*/ 23 w 26"/>
                    <a:gd name="T29" fmla="*/ 0 h 24"/>
                    <a:gd name="T30" fmla="*/ 9 w 26"/>
                    <a:gd name="T31" fmla="*/ 0 h 24"/>
                    <a:gd name="T32" fmla="*/ 6 w 26"/>
                    <a:gd name="T33" fmla="*/ 0 h 24"/>
                    <a:gd name="T34" fmla="*/ 6 w 26"/>
                    <a:gd name="T35" fmla="*/ 6 h 24"/>
                    <a:gd name="T36" fmla="*/ 6 w 26"/>
                    <a:gd name="T37" fmla="*/ 16 h 24"/>
                    <a:gd name="T38" fmla="*/ 5 w 26"/>
                    <a:gd name="T39" fmla="*/ 15 h 24"/>
                    <a:gd name="T40" fmla="*/ 0 w 26"/>
                    <a:gd name="T41" fmla="*/ 20 h 24"/>
                    <a:gd name="T42" fmla="*/ 5 w 26"/>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5" y="24"/>
                      </a:moveTo>
                      <a:cubicBezTo>
                        <a:pt x="7" y="24"/>
                        <a:pt x="9" y="22"/>
                        <a:pt x="9" y="20"/>
                      </a:cubicBezTo>
                      <a:cubicBezTo>
                        <a:pt x="9" y="20"/>
                        <a:pt x="9" y="20"/>
                        <a:pt x="9" y="20"/>
                      </a:cubicBezTo>
                      <a:cubicBezTo>
                        <a:pt x="9" y="6"/>
                        <a:pt x="9" y="6"/>
                        <a:pt x="9" y="6"/>
                      </a:cubicBezTo>
                      <a:cubicBezTo>
                        <a:pt x="23" y="6"/>
                        <a:pt x="23" y="6"/>
                        <a:pt x="23" y="6"/>
                      </a:cubicBezTo>
                      <a:cubicBezTo>
                        <a:pt x="23" y="16"/>
                        <a:pt x="23" y="16"/>
                        <a:pt x="23" y="16"/>
                      </a:cubicBezTo>
                      <a:cubicBezTo>
                        <a:pt x="23" y="16"/>
                        <a:pt x="22" y="15"/>
                        <a:pt x="21" y="15"/>
                      </a:cubicBezTo>
                      <a:cubicBezTo>
                        <a:pt x="19" y="15"/>
                        <a:pt x="17" y="17"/>
                        <a:pt x="17" y="20"/>
                      </a:cubicBezTo>
                      <a:cubicBezTo>
                        <a:pt x="17" y="22"/>
                        <a:pt x="19" y="24"/>
                        <a:pt x="21" y="24"/>
                      </a:cubicBezTo>
                      <a:cubicBezTo>
                        <a:pt x="24" y="24"/>
                        <a:pt x="26" y="22"/>
                        <a:pt x="26" y="20"/>
                      </a:cubicBezTo>
                      <a:cubicBezTo>
                        <a:pt x="26" y="20"/>
                        <a:pt x="26" y="20"/>
                        <a:pt x="26" y="20"/>
                      </a:cubicBezTo>
                      <a:cubicBezTo>
                        <a:pt x="26" y="20"/>
                        <a:pt x="26" y="20"/>
                        <a:pt x="26" y="20"/>
                      </a:cubicBezTo>
                      <a:cubicBezTo>
                        <a:pt x="26" y="6"/>
                        <a:pt x="26" y="6"/>
                        <a:pt x="26" y="6"/>
                      </a:cubicBezTo>
                      <a:cubicBezTo>
                        <a:pt x="26" y="0"/>
                        <a:pt x="26" y="0"/>
                        <a:pt x="26" y="0"/>
                      </a:cubicBezTo>
                      <a:cubicBezTo>
                        <a:pt x="23" y="0"/>
                        <a:pt x="23" y="0"/>
                        <a:pt x="23" y="0"/>
                      </a:cubicBezTo>
                      <a:cubicBezTo>
                        <a:pt x="9" y="0"/>
                        <a:pt x="9" y="0"/>
                        <a:pt x="9" y="0"/>
                      </a:cubicBezTo>
                      <a:cubicBezTo>
                        <a:pt x="6" y="0"/>
                        <a:pt x="6" y="0"/>
                        <a:pt x="6" y="0"/>
                      </a:cubicBezTo>
                      <a:cubicBezTo>
                        <a:pt x="6" y="6"/>
                        <a:pt x="6" y="6"/>
                        <a:pt x="6" y="6"/>
                      </a:cubicBezTo>
                      <a:cubicBezTo>
                        <a:pt x="6" y="16"/>
                        <a:pt x="6" y="16"/>
                        <a:pt x="6" y="16"/>
                      </a:cubicBezTo>
                      <a:cubicBezTo>
                        <a:pt x="6" y="16"/>
                        <a:pt x="5" y="15"/>
                        <a:pt x="5" y="15"/>
                      </a:cubicBezTo>
                      <a:cubicBezTo>
                        <a:pt x="2" y="15"/>
                        <a:pt x="0" y="17"/>
                        <a:pt x="0" y="20"/>
                      </a:cubicBezTo>
                      <a:cubicBezTo>
                        <a:pt x="0" y="22"/>
                        <a:pt x="2" y="24"/>
                        <a:pt x="5" y="24"/>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8" name="Freeform: Shape 195"/>
                <p:cNvSpPr>
                  <a:spLocks/>
                </p:cNvSpPr>
                <p:nvPr/>
              </p:nvSpPr>
              <p:spPr bwMode="auto">
                <a:xfrm>
                  <a:off x="2652686" y="2010199"/>
                  <a:ext cx="133570" cy="123767"/>
                </a:xfrm>
                <a:custGeom>
                  <a:avLst/>
                  <a:gdLst>
                    <a:gd name="T0" fmla="*/ 5 w 30"/>
                    <a:gd name="T1" fmla="*/ 28 h 28"/>
                    <a:gd name="T2" fmla="*/ 10 w 30"/>
                    <a:gd name="T3" fmla="*/ 23 h 28"/>
                    <a:gd name="T4" fmla="*/ 10 w 30"/>
                    <a:gd name="T5" fmla="*/ 23 h 28"/>
                    <a:gd name="T6" fmla="*/ 10 w 30"/>
                    <a:gd name="T7" fmla="*/ 6 h 28"/>
                    <a:gd name="T8" fmla="*/ 27 w 30"/>
                    <a:gd name="T9" fmla="*/ 6 h 28"/>
                    <a:gd name="T10" fmla="*/ 27 w 30"/>
                    <a:gd name="T11" fmla="*/ 18 h 28"/>
                    <a:gd name="T12" fmla="*/ 25 w 30"/>
                    <a:gd name="T13" fmla="*/ 18 h 28"/>
                    <a:gd name="T14" fmla="*/ 20 w 30"/>
                    <a:gd name="T15" fmla="*/ 23 h 28"/>
                    <a:gd name="T16" fmla="*/ 25 w 30"/>
                    <a:gd name="T17" fmla="*/ 28 h 28"/>
                    <a:gd name="T18" fmla="*/ 30 w 30"/>
                    <a:gd name="T19" fmla="*/ 23 h 28"/>
                    <a:gd name="T20" fmla="*/ 30 w 30"/>
                    <a:gd name="T21" fmla="*/ 23 h 28"/>
                    <a:gd name="T22" fmla="*/ 30 w 30"/>
                    <a:gd name="T23" fmla="*/ 23 h 28"/>
                    <a:gd name="T24" fmla="*/ 30 w 30"/>
                    <a:gd name="T25" fmla="*/ 6 h 28"/>
                    <a:gd name="T26" fmla="*/ 30 w 30"/>
                    <a:gd name="T27" fmla="*/ 0 h 28"/>
                    <a:gd name="T28" fmla="*/ 27 w 30"/>
                    <a:gd name="T29" fmla="*/ 0 h 28"/>
                    <a:gd name="T30" fmla="*/ 10 w 30"/>
                    <a:gd name="T31" fmla="*/ 0 h 28"/>
                    <a:gd name="T32" fmla="*/ 7 w 30"/>
                    <a:gd name="T33" fmla="*/ 0 h 28"/>
                    <a:gd name="T34" fmla="*/ 7 w 30"/>
                    <a:gd name="T35" fmla="*/ 6 h 28"/>
                    <a:gd name="T36" fmla="*/ 7 w 30"/>
                    <a:gd name="T37" fmla="*/ 18 h 28"/>
                    <a:gd name="T38" fmla="*/ 5 w 30"/>
                    <a:gd name="T39" fmla="*/ 18 h 28"/>
                    <a:gd name="T40" fmla="*/ 0 w 30"/>
                    <a:gd name="T41" fmla="*/ 23 h 28"/>
                    <a:gd name="T42" fmla="*/ 5 w 30"/>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5" y="28"/>
                      </a:moveTo>
                      <a:cubicBezTo>
                        <a:pt x="8" y="28"/>
                        <a:pt x="10" y="26"/>
                        <a:pt x="10" y="23"/>
                      </a:cubicBezTo>
                      <a:cubicBezTo>
                        <a:pt x="10" y="23"/>
                        <a:pt x="10" y="23"/>
                        <a:pt x="10" y="23"/>
                      </a:cubicBezTo>
                      <a:cubicBezTo>
                        <a:pt x="10" y="6"/>
                        <a:pt x="10" y="6"/>
                        <a:pt x="10" y="6"/>
                      </a:cubicBezTo>
                      <a:cubicBezTo>
                        <a:pt x="27" y="6"/>
                        <a:pt x="27" y="6"/>
                        <a:pt x="27" y="6"/>
                      </a:cubicBezTo>
                      <a:cubicBezTo>
                        <a:pt x="27" y="18"/>
                        <a:pt x="27" y="18"/>
                        <a:pt x="27" y="18"/>
                      </a:cubicBezTo>
                      <a:cubicBezTo>
                        <a:pt x="26" y="18"/>
                        <a:pt x="26" y="18"/>
                        <a:pt x="25" y="18"/>
                      </a:cubicBezTo>
                      <a:cubicBezTo>
                        <a:pt x="22" y="18"/>
                        <a:pt x="20" y="20"/>
                        <a:pt x="20" y="23"/>
                      </a:cubicBezTo>
                      <a:cubicBezTo>
                        <a:pt x="20" y="26"/>
                        <a:pt x="22" y="28"/>
                        <a:pt x="25" y="28"/>
                      </a:cubicBezTo>
                      <a:cubicBezTo>
                        <a:pt x="28" y="28"/>
                        <a:pt x="30" y="26"/>
                        <a:pt x="30" y="23"/>
                      </a:cubicBezTo>
                      <a:cubicBezTo>
                        <a:pt x="30" y="23"/>
                        <a:pt x="30" y="23"/>
                        <a:pt x="30" y="23"/>
                      </a:cubicBezTo>
                      <a:cubicBezTo>
                        <a:pt x="30" y="23"/>
                        <a:pt x="30" y="23"/>
                        <a:pt x="30" y="23"/>
                      </a:cubicBezTo>
                      <a:cubicBezTo>
                        <a:pt x="30" y="6"/>
                        <a:pt x="30" y="6"/>
                        <a:pt x="30" y="6"/>
                      </a:cubicBezTo>
                      <a:cubicBezTo>
                        <a:pt x="30" y="0"/>
                        <a:pt x="30" y="0"/>
                        <a:pt x="30" y="0"/>
                      </a:cubicBezTo>
                      <a:cubicBezTo>
                        <a:pt x="27" y="0"/>
                        <a:pt x="27" y="0"/>
                        <a:pt x="27" y="0"/>
                      </a:cubicBezTo>
                      <a:cubicBezTo>
                        <a:pt x="10" y="0"/>
                        <a:pt x="10" y="0"/>
                        <a:pt x="10" y="0"/>
                      </a:cubicBezTo>
                      <a:cubicBezTo>
                        <a:pt x="7" y="0"/>
                        <a:pt x="7" y="0"/>
                        <a:pt x="7" y="0"/>
                      </a:cubicBezTo>
                      <a:cubicBezTo>
                        <a:pt x="7" y="6"/>
                        <a:pt x="7" y="6"/>
                        <a:pt x="7" y="6"/>
                      </a:cubicBezTo>
                      <a:cubicBezTo>
                        <a:pt x="7" y="18"/>
                        <a:pt x="7" y="18"/>
                        <a:pt x="7" y="18"/>
                      </a:cubicBezTo>
                      <a:cubicBezTo>
                        <a:pt x="6" y="18"/>
                        <a:pt x="5" y="18"/>
                        <a:pt x="5" y="18"/>
                      </a:cubicBezTo>
                      <a:cubicBezTo>
                        <a:pt x="2" y="18"/>
                        <a:pt x="0" y="20"/>
                        <a:pt x="0" y="23"/>
                      </a:cubicBezTo>
                      <a:cubicBezTo>
                        <a:pt x="0" y="26"/>
                        <a:pt x="2" y="28"/>
                        <a:pt x="5" y="28"/>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69" name="Freeform: Shape 196"/>
                <p:cNvSpPr>
                  <a:spLocks/>
                </p:cNvSpPr>
                <p:nvPr/>
              </p:nvSpPr>
              <p:spPr bwMode="auto">
                <a:xfrm>
                  <a:off x="3615860" y="4155897"/>
                  <a:ext cx="79652" cy="101709"/>
                </a:xfrm>
                <a:custGeom>
                  <a:avLst/>
                  <a:gdLst>
                    <a:gd name="T0" fmla="*/ 0 w 18"/>
                    <a:gd name="T1" fmla="*/ 0 h 23"/>
                    <a:gd name="T2" fmla="*/ 7 w 18"/>
                    <a:gd name="T3" fmla="*/ 23 h 23"/>
                    <a:gd name="T4" fmla="*/ 18 w 18"/>
                    <a:gd name="T5" fmla="*/ 0 h 23"/>
                    <a:gd name="T6" fmla="*/ 0 w 18"/>
                    <a:gd name="T7" fmla="*/ 0 h 23"/>
                  </a:gdLst>
                  <a:ahLst/>
                  <a:cxnLst>
                    <a:cxn ang="0">
                      <a:pos x="T0" y="T1"/>
                    </a:cxn>
                    <a:cxn ang="0">
                      <a:pos x="T2" y="T3"/>
                    </a:cxn>
                    <a:cxn ang="0">
                      <a:pos x="T4" y="T5"/>
                    </a:cxn>
                    <a:cxn ang="0">
                      <a:pos x="T6" y="T7"/>
                    </a:cxn>
                  </a:cxnLst>
                  <a:rect l="0" t="0" r="r" b="b"/>
                  <a:pathLst>
                    <a:path w="18" h="23">
                      <a:moveTo>
                        <a:pt x="0" y="0"/>
                      </a:moveTo>
                      <a:cubicBezTo>
                        <a:pt x="1" y="9"/>
                        <a:pt x="3" y="17"/>
                        <a:pt x="7" y="23"/>
                      </a:cubicBezTo>
                      <a:cubicBezTo>
                        <a:pt x="13" y="17"/>
                        <a:pt x="18" y="9"/>
                        <a:pt x="18" y="0"/>
                      </a:cubicBezTo>
                      <a:lnTo>
                        <a:pt x="0"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0" name="Freeform: Shape 197"/>
                <p:cNvSpPr>
                  <a:spLocks/>
                </p:cNvSpPr>
                <p:nvPr/>
              </p:nvSpPr>
              <p:spPr bwMode="auto">
                <a:xfrm>
                  <a:off x="3615860" y="4028454"/>
                  <a:ext cx="79652" cy="101709"/>
                </a:xfrm>
                <a:custGeom>
                  <a:avLst/>
                  <a:gdLst>
                    <a:gd name="T0" fmla="*/ 7 w 18"/>
                    <a:gd name="T1" fmla="*/ 0 h 23"/>
                    <a:gd name="T2" fmla="*/ 0 w 18"/>
                    <a:gd name="T3" fmla="*/ 23 h 23"/>
                    <a:gd name="T4" fmla="*/ 18 w 18"/>
                    <a:gd name="T5" fmla="*/ 23 h 23"/>
                    <a:gd name="T6" fmla="*/ 7 w 18"/>
                    <a:gd name="T7" fmla="*/ 0 h 23"/>
                  </a:gdLst>
                  <a:ahLst/>
                  <a:cxnLst>
                    <a:cxn ang="0">
                      <a:pos x="T0" y="T1"/>
                    </a:cxn>
                    <a:cxn ang="0">
                      <a:pos x="T2" y="T3"/>
                    </a:cxn>
                    <a:cxn ang="0">
                      <a:pos x="T4" y="T5"/>
                    </a:cxn>
                    <a:cxn ang="0">
                      <a:pos x="T6" y="T7"/>
                    </a:cxn>
                  </a:cxnLst>
                  <a:rect l="0" t="0" r="r" b="b"/>
                  <a:pathLst>
                    <a:path w="18" h="23">
                      <a:moveTo>
                        <a:pt x="7" y="0"/>
                      </a:moveTo>
                      <a:cubicBezTo>
                        <a:pt x="3" y="6"/>
                        <a:pt x="1" y="14"/>
                        <a:pt x="0" y="23"/>
                      </a:cubicBezTo>
                      <a:cubicBezTo>
                        <a:pt x="18" y="23"/>
                        <a:pt x="18" y="23"/>
                        <a:pt x="18" y="23"/>
                      </a:cubicBezTo>
                      <a:cubicBezTo>
                        <a:pt x="18" y="14"/>
                        <a:pt x="13" y="6"/>
                        <a:pt x="7"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1" name="Freeform: Shape 198"/>
                <p:cNvSpPr>
                  <a:spLocks/>
                </p:cNvSpPr>
                <p:nvPr/>
              </p:nvSpPr>
              <p:spPr bwMode="auto">
                <a:xfrm>
                  <a:off x="3554590" y="3988015"/>
                  <a:ext cx="69849" cy="142148"/>
                </a:xfrm>
                <a:custGeom>
                  <a:avLst/>
                  <a:gdLst>
                    <a:gd name="T0" fmla="*/ 0 w 16"/>
                    <a:gd name="T1" fmla="*/ 0 h 32"/>
                    <a:gd name="T2" fmla="*/ 0 w 16"/>
                    <a:gd name="T3" fmla="*/ 32 h 32"/>
                    <a:gd name="T4" fmla="*/ 8 w 16"/>
                    <a:gd name="T5" fmla="*/ 32 h 32"/>
                    <a:gd name="T6" fmla="*/ 16 w 16"/>
                    <a:gd name="T7" fmla="*/ 5 h 32"/>
                    <a:gd name="T8" fmla="*/ 0 w 16"/>
                    <a:gd name="T9" fmla="*/ 0 h 32"/>
                  </a:gdLst>
                  <a:ahLst/>
                  <a:cxnLst>
                    <a:cxn ang="0">
                      <a:pos x="T0" y="T1"/>
                    </a:cxn>
                    <a:cxn ang="0">
                      <a:pos x="T2" y="T3"/>
                    </a:cxn>
                    <a:cxn ang="0">
                      <a:pos x="T4" y="T5"/>
                    </a:cxn>
                    <a:cxn ang="0">
                      <a:pos x="T6" y="T7"/>
                    </a:cxn>
                    <a:cxn ang="0">
                      <a:pos x="T8" y="T9"/>
                    </a:cxn>
                  </a:cxnLst>
                  <a:rect l="0" t="0" r="r" b="b"/>
                  <a:pathLst>
                    <a:path w="16" h="32">
                      <a:moveTo>
                        <a:pt x="0" y="0"/>
                      </a:moveTo>
                      <a:cubicBezTo>
                        <a:pt x="0" y="32"/>
                        <a:pt x="0" y="32"/>
                        <a:pt x="0" y="32"/>
                      </a:cubicBezTo>
                      <a:cubicBezTo>
                        <a:pt x="8" y="32"/>
                        <a:pt x="8" y="32"/>
                        <a:pt x="8" y="32"/>
                      </a:cubicBezTo>
                      <a:cubicBezTo>
                        <a:pt x="9" y="21"/>
                        <a:pt x="12" y="12"/>
                        <a:pt x="16" y="5"/>
                      </a:cubicBezTo>
                      <a:cubicBezTo>
                        <a:pt x="12" y="2"/>
                        <a:pt x="6" y="0"/>
                        <a:pt x="0"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2" name="Freeform: Shape 199"/>
                <p:cNvSpPr>
                  <a:spLocks/>
                </p:cNvSpPr>
                <p:nvPr/>
              </p:nvSpPr>
              <p:spPr bwMode="auto">
                <a:xfrm>
                  <a:off x="3456557" y="4155897"/>
                  <a:ext cx="71074" cy="142148"/>
                </a:xfrm>
                <a:custGeom>
                  <a:avLst/>
                  <a:gdLst>
                    <a:gd name="T0" fmla="*/ 16 w 16"/>
                    <a:gd name="T1" fmla="*/ 32 h 32"/>
                    <a:gd name="T2" fmla="*/ 16 w 16"/>
                    <a:gd name="T3" fmla="*/ 0 h 32"/>
                    <a:gd name="T4" fmla="*/ 8 w 16"/>
                    <a:gd name="T5" fmla="*/ 0 h 32"/>
                    <a:gd name="T6" fmla="*/ 0 w 16"/>
                    <a:gd name="T7" fmla="*/ 27 h 32"/>
                    <a:gd name="T8" fmla="*/ 16 w 16"/>
                    <a:gd name="T9" fmla="*/ 32 h 32"/>
                  </a:gdLst>
                  <a:ahLst/>
                  <a:cxnLst>
                    <a:cxn ang="0">
                      <a:pos x="T0" y="T1"/>
                    </a:cxn>
                    <a:cxn ang="0">
                      <a:pos x="T2" y="T3"/>
                    </a:cxn>
                    <a:cxn ang="0">
                      <a:pos x="T4" y="T5"/>
                    </a:cxn>
                    <a:cxn ang="0">
                      <a:pos x="T6" y="T7"/>
                    </a:cxn>
                    <a:cxn ang="0">
                      <a:pos x="T8" y="T9"/>
                    </a:cxn>
                  </a:cxnLst>
                  <a:rect l="0" t="0" r="r" b="b"/>
                  <a:pathLst>
                    <a:path w="16" h="32">
                      <a:moveTo>
                        <a:pt x="16" y="32"/>
                      </a:moveTo>
                      <a:cubicBezTo>
                        <a:pt x="16" y="0"/>
                        <a:pt x="16" y="0"/>
                        <a:pt x="16" y="0"/>
                      </a:cubicBezTo>
                      <a:cubicBezTo>
                        <a:pt x="8" y="0"/>
                        <a:pt x="8" y="0"/>
                        <a:pt x="8" y="0"/>
                      </a:cubicBezTo>
                      <a:cubicBezTo>
                        <a:pt x="7" y="11"/>
                        <a:pt x="4" y="20"/>
                        <a:pt x="0" y="27"/>
                      </a:cubicBezTo>
                      <a:cubicBezTo>
                        <a:pt x="5" y="30"/>
                        <a:pt x="10" y="32"/>
                        <a:pt x="16" y="32"/>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3" name="Freeform: Shape 200"/>
                <p:cNvSpPr>
                  <a:spLocks/>
                </p:cNvSpPr>
                <p:nvPr/>
              </p:nvSpPr>
              <p:spPr bwMode="auto">
                <a:xfrm>
                  <a:off x="3456557" y="3988015"/>
                  <a:ext cx="71074" cy="142148"/>
                </a:xfrm>
                <a:custGeom>
                  <a:avLst/>
                  <a:gdLst>
                    <a:gd name="T0" fmla="*/ 8 w 16"/>
                    <a:gd name="T1" fmla="*/ 32 h 32"/>
                    <a:gd name="T2" fmla="*/ 16 w 16"/>
                    <a:gd name="T3" fmla="*/ 32 h 32"/>
                    <a:gd name="T4" fmla="*/ 16 w 16"/>
                    <a:gd name="T5" fmla="*/ 0 h 32"/>
                    <a:gd name="T6" fmla="*/ 0 w 16"/>
                    <a:gd name="T7" fmla="*/ 6 h 32"/>
                    <a:gd name="T8" fmla="*/ 8 w 16"/>
                    <a:gd name="T9" fmla="*/ 32 h 32"/>
                  </a:gdLst>
                  <a:ahLst/>
                  <a:cxnLst>
                    <a:cxn ang="0">
                      <a:pos x="T0" y="T1"/>
                    </a:cxn>
                    <a:cxn ang="0">
                      <a:pos x="T2" y="T3"/>
                    </a:cxn>
                    <a:cxn ang="0">
                      <a:pos x="T4" y="T5"/>
                    </a:cxn>
                    <a:cxn ang="0">
                      <a:pos x="T6" y="T7"/>
                    </a:cxn>
                    <a:cxn ang="0">
                      <a:pos x="T8" y="T9"/>
                    </a:cxn>
                  </a:cxnLst>
                  <a:rect l="0" t="0" r="r" b="b"/>
                  <a:pathLst>
                    <a:path w="16" h="32">
                      <a:moveTo>
                        <a:pt x="8" y="32"/>
                      </a:moveTo>
                      <a:cubicBezTo>
                        <a:pt x="16" y="32"/>
                        <a:pt x="16" y="32"/>
                        <a:pt x="16" y="32"/>
                      </a:cubicBezTo>
                      <a:cubicBezTo>
                        <a:pt x="16" y="0"/>
                        <a:pt x="16" y="0"/>
                        <a:pt x="16" y="0"/>
                      </a:cubicBezTo>
                      <a:cubicBezTo>
                        <a:pt x="10" y="0"/>
                        <a:pt x="5" y="2"/>
                        <a:pt x="0" y="6"/>
                      </a:cubicBezTo>
                      <a:cubicBezTo>
                        <a:pt x="4" y="12"/>
                        <a:pt x="7" y="21"/>
                        <a:pt x="8" y="32"/>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4" name="Freeform: Shape 201"/>
                <p:cNvSpPr>
                  <a:spLocks/>
                </p:cNvSpPr>
                <p:nvPr/>
              </p:nvSpPr>
              <p:spPr bwMode="auto">
                <a:xfrm>
                  <a:off x="3386708" y="4155897"/>
                  <a:ext cx="79652" cy="101709"/>
                </a:xfrm>
                <a:custGeom>
                  <a:avLst/>
                  <a:gdLst>
                    <a:gd name="T0" fmla="*/ 11 w 18"/>
                    <a:gd name="T1" fmla="*/ 23 h 23"/>
                    <a:gd name="T2" fmla="*/ 18 w 18"/>
                    <a:gd name="T3" fmla="*/ 0 h 23"/>
                    <a:gd name="T4" fmla="*/ 0 w 18"/>
                    <a:gd name="T5" fmla="*/ 0 h 23"/>
                    <a:gd name="T6" fmla="*/ 11 w 18"/>
                    <a:gd name="T7" fmla="*/ 23 h 23"/>
                  </a:gdLst>
                  <a:ahLst/>
                  <a:cxnLst>
                    <a:cxn ang="0">
                      <a:pos x="T0" y="T1"/>
                    </a:cxn>
                    <a:cxn ang="0">
                      <a:pos x="T2" y="T3"/>
                    </a:cxn>
                    <a:cxn ang="0">
                      <a:pos x="T4" y="T5"/>
                    </a:cxn>
                    <a:cxn ang="0">
                      <a:pos x="T6" y="T7"/>
                    </a:cxn>
                  </a:cxnLst>
                  <a:rect l="0" t="0" r="r" b="b"/>
                  <a:pathLst>
                    <a:path w="18" h="23">
                      <a:moveTo>
                        <a:pt x="11" y="23"/>
                      </a:moveTo>
                      <a:cubicBezTo>
                        <a:pt x="15" y="17"/>
                        <a:pt x="18" y="9"/>
                        <a:pt x="18" y="0"/>
                      </a:cubicBezTo>
                      <a:cubicBezTo>
                        <a:pt x="0" y="0"/>
                        <a:pt x="0" y="0"/>
                        <a:pt x="0" y="0"/>
                      </a:cubicBezTo>
                      <a:cubicBezTo>
                        <a:pt x="1" y="9"/>
                        <a:pt x="5" y="17"/>
                        <a:pt x="11" y="23"/>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5" name="Freeform: Shape 202"/>
                <p:cNvSpPr>
                  <a:spLocks/>
                </p:cNvSpPr>
                <p:nvPr/>
              </p:nvSpPr>
              <p:spPr bwMode="auto">
                <a:xfrm>
                  <a:off x="3386708" y="4028454"/>
                  <a:ext cx="79652" cy="101709"/>
                </a:xfrm>
                <a:custGeom>
                  <a:avLst/>
                  <a:gdLst>
                    <a:gd name="T0" fmla="*/ 11 w 18"/>
                    <a:gd name="T1" fmla="*/ 0 h 23"/>
                    <a:gd name="T2" fmla="*/ 0 w 18"/>
                    <a:gd name="T3" fmla="*/ 23 h 23"/>
                    <a:gd name="T4" fmla="*/ 18 w 18"/>
                    <a:gd name="T5" fmla="*/ 23 h 23"/>
                    <a:gd name="T6" fmla="*/ 11 w 18"/>
                    <a:gd name="T7" fmla="*/ 0 h 23"/>
                  </a:gdLst>
                  <a:ahLst/>
                  <a:cxnLst>
                    <a:cxn ang="0">
                      <a:pos x="T0" y="T1"/>
                    </a:cxn>
                    <a:cxn ang="0">
                      <a:pos x="T2" y="T3"/>
                    </a:cxn>
                    <a:cxn ang="0">
                      <a:pos x="T4" y="T5"/>
                    </a:cxn>
                    <a:cxn ang="0">
                      <a:pos x="T6" y="T7"/>
                    </a:cxn>
                  </a:cxnLst>
                  <a:rect l="0" t="0" r="r" b="b"/>
                  <a:pathLst>
                    <a:path w="18" h="23">
                      <a:moveTo>
                        <a:pt x="11" y="0"/>
                      </a:moveTo>
                      <a:cubicBezTo>
                        <a:pt x="5" y="6"/>
                        <a:pt x="1" y="14"/>
                        <a:pt x="0" y="23"/>
                      </a:cubicBezTo>
                      <a:cubicBezTo>
                        <a:pt x="18" y="23"/>
                        <a:pt x="18" y="23"/>
                        <a:pt x="18" y="23"/>
                      </a:cubicBezTo>
                      <a:cubicBezTo>
                        <a:pt x="18" y="14"/>
                        <a:pt x="15" y="6"/>
                        <a:pt x="11" y="0"/>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6" name="Freeform: Shape 203"/>
                <p:cNvSpPr>
                  <a:spLocks/>
                </p:cNvSpPr>
                <p:nvPr/>
              </p:nvSpPr>
              <p:spPr bwMode="auto">
                <a:xfrm>
                  <a:off x="3554590" y="4155897"/>
                  <a:ext cx="69849" cy="142148"/>
                </a:xfrm>
                <a:custGeom>
                  <a:avLst/>
                  <a:gdLst>
                    <a:gd name="T0" fmla="*/ 0 w 16"/>
                    <a:gd name="T1" fmla="*/ 32 h 32"/>
                    <a:gd name="T2" fmla="*/ 16 w 16"/>
                    <a:gd name="T3" fmla="*/ 27 h 32"/>
                    <a:gd name="T4" fmla="*/ 8 w 16"/>
                    <a:gd name="T5" fmla="*/ 0 h 32"/>
                    <a:gd name="T6" fmla="*/ 0 w 16"/>
                    <a:gd name="T7" fmla="*/ 0 h 32"/>
                    <a:gd name="T8" fmla="*/ 0 w 16"/>
                    <a:gd name="T9" fmla="*/ 32 h 32"/>
                  </a:gdLst>
                  <a:ahLst/>
                  <a:cxnLst>
                    <a:cxn ang="0">
                      <a:pos x="T0" y="T1"/>
                    </a:cxn>
                    <a:cxn ang="0">
                      <a:pos x="T2" y="T3"/>
                    </a:cxn>
                    <a:cxn ang="0">
                      <a:pos x="T4" y="T5"/>
                    </a:cxn>
                    <a:cxn ang="0">
                      <a:pos x="T6" y="T7"/>
                    </a:cxn>
                    <a:cxn ang="0">
                      <a:pos x="T8" y="T9"/>
                    </a:cxn>
                  </a:cxnLst>
                  <a:rect l="0" t="0" r="r" b="b"/>
                  <a:pathLst>
                    <a:path w="16" h="32">
                      <a:moveTo>
                        <a:pt x="0" y="32"/>
                      </a:moveTo>
                      <a:cubicBezTo>
                        <a:pt x="6" y="32"/>
                        <a:pt x="12" y="30"/>
                        <a:pt x="16" y="27"/>
                      </a:cubicBezTo>
                      <a:cubicBezTo>
                        <a:pt x="12" y="20"/>
                        <a:pt x="9" y="11"/>
                        <a:pt x="8" y="0"/>
                      </a:cubicBezTo>
                      <a:cubicBezTo>
                        <a:pt x="0" y="0"/>
                        <a:pt x="0" y="0"/>
                        <a:pt x="0" y="0"/>
                      </a:cubicBezTo>
                      <a:lnTo>
                        <a:pt x="0" y="3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7" name="Freeform: Shape 204"/>
                <p:cNvSpPr>
                  <a:spLocks/>
                </p:cNvSpPr>
                <p:nvPr/>
              </p:nvSpPr>
              <p:spPr bwMode="auto">
                <a:xfrm>
                  <a:off x="3152654" y="3882630"/>
                  <a:ext cx="207095" cy="198517"/>
                </a:xfrm>
                <a:custGeom>
                  <a:avLst/>
                  <a:gdLst>
                    <a:gd name="T0" fmla="*/ 34 w 47"/>
                    <a:gd name="T1" fmla="*/ 27 h 45"/>
                    <a:gd name="T2" fmla="*/ 32 w 47"/>
                    <a:gd name="T3" fmla="*/ 5 h 45"/>
                    <a:gd name="T4" fmla="*/ 19 w 47"/>
                    <a:gd name="T5" fmla="*/ 0 h 45"/>
                    <a:gd name="T6" fmla="*/ 19 w 47"/>
                    <a:gd name="T7" fmla="*/ 15 h 45"/>
                    <a:gd name="T8" fmla="*/ 30 w 47"/>
                    <a:gd name="T9" fmla="*/ 15 h 45"/>
                    <a:gd name="T10" fmla="*/ 30 w 47"/>
                    <a:gd name="T11" fmla="*/ 21 h 45"/>
                    <a:gd name="T12" fmla="*/ 30 w 47"/>
                    <a:gd name="T13" fmla="*/ 21 h 45"/>
                    <a:gd name="T14" fmla="*/ 30 w 47"/>
                    <a:gd name="T15" fmla="*/ 21 h 45"/>
                    <a:gd name="T16" fmla="*/ 19 w 47"/>
                    <a:gd name="T17" fmla="*/ 21 h 45"/>
                    <a:gd name="T18" fmla="*/ 19 w 47"/>
                    <a:gd name="T19" fmla="*/ 36 h 45"/>
                    <a:gd name="T20" fmla="*/ 28 w 47"/>
                    <a:gd name="T21" fmla="*/ 33 h 45"/>
                    <a:gd name="T22" fmla="*/ 41 w 47"/>
                    <a:gd name="T23" fmla="*/ 45 h 45"/>
                    <a:gd name="T24" fmla="*/ 47 w 47"/>
                    <a:gd name="T25" fmla="*/ 40 h 45"/>
                    <a:gd name="T26" fmla="*/ 34 w 47"/>
                    <a:gd name="T27" fmla="*/ 27 h 45"/>
                    <a:gd name="T28" fmla="*/ 19 w 47"/>
                    <a:gd name="T29" fmla="*/ 0 h 45"/>
                    <a:gd name="T30" fmla="*/ 7 w 47"/>
                    <a:gd name="T31" fmla="*/ 5 h 45"/>
                    <a:gd name="T32" fmla="*/ 7 w 47"/>
                    <a:gd name="T33" fmla="*/ 30 h 45"/>
                    <a:gd name="T34" fmla="*/ 19 w 47"/>
                    <a:gd name="T35" fmla="*/ 36 h 45"/>
                    <a:gd name="T36" fmla="*/ 19 w 47"/>
                    <a:gd name="T37" fmla="*/ 21 h 45"/>
                    <a:gd name="T38" fmla="*/ 8 w 47"/>
                    <a:gd name="T39" fmla="*/ 21 h 45"/>
                    <a:gd name="T40" fmla="*/ 8 w 47"/>
                    <a:gd name="T41" fmla="*/ 15 h 45"/>
                    <a:gd name="T42" fmla="*/ 19 w 47"/>
                    <a:gd name="T43" fmla="*/ 15 h 45"/>
                    <a:gd name="T44" fmla="*/ 19 w 47"/>
                    <a:gd name="T4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4" y="27"/>
                      </a:moveTo>
                      <a:cubicBezTo>
                        <a:pt x="38" y="20"/>
                        <a:pt x="38" y="11"/>
                        <a:pt x="32" y="5"/>
                      </a:cubicBezTo>
                      <a:cubicBezTo>
                        <a:pt x="28" y="2"/>
                        <a:pt x="24" y="0"/>
                        <a:pt x="19" y="0"/>
                      </a:cubicBezTo>
                      <a:cubicBezTo>
                        <a:pt x="19" y="15"/>
                        <a:pt x="19" y="15"/>
                        <a:pt x="19" y="15"/>
                      </a:cubicBezTo>
                      <a:cubicBezTo>
                        <a:pt x="30" y="15"/>
                        <a:pt x="30" y="15"/>
                        <a:pt x="30" y="15"/>
                      </a:cubicBezTo>
                      <a:cubicBezTo>
                        <a:pt x="30" y="21"/>
                        <a:pt x="30" y="21"/>
                        <a:pt x="30" y="21"/>
                      </a:cubicBezTo>
                      <a:cubicBezTo>
                        <a:pt x="30" y="21"/>
                        <a:pt x="30" y="21"/>
                        <a:pt x="30" y="21"/>
                      </a:cubicBezTo>
                      <a:cubicBezTo>
                        <a:pt x="30" y="21"/>
                        <a:pt x="30" y="21"/>
                        <a:pt x="30" y="21"/>
                      </a:cubicBezTo>
                      <a:cubicBezTo>
                        <a:pt x="19" y="21"/>
                        <a:pt x="19" y="21"/>
                        <a:pt x="19" y="21"/>
                      </a:cubicBezTo>
                      <a:cubicBezTo>
                        <a:pt x="19" y="36"/>
                        <a:pt x="19" y="36"/>
                        <a:pt x="19" y="36"/>
                      </a:cubicBezTo>
                      <a:cubicBezTo>
                        <a:pt x="22" y="36"/>
                        <a:pt x="26" y="35"/>
                        <a:pt x="28" y="33"/>
                      </a:cubicBezTo>
                      <a:cubicBezTo>
                        <a:pt x="41" y="45"/>
                        <a:pt x="41" y="45"/>
                        <a:pt x="41" y="45"/>
                      </a:cubicBezTo>
                      <a:cubicBezTo>
                        <a:pt x="47" y="40"/>
                        <a:pt x="47" y="40"/>
                        <a:pt x="47" y="40"/>
                      </a:cubicBezTo>
                      <a:lnTo>
                        <a:pt x="34" y="27"/>
                      </a:lnTo>
                      <a:close/>
                      <a:moveTo>
                        <a:pt x="19" y="0"/>
                      </a:moveTo>
                      <a:cubicBezTo>
                        <a:pt x="15" y="0"/>
                        <a:pt x="10" y="2"/>
                        <a:pt x="7" y="5"/>
                      </a:cubicBezTo>
                      <a:cubicBezTo>
                        <a:pt x="0" y="12"/>
                        <a:pt x="0" y="23"/>
                        <a:pt x="7" y="30"/>
                      </a:cubicBezTo>
                      <a:cubicBezTo>
                        <a:pt x="10" y="34"/>
                        <a:pt x="15" y="36"/>
                        <a:pt x="19" y="36"/>
                      </a:cubicBezTo>
                      <a:cubicBezTo>
                        <a:pt x="19" y="21"/>
                        <a:pt x="19" y="21"/>
                        <a:pt x="19" y="21"/>
                      </a:cubicBezTo>
                      <a:cubicBezTo>
                        <a:pt x="8" y="21"/>
                        <a:pt x="8" y="21"/>
                        <a:pt x="8" y="21"/>
                      </a:cubicBezTo>
                      <a:cubicBezTo>
                        <a:pt x="8" y="15"/>
                        <a:pt x="8" y="15"/>
                        <a:pt x="8" y="15"/>
                      </a:cubicBezTo>
                      <a:cubicBezTo>
                        <a:pt x="19" y="15"/>
                        <a:pt x="19" y="15"/>
                        <a:pt x="19" y="15"/>
                      </a:cubicBezTo>
                      <a:lnTo>
                        <a:pt x="1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78" name="Rectangle 205"/>
                <p:cNvSpPr>
                  <a:spLocks/>
                </p:cNvSpPr>
                <p:nvPr/>
              </p:nvSpPr>
              <p:spPr bwMode="auto">
                <a:xfrm>
                  <a:off x="4221214" y="4266184"/>
                  <a:ext cx="30635" cy="216898"/>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79" name="Rectangle 206"/>
                <p:cNvSpPr>
                  <a:spLocks/>
                </p:cNvSpPr>
                <p:nvPr/>
              </p:nvSpPr>
              <p:spPr bwMode="auto">
                <a:xfrm>
                  <a:off x="4172198" y="4386274"/>
                  <a:ext cx="35537" cy="96808"/>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0" name="Rectangle 207"/>
                <p:cNvSpPr>
                  <a:spLocks/>
                </p:cNvSpPr>
                <p:nvPr/>
              </p:nvSpPr>
              <p:spPr bwMode="auto">
                <a:xfrm>
                  <a:off x="4128083" y="4298045"/>
                  <a:ext cx="30635" cy="185037"/>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1" name="Rectangle 208"/>
                <p:cNvSpPr>
                  <a:spLocks/>
                </p:cNvSpPr>
                <p:nvPr/>
              </p:nvSpPr>
              <p:spPr bwMode="auto">
                <a:xfrm>
                  <a:off x="4079066" y="4354414"/>
                  <a:ext cx="31861" cy="128668"/>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2" name="Rectangle 209"/>
                <p:cNvSpPr>
                  <a:spLocks/>
                </p:cNvSpPr>
                <p:nvPr/>
              </p:nvSpPr>
              <p:spPr bwMode="auto">
                <a:xfrm>
                  <a:off x="4031275" y="4337258"/>
                  <a:ext cx="35537" cy="145824"/>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3" name="Rectangle 210"/>
                <p:cNvSpPr>
                  <a:spLocks/>
                </p:cNvSpPr>
                <p:nvPr/>
              </p:nvSpPr>
              <p:spPr bwMode="auto">
                <a:xfrm>
                  <a:off x="4221214" y="4244126"/>
                  <a:ext cx="30635" cy="13480"/>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4" name="Rectangle 211"/>
                <p:cNvSpPr>
                  <a:spLocks/>
                </p:cNvSpPr>
                <p:nvPr/>
              </p:nvSpPr>
              <p:spPr bwMode="auto">
                <a:xfrm>
                  <a:off x="4128083" y="4275987"/>
                  <a:ext cx="30635" cy="17156"/>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5" name="Rectangle 212"/>
                <p:cNvSpPr>
                  <a:spLocks/>
                </p:cNvSpPr>
                <p:nvPr/>
              </p:nvSpPr>
              <p:spPr bwMode="auto">
                <a:xfrm>
                  <a:off x="4079066" y="4332356"/>
                  <a:ext cx="31861" cy="18381"/>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6" name="Rectangle 213"/>
                <p:cNvSpPr>
                  <a:spLocks/>
                </p:cNvSpPr>
                <p:nvPr/>
              </p:nvSpPr>
              <p:spPr bwMode="auto">
                <a:xfrm>
                  <a:off x="4031275" y="4315200"/>
                  <a:ext cx="35537" cy="13480"/>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7" name="Rectangle 214"/>
                <p:cNvSpPr>
                  <a:spLocks/>
                </p:cNvSpPr>
                <p:nvPr/>
              </p:nvSpPr>
              <p:spPr bwMode="auto">
                <a:xfrm>
                  <a:off x="4172198" y="4359315"/>
                  <a:ext cx="35537" cy="17156"/>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miter lim="800000"/>
                      <a:headEnd/>
                      <a:tailEnd/>
                    </a14:hiddenLine>
                  </a:ext>
                </a:extLst>
              </p:spPr>
              <p:txBody>
                <a:bodyPr anchor="ctr"/>
                <a:lstStyle/>
                <a:p>
                  <a:pPr algn="ctr"/>
                  <a:endParaRPr>
                    <a:cs typeface="+mn-ea"/>
                    <a:sym typeface="+mn-lt"/>
                  </a:endParaRPr>
                </a:p>
              </p:txBody>
            </p:sp>
            <p:sp>
              <p:nvSpPr>
                <p:cNvPr id="188" name="Freeform: Shape 215"/>
                <p:cNvSpPr>
                  <a:spLocks/>
                </p:cNvSpPr>
                <p:nvPr/>
              </p:nvSpPr>
              <p:spPr bwMode="auto">
                <a:xfrm>
                  <a:off x="4901318" y="4345836"/>
                  <a:ext cx="286747" cy="132345"/>
                </a:xfrm>
                <a:custGeom>
                  <a:avLst/>
                  <a:gdLst>
                    <a:gd name="T0" fmla="*/ 209 w 234"/>
                    <a:gd name="T1" fmla="*/ 15 h 108"/>
                    <a:gd name="T2" fmla="*/ 191 w 234"/>
                    <a:gd name="T3" fmla="*/ 108 h 108"/>
                    <a:gd name="T4" fmla="*/ 198 w 234"/>
                    <a:gd name="T5" fmla="*/ 15 h 108"/>
                    <a:gd name="T6" fmla="*/ 202 w 234"/>
                    <a:gd name="T7" fmla="*/ 47 h 108"/>
                    <a:gd name="T8" fmla="*/ 191 w 234"/>
                    <a:gd name="T9" fmla="*/ 76 h 108"/>
                    <a:gd name="T10" fmla="*/ 176 w 234"/>
                    <a:gd name="T11" fmla="*/ 108 h 108"/>
                    <a:gd name="T12" fmla="*/ 176 w 234"/>
                    <a:gd name="T13" fmla="*/ 108 h 108"/>
                    <a:gd name="T14" fmla="*/ 187 w 234"/>
                    <a:gd name="T15" fmla="*/ 36 h 108"/>
                    <a:gd name="T16" fmla="*/ 180 w 234"/>
                    <a:gd name="T17" fmla="*/ 65 h 108"/>
                    <a:gd name="T18" fmla="*/ 176 w 234"/>
                    <a:gd name="T19" fmla="*/ 108 h 108"/>
                    <a:gd name="T20" fmla="*/ 176 w 234"/>
                    <a:gd name="T21" fmla="*/ 0 h 108"/>
                    <a:gd name="T22" fmla="*/ 162 w 234"/>
                    <a:gd name="T23" fmla="*/ 65 h 108"/>
                    <a:gd name="T24" fmla="*/ 166 w 234"/>
                    <a:gd name="T25" fmla="*/ 15 h 108"/>
                    <a:gd name="T26" fmla="*/ 162 w 234"/>
                    <a:gd name="T27" fmla="*/ 108 h 108"/>
                    <a:gd name="T28" fmla="*/ 162 w 234"/>
                    <a:gd name="T29" fmla="*/ 0 h 108"/>
                    <a:gd name="T30" fmla="*/ 148 w 234"/>
                    <a:gd name="T31" fmla="*/ 36 h 108"/>
                    <a:gd name="T32" fmla="*/ 151 w 234"/>
                    <a:gd name="T33" fmla="*/ 65 h 108"/>
                    <a:gd name="T34" fmla="*/ 148 w 234"/>
                    <a:gd name="T35" fmla="*/ 108 h 108"/>
                    <a:gd name="T36" fmla="*/ 148 w 234"/>
                    <a:gd name="T37" fmla="*/ 0 h 108"/>
                    <a:gd name="T38" fmla="*/ 129 w 234"/>
                    <a:gd name="T39" fmla="*/ 65 h 108"/>
                    <a:gd name="T40" fmla="*/ 137 w 234"/>
                    <a:gd name="T41" fmla="*/ 15 h 108"/>
                    <a:gd name="T42" fmla="*/ 129 w 234"/>
                    <a:gd name="T43" fmla="*/ 108 h 108"/>
                    <a:gd name="T44" fmla="*/ 129 w 234"/>
                    <a:gd name="T45" fmla="*/ 0 h 108"/>
                    <a:gd name="T46" fmla="*/ 115 w 234"/>
                    <a:gd name="T47" fmla="*/ 36 h 108"/>
                    <a:gd name="T48" fmla="*/ 122 w 234"/>
                    <a:gd name="T49" fmla="*/ 65 h 108"/>
                    <a:gd name="T50" fmla="*/ 115 w 234"/>
                    <a:gd name="T51" fmla="*/ 108 h 108"/>
                    <a:gd name="T52" fmla="*/ 115 w 234"/>
                    <a:gd name="T53" fmla="*/ 0 h 108"/>
                    <a:gd name="T54" fmla="*/ 101 w 234"/>
                    <a:gd name="T55" fmla="*/ 65 h 108"/>
                    <a:gd name="T56" fmla="*/ 104 w 234"/>
                    <a:gd name="T57" fmla="*/ 15 h 108"/>
                    <a:gd name="T58" fmla="*/ 101 w 234"/>
                    <a:gd name="T59" fmla="*/ 108 h 108"/>
                    <a:gd name="T60" fmla="*/ 101 w 234"/>
                    <a:gd name="T61" fmla="*/ 0 h 108"/>
                    <a:gd name="T62" fmla="*/ 86 w 234"/>
                    <a:gd name="T63" fmla="*/ 36 h 108"/>
                    <a:gd name="T64" fmla="*/ 90 w 234"/>
                    <a:gd name="T65" fmla="*/ 65 h 108"/>
                    <a:gd name="T66" fmla="*/ 86 w 234"/>
                    <a:gd name="T67" fmla="*/ 108 h 108"/>
                    <a:gd name="T68" fmla="*/ 86 w 234"/>
                    <a:gd name="T69" fmla="*/ 0 h 108"/>
                    <a:gd name="T70" fmla="*/ 68 w 234"/>
                    <a:gd name="T71" fmla="*/ 65 h 108"/>
                    <a:gd name="T72" fmla="*/ 75 w 234"/>
                    <a:gd name="T73" fmla="*/ 15 h 108"/>
                    <a:gd name="T74" fmla="*/ 68 w 234"/>
                    <a:gd name="T75" fmla="*/ 108 h 108"/>
                    <a:gd name="T76" fmla="*/ 68 w 234"/>
                    <a:gd name="T77" fmla="*/ 0 h 108"/>
                    <a:gd name="T78" fmla="*/ 54 w 234"/>
                    <a:gd name="T79" fmla="*/ 36 h 108"/>
                    <a:gd name="T80" fmla="*/ 61 w 234"/>
                    <a:gd name="T81" fmla="*/ 65 h 108"/>
                    <a:gd name="T82" fmla="*/ 54 w 234"/>
                    <a:gd name="T83" fmla="*/ 108 h 108"/>
                    <a:gd name="T84" fmla="*/ 54 w 234"/>
                    <a:gd name="T85" fmla="*/ 0 h 108"/>
                    <a:gd name="T86" fmla="*/ 39 w 234"/>
                    <a:gd name="T87" fmla="*/ 65 h 108"/>
                    <a:gd name="T88" fmla="*/ 43 w 234"/>
                    <a:gd name="T89" fmla="*/ 15 h 108"/>
                    <a:gd name="T90" fmla="*/ 39 w 234"/>
                    <a:gd name="T91" fmla="*/ 108 h 108"/>
                    <a:gd name="T92" fmla="*/ 39 w 234"/>
                    <a:gd name="T93" fmla="*/ 65 h 108"/>
                    <a:gd name="T94" fmla="*/ 39 w 234"/>
                    <a:gd name="T95" fmla="*/ 0 h 108"/>
                    <a:gd name="T96" fmla="*/ 25 w 234"/>
                    <a:gd name="T97" fmla="*/ 36 h 108"/>
                    <a:gd name="T98" fmla="*/ 14 w 234"/>
                    <a:gd name="T99" fmla="*/ 36 h 108"/>
                    <a:gd name="T100" fmla="*/ 0 w 234"/>
                    <a:gd name="T10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08">
                      <a:moveTo>
                        <a:pt x="209" y="108"/>
                      </a:moveTo>
                      <a:lnTo>
                        <a:pt x="234" y="108"/>
                      </a:lnTo>
                      <a:lnTo>
                        <a:pt x="234" y="0"/>
                      </a:lnTo>
                      <a:lnTo>
                        <a:pt x="209" y="0"/>
                      </a:lnTo>
                      <a:lnTo>
                        <a:pt x="209" y="15"/>
                      </a:lnTo>
                      <a:lnTo>
                        <a:pt x="216" y="15"/>
                      </a:lnTo>
                      <a:lnTo>
                        <a:pt x="216" y="36"/>
                      </a:lnTo>
                      <a:lnTo>
                        <a:pt x="209" y="36"/>
                      </a:lnTo>
                      <a:lnTo>
                        <a:pt x="209" y="108"/>
                      </a:lnTo>
                      <a:close/>
                      <a:moveTo>
                        <a:pt x="191" y="108"/>
                      </a:moveTo>
                      <a:lnTo>
                        <a:pt x="209" y="108"/>
                      </a:lnTo>
                      <a:lnTo>
                        <a:pt x="209" y="36"/>
                      </a:lnTo>
                      <a:lnTo>
                        <a:pt x="198" y="36"/>
                      </a:lnTo>
                      <a:lnTo>
                        <a:pt x="198" y="15"/>
                      </a:lnTo>
                      <a:lnTo>
                        <a:pt x="198" y="15"/>
                      </a:lnTo>
                      <a:lnTo>
                        <a:pt x="209" y="15"/>
                      </a:lnTo>
                      <a:lnTo>
                        <a:pt x="209" y="0"/>
                      </a:lnTo>
                      <a:lnTo>
                        <a:pt x="191" y="0"/>
                      </a:lnTo>
                      <a:lnTo>
                        <a:pt x="191" y="47"/>
                      </a:lnTo>
                      <a:lnTo>
                        <a:pt x="202" y="47"/>
                      </a:lnTo>
                      <a:lnTo>
                        <a:pt x="202" y="65"/>
                      </a:lnTo>
                      <a:lnTo>
                        <a:pt x="202" y="65"/>
                      </a:lnTo>
                      <a:lnTo>
                        <a:pt x="191" y="65"/>
                      </a:lnTo>
                      <a:lnTo>
                        <a:pt x="191" y="76"/>
                      </a:lnTo>
                      <a:lnTo>
                        <a:pt x="191" y="76"/>
                      </a:lnTo>
                      <a:lnTo>
                        <a:pt x="191" y="98"/>
                      </a:lnTo>
                      <a:lnTo>
                        <a:pt x="191" y="98"/>
                      </a:lnTo>
                      <a:lnTo>
                        <a:pt x="191" y="98"/>
                      </a:lnTo>
                      <a:lnTo>
                        <a:pt x="191" y="108"/>
                      </a:lnTo>
                      <a:close/>
                      <a:moveTo>
                        <a:pt x="176" y="108"/>
                      </a:moveTo>
                      <a:lnTo>
                        <a:pt x="191" y="108"/>
                      </a:lnTo>
                      <a:lnTo>
                        <a:pt x="191" y="98"/>
                      </a:lnTo>
                      <a:lnTo>
                        <a:pt x="176" y="98"/>
                      </a:lnTo>
                      <a:lnTo>
                        <a:pt x="176" y="108"/>
                      </a:lnTo>
                      <a:lnTo>
                        <a:pt x="176" y="108"/>
                      </a:lnTo>
                      <a:close/>
                      <a:moveTo>
                        <a:pt x="191" y="0"/>
                      </a:moveTo>
                      <a:lnTo>
                        <a:pt x="176" y="0"/>
                      </a:lnTo>
                      <a:lnTo>
                        <a:pt x="176" y="15"/>
                      </a:lnTo>
                      <a:lnTo>
                        <a:pt x="187" y="15"/>
                      </a:lnTo>
                      <a:lnTo>
                        <a:pt x="187" y="36"/>
                      </a:lnTo>
                      <a:lnTo>
                        <a:pt x="176" y="36"/>
                      </a:lnTo>
                      <a:lnTo>
                        <a:pt x="176" y="76"/>
                      </a:lnTo>
                      <a:lnTo>
                        <a:pt x="191" y="76"/>
                      </a:lnTo>
                      <a:lnTo>
                        <a:pt x="191" y="65"/>
                      </a:lnTo>
                      <a:lnTo>
                        <a:pt x="180" y="65"/>
                      </a:lnTo>
                      <a:lnTo>
                        <a:pt x="180" y="47"/>
                      </a:lnTo>
                      <a:lnTo>
                        <a:pt x="191" y="47"/>
                      </a:lnTo>
                      <a:lnTo>
                        <a:pt x="191" y="0"/>
                      </a:lnTo>
                      <a:close/>
                      <a:moveTo>
                        <a:pt x="162" y="108"/>
                      </a:moveTo>
                      <a:lnTo>
                        <a:pt x="176" y="108"/>
                      </a:lnTo>
                      <a:lnTo>
                        <a:pt x="176" y="98"/>
                      </a:lnTo>
                      <a:lnTo>
                        <a:pt x="162" y="98"/>
                      </a:lnTo>
                      <a:lnTo>
                        <a:pt x="162" y="108"/>
                      </a:lnTo>
                      <a:lnTo>
                        <a:pt x="162" y="108"/>
                      </a:lnTo>
                      <a:close/>
                      <a:moveTo>
                        <a:pt x="176" y="0"/>
                      </a:moveTo>
                      <a:lnTo>
                        <a:pt x="162" y="0"/>
                      </a:lnTo>
                      <a:lnTo>
                        <a:pt x="162" y="47"/>
                      </a:lnTo>
                      <a:lnTo>
                        <a:pt x="173" y="47"/>
                      </a:lnTo>
                      <a:lnTo>
                        <a:pt x="173" y="65"/>
                      </a:lnTo>
                      <a:lnTo>
                        <a:pt x="162" y="65"/>
                      </a:lnTo>
                      <a:lnTo>
                        <a:pt x="162" y="76"/>
                      </a:lnTo>
                      <a:lnTo>
                        <a:pt x="176" y="76"/>
                      </a:lnTo>
                      <a:lnTo>
                        <a:pt x="176" y="36"/>
                      </a:lnTo>
                      <a:lnTo>
                        <a:pt x="166" y="36"/>
                      </a:lnTo>
                      <a:lnTo>
                        <a:pt x="166" y="15"/>
                      </a:lnTo>
                      <a:lnTo>
                        <a:pt x="166" y="15"/>
                      </a:lnTo>
                      <a:lnTo>
                        <a:pt x="176" y="15"/>
                      </a:lnTo>
                      <a:lnTo>
                        <a:pt x="176" y="0"/>
                      </a:lnTo>
                      <a:close/>
                      <a:moveTo>
                        <a:pt x="148" y="108"/>
                      </a:moveTo>
                      <a:lnTo>
                        <a:pt x="162" y="108"/>
                      </a:lnTo>
                      <a:lnTo>
                        <a:pt x="162" y="98"/>
                      </a:lnTo>
                      <a:lnTo>
                        <a:pt x="148" y="98"/>
                      </a:lnTo>
                      <a:lnTo>
                        <a:pt x="148" y="108"/>
                      </a:lnTo>
                      <a:lnTo>
                        <a:pt x="148" y="108"/>
                      </a:lnTo>
                      <a:close/>
                      <a:moveTo>
                        <a:pt x="162" y="0"/>
                      </a:moveTo>
                      <a:lnTo>
                        <a:pt x="148" y="0"/>
                      </a:lnTo>
                      <a:lnTo>
                        <a:pt x="148" y="15"/>
                      </a:lnTo>
                      <a:lnTo>
                        <a:pt x="155" y="15"/>
                      </a:lnTo>
                      <a:lnTo>
                        <a:pt x="155" y="36"/>
                      </a:lnTo>
                      <a:lnTo>
                        <a:pt x="148" y="36"/>
                      </a:lnTo>
                      <a:lnTo>
                        <a:pt x="148" y="76"/>
                      </a:lnTo>
                      <a:lnTo>
                        <a:pt x="162" y="76"/>
                      </a:lnTo>
                      <a:lnTo>
                        <a:pt x="162" y="65"/>
                      </a:lnTo>
                      <a:lnTo>
                        <a:pt x="151" y="65"/>
                      </a:lnTo>
                      <a:lnTo>
                        <a:pt x="151" y="65"/>
                      </a:lnTo>
                      <a:lnTo>
                        <a:pt x="151" y="47"/>
                      </a:lnTo>
                      <a:lnTo>
                        <a:pt x="162" y="47"/>
                      </a:lnTo>
                      <a:lnTo>
                        <a:pt x="162" y="0"/>
                      </a:lnTo>
                      <a:close/>
                      <a:moveTo>
                        <a:pt x="129" y="108"/>
                      </a:moveTo>
                      <a:lnTo>
                        <a:pt x="148" y="108"/>
                      </a:lnTo>
                      <a:lnTo>
                        <a:pt x="148" y="98"/>
                      </a:lnTo>
                      <a:lnTo>
                        <a:pt x="129" y="98"/>
                      </a:lnTo>
                      <a:lnTo>
                        <a:pt x="129" y="108"/>
                      </a:lnTo>
                      <a:lnTo>
                        <a:pt x="129" y="108"/>
                      </a:lnTo>
                      <a:close/>
                      <a:moveTo>
                        <a:pt x="148" y="0"/>
                      </a:moveTo>
                      <a:lnTo>
                        <a:pt x="129" y="0"/>
                      </a:lnTo>
                      <a:lnTo>
                        <a:pt x="129" y="47"/>
                      </a:lnTo>
                      <a:lnTo>
                        <a:pt x="140" y="47"/>
                      </a:lnTo>
                      <a:lnTo>
                        <a:pt x="140" y="65"/>
                      </a:lnTo>
                      <a:lnTo>
                        <a:pt x="129" y="65"/>
                      </a:lnTo>
                      <a:lnTo>
                        <a:pt x="129" y="76"/>
                      </a:lnTo>
                      <a:lnTo>
                        <a:pt x="148" y="76"/>
                      </a:lnTo>
                      <a:lnTo>
                        <a:pt x="148" y="36"/>
                      </a:lnTo>
                      <a:lnTo>
                        <a:pt x="137" y="36"/>
                      </a:lnTo>
                      <a:lnTo>
                        <a:pt x="137" y="15"/>
                      </a:lnTo>
                      <a:lnTo>
                        <a:pt x="137" y="15"/>
                      </a:lnTo>
                      <a:lnTo>
                        <a:pt x="148" y="15"/>
                      </a:lnTo>
                      <a:lnTo>
                        <a:pt x="148" y="0"/>
                      </a:lnTo>
                      <a:close/>
                      <a:moveTo>
                        <a:pt x="115" y="108"/>
                      </a:moveTo>
                      <a:lnTo>
                        <a:pt x="129" y="108"/>
                      </a:lnTo>
                      <a:lnTo>
                        <a:pt x="129" y="98"/>
                      </a:lnTo>
                      <a:lnTo>
                        <a:pt x="115" y="98"/>
                      </a:lnTo>
                      <a:lnTo>
                        <a:pt x="115" y="108"/>
                      </a:lnTo>
                      <a:lnTo>
                        <a:pt x="115" y="108"/>
                      </a:lnTo>
                      <a:close/>
                      <a:moveTo>
                        <a:pt x="129" y="0"/>
                      </a:moveTo>
                      <a:lnTo>
                        <a:pt x="115" y="0"/>
                      </a:lnTo>
                      <a:lnTo>
                        <a:pt x="115" y="15"/>
                      </a:lnTo>
                      <a:lnTo>
                        <a:pt x="126" y="15"/>
                      </a:lnTo>
                      <a:lnTo>
                        <a:pt x="126" y="36"/>
                      </a:lnTo>
                      <a:lnTo>
                        <a:pt x="115" y="36"/>
                      </a:lnTo>
                      <a:lnTo>
                        <a:pt x="115" y="76"/>
                      </a:lnTo>
                      <a:lnTo>
                        <a:pt x="129" y="76"/>
                      </a:lnTo>
                      <a:lnTo>
                        <a:pt x="129" y="65"/>
                      </a:lnTo>
                      <a:lnTo>
                        <a:pt x="122" y="65"/>
                      </a:lnTo>
                      <a:lnTo>
                        <a:pt x="122" y="65"/>
                      </a:lnTo>
                      <a:lnTo>
                        <a:pt x="122" y="47"/>
                      </a:lnTo>
                      <a:lnTo>
                        <a:pt x="129" y="47"/>
                      </a:lnTo>
                      <a:lnTo>
                        <a:pt x="129" y="0"/>
                      </a:lnTo>
                      <a:close/>
                      <a:moveTo>
                        <a:pt x="101" y="108"/>
                      </a:moveTo>
                      <a:lnTo>
                        <a:pt x="115" y="108"/>
                      </a:lnTo>
                      <a:lnTo>
                        <a:pt x="115" y="98"/>
                      </a:lnTo>
                      <a:lnTo>
                        <a:pt x="101" y="98"/>
                      </a:lnTo>
                      <a:lnTo>
                        <a:pt x="101" y="108"/>
                      </a:lnTo>
                      <a:lnTo>
                        <a:pt x="101" y="108"/>
                      </a:lnTo>
                      <a:close/>
                      <a:moveTo>
                        <a:pt x="115" y="0"/>
                      </a:moveTo>
                      <a:lnTo>
                        <a:pt x="101" y="0"/>
                      </a:lnTo>
                      <a:lnTo>
                        <a:pt x="101" y="47"/>
                      </a:lnTo>
                      <a:lnTo>
                        <a:pt x="111" y="47"/>
                      </a:lnTo>
                      <a:lnTo>
                        <a:pt x="111" y="65"/>
                      </a:lnTo>
                      <a:lnTo>
                        <a:pt x="101" y="65"/>
                      </a:lnTo>
                      <a:lnTo>
                        <a:pt x="101" y="76"/>
                      </a:lnTo>
                      <a:lnTo>
                        <a:pt x="115" y="76"/>
                      </a:lnTo>
                      <a:lnTo>
                        <a:pt x="115" y="36"/>
                      </a:lnTo>
                      <a:lnTo>
                        <a:pt x="104" y="36"/>
                      </a:lnTo>
                      <a:lnTo>
                        <a:pt x="104" y="15"/>
                      </a:lnTo>
                      <a:lnTo>
                        <a:pt x="104" y="15"/>
                      </a:lnTo>
                      <a:lnTo>
                        <a:pt x="115" y="15"/>
                      </a:lnTo>
                      <a:lnTo>
                        <a:pt x="115" y="0"/>
                      </a:lnTo>
                      <a:close/>
                      <a:moveTo>
                        <a:pt x="86" y="108"/>
                      </a:moveTo>
                      <a:lnTo>
                        <a:pt x="101" y="108"/>
                      </a:lnTo>
                      <a:lnTo>
                        <a:pt x="101" y="98"/>
                      </a:lnTo>
                      <a:lnTo>
                        <a:pt x="86" y="98"/>
                      </a:lnTo>
                      <a:lnTo>
                        <a:pt x="86" y="108"/>
                      </a:lnTo>
                      <a:lnTo>
                        <a:pt x="86" y="108"/>
                      </a:lnTo>
                      <a:close/>
                      <a:moveTo>
                        <a:pt x="101" y="0"/>
                      </a:moveTo>
                      <a:lnTo>
                        <a:pt x="86" y="0"/>
                      </a:lnTo>
                      <a:lnTo>
                        <a:pt x="86" y="15"/>
                      </a:lnTo>
                      <a:lnTo>
                        <a:pt x="93" y="15"/>
                      </a:lnTo>
                      <a:lnTo>
                        <a:pt x="93" y="36"/>
                      </a:lnTo>
                      <a:lnTo>
                        <a:pt x="86" y="36"/>
                      </a:lnTo>
                      <a:lnTo>
                        <a:pt x="86" y="76"/>
                      </a:lnTo>
                      <a:lnTo>
                        <a:pt x="101" y="76"/>
                      </a:lnTo>
                      <a:lnTo>
                        <a:pt x="101" y="65"/>
                      </a:lnTo>
                      <a:lnTo>
                        <a:pt x="90" y="65"/>
                      </a:lnTo>
                      <a:lnTo>
                        <a:pt x="90" y="65"/>
                      </a:lnTo>
                      <a:lnTo>
                        <a:pt x="90" y="47"/>
                      </a:lnTo>
                      <a:lnTo>
                        <a:pt x="101" y="47"/>
                      </a:lnTo>
                      <a:lnTo>
                        <a:pt x="101" y="0"/>
                      </a:lnTo>
                      <a:close/>
                      <a:moveTo>
                        <a:pt x="68" y="108"/>
                      </a:moveTo>
                      <a:lnTo>
                        <a:pt x="86" y="108"/>
                      </a:lnTo>
                      <a:lnTo>
                        <a:pt x="86" y="98"/>
                      </a:lnTo>
                      <a:lnTo>
                        <a:pt x="68" y="98"/>
                      </a:lnTo>
                      <a:lnTo>
                        <a:pt x="68" y="108"/>
                      </a:lnTo>
                      <a:lnTo>
                        <a:pt x="68" y="108"/>
                      </a:lnTo>
                      <a:close/>
                      <a:moveTo>
                        <a:pt x="86" y="0"/>
                      </a:moveTo>
                      <a:lnTo>
                        <a:pt x="68" y="0"/>
                      </a:lnTo>
                      <a:lnTo>
                        <a:pt x="68" y="47"/>
                      </a:lnTo>
                      <a:lnTo>
                        <a:pt x="79" y="47"/>
                      </a:lnTo>
                      <a:lnTo>
                        <a:pt x="79" y="65"/>
                      </a:lnTo>
                      <a:lnTo>
                        <a:pt x="68" y="65"/>
                      </a:lnTo>
                      <a:lnTo>
                        <a:pt x="68" y="76"/>
                      </a:lnTo>
                      <a:lnTo>
                        <a:pt x="86" y="76"/>
                      </a:lnTo>
                      <a:lnTo>
                        <a:pt x="86" y="36"/>
                      </a:lnTo>
                      <a:lnTo>
                        <a:pt x="75" y="36"/>
                      </a:lnTo>
                      <a:lnTo>
                        <a:pt x="75" y="15"/>
                      </a:lnTo>
                      <a:lnTo>
                        <a:pt x="75" y="15"/>
                      </a:lnTo>
                      <a:lnTo>
                        <a:pt x="86" y="15"/>
                      </a:lnTo>
                      <a:lnTo>
                        <a:pt x="86" y="0"/>
                      </a:lnTo>
                      <a:close/>
                      <a:moveTo>
                        <a:pt x="54" y="108"/>
                      </a:moveTo>
                      <a:lnTo>
                        <a:pt x="68" y="108"/>
                      </a:lnTo>
                      <a:lnTo>
                        <a:pt x="68" y="98"/>
                      </a:lnTo>
                      <a:lnTo>
                        <a:pt x="54" y="98"/>
                      </a:lnTo>
                      <a:lnTo>
                        <a:pt x="54" y="108"/>
                      </a:lnTo>
                      <a:lnTo>
                        <a:pt x="54" y="108"/>
                      </a:lnTo>
                      <a:close/>
                      <a:moveTo>
                        <a:pt x="68" y="0"/>
                      </a:moveTo>
                      <a:lnTo>
                        <a:pt x="54" y="0"/>
                      </a:lnTo>
                      <a:lnTo>
                        <a:pt x="54" y="15"/>
                      </a:lnTo>
                      <a:lnTo>
                        <a:pt x="65" y="15"/>
                      </a:lnTo>
                      <a:lnTo>
                        <a:pt x="65" y="36"/>
                      </a:lnTo>
                      <a:lnTo>
                        <a:pt x="54" y="36"/>
                      </a:lnTo>
                      <a:lnTo>
                        <a:pt x="54" y="76"/>
                      </a:lnTo>
                      <a:lnTo>
                        <a:pt x="68" y="76"/>
                      </a:lnTo>
                      <a:lnTo>
                        <a:pt x="68" y="65"/>
                      </a:lnTo>
                      <a:lnTo>
                        <a:pt x="61" y="65"/>
                      </a:lnTo>
                      <a:lnTo>
                        <a:pt x="61" y="65"/>
                      </a:lnTo>
                      <a:lnTo>
                        <a:pt x="61" y="47"/>
                      </a:lnTo>
                      <a:lnTo>
                        <a:pt x="68" y="47"/>
                      </a:lnTo>
                      <a:lnTo>
                        <a:pt x="68" y="0"/>
                      </a:lnTo>
                      <a:close/>
                      <a:moveTo>
                        <a:pt x="39" y="108"/>
                      </a:moveTo>
                      <a:lnTo>
                        <a:pt x="54" y="108"/>
                      </a:lnTo>
                      <a:lnTo>
                        <a:pt x="54" y="98"/>
                      </a:lnTo>
                      <a:lnTo>
                        <a:pt x="39" y="98"/>
                      </a:lnTo>
                      <a:lnTo>
                        <a:pt x="39" y="108"/>
                      </a:lnTo>
                      <a:lnTo>
                        <a:pt x="39" y="108"/>
                      </a:lnTo>
                      <a:close/>
                      <a:moveTo>
                        <a:pt x="54" y="0"/>
                      </a:moveTo>
                      <a:lnTo>
                        <a:pt x="39" y="0"/>
                      </a:lnTo>
                      <a:lnTo>
                        <a:pt x="39" y="47"/>
                      </a:lnTo>
                      <a:lnTo>
                        <a:pt x="50" y="47"/>
                      </a:lnTo>
                      <a:lnTo>
                        <a:pt x="50" y="65"/>
                      </a:lnTo>
                      <a:lnTo>
                        <a:pt x="39" y="65"/>
                      </a:lnTo>
                      <a:lnTo>
                        <a:pt x="39" y="76"/>
                      </a:lnTo>
                      <a:lnTo>
                        <a:pt x="54" y="76"/>
                      </a:lnTo>
                      <a:lnTo>
                        <a:pt x="54" y="36"/>
                      </a:lnTo>
                      <a:lnTo>
                        <a:pt x="43" y="36"/>
                      </a:lnTo>
                      <a:lnTo>
                        <a:pt x="43" y="15"/>
                      </a:lnTo>
                      <a:lnTo>
                        <a:pt x="43" y="15"/>
                      </a:lnTo>
                      <a:lnTo>
                        <a:pt x="54" y="15"/>
                      </a:lnTo>
                      <a:lnTo>
                        <a:pt x="54" y="0"/>
                      </a:lnTo>
                      <a:close/>
                      <a:moveTo>
                        <a:pt x="25" y="108"/>
                      </a:moveTo>
                      <a:lnTo>
                        <a:pt x="39" y="108"/>
                      </a:lnTo>
                      <a:lnTo>
                        <a:pt x="39" y="98"/>
                      </a:lnTo>
                      <a:lnTo>
                        <a:pt x="39" y="98"/>
                      </a:lnTo>
                      <a:lnTo>
                        <a:pt x="39" y="76"/>
                      </a:lnTo>
                      <a:lnTo>
                        <a:pt x="39" y="76"/>
                      </a:lnTo>
                      <a:lnTo>
                        <a:pt x="39" y="65"/>
                      </a:lnTo>
                      <a:lnTo>
                        <a:pt x="29" y="65"/>
                      </a:lnTo>
                      <a:lnTo>
                        <a:pt x="29" y="65"/>
                      </a:lnTo>
                      <a:lnTo>
                        <a:pt x="29" y="47"/>
                      </a:lnTo>
                      <a:lnTo>
                        <a:pt x="39" y="47"/>
                      </a:lnTo>
                      <a:lnTo>
                        <a:pt x="39" y="0"/>
                      </a:lnTo>
                      <a:lnTo>
                        <a:pt x="25" y="0"/>
                      </a:lnTo>
                      <a:lnTo>
                        <a:pt x="25" y="15"/>
                      </a:lnTo>
                      <a:lnTo>
                        <a:pt x="36" y="15"/>
                      </a:lnTo>
                      <a:lnTo>
                        <a:pt x="36" y="36"/>
                      </a:lnTo>
                      <a:lnTo>
                        <a:pt x="25" y="36"/>
                      </a:lnTo>
                      <a:lnTo>
                        <a:pt x="25" y="108"/>
                      </a:lnTo>
                      <a:close/>
                      <a:moveTo>
                        <a:pt x="0" y="108"/>
                      </a:moveTo>
                      <a:lnTo>
                        <a:pt x="25" y="108"/>
                      </a:lnTo>
                      <a:lnTo>
                        <a:pt x="25" y="36"/>
                      </a:lnTo>
                      <a:lnTo>
                        <a:pt x="14" y="36"/>
                      </a:lnTo>
                      <a:lnTo>
                        <a:pt x="14" y="15"/>
                      </a:lnTo>
                      <a:lnTo>
                        <a:pt x="14" y="15"/>
                      </a:lnTo>
                      <a:lnTo>
                        <a:pt x="25" y="15"/>
                      </a:lnTo>
                      <a:lnTo>
                        <a:pt x="25" y="0"/>
                      </a:lnTo>
                      <a:lnTo>
                        <a:pt x="0" y="0"/>
                      </a:lnTo>
                      <a:lnTo>
                        <a:pt x="0" y="108"/>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89" name="Freeform: Shape 216"/>
                <p:cNvSpPr>
                  <a:spLocks/>
                </p:cNvSpPr>
                <p:nvPr/>
              </p:nvSpPr>
              <p:spPr bwMode="auto">
                <a:xfrm>
                  <a:off x="4954011" y="4284565"/>
                  <a:ext cx="162980" cy="39213"/>
                </a:xfrm>
                <a:custGeom>
                  <a:avLst/>
                  <a:gdLst>
                    <a:gd name="T0" fmla="*/ 0 w 37"/>
                    <a:gd name="T1" fmla="*/ 5 h 9"/>
                    <a:gd name="T2" fmla="*/ 3 w 37"/>
                    <a:gd name="T3" fmla="*/ 9 h 9"/>
                    <a:gd name="T4" fmla="*/ 19 w 37"/>
                    <a:gd name="T5" fmla="*/ 5 h 9"/>
                    <a:gd name="T6" fmla="*/ 35 w 37"/>
                    <a:gd name="T7" fmla="*/ 9 h 9"/>
                    <a:gd name="T8" fmla="*/ 37 w 37"/>
                    <a:gd name="T9" fmla="*/ 5 h 9"/>
                    <a:gd name="T10" fmla="*/ 19 w 37"/>
                    <a:gd name="T11" fmla="*/ 0 h 9"/>
                    <a:gd name="T12" fmla="*/ 0 w 37"/>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0" y="5"/>
                      </a:moveTo>
                      <a:cubicBezTo>
                        <a:pt x="3" y="9"/>
                        <a:pt x="3" y="9"/>
                        <a:pt x="3" y="9"/>
                      </a:cubicBezTo>
                      <a:cubicBezTo>
                        <a:pt x="7" y="7"/>
                        <a:pt x="13" y="5"/>
                        <a:pt x="19" y="5"/>
                      </a:cubicBezTo>
                      <a:cubicBezTo>
                        <a:pt x="25" y="5"/>
                        <a:pt x="30" y="7"/>
                        <a:pt x="35" y="9"/>
                      </a:cubicBezTo>
                      <a:cubicBezTo>
                        <a:pt x="37" y="5"/>
                        <a:pt x="37" y="5"/>
                        <a:pt x="37" y="5"/>
                      </a:cubicBezTo>
                      <a:cubicBezTo>
                        <a:pt x="32" y="2"/>
                        <a:pt x="25" y="0"/>
                        <a:pt x="19" y="0"/>
                      </a:cubicBezTo>
                      <a:cubicBezTo>
                        <a:pt x="12" y="0"/>
                        <a:pt x="5" y="2"/>
                        <a:pt x="0" y="5"/>
                      </a:cubicBez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90" name="Freeform: Shape 217"/>
                <p:cNvSpPr>
                  <a:spLocks/>
                </p:cNvSpPr>
                <p:nvPr/>
              </p:nvSpPr>
              <p:spPr bwMode="auto">
                <a:xfrm>
                  <a:off x="4927052" y="4240450"/>
                  <a:ext cx="221800" cy="47791"/>
                </a:xfrm>
                <a:custGeom>
                  <a:avLst/>
                  <a:gdLst>
                    <a:gd name="T0" fmla="*/ 50 w 50"/>
                    <a:gd name="T1" fmla="*/ 6 h 11"/>
                    <a:gd name="T2" fmla="*/ 25 w 50"/>
                    <a:gd name="T3" fmla="*/ 0 h 11"/>
                    <a:gd name="T4" fmla="*/ 0 w 50"/>
                    <a:gd name="T5" fmla="*/ 6 h 11"/>
                    <a:gd name="T6" fmla="*/ 2 w 50"/>
                    <a:gd name="T7" fmla="*/ 11 h 11"/>
                    <a:gd name="T8" fmla="*/ 25 w 50"/>
                    <a:gd name="T9" fmla="*/ 5 h 11"/>
                    <a:gd name="T10" fmla="*/ 47 w 50"/>
                    <a:gd name="T11" fmla="*/ 11 h 11"/>
                    <a:gd name="T12" fmla="*/ 50 w 50"/>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50" h="11">
                      <a:moveTo>
                        <a:pt x="50" y="6"/>
                      </a:moveTo>
                      <a:cubicBezTo>
                        <a:pt x="43" y="2"/>
                        <a:pt x="34" y="0"/>
                        <a:pt x="25" y="0"/>
                      </a:cubicBezTo>
                      <a:cubicBezTo>
                        <a:pt x="16" y="0"/>
                        <a:pt x="7" y="2"/>
                        <a:pt x="0" y="6"/>
                      </a:cubicBezTo>
                      <a:cubicBezTo>
                        <a:pt x="2" y="11"/>
                        <a:pt x="2" y="11"/>
                        <a:pt x="2" y="11"/>
                      </a:cubicBezTo>
                      <a:cubicBezTo>
                        <a:pt x="9" y="7"/>
                        <a:pt x="17" y="5"/>
                        <a:pt x="25" y="5"/>
                      </a:cubicBezTo>
                      <a:cubicBezTo>
                        <a:pt x="33" y="5"/>
                        <a:pt x="41" y="7"/>
                        <a:pt x="47" y="11"/>
                      </a:cubicBezTo>
                      <a:lnTo>
                        <a:pt x="50" y="6"/>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32" name="Group 58"/>
            <p:cNvGrpSpPr/>
            <p:nvPr/>
          </p:nvGrpSpPr>
          <p:grpSpPr>
            <a:xfrm>
              <a:off x="6737340" y="1510523"/>
              <a:ext cx="4303649" cy="4339605"/>
              <a:chOff x="2949236" y="972275"/>
              <a:chExt cx="3227736" cy="3254695"/>
            </a:xfrm>
            <a:solidFill>
              <a:schemeClr val="bg1">
                <a:lumMod val="85000"/>
              </a:schemeClr>
            </a:solidFill>
          </p:grpSpPr>
          <p:sp>
            <p:nvSpPr>
              <p:cNvPr id="38" name="Freeform: Shape 65"/>
              <p:cNvSpPr>
                <a:spLocks/>
              </p:cNvSpPr>
              <p:nvPr/>
            </p:nvSpPr>
            <p:spPr bwMode="auto">
              <a:xfrm>
                <a:off x="3863394" y="3855671"/>
                <a:ext cx="305128" cy="137246"/>
              </a:xfrm>
              <a:custGeom>
                <a:avLst/>
                <a:gdLst>
                  <a:gd name="T0" fmla="*/ 54 w 69"/>
                  <a:gd name="T1" fmla="*/ 31 h 31"/>
                  <a:gd name="T2" fmla="*/ 69 w 69"/>
                  <a:gd name="T3" fmla="*/ 31 h 31"/>
                  <a:gd name="T4" fmla="*/ 69 w 69"/>
                  <a:gd name="T5" fmla="*/ 12 h 31"/>
                  <a:gd name="T6" fmla="*/ 61 w 69"/>
                  <a:gd name="T7" fmla="*/ 12 h 31"/>
                  <a:gd name="T8" fmla="*/ 61 w 69"/>
                  <a:gd name="T9" fmla="*/ 6 h 31"/>
                  <a:gd name="T10" fmla="*/ 54 w 69"/>
                  <a:gd name="T11" fmla="*/ 3 h 31"/>
                  <a:gd name="T12" fmla="*/ 54 w 69"/>
                  <a:gd name="T13" fmla="*/ 18 h 31"/>
                  <a:gd name="T14" fmla="*/ 60 w 69"/>
                  <a:gd name="T15" fmla="*/ 18 h 31"/>
                  <a:gd name="T16" fmla="*/ 60 w 69"/>
                  <a:gd name="T17" fmla="*/ 26 h 31"/>
                  <a:gd name="T18" fmla="*/ 60 w 69"/>
                  <a:gd name="T19" fmla="*/ 26 h 31"/>
                  <a:gd name="T20" fmla="*/ 54 w 69"/>
                  <a:gd name="T21" fmla="*/ 26 h 31"/>
                  <a:gd name="T22" fmla="*/ 54 w 69"/>
                  <a:gd name="T23" fmla="*/ 31 h 31"/>
                  <a:gd name="T24" fmla="*/ 45 w 69"/>
                  <a:gd name="T25" fmla="*/ 0 h 31"/>
                  <a:gd name="T26" fmla="*/ 45 w 69"/>
                  <a:gd name="T27" fmla="*/ 12 h 31"/>
                  <a:gd name="T28" fmla="*/ 34 w 69"/>
                  <a:gd name="T29" fmla="*/ 12 h 31"/>
                  <a:gd name="T30" fmla="*/ 34 w 69"/>
                  <a:gd name="T31" fmla="*/ 18 h 31"/>
                  <a:gd name="T32" fmla="*/ 40 w 69"/>
                  <a:gd name="T33" fmla="*/ 18 h 31"/>
                  <a:gd name="T34" fmla="*/ 40 w 69"/>
                  <a:gd name="T35" fmla="*/ 26 h 31"/>
                  <a:gd name="T36" fmla="*/ 40 w 69"/>
                  <a:gd name="T37" fmla="*/ 26 h 31"/>
                  <a:gd name="T38" fmla="*/ 34 w 69"/>
                  <a:gd name="T39" fmla="*/ 26 h 31"/>
                  <a:gd name="T40" fmla="*/ 34 w 69"/>
                  <a:gd name="T41" fmla="*/ 31 h 31"/>
                  <a:gd name="T42" fmla="*/ 54 w 69"/>
                  <a:gd name="T43" fmla="*/ 31 h 31"/>
                  <a:gd name="T44" fmla="*/ 54 w 69"/>
                  <a:gd name="T45" fmla="*/ 26 h 31"/>
                  <a:gd name="T46" fmla="*/ 48 w 69"/>
                  <a:gd name="T47" fmla="*/ 26 h 31"/>
                  <a:gd name="T48" fmla="*/ 48 w 69"/>
                  <a:gd name="T49" fmla="*/ 18 h 31"/>
                  <a:gd name="T50" fmla="*/ 54 w 69"/>
                  <a:gd name="T51" fmla="*/ 18 h 31"/>
                  <a:gd name="T52" fmla="*/ 54 w 69"/>
                  <a:gd name="T53" fmla="*/ 3 h 31"/>
                  <a:gd name="T54" fmla="*/ 45 w 69"/>
                  <a:gd name="T55" fmla="*/ 0 h 31"/>
                  <a:gd name="T56" fmla="*/ 34 w 69"/>
                  <a:gd name="T57" fmla="*/ 12 h 31"/>
                  <a:gd name="T58" fmla="*/ 15 w 69"/>
                  <a:gd name="T59" fmla="*/ 12 h 31"/>
                  <a:gd name="T60" fmla="*/ 15 w 69"/>
                  <a:gd name="T61" fmla="*/ 18 h 31"/>
                  <a:gd name="T62" fmla="*/ 21 w 69"/>
                  <a:gd name="T63" fmla="*/ 18 h 31"/>
                  <a:gd name="T64" fmla="*/ 21 w 69"/>
                  <a:gd name="T65" fmla="*/ 26 h 31"/>
                  <a:gd name="T66" fmla="*/ 21 w 69"/>
                  <a:gd name="T67" fmla="*/ 26 h 31"/>
                  <a:gd name="T68" fmla="*/ 15 w 69"/>
                  <a:gd name="T69" fmla="*/ 26 h 31"/>
                  <a:gd name="T70" fmla="*/ 15 w 69"/>
                  <a:gd name="T71" fmla="*/ 31 h 31"/>
                  <a:gd name="T72" fmla="*/ 34 w 69"/>
                  <a:gd name="T73" fmla="*/ 31 h 31"/>
                  <a:gd name="T74" fmla="*/ 34 w 69"/>
                  <a:gd name="T75" fmla="*/ 26 h 31"/>
                  <a:gd name="T76" fmla="*/ 29 w 69"/>
                  <a:gd name="T77" fmla="*/ 26 h 31"/>
                  <a:gd name="T78" fmla="*/ 29 w 69"/>
                  <a:gd name="T79" fmla="*/ 18 h 31"/>
                  <a:gd name="T80" fmla="*/ 34 w 69"/>
                  <a:gd name="T81" fmla="*/ 18 h 31"/>
                  <a:gd name="T82" fmla="*/ 34 w 69"/>
                  <a:gd name="T83" fmla="*/ 12 h 31"/>
                  <a:gd name="T84" fmla="*/ 15 w 69"/>
                  <a:gd name="T85" fmla="*/ 12 h 31"/>
                  <a:gd name="T86" fmla="*/ 0 w 69"/>
                  <a:gd name="T87" fmla="*/ 12 h 31"/>
                  <a:gd name="T88" fmla="*/ 0 w 69"/>
                  <a:gd name="T89" fmla="*/ 31 h 31"/>
                  <a:gd name="T90" fmla="*/ 15 w 69"/>
                  <a:gd name="T91" fmla="*/ 31 h 31"/>
                  <a:gd name="T92" fmla="*/ 15 w 69"/>
                  <a:gd name="T93" fmla="*/ 26 h 31"/>
                  <a:gd name="T94" fmla="*/ 9 w 69"/>
                  <a:gd name="T95" fmla="*/ 26 h 31"/>
                  <a:gd name="T96" fmla="*/ 9 w 69"/>
                  <a:gd name="T97" fmla="*/ 18 h 31"/>
                  <a:gd name="T98" fmla="*/ 15 w 69"/>
                  <a:gd name="T99" fmla="*/ 18 h 31"/>
                  <a:gd name="T100" fmla="*/ 15 w 69"/>
                  <a:gd name="T101"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31">
                    <a:moveTo>
                      <a:pt x="54" y="31"/>
                    </a:moveTo>
                    <a:cubicBezTo>
                      <a:pt x="69" y="31"/>
                      <a:pt x="69" y="31"/>
                      <a:pt x="69" y="31"/>
                    </a:cubicBezTo>
                    <a:cubicBezTo>
                      <a:pt x="69" y="12"/>
                      <a:pt x="69" y="12"/>
                      <a:pt x="69" y="12"/>
                    </a:cubicBezTo>
                    <a:cubicBezTo>
                      <a:pt x="61" y="12"/>
                      <a:pt x="61" y="12"/>
                      <a:pt x="61" y="12"/>
                    </a:cubicBezTo>
                    <a:cubicBezTo>
                      <a:pt x="61" y="6"/>
                      <a:pt x="61" y="6"/>
                      <a:pt x="61" y="6"/>
                    </a:cubicBezTo>
                    <a:cubicBezTo>
                      <a:pt x="59" y="5"/>
                      <a:pt x="57" y="4"/>
                      <a:pt x="54" y="3"/>
                    </a:cubicBezTo>
                    <a:cubicBezTo>
                      <a:pt x="54" y="18"/>
                      <a:pt x="54" y="18"/>
                      <a:pt x="54" y="18"/>
                    </a:cubicBezTo>
                    <a:cubicBezTo>
                      <a:pt x="60" y="18"/>
                      <a:pt x="60" y="18"/>
                      <a:pt x="60" y="18"/>
                    </a:cubicBezTo>
                    <a:cubicBezTo>
                      <a:pt x="60" y="26"/>
                      <a:pt x="60" y="26"/>
                      <a:pt x="60" y="26"/>
                    </a:cubicBezTo>
                    <a:cubicBezTo>
                      <a:pt x="60" y="26"/>
                      <a:pt x="60" y="26"/>
                      <a:pt x="60" y="26"/>
                    </a:cubicBezTo>
                    <a:cubicBezTo>
                      <a:pt x="54" y="26"/>
                      <a:pt x="54" y="26"/>
                      <a:pt x="54" y="26"/>
                    </a:cubicBezTo>
                    <a:lnTo>
                      <a:pt x="54" y="31"/>
                    </a:lnTo>
                    <a:close/>
                    <a:moveTo>
                      <a:pt x="45" y="0"/>
                    </a:moveTo>
                    <a:cubicBezTo>
                      <a:pt x="45" y="12"/>
                      <a:pt x="45" y="12"/>
                      <a:pt x="45" y="12"/>
                    </a:cubicBezTo>
                    <a:cubicBezTo>
                      <a:pt x="34" y="12"/>
                      <a:pt x="34" y="12"/>
                      <a:pt x="34" y="12"/>
                    </a:cubicBezTo>
                    <a:cubicBezTo>
                      <a:pt x="34" y="18"/>
                      <a:pt x="34" y="18"/>
                      <a:pt x="34" y="18"/>
                    </a:cubicBezTo>
                    <a:cubicBezTo>
                      <a:pt x="40" y="18"/>
                      <a:pt x="40" y="18"/>
                      <a:pt x="40" y="18"/>
                    </a:cubicBezTo>
                    <a:cubicBezTo>
                      <a:pt x="40" y="26"/>
                      <a:pt x="40" y="26"/>
                      <a:pt x="40" y="26"/>
                    </a:cubicBezTo>
                    <a:cubicBezTo>
                      <a:pt x="40" y="26"/>
                      <a:pt x="40" y="26"/>
                      <a:pt x="40" y="26"/>
                    </a:cubicBezTo>
                    <a:cubicBezTo>
                      <a:pt x="34" y="26"/>
                      <a:pt x="34" y="26"/>
                      <a:pt x="34" y="26"/>
                    </a:cubicBezTo>
                    <a:cubicBezTo>
                      <a:pt x="34" y="31"/>
                      <a:pt x="34" y="31"/>
                      <a:pt x="34" y="31"/>
                    </a:cubicBezTo>
                    <a:cubicBezTo>
                      <a:pt x="54" y="31"/>
                      <a:pt x="54" y="31"/>
                      <a:pt x="54" y="31"/>
                    </a:cubicBezTo>
                    <a:cubicBezTo>
                      <a:pt x="54" y="26"/>
                      <a:pt x="54" y="26"/>
                      <a:pt x="54" y="26"/>
                    </a:cubicBezTo>
                    <a:cubicBezTo>
                      <a:pt x="48" y="26"/>
                      <a:pt x="48" y="26"/>
                      <a:pt x="48" y="26"/>
                    </a:cubicBezTo>
                    <a:cubicBezTo>
                      <a:pt x="48" y="18"/>
                      <a:pt x="48" y="18"/>
                      <a:pt x="48" y="18"/>
                    </a:cubicBezTo>
                    <a:cubicBezTo>
                      <a:pt x="54" y="18"/>
                      <a:pt x="54" y="18"/>
                      <a:pt x="54" y="18"/>
                    </a:cubicBezTo>
                    <a:cubicBezTo>
                      <a:pt x="54" y="3"/>
                      <a:pt x="54" y="3"/>
                      <a:pt x="54" y="3"/>
                    </a:cubicBezTo>
                    <a:cubicBezTo>
                      <a:pt x="51" y="2"/>
                      <a:pt x="48" y="1"/>
                      <a:pt x="45" y="0"/>
                    </a:cubicBezTo>
                    <a:close/>
                    <a:moveTo>
                      <a:pt x="34" y="12"/>
                    </a:moveTo>
                    <a:cubicBezTo>
                      <a:pt x="15" y="12"/>
                      <a:pt x="15" y="12"/>
                      <a:pt x="15" y="12"/>
                    </a:cubicBezTo>
                    <a:cubicBezTo>
                      <a:pt x="15" y="18"/>
                      <a:pt x="15" y="18"/>
                      <a:pt x="15" y="18"/>
                    </a:cubicBezTo>
                    <a:cubicBezTo>
                      <a:pt x="21" y="18"/>
                      <a:pt x="21" y="18"/>
                      <a:pt x="21" y="18"/>
                    </a:cubicBezTo>
                    <a:cubicBezTo>
                      <a:pt x="21" y="26"/>
                      <a:pt x="21" y="26"/>
                      <a:pt x="21" y="26"/>
                    </a:cubicBezTo>
                    <a:cubicBezTo>
                      <a:pt x="21" y="26"/>
                      <a:pt x="21" y="26"/>
                      <a:pt x="21" y="26"/>
                    </a:cubicBezTo>
                    <a:cubicBezTo>
                      <a:pt x="15" y="26"/>
                      <a:pt x="15" y="26"/>
                      <a:pt x="15" y="26"/>
                    </a:cubicBezTo>
                    <a:cubicBezTo>
                      <a:pt x="15" y="31"/>
                      <a:pt x="15" y="31"/>
                      <a:pt x="15" y="31"/>
                    </a:cubicBezTo>
                    <a:cubicBezTo>
                      <a:pt x="34" y="31"/>
                      <a:pt x="34" y="31"/>
                      <a:pt x="34" y="31"/>
                    </a:cubicBezTo>
                    <a:cubicBezTo>
                      <a:pt x="34" y="26"/>
                      <a:pt x="34" y="26"/>
                      <a:pt x="34" y="26"/>
                    </a:cubicBezTo>
                    <a:cubicBezTo>
                      <a:pt x="29" y="26"/>
                      <a:pt x="29" y="26"/>
                      <a:pt x="29" y="26"/>
                    </a:cubicBezTo>
                    <a:cubicBezTo>
                      <a:pt x="29" y="18"/>
                      <a:pt x="29" y="18"/>
                      <a:pt x="29" y="18"/>
                    </a:cubicBezTo>
                    <a:cubicBezTo>
                      <a:pt x="34" y="18"/>
                      <a:pt x="34" y="18"/>
                      <a:pt x="34" y="18"/>
                    </a:cubicBezTo>
                    <a:lnTo>
                      <a:pt x="34" y="12"/>
                    </a:lnTo>
                    <a:close/>
                    <a:moveTo>
                      <a:pt x="15" y="12"/>
                    </a:moveTo>
                    <a:cubicBezTo>
                      <a:pt x="0" y="12"/>
                      <a:pt x="0" y="12"/>
                      <a:pt x="0" y="12"/>
                    </a:cubicBezTo>
                    <a:cubicBezTo>
                      <a:pt x="0" y="31"/>
                      <a:pt x="0" y="31"/>
                      <a:pt x="0" y="31"/>
                    </a:cubicBezTo>
                    <a:cubicBezTo>
                      <a:pt x="15" y="31"/>
                      <a:pt x="15" y="31"/>
                      <a:pt x="15" y="31"/>
                    </a:cubicBezTo>
                    <a:cubicBezTo>
                      <a:pt x="15" y="26"/>
                      <a:pt x="15" y="26"/>
                      <a:pt x="15" y="26"/>
                    </a:cubicBezTo>
                    <a:cubicBezTo>
                      <a:pt x="9" y="26"/>
                      <a:pt x="9" y="26"/>
                      <a:pt x="9" y="26"/>
                    </a:cubicBezTo>
                    <a:cubicBezTo>
                      <a:pt x="9" y="18"/>
                      <a:pt x="9" y="18"/>
                      <a:pt x="9" y="18"/>
                    </a:cubicBezTo>
                    <a:cubicBezTo>
                      <a:pt x="15" y="18"/>
                      <a:pt x="15" y="18"/>
                      <a:pt x="15" y="18"/>
                    </a:cubicBezTo>
                    <a:lnTo>
                      <a:pt x="15" y="12"/>
                    </a:lnTo>
                    <a:close/>
                  </a:path>
                </a:pathLst>
              </a:custGeom>
              <a:grpFill/>
              <a:ln>
                <a:noFill/>
              </a:ln>
            </p:spPr>
            <p:txBody>
              <a:bodyPr anchor="ctr"/>
              <a:lstStyle/>
              <a:p>
                <a:pPr algn="ctr"/>
                <a:endParaRPr>
                  <a:cs typeface="+mn-ea"/>
                  <a:sym typeface="+mn-lt"/>
                </a:endParaRPr>
              </a:p>
            </p:txBody>
          </p:sp>
          <p:sp>
            <p:nvSpPr>
              <p:cNvPr id="39" name="Freeform: Shape 66"/>
              <p:cNvSpPr>
                <a:spLocks/>
              </p:cNvSpPr>
              <p:nvPr/>
            </p:nvSpPr>
            <p:spPr bwMode="auto">
              <a:xfrm>
                <a:off x="3788643" y="4001495"/>
                <a:ext cx="414189" cy="132345"/>
              </a:xfrm>
              <a:custGeom>
                <a:avLst/>
                <a:gdLst>
                  <a:gd name="T0" fmla="*/ 328 w 338"/>
                  <a:gd name="T1" fmla="*/ 108 h 108"/>
                  <a:gd name="T2" fmla="*/ 338 w 338"/>
                  <a:gd name="T3" fmla="*/ 0 h 108"/>
                  <a:gd name="T4" fmla="*/ 0 w 338"/>
                  <a:gd name="T5" fmla="*/ 0 h 108"/>
                  <a:gd name="T6" fmla="*/ 39 w 338"/>
                  <a:gd name="T7" fmla="*/ 108 h 108"/>
                  <a:gd name="T8" fmla="*/ 328 w 338"/>
                  <a:gd name="T9" fmla="*/ 108 h 108"/>
                </a:gdLst>
                <a:ahLst/>
                <a:cxnLst>
                  <a:cxn ang="0">
                    <a:pos x="T0" y="T1"/>
                  </a:cxn>
                  <a:cxn ang="0">
                    <a:pos x="T2" y="T3"/>
                  </a:cxn>
                  <a:cxn ang="0">
                    <a:pos x="T4" y="T5"/>
                  </a:cxn>
                  <a:cxn ang="0">
                    <a:pos x="T6" y="T7"/>
                  </a:cxn>
                  <a:cxn ang="0">
                    <a:pos x="T8" y="T9"/>
                  </a:cxn>
                </a:cxnLst>
                <a:rect l="0" t="0" r="r" b="b"/>
                <a:pathLst>
                  <a:path w="338" h="108">
                    <a:moveTo>
                      <a:pt x="328" y="108"/>
                    </a:moveTo>
                    <a:lnTo>
                      <a:pt x="338" y="0"/>
                    </a:lnTo>
                    <a:lnTo>
                      <a:pt x="0" y="0"/>
                    </a:lnTo>
                    <a:lnTo>
                      <a:pt x="39" y="108"/>
                    </a:lnTo>
                    <a:lnTo>
                      <a:pt x="328" y="108"/>
                    </a:lnTo>
                    <a:close/>
                  </a:path>
                </a:pathLst>
              </a:custGeom>
              <a:grpFill/>
              <a:ln>
                <a:noFill/>
              </a:ln>
            </p:spPr>
            <p:txBody>
              <a:bodyPr anchor="ctr"/>
              <a:lstStyle/>
              <a:p>
                <a:pPr algn="ctr"/>
                <a:endParaRPr>
                  <a:cs typeface="+mn-ea"/>
                  <a:sym typeface="+mn-lt"/>
                </a:endParaRPr>
              </a:p>
            </p:txBody>
          </p:sp>
          <p:sp>
            <p:nvSpPr>
              <p:cNvPr id="40" name="Freeform: Shape 67"/>
              <p:cNvSpPr>
                <a:spLocks/>
              </p:cNvSpPr>
              <p:nvPr/>
            </p:nvSpPr>
            <p:spPr bwMode="auto">
              <a:xfrm>
                <a:off x="3112216" y="3051800"/>
                <a:ext cx="194841" cy="278169"/>
              </a:xfrm>
              <a:custGeom>
                <a:avLst/>
                <a:gdLst>
                  <a:gd name="T0" fmla="*/ 41 w 44"/>
                  <a:gd name="T1" fmla="*/ 0 h 63"/>
                  <a:gd name="T2" fmla="*/ 0 w 44"/>
                  <a:gd name="T3" fmla="*/ 43 h 63"/>
                  <a:gd name="T4" fmla="*/ 5 w 44"/>
                  <a:gd name="T5" fmla="*/ 63 h 63"/>
                  <a:gd name="T6" fmla="*/ 5 w 44"/>
                  <a:gd name="T7" fmla="*/ 52 h 63"/>
                  <a:gd name="T8" fmla="*/ 7 w 44"/>
                  <a:gd name="T9" fmla="*/ 46 h 63"/>
                  <a:gd name="T10" fmla="*/ 7 w 44"/>
                  <a:gd name="T11" fmla="*/ 43 h 63"/>
                  <a:gd name="T12" fmla="*/ 43 w 44"/>
                  <a:gd name="T13" fmla="*/ 7 h 63"/>
                  <a:gd name="T14" fmla="*/ 44 w 44"/>
                  <a:gd name="T15" fmla="*/ 7 h 63"/>
                  <a:gd name="T16" fmla="*/ 41 w 4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3">
                    <a:moveTo>
                      <a:pt x="41" y="0"/>
                    </a:moveTo>
                    <a:cubicBezTo>
                      <a:pt x="19" y="1"/>
                      <a:pt x="0" y="20"/>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43" y="7"/>
                      <a:pt x="44" y="7"/>
                      <a:pt x="44" y="7"/>
                    </a:cubicBezTo>
                    <a:cubicBezTo>
                      <a:pt x="43" y="4"/>
                      <a:pt x="42" y="2"/>
                      <a:pt x="41" y="0"/>
                    </a:cubicBezTo>
                    <a:close/>
                  </a:path>
                </a:pathLst>
              </a:custGeom>
              <a:grpFill/>
              <a:ln>
                <a:noFill/>
              </a:ln>
            </p:spPr>
            <p:txBody>
              <a:bodyPr anchor="ctr"/>
              <a:lstStyle/>
              <a:p>
                <a:pPr algn="ctr"/>
                <a:endParaRPr>
                  <a:cs typeface="+mn-ea"/>
                  <a:sym typeface="+mn-lt"/>
                </a:endParaRPr>
              </a:p>
            </p:txBody>
          </p:sp>
          <p:sp>
            <p:nvSpPr>
              <p:cNvPr id="41" name="Freeform: Shape 68"/>
              <p:cNvSpPr>
                <a:spLocks/>
              </p:cNvSpPr>
              <p:nvPr/>
            </p:nvSpPr>
            <p:spPr bwMode="auto">
              <a:xfrm>
                <a:off x="3147753" y="3241739"/>
                <a:ext cx="84553" cy="150726"/>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8"/>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grpFill/>
              <a:ln>
                <a:noFill/>
              </a:ln>
            </p:spPr>
            <p:txBody>
              <a:bodyPr anchor="ctr"/>
              <a:lstStyle/>
              <a:p>
                <a:pPr algn="ctr"/>
                <a:endParaRPr>
                  <a:cs typeface="+mn-ea"/>
                  <a:sym typeface="+mn-lt"/>
                </a:endParaRPr>
              </a:p>
            </p:txBody>
          </p:sp>
          <p:sp>
            <p:nvSpPr>
              <p:cNvPr id="42" name="Freeform: Shape 69"/>
              <p:cNvSpPr>
                <a:spLocks/>
              </p:cNvSpPr>
              <p:nvPr/>
            </p:nvSpPr>
            <p:spPr bwMode="auto">
              <a:xfrm>
                <a:off x="3373229" y="3241739"/>
                <a:ext cx="79652" cy="150726"/>
              </a:xfrm>
              <a:custGeom>
                <a:avLst/>
                <a:gdLst>
                  <a:gd name="T0" fmla="*/ 1 w 18"/>
                  <a:gd name="T1" fmla="*/ 0 h 34"/>
                  <a:gd name="T2" fmla="*/ 0 w 18"/>
                  <a:gd name="T3" fmla="*/ 0 h 34"/>
                  <a:gd name="T4" fmla="*/ 0 w 18"/>
                  <a:gd name="T5" fmla="*/ 34 h 34"/>
                  <a:gd name="T6" fmla="*/ 6 w 18"/>
                  <a:gd name="T7" fmla="*/ 34 h 34"/>
                  <a:gd name="T8" fmla="*/ 18 w 18"/>
                  <a:gd name="T9" fmla="*/ 28 h 34"/>
                  <a:gd name="T10" fmla="*/ 1 w 18"/>
                  <a:gd name="T11" fmla="*/ 0 h 34"/>
                </a:gdLst>
                <a:ahLst/>
                <a:cxnLst>
                  <a:cxn ang="0">
                    <a:pos x="T0" y="T1"/>
                  </a:cxn>
                  <a:cxn ang="0">
                    <a:pos x="T2" y="T3"/>
                  </a:cxn>
                  <a:cxn ang="0">
                    <a:pos x="T4" y="T5"/>
                  </a:cxn>
                  <a:cxn ang="0">
                    <a:pos x="T6" y="T7"/>
                  </a:cxn>
                  <a:cxn ang="0">
                    <a:pos x="T8" y="T9"/>
                  </a:cxn>
                  <a:cxn ang="0">
                    <a:pos x="T10" y="T11"/>
                  </a:cxn>
                </a:cxnLst>
                <a:rect l="0" t="0" r="r" b="b"/>
                <a:pathLst>
                  <a:path w="18" h="34">
                    <a:moveTo>
                      <a:pt x="1" y="0"/>
                    </a:moveTo>
                    <a:cubicBezTo>
                      <a:pt x="0" y="0"/>
                      <a:pt x="0" y="0"/>
                      <a:pt x="0" y="0"/>
                    </a:cubicBezTo>
                    <a:cubicBezTo>
                      <a:pt x="0" y="34"/>
                      <a:pt x="0" y="34"/>
                      <a:pt x="0" y="34"/>
                    </a:cubicBezTo>
                    <a:cubicBezTo>
                      <a:pt x="6" y="34"/>
                      <a:pt x="6" y="34"/>
                      <a:pt x="6" y="34"/>
                    </a:cubicBezTo>
                    <a:cubicBezTo>
                      <a:pt x="12" y="34"/>
                      <a:pt x="17" y="31"/>
                      <a:pt x="18" y="28"/>
                    </a:cubicBezTo>
                    <a:cubicBezTo>
                      <a:pt x="12" y="19"/>
                      <a:pt x="7" y="9"/>
                      <a:pt x="1" y="0"/>
                    </a:cubicBezTo>
                    <a:close/>
                  </a:path>
                </a:pathLst>
              </a:custGeom>
              <a:grpFill/>
              <a:ln>
                <a:noFill/>
              </a:ln>
            </p:spPr>
            <p:txBody>
              <a:bodyPr anchor="ctr"/>
              <a:lstStyle/>
              <a:p>
                <a:pPr algn="ctr"/>
                <a:endParaRPr>
                  <a:cs typeface="+mn-ea"/>
                  <a:sym typeface="+mn-lt"/>
                </a:endParaRPr>
              </a:p>
            </p:txBody>
          </p:sp>
          <p:sp>
            <p:nvSpPr>
              <p:cNvPr id="43" name="Rectangle 70"/>
              <p:cNvSpPr>
                <a:spLocks/>
              </p:cNvSpPr>
              <p:nvPr/>
            </p:nvSpPr>
            <p:spPr bwMode="auto">
              <a:xfrm>
                <a:off x="4927052" y="1069082"/>
                <a:ext cx="62496" cy="22057"/>
              </a:xfrm>
              <a:prstGeom prst="rect">
                <a:avLst/>
              </a:prstGeom>
              <a:grpFill/>
              <a:ln>
                <a:noFill/>
              </a:ln>
            </p:spPr>
            <p:txBody>
              <a:bodyPr anchor="ctr"/>
              <a:lstStyle/>
              <a:p>
                <a:pPr algn="ctr"/>
                <a:endParaRPr>
                  <a:cs typeface="+mn-ea"/>
                  <a:sym typeface="+mn-lt"/>
                </a:endParaRPr>
              </a:p>
            </p:txBody>
          </p:sp>
          <p:sp>
            <p:nvSpPr>
              <p:cNvPr id="44" name="Freeform: Shape 71"/>
              <p:cNvSpPr>
                <a:spLocks/>
              </p:cNvSpPr>
              <p:nvPr/>
            </p:nvSpPr>
            <p:spPr bwMode="auto">
              <a:xfrm>
                <a:off x="4697900" y="1104619"/>
                <a:ext cx="330861" cy="225476"/>
              </a:xfrm>
              <a:custGeom>
                <a:avLst/>
                <a:gdLst>
                  <a:gd name="T0" fmla="*/ 75 w 75"/>
                  <a:gd name="T1" fmla="*/ 51 h 51"/>
                  <a:gd name="T2" fmla="*/ 75 w 75"/>
                  <a:gd name="T3" fmla="*/ 0 h 51"/>
                  <a:gd name="T4" fmla="*/ 0 w 75"/>
                  <a:gd name="T5" fmla="*/ 0 h 51"/>
                  <a:gd name="T6" fmla="*/ 0 w 75"/>
                  <a:gd name="T7" fmla="*/ 34 h 51"/>
                  <a:gd name="T8" fmla="*/ 19 w 75"/>
                  <a:gd name="T9" fmla="*/ 37 h 51"/>
                  <a:gd name="T10" fmla="*/ 17 w 75"/>
                  <a:gd name="T11" fmla="*/ 27 h 51"/>
                  <a:gd name="T12" fmla="*/ 38 w 75"/>
                  <a:gd name="T13" fmla="*/ 6 h 51"/>
                  <a:gd name="T14" fmla="*/ 38 w 75"/>
                  <a:gd name="T15" fmla="*/ 6 h 51"/>
                  <a:gd name="T16" fmla="*/ 58 w 75"/>
                  <a:gd name="T17" fmla="*/ 27 h 51"/>
                  <a:gd name="T18" fmla="*/ 50 w 75"/>
                  <a:gd name="T19" fmla="*/ 43 h 51"/>
                  <a:gd name="T20" fmla="*/ 75 w 75"/>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51">
                    <a:moveTo>
                      <a:pt x="75" y="51"/>
                    </a:moveTo>
                    <a:cubicBezTo>
                      <a:pt x="75" y="0"/>
                      <a:pt x="75" y="0"/>
                      <a:pt x="75" y="0"/>
                    </a:cubicBezTo>
                    <a:cubicBezTo>
                      <a:pt x="0" y="0"/>
                      <a:pt x="0" y="0"/>
                      <a:pt x="0" y="0"/>
                    </a:cubicBezTo>
                    <a:cubicBezTo>
                      <a:pt x="0" y="34"/>
                      <a:pt x="0" y="34"/>
                      <a:pt x="0" y="34"/>
                    </a:cubicBezTo>
                    <a:cubicBezTo>
                      <a:pt x="7" y="35"/>
                      <a:pt x="13" y="36"/>
                      <a:pt x="19" y="37"/>
                    </a:cubicBezTo>
                    <a:cubicBezTo>
                      <a:pt x="18" y="34"/>
                      <a:pt x="17" y="30"/>
                      <a:pt x="17" y="27"/>
                    </a:cubicBezTo>
                    <a:cubicBezTo>
                      <a:pt x="17" y="15"/>
                      <a:pt x="26" y="6"/>
                      <a:pt x="38" y="6"/>
                    </a:cubicBezTo>
                    <a:cubicBezTo>
                      <a:pt x="38" y="6"/>
                      <a:pt x="38" y="6"/>
                      <a:pt x="38" y="6"/>
                    </a:cubicBezTo>
                    <a:cubicBezTo>
                      <a:pt x="49" y="6"/>
                      <a:pt x="58" y="15"/>
                      <a:pt x="58" y="27"/>
                    </a:cubicBezTo>
                    <a:cubicBezTo>
                      <a:pt x="58" y="33"/>
                      <a:pt x="55" y="39"/>
                      <a:pt x="50" y="43"/>
                    </a:cubicBezTo>
                    <a:cubicBezTo>
                      <a:pt x="59" y="46"/>
                      <a:pt x="67" y="48"/>
                      <a:pt x="75" y="51"/>
                    </a:cubicBezTo>
                    <a:close/>
                  </a:path>
                </a:pathLst>
              </a:custGeom>
              <a:grpFill/>
              <a:ln>
                <a:noFill/>
              </a:ln>
            </p:spPr>
            <p:txBody>
              <a:bodyPr anchor="ctr"/>
              <a:lstStyle/>
              <a:p>
                <a:pPr algn="ctr"/>
                <a:endParaRPr>
                  <a:cs typeface="+mn-ea"/>
                  <a:sym typeface="+mn-lt"/>
                </a:endParaRPr>
              </a:p>
            </p:txBody>
          </p:sp>
          <p:sp>
            <p:nvSpPr>
              <p:cNvPr id="45" name="Freeform: Shape 72"/>
              <p:cNvSpPr>
                <a:spLocks/>
              </p:cNvSpPr>
              <p:nvPr/>
            </p:nvSpPr>
            <p:spPr bwMode="auto">
              <a:xfrm>
                <a:off x="4799609" y="1157312"/>
                <a:ext cx="127443" cy="128668"/>
              </a:xfrm>
              <a:custGeom>
                <a:avLst/>
                <a:gdLst>
                  <a:gd name="T0" fmla="*/ 16 w 29"/>
                  <a:gd name="T1" fmla="*/ 29 h 29"/>
                  <a:gd name="T2" fmla="*/ 29 w 29"/>
                  <a:gd name="T3" fmla="*/ 15 h 29"/>
                  <a:gd name="T4" fmla="*/ 15 w 29"/>
                  <a:gd name="T5" fmla="*/ 0 h 29"/>
                  <a:gd name="T6" fmla="*/ 0 w 29"/>
                  <a:gd name="T7" fmla="*/ 15 h 29"/>
                  <a:gd name="T8" fmla="*/ 8 w 29"/>
                  <a:gd name="T9" fmla="*/ 27 h 29"/>
                  <a:gd name="T10" fmla="*/ 16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6" y="29"/>
                    </a:moveTo>
                    <a:cubicBezTo>
                      <a:pt x="23" y="28"/>
                      <a:pt x="29" y="22"/>
                      <a:pt x="29" y="15"/>
                    </a:cubicBezTo>
                    <a:cubicBezTo>
                      <a:pt x="29" y="7"/>
                      <a:pt x="22" y="0"/>
                      <a:pt x="15" y="0"/>
                    </a:cubicBezTo>
                    <a:cubicBezTo>
                      <a:pt x="7" y="0"/>
                      <a:pt x="0" y="7"/>
                      <a:pt x="0" y="15"/>
                    </a:cubicBezTo>
                    <a:cubicBezTo>
                      <a:pt x="0" y="20"/>
                      <a:pt x="3" y="24"/>
                      <a:pt x="8" y="27"/>
                    </a:cubicBezTo>
                    <a:cubicBezTo>
                      <a:pt x="10" y="27"/>
                      <a:pt x="13" y="28"/>
                      <a:pt x="16" y="29"/>
                    </a:cubicBezTo>
                    <a:close/>
                  </a:path>
                </a:pathLst>
              </a:custGeom>
              <a:grpFill/>
              <a:ln>
                <a:noFill/>
              </a:ln>
            </p:spPr>
            <p:txBody>
              <a:bodyPr anchor="ctr"/>
              <a:lstStyle/>
              <a:p>
                <a:pPr algn="ctr"/>
                <a:endParaRPr>
                  <a:cs typeface="+mn-ea"/>
                  <a:sym typeface="+mn-lt"/>
                </a:endParaRPr>
              </a:p>
            </p:txBody>
          </p:sp>
          <p:sp>
            <p:nvSpPr>
              <p:cNvPr id="46" name="Freeform: Shape 73"/>
              <p:cNvSpPr>
                <a:spLocks/>
              </p:cNvSpPr>
              <p:nvPr/>
            </p:nvSpPr>
            <p:spPr bwMode="auto">
              <a:xfrm>
                <a:off x="3020310" y="2380274"/>
                <a:ext cx="215673" cy="189939"/>
              </a:xfrm>
              <a:custGeom>
                <a:avLst/>
                <a:gdLst>
                  <a:gd name="T0" fmla="*/ 49 w 49"/>
                  <a:gd name="T1" fmla="*/ 1 h 43"/>
                  <a:gd name="T2" fmla="*/ 41 w 49"/>
                  <a:gd name="T3" fmla="*/ 0 h 43"/>
                  <a:gd name="T4" fmla="*/ 20 w 49"/>
                  <a:gd name="T5" fmla="*/ 21 h 43"/>
                  <a:gd name="T6" fmla="*/ 12 w 49"/>
                  <a:gd name="T7" fmla="*/ 18 h 43"/>
                  <a:gd name="T8" fmla="*/ 0 w 49"/>
                  <a:gd name="T9" fmla="*/ 30 h 43"/>
                  <a:gd name="T10" fmla="*/ 12 w 49"/>
                  <a:gd name="T11" fmla="*/ 43 h 43"/>
                  <a:gd name="T12" fmla="*/ 40 w 49"/>
                  <a:gd name="T13" fmla="*/ 43 h 43"/>
                  <a:gd name="T14" fmla="*/ 41 w 49"/>
                  <a:gd name="T15" fmla="*/ 43 h 43"/>
                  <a:gd name="T16" fmla="*/ 45 w 49"/>
                  <a:gd name="T17" fmla="*/ 43 h 43"/>
                  <a:gd name="T18" fmla="*/ 49 w 49"/>
                  <a:gd name="T1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3">
                    <a:moveTo>
                      <a:pt x="49" y="1"/>
                    </a:moveTo>
                    <a:cubicBezTo>
                      <a:pt x="47" y="0"/>
                      <a:pt x="44" y="0"/>
                      <a:pt x="41" y="0"/>
                    </a:cubicBezTo>
                    <a:cubicBezTo>
                      <a:pt x="29" y="0"/>
                      <a:pt x="20" y="9"/>
                      <a:pt x="20" y="21"/>
                    </a:cubicBezTo>
                    <a:cubicBezTo>
                      <a:pt x="18" y="19"/>
                      <a:pt x="15" y="18"/>
                      <a:pt x="12" y="18"/>
                    </a:cubicBezTo>
                    <a:cubicBezTo>
                      <a:pt x="5" y="18"/>
                      <a:pt x="0" y="23"/>
                      <a:pt x="0" y="30"/>
                    </a:cubicBezTo>
                    <a:cubicBezTo>
                      <a:pt x="0" y="37"/>
                      <a:pt x="5" y="43"/>
                      <a:pt x="12" y="43"/>
                    </a:cubicBezTo>
                    <a:cubicBezTo>
                      <a:pt x="40" y="43"/>
                      <a:pt x="40" y="43"/>
                      <a:pt x="40" y="43"/>
                    </a:cubicBezTo>
                    <a:cubicBezTo>
                      <a:pt x="41" y="43"/>
                      <a:pt x="41" y="43"/>
                      <a:pt x="41" y="43"/>
                    </a:cubicBezTo>
                    <a:cubicBezTo>
                      <a:pt x="45" y="43"/>
                      <a:pt x="45" y="43"/>
                      <a:pt x="45" y="43"/>
                    </a:cubicBezTo>
                    <a:cubicBezTo>
                      <a:pt x="46" y="29"/>
                      <a:pt x="47" y="15"/>
                      <a:pt x="49" y="1"/>
                    </a:cubicBezTo>
                    <a:close/>
                  </a:path>
                </a:pathLst>
              </a:custGeom>
              <a:grpFill/>
              <a:ln>
                <a:noFill/>
              </a:ln>
            </p:spPr>
            <p:txBody>
              <a:bodyPr anchor="ctr"/>
              <a:lstStyle/>
              <a:p>
                <a:pPr algn="ctr"/>
                <a:endParaRPr>
                  <a:cs typeface="+mn-ea"/>
                  <a:sym typeface="+mn-lt"/>
                </a:endParaRPr>
              </a:p>
            </p:txBody>
          </p:sp>
          <p:sp>
            <p:nvSpPr>
              <p:cNvPr id="47" name="Rectangle 74"/>
              <p:cNvSpPr>
                <a:spLocks/>
              </p:cNvSpPr>
              <p:nvPr/>
            </p:nvSpPr>
            <p:spPr bwMode="auto">
              <a:xfrm>
                <a:off x="3059523" y="2583692"/>
                <a:ext cx="26959" cy="62496"/>
              </a:xfrm>
              <a:prstGeom prst="rect">
                <a:avLst/>
              </a:prstGeom>
              <a:grpFill/>
              <a:ln>
                <a:noFill/>
              </a:ln>
            </p:spPr>
            <p:txBody>
              <a:bodyPr anchor="ctr"/>
              <a:lstStyle/>
              <a:p>
                <a:pPr algn="ctr"/>
                <a:endParaRPr>
                  <a:cs typeface="+mn-ea"/>
                  <a:sym typeface="+mn-lt"/>
                </a:endParaRPr>
              </a:p>
            </p:txBody>
          </p:sp>
          <p:sp>
            <p:nvSpPr>
              <p:cNvPr id="48" name="Rectangle 75"/>
              <p:cNvSpPr>
                <a:spLocks/>
              </p:cNvSpPr>
              <p:nvPr/>
            </p:nvSpPr>
            <p:spPr bwMode="auto">
              <a:xfrm>
                <a:off x="3125695" y="2619229"/>
                <a:ext cx="26959" cy="57594"/>
              </a:xfrm>
              <a:prstGeom prst="rect">
                <a:avLst/>
              </a:prstGeom>
              <a:grpFill/>
              <a:ln>
                <a:noFill/>
              </a:ln>
            </p:spPr>
            <p:txBody>
              <a:bodyPr anchor="ctr"/>
              <a:lstStyle/>
              <a:p>
                <a:pPr algn="ctr"/>
                <a:endParaRPr>
                  <a:cs typeface="+mn-ea"/>
                  <a:sym typeface="+mn-lt"/>
                </a:endParaRPr>
              </a:p>
            </p:txBody>
          </p:sp>
          <p:sp>
            <p:nvSpPr>
              <p:cNvPr id="49" name="Rectangle 76"/>
              <p:cNvSpPr>
                <a:spLocks/>
              </p:cNvSpPr>
              <p:nvPr/>
            </p:nvSpPr>
            <p:spPr bwMode="auto">
              <a:xfrm>
                <a:off x="3188191" y="2583692"/>
                <a:ext cx="25734" cy="62496"/>
              </a:xfrm>
              <a:prstGeom prst="rect">
                <a:avLst/>
              </a:prstGeom>
              <a:grpFill/>
              <a:ln>
                <a:noFill/>
              </a:ln>
            </p:spPr>
            <p:txBody>
              <a:bodyPr anchor="ctr"/>
              <a:lstStyle/>
              <a:p>
                <a:pPr algn="ctr"/>
                <a:endParaRPr>
                  <a:cs typeface="+mn-ea"/>
                  <a:sym typeface="+mn-lt"/>
                </a:endParaRPr>
              </a:p>
            </p:txBody>
          </p:sp>
          <p:sp>
            <p:nvSpPr>
              <p:cNvPr id="50" name="Freeform: Shape 77"/>
              <p:cNvSpPr>
                <a:spLocks/>
              </p:cNvSpPr>
              <p:nvPr/>
            </p:nvSpPr>
            <p:spPr bwMode="auto">
              <a:xfrm>
                <a:off x="5196643" y="3899786"/>
                <a:ext cx="296550" cy="291648"/>
              </a:xfrm>
              <a:custGeom>
                <a:avLst/>
                <a:gdLst>
                  <a:gd name="T0" fmla="*/ 34 w 67"/>
                  <a:gd name="T1" fmla="*/ 4 h 66"/>
                  <a:gd name="T2" fmla="*/ 37 w 67"/>
                  <a:gd name="T3" fmla="*/ 5 h 66"/>
                  <a:gd name="T4" fmla="*/ 38 w 67"/>
                  <a:gd name="T5" fmla="*/ 0 h 66"/>
                  <a:gd name="T6" fmla="*/ 48 w 67"/>
                  <a:gd name="T7" fmla="*/ 3 h 66"/>
                  <a:gd name="T8" fmla="*/ 47 w 67"/>
                  <a:gd name="T9" fmla="*/ 8 h 66"/>
                  <a:gd name="T10" fmla="*/ 56 w 67"/>
                  <a:gd name="T11" fmla="*/ 15 h 66"/>
                  <a:gd name="T12" fmla="*/ 60 w 67"/>
                  <a:gd name="T13" fmla="*/ 13 h 66"/>
                  <a:gd name="T14" fmla="*/ 65 w 67"/>
                  <a:gd name="T15" fmla="*/ 22 h 66"/>
                  <a:gd name="T16" fmla="*/ 61 w 67"/>
                  <a:gd name="T17" fmla="*/ 24 h 66"/>
                  <a:gd name="T18" fmla="*/ 62 w 67"/>
                  <a:gd name="T19" fmla="*/ 36 h 66"/>
                  <a:gd name="T20" fmla="*/ 67 w 67"/>
                  <a:gd name="T21" fmla="*/ 38 h 66"/>
                  <a:gd name="T22" fmla="*/ 64 w 67"/>
                  <a:gd name="T23" fmla="*/ 48 h 66"/>
                  <a:gd name="T24" fmla="*/ 59 w 67"/>
                  <a:gd name="T25" fmla="*/ 46 h 66"/>
                  <a:gd name="T26" fmla="*/ 52 w 67"/>
                  <a:gd name="T27" fmla="*/ 56 h 66"/>
                  <a:gd name="T28" fmla="*/ 54 w 67"/>
                  <a:gd name="T29" fmla="*/ 60 h 66"/>
                  <a:gd name="T30" fmla="*/ 45 w 67"/>
                  <a:gd name="T31" fmla="*/ 65 h 66"/>
                  <a:gd name="T32" fmla="*/ 42 w 67"/>
                  <a:gd name="T33" fmla="*/ 60 h 66"/>
                  <a:gd name="T34" fmla="*/ 34 w 67"/>
                  <a:gd name="T35" fmla="*/ 62 h 66"/>
                  <a:gd name="T36" fmla="*/ 34 w 67"/>
                  <a:gd name="T37" fmla="*/ 54 h 66"/>
                  <a:gd name="T38" fmla="*/ 54 w 67"/>
                  <a:gd name="T39" fmla="*/ 39 h 66"/>
                  <a:gd name="T40" fmla="*/ 40 w 67"/>
                  <a:gd name="T41" fmla="*/ 13 h 66"/>
                  <a:gd name="T42" fmla="*/ 34 w 67"/>
                  <a:gd name="T43" fmla="*/ 12 h 66"/>
                  <a:gd name="T44" fmla="*/ 34 w 67"/>
                  <a:gd name="T45" fmla="*/ 4 h 66"/>
                  <a:gd name="T46" fmla="*/ 16 w 67"/>
                  <a:gd name="T47" fmla="*/ 11 h 66"/>
                  <a:gd name="T48" fmla="*/ 13 w 67"/>
                  <a:gd name="T49" fmla="*/ 6 h 66"/>
                  <a:gd name="T50" fmla="*/ 23 w 67"/>
                  <a:gd name="T51" fmla="*/ 1 h 66"/>
                  <a:gd name="T52" fmla="*/ 25 w 67"/>
                  <a:gd name="T53" fmla="*/ 6 h 66"/>
                  <a:gd name="T54" fmla="*/ 34 w 67"/>
                  <a:gd name="T55" fmla="*/ 4 h 66"/>
                  <a:gd name="T56" fmla="*/ 34 w 67"/>
                  <a:gd name="T57" fmla="*/ 12 h 66"/>
                  <a:gd name="T58" fmla="*/ 13 w 67"/>
                  <a:gd name="T59" fmla="*/ 27 h 66"/>
                  <a:gd name="T60" fmla="*/ 27 w 67"/>
                  <a:gd name="T61" fmla="*/ 53 h 66"/>
                  <a:gd name="T62" fmla="*/ 27 w 67"/>
                  <a:gd name="T63" fmla="*/ 53 h 66"/>
                  <a:gd name="T64" fmla="*/ 34 w 67"/>
                  <a:gd name="T65" fmla="*/ 54 h 66"/>
                  <a:gd name="T66" fmla="*/ 34 w 67"/>
                  <a:gd name="T67" fmla="*/ 62 h 66"/>
                  <a:gd name="T68" fmla="*/ 30 w 67"/>
                  <a:gd name="T69" fmla="*/ 62 h 66"/>
                  <a:gd name="T70" fmla="*/ 29 w 67"/>
                  <a:gd name="T71" fmla="*/ 66 h 66"/>
                  <a:gd name="T72" fmla="*/ 19 w 67"/>
                  <a:gd name="T73" fmla="*/ 63 h 66"/>
                  <a:gd name="T74" fmla="*/ 20 w 67"/>
                  <a:gd name="T75" fmla="*/ 59 h 66"/>
                  <a:gd name="T76" fmla="*/ 11 w 67"/>
                  <a:gd name="T77" fmla="*/ 51 h 66"/>
                  <a:gd name="T78" fmla="*/ 7 w 67"/>
                  <a:gd name="T79" fmla="*/ 53 h 66"/>
                  <a:gd name="T80" fmla="*/ 2 w 67"/>
                  <a:gd name="T81" fmla="*/ 44 h 66"/>
                  <a:gd name="T82" fmla="*/ 6 w 67"/>
                  <a:gd name="T83" fmla="*/ 42 h 66"/>
                  <a:gd name="T84" fmla="*/ 5 w 67"/>
                  <a:gd name="T85" fmla="*/ 30 h 66"/>
                  <a:gd name="T86" fmla="*/ 0 w 67"/>
                  <a:gd name="T87" fmla="*/ 28 h 66"/>
                  <a:gd name="T88" fmla="*/ 3 w 67"/>
                  <a:gd name="T89" fmla="*/ 18 h 66"/>
                  <a:gd name="T90" fmla="*/ 8 w 67"/>
                  <a:gd name="T91" fmla="*/ 20 h 66"/>
                  <a:gd name="T92" fmla="*/ 16 w 67"/>
                  <a:gd name="T9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66">
                    <a:moveTo>
                      <a:pt x="34" y="4"/>
                    </a:moveTo>
                    <a:cubicBezTo>
                      <a:pt x="35" y="4"/>
                      <a:pt x="36" y="4"/>
                      <a:pt x="37" y="5"/>
                    </a:cubicBezTo>
                    <a:cubicBezTo>
                      <a:pt x="38" y="0"/>
                      <a:pt x="38" y="0"/>
                      <a:pt x="38" y="0"/>
                    </a:cubicBezTo>
                    <a:cubicBezTo>
                      <a:pt x="48" y="3"/>
                      <a:pt x="48" y="3"/>
                      <a:pt x="48" y="3"/>
                    </a:cubicBezTo>
                    <a:cubicBezTo>
                      <a:pt x="47" y="8"/>
                      <a:pt x="47" y="8"/>
                      <a:pt x="47" y="8"/>
                    </a:cubicBezTo>
                    <a:cubicBezTo>
                      <a:pt x="50" y="9"/>
                      <a:pt x="54" y="12"/>
                      <a:pt x="56" y="15"/>
                    </a:cubicBezTo>
                    <a:cubicBezTo>
                      <a:pt x="60" y="13"/>
                      <a:pt x="60" y="13"/>
                      <a:pt x="60" y="13"/>
                    </a:cubicBezTo>
                    <a:cubicBezTo>
                      <a:pt x="65" y="22"/>
                      <a:pt x="65" y="22"/>
                      <a:pt x="65" y="22"/>
                    </a:cubicBezTo>
                    <a:cubicBezTo>
                      <a:pt x="61" y="24"/>
                      <a:pt x="61" y="24"/>
                      <a:pt x="61" y="24"/>
                    </a:cubicBezTo>
                    <a:cubicBezTo>
                      <a:pt x="62" y="28"/>
                      <a:pt x="63" y="32"/>
                      <a:pt x="62" y="36"/>
                    </a:cubicBezTo>
                    <a:cubicBezTo>
                      <a:pt x="67" y="38"/>
                      <a:pt x="67" y="38"/>
                      <a:pt x="67" y="38"/>
                    </a:cubicBezTo>
                    <a:cubicBezTo>
                      <a:pt x="64" y="48"/>
                      <a:pt x="64" y="48"/>
                      <a:pt x="64" y="48"/>
                    </a:cubicBezTo>
                    <a:cubicBezTo>
                      <a:pt x="59" y="46"/>
                      <a:pt x="59" y="46"/>
                      <a:pt x="59" y="46"/>
                    </a:cubicBezTo>
                    <a:cubicBezTo>
                      <a:pt x="57" y="50"/>
                      <a:pt x="55" y="53"/>
                      <a:pt x="52" y="56"/>
                    </a:cubicBezTo>
                    <a:cubicBezTo>
                      <a:pt x="54" y="60"/>
                      <a:pt x="54" y="60"/>
                      <a:pt x="54" y="60"/>
                    </a:cubicBezTo>
                    <a:cubicBezTo>
                      <a:pt x="45" y="65"/>
                      <a:pt x="45" y="65"/>
                      <a:pt x="45" y="65"/>
                    </a:cubicBezTo>
                    <a:cubicBezTo>
                      <a:pt x="42" y="60"/>
                      <a:pt x="42" y="60"/>
                      <a:pt x="42" y="60"/>
                    </a:cubicBezTo>
                    <a:cubicBezTo>
                      <a:pt x="40" y="61"/>
                      <a:pt x="37" y="62"/>
                      <a:pt x="34" y="62"/>
                    </a:cubicBezTo>
                    <a:cubicBezTo>
                      <a:pt x="34" y="54"/>
                      <a:pt x="34" y="54"/>
                      <a:pt x="34" y="54"/>
                    </a:cubicBezTo>
                    <a:cubicBezTo>
                      <a:pt x="43" y="54"/>
                      <a:pt x="51" y="48"/>
                      <a:pt x="54" y="39"/>
                    </a:cubicBezTo>
                    <a:cubicBezTo>
                      <a:pt x="57" y="28"/>
                      <a:pt x="51" y="16"/>
                      <a:pt x="40" y="13"/>
                    </a:cubicBezTo>
                    <a:cubicBezTo>
                      <a:pt x="38" y="12"/>
                      <a:pt x="36" y="12"/>
                      <a:pt x="34" y="12"/>
                    </a:cubicBezTo>
                    <a:lnTo>
                      <a:pt x="34" y="4"/>
                    </a:lnTo>
                    <a:close/>
                    <a:moveTo>
                      <a:pt x="16" y="11"/>
                    </a:moveTo>
                    <a:cubicBezTo>
                      <a:pt x="13" y="6"/>
                      <a:pt x="13" y="6"/>
                      <a:pt x="13" y="6"/>
                    </a:cubicBezTo>
                    <a:cubicBezTo>
                      <a:pt x="23" y="1"/>
                      <a:pt x="23" y="1"/>
                      <a:pt x="23" y="1"/>
                    </a:cubicBezTo>
                    <a:cubicBezTo>
                      <a:pt x="25" y="6"/>
                      <a:pt x="25" y="6"/>
                      <a:pt x="25" y="6"/>
                    </a:cubicBezTo>
                    <a:cubicBezTo>
                      <a:pt x="28" y="5"/>
                      <a:pt x="31" y="4"/>
                      <a:pt x="34" y="4"/>
                    </a:cubicBezTo>
                    <a:cubicBezTo>
                      <a:pt x="34" y="12"/>
                      <a:pt x="34" y="12"/>
                      <a:pt x="34" y="12"/>
                    </a:cubicBezTo>
                    <a:cubicBezTo>
                      <a:pt x="25" y="12"/>
                      <a:pt x="16" y="18"/>
                      <a:pt x="13" y="27"/>
                    </a:cubicBezTo>
                    <a:cubicBezTo>
                      <a:pt x="10" y="38"/>
                      <a:pt x="16" y="50"/>
                      <a:pt x="27" y="53"/>
                    </a:cubicBezTo>
                    <a:cubicBezTo>
                      <a:pt x="27" y="53"/>
                      <a:pt x="27" y="53"/>
                      <a:pt x="27" y="53"/>
                    </a:cubicBezTo>
                    <a:cubicBezTo>
                      <a:pt x="30" y="54"/>
                      <a:pt x="32" y="54"/>
                      <a:pt x="34" y="54"/>
                    </a:cubicBezTo>
                    <a:cubicBezTo>
                      <a:pt x="34" y="62"/>
                      <a:pt x="34" y="62"/>
                      <a:pt x="34" y="62"/>
                    </a:cubicBezTo>
                    <a:cubicBezTo>
                      <a:pt x="33" y="62"/>
                      <a:pt x="32" y="62"/>
                      <a:pt x="30" y="62"/>
                    </a:cubicBezTo>
                    <a:cubicBezTo>
                      <a:pt x="29" y="66"/>
                      <a:pt x="29" y="66"/>
                      <a:pt x="29" y="66"/>
                    </a:cubicBezTo>
                    <a:cubicBezTo>
                      <a:pt x="19" y="63"/>
                      <a:pt x="19" y="63"/>
                      <a:pt x="19" y="63"/>
                    </a:cubicBezTo>
                    <a:cubicBezTo>
                      <a:pt x="20" y="59"/>
                      <a:pt x="20" y="59"/>
                      <a:pt x="20" y="59"/>
                    </a:cubicBezTo>
                    <a:cubicBezTo>
                      <a:pt x="17" y="57"/>
                      <a:pt x="14" y="54"/>
                      <a:pt x="11" y="51"/>
                    </a:cubicBezTo>
                    <a:cubicBezTo>
                      <a:pt x="7" y="53"/>
                      <a:pt x="7" y="53"/>
                      <a:pt x="7" y="53"/>
                    </a:cubicBezTo>
                    <a:cubicBezTo>
                      <a:pt x="2" y="44"/>
                      <a:pt x="2" y="44"/>
                      <a:pt x="2" y="44"/>
                    </a:cubicBezTo>
                    <a:cubicBezTo>
                      <a:pt x="6" y="42"/>
                      <a:pt x="6" y="42"/>
                      <a:pt x="6" y="42"/>
                    </a:cubicBezTo>
                    <a:cubicBezTo>
                      <a:pt x="5" y="38"/>
                      <a:pt x="5" y="34"/>
                      <a:pt x="5" y="30"/>
                    </a:cubicBezTo>
                    <a:cubicBezTo>
                      <a:pt x="0" y="28"/>
                      <a:pt x="0" y="28"/>
                      <a:pt x="0" y="28"/>
                    </a:cubicBezTo>
                    <a:cubicBezTo>
                      <a:pt x="3" y="18"/>
                      <a:pt x="3" y="18"/>
                      <a:pt x="3" y="18"/>
                    </a:cubicBezTo>
                    <a:cubicBezTo>
                      <a:pt x="8" y="20"/>
                      <a:pt x="8" y="20"/>
                      <a:pt x="8" y="20"/>
                    </a:cubicBezTo>
                    <a:cubicBezTo>
                      <a:pt x="10" y="16"/>
                      <a:pt x="13" y="13"/>
                      <a:pt x="16" y="11"/>
                    </a:cubicBezTo>
                    <a:close/>
                  </a:path>
                </a:pathLst>
              </a:custGeom>
              <a:grpFill/>
              <a:ln>
                <a:noFill/>
              </a:ln>
            </p:spPr>
            <p:txBody>
              <a:bodyPr anchor="ctr"/>
              <a:lstStyle/>
              <a:p>
                <a:pPr algn="ctr"/>
                <a:endParaRPr>
                  <a:cs typeface="+mn-ea"/>
                  <a:sym typeface="+mn-lt"/>
                </a:endParaRPr>
              </a:p>
            </p:txBody>
          </p:sp>
          <p:sp>
            <p:nvSpPr>
              <p:cNvPr id="51" name="Freeform: Shape 78"/>
              <p:cNvSpPr>
                <a:spLocks/>
              </p:cNvSpPr>
              <p:nvPr/>
            </p:nvSpPr>
            <p:spPr bwMode="auto">
              <a:xfrm>
                <a:off x="5917185" y="2522422"/>
                <a:ext cx="259787" cy="286747"/>
              </a:xfrm>
              <a:custGeom>
                <a:avLst/>
                <a:gdLst>
                  <a:gd name="T0" fmla="*/ 27 w 59"/>
                  <a:gd name="T1" fmla="*/ 65 h 65"/>
                  <a:gd name="T2" fmla="*/ 59 w 59"/>
                  <a:gd name="T3" fmla="*/ 33 h 65"/>
                  <a:gd name="T4" fmla="*/ 27 w 59"/>
                  <a:gd name="T5" fmla="*/ 0 h 65"/>
                  <a:gd name="T6" fmla="*/ 27 w 59"/>
                  <a:gd name="T7" fmla="*/ 0 h 65"/>
                  <a:gd name="T8" fmla="*/ 27 w 59"/>
                  <a:gd name="T9" fmla="*/ 23 h 65"/>
                  <a:gd name="T10" fmla="*/ 43 w 59"/>
                  <a:gd name="T11" fmla="*/ 16 h 65"/>
                  <a:gd name="T12" fmla="*/ 33 w 59"/>
                  <a:gd name="T13" fmla="*/ 39 h 65"/>
                  <a:gd name="T14" fmla="*/ 27 w 59"/>
                  <a:gd name="T15" fmla="*/ 42 h 65"/>
                  <a:gd name="T16" fmla="*/ 27 w 59"/>
                  <a:gd name="T17" fmla="*/ 65 h 65"/>
                  <a:gd name="T18" fmla="*/ 27 w 59"/>
                  <a:gd name="T19" fmla="*/ 0 h 65"/>
                  <a:gd name="T20" fmla="*/ 1 w 59"/>
                  <a:gd name="T21" fmla="*/ 12 h 65"/>
                  <a:gd name="T22" fmla="*/ 1 w 59"/>
                  <a:gd name="T23" fmla="*/ 18 h 65"/>
                  <a:gd name="T24" fmla="*/ 0 w 59"/>
                  <a:gd name="T25" fmla="*/ 51 h 65"/>
                  <a:gd name="T26" fmla="*/ 27 w 59"/>
                  <a:gd name="T27" fmla="*/ 65 h 65"/>
                  <a:gd name="T28" fmla="*/ 27 w 59"/>
                  <a:gd name="T29" fmla="*/ 42 h 65"/>
                  <a:gd name="T30" fmla="*/ 10 w 59"/>
                  <a:gd name="T31" fmla="*/ 49 h 65"/>
                  <a:gd name="T32" fmla="*/ 20 w 59"/>
                  <a:gd name="T33" fmla="*/ 26 h 65"/>
                  <a:gd name="T34" fmla="*/ 20 w 59"/>
                  <a:gd name="T35" fmla="*/ 26 h 65"/>
                  <a:gd name="T36" fmla="*/ 27 w 59"/>
                  <a:gd name="T37" fmla="*/ 23 h 65"/>
                  <a:gd name="T38" fmla="*/ 27 w 59"/>
                  <a:gd name="T3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5">
                    <a:moveTo>
                      <a:pt x="27" y="65"/>
                    </a:moveTo>
                    <a:cubicBezTo>
                      <a:pt x="45" y="65"/>
                      <a:pt x="59" y="51"/>
                      <a:pt x="59" y="33"/>
                    </a:cubicBezTo>
                    <a:cubicBezTo>
                      <a:pt x="59" y="15"/>
                      <a:pt x="45" y="0"/>
                      <a:pt x="27" y="0"/>
                    </a:cubicBezTo>
                    <a:cubicBezTo>
                      <a:pt x="27" y="0"/>
                      <a:pt x="27" y="0"/>
                      <a:pt x="27" y="0"/>
                    </a:cubicBezTo>
                    <a:cubicBezTo>
                      <a:pt x="27" y="23"/>
                      <a:pt x="27" y="23"/>
                      <a:pt x="27" y="23"/>
                    </a:cubicBezTo>
                    <a:cubicBezTo>
                      <a:pt x="43" y="16"/>
                      <a:pt x="43" y="16"/>
                      <a:pt x="43" y="16"/>
                    </a:cubicBezTo>
                    <a:cubicBezTo>
                      <a:pt x="33" y="39"/>
                      <a:pt x="33" y="39"/>
                      <a:pt x="33" y="39"/>
                    </a:cubicBezTo>
                    <a:cubicBezTo>
                      <a:pt x="27" y="42"/>
                      <a:pt x="27" y="42"/>
                      <a:pt x="27" y="42"/>
                    </a:cubicBezTo>
                    <a:cubicBezTo>
                      <a:pt x="27" y="65"/>
                      <a:pt x="27" y="65"/>
                      <a:pt x="27" y="65"/>
                    </a:cubicBezTo>
                    <a:close/>
                    <a:moveTo>
                      <a:pt x="27" y="0"/>
                    </a:moveTo>
                    <a:cubicBezTo>
                      <a:pt x="16" y="0"/>
                      <a:pt x="7" y="5"/>
                      <a:pt x="1" y="12"/>
                    </a:cubicBezTo>
                    <a:cubicBezTo>
                      <a:pt x="1" y="14"/>
                      <a:pt x="1" y="16"/>
                      <a:pt x="1" y="18"/>
                    </a:cubicBezTo>
                    <a:cubicBezTo>
                      <a:pt x="1" y="29"/>
                      <a:pt x="1" y="40"/>
                      <a:pt x="0" y="51"/>
                    </a:cubicBezTo>
                    <a:cubicBezTo>
                      <a:pt x="6" y="60"/>
                      <a:pt x="15" y="65"/>
                      <a:pt x="27" y="65"/>
                    </a:cubicBezTo>
                    <a:cubicBezTo>
                      <a:pt x="27" y="42"/>
                      <a:pt x="27" y="42"/>
                      <a:pt x="27" y="42"/>
                    </a:cubicBezTo>
                    <a:cubicBezTo>
                      <a:pt x="10" y="49"/>
                      <a:pt x="10" y="49"/>
                      <a:pt x="10" y="49"/>
                    </a:cubicBezTo>
                    <a:cubicBezTo>
                      <a:pt x="20" y="26"/>
                      <a:pt x="20" y="26"/>
                      <a:pt x="20" y="26"/>
                    </a:cubicBezTo>
                    <a:cubicBezTo>
                      <a:pt x="20" y="26"/>
                      <a:pt x="20" y="26"/>
                      <a:pt x="20" y="26"/>
                    </a:cubicBezTo>
                    <a:cubicBezTo>
                      <a:pt x="27" y="23"/>
                      <a:pt x="27" y="23"/>
                      <a:pt x="27" y="23"/>
                    </a:cubicBezTo>
                    <a:lnTo>
                      <a:pt x="27" y="0"/>
                    </a:lnTo>
                    <a:close/>
                  </a:path>
                </a:pathLst>
              </a:custGeom>
              <a:grpFill/>
              <a:ln>
                <a:noFill/>
              </a:ln>
            </p:spPr>
            <p:txBody>
              <a:bodyPr anchor="ctr"/>
              <a:lstStyle/>
              <a:p>
                <a:pPr algn="ctr"/>
                <a:endParaRPr>
                  <a:cs typeface="+mn-ea"/>
                  <a:sym typeface="+mn-lt"/>
                </a:endParaRPr>
              </a:p>
            </p:txBody>
          </p:sp>
          <p:sp>
            <p:nvSpPr>
              <p:cNvPr id="52" name="Freeform: Shape 79"/>
              <p:cNvSpPr>
                <a:spLocks/>
              </p:cNvSpPr>
              <p:nvPr/>
            </p:nvSpPr>
            <p:spPr bwMode="auto">
              <a:xfrm>
                <a:off x="4291063" y="1038447"/>
                <a:ext cx="256111" cy="220574"/>
              </a:xfrm>
              <a:custGeom>
                <a:avLst/>
                <a:gdLst>
                  <a:gd name="T0" fmla="*/ 48 w 58"/>
                  <a:gd name="T1" fmla="*/ 38 h 50"/>
                  <a:gd name="T2" fmla="*/ 44 w 58"/>
                  <a:gd name="T3" fmla="*/ 8 h 50"/>
                  <a:gd name="T4" fmla="*/ 27 w 58"/>
                  <a:gd name="T5" fmla="*/ 0 h 50"/>
                  <a:gd name="T6" fmla="*/ 27 w 58"/>
                  <a:gd name="T7" fmla="*/ 20 h 50"/>
                  <a:gd name="T8" fmla="*/ 42 w 58"/>
                  <a:gd name="T9" fmla="*/ 20 h 50"/>
                  <a:gd name="T10" fmla="*/ 42 w 58"/>
                  <a:gd name="T11" fmla="*/ 30 h 50"/>
                  <a:gd name="T12" fmla="*/ 42 w 58"/>
                  <a:gd name="T13" fmla="*/ 30 h 50"/>
                  <a:gd name="T14" fmla="*/ 42 w 58"/>
                  <a:gd name="T15" fmla="*/ 30 h 50"/>
                  <a:gd name="T16" fmla="*/ 27 w 58"/>
                  <a:gd name="T17" fmla="*/ 30 h 50"/>
                  <a:gd name="T18" fmla="*/ 27 w 58"/>
                  <a:gd name="T19" fmla="*/ 50 h 50"/>
                  <a:gd name="T20" fmla="*/ 40 w 58"/>
                  <a:gd name="T21" fmla="*/ 46 h 50"/>
                  <a:gd name="T22" fmla="*/ 43 w 58"/>
                  <a:gd name="T23" fmla="*/ 49 h 50"/>
                  <a:gd name="T24" fmla="*/ 58 w 58"/>
                  <a:gd name="T25" fmla="*/ 48 h 50"/>
                  <a:gd name="T26" fmla="*/ 48 w 58"/>
                  <a:gd name="T27" fmla="*/ 38 h 50"/>
                  <a:gd name="T28" fmla="*/ 27 w 58"/>
                  <a:gd name="T29" fmla="*/ 0 h 50"/>
                  <a:gd name="T30" fmla="*/ 9 w 58"/>
                  <a:gd name="T31" fmla="*/ 8 h 50"/>
                  <a:gd name="T32" fmla="*/ 9 w 58"/>
                  <a:gd name="T33" fmla="*/ 43 h 50"/>
                  <a:gd name="T34" fmla="*/ 27 w 58"/>
                  <a:gd name="T35" fmla="*/ 50 h 50"/>
                  <a:gd name="T36" fmla="*/ 27 w 58"/>
                  <a:gd name="T37" fmla="*/ 30 h 50"/>
                  <a:gd name="T38" fmla="*/ 12 w 58"/>
                  <a:gd name="T39" fmla="*/ 30 h 50"/>
                  <a:gd name="T40" fmla="*/ 12 w 58"/>
                  <a:gd name="T41" fmla="*/ 20 h 50"/>
                  <a:gd name="T42" fmla="*/ 27 w 58"/>
                  <a:gd name="T43" fmla="*/ 20 h 50"/>
                  <a:gd name="T44" fmla="*/ 27 w 58"/>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0">
                    <a:moveTo>
                      <a:pt x="48" y="38"/>
                    </a:moveTo>
                    <a:cubicBezTo>
                      <a:pt x="54" y="29"/>
                      <a:pt x="53" y="16"/>
                      <a:pt x="44" y="8"/>
                    </a:cubicBezTo>
                    <a:cubicBezTo>
                      <a:pt x="40" y="3"/>
                      <a:pt x="33" y="0"/>
                      <a:pt x="27" y="0"/>
                    </a:cubicBezTo>
                    <a:cubicBezTo>
                      <a:pt x="27" y="20"/>
                      <a:pt x="27" y="20"/>
                      <a:pt x="27" y="20"/>
                    </a:cubicBezTo>
                    <a:cubicBezTo>
                      <a:pt x="42" y="20"/>
                      <a:pt x="42" y="20"/>
                      <a:pt x="42" y="20"/>
                    </a:cubicBezTo>
                    <a:cubicBezTo>
                      <a:pt x="42" y="30"/>
                      <a:pt x="42" y="30"/>
                      <a:pt x="42" y="30"/>
                    </a:cubicBezTo>
                    <a:cubicBezTo>
                      <a:pt x="42" y="30"/>
                      <a:pt x="42" y="30"/>
                      <a:pt x="42" y="30"/>
                    </a:cubicBezTo>
                    <a:cubicBezTo>
                      <a:pt x="42" y="30"/>
                      <a:pt x="42" y="30"/>
                      <a:pt x="42" y="30"/>
                    </a:cubicBezTo>
                    <a:cubicBezTo>
                      <a:pt x="27" y="30"/>
                      <a:pt x="27" y="30"/>
                      <a:pt x="27" y="30"/>
                    </a:cubicBezTo>
                    <a:cubicBezTo>
                      <a:pt x="27" y="50"/>
                      <a:pt x="27" y="50"/>
                      <a:pt x="27" y="50"/>
                    </a:cubicBezTo>
                    <a:cubicBezTo>
                      <a:pt x="31" y="50"/>
                      <a:pt x="36" y="49"/>
                      <a:pt x="40" y="46"/>
                    </a:cubicBezTo>
                    <a:cubicBezTo>
                      <a:pt x="43" y="49"/>
                      <a:pt x="43" y="49"/>
                      <a:pt x="43" y="49"/>
                    </a:cubicBezTo>
                    <a:cubicBezTo>
                      <a:pt x="48" y="48"/>
                      <a:pt x="53" y="48"/>
                      <a:pt x="58" y="48"/>
                    </a:cubicBezTo>
                    <a:lnTo>
                      <a:pt x="48" y="38"/>
                    </a:lnTo>
                    <a:close/>
                    <a:moveTo>
                      <a:pt x="27" y="0"/>
                    </a:moveTo>
                    <a:cubicBezTo>
                      <a:pt x="21" y="0"/>
                      <a:pt x="14" y="3"/>
                      <a:pt x="9" y="8"/>
                    </a:cubicBezTo>
                    <a:cubicBezTo>
                      <a:pt x="0" y="17"/>
                      <a:pt x="0" y="33"/>
                      <a:pt x="9" y="43"/>
                    </a:cubicBezTo>
                    <a:cubicBezTo>
                      <a:pt x="14" y="47"/>
                      <a:pt x="21" y="50"/>
                      <a:pt x="27" y="50"/>
                    </a:cubicBezTo>
                    <a:cubicBezTo>
                      <a:pt x="27" y="30"/>
                      <a:pt x="27" y="30"/>
                      <a:pt x="27" y="30"/>
                    </a:cubicBezTo>
                    <a:cubicBezTo>
                      <a:pt x="12" y="30"/>
                      <a:pt x="12" y="30"/>
                      <a:pt x="12" y="30"/>
                    </a:cubicBezTo>
                    <a:cubicBezTo>
                      <a:pt x="12" y="20"/>
                      <a:pt x="12" y="20"/>
                      <a:pt x="12" y="20"/>
                    </a:cubicBezTo>
                    <a:cubicBezTo>
                      <a:pt x="27" y="20"/>
                      <a:pt x="27" y="20"/>
                      <a:pt x="27" y="20"/>
                    </a:cubicBezTo>
                    <a:lnTo>
                      <a:pt x="27" y="0"/>
                    </a:lnTo>
                    <a:close/>
                  </a:path>
                </a:pathLst>
              </a:custGeom>
              <a:grpFill/>
              <a:ln>
                <a:noFill/>
              </a:ln>
            </p:spPr>
            <p:txBody>
              <a:bodyPr anchor="ctr"/>
              <a:lstStyle/>
              <a:p>
                <a:pPr algn="ctr"/>
                <a:endParaRPr>
                  <a:cs typeface="+mn-ea"/>
                  <a:sym typeface="+mn-lt"/>
                </a:endParaRPr>
              </a:p>
            </p:txBody>
          </p:sp>
          <p:sp>
            <p:nvSpPr>
              <p:cNvPr id="53" name="Oval 80"/>
              <p:cNvSpPr>
                <a:spLocks/>
              </p:cNvSpPr>
              <p:nvPr/>
            </p:nvSpPr>
            <p:spPr bwMode="auto">
              <a:xfrm>
                <a:off x="5832632" y="3219682"/>
                <a:ext cx="84553" cy="84553"/>
              </a:xfrm>
              <a:prstGeom prst="ellipse">
                <a:avLst/>
              </a:prstGeom>
              <a:grpFill/>
              <a:ln>
                <a:noFill/>
              </a:ln>
            </p:spPr>
            <p:txBody>
              <a:bodyPr anchor="ctr"/>
              <a:lstStyle/>
              <a:p>
                <a:pPr algn="ctr"/>
                <a:endParaRPr>
                  <a:cs typeface="+mn-ea"/>
                  <a:sym typeface="+mn-lt"/>
                </a:endParaRPr>
              </a:p>
            </p:txBody>
          </p:sp>
          <p:sp>
            <p:nvSpPr>
              <p:cNvPr id="54" name="Freeform: Shape 81"/>
              <p:cNvSpPr>
                <a:spLocks/>
              </p:cNvSpPr>
              <p:nvPr/>
            </p:nvSpPr>
            <p:spPr bwMode="auto">
              <a:xfrm>
                <a:off x="5797095" y="3180468"/>
                <a:ext cx="159304" cy="234054"/>
              </a:xfrm>
              <a:custGeom>
                <a:avLst/>
                <a:gdLst>
                  <a:gd name="T0" fmla="*/ 36 w 36"/>
                  <a:gd name="T1" fmla="*/ 0 h 53"/>
                  <a:gd name="T2" fmla="*/ 18 w 36"/>
                  <a:gd name="T3" fmla="*/ 0 h 53"/>
                  <a:gd name="T4" fmla="*/ 18 w 36"/>
                  <a:gd name="T5" fmla="*/ 4 h 53"/>
                  <a:gd name="T6" fmla="*/ 18 w 36"/>
                  <a:gd name="T7" fmla="*/ 4 h 53"/>
                  <a:gd name="T8" fmla="*/ 32 w 36"/>
                  <a:gd name="T9" fmla="*/ 18 h 53"/>
                  <a:gd name="T10" fmla="*/ 18 w 36"/>
                  <a:gd name="T11" fmla="*/ 32 h 53"/>
                  <a:gd name="T12" fmla="*/ 18 w 36"/>
                  <a:gd name="T13" fmla="*/ 32 h 53"/>
                  <a:gd name="T14" fmla="*/ 18 w 36"/>
                  <a:gd name="T15" fmla="*/ 32 h 53"/>
                  <a:gd name="T16" fmla="*/ 18 w 36"/>
                  <a:gd name="T17" fmla="*/ 38 h 53"/>
                  <a:gd name="T18" fmla="*/ 18 w 36"/>
                  <a:gd name="T19" fmla="*/ 38 h 53"/>
                  <a:gd name="T20" fmla="*/ 22 w 36"/>
                  <a:gd name="T21" fmla="*/ 43 h 53"/>
                  <a:gd name="T22" fmla="*/ 18 w 36"/>
                  <a:gd name="T23" fmla="*/ 48 h 53"/>
                  <a:gd name="T24" fmla="*/ 18 w 36"/>
                  <a:gd name="T25" fmla="*/ 48 h 53"/>
                  <a:gd name="T26" fmla="*/ 18 w 36"/>
                  <a:gd name="T27" fmla="*/ 48 h 53"/>
                  <a:gd name="T28" fmla="*/ 18 w 36"/>
                  <a:gd name="T29" fmla="*/ 53 h 53"/>
                  <a:gd name="T30" fmla="*/ 36 w 36"/>
                  <a:gd name="T31" fmla="*/ 53 h 53"/>
                  <a:gd name="T32" fmla="*/ 36 w 36"/>
                  <a:gd name="T33" fmla="*/ 0 h 53"/>
                  <a:gd name="T34" fmla="*/ 18 w 36"/>
                  <a:gd name="T35" fmla="*/ 0 h 53"/>
                  <a:gd name="T36" fmla="*/ 0 w 36"/>
                  <a:gd name="T37" fmla="*/ 0 h 53"/>
                  <a:gd name="T38" fmla="*/ 0 w 36"/>
                  <a:gd name="T39" fmla="*/ 53 h 53"/>
                  <a:gd name="T40" fmla="*/ 18 w 36"/>
                  <a:gd name="T41" fmla="*/ 53 h 53"/>
                  <a:gd name="T42" fmla="*/ 18 w 36"/>
                  <a:gd name="T43" fmla="*/ 48 h 53"/>
                  <a:gd name="T44" fmla="*/ 13 w 36"/>
                  <a:gd name="T45" fmla="*/ 43 h 53"/>
                  <a:gd name="T46" fmla="*/ 18 w 36"/>
                  <a:gd name="T47" fmla="*/ 38 h 53"/>
                  <a:gd name="T48" fmla="*/ 18 w 36"/>
                  <a:gd name="T49" fmla="*/ 32 h 53"/>
                  <a:gd name="T50" fmla="*/ 4 w 36"/>
                  <a:gd name="T51" fmla="*/ 18 h 53"/>
                  <a:gd name="T52" fmla="*/ 18 w 36"/>
                  <a:gd name="T53" fmla="*/ 4 h 53"/>
                  <a:gd name="T54" fmla="*/ 18 w 36"/>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53">
                    <a:moveTo>
                      <a:pt x="36" y="0"/>
                    </a:moveTo>
                    <a:cubicBezTo>
                      <a:pt x="18" y="0"/>
                      <a:pt x="18" y="0"/>
                      <a:pt x="18" y="0"/>
                    </a:cubicBezTo>
                    <a:cubicBezTo>
                      <a:pt x="18" y="4"/>
                      <a:pt x="18" y="4"/>
                      <a:pt x="18" y="4"/>
                    </a:cubicBezTo>
                    <a:cubicBezTo>
                      <a:pt x="18" y="4"/>
                      <a:pt x="18" y="4"/>
                      <a:pt x="18" y="4"/>
                    </a:cubicBezTo>
                    <a:cubicBezTo>
                      <a:pt x="25" y="4"/>
                      <a:pt x="32" y="11"/>
                      <a:pt x="32" y="18"/>
                    </a:cubicBezTo>
                    <a:cubicBezTo>
                      <a:pt x="32" y="26"/>
                      <a:pt x="25" y="32"/>
                      <a:pt x="18" y="32"/>
                    </a:cubicBezTo>
                    <a:cubicBezTo>
                      <a:pt x="18" y="32"/>
                      <a:pt x="18" y="32"/>
                      <a:pt x="18" y="32"/>
                    </a:cubicBezTo>
                    <a:cubicBezTo>
                      <a:pt x="18" y="32"/>
                      <a:pt x="18" y="32"/>
                      <a:pt x="18" y="32"/>
                    </a:cubicBezTo>
                    <a:cubicBezTo>
                      <a:pt x="18" y="38"/>
                      <a:pt x="18" y="38"/>
                      <a:pt x="18" y="38"/>
                    </a:cubicBezTo>
                    <a:cubicBezTo>
                      <a:pt x="18" y="38"/>
                      <a:pt x="18" y="38"/>
                      <a:pt x="18" y="38"/>
                    </a:cubicBezTo>
                    <a:cubicBezTo>
                      <a:pt x="20" y="38"/>
                      <a:pt x="22" y="40"/>
                      <a:pt x="22" y="43"/>
                    </a:cubicBezTo>
                    <a:cubicBezTo>
                      <a:pt x="22" y="46"/>
                      <a:pt x="20" y="48"/>
                      <a:pt x="18" y="48"/>
                    </a:cubicBezTo>
                    <a:cubicBezTo>
                      <a:pt x="18" y="48"/>
                      <a:pt x="18" y="48"/>
                      <a:pt x="18" y="48"/>
                    </a:cubicBezTo>
                    <a:cubicBezTo>
                      <a:pt x="18" y="48"/>
                      <a:pt x="18" y="48"/>
                      <a:pt x="18" y="48"/>
                    </a:cubicBezTo>
                    <a:cubicBezTo>
                      <a:pt x="18" y="53"/>
                      <a:pt x="18" y="53"/>
                      <a:pt x="18" y="53"/>
                    </a:cubicBezTo>
                    <a:cubicBezTo>
                      <a:pt x="36" y="53"/>
                      <a:pt x="36" y="53"/>
                      <a:pt x="36" y="53"/>
                    </a:cubicBezTo>
                    <a:lnTo>
                      <a:pt x="36" y="0"/>
                    </a:lnTo>
                    <a:close/>
                    <a:moveTo>
                      <a:pt x="18" y="0"/>
                    </a:moveTo>
                    <a:cubicBezTo>
                      <a:pt x="0" y="0"/>
                      <a:pt x="0" y="0"/>
                      <a:pt x="0" y="0"/>
                    </a:cubicBezTo>
                    <a:cubicBezTo>
                      <a:pt x="0" y="53"/>
                      <a:pt x="0" y="53"/>
                      <a:pt x="0" y="53"/>
                    </a:cubicBezTo>
                    <a:cubicBezTo>
                      <a:pt x="18" y="53"/>
                      <a:pt x="18" y="53"/>
                      <a:pt x="18" y="53"/>
                    </a:cubicBezTo>
                    <a:cubicBezTo>
                      <a:pt x="18" y="48"/>
                      <a:pt x="18" y="48"/>
                      <a:pt x="18" y="48"/>
                    </a:cubicBezTo>
                    <a:cubicBezTo>
                      <a:pt x="15" y="48"/>
                      <a:pt x="13" y="46"/>
                      <a:pt x="13" y="43"/>
                    </a:cubicBezTo>
                    <a:cubicBezTo>
                      <a:pt x="13" y="40"/>
                      <a:pt x="15" y="38"/>
                      <a:pt x="18" y="38"/>
                    </a:cubicBezTo>
                    <a:cubicBezTo>
                      <a:pt x="18" y="32"/>
                      <a:pt x="18" y="32"/>
                      <a:pt x="18" y="32"/>
                    </a:cubicBezTo>
                    <a:cubicBezTo>
                      <a:pt x="10" y="32"/>
                      <a:pt x="4" y="26"/>
                      <a:pt x="4" y="18"/>
                    </a:cubicBezTo>
                    <a:cubicBezTo>
                      <a:pt x="4" y="11"/>
                      <a:pt x="10" y="4"/>
                      <a:pt x="18" y="4"/>
                    </a:cubicBezTo>
                    <a:lnTo>
                      <a:pt x="18" y="0"/>
                    </a:lnTo>
                    <a:close/>
                  </a:path>
                </a:pathLst>
              </a:custGeom>
              <a:grpFill/>
              <a:ln>
                <a:noFill/>
              </a:ln>
            </p:spPr>
            <p:txBody>
              <a:bodyPr anchor="ctr"/>
              <a:lstStyle/>
              <a:p>
                <a:pPr algn="ctr"/>
                <a:endParaRPr>
                  <a:cs typeface="+mn-ea"/>
                  <a:sym typeface="+mn-lt"/>
                </a:endParaRPr>
              </a:p>
            </p:txBody>
          </p:sp>
          <p:sp>
            <p:nvSpPr>
              <p:cNvPr id="55" name="Freeform: Shape 82"/>
              <p:cNvSpPr>
                <a:spLocks/>
              </p:cNvSpPr>
              <p:nvPr/>
            </p:nvSpPr>
            <p:spPr bwMode="auto">
              <a:xfrm>
                <a:off x="5651271" y="3219682"/>
                <a:ext cx="123767" cy="194841"/>
              </a:xfrm>
              <a:custGeom>
                <a:avLst/>
                <a:gdLst>
                  <a:gd name="T0" fmla="*/ 0 w 28"/>
                  <a:gd name="T1" fmla="*/ 44 h 44"/>
                  <a:gd name="T2" fmla="*/ 28 w 28"/>
                  <a:gd name="T3" fmla="*/ 44 h 44"/>
                  <a:gd name="T4" fmla="*/ 28 w 28"/>
                  <a:gd name="T5" fmla="*/ 0 h 44"/>
                  <a:gd name="T6" fmla="*/ 24 w 28"/>
                  <a:gd name="T7" fmla="*/ 8 h 44"/>
                  <a:gd name="T8" fmla="*/ 24 w 28"/>
                  <a:gd name="T9" fmla="*/ 9 h 44"/>
                  <a:gd name="T10" fmla="*/ 15 w 28"/>
                  <a:gd name="T11" fmla="*/ 22 h 44"/>
                  <a:gd name="T12" fmla="*/ 10 w 28"/>
                  <a:gd name="T13" fmla="*/ 29 h 44"/>
                  <a:gd name="T14" fmla="*/ 15 w 28"/>
                  <a:gd name="T15" fmla="*/ 34 h 44"/>
                  <a:gd name="T16" fmla="*/ 10 w 28"/>
                  <a:gd name="T17" fmla="*/ 39 h 44"/>
                  <a:gd name="T18" fmla="*/ 10 w 28"/>
                  <a:gd name="T19" fmla="*/ 39 h 44"/>
                  <a:gd name="T20" fmla="*/ 6 w 28"/>
                  <a:gd name="T21" fmla="*/ 36 h 44"/>
                  <a:gd name="T22" fmla="*/ 0 w 28"/>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0" y="44"/>
                    </a:moveTo>
                    <a:cubicBezTo>
                      <a:pt x="28" y="44"/>
                      <a:pt x="28" y="44"/>
                      <a:pt x="28" y="44"/>
                    </a:cubicBezTo>
                    <a:cubicBezTo>
                      <a:pt x="28" y="0"/>
                      <a:pt x="28" y="0"/>
                      <a:pt x="28" y="0"/>
                    </a:cubicBezTo>
                    <a:cubicBezTo>
                      <a:pt x="26" y="3"/>
                      <a:pt x="25" y="5"/>
                      <a:pt x="24" y="8"/>
                    </a:cubicBezTo>
                    <a:cubicBezTo>
                      <a:pt x="24" y="8"/>
                      <a:pt x="24" y="9"/>
                      <a:pt x="24" y="9"/>
                    </a:cubicBezTo>
                    <a:cubicBezTo>
                      <a:pt x="24" y="15"/>
                      <a:pt x="20" y="20"/>
                      <a:pt x="15" y="22"/>
                    </a:cubicBezTo>
                    <a:cubicBezTo>
                      <a:pt x="13" y="25"/>
                      <a:pt x="12" y="27"/>
                      <a:pt x="10" y="29"/>
                    </a:cubicBezTo>
                    <a:cubicBezTo>
                      <a:pt x="13" y="30"/>
                      <a:pt x="15" y="32"/>
                      <a:pt x="15" y="34"/>
                    </a:cubicBezTo>
                    <a:cubicBezTo>
                      <a:pt x="15" y="37"/>
                      <a:pt x="12" y="39"/>
                      <a:pt x="10" y="39"/>
                    </a:cubicBezTo>
                    <a:cubicBezTo>
                      <a:pt x="10" y="39"/>
                      <a:pt x="10" y="39"/>
                      <a:pt x="10" y="39"/>
                    </a:cubicBezTo>
                    <a:cubicBezTo>
                      <a:pt x="8" y="39"/>
                      <a:pt x="6" y="38"/>
                      <a:pt x="6" y="36"/>
                    </a:cubicBezTo>
                    <a:cubicBezTo>
                      <a:pt x="4" y="39"/>
                      <a:pt x="2" y="41"/>
                      <a:pt x="0" y="44"/>
                    </a:cubicBezTo>
                    <a:close/>
                  </a:path>
                </a:pathLst>
              </a:custGeom>
              <a:grpFill/>
              <a:ln>
                <a:noFill/>
              </a:ln>
            </p:spPr>
            <p:txBody>
              <a:bodyPr anchor="ctr"/>
              <a:lstStyle/>
              <a:p>
                <a:pPr algn="ctr"/>
                <a:endParaRPr>
                  <a:cs typeface="+mn-ea"/>
                  <a:sym typeface="+mn-lt"/>
                </a:endParaRPr>
              </a:p>
            </p:txBody>
          </p:sp>
          <p:sp>
            <p:nvSpPr>
              <p:cNvPr id="56" name="Freeform: Shape 83"/>
              <p:cNvSpPr>
                <a:spLocks/>
              </p:cNvSpPr>
              <p:nvPr/>
            </p:nvSpPr>
            <p:spPr bwMode="auto">
              <a:xfrm>
                <a:off x="5678230" y="1788400"/>
                <a:ext cx="118865" cy="62496"/>
              </a:xfrm>
              <a:custGeom>
                <a:avLst/>
                <a:gdLst>
                  <a:gd name="T0" fmla="*/ 22 w 27"/>
                  <a:gd name="T1" fmla="*/ 9 h 14"/>
                  <a:gd name="T2" fmla="*/ 0 w 27"/>
                  <a:gd name="T3" fmla="*/ 9 h 14"/>
                  <a:gd name="T4" fmla="*/ 4 w 27"/>
                  <a:gd name="T5" fmla="*/ 14 h 14"/>
                  <a:gd name="T6" fmla="*/ 27 w 27"/>
                  <a:gd name="T7" fmla="*/ 14 h 14"/>
                  <a:gd name="T8" fmla="*/ 27 w 27"/>
                  <a:gd name="T9" fmla="*/ 0 h 14"/>
                  <a:gd name="T10" fmla="*/ 22 w 27"/>
                  <a:gd name="T11" fmla="*/ 0 h 14"/>
                  <a:gd name="T12" fmla="*/ 22 w 27"/>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2" y="9"/>
                    </a:moveTo>
                    <a:cubicBezTo>
                      <a:pt x="0" y="9"/>
                      <a:pt x="0" y="9"/>
                      <a:pt x="0" y="9"/>
                    </a:cubicBezTo>
                    <a:cubicBezTo>
                      <a:pt x="1" y="10"/>
                      <a:pt x="3" y="12"/>
                      <a:pt x="4" y="14"/>
                    </a:cubicBezTo>
                    <a:cubicBezTo>
                      <a:pt x="27" y="14"/>
                      <a:pt x="27" y="14"/>
                      <a:pt x="27" y="14"/>
                    </a:cubicBezTo>
                    <a:cubicBezTo>
                      <a:pt x="27" y="0"/>
                      <a:pt x="27" y="0"/>
                      <a:pt x="27" y="0"/>
                    </a:cubicBezTo>
                    <a:cubicBezTo>
                      <a:pt x="22" y="0"/>
                      <a:pt x="22" y="0"/>
                      <a:pt x="22" y="0"/>
                    </a:cubicBezTo>
                    <a:lnTo>
                      <a:pt x="22" y="9"/>
                    </a:lnTo>
                    <a:close/>
                  </a:path>
                </a:pathLst>
              </a:custGeom>
              <a:grpFill/>
              <a:ln>
                <a:noFill/>
              </a:ln>
            </p:spPr>
            <p:txBody>
              <a:bodyPr anchor="ctr"/>
              <a:lstStyle/>
              <a:p>
                <a:pPr algn="ctr"/>
                <a:endParaRPr>
                  <a:cs typeface="+mn-ea"/>
                  <a:sym typeface="+mn-lt"/>
                </a:endParaRPr>
              </a:p>
            </p:txBody>
          </p:sp>
          <p:sp>
            <p:nvSpPr>
              <p:cNvPr id="57" name="Freeform: Shape 84"/>
              <p:cNvSpPr>
                <a:spLocks/>
              </p:cNvSpPr>
              <p:nvPr/>
            </p:nvSpPr>
            <p:spPr bwMode="auto">
              <a:xfrm>
                <a:off x="5585098" y="1603362"/>
                <a:ext cx="181361" cy="207095"/>
              </a:xfrm>
              <a:custGeom>
                <a:avLst/>
                <a:gdLst>
                  <a:gd name="T0" fmla="*/ 5 w 41"/>
                  <a:gd name="T1" fmla="*/ 27 h 47"/>
                  <a:gd name="T2" fmla="*/ 5 w 41"/>
                  <a:gd name="T3" fmla="*/ 30 h 47"/>
                  <a:gd name="T4" fmla="*/ 18 w 41"/>
                  <a:gd name="T5" fmla="*/ 47 h 47"/>
                  <a:gd name="T6" fmla="*/ 33 w 41"/>
                  <a:gd name="T7" fmla="*/ 47 h 47"/>
                  <a:gd name="T8" fmla="*/ 33 w 41"/>
                  <a:gd name="T9" fmla="*/ 27 h 47"/>
                  <a:gd name="T10" fmla="*/ 41 w 41"/>
                  <a:gd name="T11" fmla="*/ 27 h 47"/>
                  <a:gd name="T12" fmla="*/ 19 w 41"/>
                  <a:gd name="T13" fmla="*/ 0 h 47"/>
                  <a:gd name="T14" fmla="*/ 0 w 41"/>
                  <a:gd name="T15" fmla="*/ 24 h 47"/>
                  <a:gd name="T16" fmla="*/ 3 w 41"/>
                  <a:gd name="T17" fmla="*/ 27 h 47"/>
                  <a:gd name="T18" fmla="*/ 5 w 41"/>
                  <a:gd name="T19"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7">
                    <a:moveTo>
                      <a:pt x="5" y="27"/>
                    </a:moveTo>
                    <a:cubicBezTo>
                      <a:pt x="5" y="30"/>
                      <a:pt x="5" y="30"/>
                      <a:pt x="5" y="30"/>
                    </a:cubicBezTo>
                    <a:cubicBezTo>
                      <a:pt x="10" y="35"/>
                      <a:pt x="14" y="41"/>
                      <a:pt x="18" y="47"/>
                    </a:cubicBezTo>
                    <a:cubicBezTo>
                      <a:pt x="33" y="47"/>
                      <a:pt x="33" y="47"/>
                      <a:pt x="33" y="47"/>
                    </a:cubicBezTo>
                    <a:cubicBezTo>
                      <a:pt x="33" y="27"/>
                      <a:pt x="33" y="27"/>
                      <a:pt x="33" y="27"/>
                    </a:cubicBezTo>
                    <a:cubicBezTo>
                      <a:pt x="41" y="27"/>
                      <a:pt x="41" y="27"/>
                      <a:pt x="41" y="27"/>
                    </a:cubicBezTo>
                    <a:cubicBezTo>
                      <a:pt x="19" y="0"/>
                      <a:pt x="19" y="0"/>
                      <a:pt x="19" y="0"/>
                    </a:cubicBezTo>
                    <a:cubicBezTo>
                      <a:pt x="0" y="24"/>
                      <a:pt x="0" y="24"/>
                      <a:pt x="0" y="24"/>
                    </a:cubicBezTo>
                    <a:cubicBezTo>
                      <a:pt x="1" y="25"/>
                      <a:pt x="2" y="26"/>
                      <a:pt x="3" y="27"/>
                    </a:cubicBezTo>
                    <a:lnTo>
                      <a:pt x="5" y="27"/>
                    </a:lnTo>
                    <a:close/>
                  </a:path>
                </a:pathLst>
              </a:custGeom>
              <a:grpFill/>
              <a:ln>
                <a:noFill/>
              </a:ln>
            </p:spPr>
            <p:txBody>
              <a:bodyPr anchor="ctr"/>
              <a:lstStyle/>
              <a:p>
                <a:pPr algn="ctr"/>
                <a:endParaRPr>
                  <a:cs typeface="+mn-ea"/>
                  <a:sym typeface="+mn-lt"/>
                </a:endParaRPr>
              </a:p>
            </p:txBody>
          </p:sp>
          <p:sp>
            <p:nvSpPr>
              <p:cNvPr id="58" name="Freeform: Shape 85"/>
              <p:cNvSpPr>
                <a:spLocks/>
              </p:cNvSpPr>
              <p:nvPr/>
            </p:nvSpPr>
            <p:spPr bwMode="auto">
              <a:xfrm>
                <a:off x="5907382" y="2084949"/>
                <a:ext cx="225476" cy="357821"/>
              </a:xfrm>
              <a:custGeom>
                <a:avLst/>
                <a:gdLst>
                  <a:gd name="T0" fmla="*/ 51 w 51"/>
                  <a:gd name="T1" fmla="*/ 81 h 81"/>
                  <a:gd name="T2" fmla="*/ 45 w 51"/>
                  <a:gd name="T3" fmla="*/ 1 h 81"/>
                  <a:gd name="T4" fmla="*/ 40 w 51"/>
                  <a:gd name="T5" fmla="*/ 0 h 81"/>
                  <a:gd name="T6" fmla="*/ 45 w 51"/>
                  <a:gd name="T7" fmla="*/ 7 h 81"/>
                  <a:gd name="T8" fmla="*/ 45 w 51"/>
                  <a:gd name="T9" fmla="*/ 53 h 81"/>
                  <a:gd name="T10" fmla="*/ 40 w 51"/>
                  <a:gd name="T11" fmla="*/ 58 h 81"/>
                  <a:gd name="T12" fmla="*/ 45 w 51"/>
                  <a:gd name="T13" fmla="*/ 65 h 81"/>
                  <a:gd name="T14" fmla="*/ 40 w 51"/>
                  <a:gd name="T15" fmla="*/ 65 h 81"/>
                  <a:gd name="T16" fmla="*/ 45 w 51"/>
                  <a:gd name="T17" fmla="*/ 69 h 81"/>
                  <a:gd name="T18" fmla="*/ 45 w 51"/>
                  <a:gd name="T19" fmla="*/ 76 h 81"/>
                  <a:gd name="T20" fmla="*/ 40 w 51"/>
                  <a:gd name="T21" fmla="*/ 81 h 81"/>
                  <a:gd name="T22" fmla="*/ 35 w 51"/>
                  <a:gd name="T23" fmla="*/ 1 h 81"/>
                  <a:gd name="T24" fmla="*/ 25 w 51"/>
                  <a:gd name="T25" fmla="*/ 7 h 81"/>
                  <a:gd name="T26" fmla="*/ 40 w 51"/>
                  <a:gd name="T27" fmla="*/ 0 h 81"/>
                  <a:gd name="T28" fmla="*/ 25 w 51"/>
                  <a:gd name="T29" fmla="*/ 81 h 81"/>
                  <a:gd name="T30" fmla="*/ 40 w 51"/>
                  <a:gd name="T31" fmla="*/ 76 h 81"/>
                  <a:gd name="T32" fmla="*/ 35 w 51"/>
                  <a:gd name="T33" fmla="*/ 69 h 81"/>
                  <a:gd name="T34" fmla="*/ 40 w 51"/>
                  <a:gd name="T35" fmla="*/ 65 h 81"/>
                  <a:gd name="T36" fmla="*/ 35 w 51"/>
                  <a:gd name="T37" fmla="*/ 58 h 81"/>
                  <a:gd name="T38" fmla="*/ 40 w 51"/>
                  <a:gd name="T39" fmla="*/ 53 h 81"/>
                  <a:gd name="T40" fmla="*/ 25 w 51"/>
                  <a:gd name="T41" fmla="*/ 58 h 81"/>
                  <a:gd name="T42" fmla="*/ 30 w 51"/>
                  <a:gd name="T43" fmla="*/ 65 h 81"/>
                  <a:gd name="T44" fmla="*/ 25 w 51"/>
                  <a:gd name="T45" fmla="*/ 65 h 81"/>
                  <a:gd name="T46" fmla="*/ 30 w 51"/>
                  <a:gd name="T47" fmla="*/ 69 h 81"/>
                  <a:gd name="T48" fmla="*/ 30 w 51"/>
                  <a:gd name="T49" fmla="*/ 76 h 81"/>
                  <a:gd name="T50" fmla="*/ 25 w 51"/>
                  <a:gd name="T51" fmla="*/ 81 h 81"/>
                  <a:gd name="T52" fmla="*/ 10 w 51"/>
                  <a:gd name="T53" fmla="*/ 1 h 81"/>
                  <a:gd name="T54" fmla="*/ 25 w 51"/>
                  <a:gd name="T55" fmla="*/ 7 h 81"/>
                  <a:gd name="T56" fmla="*/ 10 w 51"/>
                  <a:gd name="T57" fmla="*/ 81 h 81"/>
                  <a:gd name="T58" fmla="*/ 25 w 51"/>
                  <a:gd name="T59" fmla="*/ 76 h 81"/>
                  <a:gd name="T60" fmla="*/ 20 w 51"/>
                  <a:gd name="T61" fmla="*/ 69 h 81"/>
                  <a:gd name="T62" fmla="*/ 25 w 51"/>
                  <a:gd name="T63" fmla="*/ 65 h 81"/>
                  <a:gd name="T64" fmla="*/ 20 w 51"/>
                  <a:gd name="T65" fmla="*/ 58 h 81"/>
                  <a:gd name="T66" fmla="*/ 25 w 51"/>
                  <a:gd name="T67" fmla="*/ 53 h 81"/>
                  <a:gd name="T68" fmla="*/ 10 w 51"/>
                  <a:gd name="T69" fmla="*/ 58 h 81"/>
                  <a:gd name="T70" fmla="*/ 15 w 51"/>
                  <a:gd name="T71" fmla="*/ 65 h 81"/>
                  <a:gd name="T72" fmla="*/ 10 w 51"/>
                  <a:gd name="T73" fmla="*/ 65 h 81"/>
                  <a:gd name="T74" fmla="*/ 15 w 51"/>
                  <a:gd name="T75" fmla="*/ 69 h 81"/>
                  <a:gd name="T76" fmla="*/ 15 w 51"/>
                  <a:gd name="T77" fmla="*/ 76 h 81"/>
                  <a:gd name="T78" fmla="*/ 10 w 51"/>
                  <a:gd name="T79" fmla="*/ 81 h 81"/>
                  <a:gd name="T80" fmla="*/ 0 w 51"/>
                  <a:gd name="T81" fmla="*/ 1 h 81"/>
                  <a:gd name="T82" fmla="*/ 1 w 51"/>
                  <a:gd name="T83" fmla="*/ 81 h 81"/>
                  <a:gd name="T84" fmla="*/ 10 w 51"/>
                  <a:gd name="T85" fmla="*/ 76 h 81"/>
                  <a:gd name="T86" fmla="*/ 5 w 51"/>
                  <a:gd name="T87" fmla="*/ 69 h 81"/>
                  <a:gd name="T88" fmla="*/ 10 w 51"/>
                  <a:gd name="T89" fmla="*/ 65 h 81"/>
                  <a:gd name="T90" fmla="*/ 5 w 51"/>
                  <a:gd name="T91" fmla="*/ 58 h 81"/>
                  <a:gd name="T92" fmla="*/ 10 w 51"/>
                  <a:gd name="T93" fmla="*/ 53 h 81"/>
                  <a:gd name="T94" fmla="*/ 5 w 51"/>
                  <a:gd name="T95" fmla="*/ 7 h 81"/>
                  <a:gd name="T96" fmla="*/ 10 w 51"/>
                  <a:gd name="T9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 h="81">
                    <a:moveTo>
                      <a:pt x="40" y="81"/>
                    </a:moveTo>
                    <a:cubicBezTo>
                      <a:pt x="51" y="81"/>
                      <a:pt x="51" y="81"/>
                      <a:pt x="51" y="81"/>
                    </a:cubicBezTo>
                    <a:cubicBezTo>
                      <a:pt x="51" y="1"/>
                      <a:pt x="51" y="1"/>
                      <a:pt x="51" y="1"/>
                    </a:cubicBezTo>
                    <a:cubicBezTo>
                      <a:pt x="45" y="1"/>
                      <a:pt x="45" y="1"/>
                      <a:pt x="45" y="1"/>
                    </a:cubicBezTo>
                    <a:cubicBezTo>
                      <a:pt x="45" y="0"/>
                      <a:pt x="45" y="0"/>
                      <a:pt x="45" y="0"/>
                    </a:cubicBezTo>
                    <a:cubicBezTo>
                      <a:pt x="40" y="0"/>
                      <a:pt x="40" y="0"/>
                      <a:pt x="40" y="0"/>
                    </a:cubicBezTo>
                    <a:cubicBezTo>
                      <a:pt x="40" y="7"/>
                      <a:pt x="40" y="7"/>
                      <a:pt x="40" y="7"/>
                    </a:cubicBezTo>
                    <a:cubicBezTo>
                      <a:pt x="45" y="7"/>
                      <a:pt x="45" y="7"/>
                      <a:pt x="45" y="7"/>
                    </a:cubicBezTo>
                    <a:cubicBezTo>
                      <a:pt x="45" y="53"/>
                      <a:pt x="45" y="53"/>
                      <a:pt x="45" y="53"/>
                    </a:cubicBezTo>
                    <a:cubicBezTo>
                      <a:pt x="45" y="53"/>
                      <a:pt x="45" y="53"/>
                      <a:pt x="45" y="53"/>
                    </a:cubicBezTo>
                    <a:cubicBezTo>
                      <a:pt x="40" y="53"/>
                      <a:pt x="40" y="53"/>
                      <a:pt x="40" y="53"/>
                    </a:cubicBezTo>
                    <a:cubicBezTo>
                      <a:pt x="40" y="58"/>
                      <a:pt x="40" y="58"/>
                      <a:pt x="40" y="58"/>
                    </a:cubicBezTo>
                    <a:cubicBezTo>
                      <a:pt x="45" y="58"/>
                      <a:pt x="45" y="58"/>
                      <a:pt x="45" y="58"/>
                    </a:cubicBezTo>
                    <a:cubicBezTo>
                      <a:pt x="45" y="65"/>
                      <a:pt x="45" y="65"/>
                      <a:pt x="45" y="65"/>
                    </a:cubicBezTo>
                    <a:cubicBezTo>
                      <a:pt x="45" y="65"/>
                      <a:pt x="45" y="65"/>
                      <a:pt x="45" y="65"/>
                    </a:cubicBezTo>
                    <a:cubicBezTo>
                      <a:pt x="40" y="65"/>
                      <a:pt x="40" y="65"/>
                      <a:pt x="40" y="65"/>
                    </a:cubicBezTo>
                    <a:cubicBezTo>
                      <a:pt x="40" y="69"/>
                      <a:pt x="40" y="69"/>
                      <a:pt x="40" y="69"/>
                    </a:cubicBezTo>
                    <a:cubicBezTo>
                      <a:pt x="45" y="69"/>
                      <a:pt x="45" y="69"/>
                      <a:pt x="45" y="69"/>
                    </a:cubicBezTo>
                    <a:cubicBezTo>
                      <a:pt x="45" y="76"/>
                      <a:pt x="45" y="76"/>
                      <a:pt x="45" y="76"/>
                    </a:cubicBezTo>
                    <a:cubicBezTo>
                      <a:pt x="45" y="76"/>
                      <a:pt x="45" y="76"/>
                      <a:pt x="45" y="76"/>
                    </a:cubicBezTo>
                    <a:cubicBezTo>
                      <a:pt x="40" y="76"/>
                      <a:pt x="40" y="76"/>
                      <a:pt x="40" y="76"/>
                    </a:cubicBezTo>
                    <a:lnTo>
                      <a:pt x="40" y="81"/>
                    </a:lnTo>
                    <a:close/>
                    <a:moveTo>
                      <a:pt x="35" y="0"/>
                    </a:moveTo>
                    <a:cubicBezTo>
                      <a:pt x="35" y="1"/>
                      <a:pt x="35" y="1"/>
                      <a:pt x="35" y="1"/>
                    </a:cubicBezTo>
                    <a:cubicBezTo>
                      <a:pt x="25" y="1"/>
                      <a:pt x="25" y="1"/>
                      <a:pt x="25" y="1"/>
                    </a:cubicBezTo>
                    <a:cubicBezTo>
                      <a:pt x="25" y="7"/>
                      <a:pt x="25" y="7"/>
                      <a:pt x="25" y="7"/>
                    </a:cubicBezTo>
                    <a:cubicBezTo>
                      <a:pt x="40" y="7"/>
                      <a:pt x="40" y="7"/>
                      <a:pt x="40" y="7"/>
                    </a:cubicBezTo>
                    <a:cubicBezTo>
                      <a:pt x="40" y="0"/>
                      <a:pt x="40" y="0"/>
                      <a:pt x="40" y="0"/>
                    </a:cubicBezTo>
                    <a:cubicBezTo>
                      <a:pt x="35" y="0"/>
                      <a:pt x="35" y="0"/>
                      <a:pt x="35" y="0"/>
                    </a:cubicBezTo>
                    <a:close/>
                    <a:moveTo>
                      <a:pt x="25" y="81"/>
                    </a:moveTo>
                    <a:cubicBezTo>
                      <a:pt x="40" y="81"/>
                      <a:pt x="40" y="81"/>
                      <a:pt x="40" y="81"/>
                    </a:cubicBezTo>
                    <a:cubicBezTo>
                      <a:pt x="40" y="76"/>
                      <a:pt x="40" y="76"/>
                      <a:pt x="40" y="76"/>
                    </a:cubicBezTo>
                    <a:cubicBezTo>
                      <a:pt x="35" y="76"/>
                      <a:pt x="35" y="76"/>
                      <a:pt x="35" y="76"/>
                    </a:cubicBezTo>
                    <a:cubicBezTo>
                      <a:pt x="35" y="69"/>
                      <a:pt x="35" y="69"/>
                      <a:pt x="35" y="69"/>
                    </a:cubicBezTo>
                    <a:cubicBezTo>
                      <a:pt x="40" y="69"/>
                      <a:pt x="40" y="69"/>
                      <a:pt x="40" y="69"/>
                    </a:cubicBezTo>
                    <a:cubicBezTo>
                      <a:pt x="40" y="65"/>
                      <a:pt x="40" y="65"/>
                      <a:pt x="40" y="65"/>
                    </a:cubicBezTo>
                    <a:cubicBezTo>
                      <a:pt x="35" y="65"/>
                      <a:pt x="35" y="65"/>
                      <a:pt x="35" y="65"/>
                    </a:cubicBezTo>
                    <a:cubicBezTo>
                      <a:pt x="35" y="58"/>
                      <a:pt x="35" y="58"/>
                      <a:pt x="35" y="58"/>
                    </a:cubicBezTo>
                    <a:cubicBezTo>
                      <a:pt x="40" y="58"/>
                      <a:pt x="40" y="58"/>
                      <a:pt x="40" y="58"/>
                    </a:cubicBezTo>
                    <a:cubicBezTo>
                      <a:pt x="40" y="53"/>
                      <a:pt x="40" y="53"/>
                      <a:pt x="40" y="53"/>
                    </a:cubicBezTo>
                    <a:cubicBezTo>
                      <a:pt x="25" y="53"/>
                      <a:pt x="25" y="53"/>
                      <a:pt x="25" y="53"/>
                    </a:cubicBezTo>
                    <a:cubicBezTo>
                      <a:pt x="25" y="58"/>
                      <a:pt x="25" y="58"/>
                      <a:pt x="25" y="58"/>
                    </a:cubicBezTo>
                    <a:cubicBezTo>
                      <a:pt x="30" y="58"/>
                      <a:pt x="30" y="58"/>
                      <a:pt x="30" y="58"/>
                    </a:cubicBezTo>
                    <a:cubicBezTo>
                      <a:pt x="30" y="65"/>
                      <a:pt x="30" y="65"/>
                      <a:pt x="30" y="65"/>
                    </a:cubicBezTo>
                    <a:cubicBezTo>
                      <a:pt x="30" y="65"/>
                      <a:pt x="30" y="65"/>
                      <a:pt x="30" y="65"/>
                    </a:cubicBezTo>
                    <a:cubicBezTo>
                      <a:pt x="25" y="65"/>
                      <a:pt x="25" y="65"/>
                      <a:pt x="25" y="65"/>
                    </a:cubicBezTo>
                    <a:cubicBezTo>
                      <a:pt x="25" y="69"/>
                      <a:pt x="25" y="69"/>
                      <a:pt x="25" y="69"/>
                    </a:cubicBezTo>
                    <a:cubicBezTo>
                      <a:pt x="30" y="69"/>
                      <a:pt x="30" y="69"/>
                      <a:pt x="30" y="69"/>
                    </a:cubicBezTo>
                    <a:cubicBezTo>
                      <a:pt x="30" y="76"/>
                      <a:pt x="30" y="76"/>
                      <a:pt x="30" y="76"/>
                    </a:cubicBezTo>
                    <a:cubicBezTo>
                      <a:pt x="30" y="76"/>
                      <a:pt x="30" y="76"/>
                      <a:pt x="30" y="76"/>
                    </a:cubicBezTo>
                    <a:cubicBezTo>
                      <a:pt x="25" y="76"/>
                      <a:pt x="25" y="76"/>
                      <a:pt x="25" y="76"/>
                    </a:cubicBezTo>
                    <a:lnTo>
                      <a:pt x="25" y="81"/>
                    </a:lnTo>
                    <a:close/>
                    <a:moveTo>
                      <a:pt x="25" y="1"/>
                    </a:moveTo>
                    <a:cubicBezTo>
                      <a:pt x="10" y="1"/>
                      <a:pt x="10" y="1"/>
                      <a:pt x="10" y="1"/>
                    </a:cubicBezTo>
                    <a:cubicBezTo>
                      <a:pt x="10" y="7"/>
                      <a:pt x="10" y="7"/>
                      <a:pt x="10" y="7"/>
                    </a:cubicBezTo>
                    <a:cubicBezTo>
                      <a:pt x="25" y="7"/>
                      <a:pt x="25" y="7"/>
                      <a:pt x="25" y="7"/>
                    </a:cubicBezTo>
                    <a:cubicBezTo>
                      <a:pt x="25" y="1"/>
                      <a:pt x="25" y="1"/>
                      <a:pt x="25" y="1"/>
                    </a:cubicBezTo>
                    <a:close/>
                    <a:moveTo>
                      <a:pt x="10" y="81"/>
                    </a:moveTo>
                    <a:cubicBezTo>
                      <a:pt x="25" y="81"/>
                      <a:pt x="25" y="81"/>
                      <a:pt x="25" y="81"/>
                    </a:cubicBezTo>
                    <a:cubicBezTo>
                      <a:pt x="25" y="76"/>
                      <a:pt x="25" y="76"/>
                      <a:pt x="25" y="76"/>
                    </a:cubicBezTo>
                    <a:cubicBezTo>
                      <a:pt x="20" y="76"/>
                      <a:pt x="20" y="76"/>
                      <a:pt x="20" y="76"/>
                    </a:cubicBezTo>
                    <a:cubicBezTo>
                      <a:pt x="20" y="69"/>
                      <a:pt x="20" y="69"/>
                      <a:pt x="20" y="69"/>
                    </a:cubicBezTo>
                    <a:cubicBezTo>
                      <a:pt x="25" y="69"/>
                      <a:pt x="25" y="69"/>
                      <a:pt x="25" y="69"/>
                    </a:cubicBezTo>
                    <a:cubicBezTo>
                      <a:pt x="25" y="65"/>
                      <a:pt x="25" y="65"/>
                      <a:pt x="25" y="65"/>
                    </a:cubicBezTo>
                    <a:cubicBezTo>
                      <a:pt x="20" y="65"/>
                      <a:pt x="20" y="65"/>
                      <a:pt x="20" y="65"/>
                    </a:cubicBezTo>
                    <a:cubicBezTo>
                      <a:pt x="20" y="58"/>
                      <a:pt x="20" y="58"/>
                      <a:pt x="20" y="58"/>
                    </a:cubicBezTo>
                    <a:cubicBezTo>
                      <a:pt x="25" y="58"/>
                      <a:pt x="25" y="58"/>
                      <a:pt x="25" y="58"/>
                    </a:cubicBezTo>
                    <a:cubicBezTo>
                      <a:pt x="25" y="53"/>
                      <a:pt x="25" y="53"/>
                      <a:pt x="25" y="53"/>
                    </a:cubicBezTo>
                    <a:cubicBezTo>
                      <a:pt x="10" y="53"/>
                      <a:pt x="10" y="53"/>
                      <a:pt x="10" y="53"/>
                    </a:cubicBezTo>
                    <a:cubicBezTo>
                      <a:pt x="10" y="58"/>
                      <a:pt x="10" y="58"/>
                      <a:pt x="10" y="58"/>
                    </a:cubicBezTo>
                    <a:cubicBezTo>
                      <a:pt x="15" y="58"/>
                      <a:pt x="15" y="58"/>
                      <a:pt x="15" y="58"/>
                    </a:cubicBezTo>
                    <a:cubicBezTo>
                      <a:pt x="15" y="65"/>
                      <a:pt x="15" y="65"/>
                      <a:pt x="15" y="65"/>
                    </a:cubicBezTo>
                    <a:cubicBezTo>
                      <a:pt x="15" y="65"/>
                      <a:pt x="15" y="65"/>
                      <a:pt x="15" y="65"/>
                    </a:cubicBezTo>
                    <a:cubicBezTo>
                      <a:pt x="10" y="65"/>
                      <a:pt x="10" y="65"/>
                      <a:pt x="10" y="65"/>
                    </a:cubicBezTo>
                    <a:cubicBezTo>
                      <a:pt x="10" y="69"/>
                      <a:pt x="10" y="69"/>
                      <a:pt x="10" y="69"/>
                    </a:cubicBezTo>
                    <a:cubicBezTo>
                      <a:pt x="15" y="69"/>
                      <a:pt x="15" y="69"/>
                      <a:pt x="15" y="69"/>
                    </a:cubicBezTo>
                    <a:cubicBezTo>
                      <a:pt x="15" y="76"/>
                      <a:pt x="15" y="76"/>
                      <a:pt x="15" y="76"/>
                    </a:cubicBezTo>
                    <a:cubicBezTo>
                      <a:pt x="15" y="76"/>
                      <a:pt x="15" y="76"/>
                      <a:pt x="15" y="76"/>
                    </a:cubicBezTo>
                    <a:cubicBezTo>
                      <a:pt x="10" y="76"/>
                      <a:pt x="10" y="76"/>
                      <a:pt x="10" y="76"/>
                    </a:cubicBezTo>
                    <a:lnTo>
                      <a:pt x="10" y="81"/>
                    </a:lnTo>
                    <a:close/>
                    <a:moveTo>
                      <a:pt x="10" y="1"/>
                    </a:moveTo>
                    <a:cubicBezTo>
                      <a:pt x="0" y="1"/>
                      <a:pt x="0" y="1"/>
                      <a:pt x="0" y="1"/>
                    </a:cubicBezTo>
                    <a:cubicBezTo>
                      <a:pt x="0" y="70"/>
                      <a:pt x="0" y="70"/>
                      <a:pt x="0" y="70"/>
                    </a:cubicBezTo>
                    <a:cubicBezTo>
                      <a:pt x="0" y="74"/>
                      <a:pt x="1" y="78"/>
                      <a:pt x="1" y="81"/>
                    </a:cubicBezTo>
                    <a:cubicBezTo>
                      <a:pt x="10" y="81"/>
                      <a:pt x="10" y="81"/>
                      <a:pt x="10" y="81"/>
                    </a:cubicBezTo>
                    <a:cubicBezTo>
                      <a:pt x="10" y="76"/>
                      <a:pt x="10" y="76"/>
                      <a:pt x="10" y="76"/>
                    </a:cubicBezTo>
                    <a:cubicBezTo>
                      <a:pt x="5" y="76"/>
                      <a:pt x="5" y="76"/>
                      <a:pt x="5" y="76"/>
                    </a:cubicBezTo>
                    <a:cubicBezTo>
                      <a:pt x="5" y="69"/>
                      <a:pt x="5" y="69"/>
                      <a:pt x="5" y="69"/>
                    </a:cubicBezTo>
                    <a:cubicBezTo>
                      <a:pt x="10" y="69"/>
                      <a:pt x="10" y="69"/>
                      <a:pt x="10" y="69"/>
                    </a:cubicBezTo>
                    <a:cubicBezTo>
                      <a:pt x="10" y="65"/>
                      <a:pt x="10" y="65"/>
                      <a:pt x="10" y="65"/>
                    </a:cubicBezTo>
                    <a:cubicBezTo>
                      <a:pt x="5" y="65"/>
                      <a:pt x="5" y="65"/>
                      <a:pt x="5" y="65"/>
                    </a:cubicBezTo>
                    <a:cubicBezTo>
                      <a:pt x="5" y="58"/>
                      <a:pt x="5" y="58"/>
                      <a:pt x="5" y="58"/>
                    </a:cubicBezTo>
                    <a:cubicBezTo>
                      <a:pt x="10" y="58"/>
                      <a:pt x="10" y="58"/>
                      <a:pt x="10" y="58"/>
                    </a:cubicBezTo>
                    <a:cubicBezTo>
                      <a:pt x="10" y="53"/>
                      <a:pt x="10" y="53"/>
                      <a:pt x="10" y="53"/>
                    </a:cubicBezTo>
                    <a:cubicBezTo>
                      <a:pt x="5" y="53"/>
                      <a:pt x="5" y="53"/>
                      <a:pt x="5" y="53"/>
                    </a:cubicBezTo>
                    <a:cubicBezTo>
                      <a:pt x="5" y="7"/>
                      <a:pt x="5" y="7"/>
                      <a:pt x="5" y="7"/>
                    </a:cubicBezTo>
                    <a:cubicBezTo>
                      <a:pt x="10" y="7"/>
                      <a:pt x="10" y="7"/>
                      <a:pt x="10" y="7"/>
                    </a:cubicBezTo>
                    <a:lnTo>
                      <a:pt x="10" y="1"/>
                    </a:lnTo>
                    <a:close/>
                  </a:path>
                </a:pathLst>
              </a:custGeom>
              <a:grpFill/>
              <a:ln>
                <a:noFill/>
              </a:ln>
            </p:spPr>
            <p:txBody>
              <a:bodyPr anchor="ctr"/>
              <a:lstStyle/>
              <a:p>
                <a:pPr algn="ctr"/>
                <a:endParaRPr>
                  <a:cs typeface="+mn-ea"/>
                  <a:sym typeface="+mn-lt"/>
                </a:endParaRPr>
              </a:p>
            </p:txBody>
          </p:sp>
          <p:sp>
            <p:nvSpPr>
              <p:cNvPr id="59" name="Freeform: Shape 86"/>
              <p:cNvSpPr>
                <a:spLocks/>
              </p:cNvSpPr>
              <p:nvPr/>
            </p:nvSpPr>
            <p:spPr bwMode="auto">
              <a:xfrm>
                <a:off x="5205220" y="1330095"/>
                <a:ext cx="142148" cy="61271"/>
              </a:xfrm>
              <a:custGeom>
                <a:avLst/>
                <a:gdLst>
                  <a:gd name="T0" fmla="*/ 0 w 116"/>
                  <a:gd name="T1" fmla="*/ 28 h 50"/>
                  <a:gd name="T2" fmla="*/ 44 w 116"/>
                  <a:gd name="T3" fmla="*/ 50 h 50"/>
                  <a:gd name="T4" fmla="*/ 116 w 116"/>
                  <a:gd name="T5" fmla="*/ 50 h 50"/>
                  <a:gd name="T6" fmla="*/ 15 w 116"/>
                  <a:gd name="T7" fmla="*/ 0 h 50"/>
                  <a:gd name="T8" fmla="*/ 0 w 116"/>
                  <a:gd name="T9" fmla="*/ 28 h 50"/>
                </a:gdLst>
                <a:ahLst/>
                <a:cxnLst>
                  <a:cxn ang="0">
                    <a:pos x="T0" y="T1"/>
                  </a:cxn>
                  <a:cxn ang="0">
                    <a:pos x="T2" y="T3"/>
                  </a:cxn>
                  <a:cxn ang="0">
                    <a:pos x="T4" y="T5"/>
                  </a:cxn>
                  <a:cxn ang="0">
                    <a:pos x="T6" y="T7"/>
                  </a:cxn>
                  <a:cxn ang="0">
                    <a:pos x="T8" y="T9"/>
                  </a:cxn>
                </a:cxnLst>
                <a:rect l="0" t="0" r="r" b="b"/>
                <a:pathLst>
                  <a:path w="116" h="50">
                    <a:moveTo>
                      <a:pt x="0" y="28"/>
                    </a:moveTo>
                    <a:lnTo>
                      <a:pt x="44" y="50"/>
                    </a:lnTo>
                    <a:lnTo>
                      <a:pt x="116" y="50"/>
                    </a:lnTo>
                    <a:lnTo>
                      <a:pt x="15" y="0"/>
                    </a:lnTo>
                    <a:lnTo>
                      <a:pt x="0" y="28"/>
                    </a:lnTo>
                    <a:close/>
                  </a:path>
                </a:pathLst>
              </a:custGeom>
              <a:grpFill/>
              <a:ln>
                <a:noFill/>
              </a:ln>
            </p:spPr>
            <p:txBody>
              <a:bodyPr anchor="ctr"/>
              <a:lstStyle/>
              <a:p>
                <a:pPr algn="ctr"/>
                <a:endParaRPr>
                  <a:cs typeface="+mn-ea"/>
                  <a:sym typeface="+mn-lt"/>
                </a:endParaRPr>
              </a:p>
            </p:txBody>
          </p:sp>
          <p:sp>
            <p:nvSpPr>
              <p:cNvPr id="60" name="Freeform: Shape 87"/>
              <p:cNvSpPr>
                <a:spLocks/>
              </p:cNvSpPr>
              <p:nvPr/>
            </p:nvSpPr>
            <p:spPr bwMode="auto">
              <a:xfrm>
                <a:off x="5205220" y="1399944"/>
                <a:ext cx="349243" cy="176459"/>
              </a:xfrm>
              <a:custGeom>
                <a:avLst/>
                <a:gdLst>
                  <a:gd name="T0" fmla="*/ 56 w 79"/>
                  <a:gd name="T1" fmla="*/ 40 h 40"/>
                  <a:gd name="T2" fmla="*/ 64 w 79"/>
                  <a:gd name="T3" fmla="*/ 40 h 40"/>
                  <a:gd name="T4" fmla="*/ 64 w 79"/>
                  <a:gd name="T5" fmla="*/ 32 h 40"/>
                  <a:gd name="T6" fmla="*/ 79 w 79"/>
                  <a:gd name="T7" fmla="*/ 32 h 40"/>
                  <a:gd name="T8" fmla="*/ 79 w 79"/>
                  <a:gd name="T9" fmla="*/ 8 h 40"/>
                  <a:gd name="T10" fmla="*/ 64 w 79"/>
                  <a:gd name="T11" fmla="*/ 8 h 40"/>
                  <a:gd name="T12" fmla="*/ 64 w 79"/>
                  <a:gd name="T13" fmla="*/ 0 h 40"/>
                  <a:gd name="T14" fmla="*/ 37 w 79"/>
                  <a:gd name="T15" fmla="*/ 0 h 40"/>
                  <a:gd name="T16" fmla="*/ 17 w 79"/>
                  <a:gd name="T17" fmla="*/ 0 h 40"/>
                  <a:gd name="T18" fmla="*/ 0 w 79"/>
                  <a:gd name="T19" fmla="*/ 0 h 40"/>
                  <a:gd name="T20" fmla="*/ 0 w 79"/>
                  <a:gd name="T21" fmla="*/ 2 h 40"/>
                  <a:gd name="T22" fmla="*/ 24 w 79"/>
                  <a:gd name="T23" fmla="*/ 16 h 40"/>
                  <a:gd name="T24" fmla="*/ 48 w 79"/>
                  <a:gd name="T25" fmla="*/ 16 h 40"/>
                  <a:gd name="T26" fmla="*/ 48 w 79"/>
                  <a:gd name="T27" fmla="*/ 25 h 40"/>
                  <a:gd name="T28" fmla="*/ 36 w 79"/>
                  <a:gd name="T29" fmla="*/ 25 h 40"/>
                  <a:gd name="T30" fmla="*/ 56 w 7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40">
                    <a:moveTo>
                      <a:pt x="56" y="40"/>
                    </a:moveTo>
                    <a:cubicBezTo>
                      <a:pt x="64" y="40"/>
                      <a:pt x="64" y="40"/>
                      <a:pt x="64" y="40"/>
                    </a:cubicBezTo>
                    <a:cubicBezTo>
                      <a:pt x="64" y="32"/>
                      <a:pt x="64" y="32"/>
                      <a:pt x="64" y="32"/>
                    </a:cubicBezTo>
                    <a:cubicBezTo>
                      <a:pt x="79" y="32"/>
                      <a:pt x="79" y="32"/>
                      <a:pt x="79" y="32"/>
                    </a:cubicBezTo>
                    <a:cubicBezTo>
                      <a:pt x="79" y="8"/>
                      <a:pt x="79" y="8"/>
                      <a:pt x="79" y="8"/>
                    </a:cubicBezTo>
                    <a:cubicBezTo>
                      <a:pt x="64" y="8"/>
                      <a:pt x="64" y="8"/>
                      <a:pt x="64" y="8"/>
                    </a:cubicBezTo>
                    <a:cubicBezTo>
                      <a:pt x="64" y="0"/>
                      <a:pt x="64" y="0"/>
                      <a:pt x="64" y="0"/>
                    </a:cubicBezTo>
                    <a:cubicBezTo>
                      <a:pt x="37" y="0"/>
                      <a:pt x="37" y="0"/>
                      <a:pt x="37" y="0"/>
                    </a:cubicBezTo>
                    <a:cubicBezTo>
                      <a:pt x="17" y="0"/>
                      <a:pt x="17" y="0"/>
                      <a:pt x="17" y="0"/>
                    </a:cubicBezTo>
                    <a:cubicBezTo>
                      <a:pt x="0" y="0"/>
                      <a:pt x="0" y="0"/>
                      <a:pt x="0" y="0"/>
                    </a:cubicBezTo>
                    <a:cubicBezTo>
                      <a:pt x="0" y="2"/>
                      <a:pt x="0" y="2"/>
                      <a:pt x="0" y="2"/>
                    </a:cubicBezTo>
                    <a:cubicBezTo>
                      <a:pt x="8" y="6"/>
                      <a:pt x="16" y="11"/>
                      <a:pt x="24" y="16"/>
                    </a:cubicBezTo>
                    <a:cubicBezTo>
                      <a:pt x="48" y="16"/>
                      <a:pt x="48" y="16"/>
                      <a:pt x="48" y="16"/>
                    </a:cubicBezTo>
                    <a:cubicBezTo>
                      <a:pt x="48" y="25"/>
                      <a:pt x="48" y="25"/>
                      <a:pt x="48" y="25"/>
                    </a:cubicBezTo>
                    <a:cubicBezTo>
                      <a:pt x="36" y="25"/>
                      <a:pt x="36" y="25"/>
                      <a:pt x="36" y="25"/>
                    </a:cubicBezTo>
                    <a:cubicBezTo>
                      <a:pt x="43" y="30"/>
                      <a:pt x="50" y="35"/>
                      <a:pt x="56" y="40"/>
                    </a:cubicBezTo>
                    <a:close/>
                  </a:path>
                </a:pathLst>
              </a:custGeom>
              <a:grpFill/>
              <a:ln>
                <a:noFill/>
              </a:ln>
            </p:spPr>
            <p:txBody>
              <a:bodyPr anchor="ctr"/>
              <a:lstStyle/>
              <a:p>
                <a:pPr algn="ctr"/>
                <a:endParaRPr>
                  <a:cs typeface="+mn-ea"/>
                  <a:sym typeface="+mn-lt"/>
                </a:endParaRPr>
              </a:p>
            </p:txBody>
          </p:sp>
          <p:sp>
            <p:nvSpPr>
              <p:cNvPr id="61" name="Freeform: Shape 88"/>
              <p:cNvSpPr>
                <a:spLocks/>
              </p:cNvSpPr>
              <p:nvPr/>
            </p:nvSpPr>
            <p:spPr bwMode="auto">
              <a:xfrm>
                <a:off x="4304542" y="4067667"/>
                <a:ext cx="296550" cy="79652"/>
              </a:xfrm>
              <a:custGeom>
                <a:avLst/>
                <a:gdLst>
                  <a:gd name="T0" fmla="*/ 33 w 242"/>
                  <a:gd name="T1" fmla="*/ 65 h 65"/>
                  <a:gd name="T2" fmla="*/ 36 w 242"/>
                  <a:gd name="T3" fmla="*/ 65 h 65"/>
                  <a:gd name="T4" fmla="*/ 202 w 242"/>
                  <a:gd name="T5" fmla="*/ 65 h 65"/>
                  <a:gd name="T6" fmla="*/ 206 w 242"/>
                  <a:gd name="T7" fmla="*/ 65 h 65"/>
                  <a:gd name="T8" fmla="*/ 242 w 242"/>
                  <a:gd name="T9" fmla="*/ 0 h 65"/>
                  <a:gd name="T10" fmla="*/ 238 w 242"/>
                  <a:gd name="T11" fmla="*/ 0 h 65"/>
                  <a:gd name="T12" fmla="*/ 206 w 242"/>
                  <a:gd name="T13" fmla="*/ 0 h 65"/>
                  <a:gd name="T14" fmla="*/ 177 w 242"/>
                  <a:gd name="T15" fmla="*/ 0 h 65"/>
                  <a:gd name="T16" fmla="*/ 65 w 242"/>
                  <a:gd name="T17" fmla="*/ 0 h 65"/>
                  <a:gd name="T18" fmla="*/ 36 w 242"/>
                  <a:gd name="T19" fmla="*/ 0 h 65"/>
                  <a:gd name="T20" fmla="*/ 0 w 242"/>
                  <a:gd name="T21" fmla="*/ 0 h 65"/>
                  <a:gd name="T22" fmla="*/ 33 w 242"/>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65">
                    <a:moveTo>
                      <a:pt x="33" y="65"/>
                    </a:moveTo>
                    <a:lnTo>
                      <a:pt x="36" y="65"/>
                    </a:lnTo>
                    <a:lnTo>
                      <a:pt x="202" y="65"/>
                    </a:lnTo>
                    <a:lnTo>
                      <a:pt x="206" y="65"/>
                    </a:lnTo>
                    <a:lnTo>
                      <a:pt x="242" y="0"/>
                    </a:lnTo>
                    <a:lnTo>
                      <a:pt x="238" y="0"/>
                    </a:lnTo>
                    <a:lnTo>
                      <a:pt x="206" y="0"/>
                    </a:lnTo>
                    <a:lnTo>
                      <a:pt x="177" y="0"/>
                    </a:lnTo>
                    <a:lnTo>
                      <a:pt x="65" y="0"/>
                    </a:lnTo>
                    <a:lnTo>
                      <a:pt x="36" y="0"/>
                    </a:lnTo>
                    <a:lnTo>
                      <a:pt x="0" y="0"/>
                    </a:lnTo>
                    <a:lnTo>
                      <a:pt x="33" y="65"/>
                    </a:lnTo>
                    <a:close/>
                  </a:path>
                </a:pathLst>
              </a:custGeom>
              <a:grpFill/>
              <a:ln>
                <a:noFill/>
              </a:ln>
            </p:spPr>
            <p:txBody>
              <a:bodyPr anchor="ctr"/>
              <a:lstStyle/>
              <a:p>
                <a:pPr algn="ctr"/>
                <a:endParaRPr>
                  <a:cs typeface="+mn-ea"/>
                  <a:sym typeface="+mn-lt"/>
                </a:endParaRPr>
              </a:p>
            </p:txBody>
          </p:sp>
          <p:sp>
            <p:nvSpPr>
              <p:cNvPr id="62" name="Freeform: Shape 89"/>
              <p:cNvSpPr>
                <a:spLocks/>
              </p:cNvSpPr>
              <p:nvPr/>
            </p:nvSpPr>
            <p:spPr bwMode="auto">
              <a:xfrm>
                <a:off x="4300866" y="4086048"/>
                <a:ext cx="295324" cy="140922"/>
              </a:xfrm>
              <a:custGeom>
                <a:avLst/>
                <a:gdLst>
                  <a:gd name="T0" fmla="*/ 0 w 67"/>
                  <a:gd name="T1" fmla="*/ 32 h 32"/>
                  <a:gd name="T2" fmla="*/ 67 w 67"/>
                  <a:gd name="T3" fmla="*/ 32 h 32"/>
                  <a:gd name="T4" fmla="*/ 67 w 67"/>
                  <a:gd name="T5" fmla="*/ 0 h 32"/>
                  <a:gd name="T6" fmla="*/ 60 w 67"/>
                  <a:gd name="T7" fmla="*/ 15 h 32"/>
                  <a:gd name="T8" fmla="*/ 59 w 67"/>
                  <a:gd name="T9" fmla="*/ 16 h 32"/>
                  <a:gd name="T10" fmla="*/ 58 w 67"/>
                  <a:gd name="T11" fmla="*/ 16 h 32"/>
                  <a:gd name="T12" fmla="*/ 56 w 67"/>
                  <a:gd name="T13" fmla="*/ 16 h 32"/>
                  <a:gd name="T14" fmla="*/ 39 w 67"/>
                  <a:gd name="T15" fmla="*/ 16 h 32"/>
                  <a:gd name="T16" fmla="*/ 39 w 67"/>
                  <a:gd name="T17" fmla="*/ 17 h 32"/>
                  <a:gd name="T18" fmla="*/ 39 w 67"/>
                  <a:gd name="T19" fmla="*/ 20 h 32"/>
                  <a:gd name="T20" fmla="*/ 34 w 67"/>
                  <a:gd name="T21" fmla="*/ 22 h 32"/>
                  <a:gd name="T22" fmla="*/ 30 w 67"/>
                  <a:gd name="T23" fmla="*/ 20 h 32"/>
                  <a:gd name="T24" fmla="*/ 29 w 67"/>
                  <a:gd name="T25" fmla="*/ 17 h 32"/>
                  <a:gd name="T26" fmla="*/ 29 w 67"/>
                  <a:gd name="T27" fmla="*/ 16 h 32"/>
                  <a:gd name="T28" fmla="*/ 12 w 67"/>
                  <a:gd name="T29" fmla="*/ 16 h 32"/>
                  <a:gd name="T30" fmla="*/ 10 w 67"/>
                  <a:gd name="T31" fmla="*/ 16 h 32"/>
                  <a:gd name="T32" fmla="*/ 9 w 67"/>
                  <a:gd name="T33" fmla="*/ 16 h 32"/>
                  <a:gd name="T34" fmla="*/ 8 w 67"/>
                  <a:gd name="T35" fmla="*/ 15 h 32"/>
                  <a:gd name="T36" fmla="*/ 0 w 67"/>
                  <a:gd name="T37" fmla="*/ 1 h 32"/>
                  <a:gd name="T38" fmla="*/ 0 w 67"/>
                  <a:gd name="T3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32">
                    <a:moveTo>
                      <a:pt x="0" y="32"/>
                    </a:moveTo>
                    <a:cubicBezTo>
                      <a:pt x="67" y="32"/>
                      <a:pt x="67" y="32"/>
                      <a:pt x="67" y="32"/>
                    </a:cubicBezTo>
                    <a:cubicBezTo>
                      <a:pt x="67" y="0"/>
                      <a:pt x="67" y="0"/>
                      <a:pt x="67" y="0"/>
                    </a:cubicBezTo>
                    <a:cubicBezTo>
                      <a:pt x="60" y="15"/>
                      <a:pt x="60" y="15"/>
                      <a:pt x="60" y="15"/>
                    </a:cubicBezTo>
                    <a:cubicBezTo>
                      <a:pt x="59" y="16"/>
                      <a:pt x="59" y="16"/>
                      <a:pt x="59" y="16"/>
                    </a:cubicBezTo>
                    <a:cubicBezTo>
                      <a:pt x="58" y="16"/>
                      <a:pt x="58" y="16"/>
                      <a:pt x="58" y="16"/>
                    </a:cubicBezTo>
                    <a:cubicBezTo>
                      <a:pt x="56" y="16"/>
                      <a:pt x="56" y="16"/>
                      <a:pt x="56" y="16"/>
                    </a:cubicBezTo>
                    <a:cubicBezTo>
                      <a:pt x="39" y="16"/>
                      <a:pt x="39" y="16"/>
                      <a:pt x="39" y="16"/>
                    </a:cubicBezTo>
                    <a:cubicBezTo>
                      <a:pt x="39" y="16"/>
                      <a:pt x="39" y="17"/>
                      <a:pt x="39" y="17"/>
                    </a:cubicBezTo>
                    <a:cubicBezTo>
                      <a:pt x="39" y="18"/>
                      <a:pt x="39" y="19"/>
                      <a:pt x="39" y="20"/>
                    </a:cubicBezTo>
                    <a:cubicBezTo>
                      <a:pt x="38" y="21"/>
                      <a:pt x="36" y="22"/>
                      <a:pt x="34" y="22"/>
                    </a:cubicBezTo>
                    <a:cubicBezTo>
                      <a:pt x="32" y="22"/>
                      <a:pt x="31" y="21"/>
                      <a:pt x="30" y="20"/>
                    </a:cubicBezTo>
                    <a:cubicBezTo>
                      <a:pt x="29" y="19"/>
                      <a:pt x="29" y="18"/>
                      <a:pt x="29" y="17"/>
                    </a:cubicBezTo>
                    <a:cubicBezTo>
                      <a:pt x="29" y="17"/>
                      <a:pt x="29" y="16"/>
                      <a:pt x="29" y="16"/>
                    </a:cubicBezTo>
                    <a:cubicBezTo>
                      <a:pt x="12" y="16"/>
                      <a:pt x="12" y="16"/>
                      <a:pt x="12" y="16"/>
                    </a:cubicBezTo>
                    <a:cubicBezTo>
                      <a:pt x="10" y="16"/>
                      <a:pt x="10" y="16"/>
                      <a:pt x="10" y="16"/>
                    </a:cubicBezTo>
                    <a:cubicBezTo>
                      <a:pt x="9" y="16"/>
                      <a:pt x="9" y="16"/>
                      <a:pt x="9" y="16"/>
                    </a:cubicBezTo>
                    <a:cubicBezTo>
                      <a:pt x="8" y="15"/>
                      <a:pt x="8" y="15"/>
                      <a:pt x="8" y="15"/>
                    </a:cubicBezTo>
                    <a:cubicBezTo>
                      <a:pt x="0" y="1"/>
                      <a:pt x="0" y="1"/>
                      <a:pt x="0" y="1"/>
                    </a:cubicBezTo>
                    <a:lnTo>
                      <a:pt x="0" y="32"/>
                    </a:lnTo>
                    <a:close/>
                  </a:path>
                </a:pathLst>
              </a:custGeom>
              <a:grpFill/>
              <a:ln>
                <a:noFill/>
              </a:ln>
            </p:spPr>
            <p:txBody>
              <a:bodyPr anchor="ctr"/>
              <a:lstStyle/>
              <a:p>
                <a:pPr algn="ctr"/>
                <a:endParaRPr>
                  <a:cs typeface="+mn-ea"/>
                  <a:sym typeface="+mn-lt"/>
                </a:endParaRPr>
              </a:p>
            </p:txBody>
          </p:sp>
          <p:sp>
            <p:nvSpPr>
              <p:cNvPr id="63" name="Freeform: Shape 90"/>
              <p:cNvSpPr>
                <a:spLocks/>
              </p:cNvSpPr>
              <p:nvPr/>
            </p:nvSpPr>
            <p:spPr bwMode="auto">
              <a:xfrm>
                <a:off x="4348657" y="3962282"/>
                <a:ext cx="208320" cy="96808"/>
              </a:xfrm>
              <a:custGeom>
                <a:avLst/>
                <a:gdLst>
                  <a:gd name="T0" fmla="*/ 47 w 47"/>
                  <a:gd name="T1" fmla="*/ 22 h 22"/>
                  <a:gd name="T2" fmla="*/ 47 w 47"/>
                  <a:gd name="T3" fmla="*/ 10 h 22"/>
                  <a:gd name="T4" fmla="*/ 38 w 47"/>
                  <a:gd name="T5" fmla="*/ 0 h 22"/>
                  <a:gd name="T6" fmla="*/ 9 w 47"/>
                  <a:gd name="T7" fmla="*/ 0 h 22"/>
                  <a:gd name="T8" fmla="*/ 0 w 47"/>
                  <a:gd name="T9" fmla="*/ 10 h 22"/>
                  <a:gd name="T10" fmla="*/ 0 w 47"/>
                  <a:gd name="T11" fmla="*/ 22 h 22"/>
                  <a:gd name="T12" fmla="*/ 8 w 47"/>
                  <a:gd name="T13" fmla="*/ 22 h 22"/>
                  <a:gd name="T14" fmla="*/ 8 w 47"/>
                  <a:gd name="T15" fmla="*/ 10 h 22"/>
                  <a:gd name="T16" fmla="*/ 9 w 47"/>
                  <a:gd name="T17" fmla="*/ 8 h 22"/>
                  <a:gd name="T18" fmla="*/ 38 w 47"/>
                  <a:gd name="T19" fmla="*/ 8 h 22"/>
                  <a:gd name="T20" fmla="*/ 39 w 47"/>
                  <a:gd name="T21" fmla="*/ 10 h 22"/>
                  <a:gd name="T22" fmla="*/ 39 w 47"/>
                  <a:gd name="T23" fmla="*/ 22 h 22"/>
                  <a:gd name="T24" fmla="*/ 47 w 47"/>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22">
                    <a:moveTo>
                      <a:pt x="47" y="22"/>
                    </a:moveTo>
                    <a:cubicBezTo>
                      <a:pt x="47" y="10"/>
                      <a:pt x="47" y="10"/>
                      <a:pt x="47" y="10"/>
                    </a:cubicBezTo>
                    <a:cubicBezTo>
                      <a:pt x="47" y="5"/>
                      <a:pt x="43" y="0"/>
                      <a:pt x="38" y="0"/>
                    </a:cubicBezTo>
                    <a:cubicBezTo>
                      <a:pt x="9" y="0"/>
                      <a:pt x="9" y="0"/>
                      <a:pt x="9" y="0"/>
                    </a:cubicBezTo>
                    <a:cubicBezTo>
                      <a:pt x="4" y="0"/>
                      <a:pt x="0" y="5"/>
                      <a:pt x="0" y="10"/>
                    </a:cubicBezTo>
                    <a:cubicBezTo>
                      <a:pt x="0" y="22"/>
                      <a:pt x="0" y="22"/>
                      <a:pt x="0" y="22"/>
                    </a:cubicBezTo>
                    <a:cubicBezTo>
                      <a:pt x="8" y="22"/>
                      <a:pt x="8" y="22"/>
                      <a:pt x="8" y="22"/>
                    </a:cubicBezTo>
                    <a:cubicBezTo>
                      <a:pt x="8" y="10"/>
                      <a:pt x="8" y="10"/>
                      <a:pt x="8" y="10"/>
                    </a:cubicBezTo>
                    <a:cubicBezTo>
                      <a:pt x="8" y="9"/>
                      <a:pt x="8" y="8"/>
                      <a:pt x="9" y="8"/>
                    </a:cubicBezTo>
                    <a:cubicBezTo>
                      <a:pt x="38" y="8"/>
                      <a:pt x="38" y="8"/>
                      <a:pt x="38" y="8"/>
                    </a:cubicBezTo>
                    <a:cubicBezTo>
                      <a:pt x="38" y="8"/>
                      <a:pt x="39" y="9"/>
                      <a:pt x="39" y="10"/>
                    </a:cubicBezTo>
                    <a:cubicBezTo>
                      <a:pt x="39" y="22"/>
                      <a:pt x="39" y="22"/>
                      <a:pt x="39" y="22"/>
                    </a:cubicBezTo>
                    <a:lnTo>
                      <a:pt x="47" y="22"/>
                    </a:lnTo>
                    <a:close/>
                  </a:path>
                </a:pathLst>
              </a:custGeom>
              <a:grpFill/>
              <a:ln>
                <a:noFill/>
              </a:ln>
            </p:spPr>
            <p:txBody>
              <a:bodyPr anchor="ctr"/>
              <a:lstStyle/>
              <a:p>
                <a:pPr algn="ctr"/>
                <a:endParaRPr>
                  <a:cs typeface="+mn-ea"/>
                  <a:sym typeface="+mn-lt"/>
                </a:endParaRPr>
              </a:p>
            </p:txBody>
          </p:sp>
          <p:sp>
            <p:nvSpPr>
              <p:cNvPr id="64" name="Freeform: Shape 91"/>
              <p:cNvSpPr>
                <a:spLocks/>
              </p:cNvSpPr>
              <p:nvPr/>
            </p:nvSpPr>
            <p:spPr bwMode="auto">
              <a:xfrm>
                <a:off x="3519053" y="1250443"/>
                <a:ext cx="308804" cy="308804"/>
              </a:xfrm>
              <a:custGeom>
                <a:avLst/>
                <a:gdLst>
                  <a:gd name="T0" fmla="*/ 35 w 70"/>
                  <a:gd name="T1" fmla="*/ 70 h 70"/>
                  <a:gd name="T2" fmla="*/ 46 w 70"/>
                  <a:gd name="T3" fmla="*/ 68 h 70"/>
                  <a:gd name="T4" fmla="*/ 63 w 70"/>
                  <a:gd name="T5" fmla="*/ 55 h 70"/>
                  <a:gd name="T6" fmla="*/ 70 w 70"/>
                  <a:gd name="T7" fmla="*/ 35 h 70"/>
                  <a:gd name="T8" fmla="*/ 35 w 70"/>
                  <a:gd name="T9" fmla="*/ 0 h 70"/>
                  <a:gd name="T10" fmla="*/ 35 w 70"/>
                  <a:gd name="T11" fmla="*/ 24 h 70"/>
                  <a:gd name="T12" fmla="*/ 45 w 70"/>
                  <a:gd name="T13" fmla="*/ 35 h 70"/>
                  <a:gd name="T14" fmla="*/ 35 w 70"/>
                  <a:gd name="T15" fmla="*/ 45 h 70"/>
                  <a:gd name="T16" fmla="*/ 35 w 70"/>
                  <a:gd name="T17" fmla="*/ 70 h 70"/>
                  <a:gd name="T18" fmla="*/ 35 w 70"/>
                  <a:gd name="T19" fmla="*/ 0 h 70"/>
                  <a:gd name="T20" fmla="*/ 0 w 70"/>
                  <a:gd name="T21" fmla="*/ 35 h 70"/>
                  <a:gd name="T22" fmla="*/ 35 w 70"/>
                  <a:gd name="T23" fmla="*/ 70 h 70"/>
                  <a:gd name="T24" fmla="*/ 35 w 70"/>
                  <a:gd name="T25" fmla="*/ 70 h 70"/>
                  <a:gd name="T26" fmla="*/ 35 w 70"/>
                  <a:gd name="T27" fmla="*/ 45 h 70"/>
                  <a:gd name="T28" fmla="*/ 35 w 70"/>
                  <a:gd name="T29" fmla="*/ 45 h 70"/>
                  <a:gd name="T30" fmla="*/ 35 w 70"/>
                  <a:gd name="T31" fmla="*/ 45 h 70"/>
                  <a:gd name="T32" fmla="*/ 25 w 70"/>
                  <a:gd name="T33" fmla="*/ 35 h 70"/>
                  <a:gd name="T34" fmla="*/ 35 w 70"/>
                  <a:gd name="T35" fmla="*/ 24 h 70"/>
                  <a:gd name="T36" fmla="*/ 35 w 70"/>
                  <a:gd name="T37" fmla="*/ 24 h 70"/>
                  <a:gd name="T38" fmla="*/ 35 w 70"/>
                  <a:gd name="T3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0">
                    <a:moveTo>
                      <a:pt x="35" y="70"/>
                    </a:moveTo>
                    <a:cubicBezTo>
                      <a:pt x="39" y="70"/>
                      <a:pt x="43" y="69"/>
                      <a:pt x="46" y="68"/>
                    </a:cubicBezTo>
                    <a:cubicBezTo>
                      <a:pt x="52" y="63"/>
                      <a:pt x="57" y="59"/>
                      <a:pt x="63" y="55"/>
                    </a:cubicBezTo>
                    <a:cubicBezTo>
                      <a:pt x="67" y="49"/>
                      <a:pt x="70" y="42"/>
                      <a:pt x="70" y="35"/>
                    </a:cubicBezTo>
                    <a:cubicBezTo>
                      <a:pt x="70" y="15"/>
                      <a:pt x="54" y="0"/>
                      <a:pt x="35" y="0"/>
                    </a:cubicBezTo>
                    <a:cubicBezTo>
                      <a:pt x="35" y="24"/>
                      <a:pt x="35" y="24"/>
                      <a:pt x="35" y="24"/>
                    </a:cubicBezTo>
                    <a:cubicBezTo>
                      <a:pt x="40" y="24"/>
                      <a:pt x="45" y="29"/>
                      <a:pt x="45" y="35"/>
                    </a:cubicBezTo>
                    <a:cubicBezTo>
                      <a:pt x="45" y="40"/>
                      <a:pt x="40" y="45"/>
                      <a:pt x="35" y="45"/>
                    </a:cubicBezTo>
                    <a:lnTo>
                      <a:pt x="35" y="70"/>
                    </a:lnTo>
                    <a:close/>
                    <a:moveTo>
                      <a:pt x="35" y="0"/>
                    </a:moveTo>
                    <a:cubicBezTo>
                      <a:pt x="15" y="0"/>
                      <a:pt x="0" y="15"/>
                      <a:pt x="0" y="35"/>
                    </a:cubicBezTo>
                    <a:cubicBezTo>
                      <a:pt x="0" y="54"/>
                      <a:pt x="15" y="70"/>
                      <a:pt x="35" y="70"/>
                    </a:cubicBezTo>
                    <a:cubicBezTo>
                      <a:pt x="35" y="70"/>
                      <a:pt x="35" y="70"/>
                      <a:pt x="35" y="70"/>
                    </a:cubicBezTo>
                    <a:cubicBezTo>
                      <a:pt x="35" y="45"/>
                      <a:pt x="35" y="45"/>
                      <a:pt x="35" y="45"/>
                    </a:cubicBezTo>
                    <a:cubicBezTo>
                      <a:pt x="35" y="45"/>
                      <a:pt x="35" y="45"/>
                      <a:pt x="35" y="45"/>
                    </a:cubicBezTo>
                    <a:cubicBezTo>
                      <a:pt x="35" y="45"/>
                      <a:pt x="35" y="45"/>
                      <a:pt x="35" y="45"/>
                    </a:cubicBezTo>
                    <a:cubicBezTo>
                      <a:pt x="29" y="45"/>
                      <a:pt x="25" y="40"/>
                      <a:pt x="25" y="35"/>
                    </a:cubicBezTo>
                    <a:cubicBezTo>
                      <a:pt x="25" y="29"/>
                      <a:pt x="29" y="24"/>
                      <a:pt x="35" y="24"/>
                    </a:cubicBezTo>
                    <a:cubicBezTo>
                      <a:pt x="35" y="24"/>
                      <a:pt x="35" y="24"/>
                      <a:pt x="35" y="24"/>
                    </a:cubicBezTo>
                    <a:cubicBezTo>
                      <a:pt x="35" y="0"/>
                      <a:pt x="35" y="0"/>
                      <a:pt x="35" y="0"/>
                    </a:cubicBezTo>
                    <a:close/>
                  </a:path>
                </a:pathLst>
              </a:custGeom>
              <a:grpFill/>
              <a:ln>
                <a:noFill/>
              </a:ln>
            </p:spPr>
            <p:txBody>
              <a:bodyPr anchor="ctr"/>
              <a:lstStyle/>
              <a:p>
                <a:pPr algn="ctr"/>
                <a:endParaRPr>
                  <a:cs typeface="+mn-ea"/>
                  <a:sym typeface="+mn-lt"/>
                </a:endParaRPr>
              </a:p>
            </p:txBody>
          </p:sp>
          <p:sp>
            <p:nvSpPr>
              <p:cNvPr id="65" name="Freeform: Shape 92"/>
              <p:cNvSpPr>
                <a:spLocks/>
              </p:cNvSpPr>
              <p:nvPr/>
            </p:nvSpPr>
            <p:spPr bwMode="auto">
              <a:xfrm>
                <a:off x="3376905" y="1625420"/>
                <a:ext cx="257337" cy="216898"/>
              </a:xfrm>
              <a:custGeom>
                <a:avLst/>
                <a:gdLst>
                  <a:gd name="T0" fmla="*/ 15 w 58"/>
                  <a:gd name="T1" fmla="*/ 49 h 49"/>
                  <a:gd name="T2" fmla="*/ 17 w 58"/>
                  <a:gd name="T3" fmla="*/ 49 h 49"/>
                  <a:gd name="T4" fmla="*/ 21 w 58"/>
                  <a:gd name="T5" fmla="*/ 43 h 49"/>
                  <a:gd name="T6" fmla="*/ 15 w 58"/>
                  <a:gd name="T7" fmla="*/ 43 h 49"/>
                  <a:gd name="T8" fmla="*/ 15 w 58"/>
                  <a:gd name="T9" fmla="*/ 49 h 49"/>
                  <a:gd name="T10" fmla="*/ 15 w 58"/>
                  <a:gd name="T11" fmla="*/ 31 h 49"/>
                  <a:gd name="T12" fmla="*/ 19 w 58"/>
                  <a:gd name="T13" fmla="*/ 25 h 49"/>
                  <a:gd name="T14" fmla="*/ 27 w 58"/>
                  <a:gd name="T15" fmla="*/ 36 h 49"/>
                  <a:gd name="T16" fmla="*/ 35 w 58"/>
                  <a:gd name="T17" fmla="*/ 26 h 49"/>
                  <a:gd name="T18" fmla="*/ 41 w 58"/>
                  <a:gd name="T19" fmla="*/ 16 h 49"/>
                  <a:gd name="T20" fmla="*/ 41 w 58"/>
                  <a:gd name="T21" fmla="*/ 16 h 49"/>
                  <a:gd name="T22" fmla="*/ 42 w 58"/>
                  <a:gd name="T23" fmla="*/ 17 h 49"/>
                  <a:gd name="T24" fmla="*/ 58 w 58"/>
                  <a:gd name="T25" fmla="*/ 0 h 49"/>
                  <a:gd name="T26" fmla="*/ 15 w 58"/>
                  <a:gd name="T27" fmla="*/ 0 h 49"/>
                  <a:gd name="T28" fmla="*/ 15 w 58"/>
                  <a:gd name="T29" fmla="*/ 7 h 49"/>
                  <a:gd name="T30" fmla="*/ 20 w 58"/>
                  <a:gd name="T31" fmla="*/ 12 h 49"/>
                  <a:gd name="T32" fmla="*/ 15 w 58"/>
                  <a:gd name="T33" fmla="*/ 17 h 49"/>
                  <a:gd name="T34" fmla="*/ 15 w 58"/>
                  <a:gd name="T35" fmla="*/ 31 h 49"/>
                  <a:gd name="T36" fmla="*/ 0 w 58"/>
                  <a:gd name="T37" fmla="*/ 49 h 49"/>
                  <a:gd name="T38" fmla="*/ 15 w 58"/>
                  <a:gd name="T39" fmla="*/ 49 h 49"/>
                  <a:gd name="T40" fmla="*/ 15 w 58"/>
                  <a:gd name="T41" fmla="*/ 43 h 49"/>
                  <a:gd name="T42" fmla="*/ 5 w 58"/>
                  <a:gd name="T43" fmla="*/ 43 h 49"/>
                  <a:gd name="T44" fmla="*/ 5 w 58"/>
                  <a:gd name="T45" fmla="*/ 43 h 49"/>
                  <a:gd name="T46" fmla="*/ 15 w 58"/>
                  <a:gd name="T47" fmla="*/ 31 h 49"/>
                  <a:gd name="T48" fmla="*/ 15 w 58"/>
                  <a:gd name="T49" fmla="*/ 17 h 49"/>
                  <a:gd name="T50" fmla="*/ 15 w 58"/>
                  <a:gd name="T51" fmla="*/ 17 h 49"/>
                  <a:gd name="T52" fmla="*/ 9 w 58"/>
                  <a:gd name="T53" fmla="*/ 12 h 49"/>
                  <a:gd name="T54" fmla="*/ 15 w 58"/>
                  <a:gd name="T55" fmla="*/ 7 h 49"/>
                  <a:gd name="T56" fmla="*/ 15 w 58"/>
                  <a:gd name="T57" fmla="*/ 7 h 49"/>
                  <a:gd name="T58" fmla="*/ 15 w 58"/>
                  <a:gd name="T59" fmla="*/ 7 h 49"/>
                  <a:gd name="T60" fmla="*/ 15 w 58"/>
                  <a:gd name="T61" fmla="*/ 0 h 49"/>
                  <a:gd name="T62" fmla="*/ 0 w 58"/>
                  <a:gd name="T63" fmla="*/ 0 h 49"/>
                  <a:gd name="T64" fmla="*/ 0 w 58"/>
                  <a:gd name="T6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49">
                    <a:moveTo>
                      <a:pt x="15" y="49"/>
                    </a:moveTo>
                    <a:cubicBezTo>
                      <a:pt x="17" y="49"/>
                      <a:pt x="17" y="49"/>
                      <a:pt x="17" y="49"/>
                    </a:cubicBezTo>
                    <a:cubicBezTo>
                      <a:pt x="18" y="47"/>
                      <a:pt x="20" y="45"/>
                      <a:pt x="21" y="43"/>
                    </a:cubicBezTo>
                    <a:cubicBezTo>
                      <a:pt x="15" y="43"/>
                      <a:pt x="15" y="43"/>
                      <a:pt x="15" y="43"/>
                    </a:cubicBezTo>
                    <a:cubicBezTo>
                      <a:pt x="15" y="49"/>
                      <a:pt x="15" y="49"/>
                      <a:pt x="15" y="49"/>
                    </a:cubicBezTo>
                    <a:close/>
                    <a:moveTo>
                      <a:pt x="15" y="31"/>
                    </a:moveTo>
                    <a:cubicBezTo>
                      <a:pt x="19" y="25"/>
                      <a:pt x="19" y="25"/>
                      <a:pt x="19" y="25"/>
                    </a:cubicBezTo>
                    <a:cubicBezTo>
                      <a:pt x="27" y="36"/>
                      <a:pt x="27" y="36"/>
                      <a:pt x="27" y="36"/>
                    </a:cubicBezTo>
                    <a:cubicBezTo>
                      <a:pt x="29" y="32"/>
                      <a:pt x="32" y="29"/>
                      <a:pt x="35" y="26"/>
                    </a:cubicBezTo>
                    <a:cubicBezTo>
                      <a:pt x="41" y="16"/>
                      <a:pt x="41" y="16"/>
                      <a:pt x="41" y="16"/>
                    </a:cubicBezTo>
                    <a:cubicBezTo>
                      <a:pt x="41" y="16"/>
                      <a:pt x="41" y="16"/>
                      <a:pt x="41" y="16"/>
                    </a:cubicBezTo>
                    <a:cubicBezTo>
                      <a:pt x="42" y="17"/>
                      <a:pt x="42" y="17"/>
                      <a:pt x="42" y="17"/>
                    </a:cubicBezTo>
                    <a:cubicBezTo>
                      <a:pt x="47" y="11"/>
                      <a:pt x="53" y="6"/>
                      <a:pt x="58" y="0"/>
                    </a:cubicBezTo>
                    <a:cubicBezTo>
                      <a:pt x="15" y="0"/>
                      <a:pt x="15" y="0"/>
                      <a:pt x="15" y="0"/>
                    </a:cubicBezTo>
                    <a:cubicBezTo>
                      <a:pt x="15" y="7"/>
                      <a:pt x="15" y="7"/>
                      <a:pt x="15" y="7"/>
                    </a:cubicBezTo>
                    <a:cubicBezTo>
                      <a:pt x="18" y="7"/>
                      <a:pt x="20" y="9"/>
                      <a:pt x="20" y="12"/>
                    </a:cubicBezTo>
                    <a:cubicBezTo>
                      <a:pt x="20" y="15"/>
                      <a:pt x="18" y="17"/>
                      <a:pt x="15" y="17"/>
                    </a:cubicBezTo>
                    <a:lnTo>
                      <a:pt x="15" y="31"/>
                    </a:lnTo>
                    <a:close/>
                    <a:moveTo>
                      <a:pt x="0" y="49"/>
                    </a:moveTo>
                    <a:cubicBezTo>
                      <a:pt x="15" y="49"/>
                      <a:pt x="15" y="49"/>
                      <a:pt x="15" y="49"/>
                    </a:cubicBezTo>
                    <a:cubicBezTo>
                      <a:pt x="15" y="43"/>
                      <a:pt x="15" y="43"/>
                      <a:pt x="15" y="43"/>
                    </a:cubicBezTo>
                    <a:cubicBezTo>
                      <a:pt x="5" y="43"/>
                      <a:pt x="5" y="43"/>
                      <a:pt x="5" y="43"/>
                    </a:cubicBezTo>
                    <a:cubicBezTo>
                      <a:pt x="5" y="43"/>
                      <a:pt x="5" y="43"/>
                      <a:pt x="5" y="43"/>
                    </a:cubicBezTo>
                    <a:cubicBezTo>
                      <a:pt x="15" y="31"/>
                      <a:pt x="15" y="31"/>
                      <a:pt x="15" y="31"/>
                    </a:cubicBezTo>
                    <a:cubicBezTo>
                      <a:pt x="15" y="17"/>
                      <a:pt x="15" y="17"/>
                      <a:pt x="15" y="17"/>
                    </a:cubicBezTo>
                    <a:cubicBezTo>
                      <a:pt x="15" y="17"/>
                      <a:pt x="15" y="17"/>
                      <a:pt x="15" y="17"/>
                    </a:cubicBezTo>
                    <a:cubicBezTo>
                      <a:pt x="12" y="17"/>
                      <a:pt x="9" y="15"/>
                      <a:pt x="9" y="12"/>
                    </a:cubicBezTo>
                    <a:cubicBezTo>
                      <a:pt x="9" y="9"/>
                      <a:pt x="12" y="7"/>
                      <a:pt x="15" y="7"/>
                    </a:cubicBezTo>
                    <a:cubicBezTo>
                      <a:pt x="15" y="7"/>
                      <a:pt x="15" y="7"/>
                      <a:pt x="15" y="7"/>
                    </a:cubicBezTo>
                    <a:cubicBezTo>
                      <a:pt x="15" y="7"/>
                      <a:pt x="15" y="7"/>
                      <a:pt x="15" y="7"/>
                    </a:cubicBezTo>
                    <a:cubicBezTo>
                      <a:pt x="15" y="0"/>
                      <a:pt x="15" y="0"/>
                      <a:pt x="15" y="0"/>
                    </a:cubicBezTo>
                    <a:cubicBezTo>
                      <a:pt x="0" y="0"/>
                      <a:pt x="0" y="0"/>
                      <a:pt x="0" y="0"/>
                    </a:cubicBezTo>
                    <a:lnTo>
                      <a:pt x="0" y="49"/>
                    </a:lnTo>
                    <a:close/>
                  </a:path>
                </a:pathLst>
              </a:custGeom>
              <a:grpFill/>
              <a:ln>
                <a:noFill/>
              </a:ln>
            </p:spPr>
            <p:txBody>
              <a:bodyPr anchor="ctr"/>
              <a:lstStyle/>
              <a:p>
                <a:pPr algn="ctr"/>
                <a:endParaRPr>
                  <a:cs typeface="+mn-ea"/>
                  <a:sym typeface="+mn-lt"/>
                </a:endParaRPr>
              </a:p>
            </p:txBody>
          </p:sp>
          <p:sp>
            <p:nvSpPr>
              <p:cNvPr id="66" name="Freeform: Shape 93"/>
              <p:cNvSpPr>
                <a:spLocks/>
              </p:cNvSpPr>
              <p:nvPr/>
            </p:nvSpPr>
            <p:spPr bwMode="auto">
              <a:xfrm>
                <a:off x="3946722" y="1143832"/>
                <a:ext cx="164205" cy="234054"/>
              </a:xfrm>
              <a:custGeom>
                <a:avLst/>
                <a:gdLst>
                  <a:gd name="T0" fmla="*/ 37 w 37"/>
                  <a:gd name="T1" fmla="*/ 35 h 53"/>
                  <a:gd name="T2" fmla="*/ 37 w 37"/>
                  <a:gd name="T3" fmla="*/ 0 h 53"/>
                  <a:gd name="T4" fmla="*/ 19 w 37"/>
                  <a:gd name="T5" fmla="*/ 0 h 53"/>
                  <a:gd name="T6" fmla="*/ 0 w 37"/>
                  <a:gd name="T7" fmla="*/ 49 h 53"/>
                  <a:gd name="T8" fmla="*/ 10 w 37"/>
                  <a:gd name="T9" fmla="*/ 53 h 53"/>
                  <a:gd name="T10" fmla="*/ 34 w 37"/>
                  <a:gd name="T11" fmla="*/ 43 h 53"/>
                  <a:gd name="T12" fmla="*/ 37 w 37"/>
                  <a:gd name="T13" fmla="*/ 35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37" y="35"/>
                    </a:moveTo>
                    <a:cubicBezTo>
                      <a:pt x="37" y="0"/>
                      <a:pt x="37" y="0"/>
                      <a:pt x="37" y="0"/>
                    </a:cubicBezTo>
                    <a:cubicBezTo>
                      <a:pt x="19" y="0"/>
                      <a:pt x="19" y="0"/>
                      <a:pt x="19" y="0"/>
                    </a:cubicBezTo>
                    <a:cubicBezTo>
                      <a:pt x="0" y="49"/>
                      <a:pt x="0" y="49"/>
                      <a:pt x="0" y="49"/>
                    </a:cubicBezTo>
                    <a:cubicBezTo>
                      <a:pt x="10" y="53"/>
                      <a:pt x="10" y="53"/>
                      <a:pt x="10" y="53"/>
                    </a:cubicBezTo>
                    <a:cubicBezTo>
                      <a:pt x="18" y="50"/>
                      <a:pt x="26" y="46"/>
                      <a:pt x="34" y="43"/>
                    </a:cubicBezTo>
                    <a:lnTo>
                      <a:pt x="37" y="35"/>
                    </a:lnTo>
                    <a:close/>
                  </a:path>
                </a:pathLst>
              </a:custGeom>
              <a:grpFill/>
              <a:ln>
                <a:noFill/>
              </a:ln>
            </p:spPr>
            <p:txBody>
              <a:bodyPr anchor="ctr"/>
              <a:lstStyle/>
              <a:p>
                <a:pPr algn="ctr"/>
                <a:endParaRPr>
                  <a:cs typeface="+mn-ea"/>
                  <a:sym typeface="+mn-lt"/>
                </a:endParaRPr>
              </a:p>
            </p:txBody>
          </p:sp>
          <p:sp>
            <p:nvSpPr>
              <p:cNvPr id="67" name="Freeform: Shape 94"/>
              <p:cNvSpPr>
                <a:spLocks/>
              </p:cNvSpPr>
              <p:nvPr/>
            </p:nvSpPr>
            <p:spPr bwMode="auto">
              <a:xfrm>
                <a:off x="4124407" y="1143832"/>
                <a:ext cx="30635" cy="84553"/>
              </a:xfrm>
              <a:custGeom>
                <a:avLst/>
                <a:gdLst>
                  <a:gd name="T0" fmla="*/ 0 w 7"/>
                  <a:gd name="T1" fmla="*/ 19 h 19"/>
                  <a:gd name="T2" fmla="*/ 6 w 7"/>
                  <a:gd name="T3" fmla="*/ 0 h 19"/>
                  <a:gd name="T4" fmla="*/ 7 w 7"/>
                  <a:gd name="T5" fmla="*/ 0 h 19"/>
                  <a:gd name="T6" fmla="*/ 0 w 7"/>
                  <a:gd name="T7" fmla="*/ 0 h 19"/>
                  <a:gd name="T8" fmla="*/ 0 w 7"/>
                  <a:gd name="T9" fmla="*/ 19 h 19"/>
                </a:gdLst>
                <a:ahLst/>
                <a:cxnLst>
                  <a:cxn ang="0">
                    <a:pos x="T0" y="T1"/>
                  </a:cxn>
                  <a:cxn ang="0">
                    <a:pos x="T2" y="T3"/>
                  </a:cxn>
                  <a:cxn ang="0">
                    <a:pos x="T4" y="T5"/>
                  </a:cxn>
                  <a:cxn ang="0">
                    <a:pos x="T6" y="T7"/>
                  </a:cxn>
                  <a:cxn ang="0">
                    <a:pos x="T8" y="T9"/>
                  </a:cxn>
                </a:cxnLst>
                <a:rect l="0" t="0" r="r" b="b"/>
                <a:pathLst>
                  <a:path w="7" h="19">
                    <a:moveTo>
                      <a:pt x="0" y="19"/>
                    </a:moveTo>
                    <a:cubicBezTo>
                      <a:pt x="6" y="15"/>
                      <a:pt x="6" y="7"/>
                      <a:pt x="6" y="0"/>
                    </a:cubicBezTo>
                    <a:cubicBezTo>
                      <a:pt x="6" y="0"/>
                      <a:pt x="6" y="0"/>
                      <a:pt x="7" y="0"/>
                    </a:cubicBezTo>
                    <a:cubicBezTo>
                      <a:pt x="0" y="0"/>
                      <a:pt x="0" y="0"/>
                      <a:pt x="0" y="0"/>
                    </a:cubicBezTo>
                    <a:lnTo>
                      <a:pt x="0" y="19"/>
                    </a:lnTo>
                    <a:close/>
                  </a:path>
                </a:pathLst>
              </a:custGeom>
              <a:grpFill/>
              <a:ln>
                <a:noFill/>
              </a:ln>
            </p:spPr>
            <p:txBody>
              <a:bodyPr anchor="ctr"/>
              <a:lstStyle/>
              <a:p>
                <a:pPr algn="ctr"/>
                <a:endParaRPr>
                  <a:cs typeface="+mn-ea"/>
                  <a:sym typeface="+mn-lt"/>
                </a:endParaRPr>
              </a:p>
            </p:txBody>
          </p:sp>
          <p:sp>
            <p:nvSpPr>
              <p:cNvPr id="68" name="Freeform: Shape 95"/>
              <p:cNvSpPr>
                <a:spLocks/>
              </p:cNvSpPr>
              <p:nvPr/>
            </p:nvSpPr>
            <p:spPr bwMode="auto">
              <a:xfrm>
                <a:off x="4124407" y="1143832"/>
                <a:ext cx="136021" cy="181361"/>
              </a:xfrm>
              <a:custGeom>
                <a:avLst/>
                <a:gdLst>
                  <a:gd name="T0" fmla="*/ 9 w 31"/>
                  <a:gd name="T1" fmla="*/ 0 h 41"/>
                  <a:gd name="T2" fmla="*/ 9 w 31"/>
                  <a:gd name="T3" fmla="*/ 0 h 41"/>
                  <a:gd name="T4" fmla="*/ 0 w 31"/>
                  <a:gd name="T5" fmla="*/ 21 h 41"/>
                  <a:gd name="T6" fmla="*/ 0 w 31"/>
                  <a:gd name="T7" fmla="*/ 35 h 41"/>
                  <a:gd name="T8" fmla="*/ 2 w 31"/>
                  <a:gd name="T9" fmla="*/ 41 h 41"/>
                  <a:gd name="T10" fmla="*/ 31 w 31"/>
                  <a:gd name="T11" fmla="*/ 32 h 41"/>
                  <a:gd name="T12" fmla="*/ 18 w 31"/>
                  <a:gd name="T13" fmla="*/ 0 h 41"/>
                  <a:gd name="T14" fmla="*/ 9 w 3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1">
                    <a:moveTo>
                      <a:pt x="9" y="0"/>
                    </a:moveTo>
                    <a:cubicBezTo>
                      <a:pt x="9" y="0"/>
                      <a:pt x="9" y="0"/>
                      <a:pt x="9" y="0"/>
                    </a:cubicBezTo>
                    <a:cubicBezTo>
                      <a:pt x="9" y="8"/>
                      <a:pt x="8" y="18"/>
                      <a:pt x="0" y="21"/>
                    </a:cubicBezTo>
                    <a:cubicBezTo>
                      <a:pt x="0" y="35"/>
                      <a:pt x="0" y="35"/>
                      <a:pt x="0" y="35"/>
                    </a:cubicBezTo>
                    <a:cubicBezTo>
                      <a:pt x="2" y="41"/>
                      <a:pt x="2" y="41"/>
                      <a:pt x="2" y="41"/>
                    </a:cubicBezTo>
                    <a:cubicBezTo>
                      <a:pt x="11" y="37"/>
                      <a:pt x="21" y="35"/>
                      <a:pt x="31" y="32"/>
                    </a:cubicBezTo>
                    <a:cubicBezTo>
                      <a:pt x="18" y="0"/>
                      <a:pt x="18" y="0"/>
                      <a:pt x="18" y="0"/>
                    </a:cubicBezTo>
                    <a:lnTo>
                      <a:pt x="9" y="0"/>
                    </a:lnTo>
                    <a:close/>
                  </a:path>
                </a:pathLst>
              </a:custGeom>
              <a:grpFill/>
              <a:ln>
                <a:noFill/>
              </a:ln>
            </p:spPr>
            <p:txBody>
              <a:bodyPr anchor="ctr"/>
              <a:lstStyle/>
              <a:p>
                <a:pPr algn="ctr"/>
                <a:endParaRPr>
                  <a:cs typeface="+mn-ea"/>
                  <a:sym typeface="+mn-lt"/>
                </a:endParaRPr>
              </a:p>
            </p:txBody>
          </p:sp>
          <p:sp>
            <p:nvSpPr>
              <p:cNvPr id="69" name="Freeform: Shape 96"/>
              <p:cNvSpPr>
                <a:spLocks/>
              </p:cNvSpPr>
              <p:nvPr/>
            </p:nvSpPr>
            <p:spPr bwMode="auto">
              <a:xfrm>
                <a:off x="4031275" y="1113197"/>
                <a:ext cx="171558" cy="22057"/>
              </a:xfrm>
              <a:custGeom>
                <a:avLst/>
                <a:gdLst>
                  <a:gd name="T0" fmla="*/ 140 w 140"/>
                  <a:gd name="T1" fmla="*/ 0 h 18"/>
                  <a:gd name="T2" fmla="*/ 0 w 140"/>
                  <a:gd name="T3" fmla="*/ 0 h 18"/>
                  <a:gd name="T4" fmla="*/ 0 w 140"/>
                  <a:gd name="T5" fmla="*/ 18 h 18"/>
                  <a:gd name="T6" fmla="*/ 65 w 140"/>
                  <a:gd name="T7" fmla="*/ 18 h 18"/>
                  <a:gd name="T8" fmla="*/ 76 w 140"/>
                  <a:gd name="T9" fmla="*/ 18 h 18"/>
                  <a:gd name="T10" fmla="*/ 140 w 140"/>
                  <a:gd name="T11" fmla="*/ 18 h 18"/>
                  <a:gd name="T12" fmla="*/ 140 w 14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0"/>
                    </a:moveTo>
                    <a:lnTo>
                      <a:pt x="0" y="0"/>
                    </a:lnTo>
                    <a:lnTo>
                      <a:pt x="0" y="18"/>
                    </a:lnTo>
                    <a:lnTo>
                      <a:pt x="65" y="18"/>
                    </a:lnTo>
                    <a:lnTo>
                      <a:pt x="76" y="18"/>
                    </a:lnTo>
                    <a:lnTo>
                      <a:pt x="140" y="18"/>
                    </a:lnTo>
                    <a:lnTo>
                      <a:pt x="140" y="0"/>
                    </a:lnTo>
                    <a:close/>
                  </a:path>
                </a:pathLst>
              </a:custGeom>
              <a:grpFill/>
              <a:ln>
                <a:noFill/>
              </a:ln>
            </p:spPr>
            <p:txBody>
              <a:bodyPr anchor="ctr"/>
              <a:lstStyle/>
              <a:p>
                <a:pPr algn="ctr"/>
                <a:endParaRPr>
                  <a:cs typeface="+mn-ea"/>
                  <a:sym typeface="+mn-lt"/>
                </a:endParaRPr>
              </a:p>
            </p:txBody>
          </p:sp>
          <p:sp>
            <p:nvSpPr>
              <p:cNvPr id="70" name="Freeform: Shape 97"/>
              <p:cNvSpPr>
                <a:spLocks/>
              </p:cNvSpPr>
              <p:nvPr/>
            </p:nvSpPr>
            <p:spPr bwMode="auto">
              <a:xfrm>
                <a:off x="3351171" y="3599560"/>
                <a:ext cx="247533" cy="145824"/>
              </a:xfrm>
              <a:custGeom>
                <a:avLst/>
                <a:gdLst>
                  <a:gd name="T0" fmla="*/ 32 w 56"/>
                  <a:gd name="T1" fmla="*/ 0 h 33"/>
                  <a:gd name="T2" fmla="*/ 32 w 56"/>
                  <a:gd name="T3" fmla="*/ 6 h 33"/>
                  <a:gd name="T4" fmla="*/ 0 w 56"/>
                  <a:gd name="T5" fmla="*/ 33 h 33"/>
                  <a:gd name="T6" fmla="*/ 32 w 56"/>
                  <a:gd name="T7" fmla="*/ 27 h 33"/>
                  <a:gd name="T8" fmla="*/ 32 w 56"/>
                  <a:gd name="T9" fmla="*/ 32 h 33"/>
                  <a:gd name="T10" fmla="*/ 56 w 56"/>
                  <a:gd name="T11" fmla="*/ 16 h 33"/>
                  <a:gd name="T12" fmla="*/ 32 w 5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56" h="33">
                    <a:moveTo>
                      <a:pt x="32" y="0"/>
                    </a:moveTo>
                    <a:cubicBezTo>
                      <a:pt x="32" y="6"/>
                      <a:pt x="32" y="6"/>
                      <a:pt x="32" y="6"/>
                    </a:cubicBezTo>
                    <a:cubicBezTo>
                      <a:pt x="4" y="6"/>
                      <a:pt x="0" y="33"/>
                      <a:pt x="0" y="33"/>
                    </a:cubicBezTo>
                    <a:cubicBezTo>
                      <a:pt x="0" y="33"/>
                      <a:pt x="9" y="27"/>
                      <a:pt x="32" y="27"/>
                    </a:cubicBezTo>
                    <a:cubicBezTo>
                      <a:pt x="32" y="32"/>
                      <a:pt x="32" y="32"/>
                      <a:pt x="32" y="32"/>
                    </a:cubicBezTo>
                    <a:cubicBezTo>
                      <a:pt x="56" y="16"/>
                      <a:pt x="56" y="16"/>
                      <a:pt x="56" y="16"/>
                    </a:cubicBezTo>
                    <a:lnTo>
                      <a:pt x="32" y="0"/>
                    </a:lnTo>
                    <a:close/>
                  </a:path>
                </a:pathLst>
              </a:custGeom>
              <a:grpFill/>
              <a:ln>
                <a:noFill/>
              </a:ln>
            </p:spPr>
            <p:txBody>
              <a:bodyPr anchor="ctr"/>
              <a:lstStyle/>
              <a:p>
                <a:pPr algn="ctr"/>
                <a:endParaRPr>
                  <a:cs typeface="+mn-ea"/>
                  <a:sym typeface="+mn-lt"/>
                </a:endParaRPr>
              </a:p>
            </p:txBody>
          </p:sp>
          <p:sp>
            <p:nvSpPr>
              <p:cNvPr id="71" name="Freeform: Shape 98"/>
              <p:cNvSpPr>
                <a:spLocks/>
              </p:cNvSpPr>
              <p:nvPr/>
            </p:nvSpPr>
            <p:spPr bwMode="auto">
              <a:xfrm>
                <a:off x="3329114" y="3728228"/>
                <a:ext cx="242632" cy="145824"/>
              </a:xfrm>
              <a:custGeom>
                <a:avLst/>
                <a:gdLst>
                  <a:gd name="T0" fmla="*/ 24 w 55"/>
                  <a:gd name="T1" fmla="*/ 33 h 33"/>
                  <a:gd name="T2" fmla="*/ 24 w 55"/>
                  <a:gd name="T3" fmla="*/ 28 h 33"/>
                  <a:gd name="T4" fmla="*/ 55 w 55"/>
                  <a:gd name="T5" fmla="*/ 0 h 33"/>
                  <a:gd name="T6" fmla="*/ 24 w 55"/>
                  <a:gd name="T7" fmla="*/ 7 h 33"/>
                  <a:gd name="T8" fmla="*/ 24 w 55"/>
                  <a:gd name="T9" fmla="*/ 1 h 33"/>
                  <a:gd name="T10" fmla="*/ 0 w 55"/>
                  <a:gd name="T11" fmla="*/ 17 h 33"/>
                  <a:gd name="T12" fmla="*/ 24 w 5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24" y="33"/>
                    </a:moveTo>
                    <a:cubicBezTo>
                      <a:pt x="24" y="28"/>
                      <a:pt x="24" y="28"/>
                      <a:pt x="24" y="28"/>
                    </a:cubicBezTo>
                    <a:cubicBezTo>
                      <a:pt x="52" y="28"/>
                      <a:pt x="55" y="0"/>
                      <a:pt x="55" y="0"/>
                    </a:cubicBezTo>
                    <a:cubicBezTo>
                      <a:pt x="55" y="0"/>
                      <a:pt x="47" y="7"/>
                      <a:pt x="24" y="7"/>
                    </a:cubicBezTo>
                    <a:cubicBezTo>
                      <a:pt x="24" y="1"/>
                      <a:pt x="24" y="1"/>
                      <a:pt x="24" y="1"/>
                    </a:cubicBezTo>
                    <a:cubicBezTo>
                      <a:pt x="0" y="17"/>
                      <a:pt x="0" y="17"/>
                      <a:pt x="0" y="17"/>
                    </a:cubicBezTo>
                    <a:lnTo>
                      <a:pt x="24" y="33"/>
                    </a:lnTo>
                    <a:close/>
                  </a:path>
                </a:pathLst>
              </a:custGeom>
              <a:grpFill/>
              <a:ln>
                <a:noFill/>
              </a:ln>
            </p:spPr>
            <p:txBody>
              <a:bodyPr anchor="ctr"/>
              <a:lstStyle/>
              <a:p>
                <a:pPr algn="ctr"/>
                <a:endParaRPr>
                  <a:cs typeface="+mn-ea"/>
                  <a:sym typeface="+mn-lt"/>
                </a:endParaRPr>
              </a:p>
            </p:txBody>
          </p:sp>
          <p:sp>
            <p:nvSpPr>
              <p:cNvPr id="72" name="Freeform: Shape 99"/>
              <p:cNvSpPr>
                <a:spLocks/>
              </p:cNvSpPr>
              <p:nvPr/>
            </p:nvSpPr>
            <p:spPr bwMode="auto">
              <a:xfrm>
                <a:off x="5196643" y="1104619"/>
                <a:ext cx="203418" cy="203419"/>
              </a:xfrm>
              <a:custGeom>
                <a:avLst/>
                <a:gdLst>
                  <a:gd name="T0" fmla="*/ 34 w 46"/>
                  <a:gd name="T1" fmla="*/ 43 h 46"/>
                  <a:gd name="T2" fmla="*/ 43 w 46"/>
                  <a:gd name="T3" fmla="*/ 34 h 46"/>
                  <a:gd name="T4" fmla="*/ 45 w 46"/>
                  <a:gd name="T5" fmla="*/ 27 h 46"/>
                  <a:gd name="T6" fmla="*/ 45 w 46"/>
                  <a:gd name="T7" fmla="*/ 18 h 46"/>
                  <a:gd name="T8" fmla="*/ 43 w 46"/>
                  <a:gd name="T9" fmla="*/ 11 h 46"/>
                  <a:gd name="T10" fmla="*/ 34 w 46"/>
                  <a:gd name="T11" fmla="*/ 3 h 46"/>
                  <a:gd name="T12" fmla="*/ 31 w 46"/>
                  <a:gd name="T13" fmla="*/ 1 h 46"/>
                  <a:gd name="T14" fmla="*/ 24 w 46"/>
                  <a:gd name="T15" fmla="*/ 0 h 46"/>
                  <a:gd name="T16" fmla="*/ 25 w 46"/>
                  <a:gd name="T17" fmla="*/ 2 h 46"/>
                  <a:gd name="T18" fmla="*/ 28 w 46"/>
                  <a:gd name="T19" fmla="*/ 2 h 46"/>
                  <a:gd name="T20" fmla="*/ 31 w 46"/>
                  <a:gd name="T21" fmla="*/ 3 h 46"/>
                  <a:gd name="T22" fmla="*/ 30 w 46"/>
                  <a:gd name="T23" fmla="*/ 3 h 46"/>
                  <a:gd name="T24" fmla="*/ 26 w 46"/>
                  <a:gd name="T25" fmla="*/ 5 h 46"/>
                  <a:gd name="T26" fmla="*/ 27 w 46"/>
                  <a:gd name="T27" fmla="*/ 7 h 46"/>
                  <a:gd name="T28" fmla="*/ 29 w 46"/>
                  <a:gd name="T29" fmla="*/ 8 h 46"/>
                  <a:gd name="T30" fmla="*/ 32 w 46"/>
                  <a:gd name="T31" fmla="*/ 4 h 46"/>
                  <a:gd name="T32" fmla="*/ 35 w 46"/>
                  <a:gd name="T33" fmla="*/ 5 h 46"/>
                  <a:gd name="T34" fmla="*/ 37 w 46"/>
                  <a:gd name="T35" fmla="*/ 6 h 46"/>
                  <a:gd name="T36" fmla="*/ 38 w 46"/>
                  <a:gd name="T37" fmla="*/ 9 h 46"/>
                  <a:gd name="T38" fmla="*/ 37 w 46"/>
                  <a:gd name="T39" fmla="*/ 11 h 46"/>
                  <a:gd name="T40" fmla="*/ 36 w 46"/>
                  <a:gd name="T41" fmla="*/ 9 h 46"/>
                  <a:gd name="T42" fmla="*/ 33 w 46"/>
                  <a:gd name="T43" fmla="*/ 10 h 46"/>
                  <a:gd name="T44" fmla="*/ 35 w 46"/>
                  <a:gd name="T45" fmla="*/ 11 h 46"/>
                  <a:gd name="T46" fmla="*/ 30 w 46"/>
                  <a:gd name="T47" fmla="*/ 13 h 46"/>
                  <a:gd name="T48" fmla="*/ 28 w 46"/>
                  <a:gd name="T49" fmla="*/ 15 h 46"/>
                  <a:gd name="T50" fmla="*/ 25 w 46"/>
                  <a:gd name="T51" fmla="*/ 17 h 46"/>
                  <a:gd name="T52" fmla="*/ 26 w 46"/>
                  <a:gd name="T53" fmla="*/ 27 h 46"/>
                  <a:gd name="T54" fmla="*/ 29 w 46"/>
                  <a:gd name="T55" fmla="*/ 28 h 46"/>
                  <a:gd name="T56" fmla="*/ 31 w 46"/>
                  <a:gd name="T57" fmla="*/ 28 h 46"/>
                  <a:gd name="T58" fmla="*/ 36 w 46"/>
                  <a:gd name="T59" fmla="*/ 31 h 46"/>
                  <a:gd name="T60" fmla="*/ 38 w 46"/>
                  <a:gd name="T61" fmla="*/ 33 h 46"/>
                  <a:gd name="T62" fmla="*/ 41 w 46"/>
                  <a:gd name="T63" fmla="*/ 34 h 46"/>
                  <a:gd name="T64" fmla="*/ 26 w 46"/>
                  <a:gd name="T65" fmla="*/ 40 h 46"/>
                  <a:gd name="T66" fmla="*/ 0 w 46"/>
                  <a:gd name="T67" fmla="*/ 19 h 46"/>
                  <a:gd name="T68" fmla="*/ 0 w 46"/>
                  <a:gd name="T69" fmla="*/ 28 h 46"/>
                  <a:gd name="T70" fmla="*/ 4 w 46"/>
                  <a:gd name="T71" fmla="*/ 37 h 46"/>
                  <a:gd name="T72" fmla="*/ 14 w 46"/>
                  <a:gd name="T73" fmla="*/ 44 h 46"/>
                  <a:gd name="T74" fmla="*/ 23 w 46"/>
                  <a:gd name="T75" fmla="*/ 36 h 46"/>
                  <a:gd name="T76" fmla="*/ 22 w 46"/>
                  <a:gd name="T77" fmla="*/ 33 h 46"/>
                  <a:gd name="T78" fmla="*/ 23 w 46"/>
                  <a:gd name="T79" fmla="*/ 29 h 46"/>
                  <a:gd name="T80" fmla="*/ 21 w 46"/>
                  <a:gd name="T81" fmla="*/ 28 h 46"/>
                  <a:gd name="T82" fmla="*/ 18 w 46"/>
                  <a:gd name="T83" fmla="*/ 26 h 46"/>
                  <a:gd name="T84" fmla="*/ 13 w 46"/>
                  <a:gd name="T85" fmla="*/ 24 h 46"/>
                  <a:gd name="T86" fmla="*/ 11 w 46"/>
                  <a:gd name="T87" fmla="*/ 20 h 46"/>
                  <a:gd name="T88" fmla="*/ 10 w 46"/>
                  <a:gd name="T89" fmla="*/ 20 h 46"/>
                  <a:gd name="T90" fmla="*/ 9 w 46"/>
                  <a:gd name="T91" fmla="*/ 21 h 46"/>
                  <a:gd name="T92" fmla="*/ 8 w 46"/>
                  <a:gd name="T93" fmla="*/ 17 h 46"/>
                  <a:gd name="T94" fmla="*/ 8 w 46"/>
                  <a:gd name="T95" fmla="*/ 13 h 46"/>
                  <a:gd name="T96" fmla="*/ 10 w 46"/>
                  <a:gd name="T97" fmla="*/ 9 h 46"/>
                  <a:gd name="T98" fmla="*/ 9 w 46"/>
                  <a:gd name="T99" fmla="*/ 6 h 46"/>
                  <a:gd name="T100" fmla="*/ 20 w 46"/>
                  <a:gd name="T101" fmla="*/ 1 h 46"/>
                  <a:gd name="T102" fmla="*/ 24 w 46"/>
                  <a:gd name="T103" fmla="*/ 0 h 46"/>
                  <a:gd name="T104" fmla="*/ 14 w 46"/>
                  <a:gd name="T105" fmla="*/ 1 h 46"/>
                  <a:gd name="T106" fmla="*/ 6 w 46"/>
                  <a:gd name="T107" fmla="*/ 6 h 46"/>
                  <a:gd name="T108" fmla="*/ 1 w 46"/>
                  <a:gd name="T109" fmla="*/ 14 h 46"/>
                  <a:gd name="T110" fmla="*/ 24 w 46"/>
                  <a:gd name="T111" fmla="*/ 29 h 46"/>
                  <a:gd name="T112" fmla="*/ 21 w 46"/>
                  <a:gd name="T113" fmla="*/ 25 h 46"/>
                  <a:gd name="T114" fmla="*/ 20 w 46"/>
                  <a:gd name="T115" fmla="*/ 23 h 46"/>
                  <a:gd name="T116" fmla="*/ 16 w 46"/>
                  <a:gd name="T117" fmla="*/ 24 h 46"/>
                  <a:gd name="T118" fmla="*/ 18 w 46"/>
                  <a:gd name="T119" fmla="*/ 19 h 46"/>
                  <a:gd name="T120" fmla="*/ 22 w 46"/>
                  <a:gd name="T121" fmla="*/ 19 h 46"/>
                  <a:gd name="T122" fmla="*/ 24 w 46"/>
                  <a:gd name="T12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6">
                    <a:moveTo>
                      <a:pt x="24" y="46"/>
                    </a:moveTo>
                    <a:cubicBezTo>
                      <a:pt x="25" y="46"/>
                      <a:pt x="27" y="45"/>
                      <a:pt x="28" y="45"/>
                    </a:cubicBezTo>
                    <a:cubicBezTo>
                      <a:pt x="29" y="45"/>
                      <a:pt x="29" y="45"/>
                      <a:pt x="30" y="45"/>
                    </a:cubicBezTo>
                    <a:cubicBezTo>
                      <a:pt x="30" y="44"/>
                      <a:pt x="31" y="44"/>
                      <a:pt x="31" y="44"/>
                    </a:cubicBezTo>
                    <a:cubicBezTo>
                      <a:pt x="32" y="44"/>
                      <a:pt x="32" y="44"/>
                      <a:pt x="33" y="43"/>
                    </a:cubicBezTo>
                    <a:cubicBezTo>
                      <a:pt x="33" y="43"/>
                      <a:pt x="34" y="43"/>
                      <a:pt x="34" y="43"/>
                    </a:cubicBezTo>
                    <a:cubicBezTo>
                      <a:pt x="36" y="42"/>
                      <a:pt x="37" y="41"/>
                      <a:pt x="38" y="40"/>
                    </a:cubicBezTo>
                    <a:cubicBezTo>
                      <a:pt x="38" y="40"/>
                      <a:pt x="39" y="39"/>
                      <a:pt x="39" y="39"/>
                    </a:cubicBezTo>
                    <a:cubicBezTo>
                      <a:pt x="39" y="39"/>
                      <a:pt x="39" y="39"/>
                      <a:pt x="40" y="38"/>
                    </a:cubicBezTo>
                    <a:cubicBezTo>
                      <a:pt x="40" y="38"/>
                      <a:pt x="40" y="37"/>
                      <a:pt x="41" y="37"/>
                    </a:cubicBezTo>
                    <a:cubicBezTo>
                      <a:pt x="41" y="36"/>
                      <a:pt x="42" y="36"/>
                      <a:pt x="42" y="35"/>
                    </a:cubicBezTo>
                    <a:cubicBezTo>
                      <a:pt x="42" y="35"/>
                      <a:pt x="43" y="34"/>
                      <a:pt x="43" y="34"/>
                    </a:cubicBezTo>
                    <a:cubicBezTo>
                      <a:pt x="43" y="34"/>
                      <a:pt x="43" y="34"/>
                      <a:pt x="43" y="33"/>
                    </a:cubicBezTo>
                    <a:cubicBezTo>
                      <a:pt x="43" y="33"/>
                      <a:pt x="43" y="33"/>
                      <a:pt x="43" y="33"/>
                    </a:cubicBezTo>
                    <a:cubicBezTo>
                      <a:pt x="44" y="32"/>
                      <a:pt x="44" y="32"/>
                      <a:pt x="44" y="32"/>
                    </a:cubicBezTo>
                    <a:cubicBezTo>
                      <a:pt x="44" y="31"/>
                      <a:pt x="44" y="31"/>
                      <a:pt x="44" y="31"/>
                    </a:cubicBezTo>
                    <a:cubicBezTo>
                      <a:pt x="45" y="30"/>
                      <a:pt x="45" y="29"/>
                      <a:pt x="45" y="28"/>
                    </a:cubicBezTo>
                    <a:cubicBezTo>
                      <a:pt x="45" y="28"/>
                      <a:pt x="45" y="28"/>
                      <a:pt x="45" y="27"/>
                    </a:cubicBezTo>
                    <a:cubicBezTo>
                      <a:pt x="45" y="27"/>
                      <a:pt x="45" y="27"/>
                      <a:pt x="45" y="26"/>
                    </a:cubicBezTo>
                    <a:cubicBezTo>
                      <a:pt x="45" y="26"/>
                      <a:pt x="46" y="25"/>
                      <a:pt x="46" y="25"/>
                    </a:cubicBezTo>
                    <a:cubicBezTo>
                      <a:pt x="46" y="24"/>
                      <a:pt x="46" y="23"/>
                      <a:pt x="46" y="23"/>
                    </a:cubicBezTo>
                    <a:cubicBezTo>
                      <a:pt x="46" y="22"/>
                      <a:pt x="46" y="21"/>
                      <a:pt x="46" y="20"/>
                    </a:cubicBezTo>
                    <a:cubicBezTo>
                      <a:pt x="46" y="20"/>
                      <a:pt x="46" y="20"/>
                      <a:pt x="45" y="19"/>
                    </a:cubicBezTo>
                    <a:cubicBezTo>
                      <a:pt x="45" y="19"/>
                      <a:pt x="45" y="18"/>
                      <a:pt x="45" y="18"/>
                    </a:cubicBezTo>
                    <a:cubicBezTo>
                      <a:pt x="45" y="18"/>
                      <a:pt x="45" y="17"/>
                      <a:pt x="45" y="17"/>
                    </a:cubicBezTo>
                    <a:cubicBezTo>
                      <a:pt x="45" y="16"/>
                      <a:pt x="45" y="15"/>
                      <a:pt x="44" y="15"/>
                    </a:cubicBezTo>
                    <a:cubicBezTo>
                      <a:pt x="44" y="15"/>
                      <a:pt x="44" y="14"/>
                      <a:pt x="44" y="14"/>
                    </a:cubicBezTo>
                    <a:cubicBezTo>
                      <a:pt x="44" y="14"/>
                      <a:pt x="44" y="13"/>
                      <a:pt x="43" y="13"/>
                    </a:cubicBezTo>
                    <a:cubicBezTo>
                      <a:pt x="43" y="13"/>
                      <a:pt x="43" y="12"/>
                      <a:pt x="43" y="12"/>
                    </a:cubicBezTo>
                    <a:cubicBezTo>
                      <a:pt x="43" y="12"/>
                      <a:pt x="43" y="12"/>
                      <a:pt x="43" y="11"/>
                    </a:cubicBezTo>
                    <a:cubicBezTo>
                      <a:pt x="42" y="10"/>
                      <a:pt x="41" y="9"/>
                      <a:pt x="41" y="8"/>
                    </a:cubicBezTo>
                    <a:cubicBezTo>
                      <a:pt x="40" y="8"/>
                      <a:pt x="40" y="8"/>
                      <a:pt x="40" y="7"/>
                    </a:cubicBezTo>
                    <a:cubicBezTo>
                      <a:pt x="39" y="7"/>
                      <a:pt x="39" y="7"/>
                      <a:pt x="39" y="6"/>
                    </a:cubicBezTo>
                    <a:cubicBezTo>
                      <a:pt x="39" y="6"/>
                      <a:pt x="38" y="6"/>
                      <a:pt x="38" y="6"/>
                    </a:cubicBezTo>
                    <a:cubicBezTo>
                      <a:pt x="38" y="5"/>
                      <a:pt x="37" y="5"/>
                      <a:pt x="36" y="4"/>
                    </a:cubicBezTo>
                    <a:cubicBezTo>
                      <a:pt x="36" y="4"/>
                      <a:pt x="35" y="3"/>
                      <a:pt x="34" y="3"/>
                    </a:cubicBezTo>
                    <a:cubicBezTo>
                      <a:pt x="34" y="2"/>
                      <a:pt x="33" y="2"/>
                      <a:pt x="33" y="2"/>
                    </a:cubicBezTo>
                    <a:cubicBezTo>
                      <a:pt x="33" y="2"/>
                      <a:pt x="33" y="2"/>
                      <a:pt x="33" y="2"/>
                    </a:cubicBezTo>
                    <a:cubicBezTo>
                      <a:pt x="32" y="2"/>
                      <a:pt x="32" y="2"/>
                      <a:pt x="32" y="2"/>
                    </a:cubicBezTo>
                    <a:cubicBezTo>
                      <a:pt x="32" y="2"/>
                      <a:pt x="32" y="2"/>
                      <a:pt x="32" y="2"/>
                    </a:cubicBezTo>
                    <a:cubicBezTo>
                      <a:pt x="32" y="1"/>
                      <a:pt x="31" y="1"/>
                      <a:pt x="31" y="1"/>
                    </a:cubicBezTo>
                    <a:cubicBezTo>
                      <a:pt x="31" y="1"/>
                      <a:pt x="31" y="1"/>
                      <a:pt x="31" y="1"/>
                    </a:cubicBezTo>
                    <a:cubicBezTo>
                      <a:pt x="31" y="1"/>
                      <a:pt x="30" y="1"/>
                      <a:pt x="30" y="1"/>
                    </a:cubicBezTo>
                    <a:cubicBezTo>
                      <a:pt x="30" y="1"/>
                      <a:pt x="30" y="1"/>
                      <a:pt x="30" y="1"/>
                    </a:cubicBezTo>
                    <a:cubicBezTo>
                      <a:pt x="29" y="1"/>
                      <a:pt x="29" y="0"/>
                      <a:pt x="28" y="0"/>
                    </a:cubicBezTo>
                    <a:cubicBezTo>
                      <a:pt x="28" y="0"/>
                      <a:pt x="27" y="0"/>
                      <a:pt x="27" y="0"/>
                    </a:cubicBezTo>
                    <a:cubicBezTo>
                      <a:pt x="27" y="0"/>
                      <a:pt x="27" y="0"/>
                      <a:pt x="27" y="0"/>
                    </a:cubicBezTo>
                    <a:cubicBezTo>
                      <a:pt x="26" y="0"/>
                      <a:pt x="25" y="0"/>
                      <a:pt x="24" y="0"/>
                    </a:cubicBezTo>
                    <a:cubicBezTo>
                      <a:pt x="24" y="1"/>
                      <a:pt x="24" y="1"/>
                      <a:pt x="24" y="1"/>
                    </a:cubicBezTo>
                    <a:cubicBezTo>
                      <a:pt x="25" y="1"/>
                      <a:pt x="26" y="1"/>
                      <a:pt x="27" y="1"/>
                    </a:cubicBezTo>
                    <a:cubicBezTo>
                      <a:pt x="27" y="1"/>
                      <a:pt x="27" y="1"/>
                      <a:pt x="27" y="1"/>
                    </a:cubicBezTo>
                    <a:cubicBezTo>
                      <a:pt x="26" y="2"/>
                      <a:pt x="26" y="2"/>
                      <a:pt x="26" y="2"/>
                    </a:cubicBezTo>
                    <a:cubicBezTo>
                      <a:pt x="26" y="2"/>
                      <a:pt x="25" y="2"/>
                      <a:pt x="25" y="2"/>
                    </a:cubicBezTo>
                    <a:cubicBezTo>
                      <a:pt x="25" y="2"/>
                      <a:pt x="25" y="2"/>
                      <a:pt x="25" y="2"/>
                    </a:cubicBezTo>
                    <a:cubicBezTo>
                      <a:pt x="26" y="2"/>
                      <a:pt x="26" y="2"/>
                      <a:pt x="26" y="2"/>
                    </a:cubicBezTo>
                    <a:cubicBezTo>
                      <a:pt x="27" y="2"/>
                      <a:pt x="27" y="2"/>
                      <a:pt x="27" y="2"/>
                    </a:cubicBezTo>
                    <a:cubicBezTo>
                      <a:pt x="27" y="2"/>
                      <a:pt x="27" y="2"/>
                      <a:pt x="27" y="2"/>
                    </a:cubicBezTo>
                    <a:cubicBezTo>
                      <a:pt x="27" y="2"/>
                      <a:pt x="28" y="1"/>
                      <a:pt x="28" y="1"/>
                    </a:cubicBezTo>
                    <a:cubicBezTo>
                      <a:pt x="28" y="1"/>
                      <a:pt x="28" y="2"/>
                      <a:pt x="28" y="2"/>
                    </a:cubicBezTo>
                    <a:cubicBezTo>
                      <a:pt x="28" y="2"/>
                      <a:pt x="28" y="2"/>
                      <a:pt x="28" y="2"/>
                    </a:cubicBezTo>
                    <a:cubicBezTo>
                      <a:pt x="28" y="2"/>
                      <a:pt x="29" y="2"/>
                      <a:pt x="29" y="2"/>
                    </a:cubicBezTo>
                    <a:cubicBezTo>
                      <a:pt x="29" y="2"/>
                      <a:pt x="29" y="2"/>
                      <a:pt x="29" y="2"/>
                    </a:cubicBezTo>
                    <a:cubicBezTo>
                      <a:pt x="29" y="2"/>
                      <a:pt x="30" y="2"/>
                      <a:pt x="30" y="2"/>
                    </a:cubicBezTo>
                    <a:cubicBezTo>
                      <a:pt x="30" y="2"/>
                      <a:pt x="31" y="2"/>
                      <a:pt x="31" y="3"/>
                    </a:cubicBezTo>
                    <a:cubicBezTo>
                      <a:pt x="31" y="3"/>
                      <a:pt x="31" y="3"/>
                      <a:pt x="31" y="3"/>
                    </a:cubicBezTo>
                    <a:cubicBezTo>
                      <a:pt x="31" y="3"/>
                      <a:pt x="31" y="3"/>
                      <a:pt x="31" y="3"/>
                    </a:cubicBezTo>
                    <a:cubicBezTo>
                      <a:pt x="31" y="3"/>
                      <a:pt x="31" y="3"/>
                      <a:pt x="31" y="3"/>
                    </a:cubicBezTo>
                    <a:cubicBezTo>
                      <a:pt x="31" y="3"/>
                      <a:pt x="32" y="3"/>
                      <a:pt x="32" y="4"/>
                    </a:cubicBezTo>
                    <a:cubicBezTo>
                      <a:pt x="31" y="4"/>
                      <a:pt x="31" y="4"/>
                      <a:pt x="31" y="4"/>
                    </a:cubicBezTo>
                    <a:cubicBezTo>
                      <a:pt x="30" y="4"/>
                      <a:pt x="30" y="4"/>
                      <a:pt x="30" y="4"/>
                    </a:cubicBezTo>
                    <a:cubicBezTo>
                      <a:pt x="30" y="3"/>
                      <a:pt x="30" y="3"/>
                      <a:pt x="30" y="3"/>
                    </a:cubicBezTo>
                    <a:cubicBezTo>
                      <a:pt x="30" y="3"/>
                      <a:pt x="30" y="3"/>
                      <a:pt x="30" y="3"/>
                    </a:cubicBezTo>
                    <a:cubicBezTo>
                      <a:pt x="30" y="3"/>
                      <a:pt x="30" y="3"/>
                      <a:pt x="30" y="3"/>
                    </a:cubicBezTo>
                    <a:cubicBezTo>
                      <a:pt x="29" y="3"/>
                      <a:pt x="29" y="4"/>
                      <a:pt x="29" y="4"/>
                    </a:cubicBezTo>
                    <a:cubicBezTo>
                      <a:pt x="29" y="4"/>
                      <a:pt x="29" y="4"/>
                      <a:pt x="29" y="4"/>
                    </a:cubicBezTo>
                    <a:cubicBezTo>
                      <a:pt x="28" y="4"/>
                      <a:pt x="28" y="4"/>
                      <a:pt x="28" y="4"/>
                    </a:cubicBezTo>
                    <a:cubicBezTo>
                      <a:pt x="28" y="4"/>
                      <a:pt x="27" y="4"/>
                      <a:pt x="27" y="4"/>
                    </a:cubicBezTo>
                    <a:cubicBezTo>
                      <a:pt x="27" y="4"/>
                      <a:pt x="27" y="4"/>
                      <a:pt x="26" y="5"/>
                    </a:cubicBezTo>
                    <a:cubicBezTo>
                      <a:pt x="26" y="5"/>
                      <a:pt x="26" y="5"/>
                      <a:pt x="25" y="5"/>
                    </a:cubicBezTo>
                    <a:cubicBezTo>
                      <a:pt x="25" y="5"/>
                      <a:pt x="25" y="6"/>
                      <a:pt x="25" y="6"/>
                    </a:cubicBezTo>
                    <a:cubicBezTo>
                      <a:pt x="25" y="6"/>
                      <a:pt x="25" y="6"/>
                      <a:pt x="25" y="6"/>
                    </a:cubicBezTo>
                    <a:cubicBezTo>
                      <a:pt x="25" y="6"/>
                      <a:pt x="25" y="6"/>
                      <a:pt x="25" y="6"/>
                    </a:cubicBezTo>
                    <a:cubicBezTo>
                      <a:pt x="25" y="7"/>
                      <a:pt x="26" y="6"/>
                      <a:pt x="26" y="6"/>
                    </a:cubicBezTo>
                    <a:cubicBezTo>
                      <a:pt x="26" y="6"/>
                      <a:pt x="26" y="7"/>
                      <a:pt x="27" y="7"/>
                    </a:cubicBezTo>
                    <a:cubicBezTo>
                      <a:pt x="27" y="7"/>
                      <a:pt x="27" y="7"/>
                      <a:pt x="28" y="7"/>
                    </a:cubicBezTo>
                    <a:cubicBezTo>
                      <a:pt x="28" y="7"/>
                      <a:pt x="28" y="7"/>
                      <a:pt x="28" y="7"/>
                    </a:cubicBezTo>
                    <a:cubicBezTo>
                      <a:pt x="28" y="8"/>
                      <a:pt x="28" y="8"/>
                      <a:pt x="28" y="8"/>
                    </a:cubicBezTo>
                    <a:cubicBezTo>
                      <a:pt x="28" y="8"/>
                      <a:pt x="28" y="8"/>
                      <a:pt x="28" y="9"/>
                    </a:cubicBezTo>
                    <a:cubicBezTo>
                      <a:pt x="28" y="9"/>
                      <a:pt x="28" y="9"/>
                      <a:pt x="28" y="9"/>
                    </a:cubicBezTo>
                    <a:cubicBezTo>
                      <a:pt x="29" y="9"/>
                      <a:pt x="29" y="9"/>
                      <a:pt x="29" y="8"/>
                    </a:cubicBezTo>
                    <a:cubicBezTo>
                      <a:pt x="29" y="8"/>
                      <a:pt x="29" y="8"/>
                      <a:pt x="29" y="8"/>
                    </a:cubicBezTo>
                    <a:cubicBezTo>
                      <a:pt x="30" y="8"/>
                      <a:pt x="31" y="7"/>
                      <a:pt x="31" y="6"/>
                    </a:cubicBezTo>
                    <a:cubicBezTo>
                      <a:pt x="31" y="6"/>
                      <a:pt x="31" y="6"/>
                      <a:pt x="31" y="5"/>
                    </a:cubicBezTo>
                    <a:cubicBezTo>
                      <a:pt x="31" y="5"/>
                      <a:pt x="32" y="5"/>
                      <a:pt x="32" y="5"/>
                    </a:cubicBezTo>
                    <a:cubicBezTo>
                      <a:pt x="32" y="5"/>
                      <a:pt x="32" y="5"/>
                      <a:pt x="32" y="5"/>
                    </a:cubicBezTo>
                    <a:cubicBezTo>
                      <a:pt x="32" y="4"/>
                      <a:pt x="32" y="4"/>
                      <a:pt x="32" y="4"/>
                    </a:cubicBezTo>
                    <a:cubicBezTo>
                      <a:pt x="32" y="4"/>
                      <a:pt x="32" y="4"/>
                      <a:pt x="32" y="4"/>
                    </a:cubicBezTo>
                    <a:cubicBezTo>
                      <a:pt x="32" y="4"/>
                      <a:pt x="32" y="4"/>
                      <a:pt x="33" y="4"/>
                    </a:cubicBezTo>
                    <a:cubicBezTo>
                      <a:pt x="33" y="4"/>
                      <a:pt x="33" y="4"/>
                      <a:pt x="33" y="4"/>
                    </a:cubicBezTo>
                    <a:cubicBezTo>
                      <a:pt x="33" y="4"/>
                      <a:pt x="34" y="4"/>
                      <a:pt x="34" y="4"/>
                    </a:cubicBezTo>
                    <a:cubicBezTo>
                      <a:pt x="34" y="4"/>
                      <a:pt x="34" y="5"/>
                      <a:pt x="34" y="5"/>
                    </a:cubicBezTo>
                    <a:cubicBezTo>
                      <a:pt x="34" y="5"/>
                      <a:pt x="35" y="5"/>
                      <a:pt x="35" y="5"/>
                    </a:cubicBezTo>
                    <a:cubicBezTo>
                      <a:pt x="35" y="5"/>
                      <a:pt x="34" y="5"/>
                      <a:pt x="34" y="5"/>
                    </a:cubicBezTo>
                    <a:cubicBezTo>
                      <a:pt x="34" y="5"/>
                      <a:pt x="34" y="5"/>
                      <a:pt x="34" y="5"/>
                    </a:cubicBezTo>
                    <a:cubicBezTo>
                      <a:pt x="34" y="6"/>
                      <a:pt x="35" y="6"/>
                      <a:pt x="35" y="6"/>
                    </a:cubicBezTo>
                    <a:cubicBezTo>
                      <a:pt x="35" y="6"/>
                      <a:pt x="35" y="6"/>
                      <a:pt x="35" y="6"/>
                    </a:cubicBezTo>
                    <a:cubicBezTo>
                      <a:pt x="36" y="6"/>
                      <a:pt x="36" y="5"/>
                      <a:pt x="36" y="5"/>
                    </a:cubicBezTo>
                    <a:cubicBezTo>
                      <a:pt x="36" y="6"/>
                      <a:pt x="36" y="6"/>
                      <a:pt x="37" y="6"/>
                    </a:cubicBezTo>
                    <a:cubicBezTo>
                      <a:pt x="37" y="6"/>
                      <a:pt x="37" y="6"/>
                      <a:pt x="37" y="6"/>
                    </a:cubicBezTo>
                    <a:cubicBezTo>
                      <a:pt x="37" y="6"/>
                      <a:pt x="37" y="7"/>
                      <a:pt x="37" y="7"/>
                    </a:cubicBezTo>
                    <a:cubicBezTo>
                      <a:pt x="37" y="7"/>
                      <a:pt x="37" y="7"/>
                      <a:pt x="37" y="8"/>
                    </a:cubicBezTo>
                    <a:cubicBezTo>
                      <a:pt x="38" y="8"/>
                      <a:pt x="38" y="8"/>
                      <a:pt x="38" y="8"/>
                    </a:cubicBezTo>
                    <a:cubicBezTo>
                      <a:pt x="38" y="8"/>
                      <a:pt x="38" y="8"/>
                      <a:pt x="38" y="8"/>
                    </a:cubicBezTo>
                    <a:cubicBezTo>
                      <a:pt x="38" y="9"/>
                      <a:pt x="38" y="9"/>
                      <a:pt x="38" y="9"/>
                    </a:cubicBezTo>
                    <a:cubicBezTo>
                      <a:pt x="37" y="9"/>
                      <a:pt x="37" y="9"/>
                      <a:pt x="37" y="10"/>
                    </a:cubicBezTo>
                    <a:cubicBezTo>
                      <a:pt x="37" y="10"/>
                      <a:pt x="38" y="10"/>
                      <a:pt x="38" y="10"/>
                    </a:cubicBezTo>
                    <a:cubicBezTo>
                      <a:pt x="38" y="10"/>
                      <a:pt x="38" y="10"/>
                      <a:pt x="38" y="10"/>
                    </a:cubicBezTo>
                    <a:cubicBezTo>
                      <a:pt x="38" y="11"/>
                      <a:pt x="38" y="11"/>
                      <a:pt x="38" y="11"/>
                    </a:cubicBezTo>
                    <a:cubicBezTo>
                      <a:pt x="38" y="11"/>
                      <a:pt x="38" y="11"/>
                      <a:pt x="37" y="11"/>
                    </a:cubicBezTo>
                    <a:cubicBezTo>
                      <a:pt x="37" y="11"/>
                      <a:pt x="37" y="11"/>
                      <a:pt x="37" y="11"/>
                    </a:cubicBezTo>
                    <a:cubicBezTo>
                      <a:pt x="37" y="11"/>
                      <a:pt x="37" y="11"/>
                      <a:pt x="37" y="11"/>
                    </a:cubicBezTo>
                    <a:cubicBezTo>
                      <a:pt x="36" y="11"/>
                      <a:pt x="36" y="11"/>
                      <a:pt x="36" y="11"/>
                    </a:cubicBezTo>
                    <a:cubicBezTo>
                      <a:pt x="36" y="10"/>
                      <a:pt x="36" y="10"/>
                      <a:pt x="37" y="9"/>
                    </a:cubicBezTo>
                    <a:cubicBezTo>
                      <a:pt x="37" y="9"/>
                      <a:pt x="37" y="9"/>
                      <a:pt x="37" y="9"/>
                    </a:cubicBezTo>
                    <a:cubicBezTo>
                      <a:pt x="37" y="9"/>
                      <a:pt x="37" y="9"/>
                      <a:pt x="36" y="9"/>
                    </a:cubicBezTo>
                    <a:cubicBezTo>
                      <a:pt x="36" y="9"/>
                      <a:pt x="36" y="9"/>
                      <a:pt x="36" y="9"/>
                    </a:cubicBezTo>
                    <a:cubicBezTo>
                      <a:pt x="35" y="10"/>
                      <a:pt x="35" y="9"/>
                      <a:pt x="34" y="10"/>
                    </a:cubicBezTo>
                    <a:cubicBezTo>
                      <a:pt x="34" y="10"/>
                      <a:pt x="35" y="10"/>
                      <a:pt x="35" y="10"/>
                    </a:cubicBezTo>
                    <a:cubicBezTo>
                      <a:pt x="35" y="10"/>
                      <a:pt x="34" y="10"/>
                      <a:pt x="34" y="10"/>
                    </a:cubicBezTo>
                    <a:cubicBezTo>
                      <a:pt x="34" y="10"/>
                      <a:pt x="34" y="10"/>
                      <a:pt x="34" y="10"/>
                    </a:cubicBezTo>
                    <a:cubicBezTo>
                      <a:pt x="34" y="9"/>
                      <a:pt x="34" y="9"/>
                      <a:pt x="33" y="9"/>
                    </a:cubicBezTo>
                    <a:cubicBezTo>
                      <a:pt x="33" y="10"/>
                      <a:pt x="33" y="10"/>
                      <a:pt x="33" y="10"/>
                    </a:cubicBezTo>
                    <a:cubicBezTo>
                      <a:pt x="33" y="10"/>
                      <a:pt x="34" y="10"/>
                      <a:pt x="34" y="10"/>
                    </a:cubicBezTo>
                    <a:cubicBezTo>
                      <a:pt x="34" y="10"/>
                      <a:pt x="33" y="11"/>
                      <a:pt x="33" y="11"/>
                    </a:cubicBezTo>
                    <a:cubicBezTo>
                      <a:pt x="33" y="11"/>
                      <a:pt x="33" y="11"/>
                      <a:pt x="34" y="11"/>
                    </a:cubicBezTo>
                    <a:cubicBezTo>
                      <a:pt x="34" y="11"/>
                      <a:pt x="34" y="11"/>
                      <a:pt x="34" y="11"/>
                    </a:cubicBezTo>
                    <a:cubicBezTo>
                      <a:pt x="34" y="11"/>
                      <a:pt x="34" y="11"/>
                      <a:pt x="34" y="11"/>
                    </a:cubicBezTo>
                    <a:cubicBezTo>
                      <a:pt x="34" y="11"/>
                      <a:pt x="35" y="11"/>
                      <a:pt x="35" y="11"/>
                    </a:cubicBezTo>
                    <a:cubicBezTo>
                      <a:pt x="35" y="11"/>
                      <a:pt x="35" y="12"/>
                      <a:pt x="34" y="12"/>
                    </a:cubicBezTo>
                    <a:cubicBezTo>
                      <a:pt x="34" y="12"/>
                      <a:pt x="33" y="12"/>
                      <a:pt x="33" y="12"/>
                    </a:cubicBezTo>
                    <a:cubicBezTo>
                      <a:pt x="33" y="12"/>
                      <a:pt x="32" y="13"/>
                      <a:pt x="32" y="12"/>
                    </a:cubicBezTo>
                    <a:cubicBezTo>
                      <a:pt x="32" y="12"/>
                      <a:pt x="32" y="12"/>
                      <a:pt x="33" y="12"/>
                    </a:cubicBezTo>
                    <a:cubicBezTo>
                      <a:pt x="32" y="12"/>
                      <a:pt x="32" y="12"/>
                      <a:pt x="31" y="12"/>
                    </a:cubicBezTo>
                    <a:cubicBezTo>
                      <a:pt x="31" y="12"/>
                      <a:pt x="30" y="12"/>
                      <a:pt x="30" y="13"/>
                    </a:cubicBezTo>
                    <a:cubicBezTo>
                      <a:pt x="30" y="13"/>
                      <a:pt x="30" y="13"/>
                      <a:pt x="30" y="13"/>
                    </a:cubicBezTo>
                    <a:cubicBezTo>
                      <a:pt x="30" y="13"/>
                      <a:pt x="30" y="13"/>
                      <a:pt x="29" y="14"/>
                    </a:cubicBezTo>
                    <a:cubicBezTo>
                      <a:pt x="29" y="14"/>
                      <a:pt x="29" y="14"/>
                      <a:pt x="29" y="14"/>
                    </a:cubicBezTo>
                    <a:cubicBezTo>
                      <a:pt x="29" y="14"/>
                      <a:pt x="28" y="14"/>
                      <a:pt x="28" y="14"/>
                    </a:cubicBezTo>
                    <a:cubicBezTo>
                      <a:pt x="28" y="14"/>
                      <a:pt x="28" y="14"/>
                      <a:pt x="28" y="14"/>
                    </a:cubicBezTo>
                    <a:cubicBezTo>
                      <a:pt x="28" y="14"/>
                      <a:pt x="28" y="14"/>
                      <a:pt x="28" y="15"/>
                    </a:cubicBezTo>
                    <a:cubicBezTo>
                      <a:pt x="27" y="15"/>
                      <a:pt x="27" y="15"/>
                      <a:pt x="27" y="15"/>
                    </a:cubicBezTo>
                    <a:cubicBezTo>
                      <a:pt x="27" y="15"/>
                      <a:pt x="27" y="15"/>
                      <a:pt x="27" y="15"/>
                    </a:cubicBezTo>
                    <a:cubicBezTo>
                      <a:pt x="27" y="15"/>
                      <a:pt x="27" y="16"/>
                      <a:pt x="27" y="16"/>
                    </a:cubicBezTo>
                    <a:cubicBezTo>
                      <a:pt x="26" y="16"/>
                      <a:pt x="26" y="17"/>
                      <a:pt x="26" y="17"/>
                    </a:cubicBezTo>
                    <a:cubicBezTo>
                      <a:pt x="26" y="17"/>
                      <a:pt x="25" y="17"/>
                      <a:pt x="25" y="17"/>
                    </a:cubicBezTo>
                    <a:cubicBezTo>
                      <a:pt x="25" y="17"/>
                      <a:pt x="25" y="17"/>
                      <a:pt x="25" y="17"/>
                    </a:cubicBezTo>
                    <a:cubicBezTo>
                      <a:pt x="24" y="17"/>
                      <a:pt x="24" y="18"/>
                      <a:pt x="24" y="18"/>
                    </a:cubicBezTo>
                    <a:cubicBezTo>
                      <a:pt x="24" y="28"/>
                      <a:pt x="24" y="28"/>
                      <a:pt x="24" y="28"/>
                    </a:cubicBezTo>
                    <a:cubicBezTo>
                      <a:pt x="24" y="28"/>
                      <a:pt x="24" y="28"/>
                      <a:pt x="25" y="28"/>
                    </a:cubicBezTo>
                    <a:cubicBezTo>
                      <a:pt x="25" y="28"/>
                      <a:pt x="25" y="28"/>
                      <a:pt x="25" y="27"/>
                    </a:cubicBezTo>
                    <a:cubicBezTo>
                      <a:pt x="25" y="27"/>
                      <a:pt x="25" y="27"/>
                      <a:pt x="26" y="27"/>
                    </a:cubicBezTo>
                    <a:cubicBezTo>
                      <a:pt x="26" y="27"/>
                      <a:pt x="26" y="27"/>
                      <a:pt x="26" y="27"/>
                    </a:cubicBezTo>
                    <a:cubicBezTo>
                      <a:pt x="26" y="27"/>
                      <a:pt x="26" y="27"/>
                      <a:pt x="27" y="27"/>
                    </a:cubicBezTo>
                    <a:cubicBezTo>
                      <a:pt x="27" y="27"/>
                      <a:pt x="26" y="27"/>
                      <a:pt x="26" y="27"/>
                    </a:cubicBezTo>
                    <a:cubicBezTo>
                      <a:pt x="27" y="28"/>
                      <a:pt x="27" y="27"/>
                      <a:pt x="27" y="27"/>
                    </a:cubicBezTo>
                    <a:cubicBezTo>
                      <a:pt x="27" y="27"/>
                      <a:pt x="28" y="27"/>
                      <a:pt x="28" y="27"/>
                    </a:cubicBezTo>
                    <a:cubicBezTo>
                      <a:pt x="28" y="27"/>
                      <a:pt x="28" y="28"/>
                      <a:pt x="28" y="28"/>
                    </a:cubicBezTo>
                    <a:cubicBezTo>
                      <a:pt x="28" y="28"/>
                      <a:pt x="29" y="28"/>
                      <a:pt x="29" y="28"/>
                    </a:cubicBezTo>
                    <a:cubicBezTo>
                      <a:pt x="29" y="28"/>
                      <a:pt x="29" y="28"/>
                      <a:pt x="29" y="28"/>
                    </a:cubicBezTo>
                    <a:cubicBezTo>
                      <a:pt x="30" y="28"/>
                      <a:pt x="30" y="28"/>
                      <a:pt x="30" y="28"/>
                    </a:cubicBezTo>
                    <a:cubicBezTo>
                      <a:pt x="30" y="27"/>
                      <a:pt x="31" y="28"/>
                      <a:pt x="31" y="28"/>
                    </a:cubicBezTo>
                    <a:cubicBezTo>
                      <a:pt x="31" y="28"/>
                      <a:pt x="31" y="28"/>
                      <a:pt x="31" y="28"/>
                    </a:cubicBezTo>
                    <a:cubicBezTo>
                      <a:pt x="31" y="28"/>
                      <a:pt x="31" y="28"/>
                      <a:pt x="31" y="28"/>
                    </a:cubicBezTo>
                    <a:cubicBezTo>
                      <a:pt x="31" y="28"/>
                      <a:pt x="31" y="28"/>
                      <a:pt x="31" y="28"/>
                    </a:cubicBezTo>
                    <a:cubicBezTo>
                      <a:pt x="31" y="29"/>
                      <a:pt x="32" y="29"/>
                      <a:pt x="32" y="29"/>
                    </a:cubicBezTo>
                    <a:cubicBezTo>
                      <a:pt x="32" y="29"/>
                      <a:pt x="32" y="29"/>
                      <a:pt x="32" y="29"/>
                    </a:cubicBezTo>
                    <a:cubicBezTo>
                      <a:pt x="33" y="30"/>
                      <a:pt x="33" y="30"/>
                      <a:pt x="33" y="30"/>
                    </a:cubicBezTo>
                    <a:cubicBezTo>
                      <a:pt x="34" y="30"/>
                      <a:pt x="34" y="30"/>
                      <a:pt x="34" y="30"/>
                    </a:cubicBezTo>
                    <a:cubicBezTo>
                      <a:pt x="34" y="30"/>
                      <a:pt x="35" y="30"/>
                      <a:pt x="35" y="30"/>
                    </a:cubicBezTo>
                    <a:cubicBezTo>
                      <a:pt x="35" y="30"/>
                      <a:pt x="36" y="31"/>
                      <a:pt x="36" y="31"/>
                    </a:cubicBezTo>
                    <a:cubicBezTo>
                      <a:pt x="36" y="31"/>
                      <a:pt x="36" y="31"/>
                      <a:pt x="36" y="31"/>
                    </a:cubicBezTo>
                    <a:cubicBezTo>
                      <a:pt x="36" y="32"/>
                      <a:pt x="36" y="32"/>
                      <a:pt x="36" y="32"/>
                    </a:cubicBezTo>
                    <a:cubicBezTo>
                      <a:pt x="36" y="32"/>
                      <a:pt x="36" y="32"/>
                      <a:pt x="36" y="33"/>
                    </a:cubicBezTo>
                    <a:cubicBezTo>
                      <a:pt x="37" y="33"/>
                      <a:pt x="37" y="33"/>
                      <a:pt x="37" y="33"/>
                    </a:cubicBezTo>
                    <a:cubicBezTo>
                      <a:pt x="37" y="33"/>
                      <a:pt x="37" y="33"/>
                      <a:pt x="37" y="33"/>
                    </a:cubicBezTo>
                    <a:cubicBezTo>
                      <a:pt x="37" y="33"/>
                      <a:pt x="38" y="33"/>
                      <a:pt x="38" y="33"/>
                    </a:cubicBezTo>
                    <a:cubicBezTo>
                      <a:pt x="38" y="33"/>
                      <a:pt x="38" y="33"/>
                      <a:pt x="38" y="33"/>
                    </a:cubicBezTo>
                    <a:cubicBezTo>
                      <a:pt x="38" y="33"/>
                      <a:pt x="39" y="34"/>
                      <a:pt x="39" y="34"/>
                    </a:cubicBezTo>
                    <a:cubicBezTo>
                      <a:pt x="39" y="34"/>
                      <a:pt x="39" y="34"/>
                      <a:pt x="39" y="34"/>
                    </a:cubicBezTo>
                    <a:cubicBezTo>
                      <a:pt x="39" y="34"/>
                      <a:pt x="40" y="34"/>
                      <a:pt x="40" y="34"/>
                    </a:cubicBezTo>
                    <a:cubicBezTo>
                      <a:pt x="40" y="34"/>
                      <a:pt x="40" y="34"/>
                      <a:pt x="40" y="34"/>
                    </a:cubicBezTo>
                    <a:cubicBezTo>
                      <a:pt x="41" y="34"/>
                      <a:pt x="41" y="34"/>
                      <a:pt x="41" y="34"/>
                    </a:cubicBezTo>
                    <a:cubicBezTo>
                      <a:pt x="38" y="39"/>
                      <a:pt x="33" y="43"/>
                      <a:pt x="28" y="44"/>
                    </a:cubicBezTo>
                    <a:cubicBezTo>
                      <a:pt x="28" y="44"/>
                      <a:pt x="28" y="44"/>
                      <a:pt x="28" y="43"/>
                    </a:cubicBezTo>
                    <a:cubicBezTo>
                      <a:pt x="28" y="43"/>
                      <a:pt x="28" y="42"/>
                      <a:pt x="28" y="42"/>
                    </a:cubicBezTo>
                    <a:cubicBezTo>
                      <a:pt x="28" y="42"/>
                      <a:pt x="27" y="41"/>
                      <a:pt x="27" y="41"/>
                    </a:cubicBezTo>
                    <a:cubicBezTo>
                      <a:pt x="27" y="41"/>
                      <a:pt x="27" y="40"/>
                      <a:pt x="26" y="40"/>
                    </a:cubicBezTo>
                    <a:cubicBezTo>
                      <a:pt x="26" y="40"/>
                      <a:pt x="26" y="40"/>
                      <a:pt x="26" y="40"/>
                    </a:cubicBezTo>
                    <a:cubicBezTo>
                      <a:pt x="25" y="40"/>
                      <a:pt x="25" y="39"/>
                      <a:pt x="25" y="39"/>
                    </a:cubicBezTo>
                    <a:cubicBezTo>
                      <a:pt x="24" y="39"/>
                      <a:pt x="24" y="39"/>
                      <a:pt x="24" y="39"/>
                    </a:cubicBezTo>
                    <a:cubicBezTo>
                      <a:pt x="24" y="39"/>
                      <a:pt x="24" y="38"/>
                      <a:pt x="24" y="38"/>
                    </a:cubicBezTo>
                    <a:lnTo>
                      <a:pt x="24" y="46"/>
                    </a:lnTo>
                    <a:close/>
                    <a:moveTo>
                      <a:pt x="0" y="18"/>
                    </a:moveTo>
                    <a:cubicBezTo>
                      <a:pt x="0" y="18"/>
                      <a:pt x="0" y="19"/>
                      <a:pt x="0" y="19"/>
                    </a:cubicBezTo>
                    <a:cubicBezTo>
                      <a:pt x="0" y="20"/>
                      <a:pt x="0" y="20"/>
                      <a:pt x="0" y="20"/>
                    </a:cubicBezTo>
                    <a:cubicBezTo>
                      <a:pt x="0" y="21"/>
                      <a:pt x="0" y="22"/>
                      <a:pt x="0" y="23"/>
                    </a:cubicBezTo>
                    <a:cubicBezTo>
                      <a:pt x="0" y="23"/>
                      <a:pt x="0" y="24"/>
                      <a:pt x="0" y="25"/>
                    </a:cubicBezTo>
                    <a:cubicBezTo>
                      <a:pt x="0" y="25"/>
                      <a:pt x="0" y="26"/>
                      <a:pt x="0" y="26"/>
                    </a:cubicBezTo>
                    <a:cubicBezTo>
                      <a:pt x="0" y="27"/>
                      <a:pt x="0" y="27"/>
                      <a:pt x="0" y="27"/>
                    </a:cubicBezTo>
                    <a:cubicBezTo>
                      <a:pt x="0" y="28"/>
                      <a:pt x="0" y="28"/>
                      <a:pt x="0" y="28"/>
                    </a:cubicBezTo>
                    <a:cubicBezTo>
                      <a:pt x="0" y="29"/>
                      <a:pt x="1" y="30"/>
                      <a:pt x="1" y="31"/>
                    </a:cubicBezTo>
                    <a:cubicBezTo>
                      <a:pt x="1" y="31"/>
                      <a:pt x="1" y="31"/>
                      <a:pt x="1" y="32"/>
                    </a:cubicBezTo>
                    <a:cubicBezTo>
                      <a:pt x="1" y="32"/>
                      <a:pt x="2" y="32"/>
                      <a:pt x="2" y="33"/>
                    </a:cubicBezTo>
                    <a:cubicBezTo>
                      <a:pt x="2" y="33"/>
                      <a:pt x="2" y="33"/>
                      <a:pt x="2" y="33"/>
                    </a:cubicBezTo>
                    <a:cubicBezTo>
                      <a:pt x="2" y="34"/>
                      <a:pt x="2" y="34"/>
                      <a:pt x="3" y="34"/>
                    </a:cubicBezTo>
                    <a:cubicBezTo>
                      <a:pt x="3" y="35"/>
                      <a:pt x="4" y="36"/>
                      <a:pt x="4" y="37"/>
                    </a:cubicBezTo>
                    <a:cubicBezTo>
                      <a:pt x="5" y="37"/>
                      <a:pt x="5" y="38"/>
                      <a:pt x="6" y="38"/>
                    </a:cubicBezTo>
                    <a:cubicBezTo>
                      <a:pt x="6" y="39"/>
                      <a:pt x="6" y="39"/>
                      <a:pt x="6" y="39"/>
                    </a:cubicBezTo>
                    <a:cubicBezTo>
                      <a:pt x="7" y="39"/>
                      <a:pt x="7" y="40"/>
                      <a:pt x="7" y="40"/>
                    </a:cubicBezTo>
                    <a:cubicBezTo>
                      <a:pt x="8" y="41"/>
                      <a:pt x="10" y="42"/>
                      <a:pt x="11" y="43"/>
                    </a:cubicBezTo>
                    <a:cubicBezTo>
                      <a:pt x="11" y="43"/>
                      <a:pt x="12" y="43"/>
                      <a:pt x="12" y="43"/>
                    </a:cubicBezTo>
                    <a:cubicBezTo>
                      <a:pt x="13" y="44"/>
                      <a:pt x="13" y="44"/>
                      <a:pt x="14" y="44"/>
                    </a:cubicBezTo>
                    <a:cubicBezTo>
                      <a:pt x="14" y="44"/>
                      <a:pt x="15" y="44"/>
                      <a:pt x="15" y="45"/>
                    </a:cubicBezTo>
                    <a:cubicBezTo>
                      <a:pt x="18" y="45"/>
                      <a:pt x="20" y="46"/>
                      <a:pt x="23" y="46"/>
                    </a:cubicBezTo>
                    <a:cubicBezTo>
                      <a:pt x="23" y="46"/>
                      <a:pt x="24" y="46"/>
                      <a:pt x="24" y="46"/>
                    </a:cubicBezTo>
                    <a:cubicBezTo>
                      <a:pt x="24" y="38"/>
                      <a:pt x="24" y="38"/>
                      <a:pt x="24" y="38"/>
                    </a:cubicBezTo>
                    <a:cubicBezTo>
                      <a:pt x="24" y="38"/>
                      <a:pt x="24" y="38"/>
                      <a:pt x="24" y="38"/>
                    </a:cubicBezTo>
                    <a:cubicBezTo>
                      <a:pt x="24" y="37"/>
                      <a:pt x="23" y="37"/>
                      <a:pt x="23" y="36"/>
                    </a:cubicBezTo>
                    <a:cubicBezTo>
                      <a:pt x="23" y="36"/>
                      <a:pt x="23" y="36"/>
                      <a:pt x="23" y="36"/>
                    </a:cubicBezTo>
                    <a:cubicBezTo>
                      <a:pt x="22" y="36"/>
                      <a:pt x="22" y="35"/>
                      <a:pt x="22" y="35"/>
                    </a:cubicBezTo>
                    <a:cubicBezTo>
                      <a:pt x="22" y="35"/>
                      <a:pt x="22" y="35"/>
                      <a:pt x="22" y="35"/>
                    </a:cubicBezTo>
                    <a:cubicBezTo>
                      <a:pt x="22" y="34"/>
                      <a:pt x="22" y="34"/>
                      <a:pt x="22" y="34"/>
                    </a:cubicBezTo>
                    <a:cubicBezTo>
                      <a:pt x="22" y="34"/>
                      <a:pt x="22" y="34"/>
                      <a:pt x="22" y="33"/>
                    </a:cubicBezTo>
                    <a:cubicBezTo>
                      <a:pt x="22" y="33"/>
                      <a:pt x="22" y="33"/>
                      <a:pt x="22" y="33"/>
                    </a:cubicBezTo>
                    <a:cubicBezTo>
                      <a:pt x="22" y="32"/>
                      <a:pt x="22" y="32"/>
                      <a:pt x="22" y="32"/>
                    </a:cubicBezTo>
                    <a:cubicBezTo>
                      <a:pt x="23" y="32"/>
                      <a:pt x="23" y="32"/>
                      <a:pt x="23" y="32"/>
                    </a:cubicBezTo>
                    <a:cubicBezTo>
                      <a:pt x="23" y="32"/>
                      <a:pt x="23" y="32"/>
                      <a:pt x="23" y="31"/>
                    </a:cubicBezTo>
                    <a:cubicBezTo>
                      <a:pt x="23" y="31"/>
                      <a:pt x="24" y="31"/>
                      <a:pt x="24" y="31"/>
                    </a:cubicBezTo>
                    <a:cubicBezTo>
                      <a:pt x="24" y="31"/>
                      <a:pt x="24" y="30"/>
                      <a:pt x="24" y="30"/>
                    </a:cubicBezTo>
                    <a:cubicBezTo>
                      <a:pt x="24" y="29"/>
                      <a:pt x="23" y="29"/>
                      <a:pt x="23" y="29"/>
                    </a:cubicBezTo>
                    <a:cubicBezTo>
                      <a:pt x="23" y="29"/>
                      <a:pt x="23" y="28"/>
                      <a:pt x="23" y="28"/>
                    </a:cubicBezTo>
                    <a:cubicBezTo>
                      <a:pt x="23" y="28"/>
                      <a:pt x="23" y="29"/>
                      <a:pt x="23" y="29"/>
                    </a:cubicBezTo>
                    <a:cubicBezTo>
                      <a:pt x="22" y="29"/>
                      <a:pt x="22" y="29"/>
                      <a:pt x="22" y="29"/>
                    </a:cubicBezTo>
                    <a:cubicBezTo>
                      <a:pt x="22" y="29"/>
                      <a:pt x="22" y="29"/>
                      <a:pt x="22" y="29"/>
                    </a:cubicBezTo>
                    <a:cubicBezTo>
                      <a:pt x="21" y="29"/>
                      <a:pt x="21" y="29"/>
                      <a:pt x="21" y="29"/>
                    </a:cubicBezTo>
                    <a:cubicBezTo>
                      <a:pt x="21" y="29"/>
                      <a:pt x="21" y="28"/>
                      <a:pt x="21" y="28"/>
                    </a:cubicBezTo>
                    <a:cubicBezTo>
                      <a:pt x="20" y="28"/>
                      <a:pt x="20" y="28"/>
                      <a:pt x="20" y="28"/>
                    </a:cubicBezTo>
                    <a:cubicBezTo>
                      <a:pt x="20" y="28"/>
                      <a:pt x="20" y="28"/>
                      <a:pt x="20" y="27"/>
                    </a:cubicBezTo>
                    <a:cubicBezTo>
                      <a:pt x="20" y="27"/>
                      <a:pt x="20" y="27"/>
                      <a:pt x="19" y="26"/>
                    </a:cubicBezTo>
                    <a:cubicBezTo>
                      <a:pt x="19" y="26"/>
                      <a:pt x="19" y="26"/>
                      <a:pt x="18" y="26"/>
                    </a:cubicBezTo>
                    <a:cubicBezTo>
                      <a:pt x="18" y="26"/>
                      <a:pt x="18" y="26"/>
                      <a:pt x="18" y="26"/>
                    </a:cubicBezTo>
                    <a:cubicBezTo>
                      <a:pt x="18" y="26"/>
                      <a:pt x="18" y="26"/>
                      <a:pt x="18" y="26"/>
                    </a:cubicBezTo>
                    <a:cubicBezTo>
                      <a:pt x="17" y="26"/>
                      <a:pt x="17" y="25"/>
                      <a:pt x="16" y="25"/>
                    </a:cubicBezTo>
                    <a:cubicBezTo>
                      <a:pt x="16" y="25"/>
                      <a:pt x="16" y="25"/>
                      <a:pt x="16" y="25"/>
                    </a:cubicBezTo>
                    <a:cubicBezTo>
                      <a:pt x="15" y="25"/>
                      <a:pt x="15" y="25"/>
                      <a:pt x="15" y="25"/>
                    </a:cubicBezTo>
                    <a:cubicBezTo>
                      <a:pt x="14" y="25"/>
                      <a:pt x="14" y="25"/>
                      <a:pt x="14" y="25"/>
                    </a:cubicBezTo>
                    <a:cubicBezTo>
                      <a:pt x="14" y="25"/>
                      <a:pt x="13" y="24"/>
                      <a:pt x="13" y="24"/>
                    </a:cubicBezTo>
                    <a:cubicBezTo>
                      <a:pt x="13" y="24"/>
                      <a:pt x="13" y="24"/>
                      <a:pt x="13" y="24"/>
                    </a:cubicBezTo>
                    <a:cubicBezTo>
                      <a:pt x="13" y="24"/>
                      <a:pt x="12" y="24"/>
                      <a:pt x="12" y="24"/>
                    </a:cubicBezTo>
                    <a:cubicBezTo>
                      <a:pt x="12" y="24"/>
                      <a:pt x="12" y="23"/>
                      <a:pt x="12" y="23"/>
                    </a:cubicBezTo>
                    <a:cubicBezTo>
                      <a:pt x="12" y="23"/>
                      <a:pt x="12" y="23"/>
                      <a:pt x="12" y="23"/>
                    </a:cubicBezTo>
                    <a:cubicBezTo>
                      <a:pt x="12" y="22"/>
                      <a:pt x="12" y="22"/>
                      <a:pt x="11" y="21"/>
                    </a:cubicBezTo>
                    <a:cubicBezTo>
                      <a:pt x="11" y="21"/>
                      <a:pt x="11" y="21"/>
                      <a:pt x="11" y="21"/>
                    </a:cubicBezTo>
                    <a:cubicBezTo>
                      <a:pt x="11" y="20"/>
                      <a:pt x="11" y="20"/>
                      <a:pt x="11" y="20"/>
                    </a:cubicBezTo>
                    <a:cubicBezTo>
                      <a:pt x="11" y="20"/>
                      <a:pt x="10" y="20"/>
                      <a:pt x="10" y="20"/>
                    </a:cubicBezTo>
                    <a:cubicBezTo>
                      <a:pt x="10" y="19"/>
                      <a:pt x="10" y="19"/>
                      <a:pt x="10" y="19"/>
                    </a:cubicBezTo>
                    <a:cubicBezTo>
                      <a:pt x="10" y="19"/>
                      <a:pt x="10" y="19"/>
                      <a:pt x="10" y="18"/>
                    </a:cubicBezTo>
                    <a:cubicBezTo>
                      <a:pt x="10" y="18"/>
                      <a:pt x="9" y="18"/>
                      <a:pt x="9" y="19"/>
                    </a:cubicBezTo>
                    <a:cubicBezTo>
                      <a:pt x="9" y="19"/>
                      <a:pt x="9" y="19"/>
                      <a:pt x="9" y="19"/>
                    </a:cubicBezTo>
                    <a:cubicBezTo>
                      <a:pt x="10" y="19"/>
                      <a:pt x="9" y="20"/>
                      <a:pt x="10" y="20"/>
                    </a:cubicBezTo>
                    <a:cubicBezTo>
                      <a:pt x="10" y="20"/>
                      <a:pt x="10" y="20"/>
                      <a:pt x="10" y="20"/>
                    </a:cubicBezTo>
                    <a:cubicBezTo>
                      <a:pt x="10" y="21"/>
                      <a:pt x="10" y="21"/>
                      <a:pt x="10" y="21"/>
                    </a:cubicBezTo>
                    <a:cubicBezTo>
                      <a:pt x="10" y="21"/>
                      <a:pt x="10" y="22"/>
                      <a:pt x="10" y="22"/>
                    </a:cubicBezTo>
                    <a:cubicBezTo>
                      <a:pt x="10" y="22"/>
                      <a:pt x="10" y="22"/>
                      <a:pt x="10" y="21"/>
                    </a:cubicBezTo>
                    <a:cubicBezTo>
                      <a:pt x="10" y="21"/>
                      <a:pt x="9" y="21"/>
                      <a:pt x="9" y="21"/>
                    </a:cubicBezTo>
                    <a:cubicBezTo>
                      <a:pt x="9" y="21"/>
                      <a:pt x="10" y="21"/>
                      <a:pt x="9" y="21"/>
                    </a:cubicBezTo>
                    <a:cubicBezTo>
                      <a:pt x="9" y="20"/>
                      <a:pt x="9" y="20"/>
                      <a:pt x="9" y="20"/>
                    </a:cubicBezTo>
                    <a:cubicBezTo>
                      <a:pt x="9" y="20"/>
                      <a:pt x="9" y="20"/>
                      <a:pt x="9" y="19"/>
                    </a:cubicBezTo>
                    <a:cubicBezTo>
                      <a:pt x="9" y="19"/>
                      <a:pt x="9" y="19"/>
                      <a:pt x="9" y="19"/>
                    </a:cubicBezTo>
                    <a:cubicBezTo>
                      <a:pt x="8" y="19"/>
                      <a:pt x="8" y="18"/>
                      <a:pt x="8" y="18"/>
                    </a:cubicBezTo>
                    <a:cubicBezTo>
                      <a:pt x="8" y="18"/>
                      <a:pt x="8" y="17"/>
                      <a:pt x="8" y="17"/>
                    </a:cubicBezTo>
                    <a:cubicBezTo>
                      <a:pt x="8" y="17"/>
                      <a:pt x="8" y="17"/>
                      <a:pt x="8" y="17"/>
                    </a:cubicBezTo>
                    <a:cubicBezTo>
                      <a:pt x="8" y="17"/>
                      <a:pt x="8" y="17"/>
                      <a:pt x="7" y="17"/>
                    </a:cubicBezTo>
                    <a:cubicBezTo>
                      <a:pt x="7" y="16"/>
                      <a:pt x="7" y="16"/>
                      <a:pt x="7" y="16"/>
                    </a:cubicBezTo>
                    <a:cubicBezTo>
                      <a:pt x="7" y="16"/>
                      <a:pt x="7" y="15"/>
                      <a:pt x="7" y="15"/>
                    </a:cubicBezTo>
                    <a:cubicBezTo>
                      <a:pt x="7" y="15"/>
                      <a:pt x="7" y="14"/>
                      <a:pt x="7" y="14"/>
                    </a:cubicBezTo>
                    <a:cubicBezTo>
                      <a:pt x="7" y="14"/>
                      <a:pt x="8" y="14"/>
                      <a:pt x="8" y="13"/>
                    </a:cubicBezTo>
                    <a:cubicBezTo>
                      <a:pt x="8" y="13"/>
                      <a:pt x="8" y="13"/>
                      <a:pt x="8" y="13"/>
                    </a:cubicBezTo>
                    <a:cubicBezTo>
                      <a:pt x="8" y="13"/>
                      <a:pt x="8" y="12"/>
                      <a:pt x="9" y="12"/>
                    </a:cubicBezTo>
                    <a:cubicBezTo>
                      <a:pt x="9" y="12"/>
                      <a:pt x="9" y="11"/>
                      <a:pt x="9" y="11"/>
                    </a:cubicBezTo>
                    <a:cubicBezTo>
                      <a:pt x="10" y="11"/>
                      <a:pt x="10" y="10"/>
                      <a:pt x="10" y="10"/>
                    </a:cubicBezTo>
                    <a:cubicBezTo>
                      <a:pt x="10" y="10"/>
                      <a:pt x="9" y="10"/>
                      <a:pt x="9" y="9"/>
                    </a:cubicBezTo>
                    <a:cubicBezTo>
                      <a:pt x="9" y="9"/>
                      <a:pt x="10" y="9"/>
                      <a:pt x="10" y="9"/>
                    </a:cubicBezTo>
                    <a:cubicBezTo>
                      <a:pt x="10" y="9"/>
                      <a:pt x="10" y="9"/>
                      <a:pt x="10" y="9"/>
                    </a:cubicBezTo>
                    <a:cubicBezTo>
                      <a:pt x="10" y="8"/>
                      <a:pt x="10" y="8"/>
                      <a:pt x="10" y="8"/>
                    </a:cubicBezTo>
                    <a:cubicBezTo>
                      <a:pt x="10" y="8"/>
                      <a:pt x="10" y="8"/>
                      <a:pt x="10" y="7"/>
                    </a:cubicBezTo>
                    <a:cubicBezTo>
                      <a:pt x="10" y="7"/>
                      <a:pt x="9" y="8"/>
                      <a:pt x="9" y="7"/>
                    </a:cubicBezTo>
                    <a:cubicBezTo>
                      <a:pt x="9" y="7"/>
                      <a:pt x="9" y="7"/>
                      <a:pt x="9" y="7"/>
                    </a:cubicBezTo>
                    <a:cubicBezTo>
                      <a:pt x="9" y="7"/>
                      <a:pt x="9" y="7"/>
                      <a:pt x="9" y="7"/>
                    </a:cubicBezTo>
                    <a:cubicBezTo>
                      <a:pt x="9" y="6"/>
                      <a:pt x="9" y="6"/>
                      <a:pt x="9" y="6"/>
                    </a:cubicBezTo>
                    <a:cubicBezTo>
                      <a:pt x="9" y="6"/>
                      <a:pt x="9" y="6"/>
                      <a:pt x="9" y="6"/>
                    </a:cubicBezTo>
                    <a:cubicBezTo>
                      <a:pt x="12" y="3"/>
                      <a:pt x="15" y="2"/>
                      <a:pt x="19" y="1"/>
                    </a:cubicBezTo>
                    <a:cubicBezTo>
                      <a:pt x="19" y="1"/>
                      <a:pt x="19" y="1"/>
                      <a:pt x="19" y="1"/>
                    </a:cubicBezTo>
                    <a:cubicBezTo>
                      <a:pt x="19" y="1"/>
                      <a:pt x="19" y="1"/>
                      <a:pt x="19" y="1"/>
                    </a:cubicBezTo>
                    <a:cubicBezTo>
                      <a:pt x="19" y="1"/>
                      <a:pt x="19" y="1"/>
                      <a:pt x="20" y="1"/>
                    </a:cubicBezTo>
                    <a:cubicBezTo>
                      <a:pt x="20" y="1"/>
                      <a:pt x="20" y="1"/>
                      <a:pt x="20" y="1"/>
                    </a:cubicBezTo>
                    <a:cubicBezTo>
                      <a:pt x="21" y="1"/>
                      <a:pt x="21" y="2"/>
                      <a:pt x="22" y="2"/>
                    </a:cubicBezTo>
                    <a:cubicBezTo>
                      <a:pt x="22" y="2"/>
                      <a:pt x="22" y="1"/>
                      <a:pt x="22" y="1"/>
                    </a:cubicBezTo>
                    <a:cubicBezTo>
                      <a:pt x="22" y="1"/>
                      <a:pt x="22" y="1"/>
                      <a:pt x="22" y="1"/>
                    </a:cubicBezTo>
                    <a:cubicBezTo>
                      <a:pt x="22" y="1"/>
                      <a:pt x="22" y="1"/>
                      <a:pt x="23" y="1"/>
                    </a:cubicBezTo>
                    <a:cubicBezTo>
                      <a:pt x="23" y="1"/>
                      <a:pt x="24" y="1"/>
                      <a:pt x="24" y="1"/>
                    </a:cubicBezTo>
                    <a:cubicBezTo>
                      <a:pt x="24" y="0"/>
                      <a:pt x="24" y="0"/>
                      <a:pt x="24" y="0"/>
                    </a:cubicBezTo>
                    <a:cubicBezTo>
                      <a:pt x="24" y="0"/>
                      <a:pt x="23" y="0"/>
                      <a:pt x="23" y="0"/>
                    </a:cubicBezTo>
                    <a:cubicBezTo>
                      <a:pt x="23" y="0"/>
                      <a:pt x="23" y="0"/>
                      <a:pt x="23" y="0"/>
                    </a:cubicBezTo>
                    <a:cubicBezTo>
                      <a:pt x="22" y="0"/>
                      <a:pt x="22" y="0"/>
                      <a:pt x="22" y="0"/>
                    </a:cubicBezTo>
                    <a:cubicBezTo>
                      <a:pt x="20" y="0"/>
                      <a:pt x="17" y="0"/>
                      <a:pt x="15" y="1"/>
                    </a:cubicBezTo>
                    <a:cubicBezTo>
                      <a:pt x="15" y="1"/>
                      <a:pt x="14" y="1"/>
                      <a:pt x="14" y="1"/>
                    </a:cubicBezTo>
                    <a:cubicBezTo>
                      <a:pt x="14" y="1"/>
                      <a:pt x="14" y="1"/>
                      <a:pt x="14" y="1"/>
                    </a:cubicBezTo>
                    <a:cubicBezTo>
                      <a:pt x="14" y="1"/>
                      <a:pt x="13" y="2"/>
                      <a:pt x="13" y="2"/>
                    </a:cubicBezTo>
                    <a:cubicBezTo>
                      <a:pt x="13" y="2"/>
                      <a:pt x="12" y="2"/>
                      <a:pt x="12" y="2"/>
                    </a:cubicBezTo>
                    <a:cubicBezTo>
                      <a:pt x="12" y="2"/>
                      <a:pt x="11" y="2"/>
                      <a:pt x="11" y="3"/>
                    </a:cubicBezTo>
                    <a:cubicBezTo>
                      <a:pt x="10" y="3"/>
                      <a:pt x="9" y="4"/>
                      <a:pt x="7" y="5"/>
                    </a:cubicBezTo>
                    <a:cubicBezTo>
                      <a:pt x="7" y="5"/>
                      <a:pt x="7" y="5"/>
                      <a:pt x="7" y="6"/>
                    </a:cubicBezTo>
                    <a:cubicBezTo>
                      <a:pt x="7" y="6"/>
                      <a:pt x="7" y="6"/>
                      <a:pt x="6" y="6"/>
                    </a:cubicBezTo>
                    <a:cubicBezTo>
                      <a:pt x="6" y="7"/>
                      <a:pt x="6" y="7"/>
                      <a:pt x="6" y="7"/>
                    </a:cubicBezTo>
                    <a:cubicBezTo>
                      <a:pt x="5" y="8"/>
                      <a:pt x="5" y="8"/>
                      <a:pt x="4" y="8"/>
                    </a:cubicBezTo>
                    <a:cubicBezTo>
                      <a:pt x="4" y="9"/>
                      <a:pt x="3" y="10"/>
                      <a:pt x="3" y="11"/>
                    </a:cubicBezTo>
                    <a:cubicBezTo>
                      <a:pt x="2" y="12"/>
                      <a:pt x="2" y="12"/>
                      <a:pt x="2" y="12"/>
                    </a:cubicBezTo>
                    <a:cubicBezTo>
                      <a:pt x="2" y="12"/>
                      <a:pt x="2" y="13"/>
                      <a:pt x="2" y="13"/>
                    </a:cubicBezTo>
                    <a:cubicBezTo>
                      <a:pt x="2" y="13"/>
                      <a:pt x="1" y="14"/>
                      <a:pt x="1" y="14"/>
                    </a:cubicBezTo>
                    <a:cubicBezTo>
                      <a:pt x="1" y="14"/>
                      <a:pt x="1" y="15"/>
                      <a:pt x="1" y="15"/>
                    </a:cubicBezTo>
                    <a:cubicBezTo>
                      <a:pt x="1" y="15"/>
                      <a:pt x="0" y="16"/>
                      <a:pt x="0" y="17"/>
                    </a:cubicBezTo>
                    <a:cubicBezTo>
                      <a:pt x="0" y="17"/>
                      <a:pt x="0" y="18"/>
                      <a:pt x="0" y="18"/>
                    </a:cubicBezTo>
                    <a:close/>
                    <a:moveTo>
                      <a:pt x="24" y="18"/>
                    </a:moveTo>
                    <a:cubicBezTo>
                      <a:pt x="24" y="28"/>
                      <a:pt x="24" y="28"/>
                      <a:pt x="24" y="28"/>
                    </a:cubicBezTo>
                    <a:cubicBezTo>
                      <a:pt x="24" y="29"/>
                      <a:pt x="24" y="29"/>
                      <a:pt x="24" y="29"/>
                    </a:cubicBezTo>
                    <a:cubicBezTo>
                      <a:pt x="24" y="29"/>
                      <a:pt x="24" y="28"/>
                      <a:pt x="23" y="28"/>
                    </a:cubicBezTo>
                    <a:cubicBezTo>
                      <a:pt x="23" y="28"/>
                      <a:pt x="23" y="28"/>
                      <a:pt x="22" y="28"/>
                    </a:cubicBezTo>
                    <a:cubicBezTo>
                      <a:pt x="22" y="28"/>
                      <a:pt x="21" y="28"/>
                      <a:pt x="21" y="27"/>
                    </a:cubicBezTo>
                    <a:cubicBezTo>
                      <a:pt x="21" y="27"/>
                      <a:pt x="21" y="27"/>
                      <a:pt x="21" y="26"/>
                    </a:cubicBezTo>
                    <a:cubicBezTo>
                      <a:pt x="21" y="26"/>
                      <a:pt x="21" y="26"/>
                      <a:pt x="21" y="26"/>
                    </a:cubicBezTo>
                    <a:cubicBezTo>
                      <a:pt x="21" y="25"/>
                      <a:pt x="21" y="25"/>
                      <a:pt x="21" y="25"/>
                    </a:cubicBezTo>
                    <a:cubicBezTo>
                      <a:pt x="20" y="25"/>
                      <a:pt x="20" y="25"/>
                      <a:pt x="19" y="25"/>
                    </a:cubicBezTo>
                    <a:cubicBezTo>
                      <a:pt x="19" y="25"/>
                      <a:pt x="19" y="25"/>
                      <a:pt x="19" y="25"/>
                    </a:cubicBezTo>
                    <a:cubicBezTo>
                      <a:pt x="19" y="25"/>
                      <a:pt x="19" y="24"/>
                      <a:pt x="19" y="24"/>
                    </a:cubicBezTo>
                    <a:cubicBezTo>
                      <a:pt x="19" y="24"/>
                      <a:pt x="20" y="24"/>
                      <a:pt x="20" y="24"/>
                    </a:cubicBezTo>
                    <a:cubicBezTo>
                      <a:pt x="20" y="24"/>
                      <a:pt x="20" y="24"/>
                      <a:pt x="20" y="23"/>
                    </a:cubicBezTo>
                    <a:cubicBezTo>
                      <a:pt x="20" y="23"/>
                      <a:pt x="20" y="23"/>
                      <a:pt x="20" y="23"/>
                    </a:cubicBezTo>
                    <a:cubicBezTo>
                      <a:pt x="20" y="23"/>
                      <a:pt x="20" y="23"/>
                      <a:pt x="20" y="23"/>
                    </a:cubicBezTo>
                    <a:cubicBezTo>
                      <a:pt x="19" y="23"/>
                      <a:pt x="19" y="23"/>
                      <a:pt x="19" y="23"/>
                    </a:cubicBezTo>
                    <a:cubicBezTo>
                      <a:pt x="18" y="23"/>
                      <a:pt x="18" y="24"/>
                      <a:pt x="18" y="24"/>
                    </a:cubicBezTo>
                    <a:cubicBezTo>
                      <a:pt x="18" y="24"/>
                      <a:pt x="18" y="24"/>
                      <a:pt x="17" y="24"/>
                    </a:cubicBezTo>
                    <a:cubicBezTo>
                      <a:pt x="17" y="24"/>
                      <a:pt x="17" y="24"/>
                      <a:pt x="17" y="24"/>
                    </a:cubicBezTo>
                    <a:cubicBezTo>
                      <a:pt x="17" y="24"/>
                      <a:pt x="16" y="24"/>
                      <a:pt x="16" y="24"/>
                    </a:cubicBezTo>
                    <a:cubicBezTo>
                      <a:pt x="16" y="24"/>
                      <a:pt x="16" y="23"/>
                      <a:pt x="16" y="23"/>
                    </a:cubicBezTo>
                    <a:cubicBezTo>
                      <a:pt x="15" y="22"/>
                      <a:pt x="16" y="21"/>
                      <a:pt x="16" y="21"/>
                    </a:cubicBezTo>
                    <a:cubicBezTo>
                      <a:pt x="16" y="21"/>
                      <a:pt x="16" y="21"/>
                      <a:pt x="16" y="21"/>
                    </a:cubicBezTo>
                    <a:cubicBezTo>
                      <a:pt x="16" y="20"/>
                      <a:pt x="16" y="20"/>
                      <a:pt x="16" y="20"/>
                    </a:cubicBezTo>
                    <a:cubicBezTo>
                      <a:pt x="16" y="20"/>
                      <a:pt x="17" y="19"/>
                      <a:pt x="17" y="19"/>
                    </a:cubicBezTo>
                    <a:cubicBezTo>
                      <a:pt x="17" y="19"/>
                      <a:pt x="18" y="19"/>
                      <a:pt x="18" y="19"/>
                    </a:cubicBezTo>
                    <a:cubicBezTo>
                      <a:pt x="18" y="19"/>
                      <a:pt x="19" y="19"/>
                      <a:pt x="19" y="19"/>
                    </a:cubicBezTo>
                    <a:cubicBezTo>
                      <a:pt x="19" y="19"/>
                      <a:pt x="19" y="19"/>
                      <a:pt x="19" y="19"/>
                    </a:cubicBezTo>
                    <a:cubicBezTo>
                      <a:pt x="20" y="19"/>
                      <a:pt x="20" y="19"/>
                      <a:pt x="20" y="19"/>
                    </a:cubicBezTo>
                    <a:cubicBezTo>
                      <a:pt x="21" y="19"/>
                      <a:pt x="21" y="18"/>
                      <a:pt x="21" y="19"/>
                    </a:cubicBezTo>
                    <a:cubicBezTo>
                      <a:pt x="22" y="19"/>
                      <a:pt x="22" y="19"/>
                      <a:pt x="22" y="19"/>
                    </a:cubicBezTo>
                    <a:cubicBezTo>
                      <a:pt x="22" y="19"/>
                      <a:pt x="22" y="19"/>
                      <a:pt x="22" y="19"/>
                    </a:cubicBezTo>
                    <a:cubicBezTo>
                      <a:pt x="22" y="19"/>
                      <a:pt x="23" y="19"/>
                      <a:pt x="23" y="19"/>
                    </a:cubicBezTo>
                    <a:cubicBezTo>
                      <a:pt x="23" y="19"/>
                      <a:pt x="23" y="20"/>
                      <a:pt x="23" y="20"/>
                    </a:cubicBezTo>
                    <a:cubicBezTo>
                      <a:pt x="23" y="20"/>
                      <a:pt x="23" y="20"/>
                      <a:pt x="24" y="20"/>
                    </a:cubicBezTo>
                    <a:cubicBezTo>
                      <a:pt x="24" y="20"/>
                      <a:pt x="24" y="20"/>
                      <a:pt x="24" y="20"/>
                    </a:cubicBezTo>
                    <a:cubicBezTo>
                      <a:pt x="24" y="19"/>
                      <a:pt x="24" y="19"/>
                      <a:pt x="24" y="19"/>
                    </a:cubicBezTo>
                    <a:cubicBezTo>
                      <a:pt x="24" y="19"/>
                      <a:pt x="24" y="19"/>
                      <a:pt x="24" y="19"/>
                    </a:cubicBezTo>
                    <a:cubicBezTo>
                      <a:pt x="24" y="18"/>
                      <a:pt x="24" y="18"/>
                      <a:pt x="24" y="18"/>
                    </a:cubicBezTo>
                    <a:close/>
                  </a:path>
                </a:pathLst>
              </a:custGeom>
              <a:grpFill/>
              <a:ln>
                <a:noFill/>
              </a:ln>
            </p:spPr>
            <p:txBody>
              <a:bodyPr anchor="ctr"/>
              <a:lstStyle/>
              <a:p>
                <a:pPr algn="ctr"/>
                <a:endParaRPr>
                  <a:cs typeface="+mn-ea"/>
                  <a:sym typeface="+mn-lt"/>
                </a:endParaRPr>
              </a:p>
            </p:txBody>
          </p:sp>
          <p:sp>
            <p:nvSpPr>
              <p:cNvPr id="73" name="Freeform: Shape 100"/>
              <p:cNvSpPr>
                <a:spLocks/>
              </p:cNvSpPr>
              <p:nvPr/>
            </p:nvSpPr>
            <p:spPr bwMode="auto">
              <a:xfrm>
                <a:off x="3152654" y="1776145"/>
                <a:ext cx="113963" cy="185037"/>
              </a:xfrm>
              <a:custGeom>
                <a:avLst/>
                <a:gdLst>
                  <a:gd name="T0" fmla="*/ 0 w 26"/>
                  <a:gd name="T1" fmla="*/ 29 h 42"/>
                  <a:gd name="T2" fmla="*/ 0 w 26"/>
                  <a:gd name="T3" fmla="*/ 35 h 42"/>
                  <a:gd name="T4" fmla="*/ 8 w 26"/>
                  <a:gd name="T5" fmla="*/ 42 h 42"/>
                  <a:gd name="T6" fmla="*/ 18 w 26"/>
                  <a:gd name="T7" fmla="*/ 42 h 42"/>
                  <a:gd name="T8" fmla="*/ 26 w 26"/>
                  <a:gd name="T9" fmla="*/ 35 h 42"/>
                  <a:gd name="T10" fmla="*/ 26 w 26"/>
                  <a:gd name="T11" fmla="*/ 29 h 42"/>
                  <a:gd name="T12" fmla="*/ 17 w 26"/>
                  <a:gd name="T13" fmla="*/ 29 h 42"/>
                  <a:gd name="T14" fmla="*/ 17 w 26"/>
                  <a:gd name="T15" fmla="*/ 24 h 42"/>
                  <a:gd name="T16" fmla="*/ 26 w 26"/>
                  <a:gd name="T17" fmla="*/ 24 h 42"/>
                  <a:gd name="T18" fmla="*/ 26 w 26"/>
                  <a:gd name="T19" fmla="*/ 16 h 42"/>
                  <a:gd name="T20" fmla="*/ 17 w 26"/>
                  <a:gd name="T21" fmla="*/ 16 h 42"/>
                  <a:gd name="T22" fmla="*/ 17 w 26"/>
                  <a:gd name="T23" fmla="*/ 10 h 42"/>
                  <a:gd name="T24" fmla="*/ 26 w 26"/>
                  <a:gd name="T25" fmla="*/ 10 h 42"/>
                  <a:gd name="T26" fmla="*/ 26 w 26"/>
                  <a:gd name="T27" fmla="*/ 7 h 42"/>
                  <a:gd name="T28" fmla="*/ 18 w 26"/>
                  <a:gd name="T29" fmla="*/ 0 h 42"/>
                  <a:gd name="T30" fmla="*/ 8 w 26"/>
                  <a:gd name="T31" fmla="*/ 0 h 42"/>
                  <a:gd name="T32" fmla="*/ 0 w 26"/>
                  <a:gd name="T33" fmla="*/ 7 h 42"/>
                  <a:gd name="T34" fmla="*/ 0 w 26"/>
                  <a:gd name="T35" fmla="*/ 10 h 42"/>
                  <a:gd name="T36" fmla="*/ 9 w 26"/>
                  <a:gd name="T37" fmla="*/ 10 h 42"/>
                  <a:gd name="T38" fmla="*/ 9 w 26"/>
                  <a:gd name="T39" fmla="*/ 16 h 42"/>
                  <a:gd name="T40" fmla="*/ 0 w 26"/>
                  <a:gd name="T41" fmla="*/ 16 h 42"/>
                  <a:gd name="T42" fmla="*/ 0 w 26"/>
                  <a:gd name="T43" fmla="*/ 24 h 42"/>
                  <a:gd name="T44" fmla="*/ 9 w 26"/>
                  <a:gd name="T45" fmla="*/ 24 h 42"/>
                  <a:gd name="T46" fmla="*/ 9 w 26"/>
                  <a:gd name="T47" fmla="*/ 29 h 42"/>
                  <a:gd name="T48" fmla="*/ 0 w 26"/>
                  <a:gd name="T49"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42">
                    <a:moveTo>
                      <a:pt x="0" y="29"/>
                    </a:moveTo>
                    <a:cubicBezTo>
                      <a:pt x="0" y="35"/>
                      <a:pt x="0" y="35"/>
                      <a:pt x="0" y="35"/>
                    </a:cubicBezTo>
                    <a:cubicBezTo>
                      <a:pt x="0" y="39"/>
                      <a:pt x="4" y="42"/>
                      <a:pt x="8" y="42"/>
                    </a:cubicBezTo>
                    <a:cubicBezTo>
                      <a:pt x="18" y="42"/>
                      <a:pt x="18" y="42"/>
                      <a:pt x="18" y="42"/>
                    </a:cubicBezTo>
                    <a:cubicBezTo>
                      <a:pt x="22" y="42"/>
                      <a:pt x="26" y="39"/>
                      <a:pt x="26" y="35"/>
                    </a:cubicBezTo>
                    <a:cubicBezTo>
                      <a:pt x="26" y="29"/>
                      <a:pt x="26" y="29"/>
                      <a:pt x="26" y="29"/>
                    </a:cubicBezTo>
                    <a:cubicBezTo>
                      <a:pt x="17" y="29"/>
                      <a:pt x="17" y="29"/>
                      <a:pt x="17" y="29"/>
                    </a:cubicBezTo>
                    <a:cubicBezTo>
                      <a:pt x="17" y="24"/>
                      <a:pt x="17" y="24"/>
                      <a:pt x="17" y="24"/>
                    </a:cubicBezTo>
                    <a:cubicBezTo>
                      <a:pt x="26" y="24"/>
                      <a:pt x="26" y="24"/>
                      <a:pt x="26" y="24"/>
                    </a:cubicBezTo>
                    <a:cubicBezTo>
                      <a:pt x="26" y="16"/>
                      <a:pt x="26" y="16"/>
                      <a:pt x="26" y="16"/>
                    </a:cubicBezTo>
                    <a:cubicBezTo>
                      <a:pt x="17" y="16"/>
                      <a:pt x="17" y="16"/>
                      <a:pt x="17" y="16"/>
                    </a:cubicBezTo>
                    <a:cubicBezTo>
                      <a:pt x="17" y="10"/>
                      <a:pt x="17" y="10"/>
                      <a:pt x="17" y="10"/>
                    </a:cubicBezTo>
                    <a:cubicBezTo>
                      <a:pt x="26" y="10"/>
                      <a:pt x="26" y="10"/>
                      <a:pt x="26" y="10"/>
                    </a:cubicBezTo>
                    <a:cubicBezTo>
                      <a:pt x="26" y="7"/>
                      <a:pt x="26" y="7"/>
                      <a:pt x="26" y="7"/>
                    </a:cubicBezTo>
                    <a:cubicBezTo>
                      <a:pt x="26" y="3"/>
                      <a:pt x="22" y="0"/>
                      <a:pt x="18" y="0"/>
                    </a:cubicBezTo>
                    <a:cubicBezTo>
                      <a:pt x="8" y="0"/>
                      <a:pt x="8" y="0"/>
                      <a:pt x="8" y="0"/>
                    </a:cubicBezTo>
                    <a:cubicBezTo>
                      <a:pt x="4" y="0"/>
                      <a:pt x="0" y="3"/>
                      <a:pt x="0" y="7"/>
                    </a:cubicBezTo>
                    <a:cubicBezTo>
                      <a:pt x="0" y="10"/>
                      <a:pt x="0" y="10"/>
                      <a:pt x="0" y="10"/>
                    </a:cubicBezTo>
                    <a:cubicBezTo>
                      <a:pt x="9" y="10"/>
                      <a:pt x="9" y="10"/>
                      <a:pt x="9" y="10"/>
                    </a:cubicBezTo>
                    <a:cubicBezTo>
                      <a:pt x="9" y="16"/>
                      <a:pt x="9" y="16"/>
                      <a:pt x="9" y="16"/>
                    </a:cubicBezTo>
                    <a:cubicBezTo>
                      <a:pt x="0" y="16"/>
                      <a:pt x="0" y="16"/>
                      <a:pt x="0" y="16"/>
                    </a:cubicBezTo>
                    <a:cubicBezTo>
                      <a:pt x="0" y="24"/>
                      <a:pt x="0" y="24"/>
                      <a:pt x="0" y="24"/>
                    </a:cubicBezTo>
                    <a:cubicBezTo>
                      <a:pt x="9" y="24"/>
                      <a:pt x="9" y="24"/>
                      <a:pt x="9" y="24"/>
                    </a:cubicBezTo>
                    <a:cubicBezTo>
                      <a:pt x="9" y="29"/>
                      <a:pt x="9" y="29"/>
                      <a:pt x="9" y="29"/>
                    </a:cubicBezTo>
                    <a:lnTo>
                      <a:pt x="0" y="29"/>
                    </a:lnTo>
                    <a:close/>
                  </a:path>
                </a:pathLst>
              </a:custGeom>
              <a:grpFill/>
              <a:ln>
                <a:noFill/>
              </a:ln>
            </p:spPr>
            <p:txBody>
              <a:bodyPr anchor="ctr"/>
              <a:lstStyle/>
              <a:p>
                <a:pPr algn="ctr"/>
                <a:endParaRPr>
                  <a:cs typeface="+mn-ea"/>
                  <a:sym typeface="+mn-lt"/>
                </a:endParaRPr>
              </a:p>
            </p:txBody>
          </p:sp>
          <p:sp>
            <p:nvSpPr>
              <p:cNvPr id="74" name="Freeform: Shape 101"/>
              <p:cNvSpPr>
                <a:spLocks/>
              </p:cNvSpPr>
              <p:nvPr/>
            </p:nvSpPr>
            <p:spPr bwMode="auto">
              <a:xfrm>
                <a:off x="3120794" y="1944027"/>
                <a:ext cx="177685" cy="113963"/>
              </a:xfrm>
              <a:custGeom>
                <a:avLst/>
                <a:gdLst>
                  <a:gd name="T0" fmla="*/ 0 w 40"/>
                  <a:gd name="T1" fmla="*/ 1 h 26"/>
                  <a:gd name="T2" fmla="*/ 13 w 40"/>
                  <a:gd name="T3" fmla="*/ 12 h 26"/>
                  <a:gd name="T4" fmla="*/ 17 w 40"/>
                  <a:gd name="T5" fmla="*/ 12 h 26"/>
                  <a:gd name="T6" fmla="*/ 17 w 40"/>
                  <a:gd name="T7" fmla="*/ 20 h 26"/>
                  <a:gd name="T8" fmla="*/ 12 w 40"/>
                  <a:gd name="T9" fmla="*/ 20 h 26"/>
                  <a:gd name="T10" fmla="*/ 12 w 40"/>
                  <a:gd name="T11" fmla="*/ 26 h 26"/>
                  <a:gd name="T12" fmla="*/ 28 w 40"/>
                  <a:gd name="T13" fmla="*/ 26 h 26"/>
                  <a:gd name="T14" fmla="*/ 28 w 40"/>
                  <a:gd name="T15" fmla="*/ 20 h 26"/>
                  <a:gd name="T16" fmla="*/ 23 w 40"/>
                  <a:gd name="T17" fmla="*/ 20 h 26"/>
                  <a:gd name="T18" fmla="*/ 23 w 40"/>
                  <a:gd name="T19" fmla="*/ 12 h 26"/>
                  <a:gd name="T20" fmla="*/ 27 w 40"/>
                  <a:gd name="T21" fmla="*/ 12 h 26"/>
                  <a:gd name="T22" fmla="*/ 40 w 40"/>
                  <a:gd name="T23" fmla="*/ 1 h 26"/>
                  <a:gd name="T24" fmla="*/ 35 w 40"/>
                  <a:gd name="T25" fmla="*/ 0 h 26"/>
                  <a:gd name="T26" fmla="*/ 27 w 40"/>
                  <a:gd name="T27" fmla="*/ 7 h 26"/>
                  <a:gd name="T28" fmla="*/ 13 w 40"/>
                  <a:gd name="T29" fmla="*/ 7 h 26"/>
                  <a:gd name="T30" fmla="*/ 5 w 40"/>
                  <a:gd name="T31" fmla="*/ 0 h 26"/>
                  <a:gd name="T32" fmla="*/ 0 w 40"/>
                  <a:gd name="T3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6">
                    <a:moveTo>
                      <a:pt x="0" y="1"/>
                    </a:moveTo>
                    <a:cubicBezTo>
                      <a:pt x="1" y="7"/>
                      <a:pt x="7" y="12"/>
                      <a:pt x="13" y="12"/>
                    </a:cubicBezTo>
                    <a:cubicBezTo>
                      <a:pt x="17" y="12"/>
                      <a:pt x="17" y="12"/>
                      <a:pt x="17" y="12"/>
                    </a:cubicBezTo>
                    <a:cubicBezTo>
                      <a:pt x="17" y="20"/>
                      <a:pt x="17" y="20"/>
                      <a:pt x="17" y="20"/>
                    </a:cubicBezTo>
                    <a:cubicBezTo>
                      <a:pt x="12" y="20"/>
                      <a:pt x="12" y="20"/>
                      <a:pt x="12" y="20"/>
                    </a:cubicBezTo>
                    <a:cubicBezTo>
                      <a:pt x="12" y="26"/>
                      <a:pt x="12" y="26"/>
                      <a:pt x="12" y="26"/>
                    </a:cubicBezTo>
                    <a:cubicBezTo>
                      <a:pt x="28" y="26"/>
                      <a:pt x="28" y="26"/>
                      <a:pt x="28" y="26"/>
                    </a:cubicBezTo>
                    <a:cubicBezTo>
                      <a:pt x="28" y="20"/>
                      <a:pt x="28" y="20"/>
                      <a:pt x="28" y="20"/>
                    </a:cubicBezTo>
                    <a:cubicBezTo>
                      <a:pt x="23" y="20"/>
                      <a:pt x="23" y="20"/>
                      <a:pt x="23" y="20"/>
                    </a:cubicBezTo>
                    <a:cubicBezTo>
                      <a:pt x="23" y="12"/>
                      <a:pt x="23" y="12"/>
                      <a:pt x="23" y="12"/>
                    </a:cubicBezTo>
                    <a:cubicBezTo>
                      <a:pt x="27" y="12"/>
                      <a:pt x="27" y="12"/>
                      <a:pt x="27" y="12"/>
                    </a:cubicBezTo>
                    <a:cubicBezTo>
                      <a:pt x="33" y="12"/>
                      <a:pt x="39" y="6"/>
                      <a:pt x="40" y="1"/>
                    </a:cubicBezTo>
                    <a:cubicBezTo>
                      <a:pt x="35" y="0"/>
                      <a:pt x="35" y="0"/>
                      <a:pt x="35" y="0"/>
                    </a:cubicBezTo>
                    <a:cubicBezTo>
                      <a:pt x="34" y="3"/>
                      <a:pt x="31" y="7"/>
                      <a:pt x="27" y="7"/>
                    </a:cubicBezTo>
                    <a:cubicBezTo>
                      <a:pt x="13" y="7"/>
                      <a:pt x="13" y="7"/>
                      <a:pt x="13" y="7"/>
                    </a:cubicBezTo>
                    <a:cubicBezTo>
                      <a:pt x="10" y="7"/>
                      <a:pt x="6" y="4"/>
                      <a:pt x="5" y="0"/>
                    </a:cubicBezTo>
                    <a:lnTo>
                      <a:pt x="0" y="1"/>
                    </a:lnTo>
                    <a:close/>
                  </a:path>
                </a:pathLst>
              </a:custGeom>
              <a:grpFill/>
              <a:ln>
                <a:noFill/>
              </a:ln>
            </p:spPr>
            <p:txBody>
              <a:bodyPr anchor="ctr"/>
              <a:lstStyle/>
              <a:p>
                <a:pPr algn="ctr"/>
                <a:endParaRPr>
                  <a:cs typeface="+mn-ea"/>
                  <a:sym typeface="+mn-lt"/>
                </a:endParaRPr>
              </a:p>
            </p:txBody>
          </p:sp>
          <p:sp>
            <p:nvSpPr>
              <p:cNvPr id="75" name="Freeform: Shape 102"/>
              <p:cNvSpPr>
                <a:spLocks/>
              </p:cNvSpPr>
              <p:nvPr/>
            </p:nvSpPr>
            <p:spPr bwMode="auto">
              <a:xfrm>
                <a:off x="2949236" y="2720939"/>
                <a:ext cx="159304" cy="251210"/>
              </a:xfrm>
              <a:custGeom>
                <a:avLst/>
                <a:gdLst>
                  <a:gd name="T0" fmla="*/ 130 w 130"/>
                  <a:gd name="T1" fmla="*/ 205 h 205"/>
                  <a:gd name="T2" fmla="*/ 115 w 130"/>
                  <a:gd name="T3" fmla="*/ 4 h 205"/>
                  <a:gd name="T4" fmla="*/ 101 w 130"/>
                  <a:gd name="T5" fmla="*/ 0 h 205"/>
                  <a:gd name="T6" fmla="*/ 115 w 130"/>
                  <a:gd name="T7" fmla="*/ 14 h 205"/>
                  <a:gd name="T8" fmla="*/ 115 w 130"/>
                  <a:gd name="T9" fmla="*/ 133 h 205"/>
                  <a:gd name="T10" fmla="*/ 101 w 130"/>
                  <a:gd name="T11" fmla="*/ 148 h 205"/>
                  <a:gd name="T12" fmla="*/ 115 w 130"/>
                  <a:gd name="T13" fmla="*/ 162 h 205"/>
                  <a:gd name="T14" fmla="*/ 101 w 130"/>
                  <a:gd name="T15" fmla="*/ 162 h 205"/>
                  <a:gd name="T16" fmla="*/ 115 w 130"/>
                  <a:gd name="T17" fmla="*/ 173 h 205"/>
                  <a:gd name="T18" fmla="*/ 115 w 130"/>
                  <a:gd name="T19" fmla="*/ 191 h 205"/>
                  <a:gd name="T20" fmla="*/ 101 w 130"/>
                  <a:gd name="T21" fmla="*/ 205 h 205"/>
                  <a:gd name="T22" fmla="*/ 90 w 130"/>
                  <a:gd name="T23" fmla="*/ 4 h 205"/>
                  <a:gd name="T24" fmla="*/ 65 w 130"/>
                  <a:gd name="T25" fmla="*/ 14 h 205"/>
                  <a:gd name="T26" fmla="*/ 101 w 130"/>
                  <a:gd name="T27" fmla="*/ 0 h 205"/>
                  <a:gd name="T28" fmla="*/ 90 w 130"/>
                  <a:gd name="T29" fmla="*/ 0 h 205"/>
                  <a:gd name="T30" fmla="*/ 101 w 130"/>
                  <a:gd name="T31" fmla="*/ 205 h 205"/>
                  <a:gd name="T32" fmla="*/ 90 w 130"/>
                  <a:gd name="T33" fmla="*/ 191 h 205"/>
                  <a:gd name="T34" fmla="*/ 101 w 130"/>
                  <a:gd name="T35" fmla="*/ 173 h 205"/>
                  <a:gd name="T36" fmla="*/ 90 w 130"/>
                  <a:gd name="T37" fmla="*/ 162 h 205"/>
                  <a:gd name="T38" fmla="*/ 101 w 130"/>
                  <a:gd name="T39" fmla="*/ 148 h 205"/>
                  <a:gd name="T40" fmla="*/ 65 w 130"/>
                  <a:gd name="T41" fmla="*/ 133 h 205"/>
                  <a:gd name="T42" fmla="*/ 76 w 130"/>
                  <a:gd name="T43" fmla="*/ 148 h 205"/>
                  <a:gd name="T44" fmla="*/ 76 w 130"/>
                  <a:gd name="T45" fmla="*/ 162 h 205"/>
                  <a:gd name="T46" fmla="*/ 65 w 130"/>
                  <a:gd name="T47" fmla="*/ 173 h 205"/>
                  <a:gd name="T48" fmla="*/ 76 w 130"/>
                  <a:gd name="T49" fmla="*/ 191 h 205"/>
                  <a:gd name="T50" fmla="*/ 65 w 130"/>
                  <a:gd name="T51" fmla="*/ 191 h 205"/>
                  <a:gd name="T52" fmla="*/ 65 w 130"/>
                  <a:gd name="T53" fmla="*/ 4 h 205"/>
                  <a:gd name="T54" fmla="*/ 25 w 130"/>
                  <a:gd name="T55" fmla="*/ 14 h 205"/>
                  <a:gd name="T56" fmla="*/ 65 w 130"/>
                  <a:gd name="T57" fmla="*/ 4 h 205"/>
                  <a:gd name="T58" fmla="*/ 25 w 130"/>
                  <a:gd name="T59" fmla="*/ 205 h 205"/>
                  <a:gd name="T60" fmla="*/ 65 w 130"/>
                  <a:gd name="T61" fmla="*/ 191 h 205"/>
                  <a:gd name="T62" fmla="*/ 50 w 130"/>
                  <a:gd name="T63" fmla="*/ 173 h 205"/>
                  <a:gd name="T64" fmla="*/ 65 w 130"/>
                  <a:gd name="T65" fmla="*/ 162 h 205"/>
                  <a:gd name="T66" fmla="*/ 50 w 130"/>
                  <a:gd name="T67" fmla="*/ 148 h 205"/>
                  <a:gd name="T68" fmla="*/ 65 w 130"/>
                  <a:gd name="T69" fmla="*/ 133 h 205"/>
                  <a:gd name="T70" fmla="*/ 25 w 130"/>
                  <a:gd name="T71" fmla="*/ 148 h 205"/>
                  <a:gd name="T72" fmla="*/ 40 w 130"/>
                  <a:gd name="T73" fmla="*/ 162 h 205"/>
                  <a:gd name="T74" fmla="*/ 25 w 130"/>
                  <a:gd name="T75" fmla="*/ 162 h 205"/>
                  <a:gd name="T76" fmla="*/ 40 w 130"/>
                  <a:gd name="T77" fmla="*/ 173 h 205"/>
                  <a:gd name="T78" fmla="*/ 40 w 130"/>
                  <a:gd name="T79" fmla="*/ 191 h 205"/>
                  <a:gd name="T80" fmla="*/ 25 w 130"/>
                  <a:gd name="T81" fmla="*/ 205 h 205"/>
                  <a:gd name="T82" fmla="*/ 0 w 130"/>
                  <a:gd name="T83" fmla="*/ 4 h 205"/>
                  <a:gd name="T84" fmla="*/ 25 w 130"/>
                  <a:gd name="T85" fmla="*/ 205 h 205"/>
                  <a:gd name="T86" fmla="*/ 14 w 130"/>
                  <a:gd name="T87" fmla="*/ 191 h 205"/>
                  <a:gd name="T88" fmla="*/ 25 w 130"/>
                  <a:gd name="T89" fmla="*/ 173 h 205"/>
                  <a:gd name="T90" fmla="*/ 14 w 130"/>
                  <a:gd name="T91" fmla="*/ 162 h 205"/>
                  <a:gd name="T92" fmla="*/ 25 w 130"/>
                  <a:gd name="T93" fmla="*/ 148 h 205"/>
                  <a:gd name="T94" fmla="*/ 14 w 130"/>
                  <a:gd name="T95" fmla="*/ 133 h 205"/>
                  <a:gd name="T96" fmla="*/ 25 w 130"/>
                  <a:gd name="T97"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205">
                    <a:moveTo>
                      <a:pt x="101" y="205"/>
                    </a:moveTo>
                    <a:lnTo>
                      <a:pt x="130" y="205"/>
                    </a:lnTo>
                    <a:lnTo>
                      <a:pt x="130" y="4"/>
                    </a:lnTo>
                    <a:lnTo>
                      <a:pt x="115" y="4"/>
                    </a:lnTo>
                    <a:lnTo>
                      <a:pt x="115" y="0"/>
                    </a:lnTo>
                    <a:lnTo>
                      <a:pt x="101" y="0"/>
                    </a:lnTo>
                    <a:lnTo>
                      <a:pt x="101" y="14"/>
                    </a:lnTo>
                    <a:lnTo>
                      <a:pt x="115" y="14"/>
                    </a:lnTo>
                    <a:lnTo>
                      <a:pt x="115" y="133"/>
                    </a:lnTo>
                    <a:lnTo>
                      <a:pt x="115" y="133"/>
                    </a:lnTo>
                    <a:lnTo>
                      <a:pt x="101" y="133"/>
                    </a:lnTo>
                    <a:lnTo>
                      <a:pt x="101" y="148"/>
                    </a:lnTo>
                    <a:lnTo>
                      <a:pt x="115" y="148"/>
                    </a:lnTo>
                    <a:lnTo>
                      <a:pt x="115" y="162"/>
                    </a:lnTo>
                    <a:lnTo>
                      <a:pt x="115" y="162"/>
                    </a:lnTo>
                    <a:lnTo>
                      <a:pt x="101" y="162"/>
                    </a:lnTo>
                    <a:lnTo>
                      <a:pt x="101" y="173"/>
                    </a:lnTo>
                    <a:lnTo>
                      <a:pt x="115" y="173"/>
                    </a:lnTo>
                    <a:lnTo>
                      <a:pt x="115" y="191"/>
                    </a:lnTo>
                    <a:lnTo>
                      <a:pt x="115" y="191"/>
                    </a:lnTo>
                    <a:lnTo>
                      <a:pt x="101" y="191"/>
                    </a:lnTo>
                    <a:lnTo>
                      <a:pt x="101" y="205"/>
                    </a:lnTo>
                    <a:close/>
                    <a:moveTo>
                      <a:pt x="90" y="0"/>
                    </a:moveTo>
                    <a:lnTo>
                      <a:pt x="90" y="4"/>
                    </a:lnTo>
                    <a:lnTo>
                      <a:pt x="65" y="4"/>
                    </a:lnTo>
                    <a:lnTo>
                      <a:pt x="65" y="14"/>
                    </a:lnTo>
                    <a:lnTo>
                      <a:pt x="101" y="14"/>
                    </a:lnTo>
                    <a:lnTo>
                      <a:pt x="101" y="0"/>
                    </a:lnTo>
                    <a:lnTo>
                      <a:pt x="90" y="0"/>
                    </a:lnTo>
                    <a:lnTo>
                      <a:pt x="90" y="0"/>
                    </a:lnTo>
                    <a:close/>
                    <a:moveTo>
                      <a:pt x="65" y="205"/>
                    </a:moveTo>
                    <a:lnTo>
                      <a:pt x="101" y="205"/>
                    </a:lnTo>
                    <a:lnTo>
                      <a:pt x="101" y="191"/>
                    </a:lnTo>
                    <a:lnTo>
                      <a:pt x="90" y="191"/>
                    </a:lnTo>
                    <a:lnTo>
                      <a:pt x="90" y="173"/>
                    </a:lnTo>
                    <a:lnTo>
                      <a:pt x="101" y="173"/>
                    </a:lnTo>
                    <a:lnTo>
                      <a:pt x="101" y="162"/>
                    </a:lnTo>
                    <a:lnTo>
                      <a:pt x="90" y="162"/>
                    </a:lnTo>
                    <a:lnTo>
                      <a:pt x="90" y="148"/>
                    </a:lnTo>
                    <a:lnTo>
                      <a:pt x="101" y="148"/>
                    </a:lnTo>
                    <a:lnTo>
                      <a:pt x="101" y="133"/>
                    </a:lnTo>
                    <a:lnTo>
                      <a:pt x="65" y="133"/>
                    </a:lnTo>
                    <a:lnTo>
                      <a:pt x="65" y="148"/>
                    </a:lnTo>
                    <a:lnTo>
                      <a:pt x="76" y="148"/>
                    </a:lnTo>
                    <a:lnTo>
                      <a:pt x="76" y="162"/>
                    </a:lnTo>
                    <a:lnTo>
                      <a:pt x="76" y="162"/>
                    </a:lnTo>
                    <a:lnTo>
                      <a:pt x="65" y="162"/>
                    </a:lnTo>
                    <a:lnTo>
                      <a:pt x="65" y="173"/>
                    </a:lnTo>
                    <a:lnTo>
                      <a:pt x="76" y="173"/>
                    </a:lnTo>
                    <a:lnTo>
                      <a:pt x="76" y="191"/>
                    </a:lnTo>
                    <a:lnTo>
                      <a:pt x="76" y="191"/>
                    </a:lnTo>
                    <a:lnTo>
                      <a:pt x="65" y="191"/>
                    </a:lnTo>
                    <a:lnTo>
                      <a:pt x="65" y="205"/>
                    </a:lnTo>
                    <a:close/>
                    <a:moveTo>
                      <a:pt x="65" y="4"/>
                    </a:moveTo>
                    <a:lnTo>
                      <a:pt x="25" y="4"/>
                    </a:lnTo>
                    <a:lnTo>
                      <a:pt x="25" y="14"/>
                    </a:lnTo>
                    <a:lnTo>
                      <a:pt x="65" y="14"/>
                    </a:lnTo>
                    <a:lnTo>
                      <a:pt x="65" y="4"/>
                    </a:lnTo>
                    <a:lnTo>
                      <a:pt x="65" y="4"/>
                    </a:lnTo>
                    <a:close/>
                    <a:moveTo>
                      <a:pt x="25" y="205"/>
                    </a:moveTo>
                    <a:lnTo>
                      <a:pt x="65" y="205"/>
                    </a:lnTo>
                    <a:lnTo>
                      <a:pt x="65" y="191"/>
                    </a:lnTo>
                    <a:lnTo>
                      <a:pt x="50" y="191"/>
                    </a:lnTo>
                    <a:lnTo>
                      <a:pt x="50" y="173"/>
                    </a:lnTo>
                    <a:lnTo>
                      <a:pt x="65" y="173"/>
                    </a:lnTo>
                    <a:lnTo>
                      <a:pt x="65" y="162"/>
                    </a:lnTo>
                    <a:lnTo>
                      <a:pt x="50" y="162"/>
                    </a:lnTo>
                    <a:lnTo>
                      <a:pt x="50" y="148"/>
                    </a:lnTo>
                    <a:lnTo>
                      <a:pt x="65" y="148"/>
                    </a:lnTo>
                    <a:lnTo>
                      <a:pt x="65" y="133"/>
                    </a:lnTo>
                    <a:lnTo>
                      <a:pt x="25" y="133"/>
                    </a:lnTo>
                    <a:lnTo>
                      <a:pt x="25" y="148"/>
                    </a:lnTo>
                    <a:lnTo>
                      <a:pt x="40" y="148"/>
                    </a:lnTo>
                    <a:lnTo>
                      <a:pt x="40" y="162"/>
                    </a:lnTo>
                    <a:lnTo>
                      <a:pt x="40" y="162"/>
                    </a:lnTo>
                    <a:lnTo>
                      <a:pt x="25" y="162"/>
                    </a:lnTo>
                    <a:lnTo>
                      <a:pt x="25" y="173"/>
                    </a:lnTo>
                    <a:lnTo>
                      <a:pt x="40" y="173"/>
                    </a:lnTo>
                    <a:lnTo>
                      <a:pt x="40" y="191"/>
                    </a:lnTo>
                    <a:lnTo>
                      <a:pt x="40" y="191"/>
                    </a:lnTo>
                    <a:lnTo>
                      <a:pt x="25" y="191"/>
                    </a:lnTo>
                    <a:lnTo>
                      <a:pt x="25" y="205"/>
                    </a:lnTo>
                    <a:close/>
                    <a:moveTo>
                      <a:pt x="25" y="4"/>
                    </a:moveTo>
                    <a:lnTo>
                      <a:pt x="0" y="4"/>
                    </a:lnTo>
                    <a:lnTo>
                      <a:pt x="0" y="205"/>
                    </a:lnTo>
                    <a:lnTo>
                      <a:pt x="25" y="205"/>
                    </a:lnTo>
                    <a:lnTo>
                      <a:pt x="25" y="191"/>
                    </a:lnTo>
                    <a:lnTo>
                      <a:pt x="14" y="191"/>
                    </a:lnTo>
                    <a:lnTo>
                      <a:pt x="14" y="173"/>
                    </a:lnTo>
                    <a:lnTo>
                      <a:pt x="25" y="173"/>
                    </a:lnTo>
                    <a:lnTo>
                      <a:pt x="25" y="162"/>
                    </a:lnTo>
                    <a:lnTo>
                      <a:pt x="14" y="162"/>
                    </a:lnTo>
                    <a:lnTo>
                      <a:pt x="14" y="148"/>
                    </a:lnTo>
                    <a:lnTo>
                      <a:pt x="25" y="148"/>
                    </a:lnTo>
                    <a:lnTo>
                      <a:pt x="25" y="133"/>
                    </a:lnTo>
                    <a:lnTo>
                      <a:pt x="14" y="133"/>
                    </a:lnTo>
                    <a:lnTo>
                      <a:pt x="14" y="14"/>
                    </a:lnTo>
                    <a:lnTo>
                      <a:pt x="25" y="14"/>
                    </a:lnTo>
                    <a:lnTo>
                      <a:pt x="25" y="4"/>
                    </a:lnTo>
                    <a:close/>
                  </a:path>
                </a:pathLst>
              </a:custGeom>
              <a:grpFill/>
              <a:ln>
                <a:noFill/>
              </a:ln>
            </p:spPr>
            <p:txBody>
              <a:bodyPr anchor="ctr"/>
              <a:lstStyle/>
              <a:p>
                <a:pPr algn="ctr"/>
                <a:endParaRPr>
                  <a:cs typeface="+mn-ea"/>
                  <a:sym typeface="+mn-lt"/>
                </a:endParaRPr>
              </a:p>
            </p:txBody>
          </p:sp>
          <p:sp>
            <p:nvSpPr>
              <p:cNvPr id="76" name="Freeform: Shape 103"/>
              <p:cNvSpPr>
                <a:spLocks/>
              </p:cNvSpPr>
              <p:nvPr/>
            </p:nvSpPr>
            <p:spPr bwMode="auto">
              <a:xfrm>
                <a:off x="5708865" y="1497977"/>
                <a:ext cx="145824" cy="145824"/>
              </a:xfrm>
              <a:custGeom>
                <a:avLst/>
                <a:gdLst>
                  <a:gd name="T0" fmla="*/ 16 w 33"/>
                  <a:gd name="T1" fmla="*/ 31 h 33"/>
                  <a:gd name="T2" fmla="*/ 19 w 33"/>
                  <a:gd name="T3" fmla="*/ 31 h 33"/>
                  <a:gd name="T4" fmla="*/ 20 w 33"/>
                  <a:gd name="T5" fmla="*/ 33 h 33"/>
                  <a:gd name="T6" fmla="*/ 26 w 33"/>
                  <a:gd name="T7" fmla="*/ 31 h 33"/>
                  <a:gd name="T8" fmla="*/ 25 w 33"/>
                  <a:gd name="T9" fmla="*/ 29 h 33"/>
                  <a:gd name="T10" fmla="*/ 28 w 33"/>
                  <a:gd name="T11" fmla="*/ 25 h 33"/>
                  <a:gd name="T12" fmla="*/ 30 w 33"/>
                  <a:gd name="T13" fmla="*/ 26 h 33"/>
                  <a:gd name="T14" fmla="*/ 33 w 33"/>
                  <a:gd name="T15" fmla="*/ 20 h 33"/>
                  <a:gd name="T16" fmla="*/ 30 w 33"/>
                  <a:gd name="T17" fmla="*/ 19 h 33"/>
                  <a:gd name="T18" fmla="*/ 30 w 33"/>
                  <a:gd name="T19" fmla="*/ 14 h 33"/>
                  <a:gd name="T20" fmla="*/ 33 w 33"/>
                  <a:gd name="T21" fmla="*/ 13 h 33"/>
                  <a:gd name="T22" fmla="*/ 30 w 33"/>
                  <a:gd name="T23" fmla="*/ 8 h 33"/>
                  <a:gd name="T24" fmla="*/ 28 w 33"/>
                  <a:gd name="T25" fmla="*/ 9 h 33"/>
                  <a:gd name="T26" fmla="*/ 24 w 33"/>
                  <a:gd name="T27" fmla="*/ 5 h 33"/>
                  <a:gd name="T28" fmla="*/ 25 w 33"/>
                  <a:gd name="T29" fmla="*/ 3 h 33"/>
                  <a:gd name="T30" fmla="*/ 20 w 33"/>
                  <a:gd name="T31" fmla="*/ 0 h 33"/>
                  <a:gd name="T32" fmla="*/ 19 w 33"/>
                  <a:gd name="T33" fmla="*/ 3 h 33"/>
                  <a:gd name="T34" fmla="*/ 16 w 33"/>
                  <a:gd name="T35" fmla="*/ 3 h 33"/>
                  <a:gd name="T36" fmla="*/ 16 w 33"/>
                  <a:gd name="T37" fmla="*/ 7 h 33"/>
                  <a:gd name="T38" fmla="*/ 25 w 33"/>
                  <a:gd name="T39" fmla="*/ 13 h 33"/>
                  <a:gd name="T40" fmla="*/ 20 w 33"/>
                  <a:gd name="T41" fmla="*/ 26 h 33"/>
                  <a:gd name="T42" fmla="*/ 16 w 33"/>
                  <a:gd name="T43" fmla="*/ 26 h 33"/>
                  <a:gd name="T44" fmla="*/ 16 w 33"/>
                  <a:gd name="T45" fmla="*/ 26 h 33"/>
                  <a:gd name="T46" fmla="*/ 16 w 33"/>
                  <a:gd name="T47" fmla="*/ 31 h 33"/>
                  <a:gd name="T48" fmla="*/ 2 w 33"/>
                  <a:gd name="T49" fmla="*/ 20 h 33"/>
                  <a:gd name="T50" fmla="*/ 0 w 33"/>
                  <a:gd name="T51" fmla="*/ 21 h 33"/>
                  <a:gd name="T52" fmla="*/ 2 w 33"/>
                  <a:gd name="T53" fmla="*/ 26 h 33"/>
                  <a:gd name="T54" fmla="*/ 5 w 33"/>
                  <a:gd name="T55" fmla="*/ 25 h 33"/>
                  <a:gd name="T56" fmla="*/ 8 w 33"/>
                  <a:gd name="T57" fmla="*/ 29 h 33"/>
                  <a:gd name="T58" fmla="*/ 7 w 33"/>
                  <a:gd name="T59" fmla="*/ 31 h 33"/>
                  <a:gd name="T60" fmla="*/ 13 w 33"/>
                  <a:gd name="T61" fmla="*/ 33 h 33"/>
                  <a:gd name="T62" fmla="*/ 14 w 33"/>
                  <a:gd name="T63" fmla="*/ 31 h 33"/>
                  <a:gd name="T64" fmla="*/ 16 w 33"/>
                  <a:gd name="T65" fmla="*/ 31 h 33"/>
                  <a:gd name="T66" fmla="*/ 16 w 33"/>
                  <a:gd name="T67" fmla="*/ 26 h 33"/>
                  <a:gd name="T68" fmla="*/ 8 w 33"/>
                  <a:gd name="T69" fmla="*/ 21 h 33"/>
                  <a:gd name="T70" fmla="*/ 13 w 33"/>
                  <a:gd name="T71" fmla="*/ 8 h 33"/>
                  <a:gd name="T72" fmla="*/ 13 w 33"/>
                  <a:gd name="T73" fmla="*/ 8 h 33"/>
                  <a:gd name="T74" fmla="*/ 16 w 33"/>
                  <a:gd name="T75" fmla="*/ 7 h 33"/>
                  <a:gd name="T76" fmla="*/ 16 w 33"/>
                  <a:gd name="T77" fmla="*/ 7 h 33"/>
                  <a:gd name="T78" fmla="*/ 16 w 33"/>
                  <a:gd name="T79" fmla="*/ 3 h 33"/>
                  <a:gd name="T80" fmla="*/ 14 w 33"/>
                  <a:gd name="T81" fmla="*/ 3 h 33"/>
                  <a:gd name="T82" fmla="*/ 13 w 33"/>
                  <a:gd name="T83" fmla="*/ 1 h 33"/>
                  <a:gd name="T84" fmla="*/ 7 w 33"/>
                  <a:gd name="T85" fmla="*/ 3 h 33"/>
                  <a:gd name="T86" fmla="*/ 8 w 33"/>
                  <a:gd name="T87" fmla="*/ 5 h 33"/>
                  <a:gd name="T88" fmla="*/ 5 w 33"/>
                  <a:gd name="T89" fmla="*/ 9 h 33"/>
                  <a:gd name="T90" fmla="*/ 2 w 33"/>
                  <a:gd name="T91" fmla="*/ 8 h 33"/>
                  <a:gd name="T92" fmla="*/ 0 w 33"/>
                  <a:gd name="T93" fmla="*/ 14 h 33"/>
                  <a:gd name="T94" fmla="*/ 2 w 33"/>
                  <a:gd name="T95" fmla="*/ 15 h 33"/>
                  <a:gd name="T96" fmla="*/ 2 w 33"/>
                  <a:gd name="T97"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33">
                    <a:moveTo>
                      <a:pt x="16" y="31"/>
                    </a:moveTo>
                    <a:cubicBezTo>
                      <a:pt x="17" y="31"/>
                      <a:pt x="18" y="31"/>
                      <a:pt x="19" y="31"/>
                    </a:cubicBezTo>
                    <a:cubicBezTo>
                      <a:pt x="20" y="33"/>
                      <a:pt x="20" y="33"/>
                      <a:pt x="20" y="33"/>
                    </a:cubicBezTo>
                    <a:cubicBezTo>
                      <a:pt x="26" y="31"/>
                      <a:pt x="26" y="31"/>
                      <a:pt x="26" y="31"/>
                    </a:cubicBezTo>
                    <a:cubicBezTo>
                      <a:pt x="25" y="29"/>
                      <a:pt x="25" y="29"/>
                      <a:pt x="25" y="29"/>
                    </a:cubicBezTo>
                    <a:cubicBezTo>
                      <a:pt x="26" y="28"/>
                      <a:pt x="27" y="26"/>
                      <a:pt x="28" y="25"/>
                    </a:cubicBezTo>
                    <a:cubicBezTo>
                      <a:pt x="30" y="26"/>
                      <a:pt x="30" y="26"/>
                      <a:pt x="30" y="26"/>
                    </a:cubicBezTo>
                    <a:cubicBezTo>
                      <a:pt x="33" y="20"/>
                      <a:pt x="33" y="20"/>
                      <a:pt x="33" y="20"/>
                    </a:cubicBezTo>
                    <a:cubicBezTo>
                      <a:pt x="30" y="19"/>
                      <a:pt x="30" y="19"/>
                      <a:pt x="30" y="19"/>
                    </a:cubicBezTo>
                    <a:cubicBezTo>
                      <a:pt x="31" y="18"/>
                      <a:pt x="31" y="16"/>
                      <a:pt x="30" y="14"/>
                    </a:cubicBezTo>
                    <a:cubicBezTo>
                      <a:pt x="33" y="13"/>
                      <a:pt x="33" y="13"/>
                      <a:pt x="33" y="13"/>
                    </a:cubicBezTo>
                    <a:cubicBezTo>
                      <a:pt x="30" y="8"/>
                      <a:pt x="30" y="8"/>
                      <a:pt x="30" y="8"/>
                    </a:cubicBezTo>
                    <a:cubicBezTo>
                      <a:pt x="28" y="9"/>
                      <a:pt x="28" y="9"/>
                      <a:pt x="28" y="9"/>
                    </a:cubicBezTo>
                    <a:cubicBezTo>
                      <a:pt x="27" y="7"/>
                      <a:pt x="26" y="6"/>
                      <a:pt x="24" y="5"/>
                    </a:cubicBezTo>
                    <a:cubicBezTo>
                      <a:pt x="25" y="3"/>
                      <a:pt x="25" y="3"/>
                      <a:pt x="25" y="3"/>
                    </a:cubicBezTo>
                    <a:cubicBezTo>
                      <a:pt x="20" y="0"/>
                      <a:pt x="20" y="0"/>
                      <a:pt x="20" y="0"/>
                    </a:cubicBezTo>
                    <a:cubicBezTo>
                      <a:pt x="19" y="3"/>
                      <a:pt x="19" y="3"/>
                      <a:pt x="19" y="3"/>
                    </a:cubicBezTo>
                    <a:cubicBezTo>
                      <a:pt x="18" y="3"/>
                      <a:pt x="17" y="3"/>
                      <a:pt x="16" y="3"/>
                    </a:cubicBezTo>
                    <a:cubicBezTo>
                      <a:pt x="16" y="7"/>
                      <a:pt x="16" y="7"/>
                      <a:pt x="16" y="7"/>
                    </a:cubicBezTo>
                    <a:cubicBezTo>
                      <a:pt x="20" y="7"/>
                      <a:pt x="24" y="10"/>
                      <a:pt x="25" y="13"/>
                    </a:cubicBezTo>
                    <a:cubicBezTo>
                      <a:pt x="27" y="18"/>
                      <a:pt x="25" y="24"/>
                      <a:pt x="20" y="26"/>
                    </a:cubicBezTo>
                    <a:cubicBezTo>
                      <a:pt x="19" y="26"/>
                      <a:pt x="18" y="26"/>
                      <a:pt x="16" y="26"/>
                    </a:cubicBezTo>
                    <a:cubicBezTo>
                      <a:pt x="16" y="26"/>
                      <a:pt x="16" y="26"/>
                      <a:pt x="16" y="26"/>
                    </a:cubicBezTo>
                    <a:lnTo>
                      <a:pt x="16" y="31"/>
                    </a:lnTo>
                    <a:close/>
                    <a:moveTo>
                      <a:pt x="2" y="20"/>
                    </a:moveTo>
                    <a:cubicBezTo>
                      <a:pt x="0" y="21"/>
                      <a:pt x="0" y="21"/>
                      <a:pt x="0" y="21"/>
                    </a:cubicBezTo>
                    <a:cubicBezTo>
                      <a:pt x="2" y="26"/>
                      <a:pt x="2" y="26"/>
                      <a:pt x="2" y="26"/>
                    </a:cubicBezTo>
                    <a:cubicBezTo>
                      <a:pt x="5" y="25"/>
                      <a:pt x="5" y="25"/>
                      <a:pt x="5" y="25"/>
                    </a:cubicBezTo>
                    <a:cubicBezTo>
                      <a:pt x="6" y="27"/>
                      <a:pt x="7" y="28"/>
                      <a:pt x="8" y="29"/>
                    </a:cubicBezTo>
                    <a:cubicBezTo>
                      <a:pt x="7" y="31"/>
                      <a:pt x="7" y="31"/>
                      <a:pt x="7" y="31"/>
                    </a:cubicBezTo>
                    <a:cubicBezTo>
                      <a:pt x="13" y="33"/>
                      <a:pt x="13" y="33"/>
                      <a:pt x="13" y="33"/>
                    </a:cubicBezTo>
                    <a:cubicBezTo>
                      <a:pt x="14" y="31"/>
                      <a:pt x="14" y="31"/>
                      <a:pt x="14" y="31"/>
                    </a:cubicBezTo>
                    <a:cubicBezTo>
                      <a:pt x="15" y="31"/>
                      <a:pt x="16" y="31"/>
                      <a:pt x="16" y="31"/>
                    </a:cubicBezTo>
                    <a:cubicBezTo>
                      <a:pt x="16" y="26"/>
                      <a:pt x="16" y="26"/>
                      <a:pt x="16" y="26"/>
                    </a:cubicBezTo>
                    <a:cubicBezTo>
                      <a:pt x="13" y="26"/>
                      <a:pt x="9" y="24"/>
                      <a:pt x="8" y="21"/>
                    </a:cubicBezTo>
                    <a:cubicBezTo>
                      <a:pt x="5" y="16"/>
                      <a:pt x="8" y="10"/>
                      <a:pt x="13" y="8"/>
                    </a:cubicBezTo>
                    <a:cubicBezTo>
                      <a:pt x="13" y="8"/>
                      <a:pt x="13" y="8"/>
                      <a:pt x="13" y="8"/>
                    </a:cubicBezTo>
                    <a:cubicBezTo>
                      <a:pt x="14" y="8"/>
                      <a:pt x="15" y="7"/>
                      <a:pt x="16" y="7"/>
                    </a:cubicBezTo>
                    <a:cubicBezTo>
                      <a:pt x="16" y="7"/>
                      <a:pt x="16" y="7"/>
                      <a:pt x="16" y="7"/>
                    </a:cubicBezTo>
                    <a:cubicBezTo>
                      <a:pt x="16" y="3"/>
                      <a:pt x="16" y="3"/>
                      <a:pt x="16" y="3"/>
                    </a:cubicBezTo>
                    <a:cubicBezTo>
                      <a:pt x="15" y="3"/>
                      <a:pt x="15" y="3"/>
                      <a:pt x="14" y="3"/>
                    </a:cubicBezTo>
                    <a:cubicBezTo>
                      <a:pt x="13" y="1"/>
                      <a:pt x="13" y="1"/>
                      <a:pt x="13" y="1"/>
                    </a:cubicBezTo>
                    <a:cubicBezTo>
                      <a:pt x="7" y="3"/>
                      <a:pt x="7" y="3"/>
                      <a:pt x="7" y="3"/>
                    </a:cubicBezTo>
                    <a:cubicBezTo>
                      <a:pt x="8" y="5"/>
                      <a:pt x="8" y="5"/>
                      <a:pt x="8" y="5"/>
                    </a:cubicBezTo>
                    <a:cubicBezTo>
                      <a:pt x="7" y="6"/>
                      <a:pt x="6" y="7"/>
                      <a:pt x="5" y="9"/>
                    </a:cubicBezTo>
                    <a:cubicBezTo>
                      <a:pt x="2" y="8"/>
                      <a:pt x="2" y="8"/>
                      <a:pt x="2" y="8"/>
                    </a:cubicBezTo>
                    <a:cubicBezTo>
                      <a:pt x="0" y="14"/>
                      <a:pt x="0" y="14"/>
                      <a:pt x="0" y="14"/>
                    </a:cubicBezTo>
                    <a:cubicBezTo>
                      <a:pt x="2" y="15"/>
                      <a:pt x="2" y="15"/>
                      <a:pt x="2" y="15"/>
                    </a:cubicBezTo>
                    <a:cubicBezTo>
                      <a:pt x="2" y="16"/>
                      <a:pt x="2" y="18"/>
                      <a:pt x="2" y="20"/>
                    </a:cubicBezTo>
                    <a:close/>
                  </a:path>
                </a:pathLst>
              </a:custGeom>
              <a:grpFill/>
              <a:ln>
                <a:noFill/>
              </a:ln>
            </p:spPr>
            <p:txBody>
              <a:bodyPr anchor="ctr"/>
              <a:lstStyle/>
              <a:p>
                <a:pPr algn="ctr"/>
                <a:endParaRPr>
                  <a:cs typeface="+mn-ea"/>
                  <a:sym typeface="+mn-lt"/>
                </a:endParaRPr>
              </a:p>
            </p:txBody>
          </p:sp>
          <p:sp>
            <p:nvSpPr>
              <p:cNvPr id="77" name="Freeform: Shape 104"/>
              <p:cNvSpPr>
                <a:spLocks/>
              </p:cNvSpPr>
              <p:nvPr/>
            </p:nvSpPr>
            <p:spPr bwMode="auto">
              <a:xfrm>
                <a:off x="3876873" y="1241865"/>
                <a:ext cx="25734" cy="30635"/>
              </a:xfrm>
              <a:custGeom>
                <a:avLst/>
                <a:gdLst>
                  <a:gd name="T0" fmla="*/ 0 w 6"/>
                  <a:gd name="T1" fmla="*/ 0 h 7"/>
                  <a:gd name="T2" fmla="*/ 2 w 6"/>
                  <a:gd name="T3" fmla="*/ 7 h 7"/>
                  <a:gd name="T4" fmla="*/ 6 w 6"/>
                  <a:gd name="T5" fmla="*/ 0 h 7"/>
                  <a:gd name="T6" fmla="*/ 0 w 6"/>
                  <a:gd name="T7" fmla="*/ 0 h 7"/>
                </a:gdLst>
                <a:ahLst/>
                <a:cxnLst>
                  <a:cxn ang="0">
                    <a:pos x="T0" y="T1"/>
                  </a:cxn>
                  <a:cxn ang="0">
                    <a:pos x="T2" y="T3"/>
                  </a:cxn>
                  <a:cxn ang="0">
                    <a:pos x="T4" y="T5"/>
                  </a:cxn>
                  <a:cxn ang="0">
                    <a:pos x="T6" y="T7"/>
                  </a:cxn>
                </a:cxnLst>
                <a:rect l="0" t="0" r="r" b="b"/>
                <a:pathLst>
                  <a:path w="6" h="7">
                    <a:moveTo>
                      <a:pt x="0" y="0"/>
                    </a:moveTo>
                    <a:cubicBezTo>
                      <a:pt x="0" y="3"/>
                      <a:pt x="1" y="5"/>
                      <a:pt x="2" y="7"/>
                    </a:cubicBezTo>
                    <a:cubicBezTo>
                      <a:pt x="5" y="5"/>
                      <a:pt x="6" y="3"/>
                      <a:pt x="6" y="0"/>
                    </a:cubicBezTo>
                    <a:lnTo>
                      <a:pt x="0" y="0"/>
                    </a:lnTo>
                    <a:close/>
                  </a:path>
                </a:pathLst>
              </a:custGeom>
              <a:grpFill/>
              <a:ln>
                <a:noFill/>
              </a:ln>
            </p:spPr>
            <p:txBody>
              <a:bodyPr anchor="ctr"/>
              <a:lstStyle/>
              <a:p>
                <a:pPr algn="ctr"/>
                <a:endParaRPr>
                  <a:cs typeface="+mn-ea"/>
                  <a:sym typeface="+mn-lt"/>
                </a:endParaRPr>
              </a:p>
            </p:txBody>
          </p:sp>
          <p:sp>
            <p:nvSpPr>
              <p:cNvPr id="78" name="Freeform: Shape 105"/>
              <p:cNvSpPr>
                <a:spLocks/>
              </p:cNvSpPr>
              <p:nvPr/>
            </p:nvSpPr>
            <p:spPr bwMode="auto">
              <a:xfrm>
                <a:off x="3876873" y="1197751"/>
                <a:ext cx="25734" cy="34312"/>
              </a:xfrm>
              <a:custGeom>
                <a:avLst/>
                <a:gdLst>
                  <a:gd name="T0" fmla="*/ 2 w 6"/>
                  <a:gd name="T1" fmla="*/ 0 h 8"/>
                  <a:gd name="T2" fmla="*/ 0 w 6"/>
                  <a:gd name="T3" fmla="*/ 8 h 8"/>
                  <a:gd name="T4" fmla="*/ 6 w 6"/>
                  <a:gd name="T5" fmla="*/ 8 h 8"/>
                  <a:gd name="T6" fmla="*/ 2 w 6"/>
                  <a:gd name="T7" fmla="*/ 0 h 8"/>
                </a:gdLst>
                <a:ahLst/>
                <a:cxnLst>
                  <a:cxn ang="0">
                    <a:pos x="T0" y="T1"/>
                  </a:cxn>
                  <a:cxn ang="0">
                    <a:pos x="T2" y="T3"/>
                  </a:cxn>
                  <a:cxn ang="0">
                    <a:pos x="T4" y="T5"/>
                  </a:cxn>
                  <a:cxn ang="0">
                    <a:pos x="T6" y="T7"/>
                  </a:cxn>
                </a:cxnLst>
                <a:rect l="0" t="0" r="r" b="b"/>
                <a:pathLst>
                  <a:path w="6" h="8">
                    <a:moveTo>
                      <a:pt x="2" y="0"/>
                    </a:moveTo>
                    <a:cubicBezTo>
                      <a:pt x="1" y="2"/>
                      <a:pt x="0" y="5"/>
                      <a:pt x="0" y="8"/>
                    </a:cubicBezTo>
                    <a:cubicBezTo>
                      <a:pt x="6" y="8"/>
                      <a:pt x="6" y="8"/>
                      <a:pt x="6" y="8"/>
                    </a:cubicBezTo>
                    <a:cubicBezTo>
                      <a:pt x="6" y="5"/>
                      <a:pt x="5" y="2"/>
                      <a:pt x="2" y="0"/>
                    </a:cubicBezTo>
                    <a:close/>
                  </a:path>
                </a:pathLst>
              </a:custGeom>
              <a:grpFill/>
              <a:ln>
                <a:noFill/>
              </a:ln>
            </p:spPr>
            <p:txBody>
              <a:bodyPr anchor="ctr"/>
              <a:lstStyle/>
              <a:p>
                <a:pPr algn="ctr"/>
                <a:endParaRPr>
                  <a:cs typeface="+mn-ea"/>
                  <a:sym typeface="+mn-lt"/>
                </a:endParaRPr>
              </a:p>
            </p:txBody>
          </p:sp>
          <p:sp>
            <p:nvSpPr>
              <p:cNvPr id="79" name="Freeform: Shape 106"/>
              <p:cNvSpPr>
                <a:spLocks/>
              </p:cNvSpPr>
              <p:nvPr/>
            </p:nvSpPr>
            <p:spPr bwMode="auto">
              <a:xfrm>
                <a:off x="3854816" y="1184271"/>
                <a:ext cx="25734" cy="47791"/>
              </a:xfrm>
              <a:custGeom>
                <a:avLst/>
                <a:gdLst>
                  <a:gd name="T0" fmla="*/ 0 w 6"/>
                  <a:gd name="T1" fmla="*/ 0 h 11"/>
                  <a:gd name="T2" fmla="*/ 0 w 6"/>
                  <a:gd name="T3" fmla="*/ 11 h 11"/>
                  <a:gd name="T4" fmla="*/ 3 w 6"/>
                  <a:gd name="T5" fmla="*/ 11 h 11"/>
                  <a:gd name="T6" fmla="*/ 6 w 6"/>
                  <a:gd name="T7" fmla="*/ 2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0" y="11"/>
                      <a:pt x="0" y="11"/>
                      <a:pt x="0" y="11"/>
                    </a:cubicBezTo>
                    <a:cubicBezTo>
                      <a:pt x="3" y="11"/>
                      <a:pt x="3" y="11"/>
                      <a:pt x="3" y="11"/>
                    </a:cubicBezTo>
                    <a:cubicBezTo>
                      <a:pt x="3" y="7"/>
                      <a:pt x="4" y="4"/>
                      <a:pt x="6" y="2"/>
                    </a:cubicBezTo>
                    <a:cubicBezTo>
                      <a:pt x="4" y="1"/>
                      <a:pt x="2" y="0"/>
                      <a:pt x="0" y="0"/>
                    </a:cubicBezTo>
                    <a:close/>
                  </a:path>
                </a:pathLst>
              </a:custGeom>
              <a:grpFill/>
              <a:ln>
                <a:noFill/>
              </a:ln>
            </p:spPr>
            <p:txBody>
              <a:bodyPr anchor="ctr"/>
              <a:lstStyle/>
              <a:p>
                <a:pPr algn="ctr"/>
                <a:endParaRPr>
                  <a:cs typeface="+mn-ea"/>
                  <a:sym typeface="+mn-lt"/>
                </a:endParaRPr>
              </a:p>
            </p:txBody>
          </p:sp>
          <p:sp>
            <p:nvSpPr>
              <p:cNvPr id="80" name="Freeform: Shape 107"/>
              <p:cNvSpPr>
                <a:spLocks/>
              </p:cNvSpPr>
              <p:nvPr/>
            </p:nvSpPr>
            <p:spPr bwMode="auto">
              <a:xfrm>
                <a:off x="3822955" y="1241865"/>
                <a:ext cx="26959" cy="44115"/>
              </a:xfrm>
              <a:custGeom>
                <a:avLst/>
                <a:gdLst>
                  <a:gd name="T0" fmla="*/ 6 w 6"/>
                  <a:gd name="T1" fmla="*/ 10 h 10"/>
                  <a:gd name="T2" fmla="*/ 6 w 6"/>
                  <a:gd name="T3" fmla="*/ 0 h 10"/>
                  <a:gd name="T4" fmla="*/ 3 w 6"/>
                  <a:gd name="T5" fmla="*/ 0 h 10"/>
                  <a:gd name="T6" fmla="*/ 0 w 6"/>
                  <a:gd name="T7" fmla="*/ 8 h 10"/>
                  <a:gd name="T8" fmla="*/ 6 w 6"/>
                  <a:gd name="T9" fmla="*/ 10 h 10"/>
                </a:gdLst>
                <a:ahLst/>
                <a:cxnLst>
                  <a:cxn ang="0">
                    <a:pos x="T0" y="T1"/>
                  </a:cxn>
                  <a:cxn ang="0">
                    <a:pos x="T2" y="T3"/>
                  </a:cxn>
                  <a:cxn ang="0">
                    <a:pos x="T4" y="T5"/>
                  </a:cxn>
                  <a:cxn ang="0">
                    <a:pos x="T6" y="T7"/>
                  </a:cxn>
                  <a:cxn ang="0">
                    <a:pos x="T8" y="T9"/>
                  </a:cxn>
                </a:cxnLst>
                <a:rect l="0" t="0" r="r" b="b"/>
                <a:pathLst>
                  <a:path w="6" h="10">
                    <a:moveTo>
                      <a:pt x="6" y="10"/>
                    </a:moveTo>
                    <a:cubicBezTo>
                      <a:pt x="6" y="0"/>
                      <a:pt x="6" y="0"/>
                      <a:pt x="6" y="0"/>
                    </a:cubicBezTo>
                    <a:cubicBezTo>
                      <a:pt x="3" y="0"/>
                      <a:pt x="3" y="0"/>
                      <a:pt x="3" y="0"/>
                    </a:cubicBezTo>
                    <a:cubicBezTo>
                      <a:pt x="3" y="3"/>
                      <a:pt x="2" y="6"/>
                      <a:pt x="0" y="8"/>
                    </a:cubicBezTo>
                    <a:cubicBezTo>
                      <a:pt x="2" y="9"/>
                      <a:pt x="4" y="10"/>
                      <a:pt x="6" y="10"/>
                    </a:cubicBezTo>
                    <a:close/>
                  </a:path>
                </a:pathLst>
              </a:custGeom>
              <a:grpFill/>
              <a:ln>
                <a:noFill/>
              </a:ln>
            </p:spPr>
            <p:txBody>
              <a:bodyPr anchor="ctr"/>
              <a:lstStyle/>
              <a:p>
                <a:pPr algn="ctr"/>
                <a:endParaRPr>
                  <a:cs typeface="+mn-ea"/>
                  <a:sym typeface="+mn-lt"/>
                </a:endParaRPr>
              </a:p>
            </p:txBody>
          </p:sp>
          <p:sp>
            <p:nvSpPr>
              <p:cNvPr id="81" name="Freeform: Shape 108"/>
              <p:cNvSpPr>
                <a:spLocks/>
              </p:cNvSpPr>
              <p:nvPr/>
            </p:nvSpPr>
            <p:spPr bwMode="auto">
              <a:xfrm>
                <a:off x="3822955" y="1184271"/>
                <a:ext cx="26959" cy="47791"/>
              </a:xfrm>
              <a:custGeom>
                <a:avLst/>
                <a:gdLst>
                  <a:gd name="T0" fmla="*/ 3 w 6"/>
                  <a:gd name="T1" fmla="*/ 11 h 11"/>
                  <a:gd name="T2" fmla="*/ 6 w 6"/>
                  <a:gd name="T3" fmla="*/ 11 h 11"/>
                  <a:gd name="T4" fmla="*/ 6 w 6"/>
                  <a:gd name="T5" fmla="*/ 0 h 11"/>
                  <a:gd name="T6" fmla="*/ 0 w 6"/>
                  <a:gd name="T7" fmla="*/ 2 h 11"/>
                  <a:gd name="T8" fmla="*/ 3 w 6"/>
                  <a:gd name="T9" fmla="*/ 11 h 11"/>
                </a:gdLst>
                <a:ahLst/>
                <a:cxnLst>
                  <a:cxn ang="0">
                    <a:pos x="T0" y="T1"/>
                  </a:cxn>
                  <a:cxn ang="0">
                    <a:pos x="T2" y="T3"/>
                  </a:cxn>
                  <a:cxn ang="0">
                    <a:pos x="T4" y="T5"/>
                  </a:cxn>
                  <a:cxn ang="0">
                    <a:pos x="T6" y="T7"/>
                  </a:cxn>
                  <a:cxn ang="0">
                    <a:pos x="T8" y="T9"/>
                  </a:cxn>
                </a:cxnLst>
                <a:rect l="0" t="0" r="r" b="b"/>
                <a:pathLst>
                  <a:path w="6" h="11">
                    <a:moveTo>
                      <a:pt x="3" y="11"/>
                    </a:moveTo>
                    <a:cubicBezTo>
                      <a:pt x="6" y="11"/>
                      <a:pt x="6" y="11"/>
                      <a:pt x="6" y="11"/>
                    </a:cubicBezTo>
                    <a:cubicBezTo>
                      <a:pt x="6" y="0"/>
                      <a:pt x="6" y="0"/>
                      <a:pt x="6" y="0"/>
                    </a:cubicBezTo>
                    <a:cubicBezTo>
                      <a:pt x="4" y="0"/>
                      <a:pt x="2" y="1"/>
                      <a:pt x="0" y="2"/>
                    </a:cubicBezTo>
                    <a:cubicBezTo>
                      <a:pt x="2" y="4"/>
                      <a:pt x="3" y="7"/>
                      <a:pt x="3" y="11"/>
                    </a:cubicBezTo>
                    <a:close/>
                  </a:path>
                </a:pathLst>
              </a:custGeom>
              <a:grpFill/>
              <a:ln>
                <a:noFill/>
              </a:ln>
            </p:spPr>
            <p:txBody>
              <a:bodyPr anchor="ctr"/>
              <a:lstStyle/>
              <a:p>
                <a:pPr algn="ctr"/>
                <a:endParaRPr>
                  <a:cs typeface="+mn-ea"/>
                  <a:sym typeface="+mn-lt"/>
                </a:endParaRPr>
              </a:p>
            </p:txBody>
          </p:sp>
          <p:sp>
            <p:nvSpPr>
              <p:cNvPr id="82" name="Freeform: Shape 109"/>
              <p:cNvSpPr>
                <a:spLocks/>
              </p:cNvSpPr>
              <p:nvPr/>
            </p:nvSpPr>
            <p:spPr bwMode="auto">
              <a:xfrm>
                <a:off x="3800898" y="1241865"/>
                <a:ext cx="26959" cy="30635"/>
              </a:xfrm>
              <a:custGeom>
                <a:avLst/>
                <a:gdLst>
                  <a:gd name="T0" fmla="*/ 4 w 6"/>
                  <a:gd name="T1" fmla="*/ 7 h 7"/>
                  <a:gd name="T2" fmla="*/ 6 w 6"/>
                  <a:gd name="T3" fmla="*/ 0 h 7"/>
                  <a:gd name="T4" fmla="*/ 0 w 6"/>
                  <a:gd name="T5" fmla="*/ 0 h 7"/>
                  <a:gd name="T6" fmla="*/ 4 w 6"/>
                  <a:gd name="T7" fmla="*/ 7 h 7"/>
                </a:gdLst>
                <a:ahLst/>
                <a:cxnLst>
                  <a:cxn ang="0">
                    <a:pos x="T0" y="T1"/>
                  </a:cxn>
                  <a:cxn ang="0">
                    <a:pos x="T2" y="T3"/>
                  </a:cxn>
                  <a:cxn ang="0">
                    <a:pos x="T4" y="T5"/>
                  </a:cxn>
                  <a:cxn ang="0">
                    <a:pos x="T6" y="T7"/>
                  </a:cxn>
                </a:cxnLst>
                <a:rect l="0" t="0" r="r" b="b"/>
                <a:pathLst>
                  <a:path w="6" h="7">
                    <a:moveTo>
                      <a:pt x="4" y="7"/>
                    </a:moveTo>
                    <a:cubicBezTo>
                      <a:pt x="5" y="5"/>
                      <a:pt x="6" y="3"/>
                      <a:pt x="6" y="0"/>
                    </a:cubicBezTo>
                    <a:cubicBezTo>
                      <a:pt x="0" y="0"/>
                      <a:pt x="0" y="0"/>
                      <a:pt x="0" y="0"/>
                    </a:cubicBezTo>
                    <a:cubicBezTo>
                      <a:pt x="0" y="3"/>
                      <a:pt x="1" y="5"/>
                      <a:pt x="4" y="7"/>
                    </a:cubicBezTo>
                    <a:close/>
                  </a:path>
                </a:pathLst>
              </a:custGeom>
              <a:grpFill/>
              <a:ln>
                <a:noFill/>
              </a:ln>
            </p:spPr>
            <p:txBody>
              <a:bodyPr anchor="ctr"/>
              <a:lstStyle/>
              <a:p>
                <a:pPr algn="ctr"/>
                <a:endParaRPr>
                  <a:cs typeface="+mn-ea"/>
                  <a:sym typeface="+mn-lt"/>
                </a:endParaRPr>
              </a:p>
            </p:txBody>
          </p:sp>
          <p:sp>
            <p:nvSpPr>
              <p:cNvPr id="83" name="Freeform: Shape 110"/>
              <p:cNvSpPr>
                <a:spLocks/>
              </p:cNvSpPr>
              <p:nvPr/>
            </p:nvSpPr>
            <p:spPr bwMode="auto">
              <a:xfrm>
                <a:off x="3800898" y="1197751"/>
                <a:ext cx="26959" cy="34312"/>
              </a:xfrm>
              <a:custGeom>
                <a:avLst/>
                <a:gdLst>
                  <a:gd name="T0" fmla="*/ 4 w 6"/>
                  <a:gd name="T1" fmla="*/ 0 h 8"/>
                  <a:gd name="T2" fmla="*/ 0 w 6"/>
                  <a:gd name="T3" fmla="*/ 8 h 8"/>
                  <a:gd name="T4" fmla="*/ 6 w 6"/>
                  <a:gd name="T5" fmla="*/ 8 h 8"/>
                  <a:gd name="T6" fmla="*/ 4 w 6"/>
                  <a:gd name="T7" fmla="*/ 0 h 8"/>
                </a:gdLst>
                <a:ahLst/>
                <a:cxnLst>
                  <a:cxn ang="0">
                    <a:pos x="T0" y="T1"/>
                  </a:cxn>
                  <a:cxn ang="0">
                    <a:pos x="T2" y="T3"/>
                  </a:cxn>
                  <a:cxn ang="0">
                    <a:pos x="T4" y="T5"/>
                  </a:cxn>
                  <a:cxn ang="0">
                    <a:pos x="T6" y="T7"/>
                  </a:cxn>
                </a:cxnLst>
                <a:rect l="0" t="0" r="r" b="b"/>
                <a:pathLst>
                  <a:path w="6" h="8">
                    <a:moveTo>
                      <a:pt x="4" y="0"/>
                    </a:moveTo>
                    <a:cubicBezTo>
                      <a:pt x="1" y="2"/>
                      <a:pt x="0" y="5"/>
                      <a:pt x="0" y="8"/>
                    </a:cubicBezTo>
                    <a:cubicBezTo>
                      <a:pt x="6" y="8"/>
                      <a:pt x="6" y="8"/>
                      <a:pt x="6" y="8"/>
                    </a:cubicBezTo>
                    <a:cubicBezTo>
                      <a:pt x="6" y="5"/>
                      <a:pt x="5" y="2"/>
                      <a:pt x="4" y="0"/>
                    </a:cubicBezTo>
                    <a:close/>
                  </a:path>
                </a:pathLst>
              </a:custGeom>
              <a:grpFill/>
              <a:ln>
                <a:noFill/>
              </a:ln>
            </p:spPr>
            <p:txBody>
              <a:bodyPr anchor="ctr"/>
              <a:lstStyle/>
              <a:p>
                <a:pPr algn="ctr"/>
                <a:endParaRPr>
                  <a:cs typeface="+mn-ea"/>
                  <a:sym typeface="+mn-lt"/>
                </a:endParaRPr>
              </a:p>
            </p:txBody>
          </p:sp>
          <p:sp>
            <p:nvSpPr>
              <p:cNvPr id="84" name="Freeform: Shape 111"/>
              <p:cNvSpPr>
                <a:spLocks/>
              </p:cNvSpPr>
              <p:nvPr/>
            </p:nvSpPr>
            <p:spPr bwMode="auto">
              <a:xfrm>
                <a:off x="3854816" y="1241865"/>
                <a:ext cx="25734" cy="44115"/>
              </a:xfrm>
              <a:custGeom>
                <a:avLst/>
                <a:gdLst>
                  <a:gd name="T0" fmla="*/ 0 w 6"/>
                  <a:gd name="T1" fmla="*/ 10 h 10"/>
                  <a:gd name="T2" fmla="*/ 6 w 6"/>
                  <a:gd name="T3" fmla="*/ 8 h 10"/>
                  <a:gd name="T4" fmla="*/ 3 w 6"/>
                  <a:gd name="T5" fmla="*/ 0 h 10"/>
                  <a:gd name="T6" fmla="*/ 0 w 6"/>
                  <a:gd name="T7" fmla="*/ 0 h 10"/>
                  <a:gd name="T8" fmla="*/ 0 w 6"/>
                  <a:gd name="T9" fmla="*/ 10 h 10"/>
                </a:gdLst>
                <a:ahLst/>
                <a:cxnLst>
                  <a:cxn ang="0">
                    <a:pos x="T0" y="T1"/>
                  </a:cxn>
                  <a:cxn ang="0">
                    <a:pos x="T2" y="T3"/>
                  </a:cxn>
                  <a:cxn ang="0">
                    <a:pos x="T4" y="T5"/>
                  </a:cxn>
                  <a:cxn ang="0">
                    <a:pos x="T6" y="T7"/>
                  </a:cxn>
                  <a:cxn ang="0">
                    <a:pos x="T8" y="T9"/>
                  </a:cxn>
                </a:cxnLst>
                <a:rect l="0" t="0" r="r" b="b"/>
                <a:pathLst>
                  <a:path w="6" h="10">
                    <a:moveTo>
                      <a:pt x="0" y="10"/>
                    </a:moveTo>
                    <a:cubicBezTo>
                      <a:pt x="2" y="10"/>
                      <a:pt x="4" y="9"/>
                      <a:pt x="6" y="8"/>
                    </a:cubicBezTo>
                    <a:cubicBezTo>
                      <a:pt x="4" y="6"/>
                      <a:pt x="3" y="3"/>
                      <a:pt x="3" y="0"/>
                    </a:cubicBezTo>
                    <a:cubicBezTo>
                      <a:pt x="0" y="0"/>
                      <a:pt x="0" y="0"/>
                      <a:pt x="0" y="0"/>
                    </a:cubicBezTo>
                    <a:lnTo>
                      <a:pt x="0" y="10"/>
                    </a:lnTo>
                    <a:close/>
                  </a:path>
                </a:pathLst>
              </a:custGeom>
              <a:grpFill/>
              <a:ln>
                <a:noFill/>
              </a:ln>
            </p:spPr>
            <p:txBody>
              <a:bodyPr anchor="ctr"/>
              <a:lstStyle/>
              <a:p>
                <a:pPr algn="ctr"/>
                <a:endParaRPr>
                  <a:cs typeface="+mn-ea"/>
                  <a:sym typeface="+mn-lt"/>
                </a:endParaRPr>
              </a:p>
            </p:txBody>
          </p:sp>
          <p:sp>
            <p:nvSpPr>
              <p:cNvPr id="85" name="Freeform: Shape 112"/>
              <p:cNvSpPr>
                <a:spLocks/>
              </p:cNvSpPr>
              <p:nvPr/>
            </p:nvSpPr>
            <p:spPr bwMode="auto">
              <a:xfrm>
                <a:off x="4543498" y="972275"/>
                <a:ext cx="115189" cy="110287"/>
              </a:xfrm>
              <a:custGeom>
                <a:avLst/>
                <a:gdLst>
                  <a:gd name="T0" fmla="*/ 26 w 26"/>
                  <a:gd name="T1" fmla="*/ 10 h 25"/>
                  <a:gd name="T2" fmla="*/ 21 w 26"/>
                  <a:gd name="T3" fmla="*/ 12 h 25"/>
                  <a:gd name="T4" fmla="*/ 19 w 26"/>
                  <a:gd name="T5" fmla="*/ 12 h 25"/>
                  <a:gd name="T6" fmla="*/ 18 w 26"/>
                  <a:gd name="T7" fmla="*/ 9 h 25"/>
                  <a:gd name="T8" fmla="*/ 19 w 26"/>
                  <a:gd name="T9" fmla="*/ 8 h 25"/>
                  <a:gd name="T10" fmla="*/ 24 w 26"/>
                  <a:gd name="T11" fmla="*/ 6 h 25"/>
                  <a:gd name="T12" fmla="*/ 22 w 26"/>
                  <a:gd name="T13" fmla="*/ 3 h 25"/>
                  <a:gd name="T14" fmla="*/ 19 w 26"/>
                  <a:gd name="T15" fmla="*/ 2 h 25"/>
                  <a:gd name="T16" fmla="*/ 18 w 26"/>
                  <a:gd name="T17" fmla="*/ 6 h 25"/>
                  <a:gd name="T18" fmla="*/ 16 w 26"/>
                  <a:gd name="T19" fmla="*/ 9 h 25"/>
                  <a:gd name="T20" fmla="*/ 16 w 26"/>
                  <a:gd name="T21" fmla="*/ 5 h 25"/>
                  <a:gd name="T22" fmla="*/ 14 w 26"/>
                  <a:gd name="T23" fmla="*/ 4 h 25"/>
                  <a:gd name="T24" fmla="*/ 14 w 26"/>
                  <a:gd name="T25" fmla="*/ 2 h 25"/>
                  <a:gd name="T26" fmla="*/ 13 w 26"/>
                  <a:gd name="T27" fmla="*/ 2 h 25"/>
                  <a:gd name="T28" fmla="*/ 13 w 26"/>
                  <a:gd name="T29" fmla="*/ 4 h 25"/>
                  <a:gd name="T30" fmla="*/ 11 w 26"/>
                  <a:gd name="T31" fmla="*/ 5 h 25"/>
                  <a:gd name="T32" fmla="*/ 11 w 26"/>
                  <a:gd name="T33" fmla="*/ 9 h 25"/>
                  <a:gd name="T34" fmla="*/ 9 w 26"/>
                  <a:gd name="T35" fmla="*/ 6 h 25"/>
                  <a:gd name="T36" fmla="*/ 8 w 26"/>
                  <a:gd name="T37" fmla="*/ 2 h 25"/>
                  <a:gd name="T38" fmla="*/ 5 w 26"/>
                  <a:gd name="T39" fmla="*/ 3 h 25"/>
                  <a:gd name="T40" fmla="*/ 2 w 26"/>
                  <a:gd name="T41" fmla="*/ 6 h 25"/>
                  <a:gd name="T42" fmla="*/ 8 w 26"/>
                  <a:gd name="T43" fmla="*/ 8 h 25"/>
                  <a:gd name="T44" fmla="*/ 9 w 26"/>
                  <a:gd name="T45" fmla="*/ 9 h 25"/>
                  <a:gd name="T46" fmla="*/ 8 w 26"/>
                  <a:gd name="T47" fmla="*/ 12 h 25"/>
                  <a:gd name="T48" fmla="*/ 6 w 26"/>
                  <a:gd name="T49" fmla="*/ 12 h 25"/>
                  <a:gd name="T50" fmla="*/ 1 w 26"/>
                  <a:gd name="T51" fmla="*/ 10 h 25"/>
                  <a:gd name="T52" fmla="*/ 0 w 26"/>
                  <a:gd name="T53" fmla="*/ 13 h 25"/>
                  <a:gd name="T54" fmla="*/ 2 w 26"/>
                  <a:gd name="T55" fmla="*/ 17 h 25"/>
                  <a:gd name="T56" fmla="*/ 5 w 26"/>
                  <a:gd name="T57" fmla="*/ 14 h 25"/>
                  <a:gd name="T58" fmla="*/ 9 w 26"/>
                  <a:gd name="T59" fmla="*/ 13 h 25"/>
                  <a:gd name="T60" fmla="*/ 6 w 26"/>
                  <a:gd name="T61" fmla="*/ 16 h 25"/>
                  <a:gd name="T62" fmla="*/ 7 w 26"/>
                  <a:gd name="T63" fmla="*/ 18 h 25"/>
                  <a:gd name="T64" fmla="*/ 6 w 26"/>
                  <a:gd name="T65" fmla="*/ 19 h 25"/>
                  <a:gd name="T66" fmla="*/ 7 w 26"/>
                  <a:gd name="T67" fmla="*/ 20 h 25"/>
                  <a:gd name="T68" fmla="*/ 8 w 26"/>
                  <a:gd name="T69" fmla="*/ 19 h 25"/>
                  <a:gd name="T70" fmla="*/ 10 w 26"/>
                  <a:gd name="T71" fmla="*/ 19 h 25"/>
                  <a:gd name="T72" fmla="*/ 13 w 26"/>
                  <a:gd name="T73" fmla="*/ 16 h 25"/>
                  <a:gd name="T74" fmla="*/ 12 w 26"/>
                  <a:gd name="T75" fmla="*/ 21 h 25"/>
                  <a:gd name="T76" fmla="*/ 9 w 26"/>
                  <a:gd name="T77" fmla="*/ 24 h 25"/>
                  <a:gd name="T78" fmla="*/ 13 w 26"/>
                  <a:gd name="T79" fmla="*/ 25 h 25"/>
                  <a:gd name="T80" fmla="*/ 16 w 26"/>
                  <a:gd name="T81" fmla="*/ 25 h 25"/>
                  <a:gd name="T82" fmla="*/ 14 w 26"/>
                  <a:gd name="T83" fmla="*/ 20 h 25"/>
                  <a:gd name="T84" fmla="*/ 14 w 26"/>
                  <a:gd name="T85" fmla="*/ 18 h 25"/>
                  <a:gd name="T86" fmla="*/ 17 w 26"/>
                  <a:gd name="T87" fmla="*/ 17 h 25"/>
                  <a:gd name="T88" fmla="*/ 18 w 26"/>
                  <a:gd name="T89" fmla="*/ 18 h 25"/>
                  <a:gd name="T90" fmla="*/ 20 w 26"/>
                  <a:gd name="T91" fmla="*/ 24 h 25"/>
                  <a:gd name="T92" fmla="*/ 23 w 26"/>
                  <a:gd name="T93" fmla="*/ 21 h 25"/>
                  <a:gd name="T94" fmla="*/ 24 w 26"/>
                  <a:gd name="T95" fmla="*/ 18 h 25"/>
                  <a:gd name="T96" fmla="*/ 20 w 26"/>
                  <a:gd name="T97" fmla="*/ 17 h 25"/>
                  <a:gd name="T98" fmla="*/ 17 w 26"/>
                  <a:gd name="T99" fmla="*/ 15 h 25"/>
                  <a:gd name="T100" fmla="*/ 20 w 26"/>
                  <a:gd name="T101" fmla="*/ 15 h 25"/>
                  <a:gd name="T102" fmla="*/ 22 w 26"/>
                  <a:gd name="T103" fmla="*/ 13 h 25"/>
                  <a:gd name="T104" fmla="*/ 24 w 26"/>
                  <a:gd name="T10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26" y="12"/>
                    </a:moveTo>
                    <a:cubicBezTo>
                      <a:pt x="24" y="12"/>
                      <a:pt x="24" y="12"/>
                      <a:pt x="24" y="12"/>
                    </a:cubicBezTo>
                    <a:cubicBezTo>
                      <a:pt x="26" y="10"/>
                      <a:pt x="26" y="10"/>
                      <a:pt x="26" y="10"/>
                    </a:cubicBezTo>
                    <a:cubicBezTo>
                      <a:pt x="25" y="9"/>
                      <a:pt x="25" y="9"/>
                      <a:pt x="25" y="9"/>
                    </a:cubicBezTo>
                    <a:cubicBezTo>
                      <a:pt x="22" y="12"/>
                      <a:pt x="22" y="12"/>
                      <a:pt x="22" y="12"/>
                    </a:cubicBezTo>
                    <a:cubicBezTo>
                      <a:pt x="21" y="12"/>
                      <a:pt x="21" y="12"/>
                      <a:pt x="21" y="12"/>
                    </a:cubicBezTo>
                    <a:cubicBezTo>
                      <a:pt x="21" y="11"/>
                      <a:pt x="21" y="11"/>
                      <a:pt x="21" y="11"/>
                    </a:cubicBezTo>
                    <a:cubicBezTo>
                      <a:pt x="20" y="10"/>
                      <a:pt x="20" y="10"/>
                      <a:pt x="20" y="10"/>
                    </a:cubicBezTo>
                    <a:cubicBezTo>
                      <a:pt x="19" y="12"/>
                      <a:pt x="19" y="12"/>
                      <a:pt x="19" y="12"/>
                    </a:cubicBezTo>
                    <a:cubicBezTo>
                      <a:pt x="17" y="12"/>
                      <a:pt x="17" y="12"/>
                      <a:pt x="17" y="12"/>
                    </a:cubicBezTo>
                    <a:cubicBezTo>
                      <a:pt x="17" y="11"/>
                      <a:pt x="17" y="11"/>
                      <a:pt x="17" y="10"/>
                    </a:cubicBezTo>
                    <a:cubicBezTo>
                      <a:pt x="18" y="9"/>
                      <a:pt x="18" y="9"/>
                      <a:pt x="18" y="9"/>
                    </a:cubicBezTo>
                    <a:cubicBezTo>
                      <a:pt x="20" y="9"/>
                      <a:pt x="20" y="9"/>
                      <a:pt x="20" y="9"/>
                    </a:cubicBezTo>
                    <a:cubicBezTo>
                      <a:pt x="20" y="8"/>
                      <a:pt x="20" y="8"/>
                      <a:pt x="20" y="8"/>
                    </a:cubicBezTo>
                    <a:cubicBezTo>
                      <a:pt x="19" y="8"/>
                      <a:pt x="19" y="8"/>
                      <a:pt x="19" y="8"/>
                    </a:cubicBezTo>
                    <a:cubicBezTo>
                      <a:pt x="20" y="7"/>
                      <a:pt x="20" y="7"/>
                      <a:pt x="20" y="7"/>
                    </a:cubicBezTo>
                    <a:cubicBezTo>
                      <a:pt x="24" y="7"/>
                      <a:pt x="24" y="7"/>
                      <a:pt x="24" y="7"/>
                    </a:cubicBezTo>
                    <a:cubicBezTo>
                      <a:pt x="24" y="6"/>
                      <a:pt x="24" y="6"/>
                      <a:pt x="24" y="6"/>
                    </a:cubicBezTo>
                    <a:cubicBezTo>
                      <a:pt x="21" y="6"/>
                      <a:pt x="21" y="6"/>
                      <a:pt x="21" y="6"/>
                    </a:cubicBezTo>
                    <a:cubicBezTo>
                      <a:pt x="23" y="4"/>
                      <a:pt x="23" y="4"/>
                      <a:pt x="23" y="4"/>
                    </a:cubicBezTo>
                    <a:cubicBezTo>
                      <a:pt x="22" y="3"/>
                      <a:pt x="22" y="3"/>
                      <a:pt x="22" y="3"/>
                    </a:cubicBezTo>
                    <a:cubicBezTo>
                      <a:pt x="20" y="5"/>
                      <a:pt x="20" y="5"/>
                      <a:pt x="20" y="5"/>
                    </a:cubicBezTo>
                    <a:cubicBezTo>
                      <a:pt x="20" y="2"/>
                      <a:pt x="20" y="2"/>
                      <a:pt x="20" y="2"/>
                    </a:cubicBezTo>
                    <a:cubicBezTo>
                      <a:pt x="19" y="2"/>
                      <a:pt x="19" y="2"/>
                      <a:pt x="19" y="2"/>
                    </a:cubicBezTo>
                    <a:cubicBezTo>
                      <a:pt x="19" y="6"/>
                      <a:pt x="19" y="6"/>
                      <a:pt x="19" y="6"/>
                    </a:cubicBezTo>
                    <a:cubicBezTo>
                      <a:pt x="18" y="7"/>
                      <a:pt x="18" y="7"/>
                      <a:pt x="18" y="7"/>
                    </a:cubicBezTo>
                    <a:cubicBezTo>
                      <a:pt x="18" y="6"/>
                      <a:pt x="18" y="6"/>
                      <a:pt x="18" y="6"/>
                    </a:cubicBezTo>
                    <a:cubicBezTo>
                      <a:pt x="17" y="6"/>
                      <a:pt x="17" y="6"/>
                      <a:pt x="17" y="6"/>
                    </a:cubicBezTo>
                    <a:cubicBezTo>
                      <a:pt x="17" y="8"/>
                      <a:pt x="17" y="8"/>
                      <a:pt x="17" y="8"/>
                    </a:cubicBezTo>
                    <a:cubicBezTo>
                      <a:pt x="16" y="9"/>
                      <a:pt x="16" y="9"/>
                      <a:pt x="16" y="9"/>
                    </a:cubicBezTo>
                    <a:cubicBezTo>
                      <a:pt x="15" y="9"/>
                      <a:pt x="15" y="9"/>
                      <a:pt x="14" y="9"/>
                    </a:cubicBezTo>
                    <a:cubicBezTo>
                      <a:pt x="14" y="7"/>
                      <a:pt x="14" y="7"/>
                      <a:pt x="14" y="7"/>
                    </a:cubicBezTo>
                    <a:cubicBezTo>
                      <a:pt x="16" y="5"/>
                      <a:pt x="16" y="5"/>
                      <a:pt x="16" y="5"/>
                    </a:cubicBezTo>
                    <a:cubicBezTo>
                      <a:pt x="15" y="4"/>
                      <a:pt x="15" y="4"/>
                      <a:pt x="15" y="4"/>
                    </a:cubicBezTo>
                    <a:cubicBezTo>
                      <a:pt x="14" y="5"/>
                      <a:pt x="14" y="5"/>
                      <a:pt x="14" y="5"/>
                    </a:cubicBezTo>
                    <a:cubicBezTo>
                      <a:pt x="14" y="4"/>
                      <a:pt x="14" y="4"/>
                      <a:pt x="14" y="4"/>
                    </a:cubicBezTo>
                    <a:cubicBezTo>
                      <a:pt x="17" y="1"/>
                      <a:pt x="17" y="1"/>
                      <a:pt x="17" y="1"/>
                    </a:cubicBezTo>
                    <a:cubicBezTo>
                      <a:pt x="16" y="0"/>
                      <a:pt x="16" y="0"/>
                      <a:pt x="16" y="0"/>
                    </a:cubicBezTo>
                    <a:cubicBezTo>
                      <a:pt x="14" y="2"/>
                      <a:pt x="14" y="2"/>
                      <a:pt x="14" y="2"/>
                    </a:cubicBezTo>
                    <a:cubicBezTo>
                      <a:pt x="14" y="0"/>
                      <a:pt x="14" y="0"/>
                      <a:pt x="14" y="0"/>
                    </a:cubicBezTo>
                    <a:cubicBezTo>
                      <a:pt x="13" y="0"/>
                      <a:pt x="13" y="0"/>
                      <a:pt x="13" y="0"/>
                    </a:cubicBezTo>
                    <a:cubicBezTo>
                      <a:pt x="13" y="2"/>
                      <a:pt x="13" y="2"/>
                      <a:pt x="13" y="2"/>
                    </a:cubicBezTo>
                    <a:cubicBezTo>
                      <a:pt x="10" y="0"/>
                      <a:pt x="10" y="0"/>
                      <a:pt x="10" y="0"/>
                    </a:cubicBezTo>
                    <a:cubicBezTo>
                      <a:pt x="9" y="1"/>
                      <a:pt x="9" y="1"/>
                      <a:pt x="9" y="1"/>
                    </a:cubicBezTo>
                    <a:cubicBezTo>
                      <a:pt x="13" y="4"/>
                      <a:pt x="13" y="4"/>
                      <a:pt x="13" y="4"/>
                    </a:cubicBezTo>
                    <a:cubicBezTo>
                      <a:pt x="13" y="5"/>
                      <a:pt x="13" y="5"/>
                      <a:pt x="13" y="5"/>
                    </a:cubicBezTo>
                    <a:cubicBezTo>
                      <a:pt x="12" y="4"/>
                      <a:pt x="12" y="4"/>
                      <a:pt x="12" y="4"/>
                    </a:cubicBezTo>
                    <a:cubicBezTo>
                      <a:pt x="11" y="5"/>
                      <a:pt x="11" y="5"/>
                      <a:pt x="11" y="5"/>
                    </a:cubicBezTo>
                    <a:cubicBezTo>
                      <a:pt x="13" y="7"/>
                      <a:pt x="13" y="7"/>
                      <a:pt x="13" y="7"/>
                    </a:cubicBezTo>
                    <a:cubicBezTo>
                      <a:pt x="13" y="9"/>
                      <a:pt x="13" y="9"/>
                      <a:pt x="13" y="9"/>
                    </a:cubicBezTo>
                    <a:cubicBezTo>
                      <a:pt x="12" y="9"/>
                      <a:pt x="11" y="9"/>
                      <a:pt x="11" y="9"/>
                    </a:cubicBezTo>
                    <a:cubicBezTo>
                      <a:pt x="10" y="8"/>
                      <a:pt x="10" y="8"/>
                      <a:pt x="10" y="8"/>
                    </a:cubicBezTo>
                    <a:cubicBezTo>
                      <a:pt x="10" y="6"/>
                      <a:pt x="10" y="6"/>
                      <a:pt x="10" y="6"/>
                    </a:cubicBezTo>
                    <a:cubicBezTo>
                      <a:pt x="9" y="6"/>
                      <a:pt x="9" y="6"/>
                      <a:pt x="9" y="6"/>
                    </a:cubicBezTo>
                    <a:cubicBezTo>
                      <a:pt x="9" y="7"/>
                      <a:pt x="9" y="7"/>
                      <a:pt x="9" y="7"/>
                    </a:cubicBezTo>
                    <a:cubicBezTo>
                      <a:pt x="8" y="6"/>
                      <a:pt x="8" y="6"/>
                      <a:pt x="8" y="6"/>
                    </a:cubicBezTo>
                    <a:cubicBezTo>
                      <a:pt x="8" y="2"/>
                      <a:pt x="8" y="2"/>
                      <a:pt x="8" y="2"/>
                    </a:cubicBezTo>
                    <a:cubicBezTo>
                      <a:pt x="7" y="2"/>
                      <a:pt x="7" y="2"/>
                      <a:pt x="7" y="2"/>
                    </a:cubicBezTo>
                    <a:cubicBezTo>
                      <a:pt x="7" y="5"/>
                      <a:pt x="7" y="5"/>
                      <a:pt x="7" y="5"/>
                    </a:cubicBezTo>
                    <a:cubicBezTo>
                      <a:pt x="5" y="3"/>
                      <a:pt x="5" y="3"/>
                      <a:pt x="5" y="3"/>
                    </a:cubicBezTo>
                    <a:cubicBezTo>
                      <a:pt x="4" y="4"/>
                      <a:pt x="4" y="4"/>
                      <a:pt x="4" y="4"/>
                    </a:cubicBezTo>
                    <a:cubicBezTo>
                      <a:pt x="6" y="6"/>
                      <a:pt x="6" y="6"/>
                      <a:pt x="6" y="6"/>
                    </a:cubicBezTo>
                    <a:cubicBezTo>
                      <a:pt x="2" y="6"/>
                      <a:pt x="2" y="6"/>
                      <a:pt x="2" y="6"/>
                    </a:cubicBezTo>
                    <a:cubicBezTo>
                      <a:pt x="2" y="7"/>
                      <a:pt x="2" y="7"/>
                      <a:pt x="2" y="7"/>
                    </a:cubicBezTo>
                    <a:cubicBezTo>
                      <a:pt x="7" y="7"/>
                      <a:pt x="7" y="7"/>
                      <a:pt x="7" y="7"/>
                    </a:cubicBezTo>
                    <a:cubicBezTo>
                      <a:pt x="8" y="8"/>
                      <a:pt x="8" y="8"/>
                      <a:pt x="8" y="8"/>
                    </a:cubicBezTo>
                    <a:cubicBezTo>
                      <a:pt x="6" y="8"/>
                      <a:pt x="6" y="8"/>
                      <a:pt x="6" y="8"/>
                    </a:cubicBezTo>
                    <a:cubicBezTo>
                      <a:pt x="6" y="9"/>
                      <a:pt x="6" y="9"/>
                      <a:pt x="6" y="9"/>
                    </a:cubicBezTo>
                    <a:cubicBezTo>
                      <a:pt x="9" y="9"/>
                      <a:pt x="9" y="9"/>
                      <a:pt x="9" y="9"/>
                    </a:cubicBezTo>
                    <a:cubicBezTo>
                      <a:pt x="10" y="10"/>
                      <a:pt x="10" y="10"/>
                      <a:pt x="10" y="10"/>
                    </a:cubicBezTo>
                    <a:cubicBezTo>
                      <a:pt x="10" y="11"/>
                      <a:pt x="9" y="11"/>
                      <a:pt x="9" y="12"/>
                    </a:cubicBezTo>
                    <a:cubicBezTo>
                      <a:pt x="8" y="12"/>
                      <a:pt x="8" y="12"/>
                      <a:pt x="8" y="12"/>
                    </a:cubicBezTo>
                    <a:cubicBezTo>
                      <a:pt x="6" y="10"/>
                      <a:pt x="6" y="10"/>
                      <a:pt x="6" y="10"/>
                    </a:cubicBezTo>
                    <a:cubicBezTo>
                      <a:pt x="5" y="11"/>
                      <a:pt x="5" y="11"/>
                      <a:pt x="5" y="11"/>
                    </a:cubicBezTo>
                    <a:cubicBezTo>
                      <a:pt x="6" y="12"/>
                      <a:pt x="6" y="12"/>
                      <a:pt x="6" y="12"/>
                    </a:cubicBezTo>
                    <a:cubicBezTo>
                      <a:pt x="5" y="12"/>
                      <a:pt x="5" y="12"/>
                      <a:pt x="5" y="12"/>
                    </a:cubicBezTo>
                    <a:cubicBezTo>
                      <a:pt x="2" y="9"/>
                      <a:pt x="2" y="9"/>
                      <a:pt x="2" y="9"/>
                    </a:cubicBezTo>
                    <a:cubicBezTo>
                      <a:pt x="1" y="10"/>
                      <a:pt x="1" y="10"/>
                      <a:pt x="1" y="10"/>
                    </a:cubicBezTo>
                    <a:cubicBezTo>
                      <a:pt x="3" y="12"/>
                      <a:pt x="3" y="12"/>
                      <a:pt x="3" y="12"/>
                    </a:cubicBezTo>
                    <a:cubicBezTo>
                      <a:pt x="0" y="12"/>
                      <a:pt x="0" y="12"/>
                      <a:pt x="0" y="12"/>
                    </a:cubicBezTo>
                    <a:cubicBezTo>
                      <a:pt x="0" y="13"/>
                      <a:pt x="0" y="13"/>
                      <a:pt x="0" y="13"/>
                    </a:cubicBezTo>
                    <a:cubicBezTo>
                      <a:pt x="3" y="13"/>
                      <a:pt x="3" y="13"/>
                      <a:pt x="3" y="13"/>
                    </a:cubicBezTo>
                    <a:cubicBezTo>
                      <a:pt x="1" y="16"/>
                      <a:pt x="1" y="16"/>
                      <a:pt x="1" y="16"/>
                    </a:cubicBezTo>
                    <a:cubicBezTo>
                      <a:pt x="2" y="17"/>
                      <a:pt x="2" y="17"/>
                      <a:pt x="2" y="17"/>
                    </a:cubicBezTo>
                    <a:cubicBezTo>
                      <a:pt x="5" y="13"/>
                      <a:pt x="5" y="13"/>
                      <a:pt x="5" y="13"/>
                    </a:cubicBezTo>
                    <a:cubicBezTo>
                      <a:pt x="6" y="13"/>
                      <a:pt x="6" y="13"/>
                      <a:pt x="6" y="13"/>
                    </a:cubicBezTo>
                    <a:cubicBezTo>
                      <a:pt x="5" y="14"/>
                      <a:pt x="5" y="14"/>
                      <a:pt x="5" y="14"/>
                    </a:cubicBezTo>
                    <a:cubicBezTo>
                      <a:pt x="6" y="15"/>
                      <a:pt x="6" y="15"/>
                      <a:pt x="6" y="15"/>
                    </a:cubicBezTo>
                    <a:cubicBezTo>
                      <a:pt x="8" y="13"/>
                      <a:pt x="8" y="13"/>
                      <a:pt x="8" y="13"/>
                    </a:cubicBezTo>
                    <a:cubicBezTo>
                      <a:pt x="9" y="13"/>
                      <a:pt x="9" y="13"/>
                      <a:pt x="9" y="13"/>
                    </a:cubicBezTo>
                    <a:cubicBezTo>
                      <a:pt x="9" y="14"/>
                      <a:pt x="10" y="14"/>
                      <a:pt x="10" y="15"/>
                    </a:cubicBezTo>
                    <a:cubicBezTo>
                      <a:pt x="9" y="16"/>
                      <a:pt x="9" y="16"/>
                      <a:pt x="9" y="16"/>
                    </a:cubicBezTo>
                    <a:cubicBezTo>
                      <a:pt x="6" y="16"/>
                      <a:pt x="6" y="16"/>
                      <a:pt x="6" y="16"/>
                    </a:cubicBezTo>
                    <a:cubicBezTo>
                      <a:pt x="6" y="17"/>
                      <a:pt x="6" y="17"/>
                      <a:pt x="6" y="17"/>
                    </a:cubicBezTo>
                    <a:cubicBezTo>
                      <a:pt x="8" y="17"/>
                      <a:pt x="8" y="17"/>
                      <a:pt x="8" y="17"/>
                    </a:cubicBezTo>
                    <a:cubicBezTo>
                      <a:pt x="7" y="18"/>
                      <a:pt x="7" y="18"/>
                      <a:pt x="7" y="18"/>
                    </a:cubicBezTo>
                    <a:cubicBezTo>
                      <a:pt x="2" y="18"/>
                      <a:pt x="2" y="18"/>
                      <a:pt x="2" y="18"/>
                    </a:cubicBezTo>
                    <a:cubicBezTo>
                      <a:pt x="2" y="19"/>
                      <a:pt x="2" y="19"/>
                      <a:pt x="2" y="19"/>
                    </a:cubicBezTo>
                    <a:cubicBezTo>
                      <a:pt x="6" y="19"/>
                      <a:pt x="6" y="19"/>
                      <a:pt x="6" y="19"/>
                    </a:cubicBezTo>
                    <a:cubicBezTo>
                      <a:pt x="4" y="21"/>
                      <a:pt x="4" y="21"/>
                      <a:pt x="4" y="21"/>
                    </a:cubicBezTo>
                    <a:cubicBezTo>
                      <a:pt x="5" y="22"/>
                      <a:pt x="5" y="22"/>
                      <a:pt x="5" y="22"/>
                    </a:cubicBezTo>
                    <a:cubicBezTo>
                      <a:pt x="7" y="20"/>
                      <a:pt x="7" y="20"/>
                      <a:pt x="7" y="20"/>
                    </a:cubicBezTo>
                    <a:cubicBezTo>
                      <a:pt x="7" y="24"/>
                      <a:pt x="7" y="24"/>
                      <a:pt x="7" y="24"/>
                    </a:cubicBezTo>
                    <a:cubicBezTo>
                      <a:pt x="8" y="24"/>
                      <a:pt x="8" y="24"/>
                      <a:pt x="8" y="24"/>
                    </a:cubicBezTo>
                    <a:cubicBezTo>
                      <a:pt x="8" y="19"/>
                      <a:pt x="8" y="19"/>
                      <a:pt x="8" y="19"/>
                    </a:cubicBezTo>
                    <a:cubicBezTo>
                      <a:pt x="9" y="18"/>
                      <a:pt x="9" y="18"/>
                      <a:pt x="9" y="18"/>
                    </a:cubicBezTo>
                    <a:cubicBezTo>
                      <a:pt x="9" y="19"/>
                      <a:pt x="9" y="19"/>
                      <a:pt x="9" y="19"/>
                    </a:cubicBezTo>
                    <a:cubicBezTo>
                      <a:pt x="10" y="19"/>
                      <a:pt x="10" y="19"/>
                      <a:pt x="10" y="19"/>
                    </a:cubicBezTo>
                    <a:cubicBezTo>
                      <a:pt x="10" y="17"/>
                      <a:pt x="10" y="17"/>
                      <a:pt x="10" y="17"/>
                    </a:cubicBezTo>
                    <a:cubicBezTo>
                      <a:pt x="11" y="16"/>
                      <a:pt x="11" y="16"/>
                      <a:pt x="11" y="16"/>
                    </a:cubicBezTo>
                    <a:cubicBezTo>
                      <a:pt x="11" y="16"/>
                      <a:pt x="12" y="16"/>
                      <a:pt x="13" y="16"/>
                    </a:cubicBezTo>
                    <a:cubicBezTo>
                      <a:pt x="13" y="18"/>
                      <a:pt x="13" y="18"/>
                      <a:pt x="13" y="18"/>
                    </a:cubicBezTo>
                    <a:cubicBezTo>
                      <a:pt x="11" y="20"/>
                      <a:pt x="11" y="20"/>
                      <a:pt x="11" y="20"/>
                    </a:cubicBezTo>
                    <a:cubicBezTo>
                      <a:pt x="12" y="21"/>
                      <a:pt x="12" y="21"/>
                      <a:pt x="12" y="21"/>
                    </a:cubicBezTo>
                    <a:cubicBezTo>
                      <a:pt x="13" y="20"/>
                      <a:pt x="13" y="20"/>
                      <a:pt x="13" y="20"/>
                    </a:cubicBezTo>
                    <a:cubicBezTo>
                      <a:pt x="13" y="21"/>
                      <a:pt x="13" y="21"/>
                      <a:pt x="13" y="21"/>
                    </a:cubicBezTo>
                    <a:cubicBezTo>
                      <a:pt x="9" y="24"/>
                      <a:pt x="9" y="24"/>
                      <a:pt x="9" y="24"/>
                    </a:cubicBezTo>
                    <a:cubicBezTo>
                      <a:pt x="10" y="25"/>
                      <a:pt x="10" y="25"/>
                      <a:pt x="10" y="25"/>
                    </a:cubicBezTo>
                    <a:cubicBezTo>
                      <a:pt x="13" y="23"/>
                      <a:pt x="13" y="23"/>
                      <a:pt x="13" y="23"/>
                    </a:cubicBezTo>
                    <a:cubicBezTo>
                      <a:pt x="13" y="25"/>
                      <a:pt x="13" y="25"/>
                      <a:pt x="13" y="25"/>
                    </a:cubicBezTo>
                    <a:cubicBezTo>
                      <a:pt x="14" y="25"/>
                      <a:pt x="14" y="25"/>
                      <a:pt x="14" y="25"/>
                    </a:cubicBezTo>
                    <a:cubicBezTo>
                      <a:pt x="14" y="23"/>
                      <a:pt x="14" y="23"/>
                      <a:pt x="14" y="23"/>
                    </a:cubicBezTo>
                    <a:cubicBezTo>
                      <a:pt x="16" y="25"/>
                      <a:pt x="16" y="25"/>
                      <a:pt x="16" y="25"/>
                    </a:cubicBezTo>
                    <a:cubicBezTo>
                      <a:pt x="17" y="24"/>
                      <a:pt x="17" y="24"/>
                      <a:pt x="17" y="24"/>
                    </a:cubicBezTo>
                    <a:cubicBezTo>
                      <a:pt x="14" y="21"/>
                      <a:pt x="14" y="21"/>
                      <a:pt x="14" y="21"/>
                    </a:cubicBezTo>
                    <a:cubicBezTo>
                      <a:pt x="14" y="20"/>
                      <a:pt x="14" y="20"/>
                      <a:pt x="14" y="20"/>
                    </a:cubicBezTo>
                    <a:cubicBezTo>
                      <a:pt x="15" y="21"/>
                      <a:pt x="15" y="21"/>
                      <a:pt x="15" y="21"/>
                    </a:cubicBezTo>
                    <a:cubicBezTo>
                      <a:pt x="16" y="20"/>
                      <a:pt x="16" y="20"/>
                      <a:pt x="16" y="20"/>
                    </a:cubicBezTo>
                    <a:cubicBezTo>
                      <a:pt x="14" y="18"/>
                      <a:pt x="14" y="18"/>
                      <a:pt x="14" y="18"/>
                    </a:cubicBezTo>
                    <a:cubicBezTo>
                      <a:pt x="14" y="16"/>
                      <a:pt x="14" y="16"/>
                      <a:pt x="14" y="16"/>
                    </a:cubicBezTo>
                    <a:cubicBezTo>
                      <a:pt x="15" y="16"/>
                      <a:pt x="15" y="16"/>
                      <a:pt x="16" y="16"/>
                    </a:cubicBezTo>
                    <a:cubicBezTo>
                      <a:pt x="17" y="17"/>
                      <a:pt x="17" y="17"/>
                      <a:pt x="17" y="17"/>
                    </a:cubicBezTo>
                    <a:cubicBezTo>
                      <a:pt x="17" y="19"/>
                      <a:pt x="17" y="19"/>
                      <a:pt x="17" y="19"/>
                    </a:cubicBezTo>
                    <a:cubicBezTo>
                      <a:pt x="18" y="19"/>
                      <a:pt x="18" y="19"/>
                      <a:pt x="18" y="19"/>
                    </a:cubicBezTo>
                    <a:cubicBezTo>
                      <a:pt x="18" y="18"/>
                      <a:pt x="18" y="18"/>
                      <a:pt x="18" y="18"/>
                    </a:cubicBezTo>
                    <a:cubicBezTo>
                      <a:pt x="19" y="19"/>
                      <a:pt x="19" y="19"/>
                      <a:pt x="19" y="19"/>
                    </a:cubicBezTo>
                    <a:cubicBezTo>
                      <a:pt x="19" y="24"/>
                      <a:pt x="19" y="24"/>
                      <a:pt x="19" y="24"/>
                    </a:cubicBezTo>
                    <a:cubicBezTo>
                      <a:pt x="20" y="24"/>
                      <a:pt x="20" y="24"/>
                      <a:pt x="20" y="24"/>
                    </a:cubicBezTo>
                    <a:cubicBezTo>
                      <a:pt x="20" y="20"/>
                      <a:pt x="20" y="20"/>
                      <a:pt x="20" y="20"/>
                    </a:cubicBezTo>
                    <a:cubicBezTo>
                      <a:pt x="22" y="22"/>
                      <a:pt x="22" y="22"/>
                      <a:pt x="22" y="22"/>
                    </a:cubicBezTo>
                    <a:cubicBezTo>
                      <a:pt x="23" y="21"/>
                      <a:pt x="23" y="21"/>
                      <a:pt x="23" y="21"/>
                    </a:cubicBezTo>
                    <a:cubicBezTo>
                      <a:pt x="21" y="19"/>
                      <a:pt x="21" y="19"/>
                      <a:pt x="21" y="19"/>
                    </a:cubicBezTo>
                    <a:cubicBezTo>
                      <a:pt x="24" y="19"/>
                      <a:pt x="24" y="19"/>
                      <a:pt x="24" y="19"/>
                    </a:cubicBezTo>
                    <a:cubicBezTo>
                      <a:pt x="24" y="18"/>
                      <a:pt x="24" y="18"/>
                      <a:pt x="24" y="18"/>
                    </a:cubicBezTo>
                    <a:cubicBezTo>
                      <a:pt x="20" y="18"/>
                      <a:pt x="20" y="18"/>
                      <a:pt x="20" y="18"/>
                    </a:cubicBezTo>
                    <a:cubicBezTo>
                      <a:pt x="19" y="17"/>
                      <a:pt x="19" y="17"/>
                      <a:pt x="19" y="17"/>
                    </a:cubicBezTo>
                    <a:cubicBezTo>
                      <a:pt x="20" y="17"/>
                      <a:pt x="20" y="17"/>
                      <a:pt x="20" y="17"/>
                    </a:cubicBezTo>
                    <a:cubicBezTo>
                      <a:pt x="20" y="16"/>
                      <a:pt x="20" y="16"/>
                      <a:pt x="20" y="16"/>
                    </a:cubicBezTo>
                    <a:cubicBezTo>
                      <a:pt x="18" y="16"/>
                      <a:pt x="18" y="16"/>
                      <a:pt x="18" y="16"/>
                    </a:cubicBezTo>
                    <a:cubicBezTo>
                      <a:pt x="17" y="15"/>
                      <a:pt x="17" y="15"/>
                      <a:pt x="17" y="15"/>
                    </a:cubicBezTo>
                    <a:cubicBezTo>
                      <a:pt x="17" y="14"/>
                      <a:pt x="17" y="14"/>
                      <a:pt x="17" y="13"/>
                    </a:cubicBezTo>
                    <a:cubicBezTo>
                      <a:pt x="19" y="13"/>
                      <a:pt x="19" y="13"/>
                      <a:pt x="19" y="13"/>
                    </a:cubicBezTo>
                    <a:cubicBezTo>
                      <a:pt x="20" y="15"/>
                      <a:pt x="20" y="15"/>
                      <a:pt x="20" y="15"/>
                    </a:cubicBezTo>
                    <a:cubicBezTo>
                      <a:pt x="21" y="14"/>
                      <a:pt x="21" y="14"/>
                      <a:pt x="21" y="14"/>
                    </a:cubicBezTo>
                    <a:cubicBezTo>
                      <a:pt x="21" y="13"/>
                      <a:pt x="21" y="13"/>
                      <a:pt x="21" y="13"/>
                    </a:cubicBezTo>
                    <a:cubicBezTo>
                      <a:pt x="22" y="13"/>
                      <a:pt x="22" y="13"/>
                      <a:pt x="22" y="13"/>
                    </a:cubicBezTo>
                    <a:cubicBezTo>
                      <a:pt x="25" y="17"/>
                      <a:pt x="25" y="17"/>
                      <a:pt x="25" y="17"/>
                    </a:cubicBezTo>
                    <a:cubicBezTo>
                      <a:pt x="26" y="16"/>
                      <a:pt x="26" y="16"/>
                      <a:pt x="26" y="16"/>
                    </a:cubicBezTo>
                    <a:cubicBezTo>
                      <a:pt x="24" y="13"/>
                      <a:pt x="24" y="13"/>
                      <a:pt x="24" y="13"/>
                    </a:cubicBezTo>
                    <a:cubicBezTo>
                      <a:pt x="26" y="13"/>
                      <a:pt x="26" y="13"/>
                      <a:pt x="26" y="13"/>
                    </a:cubicBezTo>
                    <a:lnTo>
                      <a:pt x="26" y="12"/>
                    </a:lnTo>
                    <a:close/>
                  </a:path>
                </a:pathLst>
              </a:custGeom>
              <a:grpFill/>
              <a:ln>
                <a:noFill/>
              </a:ln>
            </p:spPr>
            <p:txBody>
              <a:bodyPr anchor="ctr"/>
              <a:lstStyle/>
              <a:p>
                <a:pPr algn="ctr"/>
                <a:endParaRPr>
                  <a:cs typeface="+mn-ea"/>
                  <a:sym typeface="+mn-lt"/>
                </a:endParaRPr>
              </a:p>
            </p:txBody>
          </p:sp>
          <p:sp>
            <p:nvSpPr>
              <p:cNvPr id="86" name="Freeform: Shape 113"/>
              <p:cNvSpPr>
                <a:spLocks/>
              </p:cNvSpPr>
              <p:nvPr/>
            </p:nvSpPr>
            <p:spPr bwMode="auto">
              <a:xfrm>
                <a:off x="3015408" y="2124163"/>
                <a:ext cx="220574" cy="164205"/>
              </a:xfrm>
              <a:custGeom>
                <a:avLst/>
                <a:gdLst>
                  <a:gd name="T0" fmla="*/ 25 w 50"/>
                  <a:gd name="T1" fmla="*/ 0 h 37"/>
                  <a:gd name="T2" fmla="*/ 0 w 50"/>
                  <a:gd name="T3" fmla="*/ 25 h 37"/>
                  <a:gd name="T4" fmla="*/ 3 w 50"/>
                  <a:gd name="T5" fmla="*/ 37 h 37"/>
                  <a:gd name="T6" fmla="*/ 3 w 50"/>
                  <a:gd name="T7" fmla="*/ 30 h 37"/>
                  <a:gd name="T8" fmla="*/ 4 w 50"/>
                  <a:gd name="T9" fmla="*/ 27 h 37"/>
                  <a:gd name="T10" fmla="*/ 4 w 50"/>
                  <a:gd name="T11" fmla="*/ 25 h 37"/>
                  <a:gd name="T12" fmla="*/ 25 w 50"/>
                  <a:gd name="T13" fmla="*/ 4 h 37"/>
                  <a:gd name="T14" fmla="*/ 46 w 50"/>
                  <a:gd name="T15" fmla="*/ 25 h 37"/>
                  <a:gd name="T16" fmla="*/ 46 w 50"/>
                  <a:gd name="T17" fmla="*/ 27 h 37"/>
                  <a:gd name="T18" fmla="*/ 47 w 50"/>
                  <a:gd name="T19" fmla="*/ 30 h 37"/>
                  <a:gd name="T20" fmla="*/ 47 w 50"/>
                  <a:gd name="T21" fmla="*/ 37 h 37"/>
                  <a:gd name="T22" fmla="*/ 50 w 50"/>
                  <a:gd name="T23" fmla="*/ 25 h 37"/>
                  <a:gd name="T24" fmla="*/ 25 w 5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7">
                    <a:moveTo>
                      <a:pt x="25" y="0"/>
                    </a:moveTo>
                    <a:cubicBezTo>
                      <a:pt x="11" y="0"/>
                      <a:pt x="0" y="11"/>
                      <a:pt x="0" y="25"/>
                    </a:cubicBezTo>
                    <a:cubicBezTo>
                      <a:pt x="0" y="29"/>
                      <a:pt x="1" y="33"/>
                      <a:pt x="3" y="37"/>
                    </a:cubicBezTo>
                    <a:cubicBezTo>
                      <a:pt x="3" y="30"/>
                      <a:pt x="3" y="30"/>
                      <a:pt x="3" y="30"/>
                    </a:cubicBezTo>
                    <a:cubicBezTo>
                      <a:pt x="3" y="29"/>
                      <a:pt x="3" y="28"/>
                      <a:pt x="4" y="27"/>
                    </a:cubicBezTo>
                    <a:cubicBezTo>
                      <a:pt x="4" y="26"/>
                      <a:pt x="4" y="26"/>
                      <a:pt x="4" y="25"/>
                    </a:cubicBezTo>
                    <a:cubicBezTo>
                      <a:pt x="4" y="14"/>
                      <a:pt x="13" y="4"/>
                      <a:pt x="25" y="4"/>
                    </a:cubicBezTo>
                    <a:cubicBezTo>
                      <a:pt x="36" y="4"/>
                      <a:pt x="46" y="14"/>
                      <a:pt x="46" y="25"/>
                    </a:cubicBezTo>
                    <a:cubicBezTo>
                      <a:pt x="46" y="26"/>
                      <a:pt x="46" y="27"/>
                      <a:pt x="46" y="27"/>
                    </a:cubicBezTo>
                    <a:cubicBezTo>
                      <a:pt x="46" y="28"/>
                      <a:pt x="47" y="29"/>
                      <a:pt x="47" y="30"/>
                    </a:cubicBezTo>
                    <a:cubicBezTo>
                      <a:pt x="47" y="37"/>
                      <a:pt x="47" y="37"/>
                      <a:pt x="47" y="37"/>
                    </a:cubicBezTo>
                    <a:cubicBezTo>
                      <a:pt x="49" y="34"/>
                      <a:pt x="50" y="29"/>
                      <a:pt x="50" y="25"/>
                    </a:cubicBezTo>
                    <a:cubicBezTo>
                      <a:pt x="50" y="11"/>
                      <a:pt x="39" y="0"/>
                      <a:pt x="25" y="0"/>
                    </a:cubicBezTo>
                    <a:close/>
                  </a:path>
                </a:pathLst>
              </a:custGeom>
              <a:grpFill/>
              <a:ln>
                <a:noFill/>
              </a:ln>
            </p:spPr>
            <p:txBody>
              <a:bodyPr anchor="ctr"/>
              <a:lstStyle/>
              <a:p>
                <a:pPr algn="ctr"/>
                <a:endParaRPr>
                  <a:cs typeface="+mn-ea"/>
                  <a:sym typeface="+mn-lt"/>
                </a:endParaRPr>
              </a:p>
            </p:txBody>
          </p:sp>
          <p:sp>
            <p:nvSpPr>
              <p:cNvPr id="87" name="Freeform: Shape 114"/>
              <p:cNvSpPr>
                <a:spLocks/>
              </p:cNvSpPr>
              <p:nvPr/>
            </p:nvSpPr>
            <p:spPr bwMode="auto">
              <a:xfrm>
                <a:off x="3032564" y="2234450"/>
                <a:ext cx="49017" cy="89455"/>
              </a:xfrm>
              <a:custGeom>
                <a:avLst/>
                <a:gdLst>
                  <a:gd name="T0" fmla="*/ 1 w 11"/>
                  <a:gd name="T1" fmla="*/ 4 h 20"/>
                  <a:gd name="T2" fmla="*/ 0 w 11"/>
                  <a:gd name="T3" fmla="*/ 5 h 20"/>
                  <a:gd name="T4" fmla="*/ 0 w 11"/>
                  <a:gd name="T5" fmla="*/ 12 h 20"/>
                  <a:gd name="T6" fmla="*/ 0 w 11"/>
                  <a:gd name="T7" fmla="*/ 15 h 20"/>
                  <a:gd name="T8" fmla="*/ 8 w 11"/>
                  <a:gd name="T9" fmla="*/ 20 h 20"/>
                  <a:gd name="T10" fmla="*/ 11 w 11"/>
                  <a:gd name="T11" fmla="*/ 20 h 20"/>
                  <a:gd name="T12" fmla="*/ 11 w 11"/>
                  <a:gd name="T13" fmla="*/ 0 h 20"/>
                  <a:gd name="T14" fmla="*/ 8 w 11"/>
                  <a:gd name="T15" fmla="*/ 0 h 20"/>
                  <a:gd name="T16" fmla="*/ 1 w 11"/>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 y="4"/>
                    </a:moveTo>
                    <a:cubicBezTo>
                      <a:pt x="0" y="5"/>
                      <a:pt x="0" y="5"/>
                      <a:pt x="0" y="5"/>
                    </a:cubicBezTo>
                    <a:cubicBezTo>
                      <a:pt x="0" y="12"/>
                      <a:pt x="0" y="12"/>
                      <a:pt x="0" y="12"/>
                    </a:cubicBezTo>
                    <a:cubicBezTo>
                      <a:pt x="0" y="15"/>
                      <a:pt x="0" y="15"/>
                      <a:pt x="0" y="15"/>
                    </a:cubicBezTo>
                    <a:cubicBezTo>
                      <a:pt x="0" y="18"/>
                      <a:pt x="4" y="20"/>
                      <a:pt x="8" y="20"/>
                    </a:cubicBezTo>
                    <a:cubicBezTo>
                      <a:pt x="11" y="20"/>
                      <a:pt x="11" y="20"/>
                      <a:pt x="11" y="20"/>
                    </a:cubicBezTo>
                    <a:cubicBezTo>
                      <a:pt x="11" y="0"/>
                      <a:pt x="11" y="0"/>
                      <a:pt x="11" y="0"/>
                    </a:cubicBezTo>
                    <a:cubicBezTo>
                      <a:pt x="8" y="0"/>
                      <a:pt x="8" y="0"/>
                      <a:pt x="8" y="0"/>
                    </a:cubicBezTo>
                    <a:cubicBezTo>
                      <a:pt x="4" y="0"/>
                      <a:pt x="1" y="2"/>
                      <a:pt x="1" y="4"/>
                    </a:cubicBezTo>
                    <a:close/>
                  </a:path>
                </a:pathLst>
              </a:custGeom>
              <a:grpFill/>
              <a:ln>
                <a:noFill/>
              </a:ln>
            </p:spPr>
            <p:txBody>
              <a:bodyPr anchor="ctr"/>
              <a:lstStyle/>
              <a:p>
                <a:pPr algn="ctr"/>
                <a:endParaRPr>
                  <a:cs typeface="+mn-ea"/>
                  <a:sym typeface="+mn-lt"/>
                </a:endParaRPr>
              </a:p>
            </p:txBody>
          </p:sp>
          <p:sp>
            <p:nvSpPr>
              <p:cNvPr id="88" name="Freeform: Shape 115"/>
              <p:cNvSpPr>
                <a:spLocks/>
              </p:cNvSpPr>
              <p:nvPr/>
            </p:nvSpPr>
            <p:spPr bwMode="auto">
              <a:xfrm>
                <a:off x="3166134" y="2234450"/>
                <a:ext cx="47791" cy="89455"/>
              </a:xfrm>
              <a:custGeom>
                <a:avLst/>
                <a:gdLst>
                  <a:gd name="T0" fmla="*/ 11 w 11"/>
                  <a:gd name="T1" fmla="*/ 15 h 20"/>
                  <a:gd name="T2" fmla="*/ 11 w 11"/>
                  <a:gd name="T3" fmla="*/ 12 h 20"/>
                  <a:gd name="T4" fmla="*/ 11 w 11"/>
                  <a:gd name="T5" fmla="*/ 5 h 20"/>
                  <a:gd name="T6" fmla="*/ 11 w 11"/>
                  <a:gd name="T7" fmla="*/ 5 h 20"/>
                  <a:gd name="T8" fmla="*/ 4 w 11"/>
                  <a:gd name="T9" fmla="*/ 0 h 20"/>
                  <a:gd name="T10" fmla="*/ 0 w 11"/>
                  <a:gd name="T11" fmla="*/ 0 h 20"/>
                  <a:gd name="T12" fmla="*/ 0 w 11"/>
                  <a:gd name="T13" fmla="*/ 20 h 20"/>
                  <a:gd name="T14" fmla="*/ 4 w 11"/>
                  <a:gd name="T15" fmla="*/ 20 h 20"/>
                  <a:gd name="T16" fmla="*/ 11 w 11"/>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1" y="15"/>
                    </a:moveTo>
                    <a:cubicBezTo>
                      <a:pt x="11" y="12"/>
                      <a:pt x="11" y="12"/>
                      <a:pt x="11" y="12"/>
                    </a:cubicBezTo>
                    <a:cubicBezTo>
                      <a:pt x="11" y="5"/>
                      <a:pt x="11" y="5"/>
                      <a:pt x="11" y="5"/>
                    </a:cubicBezTo>
                    <a:cubicBezTo>
                      <a:pt x="11" y="5"/>
                      <a:pt x="11" y="5"/>
                      <a:pt x="11" y="5"/>
                    </a:cubicBezTo>
                    <a:cubicBezTo>
                      <a:pt x="11" y="2"/>
                      <a:pt x="7" y="0"/>
                      <a:pt x="4" y="0"/>
                    </a:cubicBezTo>
                    <a:cubicBezTo>
                      <a:pt x="0" y="0"/>
                      <a:pt x="0" y="0"/>
                      <a:pt x="0" y="0"/>
                    </a:cubicBezTo>
                    <a:cubicBezTo>
                      <a:pt x="0" y="20"/>
                      <a:pt x="0" y="20"/>
                      <a:pt x="0" y="20"/>
                    </a:cubicBezTo>
                    <a:cubicBezTo>
                      <a:pt x="4" y="20"/>
                      <a:pt x="4" y="20"/>
                      <a:pt x="4" y="20"/>
                    </a:cubicBezTo>
                    <a:cubicBezTo>
                      <a:pt x="8" y="20"/>
                      <a:pt x="11" y="18"/>
                      <a:pt x="11" y="15"/>
                    </a:cubicBezTo>
                    <a:close/>
                  </a:path>
                </a:pathLst>
              </a:custGeom>
              <a:grpFill/>
              <a:ln>
                <a:noFill/>
              </a:ln>
            </p:spPr>
            <p:txBody>
              <a:bodyPr anchor="ctr"/>
              <a:lstStyle/>
              <a:p>
                <a:pPr algn="ctr"/>
                <a:endParaRPr>
                  <a:cs typeface="+mn-ea"/>
                  <a:sym typeface="+mn-lt"/>
                </a:endParaRPr>
              </a:p>
            </p:txBody>
          </p:sp>
          <p:sp>
            <p:nvSpPr>
              <p:cNvPr id="89" name="Freeform: Shape 116"/>
              <p:cNvSpPr>
                <a:spLocks/>
              </p:cNvSpPr>
              <p:nvPr/>
            </p:nvSpPr>
            <p:spPr bwMode="auto">
              <a:xfrm>
                <a:off x="3712668" y="3687789"/>
                <a:ext cx="177685" cy="164205"/>
              </a:xfrm>
              <a:custGeom>
                <a:avLst/>
                <a:gdLst>
                  <a:gd name="T0" fmla="*/ 32 w 40"/>
                  <a:gd name="T1" fmla="*/ 16 h 37"/>
                  <a:gd name="T2" fmla="*/ 31 w 40"/>
                  <a:gd name="T3" fmla="*/ 13 h 37"/>
                  <a:gd name="T4" fmla="*/ 25 w 40"/>
                  <a:gd name="T5" fmla="*/ 14 h 37"/>
                  <a:gd name="T6" fmla="*/ 25 w 40"/>
                  <a:gd name="T7" fmla="*/ 9 h 37"/>
                  <a:gd name="T8" fmla="*/ 21 w 40"/>
                  <a:gd name="T9" fmla="*/ 11 h 37"/>
                  <a:gd name="T10" fmla="*/ 19 w 40"/>
                  <a:gd name="T11" fmla="*/ 5 h 37"/>
                  <a:gd name="T12" fmla="*/ 16 w 40"/>
                  <a:gd name="T13" fmla="*/ 6 h 37"/>
                  <a:gd name="T14" fmla="*/ 17 w 40"/>
                  <a:gd name="T15" fmla="*/ 12 h 37"/>
                  <a:gd name="T16" fmla="*/ 13 w 40"/>
                  <a:gd name="T17" fmla="*/ 6 h 37"/>
                  <a:gd name="T18" fmla="*/ 12 w 40"/>
                  <a:gd name="T19" fmla="*/ 0 h 37"/>
                  <a:gd name="T20" fmla="*/ 7 w 40"/>
                  <a:gd name="T21" fmla="*/ 2 h 37"/>
                  <a:gd name="T22" fmla="*/ 3 w 40"/>
                  <a:gd name="T23" fmla="*/ 7 h 37"/>
                  <a:gd name="T24" fmla="*/ 11 w 40"/>
                  <a:gd name="T25" fmla="*/ 10 h 37"/>
                  <a:gd name="T26" fmla="*/ 14 w 40"/>
                  <a:gd name="T27" fmla="*/ 12 h 37"/>
                  <a:gd name="T28" fmla="*/ 12 w 40"/>
                  <a:gd name="T29" fmla="*/ 16 h 37"/>
                  <a:gd name="T30" fmla="*/ 9 w 40"/>
                  <a:gd name="T31" fmla="*/ 16 h 37"/>
                  <a:gd name="T32" fmla="*/ 1 w 40"/>
                  <a:gd name="T33" fmla="*/ 12 h 37"/>
                  <a:gd name="T34" fmla="*/ 0 w 40"/>
                  <a:gd name="T35" fmla="*/ 18 h 37"/>
                  <a:gd name="T36" fmla="*/ 2 w 40"/>
                  <a:gd name="T37" fmla="*/ 23 h 37"/>
                  <a:gd name="T38" fmla="*/ 7 w 40"/>
                  <a:gd name="T39" fmla="*/ 19 h 37"/>
                  <a:gd name="T40" fmla="*/ 14 w 40"/>
                  <a:gd name="T41" fmla="*/ 18 h 37"/>
                  <a:gd name="T42" fmla="*/ 9 w 40"/>
                  <a:gd name="T43" fmla="*/ 22 h 37"/>
                  <a:gd name="T44" fmla="*/ 10 w 40"/>
                  <a:gd name="T45" fmla="*/ 25 h 37"/>
                  <a:gd name="T46" fmla="*/ 8 w 40"/>
                  <a:gd name="T47" fmla="*/ 27 h 37"/>
                  <a:gd name="T48" fmla="*/ 10 w 40"/>
                  <a:gd name="T49" fmla="*/ 29 h 37"/>
                  <a:gd name="T50" fmla="*/ 12 w 40"/>
                  <a:gd name="T51" fmla="*/ 27 h 37"/>
                  <a:gd name="T52" fmla="*/ 15 w 40"/>
                  <a:gd name="T53" fmla="*/ 28 h 37"/>
                  <a:gd name="T54" fmla="*/ 19 w 40"/>
                  <a:gd name="T55" fmla="*/ 23 h 37"/>
                  <a:gd name="T56" fmla="*/ 18 w 40"/>
                  <a:gd name="T57" fmla="*/ 30 h 37"/>
                  <a:gd name="T58" fmla="*/ 14 w 40"/>
                  <a:gd name="T59" fmla="*/ 35 h 37"/>
                  <a:gd name="T60" fmla="*/ 19 w 40"/>
                  <a:gd name="T61" fmla="*/ 37 h 37"/>
                  <a:gd name="T62" fmla="*/ 25 w 40"/>
                  <a:gd name="T63" fmla="*/ 36 h 37"/>
                  <a:gd name="T64" fmla="*/ 21 w 40"/>
                  <a:gd name="T65" fmla="*/ 28 h 37"/>
                  <a:gd name="T66" fmla="*/ 21 w 40"/>
                  <a:gd name="T67" fmla="*/ 25 h 37"/>
                  <a:gd name="T68" fmla="*/ 25 w 40"/>
                  <a:gd name="T69" fmla="*/ 24 h 37"/>
                  <a:gd name="T70" fmla="*/ 27 w 40"/>
                  <a:gd name="T71" fmla="*/ 26 h 37"/>
                  <a:gd name="T72" fmla="*/ 31 w 40"/>
                  <a:gd name="T73" fmla="*/ 34 h 37"/>
                  <a:gd name="T74" fmla="*/ 35 w 40"/>
                  <a:gd name="T75" fmla="*/ 30 h 37"/>
                  <a:gd name="T76" fmla="*/ 37 w 40"/>
                  <a:gd name="T77" fmla="*/ 25 h 37"/>
                  <a:gd name="T78" fmla="*/ 31 w 40"/>
                  <a:gd name="T79" fmla="*/ 24 h 37"/>
                  <a:gd name="T80" fmla="*/ 25 w 40"/>
                  <a:gd name="T81" fmla="*/ 21 h 37"/>
                  <a:gd name="T82" fmla="*/ 31 w 40"/>
                  <a:gd name="T83" fmla="*/ 21 h 37"/>
                  <a:gd name="T84" fmla="*/ 33 w 40"/>
                  <a:gd name="T85" fmla="*/ 18 h 37"/>
                  <a:gd name="T86" fmla="*/ 36 w 40"/>
                  <a:gd name="T8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7">
                    <a:moveTo>
                      <a:pt x="34" y="15"/>
                    </a:moveTo>
                    <a:cubicBezTo>
                      <a:pt x="33" y="16"/>
                      <a:pt x="33" y="16"/>
                      <a:pt x="33" y="16"/>
                    </a:cubicBezTo>
                    <a:cubicBezTo>
                      <a:pt x="32" y="16"/>
                      <a:pt x="32" y="16"/>
                      <a:pt x="32" y="16"/>
                    </a:cubicBezTo>
                    <a:cubicBezTo>
                      <a:pt x="33" y="15"/>
                      <a:pt x="33" y="15"/>
                      <a:pt x="33" y="15"/>
                    </a:cubicBezTo>
                    <a:cubicBezTo>
                      <a:pt x="32" y="14"/>
                      <a:pt x="32" y="14"/>
                      <a:pt x="32" y="14"/>
                    </a:cubicBezTo>
                    <a:cubicBezTo>
                      <a:pt x="32" y="14"/>
                      <a:pt x="31" y="13"/>
                      <a:pt x="31" y="13"/>
                    </a:cubicBezTo>
                    <a:cubicBezTo>
                      <a:pt x="28" y="16"/>
                      <a:pt x="28" y="16"/>
                      <a:pt x="28" y="16"/>
                    </a:cubicBezTo>
                    <a:cubicBezTo>
                      <a:pt x="26" y="16"/>
                      <a:pt x="26" y="16"/>
                      <a:pt x="26" y="16"/>
                    </a:cubicBezTo>
                    <a:cubicBezTo>
                      <a:pt x="26" y="15"/>
                      <a:pt x="26" y="14"/>
                      <a:pt x="25" y="14"/>
                    </a:cubicBezTo>
                    <a:cubicBezTo>
                      <a:pt x="27" y="12"/>
                      <a:pt x="27" y="12"/>
                      <a:pt x="27" y="12"/>
                    </a:cubicBezTo>
                    <a:cubicBezTo>
                      <a:pt x="29" y="12"/>
                      <a:pt x="29" y="12"/>
                      <a:pt x="29" y="12"/>
                    </a:cubicBezTo>
                    <a:cubicBezTo>
                      <a:pt x="28" y="11"/>
                      <a:pt x="27" y="10"/>
                      <a:pt x="25" y="9"/>
                    </a:cubicBezTo>
                    <a:cubicBezTo>
                      <a:pt x="25" y="10"/>
                      <a:pt x="25" y="10"/>
                      <a:pt x="25" y="10"/>
                    </a:cubicBezTo>
                    <a:cubicBezTo>
                      <a:pt x="24" y="12"/>
                      <a:pt x="24" y="12"/>
                      <a:pt x="24" y="12"/>
                    </a:cubicBezTo>
                    <a:cubicBezTo>
                      <a:pt x="23" y="11"/>
                      <a:pt x="22" y="11"/>
                      <a:pt x="21" y="11"/>
                    </a:cubicBezTo>
                    <a:cubicBezTo>
                      <a:pt x="21" y="9"/>
                      <a:pt x="21" y="9"/>
                      <a:pt x="21" y="9"/>
                    </a:cubicBezTo>
                    <a:cubicBezTo>
                      <a:pt x="22" y="8"/>
                      <a:pt x="22" y="8"/>
                      <a:pt x="22" y="8"/>
                    </a:cubicBezTo>
                    <a:cubicBezTo>
                      <a:pt x="21" y="7"/>
                      <a:pt x="20" y="6"/>
                      <a:pt x="19" y="5"/>
                    </a:cubicBezTo>
                    <a:cubicBezTo>
                      <a:pt x="19" y="6"/>
                      <a:pt x="19" y="6"/>
                      <a:pt x="19" y="6"/>
                    </a:cubicBezTo>
                    <a:cubicBezTo>
                      <a:pt x="18" y="4"/>
                      <a:pt x="18" y="4"/>
                      <a:pt x="18" y="4"/>
                    </a:cubicBezTo>
                    <a:cubicBezTo>
                      <a:pt x="16" y="6"/>
                      <a:pt x="16" y="6"/>
                      <a:pt x="16" y="6"/>
                    </a:cubicBezTo>
                    <a:cubicBezTo>
                      <a:pt x="19" y="9"/>
                      <a:pt x="19" y="9"/>
                      <a:pt x="19" y="9"/>
                    </a:cubicBezTo>
                    <a:cubicBezTo>
                      <a:pt x="19" y="11"/>
                      <a:pt x="19" y="11"/>
                      <a:pt x="19" y="11"/>
                    </a:cubicBezTo>
                    <a:cubicBezTo>
                      <a:pt x="18" y="11"/>
                      <a:pt x="17" y="11"/>
                      <a:pt x="17" y="12"/>
                    </a:cubicBezTo>
                    <a:cubicBezTo>
                      <a:pt x="15" y="10"/>
                      <a:pt x="15" y="10"/>
                      <a:pt x="15" y="10"/>
                    </a:cubicBezTo>
                    <a:cubicBezTo>
                      <a:pt x="15" y="6"/>
                      <a:pt x="15" y="6"/>
                      <a:pt x="15" y="6"/>
                    </a:cubicBezTo>
                    <a:cubicBezTo>
                      <a:pt x="13" y="6"/>
                      <a:pt x="13" y="6"/>
                      <a:pt x="13" y="6"/>
                    </a:cubicBezTo>
                    <a:cubicBezTo>
                      <a:pt x="13" y="8"/>
                      <a:pt x="13" y="8"/>
                      <a:pt x="13" y="8"/>
                    </a:cubicBezTo>
                    <a:cubicBezTo>
                      <a:pt x="12" y="7"/>
                      <a:pt x="12" y="7"/>
                      <a:pt x="12" y="7"/>
                    </a:cubicBezTo>
                    <a:cubicBezTo>
                      <a:pt x="12" y="0"/>
                      <a:pt x="12" y="0"/>
                      <a:pt x="12" y="0"/>
                    </a:cubicBezTo>
                    <a:cubicBezTo>
                      <a:pt x="10" y="0"/>
                      <a:pt x="10" y="0"/>
                      <a:pt x="10" y="0"/>
                    </a:cubicBezTo>
                    <a:cubicBezTo>
                      <a:pt x="10" y="5"/>
                      <a:pt x="10" y="5"/>
                      <a:pt x="10" y="5"/>
                    </a:cubicBezTo>
                    <a:cubicBezTo>
                      <a:pt x="7" y="2"/>
                      <a:pt x="7" y="2"/>
                      <a:pt x="7" y="2"/>
                    </a:cubicBezTo>
                    <a:cubicBezTo>
                      <a:pt x="5" y="4"/>
                      <a:pt x="5" y="4"/>
                      <a:pt x="5" y="4"/>
                    </a:cubicBezTo>
                    <a:cubicBezTo>
                      <a:pt x="8" y="7"/>
                      <a:pt x="8" y="7"/>
                      <a:pt x="8" y="7"/>
                    </a:cubicBezTo>
                    <a:cubicBezTo>
                      <a:pt x="3" y="7"/>
                      <a:pt x="3" y="7"/>
                      <a:pt x="3" y="7"/>
                    </a:cubicBezTo>
                    <a:cubicBezTo>
                      <a:pt x="3" y="9"/>
                      <a:pt x="3" y="9"/>
                      <a:pt x="3" y="9"/>
                    </a:cubicBezTo>
                    <a:cubicBezTo>
                      <a:pt x="10" y="9"/>
                      <a:pt x="10" y="9"/>
                      <a:pt x="10" y="9"/>
                    </a:cubicBezTo>
                    <a:cubicBezTo>
                      <a:pt x="11" y="10"/>
                      <a:pt x="11" y="10"/>
                      <a:pt x="11" y="10"/>
                    </a:cubicBezTo>
                    <a:cubicBezTo>
                      <a:pt x="9" y="10"/>
                      <a:pt x="9" y="10"/>
                      <a:pt x="9" y="10"/>
                    </a:cubicBezTo>
                    <a:cubicBezTo>
                      <a:pt x="9" y="12"/>
                      <a:pt x="9" y="12"/>
                      <a:pt x="9" y="12"/>
                    </a:cubicBezTo>
                    <a:cubicBezTo>
                      <a:pt x="14" y="12"/>
                      <a:pt x="14" y="12"/>
                      <a:pt x="14" y="12"/>
                    </a:cubicBezTo>
                    <a:cubicBezTo>
                      <a:pt x="15" y="14"/>
                      <a:pt x="15" y="14"/>
                      <a:pt x="15" y="14"/>
                    </a:cubicBezTo>
                    <a:cubicBezTo>
                      <a:pt x="15" y="14"/>
                      <a:pt x="14" y="15"/>
                      <a:pt x="14" y="16"/>
                    </a:cubicBezTo>
                    <a:cubicBezTo>
                      <a:pt x="12" y="16"/>
                      <a:pt x="12" y="16"/>
                      <a:pt x="12" y="16"/>
                    </a:cubicBezTo>
                    <a:cubicBezTo>
                      <a:pt x="9" y="13"/>
                      <a:pt x="9" y="13"/>
                      <a:pt x="9" y="13"/>
                    </a:cubicBezTo>
                    <a:cubicBezTo>
                      <a:pt x="7" y="15"/>
                      <a:pt x="7" y="15"/>
                      <a:pt x="7" y="15"/>
                    </a:cubicBezTo>
                    <a:cubicBezTo>
                      <a:pt x="9" y="16"/>
                      <a:pt x="9" y="16"/>
                      <a:pt x="9" y="16"/>
                    </a:cubicBezTo>
                    <a:cubicBezTo>
                      <a:pt x="7" y="16"/>
                      <a:pt x="7" y="16"/>
                      <a:pt x="7" y="16"/>
                    </a:cubicBezTo>
                    <a:cubicBezTo>
                      <a:pt x="2" y="11"/>
                      <a:pt x="2" y="11"/>
                      <a:pt x="2" y="11"/>
                    </a:cubicBezTo>
                    <a:cubicBezTo>
                      <a:pt x="1" y="12"/>
                      <a:pt x="1" y="12"/>
                      <a:pt x="1" y="12"/>
                    </a:cubicBezTo>
                    <a:cubicBezTo>
                      <a:pt x="4" y="16"/>
                      <a:pt x="4" y="16"/>
                      <a:pt x="4" y="16"/>
                    </a:cubicBezTo>
                    <a:cubicBezTo>
                      <a:pt x="0" y="16"/>
                      <a:pt x="0" y="16"/>
                      <a:pt x="0" y="16"/>
                    </a:cubicBezTo>
                    <a:cubicBezTo>
                      <a:pt x="0" y="18"/>
                      <a:pt x="0" y="18"/>
                      <a:pt x="0" y="18"/>
                    </a:cubicBezTo>
                    <a:cubicBezTo>
                      <a:pt x="4" y="18"/>
                      <a:pt x="4" y="18"/>
                      <a:pt x="4" y="18"/>
                    </a:cubicBezTo>
                    <a:cubicBezTo>
                      <a:pt x="1" y="22"/>
                      <a:pt x="1" y="22"/>
                      <a:pt x="1" y="22"/>
                    </a:cubicBezTo>
                    <a:cubicBezTo>
                      <a:pt x="2" y="23"/>
                      <a:pt x="2" y="23"/>
                      <a:pt x="2" y="23"/>
                    </a:cubicBezTo>
                    <a:cubicBezTo>
                      <a:pt x="7" y="18"/>
                      <a:pt x="7" y="18"/>
                      <a:pt x="7" y="18"/>
                    </a:cubicBezTo>
                    <a:cubicBezTo>
                      <a:pt x="9" y="18"/>
                      <a:pt x="9" y="18"/>
                      <a:pt x="9" y="18"/>
                    </a:cubicBezTo>
                    <a:cubicBezTo>
                      <a:pt x="7" y="19"/>
                      <a:pt x="7" y="19"/>
                      <a:pt x="7" y="19"/>
                    </a:cubicBezTo>
                    <a:cubicBezTo>
                      <a:pt x="9" y="21"/>
                      <a:pt x="9" y="21"/>
                      <a:pt x="9" y="21"/>
                    </a:cubicBezTo>
                    <a:cubicBezTo>
                      <a:pt x="12" y="18"/>
                      <a:pt x="12" y="18"/>
                      <a:pt x="12" y="18"/>
                    </a:cubicBezTo>
                    <a:cubicBezTo>
                      <a:pt x="14" y="18"/>
                      <a:pt x="14" y="18"/>
                      <a:pt x="14" y="18"/>
                    </a:cubicBezTo>
                    <a:cubicBezTo>
                      <a:pt x="14" y="19"/>
                      <a:pt x="15" y="20"/>
                      <a:pt x="15" y="21"/>
                    </a:cubicBezTo>
                    <a:cubicBezTo>
                      <a:pt x="14" y="22"/>
                      <a:pt x="14" y="22"/>
                      <a:pt x="14" y="22"/>
                    </a:cubicBezTo>
                    <a:cubicBezTo>
                      <a:pt x="9" y="22"/>
                      <a:pt x="9" y="22"/>
                      <a:pt x="9" y="22"/>
                    </a:cubicBezTo>
                    <a:cubicBezTo>
                      <a:pt x="9" y="24"/>
                      <a:pt x="9" y="24"/>
                      <a:pt x="9" y="24"/>
                    </a:cubicBezTo>
                    <a:cubicBezTo>
                      <a:pt x="11" y="24"/>
                      <a:pt x="11" y="24"/>
                      <a:pt x="11" y="24"/>
                    </a:cubicBezTo>
                    <a:cubicBezTo>
                      <a:pt x="10" y="25"/>
                      <a:pt x="10" y="25"/>
                      <a:pt x="10" y="25"/>
                    </a:cubicBezTo>
                    <a:cubicBezTo>
                      <a:pt x="3" y="25"/>
                      <a:pt x="3" y="25"/>
                      <a:pt x="3" y="25"/>
                    </a:cubicBezTo>
                    <a:cubicBezTo>
                      <a:pt x="3" y="27"/>
                      <a:pt x="3" y="27"/>
                      <a:pt x="3" y="27"/>
                    </a:cubicBezTo>
                    <a:cubicBezTo>
                      <a:pt x="8" y="27"/>
                      <a:pt x="8" y="27"/>
                      <a:pt x="8" y="27"/>
                    </a:cubicBezTo>
                    <a:cubicBezTo>
                      <a:pt x="5" y="30"/>
                      <a:pt x="5" y="30"/>
                      <a:pt x="5" y="30"/>
                    </a:cubicBezTo>
                    <a:cubicBezTo>
                      <a:pt x="7" y="32"/>
                      <a:pt x="7" y="32"/>
                      <a:pt x="7" y="32"/>
                    </a:cubicBezTo>
                    <a:cubicBezTo>
                      <a:pt x="10" y="29"/>
                      <a:pt x="10" y="29"/>
                      <a:pt x="10" y="29"/>
                    </a:cubicBezTo>
                    <a:cubicBezTo>
                      <a:pt x="10" y="34"/>
                      <a:pt x="10" y="34"/>
                      <a:pt x="10" y="34"/>
                    </a:cubicBezTo>
                    <a:cubicBezTo>
                      <a:pt x="12" y="34"/>
                      <a:pt x="12" y="34"/>
                      <a:pt x="12" y="34"/>
                    </a:cubicBezTo>
                    <a:cubicBezTo>
                      <a:pt x="12" y="27"/>
                      <a:pt x="12" y="27"/>
                      <a:pt x="12" y="27"/>
                    </a:cubicBezTo>
                    <a:cubicBezTo>
                      <a:pt x="13" y="26"/>
                      <a:pt x="13" y="26"/>
                      <a:pt x="13" y="26"/>
                    </a:cubicBezTo>
                    <a:cubicBezTo>
                      <a:pt x="13" y="28"/>
                      <a:pt x="13" y="28"/>
                      <a:pt x="13" y="28"/>
                    </a:cubicBezTo>
                    <a:cubicBezTo>
                      <a:pt x="15" y="28"/>
                      <a:pt x="15" y="28"/>
                      <a:pt x="15" y="28"/>
                    </a:cubicBezTo>
                    <a:cubicBezTo>
                      <a:pt x="15" y="24"/>
                      <a:pt x="15" y="24"/>
                      <a:pt x="15" y="24"/>
                    </a:cubicBezTo>
                    <a:cubicBezTo>
                      <a:pt x="17" y="22"/>
                      <a:pt x="17" y="22"/>
                      <a:pt x="17" y="22"/>
                    </a:cubicBezTo>
                    <a:cubicBezTo>
                      <a:pt x="17" y="23"/>
                      <a:pt x="18" y="23"/>
                      <a:pt x="19" y="23"/>
                    </a:cubicBezTo>
                    <a:cubicBezTo>
                      <a:pt x="19" y="25"/>
                      <a:pt x="19" y="25"/>
                      <a:pt x="19" y="25"/>
                    </a:cubicBezTo>
                    <a:cubicBezTo>
                      <a:pt x="16" y="28"/>
                      <a:pt x="16" y="28"/>
                      <a:pt x="16" y="28"/>
                    </a:cubicBezTo>
                    <a:cubicBezTo>
                      <a:pt x="18" y="30"/>
                      <a:pt x="18" y="30"/>
                      <a:pt x="18" y="30"/>
                    </a:cubicBezTo>
                    <a:cubicBezTo>
                      <a:pt x="19" y="28"/>
                      <a:pt x="19" y="28"/>
                      <a:pt x="19" y="28"/>
                    </a:cubicBezTo>
                    <a:cubicBezTo>
                      <a:pt x="19" y="30"/>
                      <a:pt x="19" y="30"/>
                      <a:pt x="19" y="30"/>
                    </a:cubicBezTo>
                    <a:cubicBezTo>
                      <a:pt x="14" y="35"/>
                      <a:pt x="14" y="35"/>
                      <a:pt x="14" y="35"/>
                    </a:cubicBezTo>
                    <a:cubicBezTo>
                      <a:pt x="16" y="36"/>
                      <a:pt x="16" y="36"/>
                      <a:pt x="16" y="36"/>
                    </a:cubicBezTo>
                    <a:cubicBezTo>
                      <a:pt x="19" y="33"/>
                      <a:pt x="19" y="33"/>
                      <a:pt x="19" y="33"/>
                    </a:cubicBezTo>
                    <a:cubicBezTo>
                      <a:pt x="19" y="37"/>
                      <a:pt x="19" y="37"/>
                      <a:pt x="19" y="37"/>
                    </a:cubicBezTo>
                    <a:cubicBezTo>
                      <a:pt x="21" y="37"/>
                      <a:pt x="21" y="37"/>
                      <a:pt x="21" y="37"/>
                    </a:cubicBezTo>
                    <a:cubicBezTo>
                      <a:pt x="21" y="33"/>
                      <a:pt x="21" y="33"/>
                      <a:pt x="21" y="33"/>
                    </a:cubicBezTo>
                    <a:cubicBezTo>
                      <a:pt x="25" y="36"/>
                      <a:pt x="25" y="36"/>
                      <a:pt x="25" y="36"/>
                    </a:cubicBezTo>
                    <a:cubicBezTo>
                      <a:pt x="26" y="35"/>
                      <a:pt x="26" y="35"/>
                      <a:pt x="26" y="35"/>
                    </a:cubicBezTo>
                    <a:cubicBezTo>
                      <a:pt x="21" y="30"/>
                      <a:pt x="21" y="30"/>
                      <a:pt x="21" y="30"/>
                    </a:cubicBezTo>
                    <a:cubicBezTo>
                      <a:pt x="21" y="28"/>
                      <a:pt x="21" y="28"/>
                      <a:pt x="21" y="28"/>
                    </a:cubicBezTo>
                    <a:cubicBezTo>
                      <a:pt x="23" y="30"/>
                      <a:pt x="23" y="30"/>
                      <a:pt x="23" y="30"/>
                    </a:cubicBezTo>
                    <a:cubicBezTo>
                      <a:pt x="24" y="28"/>
                      <a:pt x="24" y="28"/>
                      <a:pt x="24" y="28"/>
                    </a:cubicBezTo>
                    <a:cubicBezTo>
                      <a:pt x="21" y="25"/>
                      <a:pt x="21" y="25"/>
                      <a:pt x="21" y="25"/>
                    </a:cubicBezTo>
                    <a:cubicBezTo>
                      <a:pt x="21" y="23"/>
                      <a:pt x="21" y="23"/>
                      <a:pt x="21" y="23"/>
                    </a:cubicBezTo>
                    <a:cubicBezTo>
                      <a:pt x="22" y="23"/>
                      <a:pt x="23" y="23"/>
                      <a:pt x="24" y="22"/>
                    </a:cubicBezTo>
                    <a:cubicBezTo>
                      <a:pt x="25" y="24"/>
                      <a:pt x="25" y="24"/>
                      <a:pt x="25" y="24"/>
                    </a:cubicBezTo>
                    <a:cubicBezTo>
                      <a:pt x="25" y="28"/>
                      <a:pt x="25" y="28"/>
                      <a:pt x="25" y="28"/>
                    </a:cubicBezTo>
                    <a:cubicBezTo>
                      <a:pt x="27" y="28"/>
                      <a:pt x="27" y="28"/>
                      <a:pt x="27" y="28"/>
                    </a:cubicBezTo>
                    <a:cubicBezTo>
                      <a:pt x="27" y="26"/>
                      <a:pt x="27" y="26"/>
                      <a:pt x="27" y="26"/>
                    </a:cubicBezTo>
                    <a:cubicBezTo>
                      <a:pt x="28" y="27"/>
                      <a:pt x="28" y="27"/>
                      <a:pt x="28" y="27"/>
                    </a:cubicBezTo>
                    <a:cubicBezTo>
                      <a:pt x="28" y="34"/>
                      <a:pt x="28" y="34"/>
                      <a:pt x="28" y="34"/>
                    </a:cubicBezTo>
                    <a:cubicBezTo>
                      <a:pt x="31" y="34"/>
                      <a:pt x="31" y="34"/>
                      <a:pt x="31" y="34"/>
                    </a:cubicBezTo>
                    <a:cubicBezTo>
                      <a:pt x="31" y="29"/>
                      <a:pt x="31" y="29"/>
                      <a:pt x="31" y="29"/>
                    </a:cubicBezTo>
                    <a:cubicBezTo>
                      <a:pt x="34" y="32"/>
                      <a:pt x="34" y="32"/>
                      <a:pt x="34" y="32"/>
                    </a:cubicBezTo>
                    <a:cubicBezTo>
                      <a:pt x="35" y="30"/>
                      <a:pt x="35" y="30"/>
                      <a:pt x="35" y="30"/>
                    </a:cubicBezTo>
                    <a:cubicBezTo>
                      <a:pt x="32" y="27"/>
                      <a:pt x="32" y="27"/>
                      <a:pt x="32" y="27"/>
                    </a:cubicBezTo>
                    <a:cubicBezTo>
                      <a:pt x="37" y="27"/>
                      <a:pt x="37" y="27"/>
                      <a:pt x="37" y="27"/>
                    </a:cubicBezTo>
                    <a:cubicBezTo>
                      <a:pt x="37" y="25"/>
                      <a:pt x="37" y="25"/>
                      <a:pt x="37" y="25"/>
                    </a:cubicBezTo>
                    <a:cubicBezTo>
                      <a:pt x="30" y="25"/>
                      <a:pt x="30" y="25"/>
                      <a:pt x="30" y="25"/>
                    </a:cubicBezTo>
                    <a:cubicBezTo>
                      <a:pt x="29" y="24"/>
                      <a:pt x="29" y="24"/>
                      <a:pt x="29" y="24"/>
                    </a:cubicBezTo>
                    <a:cubicBezTo>
                      <a:pt x="31" y="24"/>
                      <a:pt x="31" y="24"/>
                      <a:pt x="31" y="24"/>
                    </a:cubicBezTo>
                    <a:cubicBezTo>
                      <a:pt x="31" y="22"/>
                      <a:pt x="31" y="22"/>
                      <a:pt x="31" y="22"/>
                    </a:cubicBezTo>
                    <a:cubicBezTo>
                      <a:pt x="27" y="22"/>
                      <a:pt x="27" y="22"/>
                      <a:pt x="27" y="22"/>
                    </a:cubicBezTo>
                    <a:cubicBezTo>
                      <a:pt x="25" y="21"/>
                      <a:pt x="25" y="21"/>
                      <a:pt x="25" y="21"/>
                    </a:cubicBezTo>
                    <a:cubicBezTo>
                      <a:pt x="26" y="20"/>
                      <a:pt x="26" y="19"/>
                      <a:pt x="26" y="18"/>
                    </a:cubicBezTo>
                    <a:cubicBezTo>
                      <a:pt x="28" y="18"/>
                      <a:pt x="28" y="18"/>
                      <a:pt x="28" y="18"/>
                    </a:cubicBezTo>
                    <a:cubicBezTo>
                      <a:pt x="31" y="21"/>
                      <a:pt x="31" y="21"/>
                      <a:pt x="31" y="21"/>
                    </a:cubicBezTo>
                    <a:cubicBezTo>
                      <a:pt x="33" y="19"/>
                      <a:pt x="33" y="19"/>
                      <a:pt x="33" y="19"/>
                    </a:cubicBezTo>
                    <a:cubicBezTo>
                      <a:pt x="32" y="18"/>
                      <a:pt x="32" y="18"/>
                      <a:pt x="32" y="18"/>
                    </a:cubicBezTo>
                    <a:cubicBezTo>
                      <a:pt x="33" y="18"/>
                      <a:pt x="33" y="18"/>
                      <a:pt x="33" y="18"/>
                    </a:cubicBezTo>
                    <a:cubicBezTo>
                      <a:pt x="38" y="23"/>
                      <a:pt x="38" y="23"/>
                      <a:pt x="38" y="23"/>
                    </a:cubicBezTo>
                    <a:cubicBezTo>
                      <a:pt x="40" y="22"/>
                      <a:pt x="40" y="22"/>
                      <a:pt x="40" y="22"/>
                    </a:cubicBezTo>
                    <a:cubicBezTo>
                      <a:pt x="36" y="18"/>
                      <a:pt x="36" y="18"/>
                      <a:pt x="36" y="18"/>
                    </a:cubicBezTo>
                    <a:cubicBezTo>
                      <a:pt x="39" y="18"/>
                      <a:pt x="39" y="18"/>
                      <a:pt x="39" y="18"/>
                    </a:cubicBezTo>
                    <a:cubicBezTo>
                      <a:pt x="37" y="17"/>
                      <a:pt x="36" y="16"/>
                      <a:pt x="34" y="15"/>
                    </a:cubicBezTo>
                    <a:close/>
                  </a:path>
                </a:pathLst>
              </a:custGeom>
              <a:grpFill/>
              <a:ln>
                <a:noFill/>
              </a:ln>
            </p:spPr>
            <p:txBody>
              <a:bodyPr anchor="ctr"/>
              <a:lstStyle/>
              <a:p>
                <a:pPr algn="ctr"/>
                <a:endParaRPr>
                  <a:cs typeface="+mn-ea"/>
                  <a:sym typeface="+mn-lt"/>
                </a:endParaRPr>
              </a:p>
            </p:txBody>
          </p:sp>
          <p:sp>
            <p:nvSpPr>
              <p:cNvPr id="90" name="Freeform: Shape 117"/>
              <p:cNvSpPr>
                <a:spLocks/>
              </p:cNvSpPr>
              <p:nvPr/>
            </p:nvSpPr>
            <p:spPr bwMode="auto">
              <a:xfrm>
                <a:off x="3329114" y="1475919"/>
                <a:ext cx="115189" cy="113963"/>
              </a:xfrm>
              <a:custGeom>
                <a:avLst/>
                <a:gdLst>
                  <a:gd name="T0" fmla="*/ 25 w 26"/>
                  <a:gd name="T1" fmla="*/ 10 h 26"/>
                  <a:gd name="T2" fmla="*/ 20 w 26"/>
                  <a:gd name="T3" fmla="*/ 12 h 26"/>
                  <a:gd name="T4" fmla="*/ 18 w 26"/>
                  <a:gd name="T5" fmla="*/ 12 h 26"/>
                  <a:gd name="T6" fmla="*/ 17 w 26"/>
                  <a:gd name="T7" fmla="*/ 10 h 26"/>
                  <a:gd name="T8" fmla="*/ 18 w 26"/>
                  <a:gd name="T9" fmla="*/ 8 h 26"/>
                  <a:gd name="T10" fmla="*/ 24 w 26"/>
                  <a:gd name="T11" fmla="*/ 6 h 26"/>
                  <a:gd name="T12" fmla="*/ 21 w 26"/>
                  <a:gd name="T13" fmla="*/ 3 h 26"/>
                  <a:gd name="T14" fmla="*/ 18 w 26"/>
                  <a:gd name="T15" fmla="*/ 2 h 26"/>
                  <a:gd name="T16" fmla="*/ 17 w 26"/>
                  <a:gd name="T17" fmla="*/ 6 h 26"/>
                  <a:gd name="T18" fmla="*/ 15 w 26"/>
                  <a:gd name="T19" fmla="*/ 10 h 26"/>
                  <a:gd name="T20" fmla="*/ 15 w 26"/>
                  <a:gd name="T21" fmla="*/ 6 h 26"/>
                  <a:gd name="T22" fmla="*/ 13 w 26"/>
                  <a:gd name="T23" fmla="*/ 5 h 26"/>
                  <a:gd name="T24" fmla="*/ 13 w 26"/>
                  <a:gd name="T25" fmla="*/ 3 h 26"/>
                  <a:gd name="T26" fmla="*/ 12 w 26"/>
                  <a:gd name="T27" fmla="*/ 3 h 26"/>
                  <a:gd name="T28" fmla="*/ 12 w 26"/>
                  <a:gd name="T29" fmla="*/ 5 h 26"/>
                  <a:gd name="T30" fmla="*/ 10 w 26"/>
                  <a:gd name="T31" fmla="*/ 6 h 26"/>
                  <a:gd name="T32" fmla="*/ 10 w 26"/>
                  <a:gd name="T33" fmla="*/ 10 h 26"/>
                  <a:gd name="T34" fmla="*/ 8 w 26"/>
                  <a:gd name="T35" fmla="*/ 6 h 26"/>
                  <a:gd name="T36" fmla="*/ 7 w 26"/>
                  <a:gd name="T37" fmla="*/ 2 h 26"/>
                  <a:gd name="T38" fmla="*/ 4 w 26"/>
                  <a:gd name="T39" fmla="*/ 3 h 26"/>
                  <a:gd name="T40" fmla="*/ 2 w 26"/>
                  <a:gd name="T41" fmla="*/ 6 h 26"/>
                  <a:gd name="T42" fmla="*/ 7 w 26"/>
                  <a:gd name="T43" fmla="*/ 8 h 26"/>
                  <a:gd name="T44" fmla="*/ 8 w 26"/>
                  <a:gd name="T45" fmla="*/ 10 h 26"/>
                  <a:gd name="T46" fmla="*/ 7 w 26"/>
                  <a:gd name="T47" fmla="*/ 12 h 26"/>
                  <a:gd name="T48" fmla="*/ 5 w 26"/>
                  <a:gd name="T49" fmla="*/ 12 h 26"/>
                  <a:gd name="T50" fmla="*/ 0 w 26"/>
                  <a:gd name="T51" fmla="*/ 10 h 26"/>
                  <a:gd name="T52" fmla="*/ 0 w 26"/>
                  <a:gd name="T53" fmla="*/ 14 h 26"/>
                  <a:gd name="T54" fmla="*/ 1 w 26"/>
                  <a:gd name="T55" fmla="*/ 17 h 26"/>
                  <a:gd name="T56" fmla="*/ 4 w 26"/>
                  <a:gd name="T57" fmla="*/ 15 h 26"/>
                  <a:gd name="T58" fmla="*/ 9 w 26"/>
                  <a:gd name="T59" fmla="*/ 14 h 26"/>
                  <a:gd name="T60" fmla="*/ 6 w 26"/>
                  <a:gd name="T61" fmla="*/ 16 h 26"/>
                  <a:gd name="T62" fmla="*/ 6 w 26"/>
                  <a:gd name="T63" fmla="*/ 18 h 26"/>
                  <a:gd name="T64" fmla="*/ 5 w 26"/>
                  <a:gd name="T65" fmla="*/ 20 h 26"/>
                  <a:gd name="T66" fmla="*/ 6 w 26"/>
                  <a:gd name="T67" fmla="*/ 21 h 26"/>
                  <a:gd name="T68" fmla="*/ 7 w 26"/>
                  <a:gd name="T69" fmla="*/ 19 h 26"/>
                  <a:gd name="T70" fmla="*/ 9 w 26"/>
                  <a:gd name="T71" fmla="*/ 20 h 26"/>
                  <a:gd name="T72" fmla="*/ 12 w 26"/>
                  <a:gd name="T73" fmla="*/ 17 h 26"/>
                  <a:gd name="T74" fmla="*/ 11 w 26"/>
                  <a:gd name="T75" fmla="*/ 21 h 26"/>
                  <a:gd name="T76" fmla="*/ 9 w 26"/>
                  <a:gd name="T77" fmla="*/ 25 h 26"/>
                  <a:gd name="T78" fmla="*/ 12 w 26"/>
                  <a:gd name="T79" fmla="*/ 26 h 26"/>
                  <a:gd name="T80" fmla="*/ 16 w 26"/>
                  <a:gd name="T81" fmla="*/ 26 h 26"/>
                  <a:gd name="T82" fmla="*/ 13 w 26"/>
                  <a:gd name="T83" fmla="*/ 20 h 26"/>
                  <a:gd name="T84" fmla="*/ 13 w 26"/>
                  <a:gd name="T85" fmla="*/ 18 h 26"/>
                  <a:gd name="T86" fmla="*/ 16 w 26"/>
                  <a:gd name="T87" fmla="*/ 17 h 26"/>
                  <a:gd name="T88" fmla="*/ 17 w 26"/>
                  <a:gd name="T89" fmla="*/ 19 h 26"/>
                  <a:gd name="T90" fmla="*/ 19 w 26"/>
                  <a:gd name="T91" fmla="*/ 24 h 26"/>
                  <a:gd name="T92" fmla="*/ 22 w 26"/>
                  <a:gd name="T93" fmla="*/ 22 h 26"/>
                  <a:gd name="T94" fmla="*/ 24 w 26"/>
                  <a:gd name="T95" fmla="*/ 18 h 26"/>
                  <a:gd name="T96" fmla="*/ 19 w 26"/>
                  <a:gd name="T97" fmla="*/ 18 h 26"/>
                  <a:gd name="T98" fmla="*/ 16 w 26"/>
                  <a:gd name="T99" fmla="*/ 15 h 26"/>
                  <a:gd name="T100" fmla="*/ 20 w 26"/>
                  <a:gd name="T101" fmla="*/ 16 h 26"/>
                  <a:gd name="T102" fmla="*/ 21 w 26"/>
                  <a:gd name="T103" fmla="*/ 14 h 26"/>
                  <a:gd name="T104" fmla="*/ 23 w 26"/>
                  <a:gd name="T105"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6">
                    <a:moveTo>
                      <a:pt x="26" y="12"/>
                    </a:moveTo>
                    <a:cubicBezTo>
                      <a:pt x="23" y="12"/>
                      <a:pt x="23" y="12"/>
                      <a:pt x="23" y="12"/>
                    </a:cubicBezTo>
                    <a:cubicBezTo>
                      <a:pt x="25" y="10"/>
                      <a:pt x="25" y="10"/>
                      <a:pt x="25" y="10"/>
                    </a:cubicBezTo>
                    <a:cubicBezTo>
                      <a:pt x="24" y="9"/>
                      <a:pt x="24" y="9"/>
                      <a:pt x="24" y="9"/>
                    </a:cubicBezTo>
                    <a:cubicBezTo>
                      <a:pt x="21" y="12"/>
                      <a:pt x="21" y="12"/>
                      <a:pt x="21" y="12"/>
                    </a:cubicBezTo>
                    <a:cubicBezTo>
                      <a:pt x="20" y="12"/>
                      <a:pt x="20" y="12"/>
                      <a:pt x="20" y="12"/>
                    </a:cubicBezTo>
                    <a:cubicBezTo>
                      <a:pt x="21" y="12"/>
                      <a:pt x="21" y="12"/>
                      <a:pt x="21" y="12"/>
                    </a:cubicBezTo>
                    <a:cubicBezTo>
                      <a:pt x="20" y="11"/>
                      <a:pt x="20" y="11"/>
                      <a:pt x="20" y="11"/>
                    </a:cubicBezTo>
                    <a:cubicBezTo>
                      <a:pt x="18" y="12"/>
                      <a:pt x="18" y="12"/>
                      <a:pt x="18" y="12"/>
                    </a:cubicBezTo>
                    <a:cubicBezTo>
                      <a:pt x="17" y="12"/>
                      <a:pt x="17" y="12"/>
                      <a:pt x="17" y="12"/>
                    </a:cubicBezTo>
                    <a:cubicBezTo>
                      <a:pt x="16" y="12"/>
                      <a:pt x="16" y="11"/>
                      <a:pt x="16" y="11"/>
                    </a:cubicBezTo>
                    <a:cubicBezTo>
                      <a:pt x="17" y="10"/>
                      <a:pt x="17" y="10"/>
                      <a:pt x="17" y="10"/>
                    </a:cubicBezTo>
                    <a:cubicBezTo>
                      <a:pt x="19" y="10"/>
                      <a:pt x="19" y="10"/>
                      <a:pt x="19" y="10"/>
                    </a:cubicBezTo>
                    <a:cubicBezTo>
                      <a:pt x="19" y="8"/>
                      <a:pt x="19" y="8"/>
                      <a:pt x="19" y="8"/>
                    </a:cubicBezTo>
                    <a:cubicBezTo>
                      <a:pt x="18" y="8"/>
                      <a:pt x="18" y="8"/>
                      <a:pt x="18" y="8"/>
                    </a:cubicBezTo>
                    <a:cubicBezTo>
                      <a:pt x="19" y="8"/>
                      <a:pt x="19" y="8"/>
                      <a:pt x="19" y="8"/>
                    </a:cubicBezTo>
                    <a:cubicBezTo>
                      <a:pt x="24" y="8"/>
                      <a:pt x="24" y="8"/>
                      <a:pt x="24" y="8"/>
                    </a:cubicBezTo>
                    <a:cubicBezTo>
                      <a:pt x="24" y="6"/>
                      <a:pt x="24" y="6"/>
                      <a:pt x="24" y="6"/>
                    </a:cubicBezTo>
                    <a:cubicBezTo>
                      <a:pt x="20" y="6"/>
                      <a:pt x="20" y="6"/>
                      <a:pt x="20" y="6"/>
                    </a:cubicBezTo>
                    <a:cubicBezTo>
                      <a:pt x="22" y="4"/>
                      <a:pt x="22" y="4"/>
                      <a:pt x="22" y="4"/>
                    </a:cubicBezTo>
                    <a:cubicBezTo>
                      <a:pt x="21" y="3"/>
                      <a:pt x="21" y="3"/>
                      <a:pt x="21" y="3"/>
                    </a:cubicBezTo>
                    <a:cubicBezTo>
                      <a:pt x="19" y="5"/>
                      <a:pt x="19" y="5"/>
                      <a:pt x="19" y="5"/>
                    </a:cubicBezTo>
                    <a:cubicBezTo>
                      <a:pt x="19" y="2"/>
                      <a:pt x="19" y="2"/>
                      <a:pt x="19" y="2"/>
                    </a:cubicBezTo>
                    <a:cubicBezTo>
                      <a:pt x="18" y="2"/>
                      <a:pt x="18" y="2"/>
                      <a:pt x="18" y="2"/>
                    </a:cubicBezTo>
                    <a:cubicBezTo>
                      <a:pt x="18" y="7"/>
                      <a:pt x="18" y="7"/>
                      <a:pt x="18" y="7"/>
                    </a:cubicBezTo>
                    <a:cubicBezTo>
                      <a:pt x="17" y="7"/>
                      <a:pt x="17" y="7"/>
                      <a:pt x="17" y="7"/>
                    </a:cubicBezTo>
                    <a:cubicBezTo>
                      <a:pt x="17" y="6"/>
                      <a:pt x="17" y="6"/>
                      <a:pt x="17" y="6"/>
                    </a:cubicBezTo>
                    <a:cubicBezTo>
                      <a:pt x="16" y="6"/>
                      <a:pt x="16" y="6"/>
                      <a:pt x="16" y="6"/>
                    </a:cubicBezTo>
                    <a:cubicBezTo>
                      <a:pt x="16" y="9"/>
                      <a:pt x="16" y="9"/>
                      <a:pt x="16" y="9"/>
                    </a:cubicBezTo>
                    <a:cubicBezTo>
                      <a:pt x="15" y="10"/>
                      <a:pt x="15" y="10"/>
                      <a:pt x="15" y="10"/>
                    </a:cubicBezTo>
                    <a:cubicBezTo>
                      <a:pt x="14" y="10"/>
                      <a:pt x="14" y="9"/>
                      <a:pt x="13" y="9"/>
                    </a:cubicBezTo>
                    <a:cubicBezTo>
                      <a:pt x="13" y="8"/>
                      <a:pt x="13" y="8"/>
                      <a:pt x="13" y="8"/>
                    </a:cubicBezTo>
                    <a:cubicBezTo>
                      <a:pt x="15" y="6"/>
                      <a:pt x="15" y="6"/>
                      <a:pt x="15" y="6"/>
                    </a:cubicBezTo>
                    <a:cubicBezTo>
                      <a:pt x="14" y="5"/>
                      <a:pt x="14" y="5"/>
                      <a:pt x="14" y="5"/>
                    </a:cubicBezTo>
                    <a:cubicBezTo>
                      <a:pt x="13" y="6"/>
                      <a:pt x="13" y="6"/>
                      <a:pt x="13" y="6"/>
                    </a:cubicBezTo>
                    <a:cubicBezTo>
                      <a:pt x="13" y="5"/>
                      <a:pt x="13" y="5"/>
                      <a:pt x="13" y="5"/>
                    </a:cubicBezTo>
                    <a:cubicBezTo>
                      <a:pt x="17" y="2"/>
                      <a:pt x="17" y="2"/>
                      <a:pt x="17" y="2"/>
                    </a:cubicBezTo>
                    <a:cubicBezTo>
                      <a:pt x="16" y="1"/>
                      <a:pt x="16" y="1"/>
                      <a:pt x="16" y="1"/>
                    </a:cubicBezTo>
                    <a:cubicBezTo>
                      <a:pt x="13" y="3"/>
                      <a:pt x="13" y="3"/>
                      <a:pt x="13" y="3"/>
                    </a:cubicBezTo>
                    <a:cubicBezTo>
                      <a:pt x="13" y="0"/>
                      <a:pt x="13" y="0"/>
                      <a:pt x="13" y="0"/>
                    </a:cubicBezTo>
                    <a:cubicBezTo>
                      <a:pt x="12" y="0"/>
                      <a:pt x="12" y="0"/>
                      <a:pt x="12" y="0"/>
                    </a:cubicBezTo>
                    <a:cubicBezTo>
                      <a:pt x="12" y="3"/>
                      <a:pt x="12" y="3"/>
                      <a:pt x="12" y="3"/>
                    </a:cubicBezTo>
                    <a:cubicBezTo>
                      <a:pt x="10" y="1"/>
                      <a:pt x="10" y="1"/>
                      <a:pt x="10" y="1"/>
                    </a:cubicBezTo>
                    <a:cubicBezTo>
                      <a:pt x="9" y="2"/>
                      <a:pt x="9" y="2"/>
                      <a:pt x="9" y="2"/>
                    </a:cubicBezTo>
                    <a:cubicBezTo>
                      <a:pt x="12" y="5"/>
                      <a:pt x="12" y="5"/>
                      <a:pt x="12" y="5"/>
                    </a:cubicBezTo>
                    <a:cubicBezTo>
                      <a:pt x="12" y="6"/>
                      <a:pt x="12" y="6"/>
                      <a:pt x="12" y="6"/>
                    </a:cubicBezTo>
                    <a:cubicBezTo>
                      <a:pt x="11" y="5"/>
                      <a:pt x="11" y="5"/>
                      <a:pt x="11" y="5"/>
                    </a:cubicBezTo>
                    <a:cubicBezTo>
                      <a:pt x="10" y="6"/>
                      <a:pt x="10" y="6"/>
                      <a:pt x="10" y="6"/>
                    </a:cubicBezTo>
                    <a:cubicBezTo>
                      <a:pt x="12" y="8"/>
                      <a:pt x="12" y="8"/>
                      <a:pt x="12" y="8"/>
                    </a:cubicBezTo>
                    <a:cubicBezTo>
                      <a:pt x="12" y="9"/>
                      <a:pt x="12" y="9"/>
                      <a:pt x="12" y="9"/>
                    </a:cubicBezTo>
                    <a:cubicBezTo>
                      <a:pt x="11" y="9"/>
                      <a:pt x="11" y="10"/>
                      <a:pt x="10" y="10"/>
                    </a:cubicBezTo>
                    <a:cubicBezTo>
                      <a:pt x="9" y="9"/>
                      <a:pt x="9" y="9"/>
                      <a:pt x="9" y="9"/>
                    </a:cubicBezTo>
                    <a:cubicBezTo>
                      <a:pt x="9" y="6"/>
                      <a:pt x="9" y="6"/>
                      <a:pt x="9" y="6"/>
                    </a:cubicBezTo>
                    <a:cubicBezTo>
                      <a:pt x="8" y="6"/>
                      <a:pt x="8" y="6"/>
                      <a:pt x="8" y="6"/>
                    </a:cubicBezTo>
                    <a:cubicBezTo>
                      <a:pt x="8" y="7"/>
                      <a:pt x="8" y="7"/>
                      <a:pt x="8" y="7"/>
                    </a:cubicBezTo>
                    <a:cubicBezTo>
                      <a:pt x="7" y="7"/>
                      <a:pt x="7" y="7"/>
                      <a:pt x="7" y="7"/>
                    </a:cubicBezTo>
                    <a:cubicBezTo>
                      <a:pt x="7" y="2"/>
                      <a:pt x="7" y="2"/>
                      <a:pt x="7" y="2"/>
                    </a:cubicBezTo>
                    <a:cubicBezTo>
                      <a:pt x="6" y="2"/>
                      <a:pt x="6" y="2"/>
                      <a:pt x="6" y="2"/>
                    </a:cubicBezTo>
                    <a:cubicBezTo>
                      <a:pt x="6" y="5"/>
                      <a:pt x="6" y="5"/>
                      <a:pt x="6" y="5"/>
                    </a:cubicBezTo>
                    <a:cubicBezTo>
                      <a:pt x="4" y="3"/>
                      <a:pt x="4" y="3"/>
                      <a:pt x="4" y="3"/>
                    </a:cubicBezTo>
                    <a:cubicBezTo>
                      <a:pt x="3" y="4"/>
                      <a:pt x="3" y="4"/>
                      <a:pt x="3" y="4"/>
                    </a:cubicBezTo>
                    <a:cubicBezTo>
                      <a:pt x="5" y="6"/>
                      <a:pt x="5" y="6"/>
                      <a:pt x="5" y="6"/>
                    </a:cubicBezTo>
                    <a:cubicBezTo>
                      <a:pt x="2" y="6"/>
                      <a:pt x="2" y="6"/>
                      <a:pt x="2" y="6"/>
                    </a:cubicBezTo>
                    <a:cubicBezTo>
                      <a:pt x="2" y="8"/>
                      <a:pt x="2" y="8"/>
                      <a:pt x="2" y="8"/>
                    </a:cubicBezTo>
                    <a:cubicBezTo>
                      <a:pt x="6" y="8"/>
                      <a:pt x="6" y="8"/>
                      <a:pt x="6" y="8"/>
                    </a:cubicBezTo>
                    <a:cubicBezTo>
                      <a:pt x="7" y="8"/>
                      <a:pt x="7" y="8"/>
                      <a:pt x="7" y="8"/>
                    </a:cubicBezTo>
                    <a:cubicBezTo>
                      <a:pt x="6" y="8"/>
                      <a:pt x="6" y="8"/>
                      <a:pt x="6" y="8"/>
                    </a:cubicBezTo>
                    <a:cubicBezTo>
                      <a:pt x="6" y="10"/>
                      <a:pt x="6" y="10"/>
                      <a:pt x="6" y="10"/>
                    </a:cubicBezTo>
                    <a:cubicBezTo>
                      <a:pt x="8" y="10"/>
                      <a:pt x="8" y="10"/>
                      <a:pt x="8" y="10"/>
                    </a:cubicBezTo>
                    <a:cubicBezTo>
                      <a:pt x="9" y="11"/>
                      <a:pt x="9" y="11"/>
                      <a:pt x="9" y="11"/>
                    </a:cubicBezTo>
                    <a:cubicBezTo>
                      <a:pt x="9" y="11"/>
                      <a:pt x="9" y="12"/>
                      <a:pt x="9" y="12"/>
                    </a:cubicBezTo>
                    <a:cubicBezTo>
                      <a:pt x="7" y="12"/>
                      <a:pt x="7" y="12"/>
                      <a:pt x="7" y="12"/>
                    </a:cubicBezTo>
                    <a:cubicBezTo>
                      <a:pt x="5" y="11"/>
                      <a:pt x="5" y="11"/>
                      <a:pt x="5" y="11"/>
                    </a:cubicBezTo>
                    <a:cubicBezTo>
                      <a:pt x="4" y="12"/>
                      <a:pt x="4" y="12"/>
                      <a:pt x="4" y="12"/>
                    </a:cubicBezTo>
                    <a:cubicBezTo>
                      <a:pt x="5" y="12"/>
                      <a:pt x="5" y="12"/>
                      <a:pt x="5" y="12"/>
                    </a:cubicBezTo>
                    <a:cubicBezTo>
                      <a:pt x="4" y="12"/>
                      <a:pt x="4" y="12"/>
                      <a:pt x="4" y="12"/>
                    </a:cubicBezTo>
                    <a:cubicBezTo>
                      <a:pt x="1" y="9"/>
                      <a:pt x="1" y="9"/>
                      <a:pt x="1" y="9"/>
                    </a:cubicBezTo>
                    <a:cubicBezTo>
                      <a:pt x="0" y="10"/>
                      <a:pt x="0" y="10"/>
                      <a:pt x="0" y="10"/>
                    </a:cubicBezTo>
                    <a:cubicBezTo>
                      <a:pt x="2" y="12"/>
                      <a:pt x="2" y="12"/>
                      <a:pt x="2" y="12"/>
                    </a:cubicBezTo>
                    <a:cubicBezTo>
                      <a:pt x="0" y="12"/>
                      <a:pt x="0" y="12"/>
                      <a:pt x="0" y="12"/>
                    </a:cubicBezTo>
                    <a:cubicBezTo>
                      <a:pt x="0" y="14"/>
                      <a:pt x="0" y="14"/>
                      <a:pt x="0" y="14"/>
                    </a:cubicBezTo>
                    <a:cubicBezTo>
                      <a:pt x="2" y="14"/>
                      <a:pt x="2" y="14"/>
                      <a:pt x="2" y="14"/>
                    </a:cubicBezTo>
                    <a:cubicBezTo>
                      <a:pt x="0" y="16"/>
                      <a:pt x="0" y="16"/>
                      <a:pt x="0" y="16"/>
                    </a:cubicBezTo>
                    <a:cubicBezTo>
                      <a:pt x="1" y="17"/>
                      <a:pt x="1" y="17"/>
                      <a:pt x="1" y="17"/>
                    </a:cubicBezTo>
                    <a:cubicBezTo>
                      <a:pt x="4" y="14"/>
                      <a:pt x="4" y="14"/>
                      <a:pt x="4" y="14"/>
                    </a:cubicBezTo>
                    <a:cubicBezTo>
                      <a:pt x="5" y="14"/>
                      <a:pt x="5" y="14"/>
                      <a:pt x="5" y="14"/>
                    </a:cubicBezTo>
                    <a:cubicBezTo>
                      <a:pt x="4" y="15"/>
                      <a:pt x="4" y="15"/>
                      <a:pt x="4" y="15"/>
                    </a:cubicBezTo>
                    <a:cubicBezTo>
                      <a:pt x="5" y="16"/>
                      <a:pt x="5" y="16"/>
                      <a:pt x="5" y="16"/>
                    </a:cubicBezTo>
                    <a:cubicBezTo>
                      <a:pt x="7" y="14"/>
                      <a:pt x="7" y="14"/>
                      <a:pt x="7" y="14"/>
                    </a:cubicBezTo>
                    <a:cubicBezTo>
                      <a:pt x="9" y="14"/>
                      <a:pt x="9" y="14"/>
                      <a:pt x="9" y="14"/>
                    </a:cubicBezTo>
                    <a:cubicBezTo>
                      <a:pt x="9" y="14"/>
                      <a:pt x="9" y="15"/>
                      <a:pt x="9" y="15"/>
                    </a:cubicBezTo>
                    <a:cubicBezTo>
                      <a:pt x="8" y="16"/>
                      <a:pt x="8" y="16"/>
                      <a:pt x="8" y="16"/>
                    </a:cubicBezTo>
                    <a:cubicBezTo>
                      <a:pt x="6" y="16"/>
                      <a:pt x="6" y="16"/>
                      <a:pt x="6" y="16"/>
                    </a:cubicBezTo>
                    <a:cubicBezTo>
                      <a:pt x="6" y="18"/>
                      <a:pt x="6" y="18"/>
                      <a:pt x="6" y="18"/>
                    </a:cubicBezTo>
                    <a:cubicBezTo>
                      <a:pt x="7" y="18"/>
                      <a:pt x="7" y="18"/>
                      <a:pt x="7" y="18"/>
                    </a:cubicBezTo>
                    <a:cubicBezTo>
                      <a:pt x="6" y="18"/>
                      <a:pt x="6" y="18"/>
                      <a:pt x="6" y="18"/>
                    </a:cubicBezTo>
                    <a:cubicBezTo>
                      <a:pt x="2" y="18"/>
                      <a:pt x="2" y="18"/>
                      <a:pt x="2" y="18"/>
                    </a:cubicBezTo>
                    <a:cubicBezTo>
                      <a:pt x="2" y="20"/>
                      <a:pt x="2" y="20"/>
                      <a:pt x="2" y="20"/>
                    </a:cubicBezTo>
                    <a:cubicBezTo>
                      <a:pt x="5" y="20"/>
                      <a:pt x="5" y="20"/>
                      <a:pt x="5" y="20"/>
                    </a:cubicBezTo>
                    <a:cubicBezTo>
                      <a:pt x="3" y="22"/>
                      <a:pt x="3" y="22"/>
                      <a:pt x="3" y="22"/>
                    </a:cubicBezTo>
                    <a:cubicBezTo>
                      <a:pt x="4" y="23"/>
                      <a:pt x="4" y="23"/>
                      <a:pt x="4" y="23"/>
                    </a:cubicBezTo>
                    <a:cubicBezTo>
                      <a:pt x="6" y="21"/>
                      <a:pt x="6" y="21"/>
                      <a:pt x="6" y="21"/>
                    </a:cubicBezTo>
                    <a:cubicBezTo>
                      <a:pt x="6" y="24"/>
                      <a:pt x="6" y="24"/>
                      <a:pt x="6" y="24"/>
                    </a:cubicBezTo>
                    <a:cubicBezTo>
                      <a:pt x="7" y="24"/>
                      <a:pt x="7" y="24"/>
                      <a:pt x="7" y="24"/>
                    </a:cubicBezTo>
                    <a:cubicBezTo>
                      <a:pt x="7" y="19"/>
                      <a:pt x="7" y="19"/>
                      <a:pt x="7" y="19"/>
                    </a:cubicBezTo>
                    <a:cubicBezTo>
                      <a:pt x="8" y="19"/>
                      <a:pt x="8" y="19"/>
                      <a:pt x="8" y="19"/>
                    </a:cubicBezTo>
                    <a:cubicBezTo>
                      <a:pt x="8" y="20"/>
                      <a:pt x="8" y="20"/>
                      <a:pt x="8" y="20"/>
                    </a:cubicBezTo>
                    <a:cubicBezTo>
                      <a:pt x="9" y="20"/>
                      <a:pt x="9" y="20"/>
                      <a:pt x="9" y="20"/>
                    </a:cubicBezTo>
                    <a:cubicBezTo>
                      <a:pt x="9" y="17"/>
                      <a:pt x="9" y="17"/>
                      <a:pt x="9" y="17"/>
                    </a:cubicBezTo>
                    <a:cubicBezTo>
                      <a:pt x="10" y="16"/>
                      <a:pt x="10" y="16"/>
                      <a:pt x="10" y="16"/>
                    </a:cubicBezTo>
                    <a:cubicBezTo>
                      <a:pt x="11" y="17"/>
                      <a:pt x="11" y="17"/>
                      <a:pt x="12" y="17"/>
                    </a:cubicBezTo>
                    <a:cubicBezTo>
                      <a:pt x="12" y="18"/>
                      <a:pt x="12" y="18"/>
                      <a:pt x="12" y="18"/>
                    </a:cubicBezTo>
                    <a:cubicBezTo>
                      <a:pt x="10" y="20"/>
                      <a:pt x="10" y="20"/>
                      <a:pt x="10" y="20"/>
                    </a:cubicBezTo>
                    <a:cubicBezTo>
                      <a:pt x="11" y="21"/>
                      <a:pt x="11" y="21"/>
                      <a:pt x="11" y="21"/>
                    </a:cubicBezTo>
                    <a:cubicBezTo>
                      <a:pt x="12" y="20"/>
                      <a:pt x="12" y="20"/>
                      <a:pt x="12" y="20"/>
                    </a:cubicBezTo>
                    <a:cubicBezTo>
                      <a:pt x="12" y="21"/>
                      <a:pt x="12" y="21"/>
                      <a:pt x="12" y="21"/>
                    </a:cubicBezTo>
                    <a:cubicBezTo>
                      <a:pt x="9" y="25"/>
                      <a:pt x="9" y="25"/>
                      <a:pt x="9" y="25"/>
                    </a:cubicBezTo>
                    <a:cubicBezTo>
                      <a:pt x="10" y="26"/>
                      <a:pt x="10" y="26"/>
                      <a:pt x="10" y="26"/>
                    </a:cubicBezTo>
                    <a:cubicBezTo>
                      <a:pt x="12" y="23"/>
                      <a:pt x="12" y="23"/>
                      <a:pt x="12" y="23"/>
                    </a:cubicBezTo>
                    <a:cubicBezTo>
                      <a:pt x="12" y="26"/>
                      <a:pt x="12" y="26"/>
                      <a:pt x="12" y="26"/>
                    </a:cubicBezTo>
                    <a:cubicBezTo>
                      <a:pt x="13" y="26"/>
                      <a:pt x="13" y="26"/>
                      <a:pt x="13" y="26"/>
                    </a:cubicBezTo>
                    <a:cubicBezTo>
                      <a:pt x="13" y="23"/>
                      <a:pt x="13" y="23"/>
                      <a:pt x="13" y="23"/>
                    </a:cubicBezTo>
                    <a:cubicBezTo>
                      <a:pt x="16" y="26"/>
                      <a:pt x="16" y="26"/>
                      <a:pt x="16" y="26"/>
                    </a:cubicBezTo>
                    <a:cubicBezTo>
                      <a:pt x="17" y="25"/>
                      <a:pt x="17" y="25"/>
                      <a:pt x="17" y="25"/>
                    </a:cubicBezTo>
                    <a:cubicBezTo>
                      <a:pt x="13" y="21"/>
                      <a:pt x="13" y="21"/>
                      <a:pt x="13" y="21"/>
                    </a:cubicBezTo>
                    <a:cubicBezTo>
                      <a:pt x="13" y="20"/>
                      <a:pt x="13" y="20"/>
                      <a:pt x="13" y="20"/>
                    </a:cubicBezTo>
                    <a:cubicBezTo>
                      <a:pt x="14" y="21"/>
                      <a:pt x="14" y="21"/>
                      <a:pt x="14" y="21"/>
                    </a:cubicBezTo>
                    <a:cubicBezTo>
                      <a:pt x="15" y="20"/>
                      <a:pt x="15" y="20"/>
                      <a:pt x="15" y="20"/>
                    </a:cubicBezTo>
                    <a:cubicBezTo>
                      <a:pt x="13" y="18"/>
                      <a:pt x="13" y="18"/>
                      <a:pt x="13" y="18"/>
                    </a:cubicBezTo>
                    <a:cubicBezTo>
                      <a:pt x="13" y="17"/>
                      <a:pt x="13" y="17"/>
                      <a:pt x="13" y="17"/>
                    </a:cubicBezTo>
                    <a:cubicBezTo>
                      <a:pt x="14" y="17"/>
                      <a:pt x="14" y="17"/>
                      <a:pt x="15" y="16"/>
                    </a:cubicBezTo>
                    <a:cubicBezTo>
                      <a:pt x="16" y="17"/>
                      <a:pt x="16" y="17"/>
                      <a:pt x="16" y="17"/>
                    </a:cubicBezTo>
                    <a:cubicBezTo>
                      <a:pt x="16" y="20"/>
                      <a:pt x="16" y="20"/>
                      <a:pt x="16" y="20"/>
                    </a:cubicBezTo>
                    <a:cubicBezTo>
                      <a:pt x="17" y="20"/>
                      <a:pt x="17" y="20"/>
                      <a:pt x="17" y="20"/>
                    </a:cubicBezTo>
                    <a:cubicBezTo>
                      <a:pt x="17" y="19"/>
                      <a:pt x="17" y="19"/>
                      <a:pt x="17" y="19"/>
                    </a:cubicBezTo>
                    <a:cubicBezTo>
                      <a:pt x="18" y="19"/>
                      <a:pt x="18" y="19"/>
                      <a:pt x="18" y="19"/>
                    </a:cubicBezTo>
                    <a:cubicBezTo>
                      <a:pt x="18" y="24"/>
                      <a:pt x="18" y="24"/>
                      <a:pt x="18" y="24"/>
                    </a:cubicBezTo>
                    <a:cubicBezTo>
                      <a:pt x="19" y="24"/>
                      <a:pt x="19" y="24"/>
                      <a:pt x="19" y="24"/>
                    </a:cubicBezTo>
                    <a:cubicBezTo>
                      <a:pt x="19" y="21"/>
                      <a:pt x="19" y="21"/>
                      <a:pt x="19" y="21"/>
                    </a:cubicBezTo>
                    <a:cubicBezTo>
                      <a:pt x="21" y="23"/>
                      <a:pt x="21" y="23"/>
                      <a:pt x="21" y="23"/>
                    </a:cubicBezTo>
                    <a:cubicBezTo>
                      <a:pt x="22" y="22"/>
                      <a:pt x="22" y="22"/>
                      <a:pt x="22" y="22"/>
                    </a:cubicBezTo>
                    <a:cubicBezTo>
                      <a:pt x="20" y="20"/>
                      <a:pt x="20" y="20"/>
                      <a:pt x="20" y="20"/>
                    </a:cubicBezTo>
                    <a:cubicBezTo>
                      <a:pt x="24" y="20"/>
                      <a:pt x="24" y="20"/>
                      <a:pt x="24" y="20"/>
                    </a:cubicBezTo>
                    <a:cubicBezTo>
                      <a:pt x="24" y="18"/>
                      <a:pt x="24" y="18"/>
                      <a:pt x="24" y="18"/>
                    </a:cubicBezTo>
                    <a:cubicBezTo>
                      <a:pt x="19" y="18"/>
                      <a:pt x="19" y="18"/>
                      <a:pt x="19" y="18"/>
                    </a:cubicBezTo>
                    <a:cubicBezTo>
                      <a:pt x="18" y="18"/>
                      <a:pt x="18" y="18"/>
                      <a:pt x="18" y="18"/>
                    </a:cubicBezTo>
                    <a:cubicBezTo>
                      <a:pt x="19" y="18"/>
                      <a:pt x="19" y="18"/>
                      <a:pt x="19" y="18"/>
                    </a:cubicBezTo>
                    <a:cubicBezTo>
                      <a:pt x="19" y="16"/>
                      <a:pt x="19" y="16"/>
                      <a:pt x="19" y="16"/>
                    </a:cubicBezTo>
                    <a:cubicBezTo>
                      <a:pt x="17" y="16"/>
                      <a:pt x="17" y="16"/>
                      <a:pt x="17" y="16"/>
                    </a:cubicBezTo>
                    <a:cubicBezTo>
                      <a:pt x="16" y="15"/>
                      <a:pt x="16" y="15"/>
                      <a:pt x="16" y="15"/>
                    </a:cubicBezTo>
                    <a:cubicBezTo>
                      <a:pt x="16" y="15"/>
                      <a:pt x="16" y="14"/>
                      <a:pt x="17" y="14"/>
                    </a:cubicBezTo>
                    <a:cubicBezTo>
                      <a:pt x="18" y="14"/>
                      <a:pt x="18" y="14"/>
                      <a:pt x="18" y="14"/>
                    </a:cubicBezTo>
                    <a:cubicBezTo>
                      <a:pt x="20" y="16"/>
                      <a:pt x="20" y="16"/>
                      <a:pt x="20" y="16"/>
                    </a:cubicBezTo>
                    <a:cubicBezTo>
                      <a:pt x="21" y="15"/>
                      <a:pt x="21" y="15"/>
                      <a:pt x="21" y="15"/>
                    </a:cubicBezTo>
                    <a:cubicBezTo>
                      <a:pt x="20" y="14"/>
                      <a:pt x="20" y="14"/>
                      <a:pt x="20" y="14"/>
                    </a:cubicBezTo>
                    <a:cubicBezTo>
                      <a:pt x="21" y="14"/>
                      <a:pt x="21" y="14"/>
                      <a:pt x="21" y="14"/>
                    </a:cubicBezTo>
                    <a:cubicBezTo>
                      <a:pt x="24" y="17"/>
                      <a:pt x="24" y="17"/>
                      <a:pt x="24" y="17"/>
                    </a:cubicBezTo>
                    <a:cubicBezTo>
                      <a:pt x="25" y="16"/>
                      <a:pt x="25" y="16"/>
                      <a:pt x="25" y="16"/>
                    </a:cubicBezTo>
                    <a:cubicBezTo>
                      <a:pt x="23" y="14"/>
                      <a:pt x="23" y="14"/>
                      <a:pt x="23" y="14"/>
                    </a:cubicBezTo>
                    <a:cubicBezTo>
                      <a:pt x="26" y="14"/>
                      <a:pt x="26" y="14"/>
                      <a:pt x="26" y="14"/>
                    </a:cubicBezTo>
                    <a:lnTo>
                      <a:pt x="26" y="12"/>
                    </a:lnTo>
                    <a:close/>
                  </a:path>
                </a:pathLst>
              </a:custGeom>
              <a:grpFill/>
              <a:ln>
                <a:noFill/>
              </a:ln>
            </p:spPr>
            <p:txBody>
              <a:bodyPr anchor="ctr"/>
              <a:lstStyle/>
              <a:p>
                <a:pPr algn="ctr"/>
                <a:endParaRPr>
                  <a:cs typeface="+mn-ea"/>
                  <a:sym typeface="+mn-lt"/>
                </a:endParaRPr>
              </a:p>
            </p:txBody>
          </p:sp>
          <p:sp>
            <p:nvSpPr>
              <p:cNvPr id="91" name="Freeform: Shape 118"/>
              <p:cNvSpPr>
                <a:spLocks/>
              </p:cNvSpPr>
              <p:nvPr/>
            </p:nvSpPr>
            <p:spPr bwMode="auto">
              <a:xfrm>
                <a:off x="4764072" y="3984339"/>
                <a:ext cx="278169" cy="136021"/>
              </a:xfrm>
              <a:custGeom>
                <a:avLst/>
                <a:gdLst>
                  <a:gd name="T0" fmla="*/ 54 w 63"/>
                  <a:gd name="T1" fmla="*/ 22 h 31"/>
                  <a:gd name="T2" fmla="*/ 63 w 63"/>
                  <a:gd name="T3" fmla="*/ 11 h 31"/>
                  <a:gd name="T4" fmla="*/ 54 w 63"/>
                  <a:gd name="T5" fmla="*/ 0 h 31"/>
                  <a:gd name="T6" fmla="*/ 54 w 63"/>
                  <a:gd name="T7" fmla="*/ 5 h 31"/>
                  <a:gd name="T8" fmla="*/ 58 w 63"/>
                  <a:gd name="T9" fmla="*/ 11 h 31"/>
                  <a:gd name="T10" fmla="*/ 54 w 63"/>
                  <a:gd name="T11" fmla="*/ 17 h 31"/>
                  <a:gd name="T12" fmla="*/ 54 w 63"/>
                  <a:gd name="T13" fmla="*/ 22 h 31"/>
                  <a:gd name="T14" fmla="*/ 26 w 63"/>
                  <a:gd name="T15" fmla="*/ 31 h 31"/>
                  <a:gd name="T16" fmla="*/ 47 w 63"/>
                  <a:gd name="T17" fmla="*/ 21 h 31"/>
                  <a:gd name="T18" fmla="*/ 52 w 63"/>
                  <a:gd name="T19" fmla="*/ 22 h 31"/>
                  <a:gd name="T20" fmla="*/ 54 w 63"/>
                  <a:gd name="T21" fmla="*/ 22 h 31"/>
                  <a:gd name="T22" fmla="*/ 54 w 63"/>
                  <a:gd name="T23" fmla="*/ 17 h 31"/>
                  <a:gd name="T24" fmla="*/ 52 w 63"/>
                  <a:gd name="T25" fmla="*/ 17 h 31"/>
                  <a:gd name="T26" fmla="*/ 50 w 63"/>
                  <a:gd name="T27" fmla="*/ 17 h 31"/>
                  <a:gd name="T28" fmla="*/ 53 w 63"/>
                  <a:gd name="T29" fmla="*/ 5 h 31"/>
                  <a:gd name="T30" fmla="*/ 53 w 63"/>
                  <a:gd name="T31" fmla="*/ 5 h 31"/>
                  <a:gd name="T32" fmla="*/ 53 w 63"/>
                  <a:gd name="T33" fmla="*/ 5 h 31"/>
                  <a:gd name="T34" fmla="*/ 54 w 63"/>
                  <a:gd name="T35" fmla="*/ 5 h 31"/>
                  <a:gd name="T36" fmla="*/ 54 w 63"/>
                  <a:gd name="T37" fmla="*/ 0 h 31"/>
                  <a:gd name="T38" fmla="*/ 52 w 63"/>
                  <a:gd name="T39" fmla="*/ 0 h 31"/>
                  <a:gd name="T40" fmla="*/ 52 w 63"/>
                  <a:gd name="T41" fmla="*/ 0 h 31"/>
                  <a:gd name="T42" fmla="*/ 0 w 63"/>
                  <a:gd name="T43" fmla="*/ 0 h 31"/>
                  <a:gd name="T44" fmla="*/ 0 w 63"/>
                  <a:gd name="T45" fmla="*/ 5 h 31"/>
                  <a:gd name="T46" fmla="*/ 26 w 63"/>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1">
                    <a:moveTo>
                      <a:pt x="54" y="22"/>
                    </a:moveTo>
                    <a:cubicBezTo>
                      <a:pt x="59" y="21"/>
                      <a:pt x="63" y="16"/>
                      <a:pt x="63" y="11"/>
                    </a:cubicBezTo>
                    <a:cubicBezTo>
                      <a:pt x="63" y="5"/>
                      <a:pt x="59" y="1"/>
                      <a:pt x="54" y="0"/>
                    </a:cubicBezTo>
                    <a:cubicBezTo>
                      <a:pt x="54" y="5"/>
                      <a:pt x="54" y="5"/>
                      <a:pt x="54" y="5"/>
                    </a:cubicBezTo>
                    <a:cubicBezTo>
                      <a:pt x="56" y="6"/>
                      <a:pt x="58" y="8"/>
                      <a:pt x="58" y="11"/>
                    </a:cubicBezTo>
                    <a:cubicBezTo>
                      <a:pt x="58" y="14"/>
                      <a:pt x="56" y="16"/>
                      <a:pt x="54" y="17"/>
                    </a:cubicBezTo>
                    <a:lnTo>
                      <a:pt x="54" y="22"/>
                    </a:lnTo>
                    <a:close/>
                    <a:moveTo>
                      <a:pt x="26" y="31"/>
                    </a:moveTo>
                    <a:cubicBezTo>
                      <a:pt x="35" y="31"/>
                      <a:pt x="42" y="27"/>
                      <a:pt x="47" y="21"/>
                    </a:cubicBezTo>
                    <a:cubicBezTo>
                      <a:pt x="49" y="22"/>
                      <a:pt x="50" y="22"/>
                      <a:pt x="52" y="22"/>
                    </a:cubicBezTo>
                    <a:cubicBezTo>
                      <a:pt x="53" y="22"/>
                      <a:pt x="53" y="22"/>
                      <a:pt x="54" y="22"/>
                    </a:cubicBezTo>
                    <a:cubicBezTo>
                      <a:pt x="54" y="17"/>
                      <a:pt x="54" y="17"/>
                      <a:pt x="54" y="17"/>
                    </a:cubicBezTo>
                    <a:cubicBezTo>
                      <a:pt x="53" y="17"/>
                      <a:pt x="53" y="17"/>
                      <a:pt x="52" y="17"/>
                    </a:cubicBezTo>
                    <a:cubicBezTo>
                      <a:pt x="51" y="17"/>
                      <a:pt x="50" y="17"/>
                      <a:pt x="50" y="17"/>
                    </a:cubicBezTo>
                    <a:cubicBezTo>
                      <a:pt x="52" y="13"/>
                      <a:pt x="53" y="9"/>
                      <a:pt x="53" y="5"/>
                    </a:cubicBezTo>
                    <a:cubicBezTo>
                      <a:pt x="53" y="5"/>
                      <a:pt x="53" y="5"/>
                      <a:pt x="53" y="5"/>
                    </a:cubicBezTo>
                    <a:cubicBezTo>
                      <a:pt x="53" y="5"/>
                      <a:pt x="53" y="5"/>
                      <a:pt x="53" y="5"/>
                    </a:cubicBezTo>
                    <a:cubicBezTo>
                      <a:pt x="53" y="5"/>
                      <a:pt x="54" y="5"/>
                      <a:pt x="54" y="5"/>
                    </a:cubicBezTo>
                    <a:cubicBezTo>
                      <a:pt x="54" y="0"/>
                      <a:pt x="54" y="0"/>
                      <a:pt x="54" y="0"/>
                    </a:cubicBezTo>
                    <a:cubicBezTo>
                      <a:pt x="54" y="0"/>
                      <a:pt x="53" y="0"/>
                      <a:pt x="52" y="0"/>
                    </a:cubicBezTo>
                    <a:cubicBezTo>
                      <a:pt x="52" y="0"/>
                      <a:pt x="52" y="0"/>
                      <a:pt x="52" y="0"/>
                    </a:cubicBezTo>
                    <a:cubicBezTo>
                      <a:pt x="0" y="0"/>
                      <a:pt x="0" y="0"/>
                      <a:pt x="0" y="0"/>
                    </a:cubicBezTo>
                    <a:cubicBezTo>
                      <a:pt x="0" y="1"/>
                      <a:pt x="0" y="3"/>
                      <a:pt x="0" y="5"/>
                    </a:cubicBezTo>
                    <a:cubicBezTo>
                      <a:pt x="0" y="19"/>
                      <a:pt x="12" y="31"/>
                      <a:pt x="26" y="31"/>
                    </a:cubicBezTo>
                    <a:close/>
                  </a:path>
                </a:pathLst>
              </a:custGeom>
              <a:grpFill/>
              <a:ln>
                <a:noFill/>
              </a:ln>
            </p:spPr>
            <p:txBody>
              <a:bodyPr anchor="ctr"/>
              <a:lstStyle/>
              <a:p>
                <a:pPr algn="ctr"/>
                <a:endParaRPr>
                  <a:cs typeface="+mn-ea"/>
                  <a:sym typeface="+mn-lt"/>
                </a:endParaRPr>
              </a:p>
            </p:txBody>
          </p:sp>
          <p:sp>
            <p:nvSpPr>
              <p:cNvPr id="92" name="Rectangle 119"/>
              <p:cNvSpPr>
                <a:spLocks/>
              </p:cNvSpPr>
              <p:nvPr/>
            </p:nvSpPr>
            <p:spPr bwMode="auto">
              <a:xfrm>
                <a:off x="4764072" y="4133840"/>
                <a:ext cx="251210" cy="22057"/>
              </a:xfrm>
              <a:prstGeom prst="rect">
                <a:avLst/>
              </a:prstGeom>
              <a:grpFill/>
              <a:ln>
                <a:noFill/>
              </a:ln>
            </p:spPr>
            <p:txBody>
              <a:bodyPr anchor="ctr"/>
              <a:lstStyle/>
              <a:p>
                <a:pPr algn="ctr"/>
                <a:endParaRPr>
                  <a:cs typeface="+mn-ea"/>
                  <a:sym typeface="+mn-lt"/>
                </a:endParaRPr>
              </a:p>
            </p:txBody>
          </p:sp>
          <p:sp>
            <p:nvSpPr>
              <p:cNvPr id="93" name="Freeform: Shape 120"/>
              <p:cNvSpPr>
                <a:spLocks/>
              </p:cNvSpPr>
              <p:nvPr/>
            </p:nvSpPr>
            <p:spPr bwMode="auto">
              <a:xfrm>
                <a:off x="4821666" y="3921843"/>
                <a:ext cx="44115" cy="52693"/>
              </a:xfrm>
              <a:custGeom>
                <a:avLst/>
                <a:gdLst>
                  <a:gd name="T0" fmla="*/ 3 w 10"/>
                  <a:gd name="T1" fmla="*/ 6 h 12"/>
                  <a:gd name="T2" fmla="*/ 5 w 10"/>
                  <a:gd name="T3" fmla="*/ 11 h 12"/>
                  <a:gd name="T4" fmla="*/ 9 w 10"/>
                  <a:gd name="T5" fmla="*/ 2 h 12"/>
                  <a:gd name="T6" fmla="*/ 9 w 10"/>
                  <a:gd name="T7" fmla="*/ 0 h 12"/>
                  <a:gd name="T8" fmla="*/ 3 w 10"/>
                  <a:gd name="T9" fmla="*/ 1 h 12"/>
                  <a:gd name="T10" fmla="*/ 3 w 10"/>
                  <a:gd name="T11" fmla="*/ 6 h 12"/>
                </a:gdLst>
                <a:ahLst/>
                <a:cxnLst>
                  <a:cxn ang="0">
                    <a:pos x="T0" y="T1"/>
                  </a:cxn>
                  <a:cxn ang="0">
                    <a:pos x="T2" y="T3"/>
                  </a:cxn>
                  <a:cxn ang="0">
                    <a:pos x="T4" y="T5"/>
                  </a:cxn>
                  <a:cxn ang="0">
                    <a:pos x="T6" y="T7"/>
                  </a:cxn>
                  <a:cxn ang="0">
                    <a:pos x="T8" y="T9"/>
                  </a:cxn>
                  <a:cxn ang="0">
                    <a:pos x="T10" y="T11"/>
                  </a:cxn>
                </a:cxnLst>
                <a:rect l="0" t="0" r="r" b="b"/>
                <a:pathLst>
                  <a:path w="10" h="12">
                    <a:moveTo>
                      <a:pt x="3" y="6"/>
                    </a:moveTo>
                    <a:cubicBezTo>
                      <a:pt x="0" y="7"/>
                      <a:pt x="2" y="12"/>
                      <a:pt x="5" y="11"/>
                    </a:cubicBezTo>
                    <a:cubicBezTo>
                      <a:pt x="9" y="9"/>
                      <a:pt x="10" y="5"/>
                      <a:pt x="9" y="2"/>
                    </a:cubicBezTo>
                    <a:cubicBezTo>
                      <a:pt x="9" y="1"/>
                      <a:pt x="9" y="1"/>
                      <a:pt x="9" y="0"/>
                    </a:cubicBezTo>
                    <a:cubicBezTo>
                      <a:pt x="7" y="1"/>
                      <a:pt x="5" y="1"/>
                      <a:pt x="3" y="1"/>
                    </a:cubicBezTo>
                    <a:cubicBezTo>
                      <a:pt x="4" y="3"/>
                      <a:pt x="5" y="5"/>
                      <a:pt x="3" y="6"/>
                    </a:cubicBezTo>
                    <a:close/>
                  </a:path>
                </a:pathLst>
              </a:custGeom>
              <a:grpFill/>
              <a:ln>
                <a:noFill/>
              </a:ln>
            </p:spPr>
            <p:txBody>
              <a:bodyPr anchor="ctr"/>
              <a:lstStyle/>
              <a:p>
                <a:pPr algn="ctr"/>
                <a:endParaRPr>
                  <a:cs typeface="+mn-ea"/>
                  <a:sym typeface="+mn-lt"/>
                </a:endParaRPr>
              </a:p>
            </p:txBody>
          </p:sp>
          <p:sp>
            <p:nvSpPr>
              <p:cNvPr id="94" name="Freeform: Shape 121"/>
              <p:cNvSpPr>
                <a:spLocks/>
              </p:cNvSpPr>
              <p:nvPr/>
            </p:nvSpPr>
            <p:spPr bwMode="auto">
              <a:xfrm>
                <a:off x="4887839" y="3908364"/>
                <a:ext cx="44115" cy="66172"/>
              </a:xfrm>
              <a:custGeom>
                <a:avLst/>
                <a:gdLst>
                  <a:gd name="T0" fmla="*/ 3 w 10"/>
                  <a:gd name="T1" fmla="*/ 9 h 15"/>
                  <a:gd name="T2" fmla="*/ 5 w 10"/>
                  <a:gd name="T3" fmla="*/ 14 h 15"/>
                  <a:gd name="T4" fmla="*/ 9 w 10"/>
                  <a:gd name="T5" fmla="*/ 5 h 15"/>
                  <a:gd name="T6" fmla="*/ 7 w 10"/>
                  <a:gd name="T7" fmla="*/ 0 h 15"/>
                  <a:gd name="T8" fmla="*/ 2 w 10"/>
                  <a:gd name="T9" fmla="*/ 1 h 15"/>
                  <a:gd name="T10" fmla="*/ 3 w 10"/>
                  <a:gd name="T11" fmla="*/ 9 h 15"/>
                </a:gdLst>
                <a:ahLst/>
                <a:cxnLst>
                  <a:cxn ang="0">
                    <a:pos x="T0" y="T1"/>
                  </a:cxn>
                  <a:cxn ang="0">
                    <a:pos x="T2" y="T3"/>
                  </a:cxn>
                  <a:cxn ang="0">
                    <a:pos x="T4" y="T5"/>
                  </a:cxn>
                  <a:cxn ang="0">
                    <a:pos x="T6" y="T7"/>
                  </a:cxn>
                  <a:cxn ang="0">
                    <a:pos x="T8" y="T9"/>
                  </a:cxn>
                  <a:cxn ang="0">
                    <a:pos x="T10" y="T11"/>
                  </a:cxn>
                </a:cxnLst>
                <a:rect l="0" t="0" r="r" b="b"/>
                <a:pathLst>
                  <a:path w="10" h="15">
                    <a:moveTo>
                      <a:pt x="3" y="9"/>
                    </a:moveTo>
                    <a:cubicBezTo>
                      <a:pt x="0" y="10"/>
                      <a:pt x="2" y="15"/>
                      <a:pt x="5" y="14"/>
                    </a:cubicBezTo>
                    <a:cubicBezTo>
                      <a:pt x="9" y="12"/>
                      <a:pt x="10" y="8"/>
                      <a:pt x="9" y="5"/>
                    </a:cubicBezTo>
                    <a:cubicBezTo>
                      <a:pt x="9" y="3"/>
                      <a:pt x="8" y="2"/>
                      <a:pt x="7" y="0"/>
                    </a:cubicBezTo>
                    <a:cubicBezTo>
                      <a:pt x="5" y="1"/>
                      <a:pt x="3" y="1"/>
                      <a:pt x="2" y="1"/>
                    </a:cubicBezTo>
                    <a:cubicBezTo>
                      <a:pt x="3" y="4"/>
                      <a:pt x="5" y="8"/>
                      <a:pt x="3" y="9"/>
                    </a:cubicBezTo>
                    <a:close/>
                  </a:path>
                </a:pathLst>
              </a:custGeom>
              <a:grpFill/>
              <a:ln>
                <a:noFill/>
              </a:ln>
            </p:spPr>
            <p:txBody>
              <a:bodyPr anchor="ctr"/>
              <a:lstStyle/>
              <a:p>
                <a:pPr algn="ctr"/>
                <a:endParaRPr>
                  <a:cs typeface="+mn-ea"/>
                  <a:sym typeface="+mn-lt"/>
                </a:endParaRPr>
              </a:p>
            </p:txBody>
          </p:sp>
          <p:sp>
            <p:nvSpPr>
              <p:cNvPr id="95" name="Freeform: Shape 122"/>
              <p:cNvSpPr>
                <a:spLocks/>
              </p:cNvSpPr>
              <p:nvPr/>
            </p:nvSpPr>
            <p:spPr bwMode="auto">
              <a:xfrm>
                <a:off x="5775037" y="3467215"/>
                <a:ext cx="75976" cy="35537"/>
              </a:xfrm>
              <a:custGeom>
                <a:avLst/>
                <a:gdLst>
                  <a:gd name="T0" fmla="*/ 0 w 62"/>
                  <a:gd name="T1" fmla="*/ 18 h 29"/>
                  <a:gd name="T2" fmla="*/ 22 w 62"/>
                  <a:gd name="T3" fmla="*/ 29 h 29"/>
                  <a:gd name="T4" fmla="*/ 62 w 62"/>
                  <a:gd name="T5" fmla="*/ 29 h 29"/>
                  <a:gd name="T6" fmla="*/ 7 w 62"/>
                  <a:gd name="T7" fmla="*/ 0 h 29"/>
                  <a:gd name="T8" fmla="*/ 0 w 62"/>
                  <a:gd name="T9" fmla="*/ 18 h 29"/>
                </a:gdLst>
                <a:ahLst/>
                <a:cxnLst>
                  <a:cxn ang="0">
                    <a:pos x="T0" y="T1"/>
                  </a:cxn>
                  <a:cxn ang="0">
                    <a:pos x="T2" y="T3"/>
                  </a:cxn>
                  <a:cxn ang="0">
                    <a:pos x="T4" y="T5"/>
                  </a:cxn>
                  <a:cxn ang="0">
                    <a:pos x="T6" y="T7"/>
                  </a:cxn>
                  <a:cxn ang="0">
                    <a:pos x="T8" y="T9"/>
                  </a:cxn>
                </a:cxnLst>
                <a:rect l="0" t="0" r="r" b="b"/>
                <a:pathLst>
                  <a:path w="62" h="29">
                    <a:moveTo>
                      <a:pt x="0" y="18"/>
                    </a:moveTo>
                    <a:lnTo>
                      <a:pt x="22" y="29"/>
                    </a:lnTo>
                    <a:lnTo>
                      <a:pt x="62" y="29"/>
                    </a:lnTo>
                    <a:lnTo>
                      <a:pt x="7" y="0"/>
                    </a:lnTo>
                    <a:lnTo>
                      <a:pt x="0" y="18"/>
                    </a:lnTo>
                    <a:close/>
                  </a:path>
                </a:pathLst>
              </a:custGeom>
              <a:grpFill/>
              <a:ln>
                <a:noFill/>
              </a:ln>
            </p:spPr>
            <p:txBody>
              <a:bodyPr anchor="ctr"/>
              <a:lstStyle/>
              <a:p>
                <a:pPr algn="ctr"/>
                <a:endParaRPr>
                  <a:cs typeface="+mn-ea"/>
                  <a:sym typeface="+mn-lt"/>
                </a:endParaRPr>
              </a:p>
            </p:txBody>
          </p:sp>
          <p:sp>
            <p:nvSpPr>
              <p:cNvPr id="96" name="Freeform: Shape 123"/>
              <p:cNvSpPr>
                <a:spLocks/>
              </p:cNvSpPr>
              <p:nvPr/>
            </p:nvSpPr>
            <p:spPr bwMode="auto">
              <a:xfrm>
                <a:off x="5775037" y="3506428"/>
                <a:ext cx="186263" cy="93131"/>
              </a:xfrm>
              <a:custGeom>
                <a:avLst/>
                <a:gdLst>
                  <a:gd name="T0" fmla="*/ 62 w 152"/>
                  <a:gd name="T1" fmla="*/ 76 h 76"/>
                  <a:gd name="T2" fmla="*/ 123 w 152"/>
                  <a:gd name="T3" fmla="*/ 76 h 76"/>
                  <a:gd name="T4" fmla="*/ 123 w 152"/>
                  <a:gd name="T5" fmla="*/ 62 h 76"/>
                  <a:gd name="T6" fmla="*/ 152 w 152"/>
                  <a:gd name="T7" fmla="*/ 62 h 76"/>
                  <a:gd name="T8" fmla="*/ 152 w 152"/>
                  <a:gd name="T9" fmla="*/ 15 h 76"/>
                  <a:gd name="T10" fmla="*/ 123 w 152"/>
                  <a:gd name="T11" fmla="*/ 15 h 76"/>
                  <a:gd name="T12" fmla="*/ 123 w 152"/>
                  <a:gd name="T13" fmla="*/ 0 h 76"/>
                  <a:gd name="T14" fmla="*/ 69 w 152"/>
                  <a:gd name="T15" fmla="*/ 0 h 76"/>
                  <a:gd name="T16" fmla="*/ 62 w 152"/>
                  <a:gd name="T17" fmla="*/ 0 h 76"/>
                  <a:gd name="T18" fmla="*/ 62 w 152"/>
                  <a:gd name="T19" fmla="*/ 29 h 76"/>
                  <a:gd name="T20" fmla="*/ 90 w 152"/>
                  <a:gd name="T21" fmla="*/ 29 h 76"/>
                  <a:gd name="T22" fmla="*/ 90 w 152"/>
                  <a:gd name="T23" fmla="*/ 47 h 76"/>
                  <a:gd name="T24" fmla="*/ 62 w 152"/>
                  <a:gd name="T25" fmla="*/ 47 h 76"/>
                  <a:gd name="T26" fmla="*/ 62 w 152"/>
                  <a:gd name="T27" fmla="*/ 76 h 76"/>
                  <a:gd name="T28" fmla="*/ 0 w 152"/>
                  <a:gd name="T29" fmla="*/ 76 h 76"/>
                  <a:gd name="T30" fmla="*/ 62 w 152"/>
                  <a:gd name="T31" fmla="*/ 76 h 76"/>
                  <a:gd name="T32" fmla="*/ 62 w 152"/>
                  <a:gd name="T33" fmla="*/ 47 h 76"/>
                  <a:gd name="T34" fmla="*/ 29 w 152"/>
                  <a:gd name="T35" fmla="*/ 47 h 76"/>
                  <a:gd name="T36" fmla="*/ 29 w 152"/>
                  <a:gd name="T37" fmla="*/ 29 h 76"/>
                  <a:gd name="T38" fmla="*/ 29 w 152"/>
                  <a:gd name="T39" fmla="*/ 29 h 76"/>
                  <a:gd name="T40" fmla="*/ 62 w 152"/>
                  <a:gd name="T41" fmla="*/ 29 h 76"/>
                  <a:gd name="T42" fmla="*/ 62 w 152"/>
                  <a:gd name="T43" fmla="*/ 0 h 76"/>
                  <a:gd name="T44" fmla="*/ 33 w 152"/>
                  <a:gd name="T45" fmla="*/ 0 h 76"/>
                  <a:gd name="T46" fmla="*/ 0 w 152"/>
                  <a:gd name="T47" fmla="*/ 0 h 76"/>
                  <a:gd name="T48" fmla="*/ 0 w 152"/>
                  <a:gd name="T4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76">
                    <a:moveTo>
                      <a:pt x="62" y="76"/>
                    </a:moveTo>
                    <a:lnTo>
                      <a:pt x="123" y="76"/>
                    </a:lnTo>
                    <a:lnTo>
                      <a:pt x="123" y="62"/>
                    </a:lnTo>
                    <a:lnTo>
                      <a:pt x="152" y="62"/>
                    </a:lnTo>
                    <a:lnTo>
                      <a:pt x="152" y="15"/>
                    </a:lnTo>
                    <a:lnTo>
                      <a:pt x="123" y="15"/>
                    </a:lnTo>
                    <a:lnTo>
                      <a:pt x="123" y="0"/>
                    </a:lnTo>
                    <a:lnTo>
                      <a:pt x="69" y="0"/>
                    </a:lnTo>
                    <a:lnTo>
                      <a:pt x="62" y="0"/>
                    </a:lnTo>
                    <a:lnTo>
                      <a:pt x="62" y="29"/>
                    </a:lnTo>
                    <a:lnTo>
                      <a:pt x="90" y="29"/>
                    </a:lnTo>
                    <a:lnTo>
                      <a:pt x="90" y="47"/>
                    </a:lnTo>
                    <a:lnTo>
                      <a:pt x="62" y="47"/>
                    </a:lnTo>
                    <a:lnTo>
                      <a:pt x="62" y="76"/>
                    </a:lnTo>
                    <a:close/>
                    <a:moveTo>
                      <a:pt x="0" y="76"/>
                    </a:moveTo>
                    <a:lnTo>
                      <a:pt x="62" y="76"/>
                    </a:lnTo>
                    <a:lnTo>
                      <a:pt x="62" y="47"/>
                    </a:lnTo>
                    <a:lnTo>
                      <a:pt x="29" y="47"/>
                    </a:lnTo>
                    <a:lnTo>
                      <a:pt x="29" y="29"/>
                    </a:lnTo>
                    <a:lnTo>
                      <a:pt x="29" y="29"/>
                    </a:lnTo>
                    <a:lnTo>
                      <a:pt x="62" y="29"/>
                    </a:lnTo>
                    <a:lnTo>
                      <a:pt x="62" y="0"/>
                    </a:lnTo>
                    <a:lnTo>
                      <a:pt x="33" y="0"/>
                    </a:lnTo>
                    <a:lnTo>
                      <a:pt x="0" y="0"/>
                    </a:lnTo>
                    <a:lnTo>
                      <a:pt x="0" y="76"/>
                    </a:lnTo>
                    <a:close/>
                  </a:path>
                </a:pathLst>
              </a:custGeom>
              <a:grpFill/>
              <a:ln>
                <a:noFill/>
              </a:ln>
            </p:spPr>
            <p:txBody>
              <a:bodyPr anchor="ctr"/>
              <a:lstStyle/>
              <a:p>
                <a:pPr algn="ctr"/>
                <a:endParaRPr>
                  <a:cs typeface="+mn-ea"/>
                  <a:sym typeface="+mn-lt"/>
                </a:endParaRPr>
              </a:p>
            </p:txBody>
          </p:sp>
          <p:sp>
            <p:nvSpPr>
              <p:cNvPr id="97" name="Freeform: Shape 124"/>
              <p:cNvSpPr>
                <a:spLocks/>
              </p:cNvSpPr>
              <p:nvPr/>
            </p:nvSpPr>
            <p:spPr bwMode="auto">
              <a:xfrm>
                <a:off x="5064298" y="1038447"/>
                <a:ext cx="115189" cy="118865"/>
              </a:xfrm>
              <a:custGeom>
                <a:avLst/>
                <a:gdLst>
                  <a:gd name="T0" fmla="*/ 23 w 26"/>
                  <a:gd name="T1" fmla="*/ 19 h 27"/>
                  <a:gd name="T2" fmla="*/ 25 w 26"/>
                  <a:gd name="T3" fmla="*/ 20 h 27"/>
                  <a:gd name="T4" fmla="*/ 22 w 26"/>
                  <a:gd name="T5" fmla="*/ 24 h 27"/>
                  <a:gd name="T6" fmla="*/ 20 w 26"/>
                  <a:gd name="T7" fmla="*/ 22 h 27"/>
                  <a:gd name="T8" fmla="*/ 17 w 26"/>
                  <a:gd name="T9" fmla="*/ 24 h 27"/>
                  <a:gd name="T10" fmla="*/ 17 w 26"/>
                  <a:gd name="T11" fmla="*/ 26 h 27"/>
                  <a:gd name="T12" fmla="*/ 13 w 26"/>
                  <a:gd name="T13" fmla="*/ 27 h 27"/>
                  <a:gd name="T14" fmla="*/ 13 w 26"/>
                  <a:gd name="T15" fmla="*/ 21 h 27"/>
                  <a:gd name="T16" fmla="*/ 19 w 26"/>
                  <a:gd name="T17" fmla="*/ 18 h 27"/>
                  <a:gd name="T18" fmla="*/ 18 w 26"/>
                  <a:gd name="T19" fmla="*/ 8 h 27"/>
                  <a:gd name="T20" fmla="*/ 18 w 26"/>
                  <a:gd name="T21" fmla="*/ 8 h 27"/>
                  <a:gd name="T22" fmla="*/ 15 w 26"/>
                  <a:gd name="T23" fmla="*/ 6 h 27"/>
                  <a:gd name="T24" fmla="*/ 13 w 26"/>
                  <a:gd name="T25" fmla="*/ 6 h 27"/>
                  <a:gd name="T26" fmla="*/ 13 w 26"/>
                  <a:gd name="T27" fmla="*/ 0 h 27"/>
                  <a:gd name="T28" fmla="*/ 14 w 26"/>
                  <a:gd name="T29" fmla="*/ 0 h 27"/>
                  <a:gd name="T30" fmla="*/ 15 w 26"/>
                  <a:gd name="T31" fmla="*/ 2 h 27"/>
                  <a:gd name="T32" fmla="*/ 18 w 26"/>
                  <a:gd name="T33" fmla="*/ 3 h 27"/>
                  <a:gd name="T34" fmla="*/ 20 w 26"/>
                  <a:gd name="T35" fmla="*/ 2 h 27"/>
                  <a:gd name="T36" fmla="*/ 23 w 26"/>
                  <a:gd name="T37" fmla="*/ 5 h 27"/>
                  <a:gd name="T38" fmla="*/ 22 w 26"/>
                  <a:gd name="T39" fmla="*/ 7 h 27"/>
                  <a:gd name="T40" fmla="*/ 24 w 26"/>
                  <a:gd name="T41" fmla="*/ 10 h 27"/>
                  <a:gd name="T42" fmla="*/ 26 w 26"/>
                  <a:gd name="T43" fmla="*/ 10 h 27"/>
                  <a:gd name="T44" fmla="*/ 26 w 26"/>
                  <a:gd name="T45" fmla="*/ 15 h 27"/>
                  <a:gd name="T46" fmla="*/ 24 w 26"/>
                  <a:gd name="T47" fmla="*/ 15 h 27"/>
                  <a:gd name="T48" fmla="*/ 23 w 26"/>
                  <a:gd name="T49" fmla="*/ 19 h 27"/>
                  <a:gd name="T50" fmla="*/ 13 w 26"/>
                  <a:gd name="T51" fmla="*/ 27 h 27"/>
                  <a:gd name="T52" fmla="*/ 12 w 26"/>
                  <a:gd name="T53" fmla="*/ 27 h 27"/>
                  <a:gd name="T54" fmla="*/ 12 w 26"/>
                  <a:gd name="T55" fmla="*/ 25 h 27"/>
                  <a:gd name="T56" fmla="*/ 8 w 26"/>
                  <a:gd name="T57" fmla="*/ 24 h 27"/>
                  <a:gd name="T58" fmla="*/ 7 w 26"/>
                  <a:gd name="T59" fmla="*/ 25 h 27"/>
                  <a:gd name="T60" fmla="*/ 3 w 26"/>
                  <a:gd name="T61" fmla="*/ 22 h 27"/>
                  <a:gd name="T62" fmla="*/ 4 w 26"/>
                  <a:gd name="T63" fmla="*/ 20 h 27"/>
                  <a:gd name="T64" fmla="*/ 2 w 26"/>
                  <a:gd name="T65" fmla="*/ 17 h 27"/>
                  <a:gd name="T66" fmla="*/ 0 w 26"/>
                  <a:gd name="T67" fmla="*/ 17 h 27"/>
                  <a:gd name="T68" fmla="*/ 0 w 26"/>
                  <a:gd name="T69" fmla="*/ 12 h 27"/>
                  <a:gd name="T70" fmla="*/ 2 w 26"/>
                  <a:gd name="T71" fmla="*/ 12 h 27"/>
                  <a:gd name="T72" fmla="*/ 3 w 26"/>
                  <a:gd name="T73" fmla="*/ 8 h 27"/>
                  <a:gd name="T74" fmla="*/ 2 w 26"/>
                  <a:gd name="T75" fmla="*/ 7 h 27"/>
                  <a:gd name="T76" fmla="*/ 5 w 26"/>
                  <a:gd name="T77" fmla="*/ 3 h 27"/>
                  <a:gd name="T78" fmla="*/ 6 w 26"/>
                  <a:gd name="T79" fmla="*/ 4 h 27"/>
                  <a:gd name="T80" fmla="*/ 10 w 26"/>
                  <a:gd name="T81" fmla="*/ 3 h 27"/>
                  <a:gd name="T82" fmla="*/ 10 w 26"/>
                  <a:gd name="T83" fmla="*/ 1 h 27"/>
                  <a:gd name="T84" fmla="*/ 13 w 26"/>
                  <a:gd name="T85" fmla="*/ 0 h 27"/>
                  <a:gd name="T86" fmla="*/ 13 w 26"/>
                  <a:gd name="T87" fmla="*/ 6 h 27"/>
                  <a:gd name="T88" fmla="*/ 7 w 26"/>
                  <a:gd name="T89" fmla="*/ 9 h 27"/>
                  <a:gd name="T90" fmla="*/ 8 w 26"/>
                  <a:gd name="T91" fmla="*/ 19 h 27"/>
                  <a:gd name="T92" fmla="*/ 11 w 26"/>
                  <a:gd name="T93" fmla="*/ 21 h 27"/>
                  <a:gd name="T94" fmla="*/ 13 w 26"/>
                  <a:gd name="T95" fmla="*/ 21 h 27"/>
                  <a:gd name="T96" fmla="*/ 13 w 26"/>
                  <a:gd name="T9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7">
                    <a:moveTo>
                      <a:pt x="23" y="19"/>
                    </a:moveTo>
                    <a:cubicBezTo>
                      <a:pt x="25" y="20"/>
                      <a:pt x="25" y="20"/>
                      <a:pt x="25" y="20"/>
                    </a:cubicBezTo>
                    <a:cubicBezTo>
                      <a:pt x="22" y="24"/>
                      <a:pt x="22" y="24"/>
                      <a:pt x="22" y="24"/>
                    </a:cubicBezTo>
                    <a:cubicBezTo>
                      <a:pt x="20" y="22"/>
                      <a:pt x="20" y="22"/>
                      <a:pt x="20" y="22"/>
                    </a:cubicBezTo>
                    <a:cubicBezTo>
                      <a:pt x="19" y="23"/>
                      <a:pt x="18" y="24"/>
                      <a:pt x="17" y="24"/>
                    </a:cubicBezTo>
                    <a:cubicBezTo>
                      <a:pt x="17" y="26"/>
                      <a:pt x="17" y="26"/>
                      <a:pt x="17" y="26"/>
                    </a:cubicBezTo>
                    <a:cubicBezTo>
                      <a:pt x="13" y="27"/>
                      <a:pt x="13" y="27"/>
                      <a:pt x="13" y="27"/>
                    </a:cubicBezTo>
                    <a:cubicBezTo>
                      <a:pt x="13" y="21"/>
                      <a:pt x="13" y="21"/>
                      <a:pt x="13" y="21"/>
                    </a:cubicBezTo>
                    <a:cubicBezTo>
                      <a:pt x="15" y="21"/>
                      <a:pt x="17" y="20"/>
                      <a:pt x="19" y="18"/>
                    </a:cubicBezTo>
                    <a:cubicBezTo>
                      <a:pt x="22" y="15"/>
                      <a:pt x="21" y="10"/>
                      <a:pt x="18" y="8"/>
                    </a:cubicBezTo>
                    <a:cubicBezTo>
                      <a:pt x="18" y="8"/>
                      <a:pt x="18" y="8"/>
                      <a:pt x="18" y="8"/>
                    </a:cubicBezTo>
                    <a:cubicBezTo>
                      <a:pt x="17" y="7"/>
                      <a:pt x="16" y="7"/>
                      <a:pt x="15" y="6"/>
                    </a:cubicBezTo>
                    <a:cubicBezTo>
                      <a:pt x="15" y="6"/>
                      <a:pt x="14" y="6"/>
                      <a:pt x="13" y="6"/>
                    </a:cubicBezTo>
                    <a:cubicBezTo>
                      <a:pt x="13" y="0"/>
                      <a:pt x="13" y="0"/>
                      <a:pt x="13" y="0"/>
                    </a:cubicBezTo>
                    <a:cubicBezTo>
                      <a:pt x="14" y="0"/>
                      <a:pt x="14" y="0"/>
                      <a:pt x="14" y="0"/>
                    </a:cubicBezTo>
                    <a:cubicBezTo>
                      <a:pt x="15" y="2"/>
                      <a:pt x="15" y="2"/>
                      <a:pt x="15" y="2"/>
                    </a:cubicBezTo>
                    <a:cubicBezTo>
                      <a:pt x="16" y="2"/>
                      <a:pt x="17" y="3"/>
                      <a:pt x="18" y="3"/>
                    </a:cubicBezTo>
                    <a:cubicBezTo>
                      <a:pt x="20" y="2"/>
                      <a:pt x="20" y="2"/>
                      <a:pt x="20" y="2"/>
                    </a:cubicBezTo>
                    <a:cubicBezTo>
                      <a:pt x="23" y="5"/>
                      <a:pt x="23" y="5"/>
                      <a:pt x="23" y="5"/>
                    </a:cubicBezTo>
                    <a:cubicBezTo>
                      <a:pt x="22" y="7"/>
                      <a:pt x="22" y="7"/>
                      <a:pt x="22" y="7"/>
                    </a:cubicBezTo>
                    <a:cubicBezTo>
                      <a:pt x="23" y="8"/>
                      <a:pt x="24" y="9"/>
                      <a:pt x="24" y="10"/>
                    </a:cubicBezTo>
                    <a:cubicBezTo>
                      <a:pt x="26" y="10"/>
                      <a:pt x="26" y="10"/>
                      <a:pt x="26" y="10"/>
                    </a:cubicBezTo>
                    <a:cubicBezTo>
                      <a:pt x="26" y="15"/>
                      <a:pt x="26" y="15"/>
                      <a:pt x="26" y="15"/>
                    </a:cubicBezTo>
                    <a:cubicBezTo>
                      <a:pt x="24" y="15"/>
                      <a:pt x="24" y="15"/>
                      <a:pt x="24" y="15"/>
                    </a:cubicBezTo>
                    <a:cubicBezTo>
                      <a:pt x="24" y="16"/>
                      <a:pt x="24" y="18"/>
                      <a:pt x="23" y="19"/>
                    </a:cubicBezTo>
                    <a:close/>
                    <a:moveTo>
                      <a:pt x="13" y="27"/>
                    </a:moveTo>
                    <a:cubicBezTo>
                      <a:pt x="12" y="27"/>
                      <a:pt x="12" y="27"/>
                      <a:pt x="12" y="27"/>
                    </a:cubicBezTo>
                    <a:cubicBezTo>
                      <a:pt x="12" y="25"/>
                      <a:pt x="12" y="25"/>
                      <a:pt x="12" y="25"/>
                    </a:cubicBezTo>
                    <a:cubicBezTo>
                      <a:pt x="10" y="25"/>
                      <a:pt x="9" y="24"/>
                      <a:pt x="8" y="24"/>
                    </a:cubicBezTo>
                    <a:cubicBezTo>
                      <a:pt x="7" y="25"/>
                      <a:pt x="7" y="25"/>
                      <a:pt x="7" y="25"/>
                    </a:cubicBezTo>
                    <a:cubicBezTo>
                      <a:pt x="3" y="22"/>
                      <a:pt x="3" y="22"/>
                      <a:pt x="3" y="22"/>
                    </a:cubicBezTo>
                    <a:cubicBezTo>
                      <a:pt x="4" y="20"/>
                      <a:pt x="4" y="20"/>
                      <a:pt x="4" y="20"/>
                    </a:cubicBezTo>
                    <a:cubicBezTo>
                      <a:pt x="3" y="19"/>
                      <a:pt x="3" y="18"/>
                      <a:pt x="2" y="17"/>
                    </a:cubicBezTo>
                    <a:cubicBezTo>
                      <a:pt x="0" y="17"/>
                      <a:pt x="0" y="17"/>
                      <a:pt x="0" y="17"/>
                    </a:cubicBezTo>
                    <a:cubicBezTo>
                      <a:pt x="0" y="12"/>
                      <a:pt x="0" y="12"/>
                      <a:pt x="0" y="12"/>
                    </a:cubicBezTo>
                    <a:cubicBezTo>
                      <a:pt x="2" y="12"/>
                      <a:pt x="2" y="12"/>
                      <a:pt x="2" y="12"/>
                    </a:cubicBezTo>
                    <a:cubicBezTo>
                      <a:pt x="2" y="11"/>
                      <a:pt x="2" y="9"/>
                      <a:pt x="3" y="8"/>
                    </a:cubicBezTo>
                    <a:cubicBezTo>
                      <a:pt x="2" y="7"/>
                      <a:pt x="2" y="7"/>
                      <a:pt x="2" y="7"/>
                    </a:cubicBezTo>
                    <a:cubicBezTo>
                      <a:pt x="5" y="3"/>
                      <a:pt x="5" y="3"/>
                      <a:pt x="5" y="3"/>
                    </a:cubicBezTo>
                    <a:cubicBezTo>
                      <a:pt x="6" y="4"/>
                      <a:pt x="6" y="4"/>
                      <a:pt x="6" y="4"/>
                    </a:cubicBezTo>
                    <a:cubicBezTo>
                      <a:pt x="7" y="4"/>
                      <a:pt x="8" y="3"/>
                      <a:pt x="10" y="3"/>
                    </a:cubicBezTo>
                    <a:cubicBezTo>
                      <a:pt x="10" y="1"/>
                      <a:pt x="10" y="1"/>
                      <a:pt x="10" y="1"/>
                    </a:cubicBezTo>
                    <a:cubicBezTo>
                      <a:pt x="13" y="0"/>
                      <a:pt x="13" y="0"/>
                      <a:pt x="13" y="0"/>
                    </a:cubicBezTo>
                    <a:cubicBezTo>
                      <a:pt x="13" y="6"/>
                      <a:pt x="13" y="6"/>
                      <a:pt x="13" y="6"/>
                    </a:cubicBezTo>
                    <a:cubicBezTo>
                      <a:pt x="11" y="6"/>
                      <a:pt x="9" y="7"/>
                      <a:pt x="7" y="9"/>
                    </a:cubicBezTo>
                    <a:cubicBezTo>
                      <a:pt x="5" y="12"/>
                      <a:pt x="5" y="17"/>
                      <a:pt x="8" y="19"/>
                    </a:cubicBezTo>
                    <a:cubicBezTo>
                      <a:pt x="9" y="20"/>
                      <a:pt x="10" y="20"/>
                      <a:pt x="11" y="21"/>
                    </a:cubicBezTo>
                    <a:cubicBezTo>
                      <a:pt x="12" y="21"/>
                      <a:pt x="12" y="21"/>
                      <a:pt x="13" y="21"/>
                    </a:cubicBezTo>
                    <a:lnTo>
                      <a:pt x="13" y="27"/>
                    </a:lnTo>
                    <a:close/>
                  </a:path>
                </a:pathLst>
              </a:custGeom>
              <a:grpFill/>
              <a:ln>
                <a:noFill/>
              </a:ln>
            </p:spPr>
            <p:txBody>
              <a:bodyPr anchor="ctr"/>
              <a:lstStyle/>
              <a:p>
                <a:pPr algn="ctr"/>
                <a:endParaRPr>
                  <a:cs typeface="+mn-ea"/>
                  <a:sym typeface="+mn-lt"/>
                </a:endParaRPr>
              </a:p>
            </p:txBody>
          </p:sp>
          <p:sp>
            <p:nvSpPr>
              <p:cNvPr id="98" name="Freeform: Shape 125"/>
              <p:cNvSpPr>
                <a:spLocks/>
              </p:cNvSpPr>
              <p:nvPr/>
            </p:nvSpPr>
            <p:spPr bwMode="auto">
              <a:xfrm>
                <a:off x="5430696" y="1236964"/>
                <a:ext cx="137246" cy="101709"/>
              </a:xfrm>
              <a:custGeom>
                <a:avLst/>
                <a:gdLst>
                  <a:gd name="T0" fmla="*/ 16 w 31"/>
                  <a:gd name="T1" fmla="*/ 0 h 23"/>
                  <a:gd name="T2" fmla="*/ 0 w 31"/>
                  <a:gd name="T3" fmla="*/ 15 h 23"/>
                  <a:gd name="T4" fmla="*/ 2 w 31"/>
                  <a:gd name="T5" fmla="*/ 23 h 23"/>
                  <a:gd name="T6" fmla="*/ 2 w 31"/>
                  <a:gd name="T7" fmla="*/ 19 h 23"/>
                  <a:gd name="T8" fmla="*/ 3 w 31"/>
                  <a:gd name="T9" fmla="*/ 17 h 23"/>
                  <a:gd name="T10" fmla="*/ 3 w 31"/>
                  <a:gd name="T11" fmla="*/ 15 h 23"/>
                  <a:gd name="T12" fmla="*/ 16 w 31"/>
                  <a:gd name="T13" fmla="*/ 3 h 23"/>
                  <a:gd name="T14" fmla="*/ 28 w 31"/>
                  <a:gd name="T15" fmla="*/ 15 h 23"/>
                  <a:gd name="T16" fmla="*/ 28 w 31"/>
                  <a:gd name="T17" fmla="*/ 17 h 23"/>
                  <a:gd name="T18" fmla="*/ 29 w 31"/>
                  <a:gd name="T19" fmla="*/ 19 h 23"/>
                  <a:gd name="T20" fmla="*/ 29 w 31"/>
                  <a:gd name="T21" fmla="*/ 23 h 23"/>
                  <a:gd name="T22" fmla="*/ 31 w 31"/>
                  <a:gd name="T23" fmla="*/ 15 h 23"/>
                  <a:gd name="T24" fmla="*/ 16 w 3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16" y="0"/>
                    </a:moveTo>
                    <a:cubicBezTo>
                      <a:pt x="7" y="0"/>
                      <a:pt x="0" y="7"/>
                      <a:pt x="0" y="15"/>
                    </a:cubicBezTo>
                    <a:cubicBezTo>
                      <a:pt x="0" y="18"/>
                      <a:pt x="1" y="21"/>
                      <a:pt x="2" y="23"/>
                    </a:cubicBezTo>
                    <a:cubicBezTo>
                      <a:pt x="2" y="19"/>
                      <a:pt x="2" y="19"/>
                      <a:pt x="2" y="19"/>
                    </a:cubicBezTo>
                    <a:cubicBezTo>
                      <a:pt x="2" y="18"/>
                      <a:pt x="3" y="17"/>
                      <a:pt x="3" y="17"/>
                    </a:cubicBezTo>
                    <a:cubicBezTo>
                      <a:pt x="3" y="16"/>
                      <a:pt x="3" y="16"/>
                      <a:pt x="3" y="15"/>
                    </a:cubicBezTo>
                    <a:cubicBezTo>
                      <a:pt x="3" y="8"/>
                      <a:pt x="9" y="3"/>
                      <a:pt x="16" y="3"/>
                    </a:cubicBezTo>
                    <a:cubicBezTo>
                      <a:pt x="23" y="3"/>
                      <a:pt x="28" y="8"/>
                      <a:pt x="28" y="15"/>
                    </a:cubicBezTo>
                    <a:cubicBezTo>
                      <a:pt x="28" y="16"/>
                      <a:pt x="28" y="16"/>
                      <a:pt x="28" y="17"/>
                    </a:cubicBezTo>
                    <a:cubicBezTo>
                      <a:pt x="29" y="17"/>
                      <a:pt x="29" y="18"/>
                      <a:pt x="29" y="19"/>
                    </a:cubicBezTo>
                    <a:cubicBezTo>
                      <a:pt x="29" y="23"/>
                      <a:pt x="29" y="23"/>
                      <a:pt x="29" y="23"/>
                    </a:cubicBezTo>
                    <a:cubicBezTo>
                      <a:pt x="30" y="21"/>
                      <a:pt x="31" y="18"/>
                      <a:pt x="31" y="15"/>
                    </a:cubicBezTo>
                    <a:cubicBezTo>
                      <a:pt x="31" y="7"/>
                      <a:pt x="24" y="0"/>
                      <a:pt x="16" y="0"/>
                    </a:cubicBezTo>
                    <a:close/>
                  </a:path>
                </a:pathLst>
              </a:custGeom>
              <a:grpFill/>
              <a:ln>
                <a:noFill/>
              </a:ln>
            </p:spPr>
            <p:txBody>
              <a:bodyPr anchor="ctr"/>
              <a:lstStyle/>
              <a:p>
                <a:pPr algn="ctr"/>
                <a:endParaRPr>
                  <a:cs typeface="+mn-ea"/>
                  <a:sym typeface="+mn-lt"/>
                </a:endParaRPr>
              </a:p>
            </p:txBody>
          </p:sp>
          <p:sp>
            <p:nvSpPr>
              <p:cNvPr id="99" name="Freeform: Shape 126"/>
              <p:cNvSpPr>
                <a:spLocks/>
              </p:cNvSpPr>
              <p:nvPr/>
            </p:nvSpPr>
            <p:spPr bwMode="auto">
              <a:xfrm>
                <a:off x="5444176" y="1308038"/>
                <a:ext cx="30635" cy="52693"/>
              </a:xfrm>
              <a:custGeom>
                <a:avLst/>
                <a:gdLst>
                  <a:gd name="T0" fmla="*/ 0 w 7"/>
                  <a:gd name="T1" fmla="*/ 2 h 12"/>
                  <a:gd name="T2" fmla="*/ 0 w 7"/>
                  <a:gd name="T3" fmla="*/ 3 h 12"/>
                  <a:gd name="T4" fmla="*/ 0 w 7"/>
                  <a:gd name="T5" fmla="*/ 7 h 12"/>
                  <a:gd name="T6" fmla="*/ 0 w 7"/>
                  <a:gd name="T7" fmla="*/ 8 h 12"/>
                  <a:gd name="T8" fmla="*/ 5 w 7"/>
                  <a:gd name="T9" fmla="*/ 12 h 12"/>
                  <a:gd name="T10" fmla="*/ 7 w 7"/>
                  <a:gd name="T11" fmla="*/ 12 h 12"/>
                  <a:gd name="T12" fmla="*/ 7 w 7"/>
                  <a:gd name="T13" fmla="*/ 0 h 12"/>
                  <a:gd name="T14" fmla="*/ 5 w 7"/>
                  <a:gd name="T15" fmla="*/ 0 h 12"/>
                  <a:gd name="T16" fmla="*/ 0 w 7"/>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2"/>
                    </a:moveTo>
                    <a:cubicBezTo>
                      <a:pt x="0" y="2"/>
                      <a:pt x="0" y="2"/>
                      <a:pt x="0" y="3"/>
                    </a:cubicBezTo>
                    <a:cubicBezTo>
                      <a:pt x="0" y="7"/>
                      <a:pt x="0" y="7"/>
                      <a:pt x="0" y="7"/>
                    </a:cubicBezTo>
                    <a:cubicBezTo>
                      <a:pt x="0" y="8"/>
                      <a:pt x="0" y="8"/>
                      <a:pt x="0" y="8"/>
                    </a:cubicBezTo>
                    <a:cubicBezTo>
                      <a:pt x="0" y="10"/>
                      <a:pt x="2" y="12"/>
                      <a:pt x="5" y="12"/>
                    </a:cubicBezTo>
                    <a:cubicBezTo>
                      <a:pt x="7" y="12"/>
                      <a:pt x="7" y="12"/>
                      <a:pt x="7" y="12"/>
                    </a:cubicBezTo>
                    <a:cubicBezTo>
                      <a:pt x="7" y="0"/>
                      <a:pt x="7" y="0"/>
                      <a:pt x="7" y="0"/>
                    </a:cubicBezTo>
                    <a:cubicBezTo>
                      <a:pt x="5" y="0"/>
                      <a:pt x="5" y="0"/>
                      <a:pt x="5" y="0"/>
                    </a:cubicBezTo>
                    <a:cubicBezTo>
                      <a:pt x="3" y="0"/>
                      <a:pt x="1" y="1"/>
                      <a:pt x="0" y="2"/>
                    </a:cubicBezTo>
                    <a:close/>
                  </a:path>
                </a:pathLst>
              </a:custGeom>
              <a:grpFill/>
              <a:ln>
                <a:noFill/>
              </a:ln>
            </p:spPr>
            <p:txBody>
              <a:bodyPr anchor="ctr"/>
              <a:lstStyle/>
              <a:p>
                <a:pPr algn="ctr"/>
                <a:endParaRPr>
                  <a:cs typeface="+mn-ea"/>
                  <a:sym typeface="+mn-lt"/>
                </a:endParaRPr>
              </a:p>
            </p:txBody>
          </p:sp>
          <p:sp>
            <p:nvSpPr>
              <p:cNvPr id="100" name="Freeform: Shape 127"/>
              <p:cNvSpPr>
                <a:spLocks/>
              </p:cNvSpPr>
              <p:nvPr/>
            </p:nvSpPr>
            <p:spPr bwMode="auto">
              <a:xfrm>
                <a:off x="5523828" y="1308038"/>
                <a:ext cx="30635" cy="52693"/>
              </a:xfrm>
              <a:custGeom>
                <a:avLst/>
                <a:gdLst>
                  <a:gd name="T0" fmla="*/ 7 w 7"/>
                  <a:gd name="T1" fmla="*/ 8 h 12"/>
                  <a:gd name="T2" fmla="*/ 7 w 7"/>
                  <a:gd name="T3" fmla="*/ 7 h 12"/>
                  <a:gd name="T4" fmla="*/ 7 w 7"/>
                  <a:gd name="T5" fmla="*/ 3 h 12"/>
                  <a:gd name="T6" fmla="*/ 7 w 7"/>
                  <a:gd name="T7" fmla="*/ 2 h 12"/>
                  <a:gd name="T8" fmla="*/ 2 w 7"/>
                  <a:gd name="T9" fmla="*/ 0 h 12"/>
                  <a:gd name="T10" fmla="*/ 0 w 7"/>
                  <a:gd name="T11" fmla="*/ 0 h 12"/>
                  <a:gd name="T12" fmla="*/ 0 w 7"/>
                  <a:gd name="T13" fmla="*/ 12 h 12"/>
                  <a:gd name="T14" fmla="*/ 2 w 7"/>
                  <a:gd name="T15" fmla="*/ 12 h 12"/>
                  <a:gd name="T16" fmla="*/ 7 w 7"/>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8"/>
                    </a:moveTo>
                    <a:cubicBezTo>
                      <a:pt x="7" y="7"/>
                      <a:pt x="7" y="7"/>
                      <a:pt x="7" y="7"/>
                    </a:cubicBezTo>
                    <a:cubicBezTo>
                      <a:pt x="7" y="3"/>
                      <a:pt x="7" y="3"/>
                      <a:pt x="7" y="3"/>
                    </a:cubicBezTo>
                    <a:cubicBezTo>
                      <a:pt x="7" y="3"/>
                      <a:pt x="7" y="2"/>
                      <a:pt x="7" y="2"/>
                    </a:cubicBezTo>
                    <a:cubicBezTo>
                      <a:pt x="7" y="1"/>
                      <a:pt x="5" y="0"/>
                      <a:pt x="2" y="0"/>
                    </a:cubicBezTo>
                    <a:cubicBezTo>
                      <a:pt x="0" y="0"/>
                      <a:pt x="0" y="0"/>
                      <a:pt x="0" y="0"/>
                    </a:cubicBezTo>
                    <a:cubicBezTo>
                      <a:pt x="0" y="12"/>
                      <a:pt x="0" y="12"/>
                      <a:pt x="0" y="12"/>
                    </a:cubicBezTo>
                    <a:cubicBezTo>
                      <a:pt x="2" y="12"/>
                      <a:pt x="2" y="12"/>
                      <a:pt x="2" y="12"/>
                    </a:cubicBezTo>
                    <a:cubicBezTo>
                      <a:pt x="5" y="12"/>
                      <a:pt x="7" y="10"/>
                      <a:pt x="7" y="8"/>
                    </a:cubicBezTo>
                    <a:close/>
                  </a:path>
                </a:pathLst>
              </a:custGeom>
              <a:grpFill/>
              <a:ln>
                <a:noFill/>
              </a:ln>
            </p:spPr>
            <p:txBody>
              <a:bodyPr anchor="ctr"/>
              <a:lstStyle/>
              <a:p>
                <a:pPr algn="ctr"/>
                <a:endParaRPr>
                  <a:cs typeface="+mn-ea"/>
                  <a:sym typeface="+mn-lt"/>
                </a:endParaRPr>
              </a:p>
            </p:txBody>
          </p:sp>
          <p:sp>
            <p:nvSpPr>
              <p:cNvPr id="101" name="Freeform: Shape 128"/>
              <p:cNvSpPr>
                <a:spLocks/>
              </p:cNvSpPr>
              <p:nvPr/>
            </p:nvSpPr>
            <p:spPr bwMode="auto">
              <a:xfrm>
                <a:off x="5987034" y="2883918"/>
                <a:ext cx="186263" cy="137246"/>
              </a:xfrm>
              <a:custGeom>
                <a:avLst/>
                <a:gdLst>
                  <a:gd name="T0" fmla="*/ 28 w 42"/>
                  <a:gd name="T1" fmla="*/ 31 h 31"/>
                  <a:gd name="T2" fmla="*/ 42 w 42"/>
                  <a:gd name="T3" fmla="*/ 31 h 31"/>
                  <a:gd name="T4" fmla="*/ 42 w 42"/>
                  <a:gd name="T5" fmla="*/ 0 h 31"/>
                  <a:gd name="T6" fmla="*/ 28 w 42"/>
                  <a:gd name="T7" fmla="*/ 0 h 31"/>
                  <a:gd name="T8" fmla="*/ 28 w 42"/>
                  <a:gd name="T9" fmla="*/ 13 h 31"/>
                  <a:gd name="T10" fmla="*/ 38 w 42"/>
                  <a:gd name="T11" fmla="*/ 27 h 31"/>
                  <a:gd name="T12" fmla="*/ 28 w 42"/>
                  <a:gd name="T13" fmla="*/ 27 h 31"/>
                  <a:gd name="T14" fmla="*/ 28 w 42"/>
                  <a:gd name="T15" fmla="*/ 31 h 31"/>
                  <a:gd name="T16" fmla="*/ 19 w 42"/>
                  <a:gd name="T17" fmla="*/ 31 h 31"/>
                  <a:gd name="T18" fmla="*/ 28 w 42"/>
                  <a:gd name="T19" fmla="*/ 31 h 31"/>
                  <a:gd name="T20" fmla="*/ 28 w 42"/>
                  <a:gd name="T21" fmla="*/ 27 h 31"/>
                  <a:gd name="T22" fmla="*/ 22 w 42"/>
                  <a:gd name="T23" fmla="*/ 27 h 31"/>
                  <a:gd name="T24" fmla="*/ 21 w 42"/>
                  <a:gd name="T25" fmla="*/ 26 h 31"/>
                  <a:gd name="T26" fmla="*/ 19 w 42"/>
                  <a:gd name="T27" fmla="*/ 23 h 31"/>
                  <a:gd name="T28" fmla="*/ 19 w 42"/>
                  <a:gd name="T29" fmla="*/ 25 h 31"/>
                  <a:gd name="T30" fmla="*/ 20 w 42"/>
                  <a:gd name="T31" fmla="*/ 27 h 31"/>
                  <a:gd name="T32" fmla="*/ 19 w 42"/>
                  <a:gd name="T33" fmla="*/ 27 h 31"/>
                  <a:gd name="T34" fmla="*/ 19 w 42"/>
                  <a:gd name="T35" fmla="*/ 31 h 31"/>
                  <a:gd name="T36" fmla="*/ 28 w 42"/>
                  <a:gd name="T37" fmla="*/ 0 h 31"/>
                  <a:gd name="T38" fmla="*/ 19 w 42"/>
                  <a:gd name="T39" fmla="*/ 0 h 31"/>
                  <a:gd name="T40" fmla="*/ 19 w 42"/>
                  <a:gd name="T41" fmla="*/ 20 h 31"/>
                  <a:gd name="T42" fmla="*/ 26 w 42"/>
                  <a:gd name="T43" fmla="*/ 10 h 31"/>
                  <a:gd name="T44" fmla="*/ 26 w 42"/>
                  <a:gd name="T45" fmla="*/ 10 h 31"/>
                  <a:gd name="T46" fmla="*/ 28 w 42"/>
                  <a:gd name="T47" fmla="*/ 13 h 31"/>
                  <a:gd name="T48" fmla="*/ 28 w 42"/>
                  <a:gd name="T49" fmla="*/ 0 h 31"/>
                  <a:gd name="T50" fmla="*/ 12 w 42"/>
                  <a:gd name="T51" fmla="*/ 31 h 31"/>
                  <a:gd name="T52" fmla="*/ 19 w 42"/>
                  <a:gd name="T53" fmla="*/ 31 h 31"/>
                  <a:gd name="T54" fmla="*/ 19 w 42"/>
                  <a:gd name="T55" fmla="*/ 27 h 31"/>
                  <a:gd name="T56" fmla="*/ 14 w 42"/>
                  <a:gd name="T57" fmla="*/ 27 h 31"/>
                  <a:gd name="T58" fmla="*/ 12 w 42"/>
                  <a:gd name="T59" fmla="*/ 27 h 31"/>
                  <a:gd name="T60" fmla="*/ 12 w 42"/>
                  <a:gd name="T61" fmla="*/ 31 h 31"/>
                  <a:gd name="T62" fmla="*/ 19 w 42"/>
                  <a:gd name="T63" fmla="*/ 0 h 31"/>
                  <a:gd name="T64" fmla="*/ 12 w 42"/>
                  <a:gd name="T65" fmla="*/ 0 h 31"/>
                  <a:gd name="T66" fmla="*/ 12 w 42"/>
                  <a:gd name="T67" fmla="*/ 6 h 31"/>
                  <a:gd name="T68" fmla="*/ 13 w 42"/>
                  <a:gd name="T69" fmla="*/ 8 h 31"/>
                  <a:gd name="T70" fmla="*/ 12 w 42"/>
                  <a:gd name="T71" fmla="*/ 10 h 31"/>
                  <a:gd name="T72" fmla="*/ 12 w 42"/>
                  <a:gd name="T73" fmla="*/ 16 h 31"/>
                  <a:gd name="T74" fmla="*/ 12 w 42"/>
                  <a:gd name="T75" fmla="*/ 16 h 31"/>
                  <a:gd name="T76" fmla="*/ 17 w 42"/>
                  <a:gd name="T77" fmla="*/ 23 h 31"/>
                  <a:gd name="T78" fmla="*/ 19 w 42"/>
                  <a:gd name="T79" fmla="*/ 25 h 31"/>
                  <a:gd name="T80" fmla="*/ 19 w 42"/>
                  <a:gd name="T81" fmla="*/ 23 h 31"/>
                  <a:gd name="T82" fmla="*/ 18 w 42"/>
                  <a:gd name="T83" fmla="*/ 22 h 31"/>
                  <a:gd name="T84" fmla="*/ 19 w 42"/>
                  <a:gd name="T85" fmla="*/ 20 h 31"/>
                  <a:gd name="T86" fmla="*/ 19 w 42"/>
                  <a:gd name="T87" fmla="*/ 0 h 31"/>
                  <a:gd name="T88" fmla="*/ 0 w 42"/>
                  <a:gd name="T89" fmla="*/ 31 h 31"/>
                  <a:gd name="T90" fmla="*/ 12 w 42"/>
                  <a:gd name="T91" fmla="*/ 31 h 31"/>
                  <a:gd name="T92" fmla="*/ 12 w 42"/>
                  <a:gd name="T93" fmla="*/ 27 h 31"/>
                  <a:gd name="T94" fmla="*/ 4 w 42"/>
                  <a:gd name="T95" fmla="*/ 27 h 31"/>
                  <a:gd name="T96" fmla="*/ 4 w 42"/>
                  <a:gd name="T97" fmla="*/ 27 h 31"/>
                  <a:gd name="T98" fmla="*/ 12 w 42"/>
                  <a:gd name="T99" fmla="*/ 16 h 31"/>
                  <a:gd name="T100" fmla="*/ 12 w 42"/>
                  <a:gd name="T101" fmla="*/ 10 h 31"/>
                  <a:gd name="T102" fmla="*/ 10 w 42"/>
                  <a:gd name="T103" fmla="*/ 11 h 31"/>
                  <a:gd name="T104" fmla="*/ 6 w 42"/>
                  <a:gd name="T105" fmla="*/ 8 h 31"/>
                  <a:gd name="T106" fmla="*/ 10 w 42"/>
                  <a:gd name="T107" fmla="*/ 4 h 31"/>
                  <a:gd name="T108" fmla="*/ 10 w 42"/>
                  <a:gd name="T109" fmla="*/ 4 h 31"/>
                  <a:gd name="T110" fmla="*/ 12 w 42"/>
                  <a:gd name="T111" fmla="*/ 6 h 31"/>
                  <a:gd name="T112" fmla="*/ 12 w 42"/>
                  <a:gd name="T113" fmla="*/ 0 h 31"/>
                  <a:gd name="T114" fmla="*/ 0 w 42"/>
                  <a:gd name="T115" fmla="*/ 0 h 31"/>
                  <a:gd name="T116" fmla="*/ 0 w 42"/>
                  <a:gd name="T1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1">
                    <a:moveTo>
                      <a:pt x="28" y="31"/>
                    </a:moveTo>
                    <a:cubicBezTo>
                      <a:pt x="42" y="31"/>
                      <a:pt x="42" y="31"/>
                      <a:pt x="42" y="31"/>
                    </a:cubicBezTo>
                    <a:cubicBezTo>
                      <a:pt x="42" y="0"/>
                      <a:pt x="42" y="0"/>
                      <a:pt x="42" y="0"/>
                    </a:cubicBezTo>
                    <a:cubicBezTo>
                      <a:pt x="28" y="0"/>
                      <a:pt x="28" y="0"/>
                      <a:pt x="28" y="0"/>
                    </a:cubicBezTo>
                    <a:cubicBezTo>
                      <a:pt x="28" y="13"/>
                      <a:pt x="28" y="13"/>
                      <a:pt x="28" y="13"/>
                    </a:cubicBezTo>
                    <a:cubicBezTo>
                      <a:pt x="38" y="27"/>
                      <a:pt x="38" y="27"/>
                      <a:pt x="38" y="27"/>
                    </a:cubicBezTo>
                    <a:cubicBezTo>
                      <a:pt x="28" y="27"/>
                      <a:pt x="28" y="27"/>
                      <a:pt x="28" y="27"/>
                    </a:cubicBezTo>
                    <a:lnTo>
                      <a:pt x="28" y="31"/>
                    </a:lnTo>
                    <a:close/>
                    <a:moveTo>
                      <a:pt x="19" y="31"/>
                    </a:moveTo>
                    <a:cubicBezTo>
                      <a:pt x="28" y="31"/>
                      <a:pt x="28" y="31"/>
                      <a:pt x="28" y="31"/>
                    </a:cubicBezTo>
                    <a:cubicBezTo>
                      <a:pt x="28" y="27"/>
                      <a:pt x="28" y="27"/>
                      <a:pt x="28" y="27"/>
                    </a:cubicBezTo>
                    <a:cubicBezTo>
                      <a:pt x="22" y="27"/>
                      <a:pt x="22" y="27"/>
                      <a:pt x="22" y="27"/>
                    </a:cubicBezTo>
                    <a:cubicBezTo>
                      <a:pt x="21" y="26"/>
                      <a:pt x="21" y="26"/>
                      <a:pt x="21" y="26"/>
                    </a:cubicBezTo>
                    <a:cubicBezTo>
                      <a:pt x="19" y="23"/>
                      <a:pt x="19" y="23"/>
                      <a:pt x="19" y="23"/>
                    </a:cubicBezTo>
                    <a:cubicBezTo>
                      <a:pt x="19" y="25"/>
                      <a:pt x="19" y="25"/>
                      <a:pt x="19" y="25"/>
                    </a:cubicBezTo>
                    <a:cubicBezTo>
                      <a:pt x="20" y="27"/>
                      <a:pt x="20" y="27"/>
                      <a:pt x="20" y="27"/>
                    </a:cubicBezTo>
                    <a:cubicBezTo>
                      <a:pt x="19" y="27"/>
                      <a:pt x="19" y="27"/>
                      <a:pt x="19" y="27"/>
                    </a:cubicBezTo>
                    <a:cubicBezTo>
                      <a:pt x="19" y="31"/>
                      <a:pt x="19" y="31"/>
                      <a:pt x="19" y="31"/>
                    </a:cubicBezTo>
                    <a:close/>
                    <a:moveTo>
                      <a:pt x="28" y="0"/>
                    </a:moveTo>
                    <a:cubicBezTo>
                      <a:pt x="19" y="0"/>
                      <a:pt x="19" y="0"/>
                      <a:pt x="19" y="0"/>
                    </a:cubicBezTo>
                    <a:cubicBezTo>
                      <a:pt x="19" y="20"/>
                      <a:pt x="19" y="20"/>
                      <a:pt x="19" y="20"/>
                    </a:cubicBezTo>
                    <a:cubicBezTo>
                      <a:pt x="26" y="10"/>
                      <a:pt x="26" y="10"/>
                      <a:pt x="26" y="10"/>
                    </a:cubicBezTo>
                    <a:cubicBezTo>
                      <a:pt x="26" y="10"/>
                      <a:pt x="26" y="10"/>
                      <a:pt x="26" y="10"/>
                    </a:cubicBezTo>
                    <a:cubicBezTo>
                      <a:pt x="28" y="13"/>
                      <a:pt x="28" y="13"/>
                      <a:pt x="28" y="13"/>
                    </a:cubicBezTo>
                    <a:lnTo>
                      <a:pt x="28" y="0"/>
                    </a:lnTo>
                    <a:close/>
                    <a:moveTo>
                      <a:pt x="12" y="31"/>
                    </a:moveTo>
                    <a:cubicBezTo>
                      <a:pt x="19" y="31"/>
                      <a:pt x="19" y="31"/>
                      <a:pt x="19" y="31"/>
                    </a:cubicBezTo>
                    <a:cubicBezTo>
                      <a:pt x="19" y="27"/>
                      <a:pt x="19" y="27"/>
                      <a:pt x="19" y="27"/>
                    </a:cubicBezTo>
                    <a:cubicBezTo>
                      <a:pt x="14" y="27"/>
                      <a:pt x="14" y="27"/>
                      <a:pt x="14" y="27"/>
                    </a:cubicBezTo>
                    <a:cubicBezTo>
                      <a:pt x="12" y="27"/>
                      <a:pt x="12" y="27"/>
                      <a:pt x="12" y="27"/>
                    </a:cubicBezTo>
                    <a:cubicBezTo>
                      <a:pt x="12" y="31"/>
                      <a:pt x="12" y="31"/>
                      <a:pt x="12" y="31"/>
                    </a:cubicBezTo>
                    <a:close/>
                    <a:moveTo>
                      <a:pt x="19" y="0"/>
                    </a:moveTo>
                    <a:cubicBezTo>
                      <a:pt x="12" y="0"/>
                      <a:pt x="12" y="0"/>
                      <a:pt x="12" y="0"/>
                    </a:cubicBezTo>
                    <a:cubicBezTo>
                      <a:pt x="12" y="6"/>
                      <a:pt x="12" y="6"/>
                      <a:pt x="12" y="6"/>
                    </a:cubicBezTo>
                    <a:cubicBezTo>
                      <a:pt x="13" y="6"/>
                      <a:pt x="13" y="7"/>
                      <a:pt x="13" y="8"/>
                    </a:cubicBezTo>
                    <a:cubicBezTo>
                      <a:pt x="13" y="8"/>
                      <a:pt x="13" y="9"/>
                      <a:pt x="12" y="10"/>
                    </a:cubicBezTo>
                    <a:cubicBezTo>
                      <a:pt x="12" y="16"/>
                      <a:pt x="12" y="16"/>
                      <a:pt x="12" y="16"/>
                    </a:cubicBezTo>
                    <a:cubicBezTo>
                      <a:pt x="12" y="16"/>
                      <a:pt x="12" y="16"/>
                      <a:pt x="12" y="16"/>
                    </a:cubicBezTo>
                    <a:cubicBezTo>
                      <a:pt x="17" y="23"/>
                      <a:pt x="17" y="23"/>
                      <a:pt x="17" y="23"/>
                    </a:cubicBezTo>
                    <a:cubicBezTo>
                      <a:pt x="19" y="25"/>
                      <a:pt x="19" y="25"/>
                      <a:pt x="19" y="25"/>
                    </a:cubicBezTo>
                    <a:cubicBezTo>
                      <a:pt x="19" y="23"/>
                      <a:pt x="19" y="23"/>
                      <a:pt x="19" y="23"/>
                    </a:cubicBezTo>
                    <a:cubicBezTo>
                      <a:pt x="18" y="22"/>
                      <a:pt x="18" y="22"/>
                      <a:pt x="18" y="22"/>
                    </a:cubicBezTo>
                    <a:cubicBezTo>
                      <a:pt x="19" y="20"/>
                      <a:pt x="19" y="20"/>
                      <a:pt x="19" y="20"/>
                    </a:cubicBezTo>
                    <a:lnTo>
                      <a:pt x="19" y="0"/>
                    </a:lnTo>
                    <a:close/>
                    <a:moveTo>
                      <a:pt x="0" y="31"/>
                    </a:moveTo>
                    <a:cubicBezTo>
                      <a:pt x="12" y="31"/>
                      <a:pt x="12" y="31"/>
                      <a:pt x="12" y="31"/>
                    </a:cubicBezTo>
                    <a:cubicBezTo>
                      <a:pt x="12" y="27"/>
                      <a:pt x="12" y="27"/>
                      <a:pt x="12" y="27"/>
                    </a:cubicBezTo>
                    <a:cubicBezTo>
                      <a:pt x="4" y="27"/>
                      <a:pt x="4" y="27"/>
                      <a:pt x="4" y="27"/>
                    </a:cubicBezTo>
                    <a:cubicBezTo>
                      <a:pt x="4" y="27"/>
                      <a:pt x="4" y="27"/>
                      <a:pt x="4" y="27"/>
                    </a:cubicBezTo>
                    <a:cubicBezTo>
                      <a:pt x="12" y="16"/>
                      <a:pt x="12" y="16"/>
                      <a:pt x="12" y="16"/>
                    </a:cubicBezTo>
                    <a:cubicBezTo>
                      <a:pt x="12" y="10"/>
                      <a:pt x="12" y="10"/>
                      <a:pt x="12" y="10"/>
                    </a:cubicBezTo>
                    <a:cubicBezTo>
                      <a:pt x="12" y="10"/>
                      <a:pt x="11" y="11"/>
                      <a:pt x="10" y="11"/>
                    </a:cubicBezTo>
                    <a:cubicBezTo>
                      <a:pt x="8" y="11"/>
                      <a:pt x="6" y="9"/>
                      <a:pt x="6" y="8"/>
                    </a:cubicBezTo>
                    <a:cubicBezTo>
                      <a:pt x="6" y="6"/>
                      <a:pt x="8" y="4"/>
                      <a:pt x="10" y="4"/>
                    </a:cubicBezTo>
                    <a:cubicBezTo>
                      <a:pt x="10" y="4"/>
                      <a:pt x="10" y="4"/>
                      <a:pt x="10" y="4"/>
                    </a:cubicBezTo>
                    <a:cubicBezTo>
                      <a:pt x="11" y="4"/>
                      <a:pt x="12" y="5"/>
                      <a:pt x="12" y="6"/>
                    </a:cubicBezTo>
                    <a:cubicBezTo>
                      <a:pt x="12" y="0"/>
                      <a:pt x="12" y="0"/>
                      <a:pt x="12" y="0"/>
                    </a:cubicBezTo>
                    <a:cubicBezTo>
                      <a:pt x="0" y="0"/>
                      <a:pt x="0" y="0"/>
                      <a:pt x="0" y="0"/>
                    </a:cubicBezTo>
                    <a:lnTo>
                      <a:pt x="0" y="31"/>
                    </a:lnTo>
                    <a:close/>
                  </a:path>
                </a:pathLst>
              </a:custGeom>
              <a:grpFill/>
              <a:ln>
                <a:noFill/>
              </a:ln>
            </p:spPr>
            <p:txBody>
              <a:bodyPr anchor="ctr"/>
              <a:lstStyle/>
              <a:p>
                <a:pPr algn="ctr"/>
                <a:endParaRPr>
                  <a:cs typeface="+mn-ea"/>
                  <a:sym typeface="+mn-lt"/>
                </a:endParaRPr>
              </a:p>
            </p:txBody>
          </p:sp>
          <p:sp>
            <p:nvSpPr>
              <p:cNvPr id="102" name="Freeform: Shape 129"/>
              <p:cNvSpPr>
                <a:spLocks/>
              </p:cNvSpPr>
              <p:nvPr/>
            </p:nvSpPr>
            <p:spPr bwMode="auto">
              <a:xfrm>
                <a:off x="5766459" y="1895010"/>
                <a:ext cx="93131" cy="115189"/>
              </a:xfrm>
              <a:custGeom>
                <a:avLst/>
                <a:gdLst>
                  <a:gd name="T0" fmla="*/ 3 w 21"/>
                  <a:gd name="T1" fmla="*/ 23 h 26"/>
                  <a:gd name="T2" fmla="*/ 3 w 21"/>
                  <a:gd name="T3" fmla="*/ 22 h 26"/>
                  <a:gd name="T4" fmla="*/ 3 w 21"/>
                  <a:gd name="T5" fmla="*/ 22 h 26"/>
                  <a:gd name="T6" fmla="*/ 3 w 21"/>
                  <a:gd name="T7" fmla="*/ 6 h 26"/>
                  <a:gd name="T8" fmla="*/ 18 w 21"/>
                  <a:gd name="T9" fmla="*/ 6 h 26"/>
                  <a:gd name="T10" fmla="*/ 18 w 21"/>
                  <a:gd name="T11" fmla="*/ 17 h 26"/>
                  <a:gd name="T12" fmla="*/ 17 w 21"/>
                  <a:gd name="T13" fmla="*/ 17 h 26"/>
                  <a:gd name="T14" fmla="*/ 12 w 21"/>
                  <a:gd name="T15" fmla="*/ 22 h 26"/>
                  <a:gd name="T16" fmla="*/ 17 w 21"/>
                  <a:gd name="T17" fmla="*/ 26 h 26"/>
                  <a:gd name="T18" fmla="*/ 21 w 21"/>
                  <a:gd name="T19" fmla="*/ 22 h 26"/>
                  <a:gd name="T20" fmla="*/ 21 w 21"/>
                  <a:gd name="T21" fmla="*/ 22 h 26"/>
                  <a:gd name="T22" fmla="*/ 21 w 21"/>
                  <a:gd name="T23" fmla="*/ 22 h 26"/>
                  <a:gd name="T24" fmla="*/ 21 w 21"/>
                  <a:gd name="T25" fmla="*/ 6 h 26"/>
                  <a:gd name="T26" fmla="*/ 21 w 21"/>
                  <a:gd name="T27" fmla="*/ 0 h 26"/>
                  <a:gd name="T28" fmla="*/ 18 w 21"/>
                  <a:gd name="T29" fmla="*/ 0 h 26"/>
                  <a:gd name="T30" fmla="*/ 3 w 21"/>
                  <a:gd name="T31" fmla="*/ 0 h 26"/>
                  <a:gd name="T32" fmla="*/ 0 w 21"/>
                  <a:gd name="T33" fmla="*/ 0 h 26"/>
                  <a:gd name="T34" fmla="*/ 0 w 21"/>
                  <a:gd name="T35" fmla="*/ 6 h 26"/>
                  <a:gd name="T36" fmla="*/ 0 w 21"/>
                  <a:gd name="T37" fmla="*/ 17 h 26"/>
                  <a:gd name="T38" fmla="*/ 0 w 21"/>
                  <a:gd name="T39" fmla="*/ 17 h 26"/>
                  <a:gd name="T40" fmla="*/ 3 w 21"/>
                  <a:gd name="T4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3" y="23"/>
                    </a:moveTo>
                    <a:cubicBezTo>
                      <a:pt x="3" y="22"/>
                      <a:pt x="3" y="22"/>
                      <a:pt x="3" y="22"/>
                    </a:cubicBezTo>
                    <a:cubicBezTo>
                      <a:pt x="3" y="22"/>
                      <a:pt x="3" y="22"/>
                      <a:pt x="3" y="22"/>
                    </a:cubicBezTo>
                    <a:cubicBezTo>
                      <a:pt x="3" y="6"/>
                      <a:pt x="3" y="6"/>
                      <a:pt x="3" y="6"/>
                    </a:cubicBezTo>
                    <a:cubicBezTo>
                      <a:pt x="18" y="6"/>
                      <a:pt x="18" y="6"/>
                      <a:pt x="18" y="6"/>
                    </a:cubicBezTo>
                    <a:cubicBezTo>
                      <a:pt x="18" y="17"/>
                      <a:pt x="18" y="17"/>
                      <a:pt x="18" y="17"/>
                    </a:cubicBezTo>
                    <a:cubicBezTo>
                      <a:pt x="18" y="17"/>
                      <a:pt x="17" y="17"/>
                      <a:pt x="17" y="17"/>
                    </a:cubicBezTo>
                    <a:cubicBezTo>
                      <a:pt x="14" y="17"/>
                      <a:pt x="12" y="19"/>
                      <a:pt x="12" y="22"/>
                    </a:cubicBezTo>
                    <a:cubicBezTo>
                      <a:pt x="12" y="24"/>
                      <a:pt x="14" y="26"/>
                      <a:pt x="17" y="26"/>
                    </a:cubicBezTo>
                    <a:cubicBezTo>
                      <a:pt x="19" y="26"/>
                      <a:pt x="21" y="24"/>
                      <a:pt x="21" y="22"/>
                    </a:cubicBezTo>
                    <a:cubicBezTo>
                      <a:pt x="21" y="22"/>
                      <a:pt x="21" y="22"/>
                      <a:pt x="21" y="22"/>
                    </a:cubicBezTo>
                    <a:cubicBezTo>
                      <a:pt x="21" y="22"/>
                      <a:pt x="21" y="22"/>
                      <a:pt x="21" y="22"/>
                    </a:cubicBezTo>
                    <a:cubicBezTo>
                      <a:pt x="21" y="6"/>
                      <a:pt x="21" y="6"/>
                      <a:pt x="21" y="6"/>
                    </a:cubicBezTo>
                    <a:cubicBezTo>
                      <a:pt x="21" y="0"/>
                      <a:pt x="21" y="0"/>
                      <a:pt x="21" y="0"/>
                    </a:cubicBezTo>
                    <a:cubicBezTo>
                      <a:pt x="18" y="0"/>
                      <a:pt x="18" y="0"/>
                      <a:pt x="18" y="0"/>
                    </a:cubicBezTo>
                    <a:cubicBezTo>
                      <a:pt x="3" y="0"/>
                      <a:pt x="3" y="0"/>
                      <a:pt x="3" y="0"/>
                    </a:cubicBezTo>
                    <a:cubicBezTo>
                      <a:pt x="0" y="0"/>
                      <a:pt x="0" y="0"/>
                      <a:pt x="0" y="0"/>
                    </a:cubicBezTo>
                    <a:cubicBezTo>
                      <a:pt x="0" y="6"/>
                      <a:pt x="0" y="6"/>
                      <a:pt x="0" y="6"/>
                    </a:cubicBezTo>
                    <a:cubicBezTo>
                      <a:pt x="0" y="17"/>
                      <a:pt x="0" y="17"/>
                      <a:pt x="0" y="17"/>
                    </a:cubicBezTo>
                    <a:cubicBezTo>
                      <a:pt x="0" y="17"/>
                      <a:pt x="0" y="17"/>
                      <a:pt x="0" y="17"/>
                    </a:cubicBezTo>
                    <a:cubicBezTo>
                      <a:pt x="1" y="19"/>
                      <a:pt x="2" y="21"/>
                      <a:pt x="3" y="23"/>
                    </a:cubicBezTo>
                    <a:close/>
                  </a:path>
                </a:pathLst>
              </a:custGeom>
              <a:grpFill/>
              <a:ln>
                <a:noFill/>
              </a:ln>
            </p:spPr>
            <p:txBody>
              <a:bodyPr anchor="ctr"/>
              <a:lstStyle/>
              <a:p>
                <a:pPr algn="ctr"/>
                <a:endParaRPr>
                  <a:cs typeface="+mn-ea"/>
                  <a:sym typeface="+mn-lt"/>
                </a:endParaRPr>
              </a:p>
            </p:txBody>
          </p:sp>
        </p:grpSp>
        <p:grpSp>
          <p:nvGrpSpPr>
            <p:cNvPr id="33" name="Group 59"/>
            <p:cNvGrpSpPr/>
            <p:nvPr/>
          </p:nvGrpSpPr>
          <p:grpSpPr>
            <a:xfrm>
              <a:off x="6698196" y="1819393"/>
              <a:ext cx="5062269" cy="5038607"/>
              <a:chOff x="4476326" y="1364544"/>
              <a:chExt cx="3796702" cy="3778956"/>
            </a:xfrm>
          </p:grpSpPr>
          <p:sp>
            <p:nvSpPr>
              <p:cNvPr id="34" name="Freeform: Shape 61"/>
              <p:cNvSpPr>
                <a:spLocks/>
              </p:cNvSpPr>
              <p:nvPr/>
            </p:nvSpPr>
            <p:spPr bwMode="auto">
              <a:xfrm>
                <a:off x="4749783" y="1386364"/>
                <a:ext cx="2829064" cy="2829064"/>
              </a:xfrm>
              <a:custGeom>
                <a:avLst/>
                <a:gdLst>
                  <a:gd name="T0" fmla="*/ 315 w 630"/>
                  <a:gd name="T1" fmla="*/ 19 h 630"/>
                  <a:gd name="T2" fmla="*/ 611 w 630"/>
                  <a:gd name="T3" fmla="*/ 315 h 630"/>
                  <a:gd name="T4" fmla="*/ 315 w 630"/>
                  <a:gd name="T5" fmla="*/ 611 h 630"/>
                  <a:gd name="T6" fmla="*/ 315 w 630"/>
                  <a:gd name="T7" fmla="*/ 630 h 630"/>
                  <a:gd name="T8" fmla="*/ 630 w 630"/>
                  <a:gd name="T9" fmla="*/ 315 h 630"/>
                  <a:gd name="T10" fmla="*/ 315 w 630"/>
                  <a:gd name="T11" fmla="*/ 0 h 630"/>
                  <a:gd name="T12" fmla="*/ 315 w 630"/>
                  <a:gd name="T13" fmla="*/ 19 h 630"/>
                  <a:gd name="T14" fmla="*/ 315 w 630"/>
                  <a:gd name="T15" fmla="*/ 611 h 630"/>
                  <a:gd name="T16" fmla="*/ 19 w 630"/>
                  <a:gd name="T17" fmla="*/ 315 h 630"/>
                  <a:gd name="T18" fmla="*/ 315 w 630"/>
                  <a:gd name="T19" fmla="*/ 19 h 630"/>
                  <a:gd name="T20" fmla="*/ 315 w 630"/>
                  <a:gd name="T21" fmla="*/ 0 h 630"/>
                  <a:gd name="T22" fmla="*/ 0 w 630"/>
                  <a:gd name="T23" fmla="*/ 315 h 630"/>
                  <a:gd name="T24" fmla="*/ 315 w 630"/>
                  <a:gd name="T25" fmla="*/ 630 h 630"/>
                  <a:gd name="T26" fmla="*/ 315 w 630"/>
                  <a:gd name="T27" fmla="*/ 61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630">
                    <a:moveTo>
                      <a:pt x="315" y="19"/>
                    </a:moveTo>
                    <a:cubicBezTo>
                      <a:pt x="479" y="19"/>
                      <a:pt x="611" y="152"/>
                      <a:pt x="611" y="315"/>
                    </a:cubicBezTo>
                    <a:cubicBezTo>
                      <a:pt x="611" y="479"/>
                      <a:pt x="479" y="611"/>
                      <a:pt x="315" y="611"/>
                    </a:cubicBezTo>
                    <a:cubicBezTo>
                      <a:pt x="315" y="630"/>
                      <a:pt x="315" y="630"/>
                      <a:pt x="315" y="630"/>
                    </a:cubicBezTo>
                    <a:cubicBezTo>
                      <a:pt x="489" y="630"/>
                      <a:pt x="630" y="489"/>
                      <a:pt x="630" y="315"/>
                    </a:cubicBezTo>
                    <a:cubicBezTo>
                      <a:pt x="630" y="141"/>
                      <a:pt x="489" y="0"/>
                      <a:pt x="315" y="0"/>
                    </a:cubicBezTo>
                    <a:lnTo>
                      <a:pt x="315" y="19"/>
                    </a:lnTo>
                    <a:close/>
                    <a:moveTo>
                      <a:pt x="315" y="611"/>
                    </a:moveTo>
                    <a:cubicBezTo>
                      <a:pt x="152" y="611"/>
                      <a:pt x="19" y="479"/>
                      <a:pt x="19" y="315"/>
                    </a:cubicBezTo>
                    <a:cubicBezTo>
                      <a:pt x="19" y="152"/>
                      <a:pt x="152" y="19"/>
                      <a:pt x="315" y="19"/>
                    </a:cubicBezTo>
                    <a:cubicBezTo>
                      <a:pt x="315" y="0"/>
                      <a:pt x="315" y="0"/>
                      <a:pt x="315" y="0"/>
                    </a:cubicBezTo>
                    <a:cubicBezTo>
                      <a:pt x="141" y="0"/>
                      <a:pt x="0" y="141"/>
                      <a:pt x="0" y="315"/>
                    </a:cubicBezTo>
                    <a:cubicBezTo>
                      <a:pt x="0" y="489"/>
                      <a:pt x="141" y="630"/>
                      <a:pt x="315" y="630"/>
                    </a:cubicBezTo>
                    <a:lnTo>
                      <a:pt x="315" y="611"/>
                    </a:lnTo>
                    <a:close/>
                  </a:path>
                </a:pathLst>
              </a:custGeom>
              <a:solidFill>
                <a:schemeClr val="bg1">
                  <a:lumMod val="95000"/>
                  <a:alpha val="61000"/>
                </a:schemeClr>
              </a:solidFill>
              <a:ln>
                <a:noFill/>
              </a:ln>
            </p:spPr>
            <p:txBody>
              <a:bodyPr anchor="ctr"/>
              <a:lstStyle/>
              <a:p>
                <a:pPr algn="ctr"/>
                <a:endParaRPr>
                  <a:cs typeface="+mn-ea"/>
                  <a:sym typeface="+mn-lt"/>
                </a:endParaRPr>
              </a:p>
            </p:txBody>
          </p:sp>
          <p:sp>
            <p:nvSpPr>
              <p:cNvPr id="35" name="Freeform: Shape 62"/>
              <p:cNvSpPr>
                <a:spLocks/>
              </p:cNvSpPr>
              <p:nvPr/>
            </p:nvSpPr>
            <p:spPr bwMode="auto">
              <a:xfrm>
                <a:off x="6896145" y="3801414"/>
                <a:ext cx="1376883" cy="1342086"/>
              </a:xfrm>
              <a:custGeom>
                <a:avLst/>
                <a:gdLst>
                  <a:gd name="connsiteX0" fmla="*/ 246478 w 1376883"/>
                  <a:gd name="connsiteY0" fmla="*/ 0 h 1342086"/>
                  <a:gd name="connsiteX1" fmla="*/ 1376883 w 1376883"/>
                  <a:gd name="connsiteY1" fmla="*/ 1342086 h 1342086"/>
                  <a:gd name="connsiteX2" fmla="*/ 964218 w 1376883"/>
                  <a:gd name="connsiteY2" fmla="*/ 1342086 h 1342086"/>
                  <a:gd name="connsiteX3" fmla="*/ 0 w 1376883"/>
                  <a:gd name="connsiteY3" fmla="*/ 201522 h 1342086"/>
                </a:gdLst>
                <a:ahLst/>
                <a:cxnLst>
                  <a:cxn ang="0">
                    <a:pos x="connsiteX0" y="connsiteY0"/>
                  </a:cxn>
                  <a:cxn ang="0">
                    <a:pos x="connsiteX1" y="connsiteY1"/>
                  </a:cxn>
                  <a:cxn ang="0">
                    <a:pos x="connsiteX2" y="connsiteY2"/>
                  </a:cxn>
                  <a:cxn ang="0">
                    <a:pos x="connsiteX3" y="connsiteY3"/>
                  </a:cxn>
                </a:cxnLst>
                <a:rect l="l" t="t" r="r" b="b"/>
                <a:pathLst>
                  <a:path w="1376883" h="1342086">
                    <a:moveTo>
                      <a:pt x="246478" y="0"/>
                    </a:moveTo>
                    <a:lnTo>
                      <a:pt x="1376883" y="1342086"/>
                    </a:lnTo>
                    <a:lnTo>
                      <a:pt x="964218" y="1342086"/>
                    </a:lnTo>
                    <a:lnTo>
                      <a:pt x="0" y="201522"/>
                    </a:lnTo>
                    <a:close/>
                  </a:path>
                </a:pathLst>
              </a:custGeom>
              <a:solidFill>
                <a:schemeClr val="tx2">
                  <a:lumMod val="60000"/>
                  <a:lumOff val="40000"/>
                </a:schemeClr>
              </a:solidFill>
              <a:ln>
                <a:noFill/>
              </a:ln>
            </p:spPr>
            <p:txBody>
              <a:bodyPr anchor="ctr"/>
              <a:lstStyle/>
              <a:p>
                <a:pPr algn="ctr"/>
                <a:endParaRPr>
                  <a:cs typeface="+mn-ea"/>
                  <a:sym typeface="+mn-lt"/>
                </a:endParaRPr>
              </a:p>
            </p:txBody>
          </p:sp>
          <p:sp>
            <p:nvSpPr>
              <p:cNvPr id="36" name="Freeform: Shape 63"/>
              <p:cNvSpPr>
                <a:spLocks/>
              </p:cNvSpPr>
              <p:nvPr/>
            </p:nvSpPr>
            <p:spPr bwMode="auto">
              <a:xfrm>
                <a:off x="6810884" y="3702203"/>
                <a:ext cx="466602" cy="430948"/>
              </a:xfrm>
              <a:custGeom>
                <a:avLst/>
                <a:gdLst>
                  <a:gd name="T0" fmla="*/ 79 w 104"/>
                  <a:gd name="T1" fmla="*/ 0 h 96"/>
                  <a:gd name="T2" fmla="*/ 0 w 104"/>
                  <a:gd name="T3" fmla="*/ 65 h 96"/>
                  <a:gd name="T4" fmla="*/ 25 w 104"/>
                  <a:gd name="T5" fmla="*/ 96 h 96"/>
                  <a:gd name="T6" fmla="*/ 104 w 104"/>
                  <a:gd name="T7" fmla="*/ 31 h 96"/>
                  <a:gd name="T8" fmla="*/ 79 w 104"/>
                  <a:gd name="T9" fmla="*/ 0 h 96"/>
                </a:gdLst>
                <a:ahLst/>
                <a:cxnLst>
                  <a:cxn ang="0">
                    <a:pos x="T0" y="T1"/>
                  </a:cxn>
                  <a:cxn ang="0">
                    <a:pos x="T2" y="T3"/>
                  </a:cxn>
                  <a:cxn ang="0">
                    <a:pos x="T4" y="T5"/>
                  </a:cxn>
                  <a:cxn ang="0">
                    <a:pos x="T6" y="T7"/>
                  </a:cxn>
                  <a:cxn ang="0">
                    <a:pos x="T8" y="T9"/>
                  </a:cxn>
                </a:cxnLst>
                <a:rect l="0" t="0" r="r" b="b"/>
                <a:pathLst>
                  <a:path w="104" h="96">
                    <a:moveTo>
                      <a:pt x="79" y="0"/>
                    </a:moveTo>
                    <a:cubicBezTo>
                      <a:pt x="0" y="65"/>
                      <a:pt x="0" y="65"/>
                      <a:pt x="0" y="65"/>
                    </a:cubicBezTo>
                    <a:cubicBezTo>
                      <a:pt x="25" y="96"/>
                      <a:pt x="25" y="96"/>
                      <a:pt x="25" y="96"/>
                    </a:cubicBezTo>
                    <a:cubicBezTo>
                      <a:pt x="63" y="85"/>
                      <a:pt x="89" y="63"/>
                      <a:pt x="104" y="31"/>
                    </a:cubicBezTo>
                    <a:lnTo>
                      <a:pt x="79" y="0"/>
                    </a:lnTo>
                    <a:close/>
                  </a:path>
                </a:pathLst>
              </a:custGeom>
              <a:solidFill>
                <a:schemeClr val="tx2"/>
              </a:solidFill>
              <a:ln>
                <a:noFill/>
              </a:ln>
            </p:spPr>
            <p:txBody>
              <a:bodyPr anchor="ctr"/>
              <a:lstStyle/>
              <a:p>
                <a:pPr algn="ctr"/>
                <a:endParaRPr>
                  <a:cs typeface="+mn-ea"/>
                  <a:sym typeface="+mn-lt"/>
                </a:endParaRPr>
              </a:p>
            </p:txBody>
          </p:sp>
          <p:sp>
            <p:nvSpPr>
              <p:cNvPr id="37" name="Freeform: Shape 64"/>
              <p:cNvSpPr>
                <a:spLocks/>
              </p:cNvSpPr>
              <p:nvPr/>
            </p:nvSpPr>
            <p:spPr bwMode="auto">
              <a:xfrm>
                <a:off x="4476326" y="1364544"/>
                <a:ext cx="3260012" cy="2853867"/>
              </a:xfrm>
              <a:custGeom>
                <a:avLst/>
                <a:gdLst>
                  <a:gd name="T0" fmla="*/ 363 w 726"/>
                  <a:gd name="T1" fmla="*/ 636 h 636"/>
                  <a:gd name="T2" fmla="*/ 516 w 726"/>
                  <a:gd name="T3" fmla="*/ 597 h 636"/>
                  <a:gd name="T4" fmla="*/ 642 w 726"/>
                  <a:gd name="T5" fmla="*/ 166 h 636"/>
                  <a:gd name="T6" fmla="*/ 363 w 726"/>
                  <a:gd name="T7" fmla="*/ 0 h 636"/>
                  <a:gd name="T8" fmla="*/ 363 w 726"/>
                  <a:gd name="T9" fmla="*/ 18 h 636"/>
                  <a:gd name="T10" fmla="*/ 627 w 726"/>
                  <a:gd name="T11" fmla="*/ 174 h 636"/>
                  <a:gd name="T12" fmla="*/ 507 w 726"/>
                  <a:gd name="T13" fmla="*/ 582 h 636"/>
                  <a:gd name="T14" fmla="*/ 363 w 726"/>
                  <a:gd name="T15" fmla="*/ 618 h 636"/>
                  <a:gd name="T16" fmla="*/ 363 w 726"/>
                  <a:gd name="T17" fmla="*/ 636 h 636"/>
                  <a:gd name="T18" fmla="*/ 211 w 726"/>
                  <a:gd name="T19" fmla="*/ 39 h 636"/>
                  <a:gd name="T20" fmla="*/ 84 w 726"/>
                  <a:gd name="T21" fmla="*/ 471 h 636"/>
                  <a:gd name="T22" fmla="*/ 363 w 726"/>
                  <a:gd name="T23" fmla="*/ 636 h 636"/>
                  <a:gd name="T24" fmla="*/ 363 w 726"/>
                  <a:gd name="T25" fmla="*/ 618 h 636"/>
                  <a:gd name="T26" fmla="*/ 100 w 726"/>
                  <a:gd name="T27" fmla="*/ 462 h 636"/>
                  <a:gd name="T28" fmla="*/ 219 w 726"/>
                  <a:gd name="T29" fmla="*/ 55 h 636"/>
                  <a:gd name="T30" fmla="*/ 363 w 726"/>
                  <a:gd name="T31" fmla="*/ 18 h 636"/>
                  <a:gd name="T32" fmla="*/ 363 w 726"/>
                  <a:gd name="T33" fmla="*/ 0 h 636"/>
                  <a:gd name="T34" fmla="*/ 211 w 726"/>
                  <a:gd name="T35" fmla="*/ 3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6" h="636">
                    <a:moveTo>
                      <a:pt x="363" y="636"/>
                    </a:moveTo>
                    <a:cubicBezTo>
                      <a:pt x="415" y="636"/>
                      <a:pt x="467" y="623"/>
                      <a:pt x="516" y="597"/>
                    </a:cubicBezTo>
                    <a:cubicBezTo>
                      <a:pt x="670" y="513"/>
                      <a:pt x="726" y="320"/>
                      <a:pt x="642" y="166"/>
                    </a:cubicBezTo>
                    <a:cubicBezTo>
                      <a:pt x="584" y="60"/>
                      <a:pt x="476" y="0"/>
                      <a:pt x="363" y="0"/>
                    </a:cubicBezTo>
                    <a:cubicBezTo>
                      <a:pt x="363" y="18"/>
                      <a:pt x="363" y="18"/>
                      <a:pt x="363" y="18"/>
                    </a:cubicBezTo>
                    <a:cubicBezTo>
                      <a:pt x="469" y="18"/>
                      <a:pt x="572" y="74"/>
                      <a:pt x="627" y="174"/>
                    </a:cubicBezTo>
                    <a:cubicBezTo>
                      <a:pt x="706" y="320"/>
                      <a:pt x="653" y="502"/>
                      <a:pt x="507" y="582"/>
                    </a:cubicBezTo>
                    <a:cubicBezTo>
                      <a:pt x="462" y="607"/>
                      <a:pt x="412" y="619"/>
                      <a:pt x="363" y="618"/>
                    </a:cubicBezTo>
                    <a:lnTo>
                      <a:pt x="363" y="636"/>
                    </a:lnTo>
                    <a:close/>
                    <a:moveTo>
                      <a:pt x="211" y="39"/>
                    </a:moveTo>
                    <a:cubicBezTo>
                      <a:pt x="57" y="124"/>
                      <a:pt x="0" y="317"/>
                      <a:pt x="84" y="471"/>
                    </a:cubicBezTo>
                    <a:cubicBezTo>
                      <a:pt x="142" y="576"/>
                      <a:pt x="251" y="636"/>
                      <a:pt x="363" y="636"/>
                    </a:cubicBezTo>
                    <a:cubicBezTo>
                      <a:pt x="363" y="618"/>
                      <a:pt x="363" y="618"/>
                      <a:pt x="363" y="618"/>
                    </a:cubicBezTo>
                    <a:cubicBezTo>
                      <a:pt x="257" y="618"/>
                      <a:pt x="154" y="562"/>
                      <a:pt x="100" y="462"/>
                    </a:cubicBezTo>
                    <a:cubicBezTo>
                      <a:pt x="20" y="317"/>
                      <a:pt x="74" y="134"/>
                      <a:pt x="219" y="55"/>
                    </a:cubicBezTo>
                    <a:cubicBezTo>
                      <a:pt x="265" y="30"/>
                      <a:pt x="315" y="18"/>
                      <a:pt x="363" y="18"/>
                    </a:cubicBezTo>
                    <a:cubicBezTo>
                      <a:pt x="363" y="0"/>
                      <a:pt x="363" y="0"/>
                      <a:pt x="363" y="0"/>
                    </a:cubicBezTo>
                    <a:cubicBezTo>
                      <a:pt x="312" y="0"/>
                      <a:pt x="259" y="13"/>
                      <a:pt x="211" y="39"/>
                    </a:cubicBezTo>
                    <a:close/>
                  </a:path>
                </a:pathLst>
              </a:custGeom>
              <a:solidFill>
                <a:schemeClr val="tx2">
                  <a:lumMod val="60000"/>
                  <a:lumOff val="40000"/>
                </a:scheme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5" name="PA_组合 21"/>
          <p:cNvGrpSpPr/>
          <p:nvPr>
            <p:custDataLst>
              <p:tags r:id="rId3"/>
            </p:custDataLst>
          </p:nvPr>
        </p:nvGrpSpPr>
        <p:grpSpPr>
          <a:xfrm>
            <a:off x="8189952" y="3169126"/>
            <a:ext cx="1409700" cy="1005447"/>
            <a:chOff x="5069886" y="293530"/>
            <a:chExt cx="2052228" cy="1463723"/>
          </a:xfrm>
          <a:solidFill>
            <a:schemeClr val="bg1"/>
          </a:solidFill>
        </p:grpSpPr>
        <p:sp>
          <p:nvSpPr>
            <p:cNvPr id="27" name="TextBox 22"/>
            <p:cNvSpPr txBox="1"/>
            <p:nvPr/>
          </p:nvSpPr>
          <p:spPr>
            <a:xfrm>
              <a:off x="5069886" y="293530"/>
              <a:ext cx="2052228" cy="1120147"/>
            </a:xfrm>
            <a:prstGeom prst="rect">
              <a:avLst/>
            </a:prstGeom>
            <a:grpFill/>
          </p:spPr>
          <p:txBody>
            <a:bodyPr wrap="square">
              <a:normAutofit/>
            </a:bodyPr>
            <a:lstStyle/>
            <a:p>
              <a:pPr algn="ctr"/>
              <a:r>
                <a:rPr lang="zh-CN" altLang="en-US" sz="4400" b="1">
                  <a:solidFill>
                    <a:schemeClr val="tx2">
                      <a:lumMod val="75000"/>
                    </a:schemeClr>
                  </a:solidFill>
                  <a:cs typeface="+mn-ea"/>
                  <a:sym typeface="+mn-lt"/>
                </a:rPr>
                <a:t>目录</a:t>
              </a:r>
            </a:p>
          </p:txBody>
        </p:sp>
        <p:sp>
          <p:nvSpPr>
            <p:cNvPr id="28" name="TextBox 23"/>
            <p:cNvSpPr txBox="1"/>
            <p:nvPr/>
          </p:nvSpPr>
          <p:spPr>
            <a:xfrm>
              <a:off x="5069886" y="1309193"/>
              <a:ext cx="2052228" cy="448060"/>
            </a:xfrm>
            <a:prstGeom prst="rect">
              <a:avLst/>
            </a:prstGeom>
            <a:grpFill/>
          </p:spPr>
          <p:txBody>
            <a:bodyPr wrap="square">
              <a:normAutofit/>
            </a:bodyPr>
            <a:lstStyle/>
            <a:p>
              <a:pPr algn="ctr"/>
              <a:r>
                <a:rPr lang="en-US" altLang="zh-CN" sz="1400" b="1">
                  <a:solidFill>
                    <a:schemeClr val="tx2">
                      <a:lumMod val="75000"/>
                    </a:schemeClr>
                  </a:solidFill>
                  <a:cs typeface="+mn-ea"/>
                  <a:sym typeface="+mn-lt"/>
                </a:rPr>
                <a:t>CONTENT</a:t>
              </a:r>
            </a:p>
          </p:txBody>
        </p:sp>
      </p:grpSp>
      <p:grpSp>
        <p:nvGrpSpPr>
          <p:cNvPr id="6" name="Group 283"/>
          <p:cNvGrpSpPr/>
          <p:nvPr/>
        </p:nvGrpSpPr>
        <p:grpSpPr>
          <a:xfrm>
            <a:off x="793551" y="1455921"/>
            <a:ext cx="5390745" cy="3967009"/>
            <a:chOff x="6792409" y="1649954"/>
            <a:chExt cx="4430099" cy="3260077"/>
          </a:xfrm>
        </p:grpSpPr>
        <p:sp>
          <p:nvSpPr>
            <p:cNvPr id="9" name="Diamond 286"/>
            <p:cNvSpPr/>
            <p:nvPr/>
          </p:nvSpPr>
          <p:spPr>
            <a:xfrm>
              <a:off x="6792409" y="4285682"/>
              <a:ext cx="624349" cy="62434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04</a:t>
              </a:r>
            </a:p>
          </p:txBody>
        </p:sp>
        <p:grpSp>
          <p:nvGrpSpPr>
            <p:cNvPr id="10" name="Group 287"/>
            <p:cNvGrpSpPr/>
            <p:nvPr/>
          </p:nvGrpSpPr>
          <p:grpSpPr>
            <a:xfrm>
              <a:off x="7259934" y="4316240"/>
              <a:ext cx="3962574" cy="563232"/>
              <a:chOff x="6444107" y="1469392"/>
              <a:chExt cx="4232109" cy="563232"/>
            </a:xfrm>
          </p:grpSpPr>
          <p:sp>
            <p:nvSpPr>
              <p:cNvPr id="23" name="TextBox 300"/>
              <p:cNvSpPr txBox="1"/>
              <p:nvPr/>
            </p:nvSpPr>
            <p:spPr>
              <a:xfrm>
                <a:off x="6444107" y="1469392"/>
                <a:ext cx="4232109" cy="242864"/>
              </a:xfrm>
              <a:prstGeom prst="rect">
                <a:avLst/>
              </a:prstGeom>
              <a:noFill/>
            </p:spPr>
            <p:txBody>
              <a:bodyPr wrap="none" lIns="360000" tIns="0" rIns="0" bIns="0" anchor="b" anchorCtr="0">
                <a:noAutofit/>
              </a:bodyPr>
              <a:lstStyle/>
              <a:p>
                <a:r>
                  <a:rPr lang="zh-CN" altLang="en-US" sz="2400" b="1" spc="600" dirty="0">
                    <a:solidFill>
                      <a:schemeClr val="accent4">
                        <a:lumMod val="100000"/>
                      </a:schemeClr>
                    </a:solidFill>
                    <a:cs typeface="+mn-ea"/>
                    <a:sym typeface="+mn-lt"/>
                  </a:rPr>
                  <a:t>双方求交协议</a:t>
                </a:r>
              </a:p>
            </p:txBody>
          </p:sp>
          <p:sp>
            <p:nvSpPr>
              <p:cNvPr id="24" name="TextBox 301"/>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Private Two Parties Set-Intersection protocol</a:t>
                </a:r>
                <a:endParaRPr lang="zh-CN" altLang="en-US" sz="1100" dirty="0">
                  <a:solidFill>
                    <a:schemeClr val="dk1">
                      <a:lumMod val="100000"/>
                    </a:schemeClr>
                  </a:solidFill>
                  <a:cs typeface="+mn-ea"/>
                  <a:sym typeface="+mn-lt"/>
                </a:endParaRPr>
              </a:p>
            </p:txBody>
          </p:sp>
        </p:grpSp>
        <p:sp>
          <p:nvSpPr>
            <p:cNvPr id="11" name="Diamond 288"/>
            <p:cNvSpPr/>
            <p:nvPr/>
          </p:nvSpPr>
          <p:spPr>
            <a:xfrm>
              <a:off x="6792409" y="3407106"/>
              <a:ext cx="624349" cy="624349"/>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03</a:t>
              </a:r>
            </a:p>
          </p:txBody>
        </p:sp>
        <p:grpSp>
          <p:nvGrpSpPr>
            <p:cNvPr id="12" name="Group 289"/>
            <p:cNvGrpSpPr/>
            <p:nvPr/>
          </p:nvGrpSpPr>
          <p:grpSpPr>
            <a:xfrm>
              <a:off x="7259934" y="3437664"/>
              <a:ext cx="3962574" cy="563232"/>
              <a:chOff x="6444107" y="1469392"/>
              <a:chExt cx="4232109" cy="563232"/>
            </a:xfrm>
          </p:grpSpPr>
          <p:sp>
            <p:nvSpPr>
              <p:cNvPr id="21" name="TextBox 298"/>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3">
                        <a:lumMod val="100000"/>
                      </a:schemeClr>
                    </a:solidFill>
                    <a:cs typeface="+mn-ea"/>
                    <a:sym typeface="+mn-lt"/>
                  </a:rPr>
                  <a:t>加密多项式上的计算</a:t>
                </a:r>
              </a:p>
            </p:txBody>
          </p:sp>
          <p:sp>
            <p:nvSpPr>
              <p:cNvPr id="22" name="TextBox 299"/>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Computing on Encrypted Polynomial</a:t>
                </a:r>
                <a:endParaRPr lang="zh-CN" altLang="en-US" sz="1100" dirty="0">
                  <a:solidFill>
                    <a:schemeClr val="dk1">
                      <a:lumMod val="100000"/>
                    </a:schemeClr>
                  </a:solidFill>
                  <a:cs typeface="+mn-ea"/>
                  <a:sym typeface="+mn-lt"/>
                </a:endParaRPr>
              </a:p>
            </p:txBody>
          </p:sp>
        </p:grpSp>
        <p:sp>
          <p:nvSpPr>
            <p:cNvPr id="13" name="Diamond 290"/>
            <p:cNvSpPr/>
            <p:nvPr/>
          </p:nvSpPr>
          <p:spPr>
            <a:xfrm>
              <a:off x="6792409" y="2528530"/>
              <a:ext cx="624349" cy="624349"/>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02</a:t>
              </a:r>
            </a:p>
          </p:txBody>
        </p:sp>
        <p:grpSp>
          <p:nvGrpSpPr>
            <p:cNvPr id="14" name="Group 291"/>
            <p:cNvGrpSpPr/>
            <p:nvPr/>
          </p:nvGrpSpPr>
          <p:grpSpPr>
            <a:xfrm>
              <a:off x="7259934" y="2559088"/>
              <a:ext cx="3962574" cy="563232"/>
              <a:chOff x="6444107" y="1469392"/>
              <a:chExt cx="4232109" cy="563232"/>
            </a:xfrm>
          </p:grpSpPr>
          <p:sp>
            <p:nvSpPr>
              <p:cNvPr id="19" name="TextBox 296"/>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2">
                        <a:lumMod val="100000"/>
                      </a:schemeClr>
                    </a:solidFill>
                    <a:cs typeface="+mn-ea"/>
                    <a:sym typeface="+mn-lt"/>
                  </a:rPr>
                  <a:t>密码学基础知识</a:t>
                </a:r>
              </a:p>
            </p:txBody>
          </p:sp>
          <p:sp>
            <p:nvSpPr>
              <p:cNvPr id="20" name="TextBox 297"/>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Basics of Cryptography</a:t>
                </a:r>
                <a:endParaRPr lang="zh-CN" altLang="en-US" sz="1100" dirty="0">
                  <a:solidFill>
                    <a:schemeClr val="dk1">
                      <a:lumMod val="100000"/>
                    </a:schemeClr>
                  </a:solidFill>
                  <a:cs typeface="+mn-ea"/>
                  <a:sym typeface="+mn-lt"/>
                </a:endParaRPr>
              </a:p>
            </p:txBody>
          </p:sp>
        </p:grpSp>
        <p:sp>
          <p:nvSpPr>
            <p:cNvPr id="15" name="Diamond 292"/>
            <p:cNvSpPr/>
            <p:nvPr/>
          </p:nvSpPr>
          <p:spPr>
            <a:xfrm>
              <a:off x="6792411" y="1649954"/>
              <a:ext cx="624349" cy="624349"/>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01</a:t>
              </a:r>
            </a:p>
          </p:txBody>
        </p:sp>
        <p:grpSp>
          <p:nvGrpSpPr>
            <p:cNvPr id="16" name="Group 293"/>
            <p:cNvGrpSpPr/>
            <p:nvPr/>
          </p:nvGrpSpPr>
          <p:grpSpPr>
            <a:xfrm>
              <a:off x="7259934" y="1680512"/>
              <a:ext cx="3962574" cy="563232"/>
              <a:chOff x="6444107" y="1469392"/>
              <a:chExt cx="4232109" cy="563232"/>
            </a:xfrm>
          </p:grpSpPr>
          <p:sp>
            <p:nvSpPr>
              <p:cNvPr id="17" name="TextBox 294"/>
              <p:cNvSpPr txBox="1"/>
              <p:nvPr/>
            </p:nvSpPr>
            <p:spPr>
              <a:xfrm>
                <a:off x="6444107" y="1469392"/>
                <a:ext cx="4232109" cy="242864"/>
              </a:xfrm>
              <a:prstGeom prst="rect">
                <a:avLst/>
              </a:prstGeom>
              <a:noFill/>
            </p:spPr>
            <p:txBody>
              <a:bodyPr wrap="none" lIns="360000" tIns="0" rIns="0" bIns="0" anchor="b" anchorCtr="0">
                <a:normAutofit fontScale="92500" lnSpcReduction="20000"/>
              </a:bodyPr>
              <a:lstStyle/>
              <a:p>
                <a:r>
                  <a:rPr lang="zh-CN" altLang="en-US" sz="2400" b="1" spc="600" dirty="0">
                    <a:solidFill>
                      <a:schemeClr val="accent1">
                        <a:lumMod val="100000"/>
                      </a:schemeClr>
                    </a:solidFill>
                    <a:cs typeface="+mn-ea"/>
                    <a:sym typeface="+mn-lt"/>
                  </a:rPr>
                  <a:t>问题描述</a:t>
                </a:r>
              </a:p>
            </p:txBody>
          </p:sp>
          <p:sp>
            <p:nvSpPr>
              <p:cNvPr id="18" name="TextBox 295"/>
              <p:cNvSpPr txBox="1">
                <a:spLocks/>
              </p:cNvSpPr>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100" dirty="0">
                    <a:solidFill>
                      <a:schemeClr val="dk1">
                        <a:lumMod val="100000"/>
                      </a:schemeClr>
                    </a:solidFill>
                    <a:cs typeface="+mn-ea"/>
                    <a:sym typeface="+mn-lt"/>
                  </a:rPr>
                  <a:t>Problem Description</a:t>
                </a:r>
                <a:endParaRPr lang="zh-CN" altLang="en-US" sz="1100" dirty="0">
                  <a:solidFill>
                    <a:schemeClr val="dk1">
                      <a:lumMod val="100000"/>
                    </a:schemeClr>
                  </a:solidFill>
                  <a:cs typeface="+mn-ea"/>
                  <a:sym typeface="+mn-lt"/>
                </a:endParaRPr>
              </a:p>
            </p:txBody>
          </p:sp>
        </p:grpSp>
      </p:grpSp>
    </p:spTree>
    <p:extLst>
      <p:ext uri="{BB962C8B-B14F-4D97-AF65-F5344CB8AC3E}">
        <p14:creationId xmlns:p14="http://schemas.microsoft.com/office/powerpoint/2010/main" val="3293991134"/>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加密方案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89459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000000"/>
                    </a:solidFill>
                    <a:latin typeface="微软雅黑 Light" panose="020F0502020204030204"/>
                  </a:rPr>
                  <a:t>在集合求交协议中，我们需要一种明文上加法同态的加密方案，可以使用如下的加密方案：</a:t>
                </a:r>
                <a:endParaRPr lang="en-US" altLang="zh-CN" dirty="0">
                  <a:solidFill>
                    <a:srgbClr val="000000"/>
                  </a:solidFill>
                  <a:latin typeface="微软雅黑 Light" panose="020F0502020204030204"/>
                </a:endParaRPr>
              </a:p>
              <a:p>
                <a:pPr lvl="0">
                  <a:lnSpc>
                    <a:spcPct val="150000"/>
                  </a:lnSpc>
                  <a:defRPr/>
                </a:pPr>
                <a:r>
                  <a:rPr lang="zh-CN" altLang="en-US" dirty="0">
                    <a:solidFill>
                      <a:srgbClr val="000000"/>
                    </a:solidFill>
                  </a:rPr>
                  <a:t>双方选择共同的</a:t>
                </a:r>
                <a14:m>
                  <m:oMath xmlns:m="http://schemas.openxmlformats.org/officeDocument/2006/math">
                    <m:r>
                      <a:rPr lang="en-US" altLang="zh-CN" i="1">
                        <a:solidFill>
                          <a:srgbClr val="000000"/>
                        </a:solidFill>
                        <a:latin typeface="Cambria Math" panose="02040503050406030204" pitchFamily="18" charset="0"/>
                      </a:rPr>
                      <m:t>𝑝</m:t>
                    </m:r>
                  </m:oMath>
                </a14:m>
                <a:r>
                  <a:rPr lang="zh-CN" altLang="en-US" dirty="0">
                    <a:solidFill>
                      <a:srgbClr val="000000"/>
                    </a:solidFill>
                  </a:rPr>
                  <a:t>阶循环群</a:t>
                </a:r>
                <a14:m>
                  <m:oMath xmlns:m="http://schemas.openxmlformats.org/officeDocument/2006/math">
                    <m:r>
                      <a:rPr lang="en-US" altLang="zh-CN" i="1">
                        <a:solidFill>
                          <a:srgbClr val="000000"/>
                        </a:solidFill>
                        <a:latin typeface="Cambria Math" panose="02040503050406030204" pitchFamily="18" charset="0"/>
                      </a:rPr>
                      <m:t>𝐺</m:t>
                    </m:r>
                  </m:oMath>
                </a14:m>
                <a:r>
                  <a:rPr lang="en-US" altLang="zh-CN" dirty="0">
                    <a:solidFill>
                      <a:srgbClr val="000000"/>
                    </a:solidFill>
                  </a:rPr>
                  <a:t>, </a:t>
                </a:r>
                <a:r>
                  <a:rPr lang="zh-CN" altLang="en-US" dirty="0">
                    <a:solidFill>
                      <a:srgbClr val="000000"/>
                    </a:solidFill>
                  </a:rPr>
                  <a:t>生成元为</a:t>
                </a:r>
                <a14:m>
                  <m:oMath xmlns:m="http://schemas.openxmlformats.org/officeDocument/2006/math">
                    <m:r>
                      <a:rPr lang="en-US" altLang="zh-CN" i="1">
                        <a:solidFill>
                          <a:srgbClr val="000000"/>
                        </a:solidFill>
                        <a:latin typeface="Cambria Math" panose="02040503050406030204" pitchFamily="18" charset="0"/>
                      </a:rPr>
                      <m:t>𝑔</m:t>
                    </m:r>
                  </m:oMath>
                </a14:m>
                <a:r>
                  <a:rPr lang="en-US" altLang="zh-CN" dirty="0">
                    <a:solidFill>
                      <a:srgbClr val="000000"/>
                    </a:solidFill>
                  </a:rPr>
                  <a:t>.</a:t>
                </a:r>
                <a:endParaRPr lang="en-US" altLang="zh-CN" dirty="0">
                  <a:solidFill>
                    <a:srgbClr val="000000"/>
                  </a:solidFill>
                  <a:latin typeface="微软雅黑 Light" panose="020F0502020204030204"/>
                </a:endParaRPr>
              </a:p>
              <a:p>
                <a:pPr marL="342900" lvl="0" indent="-342900">
                  <a:lnSpc>
                    <a:spcPct val="150000"/>
                  </a:lnSpc>
                  <a:buFontTx/>
                  <a:buAutoNum type="arabicPeriod"/>
                  <a:defRPr/>
                </a:pPr>
                <a:r>
                  <a:rPr lang="zh-CN" altLang="en-US" dirty="0">
                    <a:solidFill>
                      <a:srgbClr val="000000"/>
                    </a:solidFill>
                  </a:rPr>
                  <a:t>双方用密钥交换协议生成公钥</a:t>
                </a:r>
                <a14:m>
                  <m:oMath xmlns:m="http://schemas.openxmlformats.org/officeDocument/2006/math">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𝑔</m:t>
                        </m:r>
                      </m:e>
                      <m:sup>
                        <m:r>
                          <a:rPr lang="en-US" altLang="zh-CN" i="1">
                            <a:solidFill>
                              <a:srgbClr val="000000"/>
                            </a:solidFill>
                            <a:latin typeface="Cambria Math" panose="02040503050406030204" pitchFamily="18" charset="0"/>
                          </a:rPr>
                          <m:t>𝑥𝑦</m:t>
                        </m:r>
                      </m:sup>
                    </m:sSup>
                  </m:oMath>
                </a14:m>
                <a:r>
                  <a:rPr lang="en-US" altLang="zh-CN" dirty="0">
                    <a:solidFill>
                      <a:srgbClr val="000000"/>
                    </a:solidFill>
                  </a:rPr>
                  <a:t>, </a:t>
                </a:r>
                <a:r>
                  <a:rPr lang="zh-CN" altLang="en-US" dirty="0">
                    <a:solidFill>
                      <a:srgbClr val="000000"/>
                    </a:solidFill>
                  </a:rPr>
                  <a:t>双方都不知道私钥</a:t>
                </a:r>
                <a14:m>
                  <m:oMath xmlns:m="http://schemas.openxmlformats.org/officeDocument/2006/math">
                    <m:r>
                      <a:rPr lang="en-US" altLang="zh-CN" i="1">
                        <a:solidFill>
                          <a:srgbClr val="000000"/>
                        </a:solidFill>
                        <a:latin typeface="Cambria Math" panose="02040503050406030204" pitchFamily="18" charset="0"/>
                      </a:rPr>
                      <m:t>𝑥𝑦</m:t>
                    </m:r>
                  </m:oMath>
                </a14:m>
                <a:r>
                  <a:rPr lang="en-US" altLang="zh-CN" dirty="0">
                    <a:solidFill>
                      <a:srgbClr val="000000"/>
                    </a:solidFill>
                  </a:rPr>
                  <a:t>.</a:t>
                </a:r>
              </a:p>
              <a:p>
                <a:pPr marL="342900" lvl="0" indent="-342900">
                  <a:lnSpc>
                    <a:spcPct val="150000"/>
                  </a:lnSpc>
                  <a:buFontTx/>
                  <a:buAutoNum type="arabicPeriod"/>
                  <a:defRPr/>
                </a:pPr>
                <a14:m>
                  <m:oMath xmlns:m="http://schemas.openxmlformats.org/officeDocument/2006/math">
                    <m:r>
                      <a:rPr lang="zh-CN" altLang="en-US" i="1" dirty="0">
                        <a:solidFill>
                          <a:srgbClr val="000000"/>
                        </a:solidFill>
                        <a:latin typeface="Cambria Math" panose="02040503050406030204" pitchFamily="18" charset="0"/>
                      </a:rPr>
                      <m:t>𝐸𝑛𝑐</m:t>
                    </m:r>
                    <m:r>
                      <a:rPr lang="en-US" altLang="zh-CN" i="1" dirty="0">
                        <a:solidFill>
                          <a:srgbClr val="000000"/>
                        </a:solidFill>
                        <a:latin typeface="Cambria Math" panose="02040503050406030204" pitchFamily="18" charset="0"/>
                      </a:rPr>
                      <m:t>(</m:t>
                    </m:r>
                    <m:r>
                      <a:rPr lang="zh-CN" altLang="en-US"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h</m:t>
                    </m:r>
                    <m:r>
                      <a:rPr lang="en-US" altLang="zh-CN" i="1" dirty="0">
                        <a:solidFill>
                          <a:srgbClr val="000000"/>
                        </a:solidFill>
                        <a:latin typeface="Cambria Math" panose="02040503050406030204" pitchFamily="18" charset="0"/>
                      </a:rPr>
                      <m:t>):</m:t>
                    </m:r>
                    <m:r>
                      <m:rPr>
                        <m:nor/>
                      </m:rPr>
                      <a:rPr lang="en-US" altLang="zh-CN" dirty="0">
                        <a:solidFill>
                          <a:srgbClr val="000000"/>
                        </a:solidFill>
                      </a:rPr>
                      <m:t> </m:t>
                    </m:r>
                    <m:r>
                      <m:rPr>
                        <m:nor/>
                      </m:rPr>
                      <a:rPr lang="zh-CN" altLang="en-US" dirty="0">
                        <a:solidFill>
                          <a:srgbClr val="000000"/>
                        </a:solidFill>
                      </a:rPr>
                      <m:t>随机选择</m:t>
                    </m:r>
                    <m:r>
                      <a:rPr lang="en-US" altLang="zh-CN" i="1">
                        <a:solidFill>
                          <a:srgbClr val="000000"/>
                        </a:solidFill>
                        <a:latin typeface="Cambria Math" panose="02040503050406030204" pitchFamily="18" charset="0"/>
                      </a:rPr>
                      <m:t>𝑟</m:t>
                    </m:r>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𝑍</m:t>
                        </m:r>
                      </m:e>
                      <m:sub>
                        <m:r>
                          <a:rPr lang="en-US" altLang="zh-CN" i="1">
                            <a:solidFill>
                              <a:srgbClr val="000000"/>
                            </a:solidFill>
                            <a:latin typeface="Cambria Math" panose="02040503050406030204" pitchFamily="18" charset="0"/>
                          </a:rPr>
                          <m:t>𝑝</m:t>
                        </m:r>
                      </m:sub>
                    </m:sSub>
                    <m:r>
                      <m:rPr>
                        <m:nor/>
                      </m:rPr>
                      <a:rPr lang="en-US" altLang="zh-CN" dirty="0">
                        <a:solidFill>
                          <a:srgbClr val="000000"/>
                        </a:solidFill>
                      </a:rPr>
                      <m:t>, </m:t>
                    </m:r>
                    <m:r>
                      <m:rPr>
                        <m:nor/>
                      </m:rPr>
                      <a:rPr lang="zh-CN" altLang="en-US" dirty="0">
                        <a:solidFill>
                          <a:srgbClr val="000000"/>
                        </a:solidFill>
                      </a:rPr>
                      <m:t>计算</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r>
                          <a:rPr lang="en-US" altLang="zh-CN" i="1">
                            <a:solidFill>
                              <a:srgbClr val="000000"/>
                            </a:solidFill>
                            <a:latin typeface="Cambria Math" panose="02040503050406030204" pitchFamily="18" charset="0"/>
                          </a:rPr>
                          <m:t>𝑟</m:t>
                        </m:r>
                      </m:sup>
                    </m:sSup>
                    <m:r>
                      <a:rPr lang="en-US" altLang="zh-CN" i="1">
                        <a:solidFill>
                          <a:srgbClr val="000000"/>
                        </a:solidFill>
                        <a:latin typeface="Cambria Math" panose="02040503050406030204" pitchFamily="18" charset="0"/>
                      </a:rPr>
                      <m:t>, </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r>
                          <a:rPr lang="en-US" altLang="zh-CN" b="0" i="1" smtClean="0">
                            <a:solidFill>
                              <a:srgbClr val="000000"/>
                            </a:solidFill>
                            <a:latin typeface="Cambria Math" panose="02040503050406030204" pitchFamily="18" charset="0"/>
                          </a:rPr>
                          <m:t>𝑚</m:t>
                        </m:r>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r>
                          <a:rPr lang="en-US" altLang="zh-CN" i="1">
                            <a:solidFill>
                              <a:srgbClr val="000000"/>
                            </a:solidFill>
                            <a:latin typeface="Cambria Math" panose="02040503050406030204" pitchFamily="18" charset="0"/>
                          </a:rPr>
                          <m:t>𝑟</m:t>
                        </m:r>
                      </m:sup>
                    </m:sSup>
                    <m:r>
                      <m:rPr>
                        <m:nor/>
                      </m:rPr>
                      <a:rPr lang="en-US" altLang="zh-CN" dirty="0">
                        <a:solidFill>
                          <a:srgbClr val="000000"/>
                        </a:solidFill>
                      </a:rPr>
                      <m:t>. </m:t>
                    </m:r>
                    <m:r>
                      <m:rPr>
                        <m:nor/>
                      </m:rPr>
                      <a:rPr lang="zh-CN" altLang="en-US" dirty="0">
                        <a:solidFill>
                          <a:srgbClr val="000000"/>
                        </a:solidFill>
                      </a:rPr>
                      <m:t>密文为</m:t>
                    </m:r>
                    <m:r>
                      <a:rPr lang="en-US" altLang="zh-CN" i="1">
                        <a:solidFill>
                          <a:srgbClr val="000000"/>
                        </a:solidFill>
                        <a:latin typeface="Cambria Math" panose="02040503050406030204" pitchFamily="18" charset="0"/>
                      </a:rPr>
                      <m:t>𝑐</m:t>
                    </m:r>
                    <m:r>
                      <a:rPr lang="en-US" altLang="zh-CN" i="1">
                        <a:solidFill>
                          <a:srgbClr val="000000"/>
                        </a:solidFill>
                        <a:latin typeface="Cambria Math" panose="02040503050406030204" pitchFamily="18" charset="0"/>
                      </a:rPr>
                      <m:t>=&lt;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𝑐</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&gt;</m:t>
                    </m:r>
                  </m:oMath>
                </a14:m>
                <a:r>
                  <a:rPr lang="en-US" altLang="zh-CN" dirty="0">
                    <a:solidFill>
                      <a:srgbClr val="000000"/>
                    </a:solidFill>
                  </a:rPr>
                  <a:t>.</a:t>
                </a:r>
              </a:p>
              <a:p>
                <a:pPr marL="342900" lvl="0" indent="-342900">
                  <a:lnSpc>
                    <a:spcPct val="150000"/>
                  </a:lnSpc>
                  <a:buFontTx/>
                  <a:buAutoNum type="arabicPeriod"/>
                  <a:defRPr/>
                </a:pPr>
                <a:r>
                  <a:rPr lang="zh-CN" altLang="en-US" dirty="0">
                    <a:solidFill>
                      <a:srgbClr val="000000"/>
                    </a:solidFill>
                  </a:rPr>
                  <a:t>假设</a:t>
                </a:r>
                <a14:m>
                  <m:oMath xmlns:m="http://schemas.openxmlformats.org/officeDocument/2006/math">
                    <m:r>
                      <a:rPr lang="en-US" altLang="zh-CN" i="1" dirty="0">
                        <a:solidFill>
                          <a:srgbClr val="000000"/>
                        </a:solidFill>
                        <a:latin typeface="Cambria Math" panose="02040503050406030204" pitchFamily="18" charset="0"/>
                      </a:rPr>
                      <m:t>𝐴𝐵</m:t>
                    </m:r>
                  </m:oMath>
                </a14:m>
                <a:r>
                  <a:rPr lang="zh-CN" altLang="en-US" dirty="0">
                    <a:solidFill>
                      <a:srgbClr val="000000"/>
                    </a:solidFill>
                  </a:rPr>
                  <a:t>双方接受到一段密文</a:t>
                </a:r>
                <a14:m>
                  <m:oMath xmlns:m="http://schemas.openxmlformats.org/officeDocument/2006/math">
                    <m:r>
                      <a:rPr lang="en-US" altLang="zh-CN" i="1">
                        <a:solidFill>
                          <a:srgbClr val="000000"/>
                        </a:solidFill>
                        <a:latin typeface="Cambria Math" panose="02040503050406030204" pitchFamily="18" charset="0"/>
                      </a:rPr>
                      <m:t>𝑐</m:t>
                    </m:r>
                  </m:oMath>
                </a14:m>
                <a:r>
                  <a:rPr lang="zh-CN" altLang="en-US" dirty="0">
                    <a:solidFill>
                      <a:srgbClr val="000000"/>
                    </a:solidFill>
                  </a:rPr>
                  <a:t>，则双方需要共同协作才能解密。</a:t>
                </a:r>
                <a:endParaRPr lang="en-US" altLang="zh-CN" dirty="0">
                  <a:solidFill>
                    <a:srgbClr val="000000"/>
                  </a:solidFill>
                </a:endParaRPr>
              </a:p>
              <a:p>
                <a:pPr marL="800100" lvl="1" indent="-342900">
                  <a:lnSpc>
                    <a:spcPct val="150000"/>
                  </a:lnSpc>
                  <a:buFontTx/>
                  <a:buAutoNum type="arabicPeriod"/>
                </a:pPr>
                <a14:m>
                  <m:oMath xmlns:m="http://schemas.openxmlformats.org/officeDocument/2006/math">
                    <m:r>
                      <a:rPr lang="en-US" altLang="zh-CN" i="1" dirty="0">
                        <a:solidFill>
                          <a:srgbClr val="000000"/>
                        </a:solidFill>
                        <a:latin typeface="Cambria Math" panose="02040503050406030204" pitchFamily="18" charset="0"/>
                      </a:rPr>
                      <m:t>𝐴</m:t>
                    </m:r>
                  </m:oMath>
                </a14:m>
                <a:r>
                  <a:rPr lang="zh-CN" altLang="en-US" dirty="0">
                    <a:solidFill>
                      <a:srgbClr val="000000"/>
                    </a:solidFill>
                  </a:rPr>
                  <a:t>计算</a:t>
                </a:r>
                <a14:m>
                  <m:oMath xmlns:m="http://schemas.openxmlformats.org/officeDocument/2006/math">
                    <m:sSub>
                      <m:sSubPr>
                        <m:ctrlPr>
                          <a:rPr lang="en-US" altLang="zh-CN" i="1" dirty="0" err="1">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𝑐</m:t>
                        </m:r>
                      </m:e>
                      <m:sub>
                        <m:r>
                          <a:rPr lang="en-US" altLang="zh-CN" i="1" dirty="0" err="1">
                            <a:solidFill>
                              <a:srgbClr val="000000"/>
                            </a:solidFill>
                            <a:latin typeface="Cambria Math" panose="02040503050406030204" pitchFamily="18" charset="0"/>
                          </a:rPr>
                          <m:t>𝑎</m:t>
                        </m:r>
                      </m:sub>
                    </m:sSub>
                    <m:r>
                      <a:rPr lang="en-US" altLang="zh-CN" i="1" dirty="0">
                        <a:solidFill>
                          <a:srgbClr val="000000"/>
                        </a:solidFill>
                        <a:latin typeface="Cambria Math" panose="02040503050406030204" pitchFamily="18" charset="0"/>
                      </a:rPr>
                      <m:t>=</m:t>
                    </m:r>
                    <m:sSubSup>
                      <m:sSubSupPr>
                        <m:ctrlPr>
                          <a:rPr lang="en-US" altLang="zh-CN" i="1" dirty="0">
                            <a:solidFill>
                              <a:srgbClr val="000000"/>
                            </a:solidFill>
                            <a:latin typeface="Cambria Math" panose="02040503050406030204" pitchFamily="18" charset="0"/>
                          </a:rPr>
                        </m:ctrlPr>
                      </m:sSubSup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1</m:t>
                        </m:r>
                      </m:sub>
                      <m:sup>
                        <m:r>
                          <a:rPr lang="en-US" altLang="zh-CN" i="1" dirty="0">
                            <a:solidFill>
                              <a:srgbClr val="000000"/>
                            </a:solidFill>
                            <a:latin typeface="Cambria Math" panose="02040503050406030204" pitchFamily="18" charset="0"/>
                          </a:rPr>
                          <m:t>𝑥</m:t>
                        </m:r>
                      </m:sup>
                    </m:sSubSup>
                    <m:r>
                      <a:rPr lang="en-US" altLang="zh-CN" i="1" dirty="0">
                        <a:solidFill>
                          <a:srgbClr val="000000"/>
                        </a:solidFill>
                        <a:latin typeface="Cambria Math" panose="02040503050406030204" pitchFamily="18" charset="0"/>
                      </a:rPr>
                      <m:t>=</m:t>
                    </m:r>
                    <m:sSup>
                      <m:sSupPr>
                        <m:ctrlPr>
                          <a:rPr lang="en-US" altLang="zh-CN" i="1" dirty="0" err="1">
                            <a:solidFill>
                              <a:srgbClr val="000000"/>
                            </a:solidFill>
                            <a:latin typeface="Cambria Math" panose="02040503050406030204" pitchFamily="18" charset="0"/>
                          </a:rPr>
                        </m:ctrlPr>
                      </m:sSupPr>
                      <m:e>
                        <m:r>
                          <a:rPr lang="en-US" altLang="zh-CN" i="1" dirty="0" err="1">
                            <a:solidFill>
                              <a:srgbClr val="000000"/>
                            </a:solidFill>
                            <a:latin typeface="Cambria Math" panose="02040503050406030204" pitchFamily="18" charset="0"/>
                          </a:rPr>
                          <m:t>𝑔</m:t>
                        </m:r>
                      </m:e>
                      <m:sup>
                        <m:r>
                          <a:rPr lang="en-US" altLang="zh-CN" i="1" dirty="0" err="1">
                            <a:solidFill>
                              <a:srgbClr val="000000"/>
                            </a:solidFill>
                            <a:latin typeface="Cambria Math" panose="02040503050406030204" pitchFamily="18" charset="0"/>
                          </a:rPr>
                          <m:t>𝑟𝑥</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i="1">
                        <a:solidFill>
                          <a:srgbClr val="000000"/>
                        </a:solidFill>
                        <a:latin typeface="Cambria Math" panose="02040503050406030204" pitchFamily="18" charset="0"/>
                      </a:rPr>
                      <m:t>𝐵</m:t>
                    </m:r>
                  </m:oMath>
                </a14:m>
                <a:r>
                  <a:rPr lang="en-US" altLang="zh-CN" dirty="0">
                    <a:solidFill>
                      <a:srgbClr val="000000"/>
                    </a:solidFill>
                  </a:rPr>
                  <a:t>.</a:t>
                </a:r>
              </a:p>
              <a:p>
                <a:pPr marL="800100" lvl="1" indent="-342900">
                  <a:lnSpc>
                    <a:spcPct val="150000"/>
                  </a:lnSpc>
                  <a:buFontTx/>
                  <a:buAutoNum type="arabicPeriod"/>
                </a:pPr>
                <a14:m>
                  <m:oMath xmlns:m="http://schemas.openxmlformats.org/officeDocument/2006/math">
                    <m:r>
                      <a:rPr lang="en-US" altLang="zh-CN" i="1" dirty="0">
                        <a:solidFill>
                          <a:srgbClr val="000000"/>
                        </a:solidFill>
                        <a:latin typeface="Cambria Math" panose="02040503050406030204" pitchFamily="18" charset="0"/>
                      </a:rPr>
                      <m:t>𝐵</m:t>
                    </m:r>
                  </m:oMath>
                </a14:m>
                <a:r>
                  <a:rPr lang="zh-CN" altLang="en-US" dirty="0">
                    <a:solidFill>
                      <a:srgbClr val="000000"/>
                    </a:solidFill>
                  </a:rPr>
                  <a:t>计算</a:t>
                </a:r>
                <a14:m>
                  <m:oMath xmlns:m="http://schemas.openxmlformats.org/officeDocument/2006/math">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𝑏</m:t>
                        </m:r>
                      </m:sub>
                    </m:sSub>
                    <m:r>
                      <a:rPr lang="en-US" altLang="zh-CN" i="1" dirty="0">
                        <a:solidFill>
                          <a:srgbClr val="000000"/>
                        </a:solidFill>
                        <a:latin typeface="Cambria Math" panose="02040503050406030204" pitchFamily="18" charset="0"/>
                      </a:rPr>
                      <m:t>=</m:t>
                    </m:r>
                    <m:sSubSup>
                      <m:sSubSupPr>
                        <m:ctrlPr>
                          <a:rPr lang="en-US" altLang="zh-CN" i="1" dirty="0">
                            <a:solidFill>
                              <a:srgbClr val="000000"/>
                            </a:solidFill>
                            <a:latin typeface="Cambria Math" panose="02040503050406030204" pitchFamily="18" charset="0"/>
                          </a:rPr>
                        </m:ctrlPr>
                      </m:sSubSupPr>
                      <m:e>
                        <m:r>
                          <a:rPr lang="en-US" altLang="zh-CN" i="1" dirty="0">
                            <a:solidFill>
                              <a:srgbClr val="000000"/>
                            </a:solidFill>
                            <a:latin typeface="Cambria Math" panose="02040503050406030204" pitchFamily="18" charset="0"/>
                          </a:rPr>
                          <m:t>𝑐</m:t>
                        </m:r>
                      </m:e>
                      <m:sub>
                        <m:r>
                          <a:rPr lang="en-US" altLang="zh-CN" i="1" dirty="0">
                            <a:solidFill>
                              <a:srgbClr val="000000"/>
                            </a:solidFill>
                            <a:latin typeface="Cambria Math" panose="02040503050406030204" pitchFamily="18" charset="0"/>
                          </a:rPr>
                          <m:t>1</m:t>
                        </m:r>
                      </m:sub>
                      <m:sup>
                        <m:r>
                          <a:rPr lang="en-US" altLang="zh-CN" i="1" dirty="0">
                            <a:solidFill>
                              <a:srgbClr val="000000"/>
                            </a:solidFill>
                            <a:latin typeface="Cambria Math" panose="02040503050406030204" pitchFamily="18" charset="0"/>
                          </a:rPr>
                          <m:t>𝑦</m:t>
                        </m:r>
                      </m:sup>
                    </m:sSubSup>
                    <m:r>
                      <a:rPr lang="en-US" altLang="zh-CN" i="1" dirty="0">
                        <a:solidFill>
                          <a:srgbClr val="000000"/>
                        </a:solidFill>
                        <a:latin typeface="Cambria Math" panose="02040503050406030204" pitchFamily="18" charset="0"/>
                      </a:rPr>
                      <m:t>=</m:t>
                    </m:r>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𝑔</m:t>
                        </m:r>
                      </m:e>
                      <m:sup>
                        <m:r>
                          <a:rPr lang="en-US" altLang="zh-CN" i="1" dirty="0">
                            <a:solidFill>
                              <a:srgbClr val="000000"/>
                            </a:solidFill>
                            <a:latin typeface="Cambria Math" panose="02040503050406030204" pitchFamily="18" charset="0"/>
                          </a:rPr>
                          <m:t>𝑟𝑦</m:t>
                        </m:r>
                      </m:sup>
                    </m:sSup>
                  </m:oMath>
                </a14:m>
                <a:r>
                  <a:rPr lang="en-US" altLang="zh-CN" dirty="0">
                    <a:solidFill>
                      <a:srgbClr val="000000"/>
                    </a:solidFill>
                  </a:rPr>
                  <a:t>, </a:t>
                </a:r>
                <a:r>
                  <a:rPr lang="zh-CN" altLang="en-US" dirty="0">
                    <a:solidFill>
                      <a:srgbClr val="000000"/>
                    </a:solidFill>
                  </a:rPr>
                  <a:t>发送给</a:t>
                </a:r>
                <a14:m>
                  <m:oMath xmlns:m="http://schemas.openxmlformats.org/officeDocument/2006/math">
                    <m:r>
                      <a:rPr lang="en-US" altLang="zh-CN" i="1" dirty="0">
                        <a:solidFill>
                          <a:srgbClr val="000000"/>
                        </a:solidFill>
                        <a:latin typeface="Cambria Math" panose="02040503050406030204" pitchFamily="18" charset="0"/>
                      </a:rPr>
                      <m:t>𝐴</m:t>
                    </m:r>
                  </m:oMath>
                </a14:m>
                <a:r>
                  <a:rPr lang="en-US" altLang="zh-CN" dirty="0">
                    <a:solidFill>
                      <a:srgbClr val="000000"/>
                    </a:solidFill>
                  </a:rPr>
                  <a:t>.</a:t>
                </a:r>
              </a:p>
              <a:p>
                <a:pPr marL="800100" lvl="1" indent="-342900">
                  <a:lnSpc>
                    <a:spcPct val="150000"/>
                  </a:lnSpc>
                  <a:buFontTx/>
                  <a:buAutoNum type="arabicPeriod"/>
                </a:pPr>
                <a:r>
                  <a:rPr lang="en-US" altLang="zh-CN" dirty="0">
                    <a:solidFill>
                      <a:srgbClr val="000000"/>
                    </a:solidFill>
                  </a:rPr>
                  <a:t>A</a:t>
                </a:r>
                <a:r>
                  <a:rPr lang="zh-CN" altLang="en-US" dirty="0">
                    <a:solidFill>
                      <a:srgbClr val="000000"/>
                    </a:solidFill>
                  </a:rPr>
                  <a:t>计算</a:t>
                </a:r>
                <a14:m>
                  <m:oMath xmlns:m="http://schemas.openxmlformats.org/officeDocument/2006/math">
                    <m:sSup>
                      <m:sSupPr>
                        <m:ctrlPr>
                          <a:rPr lang="en-US" altLang="zh-CN" i="1" dirty="0" smtClean="0">
                            <a:solidFill>
                              <a:srgbClr val="000000"/>
                            </a:solidFill>
                            <a:latin typeface="Cambria Math" panose="02040503050406030204" pitchFamily="18" charset="0"/>
                          </a:rPr>
                        </m:ctrlPr>
                      </m:sSupPr>
                      <m:e>
                        <m:r>
                          <a:rPr lang="en-US" altLang="zh-CN" i="1" dirty="0" smtClean="0">
                            <a:solidFill>
                              <a:srgbClr val="000000"/>
                            </a:solidFill>
                            <a:latin typeface="Cambria Math" panose="02040503050406030204" pitchFamily="18" charset="0"/>
                          </a:rPr>
                          <m:t>𝑔</m:t>
                        </m:r>
                      </m:e>
                      <m:sup>
                        <m:r>
                          <a:rPr lang="en-US" altLang="zh-CN" i="1" dirty="0" smtClean="0">
                            <a:solidFill>
                              <a:srgbClr val="000000"/>
                            </a:solidFill>
                            <a:latin typeface="Cambria Math" panose="02040503050406030204" pitchFamily="18" charset="0"/>
                          </a:rPr>
                          <m:t>𝑚</m:t>
                        </m:r>
                      </m:sup>
                    </m:sSup>
                    <m:r>
                      <a:rPr lang="en-US" altLang="zh-CN" i="1" dirty="0" smtClean="0">
                        <a:solidFill>
                          <a:srgbClr val="000000"/>
                        </a:solidFill>
                        <a:latin typeface="Cambria Math" panose="02040503050406030204" pitchFamily="18" charset="0"/>
                      </a:rPr>
                      <m:t>=</m:t>
                    </m:r>
                    <m:sSub>
                      <m:sSubPr>
                        <m:ctrlPr>
                          <a:rPr lang="en-US" altLang="zh-CN" i="1" dirty="0"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i="1" dirty="0" smtClean="0">
                            <a:solidFill>
                              <a:srgbClr val="000000"/>
                            </a:solidFill>
                            <a:latin typeface="Cambria Math" panose="02040503050406030204" pitchFamily="18" charset="0"/>
                          </a:rPr>
                          <m:t>2</m:t>
                        </m:r>
                      </m:sub>
                    </m:sSub>
                    <m:r>
                      <a:rPr lang="en-US" altLang="zh-CN" i="1" dirty="0" smtClean="0">
                        <a:solidFill>
                          <a:srgbClr val="000000"/>
                        </a:solidFill>
                        <a:latin typeface="Cambria Math" panose="02040503050406030204" pitchFamily="18" charset="0"/>
                      </a:rPr>
                      <m:t>/</m:t>
                    </m:r>
                    <m:sSubSup>
                      <m:sSubSupPr>
                        <m:ctrlPr>
                          <a:rPr lang="en-US" altLang="zh-CN" i="1" dirty="0" err="1" smtClean="0">
                            <a:solidFill>
                              <a:srgbClr val="000000"/>
                            </a:solidFill>
                            <a:latin typeface="Cambria Math" panose="02040503050406030204" pitchFamily="18" charset="0"/>
                          </a:rPr>
                        </m:ctrlPr>
                      </m:sSubSupPr>
                      <m:e>
                        <m:r>
                          <a:rPr lang="en-US" altLang="zh-CN" i="1" dirty="0" err="1" smtClean="0">
                            <a:solidFill>
                              <a:srgbClr val="000000"/>
                            </a:solidFill>
                            <a:latin typeface="Cambria Math" panose="02040503050406030204" pitchFamily="18" charset="0"/>
                          </a:rPr>
                          <m:t>𝑐</m:t>
                        </m:r>
                      </m:e>
                      <m:sub>
                        <m:r>
                          <a:rPr lang="en-US" altLang="zh-CN" i="1" dirty="0" err="1" smtClean="0">
                            <a:solidFill>
                              <a:srgbClr val="000000"/>
                            </a:solidFill>
                            <a:latin typeface="Cambria Math" panose="02040503050406030204" pitchFamily="18" charset="0"/>
                          </a:rPr>
                          <m:t>𝑏</m:t>
                        </m:r>
                      </m:sub>
                      <m:sup>
                        <m:r>
                          <a:rPr lang="en-US" altLang="zh-CN" i="1" dirty="0" err="1" smtClean="0">
                            <a:solidFill>
                              <a:srgbClr val="000000"/>
                            </a:solidFill>
                            <a:latin typeface="Cambria Math" panose="02040503050406030204" pitchFamily="18" charset="0"/>
                          </a:rPr>
                          <m:t>𝑥</m:t>
                        </m:r>
                      </m:sup>
                    </m:sSubSup>
                  </m:oMath>
                </a14:m>
                <a:r>
                  <a:rPr lang="en-US" altLang="zh-CN" dirty="0">
                    <a:solidFill>
                      <a:srgbClr val="000000"/>
                    </a:solidFill>
                  </a:rPr>
                  <a:t>, B</a:t>
                </a:r>
                <a:r>
                  <a:rPr lang="zh-CN" altLang="en-US" dirty="0">
                    <a:solidFill>
                      <a:srgbClr val="000000"/>
                    </a:solidFill>
                  </a:rPr>
                  <a:t>计算</a:t>
                </a:r>
                <a14:m>
                  <m:oMath xmlns:m="http://schemas.openxmlformats.org/officeDocument/2006/math">
                    <m:sSup>
                      <m:sSupPr>
                        <m:ctrlPr>
                          <a:rPr lang="en-US" altLang="zh-CN" b="0" i="1" dirty="0" smtClean="0">
                            <a:solidFill>
                              <a:srgbClr val="000000"/>
                            </a:solidFill>
                            <a:latin typeface="Cambria Math" panose="02040503050406030204" pitchFamily="18" charset="0"/>
                          </a:rPr>
                        </m:ctrlPr>
                      </m:sSupPr>
                      <m:e>
                        <m:r>
                          <a:rPr lang="en-US" altLang="zh-CN" b="0" i="1" dirty="0" smtClean="0">
                            <a:solidFill>
                              <a:srgbClr val="000000"/>
                            </a:solidFill>
                            <a:latin typeface="Cambria Math" panose="02040503050406030204" pitchFamily="18" charset="0"/>
                          </a:rPr>
                          <m:t>𝑔</m:t>
                        </m:r>
                      </m:e>
                      <m:sup>
                        <m:r>
                          <a:rPr lang="en-US" altLang="zh-CN" b="0" i="1" dirty="0" smtClean="0">
                            <a:solidFill>
                              <a:srgbClr val="000000"/>
                            </a:solidFill>
                            <a:latin typeface="Cambria Math" panose="02040503050406030204" pitchFamily="18" charset="0"/>
                          </a:rPr>
                          <m:t>𝑚</m:t>
                        </m:r>
                      </m:sup>
                    </m:sSup>
                    <m:r>
                      <a:rPr lang="en-US" altLang="zh-CN" i="1" dirty="0" smtClean="0">
                        <a:solidFill>
                          <a:srgbClr val="000000"/>
                        </a:solidFill>
                        <a:latin typeface="Cambria Math" panose="02040503050406030204" pitchFamily="18" charset="0"/>
                      </a:rPr>
                      <m:t>=</m:t>
                    </m:r>
                    <m:sSub>
                      <m:sSubPr>
                        <m:ctrlPr>
                          <a:rPr lang="en-US" altLang="zh-CN" i="1" dirty="0" smtClean="0">
                            <a:solidFill>
                              <a:srgbClr val="000000"/>
                            </a:solidFill>
                            <a:latin typeface="Cambria Math" panose="02040503050406030204" pitchFamily="18" charset="0"/>
                          </a:rPr>
                        </m:ctrlPr>
                      </m:sSubPr>
                      <m:e>
                        <m:r>
                          <a:rPr lang="en-US" altLang="zh-CN" i="1" dirty="0" smtClean="0">
                            <a:solidFill>
                              <a:srgbClr val="000000"/>
                            </a:solidFill>
                            <a:latin typeface="Cambria Math" panose="02040503050406030204" pitchFamily="18" charset="0"/>
                          </a:rPr>
                          <m:t>𝑐</m:t>
                        </m:r>
                      </m:e>
                      <m:sub>
                        <m:r>
                          <a:rPr lang="en-US" altLang="zh-CN" i="1" dirty="0" smtClean="0">
                            <a:solidFill>
                              <a:srgbClr val="000000"/>
                            </a:solidFill>
                            <a:latin typeface="Cambria Math" panose="02040503050406030204" pitchFamily="18" charset="0"/>
                          </a:rPr>
                          <m:t>2</m:t>
                        </m:r>
                      </m:sub>
                    </m:sSub>
                    <m:r>
                      <a:rPr lang="en-US" altLang="zh-CN" i="1" dirty="0" smtClean="0">
                        <a:solidFill>
                          <a:srgbClr val="000000"/>
                        </a:solidFill>
                        <a:latin typeface="Cambria Math" panose="02040503050406030204" pitchFamily="18" charset="0"/>
                      </a:rPr>
                      <m:t>/</m:t>
                    </m:r>
                    <m:sSubSup>
                      <m:sSubSupPr>
                        <m:ctrlPr>
                          <a:rPr lang="en-US" altLang="zh-CN" i="1" dirty="0" err="1" smtClean="0">
                            <a:solidFill>
                              <a:srgbClr val="000000"/>
                            </a:solidFill>
                            <a:latin typeface="Cambria Math" panose="02040503050406030204" pitchFamily="18" charset="0"/>
                          </a:rPr>
                        </m:ctrlPr>
                      </m:sSubSupPr>
                      <m:e>
                        <m:r>
                          <a:rPr lang="en-US" altLang="zh-CN" i="1" dirty="0" err="1" smtClean="0">
                            <a:solidFill>
                              <a:srgbClr val="000000"/>
                            </a:solidFill>
                            <a:latin typeface="Cambria Math" panose="02040503050406030204" pitchFamily="18" charset="0"/>
                          </a:rPr>
                          <m:t>𝑐</m:t>
                        </m:r>
                      </m:e>
                      <m:sub>
                        <m:r>
                          <a:rPr lang="en-US" altLang="zh-CN" i="1" dirty="0" err="1" smtClean="0">
                            <a:solidFill>
                              <a:srgbClr val="000000"/>
                            </a:solidFill>
                            <a:latin typeface="Cambria Math" panose="02040503050406030204" pitchFamily="18" charset="0"/>
                          </a:rPr>
                          <m:t>𝑎</m:t>
                        </m:r>
                      </m:sub>
                      <m:sup>
                        <m:r>
                          <a:rPr lang="en-US" altLang="zh-CN" i="1" dirty="0" err="1" smtClean="0">
                            <a:solidFill>
                              <a:srgbClr val="000000"/>
                            </a:solidFill>
                            <a:latin typeface="Cambria Math" panose="02040503050406030204" pitchFamily="18" charset="0"/>
                          </a:rPr>
                          <m:t>𝑦</m:t>
                        </m:r>
                      </m:sup>
                    </m:sSubSup>
                  </m:oMath>
                </a14:m>
                <a:r>
                  <a:rPr lang="en-US" altLang="zh-CN" dirty="0">
                    <a:solidFill>
                      <a:srgbClr val="000000"/>
                    </a:solidFill>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注意该算法无法解密出原始的消息</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只能解密出</a:t>
                </a:r>
                <a14:m>
                  <m:oMath xmlns:m="http://schemas.openxmlformats.org/officeDocument/2006/math">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sup>
                    </m:sSup>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但这对于我们的协议来说已经足够。</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894592"/>
              </a:xfrm>
              <a:prstGeom prst="rect">
                <a:avLst/>
              </a:prstGeom>
              <a:blipFill>
                <a:blip r:embed="rId3"/>
                <a:stretch>
                  <a:fillRect l="-625" b="-15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840026"/>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加密方案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10274358" cy="40538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该加密方案具有</a:t>
                </a:r>
                <a:r>
                  <a:rPr lang="zh-CN" altLang="en-US" dirty="0">
                    <a:solidFill>
                      <a:srgbClr val="000000"/>
                    </a:solidFill>
                    <a:latin typeface="微软雅黑 Light" panose="020F0502020204030204"/>
                  </a:rPr>
                  <a:t>明文上加法</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同态性：</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pPr>
                <a:r>
                  <a:rPr lang="zh-CN" altLang="en-US" dirty="0">
                    <a:solidFill>
                      <a:srgbClr val="000000"/>
                    </a:solidFill>
                  </a:rPr>
                  <a:t>对密文相乘得</a:t>
                </a:r>
                <a14:m>
                  <m:oMath xmlns:m="http://schemas.openxmlformats.org/officeDocument/2006/math">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sup>
                        </m:sSup>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sup>
                        </m:sSup>
                      </m:e>
                    </m:d>
                    <m:r>
                      <a:rPr lang="en-US" altLang="zh-CN" i="1">
                        <a:solidFill>
                          <a:srgbClr val="000000"/>
                        </a:solidFill>
                        <a:latin typeface="Cambria Math" panose="02040503050406030204" pitchFamily="18" charset="0"/>
                      </a:rPr>
                      <m:t>∗</m:t>
                    </m:r>
                    <m:d>
                      <m:dPr>
                        <m:ctrlPr>
                          <a:rPr lang="en-US" altLang="zh-CN" i="1">
                            <a:solidFill>
                              <a:srgbClr val="000000"/>
                            </a:solidFill>
                            <a:latin typeface="Cambria Math" panose="02040503050406030204" pitchFamily="18" charset="0"/>
                          </a:rPr>
                        </m:ctrlPr>
                      </m:dPr>
                      <m:e>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e>
                    </m:d>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𝑔</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𝑔</m:t>
                        </m:r>
                      </m:e>
                      <m:sup>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sSup>
                      <m:sSupPr>
                        <m:ctrlPr>
                          <a:rPr lang="en-US" altLang="zh-CN" i="1">
                            <a:solidFill>
                              <a:srgbClr val="000000"/>
                            </a:solidFill>
                            <a:latin typeface="Cambria Math" panose="02040503050406030204" pitchFamily="18" charset="0"/>
                          </a:rPr>
                        </m:ctrlPr>
                      </m:sSupPr>
                      <m:e>
                        <m:r>
                          <a:rPr lang="en-US" altLang="zh-CN" i="1">
                            <a:solidFill>
                              <a:srgbClr val="000000"/>
                            </a:solidFill>
                            <a:latin typeface="Cambria Math" panose="02040503050406030204" pitchFamily="18" charset="0"/>
                          </a:rPr>
                          <m:t>h</m:t>
                        </m:r>
                      </m:e>
                      <m:sup>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𝑟</m:t>
                            </m:r>
                          </m:e>
                          <m:sub>
                            <m:r>
                              <a:rPr lang="en-US" altLang="zh-CN" i="1">
                                <a:solidFill>
                                  <a:srgbClr val="000000"/>
                                </a:solidFill>
                                <a:latin typeface="Cambria Math" panose="02040503050406030204" pitchFamily="18" charset="0"/>
                              </a:rPr>
                              <m:t>2</m:t>
                            </m:r>
                          </m:sub>
                        </m:sSub>
                      </m:sup>
                    </m:sSup>
                    <m:r>
                      <a:rPr lang="en-US" altLang="zh-CN" i="1">
                        <a:solidFill>
                          <a:srgbClr val="000000"/>
                        </a:solidFill>
                        <a:latin typeface="Cambria Math" panose="02040503050406030204" pitchFamily="18" charset="0"/>
                      </a:rPr>
                      <m:t>)</m:t>
                    </m:r>
                  </m:oMath>
                </a14:m>
                <a:r>
                  <a:rPr lang="en-US" altLang="zh-CN" dirty="0">
                    <a:solidFill>
                      <a:srgbClr val="000000"/>
                    </a:solidFill>
                  </a:rPr>
                  <a:t>.</a:t>
                </a:r>
              </a:p>
              <a:p>
                <a:pPr lvl="0">
                  <a:lnSpc>
                    <a:spcPct val="150000"/>
                  </a:lnSpc>
                </a:pPr>
                <a:r>
                  <a:rPr lang="zh-CN" altLang="en-US" dirty="0">
                    <a:solidFill>
                      <a:srgbClr val="000000"/>
                    </a:solidFill>
                  </a:rPr>
                  <a:t>为明文相加</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b="0" i="1" smtClean="0">
                        <a:solidFill>
                          <a:srgbClr val="000000"/>
                        </a:solidFill>
                        <a:latin typeface="Cambria Math" panose="02040503050406030204" pitchFamily="18" charset="0"/>
                      </a:rPr>
                      <m:t>+</m:t>
                    </m:r>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oMath>
                </a14:m>
                <a:r>
                  <a:rPr lang="zh-CN" altLang="en-US" dirty="0">
                    <a:solidFill>
                      <a:srgbClr val="000000"/>
                    </a:solidFill>
                  </a:rPr>
                  <a:t>之后的密文。</a:t>
                </a:r>
                <a:endParaRPr lang="en-US" altLang="zh-CN" dirty="0">
                  <a:solidFill>
                    <a:srgbClr val="000000"/>
                  </a:solidFill>
                </a:endParaRPr>
              </a:p>
              <a:p>
                <a:pPr lvl="0">
                  <a:lnSpc>
                    <a:spcPct val="150000"/>
                  </a:lnSpc>
                  <a:defRPr/>
                </a:pPr>
                <a:r>
                  <a:rPr lang="zh-CN" altLang="en-US" dirty="0">
                    <a:solidFill>
                      <a:srgbClr val="000000"/>
                    </a:solidFill>
                    <a:latin typeface="微软雅黑 Light" panose="020F0502020204030204"/>
                  </a:rPr>
                  <a:t>即</a:t>
                </a:r>
                <a14:m>
                  <m:oMath xmlns:m="http://schemas.openxmlformats.org/officeDocument/2006/math">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𝐸𝑛𝑐</m:t>
                    </m:r>
                    <m:d>
                      <m:dPr>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𝑚</m:t>
                            </m:r>
                          </m:e>
                          <m:sub>
                            <m:r>
                              <a:rPr lang="en-US" altLang="zh-CN" i="1">
                                <a:solidFill>
                                  <a:srgbClr val="000000"/>
                                </a:solidFill>
                                <a:latin typeface="Cambria Math" panose="02040503050406030204" pitchFamily="18" charset="0"/>
                              </a:rPr>
                              <m:t>1</m:t>
                            </m:r>
                          </m:sub>
                        </m:sSub>
                        <m:r>
                          <a:rPr lang="en-US" altLang="zh-CN" i="1">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𝑚</m:t>
                            </m:r>
                          </m:e>
                          <m:sub>
                            <m:r>
                              <a:rPr lang="en-US" altLang="zh-CN" b="0" i="1" smtClean="0">
                                <a:solidFill>
                                  <a:srgbClr val="000000"/>
                                </a:solidFill>
                                <a:latin typeface="Cambria Math" panose="02040503050406030204" pitchFamily="18" charset="0"/>
                              </a:rPr>
                              <m:t>2</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h</m:t>
                        </m:r>
                      </m:e>
                    </m:d>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lvl="0">
                  <a:lnSpc>
                    <a:spcPct val="150000"/>
                  </a:lnSpc>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defRPr/>
                </a:pPr>
                <a:r>
                  <a:rPr lang="zh-CN" altLang="en-US" dirty="0">
                    <a:solidFill>
                      <a:srgbClr val="000000"/>
                    </a:solidFill>
                    <a:latin typeface="微软雅黑 Light" panose="020F0502020204030204"/>
                  </a:rPr>
                  <a:t>也具有数乘同态性：</a:t>
                </a:r>
                <a:endParaRPr lang="en-US" altLang="zh-CN" dirty="0">
                  <a:solidFill>
                    <a:srgbClr val="000000"/>
                  </a:solidFill>
                  <a:latin typeface="微软雅黑 Light" panose="020F0502020204030204"/>
                </a:endParaRPr>
              </a:p>
              <a:p>
                <a:pPr lvl="0">
                  <a:lnSpc>
                    <a:spcPct val="150000"/>
                  </a:lnSpc>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对于任意的正整数</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𝑘</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14:m>
                  <m:oMath xmlns:m="http://schemas.openxmlformats.org/officeDocument/2006/math">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𝐸𝑛𝑐</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e>
                            </m:d>
                          </m:e>
                        </m:d>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sup>
                            </m:sSup>
                          </m:e>
                        </m:d>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𝑔</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𝑚𝑘</m:t>
                            </m:r>
                          </m:sup>
                        </m:s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h</m:t>
                            </m:r>
                          </m:e>
                          <m:sup>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𝑟𝑘</m:t>
                            </m:r>
                          </m:sup>
                        </m:sSup>
                      </m:e>
                    </m:d>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为明文</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乘上正整数</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𝑘</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加密后的密文。</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lvl="0">
                  <a:lnSpc>
                    <a:spcPct val="150000"/>
                  </a:lnSpc>
                  <a:defRPr/>
                </a:pPr>
                <a:r>
                  <a:rPr lang="zh-CN" altLang="en-US" dirty="0">
                    <a:solidFill>
                      <a:srgbClr val="000000"/>
                    </a:solidFill>
                  </a:rPr>
                  <a:t>即</a:t>
                </a:r>
                <a14:m>
                  <m:oMath xmlns:m="http://schemas.openxmlformats.org/officeDocument/2006/math">
                    <m:sSup>
                      <m:sSupPr>
                        <m:ctrlPr>
                          <a:rPr lang="en-US" altLang="zh-CN" i="1" dirty="0">
                            <a:solidFill>
                              <a:srgbClr val="000000"/>
                            </a:solidFill>
                            <a:latin typeface="Cambria Math" panose="02040503050406030204" pitchFamily="18" charset="0"/>
                          </a:rPr>
                        </m:ctrlPr>
                      </m:sSupPr>
                      <m:e>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𝐸𝑛𝑐</m:t>
                            </m:r>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h</m:t>
                                </m:r>
                              </m:e>
                            </m:d>
                          </m:e>
                        </m:d>
                      </m:e>
                      <m:sup>
                        <m:r>
                          <a:rPr lang="en-US" altLang="zh-CN" i="1" dirty="0">
                            <a:solidFill>
                              <a:srgbClr val="000000"/>
                            </a:solidFill>
                            <a:latin typeface="Cambria Math" panose="02040503050406030204" pitchFamily="18" charset="0"/>
                          </a:rPr>
                          <m:t>𝑘</m:t>
                        </m:r>
                      </m:sup>
                    </m:sSup>
                    <m:r>
                      <a:rPr lang="en-US" altLang="zh-CN"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𝐸𝑛𝑐</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𝑚𝑘</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h</m:t>
                    </m:r>
                    <m:r>
                      <a:rPr lang="en-US" altLang="zh-CN" b="0" i="1" dirty="0" smtClean="0">
                        <a:solidFill>
                          <a:srgbClr val="000000"/>
                        </a:solidFill>
                        <a:latin typeface="Cambria Math" panose="02040503050406030204" pitchFamily="18" charset="0"/>
                      </a:rPr>
                      <m:t>)</m:t>
                    </m:r>
                  </m:oMath>
                </a14:m>
                <a:r>
                  <a:rPr lang="en-US" altLang="zh-CN" dirty="0">
                    <a:solidFill>
                      <a:srgbClr val="000000"/>
                    </a:solidFill>
                  </a:rPr>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10274358" cy="4053867"/>
              </a:xfrm>
              <a:prstGeom prst="rect">
                <a:avLst/>
              </a:prstGeom>
              <a:blipFill>
                <a:blip r:embed="rId3"/>
                <a:stretch>
                  <a:fillRect l="-475" r="-356" b="-1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0150166"/>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3</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加密多项式上的计算</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561678678"/>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spc="600" dirty="0">
                  <a:solidFill>
                    <a:srgbClr val="FFFFFF"/>
                  </a:solidFill>
                  <a:cs typeface="+mn-ea"/>
                  <a:sym typeface="+mn-lt"/>
                </a:rPr>
                <a:t>多项式</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1291316"/>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用多项式来表示集合</a:t>
            </a:r>
            <a:endParaRPr lang="en-US" altLang="zh-CN" dirty="0">
              <a:solidFill>
                <a:srgbClr val="000000"/>
              </a:solidFill>
              <a:latin typeface="微软雅黑 Light" panose="020F0502020204030204"/>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lang="zh-CN" altLang="en-US" dirty="0">
                <a:solidFill>
                  <a:srgbClr val="000000"/>
                </a:solidFill>
                <a:latin typeface="微软雅黑 Light" panose="020F0502020204030204"/>
              </a:rPr>
              <a:t>多项式加密</a:t>
            </a:r>
            <a:endParaRPr lang="en-US" altLang="zh-CN" dirty="0">
              <a:solidFill>
                <a:srgbClr val="000000"/>
              </a:solidFill>
              <a:latin typeface="微软雅黑 Light" panose="020F0502020204030204"/>
            </a:endParaRPr>
          </a:p>
          <a:p>
            <a:pPr marL="342900" marR="0" lvl="0" indent="-342900" algn="l" defTabSz="914400" rtl="0" eaLnBrk="1" fontAlgn="auto" latinLnBrk="0" hangingPunct="1">
              <a:lnSpc>
                <a:spcPct val="150000"/>
              </a:lnSpc>
              <a:spcBef>
                <a:spcPts val="0"/>
              </a:spcBef>
              <a:spcAft>
                <a:spcPts val="0"/>
              </a:spcAft>
              <a:buClrTx/>
              <a:buSzTx/>
              <a:buFontTx/>
              <a:buAutoNum type="arabicPeriod"/>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加密后多项式的运算法则</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p:spTree>
    <p:extLst>
      <p:ext uri="{BB962C8B-B14F-4D97-AF65-F5344CB8AC3E}">
        <p14:creationId xmlns:p14="http://schemas.microsoft.com/office/powerpoint/2010/main" val="3092971519"/>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多项式与集合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851182"/>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Tx/>
                  <a:buSzTx/>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符号说明：</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14:m>
                  <m:oMath xmlns:m="http://schemas.openxmlformats.org/officeDocument/2006/math">
                    <m:r>
                      <a:rPr lang="en-US" altLang="zh-CN" i="1" dirty="0" smtClean="0">
                        <a:solidFill>
                          <a:srgbClr val="000000"/>
                        </a:solidFill>
                        <a:latin typeface="Cambria Math" panose="02040503050406030204" pitchFamily="18" charset="0"/>
                      </a:rPr>
                      <m:t>𝑅</m:t>
                    </m:r>
                    <m:r>
                      <a:rPr lang="en-US" altLang="zh-CN" i="1" dirty="0" smtClean="0">
                        <a:solidFill>
                          <a:srgbClr val="000000"/>
                        </a:solidFill>
                        <a:latin typeface="Cambria Math" panose="02040503050406030204" pitchFamily="18" charset="0"/>
                      </a:rPr>
                      <m:t>[</m:t>
                    </m:r>
                    <m:r>
                      <a:rPr lang="en-US" altLang="zh-CN" i="1" dirty="0" smtClean="0">
                        <a:solidFill>
                          <a:srgbClr val="000000"/>
                        </a:solidFill>
                        <a:latin typeface="Cambria Math" panose="02040503050406030204" pitchFamily="18" charset="0"/>
                      </a:rPr>
                      <m:t>𝑥</m:t>
                    </m:r>
                    <m:r>
                      <a:rPr lang="en-US" altLang="zh-CN" i="1" dirty="0" smtClean="0">
                        <a:solidFill>
                          <a:srgbClr val="000000"/>
                        </a:solidFill>
                        <a:latin typeface="Cambria Math" panose="02040503050406030204" pitchFamily="18" charset="0"/>
                      </a:rPr>
                      <m:t>]</m:t>
                    </m:r>
                  </m:oMath>
                </a14:m>
                <a:r>
                  <a:rPr lang="en-US" altLang="zh-CN" dirty="0">
                    <a:solidFill>
                      <a:srgbClr val="000000"/>
                    </a:solidFill>
                    <a:latin typeface="微软雅黑 Light" panose="020F0502020204030204"/>
                  </a:rPr>
                  <a:t>: </a:t>
                </a:r>
                <a:r>
                  <a:rPr lang="zh-CN" altLang="en-US" dirty="0">
                    <a:solidFill>
                      <a:srgbClr val="000000"/>
                    </a:solidFill>
                    <a:latin typeface="微软雅黑 Light" panose="020F0502020204030204"/>
                  </a:rPr>
                  <a:t>系数在集合</a:t>
                </a:r>
                <a:r>
                  <a:rPr lang="en-US" altLang="zh-CN" dirty="0">
                    <a:solidFill>
                      <a:srgbClr val="000000"/>
                    </a:solidFill>
                    <a:latin typeface="微软雅黑 Light" panose="020F0502020204030204"/>
                  </a:rPr>
                  <a:t>R</a:t>
                </a:r>
                <a:r>
                  <a:rPr lang="zh-CN" altLang="en-US" dirty="0">
                    <a:solidFill>
                      <a:srgbClr val="000000"/>
                    </a:solidFill>
                    <a:latin typeface="微软雅黑 Light" panose="020F0502020204030204"/>
                  </a:rPr>
                  <a:t>中的多项式构成的集合，取</a:t>
                </a:r>
                <a14:m>
                  <m:oMath xmlns:m="http://schemas.openxmlformats.org/officeDocument/2006/math">
                    <m:r>
                      <a:rPr lang="en-US" altLang="zh-CN" i="1" dirty="0" smtClean="0">
                        <a:solidFill>
                          <a:srgbClr val="000000"/>
                        </a:solidFill>
                        <a:latin typeface="Cambria Math" panose="02040503050406030204" pitchFamily="18" charset="0"/>
                      </a:rPr>
                      <m:t>𝑅</m:t>
                    </m:r>
                    <m:r>
                      <a:rPr lang="en-US" altLang="zh-CN" i="1" dirty="0" smtClean="0">
                        <a:solidFill>
                          <a:srgbClr val="000000"/>
                        </a:solidFill>
                        <a:latin typeface="Cambria Math" panose="02040503050406030204" pitchFamily="18" charset="0"/>
                      </a:rPr>
                      <m:t>=</m:t>
                    </m:r>
                    <m:sSub>
                      <m:sSubPr>
                        <m:ctrlPr>
                          <a:rPr lang="en-US" altLang="zh-CN" i="1" dirty="0" err="1" smtClean="0">
                            <a:solidFill>
                              <a:srgbClr val="000000"/>
                            </a:solidFill>
                            <a:latin typeface="Cambria Math" panose="02040503050406030204" pitchFamily="18" charset="0"/>
                          </a:rPr>
                        </m:ctrlPr>
                      </m:sSubPr>
                      <m:e>
                        <m:r>
                          <a:rPr lang="en-US" altLang="zh-CN" i="1" dirty="0" err="1" smtClean="0">
                            <a:solidFill>
                              <a:srgbClr val="000000"/>
                            </a:solidFill>
                            <a:latin typeface="Cambria Math" panose="02040503050406030204" pitchFamily="18" charset="0"/>
                          </a:rPr>
                          <m:t>𝑍</m:t>
                        </m:r>
                      </m:e>
                      <m:sub>
                        <m:r>
                          <a:rPr lang="en-US" altLang="zh-CN" i="1" dirty="0" err="1" smtClean="0">
                            <a:solidFill>
                              <a:srgbClr val="000000"/>
                            </a:solidFill>
                            <a:latin typeface="Cambria Math" panose="02040503050406030204" pitchFamily="18" charset="0"/>
                          </a:rPr>
                          <m:t>𝑝</m:t>
                        </m:r>
                      </m:sub>
                    </m:sSub>
                  </m:oMath>
                </a14:m>
                <a:r>
                  <a:rPr lang="en-US" altLang="zh-CN" dirty="0">
                    <a:solidFill>
                      <a:srgbClr val="000000"/>
                    </a:solidFill>
                    <a:latin typeface="微软雅黑 Light" panose="020F0502020204030204"/>
                  </a:rPr>
                  <a:t>. </a:t>
                </a:r>
                <a:r>
                  <a:rPr lang="zh-CN" altLang="en-US" dirty="0">
                    <a:solidFill>
                      <a:srgbClr val="000000"/>
                    </a:solidFill>
                    <a:latin typeface="微软雅黑 Light" panose="020F0502020204030204"/>
                  </a:rPr>
                  <a:t>也称为</a:t>
                </a:r>
                <a:r>
                  <a:rPr lang="zh-CN" altLang="en-US" dirty="0">
                    <a:solidFill>
                      <a:srgbClr val="FF0000"/>
                    </a:solidFill>
                    <a:latin typeface="微软雅黑 Light" panose="020F0502020204030204"/>
                  </a:rPr>
                  <a:t>多项式环</a:t>
                </a:r>
                <a:r>
                  <a:rPr lang="en-US" altLang="zh-CN" dirty="0">
                    <a:solidFill>
                      <a:srgbClr val="FF0000"/>
                    </a:solidFill>
                    <a:latin typeface="微软雅黑 Light" panose="020F0502020204030204"/>
                  </a:rPr>
                  <a:t>.</a:t>
                </a:r>
              </a:p>
              <a:p>
                <a:pPr marR="0" lvl="0" algn="l" defTabSz="914400" rtl="0" eaLnBrk="1" fontAlgn="auto" latinLnBrk="0" hangingPunct="1">
                  <a:lnSpc>
                    <a:spcPct val="150000"/>
                  </a:lnSpc>
                  <a:spcBef>
                    <a:spcPts val="0"/>
                  </a:spcBef>
                  <a:spcAft>
                    <a:spcPts val="0"/>
                  </a:spcAft>
                  <a:buClrTx/>
                  <a:buSzTx/>
                  <a:tabLst/>
                  <a:defRPr/>
                </a:pP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𝑑𝑒</m:t>
                    </m:r>
                    <m:r>
                      <a:rPr lang="en-US" altLang="zh-CN" i="1" dirty="0" smtClean="0">
                        <a:solidFill>
                          <a:srgbClr val="000000"/>
                        </a:solidFill>
                        <a:latin typeface="Cambria Math" panose="02040503050406030204" pitchFamily="18" charset="0"/>
                      </a:rPr>
                      <m:t>𝑔</m:t>
                    </m:r>
                    <m:r>
                      <a:rPr lang="en-US" altLang="zh-CN" i="1" dirty="0" smtClean="0">
                        <a:solidFill>
                          <a:srgbClr val="000000"/>
                        </a:solidFill>
                        <a:latin typeface="Cambria Math" panose="02040503050406030204" pitchFamily="18" charset="0"/>
                      </a:rPr>
                      <m:t>(</m:t>
                    </m:r>
                    <m:r>
                      <a:rPr lang="en-US" altLang="zh-CN" i="1" dirty="0" smtClean="0">
                        <a:solidFill>
                          <a:srgbClr val="000000"/>
                        </a:solidFill>
                        <a:latin typeface="Cambria Math" panose="02040503050406030204" pitchFamily="18" charset="0"/>
                      </a:rPr>
                      <m:t>𝑓</m:t>
                    </m:r>
                    <m:r>
                      <a:rPr lang="en-US" altLang="zh-CN" i="1" dirty="0" smtClean="0">
                        <a:solidFill>
                          <a:srgbClr val="000000"/>
                        </a:solidFill>
                        <a:latin typeface="Cambria Math" panose="02040503050406030204" pitchFamily="18" charset="0"/>
                      </a:rPr>
                      <m:t>): </m:t>
                    </m:r>
                  </m:oMath>
                </a14:m>
                <a:r>
                  <a:rPr lang="zh-CN" altLang="en-US" dirty="0">
                    <a:solidFill>
                      <a:srgbClr val="000000"/>
                    </a:solidFill>
                    <a:latin typeface="微软雅黑 Light" panose="020F0502020204030204"/>
                  </a:rPr>
                  <a:t>多项式的次数。</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14:m>
                  <m:oMath xmlns:m="http://schemas.openxmlformats.org/officeDocument/2006/math">
                    <m:r>
                      <a:rPr lang="en-US" altLang="zh-CN" i="1" dirty="0" smtClean="0">
                        <a:solidFill>
                          <a:srgbClr val="000000"/>
                        </a:solidFill>
                        <a:latin typeface="Cambria Math" panose="02040503050406030204" pitchFamily="18" charset="0"/>
                      </a:rPr>
                      <m:t>𝑓</m:t>
                    </m:r>
                    <m:r>
                      <a:rPr lang="en-US" altLang="zh-CN" i="1" dirty="0" smtClean="0">
                        <a:solidFill>
                          <a:srgbClr val="000000"/>
                        </a:solidFill>
                        <a:latin typeface="Cambria Math" panose="02040503050406030204" pitchFamily="18" charset="0"/>
                      </a:rPr>
                      <m:t>[</m:t>
                    </m:r>
                    <m:r>
                      <a:rPr lang="en-US" altLang="zh-CN" i="1" dirty="0" err="1" smtClean="0">
                        <a:solidFill>
                          <a:srgbClr val="000000"/>
                        </a:solidFill>
                        <a:latin typeface="Cambria Math" panose="02040503050406030204" pitchFamily="18" charset="0"/>
                      </a:rPr>
                      <m:t>𝑖</m:t>
                    </m:r>
                    <m:r>
                      <a:rPr lang="en-US" altLang="zh-CN" i="1" dirty="0" smtClean="0">
                        <a:solidFill>
                          <a:srgbClr val="000000"/>
                        </a:solidFill>
                        <a:latin typeface="Cambria Math" panose="02040503050406030204" pitchFamily="18" charset="0"/>
                      </a:rPr>
                      <m:t>]: </m:t>
                    </m:r>
                  </m:oMath>
                </a14:m>
                <a:r>
                  <a:rPr lang="zh-CN" altLang="en-US" dirty="0">
                    <a:solidFill>
                      <a:srgbClr val="000000"/>
                    </a:solidFill>
                    <a:latin typeface="微软雅黑 Light" panose="020F0502020204030204"/>
                  </a:rPr>
                  <a:t>多项式</a:t>
                </a:r>
                <a14:m>
                  <m:oMath xmlns:m="http://schemas.openxmlformats.org/officeDocument/2006/math">
                    <m:r>
                      <a:rPr lang="en-US" altLang="zh-CN" i="1" dirty="0" smtClean="0">
                        <a:solidFill>
                          <a:srgbClr val="000000"/>
                        </a:solidFill>
                        <a:latin typeface="Cambria Math" panose="02040503050406030204" pitchFamily="18" charset="0"/>
                      </a:rPr>
                      <m:t>𝑓</m:t>
                    </m:r>
                  </m:oMath>
                </a14:m>
                <a:r>
                  <a:rPr lang="zh-CN" altLang="en-US" dirty="0">
                    <a:solidFill>
                      <a:srgbClr val="000000"/>
                    </a:solidFill>
                    <a:latin typeface="微软雅黑 Light" panose="020F0502020204030204"/>
                  </a:rPr>
                  <a:t>的</a:t>
                </a:r>
                <a14:m>
                  <m:oMath xmlns:m="http://schemas.openxmlformats.org/officeDocument/2006/math">
                    <m:r>
                      <a:rPr lang="en-US" altLang="zh-CN" i="1" dirty="0" smtClean="0">
                        <a:solidFill>
                          <a:srgbClr val="000000"/>
                        </a:solidFill>
                        <a:latin typeface="Cambria Math" panose="02040503050406030204" pitchFamily="18" charset="0"/>
                      </a:rPr>
                      <m:t>𝑖</m:t>
                    </m:r>
                  </m:oMath>
                </a14:m>
                <a:r>
                  <a:rPr lang="zh-CN" altLang="en-US" dirty="0">
                    <a:solidFill>
                      <a:srgbClr val="000000"/>
                    </a:solidFill>
                    <a:latin typeface="微软雅黑 Light" panose="020F0502020204030204"/>
                  </a:rPr>
                  <a:t>次项前系数。</a:t>
                </a:r>
                <a:endParaRPr lang="en-US" altLang="zh-CN" dirty="0">
                  <a:solidFill>
                    <a:srgbClr val="000000"/>
                  </a:solidFill>
                  <a:latin typeface="微软雅黑 Light" panose="020F0502020204030204"/>
                </a:endParaRPr>
              </a:p>
              <a:p>
                <a:pPr marR="0" lvl="0" algn="l" defTabSz="914400" rtl="0" eaLnBrk="1" fontAlgn="auto" latinLnBrk="0" hangingPunct="1">
                  <a:lnSpc>
                    <a:spcPct val="150000"/>
                  </a:lnSpc>
                  <a:spcBef>
                    <a:spcPts val="0"/>
                  </a:spcBef>
                  <a:spcAft>
                    <a:spcPts val="0"/>
                  </a:spcAft>
                  <a:buClrTx/>
                  <a:buSzTx/>
                  <a:tabLst/>
                  <a:defRPr/>
                </a:pPr>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p>
              <a:p>
                <a:pPr marR="0" lvl="0" algn="l" defTabSz="914400" rtl="0" eaLnBrk="1" fontAlgn="auto" latinLnBrk="0" hangingPunct="1">
                  <a:lnSpc>
                    <a:spcPct val="150000"/>
                  </a:lnSpc>
                  <a:spcBef>
                    <a:spcPts val="0"/>
                  </a:spcBef>
                  <a:spcAft>
                    <a:spcPts val="0"/>
                  </a:spcAft>
                  <a:buClrTx/>
                  <a:buSzTx/>
                  <a:tabLst/>
                  <a:defRPr/>
                </a:pPr>
                <a:r>
                  <a:rPr lang="zh-CN" altLang="en-US" dirty="0">
                    <a:solidFill>
                      <a:srgbClr val="000000"/>
                    </a:solidFill>
                    <a:latin typeface="微软雅黑 Light" panose="020F0502020204030204"/>
                  </a:rPr>
                  <a:t>所以，对于任意的</a:t>
                </a:r>
                <a14:m>
                  <m:oMath xmlns:m="http://schemas.openxmlformats.org/officeDocument/2006/math">
                    <m:r>
                      <a:rPr lang="en-US" altLang="zh-CN" b="0" i="1" smtClean="0">
                        <a:solidFill>
                          <a:srgbClr val="000000"/>
                        </a:solidFill>
                        <a:latin typeface="Cambria Math" panose="02040503050406030204" pitchFamily="18" charset="0"/>
                      </a:rPr>
                      <m:t>𝑓</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都可以写成</a:t>
                </a:r>
                <a14:m>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e>
                    </m:d>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func>
                          <m:func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fName>
                          <m:e>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d>
                          </m:e>
                        </m:func>
                      </m:e>
                    </m:d>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p>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d>
                          <m:dPr>
                            <m:begChr m:val="["/>
                            <m:endChr m:val="]"/>
                            <m:ctrl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f</m:t>
                            </m:r>
                          </m:e>
                        </m:d>
                      </m:sup>
                    </m:s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R="0" lvl="0" algn="l" defTabSz="914400" rtl="0" eaLnBrk="1" fontAlgn="auto" latinLnBrk="0" hangingPunct="1">
                  <a:lnSpc>
                    <a:spcPct val="150000"/>
                  </a:lnSpc>
                  <a:spcBef>
                    <a:spcPts val="0"/>
                  </a:spcBef>
                  <a:spcAft>
                    <a:spcPts val="0"/>
                  </a:spcAft>
                  <a:buClrTx/>
                  <a:buSzTx/>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sub>
                        <m:sup>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deg</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up>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d>
                            <m:dPr>
                              <m:begChr m:val="["/>
                              <m:endChr m:val="]"/>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e>
                          </m:d>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sup>
                          </m:sSup>
                        </m:e>
                      </m:nary>
                    </m:oMath>
                  </m:oMathPara>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851182"/>
              </a:xfrm>
              <a:prstGeom prst="rect">
                <a:avLst/>
              </a:prstGeom>
              <a:blipFill>
                <a:blip r:embed="rId3"/>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5586457"/>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多项式与集合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295330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假设</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𝐴</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拥有的集合为</a:t>
                </a:r>
                <a14:m>
                  <m:oMath xmlns:m="http://schemas.openxmlformats.org/officeDocument/2006/math">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d>
                      <m:dPr>
                        <m:begChr m:val="{"/>
                        <m:endChr m:val="}"/>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𝑎</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𝑏</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𝑐</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𝑑</m:t>
                        </m:r>
                      </m:e>
                    </m:d>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14:m>
                  <m:oMath xmlns:m="http://schemas.openxmlformats.org/officeDocument/2006/math">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𝐵</m:t>
                    </m:r>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拥有的集合为</a:t>
                </a:r>
                <a14:m>
                  <m:oMath xmlns:m="http://schemas.openxmlformats.org/officeDocument/2006/math">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𝑏</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𝑐</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𝑑</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err="1" smtClean="0">
                        <a:ln>
                          <a:noFill/>
                        </a:ln>
                        <a:solidFill>
                          <a:srgbClr val="000000"/>
                        </a:solidFill>
                        <a:effectLst/>
                        <a:uLnTx/>
                        <a:uFillTx/>
                        <a:latin typeface="Cambria Math" panose="02040503050406030204" pitchFamily="18" charset="0"/>
                        <a:cs typeface="+mn-cs"/>
                      </a:rPr>
                      <m:t>𝑒</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则</a:t>
                </a:r>
                <a14:m>
                  <m:oMath xmlns:m="http://schemas.openxmlformats.org/officeDocument/2006/math">
                    <m:sSub>
                      <m:sSubPr>
                        <m:ctrlP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𝐴</m:t>
                        </m:r>
                      </m:sub>
                    </m:sSub>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对应的多项式为</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e>
                    </m:d>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e>
                    </m:d>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d>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则</a:t>
                </a:r>
                <a14:m>
                  <m:oMath xmlns:m="http://schemas.openxmlformats.org/officeDocument/2006/math">
                    <m:sSub>
                      <m:sSubPr>
                        <m:ctrlP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𝐵</m:t>
                        </m:r>
                      </m:sub>
                    </m:sSub>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对应的多项式为</a:t>
                </a:r>
                <a14:m>
                  <m:oMath xmlns:m="http://schemas.openxmlformats.org/officeDocument/2006/math">
                    <m:sSub>
                      <m:sSub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𝑏</m:t>
                        </m:r>
                      </m:e>
                    </m:d>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𝑐</m:t>
                        </m:r>
                      </m:e>
                    </m:d>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𝑑</m:t>
                        </m:r>
                      </m:e>
                    </m:d>
                    <m:d>
                      <m:dPr>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𝑒</m:t>
                        </m:r>
                      </m:e>
                    </m:d>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 </a:t>
                </a: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即集合中元素为多项式的根。元素个数为多项式次数。</a:t>
                </a: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对应的多项式为</a:t>
                </a: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oMath>
                </a14:m>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对应的多项式为</a:t>
                </a:r>
                <a14:m>
                  <m:oMath xmlns:m="http://schemas.openxmlformats.org/officeDocument/2006/math">
                    <m:r>
                      <m:rPr>
                        <m:sty m:val="p"/>
                      </m:rP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cs typeface="+mn-cs"/>
                      </a:rPr>
                      <m:t>g</m:t>
                    </m:r>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cd</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m:t>
                        </m:r>
                      </m:sub>
                    </m:sSub>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𝑓</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a14:m>
                <a:r>
                  <a:rPr kumimoji="0" lang="en-US" altLang="zh-CN" sz="1800" b="0" i="0" u="none" strike="noStrike" kern="1200" cap="none" spc="0" normalizeH="0" baseline="0" noProof="0" dirty="0">
                    <a:ln>
                      <a:noFill/>
                    </a:ln>
                    <a:solidFill>
                      <a:srgbClr val="000000"/>
                    </a:solidFill>
                    <a:effectLst/>
                    <a:uLnTx/>
                    <a:uFillTx/>
                    <a:latin typeface="微软雅黑 Light" panose="020F0502020204030204"/>
                    <a:cs typeface="+mn-cs"/>
                  </a:rPr>
                  <a:t>.</a:t>
                </a: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2953309"/>
              </a:xfrm>
              <a:prstGeom prst="rect">
                <a:avLst/>
              </a:prstGeom>
              <a:blipFill>
                <a:blip r:embed="rId3"/>
                <a:stretch>
                  <a:fillRect l="-500" r="-375" b="-24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6946442"/>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600" normalizeH="0" baseline="0" noProof="0" dirty="0">
                  <a:ln>
                    <a:noFill/>
                  </a:ln>
                  <a:solidFill>
                    <a:srgbClr val="FFFFFF"/>
                  </a:solidFill>
                  <a:effectLst/>
                  <a:uLnTx/>
                  <a:uFillTx/>
                  <a:latin typeface="微软雅黑 Light" panose="020F0502020204030204"/>
                  <a:cs typeface="+mn-ea"/>
                  <a:sym typeface="+mn-lt"/>
                </a:rPr>
                <a:t>多项式与集合</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Light" panose="020F0502020204030204"/>
                <a:cs typeface="+mn-ea"/>
                <a:sym typeface="+mn-lt"/>
              </a:endParaRPr>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762629" cy="3369192"/>
              </a:xfrm>
              <a:prstGeom prst="rect">
                <a:avLst/>
              </a:prstGeom>
              <a:noFill/>
            </p:spPr>
            <p:txBody>
              <a:bodyPr wrap="square" rtlCol="0">
                <a:spAutoFit/>
              </a:bodyPr>
              <a:lstStyle/>
              <a:p>
                <a:pPr lvl="0">
                  <a:lnSpc>
                    <a:spcPct val="150000"/>
                  </a:lnSpc>
                  <a:defRPr/>
                </a:pPr>
                <a:r>
                  <a:rPr kumimoji="0" lang="zh-CN" altLang="en-US" sz="1800" b="0" i="0" u="none" strike="noStrike" kern="1200" cap="none" spc="0" normalizeH="0" baseline="0" noProof="0" dirty="0">
                    <a:ln>
                      <a:noFill/>
                    </a:ln>
                    <a:solidFill>
                      <a:srgbClr val="000000"/>
                    </a:solidFill>
                    <a:effectLst/>
                    <a:uLnTx/>
                    <a:uFillTx/>
                    <a:latin typeface="微软雅黑 Light" panose="020F0502020204030204"/>
                    <a:cs typeface="+mn-cs"/>
                  </a:rPr>
                  <a:t>直接从密文中求取多项式的最大公约数较为困难，我们用以下方法</a:t>
                </a:r>
                <a:r>
                  <a:rPr lang="zh-CN" altLang="en-US" dirty="0">
                    <a:solidFill>
                      <a:srgbClr val="000000"/>
                    </a:solidFill>
                  </a:rPr>
                  <a:t>来求多项式的最大公约数。</a:t>
                </a:r>
                <a:endParaRPr lang="en-US" altLang="zh-CN" dirty="0">
                  <a:solidFill>
                    <a:srgbClr val="000000"/>
                  </a:solidFill>
                </a:endParaRPr>
              </a:p>
              <a:p>
                <a:pPr lvl="0">
                  <a:lnSpc>
                    <a:spcPct val="150000"/>
                  </a:lnSpc>
                  <a:defRPr/>
                </a:pPr>
                <a:endParaRPr lang="en-US" altLang="zh-CN" dirty="0">
                  <a:solidFill>
                    <a:srgbClr val="000000"/>
                  </a:solidFill>
                </a:endParaRPr>
              </a:p>
              <a:p>
                <a:pPr lvl="0">
                  <a:lnSpc>
                    <a:spcPct val="150000"/>
                  </a:lnSpc>
                  <a:defRPr/>
                </a:pPr>
                <a:r>
                  <a:rPr lang="zh-CN" altLang="en-US" dirty="0">
                    <a:solidFill>
                      <a:srgbClr val="000000"/>
                    </a:solidFill>
                  </a:rPr>
                  <a:t>随机选取两个多项式</a:t>
                </a:r>
                <a14:m>
                  <m:oMath xmlns:m="http://schemas.openxmlformats.org/officeDocument/2006/math">
                    <m:r>
                      <a:rPr lang="en-US" altLang="zh-CN" b="0" i="1" smtClean="0">
                        <a:solidFill>
                          <a:srgbClr val="000000"/>
                        </a:solidFill>
                        <a:latin typeface="Cambria Math" panose="02040503050406030204" pitchFamily="18" charset="0"/>
                      </a:rPr>
                      <m:t>𝑟</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𝑠</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𝑅</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oMath>
                </a14:m>
                <a:r>
                  <a:rPr lang="en-US" altLang="zh-CN" dirty="0">
                    <a:solidFill>
                      <a:srgbClr val="000000"/>
                    </a:solidFill>
                  </a:rPr>
                  <a:t>, </a:t>
                </a:r>
                <a:r>
                  <a:rPr lang="zh-CN" altLang="en-US" dirty="0">
                    <a:solidFill>
                      <a:srgbClr val="000000"/>
                    </a:solidFill>
                  </a:rPr>
                  <a:t>计算</a:t>
                </a:r>
                <a14:m>
                  <m:oMath xmlns:m="http://schemas.openxmlformats.org/officeDocument/2006/math">
                    <m:r>
                      <a:rPr lang="en-US" altLang="zh-CN" b="0" i="1" dirty="0" smtClean="0">
                        <a:solidFill>
                          <a:srgbClr val="000000"/>
                        </a:solidFill>
                        <a:latin typeface="Cambria Math" panose="02040503050406030204" pitchFamily="18" charset="0"/>
                      </a:rPr>
                      <m:t>𝑟</m:t>
                    </m:r>
                    <m:r>
                      <a:rPr lang="en-US" altLang="zh-CN" b="0" i="1" dirty="0" smtClean="0">
                        <a:solidFill>
                          <a:srgbClr val="000000"/>
                        </a:solidFill>
                        <a:latin typeface="Cambria Math" panose="02040503050406030204" pitchFamily="18" charset="0"/>
                      </a:rPr>
                      <m:t>∗</m:t>
                    </m:r>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𝑓</m:t>
                        </m:r>
                      </m:e>
                      <m:sub>
                        <m:r>
                          <a:rPr lang="en-US" altLang="zh-CN" b="0" i="1" dirty="0" smtClean="0">
                            <a:solidFill>
                              <a:srgbClr val="000000"/>
                            </a:solidFill>
                            <a:latin typeface="Cambria Math" panose="02040503050406030204" pitchFamily="18" charset="0"/>
                          </a:rPr>
                          <m:t>𝐴</m:t>
                        </m:r>
                      </m:sub>
                    </m:sSub>
                    <m:d>
                      <m:dPr>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𝑥</m:t>
                        </m:r>
                      </m:e>
                    </m:d>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𝑠</m:t>
                    </m:r>
                    <m:r>
                      <a:rPr lang="en-US" altLang="zh-CN" b="0" i="1" dirty="0" smtClean="0">
                        <a:solidFill>
                          <a:srgbClr val="000000"/>
                        </a:solidFill>
                        <a:latin typeface="Cambria Math" panose="02040503050406030204" pitchFamily="18" charset="0"/>
                      </a:rPr>
                      <m:t>∗</m:t>
                    </m:r>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𝑓</m:t>
                        </m:r>
                      </m:e>
                      <m:sub>
                        <m:r>
                          <a:rPr lang="en-US" altLang="zh-CN" b="0" i="1" dirty="0" smtClean="0">
                            <a:solidFill>
                              <a:srgbClr val="000000"/>
                            </a:solidFill>
                            <a:latin typeface="Cambria Math" panose="02040503050406030204" pitchFamily="18" charset="0"/>
                          </a:rPr>
                          <m:t>𝐵</m:t>
                        </m:r>
                      </m:sub>
                    </m:sSub>
                    <m:d>
                      <m:dPr>
                        <m:ctrlPr>
                          <a:rPr lang="en-US" altLang="zh-CN" b="0" i="1" dirty="0" smtClean="0">
                            <a:solidFill>
                              <a:srgbClr val="000000"/>
                            </a:solidFill>
                            <a:latin typeface="Cambria Math" panose="02040503050406030204" pitchFamily="18" charset="0"/>
                          </a:rPr>
                        </m:ctrlPr>
                      </m:dPr>
                      <m:e>
                        <m:r>
                          <a:rPr lang="en-US" altLang="zh-CN" b="0" i="1" dirty="0" smtClean="0">
                            <a:solidFill>
                              <a:srgbClr val="000000"/>
                            </a:solidFill>
                            <a:latin typeface="Cambria Math" panose="02040503050406030204" pitchFamily="18" charset="0"/>
                          </a:rPr>
                          <m:t>𝑥</m:t>
                        </m:r>
                      </m:e>
                    </m:d>
                  </m:oMath>
                </a14:m>
                <a:r>
                  <a:rPr lang="zh-CN" altLang="en-US" dirty="0">
                    <a:solidFill>
                      <a:srgbClr val="000000"/>
                    </a:solidFill>
                  </a:rPr>
                  <a:t>作为交集对应的多项式。</a:t>
                </a:r>
                <a:endParaRPr lang="en-US" altLang="zh-CN" dirty="0">
                  <a:solidFill>
                    <a:srgbClr val="000000"/>
                  </a:solidFill>
                </a:endParaRPr>
              </a:p>
              <a:p>
                <a:pPr lvl="0">
                  <a:lnSpc>
                    <a:spcPct val="150000"/>
                  </a:lnSpc>
                  <a:defRPr/>
                </a:pPr>
                <a:endParaRPr lang="en-US" altLang="zh-CN" dirty="0">
                  <a:solidFill>
                    <a:srgbClr val="000000"/>
                  </a:solidFill>
                </a:endParaRPr>
              </a:p>
              <a:p>
                <a:pPr lvl="0">
                  <a:lnSpc>
                    <a:spcPct val="150000"/>
                  </a:lnSpc>
                  <a:defRPr/>
                </a:pPr>
                <a:r>
                  <a:rPr lang="zh-CN" altLang="en-US" dirty="0">
                    <a:solidFill>
                      <a:srgbClr val="000000"/>
                    </a:solidFill>
                  </a:rPr>
                  <a:t>定理：若</a:t>
                </a:r>
                <a14:m>
                  <m:oMath xmlns:m="http://schemas.openxmlformats.org/officeDocument/2006/math">
                    <m:r>
                      <a:rPr lang="en-US" altLang="zh-CN" b="0" i="1" smtClean="0">
                        <a:solidFill>
                          <a:srgbClr val="000000"/>
                        </a:solidFill>
                        <a:latin typeface="Cambria Math" panose="02040503050406030204" pitchFamily="18" charset="0"/>
                      </a:rPr>
                      <m:t>𝑟</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𝑠</m:t>
                    </m:r>
                  </m:oMath>
                </a14:m>
                <a:r>
                  <a:rPr lang="zh-CN" altLang="en-US" dirty="0">
                    <a:solidFill>
                      <a:srgbClr val="000000"/>
                    </a:solidFill>
                  </a:rPr>
                  <a:t>从</a:t>
                </a:r>
                <a14:m>
                  <m:oMath xmlns:m="http://schemas.openxmlformats.org/officeDocument/2006/math">
                    <m:r>
                      <a:rPr lang="en-US" altLang="zh-CN" b="0" i="1" dirty="0" smtClean="0">
                        <a:solidFill>
                          <a:srgbClr val="000000"/>
                        </a:solidFill>
                        <a:latin typeface="Cambria Math" panose="02040503050406030204" pitchFamily="18" charset="0"/>
                      </a:rPr>
                      <m:t>𝑅</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𝑥</m:t>
                    </m:r>
                    <m:r>
                      <a:rPr lang="en-US" altLang="zh-CN" b="0" i="1" dirty="0" smtClean="0">
                        <a:solidFill>
                          <a:srgbClr val="000000"/>
                        </a:solidFill>
                        <a:latin typeface="Cambria Math" panose="02040503050406030204" pitchFamily="18" charset="0"/>
                      </a:rPr>
                      <m:t>]</m:t>
                    </m:r>
                  </m:oMath>
                </a14:m>
                <a:r>
                  <a:rPr lang="zh-CN" altLang="en-US" dirty="0">
                    <a:solidFill>
                      <a:srgbClr val="000000"/>
                    </a:solidFill>
                  </a:rPr>
                  <a:t>中随机取出，则</a:t>
                </a:r>
                <a14:m>
                  <m:oMath xmlns:m="http://schemas.openxmlformats.org/officeDocument/2006/math">
                    <m:r>
                      <a:rPr lang="en-US" altLang="zh-CN" i="1" dirty="0">
                        <a:solidFill>
                          <a:srgbClr val="000000"/>
                        </a:solidFill>
                        <a:latin typeface="Cambria Math" panose="02040503050406030204" pitchFamily="18" charset="0"/>
                      </a:rPr>
                      <m:t>𝑟</m:t>
                    </m:r>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𝑓</m:t>
                        </m:r>
                      </m:e>
                      <m:sub>
                        <m:r>
                          <a:rPr lang="en-US" altLang="zh-CN" i="1" dirty="0">
                            <a:solidFill>
                              <a:srgbClr val="000000"/>
                            </a:solidFill>
                            <a:latin typeface="Cambria Math" panose="02040503050406030204" pitchFamily="18" charset="0"/>
                          </a:rPr>
                          <m:t>𝐴</m:t>
                        </m:r>
                      </m:sub>
                    </m:sSub>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𝑥</m:t>
                        </m:r>
                      </m:e>
                    </m:d>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𝑠</m:t>
                    </m:r>
                    <m:r>
                      <a:rPr lang="en-US" altLang="zh-CN" i="1" dirty="0">
                        <a:solidFill>
                          <a:srgbClr val="000000"/>
                        </a:solidFill>
                        <a:latin typeface="Cambria Math" panose="02040503050406030204" pitchFamily="18" charset="0"/>
                      </a:rPr>
                      <m:t>∗</m:t>
                    </m:r>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𝑓</m:t>
                        </m:r>
                      </m:e>
                      <m:sub>
                        <m:r>
                          <a:rPr lang="en-US" altLang="zh-CN" i="1" dirty="0">
                            <a:solidFill>
                              <a:srgbClr val="000000"/>
                            </a:solidFill>
                            <a:latin typeface="Cambria Math" panose="02040503050406030204" pitchFamily="18" charset="0"/>
                          </a:rPr>
                          <m:t>𝐵</m:t>
                        </m:r>
                      </m:sub>
                    </m:sSub>
                    <m:d>
                      <m:dPr>
                        <m:ctrlPr>
                          <a:rPr lang="en-US" altLang="zh-CN" i="1" dirty="0">
                            <a:solidFill>
                              <a:srgbClr val="000000"/>
                            </a:solidFill>
                            <a:latin typeface="Cambria Math" panose="02040503050406030204" pitchFamily="18" charset="0"/>
                          </a:rPr>
                        </m:ctrlPr>
                      </m:dPr>
                      <m:e>
                        <m:r>
                          <a:rPr lang="en-US" altLang="zh-CN" i="1" dirty="0">
                            <a:solidFill>
                              <a:srgbClr val="000000"/>
                            </a:solidFill>
                            <a:latin typeface="Cambria Math" panose="02040503050406030204" pitchFamily="18" charset="0"/>
                          </a:rPr>
                          <m:t>𝑥</m:t>
                        </m:r>
                      </m:e>
                    </m:d>
                    <m:r>
                      <a:rPr lang="en-US" altLang="zh-CN" b="0" i="1" dirty="0" smtClean="0">
                        <a:solidFill>
                          <a:srgbClr val="000000"/>
                        </a:solidFill>
                        <a:latin typeface="Cambria Math" panose="02040503050406030204" pitchFamily="18" charset="0"/>
                      </a:rPr>
                      <m:t>=</m:t>
                    </m:r>
                    <m:func>
                      <m:funcPr>
                        <m:ctrlPr>
                          <a:rPr lang="en-US" altLang="zh-CN" b="0" i="1" dirty="0" smtClean="0">
                            <a:solidFill>
                              <a:srgbClr val="000000"/>
                            </a:solidFill>
                            <a:latin typeface="Cambria Math" panose="02040503050406030204" pitchFamily="18" charset="0"/>
                          </a:rPr>
                        </m:ctrlPr>
                      </m:funcPr>
                      <m:fName>
                        <m:r>
                          <m:rPr>
                            <m:sty m:val="p"/>
                          </m:rPr>
                          <a:rPr lang="en-US" altLang="zh-CN" b="0" i="0" dirty="0" smtClean="0">
                            <a:solidFill>
                              <a:srgbClr val="000000"/>
                            </a:solidFill>
                            <a:latin typeface="Cambria Math" panose="02040503050406030204" pitchFamily="18" charset="0"/>
                          </a:rPr>
                          <m:t>gcd</m:t>
                        </m:r>
                      </m:fName>
                      <m:e>
                        <m:d>
                          <m:dPr>
                            <m:ctrlPr>
                              <a:rPr lang="en-US" altLang="zh-CN" b="0" i="1" dirty="0" smtClean="0">
                                <a:solidFill>
                                  <a:srgbClr val="000000"/>
                                </a:solidFill>
                                <a:latin typeface="Cambria Math" panose="02040503050406030204" pitchFamily="18" charset="0"/>
                              </a:rPr>
                            </m:ctrlPr>
                          </m:dPr>
                          <m:e>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𝑓</m:t>
                                </m:r>
                              </m:e>
                              <m:sub>
                                <m:r>
                                  <a:rPr lang="en-US" altLang="zh-CN" b="0" i="1" dirty="0" smtClean="0">
                                    <a:solidFill>
                                      <a:srgbClr val="000000"/>
                                    </a:solidFill>
                                    <a:latin typeface="Cambria Math" panose="02040503050406030204" pitchFamily="18" charset="0"/>
                                  </a:rPr>
                                  <m:t>𝐴</m:t>
                                </m:r>
                              </m:sub>
                            </m:sSub>
                            <m:r>
                              <a:rPr lang="en-US" altLang="zh-CN" b="0" i="1" dirty="0" smtClean="0">
                                <a:solidFill>
                                  <a:srgbClr val="000000"/>
                                </a:solidFill>
                                <a:latin typeface="Cambria Math" panose="02040503050406030204" pitchFamily="18" charset="0"/>
                              </a:rPr>
                              <m:t>,</m:t>
                            </m:r>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𝑓</m:t>
                                </m:r>
                              </m:e>
                              <m:sub>
                                <m:r>
                                  <a:rPr lang="en-US" altLang="zh-CN" b="0" i="1" dirty="0" smtClean="0">
                                    <a:solidFill>
                                      <a:srgbClr val="000000"/>
                                    </a:solidFill>
                                    <a:latin typeface="Cambria Math" panose="02040503050406030204" pitchFamily="18" charset="0"/>
                                  </a:rPr>
                                  <m:t>𝐵</m:t>
                                </m:r>
                              </m:sub>
                            </m:sSub>
                          </m:e>
                        </m:d>
                      </m:e>
                    </m:func>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𝑢</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𝑥</m:t>
                    </m:r>
                    <m:r>
                      <a:rPr lang="en-US" altLang="zh-CN" b="0" i="1" dirty="0" smtClean="0">
                        <a:solidFill>
                          <a:srgbClr val="000000"/>
                        </a:solidFill>
                        <a:latin typeface="Cambria Math" panose="02040503050406030204" pitchFamily="18" charset="0"/>
                      </a:rPr>
                      <m:t>)</m:t>
                    </m:r>
                  </m:oMath>
                </a14:m>
                <a:r>
                  <a:rPr lang="en-US" altLang="zh-CN" dirty="0">
                    <a:solidFill>
                      <a:srgbClr val="000000"/>
                    </a:solidFill>
                  </a:rPr>
                  <a:t>, </a:t>
                </a:r>
                <a:r>
                  <a:rPr lang="zh-CN" altLang="en-US" dirty="0">
                    <a:solidFill>
                      <a:srgbClr val="000000"/>
                    </a:solidFill>
                  </a:rPr>
                  <a:t>且</a:t>
                </a:r>
                <a14:m>
                  <m:oMath xmlns:m="http://schemas.openxmlformats.org/officeDocument/2006/math">
                    <m:r>
                      <a:rPr lang="en-US" altLang="zh-CN" b="0" i="1" dirty="0" smtClean="0">
                        <a:solidFill>
                          <a:srgbClr val="000000"/>
                        </a:solidFill>
                        <a:latin typeface="Cambria Math" panose="02040503050406030204" pitchFamily="18" charset="0"/>
                      </a:rPr>
                      <m:t>𝑢</m:t>
                    </m:r>
                    <m:r>
                      <a:rPr lang="en-US" altLang="zh-CN" b="0" i="1" dirty="0" smtClean="0">
                        <a:solidFill>
                          <a:srgbClr val="000000"/>
                        </a:solidFill>
                        <a:latin typeface="Cambria Math" panose="02040503050406030204" pitchFamily="18" charset="0"/>
                      </a:rPr>
                      <m:t>(</m:t>
                    </m:r>
                    <m:r>
                      <a:rPr lang="en-US" altLang="zh-CN" b="0" i="1" dirty="0" smtClean="0">
                        <a:solidFill>
                          <a:srgbClr val="000000"/>
                        </a:solidFill>
                        <a:latin typeface="Cambria Math" panose="02040503050406030204" pitchFamily="18" charset="0"/>
                      </a:rPr>
                      <m:t>𝑥</m:t>
                    </m:r>
                    <m:r>
                      <a:rPr lang="en-US" altLang="zh-CN" b="0" i="1" dirty="0" smtClean="0">
                        <a:solidFill>
                          <a:srgbClr val="000000"/>
                        </a:solidFill>
                        <a:latin typeface="Cambria Math" panose="02040503050406030204" pitchFamily="18" charset="0"/>
                      </a:rPr>
                      <m:t>)</m:t>
                    </m:r>
                  </m:oMath>
                </a14:m>
                <a:r>
                  <a:rPr lang="zh-CN" altLang="en-US" dirty="0">
                    <a:solidFill>
                      <a:srgbClr val="000000"/>
                    </a:solidFill>
                  </a:rPr>
                  <a:t>也均匀分布在</a:t>
                </a:r>
                <a14:m>
                  <m:oMath xmlns:m="http://schemas.openxmlformats.org/officeDocument/2006/math">
                    <m:r>
                      <a:rPr lang="en-US" altLang="zh-CN" b="0" i="1" smtClean="0">
                        <a:solidFill>
                          <a:srgbClr val="000000"/>
                        </a:solidFill>
                        <a:latin typeface="Cambria Math" panose="02040503050406030204" pitchFamily="18" charset="0"/>
                      </a:rPr>
                      <m:t>𝑅</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𝑥</m:t>
                    </m:r>
                    <m:r>
                      <a:rPr lang="en-US" altLang="zh-CN" b="0" i="1" smtClean="0">
                        <a:solidFill>
                          <a:srgbClr val="000000"/>
                        </a:solidFill>
                        <a:latin typeface="Cambria Math" panose="02040503050406030204" pitchFamily="18" charset="0"/>
                      </a:rPr>
                      <m:t>]</m:t>
                    </m:r>
                  </m:oMath>
                </a14:m>
                <a:r>
                  <a:rPr lang="zh-CN" altLang="en-US" dirty="0">
                    <a:solidFill>
                      <a:srgbClr val="000000"/>
                    </a:solidFill>
                  </a:rPr>
                  <a:t>上。</a:t>
                </a:r>
                <a:endParaRPr lang="en-US" altLang="zh-CN" dirty="0">
                  <a:solidFill>
                    <a:srgbClr val="000000"/>
                  </a:solidFill>
                </a:endParaRPr>
              </a:p>
              <a:p>
                <a:pPr lvl="0">
                  <a:lnSpc>
                    <a:spcPct val="150000"/>
                  </a:lnSpc>
                  <a:defRPr/>
                </a:pPr>
                <a:endParaRPr lang="en-US" altLang="zh-CN" dirty="0">
                  <a:solidFill>
                    <a:srgbClr val="000000"/>
                  </a:solidFill>
                </a:endParaRPr>
              </a:p>
              <a:p>
                <a:pPr lvl="0">
                  <a:lnSpc>
                    <a:spcPct val="150000"/>
                  </a:lnSpc>
                  <a:defRPr/>
                </a:pPr>
                <a:endParaRPr lang="en-US" altLang="zh-CN" dirty="0">
                  <a:solidFill>
                    <a:srgbClr val="000000"/>
                  </a:solidFill>
                </a:endParaRPr>
              </a:p>
            </p:txBody>
          </p:sp>
        </mc:Choice>
        <mc:Fallback>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762629" cy="3369192"/>
              </a:xfrm>
              <a:prstGeom prst="rect">
                <a:avLst/>
              </a:prstGeom>
              <a:blipFill>
                <a:blip r:embed="rId3"/>
                <a:stretch>
                  <a:fillRect l="-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330780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产品经营</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d85120d9-3b6f-429b-8a6e-ad308469543a">
            <a:extLst>
              <a:ext uri="{FF2B5EF4-FFF2-40B4-BE49-F238E27FC236}">
                <a16:creationId xmlns:a16="http://schemas.microsoft.com/office/drawing/2014/main" id="{0565642A-C072-4E47-B368-E4C7DEC6566A}"/>
              </a:ext>
            </a:extLst>
          </p:cNvPr>
          <p:cNvGrpSpPr>
            <a:grpSpLocks noChangeAspect="1"/>
          </p:cNvGrpSpPr>
          <p:nvPr/>
        </p:nvGrpSpPr>
        <p:grpSpPr>
          <a:xfrm>
            <a:off x="719138" y="2244363"/>
            <a:ext cx="10753725" cy="3277597"/>
            <a:chOff x="719138" y="1827803"/>
            <a:chExt cx="10753725" cy="3277597"/>
          </a:xfrm>
        </p:grpSpPr>
        <p:sp>
          <p:nvSpPr>
            <p:cNvPr id="6" name="矩形 5"/>
            <p:cNvSpPr/>
            <p:nvPr/>
          </p:nvSpPr>
          <p:spPr bwMode="gray">
            <a:xfrm>
              <a:off x="1330888" y="3723650"/>
              <a:ext cx="1789844" cy="1381750"/>
            </a:xfrm>
            <a:prstGeom prst="rect">
              <a:avLst/>
            </a:prstGeom>
            <a:no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tIns="91440" anchor="t"/>
            <a:lstStyle/>
            <a:p>
              <a:pPr algn="ctr" defTabSz="914378">
                <a:lnSpc>
                  <a:spcPct val="120000"/>
                </a:lnSpc>
                <a:spcBef>
                  <a:spcPct val="0"/>
                </a:spcBef>
                <a:defRPr/>
              </a:pPr>
              <a:r>
                <a:rPr lang="zh-CN" altLang="en-US" sz="1400" dirty="0">
                  <a:solidFill>
                    <a:schemeClr val="tx1"/>
                  </a:solidFill>
                  <a:cs typeface="+mn-ea"/>
                  <a:sym typeface="+mn-lt"/>
                </a:rPr>
                <a:t>点击此处更换文本编辑文字，点击此处更换文本编辑文字</a:t>
              </a:r>
            </a:p>
          </p:txBody>
        </p:sp>
        <p:sp>
          <p:nvSpPr>
            <p:cNvPr id="7" name="箭头: 五边形 2"/>
            <p:cNvSpPr>
              <a:spLocks noChangeAspect="1"/>
            </p:cNvSpPr>
            <p:nvPr/>
          </p:nvSpPr>
          <p:spPr bwMode="auto">
            <a:xfrm>
              <a:off x="719138" y="1827803"/>
              <a:ext cx="10753725" cy="903968"/>
            </a:xfrm>
            <a:prstGeom prst="homePlate">
              <a:avLst>
                <a:gd name="adj" fmla="val 35856"/>
              </a:avLst>
            </a:prstGeom>
            <a:solidFill>
              <a:schemeClr val="tx1">
                <a:lumMod val="20000"/>
                <a:lumOff val="80000"/>
                <a:alpha val="48000"/>
              </a:schemeClr>
            </a:solidFill>
            <a:ln w="25400" algn="ctr">
              <a:noFill/>
              <a:miter lim="800000"/>
              <a:headEnd/>
              <a:tailEnd/>
            </a:ln>
            <a:effectLst/>
          </p:spPr>
          <p:txBody>
            <a:bodyPr anchor="ctr"/>
            <a:lstStyle/>
            <a:p>
              <a:pPr algn="ctr"/>
              <a:endParaRPr>
                <a:cs typeface="+mn-ea"/>
                <a:sym typeface="+mn-lt"/>
              </a:endParaRPr>
            </a:p>
          </p:txBody>
        </p:sp>
        <p:sp>
          <p:nvSpPr>
            <p:cNvPr id="8" name="矩形 7"/>
            <p:cNvSpPr>
              <a:spLocks noChangeAspect="1"/>
            </p:cNvSpPr>
            <p:nvPr/>
          </p:nvSpPr>
          <p:spPr bwMode="gray">
            <a:xfrm>
              <a:off x="3211819" y="2279787"/>
              <a:ext cx="1789844" cy="1381750"/>
            </a:xfrm>
            <a:prstGeom prst="rect">
              <a:avLst/>
            </a:prstGeom>
            <a:solidFill>
              <a:schemeClr val="accent3"/>
            </a:solidFill>
            <a:ln w="19050">
              <a:solidFill>
                <a:schemeClr val="accent3"/>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标题文本</a:t>
              </a:r>
            </a:p>
          </p:txBody>
        </p:sp>
        <p:sp>
          <p:nvSpPr>
            <p:cNvPr id="12" name="矩形 11"/>
            <p:cNvSpPr>
              <a:spLocks noChangeAspect="1"/>
            </p:cNvSpPr>
            <p:nvPr/>
          </p:nvSpPr>
          <p:spPr bwMode="gray">
            <a:xfrm>
              <a:off x="5092749" y="2279787"/>
              <a:ext cx="1789844" cy="1381750"/>
            </a:xfrm>
            <a:prstGeom prst="rect">
              <a:avLst/>
            </a:prstGeom>
            <a:solidFill>
              <a:schemeClr val="accent1"/>
            </a:solidFill>
            <a:ln w="19050">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标题文本</a:t>
              </a:r>
            </a:p>
          </p:txBody>
        </p:sp>
        <p:sp>
          <p:nvSpPr>
            <p:cNvPr id="13" name="矩形 12"/>
            <p:cNvSpPr>
              <a:spLocks noChangeAspect="1"/>
            </p:cNvSpPr>
            <p:nvPr/>
          </p:nvSpPr>
          <p:spPr bwMode="gray">
            <a:xfrm>
              <a:off x="6982086" y="2279787"/>
              <a:ext cx="1789844" cy="1381750"/>
            </a:xfrm>
            <a:prstGeom prst="rect">
              <a:avLst/>
            </a:prstGeom>
            <a:solidFill>
              <a:schemeClr val="accent3"/>
            </a:solidFill>
            <a:ln w="19050">
              <a:solidFill>
                <a:schemeClr val="accent3"/>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标题文本</a:t>
              </a:r>
            </a:p>
          </p:txBody>
        </p:sp>
        <p:sp>
          <p:nvSpPr>
            <p:cNvPr id="14" name="矩形 13"/>
            <p:cNvSpPr>
              <a:spLocks/>
            </p:cNvSpPr>
            <p:nvPr/>
          </p:nvSpPr>
          <p:spPr bwMode="gray">
            <a:xfrm>
              <a:off x="3211818" y="3724656"/>
              <a:ext cx="1791757" cy="1380744"/>
            </a:xfrm>
            <a:prstGeom prst="rect">
              <a:avLst/>
            </a:prstGeom>
            <a:noFill/>
            <a:ln w="19050" algn="ctr">
              <a:solidFill>
                <a:schemeClr val="accent3"/>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5" name="矩形 14"/>
            <p:cNvSpPr>
              <a:spLocks/>
            </p:cNvSpPr>
            <p:nvPr/>
          </p:nvSpPr>
          <p:spPr bwMode="gray">
            <a:xfrm>
              <a:off x="5092748" y="3724656"/>
              <a:ext cx="1791757" cy="1380744"/>
            </a:xfrm>
            <a:prstGeom prst="rect">
              <a:avLst/>
            </a:prstGeom>
            <a:noFill/>
            <a:ln w="19050" algn="ctr">
              <a:solidFill>
                <a:schemeClr val="accent1"/>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6" name="矩形 15"/>
            <p:cNvSpPr>
              <a:spLocks/>
            </p:cNvSpPr>
            <p:nvPr/>
          </p:nvSpPr>
          <p:spPr bwMode="gray">
            <a:xfrm>
              <a:off x="6982085" y="3724656"/>
              <a:ext cx="1791757" cy="1380744"/>
            </a:xfrm>
            <a:prstGeom prst="rect">
              <a:avLst/>
            </a:prstGeom>
            <a:noFill/>
            <a:ln w="19050" algn="ctr">
              <a:solidFill>
                <a:schemeClr val="accent3"/>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7" name="矩形 16"/>
            <p:cNvSpPr>
              <a:spLocks/>
            </p:cNvSpPr>
            <p:nvPr/>
          </p:nvSpPr>
          <p:spPr bwMode="gray">
            <a:xfrm>
              <a:off x="8869510" y="3724656"/>
              <a:ext cx="1791757" cy="1380744"/>
            </a:xfrm>
            <a:prstGeom prst="rect">
              <a:avLst/>
            </a:prstGeom>
            <a:noFill/>
            <a:ln w="19050" algn="ctr">
              <a:solidFill>
                <a:schemeClr val="accent1"/>
              </a:solidFill>
              <a:miter lim="800000"/>
              <a:headEnd/>
              <a:tailEnd/>
            </a:ln>
            <a:effectLst/>
          </p:spPr>
          <p:txBody>
            <a:bodyPr lIns="91440" tIns="91440" rIns="91440" anchor="t" anchorCtr="0">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8" name="矩形 17"/>
            <p:cNvSpPr>
              <a:spLocks noChangeAspect="1"/>
            </p:cNvSpPr>
            <p:nvPr/>
          </p:nvSpPr>
          <p:spPr bwMode="gray">
            <a:xfrm>
              <a:off x="1330886" y="2279787"/>
              <a:ext cx="1789844" cy="1381750"/>
            </a:xfrm>
            <a:prstGeom prst="rect">
              <a:avLst/>
            </a:prstGeom>
            <a:solidFill>
              <a:schemeClr val="accent1"/>
            </a:solidFill>
            <a:ln w="19050">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45720" tIns="45720" rIns="45720" bIns="45720" anchor="ctr">
              <a:noAutofit/>
            </a:bodyPr>
            <a:lstStyle/>
            <a:p>
              <a:pPr algn="ctr">
                <a:defRPr/>
              </a:pPr>
              <a:r>
                <a:rPr lang="zh-CN" altLang="en-US" sz="2000" b="1" kern="0" spc="300" dirty="0">
                  <a:solidFill>
                    <a:schemeClr val="bg1"/>
                  </a:solidFill>
                  <a:cs typeface="+mn-ea"/>
                  <a:sym typeface="+mn-lt"/>
                </a:rPr>
                <a:t>标题文本</a:t>
              </a:r>
            </a:p>
          </p:txBody>
        </p:sp>
        <p:sp>
          <p:nvSpPr>
            <p:cNvPr id="19" name="矩形 18"/>
            <p:cNvSpPr/>
            <p:nvPr/>
          </p:nvSpPr>
          <p:spPr bwMode="gray">
            <a:xfrm>
              <a:off x="8869510" y="2279787"/>
              <a:ext cx="1791757" cy="1381750"/>
            </a:xfrm>
            <a:prstGeom prst="rect">
              <a:avLst/>
            </a:prstGeom>
            <a:solidFill>
              <a:schemeClr val="accent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spc="300" dirty="0">
                  <a:solidFill>
                    <a:schemeClr val="bg1"/>
                  </a:solidFill>
                  <a:cs typeface="+mn-ea"/>
                  <a:sym typeface="+mn-lt"/>
                </a:rPr>
                <a:t>标题文本</a:t>
              </a:r>
            </a:p>
          </p:txBody>
        </p:sp>
      </p:grpSp>
    </p:spTree>
    <p:extLst>
      <p:ext uri="{BB962C8B-B14F-4D97-AF65-F5344CB8AC3E}">
        <p14:creationId xmlns:p14="http://schemas.microsoft.com/office/powerpoint/2010/main" val="455697452"/>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产品经营</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448b2e50-ede2-4ea2-a45b-d347747b11d2">
            <a:extLst>
              <a:ext uri="{FF2B5EF4-FFF2-40B4-BE49-F238E27FC236}">
                <a16:creationId xmlns:a16="http://schemas.microsoft.com/office/drawing/2014/main" id="{955FDAF5-F4DC-4165-8C40-50AA1A21232A}"/>
              </a:ext>
            </a:extLst>
          </p:cNvPr>
          <p:cNvGrpSpPr>
            <a:grpSpLocks noChangeAspect="1"/>
          </p:cNvGrpSpPr>
          <p:nvPr>
            <p:custDataLst>
              <p:tags r:id="rId2"/>
            </p:custDataLst>
          </p:nvPr>
        </p:nvGrpSpPr>
        <p:grpSpPr>
          <a:xfrm>
            <a:off x="315091" y="1991360"/>
            <a:ext cx="11561818" cy="3382173"/>
            <a:chOff x="1307468" y="2022947"/>
            <a:chExt cx="9613068" cy="2812106"/>
          </a:xfrm>
        </p:grpSpPr>
        <p:grpSp>
          <p:nvGrpSpPr>
            <p:cNvPr id="6" name="组合 5"/>
            <p:cNvGrpSpPr/>
            <p:nvPr/>
          </p:nvGrpSpPr>
          <p:grpSpPr>
            <a:xfrm>
              <a:off x="4694915" y="2022947"/>
              <a:ext cx="2802170" cy="2812106"/>
              <a:chOff x="281269" y="2420888"/>
              <a:chExt cx="2802170" cy="2812106"/>
            </a:xfrm>
          </p:grpSpPr>
          <p:sp>
            <p:nvSpPr>
              <p:cNvPr id="29" name="矩形 28">
                <a:extLst>
                  <a:ext uri="{FF2B5EF4-FFF2-40B4-BE49-F238E27FC236}">
                    <a16:creationId xmlns:a16="http://schemas.microsoft.com/office/drawing/2014/main" id="{6D344341-3C31-445F-B6F8-8D53668A005F}"/>
                  </a:ext>
                </a:extLst>
              </p:cNvPr>
              <p:cNvSpPr/>
              <p:nvPr/>
            </p:nvSpPr>
            <p:spPr>
              <a:xfrm>
                <a:off x="281269" y="2420888"/>
                <a:ext cx="2802170" cy="28121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0" name="矩形 29">
                <a:extLst>
                  <a:ext uri="{FF2B5EF4-FFF2-40B4-BE49-F238E27FC236}">
                    <a16:creationId xmlns:a16="http://schemas.microsoft.com/office/drawing/2014/main" id="{E005B893-E722-43D5-B91F-40B1615CBEF1}"/>
                  </a:ext>
                </a:extLst>
              </p:cNvPr>
              <p:cNvSpPr/>
              <p:nvPr/>
            </p:nvSpPr>
            <p:spPr>
              <a:xfrm>
                <a:off x="408642" y="2548711"/>
                <a:ext cx="2547427" cy="2556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1" name="矩形 30">
                <a:extLst>
                  <a:ext uri="{FF2B5EF4-FFF2-40B4-BE49-F238E27FC236}">
                    <a16:creationId xmlns:a16="http://schemas.microsoft.com/office/drawing/2014/main" id="{3406E7DA-73EB-48D6-A646-D4B97B326B26}"/>
                  </a:ext>
                </a:extLst>
              </p:cNvPr>
              <p:cNvSpPr/>
              <p:nvPr/>
            </p:nvSpPr>
            <p:spPr>
              <a:xfrm>
                <a:off x="542929" y="2674801"/>
                <a:ext cx="1094041" cy="1094041"/>
              </a:xfrm>
              <a:prstGeom prst="rect">
                <a:avLst/>
              </a:prstGeom>
              <a:solidFill>
                <a:schemeClr val="accent1">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2" name="组合 31">
                <a:extLst>
                  <a:ext uri="{FF2B5EF4-FFF2-40B4-BE49-F238E27FC236}">
                    <a16:creationId xmlns:a16="http://schemas.microsoft.com/office/drawing/2014/main" id="{590154BD-DD9C-48D6-95B7-4989DF01D56C}"/>
                  </a:ext>
                </a:extLst>
              </p:cNvPr>
              <p:cNvGrpSpPr/>
              <p:nvPr/>
            </p:nvGrpSpPr>
            <p:grpSpPr>
              <a:xfrm>
                <a:off x="823239" y="2969787"/>
                <a:ext cx="545846" cy="509639"/>
                <a:chOff x="-198935" y="-26229"/>
                <a:chExt cx="1940927" cy="1812166"/>
              </a:xfrm>
              <a:solidFill>
                <a:schemeClr val="bg1"/>
              </a:solidFill>
            </p:grpSpPr>
            <p:sp>
              <p:nvSpPr>
                <p:cNvPr id="50" name="任意多边形: 形状 86">
                  <a:extLst>
                    <a:ext uri="{FF2B5EF4-FFF2-40B4-BE49-F238E27FC236}">
                      <a16:creationId xmlns:a16="http://schemas.microsoft.com/office/drawing/2014/main" id="{29B6DCC9-C94F-4DB2-9094-4C4F7C31285B}"/>
                    </a:ext>
                  </a:extLst>
                </p:cNvPr>
                <p:cNvSpPr>
                  <a:spLocks/>
                </p:cNvSpPr>
                <p:nvPr/>
              </p:nvSpPr>
              <p:spPr bwMode="auto">
                <a:xfrm>
                  <a:off x="-198935" y="-26229"/>
                  <a:ext cx="1940927" cy="1786006"/>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1" name="任意多边形: 形状 87">
                  <a:extLst>
                    <a:ext uri="{FF2B5EF4-FFF2-40B4-BE49-F238E27FC236}">
                      <a16:creationId xmlns:a16="http://schemas.microsoft.com/office/drawing/2014/main" id="{C96AB0EC-7140-496F-BC61-A47E4749C779}"/>
                    </a:ext>
                  </a:extLst>
                </p:cNvPr>
                <p:cNvSpPr>
                  <a:spLocks/>
                </p:cNvSpPr>
                <p:nvPr/>
              </p:nvSpPr>
              <p:spPr bwMode="auto">
                <a:xfrm>
                  <a:off x="503239" y="3177"/>
                  <a:ext cx="120649" cy="180974"/>
                </a:xfrm>
                <a:custGeom>
                  <a:avLst/>
                  <a:gdLst>
                    <a:gd name="T0" fmla="*/ 16 w 32"/>
                    <a:gd name="T1" fmla="*/ 48 h 48"/>
                    <a:gd name="T2" fmla="*/ 16 w 32"/>
                    <a:gd name="T3" fmla="*/ 48 h 48"/>
                    <a:gd name="T4" fmla="*/ 16 w 32"/>
                    <a:gd name="T5" fmla="*/ 48 h 48"/>
                    <a:gd name="T6" fmla="*/ 16 w 32"/>
                    <a:gd name="T7" fmla="*/ 48 h 48"/>
                    <a:gd name="T8" fmla="*/ 16 w 32"/>
                    <a:gd name="T9" fmla="*/ 48 h 48"/>
                    <a:gd name="T10" fmla="*/ 32 w 32"/>
                    <a:gd name="T11" fmla="*/ 32 h 48"/>
                    <a:gd name="T12" fmla="*/ 16 w 32"/>
                    <a:gd name="T13" fmla="*/ 0 h 48"/>
                    <a:gd name="T14" fmla="*/ 16 w 32"/>
                    <a:gd name="T15" fmla="*/ 0 h 48"/>
                    <a:gd name="T16" fmla="*/ 16 w 32"/>
                    <a:gd name="T17" fmla="*/ 0 h 48"/>
                    <a:gd name="T18" fmla="*/ 16 w 32"/>
                    <a:gd name="T19" fmla="*/ 0 h 48"/>
                    <a:gd name="T20" fmla="*/ 16 w 32"/>
                    <a:gd name="T21" fmla="*/ 0 h 48"/>
                    <a:gd name="T22" fmla="*/ 0 w 32"/>
                    <a:gd name="T23" fmla="*/ 32 h 48"/>
                    <a:gd name="T24" fmla="*/ 16 w 32"/>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8">
                      <a:moveTo>
                        <a:pt x="16" y="48"/>
                      </a:moveTo>
                      <a:cubicBezTo>
                        <a:pt x="16" y="48"/>
                        <a:pt x="16" y="48"/>
                        <a:pt x="16" y="48"/>
                      </a:cubicBezTo>
                      <a:cubicBezTo>
                        <a:pt x="16" y="48"/>
                        <a:pt x="16" y="48"/>
                        <a:pt x="16" y="48"/>
                      </a:cubicBezTo>
                      <a:cubicBezTo>
                        <a:pt x="16" y="48"/>
                        <a:pt x="16" y="48"/>
                        <a:pt x="16" y="48"/>
                      </a:cubicBezTo>
                      <a:cubicBezTo>
                        <a:pt x="16" y="48"/>
                        <a:pt x="16" y="48"/>
                        <a:pt x="16" y="48"/>
                      </a:cubicBezTo>
                      <a:cubicBezTo>
                        <a:pt x="23" y="48"/>
                        <a:pt x="32" y="43"/>
                        <a:pt x="32" y="32"/>
                      </a:cubicBezTo>
                      <a:cubicBezTo>
                        <a:pt x="32" y="15"/>
                        <a:pt x="17" y="0"/>
                        <a:pt x="16" y="0"/>
                      </a:cubicBezTo>
                      <a:cubicBezTo>
                        <a:pt x="16" y="0"/>
                        <a:pt x="16" y="0"/>
                        <a:pt x="16" y="0"/>
                      </a:cubicBezTo>
                      <a:cubicBezTo>
                        <a:pt x="16" y="0"/>
                        <a:pt x="16" y="0"/>
                        <a:pt x="16" y="0"/>
                      </a:cubicBezTo>
                      <a:cubicBezTo>
                        <a:pt x="16" y="0"/>
                        <a:pt x="16" y="0"/>
                        <a:pt x="16" y="0"/>
                      </a:cubicBezTo>
                      <a:cubicBezTo>
                        <a:pt x="16" y="0"/>
                        <a:pt x="16" y="0"/>
                        <a:pt x="16" y="0"/>
                      </a:cubicBezTo>
                      <a:cubicBezTo>
                        <a:pt x="14" y="0"/>
                        <a:pt x="0" y="15"/>
                        <a:pt x="0" y="32"/>
                      </a:cubicBezTo>
                      <a:cubicBezTo>
                        <a:pt x="0" y="43"/>
                        <a:pt x="9" y="48"/>
                        <a:pt x="16" y="48"/>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2" name="任意多边形: 形状 88">
                  <a:extLst>
                    <a:ext uri="{FF2B5EF4-FFF2-40B4-BE49-F238E27FC236}">
                      <a16:creationId xmlns:a16="http://schemas.microsoft.com/office/drawing/2014/main" id="{FC170E52-8391-451A-BA6C-ED332EB604D4}"/>
                    </a:ext>
                  </a:extLst>
                </p:cNvPr>
                <p:cNvSpPr>
                  <a:spLocks/>
                </p:cNvSpPr>
                <p:nvPr/>
              </p:nvSpPr>
              <p:spPr bwMode="auto">
                <a:xfrm>
                  <a:off x="3174" y="501649"/>
                  <a:ext cx="182563" cy="120648"/>
                </a:xfrm>
                <a:custGeom>
                  <a:avLst/>
                  <a:gdLst>
                    <a:gd name="T0" fmla="*/ 48 w 48"/>
                    <a:gd name="T1" fmla="*/ 16 h 32"/>
                    <a:gd name="T2" fmla="*/ 48 w 48"/>
                    <a:gd name="T3" fmla="*/ 16 h 32"/>
                    <a:gd name="T4" fmla="*/ 48 w 48"/>
                    <a:gd name="T5" fmla="*/ 16 h 32"/>
                    <a:gd name="T6" fmla="*/ 48 w 48"/>
                    <a:gd name="T7" fmla="*/ 16 h 32"/>
                    <a:gd name="T8" fmla="*/ 48 w 48"/>
                    <a:gd name="T9" fmla="*/ 16 h 32"/>
                    <a:gd name="T10" fmla="*/ 32 w 48"/>
                    <a:gd name="T11" fmla="*/ 0 h 32"/>
                    <a:gd name="T12" fmla="*/ 0 w 48"/>
                    <a:gd name="T13" fmla="*/ 16 h 32"/>
                    <a:gd name="T14" fmla="*/ 0 w 48"/>
                    <a:gd name="T15" fmla="*/ 16 h 32"/>
                    <a:gd name="T16" fmla="*/ 0 w 48"/>
                    <a:gd name="T17" fmla="*/ 16 h 32"/>
                    <a:gd name="T18" fmla="*/ 0 w 48"/>
                    <a:gd name="T19" fmla="*/ 16 h 32"/>
                    <a:gd name="T20" fmla="*/ 0 w 48"/>
                    <a:gd name="T21" fmla="*/ 16 h 32"/>
                    <a:gd name="T22" fmla="*/ 32 w 48"/>
                    <a:gd name="T23" fmla="*/ 32 h 32"/>
                    <a:gd name="T24" fmla="*/ 48 w 48"/>
                    <a:gd name="T2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2">
                      <a:moveTo>
                        <a:pt x="48" y="16"/>
                      </a:moveTo>
                      <a:cubicBezTo>
                        <a:pt x="48" y="16"/>
                        <a:pt x="48" y="16"/>
                        <a:pt x="48" y="16"/>
                      </a:cubicBezTo>
                      <a:cubicBezTo>
                        <a:pt x="48" y="16"/>
                        <a:pt x="48" y="16"/>
                        <a:pt x="48" y="16"/>
                      </a:cubicBezTo>
                      <a:cubicBezTo>
                        <a:pt x="48" y="16"/>
                        <a:pt x="48" y="16"/>
                        <a:pt x="48" y="16"/>
                      </a:cubicBezTo>
                      <a:cubicBezTo>
                        <a:pt x="48" y="16"/>
                        <a:pt x="48" y="16"/>
                        <a:pt x="48" y="16"/>
                      </a:cubicBezTo>
                      <a:cubicBezTo>
                        <a:pt x="48" y="9"/>
                        <a:pt x="43" y="0"/>
                        <a:pt x="32" y="0"/>
                      </a:cubicBezTo>
                      <a:cubicBezTo>
                        <a:pt x="15" y="0"/>
                        <a:pt x="0" y="14"/>
                        <a:pt x="0" y="16"/>
                      </a:cubicBezTo>
                      <a:cubicBezTo>
                        <a:pt x="0" y="16"/>
                        <a:pt x="0" y="16"/>
                        <a:pt x="0" y="16"/>
                      </a:cubicBezTo>
                      <a:cubicBezTo>
                        <a:pt x="0" y="16"/>
                        <a:pt x="0" y="16"/>
                        <a:pt x="0" y="16"/>
                      </a:cubicBezTo>
                      <a:cubicBezTo>
                        <a:pt x="0" y="16"/>
                        <a:pt x="0" y="16"/>
                        <a:pt x="0" y="16"/>
                      </a:cubicBezTo>
                      <a:cubicBezTo>
                        <a:pt x="0" y="16"/>
                        <a:pt x="0" y="16"/>
                        <a:pt x="0" y="16"/>
                      </a:cubicBezTo>
                      <a:cubicBezTo>
                        <a:pt x="0" y="17"/>
                        <a:pt x="15" y="32"/>
                        <a:pt x="32" y="32"/>
                      </a:cubicBezTo>
                      <a:cubicBezTo>
                        <a:pt x="43" y="32"/>
                        <a:pt x="48" y="23"/>
                        <a:pt x="48" y="16"/>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3" name="任意多边形: 形状 89">
                  <a:extLst>
                    <a:ext uri="{FF2B5EF4-FFF2-40B4-BE49-F238E27FC236}">
                      <a16:creationId xmlns:a16="http://schemas.microsoft.com/office/drawing/2014/main" id="{C40EFD9D-11A0-4B79-A835-67F352850FF9}"/>
                    </a:ext>
                  </a:extLst>
                </p:cNvPr>
                <p:cNvSpPr>
                  <a:spLocks/>
                </p:cNvSpPr>
                <p:nvPr/>
              </p:nvSpPr>
              <p:spPr bwMode="auto">
                <a:xfrm>
                  <a:off x="798516" y="161926"/>
                  <a:ext cx="161924" cy="161923"/>
                </a:xfrm>
                <a:custGeom>
                  <a:avLst/>
                  <a:gdLst>
                    <a:gd name="T0" fmla="*/ 9 w 43"/>
                    <a:gd name="T1" fmla="*/ 35 h 43"/>
                    <a:gd name="T2" fmla="*/ 9 w 43"/>
                    <a:gd name="T3" fmla="*/ 35 h 43"/>
                    <a:gd name="T4" fmla="*/ 9 w 43"/>
                    <a:gd name="T5" fmla="*/ 35 h 43"/>
                    <a:gd name="T6" fmla="*/ 9 w 43"/>
                    <a:gd name="T7" fmla="*/ 35 h 43"/>
                    <a:gd name="T8" fmla="*/ 31 w 43"/>
                    <a:gd name="T9" fmla="*/ 35 h 43"/>
                    <a:gd name="T10" fmla="*/ 42 w 43"/>
                    <a:gd name="T11" fmla="*/ 1 h 43"/>
                    <a:gd name="T12" fmla="*/ 42 w 43"/>
                    <a:gd name="T13" fmla="*/ 1 h 43"/>
                    <a:gd name="T14" fmla="*/ 42 w 43"/>
                    <a:gd name="T15" fmla="*/ 1 h 43"/>
                    <a:gd name="T16" fmla="*/ 42 w 43"/>
                    <a:gd name="T17" fmla="*/ 1 h 43"/>
                    <a:gd name="T18" fmla="*/ 42 w 43"/>
                    <a:gd name="T19" fmla="*/ 1 h 43"/>
                    <a:gd name="T20" fmla="*/ 9 w 43"/>
                    <a:gd name="T21" fmla="*/ 12 h 43"/>
                    <a:gd name="T22" fmla="*/ 8 w 43"/>
                    <a:gd name="T23" fmla="*/ 35 h 43"/>
                    <a:gd name="T24" fmla="*/ 9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9" y="35"/>
                      </a:moveTo>
                      <a:cubicBezTo>
                        <a:pt x="9" y="35"/>
                        <a:pt x="9" y="35"/>
                        <a:pt x="9" y="35"/>
                      </a:cubicBezTo>
                      <a:cubicBezTo>
                        <a:pt x="9" y="35"/>
                        <a:pt x="9" y="35"/>
                        <a:pt x="9" y="35"/>
                      </a:cubicBezTo>
                      <a:cubicBezTo>
                        <a:pt x="9" y="35"/>
                        <a:pt x="9" y="35"/>
                        <a:pt x="9" y="35"/>
                      </a:cubicBezTo>
                      <a:cubicBezTo>
                        <a:pt x="13" y="40"/>
                        <a:pt x="23" y="43"/>
                        <a:pt x="31" y="35"/>
                      </a:cubicBezTo>
                      <a:cubicBezTo>
                        <a:pt x="43" y="23"/>
                        <a:pt x="43" y="3"/>
                        <a:pt x="42" y="1"/>
                      </a:cubicBezTo>
                      <a:cubicBezTo>
                        <a:pt x="42" y="1"/>
                        <a:pt x="42" y="1"/>
                        <a:pt x="42" y="1"/>
                      </a:cubicBezTo>
                      <a:cubicBezTo>
                        <a:pt x="42" y="1"/>
                        <a:pt x="42" y="1"/>
                        <a:pt x="42" y="1"/>
                      </a:cubicBezTo>
                      <a:cubicBezTo>
                        <a:pt x="42" y="1"/>
                        <a:pt x="42" y="1"/>
                        <a:pt x="42" y="1"/>
                      </a:cubicBezTo>
                      <a:cubicBezTo>
                        <a:pt x="42" y="1"/>
                        <a:pt x="42" y="1"/>
                        <a:pt x="42" y="1"/>
                      </a:cubicBezTo>
                      <a:cubicBezTo>
                        <a:pt x="41" y="0"/>
                        <a:pt x="21" y="0"/>
                        <a:pt x="9" y="12"/>
                      </a:cubicBezTo>
                      <a:cubicBezTo>
                        <a:pt x="0" y="21"/>
                        <a:pt x="4" y="30"/>
                        <a:pt x="8" y="35"/>
                      </a:cubicBezTo>
                      <a:cubicBezTo>
                        <a:pt x="8" y="35"/>
                        <a:pt x="9" y="35"/>
                        <a:pt x="9" y="35"/>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4" name="任意多边形: 形状 90">
                  <a:extLst>
                    <a:ext uri="{FF2B5EF4-FFF2-40B4-BE49-F238E27FC236}">
                      <a16:creationId xmlns:a16="http://schemas.microsoft.com/office/drawing/2014/main" id="{6C0FA6AE-9621-4D85-919B-2B6B4662426D}"/>
                    </a:ext>
                  </a:extLst>
                </p:cNvPr>
                <p:cNvSpPr>
                  <a:spLocks/>
                </p:cNvSpPr>
                <p:nvPr/>
              </p:nvSpPr>
              <p:spPr bwMode="auto">
                <a:xfrm>
                  <a:off x="161925" y="161926"/>
                  <a:ext cx="163512" cy="161923"/>
                </a:xfrm>
                <a:custGeom>
                  <a:avLst/>
                  <a:gdLst>
                    <a:gd name="T0" fmla="*/ 35 w 43"/>
                    <a:gd name="T1" fmla="*/ 35 h 43"/>
                    <a:gd name="T2" fmla="*/ 35 w 43"/>
                    <a:gd name="T3" fmla="*/ 35 h 43"/>
                    <a:gd name="T4" fmla="*/ 35 w 43"/>
                    <a:gd name="T5" fmla="*/ 35 h 43"/>
                    <a:gd name="T6" fmla="*/ 35 w 43"/>
                    <a:gd name="T7" fmla="*/ 35 h 43"/>
                    <a:gd name="T8" fmla="*/ 35 w 43"/>
                    <a:gd name="T9" fmla="*/ 35 h 43"/>
                    <a:gd name="T10" fmla="*/ 35 w 43"/>
                    <a:gd name="T11" fmla="*/ 12 h 43"/>
                    <a:gd name="T12" fmla="*/ 1 w 43"/>
                    <a:gd name="T13" fmla="*/ 1 h 43"/>
                    <a:gd name="T14" fmla="*/ 1 w 43"/>
                    <a:gd name="T15" fmla="*/ 1 h 43"/>
                    <a:gd name="T16" fmla="*/ 1 w 43"/>
                    <a:gd name="T17" fmla="*/ 1 h 43"/>
                    <a:gd name="T18" fmla="*/ 1 w 43"/>
                    <a:gd name="T19" fmla="*/ 1 h 43"/>
                    <a:gd name="T20" fmla="*/ 1 w 43"/>
                    <a:gd name="T21" fmla="*/ 1 h 43"/>
                    <a:gd name="T22" fmla="*/ 12 w 43"/>
                    <a:gd name="T23" fmla="*/ 35 h 43"/>
                    <a:gd name="T24" fmla="*/ 35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35" y="35"/>
                      </a:moveTo>
                      <a:cubicBezTo>
                        <a:pt x="35" y="35"/>
                        <a:pt x="35" y="35"/>
                        <a:pt x="35" y="35"/>
                      </a:cubicBezTo>
                      <a:cubicBezTo>
                        <a:pt x="35" y="35"/>
                        <a:pt x="35" y="35"/>
                        <a:pt x="35" y="35"/>
                      </a:cubicBezTo>
                      <a:cubicBezTo>
                        <a:pt x="35" y="35"/>
                        <a:pt x="35" y="35"/>
                        <a:pt x="35" y="35"/>
                      </a:cubicBezTo>
                      <a:cubicBezTo>
                        <a:pt x="35" y="35"/>
                        <a:pt x="35" y="35"/>
                        <a:pt x="35" y="35"/>
                      </a:cubicBezTo>
                      <a:cubicBezTo>
                        <a:pt x="40" y="30"/>
                        <a:pt x="43" y="21"/>
                        <a:pt x="35" y="12"/>
                      </a:cubicBezTo>
                      <a:cubicBezTo>
                        <a:pt x="23" y="0"/>
                        <a:pt x="3" y="0"/>
                        <a:pt x="1" y="1"/>
                      </a:cubicBezTo>
                      <a:cubicBezTo>
                        <a:pt x="1" y="1"/>
                        <a:pt x="1" y="1"/>
                        <a:pt x="1" y="1"/>
                      </a:cubicBezTo>
                      <a:cubicBezTo>
                        <a:pt x="1" y="1"/>
                        <a:pt x="1" y="1"/>
                        <a:pt x="1" y="1"/>
                      </a:cubicBezTo>
                      <a:cubicBezTo>
                        <a:pt x="1" y="1"/>
                        <a:pt x="1" y="1"/>
                        <a:pt x="1" y="1"/>
                      </a:cubicBezTo>
                      <a:cubicBezTo>
                        <a:pt x="1" y="1"/>
                        <a:pt x="1" y="1"/>
                        <a:pt x="1" y="1"/>
                      </a:cubicBezTo>
                      <a:cubicBezTo>
                        <a:pt x="0" y="3"/>
                        <a:pt x="0" y="23"/>
                        <a:pt x="12" y="35"/>
                      </a:cubicBezTo>
                      <a:cubicBezTo>
                        <a:pt x="21" y="43"/>
                        <a:pt x="30" y="40"/>
                        <a:pt x="35" y="35"/>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5" name="任意多边形: 形状 91">
                  <a:extLst>
                    <a:ext uri="{FF2B5EF4-FFF2-40B4-BE49-F238E27FC236}">
                      <a16:creationId xmlns:a16="http://schemas.microsoft.com/office/drawing/2014/main" id="{B5C316BD-1322-4206-8F11-F1EF84CF2ECB}"/>
                    </a:ext>
                  </a:extLst>
                </p:cNvPr>
                <p:cNvSpPr>
                  <a:spLocks/>
                </p:cNvSpPr>
                <p:nvPr/>
              </p:nvSpPr>
              <p:spPr bwMode="auto">
                <a:xfrm>
                  <a:off x="714377" y="1547811"/>
                  <a:ext cx="120649" cy="238126"/>
                </a:xfrm>
                <a:custGeom>
                  <a:avLst/>
                  <a:gdLst>
                    <a:gd name="T0" fmla="*/ 16 w 32"/>
                    <a:gd name="T1" fmla="*/ 0 h 63"/>
                    <a:gd name="T2" fmla="*/ 0 w 32"/>
                    <a:gd name="T3" fmla="*/ 16 h 63"/>
                    <a:gd name="T4" fmla="*/ 0 w 32"/>
                    <a:gd name="T5" fmla="*/ 47 h 63"/>
                    <a:gd name="T6" fmla="*/ 16 w 32"/>
                    <a:gd name="T7" fmla="*/ 63 h 63"/>
                    <a:gd name="T8" fmla="*/ 32 w 32"/>
                    <a:gd name="T9" fmla="*/ 47 h 63"/>
                    <a:gd name="T10" fmla="*/ 32 w 32"/>
                    <a:gd name="T11" fmla="*/ 16 h 63"/>
                    <a:gd name="T12" fmla="*/ 16 w 32"/>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2" h="63">
                      <a:moveTo>
                        <a:pt x="16" y="0"/>
                      </a:moveTo>
                      <a:cubicBezTo>
                        <a:pt x="7" y="0"/>
                        <a:pt x="0" y="7"/>
                        <a:pt x="0" y="16"/>
                      </a:cubicBezTo>
                      <a:cubicBezTo>
                        <a:pt x="0" y="47"/>
                        <a:pt x="0" y="47"/>
                        <a:pt x="0" y="47"/>
                      </a:cubicBezTo>
                      <a:cubicBezTo>
                        <a:pt x="0" y="56"/>
                        <a:pt x="7" y="63"/>
                        <a:pt x="16" y="63"/>
                      </a:cubicBezTo>
                      <a:cubicBezTo>
                        <a:pt x="25" y="63"/>
                        <a:pt x="32" y="56"/>
                        <a:pt x="32" y="47"/>
                      </a:cubicBezTo>
                      <a:cubicBezTo>
                        <a:pt x="32" y="16"/>
                        <a:pt x="32" y="16"/>
                        <a:pt x="32" y="16"/>
                      </a:cubicBezTo>
                      <a:cubicBezTo>
                        <a:pt x="32" y="7"/>
                        <a:pt x="25" y="0"/>
                        <a:pt x="16"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6" name="任意多边形: 形状 92">
                  <a:extLst>
                    <a:ext uri="{FF2B5EF4-FFF2-40B4-BE49-F238E27FC236}">
                      <a16:creationId xmlns:a16="http://schemas.microsoft.com/office/drawing/2014/main" id="{45252B71-0AED-40CA-91CD-99BAE8A672F9}"/>
                    </a:ext>
                  </a:extLst>
                </p:cNvPr>
                <p:cNvSpPr>
                  <a:spLocks/>
                </p:cNvSpPr>
                <p:nvPr/>
              </p:nvSpPr>
              <p:spPr bwMode="auto">
                <a:xfrm>
                  <a:off x="442913" y="1427163"/>
                  <a:ext cx="120649" cy="241300"/>
                </a:xfrm>
                <a:custGeom>
                  <a:avLst/>
                  <a:gdLst>
                    <a:gd name="T0" fmla="*/ 16 w 32"/>
                    <a:gd name="T1" fmla="*/ 0 h 64"/>
                    <a:gd name="T2" fmla="*/ 0 w 32"/>
                    <a:gd name="T3" fmla="*/ 16 h 64"/>
                    <a:gd name="T4" fmla="*/ 0 w 32"/>
                    <a:gd name="T5" fmla="*/ 48 h 64"/>
                    <a:gd name="T6" fmla="*/ 16 w 32"/>
                    <a:gd name="T7" fmla="*/ 64 h 64"/>
                    <a:gd name="T8" fmla="*/ 32 w 32"/>
                    <a:gd name="T9" fmla="*/ 48 h 64"/>
                    <a:gd name="T10" fmla="*/ 32 w 32"/>
                    <a:gd name="T11" fmla="*/ 16 h 64"/>
                    <a:gd name="T12" fmla="*/ 16 w 32"/>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2" h="64">
                      <a:moveTo>
                        <a:pt x="16" y="0"/>
                      </a:moveTo>
                      <a:cubicBezTo>
                        <a:pt x="7" y="0"/>
                        <a:pt x="0" y="7"/>
                        <a:pt x="0" y="16"/>
                      </a:cubicBezTo>
                      <a:cubicBezTo>
                        <a:pt x="0" y="48"/>
                        <a:pt x="0" y="48"/>
                        <a:pt x="0" y="48"/>
                      </a:cubicBezTo>
                      <a:cubicBezTo>
                        <a:pt x="0" y="57"/>
                        <a:pt x="7" y="64"/>
                        <a:pt x="16" y="64"/>
                      </a:cubicBezTo>
                      <a:cubicBezTo>
                        <a:pt x="25" y="64"/>
                        <a:pt x="32" y="57"/>
                        <a:pt x="32" y="48"/>
                      </a:cubicBezTo>
                      <a:cubicBezTo>
                        <a:pt x="32" y="16"/>
                        <a:pt x="32" y="16"/>
                        <a:pt x="32" y="16"/>
                      </a:cubicBezTo>
                      <a:cubicBezTo>
                        <a:pt x="32" y="7"/>
                        <a:pt x="25" y="0"/>
                        <a:pt x="16"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57" name="任意多边形: 形状 93">
                  <a:extLst>
                    <a:ext uri="{FF2B5EF4-FFF2-40B4-BE49-F238E27FC236}">
                      <a16:creationId xmlns:a16="http://schemas.microsoft.com/office/drawing/2014/main" id="{7441DF1D-4F1A-4C89-AFB4-62DCDDD5B13D}"/>
                    </a:ext>
                  </a:extLst>
                </p:cNvPr>
                <p:cNvSpPr>
                  <a:spLocks/>
                </p:cNvSpPr>
                <p:nvPr/>
              </p:nvSpPr>
              <p:spPr bwMode="auto">
                <a:xfrm>
                  <a:off x="987426" y="1427163"/>
                  <a:ext cx="120649" cy="241300"/>
                </a:xfrm>
                <a:custGeom>
                  <a:avLst/>
                  <a:gdLst>
                    <a:gd name="T0" fmla="*/ 16 w 32"/>
                    <a:gd name="T1" fmla="*/ 0 h 64"/>
                    <a:gd name="T2" fmla="*/ 0 w 32"/>
                    <a:gd name="T3" fmla="*/ 16 h 64"/>
                    <a:gd name="T4" fmla="*/ 0 w 32"/>
                    <a:gd name="T5" fmla="*/ 48 h 64"/>
                    <a:gd name="T6" fmla="*/ 16 w 32"/>
                    <a:gd name="T7" fmla="*/ 64 h 64"/>
                    <a:gd name="T8" fmla="*/ 32 w 32"/>
                    <a:gd name="T9" fmla="*/ 48 h 64"/>
                    <a:gd name="T10" fmla="*/ 32 w 32"/>
                    <a:gd name="T11" fmla="*/ 16 h 64"/>
                    <a:gd name="T12" fmla="*/ 16 w 32"/>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2" h="64">
                      <a:moveTo>
                        <a:pt x="16" y="0"/>
                      </a:moveTo>
                      <a:cubicBezTo>
                        <a:pt x="7" y="0"/>
                        <a:pt x="0" y="7"/>
                        <a:pt x="0" y="16"/>
                      </a:cubicBezTo>
                      <a:cubicBezTo>
                        <a:pt x="0" y="48"/>
                        <a:pt x="0" y="48"/>
                        <a:pt x="0" y="48"/>
                      </a:cubicBezTo>
                      <a:cubicBezTo>
                        <a:pt x="0" y="57"/>
                        <a:pt x="7" y="64"/>
                        <a:pt x="16" y="64"/>
                      </a:cubicBezTo>
                      <a:cubicBezTo>
                        <a:pt x="25" y="64"/>
                        <a:pt x="32" y="57"/>
                        <a:pt x="32" y="48"/>
                      </a:cubicBezTo>
                      <a:cubicBezTo>
                        <a:pt x="32" y="16"/>
                        <a:pt x="32" y="16"/>
                        <a:pt x="32" y="16"/>
                      </a:cubicBezTo>
                      <a:cubicBezTo>
                        <a:pt x="32" y="7"/>
                        <a:pt x="25" y="0"/>
                        <a:pt x="16"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grpSp>
          <p:sp>
            <p:nvSpPr>
              <p:cNvPr id="33" name="矩形 32">
                <a:extLst>
                  <a:ext uri="{FF2B5EF4-FFF2-40B4-BE49-F238E27FC236}">
                    <a16:creationId xmlns:a16="http://schemas.microsoft.com/office/drawing/2014/main" id="{86F5E0BE-EE2B-4664-9D83-E1DFD175FD66}"/>
                  </a:ext>
                </a:extLst>
              </p:cNvPr>
              <p:cNvSpPr/>
              <p:nvPr/>
            </p:nvSpPr>
            <p:spPr>
              <a:xfrm>
                <a:off x="1746308" y="2671319"/>
                <a:ext cx="1094041" cy="1094041"/>
              </a:xfrm>
              <a:prstGeom prst="rect">
                <a:avLst/>
              </a:prstGeom>
              <a:solidFill>
                <a:schemeClr val="accent2">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4" name="组合 33">
                <a:extLst>
                  <a:ext uri="{FF2B5EF4-FFF2-40B4-BE49-F238E27FC236}">
                    <a16:creationId xmlns:a16="http://schemas.microsoft.com/office/drawing/2014/main" id="{4BC472C6-F215-4026-B403-DA08E90546C9}"/>
                  </a:ext>
                </a:extLst>
              </p:cNvPr>
              <p:cNvGrpSpPr/>
              <p:nvPr/>
            </p:nvGrpSpPr>
            <p:grpSpPr>
              <a:xfrm>
                <a:off x="2043490" y="3023757"/>
                <a:ext cx="488903" cy="449879"/>
                <a:chOff x="-199131" y="-66510"/>
                <a:chExt cx="1950837" cy="1795133"/>
              </a:xfrm>
              <a:solidFill>
                <a:schemeClr val="bg1"/>
              </a:solidFill>
            </p:grpSpPr>
            <p:sp>
              <p:nvSpPr>
                <p:cNvPr id="44" name="任意多边形: 形状 80">
                  <a:extLst>
                    <a:ext uri="{FF2B5EF4-FFF2-40B4-BE49-F238E27FC236}">
                      <a16:creationId xmlns:a16="http://schemas.microsoft.com/office/drawing/2014/main" id="{DC458995-D9AE-41A6-B4FE-A64410867453}"/>
                    </a:ext>
                  </a:extLst>
                </p:cNvPr>
                <p:cNvSpPr>
                  <a:spLocks/>
                </p:cNvSpPr>
                <p:nvPr/>
              </p:nvSpPr>
              <p:spPr bwMode="auto">
                <a:xfrm>
                  <a:off x="496889" y="-1"/>
                  <a:ext cx="120649" cy="180974"/>
                </a:xfrm>
                <a:custGeom>
                  <a:avLst/>
                  <a:gdLst>
                    <a:gd name="T0" fmla="*/ 16 w 32"/>
                    <a:gd name="T1" fmla="*/ 48 h 48"/>
                    <a:gd name="T2" fmla="*/ 16 w 32"/>
                    <a:gd name="T3" fmla="*/ 48 h 48"/>
                    <a:gd name="T4" fmla="*/ 16 w 32"/>
                    <a:gd name="T5" fmla="*/ 48 h 48"/>
                    <a:gd name="T6" fmla="*/ 16 w 32"/>
                    <a:gd name="T7" fmla="*/ 48 h 48"/>
                    <a:gd name="T8" fmla="*/ 16 w 32"/>
                    <a:gd name="T9" fmla="*/ 48 h 48"/>
                    <a:gd name="T10" fmla="*/ 32 w 32"/>
                    <a:gd name="T11" fmla="*/ 32 h 48"/>
                    <a:gd name="T12" fmla="*/ 16 w 32"/>
                    <a:gd name="T13" fmla="*/ 0 h 48"/>
                    <a:gd name="T14" fmla="*/ 16 w 32"/>
                    <a:gd name="T15" fmla="*/ 0 h 48"/>
                    <a:gd name="T16" fmla="*/ 16 w 32"/>
                    <a:gd name="T17" fmla="*/ 0 h 48"/>
                    <a:gd name="T18" fmla="*/ 16 w 32"/>
                    <a:gd name="T19" fmla="*/ 0 h 48"/>
                    <a:gd name="T20" fmla="*/ 16 w 32"/>
                    <a:gd name="T21" fmla="*/ 0 h 48"/>
                    <a:gd name="T22" fmla="*/ 0 w 32"/>
                    <a:gd name="T23" fmla="*/ 32 h 48"/>
                    <a:gd name="T24" fmla="*/ 16 w 32"/>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8">
                      <a:moveTo>
                        <a:pt x="16" y="48"/>
                      </a:moveTo>
                      <a:cubicBezTo>
                        <a:pt x="16" y="48"/>
                        <a:pt x="16" y="48"/>
                        <a:pt x="16" y="48"/>
                      </a:cubicBezTo>
                      <a:cubicBezTo>
                        <a:pt x="16" y="48"/>
                        <a:pt x="16" y="48"/>
                        <a:pt x="16" y="48"/>
                      </a:cubicBezTo>
                      <a:cubicBezTo>
                        <a:pt x="16" y="48"/>
                        <a:pt x="16" y="48"/>
                        <a:pt x="16" y="48"/>
                      </a:cubicBezTo>
                      <a:cubicBezTo>
                        <a:pt x="16" y="48"/>
                        <a:pt x="16" y="48"/>
                        <a:pt x="16" y="48"/>
                      </a:cubicBezTo>
                      <a:cubicBezTo>
                        <a:pt x="23" y="48"/>
                        <a:pt x="32" y="44"/>
                        <a:pt x="32" y="32"/>
                      </a:cubicBezTo>
                      <a:cubicBezTo>
                        <a:pt x="32" y="15"/>
                        <a:pt x="18" y="1"/>
                        <a:pt x="16" y="0"/>
                      </a:cubicBezTo>
                      <a:cubicBezTo>
                        <a:pt x="16" y="0"/>
                        <a:pt x="16" y="0"/>
                        <a:pt x="16" y="0"/>
                      </a:cubicBezTo>
                      <a:cubicBezTo>
                        <a:pt x="16" y="0"/>
                        <a:pt x="16" y="0"/>
                        <a:pt x="16" y="0"/>
                      </a:cubicBezTo>
                      <a:cubicBezTo>
                        <a:pt x="16" y="0"/>
                        <a:pt x="16" y="0"/>
                        <a:pt x="16" y="0"/>
                      </a:cubicBezTo>
                      <a:cubicBezTo>
                        <a:pt x="16" y="0"/>
                        <a:pt x="16" y="0"/>
                        <a:pt x="16" y="0"/>
                      </a:cubicBezTo>
                      <a:cubicBezTo>
                        <a:pt x="14" y="1"/>
                        <a:pt x="0" y="15"/>
                        <a:pt x="0" y="32"/>
                      </a:cubicBezTo>
                      <a:cubicBezTo>
                        <a:pt x="0" y="44"/>
                        <a:pt x="9" y="48"/>
                        <a:pt x="16" y="48"/>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5" name="任意多边形: 形状 81">
                  <a:extLst>
                    <a:ext uri="{FF2B5EF4-FFF2-40B4-BE49-F238E27FC236}">
                      <a16:creationId xmlns:a16="http://schemas.microsoft.com/office/drawing/2014/main" id="{C156E97B-1A05-48AB-8CAC-F6CEBF6F826B}"/>
                    </a:ext>
                  </a:extLst>
                </p:cNvPr>
                <p:cNvSpPr>
                  <a:spLocks/>
                </p:cNvSpPr>
                <p:nvPr/>
              </p:nvSpPr>
              <p:spPr bwMode="auto">
                <a:xfrm>
                  <a:off x="-1587" y="498474"/>
                  <a:ext cx="180974" cy="120649"/>
                </a:xfrm>
                <a:custGeom>
                  <a:avLst/>
                  <a:gdLst>
                    <a:gd name="T0" fmla="*/ 48 w 48"/>
                    <a:gd name="T1" fmla="*/ 16 h 32"/>
                    <a:gd name="T2" fmla="*/ 48 w 48"/>
                    <a:gd name="T3" fmla="*/ 16 h 32"/>
                    <a:gd name="T4" fmla="*/ 48 w 48"/>
                    <a:gd name="T5" fmla="*/ 16 h 32"/>
                    <a:gd name="T6" fmla="*/ 48 w 48"/>
                    <a:gd name="T7" fmla="*/ 16 h 32"/>
                    <a:gd name="T8" fmla="*/ 48 w 48"/>
                    <a:gd name="T9" fmla="*/ 16 h 32"/>
                    <a:gd name="T10" fmla="*/ 32 w 48"/>
                    <a:gd name="T11" fmla="*/ 0 h 32"/>
                    <a:gd name="T12" fmla="*/ 0 w 48"/>
                    <a:gd name="T13" fmla="*/ 16 h 32"/>
                    <a:gd name="T14" fmla="*/ 0 w 48"/>
                    <a:gd name="T15" fmla="*/ 16 h 32"/>
                    <a:gd name="T16" fmla="*/ 0 w 48"/>
                    <a:gd name="T17" fmla="*/ 16 h 32"/>
                    <a:gd name="T18" fmla="*/ 0 w 48"/>
                    <a:gd name="T19" fmla="*/ 16 h 32"/>
                    <a:gd name="T20" fmla="*/ 0 w 48"/>
                    <a:gd name="T21" fmla="*/ 16 h 32"/>
                    <a:gd name="T22" fmla="*/ 32 w 48"/>
                    <a:gd name="T23" fmla="*/ 32 h 32"/>
                    <a:gd name="T24" fmla="*/ 48 w 48"/>
                    <a:gd name="T2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2">
                      <a:moveTo>
                        <a:pt x="48" y="16"/>
                      </a:moveTo>
                      <a:cubicBezTo>
                        <a:pt x="48" y="16"/>
                        <a:pt x="48" y="16"/>
                        <a:pt x="48" y="16"/>
                      </a:cubicBezTo>
                      <a:cubicBezTo>
                        <a:pt x="48" y="16"/>
                        <a:pt x="48" y="16"/>
                        <a:pt x="48" y="16"/>
                      </a:cubicBezTo>
                      <a:cubicBezTo>
                        <a:pt x="48" y="16"/>
                        <a:pt x="48" y="16"/>
                        <a:pt x="48" y="16"/>
                      </a:cubicBezTo>
                      <a:cubicBezTo>
                        <a:pt x="48" y="16"/>
                        <a:pt x="48" y="16"/>
                        <a:pt x="48" y="16"/>
                      </a:cubicBezTo>
                      <a:cubicBezTo>
                        <a:pt x="48" y="9"/>
                        <a:pt x="44" y="0"/>
                        <a:pt x="32" y="0"/>
                      </a:cubicBezTo>
                      <a:cubicBezTo>
                        <a:pt x="15" y="0"/>
                        <a:pt x="1" y="14"/>
                        <a:pt x="0" y="16"/>
                      </a:cubicBezTo>
                      <a:cubicBezTo>
                        <a:pt x="0" y="16"/>
                        <a:pt x="0" y="16"/>
                        <a:pt x="0" y="16"/>
                      </a:cubicBezTo>
                      <a:cubicBezTo>
                        <a:pt x="0" y="16"/>
                        <a:pt x="0" y="16"/>
                        <a:pt x="0" y="16"/>
                      </a:cubicBezTo>
                      <a:cubicBezTo>
                        <a:pt x="0" y="16"/>
                        <a:pt x="0" y="16"/>
                        <a:pt x="0" y="16"/>
                      </a:cubicBezTo>
                      <a:cubicBezTo>
                        <a:pt x="0" y="16"/>
                        <a:pt x="0" y="16"/>
                        <a:pt x="0" y="16"/>
                      </a:cubicBezTo>
                      <a:cubicBezTo>
                        <a:pt x="1" y="18"/>
                        <a:pt x="15" y="32"/>
                        <a:pt x="32" y="32"/>
                      </a:cubicBezTo>
                      <a:cubicBezTo>
                        <a:pt x="44" y="32"/>
                        <a:pt x="48" y="23"/>
                        <a:pt x="48" y="16"/>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6" name="任意多边形: 形状 82">
                  <a:extLst>
                    <a:ext uri="{FF2B5EF4-FFF2-40B4-BE49-F238E27FC236}">
                      <a16:creationId xmlns:a16="http://schemas.microsoft.com/office/drawing/2014/main" id="{6C3FF0F7-DD9C-485A-90C3-4658D68543C9}"/>
                    </a:ext>
                  </a:extLst>
                </p:cNvPr>
                <p:cNvSpPr>
                  <a:spLocks/>
                </p:cNvSpPr>
                <p:nvPr/>
              </p:nvSpPr>
              <p:spPr bwMode="auto">
                <a:xfrm>
                  <a:off x="792164" y="161924"/>
                  <a:ext cx="161925" cy="163513"/>
                </a:xfrm>
                <a:custGeom>
                  <a:avLst/>
                  <a:gdLst>
                    <a:gd name="T0" fmla="*/ 9 w 43"/>
                    <a:gd name="T1" fmla="*/ 34 h 43"/>
                    <a:gd name="T2" fmla="*/ 9 w 43"/>
                    <a:gd name="T3" fmla="*/ 34 h 43"/>
                    <a:gd name="T4" fmla="*/ 9 w 43"/>
                    <a:gd name="T5" fmla="*/ 34 h 43"/>
                    <a:gd name="T6" fmla="*/ 9 w 43"/>
                    <a:gd name="T7" fmla="*/ 34 h 43"/>
                    <a:gd name="T8" fmla="*/ 31 w 43"/>
                    <a:gd name="T9" fmla="*/ 34 h 43"/>
                    <a:gd name="T10" fmla="*/ 43 w 43"/>
                    <a:gd name="T11" fmla="*/ 0 h 43"/>
                    <a:gd name="T12" fmla="*/ 43 w 43"/>
                    <a:gd name="T13" fmla="*/ 0 h 43"/>
                    <a:gd name="T14" fmla="*/ 43 w 43"/>
                    <a:gd name="T15" fmla="*/ 0 h 43"/>
                    <a:gd name="T16" fmla="*/ 43 w 43"/>
                    <a:gd name="T17" fmla="*/ 0 h 43"/>
                    <a:gd name="T18" fmla="*/ 43 w 43"/>
                    <a:gd name="T19" fmla="*/ 0 h 43"/>
                    <a:gd name="T20" fmla="*/ 9 w 43"/>
                    <a:gd name="T21" fmla="*/ 12 h 43"/>
                    <a:gd name="T22" fmla="*/ 9 w 43"/>
                    <a:gd name="T23" fmla="*/ 34 h 43"/>
                    <a:gd name="T24" fmla="*/ 9 w 43"/>
                    <a:gd name="T25"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9" y="34"/>
                      </a:moveTo>
                      <a:cubicBezTo>
                        <a:pt x="9" y="34"/>
                        <a:pt x="9" y="34"/>
                        <a:pt x="9" y="34"/>
                      </a:cubicBezTo>
                      <a:cubicBezTo>
                        <a:pt x="9" y="34"/>
                        <a:pt x="9" y="34"/>
                        <a:pt x="9" y="34"/>
                      </a:cubicBezTo>
                      <a:cubicBezTo>
                        <a:pt x="9" y="34"/>
                        <a:pt x="9" y="34"/>
                        <a:pt x="9" y="34"/>
                      </a:cubicBezTo>
                      <a:cubicBezTo>
                        <a:pt x="14" y="39"/>
                        <a:pt x="23" y="43"/>
                        <a:pt x="31" y="34"/>
                      </a:cubicBezTo>
                      <a:cubicBezTo>
                        <a:pt x="43" y="22"/>
                        <a:pt x="43" y="2"/>
                        <a:pt x="43" y="0"/>
                      </a:cubicBezTo>
                      <a:cubicBezTo>
                        <a:pt x="43" y="0"/>
                        <a:pt x="43" y="0"/>
                        <a:pt x="43" y="0"/>
                      </a:cubicBezTo>
                      <a:cubicBezTo>
                        <a:pt x="43" y="0"/>
                        <a:pt x="43" y="0"/>
                        <a:pt x="43" y="0"/>
                      </a:cubicBezTo>
                      <a:cubicBezTo>
                        <a:pt x="43" y="0"/>
                        <a:pt x="43" y="0"/>
                        <a:pt x="43" y="0"/>
                      </a:cubicBezTo>
                      <a:cubicBezTo>
                        <a:pt x="43" y="0"/>
                        <a:pt x="43" y="0"/>
                        <a:pt x="43" y="0"/>
                      </a:cubicBezTo>
                      <a:cubicBezTo>
                        <a:pt x="41" y="0"/>
                        <a:pt x="21" y="0"/>
                        <a:pt x="9" y="12"/>
                      </a:cubicBezTo>
                      <a:cubicBezTo>
                        <a:pt x="0" y="20"/>
                        <a:pt x="4" y="29"/>
                        <a:pt x="9" y="34"/>
                      </a:cubicBezTo>
                      <a:cubicBezTo>
                        <a:pt x="9" y="34"/>
                        <a:pt x="9" y="34"/>
                        <a:pt x="9" y="34"/>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7" name="任意多边形: 形状 83">
                  <a:extLst>
                    <a:ext uri="{FF2B5EF4-FFF2-40B4-BE49-F238E27FC236}">
                      <a16:creationId xmlns:a16="http://schemas.microsoft.com/office/drawing/2014/main" id="{F78FB9EF-6E80-4E7E-B968-C503DF141F14}"/>
                    </a:ext>
                  </a:extLst>
                </p:cNvPr>
                <p:cNvSpPr>
                  <a:spLocks/>
                </p:cNvSpPr>
                <p:nvPr/>
              </p:nvSpPr>
              <p:spPr bwMode="auto">
                <a:xfrm>
                  <a:off x="160338" y="161924"/>
                  <a:ext cx="161925" cy="163513"/>
                </a:xfrm>
                <a:custGeom>
                  <a:avLst/>
                  <a:gdLst>
                    <a:gd name="T0" fmla="*/ 34 w 43"/>
                    <a:gd name="T1" fmla="*/ 34 h 43"/>
                    <a:gd name="T2" fmla="*/ 34 w 43"/>
                    <a:gd name="T3" fmla="*/ 34 h 43"/>
                    <a:gd name="T4" fmla="*/ 34 w 43"/>
                    <a:gd name="T5" fmla="*/ 34 h 43"/>
                    <a:gd name="T6" fmla="*/ 34 w 43"/>
                    <a:gd name="T7" fmla="*/ 34 h 43"/>
                    <a:gd name="T8" fmla="*/ 34 w 43"/>
                    <a:gd name="T9" fmla="*/ 34 h 43"/>
                    <a:gd name="T10" fmla="*/ 34 w 43"/>
                    <a:gd name="T11" fmla="*/ 12 h 43"/>
                    <a:gd name="T12" fmla="*/ 0 w 43"/>
                    <a:gd name="T13" fmla="*/ 0 h 43"/>
                    <a:gd name="T14" fmla="*/ 0 w 43"/>
                    <a:gd name="T15" fmla="*/ 0 h 43"/>
                    <a:gd name="T16" fmla="*/ 0 w 43"/>
                    <a:gd name="T17" fmla="*/ 0 h 43"/>
                    <a:gd name="T18" fmla="*/ 0 w 43"/>
                    <a:gd name="T19" fmla="*/ 0 h 43"/>
                    <a:gd name="T20" fmla="*/ 0 w 43"/>
                    <a:gd name="T21" fmla="*/ 0 h 43"/>
                    <a:gd name="T22" fmla="*/ 12 w 43"/>
                    <a:gd name="T23" fmla="*/ 34 h 43"/>
                    <a:gd name="T24" fmla="*/ 34 w 43"/>
                    <a:gd name="T25"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34" y="34"/>
                      </a:moveTo>
                      <a:cubicBezTo>
                        <a:pt x="34" y="34"/>
                        <a:pt x="34" y="34"/>
                        <a:pt x="34" y="34"/>
                      </a:cubicBezTo>
                      <a:cubicBezTo>
                        <a:pt x="34" y="34"/>
                        <a:pt x="34" y="34"/>
                        <a:pt x="34" y="34"/>
                      </a:cubicBezTo>
                      <a:cubicBezTo>
                        <a:pt x="34" y="34"/>
                        <a:pt x="34" y="34"/>
                        <a:pt x="34" y="34"/>
                      </a:cubicBezTo>
                      <a:cubicBezTo>
                        <a:pt x="34" y="34"/>
                        <a:pt x="34" y="34"/>
                        <a:pt x="34" y="34"/>
                      </a:cubicBezTo>
                      <a:cubicBezTo>
                        <a:pt x="39" y="29"/>
                        <a:pt x="43" y="20"/>
                        <a:pt x="34" y="12"/>
                      </a:cubicBezTo>
                      <a:cubicBezTo>
                        <a:pt x="22" y="0"/>
                        <a:pt x="2" y="0"/>
                        <a:pt x="0" y="0"/>
                      </a:cubicBezTo>
                      <a:cubicBezTo>
                        <a:pt x="0" y="0"/>
                        <a:pt x="0" y="0"/>
                        <a:pt x="0" y="0"/>
                      </a:cubicBezTo>
                      <a:cubicBezTo>
                        <a:pt x="0" y="0"/>
                        <a:pt x="0" y="0"/>
                        <a:pt x="0" y="0"/>
                      </a:cubicBezTo>
                      <a:cubicBezTo>
                        <a:pt x="0" y="0"/>
                        <a:pt x="0" y="0"/>
                        <a:pt x="0" y="0"/>
                      </a:cubicBezTo>
                      <a:cubicBezTo>
                        <a:pt x="0" y="0"/>
                        <a:pt x="0" y="0"/>
                        <a:pt x="0" y="0"/>
                      </a:cubicBezTo>
                      <a:cubicBezTo>
                        <a:pt x="0" y="2"/>
                        <a:pt x="0" y="22"/>
                        <a:pt x="12" y="34"/>
                      </a:cubicBezTo>
                      <a:cubicBezTo>
                        <a:pt x="20" y="43"/>
                        <a:pt x="29" y="39"/>
                        <a:pt x="34" y="34"/>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8" name="任意多边形: 形状 84">
                  <a:extLst>
                    <a:ext uri="{FF2B5EF4-FFF2-40B4-BE49-F238E27FC236}">
                      <a16:creationId xmlns:a16="http://schemas.microsoft.com/office/drawing/2014/main" id="{44D5F55A-DBEB-40BB-B857-64E8DD5D5FF3}"/>
                    </a:ext>
                  </a:extLst>
                </p:cNvPr>
                <p:cNvSpPr>
                  <a:spLocks/>
                </p:cNvSpPr>
                <p:nvPr/>
              </p:nvSpPr>
              <p:spPr bwMode="auto">
                <a:xfrm>
                  <a:off x="-199131" y="-66510"/>
                  <a:ext cx="1950837" cy="1795133"/>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9" name="任意多边形: 形状 85">
                  <a:extLst>
                    <a:ext uri="{FF2B5EF4-FFF2-40B4-BE49-F238E27FC236}">
                      <a16:creationId xmlns:a16="http://schemas.microsoft.com/office/drawing/2014/main" id="{02A0F082-E760-4833-B4D0-AD49CA2922B2}"/>
                    </a:ext>
                  </a:extLst>
                </p:cNvPr>
                <p:cNvSpPr>
                  <a:spLocks/>
                </p:cNvSpPr>
                <p:nvPr/>
              </p:nvSpPr>
              <p:spPr bwMode="auto">
                <a:xfrm>
                  <a:off x="493714" y="1292226"/>
                  <a:ext cx="517525" cy="285749"/>
                </a:xfrm>
                <a:custGeom>
                  <a:avLst/>
                  <a:gdLst>
                    <a:gd name="T0" fmla="*/ 128 w 137"/>
                    <a:gd name="T1" fmla="*/ 47 h 76"/>
                    <a:gd name="T2" fmla="*/ 116 w 137"/>
                    <a:gd name="T3" fmla="*/ 38 h 76"/>
                    <a:gd name="T4" fmla="*/ 15 w 137"/>
                    <a:gd name="T5" fmla="*/ 6 h 76"/>
                    <a:gd name="T6" fmla="*/ 1 w 137"/>
                    <a:gd name="T7" fmla="*/ 24 h 76"/>
                    <a:gd name="T8" fmla="*/ 19 w 137"/>
                    <a:gd name="T9" fmla="*/ 38 h 76"/>
                    <a:gd name="T10" fmla="*/ 97 w 137"/>
                    <a:gd name="T11" fmla="*/ 64 h 76"/>
                    <a:gd name="T12" fmla="*/ 110 w 137"/>
                    <a:gd name="T13" fmla="*/ 73 h 76"/>
                    <a:gd name="T14" fmla="*/ 119 w 137"/>
                    <a:gd name="T15" fmla="*/ 76 h 76"/>
                    <a:gd name="T16" fmla="*/ 132 w 137"/>
                    <a:gd name="T17" fmla="*/ 69 h 76"/>
                    <a:gd name="T18" fmla="*/ 128 w 137"/>
                    <a:gd name="T19" fmla="*/ 4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76">
                      <a:moveTo>
                        <a:pt x="128" y="47"/>
                      </a:moveTo>
                      <a:cubicBezTo>
                        <a:pt x="124" y="44"/>
                        <a:pt x="120" y="41"/>
                        <a:pt x="116" y="38"/>
                      </a:cubicBezTo>
                      <a:cubicBezTo>
                        <a:pt x="85" y="17"/>
                        <a:pt x="61" y="0"/>
                        <a:pt x="15" y="6"/>
                      </a:cubicBezTo>
                      <a:cubicBezTo>
                        <a:pt x="6" y="7"/>
                        <a:pt x="0" y="15"/>
                        <a:pt x="1" y="24"/>
                      </a:cubicBezTo>
                      <a:cubicBezTo>
                        <a:pt x="2" y="33"/>
                        <a:pt x="10" y="39"/>
                        <a:pt x="19" y="38"/>
                      </a:cubicBezTo>
                      <a:cubicBezTo>
                        <a:pt x="53" y="33"/>
                        <a:pt x="69" y="44"/>
                        <a:pt x="97" y="64"/>
                      </a:cubicBezTo>
                      <a:cubicBezTo>
                        <a:pt x="101" y="67"/>
                        <a:pt x="105" y="70"/>
                        <a:pt x="110" y="73"/>
                      </a:cubicBezTo>
                      <a:cubicBezTo>
                        <a:pt x="113" y="75"/>
                        <a:pt x="116" y="76"/>
                        <a:pt x="119" y="76"/>
                      </a:cubicBezTo>
                      <a:cubicBezTo>
                        <a:pt x="124" y="76"/>
                        <a:pt x="129" y="74"/>
                        <a:pt x="132" y="69"/>
                      </a:cubicBezTo>
                      <a:cubicBezTo>
                        <a:pt x="137" y="62"/>
                        <a:pt x="135" y="52"/>
                        <a:pt x="128" y="47"/>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grpSp>
          <p:sp>
            <p:nvSpPr>
              <p:cNvPr id="35" name="矩形 34">
                <a:extLst>
                  <a:ext uri="{FF2B5EF4-FFF2-40B4-BE49-F238E27FC236}">
                    <a16:creationId xmlns:a16="http://schemas.microsoft.com/office/drawing/2014/main" id="{1C144B19-7DB4-4388-B62E-D6B628E5F77A}"/>
                  </a:ext>
                </a:extLst>
              </p:cNvPr>
              <p:cNvSpPr/>
              <p:nvPr/>
            </p:nvSpPr>
            <p:spPr>
              <a:xfrm>
                <a:off x="1742601" y="3862923"/>
                <a:ext cx="1094041" cy="1094041"/>
              </a:xfrm>
              <a:prstGeom prst="rect">
                <a:avLst/>
              </a:prstGeom>
              <a:solidFill>
                <a:schemeClr val="accent4">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6" name="组合 35">
                <a:extLst>
                  <a:ext uri="{FF2B5EF4-FFF2-40B4-BE49-F238E27FC236}">
                    <a16:creationId xmlns:a16="http://schemas.microsoft.com/office/drawing/2014/main" id="{8BA76267-7BE0-44AD-A161-84CB3D5D808F}"/>
                  </a:ext>
                </a:extLst>
              </p:cNvPr>
              <p:cNvGrpSpPr/>
              <p:nvPr/>
            </p:nvGrpSpPr>
            <p:grpSpPr>
              <a:xfrm>
                <a:off x="1987878" y="4155165"/>
                <a:ext cx="604328" cy="556092"/>
                <a:chOff x="-197345" y="-109565"/>
                <a:chExt cx="1940910" cy="1785993"/>
              </a:xfrm>
              <a:solidFill>
                <a:schemeClr val="bg1"/>
              </a:solidFill>
            </p:grpSpPr>
            <p:sp>
              <p:nvSpPr>
                <p:cNvPr id="39" name="任意多边形: 形状 75">
                  <a:extLst>
                    <a:ext uri="{FF2B5EF4-FFF2-40B4-BE49-F238E27FC236}">
                      <a16:creationId xmlns:a16="http://schemas.microsoft.com/office/drawing/2014/main" id="{C1A7229D-289D-403A-AC39-0B726D166781}"/>
                    </a:ext>
                  </a:extLst>
                </p:cNvPr>
                <p:cNvSpPr>
                  <a:spLocks/>
                </p:cNvSpPr>
                <p:nvPr/>
              </p:nvSpPr>
              <p:spPr bwMode="auto">
                <a:xfrm>
                  <a:off x="-197345" y="-109565"/>
                  <a:ext cx="1940910" cy="1785993"/>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0" name="任意多边形: 形状 76">
                  <a:extLst>
                    <a:ext uri="{FF2B5EF4-FFF2-40B4-BE49-F238E27FC236}">
                      <a16:creationId xmlns:a16="http://schemas.microsoft.com/office/drawing/2014/main" id="{C9D52004-F724-4D79-87DF-CB9C3C763395}"/>
                    </a:ext>
                  </a:extLst>
                </p:cNvPr>
                <p:cNvSpPr>
                  <a:spLocks/>
                </p:cNvSpPr>
                <p:nvPr/>
              </p:nvSpPr>
              <p:spPr bwMode="auto">
                <a:xfrm>
                  <a:off x="504823" y="3175"/>
                  <a:ext cx="120650" cy="182563"/>
                </a:xfrm>
                <a:custGeom>
                  <a:avLst/>
                  <a:gdLst>
                    <a:gd name="T0" fmla="*/ 16 w 32"/>
                    <a:gd name="T1" fmla="*/ 48 h 48"/>
                    <a:gd name="T2" fmla="*/ 16 w 32"/>
                    <a:gd name="T3" fmla="*/ 48 h 48"/>
                    <a:gd name="T4" fmla="*/ 16 w 32"/>
                    <a:gd name="T5" fmla="*/ 48 h 48"/>
                    <a:gd name="T6" fmla="*/ 16 w 32"/>
                    <a:gd name="T7" fmla="*/ 48 h 48"/>
                    <a:gd name="T8" fmla="*/ 16 w 32"/>
                    <a:gd name="T9" fmla="*/ 48 h 48"/>
                    <a:gd name="T10" fmla="*/ 32 w 32"/>
                    <a:gd name="T11" fmla="*/ 32 h 48"/>
                    <a:gd name="T12" fmla="*/ 16 w 32"/>
                    <a:gd name="T13" fmla="*/ 0 h 48"/>
                    <a:gd name="T14" fmla="*/ 16 w 32"/>
                    <a:gd name="T15" fmla="*/ 0 h 48"/>
                    <a:gd name="T16" fmla="*/ 16 w 32"/>
                    <a:gd name="T17" fmla="*/ 0 h 48"/>
                    <a:gd name="T18" fmla="*/ 16 w 32"/>
                    <a:gd name="T19" fmla="*/ 0 h 48"/>
                    <a:gd name="T20" fmla="*/ 16 w 32"/>
                    <a:gd name="T21" fmla="*/ 0 h 48"/>
                    <a:gd name="T22" fmla="*/ 0 w 32"/>
                    <a:gd name="T23" fmla="*/ 32 h 48"/>
                    <a:gd name="T24" fmla="*/ 16 w 32"/>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48">
                      <a:moveTo>
                        <a:pt x="16" y="48"/>
                      </a:moveTo>
                      <a:cubicBezTo>
                        <a:pt x="16" y="48"/>
                        <a:pt x="16" y="48"/>
                        <a:pt x="16" y="48"/>
                      </a:cubicBezTo>
                      <a:cubicBezTo>
                        <a:pt x="16" y="48"/>
                        <a:pt x="16" y="48"/>
                        <a:pt x="16" y="48"/>
                      </a:cubicBezTo>
                      <a:cubicBezTo>
                        <a:pt x="16" y="48"/>
                        <a:pt x="16" y="48"/>
                        <a:pt x="16" y="48"/>
                      </a:cubicBezTo>
                      <a:cubicBezTo>
                        <a:pt x="16" y="48"/>
                        <a:pt x="16" y="48"/>
                        <a:pt x="16" y="48"/>
                      </a:cubicBezTo>
                      <a:cubicBezTo>
                        <a:pt x="23" y="48"/>
                        <a:pt x="32" y="43"/>
                        <a:pt x="32" y="32"/>
                      </a:cubicBezTo>
                      <a:cubicBezTo>
                        <a:pt x="32" y="15"/>
                        <a:pt x="18" y="0"/>
                        <a:pt x="16" y="0"/>
                      </a:cubicBezTo>
                      <a:cubicBezTo>
                        <a:pt x="16" y="0"/>
                        <a:pt x="16" y="0"/>
                        <a:pt x="16" y="0"/>
                      </a:cubicBezTo>
                      <a:cubicBezTo>
                        <a:pt x="16" y="0"/>
                        <a:pt x="16" y="0"/>
                        <a:pt x="16" y="0"/>
                      </a:cubicBezTo>
                      <a:cubicBezTo>
                        <a:pt x="16" y="0"/>
                        <a:pt x="16" y="0"/>
                        <a:pt x="16" y="0"/>
                      </a:cubicBezTo>
                      <a:cubicBezTo>
                        <a:pt x="16" y="0"/>
                        <a:pt x="16" y="0"/>
                        <a:pt x="16" y="0"/>
                      </a:cubicBezTo>
                      <a:cubicBezTo>
                        <a:pt x="14" y="0"/>
                        <a:pt x="0" y="15"/>
                        <a:pt x="0" y="32"/>
                      </a:cubicBezTo>
                      <a:cubicBezTo>
                        <a:pt x="0" y="43"/>
                        <a:pt x="9" y="48"/>
                        <a:pt x="16" y="48"/>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1" name="任意多边形: 形状 77">
                  <a:extLst>
                    <a:ext uri="{FF2B5EF4-FFF2-40B4-BE49-F238E27FC236}">
                      <a16:creationId xmlns:a16="http://schemas.microsoft.com/office/drawing/2014/main" id="{6E434EEC-8B7E-47A5-BA09-A72422BDAB45}"/>
                    </a:ext>
                  </a:extLst>
                </p:cNvPr>
                <p:cNvSpPr>
                  <a:spLocks/>
                </p:cNvSpPr>
                <p:nvPr/>
              </p:nvSpPr>
              <p:spPr bwMode="auto">
                <a:xfrm>
                  <a:off x="4763" y="503238"/>
                  <a:ext cx="182562" cy="120651"/>
                </a:xfrm>
                <a:custGeom>
                  <a:avLst/>
                  <a:gdLst>
                    <a:gd name="T0" fmla="*/ 48 w 48"/>
                    <a:gd name="T1" fmla="*/ 16 h 32"/>
                    <a:gd name="T2" fmla="*/ 48 w 48"/>
                    <a:gd name="T3" fmla="*/ 16 h 32"/>
                    <a:gd name="T4" fmla="*/ 48 w 48"/>
                    <a:gd name="T5" fmla="*/ 16 h 32"/>
                    <a:gd name="T6" fmla="*/ 48 w 48"/>
                    <a:gd name="T7" fmla="*/ 16 h 32"/>
                    <a:gd name="T8" fmla="*/ 48 w 48"/>
                    <a:gd name="T9" fmla="*/ 16 h 32"/>
                    <a:gd name="T10" fmla="*/ 32 w 48"/>
                    <a:gd name="T11" fmla="*/ 0 h 32"/>
                    <a:gd name="T12" fmla="*/ 0 w 48"/>
                    <a:gd name="T13" fmla="*/ 16 h 32"/>
                    <a:gd name="T14" fmla="*/ 0 w 48"/>
                    <a:gd name="T15" fmla="*/ 16 h 32"/>
                    <a:gd name="T16" fmla="*/ 0 w 48"/>
                    <a:gd name="T17" fmla="*/ 16 h 32"/>
                    <a:gd name="T18" fmla="*/ 0 w 48"/>
                    <a:gd name="T19" fmla="*/ 16 h 32"/>
                    <a:gd name="T20" fmla="*/ 0 w 48"/>
                    <a:gd name="T21" fmla="*/ 16 h 32"/>
                    <a:gd name="T22" fmla="*/ 32 w 48"/>
                    <a:gd name="T23" fmla="*/ 32 h 32"/>
                    <a:gd name="T24" fmla="*/ 48 w 48"/>
                    <a:gd name="T2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32">
                      <a:moveTo>
                        <a:pt x="48" y="16"/>
                      </a:moveTo>
                      <a:cubicBezTo>
                        <a:pt x="48" y="16"/>
                        <a:pt x="48" y="16"/>
                        <a:pt x="48" y="16"/>
                      </a:cubicBezTo>
                      <a:cubicBezTo>
                        <a:pt x="48" y="16"/>
                        <a:pt x="48" y="16"/>
                        <a:pt x="48" y="16"/>
                      </a:cubicBezTo>
                      <a:cubicBezTo>
                        <a:pt x="48" y="16"/>
                        <a:pt x="48" y="16"/>
                        <a:pt x="48" y="16"/>
                      </a:cubicBezTo>
                      <a:cubicBezTo>
                        <a:pt x="48" y="16"/>
                        <a:pt x="48" y="16"/>
                        <a:pt x="48" y="16"/>
                      </a:cubicBezTo>
                      <a:cubicBezTo>
                        <a:pt x="48" y="9"/>
                        <a:pt x="44" y="0"/>
                        <a:pt x="32" y="0"/>
                      </a:cubicBezTo>
                      <a:cubicBezTo>
                        <a:pt x="15" y="0"/>
                        <a:pt x="1" y="14"/>
                        <a:pt x="0" y="16"/>
                      </a:cubicBezTo>
                      <a:cubicBezTo>
                        <a:pt x="0" y="16"/>
                        <a:pt x="0" y="16"/>
                        <a:pt x="0" y="16"/>
                      </a:cubicBezTo>
                      <a:cubicBezTo>
                        <a:pt x="0" y="16"/>
                        <a:pt x="0" y="16"/>
                        <a:pt x="0" y="16"/>
                      </a:cubicBezTo>
                      <a:cubicBezTo>
                        <a:pt x="0" y="16"/>
                        <a:pt x="0" y="16"/>
                        <a:pt x="0" y="16"/>
                      </a:cubicBezTo>
                      <a:cubicBezTo>
                        <a:pt x="0" y="16"/>
                        <a:pt x="0" y="16"/>
                        <a:pt x="0" y="16"/>
                      </a:cubicBezTo>
                      <a:cubicBezTo>
                        <a:pt x="1" y="17"/>
                        <a:pt x="15" y="32"/>
                        <a:pt x="32" y="32"/>
                      </a:cubicBezTo>
                      <a:cubicBezTo>
                        <a:pt x="44" y="32"/>
                        <a:pt x="48" y="23"/>
                        <a:pt x="48" y="16"/>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2" name="任意多边形: 形状 78">
                  <a:extLst>
                    <a:ext uri="{FF2B5EF4-FFF2-40B4-BE49-F238E27FC236}">
                      <a16:creationId xmlns:a16="http://schemas.microsoft.com/office/drawing/2014/main" id="{45EE8FFE-8DD4-444B-9F4F-386BD3B17A02}"/>
                    </a:ext>
                  </a:extLst>
                </p:cNvPr>
                <p:cNvSpPr>
                  <a:spLocks/>
                </p:cNvSpPr>
                <p:nvPr/>
              </p:nvSpPr>
              <p:spPr bwMode="auto">
                <a:xfrm>
                  <a:off x="803273" y="161925"/>
                  <a:ext cx="161925" cy="163513"/>
                </a:xfrm>
                <a:custGeom>
                  <a:avLst/>
                  <a:gdLst>
                    <a:gd name="T0" fmla="*/ 8 w 43"/>
                    <a:gd name="T1" fmla="*/ 35 h 43"/>
                    <a:gd name="T2" fmla="*/ 8 w 43"/>
                    <a:gd name="T3" fmla="*/ 35 h 43"/>
                    <a:gd name="T4" fmla="*/ 8 w 43"/>
                    <a:gd name="T5" fmla="*/ 35 h 43"/>
                    <a:gd name="T6" fmla="*/ 8 w 43"/>
                    <a:gd name="T7" fmla="*/ 35 h 43"/>
                    <a:gd name="T8" fmla="*/ 30 w 43"/>
                    <a:gd name="T9" fmla="*/ 35 h 43"/>
                    <a:gd name="T10" fmla="*/ 42 w 43"/>
                    <a:gd name="T11" fmla="*/ 1 h 43"/>
                    <a:gd name="T12" fmla="*/ 42 w 43"/>
                    <a:gd name="T13" fmla="*/ 1 h 43"/>
                    <a:gd name="T14" fmla="*/ 42 w 43"/>
                    <a:gd name="T15" fmla="*/ 1 h 43"/>
                    <a:gd name="T16" fmla="*/ 42 w 43"/>
                    <a:gd name="T17" fmla="*/ 1 h 43"/>
                    <a:gd name="T18" fmla="*/ 42 w 43"/>
                    <a:gd name="T19" fmla="*/ 1 h 43"/>
                    <a:gd name="T20" fmla="*/ 8 w 43"/>
                    <a:gd name="T21" fmla="*/ 12 h 43"/>
                    <a:gd name="T22" fmla="*/ 8 w 43"/>
                    <a:gd name="T23" fmla="*/ 35 h 43"/>
                    <a:gd name="T24" fmla="*/ 8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8" y="35"/>
                      </a:moveTo>
                      <a:cubicBezTo>
                        <a:pt x="8" y="35"/>
                        <a:pt x="8" y="35"/>
                        <a:pt x="8" y="35"/>
                      </a:cubicBezTo>
                      <a:cubicBezTo>
                        <a:pt x="8" y="35"/>
                        <a:pt x="8" y="35"/>
                        <a:pt x="8" y="35"/>
                      </a:cubicBezTo>
                      <a:cubicBezTo>
                        <a:pt x="8" y="35"/>
                        <a:pt x="8" y="35"/>
                        <a:pt x="8" y="35"/>
                      </a:cubicBezTo>
                      <a:cubicBezTo>
                        <a:pt x="13" y="40"/>
                        <a:pt x="22" y="43"/>
                        <a:pt x="30" y="35"/>
                      </a:cubicBezTo>
                      <a:cubicBezTo>
                        <a:pt x="42" y="23"/>
                        <a:pt x="43" y="3"/>
                        <a:pt x="42" y="1"/>
                      </a:cubicBezTo>
                      <a:cubicBezTo>
                        <a:pt x="42" y="1"/>
                        <a:pt x="42" y="1"/>
                        <a:pt x="42" y="1"/>
                      </a:cubicBezTo>
                      <a:cubicBezTo>
                        <a:pt x="42" y="1"/>
                        <a:pt x="42" y="1"/>
                        <a:pt x="42" y="1"/>
                      </a:cubicBezTo>
                      <a:cubicBezTo>
                        <a:pt x="42" y="1"/>
                        <a:pt x="42" y="1"/>
                        <a:pt x="42" y="1"/>
                      </a:cubicBezTo>
                      <a:cubicBezTo>
                        <a:pt x="42" y="1"/>
                        <a:pt x="42" y="1"/>
                        <a:pt x="42" y="1"/>
                      </a:cubicBezTo>
                      <a:cubicBezTo>
                        <a:pt x="40" y="0"/>
                        <a:pt x="20" y="0"/>
                        <a:pt x="8" y="12"/>
                      </a:cubicBezTo>
                      <a:cubicBezTo>
                        <a:pt x="0" y="21"/>
                        <a:pt x="3" y="30"/>
                        <a:pt x="8" y="35"/>
                      </a:cubicBezTo>
                      <a:cubicBezTo>
                        <a:pt x="8" y="35"/>
                        <a:pt x="8" y="35"/>
                        <a:pt x="8" y="35"/>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sp>
              <p:nvSpPr>
                <p:cNvPr id="43" name="任意多边形: 形状 79">
                  <a:extLst>
                    <a:ext uri="{FF2B5EF4-FFF2-40B4-BE49-F238E27FC236}">
                      <a16:creationId xmlns:a16="http://schemas.microsoft.com/office/drawing/2014/main" id="{4B904B2F-D5EF-45EE-8B7D-8373D57A0C27}"/>
                    </a:ext>
                  </a:extLst>
                </p:cNvPr>
                <p:cNvSpPr>
                  <a:spLocks/>
                </p:cNvSpPr>
                <p:nvPr/>
              </p:nvSpPr>
              <p:spPr bwMode="auto">
                <a:xfrm>
                  <a:off x="168274" y="161925"/>
                  <a:ext cx="161925" cy="163513"/>
                </a:xfrm>
                <a:custGeom>
                  <a:avLst/>
                  <a:gdLst>
                    <a:gd name="T0" fmla="*/ 34 w 43"/>
                    <a:gd name="T1" fmla="*/ 35 h 43"/>
                    <a:gd name="T2" fmla="*/ 34 w 43"/>
                    <a:gd name="T3" fmla="*/ 35 h 43"/>
                    <a:gd name="T4" fmla="*/ 34 w 43"/>
                    <a:gd name="T5" fmla="*/ 35 h 43"/>
                    <a:gd name="T6" fmla="*/ 34 w 43"/>
                    <a:gd name="T7" fmla="*/ 35 h 43"/>
                    <a:gd name="T8" fmla="*/ 34 w 43"/>
                    <a:gd name="T9" fmla="*/ 35 h 43"/>
                    <a:gd name="T10" fmla="*/ 34 w 43"/>
                    <a:gd name="T11" fmla="*/ 12 h 43"/>
                    <a:gd name="T12" fmla="*/ 0 w 43"/>
                    <a:gd name="T13" fmla="*/ 1 h 43"/>
                    <a:gd name="T14" fmla="*/ 0 w 43"/>
                    <a:gd name="T15" fmla="*/ 1 h 43"/>
                    <a:gd name="T16" fmla="*/ 0 w 43"/>
                    <a:gd name="T17" fmla="*/ 1 h 43"/>
                    <a:gd name="T18" fmla="*/ 0 w 43"/>
                    <a:gd name="T19" fmla="*/ 1 h 43"/>
                    <a:gd name="T20" fmla="*/ 0 w 43"/>
                    <a:gd name="T21" fmla="*/ 1 h 43"/>
                    <a:gd name="T22" fmla="*/ 12 w 43"/>
                    <a:gd name="T23" fmla="*/ 35 h 43"/>
                    <a:gd name="T24" fmla="*/ 34 w 43"/>
                    <a:gd name="T25"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34" y="35"/>
                      </a:moveTo>
                      <a:cubicBezTo>
                        <a:pt x="34" y="35"/>
                        <a:pt x="34" y="35"/>
                        <a:pt x="34" y="35"/>
                      </a:cubicBezTo>
                      <a:cubicBezTo>
                        <a:pt x="34" y="35"/>
                        <a:pt x="34" y="35"/>
                        <a:pt x="34" y="35"/>
                      </a:cubicBezTo>
                      <a:cubicBezTo>
                        <a:pt x="34" y="35"/>
                        <a:pt x="34" y="35"/>
                        <a:pt x="34" y="35"/>
                      </a:cubicBezTo>
                      <a:cubicBezTo>
                        <a:pt x="34" y="35"/>
                        <a:pt x="34" y="35"/>
                        <a:pt x="34" y="35"/>
                      </a:cubicBezTo>
                      <a:cubicBezTo>
                        <a:pt x="39" y="30"/>
                        <a:pt x="43" y="21"/>
                        <a:pt x="34" y="12"/>
                      </a:cubicBezTo>
                      <a:cubicBezTo>
                        <a:pt x="22" y="0"/>
                        <a:pt x="2" y="0"/>
                        <a:pt x="0" y="1"/>
                      </a:cubicBezTo>
                      <a:cubicBezTo>
                        <a:pt x="0" y="1"/>
                        <a:pt x="0" y="1"/>
                        <a:pt x="0" y="1"/>
                      </a:cubicBezTo>
                      <a:cubicBezTo>
                        <a:pt x="0" y="1"/>
                        <a:pt x="0" y="1"/>
                        <a:pt x="0" y="1"/>
                      </a:cubicBezTo>
                      <a:cubicBezTo>
                        <a:pt x="0" y="1"/>
                        <a:pt x="0" y="1"/>
                        <a:pt x="0" y="1"/>
                      </a:cubicBezTo>
                      <a:cubicBezTo>
                        <a:pt x="0" y="1"/>
                        <a:pt x="0" y="1"/>
                        <a:pt x="0" y="1"/>
                      </a:cubicBezTo>
                      <a:cubicBezTo>
                        <a:pt x="0" y="3"/>
                        <a:pt x="0" y="23"/>
                        <a:pt x="12" y="35"/>
                      </a:cubicBezTo>
                      <a:cubicBezTo>
                        <a:pt x="20" y="43"/>
                        <a:pt x="29" y="40"/>
                        <a:pt x="34" y="35"/>
                      </a:cubicBezTo>
                      <a:close/>
                    </a:path>
                  </a:pathLst>
                </a:custGeom>
                <a:grpFill/>
                <a:ln>
                  <a:noFill/>
                </a:ln>
                <a:extLst>
                  <a:ext uri="{91240B29-F687-4f45-9708-019B960494DF}">
                    <a14:hiddenLine xmlns="" xmlns:lc="http://schemas.openxmlformats.org/drawingml/2006/lockedCanva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nchor="ctr"/>
                <a:lstStyle/>
                <a:p>
                  <a:pPr algn="ctr"/>
                  <a:endParaRPr>
                    <a:cs typeface="+mn-ea"/>
                    <a:sym typeface="+mn-lt"/>
                  </a:endParaRPr>
                </a:p>
              </p:txBody>
            </p:sp>
          </p:grpSp>
          <p:sp>
            <p:nvSpPr>
              <p:cNvPr id="37" name="矩形 36">
                <a:extLst>
                  <a:ext uri="{FF2B5EF4-FFF2-40B4-BE49-F238E27FC236}">
                    <a16:creationId xmlns:a16="http://schemas.microsoft.com/office/drawing/2014/main" id="{48C5BC16-6ED6-4AE6-AB5C-AFD96EF33518}"/>
                  </a:ext>
                </a:extLst>
              </p:cNvPr>
              <p:cNvSpPr/>
              <p:nvPr/>
            </p:nvSpPr>
            <p:spPr>
              <a:xfrm>
                <a:off x="542929" y="3862923"/>
                <a:ext cx="1094041" cy="1094041"/>
              </a:xfrm>
              <a:prstGeom prst="rect">
                <a:avLst/>
              </a:prstGeom>
              <a:solidFill>
                <a:schemeClr val="accent3">
                  <a:lumMod val="100000"/>
                </a:schemeClr>
              </a:solidFill>
              <a:ln>
                <a:noFill/>
              </a:ln>
              <a:effectLst>
                <a:outerShdw blurRad="63500" dist="12700" dir="2700000" algn="tl" rotWithShape="0">
                  <a:schemeClr val="accent3">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任意多边形: 形状 74">
                <a:extLst>
                  <a:ext uri="{FF2B5EF4-FFF2-40B4-BE49-F238E27FC236}">
                    <a16:creationId xmlns:a16="http://schemas.microsoft.com/office/drawing/2014/main" id="{40BA9BAB-E69B-40CA-A118-6375D4F6C017}"/>
                  </a:ext>
                </a:extLst>
              </p:cNvPr>
              <p:cNvSpPr>
                <a:spLocks/>
              </p:cNvSpPr>
              <p:nvPr/>
            </p:nvSpPr>
            <p:spPr bwMode="auto">
              <a:xfrm>
                <a:off x="792888" y="4138168"/>
                <a:ext cx="642914" cy="591598"/>
              </a:xfrm>
              <a:custGeom>
                <a:avLst/>
                <a:gdLst>
                  <a:gd name="connsiteX0" fmla="*/ 109769 w 338138"/>
                  <a:gd name="connsiteY0" fmla="*/ 93663 h 311150"/>
                  <a:gd name="connsiteX1" fmla="*/ 66326 w 338138"/>
                  <a:gd name="connsiteY1" fmla="*/ 122847 h 311150"/>
                  <a:gd name="connsiteX2" fmla="*/ 53161 w 338138"/>
                  <a:gd name="connsiteY2" fmla="*/ 120194 h 311150"/>
                  <a:gd name="connsiteX3" fmla="*/ 51845 w 338138"/>
                  <a:gd name="connsiteY3" fmla="*/ 121521 h 311150"/>
                  <a:gd name="connsiteX4" fmla="*/ 50528 w 338138"/>
                  <a:gd name="connsiteY4" fmla="*/ 132133 h 311150"/>
                  <a:gd name="connsiteX5" fmla="*/ 58427 w 338138"/>
                  <a:gd name="connsiteY5" fmla="*/ 141419 h 311150"/>
                  <a:gd name="connsiteX6" fmla="*/ 62377 w 338138"/>
                  <a:gd name="connsiteY6" fmla="*/ 145399 h 311150"/>
                  <a:gd name="connsiteX7" fmla="*/ 103187 w 338138"/>
                  <a:gd name="connsiteY7" fmla="*/ 190501 h 311150"/>
                  <a:gd name="connsiteX8" fmla="*/ 143997 w 338138"/>
                  <a:gd name="connsiteY8" fmla="*/ 145399 h 311150"/>
                  <a:gd name="connsiteX9" fmla="*/ 147947 w 338138"/>
                  <a:gd name="connsiteY9" fmla="*/ 141419 h 311150"/>
                  <a:gd name="connsiteX10" fmla="*/ 155845 w 338138"/>
                  <a:gd name="connsiteY10" fmla="*/ 132133 h 311150"/>
                  <a:gd name="connsiteX11" fmla="*/ 154529 w 338138"/>
                  <a:gd name="connsiteY11" fmla="*/ 121521 h 311150"/>
                  <a:gd name="connsiteX12" fmla="*/ 153212 w 338138"/>
                  <a:gd name="connsiteY12" fmla="*/ 120194 h 311150"/>
                  <a:gd name="connsiteX13" fmla="*/ 151896 w 338138"/>
                  <a:gd name="connsiteY13" fmla="*/ 120194 h 311150"/>
                  <a:gd name="connsiteX14" fmla="*/ 147947 w 338138"/>
                  <a:gd name="connsiteY14" fmla="*/ 125500 h 311150"/>
                  <a:gd name="connsiteX15" fmla="*/ 143997 w 338138"/>
                  <a:gd name="connsiteY15" fmla="*/ 128153 h 311150"/>
                  <a:gd name="connsiteX16" fmla="*/ 140048 w 338138"/>
                  <a:gd name="connsiteY16" fmla="*/ 129480 h 311150"/>
                  <a:gd name="connsiteX17" fmla="*/ 136098 w 338138"/>
                  <a:gd name="connsiteY17" fmla="*/ 126827 h 311150"/>
                  <a:gd name="connsiteX18" fmla="*/ 134782 w 338138"/>
                  <a:gd name="connsiteY18" fmla="*/ 122847 h 311150"/>
                  <a:gd name="connsiteX19" fmla="*/ 122934 w 338138"/>
                  <a:gd name="connsiteY19" fmla="*/ 102949 h 311150"/>
                  <a:gd name="connsiteX20" fmla="*/ 109769 w 338138"/>
                  <a:gd name="connsiteY20" fmla="*/ 93663 h 311150"/>
                  <a:gd name="connsiteX21" fmla="*/ 269081 w 338138"/>
                  <a:gd name="connsiteY21" fmla="*/ 79375 h 311150"/>
                  <a:gd name="connsiteX22" fmla="*/ 279400 w 338138"/>
                  <a:gd name="connsiteY22" fmla="*/ 90488 h 311150"/>
                  <a:gd name="connsiteX23" fmla="*/ 269081 w 338138"/>
                  <a:gd name="connsiteY23" fmla="*/ 101601 h 311150"/>
                  <a:gd name="connsiteX24" fmla="*/ 258762 w 338138"/>
                  <a:gd name="connsiteY24" fmla="*/ 90488 h 311150"/>
                  <a:gd name="connsiteX25" fmla="*/ 269081 w 338138"/>
                  <a:gd name="connsiteY25" fmla="*/ 79375 h 311150"/>
                  <a:gd name="connsiteX26" fmla="*/ 234950 w 338138"/>
                  <a:gd name="connsiteY26" fmla="*/ 79375 h 311150"/>
                  <a:gd name="connsiteX27" fmla="*/ 246063 w 338138"/>
                  <a:gd name="connsiteY27" fmla="*/ 90488 h 311150"/>
                  <a:gd name="connsiteX28" fmla="*/ 234950 w 338138"/>
                  <a:gd name="connsiteY28" fmla="*/ 101601 h 311150"/>
                  <a:gd name="connsiteX29" fmla="*/ 223837 w 338138"/>
                  <a:gd name="connsiteY29" fmla="*/ 90488 h 311150"/>
                  <a:gd name="connsiteX30" fmla="*/ 234950 w 338138"/>
                  <a:gd name="connsiteY30" fmla="*/ 79375 h 311150"/>
                  <a:gd name="connsiteX31" fmla="*/ 199231 w 338138"/>
                  <a:gd name="connsiteY31" fmla="*/ 79375 h 311150"/>
                  <a:gd name="connsiteX32" fmla="*/ 209550 w 338138"/>
                  <a:gd name="connsiteY32" fmla="*/ 90488 h 311150"/>
                  <a:gd name="connsiteX33" fmla="*/ 199231 w 338138"/>
                  <a:gd name="connsiteY33" fmla="*/ 101601 h 311150"/>
                  <a:gd name="connsiteX34" fmla="*/ 188912 w 338138"/>
                  <a:gd name="connsiteY34" fmla="*/ 90488 h 311150"/>
                  <a:gd name="connsiteX35" fmla="*/ 199231 w 338138"/>
                  <a:gd name="connsiteY35" fmla="*/ 79375 h 311150"/>
                  <a:gd name="connsiteX36" fmla="*/ 235223 w 338138"/>
                  <a:gd name="connsiteY36" fmla="*/ 19050 h 311150"/>
                  <a:gd name="connsiteX37" fmla="*/ 152400 w 338138"/>
                  <a:gd name="connsiteY37" fmla="*/ 72796 h 311150"/>
                  <a:gd name="connsiteX38" fmla="*/ 178693 w 338138"/>
                  <a:gd name="connsiteY38" fmla="*/ 139652 h 311150"/>
                  <a:gd name="connsiteX39" fmla="*/ 178693 w 338138"/>
                  <a:gd name="connsiteY39" fmla="*/ 147518 h 311150"/>
                  <a:gd name="connsiteX40" fmla="*/ 229964 w 338138"/>
                  <a:gd name="connsiteY40" fmla="*/ 164559 h 311150"/>
                  <a:gd name="connsiteX41" fmla="*/ 237852 w 338138"/>
                  <a:gd name="connsiteY41" fmla="*/ 173736 h 311150"/>
                  <a:gd name="connsiteX42" fmla="*/ 237852 w 338138"/>
                  <a:gd name="connsiteY42" fmla="*/ 192088 h 311150"/>
                  <a:gd name="connsiteX43" fmla="*/ 269404 w 338138"/>
                  <a:gd name="connsiteY43" fmla="*/ 159316 h 311150"/>
                  <a:gd name="connsiteX44" fmla="*/ 272033 w 338138"/>
                  <a:gd name="connsiteY44" fmla="*/ 158005 h 311150"/>
                  <a:gd name="connsiteX45" fmla="*/ 320675 w 338138"/>
                  <a:gd name="connsiteY45" fmla="*/ 91149 h 311150"/>
                  <a:gd name="connsiteX46" fmla="*/ 235223 w 338138"/>
                  <a:gd name="connsiteY46" fmla="*/ 19050 h 311150"/>
                  <a:gd name="connsiteX47" fmla="*/ 235111 w 338138"/>
                  <a:gd name="connsiteY47" fmla="*/ 0 h 311150"/>
                  <a:gd name="connsiteX48" fmla="*/ 338138 w 338138"/>
                  <a:gd name="connsiteY48" fmla="*/ 90972 h 311150"/>
                  <a:gd name="connsiteX49" fmla="*/ 320967 w 338138"/>
                  <a:gd name="connsiteY49" fmla="*/ 141072 h 311150"/>
                  <a:gd name="connsiteX50" fmla="*/ 280021 w 338138"/>
                  <a:gd name="connsiteY50" fmla="*/ 172715 h 311150"/>
                  <a:gd name="connsiteX51" fmla="*/ 235111 w 338138"/>
                  <a:gd name="connsiteY51" fmla="*/ 220178 h 311150"/>
                  <a:gd name="connsiteX52" fmla="*/ 228507 w 338138"/>
                  <a:gd name="connsiteY52" fmla="*/ 222815 h 311150"/>
                  <a:gd name="connsiteX53" fmla="*/ 225865 w 338138"/>
                  <a:gd name="connsiteY53" fmla="*/ 222815 h 311150"/>
                  <a:gd name="connsiteX54" fmla="*/ 220582 w 338138"/>
                  <a:gd name="connsiteY54" fmla="*/ 214905 h 311150"/>
                  <a:gd name="connsiteX55" fmla="*/ 220582 w 338138"/>
                  <a:gd name="connsiteY55" fmla="*/ 181944 h 311150"/>
                  <a:gd name="connsiteX56" fmla="*/ 178315 w 338138"/>
                  <a:gd name="connsiteY56" fmla="*/ 167441 h 311150"/>
                  <a:gd name="connsiteX57" fmla="*/ 178315 w 338138"/>
                  <a:gd name="connsiteY57" fmla="*/ 168760 h 311150"/>
                  <a:gd name="connsiteX58" fmla="*/ 184919 w 338138"/>
                  <a:gd name="connsiteY58" fmla="*/ 191173 h 311150"/>
                  <a:gd name="connsiteX59" fmla="*/ 186240 w 338138"/>
                  <a:gd name="connsiteY59" fmla="*/ 195128 h 311150"/>
                  <a:gd name="connsiteX60" fmla="*/ 184919 w 338138"/>
                  <a:gd name="connsiteY60" fmla="*/ 200402 h 311150"/>
                  <a:gd name="connsiteX61" fmla="*/ 163785 w 338138"/>
                  <a:gd name="connsiteY61" fmla="*/ 204357 h 311150"/>
                  <a:gd name="connsiteX62" fmla="*/ 157181 w 338138"/>
                  <a:gd name="connsiteY62" fmla="*/ 204357 h 311150"/>
                  <a:gd name="connsiteX63" fmla="*/ 206053 w 338138"/>
                  <a:gd name="connsiteY63" fmla="*/ 265005 h 311150"/>
                  <a:gd name="connsiteX64" fmla="*/ 206053 w 338138"/>
                  <a:gd name="connsiteY64" fmla="*/ 305877 h 311150"/>
                  <a:gd name="connsiteX65" fmla="*/ 200769 w 338138"/>
                  <a:gd name="connsiteY65" fmla="*/ 311150 h 311150"/>
                  <a:gd name="connsiteX66" fmla="*/ 5283 w 338138"/>
                  <a:gd name="connsiteY66" fmla="*/ 311150 h 311150"/>
                  <a:gd name="connsiteX67" fmla="*/ 0 w 338138"/>
                  <a:gd name="connsiteY67" fmla="*/ 305877 h 311150"/>
                  <a:gd name="connsiteX68" fmla="*/ 0 w 338138"/>
                  <a:gd name="connsiteY68" fmla="*/ 265005 h 311150"/>
                  <a:gd name="connsiteX69" fmla="*/ 48871 w 338138"/>
                  <a:gd name="connsiteY69" fmla="*/ 204357 h 311150"/>
                  <a:gd name="connsiteX70" fmla="*/ 42267 w 338138"/>
                  <a:gd name="connsiteY70" fmla="*/ 204357 h 311150"/>
                  <a:gd name="connsiteX71" fmla="*/ 21133 w 338138"/>
                  <a:gd name="connsiteY71" fmla="*/ 200402 h 311150"/>
                  <a:gd name="connsiteX72" fmla="*/ 19813 w 338138"/>
                  <a:gd name="connsiteY72" fmla="*/ 195128 h 311150"/>
                  <a:gd name="connsiteX73" fmla="*/ 21133 w 338138"/>
                  <a:gd name="connsiteY73" fmla="*/ 191173 h 311150"/>
                  <a:gd name="connsiteX74" fmla="*/ 27738 w 338138"/>
                  <a:gd name="connsiteY74" fmla="*/ 168760 h 311150"/>
                  <a:gd name="connsiteX75" fmla="*/ 27738 w 338138"/>
                  <a:gd name="connsiteY75" fmla="*/ 139754 h 311150"/>
                  <a:gd name="connsiteX76" fmla="*/ 101705 w 338138"/>
                  <a:gd name="connsiteY76" fmla="*/ 48782 h 311150"/>
                  <a:gd name="connsiteX77" fmla="*/ 104347 w 338138"/>
                  <a:gd name="connsiteY77" fmla="*/ 48782 h 311150"/>
                  <a:gd name="connsiteX78" fmla="*/ 137368 w 338138"/>
                  <a:gd name="connsiteY78" fmla="*/ 59329 h 311150"/>
                  <a:gd name="connsiteX79" fmla="*/ 235111 w 338138"/>
                  <a:gd name="connsiteY79" fmla="*/ 0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11150">
                    <a:moveTo>
                      <a:pt x="109769" y="93663"/>
                    </a:moveTo>
                    <a:cubicBezTo>
                      <a:pt x="107136" y="97643"/>
                      <a:pt x="91339" y="122847"/>
                      <a:pt x="66326" y="122847"/>
                    </a:cubicBezTo>
                    <a:cubicBezTo>
                      <a:pt x="61060" y="122847"/>
                      <a:pt x="57111" y="121521"/>
                      <a:pt x="53161" y="120194"/>
                    </a:cubicBezTo>
                    <a:cubicBezTo>
                      <a:pt x="51845" y="120194"/>
                      <a:pt x="51845" y="121521"/>
                      <a:pt x="51845" y="121521"/>
                    </a:cubicBezTo>
                    <a:cubicBezTo>
                      <a:pt x="49212" y="124174"/>
                      <a:pt x="49212" y="128153"/>
                      <a:pt x="50528" y="132133"/>
                    </a:cubicBezTo>
                    <a:cubicBezTo>
                      <a:pt x="51845" y="137439"/>
                      <a:pt x="55794" y="140092"/>
                      <a:pt x="58427" y="141419"/>
                    </a:cubicBezTo>
                    <a:cubicBezTo>
                      <a:pt x="59744" y="141419"/>
                      <a:pt x="62377" y="142746"/>
                      <a:pt x="62377" y="145399"/>
                    </a:cubicBezTo>
                    <a:cubicBezTo>
                      <a:pt x="68959" y="167950"/>
                      <a:pt x="84756" y="190501"/>
                      <a:pt x="103187" y="190501"/>
                    </a:cubicBezTo>
                    <a:cubicBezTo>
                      <a:pt x="121617" y="190501"/>
                      <a:pt x="137415" y="167950"/>
                      <a:pt x="143997" y="145399"/>
                    </a:cubicBezTo>
                    <a:cubicBezTo>
                      <a:pt x="143997" y="142746"/>
                      <a:pt x="146630" y="141419"/>
                      <a:pt x="147947" y="141419"/>
                    </a:cubicBezTo>
                    <a:cubicBezTo>
                      <a:pt x="150580" y="141419"/>
                      <a:pt x="154529" y="137439"/>
                      <a:pt x="155845" y="132133"/>
                    </a:cubicBezTo>
                    <a:cubicBezTo>
                      <a:pt x="157162" y="128153"/>
                      <a:pt x="157162" y="124174"/>
                      <a:pt x="154529" y="121521"/>
                    </a:cubicBezTo>
                    <a:cubicBezTo>
                      <a:pt x="154529" y="120194"/>
                      <a:pt x="153212" y="120194"/>
                      <a:pt x="153212" y="120194"/>
                    </a:cubicBezTo>
                    <a:cubicBezTo>
                      <a:pt x="153212" y="120194"/>
                      <a:pt x="153212" y="120194"/>
                      <a:pt x="151896" y="120194"/>
                    </a:cubicBezTo>
                    <a:cubicBezTo>
                      <a:pt x="150580" y="121521"/>
                      <a:pt x="149263" y="124174"/>
                      <a:pt x="147947" y="125500"/>
                    </a:cubicBezTo>
                    <a:cubicBezTo>
                      <a:pt x="146630" y="126827"/>
                      <a:pt x="145314" y="128153"/>
                      <a:pt x="143997" y="128153"/>
                    </a:cubicBezTo>
                    <a:cubicBezTo>
                      <a:pt x="142681" y="129480"/>
                      <a:pt x="141364" y="129480"/>
                      <a:pt x="140048" y="129480"/>
                    </a:cubicBezTo>
                    <a:cubicBezTo>
                      <a:pt x="138731" y="129480"/>
                      <a:pt x="137415" y="128153"/>
                      <a:pt x="136098" y="126827"/>
                    </a:cubicBezTo>
                    <a:cubicBezTo>
                      <a:pt x="136098" y="125500"/>
                      <a:pt x="136098" y="124174"/>
                      <a:pt x="134782" y="122847"/>
                    </a:cubicBezTo>
                    <a:cubicBezTo>
                      <a:pt x="133466" y="117541"/>
                      <a:pt x="130833" y="109582"/>
                      <a:pt x="122934" y="102949"/>
                    </a:cubicBezTo>
                    <a:cubicBezTo>
                      <a:pt x="120301" y="98969"/>
                      <a:pt x="115035" y="96316"/>
                      <a:pt x="109769" y="93663"/>
                    </a:cubicBezTo>
                    <a:close/>
                    <a:moveTo>
                      <a:pt x="269081" y="79375"/>
                    </a:moveTo>
                    <a:cubicBezTo>
                      <a:pt x="274780" y="79375"/>
                      <a:pt x="279400" y="84350"/>
                      <a:pt x="279400" y="90488"/>
                    </a:cubicBezTo>
                    <a:cubicBezTo>
                      <a:pt x="279400" y="96626"/>
                      <a:pt x="274780" y="101601"/>
                      <a:pt x="269081" y="101601"/>
                    </a:cubicBezTo>
                    <a:cubicBezTo>
                      <a:pt x="263382" y="101601"/>
                      <a:pt x="258762" y="96626"/>
                      <a:pt x="258762" y="90488"/>
                    </a:cubicBezTo>
                    <a:cubicBezTo>
                      <a:pt x="258762" y="84350"/>
                      <a:pt x="263382" y="79375"/>
                      <a:pt x="269081" y="79375"/>
                    </a:cubicBezTo>
                    <a:close/>
                    <a:moveTo>
                      <a:pt x="234950" y="79375"/>
                    </a:moveTo>
                    <a:cubicBezTo>
                      <a:pt x="241088" y="79375"/>
                      <a:pt x="246063" y="84350"/>
                      <a:pt x="246063" y="90488"/>
                    </a:cubicBezTo>
                    <a:cubicBezTo>
                      <a:pt x="246063" y="96626"/>
                      <a:pt x="241088" y="101601"/>
                      <a:pt x="234950" y="101601"/>
                    </a:cubicBezTo>
                    <a:cubicBezTo>
                      <a:pt x="228812" y="101601"/>
                      <a:pt x="223837" y="96626"/>
                      <a:pt x="223837" y="90488"/>
                    </a:cubicBezTo>
                    <a:cubicBezTo>
                      <a:pt x="223837" y="84350"/>
                      <a:pt x="228812" y="79375"/>
                      <a:pt x="234950" y="79375"/>
                    </a:cubicBezTo>
                    <a:close/>
                    <a:moveTo>
                      <a:pt x="199231" y="79375"/>
                    </a:moveTo>
                    <a:cubicBezTo>
                      <a:pt x="204930" y="79375"/>
                      <a:pt x="209550" y="84350"/>
                      <a:pt x="209550" y="90488"/>
                    </a:cubicBezTo>
                    <a:cubicBezTo>
                      <a:pt x="209550" y="96626"/>
                      <a:pt x="204930" y="101601"/>
                      <a:pt x="199231" y="101601"/>
                    </a:cubicBezTo>
                    <a:cubicBezTo>
                      <a:pt x="193532" y="101601"/>
                      <a:pt x="188912" y="96626"/>
                      <a:pt x="188912" y="90488"/>
                    </a:cubicBezTo>
                    <a:cubicBezTo>
                      <a:pt x="188912" y="84350"/>
                      <a:pt x="193532" y="79375"/>
                      <a:pt x="199231" y="79375"/>
                    </a:cubicBezTo>
                    <a:close/>
                    <a:moveTo>
                      <a:pt x="235223" y="19050"/>
                    </a:moveTo>
                    <a:cubicBezTo>
                      <a:pt x="195783" y="19050"/>
                      <a:pt x="161602" y="41335"/>
                      <a:pt x="152400" y="72796"/>
                    </a:cubicBezTo>
                    <a:cubicBezTo>
                      <a:pt x="165546" y="88528"/>
                      <a:pt x="176064" y="112124"/>
                      <a:pt x="178693" y="139652"/>
                    </a:cubicBezTo>
                    <a:cubicBezTo>
                      <a:pt x="178693" y="142274"/>
                      <a:pt x="178693" y="144896"/>
                      <a:pt x="178693" y="147518"/>
                    </a:cubicBezTo>
                    <a:cubicBezTo>
                      <a:pt x="193154" y="156694"/>
                      <a:pt x="210244" y="163249"/>
                      <a:pt x="229964" y="164559"/>
                    </a:cubicBezTo>
                    <a:cubicBezTo>
                      <a:pt x="233908" y="164559"/>
                      <a:pt x="237852" y="168492"/>
                      <a:pt x="237852" y="173736"/>
                    </a:cubicBezTo>
                    <a:cubicBezTo>
                      <a:pt x="237852" y="173736"/>
                      <a:pt x="237852" y="173736"/>
                      <a:pt x="237852" y="192088"/>
                    </a:cubicBezTo>
                    <a:cubicBezTo>
                      <a:pt x="237852" y="192088"/>
                      <a:pt x="237852" y="192088"/>
                      <a:pt x="269404" y="159316"/>
                    </a:cubicBezTo>
                    <a:cubicBezTo>
                      <a:pt x="269404" y="158005"/>
                      <a:pt x="270718" y="158005"/>
                      <a:pt x="272033" y="158005"/>
                    </a:cubicBezTo>
                    <a:cubicBezTo>
                      <a:pt x="300955" y="144896"/>
                      <a:pt x="320675" y="119989"/>
                      <a:pt x="320675" y="91149"/>
                    </a:cubicBezTo>
                    <a:cubicBezTo>
                      <a:pt x="320675" y="51822"/>
                      <a:pt x="282550" y="19050"/>
                      <a:pt x="235223" y="19050"/>
                    </a:cubicBezTo>
                    <a:close/>
                    <a:moveTo>
                      <a:pt x="235111" y="0"/>
                    </a:moveTo>
                    <a:cubicBezTo>
                      <a:pt x="291908" y="0"/>
                      <a:pt x="338138" y="40871"/>
                      <a:pt x="338138" y="90972"/>
                    </a:cubicBezTo>
                    <a:cubicBezTo>
                      <a:pt x="338138" y="109430"/>
                      <a:pt x="332855" y="126570"/>
                      <a:pt x="320967" y="141072"/>
                    </a:cubicBezTo>
                    <a:cubicBezTo>
                      <a:pt x="311721" y="154257"/>
                      <a:pt x="297192" y="166123"/>
                      <a:pt x="280021" y="172715"/>
                    </a:cubicBezTo>
                    <a:cubicBezTo>
                      <a:pt x="280021" y="172715"/>
                      <a:pt x="280021" y="172715"/>
                      <a:pt x="235111" y="220178"/>
                    </a:cubicBezTo>
                    <a:cubicBezTo>
                      <a:pt x="233791" y="222815"/>
                      <a:pt x="231149" y="222815"/>
                      <a:pt x="228507" y="222815"/>
                    </a:cubicBezTo>
                    <a:cubicBezTo>
                      <a:pt x="228507" y="222815"/>
                      <a:pt x="227186" y="222815"/>
                      <a:pt x="225865" y="222815"/>
                    </a:cubicBezTo>
                    <a:cubicBezTo>
                      <a:pt x="221903" y="221497"/>
                      <a:pt x="220582" y="218860"/>
                      <a:pt x="220582" y="214905"/>
                    </a:cubicBezTo>
                    <a:cubicBezTo>
                      <a:pt x="220582" y="214905"/>
                      <a:pt x="220582" y="214905"/>
                      <a:pt x="220582" y="181944"/>
                    </a:cubicBezTo>
                    <a:cubicBezTo>
                      <a:pt x="204732" y="179307"/>
                      <a:pt x="190202" y="175352"/>
                      <a:pt x="178315" y="167441"/>
                    </a:cubicBezTo>
                    <a:cubicBezTo>
                      <a:pt x="178315" y="168760"/>
                      <a:pt x="178315" y="168760"/>
                      <a:pt x="178315" y="168760"/>
                    </a:cubicBezTo>
                    <a:cubicBezTo>
                      <a:pt x="176994" y="181944"/>
                      <a:pt x="176994" y="185899"/>
                      <a:pt x="184919" y="191173"/>
                    </a:cubicBezTo>
                    <a:cubicBezTo>
                      <a:pt x="186240" y="192491"/>
                      <a:pt x="186240" y="193810"/>
                      <a:pt x="186240" y="195128"/>
                    </a:cubicBezTo>
                    <a:cubicBezTo>
                      <a:pt x="186240" y="197765"/>
                      <a:pt x="186240" y="199084"/>
                      <a:pt x="184919" y="200402"/>
                    </a:cubicBezTo>
                    <a:cubicBezTo>
                      <a:pt x="180957" y="203039"/>
                      <a:pt x="173031" y="204357"/>
                      <a:pt x="163785" y="204357"/>
                    </a:cubicBezTo>
                    <a:cubicBezTo>
                      <a:pt x="162465" y="204357"/>
                      <a:pt x="159823" y="204357"/>
                      <a:pt x="157181" y="204357"/>
                    </a:cubicBezTo>
                    <a:cubicBezTo>
                      <a:pt x="173031" y="213586"/>
                      <a:pt x="206053" y="233363"/>
                      <a:pt x="206053" y="265005"/>
                    </a:cubicBezTo>
                    <a:cubicBezTo>
                      <a:pt x="206053" y="265005"/>
                      <a:pt x="206053" y="265005"/>
                      <a:pt x="206053" y="305877"/>
                    </a:cubicBezTo>
                    <a:cubicBezTo>
                      <a:pt x="206053" y="308513"/>
                      <a:pt x="203411" y="311150"/>
                      <a:pt x="200769" y="311150"/>
                    </a:cubicBezTo>
                    <a:cubicBezTo>
                      <a:pt x="200769" y="311150"/>
                      <a:pt x="200769" y="311150"/>
                      <a:pt x="5283" y="311150"/>
                    </a:cubicBezTo>
                    <a:cubicBezTo>
                      <a:pt x="2642" y="311150"/>
                      <a:pt x="0" y="308513"/>
                      <a:pt x="0" y="305877"/>
                    </a:cubicBezTo>
                    <a:cubicBezTo>
                      <a:pt x="0" y="305877"/>
                      <a:pt x="0" y="305877"/>
                      <a:pt x="0" y="265005"/>
                    </a:cubicBezTo>
                    <a:cubicBezTo>
                      <a:pt x="0" y="233363"/>
                      <a:pt x="33021" y="213586"/>
                      <a:pt x="48871" y="204357"/>
                    </a:cubicBezTo>
                    <a:cubicBezTo>
                      <a:pt x="46230" y="204357"/>
                      <a:pt x="44909" y="204357"/>
                      <a:pt x="42267" y="204357"/>
                    </a:cubicBezTo>
                    <a:cubicBezTo>
                      <a:pt x="33021" y="204357"/>
                      <a:pt x="25096" y="203039"/>
                      <a:pt x="21133" y="200402"/>
                    </a:cubicBezTo>
                    <a:cubicBezTo>
                      <a:pt x="19813" y="199084"/>
                      <a:pt x="19813" y="197765"/>
                      <a:pt x="19813" y="195128"/>
                    </a:cubicBezTo>
                    <a:cubicBezTo>
                      <a:pt x="19813" y="193810"/>
                      <a:pt x="19813" y="192491"/>
                      <a:pt x="21133" y="191173"/>
                    </a:cubicBezTo>
                    <a:cubicBezTo>
                      <a:pt x="29059" y="185899"/>
                      <a:pt x="29059" y="181944"/>
                      <a:pt x="27738" y="168760"/>
                    </a:cubicBezTo>
                    <a:cubicBezTo>
                      <a:pt x="27738" y="162167"/>
                      <a:pt x="26417" y="152938"/>
                      <a:pt x="27738" y="139754"/>
                    </a:cubicBezTo>
                    <a:cubicBezTo>
                      <a:pt x="33021" y="87017"/>
                      <a:pt x="63401" y="50100"/>
                      <a:pt x="101705" y="48782"/>
                    </a:cubicBezTo>
                    <a:cubicBezTo>
                      <a:pt x="101705" y="48782"/>
                      <a:pt x="101705" y="48782"/>
                      <a:pt x="104347" y="48782"/>
                    </a:cubicBezTo>
                    <a:cubicBezTo>
                      <a:pt x="116235" y="50100"/>
                      <a:pt x="128122" y="52737"/>
                      <a:pt x="137368" y="59329"/>
                    </a:cubicBezTo>
                    <a:cubicBezTo>
                      <a:pt x="151898" y="25050"/>
                      <a:pt x="190202" y="0"/>
                      <a:pt x="235111" y="0"/>
                    </a:cubicBezTo>
                    <a:close/>
                  </a:path>
                </a:pathLst>
              </a:custGeom>
              <a:solidFill>
                <a:schemeClr val="bg1"/>
              </a:solidFill>
              <a:ln>
                <a:noFill/>
              </a:ln>
            </p:spPr>
            <p:txBody>
              <a:bodyPr anchor="ctr"/>
              <a:lstStyle/>
              <a:p>
                <a:pPr algn="ctr"/>
                <a:endParaRPr>
                  <a:cs typeface="+mn-ea"/>
                  <a:sym typeface="+mn-lt"/>
                </a:endParaRPr>
              </a:p>
            </p:txBody>
          </p:sp>
        </p:grpSp>
        <p:grpSp>
          <p:nvGrpSpPr>
            <p:cNvPr id="7" name="组合 6"/>
            <p:cNvGrpSpPr/>
            <p:nvPr/>
          </p:nvGrpSpPr>
          <p:grpSpPr>
            <a:xfrm>
              <a:off x="1307468" y="2341285"/>
              <a:ext cx="9613068" cy="2180156"/>
              <a:chOff x="1307468" y="2594185"/>
              <a:chExt cx="9613068" cy="2180156"/>
            </a:xfrm>
          </p:grpSpPr>
          <p:grpSp>
            <p:nvGrpSpPr>
              <p:cNvPr id="8" name="组合 7"/>
              <p:cNvGrpSpPr/>
              <p:nvPr/>
            </p:nvGrpSpPr>
            <p:grpSpPr>
              <a:xfrm>
                <a:off x="8170814" y="2594185"/>
                <a:ext cx="2749722" cy="2180156"/>
                <a:chOff x="8170814" y="1881636"/>
                <a:chExt cx="2749722" cy="2180156"/>
              </a:xfrm>
            </p:grpSpPr>
            <p:grpSp>
              <p:nvGrpSpPr>
                <p:cNvPr id="21" name="组合 20"/>
                <p:cNvGrpSpPr/>
                <p:nvPr/>
              </p:nvGrpSpPr>
              <p:grpSpPr>
                <a:xfrm>
                  <a:off x="8170814" y="1881636"/>
                  <a:ext cx="2611177" cy="2180156"/>
                  <a:chOff x="1193500" y="1461157"/>
                  <a:chExt cx="3761195" cy="2180156"/>
                </a:xfrm>
              </p:grpSpPr>
              <p:grpSp>
                <p:nvGrpSpPr>
                  <p:cNvPr id="23" name="组合 22"/>
                  <p:cNvGrpSpPr/>
                  <p:nvPr/>
                </p:nvGrpSpPr>
                <p:grpSpPr>
                  <a:xfrm>
                    <a:off x="1193500" y="1461157"/>
                    <a:ext cx="3761195" cy="856248"/>
                    <a:chOff x="1317257" y="1794395"/>
                    <a:chExt cx="3761195" cy="856248"/>
                  </a:xfrm>
                </p:grpSpPr>
                <p:sp>
                  <p:nvSpPr>
                    <p:cNvPr id="27" name="文本框 111"/>
                    <p:cNvSpPr txBox="1"/>
                    <p:nvPr/>
                  </p:nvSpPr>
                  <p:spPr>
                    <a:xfrm>
                      <a:off x="1317257" y="2142812"/>
                      <a:ext cx="3761195" cy="507831"/>
                    </a:xfrm>
                    <a:prstGeom prst="rect">
                      <a:avLst/>
                    </a:prstGeom>
                    <a:noFill/>
                  </p:spPr>
                  <p:txBody>
                    <a:bodyPr wrap="square" lIns="0" tIns="0" rIns="0" bIns="0">
                      <a:noAutofit/>
                    </a:bodyPr>
                    <a:lstStyle/>
                    <a:p>
                      <a:pPr algn="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8" name="矩形 27"/>
                    <p:cNvSpPr/>
                    <p:nvPr/>
                  </p:nvSpPr>
                  <p:spPr>
                    <a:xfrm>
                      <a:off x="1317257" y="1794395"/>
                      <a:ext cx="3761195" cy="307777"/>
                    </a:xfrm>
                    <a:prstGeom prst="rect">
                      <a:avLst/>
                    </a:prstGeom>
                  </p:spPr>
                  <p:txBody>
                    <a:bodyPr wrap="none" lIns="0" tIns="0" rIns="0" bIns="0">
                      <a:normAutofit/>
                    </a:bodyPr>
                    <a:lstStyle/>
                    <a:p>
                      <a:pPr algn="r"/>
                      <a:r>
                        <a:rPr lang="zh-CN" altLang="en-US" sz="2000" b="1" dirty="0">
                          <a:solidFill>
                            <a:srgbClr val="2980B9"/>
                          </a:solidFill>
                          <a:cs typeface="+mn-ea"/>
                          <a:sym typeface="+mn-lt"/>
                        </a:rPr>
                        <a:t>标题文本预设</a:t>
                      </a:r>
                    </a:p>
                  </p:txBody>
                </p:sp>
              </p:grpSp>
              <p:grpSp>
                <p:nvGrpSpPr>
                  <p:cNvPr id="24" name="组合 23"/>
                  <p:cNvGrpSpPr/>
                  <p:nvPr/>
                </p:nvGrpSpPr>
                <p:grpSpPr>
                  <a:xfrm>
                    <a:off x="1193500" y="2785065"/>
                    <a:ext cx="3761195" cy="856248"/>
                    <a:chOff x="1317257" y="1794395"/>
                    <a:chExt cx="3761195" cy="856248"/>
                  </a:xfrm>
                </p:grpSpPr>
                <p:sp>
                  <p:nvSpPr>
                    <p:cNvPr id="25" name="文本框 109"/>
                    <p:cNvSpPr txBox="1"/>
                    <p:nvPr/>
                  </p:nvSpPr>
                  <p:spPr>
                    <a:xfrm>
                      <a:off x="1317257" y="2142812"/>
                      <a:ext cx="3761195" cy="507831"/>
                    </a:xfrm>
                    <a:prstGeom prst="rect">
                      <a:avLst/>
                    </a:prstGeom>
                    <a:noFill/>
                  </p:spPr>
                  <p:txBody>
                    <a:bodyPr wrap="square" lIns="0" tIns="0" rIns="0" bIns="0">
                      <a:noAutofit/>
                    </a:bodyPr>
                    <a:lstStyle/>
                    <a:p>
                      <a:pPr algn="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6" name="矩形 25"/>
                    <p:cNvSpPr/>
                    <p:nvPr/>
                  </p:nvSpPr>
                  <p:spPr>
                    <a:xfrm>
                      <a:off x="1317257" y="1794395"/>
                      <a:ext cx="3761195" cy="307777"/>
                    </a:xfrm>
                    <a:prstGeom prst="rect">
                      <a:avLst/>
                    </a:prstGeom>
                  </p:spPr>
                  <p:txBody>
                    <a:bodyPr wrap="none" lIns="0" tIns="0" rIns="0" bIns="0">
                      <a:normAutofit/>
                    </a:bodyPr>
                    <a:lstStyle/>
                    <a:p>
                      <a:pPr algn="r"/>
                      <a:r>
                        <a:rPr lang="zh-CN" altLang="en-US" sz="2000" b="1">
                          <a:solidFill>
                            <a:srgbClr val="7BB8E1"/>
                          </a:solidFill>
                          <a:cs typeface="+mn-ea"/>
                          <a:sym typeface="+mn-lt"/>
                        </a:rPr>
                        <a:t>标题文本预设</a:t>
                      </a:r>
                      <a:endParaRPr lang="zh-CN" altLang="en-US" sz="2000" b="1" dirty="0">
                        <a:solidFill>
                          <a:srgbClr val="7BB8E1"/>
                        </a:solidFill>
                        <a:cs typeface="+mn-ea"/>
                        <a:sym typeface="+mn-lt"/>
                      </a:endParaRPr>
                    </a:p>
                  </p:txBody>
                </p:sp>
              </p:grpSp>
            </p:grpSp>
            <p:cxnSp>
              <p:nvCxnSpPr>
                <p:cNvPr id="22" name="直接连接符 21"/>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307468" y="2594185"/>
                <a:ext cx="2713719" cy="2180156"/>
                <a:chOff x="1307468" y="1666808"/>
                <a:chExt cx="2713719" cy="2180156"/>
              </a:xfrm>
            </p:grpSpPr>
            <p:grpSp>
              <p:nvGrpSpPr>
                <p:cNvPr id="13" name="组合 12"/>
                <p:cNvGrpSpPr/>
                <p:nvPr/>
              </p:nvGrpSpPr>
              <p:grpSpPr>
                <a:xfrm>
                  <a:off x="1410010" y="1666808"/>
                  <a:ext cx="2611177" cy="2180156"/>
                  <a:chOff x="1193500" y="1461157"/>
                  <a:chExt cx="3761195" cy="2180156"/>
                </a:xfrm>
              </p:grpSpPr>
              <p:grpSp>
                <p:nvGrpSpPr>
                  <p:cNvPr id="15" name="组合 14"/>
                  <p:cNvGrpSpPr/>
                  <p:nvPr/>
                </p:nvGrpSpPr>
                <p:grpSpPr>
                  <a:xfrm>
                    <a:off x="1193500" y="1461157"/>
                    <a:ext cx="3761195" cy="856248"/>
                    <a:chOff x="1317257" y="1794395"/>
                    <a:chExt cx="3761195" cy="856248"/>
                  </a:xfrm>
                </p:grpSpPr>
                <p:sp>
                  <p:nvSpPr>
                    <p:cNvPr id="19" name="文本框 103"/>
                    <p:cNvSpPr txBox="1"/>
                    <p:nvPr/>
                  </p:nvSpPr>
                  <p:spPr>
                    <a:xfrm>
                      <a:off x="1317257" y="2142812"/>
                      <a:ext cx="3761195" cy="507831"/>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0" name="矩形 19"/>
                    <p:cNvSpPr/>
                    <p:nvPr/>
                  </p:nvSpPr>
                  <p:spPr>
                    <a:xfrm>
                      <a:off x="1317257" y="1794395"/>
                      <a:ext cx="3761195" cy="307777"/>
                    </a:xfrm>
                    <a:prstGeom prst="rect">
                      <a:avLst/>
                    </a:prstGeom>
                  </p:spPr>
                  <p:txBody>
                    <a:bodyPr wrap="none" lIns="0" tIns="0" rIns="0" bIns="0">
                      <a:normAutofit/>
                    </a:bodyPr>
                    <a:lstStyle/>
                    <a:p>
                      <a:r>
                        <a:rPr lang="zh-CN" altLang="en-US" sz="2000" b="1" dirty="0">
                          <a:solidFill>
                            <a:srgbClr val="1F608B"/>
                          </a:solidFill>
                          <a:cs typeface="+mn-ea"/>
                          <a:sym typeface="+mn-lt"/>
                        </a:rPr>
                        <a:t>标题文本预设</a:t>
                      </a:r>
                    </a:p>
                  </p:txBody>
                </p:sp>
              </p:grpSp>
              <p:grpSp>
                <p:nvGrpSpPr>
                  <p:cNvPr id="16" name="组合 15"/>
                  <p:cNvGrpSpPr/>
                  <p:nvPr/>
                </p:nvGrpSpPr>
                <p:grpSpPr>
                  <a:xfrm>
                    <a:off x="1193500" y="2785065"/>
                    <a:ext cx="3761195" cy="856248"/>
                    <a:chOff x="1317257" y="1794395"/>
                    <a:chExt cx="3761195" cy="856248"/>
                  </a:xfrm>
                </p:grpSpPr>
                <p:sp>
                  <p:nvSpPr>
                    <p:cNvPr id="17" name="文本框 101"/>
                    <p:cNvSpPr txBox="1"/>
                    <p:nvPr/>
                  </p:nvSpPr>
                  <p:spPr>
                    <a:xfrm>
                      <a:off x="1317257" y="2142812"/>
                      <a:ext cx="3761195" cy="507831"/>
                    </a:xfrm>
                    <a:prstGeom prst="rect">
                      <a:avLst/>
                    </a:prstGeom>
                    <a:noFill/>
                  </p:spPr>
                  <p:txBody>
                    <a:bodyPr wrap="square" lIns="0" tIns="0" rIns="0" bIns="0">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8" name="矩形 17"/>
                    <p:cNvSpPr/>
                    <p:nvPr/>
                  </p:nvSpPr>
                  <p:spPr>
                    <a:xfrm>
                      <a:off x="1317257" y="1794395"/>
                      <a:ext cx="3761195" cy="307777"/>
                    </a:xfrm>
                    <a:prstGeom prst="rect">
                      <a:avLst/>
                    </a:prstGeom>
                  </p:spPr>
                  <p:txBody>
                    <a:bodyPr wrap="none" lIns="0" tIns="0" rIns="0" bIns="0">
                      <a:normAutofit/>
                    </a:bodyPr>
                    <a:lstStyle/>
                    <a:p>
                      <a:r>
                        <a:rPr lang="zh-CN" altLang="en-US" sz="2000" b="1">
                          <a:solidFill>
                            <a:srgbClr val="4098D4"/>
                          </a:solidFill>
                          <a:cs typeface="+mn-ea"/>
                          <a:sym typeface="+mn-lt"/>
                        </a:rPr>
                        <a:t>标题文本预设</a:t>
                      </a:r>
                    </a:p>
                  </p:txBody>
                </p:sp>
              </p:grpSp>
            </p:grpSp>
            <p:cxnSp>
              <p:nvCxnSpPr>
                <p:cNvPr id="14" name="直接连接符 13"/>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42997488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产品经营</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7ba89de1-f3e2-479c-97c8-095355a8624a">
            <a:extLst>
              <a:ext uri="{FF2B5EF4-FFF2-40B4-BE49-F238E27FC236}">
                <a16:creationId xmlns:a16="http://schemas.microsoft.com/office/drawing/2014/main" id="{77B28C9C-82EF-4BCB-B974-589E9C80A3F9}"/>
              </a:ext>
            </a:extLst>
          </p:cNvPr>
          <p:cNvGrpSpPr>
            <a:grpSpLocks noChangeAspect="1"/>
          </p:cNvGrpSpPr>
          <p:nvPr>
            <p:custDataLst>
              <p:tags r:id="rId2"/>
            </p:custDataLst>
          </p:nvPr>
        </p:nvGrpSpPr>
        <p:grpSpPr>
          <a:xfrm>
            <a:off x="947429" y="1767866"/>
            <a:ext cx="10297144" cy="3898030"/>
            <a:chOff x="947436" y="1767866"/>
            <a:chExt cx="10297144" cy="3898030"/>
          </a:xfrm>
        </p:grpSpPr>
        <p:sp>
          <p:nvSpPr>
            <p:cNvPr id="6" name="矩形: 圆角 1">
              <a:extLst>
                <a:ext uri="{FF2B5EF4-FFF2-40B4-BE49-F238E27FC236}">
                  <a16:creationId xmlns:a16="http://schemas.microsoft.com/office/drawing/2014/main" id="{E51B8020-49C1-4BF2-AA6F-371F66385F89}"/>
                </a:ext>
              </a:extLst>
            </p:cNvPr>
            <p:cNvSpPr/>
            <p:nvPr/>
          </p:nvSpPr>
          <p:spPr>
            <a:xfrm>
              <a:off x="1186945"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7" name="直接连接符 6">
              <a:extLst>
                <a:ext uri="{FF2B5EF4-FFF2-40B4-BE49-F238E27FC236}">
                  <a16:creationId xmlns:a16="http://schemas.microsoft.com/office/drawing/2014/main" id="{F230CDD4-1FC1-4737-9FC6-8AE35E031065}"/>
                </a:ext>
              </a:extLst>
            </p:cNvPr>
            <p:cNvCxnSpPr/>
            <p:nvPr/>
          </p:nvCxnSpPr>
          <p:spPr>
            <a:xfrm flipH="1">
              <a:off x="1222174"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任意多边形: 形状 6">
              <a:extLst>
                <a:ext uri="{FF2B5EF4-FFF2-40B4-BE49-F238E27FC236}">
                  <a16:creationId xmlns:a16="http://schemas.microsoft.com/office/drawing/2014/main" id="{88A623AD-CA13-48E1-9E36-E2855A43D269}"/>
                </a:ext>
              </a:extLst>
            </p:cNvPr>
            <p:cNvSpPr/>
            <p:nvPr/>
          </p:nvSpPr>
          <p:spPr>
            <a:xfrm rot="18914935">
              <a:off x="2072812"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2" name="任意多边形: 形状 7">
              <a:extLst>
                <a:ext uri="{FF2B5EF4-FFF2-40B4-BE49-F238E27FC236}">
                  <a16:creationId xmlns:a16="http://schemas.microsoft.com/office/drawing/2014/main" id="{A12C37F7-94DF-42EF-B194-BCF6D1CB675B}"/>
                </a:ext>
              </a:extLst>
            </p:cNvPr>
            <p:cNvSpPr/>
            <p:nvPr/>
          </p:nvSpPr>
          <p:spPr>
            <a:xfrm rot="2703745">
              <a:off x="2188931"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13" name="直接连接符 12">
              <a:extLst>
                <a:ext uri="{FF2B5EF4-FFF2-40B4-BE49-F238E27FC236}">
                  <a16:creationId xmlns:a16="http://schemas.microsoft.com/office/drawing/2014/main" id="{FF735C6C-3D92-4C31-98A7-5589433919E7}"/>
                </a:ext>
              </a:extLst>
            </p:cNvPr>
            <p:cNvCxnSpPr/>
            <p:nvPr/>
          </p:nvCxnSpPr>
          <p:spPr>
            <a:xfrm flipH="1">
              <a:off x="2315330"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任意多边形: 形状 8">
              <a:extLst>
                <a:ext uri="{FF2B5EF4-FFF2-40B4-BE49-F238E27FC236}">
                  <a16:creationId xmlns:a16="http://schemas.microsoft.com/office/drawing/2014/main" id="{DEBF7485-322F-4AE8-8D08-5BEA92DEAD7D}"/>
                </a:ext>
              </a:extLst>
            </p:cNvPr>
            <p:cNvSpPr>
              <a:spLocks/>
            </p:cNvSpPr>
            <p:nvPr/>
          </p:nvSpPr>
          <p:spPr bwMode="auto">
            <a:xfrm>
              <a:off x="1468680" y="2318293"/>
              <a:ext cx="1425575" cy="1250951"/>
            </a:xfrm>
            <a:custGeom>
              <a:avLst/>
              <a:gdLst>
                <a:gd name="T0" fmla="*/ 680 w 898"/>
                <a:gd name="T1" fmla="*/ 580 h 788"/>
                <a:gd name="T2" fmla="*/ 534 w 898"/>
                <a:gd name="T3" fmla="*/ 500 h 788"/>
                <a:gd name="T4" fmla="*/ 576 w 898"/>
                <a:gd name="T5" fmla="*/ 352 h 788"/>
                <a:gd name="T6" fmla="*/ 610 w 898"/>
                <a:gd name="T7" fmla="*/ 246 h 788"/>
                <a:gd name="T8" fmla="*/ 562 w 898"/>
                <a:gd name="T9" fmla="*/ 216 h 788"/>
                <a:gd name="T10" fmla="*/ 558 w 898"/>
                <a:gd name="T11" fmla="*/ 170 h 788"/>
                <a:gd name="T12" fmla="*/ 556 w 898"/>
                <a:gd name="T13" fmla="*/ 134 h 788"/>
                <a:gd name="T14" fmla="*/ 556 w 898"/>
                <a:gd name="T15" fmla="*/ 100 h 788"/>
                <a:gd name="T16" fmla="*/ 542 w 898"/>
                <a:gd name="T17" fmla="*/ 70 h 788"/>
                <a:gd name="T18" fmla="*/ 528 w 898"/>
                <a:gd name="T19" fmla="*/ 38 h 788"/>
                <a:gd name="T20" fmla="*/ 456 w 898"/>
                <a:gd name="T21" fmla="*/ 2 h 788"/>
                <a:gd name="T22" fmla="*/ 376 w 898"/>
                <a:gd name="T23" fmla="*/ 4 h 788"/>
                <a:gd name="T24" fmla="*/ 324 w 898"/>
                <a:gd name="T25" fmla="*/ 24 h 788"/>
                <a:gd name="T26" fmla="*/ 246 w 898"/>
                <a:gd name="T27" fmla="*/ 92 h 788"/>
                <a:gd name="T28" fmla="*/ 206 w 898"/>
                <a:gd name="T29" fmla="*/ 232 h 788"/>
                <a:gd name="T30" fmla="*/ 224 w 898"/>
                <a:gd name="T31" fmla="*/ 324 h 788"/>
                <a:gd name="T32" fmla="*/ 264 w 898"/>
                <a:gd name="T33" fmla="*/ 418 h 788"/>
                <a:gd name="T34" fmla="*/ 294 w 898"/>
                <a:gd name="T35" fmla="*/ 480 h 788"/>
                <a:gd name="T36" fmla="*/ 214 w 898"/>
                <a:gd name="T37" fmla="*/ 572 h 788"/>
                <a:gd name="T38" fmla="*/ 0 w 898"/>
                <a:gd name="T39" fmla="*/ 788 h 788"/>
                <a:gd name="T40" fmla="*/ 596 w 898"/>
                <a:gd name="T41" fmla="*/ 258 h 788"/>
                <a:gd name="T42" fmla="*/ 578 w 898"/>
                <a:gd name="T43" fmla="*/ 336 h 788"/>
                <a:gd name="T44" fmla="*/ 592 w 898"/>
                <a:gd name="T45" fmla="*/ 258 h 788"/>
                <a:gd name="T46" fmla="*/ 566 w 898"/>
                <a:gd name="T47" fmla="*/ 280 h 788"/>
                <a:gd name="T48" fmla="*/ 544 w 898"/>
                <a:gd name="T49" fmla="*/ 346 h 788"/>
                <a:gd name="T50" fmla="*/ 518 w 898"/>
                <a:gd name="T51" fmla="*/ 288 h 788"/>
                <a:gd name="T52" fmla="*/ 336 w 898"/>
                <a:gd name="T53" fmla="*/ 214 h 788"/>
                <a:gd name="T54" fmla="*/ 342 w 898"/>
                <a:gd name="T55" fmla="*/ 166 h 788"/>
                <a:gd name="T56" fmla="*/ 468 w 898"/>
                <a:gd name="T57" fmla="*/ 158 h 788"/>
                <a:gd name="T58" fmla="*/ 526 w 898"/>
                <a:gd name="T59" fmla="*/ 142 h 788"/>
                <a:gd name="T60" fmla="*/ 530 w 898"/>
                <a:gd name="T61" fmla="*/ 256 h 788"/>
                <a:gd name="T62" fmla="*/ 448 w 898"/>
                <a:gd name="T63" fmla="*/ 268 h 788"/>
                <a:gd name="T64" fmla="*/ 304 w 898"/>
                <a:gd name="T65" fmla="*/ 274 h 788"/>
                <a:gd name="T66" fmla="*/ 352 w 898"/>
                <a:gd name="T67" fmla="*/ 296 h 788"/>
                <a:gd name="T68" fmla="*/ 474 w 898"/>
                <a:gd name="T69" fmla="*/ 284 h 788"/>
                <a:gd name="T70" fmla="*/ 444 w 898"/>
                <a:gd name="T71" fmla="*/ 348 h 788"/>
                <a:gd name="T72" fmla="*/ 366 w 898"/>
                <a:gd name="T73" fmla="*/ 364 h 788"/>
                <a:gd name="T74" fmla="*/ 242 w 898"/>
                <a:gd name="T75" fmla="*/ 348 h 788"/>
                <a:gd name="T76" fmla="*/ 232 w 898"/>
                <a:gd name="T77" fmla="*/ 282 h 788"/>
                <a:gd name="T78" fmla="*/ 284 w 898"/>
                <a:gd name="T79" fmla="*/ 290 h 788"/>
                <a:gd name="T80" fmla="*/ 340 w 898"/>
                <a:gd name="T81" fmla="*/ 304 h 788"/>
                <a:gd name="T82" fmla="*/ 362 w 898"/>
                <a:gd name="T83" fmla="*/ 376 h 788"/>
                <a:gd name="T84" fmla="*/ 446 w 898"/>
                <a:gd name="T85" fmla="*/ 362 h 788"/>
                <a:gd name="T86" fmla="*/ 488 w 898"/>
                <a:gd name="T87" fmla="*/ 294 h 788"/>
                <a:gd name="T88" fmla="*/ 522 w 898"/>
                <a:gd name="T89" fmla="*/ 348 h 788"/>
                <a:gd name="T90" fmla="*/ 560 w 898"/>
                <a:gd name="T91" fmla="*/ 356 h 788"/>
                <a:gd name="T92" fmla="*/ 522 w 898"/>
                <a:gd name="T93" fmla="*/ 518 h 788"/>
                <a:gd name="T94" fmla="*/ 414 w 898"/>
                <a:gd name="T95" fmla="*/ 506 h 788"/>
                <a:gd name="T96" fmla="*/ 316 w 898"/>
                <a:gd name="T97" fmla="*/ 416 h 788"/>
                <a:gd name="T98" fmla="*/ 278 w 898"/>
                <a:gd name="T99" fmla="*/ 372 h 788"/>
                <a:gd name="T100" fmla="*/ 408 w 898"/>
                <a:gd name="T101" fmla="*/ 758 h 788"/>
                <a:gd name="T102" fmla="*/ 274 w 898"/>
                <a:gd name="T103" fmla="*/ 622 h 788"/>
                <a:gd name="T104" fmla="*/ 300 w 898"/>
                <a:gd name="T105" fmla="*/ 494 h 788"/>
                <a:gd name="T106" fmla="*/ 298 w 898"/>
                <a:gd name="T107" fmla="*/ 372 h 788"/>
                <a:gd name="T108" fmla="*/ 390 w 898"/>
                <a:gd name="T109" fmla="*/ 500 h 788"/>
                <a:gd name="T110" fmla="*/ 508 w 898"/>
                <a:gd name="T111" fmla="*/ 530 h 788"/>
                <a:gd name="T112" fmla="*/ 534 w 898"/>
                <a:gd name="T113" fmla="*/ 606 h 788"/>
                <a:gd name="T114" fmla="*/ 432 w 898"/>
                <a:gd name="T115" fmla="*/ 74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98" h="788">
                  <a:moveTo>
                    <a:pt x="856" y="660"/>
                  </a:moveTo>
                  <a:lnTo>
                    <a:pt x="856" y="660"/>
                  </a:lnTo>
                  <a:lnTo>
                    <a:pt x="846" y="650"/>
                  </a:lnTo>
                  <a:lnTo>
                    <a:pt x="834" y="640"/>
                  </a:lnTo>
                  <a:lnTo>
                    <a:pt x="808" y="624"/>
                  </a:lnTo>
                  <a:lnTo>
                    <a:pt x="780" y="612"/>
                  </a:lnTo>
                  <a:lnTo>
                    <a:pt x="752" y="600"/>
                  </a:lnTo>
                  <a:lnTo>
                    <a:pt x="706" y="586"/>
                  </a:lnTo>
                  <a:lnTo>
                    <a:pt x="680" y="580"/>
                  </a:lnTo>
                  <a:lnTo>
                    <a:pt x="680" y="580"/>
                  </a:lnTo>
                  <a:lnTo>
                    <a:pt x="660" y="572"/>
                  </a:lnTo>
                  <a:lnTo>
                    <a:pt x="630" y="562"/>
                  </a:lnTo>
                  <a:lnTo>
                    <a:pt x="598" y="550"/>
                  </a:lnTo>
                  <a:lnTo>
                    <a:pt x="586" y="546"/>
                  </a:lnTo>
                  <a:lnTo>
                    <a:pt x="578" y="540"/>
                  </a:lnTo>
                  <a:lnTo>
                    <a:pt x="578" y="540"/>
                  </a:lnTo>
                  <a:lnTo>
                    <a:pt x="556" y="520"/>
                  </a:lnTo>
                  <a:lnTo>
                    <a:pt x="534" y="500"/>
                  </a:lnTo>
                  <a:lnTo>
                    <a:pt x="534" y="500"/>
                  </a:lnTo>
                  <a:lnTo>
                    <a:pt x="542" y="468"/>
                  </a:lnTo>
                  <a:lnTo>
                    <a:pt x="542" y="468"/>
                  </a:lnTo>
                  <a:lnTo>
                    <a:pt x="554" y="414"/>
                  </a:lnTo>
                  <a:lnTo>
                    <a:pt x="554" y="414"/>
                  </a:lnTo>
                  <a:lnTo>
                    <a:pt x="560" y="392"/>
                  </a:lnTo>
                  <a:lnTo>
                    <a:pt x="566" y="354"/>
                  </a:lnTo>
                  <a:lnTo>
                    <a:pt x="566" y="354"/>
                  </a:lnTo>
                  <a:lnTo>
                    <a:pt x="576" y="352"/>
                  </a:lnTo>
                  <a:lnTo>
                    <a:pt x="584" y="346"/>
                  </a:lnTo>
                  <a:lnTo>
                    <a:pt x="590" y="340"/>
                  </a:lnTo>
                  <a:lnTo>
                    <a:pt x="594" y="332"/>
                  </a:lnTo>
                  <a:lnTo>
                    <a:pt x="594" y="332"/>
                  </a:lnTo>
                  <a:lnTo>
                    <a:pt x="598" y="318"/>
                  </a:lnTo>
                  <a:lnTo>
                    <a:pt x="600" y="300"/>
                  </a:lnTo>
                  <a:lnTo>
                    <a:pt x="604" y="276"/>
                  </a:lnTo>
                  <a:lnTo>
                    <a:pt x="608" y="268"/>
                  </a:lnTo>
                  <a:lnTo>
                    <a:pt x="610" y="246"/>
                  </a:lnTo>
                  <a:lnTo>
                    <a:pt x="604" y="246"/>
                  </a:lnTo>
                  <a:lnTo>
                    <a:pt x="604" y="246"/>
                  </a:lnTo>
                  <a:lnTo>
                    <a:pt x="592" y="244"/>
                  </a:lnTo>
                  <a:lnTo>
                    <a:pt x="592" y="244"/>
                  </a:lnTo>
                  <a:lnTo>
                    <a:pt x="566" y="246"/>
                  </a:lnTo>
                  <a:lnTo>
                    <a:pt x="566" y="246"/>
                  </a:lnTo>
                  <a:lnTo>
                    <a:pt x="562" y="226"/>
                  </a:lnTo>
                  <a:lnTo>
                    <a:pt x="562" y="226"/>
                  </a:lnTo>
                  <a:lnTo>
                    <a:pt x="562" y="216"/>
                  </a:lnTo>
                  <a:lnTo>
                    <a:pt x="566" y="208"/>
                  </a:lnTo>
                  <a:lnTo>
                    <a:pt x="566" y="208"/>
                  </a:lnTo>
                  <a:lnTo>
                    <a:pt x="568" y="202"/>
                  </a:lnTo>
                  <a:lnTo>
                    <a:pt x="570" y="196"/>
                  </a:lnTo>
                  <a:lnTo>
                    <a:pt x="568" y="188"/>
                  </a:lnTo>
                  <a:lnTo>
                    <a:pt x="566" y="182"/>
                  </a:lnTo>
                  <a:lnTo>
                    <a:pt x="566" y="182"/>
                  </a:lnTo>
                  <a:lnTo>
                    <a:pt x="560" y="174"/>
                  </a:lnTo>
                  <a:lnTo>
                    <a:pt x="558" y="170"/>
                  </a:lnTo>
                  <a:lnTo>
                    <a:pt x="558" y="166"/>
                  </a:lnTo>
                  <a:lnTo>
                    <a:pt x="558" y="166"/>
                  </a:lnTo>
                  <a:lnTo>
                    <a:pt x="562" y="152"/>
                  </a:lnTo>
                  <a:lnTo>
                    <a:pt x="562" y="152"/>
                  </a:lnTo>
                  <a:lnTo>
                    <a:pt x="564" y="146"/>
                  </a:lnTo>
                  <a:lnTo>
                    <a:pt x="562" y="142"/>
                  </a:lnTo>
                  <a:lnTo>
                    <a:pt x="560" y="138"/>
                  </a:lnTo>
                  <a:lnTo>
                    <a:pt x="560" y="138"/>
                  </a:lnTo>
                  <a:lnTo>
                    <a:pt x="556" y="134"/>
                  </a:lnTo>
                  <a:lnTo>
                    <a:pt x="550" y="130"/>
                  </a:lnTo>
                  <a:lnTo>
                    <a:pt x="548" y="128"/>
                  </a:lnTo>
                  <a:lnTo>
                    <a:pt x="548" y="126"/>
                  </a:lnTo>
                  <a:lnTo>
                    <a:pt x="550" y="124"/>
                  </a:lnTo>
                  <a:lnTo>
                    <a:pt x="550" y="124"/>
                  </a:lnTo>
                  <a:lnTo>
                    <a:pt x="552" y="122"/>
                  </a:lnTo>
                  <a:lnTo>
                    <a:pt x="554" y="118"/>
                  </a:lnTo>
                  <a:lnTo>
                    <a:pt x="558" y="108"/>
                  </a:lnTo>
                  <a:lnTo>
                    <a:pt x="556" y="100"/>
                  </a:lnTo>
                  <a:lnTo>
                    <a:pt x="556" y="96"/>
                  </a:lnTo>
                  <a:lnTo>
                    <a:pt x="552" y="94"/>
                  </a:lnTo>
                  <a:lnTo>
                    <a:pt x="552" y="94"/>
                  </a:lnTo>
                  <a:lnTo>
                    <a:pt x="544" y="88"/>
                  </a:lnTo>
                  <a:lnTo>
                    <a:pt x="544" y="88"/>
                  </a:lnTo>
                  <a:lnTo>
                    <a:pt x="544" y="88"/>
                  </a:lnTo>
                  <a:lnTo>
                    <a:pt x="546" y="78"/>
                  </a:lnTo>
                  <a:lnTo>
                    <a:pt x="544" y="72"/>
                  </a:lnTo>
                  <a:lnTo>
                    <a:pt x="542" y="70"/>
                  </a:lnTo>
                  <a:lnTo>
                    <a:pt x="540" y="70"/>
                  </a:lnTo>
                  <a:lnTo>
                    <a:pt x="540" y="70"/>
                  </a:lnTo>
                  <a:lnTo>
                    <a:pt x="542" y="66"/>
                  </a:lnTo>
                  <a:lnTo>
                    <a:pt x="542" y="64"/>
                  </a:lnTo>
                  <a:lnTo>
                    <a:pt x="540" y="56"/>
                  </a:lnTo>
                  <a:lnTo>
                    <a:pt x="536" y="48"/>
                  </a:lnTo>
                  <a:lnTo>
                    <a:pt x="530" y="44"/>
                  </a:lnTo>
                  <a:lnTo>
                    <a:pt x="530" y="44"/>
                  </a:lnTo>
                  <a:lnTo>
                    <a:pt x="528" y="38"/>
                  </a:lnTo>
                  <a:lnTo>
                    <a:pt x="526" y="34"/>
                  </a:lnTo>
                  <a:lnTo>
                    <a:pt x="516" y="26"/>
                  </a:lnTo>
                  <a:lnTo>
                    <a:pt x="506" y="22"/>
                  </a:lnTo>
                  <a:lnTo>
                    <a:pt x="494" y="20"/>
                  </a:lnTo>
                  <a:lnTo>
                    <a:pt x="494" y="20"/>
                  </a:lnTo>
                  <a:lnTo>
                    <a:pt x="480" y="10"/>
                  </a:lnTo>
                  <a:lnTo>
                    <a:pt x="472" y="6"/>
                  </a:lnTo>
                  <a:lnTo>
                    <a:pt x="464" y="4"/>
                  </a:lnTo>
                  <a:lnTo>
                    <a:pt x="456" y="2"/>
                  </a:lnTo>
                  <a:lnTo>
                    <a:pt x="448" y="4"/>
                  </a:lnTo>
                  <a:lnTo>
                    <a:pt x="440" y="6"/>
                  </a:lnTo>
                  <a:lnTo>
                    <a:pt x="432" y="10"/>
                  </a:lnTo>
                  <a:lnTo>
                    <a:pt x="432" y="10"/>
                  </a:lnTo>
                  <a:lnTo>
                    <a:pt x="416" y="4"/>
                  </a:lnTo>
                  <a:lnTo>
                    <a:pt x="402" y="0"/>
                  </a:lnTo>
                  <a:lnTo>
                    <a:pt x="394" y="0"/>
                  </a:lnTo>
                  <a:lnTo>
                    <a:pt x="386" y="0"/>
                  </a:lnTo>
                  <a:lnTo>
                    <a:pt x="376" y="4"/>
                  </a:lnTo>
                  <a:lnTo>
                    <a:pt x="366" y="12"/>
                  </a:lnTo>
                  <a:lnTo>
                    <a:pt x="366" y="12"/>
                  </a:lnTo>
                  <a:lnTo>
                    <a:pt x="356" y="14"/>
                  </a:lnTo>
                  <a:lnTo>
                    <a:pt x="350" y="14"/>
                  </a:lnTo>
                  <a:lnTo>
                    <a:pt x="344" y="16"/>
                  </a:lnTo>
                  <a:lnTo>
                    <a:pt x="338" y="18"/>
                  </a:lnTo>
                  <a:lnTo>
                    <a:pt x="338" y="18"/>
                  </a:lnTo>
                  <a:lnTo>
                    <a:pt x="328" y="22"/>
                  </a:lnTo>
                  <a:lnTo>
                    <a:pt x="324" y="24"/>
                  </a:lnTo>
                  <a:lnTo>
                    <a:pt x="324" y="24"/>
                  </a:lnTo>
                  <a:lnTo>
                    <a:pt x="316" y="26"/>
                  </a:lnTo>
                  <a:lnTo>
                    <a:pt x="310" y="28"/>
                  </a:lnTo>
                  <a:lnTo>
                    <a:pt x="304" y="34"/>
                  </a:lnTo>
                  <a:lnTo>
                    <a:pt x="304" y="34"/>
                  </a:lnTo>
                  <a:lnTo>
                    <a:pt x="290" y="48"/>
                  </a:lnTo>
                  <a:lnTo>
                    <a:pt x="262" y="74"/>
                  </a:lnTo>
                  <a:lnTo>
                    <a:pt x="262" y="74"/>
                  </a:lnTo>
                  <a:lnTo>
                    <a:pt x="246" y="92"/>
                  </a:lnTo>
                  <a:lnTo>
                    <a:pt x="234" y="110"/>
                  </a:lnTo>
                  <a:lnTo>
                    <a:pt x="224" y="132"/>
                  </a:lnTo>
                  <a:lnTo>
                    <a:pt x="216" y="160"/>
                  </a:lnTo>
                  <a:lnTo>
                    <a:pt x="216" y="160"/>
                  </a:lnTo>
                  <a:lnTo>
                    <a:pt x="210" y="186"/>
                  </a:lnTo>
                  <a:lnTo>
                    <a:pt x="206" y="206"/>
                  </a:lnTo>
                  <a:lnTo>
                    <a:pt x="204" y="214"/>
                  </a:lnTo>
                  <a:lnTo>
                    <a:pt x="204" y="224"/>
                  </a:lnTo>
                  <a:lnTo>
                    <a:pt x="206" y="232"/>
                  </a:lnTo>
                  <a:lnTo>
                    <a:pt x="210" y="242"/>
                  </a:lnTo>
                  <a:lnTo>
                    <a:pt x="210" y="242"/>
                  </a:lnTo>
                  <a:lnTo>
                    <a:pt x="210" y="262"/>
                  </a:lnTo>
                  <a:lnTo>
                    <a:pt x="212" y="278"/>
                  </a:lnTo>
                  <a:lnTo>
                    <a:pt x="216" y="290"/>
                  </a:lnTo>
                  <a:lnTo>
                    <a:pt x="220" y="300"/>
                  </a:lnTo>
                  <a:lnTo>
                    <a:pt x="220" y="300"/>
                  </a:lnTo>
                  <a:lnTo>
                    <a:pt x="222" y="312"/>
                  </a:lnTo>
                  <a:lnTo>
                    <a:pt x="224" y="324"/>
                  </a:lnTo>
                  <a:lnTo>
                    <a:pt x="234" y="346"/>
                  </a:lnTo>
                  <a:lnTo>
                    <a:pt x="236" y="350"/>
                  </a:lnTo>
                  <a:lnTo>
                    <a:pt x="236" y="350"/>
                  </a:lnTo>
                  <a:lnTo>
                    <a:pt x="242" y="360"/>
                  </a:lnTo>
                  <a:lnTo>
                    <a:pt x="250" y="368"/>
                  </a:lnTo>
                  <a:lnTo>
                    <a:pt x="250" y="368"/>
                  </a:lnTo>
                  <a:lnTo>
                    <a:pt x="254" y="392"/>
                  </a:lnTo>
                  <a:lnTo>
                    <a:pt x="258" y="406"/>
                  </a:lnTo>
                  <a:lnTo>
                    <a:pt x="264" y="418"/>
                  </a:lnTo>
                  <a:lnTo>
                    <a:pt x="264" y="418"/>
                  </a:lnTo>
                  <a:lnTo>
                    <a:pt x="270" y="426"/>
                  </a:lnTo>
                  <a:lnTo>
                    <a:pt x="278" y="430"/>
                  </a:lnTo>
                  <a:lnTo>
                    <a:pt x="288" y="436"/>
                  </a:lnTo>
                  <a:lnTo>
                    <a:pt x="288" y="436"/>
                  </a:lnTo>
                  <a:lnTo>
                    <a:pt x="290" y="452"/>
                  </a:lnTo>
                  <a:lnTo>
                    <a:pt x="292" y="454"/>
                  </a:lnTo>
                  <a:lnTo>
                    <a:pt x="292" y="454"/>
                  </a:lnTo>
                  <a:lnTo>
                    <a:pt x="294" y="480"/>
                  </a:lnTo>
                  <a:lnTo>
                    <a:pt x="294" y="494"/>
                  </a:lnTo>
                  <a:lnTo>
                    <a:pt x="294" y="510"/>
                  </a:lnTo>
                  <a:lnTo>
                    <a:pt x="294" y="510"/>
                  </a:lnTo>
                  <a:lnTo>
                    <a:pt x="280" y="518"/>
                  </a:lnTo>
                  <a:lnTo>
                    <a:pt x="266" y="530"/>
                  </a:lnTo>
                  <a:lnTo>
                    <a:pt x="254" y="544"/>
                  </a:lnTo>
                  <a:lnTo>
                    <a:pt x="244" y="556"/>
                  </a:lnTo>
                  <a:lnTo>
                    <a:pt x="244" y="556"/>
                  </a:lnTo>
                  <a:lnTo>
                    <a:pt x="214" y="572"/>
                  </a:lnTo>
                  <a:lnTo>
                    <a:pt x="186" y="588"/>
                  </a:lnTo>
                  <a:lnTo>
                    <a:pt x="138" y="616"/>
                  </a:lnTo>
                  <a:lnTo>
                    <a:pt x="138" y="616"/>
                  </a:lnTo>
                  <a:lnTo>
                    <a:pt x="22" y="684"/>
                  </a:lnTo>
                  <a:lnTo>
                    <a:pt x="22" y="684"/>
                  </a:lnTo>
                  <a:lnTo>
                    <a:pt x="10" y="724"/>
                  </a:lnTo>
                  <a:lnTo>
                    <a:pt x="2" y="758"/>
                  </a:lnTo>
                  <a:lnTo>
                    <a:pt x="0" y="774"/>
                  </a:lnTo>
                  <a:lnTo>
                    <a:pt x="0" y="788"/>
                  </a:lnTo>
                  <a:lnTo>
                    <a:pt x="898" y="788"/>
                  </a:lnTo>
                  <a:lnTo>
                    <a:pt x="898" y="788"/>
                  </a:lnTo>
                  <a:lnTo>
                    <a:pt x="882" y="738"/>
                  </a:lnTo>
                  <a:lnTo>
                    <a:pt x="870" y="696"/>
                  </a:lnTo>
                  <a:lnTo>
                    <a:pt x="856" y="660"/>
                  </a:lnTo>
                  <a:lnTo>
                    <a:pt x="856" y="660"/>
                  </a:lnTo>
                  <a:close/>
                  <a:moveTo>
                    <a:pt x="592" y="258"/>
                  </a:moveTo>
                  <a:lnTo>
                    <a:pt x="592" y="258"/>
                  </a:lnTo>
                  <a:lnTo>
                    <a:pt x="596" y="258"/>
                  </a:lnTo>
                  <a:lnTo>
                    <a:pt x="596" y="264"/>
                  </a:lnTo>
                  <a:lnTo>
                    <a:pt x="592" y="270"/>
                  </a:lnTo>
                  <a:lnTo>
                    <a:pt x="592" y="272"/>
                  </a:lnTo>
                  <a:lnTo>
                    <a:pt x="592" y="272"/>
                  </a:lnTo>
                  <a:lnTo>
                    <a:pt x="588" y="300"/>
                  </a:lnTo>
                  <a:lnTo>
                    <a:pt x="586" y="316"/>
                  </a:lnTo>
                  <a:lnTo>
                    <a:pt x="582" y="326"/>
                  </a:lnTo>
                  <a:lnTo>
                    <a:pt x="582" y="326"/>
                  </a:lnTo>
                  <a:lnTo>
                    <a:pt x="578" y="336"/>
                  </a:lnTo>
                  <a:lnTo>
                    <a:pt x="568" y="340"/>
                  </a:lnTo>
                  <a:lnTo>
                    <a:pt x="568" y="340"/>
                  </a:lnTo>
                  <a:lnTo>
                    <a:pt x="572" y="296"/>
                  </a:lnTo>
                  <a:lnTo>
                    <a:pt x="572" y="296"/>
                  </a:lnTo>
                  <a:lnTo>
                    <a:pt x="572" y="280"/>
                  </a:lnTo>
                  <a:lnTo>
                    <a:pt x="568" y="260"/>
                  </a:lnTo>
                  <a:lnTo>
                    <a:pt x="568" y="260"/>
                  </a:lnTo>
                  <a:lnTo>
                    <a:pt x="592" y="258"/>
                  </a:lnTo>
                  <a:lnTo>
                    <a:pt x="592" y="258"/>
                  </a:lnTo>
                  <a:close/>
                  <a:moveTo>
                    <a:pt x="520" y="280"/>
                  </a:moveTo>
                  <a:lnTo>
                    <a:pt x="520" y="280"/>
                  </a:lnTo>
                  <a:lnTo>
                    <a:pt x="520" y="278"/>
                  </a:lnTo>
                  <a:lnTo>
                    <a:pt x="524" y="274"/>
                  </a:lnTo>
                  <a:lnTo>
                    <a:pt x="534" y="268"/>
                  </a:lnTo>
                  <a:lnTo>
                    <a:pt x="548" y="264"/>
                  </a:lnTo>
                  <a:lnTo>
                    <a:pt x="562" y="260"/>
                  </a:lnTo>
                  <a:lnTo>
                    <a:pt x="562" y="260"/>
                  </a:lnTo>
                  <a:lnTo>
                    <a:pt x="566" y="280"/>
                  </a:lnTo>
                  <a:lnTo>
                    <a:pt x="566" y="296"/>
                  </a:lnTo>
                  <a:lnTo>
                    <a:pt x="566" y="296"/>
                  </a:lnTo>
                  <a:lnTo>
                    <a:pt x="564" y="318"/>
                  </a:lnTo>
                  <a:lnTo>
                    <a:pt x="562" y="342"/>
                  </a:lnTo>
                  <a:lnTo>
                    <a:pt x="562" y="342"/>
                  </a:lnTo>
                  <a:lnTo>
                    <a:pt x="550" y="346"/>
                  </a:lnTo>
                  <a:lnTo>
                    <a:pt x="550" y="346"/>
                  </a:lnTo>
                  <a:lnTo>
                    <a:pt x="544" y="346"/>
                  </a:lnTo>
                  <a:lnTo>
                    <a:pt x="544" y="346"/>
                  </a:lnTo>
                  <a:lnTo>
                    <a:pt x="536" y="344"/>
                  </a:lnTo>
                  <a:lnTo>
                    <a:pt x="532" y="340"/>
                  </a:lnTo>
                  <a:lnTo>
                    <a:pt x="532" y="340"/>
                  </a:lnTo>
                  <a:lnTo>
                    <a:pt x="530" y="338"/>
                  </a:lnTo>
                  <a:lnTo>
                    <a:pt x="530" y="338"/>
                  </a:lnTo>
                  <a:lnTo>
                    <a:pt x="524" y="328"/>
                  </a:lnTo>
                  <a:lnTo>
                    <a:pt x="520" y="312"/>
                  </a:lnTo>
                  <a:lnTo>
                    <a:pt x="518" y="296"/>
                  </a:lnTo>
                  <a:lnTo>
                    <a:pt x="518" y="288"/>
                  </a:lnTo>
                  <a:lnTo>
                    <a:pt x="520" y="280"/>
                  </a:lnTo>
                  <a:lnTo>
                    <a:pt x="520" y="280"/>
                  </a:lnTo>
                  <a:close/>
                  <a:moveTo>
                    <a:pt x="338" y="244"/>
                  </a:moveTo>
                  <a:lnTo>
                    <a:pt x="338" y="244"/>
                  </a:lnTo>
                  <a:lnTo>
                    <a:pt x="342" y="240"/>
                  </a:lnTo>
                  <a:lnTo>
                    <a:pt x="344" y="236"/>
                  </a:lnTo>
                  <a:lnTo>
                    <a:pt x="344" y="230"/>
                  </a:lnTo>
                  <a:lnTo>
                    <a:pt x="342" y="226"/>
                  </a:lnTo>
                  <a:lnTo>
                    <a:pt x="336" y="214"/>
                  </a:lnTo>
                  <a:lnTo>
                    <a:pt x="332" y="206"/>
                  </a:lnTo>
                  <a:lnTo>
                    <a:pt x="332" y="206"/>
                  </a:lnTo>
                  <a:lnTo>
                    <a:pt x="328" y="198"/>
                  </a:lnTo>
                  <a:lnTo>
                    <a:pt x="326" y="188"/>
                  </a:lnTo>
                  <a:lnTo>
                    <a:pt x="328" y="184"/>
                  </a:lnTo>
                  <a:lnTo>
                    <a:pt x="330" y="178"/>
                  </a:lnTo>
                  <a:lnTo>
                    <a:pt x="336" y="172"/>
                  </a:lnTo>
                  <a:lnTo>
                    <a:pt x="342" y="166"/>
                  </a:lnTo>
                  <a:lnTo>
                    <a:pt x="342" y="166"/>
                  </a:lnTo>
                  <a:lnTo>
                    <a:pt x="362" y="164"/>
                  </a:lnTo>
                  <a:lnTo>
                    <a:pt x="374" y="160"/>
                  </a:lnTo>
                  <a:lnTo>
                    <a:pt x="386" y="156"/>
                  </a:lnTo>
                  <a:lnTo>
                    <a:pt x="386" y="156"/>
                  </a:lnTo>
                  <a:lnTo>
                    <a:pt x="430" y="158"/>
                  </a:lnTo>
                  <a:lnTo>
                    <a:pt x="454" y="160"/>
                  </a:lnTo>
                  <a:lnTo>
                    <a:pt x="464" y="160"/>
                  </a:lnTo>
                  <a:lnTo>
                    <a:pt x="468" y="158"/>
                  </a:lnTo>
                  <a:lnTo>
                    <a:pt x="468" y="158"/>
                  </a:lnTo>
                  <a:lnTo>
                    <a:pt x="476" y="158"/>
                  </a:lnTo>
                  <a:lnTo>
                    <a:pt x="482" y="158"/>
                  </a:lnTo>
                  <a:lnTo>
                    <a:pt x="492" y="154"/>
                  </a:lnTo>
                  <a:lnTo>
                    <a:pt x="502" y="148"/>
                  </a:lnTo>
                  <a:lnTo>
                    <a:pt x="508" y="144"/>
                  </a:lnTo>
                  <a:lnTo>
                    <a:pt x="508" y="144"/>
                  </a:lnTo>
                  <a:lnTo>
                    <a:pt x="518" y="144"/>
                  </a:lnTo>
                  <a:lnTo>
                    <a:pt x="526" y="142"/>
                  </a:lnTo>
                  <a:lnTo>
                    <a:pt x="526" y="142"/>
                  </a:lnTo>
                  <a:lnTo>
                    <a:pt x="536" y="152"/>
                  </a:lnTo>
                  <a:lnTo>
                    <a:pt x="534" y="154"/>
                  </a:lnTo>
                  <a:lnTo>
                    <a:pt x="534" y="154"/>
                  </a:lnTo>
                  <a:lnTo>
                    <a:pt x="546" y="190"/>
                  </a:lnTo>
                  <a:lnTo>
                    <a:pt x="554" y="218"/>
                  </a:lnTo>
                  <a:lnTo>
                    <a:pt x="560" y="248"/>
                  </a:lnTo>
                  <a:lnTo>
                    <a:pt x="560" y="248"/>
                  </a:lnTo>
                  <a:lnTo>
                    <a:pt x="544" y="252"/>
                  </a:lnTo>
                  <a:lnTo>
                    <a:pt x="530" y="256"/>
                  </a:lnTo>
                  <a:lnTo>
                    <a:pt x="518" y="264"/>
                  </a:lnTo>
                  <a:lnTo>
                    <a:pt x="510" y="272"/>
                  </a:lnTo>
                  <a:lnTo>
                    <a:pt x="510" y="272"/>
                  </a:lnTo>
                  <a:lnTo>
                    <a:pt x="482" y="276"/>
                  </a:lnTo>
                  <a:lnTo>
                    <a:pt x="482" y="276"/>
                  </a:lnTo>
                  <a:lnTo>
                    <a:pt x="478" y="272"/>
                  </a:lnTo>
                  <a:lnTo>
                    <a:pt x="470" y="270"/>
                  </a:lnTo>
                  <a:lnTo>
                    <a:pt x="462" y="268"/>
                  </a:lnTo>
                  <a:lnTo>
                    <a:pt x="448" y="268"/>
                  </a:lnTo>
                  <a:lnTo>
                    <a:pt x="448" y="268"/>
                  </a:lnTo>
                  <a:lnTo>
                    <a:pt x="420" y="270"/>
                  </a:lnTo>
                  <a:lnTo>
                    <a:pt x="390" y="274"/>
                  </a:lnTo>
                  <a:lnTo>
                    <a:pt x="364" y="280"/>
                  </a:lnTo>
                  <a:lnTo>
                    <a:pt x="344" y="286"/>
                  </a:lnTo>
                  <a:lnTo>
                    <a:pt x="340" y="286"/>
                  </a:lnTo>
                  <a:lnTo>
                    <a:pt x="340" y="288"/>
                  </a:lnTo>
                  <a:lnTo>
                    <a:pt x="340" y="288"/>
                  </a:lnTo>
                  <a:lnTo>
                    <a:pt x="304" y="274"/>
                  </a:lnTo>
                  <a:lnTo>
                    <a:pt x="304" y="274"/>
                  </a:lnTo>
                  <a:lnTo>
                    <a:pt x="306" y="270"/>
                  </a:lnTo>
                  <a:lnTo>
                    <a:pt x="310" y="264"/>
                  </a:lnTo>
                  <a:lnTo>
                    <a:pt x="318" y="256"/>
                  </a:lnTo>
                  <a:lnTo>
                    <a:pt x="338" y="244"/>
                  </a:lnTo>
                  <a:lnTo>
                    <a:pt x="338" y="244"/>
                  </a:lnTo>
                  <a:close/>
                  <a:moveTo>
                    <a:pt x="352" y="304"/>
                  </a:moveTo>
                  <a:lnTo>
                    <a:pt x="352" y="296"/>
                  </a:lnTo>
                  <a:lnTo>
                    <a:pt x="352" y="296"/>
                  </a:lnTo>
                  <a:lnTo>
                    <a:pt x="372" y="290"/>
                  </a:lnTo>
                  <a:lnTo>
                    <a:pt x="396" y="286"/>
                  </a:lnTo>
                  <a:lnTo>
                    <a:pt x="424" y="282"/>
                  </a:lnTo>
                  <a:lnTo>
                    <a:pt x="448" y="280"/>
                  </a:lnTo>
                  <a:lnTo>
                    <a:pt x="448" y="280"/>
                  </a:lnTo>
                  <a:lnTo>
                    <a:pt x="460" y="280"/>
                  </a:lnTo>
                  <a:lnTo>
                    <a:pt x="468" y="282"/>
                  </a:lnTo>
                  <a:lnTo>
                    <a:pt x="472" y="284"/>
                  </a:lnTo>
                  <a:lnTo>
                    <a:pt x="474" y="284"/>
                  </a:lnTo>
                  <a:lnTo>
                    <a:pt x="474" y="284"/>
                  </a:lnTo>
                  <a:lnTo>
                    <a:pt x="474" y="292"/>
                  </a:lnTo>
                  <a:lnTo>
                    <a:pt x="474" y="300"/>
                  </a:lnTo>
                  <a:lnTo>
                    <a:pt x="468" y="316"/>
                  </a:lnTo>
                  <a:lnTo>
                    <a:pt x="458" y="332"/>
                  </a:lnTo>
                  <a:lnTo>
                    <a:pt x="446" y="346"/>
                  </a:lnTo>
                  <a:lnTo>
                    <a:pt x="446" y="346"/>
                  </a:lnTo>
                  <a:lnTo>
                    <a:pt x="444" y="348"/>
                  </a:lnTo>
                  <a:lnTo>
                    <a:pt x="444" y="348"/>
                  </a:lnTo>
                  <a:lnTo>
                    <a:pt x="440" y="352"/>
                  </a:lnTo>
                  <a:lnTo>
                    <a:pt x="432" y="356"/>
                  </a:lnTo>
                  <a:lnTo>
                    <a:pt x="424" y="360"/>
                  </a:lnTo>
                  <a:lnTo>
                    <a:pt x="410" y="364"/>
                  </a:lnTo>
                  <a:lnTo>
                    <a:pt x="410" y="364"/>
                  </a:lnTo>
                  <a:lnTo>
                    <a:pt x="380" y="368"/>
                  </a:lnTo>
                  <a:lnTo>
                    <a:pt x="380" y="368"/>
                  </a:lnTo>
                  <a:lnTo>
                    <a:pt x="372" y="366"/>
                  </a:lnTo>
                  <a:lnTo>
                    <a:pt x="366" y="364"/>
                  </a:lnTo>
                  <a:lnTo>
                    <a:pt x="364" y="362"/>
                  </a:lnTo>
                  <a:lnTo>
                    <a:pt x="362" y="360"/>
                  </a:lnTo>
                  <a:lnTo>
                    <a:pt x="362" y="360"/>
                  </a:lnTo>
                  <a:lnTo>
                    <a:pt x="360" y="350"/>
                  </a:lnTo>
                  <a:lnTo>
                    <a:pt x="358" y="338"/>
                  </a:lnTo>
                  <a:lnTo>
                    <a:pt x="356" y="310"/>
                  </a:lnTo>
                  <a:lnTo>
                    <a:pt x="356" y="308"/>
                  </a:lnTo>
                  <a:lnTo>
                    <a:pt x="352" y="304"/>
                  </a:lnTo>
                  <a:close/>
                  <a:moveTo>
                    <a:pt x="242" y="348"/>
                  </a:moveTo>
                  <a:lnTo>
                    <a:pt x="240" y="344"/>
                  </a:lnTo>
                  <a:lnTo>
                    <a:pt x="240" y="344"/>
                  </a:lnTo>
                  <a:lnTo>
                    <a:pt x="232" y="330"/>
                  </a:lnTo>
                  <a:lnTo>
                    <a:pt x="228" y="312"/>
                  </a:lnTo>
                  <a:lnTo>
                    <a:pt x="226" y="304"/>
                  </a:lnTo>
                  <a:lnTo>
                    <a:pt x="226" y="296"/>
                  </a:lnTo>
                  <a:lnTo>
                    <a:pt x="228" y="288"/>
                  </a:lnTo>
                  <a:lnTo>
                    <a:pt x="232" y="282"/>
                  </a:lnTo>
                  <a:lnTo>
                    <a:pt x="232" y="282"/>
                  </a:lnTo>
                  <a:lnTo>
                    <a:pt x="238" y="276"/>
                  </a:lnTo>
                  <a:lnTo>
                    <a:pt x="242" y="272"/>
                  </a:lnTo>
                  <a:lnTo>
                    <a:pt x="248" y="270"/>
                  </a:lnTo>
                  <a:lnTo>
                    <a:pt x="254" y="270"/>
                  </a:lnTo>
                  <a:lnTo>
                    <a:pt x="254" y="270"/>
                  </a:lnTo>
                  <a:lnTo>
                    <a:pt x="262" y="272"/>
                  </a:lnTo>
                  <a:lnTo>
                    <a:pt x="270" y="276"/>
                  </a:lnTo>
                  <a:lnTo>
                    <a:pt x="278" y="282"/>
                  </a:lnTo>
                  <a:lnTo>
                    <a:pt x="284" y="290"/>
                  </a:lnTo>
                  <a:lnTo>
                    <a:pt x="286" y="288"/>
                  </a:lnTo>
                  <a:lnTo>
                    <a:pt x="286" y="288"/>
                  </a:lnTo>
                  <a:lnTo>
                    <a:pt x="290" y="300"/>
                  </a:lnTo>
                  <a:lnTo>
                    <a:pt x="294" y="314"/>
                  </a:lnTo>
                  <a:lnTo>
                    <a:pt x="294" y="328"/>
                  </a:lnTo>
                  <a:lnTo>
                    <a:pt x="308" y="336"/>
                  </a:lnTo>
                  <a:lnTo>
                    <a:pt x="308" y="336"/>
                  </a:lnTo>
                  <a:lnTo>
                    <a:pt x="304" y="288"/>
                  </a:lnTo>
                  <a:lnTo>
                    <a:pt x="340" y="304"/>
                  </a:lnTo>
                  <a:lnTo>
                    <a:pt x="338" y="308"/>
                  </a:lnTo>
                  <a:lnTo>
                    <a:pt x="344" y="314"/>
                  </a:lnTo>
                  <a:lnTo>
                    <a:pt x="344" y="314"/>
                  </a:lnTo>
                  <a:lnTo>
                    <a:pt x="346" y="338"/>
                  </a:lnTo>
                  <a:lnTo>
                    <a:pt x="348" y="354"/>
                  </a:lnTo>
                  <a:lnTo>
                    <a:pt x="352" y="366"/>
                  </a:lnTo>
                  <a:lnTo>
                    <a:pt x="352" y="366"/>
                  </a:lnTo>
                  <a:lnTo>
                    <a:pt x="356" y="372"/>
                  </a:lnTo>
                  <a:lnTo>
                    <a:pt x="362" y="376"/>
                  </a:lnTo>
                  <a:lnTo>
                    <a:pt x="370" y="378"/>
                  </a:lnTo>
                  <a:lnTo>
                    <a:pt x="380" y="380"/>
                  </a:lnTo>
                  <a:lnTo>
                    <a:pt x="380" y="380"/>
                  </a:lnTo>
                  <a:lnTo>
                    <a:pt x="394" y="378"/>
                  </a:lnTo>
                  <a:lnTo>
                    <a:pt x="412" y="376"/>
                  </a:lnTo>
                  <a:lnTo>
                    <a:pt x="412" y="376"/>
                  </a:lnTo>
                  <a:lnTo>
                    <a:pt x="428" y="372"/>
                  </a:lnTo>
                  <a:lnTo>
                    <a:pt x="440" y="368"/>
                  </a:lnTo>
                  <a:lnTo>
                    <a:pt x="446" y="362"/>
                  </a:lnTo>
                  <a:lnTo>
                    <a:pt x="452" y="358"/>
                  </a:lnTo>
                  <a:lnTo>
                    <a:pt x="452" y="358"/>
                  </a:lnTo>
                  <a:lnTo>
                    <a:pt x="454" y="354"/>
                  </a:lnTo>
                  <a:lnTo>
                    <a:pt x="454" y="354"/>
                  </a:lnTo>
                  <a:lnTo>
                    <a:pt x="466" y="344"/>
                  </a:lnTo>
                  <a:lnTo>
                    <a:pt x="476" y="328"/>
                  </a:lnTo>
                  <a:lnTo>
                    <a:pt x="484" y="312"/>
                  </a:lnTo>
                  <a:lnTo>
                    <a:pt x="488" y="294"/>
                  </a:lnTo>
                  <a:lnTo>
                    <a:pt x="488" y="294"/>
                  </a:lnTo>
                  <a:lnTo>
                    <a:pt x="496" y="292"/>
                  </a:lnTo>
                  <a:lnTo>
                    <a:pt x="506" y="292"/>
                  </a:lnTo>
                  <a:lnTo>
                    <a:pt x="506" y="292"/>
                  </a:lnTo>
                  <a:lnTo>
                    <a:pt x="506" y="308"/>
                  </a:lnTo>
                  <a:lnTo>
                    <a:pt x="510" y="322"/>
                  </a:lnTo>
                  <a:lnTo>
                    <a:pt x="516" y="336"/>
                  </a:lnTo>
                  <a:lnTo>
                    <a:pt x="522" y="346"/>
                  </a:lnTo>
                  <a:lnTo>
                    <a:pt x="522" y="346"/>
                  </a:lnTo>
                  <a:lnTo>
                    <a:pt x="522" y="348"/>
                  </a:lnTo>
                  <a:lnTo>
                    <a:pt x="522" y="348"/>
                  </a:lnTo>
                  <a:lnTo>
                    <a:pt x="526" y="350"/>
                  </a:lnTo>
                  <a:lnTo>
                    <a:pt x="530" y="354"/>
                  </a:lnTo>
                  <a:lnTo>
                    <a:pt x="536" y="356"/>
                  </a:lnTo>
                  <a:lnTo>
                    <a:pt x="544" y="358"/>
                  </a:lnTo>
                  <a:lnTo>
                    <a:pt x="544" y="358"/>
                  </a:lnTo>
                  <a:lnTo>
                    <a:pt x="552" y="358"/>
                  </a:lnTo>
                  <a:lnTo>
                    <a:pt x="552" y="358"/>
                  </a:lnTo>
                  <a:lnTo>
                    <a:pt x="560" y="356"/>
                  </a:lnTo>
                  <a:lnTo>
                    <a:pt x="560" y="356"/>
                  </a:lnTo>
                  <a:lnTo>
                    <a:pt x="554" y="390"/>
                  </a:lnTo>
                  <a:lnTo>
                    <a:pt x="548" y="414"/>
                  </a:lnTo>
                  <a:lnTo>
                    <a:pt x="548" y="414"/>
                  </a:lnTo>
                  <a:lnTo>
                    <a:pt x="536" y="466"/>
                  </a:lnTo>
                  <a:lnTo>
                    <a:pt x="536" y="466"/>
                  </a:lnTo>
                  <a:lnTo>
                    <a:pt x="524" y="516"/>
                  </a:lnTo>
                  <a:lnTo>
                    <a:pt x="524" y="516"/>
                  </a:lnTo>
                  <a:lnTo>
                    <a:pt x="522" y="518"/>
                  </a:lnTo>
                  <a:lnTo>
                    <a:pt x="516" y="522"/>
                  </a:lnTo>
                  <a:lnTo>
                    <a:pt x="500" y="526"/>
                  </a:lnTo>
                  <a:lnTo>
                    <a:pt x="480" y="530"/>
                  </a:lnTo>
                  <a:lnTo>
                    <a:pt x="470" y="530"/>
                  </a:lnTo>
                  <a:lnTo>
                    <a:pt x="464" y="528"/>
                  </a:lnTo>
                  <a:lnTo>
                    <a:pt x="464" y="528"/>
                  </a:lnTo>
                  <a:lnTo>
                    <a:pt x="436" y="518"/>
                  </a:lnTo>
                  <a:lnTo>
                    <a:pt x="414" y="506"/>
                  </a:lnTo>
                  <a:lnTo>
                    <a:pt x="414" y="506"/>
                  </a:lnTo>
                  <a:lnTo>
                    <a:pt x="394" y="494"/>
                  </a:lnTo>
                  <a:lnTo>
                    <a:pt x="376" y="486"/>
                  </a:lnTo>
                  <a:lnTo>
                    <a:pt x="376" y="486"/>
                  </a:lnTo>
                  <a:lnTo>
                    <a:pt x="364" y="478"/>
                  </a:lnTo>
                  <a:lnTo>
                    <a:pt x="352" y="470"/>
                  </a:lnTo>
                  <a:lnTo>
                    <a:pt x="342" y="462"/>
                  </a:lnTo>
                  <a:lnTo>
                    <a:pt x="332" y="450"/>
                  </a:lnTo>
                  <a:lnTo>
                    <a:pt x="324" y="436"/>
                  </a:lnTo>
                  <a:lnTo>
                    <a:pt x="316" y="416"/>
                  </a:lnTo>
                  <a:lnTo>
                    <a:pt x="310" y="390"/>
                  </a:lnTo>
                  <a:lnTo>
                    <a:pt x="302" y="358"/>
                  </a:lnTo>
                  <a:lnTo>
                    <a:pt x="296" y="360"/>
                  </a:lnTo>
                  <a:lnTo>
                    <a:pt x="296" y="360"/>
                  </a:lnTo>
                  <a:lnTo>
                    <a:pt x="298" y="364"/>
                  </a:lnTo>
                  <a:lnTo>
                    <a:pt x="298" y="364"/>
                  </a:lnTo>
                  <a:lnTo>
                    <a:pt x="290" y="370"/>
                  </a:lnTo>
                  <a:lnTo>
                    <a:pt x="284" y="374"/>
                  </a:lnTo>
                  <a:lnTo>
                    <a:pt x="278" y="372"/>
                  </a:lnTo>
                  <a:lnTo>
                    <a:pt x="276" y="372"/>
                  </a:lnTo>
                  <a:lnTo>
                    <a:pt x="276" y="372"/>
                  </a:lnTo>
                  <a:lnTo>
                    <a:pt x="266" y="370"/>
                  </a:lnTo>
                  <a:lnTo>
                    <a:pt x="256" y="364"/>
                  </a:lnTo>
                  <a:lnTo>
                    <a:pt x="248" y="358"/>
                  </a:lnTo>
                  <a:lnTo>
                    <a:pt x="242" y="348"/>
                  </a:lnTo>
                  <a:lnTo>
                    <a:pt x="242" y="348"/>
                  </a:lnTo>
                  <a:close/>
                  <a:moveTo>
                    <a:pt x="408" y="758"/>
                  </a:moveTo>
                  <a:lnTo>
                    <a:pt x="408" y="758"/>
                  </a:lnTo>
                  <a:lnTo>
                    <a:pt x="372" y="730"/>
                  </a:lnTo>
                  <a:lnTo>
                    <a:pt x="342" y="706"/>
                  </a:lnTo>
                  <a:lnTo>
                    <a:pt x="318" y="686"/>
                  </a:lnTo>
                  <a:lnTo>
                    <a:pt x="302" y="668"/>
                  </a:lnTo>
                  <a:lnTo>
                    <a:pt x="290" y="654"/>
                  </a:lnTo>
                  <a:lnTo>
                    <a:pt x="282" y="642"/>
                  </a:lnTo>
                  <a:lnTo>
                    <a:pt x="276" y="632"/>
                  </a:lnTo>
                  <a:lnTo>
                    <a:pt x="274" y="622"/>
                  </a:lnTo>
                  <a:lnTo>
                    <a:pt x="274" y="622"/>
                  </a:lnTo>
                  <a:lnTo>
                    <a:pt x="274" y="604"/>
                  </a:lnTo>
                  <a:lnTo>
                    <a:pt x="278" y="582"/>
                  </a:lnTo>
                  <a:lnTo>
                    <a:pt x="284" y="562"/>
                  </a:lnTo>
                  <a:lnTo>
                    <a:pt x="288" y="544"/>
                  </a:lnTo>
                  <a:lnTo>
                    <a:pt x="292" y="544"/>
                  </a:lnTo>
                  <a:lnTo>
                    <a:pt x="292" y="544"/>
                  </a:lnTo>
                  <a:lnTo>
                    <a:pt x="296" y="532"/>
                  </a:lnTo>
                  <a:lnTo>
                    <a:pt x="298" y="518"/>
                  </a:lnTo>
                  <a:lnTo>
                    <a:pt x="300" y="494"/>
                  </a:lnTo>
                  <a:lnTo>
                    <a:pt x="300" y="472"/>
                  </a:lnTo>
                  <a:lnTo>
                    <a:pt x="298" y="454"/>
                  </a:lnTo>
                  <a:lnTo>
                    <a:pt x="296" y="452"/>
                  </a:lnTo>
                  <a:lnTo>
                    <a:pt x="296" y="452"/>
                  </a:lnTo>
                  <a:lnTo>
                    <a:pt x="288" y="378"/>
                  </a:lnTo>
                  <a:lnTo>
                    <a:pt x="288" y="378"/>
                  </a:lnTo>
                  <a:lnTo>
                    <a:pt x="294" y="376"/>
                  </a:lnTo>
                  <a:lnTo>
                    <a:pt x="298" y="372"/>
                  </a:lnTo>
                  <a:lnTo>
                    <a:pt x="298" y="372"/>
                  </a:lnTo>
                  <a:lnTo>
                    <a:pt x="306" y="402"/>
                  </a:lnTo>
                  <a:lnTo>
                    <a:pt x="312" y="426"/>
                  </a:lnTo>
                  <a:lnTo>
                    <a:pt x="320" y="444"/>
                  </a:lnTo>
                  <a:lnTo>
                    <a:pt x="328" y="458"/>
                  </a:lnTo>
                  <a:lnTo>
                    <a:pt x="338" y="468"/>
                  </a:lnTo>
                  <a:lnTo>
                    <a:pt x="348" y="476"/>
                  </a:lnTo>
                  <a:lnTo>
                    <a:pt x="374" y="492"/>
                  </a:lnTo>
                  <a:lnTo>
                    <a:pt x="374" y="492"/>
                  </a:lnTo>
                  <a:lnTo>
                    <a:pt x="390" y="500"/>
                  </a:lnTo>
                  <a:lnTo>
                    <a:pt x="410" y="512"/>
                  </a:lnTo>
                  <a:lnTo>
                    <a:pt x="410" y="512"/>
                  </a:lnTo>
                  <a:lnTo>
                    <a:pt x="434" y="524"/>
                  </a:lnTo>
                  <a:lnTo>
                    <a:pt x="462" y="534"/>
                  </a:lnTo>
                  <a:lnTo>
                    <a:pt x="462" y="534"/>
                  </a:lnTo>
                  <a:lnTo>
                    <a:pt x="474" y="536"/>
                  </a:lnTo>
                  <a:lnTo>
                    <a:pt x="474" y="536"/>
                  </a:lnTo>
                  <a:lnTo>
                    <a:pt x="492" y="534"/>
                  </a:lnTo>
                  <a:lnTo>
                    <a:pt x="508" y="530"/>
                  </a:lnTo>
                  <a:lnTo>
                    <a:pt x="522" y="524"/>
                  </a:lnTo>
                  <a:lnTo>
                    <a:pt x="526" y="522"/>
                  </a:lnTo>
                  <a:lnTo>
                    <a:pt x="530" y="518"/>
                  </a:lnTo>
                  <a:lnTo>
                    <a:pt x="530" y="518"/>
                  </a:lnTo>
                  <a:lnTo>
                    <a:pt x="530" y="512"/>
                  </a:lnTo>
                  <a:lnTo>
                    <a:pt x="530" y="512"/>
                  </a:lnTo>
                  <a:lnTo>
                    <a:pt x="530" y="558"/>
                  </a:lnTo>
                  <a:lnTo>
                    <a:pt x="532" y="582"/>
                  </a:lnTo>
                  <a:lnTo>
                    <a:pt x="534" y="606"/>
                  </a:lnTo>
                  <a:lnTo>
                    <a:pt x="534" y="606"/>
                  </a:lnTo>
                  <a:lnTo>
                    <a:pt x="534" y="614"/>
                  </a:lnTo>
                  <a:lnTo>
                    <a:pt x="534" y="622"/>
                  </a:lnTo>
                  <a:lnTo>
                    <a:pt x="526" y="642"/>
                  </a:lnTo>
                  <a:lnTo>
                    <a:pt x="514" y="664"/>
                  </a:lnTo>
                  <a:lnTo>
                    <a:pt x="498" y="688"/>
                  </a:lnTo>
                  <a:lnTo>
                    <a:pt x="478" y="710"/>
                  </a:lnTo>
                  <a:lnTo>
                    <a:pt x="456" y="730"/>
                  </a:lnTo>
                  <a:lnTo>
                    <a:pt x="432" y="748"/>
                  </a:lnTo>
                  <a:lnTo>
                    <a:pt x="420" y="754"/>
                  </a:lnTo>
                  <a:lnTo>
                    <a:pt x="408" y="758"/>
                  </a:lnTo>
                  <a:lnTo>
                    <a:pt x="408" y="758"/>
                  </a:lnTo>
                  <a:close/>
                </a:path>
              </a:pathLst>
            </a:custGeom>
            <a:solidFill>
              <a:schemeClr val="accent1">
                <a:lumMod val="100000"/>
              </a:schemeClr>
            </a:solidFill>
            <a:ln>
              <a:noFill/>
            </a:ln>
          </p:spPr>
          <p:txBody>
            <a:bodyPr anchor="ctr"/>
            <a:lstStyle/>
            <a:p>
              <a:pPr algn="ctr"/>
              <a:endParaRPr>
                <a:cs typeface="+mn-ea"/>
                <a:sym typeface="+mn-lt"/>
              </a:endParaRPr>
            </a:p>
          </p:txBody>
        </p:sp>
        <p:sp>
          <p:nvSpPr>
            <p:cNvPr id="15" name="矩形 14">
              <a:extLst>
                <a:ext uri="{FF2B5EF4-FFF2-40B4-BE49-F238E27FC236}">
                  <a16:creationId xmlns:a16="http://schemas.microsoft.com/office/drawing/2014/main" id="{9858264B-1CFA-4C04-9910-8DAE2B621A19}"/>
                </a:ext>
              </a:extLst>
            </p:cNvPr>
            <p:cNvSpPr/>
            <p:nvPr/>
          </p:nvSpPr>
          <p:spPr>
            <a:xfrm>
              <a:off x="947436" y="4697422"/>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6" name="矩形 15">
              <a:extLst>
                <a:ext uri="{FF2B5EF4-FFF2-40B4-BE49-F238E27FC236}">
                  <a16:creationId xmlns:a16="http://schemas.microsoft.com/office/drawing/2014/main" id="{5D46E42D-3F14-4D43-B245-A57624FFC035}"/>
                </a:ext>
              </a:extLst>
            </p:cNvPr>
            <p:cNvSpPr/>
            <p:nvPr/>
          </p:nvSpPr>
          <p:spPr>
            <a:xfrm>
              <a:off x="1222200" y="3719997"/>
              <a:ext cx="1869597" cy="338554"/>
            </a:xfrm>
            <a:prstGeom prst="rect">
              <a:avLst/>
            </a:prstGeom>
          </p:spPr>
          <p:txBody>
            <a:bodyPr wrap="none">
              <a:noAutofit/>
            </a:bodyPr>
            <a:lstStyle/>
            <a:p>
              <a:pPr algn="ctr">
                <a:buClr>
                  <a:srgbClr val="E24848"/>
                </a:buClr>
              </a:pPr>
              <a:r>
                <a:rPr lang="zh-CN" altLang="en-US" sz="2000" b="1" noProof="1">
                  <a:solidFill>
                    <a:schemeClr val="accent1">
                      <a:lumMod val="100000"/>
                    </a:schemeClr>
                  </a:solidFill>
                  <a:cs typeface="+mn-ea"/>
                  <a:sym typeface="+mn-lt"/>
                </a:rPr>
                <a:t>标题文本预设</a:t>
              </a:r>
            </a:p>
          </p:txBody>
        </p:sp>
        <p:sp>
          <p:nvSpPr>
            <p:cNvPr id="17" name="矩形 16">
              <a:extLst>
                <a:ext uri="{FF2B5EF4-FFF2-40B4-BE49-F238E27FC236}">
                  <a16:creationId xmlns:a16="http://schemas.microsoft.com/office/drawing/2014/main" id="{D5667356-B778-44F8-8E75-038A74F55746}"/>
                </a:ext>
              </a:extLst>
            </p:cNvPr>
            <p:cNvSpPr/>
            <p:nvPr/>
          </p:nvSpPr>
          <p:spPr>
            <a:xfrm>
              <a:off x="1231331" y="4045614"/>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18" name="矩形: 圆角 12">
              <a:extLst>
                <a:ext uri="{FF2B5EF4-FFF2-40B4-BE49-F238E27FC236}">
                  <a16:creationId xmlns:a16="http://schemas.microsoft.com/office/drawing/2014/main" id="{E507BA95-C433-4EA3-A695-BFB42954540B}"/>
                </a:ext>
              </a:extLst>
            </p:cNvPr>
            <p:cNvSpPr/>
            <p:nvPr/>
          </p:nvSpPr>
          <p:spPr>
            <a:xfrm>
              <a:off x="3860375"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19" name="直接连接符 18">
              <a:extLst>
                <a:ext uri="{FF2B5EF4-FFF2-40B4-BE49-F238E27FC236}">
                  <a16:creationId xmlns:a16="http://schemas.microsoft.com/office/drawing/2014/main" id="{D7CBE5CF-112B-4E50-955A-3269C94A68D5}"/>
                </a:ext>
              </a:extLst>
            </p:cNvPr>
            <p:cNvCxnSpPr/>
            <p:nvPr/>
          </p:nvCxnSpPr>
          <p:spPr>
            <a:xfrm flipH="1">
              <a:off x="3851218"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任意多边形: 形状 17">
              <a:extLst>
                <a:ext uri="{FF2B5EF4-FFF2-40B4-BE49-F238E27FC236}">
                  <a16:creationId xmlns:a16="http://schemas.microsoft.com/office/drawing/2014/main" id="{EE940654-EFF0-4721-A6AC-7FF57F8F53A0}"/>
                </a:ext>
              </a:extLst>
            </p:cNvPr>
            <p:cNvSpPr/>
            <p:nvPr/>
          </p:nvSpPr>
          <p:spPr>
            <a:xfrm rot="18914935">
              <a:off x="4701856"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1" name="任意多边形: 形状 18">
              <a:extLst>
                <a:ext uri="{FF2B5EF4-FFF2-40B4-BE49-F238E27FC236}">
                  <a16:creationId xmlns:a16="http://schemas.microsoft.com/office/drawing/2014/main" id="{103956EC-A2DB-4922-BD02-2860332ACDF6}"/>
                </a:ext>
              </a:extLst>
            </p:cNvPr>
            <p:cNvSpPr/>
            <p:nvPr/>
          </p:nvSpPr>
          <p:spPr>
            <a:xfrm rot="2703745">
              <a:off x="4817975"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22" name="直接连接符 21">
              <a:extLst>
                <a:ext uri="{FF2B5EF4-FFF2-40B4-BE49-F238E27FC236}">
                  <a16:creationId xmlns:a16="http://schemas.microsoft.com/office/drawing/2014/main" id="{13C4B1DE-F8A4-4F4F-9299-814717A9D008}"/>
                </a:ext>
              </a:extLst>
            </p:cNvPr>
            <p:cNvCxnSpPr/>
            <p:nvPr/>
          </p:nvCxnSpPr>
          <p:spPr>
            <a:xfrm flipH="1">
              <a:off x="4944374"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FCA21107-CCBA-4B0E-A638-72067E5DE96A}"/>
                </a:ext>
              </a:extLst>
            </p:cNvPr>
            <p:cNvSpPr/>
            <p:nvPr/>
          </p:nvSpPr>
          <p:spPr>
            <a:xfrm>
              <a:off x="3576492" y="4697434"/>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4" name="矩形 23">
              <a:extLst>
                <a:ext uri="{FF2B5EF4-FFF2-40B4-BE49-F238E27FC236}">
                  <a16:creationId xmlns:a16="http://schemas.microsoft.com/office/drawing/2014/main" id="{93D7743D-F3C1-4E86-B2BA-179E72D4FD94}"/>
                </a:ext>
              </a:extLst>
            </p:cNvPr>
            <p:cNvSpPr/>
            <p:nvPr/>
          </p:nvSpPr>
          <p:spPr>
            <a:xfrm>
              <a:off x="3851256" y="3719996"/>
              <a:ext cx="1869597" cy="338554"/>
            </a:xfrm>
            <a:prstGeom prst="rect">
              <a:avLst/>
            </a:prstGeom>
          </p:spPr>
          <p:txBody>
            <a:bodyPr wrap="none">
              <a:noAutofit/>
            </a:bodyPr>
            <a:lstStyle/>
            <a:p>
              <a:pPr algn="ctr">
                <a:buClr>
                  <a:srgbClr val="E24848"/>
                </a:buClr>
              </a:pPr>
              <a:r>
                <a:rPr lang="zh-CN" altLang="en-US" sz="2000" b="1" noProof="1">
                  <a:solidFill>
                    <a:schemeClr val="accent2">
                      <a:lumMod val="100000"/>
                    </a:schemeClr>
                  </a:solidFill>
                  <a:cs typeface="+mn-ea"/>
                  <a:sym typeface="+mn-lt"/>
                </a:rPr>
                <a:t>标题文本预设</a:t>
              </a:r>
            </a:p>
          </p:txBody>
        </p:sp>
        <p:sp>
          <p:nvSpPr>
            <p:cNvPr id="25" name="矩形 24">
              <a:extLst>
                <a:ext uri="{FF2B5EF4-FFF2-40B4-BE49-F238E27FC236}">
                  <a16:creationId xmlns:a16="http://schemas.microsoft.com/office/drawing/2014/main" id="{C4D4A034-1787-43AA-BF93-A24AFE9F9B23}"/>
                </a:ext>
              </a:extLst>
            </p:cNvPr>
            <p:cNvSpPr/>
            <p:nvPr/>
          </p:nvSpPr>
          <p:spPr>
            <a:xfrm>
              <a:off x="3860375" y="4045626"/>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26" name="矩形: 圆角 22">
              <a:extLst>
                <a:ext uri="{FF2B5EF4-FFF2-40B4-BE49-F238E27FC236}">
                  <a16:creationId xmlns:a16="http://schemas.microsoft.com/office/drawing/2014/main" id="{F3CD6CDD-8995-4824-9F26-D05E08242E9F}"/>
                </a:ext>
              </a:extLst>
            </p:cNvPr>
            <p:cNvSpPr/>
            <p:nvPr/>
          </p:nvSpPr>
          <p:spPr>
            <a:xfrm>
              <a:off x="6489419"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27" name="直接连接符 26">
              <a:extLst>
                <a:ext uri="{FF2B5EF4-FFF2-40B4-BE49-F238E27FC236}">
                  <a16:creationId xmlns:a16="http://schemas.microsoft.com/office/drawing/2014/main" id="{ECEFCC2C-D1C9-432A-A28D-B3C8E7B55B7D}"/>
                </a:ext>
              </a:extLst>
            </p:cNvPr>
            <p:cNvCxnSpPr/>
            <p:nvPr/>
          </p:nvCxnSpPr>
          <p:spPr>
            <a:xfrm flipH="1">
              <a:off x="6480262"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形状 27">
              <a:extLst>
                <a:ext uri="{FF2B5EF4-FFF2-40B4-BE49-F238E27FC236}">
                  <a16:creationId xmlns:a16="http://schemas.microsoft.com/office/drawing/2014/main" id="{0E50FE10-FF0D-4366-AE02-062015E05F10}"/>
                </a:ext>
              </a:extLst>
            </p:cNvPr>
            <p:cNvSpPr/>
            <p:nvPr/>
          </p:nvSpPr>
          <p:spPr>
            <a:xfrm rot="18914935">
              <a:off x="7330900"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9" name="任意多边形: 形状 28">
              <a:extLst>
                <a:ext uri="{FF2B5EF4-FFF2-40B4-BE49-F238E27FC236}">
                  <a16:creationId xmlns:a16="http://schemas.microsoft.com/office/drawing/2014/main" id="{3FD77691-F7C1-45A4-9EC4-902D7D14B14B}"/>
                </a:ext>
              </a:extLst>
            </p:cNvPr>
            <p:cNvSpPr/>
            <p:nvPr/>
          </p:nvSpPr>
          <p:spPr>
            <a:xfrm rot="2703745">
              <a:off x="7447019"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0" name="直接连接符 29">
              <a:extLst>
                <a:ext uri="{FF2B5EF4-FFF2-40B4-BE49-F238E27FC236}">
                  <a16:creationId xmlns:a16="http://schemas.microsoft.com/office/drawing/2014/main" id="{D207FD57-B662-4654-9754-57EC0970E49B}"/>
                </a:ext>
              </a:extLst>
            </p:cNvPr>
            <p:cNvCxnSpPr/>
            <p:nvPr/>
          </p:nvCxnSpPr>
          <p:spPr>
            <a:xfrm flipH="1">
              <a:off x="7573418"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8DAE9945-83BB-4D61-B08C-81CD64BFACFA}"/>
                </a:ext>
              </a:extLst>
            </p:cNvPr>
            <p:cNvSpPr/>
            <p:nvPr/>
          </p:nvSpPr>
          <p:spPr>
            <a:xfrm>
              <a:off x="6205536" y="4697434"/>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32" name="矩形 31">
              <a:extLst>
                <a:ext uri="{FF2B5EF4-FFF2-40B4-BE49-F238E27FC236}">
                  <a16:creationId xmlns:a16="http://schemas.microsoft.com/office/drawing/2014/main" id="{2A9332AF-1B82-4390-BAB2-ACD45FA29F13}"/>
                </a:ext>
              </a:extLst>
            </p:cNvPr>
            <p:cNvSpPr/>
            <p:nvPr/>
          </p:nvSpPr>
          <p:spPr>
            <a:xfrm>
              <a:off x="6480300" y="3719997"/>
              <a:ext cx="1869597" cy="338554"/>
            </a:xfrm>
            <a:prstGeom prst="rect">
              <a:avLst/>
            </a:prstGeom>
          </p:spPr>
          <p:txBody>
            <a:bodyPr wrap="none">
              <a:noAutofit/>
            </a:bodyPr>
            <a:lstStyle/>
            <a:p>
              <a:pPr algn="ctr">
                <a:buClr>
                  <a:srgbClr val="E24848"/>
                </a:buClr>
              </a:pPr>
              <a:r>
                <a:rPr lang="zh-CN" altLang="en-US" sz="2000" b="1" noProof="1">
                  <a:solidFill>
                    <a:schemeClr val="accent3">
                      <a:lumMod val="100000"/>
                    </a:schemeClr>
                  </a:solidFill>
                  <a:cs typeface="+mn-ea"/>
                  <a:sym typeface="+mn-lt"/>
                </a:rPr>
                <a:t>标题文本预设</a:t>
              </a:r>
            </a:p>
          </p:txBody>
        </p:sp>
        <p:sp>
          <p:nvSpPr>
            <p:cNvPr id="33" name="矩形 32">
              <a:extLst>
                <a:ext uri="{FF2B5EF4-FFF2-40B4-BE49-F238E27FC236}">
                  <a16:creationId xmlns:a16="http://schemas.microsoft.com/office/drawing/2014/main" id="{A255780E-AEDC-495A-9704-E391D9D25CD8}"/>
                </a:ext>
              </a:extLst>
            </p:cNvPr>
            <p:cNvSpPr/>
            <p:nvPr/>
          </p:nvSpPr>
          <p:spPr>
            <a:xfrm>
              <a:off x="6489419" y="4045625"/>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34" name="矩形: 圆角 32">
              <a:extLst>
                <a:ext uri="{FF2B5EF4-FFF2-40B4-BE49-F238E27FC236}">
                  <a16:creationId xmlns:a16="http://schemas.microsoft.com/office/drawing/2014/main" id="{057F3423-BD53-4964-BFF6-5B784FCA5469}"/>
                </a:ext>
              </a:extLst>
            </p:cNvPr>
            <p:cNvSpPr/>
            <p:nvPr/>
          </p:nvSpPr>
          <p:spPr>
            <a:xfrm>
              <a:off x="9118462" y="1767866"/>
              <a:ext cx="1860468" cy="1810713"/>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5" name="直接连接符 34">
              <a:extLst>
                <a:ext uri="{FF2B5EF4-FFF2-40B4-BE49-F238E27FC236}">
                  <a16:creationId xmlns:a16="http://schemas.microsoft.com/office/drawing/2014/main" id="{2015FFBC-3E22-48BC-A815-97A9B8E2831A}"/>
                </a:ext>
              </a:extLst>
            </p:cNvPr>
            <p:cNvCxnSpPr/>
            <p:nvPr/>
          </p:nvCxnSpPr>
          <p:spPr>
            <a:xfrm flipH="1">
              <a:off x="9109305" y="4360366"/>
              <a:ext cx="78134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任意多边形: 形状 37">
              <a:extLst>
                <a:ext uri="{FF2B5EF4-FFF2-40B4-BE49-F238E27FC236}">
                  <a16:creationId xmlns:a16="http://schemas.microsoft.com/office/drawing/2014/main" id="{DC1ABB2B-6C09-4172-A872-9F04D36FDB52}"/>
                </a:ext>
              </a:extLst>
            </p:cNvPr>
            <p:cNvSpPr/>
            <p:nvPr/>
          </p:nvSpPr>
          <p:spPr>
            <a:xfrm rot="18914935">
              <a:off x="9959943" y="4304931"/>
              <a:ext cx="63914" cy="227167"/>
            </a:xfrm>
            <a:custGeom>
              <a:avLst/>
              <a:gdLst>
                <a:gd name="connsiteX0" fmla="*/ 125628 w 125628"/>
                <a:gd name="connsiteY0" fmla="*/ 446518 h 446518"/>
                <a:gd name="connsiteX1" fmla="*/ 0 w 125628"/>
                <a:gd name="connsiteY1" fmla="*/ 446518 h 446518"/>
                <a:gd name="connsiteX2" fmla="*/ 0 w 125628"/>
                <a:gd name="connsiteY2" fmla="*/ 0 h 446518"/>
                <a:gd name="connsiteX3" fmla="*/ 125628 w 125628"/>
                <a:gd name="connsiteY3" fmla="*/ 124541 h 446518"/>
              </a:gdLst>
              <a:ahLst/>
              <a:cxnLst>
                <a:cxn ang="0">
                  <a:pos x="connsiteX0" y="connsiteY0"/>
                </a:cxn>
                <a:cxn ang="0">
                  <a:pos x="connsiteX1" y="connsiteY1"/>
                </a:cxn>
                <a:cxn ang="0">
                  <a:pos x="connsiteX2" y="connsiteY2"/>
                </a:cxn>
                <a:cxn ang="0">
                  <a:pos x="connsiteX3" y="connsiteY3"/>
                </a:cxn>
              </a:cxnLst>
              <a:rect l="l" t="t" r="r" b="b"/>
              <a:pathLst>
                <a:path w="125628" h="446518">
                  <a:moveTo>
                    <a:pt x="125628" y="446518"/>
                  </a:moveTo>
                  <a:lnTo>
                    <a:pt x="0" y="446518"/>
                  </a:lnTo>
                  <a:lnTo>
                    <a:pt x="0" y="0"/>
                  </a:lnTo>
                  <a:lnTo>
                    <a:pt x="125628" y="12454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任意多边形: 形状 38">
              <a:extLst>
                <a:ext uri="{FF2B5EF4-FFF2-40B4-BE49-F238E27FC236}">
                  <a16:creationId xmlns:a16="http://schemas.microsoft.com/office/drawing/2014/main" id="{8A4ACC2F-8020-4D65-914E-8ED97CC74D3F}"/>
                </a:ext>
              </a:extLst>
            </p:cNvPr>
            <p:cNvSpPr/>
            <p:nvPr/>
          </p:nvSpPr>
          <p:spPr>
            <a:xfrm rot="2703745">
              <a:off x="10076062" y="4304067"/>
              <a:ext cx="63914" cy="229239"/>
            </a:xfrm>
            <a:custGeom>
              <a:avLst/>
              <a:gdLst>
                <a:gd name="connsiteX0" fmla="*/ 125628 w 125628"/>
                <a:gd name="connsiteY0" fmla="*/ 0 h 450590"/>
                <a:gd name="connsiteX1" fmla="*/ 125628 w 125628"/>
                <a:gd name="connsiteY1" fmla="*/ 450590 h 450590"/>
                <a:gd name="connsiteX2" fmla="*/ 0 w 125628"/>
                <a:gd name="connsiteY2" fmla="*/ 450590 h 450590"/>
                <a:gd name="connsiteX3" fmla="*/ 0 w 125628"/>
                <a:gd name="connsiteY3" fmla="*/ 125902 h 450590"/>
              </a:gdLst>
              <a:ahLst/>
              <a:cxnLst>
                <a:cxn ang="0">
                  <a:pos x="connsiteX0" y="connsiteY0"/>
                </a:cxn>
                <a:cxn ang="0">
                  <a:pos x="connsiteX1" y="connsiteY1"/>
                </a:cxn>
                <a:cxn ang="0">
                  <a:pos x="connsiteX2" y="connsiteY2"/>
                </a:cxn>
                <a:cxn ang="0">
                  <a:pos x="connsiteX3" y="connsiteY3"/>
                </a:cxn>
              </a:cxnLst>
              <a:rect l="l" t="t" r="r" b="b"/>
              <a:pathLst>
                <a:path w="125628" h="450590">
                  <a:moveTo>
                    <a:pt x="125628" y="0"/>
                  </a:moveTo>
                  <a:lnTo>
                    <a:pt x="125628" y="450590"/>
                  </a:lnTo>
                  <a:lnTo>
                    <a:pt x="0" y="450590"/>
                  </a:lnTo>
                  <a:lnTo>
                    <a:pt x="0" y="125902"/>
                  </a:lnTo>
                  <a:close/>
                </a:path>
              </a:pathLst>
            </a:cu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cxnSp>
          <p:nvCxnSpPr>
            <p:cNvPr id="38" name="直接连接符 37">
              <a:extLst>
                <a:ext uri="{FF2B5EF4-FFF2-40B4-BE49-F238E27FC236}">
                  <a16:creationId xmlns:a16="http://schemas.microsoft.com/office/drawing/2014/main" id="{3019B23C-59B5-4BC2-90F9-4BF5E826ED5E}"/>
                </a:ext>
              </a:extLst>
            </p:cNvPr>
            <p:cNvCxnSpPr/>
            <p:nvPr/>
          </p:nvCxnSpPr>
          <p:spPr>
            <a:xfrm flipH="1">
              <a:off x="10202461" y="4360367"/>
              <a:ext cx="76739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E00643B8-0849-4623-B49C-2C233A6615CD}"/>
                </a:ext>
              </a:extLst>
            </p:cNvPr>
            <p:cNvSpPr/>
            <p:nvPr/>
          </p:nvSpPr>
          <p:spPr>
            <a:xfrm>
              <a:off x="8834578" y="4697434"/>
              <a:ext cx="2410002" cy="968462"/>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40" name="矩形 39">
              <a:extLst>
                <a:ext uri="{FF2B5EF4-FFF2-40B4-BE49-F238E27FC236}">
                  <a16:creationId xmlns:a16="http://schemas.microsoft.com/office/drawing/2014/main" id="{6FB354A6-D307-47C8-8898-4D863FB194A9}"/>
                </a:ext>
              </a:extLst>
            </p:cNvPr>
            <p:cNvSpPr/>
            <p:nvPr/>
          </p:nvSpPr>
          <p:spPr>
            <a:xfrm>
              <a:off x="9109344" y="3719997"/>
              <a:ext cx="1869597" cy="338554"/>
            </a:xfrm>
            <a:prstGeom prst="rect">
              <a:avLst/>
            </a:prstGeom>
          </p:spPr>
          <p:txBody>
            <a:bodyPr wrap="none">
              <a:noAutofit/>
            </a:bodyPr>
            <a:lstStyle/>
            <a:p>
              <a:pPr algn="ctr">
                <a:buClr>
                  <a:srgbClr val="E24848"/>
                </a:buClr>
              </a:pPr>
              <a:r>
                <a:rPr lang="zh-CN" altLang="en-US" sz="2000" b="1" noProof="1">
                  <a:solidFill>
                    <a:schemeClr val="accent4">
                      <a:lumMod val="100000"/>
                    </a:schemeClr>
                  </a:solidFill>
                  <a:cs typeface="+mn-ea"/>
                  <a:sym typeface="+mn-lt"/>
                </a:rPr>
                <a:t>标题文本预设</a:t>
              </a:r>
            </a:p>
          </p:txBody>
        </p:sp>
        <p:sp>
          <p:nvSpPr>
            <p:cNvPr id="41" name="矩形 40">
              <a:extLst>
                <a:ext uri="{FF2B5EF4-FFF2-40B4-BE49-F238E27FC236}">
                  <a16:creationId xmlns:a16="http://schemas.microsoft.com/office/drawing/2014/main" id="{01697D74-AC91-495C-B65B-E296D3A34680}"/>
                </a:ext>
              </a:extLst>
            </p:cNvPr>
            <p:cNvSpPr/>
            <p:nvPr/>
          </p:nvSpPr>
          <p:spPr>
            <a:xfrm>
              <a:off x="9118463" y="4045626"/>
              <a:ext cx="1860468" cy="307777"/>
            </a:xfrm>
            <a:prstGeom prst="rect">
              <a:avLst/>
            </a:prstGeom>
            <a:noFill/>
          </p:spPr>
          <p:txBody>
            <a:bodyPr wrap="none">
              <a:normAutofit/>
            </a:bodyPr>
            <a:lstStyle/>
            <a:p>
              <a:pPr algn="ctr">
                <a:buClr>
                  <a:srgbClr val="E24848"/>
                </a:buClr>
              </a:pPr>
              <a:r>
                <a:rPr lang="zh-CN" altLang="en-US" sz="1400" noProof="1">
                  <a:solidFill>
                    <a:schemeClr val="tx2"/>
                  </a:solidFill>
                  <a:cs typeface="+mn-ea"/>
                  <a:sym typeface="+mn-lt"/>
                </a:rPr>
                <a:t>关键词</a:t>
              </a:r>
            </a:p>
          </p:txBody>
        </p:sp>
        <p:sp>
          <p:nvSpPr>
            <p:cNvPr id="42" name="任意多边形: 形状 42">
              <a:extLst>
                <a:ext uri="{FF2B5EF4-FFF2-40B4-BE49-F238E27FC236}">
                  <a16:creationId xmlns:a16="http://schemas.microsoft.com/office/drawing/2014/main" id="{9AF6B612-CBD9-46CB-BB2B-8660649C1169}"/>
                </a:ext>
              </a:extLst>
            </p:cNvPr>
            <p:cNvSpPr>
              <a:spLocks/>
            </p:cNvSpPr>
            <p:nvPr/>
          </p:nvSpPr>
          <p:spPr bwMode="auto">
            <a:xfrm>
              <a:off x="4093823" y="2318306"/>
              <a:ext cx="1304829" cy="1247631"/>
            </a:xfrm>
            <a:custGeom>
              <a:avLst/>
              <a:gdLst>
                <a:gd name="T0" fmla="*/ 656 w 730"/>
                <a:gd name="T1" fmla="*/ 504 h 698"/>
                <a:gd name="T2" fmla="*/ 552 w 730"/>
                <a:gd name="T3" fmla="*/ 428 h 698"/>
                <a:gd name="T4" fmla="*/ 524 w 730"/>
                <a:gd name="T5" fmla="*/ 302 h 698"/>
                <a:gd name="T6" fmla="*/ 492 w 730"/>
                <a:gd name="T7" fmla="*/ 110 h 698"/>
                <a:gd name="T8" fmla="*/ 436 w 730"/>
                <a:gd name="T9" fmla="*/ 26 h 698"/>
                <a:gd name="T10" fmla="*/ 380 w 730"/>
                <a:gd name="T11" fmla="*/ 2 h 698"/>
                <a:gd name="T12" fmla="*/ 316 w 730"/>
                <a:gd name="T13" fmla="*/ 4 h 698"/>
                <a:gd name="T14" fmla="*/ 246 w 730"/>
                <a:gd name="T15" fmla="*/ 44 h 698"/>
                <a:gd name="T16" fmla="*/ 202 w 730"/>
                <a:gd name="T17" fmla="*/ 136 h 698"/>
                <a:gd name="T18" fmla="*/ 170 w 730"/>
                <a:gd name="T19" fmla="*/ 304 h 698"/>
                <a:gd name="T20" fmla="*/ 134 w 730"/>
                <a:gd name="T21" fmla="*/ 486 h 698"/>
                <a:gd name="T22" fmla="*/ 58 w 730"/>
                <a:gd name="T23" fmla="*/ 526 h 698"/>
                <a:gd name="T24" fmla="*/ 32 w 730"/>
                <a:gd name="T25" fmla="*/ 562 h 698"/>
                <a:gd name="T26" fmla="*/ 718 w 730"/>
                <a:gd name="T27" fmla="*/ 632 h 698"/>
                <a:gd name="T28" fmla="*/ 278 w 730"/>
                <a:gd name="T29" fmla="*/ 134 h 698"/>
                <a:gd name="T30" fmla="*/ 326 w 730"/>
                <a:gd name="T31" fmla="*/ 94 h 698"/>
                <a:gd name="T32" fmla="*/ 380 w 730"/>
                <a:gd name="T33" fmla="*/ 122 h 698"/>
                <a:gd name="T34" fmla="*/ 426 w 730"/>
                <a:gd name="T35" fmla="*/ 182 h 698"/>
                <a:gd name="T36" fmla="*/ 456 w 730"/>
                <a:gd name="T37" fmla="*/ 258 h 698"/>
                <a:gd name="T38" fmla="*/ 430 w 730"/>
                <a:gd name="T39" fmla="*/ 340 h 698"/>
                <a:gd name="T40" fmla="*/ 382 w 730"/>
                <a:gd name="T41" fmla="*/ 396 h 698"/>
                <a:gd name="T42" fmla="*/ 332 w 730"/>
                <a:gd name="T43" fmla="*/ 402 h 698"/>
                <a:gd name="T44" fmla="*/ 292 w 730"/>
                <a:gd name="T45" fmla="*/ 376 h 698"/>
                <a:gd name="T46" fmla="*/ 256 w 730"/>
                <a:gd name="T47" fmla="*/ 310 h 698"/>
                <a:gd name="T48" fmla="*/ 242 w 730"/>
                <a:gd name="T49" fmla="*/ 200 h 698"/>
                <a:gd name="T50" fmla="*/ 278 w 730"/>
                <a:gd name="T51" fmla="*/ 134 h 698"/>
                <a:gd name="T52" fmla="*/ 208 w 730"/>
                <a:gd name="T53" fmla="*/ 552 h 698"/>
                <a:gd name="T54" fmla="*/ 266 w 730"/>
                <a:gd name="T55" fmla="*/ 602 h 698"/>
                <a:gd name="T56" fmla="*/ 258 w 730"/>
                <a:gd name="T57" fmla="*/ 594 h 698"/>
                <a:gd name="T58" fmla="*/ 236 w 730"/>
                <a:gd name="T59" fmla="*/ 570 h 698"/>
                <a:gd name="T60" fmla="*/ 286 w 730"/>
                <a:gd name="T61" fmla="*/ 588 h 698"/>
                <a:gd name="T62" fmla="*/ 252 w 730"/>
                <a:gd name="T63" fmla="*/ 552 h 698"/>
                <a:gd name="T64" fmla="*/ 264 w 730"/>
                <a:gd name="T65" fmla="*/ 554 h 698"/>
                <a:gd name="T66" fmla="*/ 250 w 730"/>
                <a:gd name="T67" fmla="*/ 464 h 698"/>
                <a:gd name="T68" fmla="*/ 276 w 730"/>
                <a:gd name="T69" fmla="*/ 518 h 698"/>
                <a:gd name="T70" fmla="*/ 262 w 730"/>
                <a:gd name="T71" fmla="*/ 462 h 698"/>
                <a:gd name="T72" fmla="*/ 270 w 730"/>
                <a:gd name="T73" fmla="*/ 356 h 698"/>
                <a:gd name="T74" fmla="*/ 298 w 730"/>
                <a:gd name="T75" fmla="*/ 388 h 698"/>
                <a:gd name="T76" fmla="*/ 352 w 730"/>
                <a:gd name="T77" fmla="*/ 410 h 698"/>
                <a:gd name="T78" fmla="*/ 384 w 730"/>
                <a:gd name="T79" fmla="*/ 402 h 698"/>
                <a:gd name="T80" fmla="*/ 430 w 730"/>
                <a:gd name="T81" fmla="*/ 352 h 698"/>
                <a:gd name="T82" fmla="*/ 446 w 730"/>
                <a:gd name="T83" fmla="*/ 466 h 698"/>
                <a:gd name="T84" fmla="*/ 456 w 730"/>
                <a:gd name="T85" fmla="*/ 542 h 698"/>
                <a:gd name="T86" fmla="*/ 464 w 730"/>
                <a:gd name="T87" fmla="*/ 526 h 698"/>
                <a:gd name="T88" fmla="*/ 456 w 730"/>
                <a:gd name="T89" fmla="*/ 572 h 698"/>
                <a:gd name="T90" fmla="*/ 472 w 730"/>
                <a:gd name="T91" fmla="*/ 552 h 698"/>
                <a:gd name="T92" fmla="*/ 450 w 730"/>
                <a:gd name="T93" fmla="*/ 600 h 698"/>
                <a:gd name="T94" fmla="*/ 480 w 730"/>
                <a:gd name="T95" fmla="*/ 544 h 698"/>
                <a:gd name="T96" fmla="*/ 464 w 730"/>
                <a:gd name="T97" fmla="*/ 604 h 698"/>
                <a:gd name="T98" fmla="*/ 464 w 730"/>
                <a:gd name="T99" fmla="*/ 612 h 698"/>
                <a:gd name="T100" fmla="*/ 498 w 730"/>
                <a:gd name="T101" fmla="*/ 572 h 698"/>
                <a:gd name="T102" fmla="*/ 490 w 730"/>
                <a:gd name="T103" fmla="*/ 598 h 698"/>
                <a:gd name="T104" fmla="*/ 420 w 730"/>
                <a:gd name="T105" fmla="*/ 638 h 698"/>
                <a:gd name="T106" fmla="*/ 324 w 730"/>
                <a:gd name="T107" fmla="*/ 646 h 698"/>
                <a:gd name="T108" fmla="*/ 224 w 730"/>
                <a:gd name="T109" fmla="*/ 580 h 698"/>
                <a:gd name="T110" fmla="*/ 522 w 730"/>
                <a:gd name="T111" fmla="*/ 524 h 698"/>
                <a:gd name="T112" fmla="*/ 510 w 730"/>
                <a:gd name="T113" fmla="*/ 57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0" h="698">
                  <a:moveTo>
                    <a:pt x="690" y="534"/>
                  </a:moveTo>
                  <a:lnTo>
                    <a:pt x="690" y="534"/>
                  </a:lnTo>
                  <a:lnTo>
                    <a:pt x="684" y="524"/>
                  </a:lnTo>
                  <a:lnTo>
                    <a:pt x="672" y="514"/>
                  </a:lnTo>
                  <a:lnTo>
                    <a:pt x="656" y="504"/>
                  </a:lnTo>
                  <a:lnTo>
                    <a:pt x="638" y="494"/>
                  </a:lnTo>
                  <a:lnTo>
                    <a:pt x="602" y="476"/>
                  </a:lnTo>
                  <a:lnTo>
                    <a:pt x="570" y="462"/>
                  </a:lnTo>
                  <a:lnTo>
                    <a:pt x="570" y="462"/>
                  </a:lnTo>
                  <a:lnTo>
                    <a:pt x="552" y="428"/>
                  </a:lnTo>
                  <a:lnTo>
                    <a:pt x="542" y="406"/>
                  </a:lnTo>
                  <a:lnTo>
                    <a:pt x="534" y="380"/>
                  </a:lnTo>
                  <a:lnTo>
                    <a:pt x="534" y="380"/>
                  </a:lnTo>
                  <a:lnTo>
                    <a:pt x="528" y="344"/>
                  </a:lnTo>
                  <a:lnTo>
                    <a:pt x="524" y="302"/>
                  </a:lnTo>
                  <a:lnTo>
                    <a:pt x="520" y="250"/>
                  </a:lnTo>
                  <a:lnTo>
                    <a:pt x="508" y="180"/>
                  </a:lnTo>
                  <a:lnTo>
                    <a:pt x="508" y="180"/>
                  </a:lnTo>
                  <a:lnTo>
                    <a:pt x="500" y="142"/>
                  </a:lnTo>
                  <a:lnTo>
                    <a:pt x="492" y="110"/>
                  </a:lnTo>
                  <a:lnTo>
                    <a:pt x="482" y="84"/>
                  </a:lnTo>
                  <a:lnTo>
                    <a:pt x="470" y="64"/>
                  </a:lnTo>
                  <a:lnTo>
                    <a:pt x="458" y="48"/>
                  </a:lnTo>
                  <a:lnTo>
                    <a:pt x="448" y="36"/>
                  </a:lnTo>
                  <a:lnTo>
                    <a:pt x="436" y="26"/>
                  </a:lnTo>
                  <a:lnTo>
                    <a:pt x="424" y="18"/>
                  </a:lnTo>
                  <a:lnTo>
                    <a:pt x="424" y="18"/>
                  </a:lnTo>
                  <a:lnTo>
                    <a:pt x="410" y="12"/>
                  </a:lnTo>
                  <a:lnTo>
                    <a:pt x="396" y="6"/>
                  </a:lnTo>
                  <a:lnTo>
                    <a:pt x="380" y="2"/>
                  </a:lnTo>
                  <a:lnTo>
                    <a:pt x="364" y="0"/>
                  </a:lnTo>
                  <a:lnTo>
                    <a:pt x="334" y="0"/>
                  </a:lnTo>
                  <a:lnTo>
                    <a:pt x="324" y="2"/>
                  </a:lnTo>
                  <a:lnTo>
                    <a:pt x="316" y="4"/>
                  </a:lnTo>
                  <a:lnTo>
                    <a:pt x="316" y="4"/>
                  </a:lnTo>
                  <a:lnTo>
                    <a:pt x="298" y="8"/>
                  </a:lnTo>
                  <a:lnTo>
                    <a:pt x="286" y="14"/>
                  </a:lnTo>
                  <a:lnTo>
                    <a:pt x="272" y="20"/>
                  </a:lnTo>
                  <a:lnTo>
                    <a:pt x="260" y="30"/>
                  </a:lnTo>
                  <a:lnTo>
                    <a:pt x="246" y="44"/>
                  </a:lnTo>
                  <a:lnTo>
                    <a:pt x="234" y="60"/>
                  </a:lnTo>
                  <a:lnTo>
                    <a:pt x="222" y="80"/>
                  </a:lnTo>
                  <a:lnTo>
                    <a:pt x="222" y="80"/>
                  </a:lnTo>
                  <a:lnTo>
                    <a:pt x="212" y="106"/>
                  </a:lnTo>
                  <a:lnTo>
                    <a:pt x="202" y="136"/>
                  </a:lnTo>
                  <a:lnTo>
                    <a:pt x="194" y="168"/>
                  </a:lnTo>
                  <a:lnTo>
                    <a:pt x="186" y="200"/>
                  </a:lnTo>
                  <a:lnTo>
                    <a:pt x="176" y="260"/>
                  </a:lnTo>
                  <a:lnTo>
                    <a:pt x="170" y="304"/>
                  </a:lnTo>
                  <a:lnTo>
                    <a:pt x="170" y="304"/>
                  </a:lnTo>
                  <a:lnTo>
                    <a:pt x="164" y="374"/>
                  </a:lnTo>
                  <a:lnTo>
                    <a:pt x="164" y="374"/>
                  </a:lnTo>
                  <a:lnTo>
                    <a:pt x="152" y="420"/>
                  </a:lnTo>
                  <a:lnTo>
                    <a:pt x="142" y="458"/>
                  </a:lnTo>
                  <a:lnTo>
                    <a:pt x="134" y="486"/>
                  </a:lnTo>
                  <a:lnTo>
                    <a:pt x="134" y="486"/>
                  </a:lnTo>
                  <a:lnTo>
                    <a:pt x="98" y="502"/>
                  </a:lnTo>
                  <a:lnTo>
                    <a:pt x="98" y="502"/>
                  </a:lnTo>
                  <a:lnTo>
                    <a:pt x="78" y="512"/>
                  </a:lnTo>
                  <a:lnTo>
                    <a:pt x="58" y="526"/>
                  </a:lnTo>
                  <a:lnTo>
                    <a:pt x="50" y="534"/>
                  </a:lnTo>
                  <a:lnTo>
                    <a:pt x="42" y="544"/>
                  </a:lnTo>
                  <a:lnTo>
                    <a:pt x="34" y="552"/>
                  </a:lnTo>
                  <a:lnTo>
                    <a:pt x="32" y="562"/>
                  </a:lnTo>
                  <a:lnTo>
                    <a:pt x="32" y="562"/>
                  </a:lnTo>
                  <a:lnTo>
                    <a:pt x="0" y="698"/>
                  </a:lnTo>
                  <a:lnTo>
                    <a:pt x="730" y="698"/>
                  </a:lnTo>
                  <a:lnTo>
                    <a:pt x="730" y="698"/>
                  </a:lnTo>
                  <a:lnTo>
                    <a:pt x="726" y="678"/>
                  </a:lnTo>
                  <a:lnTo>
                    <a:pt x="718" y="632"/>
                  </a:lnTo>
                  <a:lnTo>
                    <a:pt x="706" y="578"/>
                  </a:lnTo>
                  <a:lnTo>
                    <a:pt x="698" y="554"/>
                  </a:lnTo>
                  <a:lnTo>
                    <a:pt x="690" y="534"/>
                  </a:lnTo>
                  <a:lnTo>
                    <a:pt x="690" y="534"/>
                  </a:lnTo>
                  <a:close/>
                  <a:moveTo>
                    <a:pt x="278" y="134"/>
                  </a:moveTo>
                  <a:lnTo>
                    <a:pt x="278" y="134"/>
                  </a:lnTo>
                  <a:lnTo>
                    <a:pt x="292" y="124"/>
                  </a:lnTo>
                  <a:lnTo>
                    <a:pt x="308" y="112"/>
                  </a:lnTo>
                  <a:lnTo>
                    <a:pt x="320" y="100"/>
                  </a:lnTo>
                  <a:lnTo>
                    <a:pt x="326" y="94"/>
                  </a:lnTo>
                  <a:lnTo>
                    <a:pt x="326" y="94"/>
                  </a:lnTo>
                  <a:lnTo>
                    <a:pt x="340" y="96"/>
                  </a:lnTo>
                  <a:lnTo>
                    <a:pt x="354" y="102"/>
                  </a:lnTo>
                  <a:lnTo>
                    <a:pt x="366" y="110"/>
                  </a:lnTo>
                  <a:lnTo>
                    <a:pt x="380" y="122"/>
                  </a:lnTo>
                  <a:lnTo>
                    <a:pt x="392" y="134"/>
                  </a:lnTo>
                  <a:lnTo>
                    <a:pt x="404" y="148"/>
                  </a:lnTo>
                  <a:lnTo>
                    <a:pt x="416" y="164"/>
                  </a:lnTo>
                  <a:lnTo>
                    <a:pt x="426" y="182"/>
                  </a:lnTo>
                  <a:lnTo>
                    <a:pt x="426" y="182"/>
                  </a:lnTo>
                  <a:lnTo>
                    <a:pt x="446" y="224"/>
                  </a:lnTo>
                  <a:lnTo>
                    <a:pt x="458" y="250"/>
                  </a:lnTo>
                  <a:lnTo>
                    <a:pt x="458" y="250"/>
                  </a:lnTo>
                  <a:lnTo>
                    <a:pt x="456" y="258"/>
                  </a:lnTo>
                  <a:lnTo>
                    <a:pt x="456" y="258"/>
                  </a:lnTo>
                  <a:lnTo>
                    <a:pt x="452" y="284"/>
                  </a:lnTo>
                  <a:lnTo>
                    <a:pt x="448" y="304"/>
                  </a:lnTo>
                  <a:lnTo>
                    <a:pt x="448" y="304"/>
                  </a:lnTo>
                  <a:lnTo>
                    <a:pt x="440" y="322"/>
                  </a:lnTo>
                  <a:lnTo>
                    <a:pt x="430" y="340"/>
                  </a:lnTo>
                  <a:lnTo>
                    <a:pt x="420" y="356"/>
                  </a:lnTo>
                  <a:lnTo>
                    <a:pt x="408" y="374"/>
                  </a:lnTo>
                  <a:lnTo>
                    <a:pt x="408" y="374"/>
                  </a:lnTo>
                  <a:lnTo>
                    <a:pt x="396" y="388"/>
                  </a:lnTo>
                  <a:lnTo>
                    <a:pt x="382" y="396"/>
                  </a:lnTo>
                  <a:lnTo>
                    <a:pt x="368" y="402"/>
                  </a:lnTo>
                  <a:lnTo>
                    <a:pt x="352" y="404"/>
                  </a:lnTo>
                  <a:lnTo>
                    <a:pt x="352" y="404"/>
                  </a:lnTo>
                  <a:lnTo>
                    <a:pt x="342" y="404"/>
                  </a:lnTo>
                  <a:lnTo>
                    <a:pt x="332" y="402"/>
                  </a:lnTo>
                  <a:lnTo>
                    <a:pt x="324" y="398"/>
                  </a:lnTo>
                  <a:lnTo>
                    <a:pt x="316" y="394"/>
                  </a:lnTo>
                  <a:lnTo>
                    <a:pt x="302" y="384"/>
                  </a:lnTo>
                  <a:lnTo>
                    <a:pt x="292" y="376"/>
                  </a:lnTo>
                  <a:lnTo>
                    <a:pt x="292" y="376"/>
                  </a:lnTo>
                  <a:lnTo>
                    <a:pt x="276" y="358"/>
                  </a:lnTo>
                  <a:lnTo>
                    <a:pt x="270" y="346"/>
                  </a:lnTo>
                  <a:lnTo>
                    <a:pt x="264" y="334"/>
                  </a:lnTo>
                  <a:lnTo>
                    <a:pt x="264" y="334"/>
                  </a:lnTo>
                  <a:lnTo>
                    <a:pt x="256" y="310"/>
                  </a:lnTo>
                  <a:lnTo>
                    <a:pt x="248" y="284"/>
                  </a:lnTo>
                  <a:lnTo>
                    <a:pt x="248" y="284"/>
                  </a:lnTo>
                  <a:lnTo>
                    <a:pt x="244" y="238"/>
                  </a:lnTo>
                  <a:lnTo>
                    <a:pt x="242" y="200"/>
                  </a:lnTo>
                  <a:lnTo>
                    <a:pt x="242" y="200"/>
                  </a:lnTo>
                  <a:lnTo>
                    <a:pt x="246" y="182"/>
                  </a:lnTo>
                  <a:lnTo>
                    <a:pt x="254" y="162"/>
                  </a:lnTo>
                  <a:lnTo>
                    <a:pt x="266" y="144"/>
                  </a:lnTo>
                  <a:lnTo>
                    <a:pt x="272" y="138"/>
                  </a:lnTo>
                  <a:lnTo>
                    <a:pt x="278" y="134"/>
                  </a:lnTo>
                  <a:lnTo>
                    <a:pt x="278" y="134"/>
                  </a:lnTo>
                  <a:close/>
                  <a:moveTo>
                    <a:pt x="224" y="580"/>
                  </a:moveTo>
                  <a:lnTo>
                    <a:pt x="224" y="580"/>
                  </a:lnTo>
                  <a:lnTo>
                    <a:pt x="216" y="566"/>
                  </a:lnTo>
                  <a:lnTo>
                    <a:pt x="208" y="552"/>
                  </a:lnTo>
                  <a:lnTo>
                    <a:pt x="208" y="552"/>
                  </a:lnTo>
                  <a:lnTo>
                    <a:pt x="216" y="562"/>
                  </a:lnTo>
                  <a:lnTo>
                    <a:pt x="226" y="572"/>
                  </a:lnTo>
                  <a:lnTo>
                    <a:pt x="248" y="590"/>
                  </a:lnTo>
                  <a:lnTo>
                    <a:pt x="266" y="602"/>
                  </a:lnTo>
                  <a:lnTo>
                    <a:pt x="272" y="606"/>
                  </a:lnTo>
                  <a:lnTo>
                    <a:pt x="276" y="606"/>
                  </a:lnTo>
                  <a:lnTo>
                    <a:pt x="276" y="606"/>
                  </a:lnTo>
                  <a:lnTo>
                    <a:pt x="268" y="600"/>
                  </a:lnTo>
                  <a:lnTo>
                    <a:pt x="258" y="594"/>
                  </a:lnTo>
                  <a:lnTo>
                    <a:pt x="240" y="578"/>
                  </a:lnTo>
                  <a:lnTo>
                    <a:pt x="228" y="566"/>
                  </a:lnTo>
                  <a:lnTo>
                    <a:pt x="222" y="558"/>
                  </a:lnTo>
                  <a:lnTo>
                    <a:pt x="222" y="558"/>
                  </a:lnTo>
                  <a:lnTo>
                    <a:pt x="236" y="570"/>
                  </a:lnTo>
                  <a:lnTo>
                    <a:pt x="248" y="578"/>
                  </a:lnTo>
                  <a:lnTo>
                    <a:pt x="260" y="582"/>
                  </a:lnTo>
                  <a:lnTo>
                    <a:pt x="268" y="586"/>
                  </a:lnTo>
                  <a:lnTo>
                    <a:pt x="282" y="588"/>
                  </a:lnTo>
                  <a:lnTo>
                    <a:pt x="286" y="588"/>
                  </a:lnTo>
                  <a:lnTo>
                    <a:pt x="286" y="588"/>
                  </a:lnTo>
                  <a:lnTo>
                    <a:pt x="274" y="578"/>
                  </a:lnTo>
                  <a:lnTo>
                    <a:pt x="264" y="570"/>
                  </a:lnTo>
                  <a:lnTo>
                    <a:pt x="256" y="560"/>
                  </a:lnTo>
                  <a:lnTo>
                    <a:pt x="252" y="552"/>
                  </a:lnTo>
                  <a:lnTo>
                    <a:pt x="248" y="540"/>
                  </a:lnTo>
                  <a:lnTo>
                    <a:pt x="246" y="536"/>
                  </a:lnTo>
                  <a:lnTo>
                    <a:pt x="246" y="536"/>
                  </a:lnTo>
                  <a:lnTo>
                    <a:pt x="256" y="548"/>
                  </a:lnTo>
                  <a:lnTo>
                    <a:pt x="264" y="554"/>
                  </a:lnTo>
                  <a:lnTo>
                    <a:pt x="272" y="560"/>
                  </a:lnTo>
                  <a:lnTo>
                    <a:pt x="272" y="560"/>
                  </a:lnTo>
                  <a:lnTo>
                    <a:pt x="266" y="544"/>
                  </a:lnTo>
                  <a:lnTo>
                    <a:pt x="260" y="518"/>
                  </a:lnTo>
                  <a:lnTo>
                    <a:pt x="250" y="464"/>
                  </a:lnTo>
                  <a:lnTo>
                    <a:pt x="250" y="464"/>
                  </a:lnTo>
                  <a:lnTo>
                    <a:pt x="256" y="484"/>
                  </a:lnTo>
                  <a:lnTo>
                    <a:pt x="262" y="500"/>
                  </a:lnTo>
                  <a:lnTo>
                    <a:pt x="268" y="512"/>
                  </a:lnTo>
                  <a:lnTo>
                    <a:pt x="276" y="518"/>
                  </a:lnTo>
                  <a:lnTo>
                    <a:pt x="276" y="518"/>
                  </a:lnTo>
                  <a:lnTo>
                    <a:pt x="270" y="502"/>
                  </a:lnTo>
                  <a:lnTo>
                    <a:pt x="266" y="488"/>
                  </a:lnTo>
                  <a:lnTo>
                    <a:pt x="264" y="474"/>
                  </a:lnTo>
                  <a:lnTo>
                    <a:pt x="262" y="462"/>
                  </a:lnTo>
                  <a:lnTo>
                    <a:pt x="264" y="442"/>
                  </a:lnTo>
                  <a:lnTo>
                    <a:pt x="266" y="424"/>
                  </a:lnTo>
                  <a:lnTo>
                    <a:pt x="266" y="424"/>
                  </a:lnTo>
                  <a:lnTo>
                    <a:pt x="268" y="396"/>
                  </a:lnTo>
                  <a:lnTo>
                    <a:pt x="270" y="356"/>
                  </a:lnTo>
                  <a:lnTo>
                    <a:pt x="270" y="356"/>
                  </a:lnTo>
                  <a:lnTo>
                    <a:pt x="278" y="368"/>
                  </a:lnTo>
                  <a:lnTo>
                    <a:pt x="288" y="378"/>
                  </a:lnTo>
                  <a:lnTo>
                    <a:pt x="288" y="378"/>
                  </a:lnTo>
                  <a:lnTo>
                    <a:pt x="298" y="388"/>
                  </a:lnTo>
                  <a:lnTo>
                    <a:pt x="312" y="398"/>
                  </a:lnTo>
                  <a:lnTo>
                    <a:pt x="320" y="404"/>
                  </a:lnTo>
                  <a:lnTo>
                    <a:pt x="330" y="406"/>
                  </a:lnTo>
                  <a:lnTo>
                    <a:pt x="340" y="410"/>
                  </a:lnTo>
                  <a:lnTo>
                    <a:pt x="352" y="410"/>
                  </a:lnTo>
                  <a:lnTo>
                    <a:pt x="352" y="410"/>
                  </a:lnTo>
                  <a:lnTo>
                    <a:pt x="354" y="410"/>
                  </a:lnTo>
                  <a:lnTo>
                    <a:pt x="354" y="410"/>
                  </a:lnTo>
                  <a:lnTo>
                    <a:pt x="370" y="408"/>
                  </a:lnTo>
                  <a:lnTo>
                    <a:pt x="384" y="402"/>
                  </a:lnTo>
                  <a:lnTo>
                    <a:pt x="398" y="392"/>
                  </a:lnTo>
                  <a:lnTo>
                    <a:pt x="412" y="376"/>
                  </a:lnTo>
                  <a:lnTo>
                    <a:pt x="412" y="376"/>
                  </a:lnTo>
                  <a:lnTo>
                    <a:pt x="430" y="352"/>
                  </a:lnTo>
                  <a:lnTo>
                    <a:pt x="430" y="352"/>
                  </a:lnTo>
                  <a:lnTo>
                    <a:pt x="428" y="378"/>
                  </a:lnTo>
                  <a:lnTo>
                    <a:pt x="428" y="396"/>
                  </a:lnTo>
                  <a:lnTo>
                    <a:pt x="432" y="414"/>
                  </a:lnTo>
                  <a:lnTo>
                    <a:pt x="432" y="414"/>
                  </a:lnTo>
                  <a:lnTo>
                    <a:pt x="446" y="466"/>
                  </a:lnTo>
                  <a:lnTo>
                    <a:pt x="454" y="490"/>
                  </a:lnTo>
                  <a:lnTo>
                    <a:pt x="458" y="510"/>
                  </a:lnTo>
                  <a:lnTo>
                    <a:pt x="458" y="510"/>
                  </a:lnTo>
                  <a:lnTo>
                    <a:pt x="458" y="528"/>
                  </a:lnTo>
                  <a:lnTo>
                    <a:pt x="456" y="542"/>
                  </a:lnTo>
                  <a:lnTo>
                    <a:pt x="452" y="556"/>
                  </a:lnTo>
                  <a:lnTo>
                    <a:pt x="452" y="556"/>
                  </a:lnTo>
                  <a:lnTo>
                    <a:pt x="454" y="550"/>
                  </a:lnTo>
                  <a:lnTo>
                    <a:pt x="464" y="526"/>
                  </a:lnTo>
                  <a:lnTo>
                    <a:pt x="464" y="526"/>
                  </a:lnTo>
                  <a:lnTo>
                    <a:pt x="464" y="536"/>
                  </a:lnTo>
                  <a:lnTo>
                    <a:pt x="462" y="548"/>
                  </a:lnTo>
                  <a:lnTo>
                    <a:pt x="452" y="578"/>
                  </a:lnTo>
                  <a:lnTo>
                    <a:pt x="452" y="578"/>
                  </a:lnTo>
                  <a:lnTo>
                    <a:pt x="456" y="572"/>
                  </a:lnTo>
                  <a:lnTo>
                    <a:pt x="460" y="564"/>
                  </a:lnTo>
                  <a:lnTo>
                    <a:pt x="472" y="528"/>
                  </a:lnTo>
                  <a:lnTo>
                    <a:pt x="472" y="528"/>
                  </a:lnTo>
                  <a:lnTo>
                    <a:pt x="472" y="542"/>
                  </a:lnTo>
                  <a:lnTo>
                    <a:pt x="472" y="552"/>
                  </a:lnTo>
                  <a:lnTo>
                    <a:pt x="468" y="562"/>
                  </a:lnTo>
                  <a:lnTo>
                    <a:pt x="466" y="572"/>
                  </a:lnTo>
                  <a:lnTo>
                    <a:pt x="458" y="588"/>
                  </a:lnTo>
                  <a:lnTo>
                    <a:pt x="450" y="600"/>
                  </a:lnTo>
                  <a:lnTo>
                    <a:pt x="450" y="600"/>
                  </a:lnTo>
                  <a:lnTo>
                    <a:pt x="460" y="592"/>
                  </a:lnTo>
                  <a:lnTo>
                    <a:pt x="470" y="580"/>
                  </a:lnTo>
                  <a:lnTo>
                    <a:pt x="476" y="562"/>
                  </a:lnTo>
                  <a:lnTo>
                    <a:pt x="480" y="544"/>
                  </a:lnTo>
                  <a:lnTo>
                    <a:pt x="480" y="544"/>
                  </a:lnTo>
                  <a:lnTo>
                    <a:pt x="480" y="560"/>
                  </a:lnTo>
                  <a:lnTo>
                    <a:pt x="480" y="574"/>
                  </a:lnTo>
                  <a:lnTo>
                    <a:pt x="476" y="586"/>
                  </a:lnTo>
                  <a:lnTo>
                    <a:pt x="470" y="596"/>
                  </a:lnTo>
                  <a:lnTo>
                    <a:pt x="464" y="604"/>
                  </a:lnTo>
                  <a:lnTo>
                    <a:pt x="456" y="610"/>
                  </a:lnTo>
                  <a:lnTo>
                    <a:pt x="438" y="622"/>
                  </a:lnTo>
                  <a:lnTo>
                    <a:pt x="438" y="622"/>
                  </a:lnTo>
                  <a:lnTo>
                    <a:pt x="452" y="618"/>
                  </a:lnTo>
                  <a:lnTo>
                    <a:pt x="464" y="612"/>
                  </a:lnTo>
                  <a:lnTo>
                    <a:pt x="476" y="604"/>
                  </a:lnTo>
                  <a:lnTo>
                    <a:pt x="484" y="596"/>
                  </a:lnTo>
                  <a:lnTo>
                    <a:pt x="494" y="580"/>
                  </a:lnTo>
                  <a:lnTo>
                    <a:pt x="498" y="572"/>
                  </a:lnTo>
                  <a:lnTo>
                    <a:pt x="498" y="572"/>
                  </a:lnTo>
                  <a:lnTo>
                    <a:pt x="500" y="588"/>
                  </a:lnTo>
                  <a:lnTo>
                    <a:pt x="500" y="588"/>
                  </a:lnTo>
                  <a:lnTo>
                    <a:pt x="498" y="588"/>
                  </a:lnTo>
                  <a:lnTo>
                    <a:pt x="498" y="588"/>
                  </a:lnTo>
                  <a:lnTo>
                    <a:pt x="490" y="598"/>
                  </a:lnTo>
                  <a:lnTo>
                    <a:pt x="480" y="606"/>
                  </a:lnTo>
                  <a:lnTo>
                    <a:pt x="468" y="616"/>
                  </a:lnTo>
                  <a:lnTo>
                    <a:pt x="454" y="624"/>
                  </a:lnTo>
                  <a:lnTo>
                    <a:pt x="438" y="632"/>
                  </a:lnTo>
                  <a:lnTo>
                    <a:pt x="420" y="638"/>
                  </a:lnTo>
                  <a:lnTo>
                    <a:pt x="402" y="644"/>
                  </a:lnTo>
                  <a:lnTo>
                    <a:pt x="384" y="646"/>
                  </a:lnTo>
                  <a:lnTo>
                    <a:pt x="364" y="648"/>
                  </a:lnTo>
                  <a:lnTo>
                    <a:pt x="344" y="648"/>
                  </a:lnTo>
                  <a:lnTo>
                    <a:pt x="324" y="646"/>
                  </a:lnTo>
                  <a:lnTo>
                    <a:pt x="304" y="640"/>
                  </a:lnTo>
                  <a:lnTo>
                    <a:pt x="284" y="630"/>
                  </a:lnTo>
                  <a:lnTo>
                    <a:pt x="264" y="618"/>
                  </a:lnTo>
                  <a:lnTo>
                    <a:pt x="244" y="602"/>
                  </a:lnTo>
                  <a:lnTo>
                    <a:pt x="224" y="580"/>
                  </a:lnTo>
                  <a:lnTo>
                    <a:pt x="224" y="580"/>
                  </a:lnTo>
                  <a:close/>
                  <a:moveTo>
                    <a:pt x="510" y="574"/>
                  </a:moveTo>
                  <a:lnTo>
                    <a:pt x="510" y="574"/>
                  </a:lnTo>
                  <a:lnTo>
                    <a:pt x="516" y="548"/>
                  </a:lnTo>
                  <a:lnTo>
                    <a:pt x="522" y="524"/>
                  </a:lnTo>
                  <a:lnTo>
                    <a:pt x="522" y="524"/>
                  </a:lnTo>
                  <a:lnTo>
                    <a:pt x="522" y="540"/>
                  </a:lnTo>
                  <a:lnTo>
                    <a:pt x="520" y="554"/>
                  </a:lnTo>
                  <a:lnTo>
                    <a:pt x="516" y="566"/>
                  </a:lnTo>
                  <a:lnTo>
                    <a:pt x="510" y="574"/>
                  </a:lnTo>
                  <a:lnTo>
                    <a:pt x="510" y="574"/>
                  </a:lnTo>
                  <a:close/>
                </a:path>
              </a:pathLst>
            </a:custGeom>
            <a:solidFill>
              <a:schemeClr val="accent2">
                <a:lumMod val="100000"/>
              </a:schemeClr>
            </a:solidFill>
            <a:ln>
              <a:noFill/>
            </a:ln>
          </p:spPr>
          <p:txBody>
            <a:bodyPr anchor="ctr"/>
            <a:lstStyle/>
            <a:p>
              <a:pPr algn="ctr"/>
              <a:endParaRPr>
                <a:cs typeface="+mn-ea"/>
                <a:sym typeface="+mn-lt"/>
              </a:endParaRPr>
            </a:p>
          </p:txBody>
        </p:sp>
        <p:sp>
          <p:nvSpPr>
            <p:cNvPr id="43" name="任意多边形: 形状 43">
              <a:extLst>
                <a:ext uri="{FF2B5EF4-FFF2-40B4-BE49-F238E27FC236}">
                  <a16:creationId xmlns:a16="http://schemas.microsoft.com/office/drawing/2014/main" id="{99AC7181-4159-4F14-B6AF-A2558F194D2B}"/>
                </a:ext>
              </a:extLst>
            </p:cNvPr>
            <p:cNvSpPr>
              <a:spLocks/>
            </p:cNvSpPr>
            <p:nvPr/>
          </p:nvSpPr>
          <p:spPr bwMode="auto">
            <a:xfrm>
              <a:off x="9473801" y="2282769"/>
              <a:ext cx="1152747" cy="1280400"/>
            </a:xfrm>
            <a:custGeom>
              <a:avLst/>
              <a:gdLst>
                <a:gd name="T0" fmla="*/ 408 w 596"/>
                <a:gd name="T1" fmla="*/ 488 h 662"/>
                <a:gd name="T2" fmla="*/ 294 w 596"/>
                <a:gd name="T3" fmla="*/ 646 h 662"/>
                <a:gd name="T4" fmla="*/ 174 w 596"/>
                <a:gd name="T5" fmla="*/ 474 h 662"/>
                <a:gd name="T6" fmla="*/ 232 w 596"/>
                <a:gd name="T7" fmla="*/ 432 h 662"/>
                <a:gd name="T8" fmla="*/ 278 w 596"/>
                <a:gd name="T9" fmla="*/ 410 h 662"/>
                <a:gd name="T10" fmla="*/ 310 w 596"/>
                <a:gd name="T11" fmla="*/ 412 h 662"/>
                <a:gd name="T12" fmla="*/ 358 w 596"/>
                <a:gd name="T13" fmla="*/ 438 h 662"/>
                <a:gd name="T14" fmla="*/ 398 w 596"/>
                <a:gd name="T15" fmla="*/ 478 h 662"/>
                <a:gd name="T16" fmla="*/ 370 w 596"/>
                <a:gd name="T17" fmla="*/ 458 h 662"/>
                <a:gd name="T18" fmla="*/ 382 w 596"/>
                <a:gd name="T19" fmla="*/ 344 h 662"/>
                <a:gd name="T20" fmla="*/ 424 w 596"/>
                <a:gd name="T21" fmla="*/ 384 h 662"/>
                <a:gd name="T22" fmla="*/ 404 w 596"/>
                <a:gd name="T23" fmla="*/ 336 h 662"/>
                <a:gd name="T24" fmla="*/ 448 w 596"/>
                <a:gd name="T25" fmla="*/ 352 h 662"/>
                <a:gd name="T26" fmla="*/ 434 w 596"/>
                <a:gd name="T27" fmla="*/ 338 h 662"/>
                <a:gd name="T28" fmla="*/ 444 w 596"/>
                <a:gd name="T29" fmla="*/ 332 h 662"/>
                <a:gd name="T30" fmla="*/ 436 w 596"/>
                <a:gd name="T31" fmla="*/ 308 h 662"/>
                <a:gd name="T32" fmla="*/ 486 w 596"/>
                <a:gd name="T33" fmla="*/ 318 h 662"/>
                <a:gd name="T34" fmla="*/ 448 w 596"/>
                <a:gd name="T35" fmla="*/ 278 h 662"/>
                <a:gd name="T36" fmla="*/ 478 w 596"/>
                <a:gd name="T37" fmla="*/ 188 h 662"/>
                <a:gd name="T38" fmla="*/ 458 w 596"/>
                <a:gd name="T39" fmla="*/ 106 h 662"/>
                <a:gd name="T40" fmla="*/ 378 w 596"/>
                <a:gd name="T41" fmla="*/ 44 h 662"/>
                <a:gd name="T42" fmla="*/ 306 w 596"/>
                <a:gd name="T43" fmla="*/ 6 h 662"/>
                <a:gd name="T44" fmla="*/ 204 w 596"/>
                <a:gd name="T45" fmla="*/ 20 h 662"/>
                <a:gd name="T46" fmla="*/ 148 w 596"/>
                <a:gd name="T47" fmla="*/ 68 h 662"/>
                <a:gd name="T48" fmla="*/ 106 w 596"/>
                <a:gd name="T49" fmla="*/ 122 h 662"/>
                <a:gd name="T50" fmla="*/ 114 w 596"/>
                <a:gd name="T51" fmla="*/ 198 h 662"/>
                <a:gd name="T52" fmla="*/ 84 w 596"/>
                <a:gd name="T53" fmla="*/ 232 h 662"/>
                <a:gd name="T54" fmla="*/ 114 w 596"/>
                <a:gd name="T55" fmla="*/ 234 h 662"/>
                <a:gd name="T56" fmla="*/ 146 w 596"/>
                <a:gd name="T57" fmla="*/ 308 h 662"/>
                <a:gd name="T58" fmla="*/ 136 w 596"/>
                <a:gd name="T59" fmla="*/ 338 h 662"/>
                <a:gd name="T60" fmla="*/ 162 w 596"/>
                <a:gd name="T61" fmla="*/ 334 h 662"/>
                <a:gd name="T62" fmla="*/ 182 w 596"/>
                <a:gd name="T63" fmla="*/ 298 h 662"/>
                <a:gd name="T64" fmla="*/ 168 w 596"/>
                <a:gd name="T65" fmla="*/ 356 h 662"/>
                <a:gd name="T66" fmla="*/ 194 w 596"/>
                <a:gd name="T67" fmla="*/ 346 h 662"/>
                <a:gd name="T68" fmla="*/ 152 w 596"/>
                <a:gd name="T69" fmla="*/ 362 h 662"/>
                <a:gd name="T70" fmla="*/ 196 w 596"/>
                <a:gd name="T71" fmla="*/ 358 h 662"/>
                <a:gd name="T72" fmla="*/ 226 w 596"/>
                <a:gd name="T73" fmla="*/ 366 h 662"/>
                <a:gd name="T74" fmla="*/ 218 w 596"/>
                <a:gd name="T75" fmla="*/ 448 h 662"/>
                <a:gd name="T76" fmla="*/ 150 w 596"/>
                <a:gd name="T77" fmla="*/ 474 h 662"/>
                <a:gd name="T78" fmla="*/ 38 w 596"/>
                <a:gd name="T79" fmla="*/ 544 h 662"/>
                <a:gd name="T80" fmla="*/ 572 w 596"/>
                <a:gd name="T81" fmla="*/ 582 h 662"/>
                <a:gd name="T82" fmla="*/ 206 w 596"/>
                <a:gd name="T83" fmla="*/ 324 h 662"/>
                <a:gd name="T84" fmla="*/ 174 w 596"/>
                <a:gd name="T85" fmla="*/ 214 h 662"/>
                <a:gd name="T86" fmla="*/ 220 w 596"/>
                <a:gd name="T87" fmla="*/ 142 h 662"/>
                <a:gd name="T88" fmla="*/ 192 w 596"/>
                <a:gd name="T89" fmla="*/ 198 h 662"/>
                <a:gd name="T90" fmla="*/ 248 w 596"/>
                <a:gd name="T91" fmla="*/ 152 h 662"/>
                <a:gd name="T92" fmla="*/ 274 w 596"/>
                <a:gd name="T93" fmla="*/ 160 h 662"/>
                <a:gd name="T94" fmla="*/ 316 w 596"/>
                <a:gd name="T95" fmla="*/ 116 h 662"/>
                <a:gd name="T96" fmla="*/ 278 w 596"/>
                <a:gd name="T97" fmla="*/ 212 h 662"/>
                <a:gd name="T98" fmla="*/ 356 w 596"/>
                <a:gd name="T99" fmla="*/ 116 h 662"/>
                <a:gd name="T100" fmla="*/ 374 w 596"/>
                <a:gd name="T101" fmla="*/ 148 h 662"/>
                <a:gd name="T102" fmla="*/ 414 w 596"/>
                <a:gd name="T103" fmla="*/ 180 h 662"/>
                <a:gd name="T104" fmla="*/ 396 w 596"/>
                <a:gd name="T105" fmla="*/ 224 h 662"/>
                <a:gd name="T106" fmla="*/ 404 w 596"/>
                <a:gd name="T107" fmla="*/ 282 h 662"/>
                <a:gd name="T108" fmla="*/ 380 w 596"/>
                <a:gd name="T109" fmla="*/ 338 h 662"/>
                <a:gd name="T110" fmla="*/ 294 w 596"/>
                <a:gd name="T111" fmla="*/ 408 h 662"/>
                <a:gd name="T112" fmla="*/ 212 w 596"/>
                <a:gd name="T113" fmla="*/ 336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6" h="662">
                  <a:moveTo>
                    <a:pt x="548" y="538"/>
                  </a:moveTo>
                  <a:lnTo>
                    <a:pt x="548" y="538"/>
                  </a:lnTo>
                  <a:lnTo>
                    <a:pt x="520" y="522"/>
                  </a:lnTo>
                  <a:lnTo>
                    <a:pt x="476" y="502"/>
                  </a:lnTo>
                  <a:lnTo>
                    <a:pt x="414" y="472"/>
                  </a:lnTo>
                  <a:lnTo>
                    <a:pt x="414" y="472"/>
                  </a:lnTo>
                  <a:lnTo>
                    <a:pt x="408" y="488"/>
                  </a:lnTo>
                  <a:lnTo>
                    <a:pt x="400" y="506"/>
                  </a:lnTo>
                  <a:lnTo>
                    <a:pt x="382" y="536"/>
                  </a:lnTo>
                  <a:lnTo>
                    <a:pt x="364" y="566"/>
                  </a:lnTo>
                  <a:lnTo>
                    <a:pt x="344" y="592"/>
                  </a:lnTo>
                  <a:lnTo>
                    <a:pt x="324" y="614"/>
                  </a:lnTo>
                  <a:lnTo>
                    <a:pt x="308" y="632"/>
                  </a:lnTo>
                  <a:lnTo>
                    <a:pt x="294" y="646"/>
                  </a:lnTo>
                  <a:lnTo>
                    <a:pt x="294" y="646"/>
                  </a:lnTo>
                  <a:lnTo>
                    <a:pt x="276" y="628"/>
                  </a:lnTo>
                  <a:lnTo>
                    <a:pt x="256" y="604"/>
                  </a:lnTo>
                  <a:lnTo>
                    <a:pt x="238" y="580"/>
                  </a:lnTo>
                  <a:lnTo>
                    <a:pt x="220" y="554"/>
                  </a:lnTo>
                  <a:lnTo>
                    <a:pt x="192" y="508"/>
                  </a:lnTo>
                  <a:lnTo>
                    <a:pt x="174" y="474"/>
                  </a:lnTo>
                  <a:lnTo>
                    <a:pt x="174" y="474"/>
                  </a:lnTo>
                  <a:lnTo>
                    <a:pt x="212" y="464"/>
                  </a:lnTo>
                  <a:lnTo>
                    <a:pt x="214" y="462"/>
                  </a:lnTo>
                  <a:lnTo>
                    <a:pt x="214" y="462"/>
                  </a:lnTo>
                  <a:lnTo>
                    <a:pt x="222" y="454"/>
                  </a:lnTo>
                  <a:lnTo>
                    <a:pt x="228" y="444"/>
                  </a:lnTo>
                  <a:lnTo>
                    <a:pt x="232" y="432"/>
                  </a:lnTo>
                  <a:lnTo>
                    <a:pt x="234" y="420"/>
                  </a:lnTo>
                  <a:lnTo>
                    <a:pt x="234" y="394"/>
                  </a:lnTo>
                  <a:lnTo>
                    <a:pt x="234" y="374"/>
                  </a:lnTo>
                  <a:lnTo>
                    <a:pt x="234" y="374"/>
                  </a:lnTo>
                  <a:lnTo>
                    <a:pt x="248" y="388"/>
                  </a:lnTo>
                  <a:lnTo>
                    <a:pt x="264" y="402"/>
                  </a:lnTo>
                  <a:lnTo>
                    <a:pt x="278" y="410"/>
                  </a:lnTo>
                  <a:lnTo>
                    <a:pt x="286" y="414"/>
                  </a:lnTo>
                  <a:lnTo>
                    <a:pt x="294" y="414"/>
                  </a:lnTo>
                  <a:lnTo>
                    <a:pt x="294" y="414"/>
                  </a:lnTo>
                  <a:lnTo>
                    <a:pt x="296" y="414"/>
                  </a:lnTo>
                  <a:lnTo>
                    <a:pt x="296" y="414"/>
                  </a:lnTo>
                  <a:lnTo>
                    <a:pt x="302" y="414"/>
                  </a:lnTo>
                  <a:lnTo>
                    <a:pt x="310" y="412"/>
                  </a:lnTo>
                  <a:lnTo>
                    <a:pt x="326" y="404"/>
                  </a:lnTo>
                  <a:lnTo>
                    <a:pt x="342" y="390"/>
                  </a:lnTo>
                  <a:lnTo>
                    <a:pt x="356" y="376"/>
                  </a:lnTo>
                  <a:lnTo>
                    <a:pt x="356" y="376"/>
                  </a:lnTo>
                  <a:lnTo>
                    <a:pt x="356" y="396"/>
                  </a:lnTo>
                  <a:lnTo>
                    <a:pt x="356" y="424"/>
                  </a:lnTo>
                  <a:lnTo>
                    <a:pt x="358" y="438"/>
                  </a:lnTo>
                  <a:lnTo>
                    <a:pt x="360" y="450"/>
                  </a:lnTo>
                  <a:lnTo>
                    <a:pt x="364" y="460"/>
                  </a:lnTo>
                  <a:lnTo>
                    <a:pt x="370" y="468"/>
                  </a:lnTo>
                  <a:lnTo>
                    <a:pt x="370" y="470"/>
                  </a:lnTo>
                  <a:lnTo>
                    <a:pt x="370" y="470"/>
                  </a:lnTo>
                  <a:lnTo>
                    <a:pt x="370" y="470"/>
                  </a:lnTo>
                  <a:lnTo>
                    <a:pt x="398" y="478"/>
                  </a:lnTo>
                  <a:lnTo>
                    <a:pt x="410" y="480"/>
                  </a:lnTo>
                  <a:lnTo>
                    <a:pt x="412" y="474"/>
                  </a:lnTo>
                  <a:lnTo>
                    <a:pt x="412" y="474"/>
                  </a:lnTo>
                  <a:lnTo>
                    <a:pt x="400" y="472"/>
                  </a:lnTo>
                  <a:lnTo>
                    <a:pt x="374" y="464"/>
                  </a:lnTo>
                  <a:lnTo>
                    <a:pt x="374" y="464"/>
                  </a:lnTo>
                  <a:lnTo>
                    <a:pt x="370" y="458"/>
                  </a:lnTo>
                  <a:lnTo>
                    <a:pt x="366" y="448"/>
                  </a:lnTo>
                  <a:lnTo>
                    <a:pt x="362" y="424"/>
                  </a:lnTo>
                  <a:lnTo>
                    <a:pt x="362" y="396"/>
                  </a:lnTo>
                  <a:lnTo>
                    <a:pt x="362" y="368"/>
                  </a:lnTo>
                  <a:lnTo>
                    <a:pt x="362" y="368"/>
                  </a:lnTo>
                  <a:lnTo>
                    <a:pt x="382" y="344"/>
                  </a:lnTo>
                  <a:lnTo>
                    <a:pt x="382" y="344"/>
                  </a:lnTo>
                  <a:lnTo>
                    <a:pt x="384" y="352"/>
                  </a:lnTo>
                  <a:lnTo>
                    <a:pt x="388" y="360"/>
                  </a:lnTo>
                  <a:lnTo>
                    <a:pt x="392" y="366"/>
                  </a:lnTo>
                  <a:lnTo>
                    <a:pt x="398" y="370"/>
                  </a:lnTo>
                  <a:lnTo>
                    <a:pt x="412" y="380"/>
                  </a:lnTo>
                  <a:lnTo>
                    <a:pt x="424" y="384"/>
                  </a:lnTo>
                  <a:lnTo>
                    <a:pt x="424" y="384"/>
                  </a:lnTo>
                  <a:lnTo>
                    <a:pt x="414" y="378"/>
                  </a:lnTo>
                  <a:lnTo>
                    <a:pt x="408" y="370"/>
                  </a:lnTo>
                  <a:lnTo>
                    <a:pt x="404" y="362"/>
                  </a:lnTo>
                  <a:lnTo>
                    <a:pt x="400" y="356"/>
                  </a:lnTo>
                  <a:lnTo>
                    <a:pt x="400" y="348"/>
                  </a:lnTo>
                  <a:lnTo>
                    <a:pt x="402" y="342"/>
                  </a:lnTo>
                  <a:lnTo>
                    <a:pt x="404" y="336"/>
                  </a:lnTo>
                  <a:lnTo>
                    <a:pt x="408" y="332"/>
                  </a:lnTo>
                  <a:lnTo>
                    <a:pt x="408" y="332"/>
                  </a:lnTo>
                  <a:lnTo>
                    <a:pt x="412" y="336"/>
                  </a:lnTo>
                  <a:lnTo>
                    <a:pt x="418" y="342"/>
                  </a:lnTo>
                  <a:lnTo>
                    <a:pt x="424" y="346"/>
                  </a:lnTo>
                  <a:lnTo>
                    <a:pt x="432" y="348"/>
                  </a:lnTo>
                  <a:lnTo>
                    <a:pt x="448" y="352"/>
                  </a:lnTo>
                  <a:lnTo>
                    <a:pt x="454" y="350"/>
                  </a:lnTo>
                  <a:lnTo>
                    <a:pt x="458" y="350"/>
                  </a:lnTo>
                  <a:lnTo>
                    <a:pt x="458" y="350"/>
                  </a:lnTo>
                  <a:lnTo>
                    <a:pt x="448" y="348"/>
                  </a:lnTo>
                  <a:lnTo>
                    <a:pt x="442" y="346"/>
                  </a:lnTo>
                  <a:lnTo>
                    <a:pt x="438" y="342"/>
                  </a:lnTo>
                  <a:lnTo>
                    <a:pt x="434" y="338"/>
                  </a:lnTo>
                  <a:lnTo>
                    <a:pt x="434" y="338"/>
                  </a:lnTo>
                  <a:lnTo>
                    <a:pt x="442" y="340"/>
                  </a:lnTo>
                  <a:lnTo>
                    <a:pt x="450" y="340"/>
                  </a:lnTo>
                  <a:lnTo>
                    <a:pt x="456" y="336"/>
                  </a:lnTo>
                  <a:lnTo>
                    <a:pt x="456" y="336"/>
                  </a:lnTo>
                  <a:lnTo>
                    <a:pt x="450" y="336"/>
                  </a:lnTo>
                  <a:lnTo>
                    <a:pt x="444" y="332"/>
                  </a:lnTo>
                  <a:lnTo>
                    <a:pt x="440" y="328"/>
                  </a:lnTo>
                  <a:lnTo>
                    <a:pt x="436" y="324"/>
                  </a:lnTo>
                  <a:lnTo>
                    <a:pt x="432" y="312"/>
                  </a:lnTo>
                  <a:lnTo>
                    <a:pt x="432" y="306"/>
                  </a:lnTo>
                  <a:lnTo>
                    <a:pt x="434" y="302"/>
                  </a:lnTo>
                  <a:lnTo>
                    <a:pt x="434" y="302"/>
                  </a:lnTo>
                  <a:lnTo>
                    <a:pt x="436" y="308"/>
                  </a:lnTo>
                  <a:lnTo>
                    <a:pt x="442" y="314"/>
                  </a:lnTo>
                  <a:lnTo>
                    <a:pt x="448" y="318"/>
                  </a:lnTo>
                  <a:lnTo>
                    <a:pt x="456" y="320"/>
                  </a:lnTo>
                  <a:lnTo>
                    <a:pt x="466" y="322"/>
                  </a:lnTo>
                  <a:lnTo>
                    <a:pt x="474" y="322"/>
                  </a:lnTo>
                  <a:lnTo>
                    <a:pt x="480" y="320"/>
                  </a:lnTo>
                  <a:lnTo>
                    <a:pt x="486" y="318"/>
                  </a:lnTo>
                  <a:lnTo>
                    <a:pt x="486" y="318"/>
                  </a:lnTo>
                  <a:lnTo>
                    <a:pt x="472" y="316"/>
                  </a:lnTo>
                  <a:lnTo>
                    <a:pt x="462" y="310"/>
                  </a:lnTo>
                  <a:lnTo>
                    <a:pt x="454" y="304"/>
                  </a:lnTo>
                  <a:lnTo>
                    <a:pt x="450" y="296"/>
                  </a:lnTo>
                  <a:lnTo>
                    <a:pt x="448" y="286"/>
                  </a:lnTo>
                  <a:lnTo>
                    <a:pt x="448" y="278"/>
                  </a:lnTo>
                  <a:lnTo>
                    <a:pt x="450" y="272"/>
                  </a:lnTo>
                  <a:lnTo>
                    <a:pt x="450" y="268"/>
                  </a:lnTo>
                  <a:lnTo>
                    <a:pt x="450" y="268"/>
                  </a:lnTo>
                  <a:lnTo>
                    <a:pt x="456" y="260"/>
                  </a:lnTo>
                  <a:lnTo>
                    <a:pt x="462" y="250"/>
                  </a:lnTo>
                  <a:lnTo>
                    <a:pt x="468" y="228"/>
                  </a:lnTo>
                  <a:lnTo>
                    <a:pt x="478" y="188"/>
                  </a:lnTo>
                  <a:lnTo>
                    <a:pt x="478" y="188"/>
                  </a:lnTo>
                  <a:lnTo>
                    <a:pt x="478" y="176"/>
                  </a:lnTo>
                  <a:lnTo>
                    <a:pt x="480" y="166"/>
                  </a:lnTo>
                  <a:lnTo>
                    <a:pt x="478" y="154"/>
                  </a:lnTo>
                  <a:lnTo>
                    <a:pt x="476" y="144"/>
                  </a:lnTo>
                  <a:lnTo>
                    <a:pt x="468" y="124"/>
                  </a:lnTo>
                  <a:lnTo>
                    <a:pt x="458" y="106"/>
                  </a:lnTo>
                  <a:lnTo>
                    <a:pt x="448" y="92"/>
                  </a:lnTo>
                  <a:lnTo>
                    <a:pt x="436" y="78"/>
                  </a:lnTo>
                  <a:lnTo>
                    <a:pt x="420" y="64"/>
                  </a:lnTo>
                  <a:lnTo>
                    <a:pt x="420" y="64"/>
                  </a:lnTo>
                  <a:lnTo>
                    <a:pt x="408" y="56"/>
                  </a:lnTo>
                  <a:lnTo>
                    <a:pt x="394" y="50"/>
                  </a:lnTo>
                  <a:lnTo>
                    <a:pt x="378" y="44"/>
                  </a:lnTo>
                  <a:lnTo>
                    <a:pt x="360" y="40"/>
                  </a:lnTo>
                  <a:lnTo>
                    <a:pt x="360" y="40"/>
                  </a:lnTo>
                  <a:lnTo>
                    <a:pt x="356" y="32"/>
                  </a:lnTo>
                  <a:lnTo>
                    <a:pt x="348" y="24"/>
                  </a:lnTo>
                  <a:lnTo>
                    <a:pt x="336" y="16"/>
                  </a:lnTo>
                  <a:lnTo>
                    <a:pt x="322" y="10"/>
                  </a:lnTo>
                  <a:lnTo>
                    <a:pt x="306" y="6"/>
                  </a:lnTo>
                  <a:lnTo>
                    <a:pt x="286" y="2"/>
                  </a:lnTo>
                  <a:lnTo>
                    <a:pt x="268" y="0"/>
                  </a:lnTo>
                  <a:lnTo>
                    <a:pt x="250" y="2"/>
                  </a:lnTo>
                  <a:lnTo>
                    <a:pt x="250" y="2"/>
                  </a:lnTo>
                  <a:lnTo>
                    <a:pt x="232" y="6"/>
                  </a:lnTo>
                  <a:lnTo>
                    <a:pt x="218" y="12"/>
                  </a:lnTo>
                  <a:lnTo>
                    <a:pt x="204" y="20"/>
                  </a:lnTo>
                  <a:lnTo>
                    <a:pt x="192" y="30"/>
                  </a:lnTo>
                  <a:lnTo>
                    <a:pt x="184" y="38"/>
                  </a:lnTo>
                  <a:lnTo>
                    <a:pt x="176" y="46"/>
                  </a:lnTo>
                  <a:lnTo>
                    <a:pt x="164" y="62"/>
                  </a:lnTo>
                  <a:lnTo>
                    <a:pt x="164" y="62"/>
                  </a:lnTo>
                  <a:lnTo>
                    <a:pt x="158" y="64"/>
                  </a:lnTo>
                  <a:lnTo>
                    <a:pt x="148" y="68"/>
                  </a:lnTo>
                  <a:lnTo>
                    <a:pt x="138" y="76"/>
                  </a:lnTo>
                  <a:lnTo>
                    <a:pt x="132" y="82"/>
                  </a:lnTo>
                  <a:lnTo>
                    <a:pt x="128" y="90"/>
                  </a:lnTo>
                  <a:lnTo>
                    <a:pt x="128" y="90"/>
                  </a:lnTo>
                  <a:lnTo>
                    <a:pt x="118" y="98"/>
                  </a:lnTo>
                  <a:lnTo>
                    <a:pt x="110" y="110"/>
                  </a:lnTo>
                  <a:lnTo>
                    <a:pt x="106" y="122"/>
                  </a:lnTo>
                  <a:lnTo>
                    <a:pt x="104" y="136"/>
                  </a:lnTo>
                  <a:lnTo>
                    <a:pt x="104" y="150"/>
                  </a:lnTo>
                  <a:lnTo>
                    <a:pt x="106" y="164"/>
                  </a:lnTo>
                  <a:lnTo>
                    <a:pt x="112" y="176"/>
                  </a:lnTo>
                  <a:lnTo>
                    <a:pt x="120" y="186"/>
                  </a:lnTo>
                  <a:lnTo>
                    <a:pt x="120" y="186"/>
                  </a:lnTo>
                  <a:lnTo>
                    <a:pt x="114" y="198"/>
                  </a:lnTo>
                  <a:lnTo>
                    <a:pt x="106" y="212"/>
                  </a:lnTo>
                  <a:lnTo>
                    <a:pt x="100" y="218"/>
                  </a:lnTo>
                  <a:lnTo>
                    <a:pt x="92" y="224"/>
                  </a:lnTo>
                  <a:lnTo>
                    <a:pt x="86" y="226"/>
                  </a:lnTo>
                  <a:lnTo>
                    <a:pt x="78" y="228"/>
                  </a:lnTo>
                  <a:lnTo>
                    <a:pt x="78" y="228"/>
                  </a:lnTo>
                  <a:lnTo>
                    <a:pt x="84" y="232"/>
                  </a:lnTo>
                  <a:lnTo>
                    <a:pt x="92" y="234"/>
                  </a:lnTo>
                  <a:lnTo>
                    <a:pt x="98" y="234"/>
                  </a:lnTo>
                  <a:lnTo>
                    <a:pt x="104" y="232"/>
                  </a:lnTo>
                  <a:lnTo>
                    <a:pt x="110" y="228"/>
                  </a:lnTo>
                  <a:lnTo>
                    <a:pt x="116" y="224"/>
                  </a:lnTo>
                  <a:lnTo>
                    <a:pt x="116" y="224"/>
                  </a:lnTo>
                  <a:lnTo>
                    <a:pt x="114" y="234"/>
                  </a:lnTo>
                  <a:lnTo>
                    <a:pt x="114" y="246"/>
                  </a:lnTo>
                  <a:lnTo>
                    <a:pt x="116" y="260"/>
                  </a:lnTo>
                  <a:lnTo>
                    <a:pt x="120" y="272"/>
                  </a:lnTo>
                  <a:lnTo>
                    <a:pt x="126" y="282"/>
                  </a:lnTo>
                  <a:lnTo>
                    <a:pt x="134" y="292"/>
                  </a:lnTo>
                  <a:lnTo>
                    <a:pt x="146" y="308"/>
                  </a:lnTo>
                  <a:lnTo>
                    <a:pt x="146" y="308"/>
                  </a:lnTo>
                  <a:lnTo>
                    <a:pt x="144" y="320"/>
                  </a:lnTo>
                  <a:lnTo>
                    <a:pt x="138" y="328"/>
                  </a:lnTo>
                  <a:lnTo>
                    <a:pt x="132" y="334"/>
                  </a:lnTo>
                  <a:lnTo>
                    <a:pt x="120" y="336"/>
                  </a:lnTo>
                  <a:lnTo>
                    <a:pt x="120" y="336"/>
                  </a:lnTo>
                  <a:lnTo>
                    <a:pt x="128" y="338"/>
                  </a:lnTo>
                  <a:lnTo>
                    <a:pt x="136" y="338"/>
                  </a:lnTo>
                  <a:lnTo>
                    <a:pt x="142" y="338"/>
                  </a:lnTo>
                  <a:lnTo>
                    <a:pt x="148" y="336"/>
                  </a:lnTo>
                  <a:lnTo>
                    <a:pt x="156" y="328"/>
                  </a:lnTo>
                  <a:lnTo>
                    <a:pt x="164" y="320"/>
                  </a:lnTo>
                  <a:lnTo>
                    <a:pt x="164" y="320"/>
                  </a:lnTo>
                  <a:lnTo>
                    <a:pt x="164" y="328"/>
                  </a:lnTo>
                  <a:lnTo>
                    <a:pt x="162" y="334"/>
                  </a:lnTo>
                  <a:lnTo>
                    <a:pt x="162" y="334"/>
                  </a:lnTo>
                  <a:lnTo>
                    <a:pt x="168" y="328"/>
                  </a:lnTo>
                  <a:lnTo>
                    <a:pt x="174" y="318"/>
                  </a:lnTo>
                  <a:lnTo>
                    <a:pt x="176" y="304"/>
                  </a:lnTo>
                  <a:lnTo>
                    <a:pt x="176" y="288"/>
                  </a:lnTo>
                  <a:lnTo>
                    <a:pt x="176" y="288"/>
                  </a:lnTo>
                  <a:lnTo>
                    <a:pt x="182" y="298"/>
                  </a:lnTo>
                  <a:lnTo>
                    <a:pt x="184" y="310"/>
                  </a:lnTo>
                  <a:lnTo>
                    <a:pt x="184" y="320"/>
                  </a:lnTo>
                  <a:lnTo>
                    <a:pt x="182" y="330"/>
                  </a:lnTo>
                  <a:lnTo>
                    <a:pt x="180" y="338"/>
                  </a:lnTo>
                  <a:lnTo>
                    <a:pt x="176" y="346"/>
                  </a:lnTo>
                  <a:lnTo>
                    <a:pt x="172" y="352"/>
                  </a:lnTo>
                  <a:lnTo>
                    <a:pt x="168" y="356"/>
                  </a:lnTo>
                  <a:lnTo>
                    <a:pt x="168" y="356"/>
                  </a:lnTo>
                  <a:lnTo>
                    <a:pt x="176" y="352"/>
                  </a:lnTo>
                  <a:lnTo>
                    <a:pt x="184" y="346"/>
                  </a:lnTo>
                  <a:lnTo>
                    <a:pt x="190" y="338"/>
                  </a:lnTo>
                  <a:lnTo>
                    <a:pt x="196" y="332"/>
                  </a:lnTo>
                  <a:lnTo>
                    <a:pt x="196" y="332"/>
                  </a:lnTo>
                  <a:lnTo>
                    <a:pt x="194" y="346"/>
                  </a:lnTo>
                  <a:lnTo>
                    <a:pt x="190" y="356"/>
                  </a:lnTo>
                  <a:lnTo>
                    <a:pt x="186" y="362"/>
                  </a:lnTo>
                  <a:lnTo>
                    <a:pt x="178" y="366"/>
                  </a:lnTo>
                  <a:lnTo>
                    <a:pt x="172" y="366"/>
                  </a:lnTo>
                  <a:lnTo>
                    <a:pt x="164" y="366"/>
                  </a:lnTo>
                  <a:lnTo>
                    <a:pt x="152" y="362"/>
                  </a:lnTo>
                  <a:lnTo>
                    <a:pt x="152" y="362"/>
                  </a:lnTo>
                  <a:lnTo>
                    <a:pt x="156" y="366"/>
                  </a:lnTo>
                  <a:lnTo>
                    <a:pt x="162" y="368"/>
                  </a:lnTo>
                  <a:lnTo>
                    <a:pt x="168" y="370"/>
                  </a:lnTo>
                  <a:lnTo>
                    <a:pt x="176" y="370"/>
                  </a:lnTo>
                  <a:lnTo>
                    <a:pt x="184" y="368"/>
                  </a:lnTo>
                  <a:lnTo>
                    <a:pt x="190" y="364"/>
                  </a:lnTo>
                  <a:lnTo>
                    <a:pt x="196" y="358"/>
                  </a:lnTo>
                  <a:lnTo>
                    <a:pt x="202" y="348"/>
                  </a:lnTo>
                  <a:lnTo>
                    <a:pt x="202" y="348"/>
                  </a:lnTo>
                  <a:lnTo>
                    <a:pt x="204" y="334"/>
                  </a:lnTo>
                  <a:lnTo>
                    <a:pt x="204" y="334"/>
                  </a:lnTo>
                  <a:lnTo>
                    <a:pt x="206" y="338"/>
                  </a:lnTo>
                  <a:lnTo>
                    <a:pt x="206" y="338"/>
                  </a:lnTo>
                  <a:lnTo>
                    <a:pt x="226" y="366"/>
                  </a:lnTo>
                  <a:lnTo>
                    <a:pt x="226" y="366"/>
                  </a:lnTo>
                  <a:lnTo>
                    <a:pt x="226" y="366"/>
                  </a:lnTo>
                  <a:lnTo>
                    <a:pt x="228" y="384"/>
                  </a:lnTo>
                  <a:lnTo>
                    <a:pt x="228" y="410"/>
                  </a:lnTo>
                  <a:lnTo>
                    <a:pt x="228" y="424"/>
                  </a:lnTo>
                  <a:lnTo>
                    <a:pt x="224" y="436"/>
                  </a:lnTo>
                  <a:lnTo>
                    <a:pt x="218" y="448"/>
                  </a:lnTo>
                  <a:lnTo>
                    <a:pt x="210" y="458"/>
                  </a:lnTo>
                  <a:lnTo>
                    <a:pt x="210" y="458"/>
                  </a:lnTo>
                  <a:lnTo>
                    <a:pt x="172" y="470"/>
                  </a:lnTo>
                  <a:lnTo>
                    <a:pt x="172" y="470"/>
                  </a:lnTo>
                  <a:lnTo>
                    <a:pt x="170" y="466"/>
                  </a:lnTo>
                  <a:lnTo>
                    <a:pt x="170" y="466"/>
                  </a:lnTo>
                  <a:lnTo>
                    <a:pt x="150" y="474"/>
                  </a:lnTo>
                  <a:lnTo>
                    <a:pt x="108" y="494"/>
                  </a:lnTo>
                  <a:lnTo>
                    <a:pt x="84" y="506"/>
                  </a:lnTo>
                  <a:lnTo>
                    <a:pt x="62" y="520"/>
                  </a:lnTo>
                  <a:lnTo>
                    <a:pt x="46" y="532"/>
                  </a:lnTo>
                  <a:lnTo>
                    <a:pt x="42" y="540"/>
                  </a:lnTo>
                  <a:lnTo>
                    <a:pt x="38" y="544"/>
                  </a:lnTo>
                  <a:lnTo>
                    <a:pt x="38" y="544"/>
                  </a:lnTo>
                  <a:lnTo>
                    <a:pt x="16" y="614"/>
                  </a:lnTo>
                  <a:lnTo>
                    <a:pt x="0" y="662"/>
                  </a:lnTo>
                  <a:lnTo>
                    <a:pt x="596" y="662"/>
                  </a:lnTo>
                  <a:lnTo>
                    <a:pt x="596" y="662"/>
                  </a:lnTo>
                  <a:lnTo>
                    <a:pt x="592" y="644"/>
                  </a:lnTo>
                  <a:lnTo>
                    <a:pt x="580" y="604"/>
                  </a:lnTo>
                  <a:lnTo>
                    <a:pt x="572" y="582"/>
                  </a:lnTo>
                  <a:lnTo>
                    <a:pt x="564" y="562"/>
                  </a:lnTo>
                  <a:lnTo>
                    <a:pt x="556" y="546"/>
                  </a:lnTo>
                  <a:lnTo>
                    <a:pt x="552" y="540"/>
                  </a:lnTo>
                  <a:lnTo>
                    <a:pt x="548" y="538"/>
                  </a:lnTo>
                  <a:lnTo>
                    <a:pt x="548" y="538"/>
                  </a:lnTo>
                  <a:close/>
                  <a:moveTo>
                    <a:pt x="206" y="324"/>
                  </a:moveTo>
                  <a:lnTo>
                    <a:pt x="206" y="324"/>
                  </a:lnTo>
                  <a:lnTo>
                    <a:pt x="204" y="308"/>
                  </a:lnTo>
                  <a:lnTo>
                    <a:pt x="202" y="294"/>
                  </a:lnTo>
                  <a:lnTo>
                    <a:pt x="194" y="266"/>
                  </a:lnTo>
                  <a:lnTo>
                    <a:pt x="194" y="266"/>
                  </a:lnTo>
                  <a:lnTo>
                    <a:pt x="188" y="248"/>
                  </a:lnTo>
                  <a:lnTo>
                    <a:pt x="182" y="230"/>
                  </a:lnTo>
                  <a:lnTo>
                    <a:pt x="174" y="214"/>
                  </a:lnTo>
                  <a:lnTo>
                    <a:pt x="166" y="206"/>
                  </a:lnTo>
                  <a:lnTo>
                    <a:pt x="166" y="206"/>
                  </a:lnTo>
                  <a:lnTo>
                    <a:pt x="174" y="198"/>
                  </a:lnTo>
                  <a:lnTo>
                    <a:pt x="188" y="184"/>
                  </a:lnTo>
                  <a:lnTo>
                    <a:pt x="204" y="164"/>
                  </a:lnTo>
                  <a:lnTo>
                    <a:pt x="220" y="142"/>
                  </a:lnTo>
                  <a:lnTo>
                    <a:pt x="220" y="142"/>
                  </a:lnTo>
                  <a:lnTo>
                    <a:pt x="212" y="158"/>
                  </a:lnTo>
                  <a:lnTo>
                    <a:pt x="204" y="176"/>
                  </a:lnTo>
                  <a:lnTo>
                    <a:pt x="194" y="192"/>
                  </a:lnTo>
                  <a:lnTo>
                    <a:pt x="188" y="198"/>
                  </a:lnTo>
                  <a:lnTo>
                    <a:pt x="180" y="204"/>
                  </a:lnTo>
                  <a:lnTo>
                    <a:pt x="180" y="204"/>
                  </a:lnTo>
                  <a:lnTo>
                    <a:pt x="192" y="198"/>
                  </a:lnTo>
                  <a:lnTo>
                    <a:pt x="202" y="192"/>
                  </a:lnTo>
                  <a:lnTo>
                    <a:pt x="212" y="184"/>
                  </a:lnTo>
                  <a:lnTo>
                    <a:pt x="222" y="174"/>
                  </a:lnTo>
                  <a:lnTo>
                    <a:pt x="238" y="154"/>
                  </a:lnTo>
                  <a:lnTo>
                    <a:pt x="256" y="132"/>
                  </a:lnTo>
                  <a:lnTo>
                    <a:pt x="256" y="132"/>
                  </a:lnTo>
                  <a:lnTo>
                    <a:pt x="248" y="152"/>
                  </a:lnTo>
                  <a:lnTo>
                    <a:pt x="242" y="174"/>
                  </a:lnTo>
                  <a:lnTo>
                    <a:pt x="234" y="214"/>
                  </a:lnTo>
                  <a:lnTo>
                    <a:pt x="234" y="214"/>
                  </a:lnTo>
                  <a:lnTo>
                    <a:pt x="248" y="200"/>
                  </a:lnTo>
                  <a:lnTo>
                    <a:pt x="260" y="188"/>
                  </a:lnTo>
                  <a:lnTo>
                    <a:pt x="268" y="174"/>
                  </a:lnTo>
                  <a:lnTo>
                    <a:pt x="274" y="160"/>
                  </a:lnTo>
                  <a:lnTo>
                    <a:pt x="274" y="160"/>
                  </a:lnTo>
                  <a:lnTo>
                    <a:pt x="282" y="148"/>
                  </a:lnTo>
                  <a:lnTo>
                    <a:pt x="290" y="134"/>
                  </a:lnTo>
                  <a:lnTo>
                    <a:pt x="304" y="118"/>
                  </a:lnTo>
                  <a:lnTo>
                    <a:pt x="320" y="102"/>
                  </a:lnTo>
                  <a:lnTo>
                    <a:pt x="320" y="102"/>
                  </a:lnTo>
                  <a:lnTo>
                    <a:pt x="316" y="116"/>
                  </a:lnTo>
                  <a:lnTo>
                    <a:pt x="314" y="128"/>
                  </a:lnTo>
                  <a:lnTo>
                    <a:pt x="312" y="152"/>
                  </a:lnTo>
                  <a:lnTo>
                    <a:pt x="310" y="166"/>
                  </a:lnTo>
                  <a:lnTo>
                    <a:pt x="304" y="180"/>
                  </a:lnTo>
                  <a:lnTo>
                    <a:pt x="294" y="194"/>
                  </a:lnTo>
                  <a:lnTo>
                    <a:pt x="278" y="212"/>
                  </a:lnTo>
                  <a:lnTo>
                    <a:pt x="278" y="212"/>
                  </a:lnTo>
                  <a:lnTo>
                    <a:pt x="294" y="204"/>
                  </a:lnTo>
                  <a:lnTo>
                    <a:pt x="308" y="194"/>
                  </a:lnTo>
                  <a:lnTo>
                    <a:pt x="322" y="180"/>
                  </a:lnTo>
                  <a:lnTo>
                    <a:pt x="334" y="166"/>
                  </a:lnTo>
                  <a:lnTo>
                    <a:pt x="344" y="148"/>
                  </a:lnTo>
                  <a:lnTo>
                    <a:pt x="350" y="132"/>
                  </a:lnTo>
                  <a:lnTo>
                    <a:pt x="356" y="116"/>
                  </a:lnTo>
                  <a:lnTo>
                    <a:pt x="358" y="100"/>
                  </a:lnTo>
                  <a:lnTo>
                    <a:pt x="358" y="100"/>
                  </a:lnTo>
                  <a:lnTo>
                    <a:pt x="360" y="126"/>
                  </a:lnTo>
                  <a:lnTo>
                    <a:pt x="360" y="126"/>
                  </a:lnTo>
                  <a:lnTo>
                    <a:pt x="360" y="132"/>
                  </a:lnTo>
                  <a:lnTo>
                    <a:pt x="364" y="138"/>
                  </a:lnTo>
                  <a:lnTo>
                    <a:pt x="374" y="148"/>
                  </a:lnTo>
                  <a:lnTo>
                    <a:pt x="386" y="156"/>
                  </a:lnTo>
                  <a:lnTo>
                    <a:pt x="398" y="162"/>
                  </a:lnTo>
                  <a:lnTo>
                    <a:pt x="398" y="162"/>
                  </a:lnTo>
                  <a:lnTo>
                    <a:pt x="402" y="164"/>
                  </a:lnTo>
                  <a:lnTo>
                    <a:pt x="408" y="170"/>
                  </a:lnTo>
                  <a:lnTo>
                    <a:pt x="410" y="174"/>
                  </a:lnTo>
                  <a:lnTo>
                    <a:pt x="414" y="180"/>
                  </a:lnTo>
                  <a:lnTo>
                    <a:pt x="414" y="188"/>
                  </a:lnTo>
                  <a:lnTo>
                    <a:pt x="414" y="194"/>
                  </a:lnTo>
                  <a:lnTo>
                    <a:pt x="412" y="202"/>
                  </a:lnTo>
                  <a:lnTo>
                    <a:pt x="406" y="208"/>
                  </a:lnTo>
                  <a:lnTo>
                    <a:pt x="406" y="208"/>
                  </a:lnTo>
                  <a:lnTo>
                    <a:pt x="400" y="216"/>
                  </a:lnTo>
                  <a:lnTo>
                    <a:pt x="396" y="224"/>
                  </a:lnTo>
                  <a:lnTo>
                    <a:pt x="392" y="234"/>
                  </a:lnTo>
                  <a:lnTo>
                    <a:pt x="392" y="244"/>
                  </a:lnTo>
                  <a:lnTo>
                    <a:pt x="392" y="254"/>
                  </a:lnTo>
                  <a:lnTo>
                    <a:pt x="394" y="264"/>
                  </a:lnTo>
                  <a:lnTo>
                    <a:pt x="398" y="274"/>
                  </a:lnTo>
                  <a:lnTo>
                    <a:pt x="404" y="282"/>
                  </a:lnTo>
                  <a:lnTo>
                    <a:pt x="404" y="282"/>
                  </a:lnTo>
                  <a:lnTo>
                    <a:pt x="398" y="292"/>
                  </a:lnTo>
                  <a:lnTo>
                    <a:pt x="390" y="306"/>
                  </a:lnTo>
                  <a:lnTo>
                    <a:pt x="384" y="328"/>
                  </a:lnTo>
                  <a:lnTo>
                    <a:pt x="384" y="328"/>
                  </a:lnTo>
                  <a:lnTo>
                    <a:pt x="382" y="334"/>
                  </a:lnTo>
                  <a:lnTo>
                    <a:pt x="382" y="334"/>
                  </a:lnTo>
                  <a:lnTo>
                    <a:pt x="380" y="338"/>
                  </a:lnTo>
                  <a:lnTo>
                    <a:pt x="380" y="338"/>
                  </a:lnTo>
                  <a:lnTo>
                    <a:pt x="358" y="364"/>
                  </a:lnTo>
                  <a:lnTo>
                    <a:pt x="338" y="386"/>
                  </a:lnTo>
                  <a:lnTo>
                    <a:pt x="326" y="396"/>
                  </a:lnTo>
                  <a:lnTo>
                    <a:pt x="316" y="404"/>
                  </a:lnTo>
                  <a:lnTo>
                    <a:pt x="304" y="408"/>
                  </a:lnTo>
                  <a:lnTo>
                    <a:pt x="294" y="408"/>
                  </a:lnTo>
                  <a:lnTo>
                    <a:pt x="294" y="408"/>
                  </a:lnTo>
                  <a:lnTo>
                    <a:pt x="284" y="406"/>
                  </a:lnTo>
                  <a:lnTo>
                    <a:pt x="272" y="402"/>
                  </a:lnTo>
                  <a:lnTo>
                    <a:pt x="260" y="394"/>
                  </a:lnTo>
                  <a:lnTo>
                    <a:pt x="250" y="384"/>
                  </a:lnTo>
                  <a:lnTo>
                    <a:pt x="228" y="360"/>
                  </a:lnTo>
                  <a:lnTo>
                    <a:pt x="212" y="336"/>
                  </a:lnTo>
                  <a:lnTo>
                    <a:pt x="212" y="336"/>
                  </a:lnTo>
                  <a:lnTo>
                    <a:pt x="206" y="324"/>
                  </a:lnTo>
                  <a:lnTo>
                    <a:pt x="206" y="324"/>
                  </a:lnTo>
                  <a:close/>
                </a:path>
              </a:pathLst>
            </a:custGeom>
            <a:solidFill>
              <a:schemeClr val="accent4">
                <a:lumMod val="100000"/>
              </a:schemeClr>
            </a:solidFill>
            <a:ln>
              <a:noFill/>
            </a:ln>
          </p:spPr>
          <p:txBody>
            <a:bodyPr anchor="ctr"/>
            <a:lstStyle/>
            <a:p>
              <a:pPr algn="ctr"/>
              <a:endParaRPr>
                <a:cs typeface="+mn-ea"/>
                <a:sym typeface="+mn-lt"/>
              </a:endParaRPr>
            </a:p>
          </p:txBody>
        </p:sp>
        <p:sp>
          <p:nvSpPr>
            <p:cNvPr id="44" name="任意多边形: 形状 44">
              <a:extLst>
                <a:ext uri="{FF2B5EF4-FFF2-40B4-BE49-F238E27FC236}">
                  <a16:creationId xmlns:a16="http://schemas.microsoft.com/office/drawing/2014/main" id="{4EBC1FB0-C0BE-4FA2-80FB-8E7BFA1DB61F}"/>
                </a:ext>
              </a:extLst>
            </p:cNvPr>
            <p:cNvSpPr>
              <a:spLocks/>
            </p:cNvSpPr>
            <p:nvPr/>
          </p:nvSpPr>
          <p:spPr bwMode="auto">
            <a:xfrm>
              <a:off x="6733207" y="2317702"/>
              <a:ext cx="1364399" cy="1245468"/>
            </a:xfrm>
            <a:custGeom>
              <a:avLst/>
              <a:gdLst>
                <a:gd name="T0" fmla="*/ 514 w 826"/>
                <a:gd name="T1" fmla="*/ 482 h 754"/>
                <a:gd name="T2" fmla="*/ 550 w 826"/>
                <a:gd name="T3" fmla="*/ 356 h 754"/>
                <a:gd name="T4" fmla="*/ 586 w 826"/>
                <a:gd name="T5" fmla="*/ 306 h 754"/>
                <a:gd name="T6" fmla="*/ 584 w 826"/>
                <a:gd name="T7" fmla="*/ 226 h 754"/>
                <a:gd name="T8" fmla="*/ 562 w 826"/>
                <a:gd name="T9" fmla="*/ 218 h 754"/>
                <a:gd name="T10" fmla="*/ 560 w 826"/>
                <a:gd name="T11" fmla="*/ 176 h 754"/>
                <a:gd name="T12" fmla="*/ 560 w 826"/>
                <a:gd name="T13" fmla="*/ 148 h 754"/>
                <a:gd name="T14" fmla="*/ 564 w 826"/>
                <a:gd name="T15" fmla="*/ 114 h 754"/>
                <a:gd name="T16" fmla="*/ 548 w 826"/>
                <a:gd name="T17" fmla="*/ 82 h 754"/>
                <a:gd name="T18" fmla="*/ 536 w 826"/>
                <a:gd name="T19" fmla="*/ 62 h 754"/>
                <a:gd name="T20" fmla="*/ 524 w 826"/>
                <a:gd name="T21" fmla="*/ 50 h 754"/>
                <a:gd name="T22" fmla="*/ 466 w 826"/>
                <a:gd name="T23" fmla="*/ 14 h 754"/>
                <a:gd name="T24" fmla="*/ 428 w 826"/>
                <a:gd name="T25" fmla="*/ 2 h 754"/>
                <a:gd name="T26" fmla="*/ 380 w 826"/>
                <a:gd name="T27" fmla="*/ 2 h 754"/>
                <a:gd name="T28" fmla="*/ 354 w 826"/>
                <a:gd name="T29" fmla="*/ 6 h 754"/>
                <a:gd name="T30" fmla="*/ 306 w 826"/>
                <a:gd name="T31" fmla="*/ 40 h 754"/>
                <a:gd name="T32" fmla="*/ 288 w 826"/>
                <a:gd name="T33" fmla="*/ 66 h 754"/>
                <a:gd name="T34" fmla="*/ 272 w 826"/>
                <a:gd name="T35" fmla="*/ 88 h 754"/>
                <a:gd name="T36" fmla="*/ 254 w 826"/>
                <a:gd name="T37" fmla="*/ 130 h 754"/>
                <a:gd name="T38" fmla="*/ 254 w 826"/>
                <a:gd name="T39" fmla="*/ 174 h 754"/>
                <a:gd name="T40" fmla="*/ 254 w 826"/>
                <a:gd name="T41" fmla="*/ 224 h 754"/>
                <a:gd name="T42" fmla="*/ 220 w 826"/>
                <a:gd name="T43" fmla="*/ 278 h 754"/>
                <a:gd name="T44" fmla="*/ 244 w 826"/>
                <a:gd name="T45" fmla="*/ 338 h 754"/>
                <a:gd name="T46" fmla="*/ 274 w 826"/>
                <a:gd name="T47" fmla="*/ 366 h 754"/>
                <a:gd name="T48" fmla="*/ 248 w 826"/>
                <a:gd name="T49" fmla="*/ 494 h 754"/>
                <a:gd name="T50" fmla="*/ 4 w 826"/>
                <a:gd name="T51" fmla="*/ 728 h 754"/>
                <a:gd name="T52" fmla="*/ 772 w 826"/>
                <a:gd name="T53" fmla="*/ 588 h 754"/>
                <a:gd name="T54" fmla="*/ 558 w 826"/>
                <a:gd name="T55" fmla="*/ 234 h 754"/>
                <a:gd name="T56" fmla="*/ 584 w 826"/>
                <a:gd name="T57" fmla="*/ 234 h 754"/>
                <a:gd name="T58" fmla="*/ 574 w 826"/>
                <a:gd name="T59" fmla="*/ 316 h 754"/>
                <a:gd name="T60" fmla="*/ 548 w 826"/>
                <a:gd name="T61" fmla="*/ 348 h 754"/>
                <a:gd name="T62" fmla="*/ 550 w 826"/>
                <a:gd name="T63" fmla="*/ 266 h 754"/>
                <a:gd name="T64" fmla="*/ 252 w 826"/>
                <a:gd name="T65" fmla="*/ 344 h 754"/>
                <a:gd name="T66" fmla="*/ 226 w 826"/>
                <a:gd name="T67" fmla="*/ 278 h 754"/>
                <a:gd name="T68" fmla="*/ 248 w 826"/>
                <a:gd name="T69" fmla="*/ 228 h 754"/>
                <a:gd name="T70" fmla="*/ 268 w 826"/>
                <a:gd name="T71" fmla="*/ 246 h 754"/>
                <a:gd name="T72" fmla="*/ 262 w 826"/>
                <a:gd name="T73" fmla="*/ 330 h 754"/>
                <a:gd name="T74" fmla="*/ 276 w 826"/>
                <a:gd name="T75" fmla="*/ 262 h 754"/>
                <a:gd name="T76" fmla="*/ 282 w 826"/>
                <a:gd name="T77" fmla="*/ 174 h 754"/>
                <a:gd name="T78" fmla="*/ 306 w 826"/>
                <a:gd name="T79" fmla="*/ 92 h 754"/>
                <a:gd name="T80" fmla="*/ 410 w 826"/>
                <a:gd name="T81" fmla="*/ 88 h 754"/>
                <a:gd name="T82" fmla="*/ 522 w 826"/>
                <a:gd name="T83" fmla="*/ 96 h 754"/>
                <a:gd name="T84" fmla="*/ 534 w 826"/>
                <a:gd name="T85" fmla="*/ 182 h 754"/>
                <a:gd name="T86" fmla="*/ 542 w 826"/>
                <a:gd name="T87" fmla="*/ 278 h 754"/>
                <a:gd name="T88" fmla="*/ 522 w 826"/>
                <a:gd name="T89" fmla="*/ 380 h 754"/>
                <a:gd name="T90" fmla="*/ 448 w 826"/>
                <a:gd name="T91" fmla="*/ 492 h 754"/>
                <a:gd name="T92" fmla="*/ 356 w 826"/>
                <a:gd name="T93" fmla="*/ 490 h 754"/>
                <a:gd name="T94" fmla="*/ 284 w 826"/>
                <a:gd name="T95" fmla="*/ 374 h 754"/>
                <a:gd name="T96" fmla="*/ 272 w 826"/>
                <a:gd name="T97" fmla="*/ 280 h 754"/>
                <a:gd name="T98" fmla="*/ 310 w 826"/>
                <a:gd name="T99" fmla="*/ 636 h 754"/>
                <a:gd name="T100" fmla="*/ 272 w 826"/>
                <a:gd name="T101" fmla="*/ 522 h 754"/>
                <a:gd name="T102" fmla="*/ 298 w 826"/>
                <a:gd name="T103" fmla="*/ 400 h 754"/>
                <a:gd name="T104" fmla="*/ 360 w 826"/>
                <a:gd name="T105" fmla="*/ 502 h 754"/>
                <a:gd name="T106" fmla="*/ 444 w 826"/>
                <a:gd name="T107" fmla="*/ 502 h 754"/>
                <a:gd name="T108" fmla="*/ 510 w 826"/>
                <a:gd name="T109" fmla="*/ 406 h 754"/>
                <a:gd name="T110" fmla="*/ 526 w 826"/>
                <a:gd name="T111" fmla="*/ 514 h 754"/>
                <a:gd name="T112" fmla="*/ 482 w 826"/>
                <a:gd name="T113" fmla="*/ 64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6" h="754">
                  <a:moveTo>
                    <a:pt x="754" y="572"/>
                  </a:moveTo>
                  <a:lnTo>
                    <a:pt x="754" y="572"/>
                  </a:lnTo>
                  <a:lnTo>
                    <a:pt x="736" y="566"/>
                  </a:lnTo>
                  <a:lnTo>
                    <a:pt x="708" y="556"/>
                  </a:lnTo>
                  <a:lnTo>
                    <a:pt x="632" y="526"/>
                  </a:lnTo>
                  <a:lnTo>
                    <a:pt x="558" y="498"/>
                  </a:lnTo>
                  <a:lnTo>
                    <a:pt x="530" y="488"/>
                  </a:lnTo>
                  <a:lnTo>
                    <a:pt x="514" y="482"/>
                  </a:lnTo>
                  <a:lnTo>
                    <a:pt x="514" y="482"/>
                  </a:lnTo>
                  <a:lnTo>
                    <a:pt x="516" y="398"/>
                  </a:lnTo>
                  <a:lnTo>
                    <a:pt x="516" y="398"/>
                  </a:lnTo>
                  <a:lnTo>
                    <a:pt x="526" y="384"/>
                  </a:lnTo>
                  <a:lnTo>
                    <a:pt x="526" y="384"/>
                  </a:lnTo>
                  <a:lnTo>
                    <a:pt x="536" y="370"/>
                  </a:lnTo>
                  <a:lnTo>
                    <a:pt x="546" y="354"/>
                  </a:lnTo>
                  <a:lnTo>
                    <a:pt x="546" y="354"/>
                  </a:lnTo>
                  <a:lnTo>
                    <a:pt x="550" y="356"/>
                  </a:lnTo>
                  <a:lnTo>
                    <a:pt x="550" y="356"/>
                  </a:lnTo>
                  <a:lnTo>
                    <a:pt x="554" y="356"/>
                  </a:lnTo>
                  <a:lnTo>
                    <a:pt x="554" y="356"/>
                  </a:lnTo>
                  <a:lnTo>
                    <a:pt x="562" y="352"/>
                  </a:lnTo>
                  <a:lnTo>
                    <a:pt x="568" y="346"/>
                  </a:lnTo>
                  <a:lnTo>
                    <a:pt x="574" y="338"/>
                  </a:lnTo>
                  <a:lnTo>
                    <a:pt x="576" y="328"/>
                  </a:lnTo>
                  <a:lnTo>
                    <a:pt x="576" y="328"/>
                  </a:lnTo>
                  <a:lnTo>
                    <a:pt x="580" y="318"/>
                  </a:lnTo>
                  <a:lnTo>
                    <a:pt x="586" y="306"/>
                  </a:lnTo>
                  <a:lnTo>
                    <a:pt x="586" y="306"/>
                  </a:lnTo>
                  <a:lnTo>
                    <a:pt x="592" y="292"/>
                  </a:lnTo>
                  <a:lnTo>
                    <a:pt x="594" y="286"/>
                  </a:lnTo>
                  <a:lnTo>
                    <a:pt x="596" y="278"/>
                  </a:lnTo>
                  <a:lnTo>
                    <a:pt x="596" y="278"/>
                  </a:lnTo>
                  <a:lnTo>
                    <a:pt x="594" y="258"/>
                  </a:lnTo>
                  <a:lnTo>
                    <a:pt x="592" y="244"/>
                  </a:lnTo>
                  <a:lnTo>
                    <a:pt x="590" y="232"/>
                  </a:lnTo>
                  <a:lnTo>
                    <a:pt x="584" y="226"/>
                  </a:lnTo>
                  <a:lnTo>
                    <a:pt x="584" y="226"/>
                  </a:lnTo>
                  <a:lnTo>
                    <a:pt x="578" y="222"/>
                  </a:lnTo>
                  <a:lnTo>
                    <a:pt x="572" y="220"/>
                  </a:lnTo>
                  <a:lnTo>
                    <a:pt x="564" y="222"/>
                  </a:lnTo>
                  <a:lnTo>
                    <a:pt x="560" y="226"/>
                  </a:lnTo>
                  <a:lnTo>
                    <a:pt x="560" y="226"/>
                  </a:lnTo>
                  <a:lnTo>
                    <a:pt x="560" y="222"/>
                  </a:lnTo>
                  <a:lnTo>
                    <a:pt x="560" y="222"/>
                  </a:lnTo>
                  <a:lnTo>
                    <a:pt x="562" y="218"/>
                  </a:lnTo>
                  <a:lnTo>
                    <a:pt x="560" y="214"/>
                  </a:lnTo>
                  <a:lnTo>
                    <a:pt x="560" y="214"/>
                  </a:lnTo>
                  <a:lnTo>
                    <a:pt x="558" y="210"/>
                  </a:lnTo>
                  <a:lnTo>
                    <a:pt x="558" y="208"/>
                  </a:lnTo>
                  <a:lnTo>
                    <a:pt x="558" y="202"/>
                  </a:lnTo>
                  <a:lnTo>
                    <a:pt x="558" y="202"/>
                  </a:lnTo>
                  <a:lnTo>
                    <a:pt x="560" y="190"/>
                  </a:lnTo>
                  <a:lnTo>
                    <a:pt x="560" y="176"/>
                  </a:lnTo>
                  <a:lnTo>
                    <a:pt x="560" y="176"/>
                  </a:lnTo>
                  <a:lnTo>
                    <a:pt x="558" y="172"/>
                  </a:lnTo>
                  <a:lnTo>
                    <a:pt x="558" y="170"/>
                  </a:lnTo>
                  <a:lnTo>
                    <a:pt x="558" y="170"/>
                  </a:lnTo>
                  <a:lnTo>
                    <a:pt x="560" y="166"/>
                  </a:lnTo>
                  <a:lnTo>
                    <a:pt x="562" y="164"/>
                  </a:lnTo>
                  <a:lnTo>
                    <a:pt x="562" y="164"/>
                  </a:lnTo>
                  <a:lnTo>
                    <a:pt x="562" y="152"/>
                  </a:lnTo>
                  <a:lnTo>
                    <a:pt x="562" y="152"/>
                  </a:lnTo>
                  <a:lnTo>
                    <a:pt x="560" y="148"/>
                  </a:lnTo>
                  <a:lnTo>
                    <a:pt x="560" y="146"/>
                  </a:lnTo>
                  <a:lnTo>
                    <a:pt x="560" y="146"/>
                  </a:lnTo>
                  <a:lnTo>
                    <a:pt x="562" y="140"/>
                  </a:lnTo>
                  <a:lnTo>
                    <a:pt x="564" y="138"/>
                  </a:lnTo>
                  <a:lnTo>
                    <a:pt x="564" y="132"/>
                  </a:lnTo>
                  <a:lnTo>
                    <a:pt x="564" y="132"/>
                  </a:lnTo>
                  <a:lnTo>
                    <a:pt x="564" y="120"/>
                  </a:lnTo>
                  <a:lnTo>
                    <a:pt x="564" y="120"/>
                  </a:lnTo>
                  <a:lnTo>
                    <a:pt x="564" y="114"/>
                  </a:lnTo>
                  <a:lnTo>
                    <a:pt x="564" y="114"/>
                  </a:lnTo>
                  <a:lnTo>
                    <a:pt x="564" y="106"/>
                  </a:lnTo>
                  <a:lnTo>
                    <a:pt x="564" y="106"/>
                  </a:lnTo>
                  <a:lnTo>
                    <a:pt x="558" y="94"/>
                  </a:lnTo>
                  <a:lnTo>
                    <a:pt x="558" y="94"/>
                  </a:lnTo>
                  <a:lnTo>
                    <a:pt x="552" y="88"/>
                  </a:lnTo>
                  <a:lnTo>
                    <a:pt x="548" y="86"/>
                  </a:lnTo>
                  <a:lnTo>
                    <a:pt x="548" y="86"/>
                  </a:lnTo>
                  <a:lnTo>
                    <a:pt x="548" y="82"/>
                  </a:lnTo>
                  <a:lnTo>
                    <a:pt x="548" y="82"/>
                  </a:lnTo>
                  <a:lnTo>
                    <a:pt x="546" y="74"/>
                  </a:lnTo>
                  <a:lnTo>
                    <a:pt x="546" y="74"/>
                  </a:lnTo>
                  <a:lnTo>
                    <a:pt x="544" y="70"/>
                  </a:lnTo>
                  <a:lnTo>
                    <a:pt x="542" y="66"/>
                  </a:lnTo>
                  <a:lnTo>
                    <a:pt x="542" y="66"/>
                  </a:lnTo>
                  <a:lnTo>
                    <a:pt x="542" y="64"/>
                  </a:lnTo>
                  <a:lnTo>
                    <a:pt x="540" y="64"/>
                  </a:lnTo>
                  <a:lnTo>
                    <a:pt x="536" y="62"/>
                  </a:lnTo>
                  <a:lnTo>
                    <a:pt x="536" y="62"/>
                  </a:lnTo>
                  <a:lnTo>
                    <a:pt x="532" y="60"/>
                  </a:lnTo>
                  <a:lnTo>
                    <a:pt x="530" y="56"/>
                  </a:lnTo>
                  <a:lnTo>
                    <a:pt x="530" y="56"/>
                  </a:lnTo>
                  <a:lnTo>
                    <a:pt x="528" y="54"/>
                  </a:lnTo>
                  <a:lnTo>
                    <a:pt x="528" y="54"/>
                  </a:lnTo>
                  <a:lnTo>
                    <a:pt x="526" y="52"/>
                  </a:lnTo>
                  <a:lnTo>
                    <a:pt x="524" y="50"/>
                  </a:lnTo>
                  <a:lnTo>
                    <a:pt x="524" y="50"/>
                  </a:lnTo>
                  <a:lnTo>
                    <a:pt x="522" y="48"/>
                  </a:lnTo>
                  <a:lnTo>
                    <a:pt x="520" y="46"/>
                  </a:lnTo>
                  <a:lnTo>
                    <a:pt x="516" y="46"/>
                  </a:lnTo>
                  <a:lnTo>
                    <a:pt x="516" y="46"/>
                  </a:lnTo>
                  <a:lnTo>
                    <a:pt x="504" y="36"/>
                  </a:lnTo>
                  <a:lnTo>
                    <a:pt x="504" y="36"/>
                  </a:lnTo>
                  <a:lnTo>
                    <a:pt x="472" y="16"/>
                  </a:lnTo>
                  <a:lnTo>
                    <a:pt x="472" y="16"/>
                  </a:lnTo>
                  <a:lnTo>
                    <a:pt x="466" y="14"/>
                  </a:lnTo>
                  <a:lnTo>
                    <a:pt x="466" y="14"/>
                  </a:lnTo>
                  <a:lnTo>
                    <a:pt x="452" y="8"/>
                  </a:lnTo>
                  <a:lnTo>
                    <a:pt x="452" y="8"/>
                  </a:lnTo>
                  <a:lnTo>
                    <a:pt x="446" y="6"/>
                  </a:lnTo>
                  <a:lnTo>
                    <a:pt x="442" y="4"/>
                  </a:lnTo>
                  <a:lnTo>
                    <a:pt x="442" y="4"/>
                  </a:lnTo>
                  <a:lnTo>
                    <a:pt x="436" y="4"/>
                  </a:lnTo>
                  <a:lnTo>
                    <a:pt x="428" y="2"/>
                  </a:lnTo>
                  <a:lnTo>
                    <a:pt x="428" y="2"/>
                  </a:lnTo>
                  <a:lnTo>
                    <a:pt x="424" y="2"/>
                  </a:lnTo>
                  <a:lnTo>
                    <a:pt x="422" y="2"/>
                  </a:lnTo>
                  <a:lnTo>
                    <a:pt x="422" y="2"/>
                  </a:lnTo>
                  <a:lnTo>
                    <a:pt x="404" y="0"/>
                  </a:lnTo>
                  <a:lnTo>
                    <a:pt x="404" y="0"/>
                  </a:lnTo>
                  <a:lnTo>
                    <a:pt x="392" y="0"/>
                  </a:lnTo>
                  <a:lnTo>
                    <a:pt x="392" y="0"/>
                  </a:lnTo>
                  <a:lnTo>
                    <a:pt x="388" y="2"/>
                  </a:lnTo>
                  <a:lnTo>
                    <a:pt x="380" y="2"/>
                  </a:lnTo>
                  <a:lnTo>
                    <a:pt x="380" y="2"/>
                  </a:lnTo>
                  <a:lnTo>
                    <a:pt x="376" y="2"/>
                  </a:lnTo>
                  <a:lnTo>
                    <a:pt x="372" y="2"/>
                  </a:lnTo>
                  <a:lnTo>
                    <a:pt x="368" y="4"/>
                  </a:lnTo>
                  <a:lnTo>
                    <a:pt x="364" y="4"/>
                  </a:lnTo>
                  <a:lnTo>
                    <a:pt x="364" y="4"/>
                  </a:lnTo>
                  <a:lnTo>
                    <a:pt x="358" y="4"/>
                  </a:lnTo>
                  <a:lnTo>
                    <a:pt x="354" y="6"/>
                  </a:lnTo>
                  <a:lnTo>
                    <a:pt x="354" y="6"/>
                  </a:lnTo>
                  <a:lnTo>
                    <a:pt x="346" y="10"/>
                  </a:lnTo>
                  <a:lnTo>
                    <a:pt x="338" y="14"/>
                  </a:lnTo>
                  <a:lnTo>
                    <a:pt x="338" y="14"/>
                  </a:lnTo>
                  <a:lnTo>
                    <a:pt x="326" y="22"/>
                  </a:lnTo>
                  <a:lnTo>
                    <a:pt x="316" y="28"/>
                  </a:lnTo>
                  <a:lnTo>
                    <a:pt x="316" y="28"/>
                  </a:lnTo>
                  <a:lnTo>
                    <a:pt x="312" y="32"/>
                  </a:lnTo>
                  <a:lnTo>
                    <a:pt x="310" y="36"/>
                  </a:lnTo>
                  <a:lnTo>
                    <a:pt x="306" y="40"/>
                  </a:lnTo>
                  <a:lnTo>
                    <a:pt x="302" y="42"/>
                  </a:lnTo>
                  <a:lnTo>
                    <a:pt x="302" y="42"/>
                  </a:lnTo>
                  <a:lnTo>
                    <a:pt x="300" y="44"/>
                  </a:lnTo>
                  <a:lnTo>
                    <a:pt x="298" y="50"/>
                  </a:lnTo>
                  <a:lnTo>
                    <a:pt x="296" y="54"/>
                  </a:lnTo>
                  <a:lnTo>
                    <a:pt x="292" y="56"/>
                  </a:lnTo>
                  <a:lnTo>
                    <a:pt x="292" y="56"/>
                  </a:lnTo>
                  <a:lnTo>
                    <a:pt x="290" y="60"/>
                  </a:lnTo>
                  <a:lnTo>
                    <a:pt x="288" y="66"/>
                  </a:lnTo>
                  <a:lnTo>
                    <a:pt x="286" y="74"/>
                  </a:lnTo>
                  <a:lnTo>
                    <a:pt x="286" y="74"/>
                  </a:lnTo>
                  <a:lnTo>
                    <a:pt x="284" y="76"/>
                  </a:lnTo>
                  <a:lnTo>
                    <a:pt x="278" y="78"/>
                  </a:lnTo>
                  <a:lnTo>
                    <a:pt x="278" y="78"/>
                  </a:lnTo>
                  <a:lnTo>
                    <a:pt x="276" y="80"/>
                  </a:lnTo>
                  <a:lnTo>
                    <a:pt x="274" y="84"/>
                  </a:lnTo>
                  <a:lnTo>
                    <a:pt x="272" y="88"/>
                  </a:lnTo>
                  <a:lnTo>
                    <a:pt x="272" y="88"/>
                  </a:lnTo>
                  <a:lnTo>
                    <a:pt x="264" y="96"/>
                  </a:lnTo>
                  <a:lnTo>
                    <a:pt x="264" y="96"/>
                  </a:lnTo>
                  <a:lnTo>
                    <a:pt x="262" y="100"/>
                  </a:lnTo>
                  <a:lnTo>
                    <a:pt x="262" y="106"/>
                  </a:lnTo>
                  <a:lnTo>
                    <a:pt x="260" y="112"/>
                  </a:lnTo>
                  <a:lnTo>
                    <a:pt x="260" y="116"/>
                  </a:lnTo>
                  <a:lnTo>
                    <a:pt x="260" y="116"/>
                  </a:lnTo>
                  <a:lnTo>
                    <a:pt x="258" y="122"/>
                  </a:lnTo>
                  <a:lnTo>
                    <a:pt x="254" y="130"/>
                  </a:lnTo>
                  <a:lnTo>
                    <a:pt x="254" y="130"/>
                  </a:lnTo>
                  <a:lnTo>
                    <a:pt x="254" y="134"/>
                  </a:lnTo>
                  <a:lnTo>
                    <a:pt x="254" y="136"/>
                  </a:lnTo>
                  <a:lnTo>
                    <a:pt x="254" y="142"/>
                  </a:lnTo>
                  <a:lnTo>
                    <a:pt x="254" y="142"/>
                  </a:lnTo>
                  <a:lnTo>
                    <a:pt x="252" y="152"/>
                  </a:lnTo>
                  <a:lnTo>
                    <a:pt x="254" y="162"/>
                  </a:lnTo>
                  <a:lnTo>
                    <a:pt x="254" y="162"/>
                  </a:lnTo>
                  <a:lnTo>
                    <a:pt x="254" y="174"/>
                  </a:lnTo>
                  <a:lnTo>
                    <a:pt x="254" y="180"/>
                  </a:lnTo>
                  <a:lnTo>
                    <a:pt x="252" y="186"/>
                  </a:lnTo>
                  <a:lnTo>
                    <a:pt x="252" y="186"/>
                  </a:lnTo>
                  <a:lnTo>
                    <a:pt x="250" y="194"/>
                  </a:lnTo>
                  <a:lnTo>
                    <a:pt x="250" y="202"/>
                  </a:lnTo>
                  <a:lnTo>
                    <a:pt x="252" y="216"/>
                  </a:lnTo>
                  <a:lnTo>
                    <a:pt x="252" y="216"/>
                  </a:lnTo>
                  <a:lnTo>
                    <a:pt x="254" y="224"/>
                  </a:lnTo>
                  <a:lnTo>
                    <a:pt x="254" y="224"/>
                  </a:lnTo>
                  <a:lnTo>
                    <a:pt x="250" y="222"/>
                  </a:lnTo>
                  <a:lnTo>
                    <a:pt x="244" y="220"/>
                  </a:lnTo>
                  <a:lnTo>
                    <a:pt x="236" y="222"/>
                  </a:lnTo>
                  <a:lnTo>
                    <a:pt x="232" y="226"/>
                  </a:lnTo>
                  <a:lnTo>
                    <a:pt x="232" y="226"/>
                  </a:lnTo>
                  <a:lnTo>
                    <a:pt x="226" y="232"/>
                  </a:lnTo>
                  <a:lnTo>
                    <a:pt x="224" y="244"/>
                  </a:lnTo>
                  <a:lnTo>
                    <a:pt x="222" y="258"/>
                  </a:lnTo>
                  <a:lnTo>
                    <a:pt x="220" y="278"/>
                  </a:lnTo>
                  <a:lnTo>
                    <a:pt x="220" y="278"/>
                  </a:lnTo>
                  <a:lnTo>
                    <a:pt x="222" y="286"/>
                  </a:lnTo>
                  <a:lnTo>
                    <a:pt x="224" y="292"/>
                  </a:lnTo>
                  <a:lnTo>
                    <a:pt x="230" y="306"/>
                  </a:lnTo>
                  <a:lnTo>
                    <a:pt x="230" y="306"/>
                  </a:lnTo>
                  <a:lnTo>
                    <a:pt x="236" y="318"/>
                  </a:lnTo>
                  <a:lnTo>
                    <a:pt x="240" y="328"/>
                  </a:lnTo>
                  <a:lnTo>
                    <a:pt x="240" y="328"/>
                  </a:lnTo>
                  <a:lnTo>
                    <a:pt x="244" y="338"/>
                  </a:lnTo>
                  <a:lnTo>
                    <a:pt x="248" y="346"/>
                  </a:lnTo>
                  <a:lnTo>
                    <a:pt x="254" y="354"/>
                  </a:lnTo>
                  <a:lnTo>
                    <a:pt x="260" y="356"/>
                  </a:lnTo>
                  <a:lnTo>
                    <a:pt x="260" y="356"/>
                  </a:lnTo>
                  <a:lnTo>
                    <a:pt x="264" y="356"/>
                  </a:lnTo>
                  <a:lnTo>
                    <a:pt x="264" y="356"/>
                  </a:lnTo>
                  <a:lnTo>
                    <a:pt x="268" y="356"/>
                  </a:lnTo>
                  <a:lnTo>
                    <a:pt x="268" y="356"/>
                  </a:lnTo>
                  <a:lnTo>
                    <a:pt x="274" y="366"/>
                  </a:lnTo>
                  <a:lnTo>
                    <a:pt x="280" y="376"/>
                  </a:lnTo>
                  <a:lnTo>
                    <a:pt x="292" y="394"/>
                  </a:lnTo>
                  <a:lnTo>
                    <a:pt x="292" y="394"/>
                  </a:lnTo>
                  <a:lnTo>
                    <a:pt x="292" y="394"/>
                  </a:lnTo>
                  <a:lnTo>
                    <a:pt x="294" y="426"/>
                  </a:lnTo>
                  <a:lnTo>
                    <a:pt x="292" y="482"/>
                  </a:lnTo>
                  <a:lnTo>
                    <a:pt x="292" y="482"/>
                  </a:lnTo>
                  <a:lnTo>
                    <a:pt x="276" y="486"/>
                  </a:lnTo>
                  <a:lnTo>
                    <a:pt x="248" y="494"/>
                  </a:lnTo>
                  <a:lnTo>
                    <a:pt x="172" y="524"/>
                  </a:lnTo>
                  <a:lnTo>
                    <a:pt x="46" y="578"/>
                  </a:lnTo>
                  <a:lnTo>
                    <a:pt x="46" y="578"/>
                  </a:lnTo>
                  <a:lnTo>
                    <a:pt x="40" y="582"/>
                  </a:lnTo>
                  <a:lnTo>
                    <a:pt x="36" y="588"/>
                  </a:lnTo>
                  <a:lnTo>
                    <a:pt x="26" y="610"/>
                  </a:lnTo>
                  <a:lnTo>
                    <a:pt x="18" y="638"/>
                  </a:lnTo>
                  <a:lnTo>
                    <a:pt x="12" y="670"/>
                  </a:lnTo>
                  <a:lnTo>
                    <a:pt x="4" y="728"/>
                  </a:lnTo>
                  <a:lnTo>
                    <a:pt x="0" y="754"/>
                  </a:lnTo>
                  <a:lnTo>
                    <a:pt x="826" y="754"/>
                  </a:lnTo>
                  <a:lnTo>
                    <a:pt x="826" y="754"/>
                  </a:lnTo>
                  <a:lnTo>
                    <a:pt x="818" y="732"/>
                  </a:lnTo>
                  <a:lnTo>
                    <a:pt x="810" y="706"/>
                  </a:lnTo>
                  <a:lnTo>
                    <a:pt x="794" y="646"/>
                  </a:lnTo>
                  <a:lnTo>
                    <a:pt x="786" y="620"/>
                  </a:lnTo>
                  <a:lnTo>
                    <a:pt x="776" y="596"/>
                  </a:lnTo>
                  <a:lnTo>
                    <a:pt x="772" y="588"/>
                  </a:lnTo>
                  <a:lnTo>
                    <a:pt x="766" y="580"/>
                  </a:lnTo>
                  <a:lnTo>
                    <a:pt x="760" y="574"/>
                  </a:lnTo>
                  <a:lnTo>
                    <a:pt x="754" y="572"/>
                  </a:lnTo>
                  <a:lnTo>
                    <a:pt x="754" y="572"/>
                  </a:lnTo>
                  <a:close/>
                  <a:moveTo>
                    <a:pt x="558" y="246"/>
                  </a:moveTo>
                  <a:lnTo>
                    <a:pt x="558" y="246"/>
                  </a:lnTo>
                  <a:lnTo>
                    <a:pt x="558" y="242"/>
                  </a:lnTo>
                  <a:lnTo>
                    <a:pt x="558" y="234"/>
                  </a:lnTo>
                  <a:lnTo>
                    <a:pt x="558" y="234"/>
                  </a:lnTo>
                  <a:lnTo>
                    <a:pt x="558" y="230"/>
                  </a:lnTo>
                  <a:lnTo>
                    <a:pt x="560" y="232"/>
                  </a:lnTo>
                  <a:lnTo>
                    <a:pt x="560" y="232"/>
                  </a:lnTo>
                  <a:lnTo>
                    <a:pt x="564" y="230"/>
                  </a:lnTo>
                  <a:lnTo>
                    <a:pt x="570" y="228"/>
                  </a:lnTo>
                  <a:lnTo>
                    <a:pt x="574" y="226"/>
                  </a:lnTo>
                  <a:lnTo>
                    <a:pt x="580" y="230"/>
                  </a:lnTo>
                  <a:lnTo>
                    <a:pt x="580" y="230"/>
                  </a:lnTo>
                  <a:lnTo>
                    <a:pt x="584" y="234"/>
                  </a:lnTo>
                  <a:lnTo>
                    <a:pt x="586" y="242"/>
                  </a:lnTo>
                  <a:lnTo>
                    <a:pt x="588" y="256"/>
                  </a:lnTo>
                  <a:lnTo>
                    <a:pt x="590" y="278"/>
                  </a:lnTo>
                  <a:lnTo>
                    <a:pt x="590" y="278"/>
                  </a:lnTo>
                  <a:lnTo>
                    <a:pt x="588" y="284"/>
                  </a:lnTo>
                  <a:lnTo>
                    <a:pt x="586" y="290"/>
                  </a:lnTo>
                  <a:lnTo>
                    <a:pt x="580" y="304"/>
                  </a:lnTo>
                  <a:lnTo>
                    <a:pt x="580" y="304"/>
                  </a:lnTo>
                  <a:lnTo>
                    <a:pt x="574" y="316"/>
                  </a:lnTo>
                  <a:lnTo>
                    <a:pt x="570" y="328"/>
                  </a:lnTo>
                  <a:lnTo>
                    <a:pt x="570" y="328"/>
                  </a:lnTo>
                  <a:lnTo>
                    <a:pt x="568" y="336"/>
                  </a:lnTo>
                  <a:lnTo>
                    <a:pt x="564" y="342"/>
                  </a:lnTo>
                  <a:lnTo>
                    <a:pt x="558" y="346"/>
                  </a:lnTo>
                  <a:lnTo>
                    <a:pt x="554" y="350"/>
                  </a:lnTo>
                  <a:lnTo>
                    <a:pt x="554" y="350"/>
                  </a:lnTo>
                  <a:lnTo>
                    <a:pt x="550" y="350"/>
                  </a:lnTo>
                  <a:lnTo>
                    <a:pt x="548" y="348"/>
                  </a:lnTo>
                  <a:lnTo>
                    <a:pt x="548" y="348"/>
                  </a:lnTo>
                  <a:lnTo>
                    <a:pt x="552" y="332"/>
                  </a:lnTo>
                  <a:lnTo>
                    <a:pt x="554" y="318"/>
                  </a:lnTo>
                  <a:lnTo>
                    <a:pt x="552" y="304"/>
                  </a:lnTo>
                  <a:lnTo>
                    <a:pt x="550" y="294"/>
                  </a:lnTo>
                  <a:lnTo>
                    <a:pt x="550" y="294"/>
                  </a:lnTo>
                  <a:lnTo>
                    <a:pt x="548" y="278"/>
                  </a:lnTo>
                  <a:lnTo>
                    <a:pt x="548" y="272"/>
                  </a:lnTo>
                  <a:lnTo>
                    <a:pt x="550" y="266"/>
                  </a:lnTo>
                  <a:lnTo>
                    <a:pt x="550" y="266"/>
                  </a:lnTo>
                  <a:lnTo>
                    <a:pt x="552" y="250"/>
                  </a:lnTo>
                  <a:lnTo>
                    <a:pt x="552" y="250"/>
                  </a:lnTo>
                  <a:lnTo>
                    <a:pt x="558" y="246"/>
                  </a:lnTo>
                  <a:lnTo>
                    <a:pt x="558" y="246"/>
                  </a:lnTo>
                  <a:close/>
                  <a:moveTo>
                    <a:pt x="262" y="350"/>
                  </a:moveTo>
                  <a:lnTo>
                    <a:pt x="262" y="350"/>
                  </a:lnTo>
                  <a:lnTo>
                    <a:pt x="258" y="348"/>
                  </a:lnTo>
                  <a:lnTo>
                    <a:pt x="252" y="344"/>
                  </a:lnTo>
                  <a:lnTo>
                    <a:pt x="248" y="336"/>
                  </a:lnTo>
                  <a:lnTo>
                    <a:pt x="246" y="328"/>
                  </a:lnTo>
                  <a:lnTo>
                    <a:pt x="246" y="328"/>
                  </a:lnTo>
                  <a:lnTo>
                    <a:pt x="242" y="316"/>
                  </a:lnTo>
                  <a:lnTo>
                    <a:pt x="236" y="304"/>
                  </a:lnTo>
                  <a:lnTo>
                    <a:pt x="236" y="304"/>
                  </a:lnTo>
                  <a:lnTo>
                    <a:pt x="230" y="290"/>
                  </a:lnTo>
                  <a:lnTo>
                    <a:pt x="228" y="284"/>
                  </a:lnTo>
                  <a:lnTo>
                    <a:pt x="226" y="278"/>
                  </a:lnTo>
                  <a:lnTo>
                    <a:pt x="226" y="278"/>
                  </a:lnTo>
                  <a:lnTo>
                    <a:pt x="228" y="256"/>
                  </a:lnTo>
                  <a:lnTo>
                    <a:pt x="230" y="242"/>
                  </a:lnTo>
                  <a:lnTo>
                    <a:pt x="232" y="234"/>
                  </a:lnTo>
                  <a:lnTo>
                    <a:pt x="236" y="230"/>
                  </a:lnTo>
                  <a:lnTo>
                    <a:pt x="236" y="230"/>
                  </a:lnTo>
                  <a:lnTo>
                    <a:pt x="238" y="228"/>
                  </a:lnTo>
                  <a:lnTo>
                    <a:pt x="242" y="226"/>
                  </a:lnTo>
                  <a:lnTo>
                    <a:pt x="248" y="228"/>
                  </a:lnTo>
                  <a:lnTo>
                    <a:pt x="254" y="230"/>
                  </a:lnTo>
                  <a:lnTo>
                    <a:pt x="256" y="232"/>
                  </a:lnTo>
                  <a:lnTo>
                    <a:pt x="258" y="230"/>
                  </a:lnTo>
                  <a:lnTo>
                    <a:pt x="258" y="230"/>
                  </a:lnTo>
                  <a:lnTo>
                    <a:pt x="262" y="240"/>
                  </a:lnTo>
                  <a:lnTo>
                    <a:pt x="266" y="238"/>
                  </a:lnTo>
                  <a:lnTo>
                    <a:pt x="266" y="238"/>
                  </a:lnTo>
                  <a:lnTo>
                    <a:pt x="268" y="246"/>
                  </a:lnTo>
                  <a:lnTo>
                    <a:pt x="268" y="246"/>
                  </a:lnTo>
                  <a:lnTo>
                    <a:pt x="270" y="254"/>
                  </a:lnTo>
                  <a:lnTo>
                    <a:pt x="270" y="262"/>
                  </a:lnTo>
                  <a:lnTo>
                    <a:pt x="270" y="262"/>
                  </a:lnTo>
                  <a:lnTo>
                    <a:pt x="268" y="270"/>
                  </a:lnTo>
                  <a:lnTo>
                    <a:pt x="266" y="280"/>
                  </a:lnTo>
                  <a:lnTo>
                    <a:pt x="266" y="280"/>
                  </a:lnTo>
                  <a:lnTo>
                    <a:pt x="262" y="294"/>
                  </a:lnTo>
                  <a:lnTo>
                    <a:pt x="260" y="310"/>
                  </a:lnTo>
                  <a:lnTo>
                    <a:pt x="262" y="330"/>
                  </a:lnTo>
                  <a:lnTo>
                    <a:pt x="262" y="340"/>
                  </a:lnTo>
                  <a:lnTo>
                    <a:pt x="266" y="350"/>
                  </a:lnTo>
                  <a:lnTo>
                    <a:pt x="266" y="350"/>
                  </a:lnTo>
                  <a:lnTo>
                    <a:pt x="262" y="350"/>
                  </a:lnTo>
                  <a:lnTo>
                    <a:pt x="262" y="350"/>
                  </a:lnTo>
                  <a:close/>
                  <a:moveTo>
                    <a:pt x="272" y="280"/>
                  </a:moveTo>
                  <a:lnTo>
                    <a:pt x="272" y="280"/>
                  </a:lnTo>
                  <a:lnTo>
                    <a:pt x="274" y="270"/>
                  </a:lnTo>
                  <a:lnTo>
                    <a:pt x="276" y="262"/>
                  </a:lnTo>
                  <a:lnTo>
                    <a:pt x="276" y="262"/>
                  </a:lnTo>
                  <a:lnTo>
                    <a:pt x="274" y="252"/>
                  </a:lnTo>
                  <a:lnTo>
                    <a:pt x="274" y="244"/>
                  </a:lnTo>
                  <a:lnTo>
                    <a:pt x="274" y="244"/>
                  </a:lnTo>
                  <a:lnTo>
                    <a:pt x="270" y="232"/>
                  </a:lnTo>
                  <a:lnTo>
                    <a:pt x="270" y="214"/>
                  </a:lnTo>
                  <a:lnTo>
                    <a:pt x="270" y="214"/>
                  </a:lnTo>
                  <a:lnTo>
                    <a:pt x="276" y="194"/>
                  </a:lnTo>
                  <a:lnTo>
                    <a:pt x="282" y="174"/>
                  </a:lnTo>
                  <a:lnTo>
                    <a:pt x="282" y="174"/>
                  </a:lnTo>
                  <a:lnTo>
                    <a:pt x="282" y="160"/>
                  </a:lnTo>
                  <a:lnTo>
                    <a:pt x="284" y="146"/>
                  </a:lnTo>
                  <a:lnTo>
                    <a:pt x="288" y="118"/>
                  </a:lnTo>
                  <a:lnTo>
                    <a:pt x="288" y="118"/>
                  </a:lnTo>
                  <a:lnTo>
                    <a:pt x="290" y="110"/>
                  </a:lnTo>
                  <a:lnTo>
                    <a:pt x="294" y="104"/>
                  </a:lnTo>
                  <a:lnTo>
                    <a:pt x="300" y="98"/>
                  </a:lnTo>
                  <a:lnTo>
                    <a:pt x="306" y="92"/>
                  </a:lnTo>
                  <a:lnTo>
                    <a:pt x="322" y="84"/>
                  </a:lnTo>
                  <a:lnTo>
                    <a:pt x="336" y="80"/>
                  </a:lnTo>
                  <a:lnTo>
                    <a:pt x="336" y="80"/>
                  </a:lnTo>
                  <a:lnTo>
                    <a:pt x="346" y="80"/>
                  </a:lnTo>
                  <a:lnTo>
                    <a:pt x="356" y="80"/>
                  </a:lnTo>
                  <a:lnTo>
                    <a:pt x="374" y="84"/>
                  </a:lnTo>
                  <a:lnTo>
                    <a:pt x="390" y="86"/>
                  </a:lnTo>
                  <a:lnTo>
                    <a:pt x="410" y="88"/>
                  </a:lnTo>
                  <a:lnTo>
                    <a:pt x="410" y="88"/>
                  </a:lnTo>
                  <a:lnTo>
                    <a:pt x="430" y="86"/>
                  </a:lnTo>
                  <a:lnTo>
                    <a:pt x="446" y="84"/>
                  </a:lnTo>
                  <a:lnTo>
                    <a:pt x="462" y="80"/>
                  </a:lnTo>
                  <a:lnTo>
                    <a:pt x="484" y="80"/>
                  </a:lnTo>
                  <a:lnTo>
                    <a:pt x="484" y="80"/>
                  </a:lnTo>
                  <a:lnTo>
                    <a:pt x="496" y="80"/>
                  </a:lnTo>
                  <a:lnTo>
                    <a:pt x="506" y="84"/>
                  </a:lnTo>
                  <a:lnTo>
                    <a:pt x="516" y="88"/>
                  </a:lnTo>
                  <a:lnTo>
                    <a:pt x="522" y="96"/>
                  </a:lnTo>
                  <a:lnTo>
                    <a:pt x="528" y="102"/>
                  </a:lnTo>
                  <a:lnTo>
                    <a:pt x="532" y="108"/>
                  </a:lnTo>
                  <a:lnTo>
                    <a:pt x="536" y="120"/>
                  </a:lnTo>
                  <a:lnTo>
                    <a:pt x="536" y="120"/>
                  </a:lnTo>
                  <a:lnTo>
                    <a:pt x="538" y="132"/>
                  </a:lnTo>
                  <a:lnTo>
                    <a:pt x="538" y="150"/>
                  </a:lnTo>
                  <a:lnTo>
                    <a:pt x="536" y="170"/>
                  </a:lnTo>
                  <a:lnTo>
                    <a:pt x="534" y="182"/>
                  </a:lnTo>
                  <a:lnTo>
                    <a:pt x="534" y="182"/>
                  </a:lnTo>
                  <a:lnTo>
                    <a:pt x="540" y="202"/>
                  </a:lnTo>
                  <a:lnTo>
                    <a:pt x="546" y="224"/>
                  </a:lnTo>
                  <a:lnTo>
                    <a:pt x="546" y="224"/>
                  </a:lnTo>
                  <a:lnTo>
                    <a:pt x="546" y="250"/>
                  </a:lnTo>
                  <a:lnTo>
                    <a:pt x="546" y="250"/>
                  </a:lnTo>
                  <a:lnTo>
                    <a:pt x="544" y="264"/>
                  </a:lnTo>
                  <a:lnTo>
                    <a:pt x="544" y="264"/>
                  </a:lnTo>
                  <a:lnTo>
                    <a:pt x="542" y="272"/>
                  </a:lnTo>
                  <a:lnTo>
                    <a:pt x="542" y="278"/>
                  </a:lnTo>
                  <a:lnTo>
                    <a:pt x="544" y="294"/>
                  </a:lnTo>
                  <a:lnTo>
                    <a:pt x="544" y="294"/>
                  </a:lnTo>
                  <a:lnTo>
                    <a:pt x="546" y="306"/>
                  </a:lnTo>
                  <a:lnTo>
                    <a:pt x="548" y="320"/>
                  </a:lnTo>
                  <a:lnTo>
                    <a:pt x="546" y="334"/>
                  </a:lnTo>
                  <a:lnTo>
                    <a:pt x="540" y="350"/>
                  </a:lnTo>
                  <a:lnTo>
                    <a:pt x="540" y="350"/>
                  </a:lnTo>
                  <a:lnTo>
                    <a:pt x="532" y="364"/>
                  </a:lnTo>
                  <a:lnTo>
                    <a:pt x="522" y="380"/>
                  </a:lnTo>
                  <a:lnTo>
                    <a:pt x="522" y="380"/>
                  </a:lnTo>
                  <a:lnTo>
                    <a:pt x="504" y="404"/>
                  </a:lnTo>
                  <a:lnTo>
                    <a:pt x="494" y="420"/>
                  </a:lnTo>
                  <a:lnTo>
                    <a:pt x="486" y="440"/>
                  </a:lnTo>
                  <a:lnTo>
                    <a:pt x="486" y="440"/>
                  </a:lnTo>
                  <a:lnTo>
                    <a:pt x="478" y="458"/>
                  </a:lnTo>
                  <a:lnTo>
                    <a:pt x="468" y="472"/>
                  </a:lnTo>
                  <a:lnTo>
                    <a:pt x="458" y="484"/>
                  </a:lnTo>
                  <a:lnTo>
                    <a:pt x="448" y="492"/>
                  </a:lnTo>
                  <a:lnTo>
                    <a:pt x="438" y="498"/>
                  </a:lnTo>
                  <a:lnTo>
                    <a:pt x="426" y="502"/>
                  </a:lnTo>
                  <a:lnTo>
                    <a:pt x="412" y="504"/>
                  </a:lnTo>
                  <a:lnTo>
                    <a:pt x="400" y="506"/>
                  </a:lnTo>
                  <a:lnTo>
                    <a:pt x="400" y="506"/>
                  </a:lnTo>
                  <a:lnTo>
                    <a:pt x="386" y="504"/>
                  </a:lnTo>
                  <a:lnTo>
                    <a:pt x="374" y="502"/>
                  </a:lnTo>
                  <a:lnTo>
                    <a:pt x="364" y="498"/>
                  </a:lnTo>
                  <a:lnTo>
                    <a:pt x="356" y="490"/>
                  </a:lnTo>
                  <a:lnTo>
                    <a:pt x="348" y="482"/>
                  </a:lnTo>
                  <a:lnTo>
                    <a:pt x="342" y="470"/>
                  </a:lnTo>
                  <a:lnTo>
                    <a:pt x="330" y="442"/>
                  </a:lnTo>
                  <a:lnTo>
                    <a:pt x="330" y="442"/>
                  </a:lnTo>
                  <a:lnTo>
                    <a:pt x="322" y="426"/>
                  </a:lnTo>
                  <a:lnTo>
                    <a:pt x="316" y="412"/>
                  </a:lnTo>
                  <a:lnTo>
                    <a:pt x="298" y="392"/>
                  </a:lnTo>
                  <a:lnTo>
                    <a:pt x="298" y="392"/>
                  </a:lnTo>
                  <a:lnTo>
                    <a:pt x="284" y="374"/>
                  </a:lnTo>
                  <a:lnTo>
                    <a:pt x="278" y="362"/>
                  </a:lnTo>
                  <a:lnTo>
                    <a:pt x="272" y="350"/>
                  </a:lnTo>
                  <a:lnTo>
                    <a:pt x="272" y="350"/>
                  </a:lnTo>
                  <a:lnTo>
                    <a:pt x="270" y="340"/>
                  </a:lnTo>
                  <a:lnTo>
                    <a:pt x="268" y="330"/>
                  </a:lnTo>
                  <a:lnTo>
                    <a:pt x="266" y="312"/>
                  </a:lnTo>
                  <a:lnTo>
                    <a:pt x="268" y="296"/>
                  </a:lnTo>
                  <a:lnTo>
                    <a:pt x="272" y="280"/>
                  </a:lnTo>
                  <a:lnTo>
                    <a:pt x="272" y="280"/>
                  </a:lnTo>
                  <a:close/>
                  <a:moveTo>
                    <a:pt x="400" y="666"/>
                  </a:moveTo>
                  <a:lnTo>
                    <a:pt x="400" y="666"/>
                  </a:lnTo>
                  <a:lnTo>
                    <a:pt x="382" y="666"/>
                  </a:lnTo>
                  <a:lnTo>
                    <a:pt x="366" y="664"/>
                  </a:lnTo>
                  <a:lnTo>
                    <a:pt x="352" y="660"/>
                  </a:lnTo>
                  <a:lnTo>
                    <a:pt x="340" y="656"/>
                  </a:lnTo>
                  <a:lnTo>
                    <a:pt x="328" y="650"/>
                  </a:lnTo>
                  <a:lnTo>
                    <a:pt x="318" y="642"/>
                  </a:lnTo>
                  <a:lnTo>
                    <a:pt x="310" y="636"/>
                  </a:lnTo>
                  <a:lnTo>
                    <a:pt x="302" y="628"/>
                  </a:lnTo>
                  <a:lnTo>
                    <a:pt x="290" y="610"/>
                  </a:lnTo>
                  <a:lnTo>
                    <a:pt x="282" y="592"/>
                  </a:lnTo>
                  <a:lnTo>
                    <a:pt x="276" y="576"/>
                  </a:lnTo>
                  <a:lnTo>
                    <a:pt x="272" y="560"/>
                  </a:lnTo>
                  <a:lnTo>
                    <a:pt x="272" y="560"/>
                  </a:lnTo>
                  <a:lnTo>
                    <a:pt x="270" y="546"/>
                  </a:lnTo>
                  <a:lnTo>
                    <a:pt x="270" y="534"/>
                  </a:lnTo>
                  <a:lnTo>
                    <a:pt x="272" y="522"/>
                  </a:lnTo>
                  <a:lnTo>
                    <a:pt x="276" y="512"/>
                  </a:lnTo>
                  <a:lnTo>
                    <a:pt x="284" y="494"/>
                  </a:lnTo>
                  <a:lnTo>
                    <a:pt x="292" y="482"/>
                  </a:lnTo>
                  <a:lnTo>
                    <a:pt x="292" y="482"/>
                  </a:lnTo>
                  <a:lnTo>
                    <a:pt x="292" y="518"/>
                  </a:lnTo>
                  <a:lnTo>
                    <a:pt x="298" y="518"/>
                  </a:lnTo>
                  <a:lnTo>
                    <a:pt x="298" y="518"/>
                  </a:lnTo>
                  <a:lnTo>
                    <a:pt x="298" y="470"/>
                  </a:lnTo>
                  <a:lnTo>
                    <a:pt x="298" y="400"/>
                  </a:lnTo>
                  <a:lnTo>
                    <a:pt x="298" y="400"/>
                  </a:lnTo>
                  <a:lnTo>
                    <a:pt x="312" y="420"/>
                  </a:lnTo>
                  <a:lnTo>
                    <a:pt x="318" y="430"/>
                  </a:lnTo>
                  <a:lnTo>
                    <a:pt x="324" y="444"/>
                  </a:lnTo>
                  <a:lnTo>
                    <a:pt x="324" y="444"/>
                  </a:lnTo>
                  <a:lnTo>
                    <a:pt x="336" y="474"/>
                  </a:lnTo>
                  <a:lnTo>
                    <a:pt x="344" y="484"/>
                  </a:lnTo>
                  <a:lnTo>
                    <a:pt x="350" y="494"/>
                  </a:lnTo>
                  <a:lnTo>
                    <a:pt x="360" y="502"/>
                  </a:lnTo>
                  <a:lnTo>
                    <a:pt x="370" y="508"/>
                  </a:lnTo>
                  <a:lnTo>
                    <a:pt x="382" y="510"/>
                  </a:lnTo>
                  <a:lnTo>
                    <a:pt x="396" y="512"/>
                  </a:lnTo>
                  <a:lnTo>
                    <a:pt x="396" y="512"/>
                  </a:lnTo>
                  <a:lnTo>
                    <a:pt x="400" y="512"/>
                  </a:lnTo>
                  <a:lnTo>
                    <a:pt x="400" y="512"/>
                  </a:lnTo>
                  <a:lnTo>
                    <a:pt x="416" y="510"/>
                  </a:lnTo>
                  <a:lnTo>
                    <a:pt x="430" y="506"/>
                  </a:lnTo>
                  <a:lnTo>
                    <a:pt x="444" y="502"/>
                  </a:lnTo>
                  <a:lnTo>
                    <a:pt x="456" y="494"/>
                  </a:lnTo>
                  <a:lnTo>
                    <a:pt x="466" y="486"/>
                  </a:lnTo>
                  <a:lnTo>
                    <a:pt x="474" y="474"/>
                  </a:lnTo>
                  <a:lnTo>
                    <a:pt x="484" y="460"/>
                  </a:lnTo>
                  <a:lnTo>
                    <a:pt x="492" y="442"/>
                  </a:lnTo>
                  <a:lnTo>
                    <a:pt x="492" y="442"/>
                  </a:lnTo>
                  <a:lnTo>
                    <a:pt x="500" y="422"/>
                  </a:lnTo>
                  <a:lnTo>
                    <a:pt x="510" y="406"/>
                  </a:lnTo>
                  <a:lnTo>
                    <a:pt x="510" y="406"/>
                  </a:lnTo>
                  <a:lnTo>
                    <a:pt x="508" y="468"/>
                  </a:lnTo>
                  <a:lnTo>
                    <a:pt x="508" y="526"/>
                  </a:lnTo>
                  <a:lnTo>
                    <a:pt x="514" y="526"/>
                  </a:lnTo>
                  <a:lnTo>
                    <a:pt x="514" y="526"/>
                  </a:lnTo>
                  <a:lnTo>
                    <a:pt x="514" y="486"/>
                  </a:lnTo>
                  <a:lnTo>
                    <a:pt x="514" y="486"/>
                  </a:lnTo>
                  <a:lnTo>
                    <a:pt x="518" y="490"/>
                  </a:lnTo>
                  <a:lnTo>
                    <a:pt x="520" y="496"/>
                  </a:lnTo>
                  <a:lnTo>
                    <a:pt x="526" y="514"/>
                  </a:lnTo>
                  <a:lnTo>
                    <a:pt x="528" y="536"/>
                  </a:lnTo>
                  <a:lnTo>
                    <a:pt x="530" y="558"/>
                  </a:lnTo>
                  <a:lnTo>
                    <a:pt x="530" y="558"/>
                  </a:lnTo>
                  <a:lnTo>
                    <a:pt x="528" y="572"/>
                  </a:lnTo>
                  <a:lnTo>
                    <a:pt x="522" y="588"/>
                  </a:lnTo>
                  <a:lnTo>
                    <a:pt x="514" y="606"/>
                  </a:lnTo>
                  <a:lnTo>
                    <a:pt x="500" y="624"/>
                  </a:lnTo>
                  <a:lnTo>
                    <a:pt x="492" y="632"/>
                  </a:lnTo>
                  <a:lnTo>
                    <a:pt x="482" y="640"/>
                  </a:lnTo>
                  <a:lnTo>
                    <a:pt x="472" y="648"/>
                  </a:lnTo>
                  <a:lnTo>
                    <a:pt x="460" y="654"/>
                  </a:lnTo>
                  <a:lnTo>
                    <a:pt x="446" y="660"/>
                  </a:lnTo>
                  <a:lnTo>
                    <a:pt x="432" y="664"/>
                  </a:lnTo>
                  <a:lnTo>
                    <a:pt x="416" y="666"/>
                  </a:lnTo>
                  <a:lnTo>
                    <a:pt x="400" y="666"/>
                  </a:lnTo>
                  <a:lnTo>
                    <a:pt x="400" y="666"/>
                  </a:lnTo>
                  <a:close/>
                </a:path>
              </a:pathLst>
            </a:custGeom>
            <a:solidFill>
              <a:schemeClr val="accent3">
                <a:lumMod val="100000"/>
              </a:schemeClr>
            </a:solidFill>
            <a:ln>
              <a:noFill/>
            </a:ln>
          </p:spPr>
          <p:txBody>
            <a:bodyPr anchor="ctr"/>
            <a:lstStyle/>
            <a:p>
              <a:pPr algn="ctr"/>
              <a:endParaRPr>
                <a:cs typeface="+mn-ea"/>
                <a:sym typeface="+mn-lt"/>
              </a:endParaRPr>
            </a:p>
          </p:txBody>
        </p:sp>
      </p:grpSp>
    </p:spTree>
    <p:extLst>
      <p:ext uri="{BB962C8B-B14F-4D97-AF65-F5344CB8AC3E}">
        <p14:creationId xmlns:p14="http://schemas.microsoft.com/office/powerpoint/2010/main" val="330228416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1</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问题描述</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322147276"/>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产品经营</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f191f848-82d3-424e-912e-0c3ea535267a">
            <a:extLst>
              <a:ext uri="{FF2B5EF4-FFF2-40B4-BE49-F238E27FC236}">
                <a16:creationId xmlns:a16="http://schemas.microsoft.com/office/drawing/2014/main" id="{88EB9BD2-CA79-4834-A1D3-14518F221139}"/>
              </a:ext>
            </a:extLst>
          </p:cNvPr>
          <p:cNvGrpSpPr>
            <a:grpSpLocks noChangeAspect="1"/>
          </p:cNvGrpSpPr>
          <p:nvPr>
            <p:custDataLst>
              <p:tags r:id="rId2"/>
            </p:custDataLst>
          </p:nvPr>
        </p:nvGrpSpPr>
        <p:grpSpPr>
          <a:xfrm>
            <a:off x="1143069" y="1844824"/>
            <a:ext cx="9905862" cy="3825964"/>
            <a:chOff x="2275394" y="2341298"/>
            <a:chExt cx="8221156" cy="3175277"/>
          </a:xfrm>
        </p:grpSpPr>
        <p:sp>
          <p:nvSpPr>
            <p:cNvPr id="6" name="任意多边形: 形状 1">
              <a:extLst>
                <a:ext uri="{FF2B5EF4-FFF2-40B4-BE49-F238E27FC236}">
                  <a16:creationId xmlns:a16="http://schemas.microsoft.com/office/drawing/2014/main" id="{69EBA65D-14C2-4C29-BDFB-2B580793F77B}"/>
                </a:ext>
              </a:extLst>
            </p:cNvPr>
            <p:cNvSpPr/>
            <p:nvPr/>
          </p:nvSpPr>
          <p:spPr>
            <a:xfrm>
              <a:off x="4011376" y="2752239"/>
              <a:ext cx="2158248"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a:cs typeface="+mn-ea"/>
                <a:sym typeface="+mn-lt"/>
              </a:endParaRPr>
            </a:p>
          </p:txBody>
        </p:sp>
        <p:sp>
          <p:nvSpPr>
            <p:cNvPr id="7" name="任意多边形: 形状 2">
              <a:extLst>
                <a:ext uri="{FF2B5EF4-FFF2-40B4-BE49-F238E27FC236}">
                  <a16:creationId xmlns:a16="http://schemas.microsoft.com/office/drawing/2014/main" id="{E4C32EE0-A4BE-410C-90BA-2C37BB818BED}"/>
                </a:ext>
              </a:extLst>
            </p:cNvPr>
            <p:cNvSpPr/>
            <p:nvPr/>
          </p:nvSpPr>
          <p:spPr>
            <a:xfrm>
              <a:off x="5456124" y="2341298"/>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a:cs typeface="+mn-ea"/>
                <a:sym typeface="+mn-lt"/>
              </a:endParaRPr>
            </a:p>
          </p:txBody>
        </p:sp>
        <p:sp>
          <p:nvSpPr>
            <p:cNvPr id="8" name="任意多边形: 形状 3">
              <a:extLst>
                <a:ext uri="{FF2B5EF4-FFF2-40B4-BE49-F238E27FC236}">
                  <a16:creationId xmlns:a16="http://schemas.microsoft.com/office/drawing/2014/main" id="{A727DC76-422C-41CD-AAF7-414D05DA6302}"/>
                </a:ext>
              </a:extLst>
            </p:cNvPr>
            <p:cNvSpPr/>
            <p:nvPr/>
          </p:nvSpPr>
          <p:spPr>
            <a:xfrm>
              <a:off x="3146511" y="3629230"/>
              <a:ext cx="2157873"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a:cs typeface="+mn-ea"/>
                <a:sym typeface="+mn-lt"/>
              </a:endParaRPr>
            </a:p>
          </p:txBody>
        </p:sp>
        <p:sp>
          <p:nvSpPr>
            <p:cNvPr id="12" name="任意多边形: 形状 4">
              <a:extLst>
                <a:ext uri="{FF2B5EF4-FFF2-40B4-BE49-F238E27FC236}">
                  <a16:creationId xmlns:a16="http://schemas.microsoft.com/office/drawing/2014/main" id="{3AE344F0-3B67-486E-A8D2-A3F26A12C9BF}"/>
                </a:ext>
              </a:extLst>
            </p:cNvPr>
            <p:cNvSpPr/>
            <p:nvPr/>
          </p:nvSpPr>
          <p:spPr>
            <a:xfrm>
              <a:off x="4571834" y="3218289"/>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a:cs typeface="+mn-ea"/>
                <a:sym typeface="+mn-lt"/>
              </a:endParaRPr>
            </a:p>
          </p:txBody>
        </p:sp>
        <p:sp>
          <p:nvSpPr>
            <p:cNvPr id="13" name="任意多边形: 形状 5">
              <a:extLst>
                <a:ext uri="{FF2B5EF4-FFF2-40B4-BE49-F238E27FC236}">
                  <a16:creationId xmlns:a16="http://schemas.microsoft.com/office/drawing/2014/main" id="{7AA54ED0-5CAD-49A9-8632-C6AEE58908DD}"/>
                </a:ext>
              </a:extLst>
            </p:cNvPr>
            <p:cNvSpPr/>
            <p:nvPr/>
          </p:nvSpPr>
          <p:spPr>
            <a:xfrm>
              <a:off x="2275394" y="4509615"/>
              <a:ext cx="2160355" cy="8828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a:cs typeface="+mn-ea"/>
                <a:sym typeface="+mn-lt"/>
              </a:endParaRPr>
            </a:p>
          </p:txBody>
        </p:sp>
        <p:sp>
          <p:nvSpPr>
            <p:cNvPr id="14" name="任意多边形: 形状 6">
              <a:extLst>
                <a:ext uri="{FF2B5EF4-FFF2-40B4-BE49-F238E27FC236}">
                  <a16:creationId xmlns:a16="http://schemas.microsoft.com/office/drawing/2014/main" id="{382FF65D-8B32-43F1-9C8A-C12A7E9D5352}"/>
                </a:ext>
              </a:extLst>
            </p:cNvPr>
            <p:cNvSpPr/>
            <p:nvPr/>
          </p:nvSpPr>
          <p:spPr>
            <a:xfrm>
              <a:off x="3684149" y="4098674"/>
              <a:ext cx="2171073" cy="1175324"/>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a:cs typeface="+mn-ea"/>
                <a:sym typeface="+mn-lt"/>
              </a:endParaRPr>
            </a:p>
          </p:txBody>
        </p:sp>
        <p:sp>
          <p:nvSpPr>
            <p:cNvPr id="15" name="矩形 14">
              <a:extLst>
                <a:ext uri="{FF2B5EF4-FFF2-40B4-BE49-F238E27FC236}">
                  <a16:creationId xmlns:a16="http://schemas.microsoft.com/office/drawing/2014/main" id="{DF0D3660-0ABD-4EB0-A840-233E87FCDEE8}"/>
                </a:ext>
              </a:extLst>
            </p:cNvPr>
            <p:cNvSpPr/>
            <p:nvPr/>
          </p:nvSpPr>
          <p:spPr>
            <a:xfrm>
              <a:off x="4612931" y="4541350"/>
              <a:ext cx="403462" cy="29197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25400" tIns="25400" rIns="25400" bIns="25400" anchor="ctr">
              <a:normAutofit fontScale="70000" lnSpcReduction="20000"/>
            </a:bodyPr>
            <a:lstStyle/>
            <a:p>
              <a:pPr algn="ctr"/>
              <a:r>
                <a:rPr lang="en-US" altLang="zh-CN" sz="3200">
                  <a:solidFill>
                    <a:schemeClr val="bg1"/>
                  </a:solidFill>
                  <a:cs typeface="+mn-ea"/>
                  <a:sym typeface="+mn-lt"/>
                </a:rPr>
                <a:t>1</a:t>
              </a:r>
            </a:p>
          </p:txBody>
        </p:sp>
        <p:sp>
          <p:nvSpPr>
            <p:cNvPr id="16" name="矩形 15">
              <a:extLst>
                <a:ext uri="{FF2B5EF4-FFF2-40B4-BE49-F238E27FC236}">
                  <a16:creationId xmlns:a16="http://schemas.microsoft.com/office/drawing/2014/main" id="{FDAE6059-14CF-4F0B-8499-DD9E0741DF3C}"/>
                </a:ext>
              </a:extLst>
            </p:cNvPr>
            <p:cNvSpPr/>
            <p:nvPr/>
          </p:nvSpPr>
          <p:spPr>
            <a:xfrm>
              <a:off x="5609794" y="3672580"/>
              <a:ext cx="403462" cy="29197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25400" tIns="25400" rIns="25400" bIns="25400" anchor="ctr">
              <a:normAutofit fontScale="70000" lnSpcReduction="20000"/>
            </a:bodyPr>
            <a:lstStyle/>
            <a:p>
              <a:pPr algn="ctr"/>
              <a:r>
                <a:rPr lang="en-US" altLang="zh-CN" sz="3200">
                  <a:solidFill>
                    <a:schemeClr val="bg1"/>
                  </a:solidFill>
                  <a:cs typeface="+mn-ea"/>
                  <a:sym typeface="+mn-lt"/>
                </a:rPr>
                <a:t>2</a:t>
              </a:r>
            </a:p>
          </p:txBody>
        </p:sp>
        <p:sp>
          <p:nvSpPr>
            <p:cNvPr id="17" name="矩形 16">
              <a:extLst>
                <a:ext uri="{FF2B5EF4-FFF2-40B4-BE49-F238E27FC236}">
                  <a16:creationId xmlns:a16="http://schemas.microsoft.com/office/drawing/2014/main" id="{28538A27-3527-4D63-8B0F-B8AB4591421F}"/>
                </a:ext>
              </a:extLst>
            </p:cNvPr>
            <p:cNvSpPr/>
            <p:nvPr/>
          </p:nvSpPr>
          <p:spPr>
            <a:xfrm>
              <a:off x="6541901" y="2776747"/>
              <a:ext cx="403462" cy="29197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25400" tIns="25400" rIns="25400" bIns="25400" anchor="ctr">
              <a:normAutofit fontScale="70000" lnSpcReduction="20000"/>
            </a:bodyPr>
            <a:lstStyle/>
            <a:p>
              <a:pPr algn="ctr"/>
              <a:r>
                <a:rPr lang="en-US" altLang="zh-CN" sz="3200">
                  <a:solidFill>
                    <a:schemeClr val="bg1"/>
                  </a:solidFill>
                  <a:cs typeface="+mn-ea"/>
                  <a:sym typeface="+mn-lt"/>
                </a:rPr>
                <a:t>3</a:t>
              </a:r>
              <a:endParaRPr lang="en-US" altLang="zh-CN" sz="3200" dirty="0">
                <a:solidFill>
                  <a:schemeClr val="bg1"/>
                </a:solidFill>
                <a:cs typeface="+mn-ea"/>
                <a:sym typeface="+mn-lt"/>
              </a:endParaRPr>
            </a:p>
          </p:txBody>
        </p:sp>
        <p:sp>
          <p:nvSpPr>
            <p:cNvPr id="18" name="椭圆 17">
              <a:extLst>
                <a:ext uri="{FF2B5EF4-FFF2-40B4-BE49-F238E27FC236}">
                  <a16:creationId xmlns:a16="http://schemas.microsoft.com/office/drawing/2014/main" id="{36C058BC-B8A3-48F7-B357-BDA751C69C96}"/>
                </a:ext>
              </a:extLst>
            </p:cNvPr>
            <p:cNvSpPr/>
            <p:nvPr/>
          </p:nvSpPr>
          <p:spPr>
            <a:xfrm flipH="1">
              <a:off x="4724607" y="2828311"/>
              <a:ext cx="662158" cy="662158"/>
            </a:xfrm>
            <a:prstGeom prst="ellipse">
              <a:avLst/>
            </a:prstGeom>
            <a:solidFill>
              <a:srgbClr val="FFFFFF"/>
            </a:solidFill>
            <a:ln w="12700">
              <a:miter lim="400000"/>
            </a:ln>
          </p:spPr>
          <p:txBody>
            <a:bodyPr anchor="ctr"/>
            <a:lstStyle/>
            <a:p>
              <a:pPr algn="ctr"/>
              <a:endParaRPr>
                <a:cs typeface="+mn-ea"/>
                <a:sym typeface="+mn-lt"/>
              </a:endParaRPr>
            </a:p>
          </p:txBody>
        </p:sp>
        <p:sp>
          <p:nvSpPr>
            <p:cNvPr id="19" name="椭圆 18">
              <a:extLst>
                <a:ext uri="{FF2B5EF4-FFF2-40B4-BE49-F238E27FC236}">
                  <a16:creationId xmlns:a16="http://schemas.microsoft.com/office/drawing/2014/main" id="{1905AF0C-5900-494A-AFDC-034485AA0B0F}"/>
                </a:ext>
              </a:extLst>
            </p:cNvPr>
            <p:cNvSpPr/>
            <p:nvPr/>
          </p:nvSpPr>
          <p:spPr>
            <a:xfrm flipH="1">
              <a:off x="3037142" y="4619979"/>
              <a:ext cx="662158" cy="662158"/>
            </a:xfrm>
            <a:prstGeom prst="ellipse">
              <a:avLst/>
            </a:prstGeom>
            <a:solidFill>
              <a:srgbClr val="FFFFFF"/>
            </a:solidFill>
            <a:ln w="12700">
              <a:miter lim="400000"/>
            </a:ln>
          </p:spPr>
          <p:txBody>
            <a:bodyPr anchor="ctr"/>
            <a:lstStyle/>
            <a:p>
              <a:pPr algn="ctr"/>
              <a:endParaRPr>
                <a:cs typeface="+mn-ea"/>
                <a:sym typeface="+mn-lt"/>
              </a:endParaRPr>
            </a:p>
          </p:txBody>
        </p:sp>
        <p:sp>
          <p:nvSpPr>
            <p:cNvPr id="20" name="任意多边形: 形状 12">
              <a:extLst>
                <a:ext uri="{FF2B5EF4-FFF2-40B4-BE49-F238E27FC236}">
                  <a16:creationId xmlns:a16="http://schemas.microsoft.com/office/drawing/2014/main" id="{427C14D5-8DDD-4F00-A26E-E1B966C79494}"/>
                </a:ext>
              </a:extLst>
            </p:cNvPr>
            <p:cNvSpPr/>
            <p:nvPr/>
          </p:nvSpPr>
          <p:spPr>
            <a:xfrm>
              <a:off x="3249871" y="4866382"/>
              <a:ext cx="216279" cy="189772"/>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a:cs typeface="+mn-ea"/>
                <a:sym typeface="+mn-lt"/>
              </a:endParaRPr>
            </a:p>
          </p:txBody>
        </p:sp>
        <p:sp>
          <p:nvSpPr>
            <p:cNvPr id="21" name="椭圆 20">
              <a:extLst>
                <a:ext uri="{FF2B5EF4-FFF2-40B4-BE49-F238E27FC236}">
                  <a16:creationId xmlns:a16="http://schemas.microsoft.com/office/drawing/2014/main" id="{6542FFBB-9BE7-42D9-A51F-93A47B8005B1}"/>
                </a:ext>
              </a:extLst>
            </p:cNvPr>
            <p:cNvSpPr/>
            <p:nvPr/>
          </p:nvSpPr>
          <p:spPr>
            <a:xfrm flipH="1">
              <a:off x="3896760" y="3741986"/>
              <a:ext cx="657374" cy="657374"/>
            </a:xfrm>
            <a:prstGeom prst="ellipse">
              <a:avLst/>
            </a:prstGeom>
            <a:solidFill>
              <a:srgbClr val="FFFFFF"/>
            </a:solidFill>
            <a:ln w="12700">
              <a:miter lim="400000"/>
            </a:ln>
          </p:spPr>
          <p:txBody>
            <a:bodyPr anchor="ctr"/>
            <a:lstStyle/>
            <a:p>
              <a:pPr algn="ctr"/>
              <a:endParaRPr>
                <a:cs typeface="+mn-ea"/>
                <a:sym typeface="+mn-lt"/>
              </a:endParaRPr>
            </a:p>
          </p:txBody>
        </p:sp>
        <p:sp>
          <p:nvSpPr>
            <p:cNvPr id="22" name="任意多边形: 形状 14">
              <a:extLst>
                <a:ext uri="{FF2B5EF4-FFF2-40B4-BE49-F238E27FC236}">
                  <a16:creationId xmlns:a16="http://schemas.microsoft.com/office/drawing/2014/main" id="{FA1BFC80-0CD8-48A2-861D-5FE39F857FE5}"/>
                </a:ext>
              </a:extLst>
            </p:cNvPr>
            <p:cNvSpPr/>
            <p:nvPr/>
          </p:nvSpPr>
          <p:spPr>
            <a:xfrm>
              <a:off x="4102418" y="3947644"/>
              <a:ext cx="246057" cy="24605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a:cs typeface="+mn-ea"/>
                <a:sym typeface="+mn-lt"/>
              </a:endParaRPr>
            </a:p>
          </p:txBody>
        </p:sp>
        <p:sp>
          <p:nvSpPr>
            <p:cNvPr id="23" name="任意多边形: 形状 15">
              <a:extLst>
                <a:ext uri="{FF2B5EF4-FFF2-40B4-BE49-F238E27FC236}">
                  <a16:creationId xmlns:a16="http://schemas.microsoft.com/office/drawing/2014/main" id="{82BD3B64-2DEA-4469-9ABC-3795C0CE1EC3}"/>
                </a:ext>
              </a:extLst>
            </p:cNvPr>
            <p:cNvSpPr/>
            <p:nvPr/>
          </p:nvSpPr>
          <p:spPr>
            <a:xfrm>
              <a:off x="4932657" y="3086341"/>
              <a:ext cx="246057" cy="14609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a:cs typeface="+mn-ea"/>
                <a:sym typeface="+mn-lt"/>
              </a:endParaRPr>
            </a:p>
          </p:txBody>
        </p:sp>
        <p:sp>
          <p:nvSpPr>
            <p:cNvPr id="24" name="文本框 16">
              <a:extLst>
                <a:ext uri="{FF2B5EF4-FFF2-40B4-BE49-F238E27FC236}">
                  <a16:creationId xmlns:a16="http://schemas.microsoft.com/office/drawing/2014/main" id="{DB54CE7A-E509-433C-9120-94F577E0B8FF}"/>
                </a:ext>
              </a:extLst>
            </p:cNvPr>
            <p:cNvSpPr txBox="1"/>
            <p:nvPr/>
          </p:nvSpPr>
          <p:spPr>
            <a:xfrm>
              <a:off x="8036246" y="2866978"/>
              <a:ext cx="2460304" cy="491948"/>
            </a:xfrm>
            <a:prstGeom prst="rect">
              <a:avLst/>
            </a:prstGeom>
            <a:noFill/>
          </p:spPr>
          <p:txBody>
            <a:bodyPr wrap="square"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5" name="文本框 17">
              <a:extLst>
                <a:ext uri="{FF2B5EF4-FFF2-40B4-BE49-F238E27FC236}">
                  <a16:creationId xmlns:a16="http://schemas.microsoft.com/office/drawing/2014/main" id="{0FA4C536-0FAB-4F7B-A2E8-AD098BAFF710}"/>
                </a:ext>
              </a:extLst>
            </p:cNvPr>
            <p:cNvSpPr txBox="1"/>
            <p:nvPr/>
          </p:nvSpPr>
          <p:spPr>
            <a:xfrm>
              <a:off x="8036246" y="2521938"/>
              <a:ext cx="1469592" cy="290349"/>
            </a:xfrm>
            <a:prstGeom prst="rect">
              <a:avLst/>
            </a:prstGeom>
            <a:noFill/>
          </p:spPr>
          <p:txBody>
            <a:bodyPr wrap="none" lIns="0" tIns="0" rIns="0" bIns="0">
              <a:noAutofit/>
            </a:bodyPr>
            <a:lstStyle/>
            <a:p>
              <a:pPr>
                <a:lnSpc>
                  <a:spcPct val="120000"/>
                </a:lnSpc>
              </a:pPr>
              <a:r>
                <a:rPr lang="zh-CN" altLang="en-US" sz="2000" b="1" dirty="0">
                  <a:solidFill>
                    <a:schemeClr val="accent1">
                      <a:lumMod val="100000"/>
                    </a:schemeClr>
                  </a:solidFill>
                  <a:cs typeface="+mn-ea"/>
                  <a:sym typeface="+mn-lt"/>
                </a:rPr>
                <a:t>标题文本预设</a:t>
              </a:r>
            </a:p>
          </p:txBody>
        </p:sp>
        <p:sp>
          <p:nvSpPr>
            <p:cNvPr id="26" name="文本框 18">
              <a:extLst>
                <a:ext uri="{FF2B5EF4-FFF2-40B4-BE49-F238E27FC236}">
                  <a16:creationId xmlns:a16="http://schemas.microsoft.com/office/drawing/2014/main" id="{C6B87BE8-744D-451E-A3C4-1086AD7B958E}"/>
                </a:ext>
              </a:extLst>
            </p:cNvPr>
            <p:cNvSpPr txBox="1"/>
            <p:nvPr/>
          </p:nvSpPr>
          <p:spPr>
            <a:xfrm>
              <a:off x="7150421" y="3911623"/>
              <a:ext cx="2460304" cy="491948"/>
            </a:xfrm>
            <a:prstGeom prst="rect">
              <a:avLst/>
            </a:prstGeom>
            <a:noFill/>
          </p:spPr>
          <p:txBody>
            <a:bodyPr wrap="square"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7" name="文本框 19">
              <a:extLst>
                <a:ext uri="{FF2B5EF4-FFF2-40B4-BE49-F238E27FC236}">
                  <a16:creationId xmlns:a16="http://schemas.microsoft.com/office/drawing/2014/main" id="{5949D83C-C3D8-4F4B-B5EB-52841BDF06E3}"/>
                </a:ext>
              </a:extLst>
            </p:cNvPr>
            <p:cNvSpPr txBox="1"/>
            <p:nvPr/>
          </p:nvSpPr>
          <p:spPr>
            <a:xfrm>
              <a:off x="7150421" y="3566582"/>
              <a:ext cx="1469592" cy="290349"/>
            </a:xfrm>
            <a:prstGeom prst="rect">
              <a:avLst/>
            </a:prstGeom>
            <a:noFill/>
          </p:spPr>
          <p:txBody>
            <a:bodyPr wrap="none" lIns="0" tIns="0" rIns="0" bIns="0">
              <a:noAutofit/>
            </a:bodyPr>
            <a:lstStyle/>
            <a:p>
              <a:pPr>
                <a:lnSpc>
                  <a:spcPct val="120000"/>
                </a:lnSpc>
              </a:pPr>
              <a:r>
                <a:rPr lang="zh-CN" altLang="en-US" sz="2000" b="1">
                  <a:solidFill>
                    <a:schemeClr val="accent2">
                      <a:lumMod val="100000"/>
                    </a:schemeClr>
                  </a:solidFill>
                  <a:cs typeface="+mn-ea"/>
                  <a:sym typeface="+mn-lt"/>
                </a:rPr>
                <a:t>标题文本预设</a:t>
              </a:r>
            </a:p>
          </p:txBody>
        </p:sp>
        <p:sp>
          <p:nvSpPr>
            <p:cNvPr id="28" name="文本框 20">
              <a:extLst>
                <a:ext uri="{FF2B5EF4-FFF2-40B4-BE49-F238E27FC236}">
                  <a16:creationId xmlns:a16="http://schemas.microsoft.com/office/drawing/2014/main" id="{61C29F02-D294-4230-A824-757E2FF29697}"/>
                </a:ext>
              </a:extLst>
            </p:cNvPr>
            <p:cNvSpPr txBox="1"/>
            <p:nvPr/>
          </p:nvSpPr>
          <p:spPr>
            <a:xfrm>
              <a:off x="6255034" y="5024627"/>
              <a:ext cx="2460304" cy="491948"/>
            </a:xfrm>
            <a:prstGeom prst="rect">
              <a:avLst/>
            </a:prstGeom>
            <a:noFill/>
          </p:spPr>
          <p:txBody>
            <a:bodyPr wrap="square"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9" name="文本框 21">
              <a:extLst>
                <a:ext uri="{FF2B5EF4-FFF2-40B4-BE49-F238E27FC236}">
                  <a16:creationId xmlns:a16="http://schemas.microsoft.com/office/drawing/2014/main" id="{147EAC1D-1366-4516-B91F-607906D06824}"/>
                </a:ext>
              </a:extLst>
            </p:cNvPr>
            <p:cNvSpPr txBox="1"/>
            <p:nvPr/>
          </p:nvSpPr>
          <p:spPr>
            <a:xfrm>
              <a:off x="6255034" y="4679586"/>
              <a:ext cx="1469592" cy="290349"/>
            </a:xfrm>
            <a:prstGeom prst="rect">
              <a:avLst/>
            </a:prstGeom>
            <a:noFill/>
          </p:spPr>
          <p:txBody>
            <a:bodyPr wrap="none" lIns="0" tIns="0" rIns="0" bIns="0">
              <a:noAutofit/>
            </a:bodyPr>
            <a:lstStyle/>
            <a:p>
              <a:pPr>
                <a:lnSpc>
                  <a:spcPct val="120000"/>
                </a:lnSpc>
              </a:pPr>
              <a:r>
                <a:rPr lang="zh-CN" altLang="en-US" sz="2000" b="1" dirty="0">
                  <a:solidFill>
                    <a:schemeClr val="accent3">
                      <a:lumMod val="100000"/>
                    </a:schemeClr>
                  </a:solidFill>
                  <a:cs typeface="+mn-ea"/>
                  <a:sym typeface="+mn-lt"/>
                </a:rPr>
                <a:t>标题文本预设</a:t>
              </a:r>
            </a:p>
          </p:txBody>
        </p:sp>
      </p:grpSp>
    </p:spTree>
    <p:extLst>
      <p:ext uri="{BB962C8B-B14F-4D97-AF65-F5344CB8AC3E}">
        <p14:creationId xmlns:p14="http://schemas.microsoft.com/office/powerpoint/2010/main" val="3572281970"/>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a:solidFill>
                  <a:srgbClr val="FFFFFF"/>
                </a:solidFill>
                <a:cs typeface="+mn-ea"/>
                <a:sym typeface="+mn-lt"/>
              </a:rPr>
              <a:t>4</a:t>
            </a:r>
            <a:endParaRPr lang="zh-CN" altLang="en-US" sz="4800" b="1">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合作与目标</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r>
              <a:rPr lang="zh-CN" altLang="en-US" sz="1600" dirty="0">
                <a:latin typeface="+mn-lt"/>
                <a:ea typeface="+mn-ea"/>
                <a:cs typeface="+mn-ea"/>
                <a:sym typeface="+mn-lt"/>
              </a:rPr>
              <a:t>点击此处更换文本编辑文字，点击此处更换文本编辑文字 ，点击此处更换文本编辑文字，点击此处更换文本点击此处更换文本点击此处更换文本点击此处更换文本</a:t>
            </a:r>
          </a:p>
        </p:txBody>
      </p:sp>
    </p:spTree>
    <p:custDataLst>
      <p:tags r:id="rId2"/>
    </p:custDataLst>
    <p:extLst>
      <p:ext uri="{BB962C8B-B14F-4D97-AF65-F5344CB8AC3E}">
        <p14:creationId xmlns:p14="http://schemas.microsoft.com/office/powerpoint/2010/main" val="637045251"/>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PA_d95e91cf-58a4-4e71-b536-74e4c4e9b22d"/>
          <p:cNvGrpSpPr>
            <a:grpSpLocks noChangeAspect="1"/>
          </p:cNvGrpSpPr>
          <p:nvPr>
            <p:custDataLst>
              <p:tags r:id="rId2"/>
            </p:custDataLst>
          </p:nvPr>
        </p:nvGrpSpPr>
        <p:grpSpPr>
          <a:xfrm>
            <a:off x="1545094" y="1916832"/>
            <a:ext cx="9104982" cy="3374600"/>
            <a:chOff x="1544680" y="2312876"/>
            <a:chExt cx="9104982" cy="3374600"/>
          </a:xfrm>
        </p:grpSpPr>
        <p:grpSp>
          <p:nvGrpSpPr>
            <p:cNvPr id="6" name="组合 5"/>
            <p:cNvGrpSpPr/>
            <p:nvPr/>
          </p:nvGrpSpPr>
          <p:grpSpPr>
            <a:xfrm>
              <a:off x="2284887" y="2312876"/>
              <a:ext cx="1133154" cy="1133153"/>
              <a:chOff x="3561416" y="2805766"/>
              <a:chExt cx="1246469" cy="1246469"/>
            </a:xfrm>
          </p:grpSpPr>
          <p:sp>
            <p:nvSpPr>
              <p:cNvPr id="36" name="椭圆 35"/>
              <p:cNvSpPr/>
              <p:nvPr/>
            </p:nvSpPr>
            <p:spPr>
              <a:xfrm>
                <a:off x="3561416" y="2805766"/>
                <a:ext cx="1246469" cy="1246469"/>
              </a:xfrm>
              <a:prstGeom prst="ellipse">
                <a:avLst/>
              </a:prstGeom>
              <a:solidFill>
                <a:schemeClr val="tx2">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sp>
            <p:nvSpPr>
              <p:cNvPr id="37" name="弦形 36"/>
              <p:cNvSpPr/>
              <p:nvPr/>
            </p:nvSpPr>
            <p:spPr>
              <a:xfrm>
                <a:off x="3686064" y="2930413"/>
                <a:ext cx="997173" cy="997173"/>
              </a:xfrm>
              <a:prstGeom prst="chord">
                <a:avLst>
                  <a:gd name="adj1" fmla="val 1168272"/>
                  <a:gd name="adj2" fmla="val 9631728"/>
                </a:avLst>
              </a:prstGeom>
              <a:solidFill>
                <a:schemeClr val="accent1">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grpSp>
        <p:grpSp>
          <p:nvGrpSpPr>
            <p:cNvPr id="7" name="组合 6"/>
            <p:cNvGrpSpPr/>
            <p:nvPr/>
          </p:nvGrpSpPr>
          <p:grpSpPr>
            <a:xfrm>
              <a:off x="5553550" y="2312876"/>
              <a:ext cx="1133154" cy="1133153"/>
              <a:chOff x="5472766" y="2805766"/>
              <a:chExt cx="1246469" cy="1246469"/>
            </a:xfrm>
          </p:grpSpPr>
          <p:sp>
            <p:nvSpPr>
              <p:cNvPr id="34" name="椭圆 33"/>
              <p:cNvSpPr/>
              <p:nvPr/>
            </p:nvSpPr>
            <p:spPr>
              <a:xfrm>
                <a:off x="5472766" y="2805766"/>
                <a:ext cx="1246469" cy="1246469"/>
              </a:xfrm>
              <a:prstGeom prst="ellipse">
                <a:avLst/>
              </a:prstGeom>
              <a:solidFill>
                <a:schemeClr val="tx2">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sp>
            <p:nvSpPr>
              <p:cNvPr id="35" name="弦形 34"/>
              <p:cNvSpPr/>
              <p:nvPr/>
            </p:nvSpPr>
            <p:spPr>
              <a:xfrm>
                <a:off x="5597414" y="2930413"/>
                <a:ext cx="997173" cy="997173"/>
              </a:xfrm>
              <a:prstGeom prst="chord">
                <a:avLst>
                  <a:gd name="adj1" fmla="val 20431728"/>
                  <a:gd name="adj2" fmla="val 11968272"/>
                </a:avLst>
              </a:prstGeom>
              <a:solidFill>
                <a:schemeClr val="accent2">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grpSp>
        <p:grpSp>
          <p:nvGrpSpPr>
            <p:cNvPr id="8" name="组合 7"/>
            <p:cNvGrpSpPr/>
            <p:nvPr/>
          </p:nvGrpSpPr>
          <p:grpSpPr>
            <a:xfrm>
              <a:off x="8822211" y="2312876"/>
              <a:ext cx="1133154" cy="1133153"/>
              <a:chOff x="7384116" y="2805766"/>
              <a:chExt cx="1246469" cy="1246469"/>
            </a:xfrm>
          </p:grpSpPr>
          <p:sp>
            <p:nvSpPr>
              <p:cNvPr id="32" name="椭圆 31"/>
              <p:cNvSpPr/>
              <p:nvPr/>
            </p:nvSpPr>
            <p:spPr>
              <a:xfrm>
                <a:off x="7384116" y="2805766"/>
                <a:ext cx="1246469" cy="1246469"/>
              </a:xfrm>
              <a:prstGeom prst="ellipse">
                <a:avLst/>
              </a:prstGeom>
              <a:solidFill>
                <a:schemeClr val="tx2">
                  <a:lumMod val="20000"/>
                  <a:lumOff val="8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sp>
            <p:nvSpPr>
              <p:cNvPr id="33" name="弦形 32"/>
              <p:cNvSpPr/>
              <p:nvPr/>
            </p:nvSpPr>
            <p:spPr>
              <a:xfrm>
                <a:off x="7508764" y="2930413"/>
                <a:ext cx="997173" cy="997173"/>
              </a:xfrm>
              <a:prstGeom prst="chord">
                <a:avLst>
                  <a:gd name="adj1" fmla="val 16200000"/>
                  <a:gd name="adj2" fmla="val 16200000"/>
                </a:avLst>
              </a:prstGeom>
              <a:solidFill>
                <a:schemeClr val="accent3">
                  <a:lumMod val="100000"/>
                </a:scheme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cs typeface="+mn-ea"/>
                  <a:sym typeface="+mn-lt"/>
                </a:endParaRPr>
              </a:p>
            </p:txBody>
          </p:sp>
        </p:grpSp>
        <p:grpSp>
          <p:nvGrpSpPr>
            <p:cNvPr id="12" name="组合 11"/>
            <p:cNvGrpSpPr/>
            <p:nvPr/>
          </p:nvGrpSpPr>
          <p:grpSpPr>
            <a:xfrm>
              <a:off x="3514542" y="2879451"/>
              <a:ext cx="1942507" cy="1307831"/>
              <a:chOff x="3695790" y="4328050"/>
              <a:chExt cx="1942507" cy="1307831"/>
            </a:xfrm>
          </p:grpSpPr>
          <p:cxnSp>
            <p:nvCxnSpPr>
              <p:cNvPr id="29" name="直接连接符 28"/>
              <p:cNvCxnSpPr/>
              <p:nvPr/>
            </p:nvCxnSpPr>
            <p:spPr>
              <a:xfrm>
                <a:off x="3695790" y="4384928"/>
                <a:ext cx="541319" cy="671945"/>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5040802" y="4328050"/>
                <a:ext cx="597495" cy="742677"/>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4319138" y="4996246"/>
                <a:ext cx="639635" cy="639635"/>
              </a:xfrm>
              <a:prstGeom prst="ellipse">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grpSp>
        <p:grpSp>
          <p:nvGrpSpPr>
            <p:cNvPr id="13" name="组合 12"/>
            <p:cNvGrpSpPr/>
            <p:nvPr/>
          </p:nvGrpSpPr>
          <p:grpSpPr>
            <a:xfrm>
              <a:off x="6783205" y="2861646"/>
              <a:ext cx="1942507" cy="1307832"/>
              <a:chOff x="6623978" y="4052235"/>
              <a:chExt cx="2136758" cy="1438614"/>
            </a:xfrm>
          </p:grpSpPr>
          <p:cxnSp>
            <p:nvCxnSpPr>
              <p:cNvPr id="26" name="直接连接符 25"/>
              <p:cNvCxnSpPr/>
              <p:nvPr/>
            </p:nvCxnSpPr>
            <p:spPr>
              <a:xfrm>
                <a:off x="6623978" y="4114800"/>
                <a:ext cx="595451" cy="739140"/>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103492" y="4052235"/>
                <a:ext cx="657244" cy="816945"/>
              </a:xfrm>
              <a:prstGeom prst="line">
                <a:avLst/>
              </a:prstGeom>
              <a:ln>
                <a:solidFill>
                  <a:schemeClr val="tx2">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7309661" y="4787252"/>
                <a:ext cx="703599" cy="703597"/>
              </a:xfrm>
              <a:prstGeom prst="ellipse">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nchor="ctr"/>
              <a:lstStyle/>
              <a:p>
                <a:pPr algn="ctr"/>
                <a:endParaRPr>
                  <a:cs typeface="+mn-ea"/>
                  <a:sym typeface="+mn-lt"/>
                </a:endParaRPr>
              </a:p>
            </p:txBody>
          </p:sp>
        </p:grpSp>
        <p:sp>
          <p:nvSpPr>
            <p:cNvPr id="14" name="矩形 13"/>
            <p:cNvSpPr/>
            <p:nvPr/>
          </p:nvSpPr>
          <p:spPr>
            <a:xfrm>
              <a:off x="1613610" y="3659856"/>
              <a:ext cx="1844752" cy="338554"/>
            </a:xfrm>
            <a:prstGeom prst="rect">
              <a:avLst/>
            </a:prstGeom>
          </p:spPr>
          <p:txBody>
            <a:bodyPr wrap="none">
              <a:noAutofit/>
            </a:bodyPr>
            <a:lstStyle/>
            <a:p>
              <a:pPr algn="ctr">
                <a:buClr>
                  <a:srgbClr val="E24848"/>
                </a:buClr>
                <a:defRPr/>
              </a:pPr>
              <a:r>
                <a:rPr lang="zh-CN" altLang="en-US" sz="2000" b="1" noProof="1">
                  <a:cs typeface="+mn-ea"/>
                  <a:sym typeface="+mn-lt"/>
                </a:rPr>
                <a:t>标题文本预设</a:t>
              </a:r>
            </a:p>
          </p:txBody>
        </p:sp>
        <p:sp>
          <p:nvSpPr>
            <p:cNvPr id="15" name="矩形 14"/>
            <p:cNvSpPr/>
            <p:nvPr/>
          </p:nvSpPr>
          <p:spPr>
            <a:xfrm>
              <a:off x="1544680" y="4172316"/>
              <a:ext cx="1973940" cy="895150"/>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grpSp>
          <p:nvGrpSpPr>
            <p:cNvPr id="16" name="组合 15"/>
            <p:cNvGrpSpPr/>
            <p:nvPr/>
          </p:nvGrpSpPr>
          <p:grpSpPr>
            <a:xfrm>
              <a:off x="5005854" y="3515561"/>
              <a:ext cx="2251788" cy="1444054"/>
              <a:chOff x="5572814" y="4397582"/>
              <a:chExt cx="1844755" cy="1444054"/>
            </a:xfrm>
          </p:grpSpPr>
          <p:sp>
            <p:nvSpPr>
              <p:cNvPr id="24" name="矩形 23"/>
              <p:cNvSpPr/>
              <p:nvPr/>
            </p:nvSpPr>
            <p:spPr>
              <a:xfrm>
                <a:off x="5572814" y="4397582"/>
                <a:ext cx="1844752" cy="338554"/>
              </a:xfrm>
              <a:prstGeom prst="rect">
                <a:avLst/>
              </a:prstGeom>
            </p:spPr>
            <p:txBody>
              <a:bodyPr wrap="none">
                <a:noAutofit/>
              </a:bodyPr>
              <a:lstStyle/>
              <a:p>
                <a:pPr algn="ctr">
                  <a:buClr>
                    <a:srgbClr val="E24848"/>
                  </a:buClr>
                  <a:defRPr/>
                </a:pPr>
                <a:r>
                  <a:rPr lang="zh-CN" altLang="en-US" sz="2000" b="1" noProof="1">
                    <a:cs typeface="+mn-ea"/>
                    <a:sym typeface="+mn-lt"/>
                  </a:rPr>
                  <a:t>标题文本预设</a:t>
                </a:r>
              </a:p>
            </p:txBody>
          </p:sp>
          <p:sp>
            <p:nvSpPr>
              <p:cNvPr id="25" name="矩形 24"/>
              <p:cNvSpPr/>
              <p:nvPr/>
            </p:nvSpPr>
            <p:spPr>
              <a:xfrm>
                <a:off x="5572814" y="4868647"/>
                <a:ext cx="1844755" cy="972989"/>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grpSp>
        <p:sp>
          <p:nvSpPr>
            <p:cNvPr id="17" name="矩形 16"/>
            <p:cNvSpPr/>
            <p:nvPr/>
          </p:nvSpPr>
          <p:spPr>
            <a:xfrm>
              <a:off x="3997378" y="3201906"/>
              <a:ext cx="976832" cy="276999"/>
            </a:xfrm>
            <a:prstGeom prst="rect">
              <a:avLst/>
            </a:prstGeom>
          </p:spPr>
          <p:txBody>
            <a:bodyPr wrap="none">
              <a:normAutofit/>
            </a:bodyPr>
            <a:lstStyle/>
            <a:p>
              <a:pPr algn="ctr">
                <a:buClr>
                  <a:srgbClr val="E24848"/>
                </a:buClr>
                <a:defRPr/>
              </a:pPr>
              <a:r>
                <a:rPr lang="zh-CN" altLang="en-US" sz="1200" noProof="1">
                  <a:solidFill>
                    <a:sysClr val="windowText" lastClr="000000"/>
                  </a:solidFill>
                  <a:cs typeface="+mn-ea"/>
                  <a:sym typeface="+mn-lt"/>
                </a:rPr>
                <a:t>关键词</a:t>
              </a:r>
            </a:p>
          </p:txBody>
        </p:sp>
        <p:sp>
          <p:nvSpPr>
            <p:cNvPr id="18" name="矩形 17"/>
            <p:cNvSpPr/>
            <p:nvPr/>
          </p:nvSpPr>
          <p:spPr>
            <a:xfrm>
              <a:off x="8725712" y="3656955"/>
              <a:ext cx="1844752" cy="338554"/>
            </a:xfrm>
            <a:prstGeom prst="rect">
              <a:avLst/>
            </a:prstGeom>
          </p:spPr>
          <p:txBody>
            <a:bodyPr wrap="none">
              <a:noAutofit/>
            </a:bodyPr>
            <a:lstStyle/>
            <a:p>
              <a:pPr algn="ctr">
                <a:buClr>
                  <a:srgbClr val="E24848"/>
                </a:buClr>
                <a:defRPr/>
              </a:pPr>
              <a:r>
                <a:rPr lang="zh-CN" altLang="en-US" sz="2000" b="1" noProof="1">
                  <a:cs typeface="+mn-ea"/>
                  <a:sym typeface="+mn-lt"/>
                </a:rPr>
                <a:t>标题文本预设</a:t>
              </a:r>
            </a:p>
          </p:txBody>
        </p:sp>
        <p:sp>
          <p:nvSpPr>
            <p:cNvPr id="19" name="矩形 18"/>
            <p:cNvSpPr/>
            <p:nvPr/>
          </p:nvSpPr>
          <p:spPr>
            <a:xfrm>
              <a:off x="8676551" y="4176257"/>
              <a:ext cx="1973111" cy="895150"/>
            </a:xfrm>
            <a:prstGeom prst="rect">
              <a:avLst/>
            </a:prstGeom>
          </p:spPr>
          <p:txBody>
            <a:bodyPr wrap="square">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20" name="矩形 19"/>
            <p:cNvSpPr/>
            <p:nvPr/>
          </p:nvSpPr>
          <p:spPr>
            <a:xfrm>
              <a:off x="7257641" y="3201906"/>
              <a:ext cx="976832" cy="276999"/>
            </a:xfrm>
            <a:prstGeom prst="rect">
              <a:avLst/>
            </a:prstGeom>
          </p:spPr>
          <p:txBody>
            <a:bodyPr wrap="none">
              <a:normAutofit/>
            </a:bodyPr>
            <a:lstStyle/>
            <a:p>
              <a:pPr algn="ctr">
                <a:buClr>
                  <a:srgbClr val="E24848"/>
                </a:buClr>
                <a:defRPr/>
              </a:pPr>
              <a:r>
                <a:rPr lang="zh-CN" altLang="en-US" sz="1200" noProof="1">
                  <a:solidFill>
                    <a:sysClr val="windowText" lastClr="000000"/>
                  </a:solidFill>
                  <a:cs typeface="+mn-ea"/>
                  <a:sym typeface="+mn-lt"/>
                </a:rPr>
                <a:t>关键词</a:t>
              </a:r>
            </a:p>
          </p:txBody>
        </p:sp>
        <p:sp>
          <p:nvSpPr>
            <p:cNvPr id="21" name="矩形 20"/>
            <p:cNvSpPr/>
            <p:nvPr/>
          </p:nvSpPr>
          <p:spPr>
            <a:xfrm>
              <a:off x="3281589" y="5151945"/>
              <a:ext cx="5627995" cy="535531"/>
            </a:xfrm>
            <a:prstGeom prst="rect">
              <a:avLst/>
            </a:prstGeom>
          </p:spPr>
          <p:txBody>
            <a:bodyPr wrap="square">
              <a:noAutofit/>
            </a:bodyPr>
            <a:lstStyle/>
            <a:p>
              <a:pPr algn="ctr" defTabSz="914378">
                <a:lnSpc>
                  <a:spcPct val="120000"/>
                </a:lnSpc>
                <a:spcBef>
                  <a:spcPct val="0"/>
                </a:spcBef>
                <a:defRPr/>
              </a:pPr>
              <a:r>
                <a:rPr lang="zh-CN" altLang="en-US" sz="1600" dirty="0">
                  <a:cs typeface="+mn-ea"/>
                  <a:sym typeface="+mn-lt"/>
                </a:rPr>
                <a:t>点击此处更换文本编辑文字，点击此处更换文本编辑文字点击此处更换文本编辑文字，点击此处更换文本编辑文字</a:t>
              </a:r>
            </a:p>
            <a:p>
              <a:pPr algn="ctr" defTabSz="914378">
                <a:lnSpc>
                  <a:spcPct val="120000"/>
                </a:lnSpc>
                <a:spcBef>
                  <a:spcPct val="0"/>
                </a:spcBef>
                <a:defRPr/>
              </a:pPr>
              <a:endParaRPr lang="zh-CN" altLang="en-US" sz="1600" dirty="0">
                <a:cs typeface="+mn-ea"/>
                <a:sym typeface="+mn-lt"/>
              </a:endParaRPr>
            </a:p>
          </p:txBody>
        </p:sp>
        <p:sp>
          <p:nvSpPr>
            <p:cNvPr id="22" name="任意多边形: 形状 66"/>
            <p:cNvSpPr>
              <a:spLocks/>
            </p:cNvSpPr>
            <p:nvPr/>
          </p:nvSpPr>
          <p:spPr bwMode="auto">
            <a:xfrm>
              <a:off x="7590396" y="3714082"/>
              <a:ext cx="271948" cy="271153"/>
            </a:xfrm>
            <a:custGeom>
              <a:avLst/>
              <a:gdLst>
                <a:gd name="connsiteX0" fmla="*/ 15478 w 330200"/>
                <a:gd name="connsiteY0" fmla="*/ 259385 h 329235"/>
                <a:gd name="connsiteX1" fmla="*/ 314722 w 330200"/>
                <a:gd name="connsiteY1" fmla="*/ 259385 h 329235"/>
                <a:gd name="connsiteX2" fmla="*/ 330200 w 330200"/>
                <a:gd name="connsiteY2" fmla="*/ 274907 h 329235"/>
                <a:gd name="connsiteX3" fmla="*/ 330200 w 330200"/>
                <a:gd name="connsiteY3" fmla="*/ 313713 h 329235"/>
                <a:gd name="connsiteX4" fmla="*/ 314722 w 330200"/>
                <a:gd name="connsiteY4" fmla="*/ 329235 h 329235"/>
                <a:gd name="connsiteX5" fmla="*/ 15478 w 330200"/>
                <a:gd name="connsiteY5" fmla="*/ 329235 h 329235"/>
                <a:gd name="connsiteX6" fmla="*/ 0 w 330200"/>
                <a:gd name="connsiteY6" fmla="*/ 313713 h 329235"/>
                <a:gd name="connsiteX7" fmla="*/ 0 w 330200"/>
                <a:gd name="connsiteY7" fmla="*/ 274907 h 329235"/>
                <a:gd name="connsiteX8" fmla="*/ 15478 w 330200"/>
                <a:gd name="connsiteY8" fmla="*/ 259385 h 329235"/>
                <a:gd name="connsiteX9" fmla="*/ 157348 w 330200"/>
                <a:gd name="connsiteY9" fmla="*/ 2893 h 329235"/>
                <a:gd name="connsiteX10" fmla="*/ 172854 w 330200"/>
                <a:gd name="connsiteY10" fmla="*/ 2893 h 329235"/>
                <a:gd name="connsiteX11" fmla="*/ 322743 w 330200"/>
                <a:gd name="connsiteY11" fmla="*/ 101912 h 329235"/>
                <a:gd name="connsiteX12" fmla="*/ 329204 w 330200"/>
                <a:gd name="connsiteY12" fmla="*/ 118630 h 329235"/>
                <a:gd name="connsiteX13" fmla="*/ 314990 w 330200"/>
                <a:gd name="connsiteY13" fmla="*/ 128917 h 329235"/>
                <a:gd name="connsiteX14" fmla="*/ 299484 w 330200"/>
                <a:gd name="connsiteY14" fmla="*/ 128917 h 329235"/>
                <a:gd name="connsiteX15" fmla="*/ 299484 w 330200"/>
                <a:gd name="connsiteY15" fmla="*/ 229223 h 329235"/>
                <a:gd name="connsiteX16" fmla="*/ 269765 w 330200"/>
                <a:gd name="connsiteY16" fmla="*/ 229223 h 329235"/>
                <a:gd name="connsiteX17" fmla="*/ 269765 w 330200"/>
                <a:gd name="connsiteY17" fmla="*/ 128917 h 329235"/>
                <a:gd name="connsiteX18" fmla="*/ 220663 w 330200"/>
                <a:gd name="connsiteY18" fmla="*/ 128917 h 329235"/>
                <a:gd name="connsiteX19" fmla="*/ 220663 w 330200"/>
                <a:gd name="connsiteY19" fmla="*/ 229223 h 329235"/>
                <a:gd name="connsiteX20" fmla="*/ 189652 w 330200"/>
                <a:gd name="connsiteY20" fmla="*/ 229223 h 329235"/>
                <a:gd name="connsiteX21" fmla="*/ 189652 w 330200"/>
                <a:gd name="connsiteY21" fmla="*/ 128917 h 329235"/>
                <a:gd name="connsiteX22" fmla="*/ 140550 w 330200"/>
                <a:gd name="connsiteY22" fmla="*/ 128917 h 329235"/>
                <a:gd name="connsiteX23" fmla="*/ 140550 w 330200"/>
                <a:gd name="connsiteY23" fmla="*/ 229223 h 329235"/>
                <a:gd name="connsiteX24" fmla="*/ 109538 w 330200"/>
                <a:gd name="connsiteY24" fmla="*/ 229223 h 329235"/>
                <a:gd name="connsiteX25" fmla="*/ 109538 w 330200"/>
                <a:gd name="connsiteY25" fmla="*/ 128917 h 329235"/>
                <a:gd name="connsiteX26" fmla="*/ 60436 w 330200"/>
                <a:gd name="connsiteY26" fmla="*/ 128917 h 329235"/>
                <a:gd name="connsiteX27" fmla="*/ 60436 w 330200"/>
                <a:gd name="connsiteY27" fmla="*/ 229223 h 329235"/>
                <a:gd name="connsiteX28" fmla="*/ 30717 w 330200"/>
                <a:gd name="connsiteY28" fmla="*/ 229223 h 329235"/>
                <a:gd name="connsiteX29" fmla="*/ 30717 w 330200"/>
                <a:gd name="connsiteY29" fmla="*/ 128917 h 329235"/>
                <a:gd name="connsiteX30" fmla="*/ 15211 w 330200"/>
                <a:gd name="connsiteY30" fmla="*/ 128917 h 329235"/>
                <a:gd name="connsiteX31" fmla="*/ 997 w 330200"/>
                <a:gd name="connsiteY31" fmla="*/ 118630 h 329235"/>
                <a:gd name="connsiteX32" fmla="*/ 7458 w 330200"/>
                <a:gd name="connsiteY32" fmla="*/ 101912 h 329235"/>
                <a:gd name="connsiteX33" fmla="*/ 157348 w 330200"/>
                <a:gd name="connsiteY33" fmla="*/ 2893 h 32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329235">
                  <a:moveTo>
                    <a:pt x="15478" y="259385"/>
                  </a:moveTo>
                  <a:cubicBezTo>
                    <a:pt x="15478" y="259385"/>
                    <a:pt x="15478" y="259385"/>
                    <a:pt x="314722" y="259385"/>
                  </a:cubicBezTo>
                  <a:cubicBezTo>
                    <a:pt x="322461" y="259385"/>
                    <a:pt x="330200" y="265853"/>
                    <a:pt x="330200" y="274907"/>
                  </a:cubicBezTo>
                  <a:cubicBezTo>
                    <a:pt x="330200" y="274907"/>
                    <a:pt x="330200" y="274907"/>
                    <a:pt x="330200" y="313713"/>
                  </a:cubicBezTo>
                  <a:cubicBezTo>
                    <a:pt x="330200" y="322768"/>
                    <a:pt x="322461" y="329235"/>
                    <a:pt x="314722" y="329235"/>
                  </a:cubicBezTo>
                  <a:cubicBezTo>
                    <a:pt x="314722" y="329235"/>
                    <a:pt x="314722" y="329235"/>
                    <a:pt x="15478" y="329235"/>
                  </a:cubicBezTo>
                  <a:cubicBezTo>
                    <a:pt x="7739" y="329235"/>
                    <a:pt x="0" y="322768"/>
                    <a:pt x="0" y="313713"/>
                  </a:cubicBezTo>
                  <a:cubicBezTo>
                    <a:pt x="0" y="313713"/>
                    <a:pt x="0" y="313713"/>
                    <a:pt x="0" y="274907"/>
                  </a:cubicBezTo>
                  <a:cubicBezTo>
                    <a:pt x="0" y="265853"/>
                    <a:pt x="7739" y="259385"/>
                    <a:pt x="15478" y="259385"/>
                  </a:cubicBezTo>
                  <a:close/>
                  <a:moveTo>
                    <a:pt x="157348" y="2893"/>
                  </a:moveTo>
                  <a:cubicBezTo>
                    <a:pt x="161224" y="-965"/>
                    <a:pt x="168977" y="-965"/>
                    <a:pt x="172854" y="2893"/>
                  </a:cubicBezTo>
                  <a:cubicBezTo>
                    <a:pt x="172854" y="2893"/>
                    <a:pt x="172854" y="2893"/>
                    <a:pt x="322743" y="101912"/>
                  </a:cubicBezTo>
                  <a:cubicBezTo>
                    <a:pt x="329204" y="105770"/>
                    <a:pt x="331788" y="112200"/>
                    <a:pt x="329204" y="118630"/>
                  </a:cubicBezTo>
                  <a:cubicBezTo>
                    <a:pt x="327912" y="125060"/>
                    <a:pt x="321451" y="128917"/>
                    <a:pt x="314990" y="128917"/>
                  </a:cubicBezTo>
                  <a:cubicBezTo>
                    <a:pt x="314990" y="128917"/>
                    <a:pt x="314990" y="128917"/>
                    <a:pt x="299484" y="128917"/>
                  </a:cubicBezTo>
                  <a:cubicBezTo>
                    <a:pt x="299484" y="128917"/>
                    <a:pt x="299484" y="128917"/>
                    <a:pt x="299484" y="229223"/>
                  </a:cubicBezTo>
                  <a:cubicBezTo>
                    <a:pt x="299484" y="229223"/>
                    <a:pt x="299484" y="229223"/>
                    <a:pt x="269765" y="229223"/>
                  </a:cubicBezTo>
                  <a:cubicBezTo>
                    <a:pt x="269765" y="229223"/>
                    <a:pt x="269765" y="229223"/>
                    <a:pt x="269765" y="128917"/>
                  </a:cubicBezTo>
                  <a:cubicBezTo>
                    <a:pt x="269765" y="128917"/>
                    <a:pt x="269765" y="128917"/>
                    <a:pt x="220663" y="128917"/>
                  </a:cubicBezTo>
                  <a:cubicBezTo>
                    <a:pt x="220663" y="128917"/>
                    <a:pt x="220663" y="128917"/>
                    <a:pt x="220663" y="229223"/>
                  </a:cubicBezTo>
                  <a:cubicBezTo>
                    <a:pt x="220663" y="229223"/>
                    <a:pt x="220663" y="229223"/>
                    <a:pt x="189652" y="229223"/>
                  </a:cubicBezTo>
                  <a:cubicBezTo>
                    <a:pt x="189652" y="229223"/>
                    <a:pt x="189652" y="229223"/>
                    <a:pt x="189652" y="128917"/>
                  </a:cubicBezTo>
                  <a:cubicBezTo>
                    <a:pt x="189652" y="128917"/>
                    <a:pt x="189652" y="128917"/>
                    <a:pt x="140550" y="128917"/>
                  </a:cubicBezTo>
                  <a:cubicBezTo>
                    <a:pt x="140550" y="128917"/>
                    <a:pt x="140550" y="128917"/>
                    <a:pt x="140550" y="229223"/>
                  </a:cubicBezTo>
                  <a:cubicBezTo>
                    <a:pt x="140550" y="229223"/>
                    <a:pt x="140550" y="229223"/>
                    <a:pt x="109538" y="229223"/>
                  </a:cubicBezTo>
                  <a:cubicBezTo>
                    <a:pt x="109538" y="229223"/>
                    <a:pt x="109538" y="229223"/>
                    <a:pt x="109538" y="128917"/>
                  </a:cubicBezTo>
                  <a:cubicBezTo>
                    <a:pt x="109538" y="128917"/>
                    <a:pt x="109538" y="128917"/>
                    <a:pt x="60436" y="128917"/>
                  </a:cubicBezTo>
                  <a:cubicBezTo>
                    <a:pt x="60436" y="128917"/>
                    <a:pt x="60436" y="128917"/>
                    <a:pt x="60436" y="229223"/>
                  </a:cubicBezTo>
                  <a:cubicBezTo>
                    <a:pt x="60436" y="229223"/>
                    <a:pt x="60436" y="229223"/>
                    <a:pt x="30717" y="229223"/>
                  </a:cubicBezTo>
                  <a:cubicBezTo>
                    <a:pt x="30717" y="229223"/>
                    <a:pt x="30717" y="229223"/>
                    <a:pt x="30717" y="128917"/>
                  </a:cubicBezTo>
                  <a:cubicBezTo>
                    <a:pt x="30717" y="128917"/>
                    <a:pt x="30717" y="128917"/>
                    <a:pt x="15211" y="128917"/>
                  </a:cubicBezTo>
                  <a:cubicBezTo>
                    <a:pt x="8750" y="128917"/>
                    <a:pt x="2290" y="125060"/>
                    <a:pt x="997" y="118630"/>
                  </a:cubicBezTo>
                  <a:cubicBezTo>
                    <a:pt x="-1587" y="112200"/>
                    <a:pt x="997" y="105770"/>
                    <a:pt x="7458" y="101912"/>
                  </a:cubicBezTo>
                  <a:cubicBezTo>
                    <a:pt x="7458" y="101912"/>
                    <a:pt x="7458" y="101912"/>
                    <a:pt x="157348" y="28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 name="任意多边形: 形状 81"/>
            <p:cNvSpPr>
              <a:spLocks/>
            </p:cNvSpPr>
            <p:nvPr/>
          </p:nvSpPr>
          <p:spPr bwMode="auto">
            <a:xfrm>
              <a:off x="4321733" y="3714082"/>
              <a:ext cx="271948" cy="271153"/>
            </a:xfrm>
            <a:custGeom>
              <a:avLst/>
              <a:gdLst>
                <a:gd name="connsiteX0" fmla="*/ 15478 w 330200"/>
                <a:gd name="connsiteY0" fmla="*/ 259385 h 329235"/>
                <a:gd name="connsiteX1" fmla="*/ 314722 w 330200"/>
                <a:gd name="connsiteY1" fmla="*/ 259385 h 329235"/>
                <a:gd name="connsiteX2" fmla="*/ 330200 w 330200"/>
                <a:gd name="connsiteY2" fmla="*/ 274907 h 329235"/>
                <a:gd name="connsiteX3" fmla="*/ 330200 w 330200"/>
                <a:gd name="connsiteY3" fmla="*/ 313713 h 329235"/>
                <a:gd name="connsiteX4" fmla="*/ 314722 w 330200"/>
                <a:gd name="connsiteY4" fmla="*/ 329235 h 329235"/>
                <a:gd name="connsiteX5" fmla="*/ 15478 w 330200"/>
                <a:gd name="connsiteY5" fmla="*/ 329235 h 329235"/>
                <a:gd name="connsiteX6" fmla="*/ 0 w 330200"/>
                <a:gd name="connsiteY6" fmla="*/ 313713 h 329235"/>
                <a:gd name="connsiteX7" fmla="*/ 0 w 330200"/>
                <a:gd name="connsiteY7" fmla="*/ 274907 h 329235"/>
                <a:gd name="connsiteX8" fmla="*/ 15478 w 330200"/>
                <a:gd name="connsiteY8" fmla="*/ 259385 h 329235"/>
                <a:gd name="connsiteX9" fmla="*/ 157348 w 330200"/>
                <a:gd name="connsiteY9" fmla="*/ 2893 h 329235"/>
                <a:gd name="connsiteX10" fmla="*/ 172854 w 330200"/>
                <a:gd name="connsiteY10" fmla="*/ 2893 h 329235"/>
                <a:gd name="connsiteX11" fmla="*/ 322743 w 330200"/>
                <a:gd name="connsiteY11" fmla="*/ 101912 h 329235"/>
                <a:gd name="connsiteX12" fmla="*/ 329204 w 330200"/>
                <a:gd name="connsiteY12" fmla="*/ 118630 h 329235"/>
                <a:gd name="connsiteX13" fmla="*/ 314990 w 330200"/>
                <a:gd name="connsiteY13" fmla="*/ 128917 h 329235"/>
                <a:gd name="connsiteX14" fmla="*/ 299484 w 330200"/>
                <a:gd name="connsiteY14" fmla="*/ 128917 h 329235"/>
                <a:gd name="connsiteX15" fmla="*/ 299484 w 330200"/>
                <a:gd name="connsiteY15" fmla="*/ 229223 h 329235"/>
                <a:gd name="connsiteX16" fmla="*/ 269765 w 330200"/>
                <a:gd name="connsiteY16" fmla="*/ 229223 h 329235"/>
                <a:gd name="connsiteX17" fmla="*/ 269765 w 330200"/>
                <a:gd name="connsiteY17" fmla="*/ 128917 h 329235"/>
                <a:gd name="connsiteX18" fmla="*/ 220663 w 330200"/>
                <a:gd name="connsiteY18" fmla="*/ 128917 h 329235"/>
                <a:gd name="connsiteX19" fmla="*/ 220663 w 330200"/>
                <a:gd name="connsiteY19" fmla="*/ 229223 h 329235"/>
                <a:gd name="connsiteX20" fmla="*/ 189652 w 330200"/>
                <a:gd name="connsiteY20" fmla="*/ 229223 h 329235"/>
                <a:gd name="connsiteX21" fmla="*/ 189652 w 330200"/>
                <a:gd name="connsiteY21" fmla="*/ 128917 h 329235"/>
                <a:gd name="connsiteX22" fmla="*/ 140550 w 330200"/>
                <a:gd name="connsiteY22" fmla="*/ 128917 h 329235"/>
                <a:gd name="connsiteX23" fmla="*/ 140550 w 330200"/>
                <a:gd name="connsiteY23" fmla="*/ 229223 h 329235"/>
                <a:gd name="connsiteX24" fmla="*/ 109538 w 330200"/>
                <a:gd name="connsiteY24" fmla="*/ 229223 h 329235"/>
                <a:gd name="connsiteX25" fmla="*/ 109538 w 330200"/>
                <a:gd name="connsiteY25" fmla="*/ 128917 h 329235"/>
                <a:gd name="connsiteX26" fmla="*/ 60436 w 330200"/>
                <a:gd name="connsiteY26" fmla="*/ 128917 h 329235"/>
                <a:gd name="connsiteX27" fmla="*/ 60436 w 330200"/>
                <a:gd name="connsiteY27" fmla="*/ 229223 h 329235"/>
                <a:gd name="connsiteX28" fmla="*/ 30717 w 330200"/>
                <a:gd name="connsiteY28" fmla="*/ 229223 h 329235"/>
                <a:gd name="connsiteX29" fmla="*/ 30717 w 330200"/>
                <a:gd name="connsiteY29" fmla="*/ 128917 h 329235"/>
                <a:gd name="connsiteX30" fmla="*/ 15211 w 330200"/>
                <a:gd name="connsiteY30" fmla="*/ 128917 h 329235"/>
                <a:gd name="connsiteX31" fmla="*/ 997 w 330200"/>
                <a:gd name="connsiteY31" fmla="*/ 118630 h 329235"/>
                <a:gd name="connsiteX32" fmla="*/ 7458 w 330200"/>
                <a:gd name="connsiteY32" fmla="*/ 101912 h 329235"/>
                <a:gd name="connsiteX33" fmla="*/ 157348 w 330200"/>
                <a:gd name="connsiteY33" fmla="*/ 2893 h 32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0200" h="329235">
                  <a:moveTo>
                    <a:pt x="15478" y="259385"/>
                  </a:moveTo>
                  <a:cubicBezTo>
                    <a:pt x="15478" y="259385"/>
                    <a:pt x="15478" y="259385"/>
                    <a:pt x="314722" y="259385"/>
                  </a:cubicBezTo>
                  <a:cubicBezTo>
                    <a:pt x="322461" y="259385"/>
                    <a:pt x="330200" y="265853"/>
                    <a:pt x="330200" y="274907"/>
                  </a:cubicBezTo>
                  <a:cubicBezTo>
                    <a:pt x="330200" y="274907"/>
                    <a:pt x="330200" y="274907"/>
                    <a:pt x="330200" y="313713"/>
                  </a:cubicBezTo>
                  <a:cubicBezTo>
                    <a:pt x="330200" y="322768"/>
                    <a:pt x="322461" y="329235"/>
                    <a:pt x="314722" y="329235"/>
                  </a:cubicBezTo>
                  <a:cubicBezTo>
                    <a:pt x="314722" y="329235"/>
                    <a:pt x="314722" y="329235"/>
                    <a:pt x="15478" y="329235"/>
                  </a:cubicBezTo>
                  <a:cubicBezTo>
                    <a:pt x="7739" y="329235"/>
                    <a:pt x="0" y="322768"/>
                    <a:pt x="0" y="313713"/>
                  </a:cubicBezTo>
                  <a:cubicBezTo>
                    <a:pt x="0" y="313713"/>
                    <a:pt x="0" y="313713"/>
                    <a:pt x="0" y="274907"/>
                  </a:cubicBezTo>
                  <a:cubicBezTo>
                    <a:pt x="0" y="265853"/>
                    <a:pt x="7739" y="259385"/>
                    <a:pt x="15478" y="259385"/>
                  </a:cubicBezTo>
                  <a:close/>
                  <a:moveTo>
                    <a:pt x="157348" y="2893"/>
                  </a:moveTo>
                  <a:cubicBezTo>
                    <a:pt x="161224" y="-965"/>
                    <a:pt x="168977" y="-965"/>
                    <a:pt x="172854" y="2893"/>
                  </a:cubicBezTo>
                  <a:cubicBezTo>
                    <a:pt x="172854" y="2893"/>
                    <a:pt x="172854" y="2893"/>
                    <a:pt x="322743" y="101912"/>
                  </a:cubicBezTo>
                  <a:cubicBezTo>
                    <a:pt x="329204" y="105770"/>
                    <a:pt x="331788" y="112200"/>
                    <a:pt x="329204" y="118630"/>
                  </a:cubicBezTo>
                  <a:cubicBezTo>
                    <a:pt x="327912" y="125060"/>
                    <a:pt x="321451" y="128917"/>
                    <a:pt x="314990" y="128917"/>
                  </a:cubicBezTo>
                  <a:cubicBezTo>
                    <a:pt x="314990" y="128917"/>
                    <a:pt x="314990" y="128917"/>
                    <a:pt x="299484" y="128917"/>
                  </a:cubicBezTo>
                  <a:cubicBezTo>
                    <a:pt x="299484" y="128917"/>
                    <a:pt x="299484" y="128917"/>
                    <a:pt x="299484" y="229223"/>
                  </a:cubicBezTo>
                  <a:cubicBezTo>
                    <a:pt x="299484" y="229223"/>
                    <a:pt x="299484" y="229223"/>
                    <a:pt x="269765" y="229223"/>
                  </a:cubicBezTo>
                  <a:cubicBezTo>
                    <a:pt x="269765" y="229223"/>
                    <a:pt x="269765" y="229223"/>
                    <a:pt x="269765" y="128917"/>
                  </a:cubicBezTo>
                  <a:cubicBezTo>
                    <a:pt x="269765" y="128917"/>
                    <a:pt x="269765" y="128917"/>
                    <a:pt x="220663" y="128917"/>
                  </a:cubicBezTo>
                  <a:cubicBezTo>
                    <a:pt x="220663" y="128917"/>
                    <a:pt x="220663" y="128917"/>
                    <a:pt x="220663" y="229223"/>
                  </a:cubicBezTo>
                  <a:cubicBezTo>
                    <a:pt x="220663" y="229223"/>
                    <a:pt x="220663" y="229223"/>
                    <a:pt x="189652" y="229223"/>
                  </a:cubicBezTo>
                  <a:cubicBezTo>
                    <a:pt x="189652" y="229223"/>
                    <a:pt x="189652" y="229223"/>
                    <a:pt x="189652" y="128917"/>
                  </a:cubicBezTo>
                  <a:cubicBezTo>
                    <a:pt x="189652" y="128917"/>
                    <a:pt x="189652" y="128917"/>
                    <a:pt x="140550" y="128917"/>
                  </a:cubicBezTo>
                  <a:cubicBezTo>
                    <a:pt x="140550" y="128917"/>
                    <a:pt x="140550" y="128917"/>
                    <a:pt x="140550" y="229223"/>
                  </a:cubicBezTo>
                  <a:cubicBezTo>
                    <a:pt x="140550" y="229223"/>
                    <a:pt x="140550" y="229223"/>
                    <a:pt x="109538" y="229223"/>
                  </a:cubicBezTo>
                  <a:cubicBezTo>
                    <a:pt x="109538" y="229223"/>
                    <a:pt x="109538" y="229223"/>
                    <a:pt x="109538" y="128917"/>
                  </a:cubicBezTo>
                  <a:cubicBezTo>
                    <a:pt x="109538" y="128917"/>
                    <a:pt x="109538" y="128917"/>
                    <a:pt x="60436" y="128917"/>
                  </a:cubicBezTo>
                  <a:cubicBezTo>
                    <a:pt x="60436" y="128917"/>
                    <a:pt x="60436" y="128917"/>
                    <a:pt x="60436" y="229223"/>
                  </a:cubicBezTo>
                  <a:cubicBezTo>
                    <a:pt x="60436" y="229223"/>
                    <a:pt x="60436" y="229223"/>
                    <a:pt x="30717" y="229223"/>
                  </a:cubicBezTo>
                  <a:cubicBezTo>
                    <a:pt x="30717" y="229223"/>
                    <a:pt x="30717" y="229223"/>
                    <a:pt x="30717" y="128917"/>
                  </a:cubicBezTo>
                  <a:cubicBezTo>
                    <a:pt x="30717" y="128917"/>
                    <a:pt x="30717" y="128917"/>
                    <a:pt x="15211" y="128917"/>
                  </a:cubicBezTo>
                  <a:cubicBezTo>
                    <a:pt x="8750" y="128917"/>
                    <a:pt x="2290" y="125060"/>
                    <a:pt x="997" y="118630"/>
                  </a:cubicBezTo>
                  <a:cubicBezTo>
                    <a:pt x="-1587" y="112200"/>
                    <a:pt x="997" y="105770"/>
                    <a:pt x="7458" y="101912"/>
                  </a:cubicBezTo>
                  <a:cubicBezTo>
                    <a:pt x="7458" y="101912"/>
                    <a:pt x="7458" y="101912"/>
                    <a:pt x="157348" y="289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spTree>
    <p:extLst>
      <p:ext uri="{BB962C8B-B14F-4D97-AF65-F5344CB8AC3E}">
        <p14:creationId xmlns:p14="http://schemas.microsoft.com/office/powerpoint/2010/main" val="193560357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76676e-707b-40de-ba53-d8466446a121"/>
          <p:cNvGrpSpPr>
            <a:grpSpLocks noChangeAspect="1"/>
          </p:cNvGrpSpPr>
          <p:nvPr/>
        </p:nvGrpSpPr>
        <p:grpSpPr>
          <a:xfrm>
            <a:off x="1057955" y="1171576"/>
            <a:ext cx="10079090" cy="5686424"/>
            <a:chOff x="956355" y="1171576"/>
            <a:chExt cx="10079090" cy="5686424"/>
          </a:xfrm>
        </p:grpSpPr>
        <p:sp>
          <p:nvSpPr>
            <p:cNvPr id="6" name="Freeform: Shape 5"/>
            <p:cNvSpPr>
              <a:spLocks/>
            </p:cNvSpPr>
            <p:nvPr/>
          </p:nvSpPr>
          <p:spPr bwMode="auto">
            <a:xfrm>
              <a:off x="2490519" y="4067462"/>
              <a:ext cx="1817891" cy="2790538"/>
            </a:xfrm>
            <a:custGeom>
              <a:avLst/>
              <a:gdLst>
                <a:gd name="T0" fmla="*/ 258 w 725"/>
                <a:gd name="T1" fmla="*/ 1251 h 1251"/>
                <a:gd name="T2" fmla="*/ 285 w 725"/>
                <a:gd name="T3" fmla="*/ 700 h 1251"/>
                <a:gd name="T4" fmla="*/ 0 w 725"/>
                <a:gd name="T5" fmla="*/ 315 h 1251"/>
                <a:gd name="T6" fmla="*/ 46 w 725"/>
                <a:gd name="T7" fmla="*/ 273 h 1251"/>
                <a:gd name="T8" fmla="*/ 314 w 725"/>
                <a:gd name="T9" fmla="*/ 578 h 1251"/>
                <a:gd name="T10" fmla="*/ 344 w 725"/>
                <a:gd name="T11" fmla="*/ 0 h 1251"/>
                <a:gd name="T12" fmla="*/ 412 w 725"/>
                <a:gd name="T13" fmla="*/ 0 h 1251"/>
                <a:gd name="T14" fmla="*/ 440 w 725"/>
                <a:gd name="T15" fmla="*/ 377 h 1251"/>
                <a:gd name="T16" fmla="*/ 675 w 725"/>
                <a:gd name="T17" fmla="*/ 126 h 1251"/>
                <a:gd name="T18" fmla="*/ 725 w 725"/>
                <a:gd name="T19" fmla="*/ 193 h 1251"/>
                <a:gd name="T20" fmla="*/ 478 w 725"/>
                <a:gd name="T21" fmla="*/ 490 h 1251"/>
                <a:gd name="T22" fmla="*/ 461 w 725"/>
                <a:gd name="T23" fmla="*/ 788 h 1251"/>
                <a:gd name="T24" fmla="*/ 507 w 725"/>
                <a:gd name="T25" fmla="*/ 1245 h 1251"/>
                <a:gd name="T26" fmla="*/ 258 w 725"/>
                <a:gd name="T27" fmla="*/ 1251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5" h="1251">
                  <a:moveTo>
                    <a:pt x="258" y="1251"/>
                  </a:moveTo>
                  <a:cubicBezTo>
                    <a:pt x="258" y="1251"/>
                    <a:pt x="323" y="826"/>
                    <a:pt x="285" y="700"/>
                  </a:cubicBezTo>
                  <a:cubicBezTo>
                    <a:pt x="0" y="315"/>
                    <a:pt x="0" y="315"/>
                    <a:pt x="0" y="315"/>
                  </a:cubicBezTo>
                  <a:cubicBezTo>
                    <a:pt x="46" y="273"/>
                    <a:pt x="46" y="273"/>
                    <a:pt x="46" y="273"/>
                  </a:cubicBezTo>
                  <a:cubicBezTo>
                    <a:pt x="314" y="578"/>
                    <a:pt x="314" y="578"/>
                    <a:pt x="314" y="578"/>
                  </a:cubicBezTo>
                  <a:cubicBezTo>
                    <a:pt x="344" y="0"/>
                    <a:pt x="344" y="0"/>
                    <a:pt x="344" y="0"/>
                  </a:cubicBezTo>
                  <a:cubicBezTo>
                    <a:pt x="412" y="0"/>
                    <a:pt x="412" y="0"/>
                    <a:pt x="412" y="0"/>
                  </a:cubicBezTo>
                  <a:cubicBezTo>
                    <a:pt x="440" y="377"/>
                    <a:pt x="440" y="377"/>
                    <a:pt x="440" y="377"/>
                  </a:cubicBezTo>
                  <a:cubicBezTo>
                    <a:pt x="675" y="126"/>
                    <a:pt x="675" y="126"/>
                    <a:pt x="675" y="126"/>
                  </a:cubicBezTo>
                  <a:cubicBezTo>
                    <a:pt x="725" y="193"/>
                    <a:pt x="725" y="193"/>
                    <a:pt x="725" y="193"/>
                  </a:cubicBezTo>
                  <a:cubicBezTo>
                    <a:pt x="478" y="490"/>
                    <a:pt x="478" y="490"/>
                    <a:pt x="478" y="490"/>
                  </a:cubicBezTo>
                  <a:cubicBezTo>
                    <a:pt x="478" y="490"/>
                    <a:pt x="436" y="490"/>
                    <a:pt x="461" y="788"/>
                  </a:cubicBezTo>
                  <a:cubicBezTo>
                    <a:pt x="486" y="1085"/>
                    <a:pt x="507" y="1245"/>
                    <a:pt x="507" y="1245"/>
                  </a:cubicBezTo>
                  <a:cubicBezTo>
                    <a:pt x="258" y="1251"/>
                    <a:pt x="258" y="1251"/>
                    <a:pt x="258" y="1251"/>
                  </a:cubicBezTo>
                </a:path>
              </a:pathLst>
            </a:custGeom>
            <a:solidFill>
              <a:schemeClr val="accent4"/>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7" name="Oval 16"/>
            <p:cNvSpPr>
              <a:spLocks/>
            </p:cNvSpPr>
            <p:nvPr/>
          </p:nvSpPr>
          <p:spPr bwMode="auto">
            <a:xfrm>
              <a:off x="1843721" y="1171576"/>
              <a:ext cx="3082086" cy="3082085"/>
            </a:xfrm>
            <a:prstGeom prst="ellipse">
              <a:avLst/>
            </a:prstGeom>
            <a:solidFill>
              <a:schemeClr val="accent1">
                <a:lumMod val="20000"/>
                <a:lumOff val="80000"/>
              </a:scheme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8" name="Oval 17"/>
            <p:cNvSpPr>
              <a:spLocks/>
            </p:cNvSpPr>
            <p:nvPr/>
          </p:nvSpPr>
          <p:spPr bwMode="auto">
            <a:xfrm>
              <a:off x="2081369" y="1411675"/>
              <a:ext cx="2601888" cy="2604338"/>
            </a:xfrm>
            <a:prstGeom prst="ellipse">
              <a:avLst/>
            </a:prstGeom>
            <a:solidFill>
              <a:schemeClr val="accent1"/>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2" name="Oval 14"/>
            <p:cNvSpPr>
              <a:spLocks/>
            </p:cNvSpPr>
            <p:nvPr/>
          </p:nvSpPr>
          <p:spPr bwMode="auto">
            <a:xfrm>
              <a:off x="3864960" y="3239366"/>
              <a:ext cx="1788492" cy="1790943"/>
            </a:xfrm>
            <a:prstGeom prst="ellipse">
              <a:avLst/>
            </a:prstGeom>
            <a:solidFill>
              <a:schemeClr val="accent3">
                <a:lumMod val="20000"/>
                <a:lumOff val="80000"/>
              </a:schemeClr>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3" name="Oval 15"/>
            <p:cNvSpPr>
              <a:spLocks/>
            </p:cNvSpPr>
            <p:nvPr/>
          </p:nvSpPr>
          <p:spPr bwMode="auto">
            <a:xfrm>
              <a:off x="4063410" y="3435365"/>
              <a:ext cx="1394045" cy="1396494"/>
            </a:xfrm>
            <a:prstGeom prst="ellipse">
              <a:avLst/>
            </a:prstGeom>
            <a:solidFill>
              <a:schemeClr val="accent3"/>
            </a:solid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14" name="Oval 8"/>
            <p:cNvSpPr>
              <a:spLocks/>
            </p:cNvSpPr>
            <p:nvPr/>
          </p:nvSpPr>
          <p:spPr bwMode="auto">
            <a:xfrm>
              <a:off x="956355" y="3399624"/>
              <a:ext cx="1994168" cy="1989889"/>
            </a:xfrm>
            <a:prstGeom prst="ellipse">
              <a:avLst/>
            </a:prstGeom>
            <a:solidFill>
              <a:schemeClr val="accent2">
                <a:lumMod val="20000"/>
                <a:lumOff val="80000"/>
              </a:schemeClr>
            </a:solidFill>
            <a:ln>
              <a:noFill/>
            </a:ln>
          </p:spPr>
          <p:txBody>
            <a:bodyPr anchor="ctr"/>
            <a:lstStyle/>
            <a:p>
              <a:pPr algn="ctr"/>
              <a:endParaRPr>
                <a:cs typeface="+mn-ea"/>
                <a:sym typeface="+mn-lt"/>
              </a:endParaRPr>
            </a:p>
          </p:txBody>
        </p:sp>
        <p:sp>
          <p:nvSpPr>
            <p:cNvPr id="15" name="Oval 9"/>
            <p:cNvSpPr>
              <a:spLocks/>
            </p:cNvSpPr>
            <p:nvPr/>
          </p:nvSpPr>
          <p:spPr bwMode="auto">
            <a:xfrm>
              <a:off x="1138226" y="3581496"/>
              <a:ext cx="1630425" cy="1628286"/>
            </a:xfrm>
            <a:prstGeom prst="ellipse">
              <a:avLst/>
            </a:prstGeom>
            <a:solidFill>
              <a:schemeClr val="accent2"/>
            </a:solidFill>
            <a:ln>
              <a:noFill/>
            </a:ln>
          </p:spPr>
          <p:txBody>
            <a:bodyPr anchor="ctr"/>
            <a:lstStyle/>
            <a:p>
              <a:pPr algn="ctr"/>
              <a:endParaRPr>
                <a:cs typeface="+mn-ea"/>
                <a:sym typeface="+mn-lt"/>
              </a:endParaRPr>
            </a:p>
          </p:txBody>
        </p:sp>
        <p:sp>
          <p:nvSpPr>
            <p:cNvPr id="16" name="Rectangle 10"/>
            <p:cNvSpPr/>
            <p:nvPr/>
          </p:nvSpPr>
          <p:spPr>
            <a:xfrm>
              <a:off x="1171863" y="4190303"/>
              <a:ext cx="1603829" cy="631283"/>
            </a:xfrm>
            <a:prstGeom prst="rect">
              <a:avLst/>
            </a:prstGeom>
          </p:spPr>
          <p:txBody>
            <a:bodyPr wrap="square">
              <a:normAutofit/>
            </a:bodyPr>
            <a:lstStyle/>
            <a:p>
              <a:pPr algn="ctr"/>
              <a:r>
                <a:rPr lang="zh-CN" altLang="en-US" sz="2000" b="1" dirty="0">
                  <a:solidFill>
                    <a:schemeClr val="bg1"/>
                  </a:solidFill>
                  <a:cs typeface="+mn-ea"/>
                  <a:sym typeface="+mn-lt"/>
                </a:rPr>
                <a:t>标题文本</a:t>
              </a:r>
            </a:p>
          </p:txBody>
        </p:sp>
        <p:sp>
          <p:nvSpPr>
            <p:cNvPr id="17" name="Rectangle 11"/>
            <p:cNvSpPr/>
            <p:nvPr/>
          </p:nvSpPr>
          <p:spPr>
            <a:xfrm>
              <a:off x="2354669" y="2151550"/>
              <a:ext cx="2092426" cy="1444239"/>
            </a:xfrm>
            <a:prstGeom prst="rect">
              <a:avLst/>
            </a:prstGeom>
          </p:spPr>
          <p:txBody>
            <a:bodyPr wrap="square" lIns="0" tIns="0" rIns="0" bIns="0" anchor="ctr" anchorCtr="1">
              <a:normAutofit/>
            </a:bodyPr>
            <a:lstStyle/>
            <a:p>
              <a:pPr algn="ctr" defTabSz="914378">
                <a:lnSpc>
                  <a:spcPct val="120000"/>
                </a:lnSpc>
                <a:spcBef>
                  <a:spcPct val="0"/>
                </a:spcBef>
                <a:defRPr/>
              </a:pPr>
              <a:r>
                <a:rPr lang="zh-CN" altLang="en-US" sz="1600" dirty="0">
                  <a:solidFill>
                    <a:schemeClr val="bg1"/>
                  </a:solidFill>
                  <a:cs typeface="+mn-ea"/>
                  <a:sym typeface="+mn-lt"/>
                </a:rPr>
                <a:t>点击此处更换文本编辑文字，点击此处更换文本编辑文字</a:t>
              </a:r>
            </a:p>
          </p:txBody>
        </p:sp>
        <p:sp>
          <p:nvSpPr>
            <p:cNvPr id="18" name="Rectangle 12"/>
            <p:cNvSpPr/>
            <p:nvPr/>
          </p:nvSpPr>
          <p:spPr>
            <a:xfrm>
              <a:off x="3971922" y="3647238"/>
              <a:ext cx="1586376" cy="650413"/>
            </a:xfrm>
            <a:prstGeom prst="rect">
              <a:avLst/>
            </a:prstGeom>
          </p:spPr>
          <p:txBody>
            <a:bodyPr wrap="square" anchor="ctr" anchorCtr="1">
              <a:noAutofit/>
            </a:bodyPr>
            <a:lstStyle/>
            <a:p>
              <a:pPr algn="ctr"/>
              <a:br>
                <a:rPr lang="en-US" altLang="zh-CN" sz="2000" b="1" dirty="0">
                  <a:solidFill>
                    <a:schemeClr val="bg1"/>
                  </a:solidFill>
                  <a:cs typeface="+mn-ea"/>
                  <a:sym typeface="+mn-lt"/>
                </a:rPr>
              </a:br>
              <a:r>
                <a:rPr lang="zh-CN" altLang="en-US" sz="2000" b="1" dirty="0">
                  <a:solidFill>
                    <a:schemeClr val="bg1"/>
                  </a:solidFill>
                  <a:cs typeface="+mn-ea"/>
                  <a:sym typeface="+mn-lt"/>
                </a:rPr>
                <a:t>标题文本</a:t>
              </a:r>
            </a:p>
          </p:txBody>
        </p:sp>
        <p:sp>
          <p:nvSpPr>
            <p:cNvPr id="19" name="Freeform: Shape 13"/>
            <p:cNvSpPr>
              <a:spLocks/>
            </p:cNvSpPr>
            <p:nvPr/>
          </p:nvSpPr>
          <p:spPr bwMode="auto">
            <a:xfrm>
              <a:off x="3102007" y="1781358"/>
              <a:ext cx="594912" cy="486109"/>
            </a:xfrm>
            <a:custGeom>
              <a:avLst/>
              <a:gdLst>
                <a:gd name="T0" fmla="*/ 85 w 186"/>
                <a:gd name="T1" fmla="*/ 122 h 152"/>
                <a:gd name="T2" fmla="*/ 80 w 186"/>
                <a:gd name="T3" fmla="*/ 118 h 152"/>
                <a:gd name="T4" fmla="*/ 77 w 186"/>
                <a:gd name="T5" fmla="*/ 119 h 152"/>
                <a:gd name="T6" fmla="*/ 52 w 186"/>
                <a:gd name="T7" fmla="*/ 144 h 152"/>
                <a:gd name="T8" fmla="*/ 51 w 186"/>
                <a:gd name="T9" fmla="*/ 147 h 152"/>
                <a:gd name="T10" fmla="*/ 55 w 186"/>
                <a:gd name="T11" fmla="*/ 152 h 152"/>
                <a:gd name="T12" fmla="*/ 58 w 186"/>
                <a:gd name="T13" fmla="*/ 150 h 152"/>
                <a:gd name="T14" fmla="*/ 83 w 186"/>
                <a:gd name="T15" fmla="*/ 125 h 152"/>
                <a:gd name="T16" fmla="*/ 85 w 186"/>
                <a:gd name="T17" fmla="*/ 122 h 152"/>
                <a:gd name="T18" fmla="*/ 59 w 186"/>
                <a:gd name="T19" fmla="*/ 122 h 152"/>
                <a:gd name="T20" fmla="*/ 55 w 186"/>
                <a:gd name="T21" fmla="*/ 118 h 152"/>
                <a:gd name="T22" fmla="*/ 52 w 186"/>
                <a:gd name="T23" fmla="*/ 119 h 152"/>
                <a:gd name="T24" fmla="*/ 27 w 186"/>
                <a:gd name="T25" fmla="*/ 144 h 152"/>
                <a:gd name="T26" fmla="*/ 26 w 186"/>
                <a:gd name="T27" fmla="*/ 147 h 152"/>
                <a:gd name="T28" fmla="*/ 30 w 186"/>
                <a:gd name="T29" fmla="*/ 152 h 152"/>
                <a:gd name="T30" fmla="*/ 33 w 186"/>
                <a:gd name="T31" fmla="*/ 150 h 152"/>
                <a:gd name="T32" fmla="*/ 58 w 186"/>
                <a:gd name="T33" fmla="*/ 125 h 152"/>
                <a:gd name="T34" fmla="*/ 59 w 186"/>
                <a:gd name="T35" fmla="*/ 122 h 152"/>
                <a:gd name="T36" fmla="*/ 161 w 186"/>
                <a:gd name="T37" fmla="*/ 43 h 152"/>
                <a:gd name="T38" fmla="*/ 161 w 186"/>
                <a:gd name="T39" fmla="*/ 42 h 152"/>
                <a:gd name="T40" fmla="*/ 135 w 186"/>
                <a:gd name="T41" fmla="*/ 17 h 152"/>
                <a:gd name="T42" fmla="*/ 119 w 186"/>
                <a:gd name="T43" fmla="*/ 23 h 152"/>
                <a:gd name="T44" fmla="*/ 76 w 186"/>
                <a:gd name="T45" fmla="*/ 0 h 152"/>
                <a:gd name="T46" fmla="*/ 26 w 186"/>
                <a:gd name="T47" fmla="*/ 43 h 152"/>
                <a:gd name="T48" fmla="*/ 0 w 186"/>
                <a:gd name="T49" fmla="*/ 76 h 152"/>
                <a:gd name="T50" fmla="*/ 34 w 186"/>
                <a:gd name="T51" fmla="*/ 109 h 152"/>
                <a:gd name="T52" fmla="*/ 152 w 186"/>
                <a:gd name="T53" fmla="*/ 109 h 152"/>
                <a:gd name="T54" fmla="*/ 186 w 186"/>
                <a:gd name="T55" fmla="*/ 76 h 152"/>
                <a:gd name="T56" fmla="*/ 161 w 186"/>
                <a:gd name="T57" fmla="*/ 43 h 152"/>
                <a:gd name="T58" fmla="*/ 152 w 186"/>
                <a:gd name="T59" fmla="*/ 101 h 152"/>
                <a:gd name="T60" fmla="*/ 34 w 186"/>
                <a:gd name="T61" fmla="*/ 101 h 152"/>
                <a:gd name="T62" fmla="*/ 9 w 186"/>
                <a:gd name="T63" fmla="*/ 76 h 152"/>
                <a:gd name="T64" fmla="*/ 28 w 186"/>
                <a:gd name="T65" fmla="*/ 51 h 152"/>
                <a:gd name="T66" fmla="*/ 35 w 186"/>
                <a:gd name="T67" fmla="*/ 44 h 152"/>
                <a:gd name="T68" fmla="*/ 76 w 186"/>
                <a:gd name="T69" fmla="*/ 8 h 152"/>
                <a:gd name="T70" fmla="*/ 107 w 186"/>
                <a:gd name="T71" fmla="*/ 23 h 152"/>
                <a:gd name="T72" fmla="*/ 117 w 186"/>
                <a:gd name="T73" fmla="*/ 31 h 152"/>
                <a:gd name="T74" fmla="*/ 119 w 186"/>
                <a:gd name="T75" fmla="*/ 31 h 152"/>
                <a:gd name="T76" fmla="*/ 124 w 186"/>
                <a:gd name="T77" fmla="*/ 29 h 152"/>
                <a:gd name="T78" fmla="*/ 135 w 186"/>
                <a:gd name="T79" fmla="*/ 25 h 152"/>
                <a:gd name="T80" fmla="*/ 152 w 186"/>
                <a:gd name="T81" fmla="*/ 42 h 152"/>
                <a:gd name="T82" fmla="*/ 152 w 186"/>
                <a:gd name="T83" fmla="*/ 43 h 152"/>
                <a:gd name="T84" fmla="*/ 158 w 186"/>
                <a:gd name="T85" fmla="*/ 51 h 152"/>
                <a:gd name="T86" fmla="*/ 177 w 186"/>
                <a:gd name="T87" fmla="*/ 76 h 152"/>
                <a:gd name="T88" fmla="*/ 152 w 186"/>
                <a:gd name="T89" fmla="*/ 101 h 152"/>
                <a:gd name="T90" fmla="*/ 131 w 186"/>
                <a:gd name="T91" fmla="*/ 118 h 152"/>
                <a:gd name="T92" fmla="*/ 128 w 186"/>
                <a:gd name="T93" fmla="*/ 119 h 152"/>
                <a:gd name="T94" fmla="*/ 103 w 186"/>
                <a:gd name="T95" fmla="*/ 144 h 152"/>
                <a:gd name="T96" fmla="*/ 102 w 186"/>
                <a:gd name="T97" fmla="*/ 147 h 152"/>
                <a:gd name="T98" fmla="*/ 106 w 186"/>
                <a:gd name="T99" fmla="*/ 152 h 152"/>
                <a:gd name="T100" fmla="*/ 109 w 186"/>
                <a:gd name="T101" fmla="*/ 150 h 152"/>
                <a:gd name="T102" fmla="*/ 134 w 186"/>
                <a:gd name="T103" fmla="*/ 125 h 152"/>
                <a:gd name="T104" fmla="*/ 135 w 186"/>
                <a:gd name="T105" fmla="*/ 122 h 152"/>
                <a:gd name="T106" fmla="*/ 131 w 186"/>
                <a:gd name="T107" fmla="*/ 118 h 152"/>
                <a:gd name="T108" fmla="*/ 110 w 186"/>
                <a:gd name="T109" fmla="*/ 122 h 152"/>
                <a:gd name="T110" fmla="*/ 106 w 186"/>
                <a:gd name="T111" fmla="*/ 118 h 152"/>
                <a:gd name="T112" fmla="*/ 103 w 186"/>
                <a:gd name="T113" fmla="*/ 119 h 152"/>
                <a:gd name="T114" fmla="*/ 77 w 186"/>
                <a:gd name="T115" fmla="*/ 144 h 152"/>
                <a:gd name="T116" fmla="*/ 76 w 186"/>
                <a:gd name="T117" fmla="*/ 147 h 152"/>
                <a:gd name="T118" fmla="*/ 80 w 186"/>
                <a:gd name="T119" fmla="*/ 152 h 152"/>
                <a:gd name="T120" fmla="*/ 83 w 186"/>
                <a:gd name="T121" fmla="*/ 150 h 152"/>
                <a:gd name="T122" fmla="*/ 109 w 186"/>
                <a:gd name="T123" fmla="*/ 125 h 152"/>
                <a:gd name="T124" fmla="*/ 110 w 186"/>
                <a:gd name="T125"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152">
                  <a:moveTo>
                    <a:pt x="85" y="122"/>
                  </a:moveTo>
                  <a:cubicBezTo>
                    <a:pt x="85" y="120"/>
                    <a:pt x="83" y="118"/>
                    <a:pt x="80" y="118"/>
                  </a:cubicBezTo>
                  <a:cubicBezTo>
                    <a:pt x="79" y="118"/>
                    <a:pt x="78" y="118"/>
                    <a:pt x="77" y="119"/>
                  </a:cubicBezTo>
                  <a:cubicBezTo>
                    <a:pt x="52" y="144"/>
                    <a:pt x="52" y="144"/>
                    <a:pt x="52" y="144"/>
                  </a:cubicBezTo>
                  <a:cubicBezTo>
                    <a:pt x="51" y="145"/>
                    <a:pt x="51" y="146"/>
                    <a:pt x="51" y="147"/>
                  </a:cubicBezTo>
                  <a:cubicBezTo>
                    <a:pt x="51" y="150"/>
                    <a:pt x="53" y="152"/>
                    <a:pt x="55" y="152"/>
                  </a:cubicBezTo>
                  <a:cubicBezTo>
                    <a:pt x="56" y="152"/>
                    <a:pt x="57" y="151"/>
                    <a:pt x="58" y="150"/>
                  </a:cubicBezTo>
                  <a:cubicBezTo>
                    <a:pt x="83" y="125"/>
                    <a:pt x="83" y="125"/>
                    <a:pt x="83" y="125"/>
                  </a:cubicBezTo>
                  <a:cubicBezTo>
                    <a:pt x="84" y="124"/>
                    <a:pt x="85" y="123"/>
                    <a:pt x="85" y="122"/>
                  </a:cubicBezTo>
                  <a:close/>
                  <a:moveTo>
                    <a:pt x="59" y="122"/>
                  </a:moveTo>
                  <a:cubicBezTo>
                    <a:pt x="59" y="120"/>
                    <a:pt x="57" y="118"/>
                    <a:pt x="55" y="118"/>
                  </a:cubicBezTo>
                  <a:cubicBezTo>
                    <a:pt x="54" y="118"/>
                    <a:pt x="53" y="118"/>
                    <a:pt x="52" y="119"/>
                  </a:cubicBezTo>
                  <a:cubicBezTo>
                    <a:pt x="27" y="144"/>
                    <a:pt x="27" y="144"/>
                    <a:pt x="27" y="144"/>
                  </a:cubicBezTo>
                  <a:cubicBezTo>
                    <a:pt x="26" y="145"/>
                    <a:pt x="26" y="146"/>
                    <a:pt x="26" y="147"/>
                  </a:cubicBezTo>
                  <a:cubicBezTo>
                    <a:pt x="26" y="150"/>
                    <a:pt x="28" y="152"/>
                    <a:pt x="30" y="152"/>
                  </a:cubicBezTo>
                  <a:cubicBezTo>
                    <a:pt x="31" y="152"/>
                    <a:pt x="32" y="151"/>
                    <a:pt x="33" y="150"/>
                  </a:cubicBezTo>
                  <a:cubicBezTo>
                    <a:pt x="58" y="125"/>
                    <a:pt x="58" y="125"/>
                    <a:pt x="58" y="125"/>
                  </a:cubicBezTo>
                  <a:cubicBezTo>
                    <a:pt x="59" y="124"/>
                    <a:pt x="59" y="123"/>
                    <a:pt x="59" y="122"/>
                  </a:cubicBezTo>
                  <a:close/>
                  <a:moveTo>
                    <a:pt x="161" y="43"/>
                  </a:moveTo>
                  <a:cubicBezTo>
                    <a:pt x="161" y="43"/>
                    <a:pt x="161" y="42"/>
                    <a:pt x="161" y="42"/>
                  </a:cubicBezTo>
                  <a:cubicBezTo>
                    <a:pt x="161" y="28"/>
                    <a:pt x="149" y="17"/>
                    <a:pt x="135" y="17"/>
                  </a:cubicBezTo>
                  <a:cubicBezTo>
                    <a:pt x="129" y="17"/>
                    <a:pt x="123" y="19"/>
                    <a:pt x="119" y="23"/>
                  </a:cubicBezTo>
                  <a:cubicBezTo>
                    <a:pt x="110" y="9"/>
                    <a:pt x="94" y="0"/>
                    <a:pt x="76" y="0"/>
                  </a:cubicBezTo>
                  <a:cubicBezTo>
                    <a:pt x="51" y="0"/>
                    <a:pt x="30" y="18"/>
                    <a:pt x="26" y="43"/>
                  </a:cubicBezTo>
                  <a:cubicBezTo>
                    <a:pt x="11" y="46"/>
                    <a:pt x="0" y="60"/>
                    <a:pt x="0" y="76"/>
                  </a:cubicBezTo>
                  <a:cubicBezTo>
                    <a:pt x="0" y="94"/>
                    <a:pt x="15" y="109"/>
                    <a:pt x="34" y="109"/>
                  </a:cubicBezTo>
                  <a:cubicBezTo>
                    <a:pt x="152" y="109"/>
                    <a:pt x="152" y="109"/>
                    <a:pt x="152" y="109"/>
                  </a:cubicBezTo>
                  <a:cubicBezTo>
                    <a:pt x="171" y="109"/>
                    <a:pt x="186" y="94"/>
                    <a:pt x="186" y="76"/>
                  </a:cubicBezTo>
                  <a:cubicBezTo>
                    <a:pt x="186" y="60"/>
                    <a:pt x="175" y="47"/>
                    <a:pt x="161" y="43"/>
                  </a:cubicBezTo>
                  <a:close/>
                  <a:moveTo>
                    <a:pt x="152" y="101"/>
                  </a:moveTo>
                  <a:cubicBezTo>
                    <a:pt x="34" y="101"/>
                    <a:pt x="34" y="101"/>
                    <a:pt x="34" y="101"/>
                  </a:cubicBezTo>
                  <a:cubicBezTo>
                    <a:pt x="20" y="101"/>
                    <a:pt x="9" y="90"/>
                    <a:pt x="9" y="76"/>
                  </a:cubicBezTo>
                  <a:cubicBezTo>
                    <a:pt x="9" y="64"/>
                    <a:pt x="17" y="54"/>
                    <a:pt x="28" y="51"/>
                  </a:cubicBezTo>
                  <a:cubicBezTo>
                    <a:pt x="32" y="50"/>
                    <a:pt x="34" y="47"/>
                    <a:pt x="35" y="44"/>
                  </a:cubicBezTo>
                  <a:cubicBezTo>
                    <a:pt x="38" y="24"/>
                    <a:pt x="56" y="8"/>
                    <a:pt x="76" y="8"/>
                  </a:cubicBezTo>
                  <a:cubicBezTo>
                    <a:pt x="91" y="8"/>
                    <a:pt x="100" y="11"/>
                    <a:pt x="107" y="23"/>
                  </a:cubicBezTo>
                  <a:cubicBezTo>
                    <a:pt x="109" y="25"/>
                    <a:pt x="115" y="31"/>
                    <a:pt x="117" y="31"/>
                  </a:cubicBezTo>
                  <a:cubicBezTo>
                    <a:pt x="118" y="31"/>
                    <a:pt x="119" y="31"/>
                    <a:pt x="119" y="31"/>
                  </a:cubicBezTo>
                  <a:cubicBezTo>
                    <a:pt x="121" y="31"/>
                    <a:pt x="123" y="31"/>
                    <a:pt x="124" y="29"/>
                  </a:cubicBezTo>
                  <a:cubicBezTo>
                    <a:pt x="127" y="26"/>
                    <a:pt x="131" y="25"/>
                    <a:pt x="135" y="25"/>
                  </a:cubicBezTo>
                  <a:cubicBezTo>
                    <a:pt x="145" y="25"/>
                    <a:pt x="152" y="33"/>
                    <a:pt x="152" y="42"/>
                  </a:cubicBezTo>
                  <a:cubicBezTo>
                    <a:pt x="152" y="43"/>
                    <a:pt x="152" y="43"/>
                    <a:pt x="152" y="43"/>
                  </a:cubicBezTo>
                  <a:cubicBezTo>
                    <a:pt x="152" y="47"/>
                    <a:pt x="155" y="50"/>
                    <a:pt x="158" y="51"/>
                  </a:cubicBezTo>
                  <a:cubicBezTo>
                    <a:pt x="170" y="54"/>
                    <a:pt x="177" y="64"/>
                    <a:pt x="177" y="76"/>
                  </a:cubicBezTo>
                  <a:cubicBezTo>
                    <a:pt x="177" y="90"/>
                    <a:pt x="166" y="101"/>
                    <a:pt x="152" y="101"/>
                  </a:cubicBezTo>
                  <a:close/>
                  <a:moveTo>
                    <a:pt x="131" y="118"/>
                  </a:moveTo>
                  <a:cubicBezTo>
                    <a:pt x="130" y="118"/>
                    <a:pt x="129" y="118"/>
                    <a:pt x="128" y="119"/>
                  </a:cubicBezTo>
                  <a:cubicBezTo>
                    <a:pt x="103" y="144"/>
                    <a:pt x="103" y="144"/>
                    <a:pt x="103" y="144"/>
                  </a:cubicBezTo>
                  <a:cubicBezTo>
                    <a:pt x="102" y="145"/>
                    <a:pt x="102" y="146"/>
                    <a:pt x="102" y="147"/>
                  </a:cubicBezTo>
                  <a:cubicBezTo>
                    <a:pt x="102" y="150"/>
                    <a:pt x="103" y="152"/>
                    <a:pt x="106" y="152"/>
                  </a:cubicBezTo>
                  <a:cubicBezTo>
                    <a:pt x="107" y="152"/>
                    <a:pt x="108" y="151"/>
                    <a:pt x="109" y="150"/>
                  </a:cubicBezTo>
                  <a:cubicBezTo>
                    <a:pt x="134" y="125"/>
                    <a:pt x="134" y="125"/>
                    <a:pt x="134" y="125"/>
                  </a:cubicBezTo>
                  <a:cubicBezTo>
                    <a:pt x="135" y="124"/>
                    <a:pt x="135" y="123"/>
                    <a:pt x="135" y="122"/>
                  </a:cubicBezTo>
                  <a:cubicBezTo>
                    <a:pt x="135" y="120"/>
                    <a:pt x="133" y="118"/>
                    <a:pt x="131" y="118"/>
                  </a:cubicBezTo>
                  <a:close/>
                  <a:moveTo>
                    <a:pt x="110" y="122"/>
                  </a:moveTo>
                  <a:cubicBezTo>
                    <a:pt x="110" y="120"/>
                    <a:pt x="108" y="118"/>
                    <a:pt x="106" y="118"/>
                  </a:cubicBezTo>
                  <a:cubicBezTo>
                    <a:pt x="105" y="118"/>
                    <a:pt x="104" y="118"/>
                    <a:pt x="103" y="119"/>
                  </a:cubicBezTo>
                  <a:cubicBezTo>
                    <a:pt x="77" y="144"/>
                    <a:pt x="77" y="144"/>
                    <a:pt x="77" y="144"/>
                  </a:cubicBezTo>
                  <a:cubicBezTo>
                    <a:pt x="77" y="145"/>
                    <a:pt x="76" y="146"/>
                    <a:pt x="76" y="147"/>
                  </a:cubicBezTo>
                  <a:cubicBezTo>
                    <a:pt x="76" y="150"/>
                    <a:pt x="78" y="152"/>
                    <a:pt x="80" y="152"/>
                  </a:cubicBezTo>
                  <a:cubicBezTo>
                    <a:pt x="82" y="152"/>
                    <a:pt x="83" y="151"/>
                    <a:pt x="83" y="150"/>
                  </a:cubicBezTo>
                  <a:cubicBezTo>
                    <a:pt x="109" y="125"/>
                    <a:pt x="109" y="125"/>
                    <a:pt x="109" y="125"/>
                  </a:cubicBezTo>
                  <a:cubicBezTo>
                    <a:pt x="110" y="124"/>
                    <a:pt x="110" y="123"/>
                    <a:pt x="110" y="122"/>
                  </a:cubicBezTo>
                  <a:close/>
                </a:path>
              </a:pathLst>
            </a:custGeom>
            <a:solidFill>
              <a:schemeClr val="bg1"/>
            </a:solidFill>
            <a:ln>
              <a:noFill/>
            </a:ln>
          </p:spPr>
          <p:txBody>
            <a:bodyPr anchor="ctr"/>
            <a:lstStyle/>
            <a:p>
              <a:pPr algn="ctr"/>
              <a:endParaRPr>
                <a:cs typeface="+mn-ea"/>
                <a:sym typeface="+mn-lt"/>
              </a:endParaRPr>
            </a:p>
          </p:txBody>
        </p:sp>
        <p:sp>
          <p:nvSpPr>
            <p:cNvPr id="20" name="Oval 18"/>
            <p:cNvSpPr>
              <a:spLocks noChangeAspect="1"/>
            </p:cNvSpPr>
            <p:nvPr/>
          </p:nvSpPr>
          <p:spPr>
            <a:xfrm>
              <a:off x="6269555" y="2987537"/>
              <a:ext cx="1163967" cy="1163967"/>
            </a:xfrm>
            <a:prstGeom prst="ellipse">
              <a:avLst/>
            </a:prstGeom>
            <a:noFill/>
            <a:ln w="57150">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1" name="TextBox 19"/>
            <p:cNvSpPr txBox="1"/>
            <p:nvPr/>
          </p:nvSpPr>
          <p:spPr>
            <a:xfrm>
              <a:off x="6129333" y="4380205"/>
              <a:ext cx="1432591" cy="354970"/>
            </a:xfrm>
            <a:prstGeom prst="rect">
              <a:avLst/>
            </a:prstGeom>
            <a:noFill/>
          </p:spPr>
          <p:txBody>
            <a:bodyPr wrap="none" lIns="0" tIns="0" rIns="0" bIns="0">
              <a:noAutofit/>
            </a:bodyPr>
            <a:lstStyle/>
            <a:p>
              <a:pPr algn="ctr"/>
              <a:r>
                <a:rPr lang="zh-CN" altLang="en-US" sz="2000" b="1" dirty="0">
                  <a:solidFill>
                    <a:schemeClr val="accent3"/>
                  </a:solidFill>
                  <a:cs typeface="+mn-ea"/>
                  <a:sym typeface="+mn-lt"/>
                </a:rPr>
                <a:t>标题文本预设</a:t>
              </a:r>
            </a:p>
          </p:txBody>
        </p:sp>
        <p:sp>
          <p:nvSpPr>
            <p:cNvPr id="22" name="Oval 20"/>
            <p:cNvSpPr>
              <a:spLocks noChangeAspect="1"/>
            </p:cNvSpPr>
            <p:nvPr/>
          </p:nvSpPr>
          <p:spPr>
            <a:xfrm>
              <a:off x="7950263" y="2987537"/>
              <a:ext cx="1163967" cy="1163967"/>
            </a:xfrm>
            <a:prstGeom prst="ellipse">
              <a:avLst/>
            </a:prstGeom>
            <a:noFill/>
            <a:ln w="57150">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3" name="TextBox 21"/>
            <p:cNvSpPr txBox="1"/>
            <p:nvPr/>
          </p:nvSpPr>
          <p:spPr>
            <a:xfrm>
              <a:off x="7815950" y="4380205"/>
              <a:ext cx="1432591" cy="322701"/>
            </a:xfrm>
            <a:prstGeom prst="rect">
              <a:avLst/>
            </a:prstGeom>
            <a:noFill/>
          </p:spPr>
          <p:txBody>
            <a:bodyPr wrap="none" lIns="0" tIns="0" rIns="0" bIns="0">
              <a:noAutofit/>
            </a:bodyPr>
            <a:lstStyle/>
            <a:p>
              <a:pPr algn="ctr"/>
              <a:r>
                <a:rPr lang="zh-CN" altLang="en-US" sz="2000" b="1">
                  <a:solidFill>
                    <a:schemeClr val="accent4"/>
                  </a:solidFill>
                  <a:cs typeface="+mn-ea"/>
                  <a:sym typeface="+mn-lt"/>
                </a:rPr>
                <a:t>标题文本预设</a:t>
              </a:r>
            </a:p>
          </p:txBody>
        </p:sp>
        <p:sp>
          <p:nvSpPr>
            <p:cNvPr id="25" name="TextBox 23"/>
            <p:cNvSpPr txBox="1"/>
            <p:nvPr/>
          </p:nvSpPr>
          <p:spPr>
            <a:xfrm>
              <a:off x="6217552" y="1795539"/>
              <a:ext cx="4533428" cy="553998"/>
            </a:xfrm>
            <a:prstGeom prst="rect">
              <a:avLst/>
            </a:prstGeom>
            <a:noFill/>
          </p:spPr>
          <p:txBody>
            <a:bodyPr wrap="square" anchor="t" anchorCtr="0">
              <a:noAutofit/>
            </a:bodyPr>
            <a:lstStyle/>
            <a:p>
              <a:pPr algn="ctr" defTabSz="914378">
                <a:lnSpc>
                  <a:spcPct val="120000"/>
                </a:lnSpc>
                <a:spcBef>
                  <a:spcPct val="0"/>
                </a:spcBef>
                <a:defRPr/>
              </a:pPr>
              <a:r>
                <a:rPr lang="zh-CN" altLang="en-US" sz="1600" dirty="0">
                  <a:cs typeface="+mn-ea"/>
                  <a:sym typeface="+mn-lt"/>
                </a:rPr>
                <a:t>点击此处更换文本编辑文字，点击此处更换文本编辑文字</a:t>
              </a:r>
            </a:p>
          </p:txBody>
        </p:sp>
        <p:sp>
          <p:nvSpPr>
            <p:cNvPr id="26" name="Freeform: Shape 25"/>
            <p:cNvSpPr>
              <a:spLocks/>
            </p:cNvSpPr>
            <p:nvPr/>
          </p:nvSpPr>
          <p:spPr bwMode="auto">
            <a:xfrm>
              <a:off x="6659353" y="3377335"/>
              <a:ext cx="384372" cy="384372"/>
            </a:xfrm>
            <a:custGeom>
              <a:avLst/>
              <a:gdLst>
                <a:gd name="T0" fmla="*/ 30 w 186"/>
                <a:gd name="T1" fmla="*/ 89 h 186"/>
                <a:gd name="T2" fmla="*/ 0 w 186"/>
                <a:gd name="T3" fmla="*/ 93 h 186"/>
                <a:gd name="T4" fmla="*/ 30 w 186"/>
                <a:gd name="T5" fmla="*/ 97 h 186"/>
                <a:gd name="T6" fmla="*/ 45 w 186"/>
                <a:gd name="T7" fmla="*/ 51 h 186"/>
                <a:gd name="T8" fmla="*/ 51 w 186"/>
                <a:gd name="T9" fmla="*/ 46 h 186"/>
                <a:gd name="T10" fmla="*/ 27 w 186"/>
                <a:gd name="T11" fmla="*/ 28 h 186"/>
                <a:gd name="T12" fmla="*/ 45 w 186"/>
                <a:gd name="T13" fmla="*/ 51 h 186"/>
                <a:gd name="T14" fmla="*/ 159 w 186"/>
                <a:gd name="T15" fmla="*/ 34 h 186"/>
                <a:gd name="T16" fmla="*/ 153 w 186"/>
                <a:gd name="T17" fmla="*/ 28 h 186"/>
                <a:gd name="T18" fmla="*/ 135 w 186"/>
                <a:gd name="T19" fmla="*/ 51 h 186"/>
                <a:gd name="T20" fmla="*/ 45 w 186"/>
                <a:gd name="T21" fmla="*/ 135 h 186"/>
                <a:gd name="T22" fmla="*/ 27 w 186"/>
                <a:gd name="T23" fmla="*/ 159 h 186"/>
                <a:gd name="T24" fmla="*/ 51 w 186"/>
                <a:gd name="T25" fmla="*/ 141 h 186"/>
                <a:gd name="T26" fmla="*/ 45 w 186"/>
                <a:gd name="T27" fmla="*/ 135 h 186"/>
                <a:gd name="T28" fmla="*/ 97 w 186"/>
                <a:gd name="T29" fmla="*/ 30 h 186"/>
                <a:gd name="T30" fmla="*/ 93 w 186"/>
                <a:gd name="T31" fmla="*/ 0 h 186"/>
                <a:gd name="T32" fmla="*/ 89 w 186"/>
                <a:gd name="T33" fmla="*/ 30 h 186"/>
                <a:gd name="T34" fmla="*/ 182 w 186"/>
                <a:gd name="T35" fmla="*/ 89 h 186"/>
                <a:gd name="T36" fmla="*/ 152 w 186"/>
                <a:gd name="T37" fmla="*/ 93 h 186"/>
                <a:gd name="T38" fmla="*/ 182 w 186"/>
                <a:gd name="T39" fmla="*/ 97 h 186"/>
                <a:gd name="T40" fmla="*/ 182 w 186"/>
                <a:gd name="T41" fmla="*/ 89 h 186"/>
                <a:gd name="T42" fmla="*/ 135 w 186"/>
                <a:gd name="T43" fmla="*/ 135 h 186"/>
                <a:gd name="T44" fmla="*/ 153 w 186"/>
                <a:gd name="T45" fmla="*/ 159 h 186"/>
                <a:gd name="T46" fmla="*/ 159 w 186"/>
                <a:gd name="T47" fmla="*/ 153 h 186"/>
                <a:gd name="T48" fmla="*/ 93 w 186"/>
                <a:gd name="T49" fmla="*/ 43 h 186"/>
                <a:gd name="T50" fmla="*/ 93 w 186"/>
                <a:gd name="T51" fmla="*/ 144 h 186"/>
                <a:gd name="T52" fmla="*/ 93 w 186"/>
                <a:gd name="T53" fmla="*/ 43 h 186"/>
                <a:gd name="T54" fmla="*/ 51 w 186"/>
                <a:gd name="T55" fmla="*/ 93 h 186"/>
                <a:gd name="T56" fmla="*/ 135 w 186"/>
                <a:gd name="T57" fmla="*/ 93 h 186"/>
                <a:gd name="T58" fmla="*/ 93 w 186"/>
                <a:gd name="T59" fmla="*/ 152 h 186"/>
                <a:gd name="T60" fmla="*/ 89 w 186"/>
                <a:gd name="T61" fmla="*/ 182 h 186"/>
                <a:gd name="T62" fmla="*/ 97 w 186"/>
                <a:gd name="T63" fmla="*/ 182 h 186"/>
                <a:gd name="T64" fmla="*/ 93 w 186"/>
                <a:gd name="T65" fmla="*/ 15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 h="186">
                  <a:moveTo>
                    <a:pt x="34" y="93"/>
                  </a:moveTo>
                  <a:cubicBezTo>
                    <a:pt x="34" y="91"/>
                    <a:pt x="32" y="89"/>
                    <a:pt x="30" y="89"/>
                  </a:cubicBezTo>
                  <a:cubicBezTo>
                    <a:pt x="4" y="89"/>
                    <a:pt x="4" y="89"/>
                    <a:pt x="4" y="89"/>
                  </a:cubicBezTo>
                  <a:cubicBezTo>
                    <a:pt x="2" y="89"/>
                    <a:pt x="0" y="91"/>
                    <a:pt x="0" y="93"/>
                  </a:cubicBezTo>
                  <a:cubicBezTo>
                    <a:pt x="0" y="96"/>
                    <a:pt x="2" y="97"/>
                    <a:pt x="4" y="97"/>
                  </a:cubicBezTo>
                  <a:cubicBezTo>
                    <a:pt x="30" y="97"/>
                    <a:pt x="30" y="97"/>
                    <a:pt x="30" y="97"/>
                  </a:cubicBezTo>
                  <a:cubicBezTo>
                    <a:pt x="32" y="97"/>
                    <a:pt x="34" y="96"/>
                    <a:pt x="34" y="93"/>
                  </a:cubicBezTo>
                  <a:close/>
                  <a:moveTo>
                    <a:pt x="45" y="51"/>
                  </a:moveTo>
                  <a:cubicBezTo>
                    <a:pt x="47" y="53"/>
                    <a:pt x="50" y="53"/>
                    <a:pt x="51" y="51"/>
                  </a:cubicBezTo>
                  <a:cubicBezTo>
                    <a:pt x="53" y="50"/>
                    <a:pt x="53" y="47"/>
                    <a:pt x="51" y="46"/>
                  </a:cubicBezTo>
                  <a:cubicBezTo>
                    <a:pt x="33" y="28"/>
                    <a:pt x="33" y="28"/>
                    <a:pt x="33" y="28"/>
                  </a:cubicBezTo>
                  <a:cubicBezTo>
                    <a:pt x="32" y="26"/>
                    <a:pt x="29" y="26"/>
                    <a:pt x="27" y="28"/>
                  </a:cubicBezTo>
                  <a:cubicBezTo>
                    <a:pt x="26" y="29"/>
                    <a:pt x="26" y="32"/>
                    <a:pt x="27" y="34"/>
                  </a:cubicBezTo>
                  <a:lnTo>
                    <a:pt x="45" y="51"/>
                  </a:lnTo>
                  <a:close/>
                  <a:moveTo>
                    <a:pt x="141" y="51"/>
                  </a:moveTo>
                  <a:cubicBezTo>
                    <a:pt x="159" y="34"/>
                    <a:pt x="159" y="34"/>
                    <a:pt x="159" y="34"/>
                  </a:cubicBezTo>
                  <a:cubicBezTo>
                    <a:pt x="160" y="32"/>
                    <a:pt x="160" y="29"/>
                    <a:pt x="159" y="28"/>
                  </a:cubicBezTo>
                  <a:cubicBezTo>
                    <a:pt x="157" y="26"/>
                    <a:pt x="154" y="26"/>
                    <a:pt x="153" y="28"/>
                  </a:cubicBezTo>
                  <a:cubicBezTo>
                    <a:pt x="135" y="46"/>
                    <a:pt x="135" y="46"/>
                    <a:pt x="135" y="46"/>
                  </a:cubicBezTo>
                  <a:cubicBezTo>
                    <a:pt x="133" y="47"/>
                    <a:pt x="133" y="50"/>
                    <a:pt x="135" y="51"/>
                  </a:cubicBezTo>
                  <a:cubicBezTo>
                    <a:pt x="136" y="53"/>
                    <a:pt x="139" y="53"/>
                    <a:pt x="141" y="51"/>
                  </a:cubicBezTo>
                  <a:close/>
                  <a:moveTo>
                    <a:pt x="45" y="135"/>
                  </a:moveTo>
                  <a:cubicBezTo>
                    <a:pt x="27" y="153"/>
                    <a:pt x="27" y="153"/>
                    <a:pt x="27" y="153"/>
                  </a:cubicBezTo>
                  <a:cubicBezTo>
                    <a:pt x="26" y="155"/>
                    <a:pt x="26" y="157"/>
                    <a:pt x="27" y="159"/>
                  </a:cubicBezTo>
                  <a:cubicBezTo>
                    <a:pt x="29" y="161"/>
                    <a:pt x="32" y="161"/>
                    <a:pt x="33" y="159"/>
                  </a:cubicBezTo>
                  <a:cubicBezTo>
                    <a:pt x="51" y="141"/>
                    <a:pt x="51" y="141"/>
                    <a:pt x="51" y="141"/>
                  </a:cubicBezTo>
                  <a:cubicBezTo>
                    <a:pt x="53" y="139"/>
                    <a:pt x="53" y="137"/>
                    <a:pt x="51" y="135"/>
                  </a:cubicBezTo>
                  <a:cubicBezTo>
                    <a:pt x="50" y="133"/>
                    <a:pt x="47" y="133"/>
                    <a:pt x="45" y="135"/>
                  </a:cubicBezTo>
                  <a:close/>
                  <a:moveTo>
                    <a:pt x="93" y="34"/>
                  </a:moveTo>
                  <a:cubicBezTo>
                    <a:pt x="95" y="34"/>
                    <a:pt x="97" y="32"/>
                    <a:pt x="97" y="30"/>
                  </a:cubicBezTo>
                  <a:cubicBezTo>
                    <a:pt x="97" y="5"/>
                    <a:pt x="97" y="5"/>
                    <a:pt x="97" y="5"/>
                  </a:cubicBezTo>
                  <a:cubicBezTo>
                    <a:pt x="97" y="2"/>
                    <a:pt x="95" y="0"/>
                    <a:pt x="93" y="0"/>
                  </a:cubicBezTo>
                  <a:cubicBezTo>
                    <a:pt x="91" y="0"/>
                    <a:pt x="89" y="2"/>
                    <a:pt x="89" y="5"/>
                  </a:cubicBezTo>
                  <a:cubicBezTo>
                    <a:pt x="89" y="30"/>
                    <a:pt x="89" y="30"/>
                    <a:pt x="89" y="30"/>
                  </a:cubicBezTo>
                  <a:cubicBezTo>
                    <a:pt x="89" y="32"/>
                    <a:pt x="91" y="34"/>
                    <a:pt x="93" y="34"/>
                  </a:cubicBezTo>
                  <a:close/>
                  <a:moveTo>
                    <a:pt x="182" y="89"/>
                  </a:moveTo>
                  <a:cubicBezTo>
                    <a:pt x="156" y="89"/>
                    <a:pt x="156" y="89"/>
                    <a:pt x="156" y="89"/>
                  </a:cubicBezTo>
                  <a:cubicBezTo>
                    <a:pt x="154" y="89"/>
                    <a:pt x="152" y="91"/>
                    <a:pt x="152" y="93"/>
                  </a:cubicBezTo>
                  <a:cubicBezTo>
                    <a:pt x="152" y="96"/>
                    <a:pt x="154" y="97"/>
                    <a:pt x="156" y="97"/>
                  </a:cubicBezTo>
                  <a:cubicBezTo>
                    <a:pt x="182" y="97"/>
                    <a:pt x="182" y="97"/>
                    <a:pt x="182" y="97"/>
                  </a:cubicBezTo>
                  <a:cubicBezTo>
                    <a:pt x="184" y="97"/>
                    <a:pt x="186" y="96"/>
                    <a:pt x="186" y="93"/>
                  </a:cubicBezTo>
                  <a:cubicBezTo>
                    <a:pt x="186" y="91"/>
                    <a:pt x="184" y="89"/>
                    <a:pt x="182" y="89"/>
                  </a:cubicBezTo>
                  <a:close/>
                  <a:moveTo>
                    <a:pt x="141" y="135"/>
                  </a:moveTo>
                  <a:cubicBezTo>
                    <a:pt x="139" y="133"/>
                    <a:pt x="136" y="133"/>
                    <a:pt x="135" y="135"/>
                  </a:cubicBezTo>
                  <a:cubicBezTo>
                    <a:pt x="133" y="137"/>
                    <a:pt x="133" y="139"/>
                    <a:pt x="135" y="141"/>
                  </a:cubicBezTo>
                  <a:cubicBezTo>
                    <a:pt x="153" y="159"/>
                    <a:pt x="153" y="159"/>
                    <a:pt x="153" y="159"/>
                  </a:cubicBezTo>
                  <a:cubicBezTo>
                    <a:pt x="154" y="161"/>
                    <a:pt x="157" y="161"/>
                    <a:pt x="159" y="159"/>
                  </a:cubicBezTo>
                  <a:cubicBezTo>
                    <a:pt x="160" y="157"/>
                    <a:pt x="160" y="155"/>
                    <a:pt x="159" y="153"/>
                  </a:cubicBezTo>
                  <a:lnTo>
                    <a:pt x="141" y="135"/>
                  </a:lnTo>
                  <a:close/>
                  <a:moveTo>
                    <a:pt x="93" y="43"/>
                  </a:moveTo>
                  <a:cubicBezTo>
                    <a:pt x="65" y="43"/>
                    <a:pt x="42" y="65"/>
                    <a:pt x="42" y="93"/>
                  </a:cubicBezTo>
                  <a:cubicBezTo>
                    <a:pt x="42" y="121"/>
                    <a:pt x="65" y="144"/>
                    <a:pt x="93" y="144"/>
                  </a:cubicBezTo>
                  <a:cubicBezTo>
                    <a:pt x="121" y="144"/>
                    <a:pt x="144" y="121"/>
                    <a:pt x="144" y="93"/>
                  </a:cubicBezTo>
                  <a:cubicBezTo>
                    <a:pt x="144" y="65"/>
                    <a:pt x="121" y="43"/>
                    <a:pt x="93" y="43"/>
                  </a:cubicBezTo>
                  <a:close/>
                  <a:moveTo>
                    <a:pt x="93" y="135"/>
                  </a:moveTo>
                  <a:cubicBezTo>
                    <a:pt x="70" y="135"/>
                    <a:pt x="51" y="117"/>
                    <a:pt x="51" y="93"/>
                  </a:cubicBezTo>
                  <a:cubicBezTo>
                    <a:pt x="51" y="70"/>
                    <a:pt x="70" y="51"/>
                    <a:pt x="93" y="51"/>
                  </a:cubicBezTo>
                  <a:cubicBezTo>
                    <a:pt x="116" y="51"/>
                    <a:pt x="135" y="70"/>
                    <a:pt x="135" y="93"/>
                  </a:cubicBezTo>
                  <a:cubicBezTo>
                    <a:pt x="135" y="117"/>
                    <a:pt x="116" y="135"/>
                    <a:pt x="93" y="135"/>
                  </a:cubicBezTo>
                  <a:close/>
                  <a:moveTo>
                    <a:pt x="93" y="152"/>
                  </a:moveTo>
                  <a:cubicBezTo>
                    <a:pt x="91" y="152"/>
                    <a:pt x="89" y="154"/>
                    <a:pt x="89" y="157"/>
                  </a:cubicBezTo>
                  <a:cubicBezTo>
                    <a:pt x="89" y="182"/>
                    <a:pt x="89" y="182"/>
                    <a:pt x="89" y="182"/>
                  </a:cubicBezTo>
                  <a:cubicBezTo>
                    <a:pt x="89" y="184"/>
                    <a:pt x="91" y="186"/>
                    <a:pt x="93" y="186"/>
                  </a:cubicBezTo>
                  <a:cubicBezTo>
                    <a:pt x="95" y="186"/>
                    <a:pt x="97" y="184"/>
                    <a:pt x="97" y="182"/>
                  </a:cubicBezTo>
                  <a:cubicBezTo>
                    <a:pt x="97" y="157"/>
                    <a:pt x="97" y="157"/>
                    <a:pt x="97" y="157"/>
                  </a:cubicBezTo>
                  <a:cubicBezTo>
                    <a:pt x="97" y="154"/>
                    <a:pt x="95" y="152"/>
                    <a:pt x="93" y="152"/>
                  </a:cubicBezTo>
                  <a:close/>
                </a:path>
              </a:pathLst>
            </a:custGeom>
            <a:solidFill>
              <a:schemeClr val="accent3"/>
            </a:solidFill>
            <a:ln>
              <a:noFill/>
            </a:ln>
          </p:spPr>
          <p:txBody>
            <a:bodyPr anchor="ctr"/>
            <a:lstStyle/>
            <a:p>
              <a:pPr algn="ctr"/>
              <a:endParaRPr>
                <a:cs typeface="+mn-ea"/>
                <a:sym typeface="+mn-lt"/>
              </a:endParaRPr>
            </a:p>
          </p:txBody>
        </p:sp>
        <p:sp>
          <p:nvSpPr>
            <p:cNvPr id="27" name="Freeform: Shape 26"/>
            <p:cNvSpPr>
              <a:spLocks/>
            </p:cNvSpPr>
            <p:nvPr/>
          </p:nvSpPr>
          <p:spPr bwMode="auto">
            <a:xfrm>
              <a:off x="8340061" y="3378469"/>
              <a:ext cx="384372" cy="382105"/>
            </a:xfrm>
            <a:custGeom>
              <a:avLst/>
              <a:gdLst>
                <a:gd name="T0" fmla="*/ 102 w 186"/>
                <a:gd name="T1" fmla="*/ 131 h 185"/>
                <a:gd name="T2" fmla="*/ 97 w 186"/>
                <a:gd name="T3" fmla="*/ 126 h 185"/>
                <a:gd name="T4" fmla="*/ 94 w 186"/>
                <a:gd name="T5" fmla="*/ 128 h 185"/>
                <a:gd name="T6" fmla="*/ 69 w 186"/>
                <a:gd name="T7" fmla="*/ 153 h 185"/>
                <a:gd name="T8" fmla="*/ 68 w 186"/>
                <a:gd name="T9" fmla="*/ 156 h 185"/>
                <a:gd name="T10" fmla="*/ 72 w 186"/>
                <a:gd name="T11" fmla="*/ 160 h 185"/>
                <a:gd name="T12" fmla="*/ 87 w 186"/>
                <a:gd name="T13" fmla="*/ 160 h 185"/>
                <a:gd name="T14" fmla="*/ 69 w 186"/>
                <a:gd name="T15" fmla="*/ 178 h 185"/>
                <a:gd name="T16" fmla="*/ 68 w 186"/>
                <a:gd name="T17" fmla="*/ 181 h 185"/>
                <a:gd name="T18" fmla="*/ 72 w 186"/>
                <a:gd name="T19" fmla="*/ 185 h 185"/>
                <a:gd name="T20" fmla="*/ 75 w 186"/>
                <a:gd name="T21" fmla="*/ 184 h 185"/>
                <a:gd name="T22" fmla="*/ 100 w 186"/>
                <a:gd name="T23" fmla="*/ 159 h 185"/>
                <a:gd name="T24" fmla="*/ 102 w 186"/>
                <a:gd name="T25" fmla="*/ 156 h 185"/>
                <a:gd name="T26" fmla="*/ 97 w 186"/>
                <a:gd name="T27" fmla="*/ 152 h 185"/>
                <a:gd name="T28" fmla="*/ 97 w 186"/>
                <a:gd name="T29" fmla="*/ 152 h 185"/>
                <a:gd name="T30" fmla="*/ 82 w 186"/>
                <a:gd name="T31" fmla="*/ 152 h 185"/>
                <a:gd name="T32" fmla="*/ 100 w 186"/>
                <a:gd name="T33" fmla="*/ 134 h 185"/>
                <a:gd name="T34" fmla="*/ 102 w 186"/>
                <a:gd name="T35" fmla="*/ 131 h 185"/>
                <a:gd name="T36" fmla="*/ 55 w 186"/>
                <a:gd name="T37" fmla="*/ 135 h 185"/>
                <a:gd name="T38" fmla="*/ 52 w 186"/>
                <a:gd name="T39" fmla="*/ 136 h 185"/>
                <a:gd name="T40" fmla="*/ 27 w 186"/>
                <a:gd name="T41" fmla="*/ 161 h 185"/>
                <a:gd name="T42" fmla="*/ 26 w 186"/>
                <a:gd name="T43" fmla="*/ 164 h 185"/>
                <a:gd name="T44" fmla="*/ 30 w 186"/>
                <a:gd name="T45" fmla="*/ 169 h 185"/>
                <a:gd name="T46" fmla="*/ 33 w 186"/>
                <a:gd name="T47" fmla="*/ 167 h 185"/>
                <a:gd name="T48" fmla="*/ 58 w 186"/>
                <a:gd name="T49" fmla="*/ 142 h 185"/>
                <a:gd name="T50" fmla="*/ 59 w 186"/>
                <a:gd name="T51" fmla="*/ 139 h 185"/>
                <a:gd name="T52" fmla="*/ 55 w 186"/>
                <a:gd name="T53" fmla="*/ 135 h 185"/>
                <a:gd name="T54" fmla="*/ 161 w 186"/>
                <a:gd name="T55" fmla="*/ 43 h 185"/>
                <a:gd name="T56" fmla="*/ 161 w 186"/>
                <a:gd name="T57" fmla="*/ 42 h 185"/>
                <a:gd name="T58" fmla="*/ 135 w 186"/>
                <a:gd name="T59" fmla="*/ 17 h 185"/>
                <a:gd name="T60" fmla="*/ 119 w 186"/>
                <a:gd name="T61" fmla="*/ 23 h 185"/>
                <a:gd name="T62" fmla="*/ 76 w 186"/>
                <a:gd name="T63" fmla="*/ 0 h 185"/>
                <a:gd name="T64" fmla="*/ 26 w 186"/>
                <a:gd name="T65" fmla="*/ 43 h 185"/>
                <a:gd name="T66" fmla="*/ 0 w 186"/>
                <a:gd name="T67" fmla="*/ 76 h 185"/>
                <a:gd name="T68" fmla="*/ 34 w 186"/>
                <a:gd name="T69" fmla="*/ 109 h 185"/>
                <a:gd name="T70" fmla="*/ 152 w 186"/>
                <a:gd name="T71" fmla="*/ 109 h 185"/>
                <a:gd name="T72" fmla="*/ 186 w 186"/>
                <a:gd name="T73" fmla="*/ 76 h 185"/>
                <a:gd name="T74" fmla="*/ 161 w 186"/>
                <a:gd name="T75" fmla="*/ 43 h 185"/>
                <a:gd name="T76" fmla="*/ 152 w 186"/>
                <a:gd name="T77" fmla="*/ 101 h 185"/>
                <a:gd name="T78" fmla="*/ 34 w 186"/>
                <a:gd name="T79" fmla="*/ 101 h 185"/>
                <a:gd name="T80" fmla="*/ 9 w 186"/>
                <a:gd name="T81" fmla="*/ 76 h 185"/>
                <a:gd name="T82" fmla="*/ 28 w 186"/>
                <a:gd name="T83" fmla="*/ 51 h 185"/>
                <a:gd name="T84" fmla="*/ 35 w 186"/>
                <a:gd name="T85" fmla="*/ 44 h 185"/>
                <a:gd name="T86" fmla="*/ 76 w 186"/>
                <a:gd name="T87" fmla="*/ 8 h 185"/>
                <a:gd name="T88" fmla="*/ 107 w 186"/>
                <a:gd name="T89" fmla="*/ 23 h 185"/>
                <a:gd name="T90" fmla="*/ 118 w 186"/>
                <a:gd name="T91" fmla="*/ 31 h 185"/>
                <a:gd name="T92" fmla="*/ 119 w 186"/>
                <a:gd name="T93" fmla="*/ 31 h 185"/>
                <a:gd name="T94" fmla="*/ 124 w 186"/>
                <a:gd name="T95" fmla="*/ 29 h 185"/>
                <a:gd name="T96" fmla="*/ 135 w 186"/>
                <a:gd name="T97" fmla="*/ 25 h 185"/>
                <a:gd name="T98" fmla="*/ 152 w 186"/>
                <a:gd name="T99" fmla="*/ 42 h 185"/>
                <a:gd name="T100" fmla="*/ 152 w 186"/>
                <a:gd name="T101" fmla="*/ 43 h 185"/>
                <a:gd name="T102" fmla="*/ 159 w 186"/>
                <a:gd name="T103" fmla="*/ 51 h 185"/>
                <a:gd name="T104" fmla="*/ 178 w 186"/>
                <a:gd name="T105" fmla="*/ 76 h 185"/>
                <a:gd name="T106" fmla="*/ 152 w 186"/>
                <a:gd name="T107" fmla="*/ 101 h 185"/>
                <a:gd name="T108" fmla="*/ 144 w 186"/>
                <a:gd name="T109" fmla="*/ 135 h 185"/>
                <a:gd name="T110" fmla="*/ 141 w 186"/>
                <a:gd name="T111" fmla="*/ 136 h 185"/>
                <a:gd name="T112" fmla="*/ 116 w 186"/>
                <a:gd name="T113" fmla="*/ 161 h 185"/>
                <a:gd name="T114" fmla="*/ 114 w 186"/>
                <a:gd name="T115" fmla="*/ 164 h 185"/>
                <a:gd name="T116" fmla="*/ 119 w 186"/>
                <a:gd name="T117" fmla="*/ 169 h 185"/>
                <a:gd name="T118" fmla="*/ 122 w 186"/>
                <a:gd name="T119" fmla="*/ 167 h 185"/>
                <a:gd name="T120" fmla="*/ 147 w 186"/>
                <a:gd name="T121" fmla="*/ 142 h 185"/>
                <a:gd name="T122" fmla="*/ 148 w 186"/>
                <a:gd name="T123" fmla="*/ 139 h 185"/>
                <a:gd name="T124" fmla="*/ 144 w 186"/>
                <a:gd name="T125" fmla="*/ 13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185">
                  <a:moveTo>
                    <a:pt x="102" y="131"/>
                  </a:moveTo>
                  <a:cubicBezTo>
                    <a:pt x="102" y="128"/>
                    <a:pt x="100" y="126"/>
                    <a:pt x="97" y="126"/>
                  </a:cubicBezTo>
                  <a:cubicBezTo>
                    <a:pt x="96" y="126"/>
                    <a:pt x="95" y="127"/>
                    <a:pt x="94" y="128"/>
                  </a:cubicBezTo>
                  <a:cubicBezTo>
                    <a:pt x="69" y="153"/>
                    <a:pt x="69" y="153"/>
                    <a:pt x="69" y="153"/>
                  </a:cubicBezTo>
                  <a:cubicBezTo>
                    <a:pt x="68" y="154"/>
                    <a:pt x="68" y="155"/>
                    <a:pt x="68" y="156"/>
                  </a:cubicBezTo>
                  <a:cubicBezTo>
                    <a:pt x="68" y="158"/>
                    <a:pt x="70" y="160"/>
                    <a:pt x="72" y="160"/>
                  </a:cubicBezTo>
                  <a:cubicBezTo>
                    <a:pt x="87" y="160"/>
                    <a:pt x="87" y="160"/>
                    <a:pt x="87" y="160"/>
                  </a:cubicBezTo>
                  <a:cubicBezTo>
                    <a:pt x="69" y="178"/>
                    <a:pt x="69" y="178"/>
                    <a:pt x="69" y="178"/>
                  </a:cubicBezTo>
                  <a:cubicBezTo>
                    <a:pt x="68" y="179"/>
                    <a:pt x="68" y="180"/>
                    <a:pt x="68" y="181"/>
                  </a:cubicBezTo>
                  <a:cubicBezTo>
                    <a:pt x="68" y="184"/>
                    <a:pt x="70" y="185"/>
                    <a:pt x="72" y="185"/>
                  </a:cubicBezTo>
                  <a:cubicBezTo>
                    <a:pt x="73" y="185"/>
                    <a:pt x="74" y="185"/>
                    <a:pt x="75" y="184"/>
                  </a:cubicBezTo>
                  <a:cubicBezTo>
                    <a:pt x="100" y="159"/>
                    <a:pt x="100" y="159"/>
                    <a:pt x="100" y="159"/>
                  </a:cubicBezTo>
                  <a:cubicBezTo>
                    <a:pt x="101" y="158"/>
                    <a:pt x="102" y="157"/>
                    <a:pt x="102" y="156"/>
                  </a:cubicBezTo>
                  <a:cubicBezTo>
                    <a:pt x="102" y="154"/>
                    <a:pt x="100" y="152"/>
                    <a:pt x="97" y="152"/>
                  </a:cubicBezTo>
                  <a:cubicBezTo>
                    <a:pt x="97" y="152"/>
                    <a:pt x="97" y="152"/>
                    <a:pt x="97" y="152"/>
                  </a:cubicBezTo>
                  <a:cubicBezTo>
                    <a:pt x="82" y="152"/>
                    <a:pt x="82" y="152"/>
                    <a:pt x="82" y="152"/>
                  </a:cubicBezTo>
                  <a:cubicBezTo>
                    <a:pt x="100" y="134"/>
                    <a:pt x="100" y="134"/>
                    <a:pt x="100" y="134"/>
                  </a:cubicBezTo>
                  <a:cubicBezTo>
                    <a:pt x="101" y="133"/>
                    <a:pt x="102" y="132"/>
                    <a:pt x="102" y="131"/>
                  </a:cubicBezTo>
                  <a:close/>
                  <a:moveTo>
                    <a:pt x="55" y="135"/>
                  </a:moveTo>
                  <a:cubicBezTo>
                    <a:pt x="54" y="135"/>
                    <a:pt x="53" y="135"/>
                    <a:pt x="52" y="136"/>
                  </a:cubicBezTo>
                  <a:cubicBezTo>
                    <a:pt x="27" y="161"/>
                    <a:pt x="27" y="161"/>
                    <a:pt x="27" y="161"/>
                  </a:cubicBezTo>
                  <a:cubicBezTo>
                    <a:pt x="26" y="162"/>
                    <a:pt x="26" y="163"/>
                    <a:pt x="26" y="164"/>
                  </a:cubicBezTo>
                  <a:cubicBezTo>
                    <a:pt x="26" y="167"/>
                    <a:pt x="28" y="169"/>
                    <a:pt x="30" y="169"/>
                  </a:cubicBezTo>
                  <a:cubicBezTo>
                    <a:pt x="31" y="169"/>
                    <a:pt x="32" y="168"/>
                    <a:pt x="33" y="167"/>
                  </a:cubicBezTo>
                  <a:cubicBezTo>
                    <a:pt x="58" y="142"/>
                    <a:pt x="58" y="142"/>
                    <a:pt x="58" y="142"/>
                  </a:cubicBezTo>
                  <a:cubicBezTo>
                    <a:pt x="59" y="141"/>
                    <a:pt x="59" y="140"/>
                    <a:pt x="59" y="139"/>
                  </a:cubicBezTo>
                  <a:cubicBezTo>
                    <a:pt x="59" y="137"/>
                    <a:pt x="58" y="135"/>
                    <a:pt x="55" y="135"/>
                  </a:cubicBezTo>
                  <a:close/>
                  <a:moveTo>
                    <a:pt x="161" y="43"/>
                  </a:moveTo>
                  <a:cubicBezTo>
                    <a:pt x="161" y="43"/>
                    <a:pt x="161" y="42"/>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6"/>
                    <a:pt x="0" y="60"/>
                    <a:pt x="0" y="76"/>
                  </a:cubicBezTo>
                  <a:cubicBezTo>
                    <a:pt x="0" y="94"/>
                    <a:pt x="16" y="109"/>
                    <a:pt x="34" y="109"/>
                  </a:cubicBezTo>
                  <a:cubicBezTo>
                    <a:pt x="152" y="109"/>
                    <a:pt x="152" y="109"/>
                    <a:pt x="152" y="109"/>
                  </a:cubicBezTo>
                  <a:cubicBezTo>
                    <a:pt x="171" y="109"/>
                    <a:pt x="186" y="94"/>
                    <a:pt x="186" y="76"/>
                  </a:cubicBezTo>
                  <a:cubicBezTo>
                    <a:pt x="186" y="60"/>
                    <a:pt x="175" y="47"/>
                    <a:pt x="161" y="43"/>
                  </a:cubicBezTo>
                  <a:close/>
                  <a:moveTo>
                    <a:pt x="152" y="101"/>
                  </a:moveTo>
                  <a:cubicBezTo>
                    <a:pt x="34" y="101"/>
                    <a:pt x="34" y="101"/>
                    <a:pt x="34" y="101"/>
                  </a:cubicBezTo>
                  <a:cubicBezTo>
                    <a:pt x="20" y="101"/>
                    <a:pt x="9" y="90"/>
                    <a:pt x="9" y="76"/>
                  </a:cubicBezTo>
                  <a:cubicBezTo>
                    <a:pt x="9" y="64"/>
                    <a:pt x="17" y="54"/>
                    <a:pt x="28" y="51"/>
                  </a:cubicBezTo>
                  <a:cubicBezTo>
                    <a:pt x="32" y="50"/>
                    <a:pt x="34" y="48"/>
                    <a:pt x="35" y="44"/>
                  </a:cubicBezTo>
                  <a:cubicBezTo>
                    <a:pt x="38" y="24"/>
                    <a:pt x="56" y="8"/>
                    <a:pt x="76" y="8"/>
                  </a:cubicBezTo>
                  <a:cubicBezTo>
                    <a:pt x="91" y="8"/>
                    <a:pt x="100" y="11"/>
                    <a:pt x="107" y="23"/>
                  </a:cubicBezTo>
                  <a:cubicBezTo>
                    <a:pt x="109" y="25"/>
                    <a:pt x="115" y="31"/>
                    <a:pt x="118" y="31"/>
                  </a:cubicBezTo>
                  <a:cubicBezTo>
                    <a:pt x="118" y="31"/>
                    <a:pt x="119" y="31"/>
                    <a:pt x="119" y="31"/>
                  </a:cubicBezTo>
                  <a:cubicBezTo>
                    <a:pt x="121" y="31"/>
                    <a:pt x="123" y="31"/>
                    <a:pt x="124" y="29"/>
                  </a:cubicBezTo>
                  <a:cubicBezTo>
                    <a:pt x="127" y="27"/>
                    <a:pt x="131" y="25"/>
                    <a:pt x="135" y="25"/>
                  </a:cubicBezTo>
                  <a:cubicBezTo>
                    <a:pt x="145" y="25"/>
                    <a:pt x="152" y="33"/>
                    <a:pt x="152" y="42"/>
                  </a:cubicBezTo>
                  <a:cubicBezTo>
                    <a:pt x="152" y="43"/>
                    <a:pt x="152" y="43"/>
                    <a:pt x="152" y="43"/>
                  </a:cubicBezTo>
                  <a:cubicBezTo>
                    <a:pt x="152" y="47"/>
                    <a:pt x="155" y="50"/>
                    <a:pt x="159" y="51"/>
                  </a:cubicBezTo>
                  <a:cubicBezTo>
                    <a:pt x="170" y="54"/>
                    <a:pt x="178" y="64"/>
                    <a:pt x="178" y="76"/>
                  </a:cubicBezTo>
                  <a:cubicBezTo>
                    <a:pt x="178" y="90"/>
                    <a:pt x="166" y="101"/>
                    <a:pt x="152" y="101"/>
                  </a:cubicBezTo>
                  <a:close/>
                  <a:moveTo>
                    <a:pt x="144" y="135"/>
                  </a:moveTo>
                  <a:cubicBezTo>
                    <a:pt x="143" y="135"/>
                    <a:pt x="142" y="135"/>
                    <a:pt x="141" y="136"/>
                  </a:cubicBezTo>
                  <a:cubicBezTo>
                    <a:pt x="116" y="161"/>
                    <a:pt x="116" y="161"/>
                    <a:pt x="116" y="161"/>
                  </a:cubicBezTo>
                  <a:cubicBezTo>
                    <a:pt x="115" y="162"/>
                    <a:pt x="114" y="163"/>
                    <a:pt x="114" y="164"/>
                  </a:cubicBezTo>
                  <a:cubicBezTo>
                    <a:pt x="114" y="167"/>
                    <a:pt x="116" y="169"/>
                    <a:pt x="119" y="169"/>
                  </a:cubicBezTo>
                  <a:cubicBezTo>
                    <a:pt x="120" y="169"/>
                    <a:pt x="121" y="168"/>
                    <a:pt x="122" y="167"/>
                  </a:cubicBezTo>
                  <a:cubicBezTo>
                    <a:pt x="147" y="142"/>
                    <a:pt x="147" y="142"/>
                    <a:pt x="147" y="142"/>
                  </a:cubicBezTo>
                  <a:cubicBezTo>
                    <a:pt x="148" y="141"/>
                    <a:pt x="148" y="140"/>
                    <a:pt x="148" y="139"/>
                  </a:cubicBezTo>
                  <a:cubicBezTo>
                    <a:pt x="148" y="137"/>
                    <a:pt x="146" y="135"/>
                    <a:pt x="144" y="135"/>
                  </a:cubicBezTo>
                  <a:close/>
                </a:path>
              </a:pathLst>
            </a:custGeom>
            <a:solidFill>
              <a:schemeClr val="accent4"/>
            </a:solidFill>
            <a:ln>
              <a:noFill/>
            </a:ln>
          </p:spPr>
          <p:txBody>
            <a:bodyPr anchor="ctr"/>
            <a:lstStyle/>
            <a:p>
              <a:pPr algn="ctr"/>
              <a:endParaRPr>
                <a:cs typeface="+mn-ea"/>
                <a:sym typeface="+mn-lt"/>
              </a:endParaRPr>
            </a:p>
          </p:txBody>
        </p:sp>
        <p:sp>
          <p:nvSpPr>
            <p:cNvPr id="28" name="Oval 27"/>
            <p:cNvSpPr>
              <a:spLocks noChangeAspect="1"/>
            </p:cNvSpPr>
            <p:nvPr/>
          </p:nvSpPr>
          <p:spPr>
            <a:xfrm>
              <a:off x="9630602" y="2996349"/>
              <a:ext cx="1163967" cy="1163967"/>
            </a:xfrm>
            <a:prstGeom prst="ellipse">
              <a:avLst/>
            </a:prstGeom>
            <a:noFill/>
            <a:ln w="57150">
              <a:solidFill>
                <a:schemeClr val="accent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9" name="TextBox 28"/>
            <p:cNvSpPr txBox="1"/>
            <p:nvPr/>
          </p:nvSpPr>
          <p:spPr>
            <a:xfrm>
              <a:off x="9496289" y="4389017"/>
              <a:ext cx="1432591" cy="322701"/>
            </a:xfrm>
            <a:prstGeom prst="rect">
              <a:avLst/>
            </a:prstGeom>
            <a:noFill/>
          </p:spPr>
          <p:txBody>
            <a:bodyPr wrap="none" lIns="0" tIns="0" rIns="0" bIns="0">
              <a:noAutofit/>
            </a:bodyPr>
            <a:lstStyle/>
            <a:p>
              <a:pPr algn="ctr"/>
              <a:r>
                <a:rPr lang="zh-CN" altLang="en-US" sz="2000" b="1">
                  <a:solidFill>
                    <a:schemeClr val="accent5"/>
                  </a:solidFill>
                  <a:cs typeface="+mn-ea"/>
                  <a:sym typeface="+mn-lt"/>
                </a:rPr>
                <a:t>标题文本预设</a:t>
              </a:r>
            </a:p>
          </p:txBody>
        </p:sp>
        <p:sp>
          <p:nvSpPr>
            <p:cNvPr id="30" name="Freeform: Shape 29"/>
            <p:cNvSpPr>
              <a:spLocks/>
            </p:cNvSpPr>
            <p:nvPr/>
          </p:nvSpPr>
          <p:spPr bwMode="auto">
            <a:xfrm>
              <a:off x="10020965" y="3465208"/>
              <a:ext cx="383238" cy="208627"/>
            </a:xfrm>
            <a:custGeom>
              <a:avLst/>
              <a:gdLst>
                <a:gd name="T0" fmla="*/ 93 w 186"/>
                <a:gd name="T1" fmla="*/ 0 h 101"/>
                <a:gd name="T2" fmla="*/ 0 w 186"/>
                <a:gd name="T3" fmla="*/ 97 h 101"/>
                <a:gd name="T4" fmla="*/ 4 w 186"/>
                <a:gd name="T5" fmla="*/ 101 h 101"/>
                <a:gd name="T6" fmla="*/ 80 w 186"/>
                <a:gd name="T7" fmla="*/ 101 h 101"/>
                <a:gd name="T8" fmla="*/ 85 w 186"/>
                <a:gd name="T9" fmla="*/ 97 h 101"/>
                <a:gd name="T10" fmla="*/ 93 w 186"/>
                <a:gd name="T11" fmla="*/ 84 h 101"/>
                <a:gd name="T12" fmla="*/ 101 w 186"/>
                <a:gd name="T13" fmla="*/ 97 h 101"/>
                <a:gd name="T14" fmla="*/ 106 w 186"/>
                <a:gd name="T15" fmla="*/ 101 h 101"/>
                <a:gd name="T16" fmla="*/ 182 w 186"/>
                <a:gd name="T17" fmla="*/ 101 h 101"/>
                <a:gd name="T18" fmla="*/ 186 w 186"/>
                <a:gd name="T19" fmla="*/ 97 h 101"/>
                <a:gd name="T20" fmla="*/ 93 w 186"/>
                <a:gd name="T21" fmla="*/ 0 h 101"/>
                <a:gd name="T22" fmla="*/ 109 w 186"/>
                <a:gd name="T23" fmla="*/ 92 h 101"/>
                <a:gd name="T24" fmla="*/ 93 w 186"/>
                <a:gd name="T25" fmla="*/ 76 h 101"/>
                <a:gd name="T26" fmla="*/ 76 w 186"/>
                <a:gd name="T27" fmla="*/ 92 h 101"/>
                <a:gd name="T28" fmla="*/ 59 w 186"/>
                <a:gd name="T29" fmla="*/ 92 h 101"/>
                <a:gd name="T30" fmla="*/ 93 w 186"/>
                <a:gd name="T31" fmla="*/ 59 h 101"/>
                <a:gd name="T32" fmla="*/ 126 w 186"/>
                <a:gd name="T33" fmla="*/ 92 h 101"/>
                <a:gd name="T34" fmla="*/ 109 w 186"/>
                <a:gd name="T35" fmla="*/ 92 h 101"/>
                <a:gd name="T36" fmla="*/ 135 w 186"/>
                <a:gd name="T37" fmla="*/ 92 h 101"/>
                <a:gd name="T38" fmla="*/ 93 w 186"/>
                <a:gd name="T39" fmla="*/ 50 h 101"/>
                <a:gd name="T40" fmla="*/ 51 w 186"/>
                <a:gd name="T41" fmla="*/ 92 h 101"/>
                <a:gd name="T42" fmla="*/ 34 w 186"/>
                <a:gd name="T43" fmla="*/ 92 h 101"/>
                <a:gd name="T44" fmla="*/ 93 w 186"/>
                <a:gd name="T45" fmla="*/ 33 h 101"/>
                <a:gd name="T46" fmla="*/ 152 w 186"/>
                <a:gd name="T47" fmla="*/ 92 h 101"/>
                <a:gd name="T48" fmla="*/ 135 w 186"/>
                <a:gd name="T49" fmla="*/ 92 h 101"/>
                <a:gd name="T50" fmla="*/ 160 w 186"/>
                <a:gd name="T51" fmla="*/ 92 h 101"/>
                <a:gd name="T52" fmla="*/ 93 w 186"/>
                <a:gd name="T53" fmla="*/ 25 h 101"/>
                <a:gd name="T54" fmla="*/ 26 w 186"/>
                <a:gd name="T55" fmla="*/ 92 h 101"/>
                <a:gd name="T56" fmla="*/ 9 w 186"/>
                <a:gd name="T57" fmla="*/ 92 h 101"/>
                <a:gd name="T58" fmla="*/ 93 w 186"/>
                <a:gd name="T59" fmla="*/ 8 h 101"/>
                <a:gd name="T60" fmla="*/ 177 w 186"/>
                <a:gd name="T61" fmla="*/ 92 h 101"/>
                <a:gd name="T62" fmla="*/ 160 w 186"/>
                <a:gd name="T63" fmla="*/ 9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01">
                  <a:moveTo>
                    <a:pt x="93" y="0"/>
                  </a:moveTo>
                  <a:cubicBezTo>
                    <a:pt x="42" y="0"/>
                    <a:pt x="0" y="43"/>
                    <a:pt x="0" y="97"/>
                  </a:cubicBezTo>
                  <a:cubicBezTo>
                    <a:pt x="0" y="99"/>
                    <a:pt x="2" y="101"/>
                    <a:pt x="4" y="101"/>
                  </a:cubicBezTo>
                  <a:cubicBezTo>
                    <a:pt x="80" y="101"/>
                    <a:pt x="80" y="101"/>
                    <a:pt x="80" y="101"/>
                  </a:cubicBezTo>
                  <a:cubicBezTo>
                    <a:pt x="83" y="101"/>
                    <a:pt x="85" y="99"/>
                    <a:pt x="85" y="97"/>
                  </a:cubicBezTo>
                  <a:cubicBezTo>
                    <a:pt x="85" y="90"/>
                    <a:pt x="88" y="84"/>
                    <a:pt x="93" y="84"/>
                  </a:cubicBezTo>
                  <a:cubicBezTo>
                    <a:pt x="98" y="84"/>
                    <a:pt x="101" y="90"/>
                    <a:pt x="101" y="97"/>
                  </a:cubicBezTo>
                  <a:cubicBezTo>
                    <a:pt x="101" y="99"/>
                    <a:pt x="103" y="101"/>
                    <a:pt x="106" y="101"/>
                  </a:cubicBezTo>
                  <a:cubicBezTo>
                    <a:pt x="182" y="101"/>
                    <a:pt x="182" y="101"/>
                    <a:pt x="182" y="101"/>
                  </a:cubicBezTo>
                  <a:cubicBezTo>
                    <a:pt x="184" y="101"/>
                    <a:pt x="186" y="99"/>
                    <a:pt x="186" y="97"/>
                  </a:cubicBezTo>
                  <a:cubicBezTo>
                    <a:pt x="186" y="43"/>
                    <a:pt x="144" y="0"/>
                    <a:pt x="93" y="0"/>
                  </a:cubicBezTo>
                  <a:close/>
                  <a:moveTo>
                    <a:pt x="109" y="92"/>
                  </a:moveTo>
                  <a:cubicBezTo>
                    <a:pt x="108" y="83"/>
                    <a:pt x="101" y="76"/>
                    <a:pt x="93" y="76"/>
                  </a:cubicBezTo>
                  <a:cubicBezTo>
                    <a:pt x="85" y="76"/>
                    <a:pt x="78" y="83"/>
                    <a:pt x="76" y="92"/>
                  </a:cubicBezTo>
                  <a:cubicBezTo>
                    <a:pt x="59" y="92"/>
                    <a:pt x="59" y="92"/>
                    <a:pt x="59" y="92"/>
                  </a:cubicBezTo>
                  <a:cubicBezTo>
                    <a:pt x="61" y="73"/>
                    <a:pt x="76" y="59"/>
                    <a:pt x="93" y="59"/>
                  </a:cubicBezTo>
                  <a:cubicBezTo>
                    <a:pt x="110" y="59"/>
                    <a:pt x="125" y="73"/>
                    <a:pt x="126" y="92"/>
                  </a:cubicBezTo>
                  <a:lnTo>
                    <a:pt x="109" y="92"/>
                  </a:lnTo>
                  <a:close/>
                  <a:moveTo>
                    <a:pt x="135" y="92"/>
                  </a:moveTo>
                  <a:cubicBezTo>
                    <a:pt x="133" y="69"/>
                    <a:pt x="115" y="50"/>
                    <a:pt x="93" y="50"/>
                  </a:cubicBezTo>
                  <a:cubicBezTo>
                    <a:pt x="71" y="50"/>
                    <a:pt x="53" y="69"/>
                    <a:pt x="51" y="92"/>
                  </a:cubicBezTo>
                  <a:cubicBezTo>
                    <a:pt x="34" y="92"/>
                    <a:pt x="34" y="92"/>
                    <a:pt x="34" y="92"/>
                  </a:cubicBezTo>
                  <a:cubicBezTo>
                    <a:pt x="36" y="59"/>
                    <a:pt x="62" y="33"/>
                    <a:pt x="93" y="33"/>
                  </a:cubicBezTo>
                  <a:cubicBezTo>
                    <a:pt x="124" y="33"/>
                    <a:pt x="150" y="59"/>
                    <a:pt x="152" y="92"/>
                  </a:cubicBezTo>
                  <a:lnTo>
                    <a:pt x="135" y="92"/>
                  </a:lnTo>
                  <a:close/>
                  <a:moveTo>
                    <a:pt x="160" y="92"/>
                  </a:moveTo>
                  <a:cubicBezTo>
                    <a:pt x="158" y="55"/>
                    <a:pt x="129" y="25"/>
                    <a:pt x="93" y="25"/>
                  </a:cubicBezTo>
                  <a:cubicBezTo>
                    <a:pt x="57" y="25"/>
                    <a:pt x="28" y="55"/>
                    <a:pt x="26" y="92"/>
                  </a:cubicBezTo>
                  <a:cubicBezTo>
                    <a:pt x="9" y="92"/>
                    <a:pt x="9" y="92"/>
                    <a:pt x="9" y="92"/>
                  </a:cubicBezTo>
                  <a:cubicBezTo>
                    <a:pt x="11" y="45"/>
                    <a:pt x="48" y="8"/>
                    <a:pt x="93" y="8"/>
                  </a:cubicBezTo>
                  <a:cubicBezTo>
                    <a:pt x="138" y="8"/>
                    <a:pt x="175" y="45"/>
                    <a:pt x="177" y="92"/>
                  </a:cubicBezTo>
                  <a:lnTo>
                    <a:pt x="160" y="92"/>
                  </a:lnTo>
                  <a:close/>
                </a:path>
              </a:pathLst>
            </a:custGeom>
            <a:solidFill>
              <a:schemeClr val="accent5"/>
            </a:solidFill>
            <a:ln>
              <a:noFill/>
            </a:ln>
          </p:spPr>
          <p:txBody>
            <a:bodyPr anchor="ctr"/>
            <a:lstStyle/>
            <a:p>
              <a:pPr algn="ctr"/>
              <a:endParaRPr>
                <a:cs typeface="+mn-ea"/>
                <a:sym typeface="+mn-lt"/>
              </a:endParaRPr>
            </a:p>
          </p:txBody>
        </p:sp>
        <p:sp>
          <p:nvSpPr>
            <p:cNvPr id="31" name="Rectangle 1"/>
            <p:cNvSpPr/>
            <p:nvPr/>
          </p:nvSpPr>
          <p:spPr>
            <a:xfrm>
              <a:off x="6110639" y="5121255"/>
              <a:ext cx="1454244" cy="1229831"/>
            </a:xfrm>
            <a:prstGeom prst="rect">
              <a:avLst/>
            </a:prstGeom>
          </p:spPr>
          <p:txBody>
            <a:bodyPr wrap="square" anchor="t" anchorCtr="1">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32" name="Rectangle 30"/>
            <p:cNvSpPr/>
            <p:nvPr/>
          </p:nvSpPr>
          <p:spPr>
            <a:xfrm>
              <a:off x="7845920" y="5149551"/>
              <a:ext cx="1454244" cy="1180171"/>
            </a:xfrm>
            <a:prstGeom prst="rect">
              <a:avLst/>
            </a:prstGeom>
          </p:spPr>
          <p:txBody>
            <a:bodyPr wrap="square" anchor="t" anchorCtr="1">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33" name="Rectangle 31"/>
            <p:cNvSpPr/>
            <p:nvPr/>
          </p:nvSpPr>
          <p:spPr>
            <a:xfrm>
              <a:off x="9581201" y="5149550"/>
              <a:ext cx="1454244" cy="1180173"/>
            </a:xfrm>
            <a:prstGeom prst="rect">
              <a:avLst/>
            </a:prstGeom>
          </p:spPr>
          <p:txBody>
            <a:bodyPr wrap="square" anchor="t" anchorCtr="1">
              <a:no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grpSp>
    </p:spTree>
    <p:extLst>
      <p:ext uri="{BB962C8B-B14F-4D97-AF65-F5344CB8AC3E}">
        <p14:creationId xmlns:p14="http://schemas.microsoft.com/office/powerpoint/2010/main" val="11231089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fe5178-5bb9-47b0-b6dc-07800b377ea2"/>
          <p:cNvGrpSpPr>
            <a:grpSpLocks noChangeAspect="1"/>
          </p:cNvGrpSpPr>
          <p:nvPr/>
        </p:nvGrpSpPr>
        <p:grpSpPr>
          <a:xfrm>
            <a:off x="1441124" y="1451619"/>
            <a:ext cx="9353333" cy="5625746"/>
            <a:chOff x="1441123" y="1451619"/>
            <a:chExt cx="9353333" cy="5625746"/>
          </a:xfrm>
        </p:grpSpPr>
        <p:grpSp>
          <p:nvGrpSpPr>
            <p:cNvPr id="6" name="Group 3"/>
            <p:cNvGrpSpPr/>
            <p:nvPr/>
          </p:nvGrpSpPr>
          <p:grpSpPr>
            <a:xfrm>
              <a:off x="7924385" y="1451619"/>
              <a:ext cx="1848954" cy="5510292"/>
              <a:chOff x="6738144" y="3465939"/>
              <a:chExt cx="1849437" cy="5510292"/>
            </a:xfrm>
          </p:grpSpPr>
          <p:sp>
            <p:nvSpPr>
              <p:cNvPr id="55" name="Freeform: Shape 4"/>
              <p:cNvSpPr>
                <a:spLocks/>
              </p:cNvSpPr>
              <p:nvPr/>
            </p:nvSpPr>
            <p:spPr bwMode="auto">
              <a:xfrm>
                <a:off x="7591425" y="6007527"/>
                <a:ext cx="141288" cy="296870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4">
                  <a:lumMod val="75000"/>
                </a:schemeClr>
              </a:solidFill>
              <a:ln>
                <a:noFill/>
              </a:ln>
            </p:spPr>
            <p:txBody>
              <a:bodyPr anchor="ctr"/>
              <a:lstStyle/>
              <a:p>
                <a:pPr algn="ctr"/>
                <a:endParaRPr>
                  <a:cs typeface="+mn-ea"/>
                  <a:sym typeface="+mn-lt"/>
                </a:endParaRPr>
              </a:p>
            </p:txBody>
          </p:sp>
          <p:sp>
            <p:nvSpPr>
              <p:cNvPr id="56" name="Freeform: Shape 5"/>
              <p:cNvSpPr>
                <a:spLocks/>
              </p:cNvSpPr>
              <p:nvPr/>
            </p:nvSpPr>
            <p:spPr bwMode="auto">
              <a:xfrm>
                <a:off x="6738144"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4"/>
              </a:solidFill>
              <a:ln>
                <a:noFill/>
              </a:ln>
            </p:spPr>
            <p:txBody>
              <a:bodyPr anchor="ctr"/>
              <a:lstStyle/>
              <a:p>
                <a:pPr algn="ctr"/>
                <a:endParaRPr>
                  <a:cs typeface="+mn-ea"/>
                  <a:sym typeface="+mn-lt"/>
                </a:endParaRPr>
              </a:p>
            </p:txBody>
          </p:sp>
          <p:sp>
            <p:nvSpPr>
              <p:cNvPr id="57" name="Freeform: Shape 6"/>
              <p:cNvSpPr>
                <a:spLocks/>
              </p:cNvSpPr>
              <p:nvPr/>
            </p:nvSpPr>
            <p:spPr bwMode="auto">
              <a:xfrm>
                <a:off x="7662069"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4">
                  <a:lumMod val="75000"/>
                </a:schemeClr>
              </a:solidFill>
              <a:ln>
                <a:noFill/>
              </a:ln>
            </p:spPr>
            <p:txBody>
              <a:bodyPr anchor="ctr"/>
              <a:lstStyle/>
              <a:p>
                <a:pPr algn="ctr"/>
                <a:endParaRPr>
                  <a:cs typeface="+mn-ea"/>
                  <a:sym typeface="+mn-lt"/>
                </a:endParaRPr>
              </a:p>
            </p:txBody>
          </p:sp>
          <p:grpSp>
            <p:nvGrpSpPr>
              <p:cNvPr id="58" name="Group 7"/>
              <p:cNvGrpSpPr/>
              <p:nvPr/>
            </p:nvGrpSpPr>
            <p:grpSpPr>
              <a:xfrm>
                <a:off x="7014369" y="3958064"/>
                <a:ext cx="1296987" cy="1885951"/>
                <a:chOff x="4360863" y="3244850"/>
                <a:chExt cx="1296987" cy="1885951"/>
              </a:xfrm>
              <a:solidFill>
                <a:srgbClr val="FFFFFF">
                  <a:alpha val="10000"/>
                </a:srgbClr>
              </a:solidFill>
            </p:grpSpPr>
            <p:sp>
              <p:nvSpPr>
                <p:cNvPr id="59" name="Freeform: Shape 8"/>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0" name="Freeform: Shape 9"/>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1" name="Freeform: Shape 10"/>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2" name="Freeform: Shape 11"/>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3" name="Freeform: Shape 12"/>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64" name="Freeform: Shape 13"/>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7" name="Group 14"/>
            <p:cNvGrpSpPr/>
            <p:nvPr/>
          </p:nvGrpSpPr>
          <p:grpSpPr>
            <a:xfrm>
              <a:off x="5828641" y="1451619"/>
              <a:ext cx="1848954" cy="5510292"/>
              <a:chOff x="5171283" y="3465939"/>
              <a:chExt cx="1849437" cy="5510292"/>
            </a:xfrm>
          </p:grpSpPr>
          <p:sp>
            <p:nvSpPr>
              <p:cNvPr id="45" name="Freeform: Shape 15"/>
              <p:cNvSpPr>
                <a:spLocks/>
              </p:cNvSpPr>
              <p:nvPr/>
            </p:nvSpPr>
            <p:spPr bwMode="auto">
              <a:xfrm>
                <a:off x="6024564" y="6007527"/>
                <a:ext cx="141288" cy="2968704"/>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3">
                  <a:lumMod val="75000"/>
                </a:schemeClr>
              </a:solidFill>
              <a:ln>
                <a:noFill/>
              </a:ln>
            </p:spPr>
            <p:txBody>
              <a:bodyPr anchor="ctr"/>
              <a:lstStyle/>
              <a:p>
                <a:pPr algn="ctr"/>
                <a:endParaRPr>
                  <a:cs typeface="+mn-ea"/>
                  <a:sym typeface="+mn-lt"/>
                </a:endParaRPr>
              </a:p>
            </p:txBody>
          </p:sp>
          <p:sp>
            <p:nvSpPr>
              <p:cNvPr id="46" name="Freeform: Shape 16"/>
              <p:cNvSpPr>
                <a:spLocks/>
              </p:cNvSpPr>
              <p:nvPr/>
            </p:nvSpPr>
            <p:spPr bwMode="auto">
              <a:xfrm>
                <a:off x="5171283"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3"/>
              </a:solidFill>
              <a:ln>
                <a:noFill/>
              </a:ln>
            </p:spPr>
            <p:txBody>
              <a:bodyPr anchor="ctr"/>
              <a:lstStyle/>
              <a:p>
                <a:pPr algn="ctr"/>
                <a:endParaRPr>
                  <a:cs typeface="+mn-ea"/>
                  <a:sym typeface="+mn-lt"/>
                </a:endParaRPr>
              </a:p>
            </p:txBody>
          </p:sp>
          <p:sp>
            <p:nvSpPr>
              <p:cNvPr id="47" name="Freeform: Shape 17"/>
              <p:cNvSpPr>
                <a:spLocks/>
              </p:cNvSpPr>
              <p:nvPr/>
            </p:nvSpPr>
            <p:spPr bwMode="auto">
              <a:xfrm>
                <a:off x="6095208"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3">
                  <a:lumMod val="75000"/>
                </a:schemeClr>
              </a:solidFill>
              <a:ln>
                <a:noFill/>
              </a:ln>
            </p:spPr>
            <p:txBody>
              <a:bodyPr anchor="ctr"/>
              <a:lstStyle/>
              <a:p>
                <a:pPr algn="ctr"/>
                <a:endParaRPr>
                  <a:cs typeface="+mn-ea"/>
                  <a:sym typeface="+mn-lt"/>
                </a:endParaRPr>
              </a:p>
            </p:txBody>
          </p:sp>
          <p:grpSp>
            <p:nvGrpSpPr>
              <p:cNvPr id="48" name="Group 18"/>
              <p:cNvGrpSpPr/>
              <p:nvPr/>
            </p:nvGrpSpPr>
            <p:grpSpPr>
              <a:xfrm>
                <a:off x="5447508" y="3958064"/>
                <a:ext cx="1296987" cy="1885951"/>
                <a:chOff x="4360863" y="3244850"/>
                <a:chExt cx="1296987" cy="1885951"/>
              </a:xfrm>
              <a:solidFill>
                <a:srgbClr val="FFFFFF">
                  <a:alpha val="10000"/>
                </a:srgbClr>
              </a:solidFill>
            </p:grpSpPr>
            <p:sp>
              <p:nvSpPr>
                <p:cNvPr id="49" name="Freeform: Shape 19"/>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0" name="Freeform: Shape 20"/>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1" name="Freeform: Shape 21"/>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2" name="Freeform: Shape 22"/>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3" name="Freeform: Shape 23"/>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54" name="Freeform: Shape 24"/>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8" name="Group 25"/>
            <p:cNvGrpSpPr/>
            <p:nvPr/>
          </p:nvGrpSpPr>
          <p:grpSpPr>
            <a:xfrm>
              <a:off x="3651953" y="1451619"/>
              <a:ext cx="1848956" cy="5625746"/>
              <a:chOff x="3602834" y="3465939"/>
              <a:chExt cx="1849437" cy="5625746"/>
            </a:xfrm>
          </p:grpSpPr>
          <p:sp>
            <p:nvSpPr>
              <p:cNvPr id="35" name="Freeform: Shape 26"/>
              <p:cNvSpPr>
                <a:spLocks/>
              </p:cNvSpPr>
              <p:nvPr/>
            </p:nvSpPr>
            <p:spPr bwMode="auto">
              <a:xfrm>
                <a:off x="4526759"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2">
                  <a:lumMod val="75000"/>
                </a:schemeClr>
              </a:solidFill>
              <a:ln>
                <a:noFill/>
              </a:ln>
            </p:spPr>
            <p:txBody>
              <a:bodyPr anchor="ctr"/>
              <a:lstStyle/>
              <a:p>
                <a:pPr algn="ctr"/>
                <a:endParaRPr>
                  <a:cs typeface="+mn-ea"/>
                  <a:sym typeface="+mn-lt"/>
                </a:endParaRPr>
              </a:p>
            </p:txBody>
          </p:sp>
          <p:sp>
            <p:nvSpPr>
              <p:cNvPr id="36" name="Freeform: Shape 27"/>
              <p:cNvSpPr>
                <a:spLocks/>
              </p:cNvSpPr>
              <p:nvPr/>
            </p:nvSpPr>
            <p:spPr bwMode="auto">
              <a:xfrm>
                <a:off x="4456115" y="6007527"/>
                <a:ext cx="141288" cy="3084158"/>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2">
                  <a:lumMod val="75000"/>
                </a:schemeClr>
              </a:solidFill>
              <a:ln>
                <a:noFill/>
              </a:ln>
            </p:spPr>
            <p:txBody>
              <a:bodyPr anchor="ctr"/>
              <a:lstStyle/>
              <a:p>
                <a:pPr algn="ctr"/>
                <a:endParaRPr>
                  <a:cs typeface="+mn-ea"/>
                  <a:sym typeface="+mn-lt"/>
                </a:endParaRPr>
              </a:p>
            </p:txBody>
          </p:sp>
          <p:sp>
            <p:nvSpPr>
              <p:cNvPr id="37" name="Freeform: Shape 28"/>
              <p:cNvSpPr>
                <a:spLocks/>
              </p:cNvSpPr>
              <p:nvPr/>
            </p:nvSpPr>
            <p:spPr bwMode="auto">
              <a:xfrm>
                <a:off x="3602834"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2"/>
              </a:solidFill>
              <a:ln>
                <a:noFill/>
              </a:ln>
            </p:spPr>
            <p:txBody>
              <a:bodyPr anchor="ctr"/>
              <a:lstStyle/>
              <a:p>
                <a:pPr algn="ctr"/>
                <a:endParaRPr>
                  <a:cs typeface="+mn-ea"/>
                  <a:sym typeface="+mn-lt"/>
                </a:endParaRPr>
              </a:p>
            </p:txBody>
          </p:sp>
          <p:grpSp>
            <p:nvGrpSpPr>
              <p:cNvPr id="38" name="Group 29"/>
              <p:cNvGrpSpPr/>
              <p:nvPr/>
            </p:nvGrpSpPr>
            <p:grpSpPr>
              <a:xfrm>
                <a:off x="3879059" y="3958064"/>
                <a:ext cx="1296987" cy="1885951"/>
                <a:chOff x="4360863" y="3244850"/>
                <a:chExt cx="1296987" cy="1885951"/>
              </a:xfrm>
              <a:solidFill>
                <a:srgbClr val="FFFFFF">
                  <a:alpha val="10000"/>
                </a:srgbClr>
              </a:solidFill>
            </p:grpSpPr>
            <p:sp>
              <p:nvSpPr>
                <p:cNvPr id="39" name="Freeform: Shape 30"/>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0" name="Freeform: Shape 31"/>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1" name="Freeform: Shape 32"/>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2" name="Freeform: Shape 33"/>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3" name="Freeform: Shape 34"/>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44" name="Freeform: Shape 35"/>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grpSp>
          <p:nvGrpSpPr>
            <p:cNvPr id="12" name="Group 36"/>
            <p:cNvGrpSpPr/>
            <p:nvPr/>
          </p:nvGrpSpPr>
          <p:grpSpPr>
            <a:xfrm>
              <a:off x="1441123" y="1451620"/>
              <a:ext cx="1848954" cy="5568019"/>
              <a:chOff x="2031209" y="3465939"/>
              <a:chExt cx="1849437" cy="5568019"/>
            </a:xfrm>
          </p:grpSpPr>
          <p:sp>
            <p:nvSpPr>
              <p:cNvPr id="25" name="Freeform: Shape 37"/>
              <p:cNvSpPr>
                <a:spLocks/>
              </p:cNvSpPr>
              <p:nvPr/>
            </p:nvSpPr>
            <p:spPr bwMode="auto">
              <a:xfrm>
                <a:off x="2884490" y="6007527"/>
                <a:ext cx="141288" cy="3026431"/>
              </a:xfrm>
              <a:custGeom>
                <a:avLst/>
                <a:gdLst>
                  <a:gd name="T0" fmla="*/ 0 w 35"/>
                  <a:gd name="T1" fmla="*/ 65 h 83"/>
                  <a:gd name="T2" fmla="*/ 17 w 35"/>
                  <a:gd name="T3" fmla="*/ 83 h 83"/>
                  <a:gd name="T4" fmla="*/ 35 w 35"/>
                  <a:gd name="T5" fmla="*/ 65 h 83"/>
                  <a:gd name="T6" fmla="*/ 35 w 35"/>
                  <a:gd name="T7" fmla="*/ 0 h 83"/>
                  <a:gd name="T8" fmla="*/ 0 w 35"/>
                  <a:gd name="T9" fmla="*/ 0 h 83"/>
                  <a:gd name="T10" fmla="*/ 0 w 35"/>
                  <a:gd name="T11" fmla="*/ 65 h 83"/>
                </a:gdLst>
                <a:ahLst/>
                <a:cxnLst>
                  <a:cxn ang="0">
                    <a:pos x="T0" y="T1"/>
                  </a:cxn>
                  <a:cxn ang="0">
                    <a:pos x="T2" y="T3"/>
                  </a:cxn>
                  <a:cxn ang="0">
                    <a:pos x="T4" y="T5"/>
                  </a:cxn>
                  <a:cxn ang="0">
                    <a:pos x="T6" y="T7"/>
                  </a:cxn>
                  <a:cxn ang="0">
                    <a:pos x="T8" y="T9"/>
                  </a:cxn>
                  <a:cxn ang="0">
                    <a:pos x="T10" y="T11"/>
                  </a:cxn>
                </a:cxnLst>
                <a:rect l="0" t="0" r="r" b="b"/>
                <a:pathLst>
                  <a:path w="35" h="83">
                    <a:moveTo>
                      <a:pt x="0" y="65"/>
                    </a:moveTo>
                    <a:cubicBezTo>
                      <a:pt x="0" y="75"/>
                      <a:pt x="7" y="83"/>
                      <a:pt x="17" y="83"/>
                    </a:cubicBezTo>
                    <a:cubicBezTo>
                      <a:pt x="27" y="83"/>
                      <a:pt x="35" y="75"/>
                      <a:pt x="35" y="65"/>
                    </a:cubicBezTo>
                    <a:cubicBezTo>
                      <a:pt x="35" y="0"/>
                      <a:pt x="35" y="0"/>
                      <a:pt x="35" y="0"/>
                    </a:cubicBezTo>
                    <a:cubicBezTo>
                      <a:pt x="0" y="0"/>
                      <a:pt x="0" y="0"/>
                      <a:pt x="0" y="0"/>
                    </a:cubicBezTo>
                    <a:lnTo>
                      <a:pt x="0" y="65"/>
                    </a:lnTo>
                    <a:close/>
                  </a:path>
                </a:pathLst>
              </a:custGeom>
              <a:solidFill>
                <a:schemeClr val="accent1">
                  <a:lumMod val="75000"/>
                </a:schemeClr>
              </a:solidFill>
              <a:ln>
                <a:noFill/>
              </a:ln>
            </p:spPr>
            <p:txBody>
              <a:bodyPr anchor="ctr"/>
              <a:lstStyle/>
              <a:p>
                <a:pPr algn="ctr"/>
                <a:endParaRPr>
                  <a:cs typeface="+mn-ea"/>
                  <a:sym typeface="+mn-lt"/>
                </a:endParaRPr>
              </a:p>
            </p:txBody>
          </p:sp>
          <p:sp>
            <p:nvSpPr>
              <p:cNvPr id="26" name="Freeform: Shape 38"/>
              <p:cNvSpPr>
                <a:spLocks/>
              </p:cNvSpPr>
              <p:nvPr/>
            </p:nvSpPr>
            <p:spPr bwMode="auto">
              <a:xfrm>
                <a:off x="2031209" y="3465939"/>
                <a:ext cx="923925" cy="2566988"/>
              </a:xfrm>
              <a:custGeom>
                <a:avLst/>
                <a:gdLst>
                  <a:gd name="T0" fmla="*/ 0 w 245"/>
                  <a:gd name="T1" fmla="*/ 429 h 682"/>
                  <a:gd name="T2" fmla="*/ 245 w 245"/>
                  <a:gd name="T3" fmla="*/ 682 h 682"/>
                  <a:gd name="T4" fmla="*/ 245 w 245"/>
                  <a:gd name="T5" fmla="*/ 0 h 682"/>
                  <a:gd name="T6" fmla="*/ 0 w 245"/>
                  <a:gd name="T7" fmla="*/ 429 h 682"/>
                </a:gdLst>
                <a:ahLst/>
                <a:cxnLst>
                  <a:cxn ang="0">
                    <a:pos x="T0" y="T1"/>
                  </a:cxn>
                  <a:cxn ang="0">
                    <a:pos x="T2" y="T3"/>
                  </a:cxn>
                  <a:cxn ang="0">
                    <a:pos x="T4" y="T5"/>
                  </a:cxn>
                  <a:cxn ang="0">
                    <a:pos x="T6" y="T7"/>
                  </a:cxn>
                </a:cxnLst>
                <a:rect l="0" t="0" r="r" b="b"/>
                <a:pathLst>
                  <a:path w="245" h="682">
                    <a:moveTo>
                      <a:pt x="0" y="429"/>
                    </a:moveTo>
                    <a:cubicBezTo>
                      <a:pt x="0" y="617"/>
                      <a:pt x="165" y="682"/>
                      <a:pt x="245" y="682"/>
                    </a:cubicBezTo>
                    <a:cubicBezTo>
                      <a:pt x="245" y="0"/>
                      <a:pt x="245" y="0"/>
                      <a:pt x="245" y="0"/>
                    </a:cubicBezTo>
                    <a:cubicBezTo>
                      <a:pt x="245" y="0"/>
                      <a:pt x="0" y="241"/>
                      <a:pt x="0" y="429"/>
                    </a:cubicBezTo>
                    <a:close/>
                  </a:path>
                </a:pathLst>
              </a:custGeom>
              <a:solidFill>
                <a:schemeClr val="accent1"/>
              </a:solidFill>
              <a:ln>
                <a:noFill/>
              </a:ln>
            </p:spPr>
            <p:txBody>
              <a:bodyPr anchor="ctr"/>
              <a:lstStyle/>
              <a:p>
                <a:pPr algn="ctr"/>
                <a:endParaRPr>
                  <a:cs typeface="+mn-ea"/>
                  <a:sym typeface="+mn-lt"/>
                </a:endParaRPr>
              </a:p>
            </p:txBody>
          </p:sp>
          <p:sp>
            <p:nvSpPr>
              <p:cNvPr id="27" name="Freeform: Shape 39"/>
              <p:cNvSpPr>
                <a:spLocks/>
              </p:cNvSpPr>
              <p:nvPr/>
            </p:nvSpPr>
            <p:spPr bwMode="auto">
              <a:xfrm>
                <a:off x="2955134" y="3465939"/>
                <a:ext cx="925512" cy="2566988"/>
              </a:xfrm>
              <a:custGeom>
                <a:avLst/>
                <a:gdLst>
                  <a:gd name="T0" fmla="*/ 0 w 245"/>
                  <a:gd name="T1" fmla="*/ 0 h 682"/>
                  <a:gd name="T2" fmla="*/ 0 w 245"/>
                  <a:gd name="T3" fmla="*/ 682 h 682"/>
                  <a:gd name="T4" fmla="*/ 245 w 245"/>
                  <a:gd name="T5" fmla="*/ 429 h 682"/>
                  <a:gd name="T6" fmla="*/ 0 w 245"/>
                  <a:gd name="T7" fmla="*/ 0 h 682"/>
                </a:gdLst>
                <a:ahLst/>
                <a:cxnLst>
                  <a:cxn ang="0">
                    <a:pos x="T0" y="T1"/>
                  </a:cxn>
                  <a:cxn ang="0">
                    <a:pos x="T2" y="T3"/>
                  </a:cxn>
                  <a:cxn ang="0">
                    <a:pos x="T4" y="T5"/>
                  </a:cxn>
                  <a:cxn ang="0">
                    <a:pos x="T6" y="T7"/>
                  </a:cxn>
                </a:cxnLst>
                <a:rect l="0" t="0" r="r" b="b"/>
                <a:pathLst>
                  <a:path w="245" h="682">
                    <a:moveTo>
                      <a:pt x="0" y="0"/>
                    </a:moveTo>
                    <a:cubicBezTo>
                      <a:pt x="0" y="682"/>
                      <a:pt x="0" y="682"/>
                      <a:pt x="0" y="682"/>
                    </a:cubicBezTo>
                    <a:cubicBezTo>
                      <a:pt x="80" y="682"/>
                      <a:pt x="245" y="617"/>
                      <a:pt x="245" y="429"/>
                    </a:cubicBezTo>
                    <a:cubicBezTo>
                      <a:pt x="245" y="241"/>
                      <a:pt x="0" y="0"/>
                      <a:pt x="0" y="0"/>
                    </a:cubicBezTo>
                    <a:close/>
                  </a:path>
                </a:pathLst>
              </a:custGeom>
              <a:solidFill>
                <a:schemeClr val="accent1">
                  <a:lumMod val="75000"/>
                </a:schemeClr>
              </a:solidFill>
              <a:ln>
                <a:noFill/>
              </a:ln>
            </p:spPr>
            <p:txBody>
              <a:bodyPr anchor="ctr"/>
              <a:lstStyle/>
              <a:p>
                <a:pPr algn="ctr"/>
                <a:endParaRPr>
                  <a:cs typeface="+mn-ea"/>
                  <a:sym typeface="+mn-lt"/>
                </a:endParaRPr>
              </a:p>
            </p:txBody>
          </p:sp>
          <p:grpSp>
            <p:nvGrpSpPr>
              <p:cNvPr id="28" name="Group 40"/>
              <p:cNvGrpSpPr/>
              <p:nvPr/>
            </p:nvGrpSpPr>
            <p:grpSpPr>
              <a:xfrm>
                <a:off x="2307434" y="3958064"/>
                <a:ext cx="1296987" cy="1885951"/>
                <a:chOff x="4360863" y="3244850"/>
                <a:chExt cx="1296987" cy="1885951"/>
              </a:xfrm>
              <a:solidFill>
                <a:srgbClr val="FFFFFF">
                  <a:alpha val="10000"/>
                </a:srgbClr>
              </a:solidFill>
            </p:grpSpPr>
            <p:sp>
              <p:nvSpPr>
                <p:cNvPr id="29" name="Freeform: Shape 41"/>
                <p:cNvSpPr>
                  <a:spLocks/>
                </p:cNvSpPr>
                <p:nvPr/>
              </p:nvSpPr>
              <p:spPr bwMode="auto">
                <a:xfrm>
                  <a:off x="4492625" y="4818063"/>
                  <a:ext cx="1033462" cy="312738"/>
                </a:xfrm>
                <a:custGeom>
                  <a:avLst/>
                  <a:gdLst>
                    <a:gd name="T0" fmla="*/ 639 w 651"/>
                    <a:gd name="T1" fmla="*/ 0 h 197"/>
                    <a:gd name="T2" fmla="*/ 325 w 651"/>
                    <a:gd name="T3" fmla="*/ 166 h 197"/>
                    <a:gd name="T4" fmla="*/ 12 w 651"/>
                    <a:gd name="T5" fmla="*/ 0 h 197"/>
                    <a:gd name="T6" fmla="*/ 0 w 651"/>
                    <a:gd name="T7" fmla="*/ 24 h 197"/>
                    <a:gd name="T8" fmla="*/ 325 w 651"/>
                    <a:gd name="T9" fmla="*/ 195 h 197"/>
                    <a:gd name="T10" fmla="*/ 325 w 651"/>
                    <a:gd name="T11" fmla="*/ 197 h 197"/>
                    <a:gd name="T12" fmla="*/ 325 w 651"/>
                    <a:gd name="T13" fmla="*/ 197 h 197"/>
                    <a:gd name="T14" fmla="*/ 325 w 651"/>
                    <a:gd name="T15" fmla="*/ 197 h 197"/>
                    <a:gd name="T16" fmla="*/ 325 w 651"/>
                    <a:gd name="T17" fmla="*/ 195 h 197"/>
                    <a:gd name="T18" fmla="*/ 651 w 651"/>
                    <a:gd name="T19" fmla="*/ 24 h 197"/>
                    <a:gd name="T20" fmla="*/ 639 w 651"/>
                    <a:gd name="T21"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639" y="0"/>
                      </a:moveTo>
                      <a:lnTo>
                        <a:pt x="325" y="166"/>
                      </a:lnTo>
                      <a:lnTo>
                        <a:pt x="12" y="0"/>
                      </a:lnTo>
                      <a:lnTo>
                        <a:pt x="0" y="24"/>
                      </a:lnTo>
                      <a:lnTo>
                        <a:pt x="325" y="195"/>
                      </a:lnTo>
                      <a:lnTo>
                        <a:pt x="325" y="197"/>
                      </a:lnTo>
                      <a:lnTo>
                        <a:pt x="325" y="197"/>
                      </a:lnTo>
                      <a:lnTo>
                        <a:pt x="325" y="197"/>
                      </a:lnTo>
                      <a:lnTo>
                        <a:pt x="325" y="195"/>
                      </a:lnTo>
                      <a:lnTo>
                        <a:pt x="651" y="24"/>
                      </a:lnTo>
                      <a:lnTo>
                        <a:pt x="639" y="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0" name="Freeform: Shape 42"/>
                <p:cNvSpPr>
                  <a:spLocks/>
                </p:cNvSpPr>
                <p:nvPr/>
              </p:nvSpPr>
              <p:spPr bwMode="auto">
                <a:xfrm>
                  <a:off x="4360863" y="4452938"/>
                  <a:ext cx="1296987" cy="381000"/>
                </a:xfrm>
                <a:custGeom>
                  <a:avLst/>
                  <a:gdLst>
                    <a:gd name="T0" fmla="*/ 408 w 817"/>
                    <a:gd name="T1" fmla="*/ 211 h 240"/>
                    <a:gd name="T2" fmla="*/ 12 w 817"/>
                    <a:gd name="T3" fmla="*/ 0 h 240"/>
                    <a:gd name="T4" fmla="*/ 0 w 817"/>
                    <a:gd name="T5" fmla="*/ 24 h 240"/>
                    <a:gd name="T6" fmla="*/ 408 w 817"/>
                    <a:gd name="T7" fmla="*/ 240 h 240"/>
                    <a:gd name="T8" fmla="*/ 408 w 817"/>
                    <a:gd name="T9" fmla="*/ 240 h 240"/>
                    <a:gd name="T10" fmla="*/ 408 w 817"/>
                    <a:gd name="T11" fmla="*/ 240 h 240"/>
                    <a:gd name="T12" fmla="*/ 408 w 817"/>
                    <a:gd name="T13" fmla="*/ 240 h 240"/>
                    <a:gd name="T14" fmla="*/ 408 w 817"/>
                    <a:gd name="T15" fmla="*/ 240 h 240"/>
                    <a:gd name="T16" fmla="*/ 817 w 817"/>
                    <a:gd name="T17" fmla="*/ 24 h 240"/>
                    <a:gd name="T18" fmla="*/ 805 w 817"/>
                    <a:gd name="T19" fmla="*/ 0 h 240"/>
                    <a:gd name="T20" fmla="*/ 408 w 817"/>
                    <a:gd name="T21" fmla="*/ 21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11"/>
                      </a:moveTo>
                      <a:lnTo>
                        <a:pt x="12" y="0"/>
                      </a:lnTo>
                      <a:lnTo>
                        <a:pt x="0" y="24"/>
                      </a:lnTo>
                      <a:lnTo>
                        <a:pt x="408" y="240"/>
                      </a:lnTo>
                      <a:lnTo>
                        <a:pt x="408" y="240"/>
                      </a:lnTo>
                      <a:lnTo>
                        <a:pt x="408" y="240"/>
                      </a:lnTo>
                      <a:lnTo>
                        <a:pt x="408" y="240"/>
                      </a:lnTo>
                      <a:lnTo>
                        <a:pt x="408" y="240"/>
                      </a:lnTo>
                      <a:lnTo>
                        <a:pt x="817" y="24"/>
                      </a:lnTo>
                      <a:lnTo>
                        <a:pt x="805" y="0"/>
                      </a:lnTo>
                      <a:lnTo>
                        <a:pt x="408" y="211"/>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1" name="Freeform: Shape 43"/>
                <p:cNvSpPr>
                  <a:spLocks/>
                </p:cNvSpPr>
                <p:nvPr/>
              </p:nvSpPr>
              <p:spPr bwMode="auto">
                <a:xfrm>
                  <a:off x="4360863" y="4125913"/>
                  <a:ext cx="1296987" cy="381000"/>
                </a:xfrm>
                <a:custGeom>
                  <a:avLst/>
                  <a:gdLst>
                    <a:gd name="T0" fmla="*/ 408 w 817"/>
                    <a:gd name="T1" fmla="*/ 240 h 240"/>
                    <a:gd name="T2" fmla="*/ 408 w 817"/>
                    <a:gd name="T3" fmla="*/ 240 h 240"/>
                    <a:gd name="T4" fmla="*/ 408 w 817"/>
                    <a:gd name="T5" fmla="*/ 240 h 240"/>
                    <a:gd name="T6" fmla="*/ 408 w 817"/>
                    <a:gd name="T7" fmla="*/ 237 h 240"/>
                    <a:gd name="T8" fmla="*/ 817 w 817"/>
                    <a:gd name="T9" fmla="*/ 21 h 240"/>
                    <a:gd name="T10" fmla="*/ 805 w 817"/>
                    <a:gd name="T11" fmla="*/ 0 h 240"/>
                    <a:gd name="T12" fmla="*/ 408 w 817"/>
                    <a:gd name="T13" fmla="*/ 209 h 240"/>
                    <a:gd name="T14" fmla="*/ 12 w 817"/>
                    <a:gd name="T15" fmla="*/ 0 h 240"/>
                    <a:gd name="T16" fmla="*/ 0 w 817"/>
                    <a:gd name="T17" fmla="*/ 21 h 240"/>
                    <a:gd name="T18" fmla="*/ 408 w 817"/>
                    <a:gd name="T19" fmla="*/ 237 h 240"/>
                    <a:gd name="T20" fmla="*/ 408 w 817"/>
                    <a:gd name="T21"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7" h="240">
                      <a:moveTo>
                        <a:pt x="408" y="240"/>
                      </a:moveTo>
                      <a:lnTo>
                        <a:pt x="408" y="240"/>
                      </a:lnTo>
                      <a:lnTo>
                        <a:pt x="408" y="240"/>
                      </a:lnTo>
                      <a:lnTo>
                        <a:pt x="408" y="237"/>
                      </a:lnTo>
                      <a:lnTo>
                        <a:pt x="817" y="21"/>
                      </a:lnTo>
                      <a:lnTo>
                        <a:pt x="805" y="0"/>
                      </a:lnTo>
                      <a:lnTo>
                        <a:pt x="408" y="209"/>
                      </a:lnTo>
                      <a:lnTo>
                        <a:pt x="12" y="0"/>
                      </a:lnTo>
                      <a:lnTo>
                        <a:pt x="0" y="21"/>
                      </a:lnTo>
                      <a:lnTo>
                        <a:pt x="408" y="237"/>
                      </a:lnTo>
                      <a:lnTo>
                        <a:pt x="408" y="240"/>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2" name="Freeform: Shape 44"/>
                <p:cNvSpPr>
                  <a:spLocks/>
                </p:cNvSpPr>
                <p:nvPr/>
              </p:nvSpPr>
              <p:spPr bwMode="auto">
                <a:xfrm>
                  <a:off x="4492625" y="3829050"/>
                  <a:ext cx="1033462" cy="312738"/>
                </a:xfrm>
                <a:custGeom>
                  <a:avLst/>
                  <a:gdLst>
                    <a:gd name="T0" fmla="*/ 325 w 651"/>
                    <a:gd name="T1" fmla="*/ 197 h 197"/>
                    <a:gd name="T2" fmla="*/ 325 w 651"/>
                    <a:gd name="T3" fmla="*/ 197 h 197"/>
                    <a:gd name="T4" fmla="*/ 325 w 651"/>
                    <a:gd name="T5" fmla="*/ 197 h 197"/>
                    <a:gd name="T6" fmla="*/ 325 w 651"/>
                    <a:gd name="T7" fmla="*/ 197 h 197"/>
                    <a:gd name="T8" fmla="*/ 651 w 651"/>
                    <a:gd name="T9" fmla="*/ 24 h 197"/>
                    <a:gd name="T10" fmla="*/ 639 w 651"/>
                    <a:gd name="T11" fmla="*/ 0 h 197"/>
                    <a:gd name="T12" fmla="*/ 325 w 651"/>
                    <a:gd name="T13" fmla="*/ 166 h 197"/>
                    <a:gd name="T14" fmla="*/ 12 w 651"/>
                    <a:gd name="T15" fmla="*/ 0 h 197"/>
                    <a:gd name="T16" fmla="*/ 0 w 651"/>
                    <a:gd name="T17" fmla="*/ 24 h 197"/>
                    <a:gd name="T18" fmla="*/ 325 w 651"/>
                    <a:gd name="T19" fmla="*/ 197 h 197"/>
                    <a:gd name="T20" fmla="*/ 325 w 651"/>
                    <a:gd name="T21"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1" h="197">
                      <a:moveTo>
                        <a:pt x="325" y="197"/>
                      </a:moveTo>
                      <a:lnTo>
                        <a:pt x="325" y="197"/>
                      </a:lnTo>
                      <a:lnTo>
                        <a:pt x="325" y="197"/>
                      </a:lnTo>
                      <a:lnTo>
                        <a:pt x="325" y="197"/>
                      </a:lnTo>
                      <a:lnTo>
                        <a:pt x="651" y="24"/>
                      </a:lnTo>
                      <a:lnTo>
                        <a:pt x="639" y="0"/>
                      </a:lnTo>
                      <a:lnTo>
                        <a:pt x="325" y="166"/>
                      </a:lnTo>
                      <a:lnTo>
                        <a:pt x="12" y="0"/>
                      </a:lnTo>
                      <a:lnTo>
                        <a:pt x="0" y="24"/>
                      </a:lnTo>
                      <a:lnTo>
                        <a:pt x="325" y="197"/>
                      </a:lnTo>
                      <a:lnTo>
                        <a:pt x="325" y="197"/>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3" name="Freeform: Shape 45"/>
                <p:cNvSpPr>
                  <a:spLocks/>
                </p:cNvSpPr>
                <p:nvPr/>
              </p:nvSpPr>
              <p:spPr bwMode="auto">
                <a:xfrm>
                  <a:off x="4684713" y="3549650"/>
                  <a:ext cx="649287" cy="211138"/>
                </a:xfrm>
                <a:custGeom>
                  <a:avLst/>
                  <a:gdLst>
                    <a:gd name="T0" fmla="*/ 204 w 409"/>
                    <a:gd name="T1" fmla="*/ 133 h 133"/>
                    <a:gd name="T2" fmla="*/ 204 w 409"/>
                    <a:gd name="T3" fmla="*/ 133 h 133"/>
                    <a:gd name="T4" fmla="*/ 204 w 409"/>
                    <a:gd name="T5" fmla="*/ 133 h 133"/>
                    <a:gd name="T6" fmla="*/ 204 w 409"/>
                    <a:gd name="T7" fmla="*/ 131 h 133"/>
                    <a:gd name="T8" fmla="*/ 409 w 409"/>
                    <a:gd name="T9" fmla="*/ 24 h 133"/>
                    <a:gd name="T10" fmla="*/ 397 w 409"/>
                    <a:gd name="T11" fmla="*/ 0 h 133"/>
                    <a:gd name="T12" fmla="*/ 204 w 409"/>
                    <a:gd name="T13" fmla="*/ 102 h 133"/>
                    <a:gd name="T14" fmla="*/ 12 w 409"/>
                    <a:gd name="T15" fmla="*/ 0 h 133"/>
                    <a:gd name="T16" fmla="*/ 0 w 409"/>
                    <a:gd name="T17" fmla="*/ 24 h 133"/>
                    <a:gd name="T18" fmla="*/ 204 w 409"/>
                    <a:gd name="T19" fmla="*/ 131 h 133"/>
                    <a:gd name="T20" fmla="*/ 204 w 409"/>
                    <a:gd name="T21"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9" h="133">
                      <a:moveTo>
                        <a:pt x="204" y="133"/>
                      </a:moveTo>
                      <a:lnTo>
                        <a:pt x="204" y="133"/>
                      </a:lnTo>
                      <a:lnTo>
                        <a:pt x="204" y="133"/>
                      </a:lnTo>
                      <a:lnTo>
                        <a:pt x="204" y="131"/>
                      </a:lnTo>
                      <a:lnTo>
                        <a:pt x="409" y="24"/>
                      </a:lnTo>
                      <a:lnTo>
                        <a:pt x="397" y="0"/>
                      </a:lnTo>
                      <a:lnTo>
                        <a:pt x="204" y="102"/>
                      </a:lnTo>
                      <a:lnTo>
                        <a:pt x="12" y="0"/>
                      </a:lnTo>
                      <a:lnTo>
                        <a:pt x="0" y="24"/>
                      </a:lnTo>
                      <a:lnTo>
                        <a:pt x="204" y="131"/>
                      </a:lnTo>
                      <a:lnTo>
                        <a:pt x="204" y="133"/>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34" name="Freeform: Shape 46"/>
                <p:cNvSpPr>
                  <a:spLocks/>
                </p:cNvSpPr>
                <p:nvPr/>
              </p:nvSpPr>
              <p:spPr bwMode="auto">
                <a:xfrm>
                  <a:off x="4772025" y="3244850"/>
                  <a:ext cx="474662" cy="161925"/>
                </a:xfrm>
                <a:custGeom>
                  <a:avLst/>
                  <a:gdLst>
                    <a:gd name="T0" fmla="*/ 149 w 299"/>
                    <a:gd name="T1" fmla="*/ 102 h 102"/>
                    <a:gd name="T2" fmla="*/ 299 w 299"/>
                    <a:gd name="T3" fmla="*/ 24 h 102"/>
                    <a:gd name="T4" fmla="*/ 285 w 299"/>
                    <a:gd name="T5" fmla="*/ 0 h 102"/>
                    <a:gd name="T6" fmla="*/ 152 w 299"/>
                    <a:gd name="T7" fmla="*/ 71 h 102"/>
                    <a:gd name="T8" fmla="*/ 12 w 299"/>
                    <a:gd name="T9" fmla="*/ 3 h 102"/>
                    <a:gd name="T10" fmla="*/ 0 w 299"/>
                    <a:gd name="T11" fmla="*/ 26 h 102"/>
                    <a:gd name="T12" fmla="*/ 147 w 299"/>
                    <a:gd name="T13" fmla="*/ 97 h 102"/>
                    <a:gd name="T14" fmla="*/ 149 w 299"/>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02">
                      <a:moveTo>
                        <a:pt x="149" y="102"/>
                      </a:moveTo>
                      <a:lnTo>
                        <a:pt x="299" y="24"/>
                      </a:lnTo>
                      <a:lnTo>
                        <a:pt x="285" y="0"/>
                      </a:lnTo>
                      <a:lnTo>
                        <a:pt x="152" y="71"/>
                      </a:lnTo>
                      <a:lnTo>
                        <a:pt x="12" y="3"/>
                      </a:lnTo>
                      <a:lnTo>
                        <a:pt x="0" y="26"/>
                      </a:lnTo>
                      <a:lnTo>
                        <a:pt x="147" y="97"/>
                      </a:lnTo>
                      <a:lnTo>
                        <a:pt x="149" y="102"/>
                      </a:lnTo>
                      <a:close/>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grpSp>
        </p:grpSp>
        <p:sp>
          <p:nvSpPr>
            <p:cNvPr id="13" name="Freeform: Shape 48"/>
            <p:cNvSpPr>
              <a:spLocks/>
            </p:cNvSpPr>
            <p:nvPr/>
          </p:nvSpPr>
          <p:spPr bwMode="auto">
            <a:xfrm>
              <a:off x="2593304" y="4158287"/>
              <a:ext cx="1732392" cy="1623321"/>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1"/>
            </a:solidFill>
            <a:ln>
              <a:noFill/>
            </a:ln>
            <a:effectLst/>
          </p:spPr>
          <p:txBody>
            <a:bodyPr wrap="square" lIns="60959" tIns="720000" rIns="60959" bIns="288000"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点击此处更换文本编辑文字，点击此处更换文本</a:t>
              </a:r>
            </a:p>
          </p:txBody>
        </p:sp>
        <p:sp>
          <p:nvSpPr>
            <p:cNvPr id="15" name="Freeform: Shape 52"/>
            <p:cNvSpPr>
              <a:spLocks/>
            </p:cNvSpPr>
            <p:nvPr/>
          </p:nvSpPr>
          <p:spPr bwMode="auto">
            <a:xfrm>
              <a:off x="4788510" y="4156511"/>
              <a:ext cx="1732392" cy="1625097"/>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2"/>
            </a:solidFill>
            <a:ln>
              <a:noFill/>
            </a:ln>
            <a:effectLst/>
          </p:spPr>
          <p:txBody>
            <a:bodyPr wrap="square" lIns="60959" tIns="720000" rIns="60959" bIns="30479"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点击此处更换文本编辑文字，点击此处更换文本</a:t>
              </a:r>
            </a:p>
          </p:txBody>
        </p:sp>
        <p:sp>
          <p:nvSpPr>
            <p:cNvPr id="17" name="Freeform: Shape 56"/>
            <p:cNvSpPr>
              <a:spLocks/>
            </p:cNvSpPr>
            <p:nvPr/>
          </p:nvSpPr>
          <p:spPr bwMode="auto">
            <a:xfrm>
              <a:off x="6944579" y="4158288"/>
              <a:ext cx="1732392" cy="1623320"/>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3"/>
            </a:solidFill>
            <a:ln>
              <a:noFill/>
            </a:ln>
            <a:effectLst/>
          </p:spPr>
          <p:txBody>
            <a:bodyPr wrap="square" lIns="60959" tIns="720000" rIns="60959" bIns="30479"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点击此处更换文本编辑文字，点击此处更换文本</a:t>
              </a:r>
            </a:p>
          </p:txBody>
        </p:sp>
        <p:sp>
          <p:nvSpPr>
            <p:cNvPr id="19" name="Freeform: Shape 60"/>
            <p:cNvSpPr>
              <a:spLocks/>
            </p:cNvSpPr>
            <p:nvPr/>
          </p:nvSpPr>
          <p:spPr bwMode="auto">
            <a:xfrm>
              <a:off x="9062064" y="4158288"/>
              <a:ext cx="1732392" cy="1623388"/>
            </a:xfrm>
            <a:custGeom>
              <a:avLst/>
              <a:gdLst>
                <a:gd name="T0" fmla="*/ 4511 w 4512"/>
                <a:gd name="T1" fmla="*/ 0 h 4510"/>
                <a:gd name="T2" fmla="*/ 4511 w 4512"/>
                <a:gd name="T3" fmla="*/ 0 h 4510"/>
                <a:gd name="T4" fmla="*/ 4021 w 4512"/>
                <a:gd name="T5" fmla="*/ 0 h 4510"/>
                <a:gd name="T6" fmla="*/ 4021 w 4512"/>
                <a:gd name="T7" fmla="*/ 0 h 4510"/>
                <a:gd name="T8" fmla="*/ 851 w 4512"/>
                <a:gd name="T9" fmla="*/ 0 h 4510"/>
                <a:gd name="T10" fmla="*/ 799 w 4512"/>
                <a:gd name="T11" fmla="*/ 0 h 4510"/>
                <a:gd name="T12" fmla="*/ 774 w 4512"/>
                <a:gd name="T13" fmla="*/ 0 h 4510"/>
                <a:gd name="T14" fmla="*/ 774 w 4512"/>
                <a:gd name="T15" fmla="*/ 0 h 4510"/>
                <a:gd name="T16" fmla="*/ 0 w 4512"/>
                <a:gd name="T17" fmla="*/ 747 h 4510"/>
                <a:gd name="T18" fmla="*/ 0 w 4512"/>
                <a:gd name="T19" fmla="*/ 747 h 4510"/>
                <a:gd name="T20" fmla="*/ 0 w 4512"/>
                <a:gd name="T21" fmla="*/ 4509 h 4510"/>
                <a:gd name="T22" fmla="*/ 490 w 4512"/>
                <a:gd name="T23" fmla="*/ 4509 h 4510"/>
                <a:gd name="T24" fmla="*/ 490 w 4512"/>
                <a:gd name="T25" fmla="*/ 4509 h 4510"/>
                <a:gd name="T26" fmla="*/ 3660 w 4512"/>
                <a:gd name="T27" fmla="*/ 4509 h 4510"/>
                <a:gd name="T28" fmla="*/ 3738 w 4512"/>
                <a:gd name="T29" fmla="*/ 4509 h 4510"/>
                <a:gd name="T30" fmla="*/ 3789 w 4512"/>
                <a:gd name="T31" fmla="*/ 4509 h 4510"/>
                <a:gd name="T32" fmla="*/ 3789 w 4512"/>
                <a:gd name="T33" fmla="*/ 4509 h 4510"/>
                <a:gd name="T34" fmla="*/ 4511 w 4512"/>
                <a:gd name="T35" fmla="*/ 3788 h 4510"/>
                <a:gd name="T36" fmla="*/ 4511 w 4512"/>
                <a:gd name="T37" fmla="*/ 3788 h 4510"/>
                <a:gd name="T38" fmla="*/ 4511 w 4512"/>
                <a:gd name="T39" fmla="*/ 0 h 4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12" h="4510">
                  <a:moveTo>
                    <a:pt x="4511" y="0"/>
                  </a:moveTo>
                  <a:lnTo>
                    <a:pt x="4511" y="0"/>
                  </a:lnTo>
                  <a:cubicBezTo>
                    <a:pt x="4021" y="0"/>
                    <a:pt x="4021" y="0"/>
                    <a:pt x="4021" y="0"/>
                  </a:cubicBezTo>
                  <a:lnTo>
                    <a:pt x="4021" y="0"/>
                  </a:lnTo>
                  <a:cubicBezTo>
                    <a:pt x="851" y="0"/>
                    <a:pt x="851" y="0"/>
                    <a:pt x="851" y="0"/>
                  </a:cubicBezTo>
                  <a:cubicBezTo>
                    <a:pt x="825" y="0"/>
                    <a:pt x="825" y="0"/>
                    <a:pt x="799" y="0"/>
                  </a:cubicBezTo>
                  <a:cubicBezTo>
                    <a:pt x="774" y="0"/>
                    <a:pt x="774" y="0"/>
                    <a:pt x="774" y="0"/>
                  </a:cubicBezTo>
                  <a:lnTo>
                    <a:pt x="774" y="0"/>
                  </a:lnTo>
                  <a:cubicBezTo>
                    <a:pt x="361" y="26"/>
                    <a:pt x="52" y="361"/>
                    <a:pt x="0" y="747"/>
                  </a:cubicBezTo>
                  <a:lnTo>
                    <a:pt x="0" y="747"/>
                  </a:lnTo>
                  <a:cubicBezTo>
                    <a:pt x="0" y="4509"/>
                    <a:pt x="0" y="4509"/>
                    <a:pt x="0" y="4509"/>
                  </a:cubicBezTo>
                  <a:cubicBezTo>
                    <a:pt x="490" y="4509"/>
                    <a:pt x="490" y="4509"/>
                    <a:pt x="490" y="4509"/>
                  </a:cubicBezTo>
                  <a:lnTo>
                    <a:pt x="490" y="4509"/>
                  </a:lnTo>
                  <a:cubicBezTo>
                    <a:pt x="3660" y="4509"/>
                    <a:pt x="3660" y="4509"/>
                    <a:pt x="3660" y="4509"/>
                  </a:cubicBezTo>
                  <a:cubicBezTo>
                    <a:pt x="3686" y="4509"/>
                    <a:pt x="3712" y="4509"/>
                    <a:pt x="3738" y="4509"/>
                  </a:cubicBezTo>
                  <a:cubicBezTo>
                    <a:pt x="3789" y="4509"/>
                    <a:pt x="3789" y="4509"/>
                    <a:pt x="3789" y="4509"/>
                  </a:cubicBezTo>
                  <a:lnTo>
                    <a:pt x="3789" y="4509"/>
                  </a:lnTo>
                  <a:cubicBezTo>
                    <a:pt x="4150" y="4457"/>
                    <a:pt x="4460" y="4174"/>
                    <a:pt x="4511" y="3788"/>
                  </a:cubicBezTo>
                  <a:lnTo>
                    <a:pt x="4511" y="3788"/>
                  </a:lnTo>
                  <a:lnTo>
                    <a:pt x="4511" y="0"/>
                  </a:lnTo>
                </a:path>
              </a:pathLst>
            </a:custGeom>
            <a:solidFill>
              <a:schemeClr val="accent4"/>
            </a:solidFill>
            <a:ln>
              <a:noFill/>
            </a:ln>
            <a:effectLst/>
          </p:spPr>
          <p:txBody>
            <a:bodyPr wrap="square" lIns="60959" tIns="720000" rIns="60959" bIns="30479" anchor="t" anchorCtr="1">
              <a:noAutofit/>
            </a:bodyPr>
            <a:lstStyle/>
            <a:p>
              <a:pPr algn="ctr" defTabSz="914378">
                <a:lnSpc>
                  <a:spcPct val="120000"/>
                </a:lnSpc>
                <a:spcBef>
                  <a:spcPct val="0"/>
                </a:spcBef>
                <a:defRPr/>
              </a:pPr>
              <a:r>
                <a:rPr lang="zh-CN" altLang="en-US" sz="1400" dirty="0">
                  <a:solidFill>
                    <a:schemeClr val="bg1"/>
                  </a:solidFill>
                  <a:cs typeface="+mn-ea"/>
                  <a:sym typeface="+mn-lt"/>
                </a:rPr>
                <a:t>点击此处更换文本编辑文字，点击此处更换文本</a:t>
              </a:r>
            </a:p>
          </p:txBody>
        </p:sp>
        <p:sp>
          <p:nvSpPr>
            <p:cNvPr id="21" name="Freeform: Shape 63"/>
            <p:cNvSpPr>
              <a:spLocks/>
            </p:cNvSpPr>
            <p:nvPr/>
          </p:nvSpPr>
          <p:spPr bwMode="auto">
            <a:xfrm>
              <a:off x="4309249" y="2494397"/>
              <a:ext cx="603923" cy="5915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61"/>
                    <a:pt x="21208" y="481"/>
                  </a:cubicBezTo>
                  <a:cubicBezTo>
                    <a:pt x="21470" y="798"/>
                    <a:pt x="21599" y="1177"/>
                    <a:pt x="21599" y="1618"/>
                  </a:cubicBezTo>
                  <a:lnTo>
                    <a:pt x="21599" y="19981"/>
                  </a:lnTo>
                  <a:cubicBezTo>
                    <a:pt x="21599" y="20422"/>
                    <a:pt x="21470" y="20801"/>
                    <a:pt x="21208" y="21121"/>
                  </a:cubicBezTo>
                  <a:cubicBezTo>
                    <a:pt x="20946" y="21441"/>
                    <a:pt x="20630" y="21599"/>
                    <a:pt x="20263" y="21599"/>
                  </a:cubicBezTo>
                  <a:lnTo>
                    <a:pt x="1346" y="21599"/>
                  </a:lnTo>
                  <a:cubicBezTo>
                    <a:pt x="979" y="21599"/>
                    <a:pt x="663" y="21441"/>
                    <a:pt x="399" y="21121"/>
                  </a:cubicBezTo>
                  <a:cubicBezTo>
                    <a:pt x="132" y="20801"/>
                    <a:pt x="0" y="20422"/>
                    <a:pt x="0" y="19981"/>
                  </a:cubicBezTo>
                  <a:lnTo>
                    <a:pt x="0" y="1618"/>
                  </a:lnTo>
                  <a:cubicBezTo>
                    <a:pt x="0" y="1177"/>
                    <a:pt x="132" y="798"/>
                    <a:pt x="399" y="481"/>
                  </a:cubicBezTo>
                  <a:cubicBezTo>
                    <a:pt x="663" y="161"/>
                    <a:pt x="979" y="0"/>
                    <a:pt x="1346" y="0"/>
                  </a:cubicBezTo>
                  <a:lnTo>
                    <a:pt x="20263" y="0"/>
                  </a:lnTo>
                  <a:close/>
                  <a:moveTo>
                    <a:pt x="19805" y="2252"/>
                  </a:moveTo>
                  <a:lnTo>
                    <a:pt x="8590" y="2252"/>
                  </a:lnTo>
                  <a:lnTo>
                    <a:pt x="8426" y="3545"/>
                  </a:lnTo>
                  <a:lnTo>
                    <a:pt x="1804" y="3545"/>
                  </a:lnTo>
                  <a:lnTo>
                    <a:pt x="1804" y="5501"/>
                  </a:lnTo>
                  <a:lnTo>
                    <a:pt x="19805" y="5501"/>
                  </a:lnTo>
                  <a:lnTo>
                    <a:pt x="19805" y="2252"/>
                  </a:lnTo>
                  <a:close/>
                  <a:moveTo>
                    <a:pt x="19805" y="17746"/>
                  </a:moveTo>
                  <a:lnTo>
                    <a:pt x="1804" y="17746"/>
                  </a:lnTo>
                  <a:lnTo>
                    <a:pt x="1804" y="19350"/>
                  </a:lnTo>
                  <a:lnTo>
                    <a:pt x="19805" y="19350"/>
                  </a:lnTo>
                  <a:lnTo>
                    <a:pt x="19805" y="17746"/>
                  </a:lnTo>
                  <a:close/>
                  <a:moveTo>
                    <a:pt x="3116" y="2743"/>
                  </a:moveTo>
                  <a:lnTo>
                    <a:pt x="6820" y="2743"/>
                  </a:lnTo>
                  <a:lnTo>
                    <a:pt x="6820" y="1436"/>
                  </a:lnTo>
                  <a:lnTo>
                    <a:pt x="3116" y="1436"/>
                  </a:lnTo>
                  <a:lnTo>
                    <a:pt x="3116" y="2743"/>
                  </a:lnTo>
                  <a:close/>
                  <a:moveTo>
                    <a:pt x="6529" y="11631"/>
                  </a:moveTo>
                  <a:cubicBezTo>
                    <a:pt x="6529" y="12342"/>
                    <a:pt x="6639" y="13011"/>
                    <a:pt x="6862" y="13634"/>
                  </a:cubicBezTo>
                  <a:cubicBezTo>
                    <a:pt x="7084" y="14257"/>
                    <a:pt x="7388" y="14800"/>
                    <a:pt x="7775" y="15264"/>
                  </a:cubicBezTo>
                  <a:cubicBezTo>
                    <a:pt x="8162" y="15731"/>
                    <a:pt x="8617" y="16095"/>
                    <a:pt x="9134" y="16359"/>
                  </a:cubicBezTo>
                  <a:cubicBezTo>
                    <a:pt x="9655" y="16630"/>
                    <a:pt x="10211" y="16762"/>
                    <a:pt x="10806" y="16762"/>
                  </a:cubicBezTo>
                  <a:cubicBezTo>
                    <a:pt x="11398" y="16762"/>
                    <a:pt x="11954" y="16630"/>
                    <a:pt x="12470" y="16359"/>
                  </a:cubicBezTo>
                  <a:cubicBezTo>
                    <a:pt x="12984" y="16095"/>
                    <a:pt x="13435" y="15731"/>
                    <a:pt x="13824" y="15264"/>
                  </a:cubicBezTo>
                  <a:cubicBezTo>
                    <a:pt x="14211" y="14800"/>
                    <a:pt x="14515" y="14257"/>
                    <a:pt x="14737" y="13634"/>
                  </a:cubicBezTo>
                  <a:cubicBezTo>
                    <a:pt x="14960" y="13011"/>
                    <a:pt x="15070" y="12342"/>
                    <a:pt x="15070" y="11631"/>
                  </a:cubicBezTo>
                  <a:cubicBezTo>
                    <a:pt x="15070" y="10917"/>
                    <a:pt x="14960" y="10250"/>
                    <a:pt x="14737" y="9625"/>
                  </a:cubicBezTo>
                  <a:cubicBezTo>
                    <a:pt x="14515" y="9002"/>
                    <a:pt x="14211" y="8461"/>
                    <a:pt x="13824" y="8003"/>
                  </a:cubicBezTo>
                  <a:cubicBezTo>
                    <a:pt x="13435" y="7542"/>
                    <a:pt x="12982" y="7178"/>
                    <a:pt x="12463" y="6914"/>
                  </a:cubicBezTo>
                  <a:cubicBezTo>
                    <a:pt x="11944" y="6646"/>
                    <a:pt x="11391" y="6511"/>
                    <a:pt x="10806"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7"/>
                    <a:pt x="6529" y="11631"/>
                  </a:cubicBezTo>
                  <a:moveTo>
                    <a:pt x="13724" y="11631"/>
                  </a:moveTo>
                  <a:cubicBezTo>
                    <a:pt x="13724" y="12109"/>
                    <a:pt x="13648" y="12565"/>
                    <a:pt x="13501" y="12999"/>
                  </a:cubicBezTo>
                  <a:cubicBezTo>
                    <a:pt x="13352" y="13434"/>
                    <a:pt x="13146" y="13813"/>
                    <a:pt x="12879" y="14127"/>
                  </a:cubicBezTo>
                  <a:cubicBezTo>
                    <a:pt x="12612" y="14439"/>
                    <a:pt x="12301" y="14688"/>
                    <a:pt x="11942" y="14870"/>
                  </a:cubicBezTo>
                  <a:cubicBezTo>
                    <a:pt x="11582" y="15052"/>
                    <a:pt x="11205" y="15144"/>
                    <a:pt x="10806" y="15144"/>
                  </a:cubicBezTo>
                  <a:cubicBezTo>
                    <a:pt x="10407" y="15144"/>
                    <a:pt x="10025" y="15052"/>
                    <a:pt x="9662" y="14870"/>
                  </a:cubicBezTo>
                  <a:cubicBezTo>
                    <a:pt x="9300" y="14688"/>
                    <a:pt x="8987" y="14439"/>
                    <a:pt x="8725" y="14127"/>
                  </a:cubicBezTo>
                  <a:cubicBezTo>
                    <a:pt x="8463" y="13813"/>
                    <a:pt x="8257" y="13440"/>
                    <a:pt x="8103" y="13008"/>
                  </a:cubicBezTo>
                  <a:cubicBezTo>
                    <a:pt x="7951" y="12579"/>
                    <a:pt x="7875" y="12118"/>
                    <a:pt x="7875" y="11631"/>
                  </a:cubicBezTo>
                  <a:cubicBezTo>
                    <a:pt x="7875" y="11152"/>
                    <a:pt x="7951" y="10700"/>
                    <a:pt x="8103" y="10265"/>
                  </a:cubicBezTo>
                  <a:cubicBezTo>
                    <a:pt x="8257" y="9836"/>
                    <a:pt x="8463" y="9460"/>
                    <a:pt x="8725" y="9140"/>
                  </a:cubicBezTo>
                  <a:cubicBezTo>
                    <a:pt x="8987" y="8823"/>
                    <a:pt x="9298" y="8576"/>
                    <a:pt x="9657" y="8394"/>
                  </a:cubicBezTo>
                  <a:cubicBezTo>
                    <a:pt x="10015" y="8218"/>
                    <a:pt x="10399" y="8130"/>
                    <a:pt x="10806" y="8130"/>
                  </a:cubicBezTo>
                  <a:cubicBezTo>
                    <a:pt x="11205" y="8130"/>
                    <a:pt x="11582" y="8218"/>
                    <a:pt x="11942" y="8394"/>
                  </a:cubicBezTo>
                  <a:cubicBezTo>
                    <a:pt x="12301" y="8576"/>
                    <a:pt x="12612" y="8823"/>
                    <a:pt x="12879" y="9140"/>
                  </a:cubicBezTo>
                  <a:cubicBezTo>
                    <a:pt x="13146" y="9460"/>
                    <a:pt x="13352" y="9836"/>
                    <a:pt x="13501" y="10265"/>
                  </a:cubicBezTo>
                  <a:cubicBezTo>
                    <a:pt x="13648" y="10700"/>
                    <a:pt x="13724" y="11152"/>
                    <a:pt x="13724" y="11631"/>
                  </a:cubicBezTo>
                  <a:moveTo>
                    <a:pt x="9692" y="11631"/>
                  </a:moveTo>
                  <a:cubicBezTo>
                    <a:pt x="9692" y="11246"/>
                    <a:pt x="9799" y="10929"/>
                    <a:pt x="10020" y="10682"/>
                  </a:cubicBezTo>
                  <a:cubicBezTo>
                    <a:pt x="10238" y="10432"/>
                    <a:pt x="10500" y="10309"/>
                    <a:pt x="10806" y="10309"/>
                  </a:cubicBezTo>
                  <a:lnTo>
                    <a:pt x="10806" y="10280"/>
                  </a:lnTo>
                  <a:cubicBezTo>
                    <a:pt x="10945" y="10280"/>
                    <a:pt x="11065" y="10224"/>
                    <a:pt x="11163" y="10109"/>
                  </a:cubicBezTo>
                  <a:cubicBezTo>
                    <a:pt x="11261" y="9998"/>
                    <a:pt x="11310" y="9862"/>
                    <a:pt x="11310" y="9704"/>
                  </a:cubicBezTo>
                  <a:cubicBezTo>
                    <a:pt x="11310" y="9533"/>
                    <a:pt x="11261" y="9392"/>
                    <a:pt x="11163" y="9275"/>
                  </a:cubicBezTo>
                  <a:cubicBezTo>
                    <a:pt x="11065" y="9157"/>
                    <a:pt x="10945" y="9096"/>
                    <a:pt x="10806" y="9096"/>
                  </a:cubicBezTo>
                  <a:cubicBezTo>
                    <a:pt x="10228" y="9096"/>
                    <a:pt x="9733" y="9348"/>
                    <a:pt x="9322" y="9848"/>
                  </a:cubicBezTo>
                  <a:cubicBezTo>
                    <a:pt x="8913" y="10350"/>
                    <a:pt x="8708" y="10943"/>
                    <a:pt x="8708" y="11628"/>
                  </a:cubicBezTo>
                  <a:cubicBezTo>
                    <a:pt x="8708" y="11777"/>
                    <a:pt x="8757" y="11913"/>
                    <a:pt x="8854" y="12027"/>
                  </a:cubicBezTo>
                  <a:cubicBezTo>
                    <a:pt x="8952" y="12147"/>
                    <a:pt x="9063" y="12206"/>
                    <a:pt x="9187" y="12206"/>
                  </a:cubicBezTo>
                  <a:cubicBezTo>
                    <a:pt x="9329" y="12206"/>
                    <a:pt x="9447" y="12148"/>
                    <a:pt x="9545" y="12027"/>
                  </a:cubicBezTo>
                  <a:cubicBezTo>
                    <a:pt x="9643" y="11916"/>
                    <a:pt x="9692" y="11780"/>
                    <a:pt x="9692" y="11631"/>
                  </a:cubicBezTo>
                </a:path>
              </a:pathLst>
            </a:custGeom>
            <a:solidFill>
              <a:schemeClr val="bg1"/>
            </a:solidFill>
            <a:ln>
              <a:noFill/>
            </a:ln>
            <a:effectLst/>
          </p:spPr>
          <p:txBody>
            <a:bodyPr anchor="ctr"/>
            <a:lstStyle/>
            <a:p>
              <a:pPr algn="ctr"/>
              <a:endParaRPr>
                <a:cs typeface="+mn-ea"/>
                <a:sym typeface="+mn-lt"/>
              </a:endParaRPr>
            </a:p>
          </p:txBody>
        </p:sp>
        <p:sp>
          <p:nvSpPr>
            <p:cNvPr id="22" name="Freeform: Shape 64"/>
            <p:cNvSpPr>
              <a:spLocks/>
            </p:cNvSpPr>
            <p:nvPr/>
          </p:nvSpPr>
          <p:spPr bwMode="auto">
            <a:xfrm>
              <a:off x="8546115" y="2505942"/>
              <a:ext cx="603923" cy="5939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738" y="0"/>
                  </a:moveTo>
                  <a:cubicBezTo>
                    <a:pt x="16640" y="0"/>
                    <a:pt x="17458" y="155"/>
                    <a:pt x="18184" y="471"/>
                  </a:cubicBezTo>
                  <a:cubicBezTo>
                    <a:pt x="18910" y="787"/>
                    <a:pt x="19526" y="1231"/>
                    <a:pt x="20035" y="1804"/>
                  </a:cubicBezTo>
                  <a:cubicBezTo>
                    <a:pt x="20543" y="2377"/>
                    <a:pt x="20928" y="3077"/>
                    <a:pt x="21199" y="3905"/>
                  </a:cubicBezTo>
                  <a:cubicBezTo>
                    <a:pt x="21464" y="4735"/>
                    <a:pt x="21599" y="5659"/>
                    <a:pt x="21599" y="6675"/>
                  </a:cubicBezTo>
                  <a:cubicBezTo>
                    <a:pt x="21599" y="7271"/>
                    <a:pt x="21527" y="7855"/>
                    <a:pt x="21377" y="8432"/>
                  </a:cubicBezTo>
                  <a:cubicBezTo>
                    <a:pt x="21226" y="9010"/>
                    <a:pt x="21026" y="9572"/>
                    <a:pt x="20766" y="10115"/>
                  </a:cubicBezTo>
                  <a:cubicBezTo>
                    <a:pt x="20505" y="10660"/>
                    <a:pt x="20210" y="11179"/>
                    <a:pt x="19872" y="11671"/>
                  </a:cubicBezTo>
                  <a:cubicBezTo>
                    <a:pt x="19539" y="12162"/>
                    <a:pt x="19188" y="12611"/>
                    <a:pt x="18830" y="13015"/>
                  </a:cubicBezTo>
                  <a:lnTo>
                    <a:pt x="11457" y="21289"/>
                  </a:lnTo>
                  <a:cubicBezTo>
                    <a:pt x="11276" y="21495"/>
                    <a:pt x="11056" y="21599"/>
                    <a:pt x="10798" y="21599"/>
                  </a:cubicBezTo>
                  <a:cubicBezTo>
                    <a:pt x="10553" y="21599"/>
                    <a:pt x="10323" y="21495"/>
                    <a:pt x="10117" y="21289"/>
                  </a:cubicBezTo>
                  <a:lnTo>
                    <a:pt x="2746" y="12989"/>
                  </a:lnTo>
                  <a:cubicBezTo>
                    <a:pt x="2386" y="12583"/>
                    <a:pt x="2038" y="12137"/>
                    <a:pt x="1702" y="11642"/>
                  </a:cubicBezTo>
                  <a:cubicBezTo>
                    <a:pt x="1367" y="11151"/>
                    <a:pt x="1074" y="10640"/>
                    <a:pt x="821" y="10103"/>
                  </a:cubicBezTo>
                  <a:cubicBezTo>
                    <a:pt x="568" y="9570"/>
                    <a:pt x="370" y="9005"/>
                    <a:pt x="222" y="8426"/>
                  </a:cubicBezTo>
                  <a:cubicBezTo>
                    <a:pt x="72" y="7844"/>
                    <a:pt x="0" y="7263"/>
                    <a:pt x="0" y="6675"/>
                  </a:cubicBezTo>
                  <a:cubicBezTo>
                    <a:pt x="0" y="5659"/>
                    <a:pt x="137" y="4732"/>
                    <a:pt x="408" y="3905"/>
                  </a:cubicBezTo>
                  <a:cubicBezTo>
                    <a:pt x="678" y="3078"/>
                    <a:pt x="1071" y="2377"/>
                    <a:pt x="1577" y="1804"/>
                  </a:cubicBezTo>
                  <a:cubicBezTo>
                    <a:pt x="2083" y="1231"/>
                    <a:pt x="2699" y="787"/>
                    <a:pt x="3417" y="471"/>
                  </a:cubicBezTo>
                  <a:cubicBezTo>
                    <a:pt x="4136" y="155"/>
                    <a:pt x="4942" y="0"/>
                    <a:pt x="5838" y="0"/>
                  </a:cubicBezTo>
                  <a:cubicBezTo>
                    <a:pt x="6306" y="0"/>
                    <a:pt x="6777" y="81"/>
                    <a:pt x="7238" y="248"/>
                  </a:cubicBezTo>
                  <a:cubicBezTo>
                    <a:pt x="7701" y="412"/>
                    <a:pt x="8142" y="635"/>
                    <a:pt x="8557" y="903"/>
                  </a:cubicBezTo>
                  <a:cubicBezTo>
                    <a:pt x="8973" y="1174"/>
                    <a:pt x="9369" y="1482"/>
                    <a:pt x="9744" y="1830"/>
                  </a:cubicBezTo>
                  <a:cubicBezTo>
                    <a:pt x="10122" y="2177"/>
                    <a:pt x="10470" y="2527"/>
                    <a:pt x="10798" y="2880"/>
                  </a:cubicBezTo>
                  <a:cubicBezTo>
                    <a:pt x="11109" y="2527"/>
                    <a:pt x="11457" y="2177"/>
                    <a:pt x="11842" y="1830"/>
                  </a:cubicBezTo>
                  <a:cubicBezTo>
                    <a:pt x="12225" y="1482"/>
                    <a:pt x="12626" y="1174"/>
                    <a:pt x="13047" y="903"/>
                  </a:cubicBezTo>
                  <a:cubicBezTo>
                    <a:pt x="13467" y="635"/>
                    <a:pt x="13903" y="412"/>
                    <a:pt x="14351" y="248"/>
                  </a:cubicBezTo>
                  <a:cubicBezTo>
                    <a:pt x="14804" y="84"/>
                    <a:pt x="15267" y="0"/>
                    <a:pt x="15738" y="0"/>
                  </a:cubicBezTo>
                </a:path>
              </a:pathLst>
            </a:custGeom>
            <a:solidFill>
              <a:schemeClr val="bg1"/>
            </a:solidFill>
            <a:ln>
              <a:noFill/>
            </a:ln>
            <a:effectLst/>
          </p:spPr>
          <p:txBody>
            <a:bodyPr anchor="ctr"/>
            <a:lstStyle/>
            <a:p>
              <a:pPr algn="ctr"/>
              <a:endParaRPr>
                <a:cs typeface="+mn-ea"/>
                <a:sym typeface="+mn-lt"/>
              </a:endParaRPr>
            </a:p>
          </p:txBody>
        </p:sp>
        <p:sp>
          <p:nvSpPr>
            <p:cNvPr id="23" name="Freeform: Shape 65"/>
            <p:cNvSpPr>
              <a:spLocks/>
            </p:cNvSpPr>
            <p:nvPr/>
          </p:nvSpPr>
          <p:spPr bwMode="auto">
            <a:xfrm>
              <a:off x="2068169" y="2494398"/>
              <a:ext cx="601509" cy="650759"/>
            </a:xfrm>
            <a:custGeom>
              <a:avLst/>
              <a:gdLst>
                <a:gd name="T0" fmla="*/ 10800 w 21600"/>
                <a:gd name="T1" fmla="+- 0 10813 26"/>
                <a:gd name="T2" fmla="*/ 10813 h 21574"/>
                <a:gd name="T3" fmla="*/ 10800 w 21600"/>
                <a:gd name="T4" fmla="+- 0 10813 26"/>
                <a:gd name="T5" fmla="*/ 10813 h 21574"/>
                <a:gd name="T6" fmla="*/ 10800 w 21600"/>
                <a:gd name="T7" fmla="+- 0 10813 26"/>
                <a:gd name="T8" fmla="*/ 10813 h 21574"/>
                <a:gd name="T9" fmla="*/ 10800 w 21600"/>
                <a:gd name="T10" fmla="+- 0 10813 26"/>
                <a:gd name="T11" fmla="*/ 10813 h 21574"/>
              </a:gdLst>
              <a:ahLst/>
              <a:cxnLst>
                <a:cxn ang="0">
                  <a:pos x="T0" y="T2"/>
                </a:cxn>
                <a:cxn ang="0">
                  <a:pos x="T3" y="T5"/>
                </a:cxn>
                <a:cxn ang="0">
                  <a:pos x="T6" y="T8"/>
                </a:cxn>
                <a:cxn ang="0">
                  <a:pos x="T9" y="T11"/>
                </a:cxn>
              </a:cxnLst>
              <a:rect l="0" t="0" r="r" b="b"/>
              <a:pathLst>
                <a:path w="21600" h="21574">
                  <a:moveTo>
                    <a:pt x="19883" y="9849"/>
                  </a:moveTo>
                  <a:cubicBezTo>
                    <a:pt x="20430" y="10441"/>
                    <a:pt x="20853" y="11078"/>
                    <a:pt x="21152" y="11757"/>
                  </a:cubicBezTo>
                  <a:cubicBezTo>
                    <a:pt x="21448" y="12437"/>
                    <a:pt x="21599" y="13164"/>
                    <a:pt x="21599" y="13934"/>
                  </a:cubicBezTo>
                  <a:cubicBezTo>
                    <a:pt x="21599" y="14988"/>
                    <a:pt x="21324" y="15980"/>
                    <a:pt x="20757" y="16911"/>
                  </a:cubicBezTo>
                  <a:cubicBezTo>
                    <a:pt x="20194" y="17841"/>
                    <a:pt x="19428" y="18656"/>
                    <a:pt x="18453" y="19346"/>
                  </a:cubicBezTo>
                  <a:cubicBezTo>
                    <a:pt x="17479" y="20040"/>
                    <a:pt x="16337" y="20584"/>
                    <a:pt x="15016" y="20982"/>
                  </a:cubicBezTo>
                  <a:cubicBezTo>
                    <a:pt x="13698" y="21373"/>
                    <a:pt x="12293" y="21574"/>
                    <a:pt x="10800" y="21574"/>
                  </a:cubicBezTo>
                  <a:cubicBezTo>
                    <a:pt x="9310" y="21574"/>
                    <a:pt x="7905" y="21373"/>
                    <a:pt x="6595" y="20982"/>
                  </a:cubicBezTo>
                  <a:cubicBezTo>
                    <a:pt x="5282" y="20584"/>
                    <a:pt x="4136" y="20040"/>
                    <a:pt x="3154" y="19346"/>
                  </a:cubicBezTo>
                  <a:cubicBezTo>
                    <a:pt x="2175" y="18656"/>
                    <a:pt x="1405" y="17841"/>
                    <a:pt x="842" y="16911"/>
                  </a:cubicBezTo>
                  <a:cubicBezTo>
                    <a:pt x="279" y="15978"/>
                    <a:pt x="0" y="14988"/>
                    <a:pt x="0" y="13934"/>
                  </a:cubicBezTo>
                  <a:cubicBezTo>
                    <a:pt x="0" y="13164"/>
                    <a:pt x="151" y="12434"/>
                    <a:pt x="451" y="11757"/>
                  </a:cubicBezTo>
                  <a:cubicBezTo>
                    <a:pt x="746" y="11078"/>
                    <a:pt x="1173" y="10441"/>
                    <a:pt x="1720" y="9849"/>
                  </a:cubicBezTo>
                  <a:cubicBezTo>
                    <a:pt x="1972" y="9553"/>
                    <a:pt x="2419" y="9105"/>
                    <a:pt x="3046" y="8507"/>
                  </a:cubicBezTo>
                  <a:cubicBezTo>
                    <a:pt x="3677" y="7906"/>
                    <a:pt x="4367" y="7213"/>
                    <a:pt x="5114" y="6421"/>
                  </a:cubicBezTo>
                  <a:cubicBezTo>
                    <a:pt x="5861" y="5626"/>
                    <a:pt x="6579" y="4758"/>
                    <a:pt x="7282" y="3810"/>
                  </a:cubicBezTo>
                  <a:cubicBezTo>
                    <a:pt x="7985" y="2860"/>
                    <a:pt x="8556" y="1882"/>
                    <a:pt x="9003" y="873"/>
                  </a:cubicBezTo>
                  <a:cubicBezTo>
                    <a:pt x="9131" y="560"/>
                    <a:pt x="9370" y="329"/>
                    <a:pt x="9714" y="179"/>
                  </a:cubicBezTo>
                  <a:cubicBezTo>
                    <a:pt x="10057" y="30"/>
                    <a:pt x="10420" y="-26"/>
                    <a:pt x="10800" y="10"/>
                  </a:cubicBezTo>
                  <a:cubicBezTo>
                    <a:pt x="11195" y="-26"/>
                    <a:pt x="11558" y="30"/>
                    <a:pt x="11897" y="179"/>
                  </a:cubicBezTo>
                  <a:cubicBezTo>
                    <a:pt x="12237" y="329"/>
                    <a:pt x="12468" y="560"/>
                    <a:pt x="12596" y="873"/>
                  </a:cubicBezTo>
                  <a:cubicBezTo>
                    <a:pt x="13015" y="1888"/>
                    <a:pt x="13586" y="2872"/>
                    <a:pt x="14309" y="3816"/>
                  </a:cubicBezTo>
                  <a:cubicBezTo>
                    <a:pt x="15028" y="4760"/>
                    <a:pt x="15758" y="5626"/>
                    <a:pt x="16505" y="6421"/>
                  </a:cubicBezTo>
                  <a:cubicBezTo>
                    <a:pt x="17256" y="7213"/>
                    <a:pt x="17934" y="7907"/>
                    <a:pt x="18561" y="8507"/>
                  </a:cubicBezTo>
                  <a:cubicBezTo>
                    <a:pt x="19188" y="9105"/>
                    <a:pt x="19623" y="9553"/>
                    <a:pt x="19883" y="9849"/>
                  </a:cubicBezTo>
                  <a:moveTo>
                    <a:pt x="7438" y="17542"/>
                  </a:moveTo>
                  <a:cubicBezTo>
                    <a:pt x="8188" y="17542"/>
                    <a:pt x="8831" y="17356"/>
                    <a:pt x="9350" y="16987"/>
                  </a:cubicBezTo>
                  <a:cubicBezTo>
                    <a:pt x="9873" y="16618"/>
                    <a:pt x="10133" y="16167"/>
                    <a:pt x="10133" y="15622"/>
                  </a:cubicBezTo>
                  <a:cubicBezTo>
                    <a:pt x="10133" y="15239"/>
                    <a:pt x="9993" y="14898"/>
                    <a:pt x="9713" y="14613"/>
                  </a:cubicBezTo>
                  <a:cubicBezTo>
                    <a:pt x="9634" y="14543"/>
                    <a:pt x="9518" y="14430"/>
                    <a:pt x="9358" y="14283"/>
                  </a:cubicBezTo>
                  <a:cubicBezTo>
                    <a:pt x="9198" y="14134"/>
                    <a:pt x="9031" y="13959"/>
                    <a:pt x="8851" y="13753"/>
                  </a:cubicBezTo>
                  <a:cubicBezTo>
                    <a:pt x="8671" y="13553"/>
                    <a:pt x="8492" y="13336"/>
                    <a:pt x="8304" y="13099"/>
                  </a:cubicBezTo>
                  <a:cubicBezTo>
                    <a:pt x="8120" y="12868"/>
                    <a:pt x="7977" y="12626"/>
                    <a:pt x="7877" y="12372"/>
                  </a:cubicBezTo>
                  <a:cubicBezTo>
                    <a:pt x="7825" y="12192"/>
                    <a:pt x="7677" y="12115"/>
                    <a:pt x="7438" y="12141"/>
                  </a:cubicBezTo>
                  <a:cubicBezTo>
                    <a:pt x="7210" y="12107"/>
                    <a:pt x="7054" y="12183"/>
                    <a:pt x="6983" y="12372"/>
                  </a:cubicBezTo>
                  <a:cubicBezTo>
                    <a:pt x="6883" y="12634"/>
                    <a:pt x="6739" y="12879"/>
                    <a:pt x="6567" y="13108"/>
                  </a:cubicBezTo>
                  <a:cubicBezTo>
                    <a:pt x="6396" y="13336"/>
                    <a:pt x="6216" y="13553"/>
                    <a:pt x="6032" y="13753"/>
                  </a:cubicBezTo>
                  <a:cubicBezTo>
                    <a:pt x="5853" y="13959"/>
                    <a:pt x="5677" y="14131"/>
                    <a:pt x="5517" y="14275"/>
                  </a:cubicBezTo>
                  <a:cubicBezTo>
                    <a:pt x="5358" y="14421"/>
                    <a:pt x="5242" y="14531"/>
                    <a:pt x="5162" y="14613"/>
                  </a:cubicBezTo>
                  <a:cubicBezTo>
                    <a:pt x="4870" y="14909"/>
                    <a:pt x="4731" y="15247"/>
                    <a:pt x="4743" y="15622"/>
                  </a:cubicBezTo>
                  <a:cubicBezTo>
                    <a:pt x="4743" y="16155"/>
                    <a:pt x="5002" y="16606"/>
                    <a:pt x="5525" y="16981"/>
                  </a:cubicBezTo>
                  <a:cubicBezTo>
                    <a:pt x="6048" y="17356"/>
                    <a:pt x="6687" y="17542"/>
                    <a:pt x="7438" y="17542"/>
                  </a:cubicBezTo>
                </a:path>
              </a:pathLst>
            </a:custGeom>
            <a:solidFill>
              <a:schemeClr val="bg1"/>
            </a:solidFill>
            <a:ln>
              <a:noFill/>
            </a:ln>
            <a:effectLst/>
          </p:spPr>
          <p:txBody>
            <a:bodyPr anchor="ctr"/>
            <a:lstStyle/>
            <a:p>
              <a:pPr algn="ctr"/>
              <a:endParaRPr>
                <a:cs typeface="+mn-ea"/>
                <a:sym typeface="+mn-lt"/>
              </a:endParaRPr>
            </a:p>
          </p:txBody>
        </p:sp>
        <p:sp>
          <p:nvSpPr>
            <p:cNvPr id="24" name="Freeform: Shape 66"/>
            <p:cNvSpPr>
              <a:spLocks/>
            </p:cNvSpPr>
            <p:nvPr/>
          </p:nvSpPr>
          <p:spPr bwMode="auto">
            <a:xfrm>
              <a:off x="6464454" y="2507969"/>
              <a:ext cx="601509" cy="65075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bg1"/>
            </a:solidFill>
            <a:ln>
              <a:noFill/>
            </a:ln>
            <a:effectLst/>
          </p:spPr>
          <p:txBody>
            <a:bodyPr anchor="ctr"/>
            <a:lstStyle/>
            <a:p>
              <a:pPr algn="ctr"/>
              <a:endParaRPr>
                <a:cs typeface="+mn-ea"/>
                <a:sym typeface="+mn-lt"/>
              </a:endParaRPr>
            </a:p>
          </p:txBody>
        </p:sp>
      </p:grpSp>
    </p:spTree>
    <p:extLst>
      <p:ext uri="{BB962C8B-B14F-4D97-AF65-F5344CB8AC3E}">
        <p14:creationId xmlns:p14="http://schemas.microsoft.com/office/powerpoint/2010/main" val="1058540147"/>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843033-adae-45cf-bb32-d556429d3f21"/>
          <p:cNvGrpSpPr>
            <a:grpSpLocks noChangeAspect="1"/>
          </p:cNvGrpSpPr>
          <p:nvPr/>
        </p:nvGrpSpPr>
        <p:grpSpPr>
          <a:xfrm>
            <a:off x="887349" y="1493401"/>
            <a:ext cx="10449726" cy="4295930"/>
            <a:chOff x="887349" y="1493401"/>
            <a:chExt cx="10449726" cy="4295930"/>
          </a:xfrm>
        </p:grpSpPr>
        <p:sp>
          <p:nvSpPr>
            <p:cNvPr id="6" name="Rectangle 65"/>
            <p:cNvSpPr/>
            <p:nvPr/>
          </p:nvSpPr>
          <p:spPr>
            <a:xfrm>
              <a:off x="1284200" y="3016215"/>
              <a:ext cx="3367121" cy="232557"/>
            </a:xfrm>
            <a:prstGeom prst="rect">
              <a:avLst/>
            </a:prstGeom>
            <a:effectLst/>
          </p:spPr>
          <p:txBody>
            <a:bodyPr wrap="none">
              <a:normAutofit lnSpcReduction="10000"/>
            </a:bodyPr>
            <a:lstStyle/>
            <a:p>
              <a:r>
                <a:rPr lang="zh-CN" altLang="en-US" sz="1000" b="1" dirty="0">
                  <a:cs typeface="+mn-ea"/>
                  <a:sym typeface="+mn-lt"/>
                </a:rPr>
                <a:t>标题文本预设</a:t>
              </a:r>
            </a:p>
          </p:txBody>
        </p:sp>
        <p:sp>
          <p:nvSpPr>
            <p:cNvPr id="7" name="Rectangle: Rounded Corners 66"/>
            <p:cNvSpPr/>
            <p:nvPr/>
          </p:nvSpPr>
          <p:spPr>
            <a:xfrm rot="5400000">
              <a:off x="3484422" y="114820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8" name="Rectangle: Rounded Corners 67"/>
            <p:cNvSpPr/>
            <p:nvPr/>
          </p:nvSpPr>
          <p:spPr>
            <a:xfrm>
              <a:off x="1366441" y="3266189"/>
              <a:ext cx="3874861" cy="226808"/>
            </a:xfrm>
            <a:prstGeom prst="roundRect">
              <a:avLst/>
            </a:prstGeom>
            <a:pattFill prst="ltUpDiag">
              <a:fgClr>
                <a:schemeClr val="accent1">
                  <a:lumMod val="75000"/>
                </a:schemeClr>
              </a:fgClr>
              <a:bgClr>
                <a:schemeClr val="accent1"/>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12" name="Rectangle 68"/>
            <p:cNvSpPr/>
            <p:nvPr/>
          </p:nvSpPr>
          <p:spPr>
            <a:xfrm>
              <a:off x="1284200" y="3574154"/>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13" name="Rectangle: Rounded Corners 69"/>
            <p:cNvSpPr/>
            <p:nvPr/>
          </p:nvSpPr>
          <p:spPr>
            <a:xfrm rot="5400000">
              <a:off x="3484422" y="1706147"/>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4" name="Rectangle: Rounded Corners 70"/>
            <p:cNvSpPr/>
            <p:nvPr/>
          </p:nvSpPr>
          <p:spPr>
            <a:xfrm>
              <a:off x="1366440" y="3824127"/>
              <a:ext cx="2395654" cy="226808"/>
            </a:xfrm>
            <a:prstGeom prst="round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15" name="Rectangle 71"/>
            <p:cNvSpPr/>
            <p:nvPr/>
          </p:nvSpPr>
          <p:spPr>
            <a:xfrm>
              <a:off x="1284200" y="4132092"/>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16" name="Rectangle: Rounded Corners 72"/>
            <p:cNvSpPr/>
            <p:nvPr/>
          </p:nvSpPr>
          <p:spPr>
            <a:xfrm rot="5400000">
              <a:off x="3484422" y="2264085"/>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17" name="Rectangle: Rounded Corners 73"/>
            <p:cNvSpPr/>
            <p:nvPr/>
          </p:nvSpPr>
          <p:spPr>
            <a:xfrm>
              <a:off x="1366441" y="4382065"/>
              <a:ext cx="3380487" cy="226808"/>
            </a:xfrm>
            <a:prstGeom prst="roundRect">
              <a:avLst/>
            </a:prstGeom>
            <a:pattFill prst="ltUpDiag">
              <a:fgClr>
                <a:schemeClr val="accent2">
                  <a:lumMod val="75000"/>
                </a:schemeClr>
              </a:fgClr>
              <a:bgClr>
                <a:schemeClr val="accent2"/>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76%</a:t>
              </a:r>
            </a:p>
          </p:txBody>
        </p:sp>
        <p:sp>
          <p:nvSpPr>
            <p:cNvPr id="18" name="Rectangle 74"/>
            <p:cNvSpPr/>
            <p:nvPr/>
          </p:nvSpPr>
          <p:spPr>
            <a:xfrm>
              <a:off x="1284200" y="4728718"/>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19" name="Rectangle: Rounded Corners 75"/>
            <p:cNvSpPr/>
            <p:nvPr/>
          </p:nvSpPr>
          <p:spPr>
            <a:xfrm rot="5400000">
              <a:off x="3484422" y="2860711"/>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0" name="Rectangle: Rounded Corners 76"/>
            <p:cNvSpPr/>
            <p:nvPr/>
          </p:nvSpPr>
          <p:spPr>
            <a:xfrm>
              <a:off x="1366441" y="4978691"/>
              <a:ext cx="3874861" cy="226808"/>
            </a:xfrm>
            <a:prstGeom prst="roundRect">
              <a:avLst/>
            </a:prstGeom>
            <a:pattFill prst="ltUpDiag">
              <a:fgClr>
                <a:schemeClr val="accent4">
                  <a:lumMod val="75000"/>
                </a:schemeClr>
              </a:fgClr>
              <a:bgClr>
                <a:schemeClr val="accent4"/>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21" name="Rectangle 77"/>
            <p:cNvSpPr/>
            <p:nvPr/>
          </p:nvSpPr>
          <p:spPr>
            <a:xfrm>
              <a:off x="1284200" y="5286656"/>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22" name="Rectangle: Rounded Corners 78"/>
            <p:cNvSpPr/>
            <p:nvPr/>
          </p:nvSpPr>
          <p:spPr>
            <a:xfrm rot="5400000">
              <a:off x="3484422" y="341864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23" name="Rectangle: Rounded Corners 79"/>
            <p:cNvSpPr/>
            <p:nvPr/>
          </p:nvSpPr>
          <p:spPr>
            <a:xfrm>
              <a:off x="1366440" y="5536629"/>
              <a:ext cx="2395654" cy="226808"/>
            </a:xfrm>
            <a:prstGeom prst="roundRect">
              <a:avLst/>
            </a:prstGeom>
            <a:pattFill prst="ltUpDiag">
              <a:fgClr>
                <a:schemeClr val="accent5">
                  <a:lumMod val="75000"/>
                </a:schemeClr>
              </a:fgClr>
              <a:bgClr>
                <a:schemeClr val="accent5"/>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24" name="Freeform: Shape 80"/>
            <p:cNvSpPr>
              <a:spLocks/>
            </p:cNvSpPr>
            <p:nvPr/>
          </p:nvSpPr>
          <p:spPr bwMode="auto">
            <a:xfrm>
              <a:off x="899419" y="5478398"/>
              <a:ext cx="313063" cy="310933"/>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chemeClr val="accent5"/>
            </a:solidFill>
            <a:ln>
              <a:noFill/>
            </a:ln>
            <a:effectLst/>
          </p:spPr>
          <p:txBody>
            <a:bodyPr anchor="ctr"/>
            <a:lstStyle/>
            <a:p>
              <a:pPr algn="ctr"/>
              <a:endParaRPr>
                <a:cs typeface="+mn-ea"/>
                <a:sym typeface="+mn-lt"/>
              </a:endParaRPr>
            </a:p>
          </p:txBody>
        </p:sp>
        <p:sp>
          <p:nvSpPr>
            <p:cNvPr id="25" name="Freeform: Shape 81"/>
            <p:cNvSpPr>
              <a:spLocks/>
            </p:cNvSpPr>
            <p:nvPr/>
          </p:nvSpPr>
          <p:spPr bwMode="auto">
            <a:xfrm>
              <a:off x="969700" y="3193677"/>
              <a:ext cx="172504" cy="313062"/>
            </a:xfrm>
            <a:custGeom>
              <a:avLst/>
              <a:gdLst>
                <a:gd name="T0" fmla="*/ 19780573 w 21600"/>
                <a:gd name="T1" fmla="*/ 191199061 h 21600"/>
                <a:gd name="T2" fmla="*/ 25382283 w 21600"/>
                <a:gd name="T3" fmla="*/ 96676410 h 21600"/>
                <a:gd name="T4" fmla="*/ 25387355 w 21600"/>
                <a:gd name="T5" fmla="*/ 96648741 h 21600"/>
                <a:gd name="T6" fmla="*/ 25382283 w 21600"/>
                <a:gd name="T7" fmla="*/ 96648741 h 21600"/>
                <a:gd name="T8" fmla="*/ 25387355 w 21600"/>
                <a:gd name="T9" fmla="*/ 96554089 h 21600"/>
                <a:gd name="T10" fmla="*/ 10594318 w 21600"/>
                <a:gd name="T11" fmla="*/ 96622250 h 21600"/>
                <a:gd name="T12" fmla="*/ 16003842 w 21600"/>
                <a:gd name="T13" fmla="*/ 0 h 21600"/>
                <a:gd name="T14" fmla="*/ 7705606 w 21600"/>
                <a:gd name="T15" fmla="*/ 0 h 21600"/>
                <a:gd name="T16" fmla="*/ 6346 w 21600"/>
                <a:gd name="T17" fmla="*/ 130381521 h 21600"/>
                <a:gd name="T18" fmla="*/ 0 w 21600"/>
                <a:gd name="T19" fmla="*/ 130409308 h 21600"/>
                <a:gd name="T20" fmla="*/ 5066 w 21600"/>
                <a:gd name="T21" fmla="*/ 130409308 h 21600"/>
                <a:gd name="T22" fmla="*/ 0 w 21600"/>
                <a:gd name="T23" fmla="*/ 130517735 h 21600"/>
                <a:gd name="T24" fmla="*/ 14793037 w 21600"/>
                <a:gd name="T25" fmla="*/ 130436966 h 21600"/>
                <a:gd name="T26" fmla="*/ 11261231 w 21600"/>
                <a:gd name="T27" fmla="*/ 191212836 h 21600"/>
                <a:gd name="T28" fmla="*/ 4331826 w 21600"/>
                <a:gd name="T29" fmla="*/ 191212836 h 21600"/>
                <a:gd name="T30" fmla="*/ 10776413 w 21600"/>
                <a:gd name="T31" fmla="*/ 294279076 h 21600"/>
                <a:gd name="T32" fmla="*/ 27129407 w 21600"/>
                <a:gd name="T33" fmla="*/ 191212836 h 21600"/>
                <a:gd name="T34" fmla="*/ 19780573 w 21600"/>
                <a:gd name="T35" fmla="*/ 191212836 h 21600"/>
                <a:gd name="T36" fmla="*/ 19780573 w 21600"/>
                <a:gd name="T37" fmla="*/ 191199061 h 21600"/>
                <a:gd name="T38" fmla="*/ 19780573 w 21600"/>
                <a:gd name="T39" fmla="*/ 191199061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5749" y="14034"/>
                  </a:moveTo>
                  <a:lnTo>
                    <a:pt x="20209" y="7096"/>
                  </a:lnTo>
                  <a:lnTo>
                    <a:pt x="20213" y="7094"/>
                  </a:lnTo>
                  <a:lnTo>
                    <a:pt x="20209" y="7094"/>
                  </a:lnTo>
                  <a:lnTo>
                    <a:pt x="20213" y="7087"/>
                  </a:lnTo>
                  <a:lnTo>
                    <a:pt x="8435" y="7092"/>
                  </a:lnTo>
                  <a:cubicBezTo>
                    <a:pt x="8491" y="6986"/>
                    <a:pt x="11303" y="2726"/>
                    <a:pt x="12742" y="0"/>
                  </a:cubicBezTo>
                  <a:lnTo>
                    <a:pt x="6135" y="0"/>
                  </a:lnTo>
                  <a:lnTo>
                    <a:pt x="5" y="9570"/>
                  </a:lnTo>
                  <a:lnTo>
                    <a:pt x="0" y="9572"/>
                  </a:lnTo>
                  <a:lnTo>
                    <a:pt x="4" y="9572"/>
                  </a:lnTo>
                  <a:lnTo>
                    <a:pt x="0" y="9580"/>
                  </a:lnTo>
                  <a:lnTo>
                    <a:pt x="11778" y="9574"/>
                  </a:lnTo>
                  <a:cubicBezTo>
                    <a:pt x="11738" y="9650"/>
                    <a:pt x="10302" y="11811"/>
                    <a:pt x="8966" y="14035"/>
                  </a:cubicBezTo>
                  <a:lnTo>
                    <a:pt x="3449" y="14035"/>
                  </a:lnTo>
                  <a:lnTo>
                    <a:pt x="8580" y="21600"/>
                  </a:lnTo>
                  <a:lnTo>
                    <a:pt x="21600" y="14035"/>
                  </a:lnTo>
                  <a:lnTo>
                    <a:pt x="15749" y="14035"/>
                  </a:lnTo>
                  <a:lnTo>
                    <a:pt x="15749" y="14034"/>
                  </a:lnTo>
                  <a:close/>
                  <a:moveTo>
                    <a:pt x="15749" y="14034"/>
                  </a:moveTo>
                </a:path>
              </a:pathLst>
            </a:custGeom>
            <a:solidFill>
              <a:schemeClr val="accent1"/>
            </a:solidFill>
            <a:ln>
              <a:noFill/>
            </a:ln>
            <a:effectLst/>
          </p:spPr>
          <p:txBody>
            <a:bodyPr anchor="ctr"/>
            <a:lstStyle/>
            <a:p>
              <a:pPr algn="ctr"/>
              <a:endParaRPr>
                <a:cs typeface="+mn-ea"/>
                <a:sym typeface="+mn-lt"/>
              </a:endParaRPr>
            </a:p>
          </p:txBody>
        </p:sp>
        <p:sp>
          <p:nvSpPr>
            <p:cNvPr id="26" name="Freeform: Shape 82"/>
            <p:cNvSpPr>
              <a:spLocks/>
            </p:cNvSpPr>
            <p:nvPr/>
          </p:nvSpPr>
          <p:spPr bwMode="auto">
            <a:xfrm>
              <a:off x="890261" y="4312423"/>
              <a:ext cx="287507" cy="313062"/>
            </a:xfrm>
            <a:custGeom>
              <a:avLst/>
              <a:gdLst>
                <a:gd name="T0" fmla="*/ 209330669 w 21600"/>
                <a:gd name="T1" fmla="*/ 71021845 h 21600"/>
                <a:gd name="T2" fmla="*/ 112786572 w 21600"/>
                <a:gd name="T3" fmla="*/ 0 h 21600"/>
                <a:gd name="T4" fmla="*/ 0 w 21600"/>
                <a:gd name="T5" fmla="*/ 147139538 h 21600"/>
                <a:gd name="T6" fmla="*/ 112786572 w 21600"/>
                <a:gd name="T7" fmla="*/ 294279076 h 21600"/>
                <a:gd name="T8" fmla="*/ 208855966 w 21600"/>
                <a:gd name="T9" fmla="*/ 224238280 h 21600"/>
                <a:gd name="T10" fmla="*/ 111226631 w 21600"/>
                <a:gd name="T11" fmla="*/ 147820490 h 21600"/>
                <a:gd name="T12" fmla="*/ 209330669 w 21600"/>
                <a:gd name="T13" fmla="*/ 71021845 h 21600"/>
                <a:gd name="T14" fmla="*/ 132886095 w 21600"/>
                <a:gd name="T15" fmla="*/ 39509699 h 21600"/>
                <a:gd name="T16" fmla="*/ 150902347 w 21600"/>
                <a:gd name="T17" fmla="*/ 63011683 h 21600"/>
                <a:gd name="T18" fmla="*/ 132886095 w 21600"/>
                <a:gd name="T19" fmla="*/ 86512490 h 21600"/>
                <a:gd name="T20" fmla="*/ 114879696 w 21600"/>
                <a:gd name="T21" fmla="*/ 63011683 h 21600"/>
                <a:gd name="T22" fmla="*/ 132886095 w 21600"/>
                <a:gd name="T23" fmla="*/ 39509699 h 21600"/>
                <a:gd name="T24" fmla="*/ 132886095 w 21600"/>
                <a:gd name="T25" fmla="*/ 39509699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5213"/>
                  </a:moveTo>
                  <a:cubicBezTo>
                    <a:pt x="19560" y="2089"/>
                    <a:pt x="15862" y="0"/>
                    <a:pt x="11638" y="0"/>
                  </a:cubicBezTo>
                  <a:cubicBezTo>
                    <a:pt x="5210" y="0"/>
                    <a:pt x="0" y="4835"/>
                    <a:pt x="0" y="10800"/>
                  </a:cubicBezTo>
                  <a:cubicBezTo>
                    <a:pt x="0" y="16765"/>
                    <a:pt x="5210" y="21600"/>
                    <a:pt x="11638" y="21600"/>
                  </a:cubicBezTo>
                  <a:cubicBezTo>
                    <a:pt x="15829" y="21600"/>
                    <a:pt x="19502" y="19544"/>
                    <a:pt x="21551" y="16459"/>
                  </a:cubicBezTo>
                  <a:lnTo>
                    <a:pt x="11477" y="10850"/>
                  </a:lnTo>
                  <a:lnTo>
                    <a:pt x="21600" y="5213"/>
                  </a:lnTo>
                  <a:close/>
                  <a:moveTo>
                    <a:pt x="13712" y="2900"/>
                  </a:moveTo>
                  <a:cubicBezTo>
                    <a:pt x="14739" y="2900"/>
                    <a:pt x="15571" y="3672"/>
                    <a:pt x="15571" y="4625"/>
                  </a:cubicBezTo>
                  <a:cubicBezTo>
                    <a:pt x="15571" y="5578"/>
                    <a:pt x="14739" y="6350"/>
                    <a:pt x="13712" y="6350"/>
                  </a:cubicBezTo>
                  <a:cubicBezTo>
                    <a:pt x="12686" y="6350"/>
                    <a:pt x="11854" y="5578"/>
                    <a:pt x="11854" y="4625"/>
                  </a:cubicBezTo>
                  <a:cubicBezTo>
                    <a:pt x="11854" y="3672"/>
                    <a:pt x="12686" y="2900"/>
                    <a:pt x="13712" y="2900"/>
                  </a:cubicBezTo>
                  <a:close/>
                  <a:moveTo>
                    <a:pt x="13712" y="2900"/>
                  </a:moveTo>
                </a:path>
              </a:pathLst>
            </a:custGeom>
            <a:solidFill>
              <a:schemeClr val="accent3"/>
            </a:solidFill>
            <a:ln>
              <a:noFill/>
            </a:ln>
            <a:effectLst/>
          </p:spPr>
          <p:txBody>
            <a:bodyPr anchor="ctr"/>
            <a:lstStyle/>
            <a:p>
              <a:pPr algn="ctr"/>
              <a:endParaRPr>
                <a:cs typeface="+mn-ea"/>
                <a:sym typeface="+mn-lt"/>
              </a:endParaRPr>
            </a:p>
          </p:txBody>
        </p:sp>
        <p:sp>
          <p:nvSpPr>
            <p:cNvPr id="27" name="Freeform: Shape 83"/>
            <p:cNvSpPr>
              <a:spLocks/>
            </p:cNvSpPr>
            <p:nvPr/>
          </p:nvSpPr>
          <p:spPr bwMode="auto">
            <a:xfrm>
              <a:off x="899422" y="3789257"/>
              <a:ext cx="313062" cy="227875"/>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chemeClr val="accent2"/>
            </a:solidFill>
            <a:ln>
              <a:noFill/>
            </a:ln>
            <a:effectLst/>
          </p:spPr>
          <p:txBody>
            <a:bodyPr anchor="ctr"/>
            <a:lstStyle/>
            <a:p>
              <a:pPr algn="ctr"/>
              <a:endParaRPr>
                <a:cs typeface="+mn-ea"/>
                <a:sym typeface="+mn-lt"/>
              </a:endParaRPr>
            </a:p>
          </p:txBody>
        </p:sp>
        <p:grpSp>
          <p:nvGrpSpPr>
            <p:cNvPr id="28" name="Group 84"/>
            <p:cNvGrpSpPr>
              <a:grpSpLocks/>
            </p:cNvGrpSpPr>
            <p:nvPr/>
          </p:nvGrpSpPr>
          <p:grpSpPr bwMode="auto">
            <a:xfrm>
              <a:off x="887349" y="4942822"/>
              <a:ext cx="310933" cy="266209"/>
              <a:chOff x="0" y="0"/>
              <a:chExt cx="576" cy="493"/>
            </a:xfrm>
            <a:solidFill>
              <a:schemeClr val="accent4"/>
            </a:solidFill>
            <a:effectLst/>
          </p:grpSpPr>
          <p:sp>
            <p:nvSpPr>
              <p:cNvPr id="75" name="Freeform: Shape 85"/>
              <p:cNvSpPr>
                <a:spLocks/>
              </p:cNvSpPr>
              <p:nvPr/>
            </p:nvSpPr>
            <p:spPr bwMode="auto">
              <a:xfrm>
                <a:off x="0" y="0"/>
                <a:ext cx="576" cy="4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846" y="0"/>
                    </a:moveTo>
                    <a:lnTo>
                      <a:pt x="3886" y="0"/>
                    </a:lnTo>
                    <a:cubicBezTo>
                      <a:pt x="3293" y="0"/>
                      <a:pt x="3132" y="187"/>
                      <a:pt x="3132" y="883"/>
                    </a:cubicBezTo>
                    <a:lnTo>
                      <a:pt x="3132" y="3757"/>
                    </a:lnTo>
                    <a:lnTo>
                      <a:pt x="754" y="3757"/>
                    </a:lnTo>
                    <a:cubicBezTo>
                      <a:pt x="161" y="3757"/>
                      <a:pt x="0" y="3944"/>
                      <a:pt x="0" y="4639"/>
                    </a:cubicBezTo>
                    <a:lnTo>
                      <a:pt x="0" y="19215"/>
                    </a:lnTo>
                    <a:cubicBezTo>
                      <a:pt x="0" y="20254"/>
                      <a:pt x="1044" y="21600"/>
                      <a:pt x="2039" y="21600"/>
                    </a:cubicBezTo>
                    <a:lnTo>
                      <a:pt x="3886" y="21600"/>
                    </a:lnTo>
                    <a:lnTo>
                      <a:pt x="18035" y="21600"/>
                    </a:lnTo>
                    <a:lnTo>
                      <a:pt x="20845" y="21600"/>
                    </a:lnTo>
                    <a:cubicBezTo>
                      <a:pt x="21439" y="21600"/>
                      <a:pt x="21600" y="21413"/>
                      <a:pt x="21600" y="20717"/>
                    </a:cubicBezTo>
                    <a:lnTo>
                      <a:pt x="21600" y="883"/>
                    </a:lnTo>
                    <a:cubicBezTo>
                      <a:pt x="21600" y="187"/>
                      <a:pt x="21440" y="0"/>
                      <a:pt x="20846" y="0"/>
                    </a:cubicBezTo>
                    <a:close/>
                    <a:moveTo>
                      <a:pt x="20315" y="20097"/>
                    </a:moveTo>
                    <a:lnTo>
                      <a:pt x="18035" y="20097"/>
                    </a:lnTo>
                    <a:lnTo>
                      <a:pt x="3886" y="20097"/>
                    </a:lnTo>
                    <a:lnTo>
                      <a:pt x="2040" y="20097"/>
                    </a:lnTo>
                    <a:cubicBezTo>
                      <a:pt x="1811" y="20097"/>
                      <a:pt x="1310" y="19505"/>
                      <a:pt x="1285" y="19214"/>
                    </a:cubicBezTo>
                    <a:lnTo>
                      <a:pt x="1285" y="5258"/>
                    </a:lnTo>
                    <a:lnTo>
                      <a:pt x="3132" y="5258"/>
                    </a:lnTo>
                    <a:lnTo>
                      <a:pt x="3132" y="18750"/>
                    </a:lnTo>
                    <a:lnTo>
                      <a:pt x="4416" y="18750"/>
                    </a:lnTo>
                    <a:lnTo>
                      <a:pt x="4416" y="5258"/>
                    </a:lnTo>
                    <a:lnTo>
                      <a:pt x="4417" y="5258"/>
                    </a:lnTo>
                    <a:lnTo>
                      <a:pt x="4417" y="3756"/>
                    </a:lnTo>
                    <a:lnTo>
                      <a:pt x="4417" y="1502"/>
                    </a:lnTo>
                    <a:lnTo>
                      <a:pt x="20315" y="1502"/>
                    </a:lnTo>
                    <a:lnTo>
                      <a:pt x="20315" y="20097"/>
                    </a:lnTo>
                    <a:close/>
                    <a:moveTo>
                      <a:pt x="20315" y="20097"/>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76" name="Rectangle 86"/>
              <p:cNvSpPr>
                <a:spLocks/>
              </p:cNvSpPr>
              <p:nvPr/>
            </p:nvSpPr>
            <p:spPr bwMode="auto">
              <a:xfrm>
                <a:off x="168" y="72"/>
                <a:ext cx="154" cy="154"/>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7" name="Rectangle 87"/>
              <p:cNvSpPr>
                <a:spLocks/>
              </p:cNvSpPr>
              <p:nvPr/>
            </p:nvSpPr>
            <p:spPr bwMode="auto">
              <a:xfrm>
                <a:off x="368" y="96"/>
                <a:ext cx="128"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8" name="Rectangle 88"/>
              <p:cNvSpPr>
                <a:spLocks/>
              </p:cNvSpPr>
              <p:nvPr/>
            </p:nvSpPr>
            <p:spPr bwMode="auto">
              <a:xfrm>
                <a:off x="368" y="176"/>
                <a:ext cx="128"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9" name="Rectangle 89"/>
              <p:cNvSpPr>
                <a:spLocks/>
              </p:cNvSpPr>
              <p:nvPr/>
            </p:nvSpPr>
            <p:spPr bwMode="auto">
              <a:xfrm>
                <a:off x="168" y="280"/>
                <a:ext cx="330"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80" name="Rectangle 90"/>
              <p:cNvSpPr>
                <a:spLocks/>
              </p:cNvSpPr>
              <p:nvPr/>
            </p:nvSpPr>
            <p:spPr bwMode="auto">
              <a:xfrm>
                <a:off x="168" y="360"/>
                <a:ext cx="330"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grpSp>
        <p:sp>
          <p:nvSpPr>
            <p:cNvPr id="29" name="Rectangle 91"/>
            <p:cNvSpPr/>
            <p:nvPr/>
          </p:nvSpPr>
          <p:spPr>
            <a:xfrm>
              <a:off x="6773572" y="3016215"/>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0" name="Rectangle: Rounded Corners 92"/>
            <p:cNvSpPr/>
            <p:nvPr/>
          </p:nvSpPr>
          <p:spPr>
            <a:xfrm rot="5400000">
              <a:off x="8973792" y="114820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1" name="Rectangle: Rounded Corners 93"/>
            <p:cNvSpPr/>
            <p:nvPr/>
          </p:nvSpPr>
          <p:spPr>
            <a:xfrm>
              <a:off x="6855812" y="3266189"/>
              <a:ext cx="3874861" cy="226808"/>
            </a:xfrm>
            <a:prstGeom prst="roundRect">
              <a:avLst/>
            </a:prstGeom>
            <a:pattFill prst="ltUpDiag">
              <a:fgClr>
                <a:schemeClr val="accent1">
                  <a:lumMod val="75000"/>
                </a:schemeClr>
              </a:fgClr>
              <a:bgClr>
                <a:schemeClr val="accent1"/>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32" name="Rectangle 94"/>
            <p:cNvSpPr/>
            <p:nvPr/>
          </p:nvSpPr>
          <p:spPr>
            <a:xfrm>
              <a:off x="6773572" y="3574154"/>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3" name="Rectangle: Rounded Corners 95"/>
            <p:cNvSpPr/>
            <p:nvPr/>
          </p:nvSpPr>
          <p:spPr>
            <a:xfrm rot="5400000">
              <a:off x="8973792" y="1706147"/>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4" name="Rectangle: Rounded Corners 96"/>
            <p:cNvSpPr/>
            <p:nvPr/>
          </p:nvSpPr>
          <p:spPr>
            <a:xfrm>
              <a:off x="6855811" y="3824127"/>
              <a:ext cx="2395654" cy="226808"/>
            </a:xfrm>
            <a:prstGeom prst="roundRect">
              <a:avLst/>
            </a:prstGeom>
            <a:pattFill prst="ltUpDiag">
              <a:fgClr>
                <a:schemeClr val="accent3">
                  <a:lumMod val="75000"/>
                </a:schemeClr>
              </a:fgClr>
              <a:bgClr>
                <a:schemeClr val="accent3"/>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35" name="Rectangle 97"/>
            <p:cNvSpPr/>
            <p:nvPr/>
          </p:nvSpPr>
          <p:spPr>
            <a:xfrm>
              <a:off x="6773572" y="4132092"/>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6" name="Rectangle: Rounded Corners 98"/>
            <p:cNvSpPr/>
            <p:nvPr/>
          </p:nvSpPr>
          <p:spPr>
            <a:xfrm rot="5400000">
              <a:off x="8973792" y="2264085"/>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7" name="Rectangle: Rounded Corners 99"/>
            <p:cNvSpPr/>
            <p:nvPr/>
          </p:nvSpPr>
          <p:spPr>
            <a:xfrm>
              <a:off x="6855812" y="4382065"/>
              <a:ext cx="3380487" cy="226808"/>
            </a:xfrm>
            <a:prstGeom prst="roundRect">
              <a:avLst/>
            </a:prstGeom>
            <a:pattFill prst="ltUpDiag">
              <a:fgClr>
                <a:schemeClr val="accent2">
                  <a:lumMod val="75000"/>
                </a:schemeClr>
              </a:fgClr>
              <a:bgClr>
                <a:schemeClr val="accent2"/>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76%</a:t>
              </a:r>
            </a:p>
          </p:txBody>
        </p:sp>
        <p:sp>
          <p:nvSpPr>
            <p:cNvPr id="38" name="Rectangle 100"/>
            <p:cNvSpPr/>
            <p:nvPr/>
          </p:nvSpPr>
          <p:spPr>
            <a:xfrm>
              <a:off x="6773572" y="4728718"/>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39" name="Rectangle: Rounded Corners 101"/>
            <p:cNvSpPr/>
            <p:nvPr/>
          </p:nvSpPr>
          <p:spPr>
            <a:xfrm rot="5400000">
              <a:off x="8973792" y="2860711"/>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40" name="Rectangle: Rounded Corners 102"/>
            <p:cNvSpPr/>
            <p:nvPr/>
          </p:nvSpPr>
          <p:spPr>
            <a:xfrm>
              <a:off x="6855812" y="4978691"/>
              <a:ext cx="3874861" cy="226808"/>
            </a:xfrm>
            <a:prstGeom prst="roundRect">
              <a:avLst/>
            </a:prstGeom>
            <a:pattFill prst="ltUpDiag">
              <a:fgClr>
                <a:schemeClr val="accent4">
                  <a:lumMod val="75000"/>
                </a:schemeClr>
              </a:fgClr>
              <a:bgClr>
                <a:schemeClr val="accent4"/>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80%</a:t>
              </a:r>
            </a:p>
          </p:txBody>
        </p:sp>
        <p:sp>
          <p:nvSpPr>
            <p:cNvPr id="41" name="Rectangle 103"/>
            <p:cNvSpPr/>
            <p:nvPr/>
          </p:nvSpPr>
          <p:spPr>
            <a:xfrm>
              <a:off x="6773572" y="5286656"/>
              <a:ext cx="3367121" cy="232557"/>
            </a:xfrm>
            <a:prstGeom prst="rect">
              <a:avLst/>
            </a:prstGeom>
            <a:effectLst/>
          </p:spPr>
          <p:txBody>
            <a:bodyPr wrap="none">
              <a:normAutofit lnSpcReduction="10000"/>
            </a:bodyPr>
            <a:lstStyle/>
            <a:p>
              <a:r>
                <a:rPr lang="zh-CN" altLang="en-US" sz="1000" b="1">
                  <a:cs typeface="+mn-ea"/>
                  <a:sym typeface="+mn-lt"/>
                </a:rPr>
                <a:t>标题文本预设</a:t>
              </a:r>
            </a:p>
          </p:txBody>
        </p:sp>
        <p:sp>
          <p:nvSpPr>
            <p:cNvPr id="42" name="Rectangle: Rounded Corners 104"/>
            <p:cNvSpPr/>
            <p:nvPr/>
          </p:nvSpPr>
          <p:spPr>
            <a:xfrm rot="5400000">
              <a:off x="8973792" y="3418649"/>
              <a:ext cx="226810" cy="4462773"/>
            </a:xfrm>
            <a:prstGeom prst="roundRect">
              <a:avLst/>
            </a:prstGeom>
            <a:solidFill>
              <a:schemeClr val="bg1">
                <a:lumMod val="75000"/>
                <a:alpha val="50000"/>
              </a:schemeClr>
            </a:solidFill>
            <a:ln w="79375">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43" name="Rectangle: Rounded Corners 105"/>
            <p:cNvSpPr/>
            <p:nvPr/>
          </p:nvSpPr>
          <p:spPr>
            <a:xfrm>
              <a:off x="6855811" y="5536629"/>
              <a:ext cx="2395654" cy="226808"/>
            </a:xfrm>
            <a:prstGeom prst="roundRect">
              <a:avLst/>
            </a:prstGeom>
            <a:pattFill prst="ltUpDiag">
              <a:fgClr>
                <a:schemeClr val="accent5">
                  <a:lumMod val="75000"/>
                </a:schemeClr>
              </a:fgClr>
              <a:bgClr>
                <a:schemeClr val="accent5"/>
              </a:bgClr>
            </a:pattFill>
            <a:ln>
              <a:noFill/>
            </a:ln>
            <a:effectLst/>
          </p:spPr>
          <p:style>
            <a:lnRef idx="1">
              <a:schemeClr val="accent1"/>
            </a:lnRef>
            <a:fillRef idx="3">
              <a:schemeClr val="accent1"/>
            </a:fillRef>
            <a:effectRef idx="2">
              <a:schemeClr val="accent1"/>
            </a:effectRef>
            <a:fontRef idx="minor">
              <a:schemeClr val="lt1"/>
            </a:fontRef>
          </p:style>
          <p:txBody>
            <a:bodyPr wrap="none" tIns="91440" bIns="91440" anchor="ctr" anchorCtr="0">
              <a:normAutofit fontScale="25000" lnSpcReduction="20000"/>
            </a:bodyPr>
            <a:lstStyle/>
            <a:p>
              <a:pPr algn="r"/>
              <a:r>
                <a:rPr lang="en-US" sz="1200">
                  <a:solidFill>
                    <a:srgbClr val="FFFFFF"/>
                  </a:solidFill>
                  <a:cs typeface="+mn-ea"/>
                  <a:sym typeface="+mn-lt"/>
                </a:rPr>
                <a:t>58%</a:t>
              </a:r>
            </a:p>
          </p:txBody>
        </p:sp>
        <p:sp>
          <p:nvSpPr>
            <p:cNvPr id="44" name="Freeform: Shape 106"/>
            <p:cNvSpPr>
              <a:spLocks/>
            </p:cNvSpPr>
            <p:nvPr/>
          </p:nvSpPr>
          <p:spPr bwMode="auto">
            <a:xfrm>
              <a:off x="6388790" y="5478398"/>
              <a:ext cx="313063" cy="310933"/>
            </a:xfrm>
            <a:custGeom>
              <a:avLst/>
              <a:gdLst>
                <a:gd name="T0" fmla="*/ 278227252 w 21437"/>
                <a:gd name="T1" fmla="*/ 181512920 h 21437"/>
                <a:gd name="T2" fmla="*/ 224525382 w 21437"/>
                <a:gd name="T3" fmla="*/ 186253815 h 21437"/>
                <a:gd name="T4" fmla="*/ 163746388 w 21437"/>
                <a:gd name="T5" fmla="*/ 127098893 h 21437"/>
                <a:gd name="T6" fmla="*/ 297860420 w 21437"/>
                <a:gd name="T7" fmla="*/ 48183154 h 21437"/>
                <a:gd name="T8" fmla="*/ 275053811 w 21437"/>
                <a:gd name="T9" fmla="*/ 25990522 h 21437"/>
                <a:gd name="T10" fmla="*/ 103373648 w 21437"/>
                <a:gd name="T11" fmla="*/ 68352185 h 21437"/>
                <a:gd name="T12" fmla="*/ 39968114 w 21437"/>
                <a:gd name="T13" fmla="*/ 6668302 h 21437"/>
                <a:gd name="T14" fmla="*/ 6852655 w 21437"/>
                <a:gd name="T15" fmla="*/ 6668302 h 21437"/>
                <a:gd name="T16" fmla="*/ 6852655 w 21437"/>
                <a:gd name="T17" fmla="*/ 38890974 h 21437"/>
                <a:gd name="T18" fmla="*/ 70245387 w 21437"/>
                <a:gd name="T19" fmla="*/ 100574975 h 21437"/>
                <a:gd name="T20" fmla="*/ 26808398 w 21437"/>
                <a:gd name="T21" fmla="*/ 267534270 h 21437"/>
                <a:gd name="T22" fmla="*/ 49629224 w 21437"/>
                <a:gd name="T23" fmla="*/ 289739412 h 21437"/>
                <a:gd name="T24" fmla="*/ 130630929 w 21437"/>
                <a:gd name="T25" fmla="*/ 159320396 h 21437"/>
                <a:gd name="T26" fmla="*/ 191411339 w 21437"/>
                <a:gd name="T27" fmla="*/ 218476486 h 21437"/>
                <a:gd name="T28" fmla="*/ 186538780 w 21437"/>
                <a:gd name="T29" fmla="*/ 270731883 h 21437"/>
                <a:gd name="T30" fmla="*/ 209344203 w 21437"/>
                <a:gd name="T31" fmla="*/ 292937024 h 21437"/>
                <a:gd name="T32" fmla="*/ 242459541 w 21437"/>
                <a:gd name="T33" fmla="*/ 235926948 h 21437"/>
                <a:gd name="T34" fmla="*/ 301048198 w 21437"/>
                <a:gd name="T35" fmla="*/ 203704266 h 21437"/>
                <a:gd name="T36" fmla="*/ 278227252 w 21437"/>
                <a:gd name="T37" fmla="*/ 181512920 h 21437"/>
                <a:gd name="T38" fmla="*/ 278227252 w 21437"/>
                <a:gd name="T39" fmla="*/ 181512920 h 214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37" h="21437">
                  <a:moveTo>
                    <a:pt x="19812" y="13283"/>
                  </a:moveTo>
                  <a:lnTo>
                    <a:pt x="15988" y="13630"/>
                  </a:lnTo>
                  <a:lnTo>
                    <a:pt x="11660" y="9301"/>
                  </a:lnTo>
                  <a:lnTo>
                    <a:pt x="21210" y="3526"/>
                  </a:lnTo>
                  <a:lnTo>
                    <a:pt x="19586" y="1902"/>
                  </a:lnTo>
                  <a:lnTo>
                    <a:pt x="7361" y="5002"/>
                  </a:lnTo>
                  <a:lnTo>
                    <a:pt x="2846" y="488"/>
                  </a:lnTo>
                  <a:cubicBezTo>
                    <a:pt x="2195" y="-163"/>
                    <a:pt x="1140" y="-163"/>
                    <a:pt x="488" y="488"/>
                  </a:cubicBezTo>
                  <a:cubicBezTo>
                    <a:pt x="-163" y="1140"/>
                    <a:pt x="-163" y="2195"/>
                    <a:pt x="488" y="2846"/>
                  </a:cubicBezTo>
                  <a:lnTo>
                    <a:pt x="5002" y="7360"/>
                  </a:lnTo>
                  <a:lnTo>
                    <a:pt x="1909" y="19578"/>
                  </a:lnTo>
                  <a:lnTo>
                    <a:pt x="3534" y="21203"/>
                  </a:lnTo>
                  <a:lnTo>
                    <a:pt x="9302" y="11659"/>
                  </a:lnTo>
                  <a:lnTo>
                    <a:pt x="13630" y="15988"/>
                  </a:lnTo>
                  <a:lnTo>
                    <a:pt x="13283" y="19812"/>
                  </a:lnTo>
                  <a:lnTo>
                    <a:pt x="14907" y="21437"/>
                  </a:lnTo>
                  <a:lnTo>
                    <a:pt x="17265" y="17265"/>
                  </a:lnTo>
                  <a:lnTo>
                    <a:pt x="21437" y="14907"/>
                  </a:lnTo>
                  <a:lnTo>
                    <a:pt x="19812" y="13283"/>
                  </a:lnTo>
                  <a:close/>
                  <a:moveTo>
                    <a:pt x="19812" y="13283"/>
                  </a:moveTo>
                </a:path>
              </a:pathLst>
            </a:custGeom>
            <a:solidFill>
              <a:schemeClr val="accent5"/>
            </a:solidFill>
            <a:ln>
              <a:noFill/>
            </a:ln>
            <a:effectLst/>
          </p:spPr>
          <p:txBody>
            <a:bodyPr anchor="ctr"/>
            <a:lstStyle/>
            <a:p>
              <a:pPr algn="ctr"/>
              <a:endParaRPr>
                <a:cs typeface="+mn-ea"/>
                <a:sym typeface="+mn-lt"/>
              </a:endParaRPr>
            </a:p>
          </p:txBody>
        </p:sp>
        <p:sp>
          <p:nvSpPr>
            <p:cNvPr id="45" name="Freeform: Shape 107"/>
            <p:cNvSpPr>
              <a:spLocks/>
            </p:cNvSpPr>
            <p:nvPr/>
          </p:nvSpPr>
          <p:spPr bwMode="auto">
            <a:xfrm>
              <a:off x="6459072" y="3193677"/>
              <a:ext cx="172504" cy="313062"/>
            </a:xfrm>
            <a:custGeom>
              <a:avLst/>
              <a:gdLst>
                <a:gd name="T0" fmla="*/ 19780573 w 21600"/>
                <a:gd name="T1" fmla="*/ 191199061 h 21600"/>
                <a:gd name="T2" fmla="*/ 25382283 w 21600"/>
                <a:gd name="T3" fmla="*/ 96676410 h 21600"/>
                <a:gd name="T4" fmla="*/ 25387355 w 21600"/>
                <a:gd name="T5" fmla="*/ 96648741 h 21600"/>
                <a:gd name="T6" fmla="*/ 25382283 w 21600"/>
                <a:gd name="T7" fmla="*/ 96648741 h 21600"/>
                <a:gd name="T8" fmla="*/ 25387355 w 21600"/>
                <a:gd name="T9" fmla="*/ 96554089 h 21600"/>
                <a:gd name="T10" fmla="*/ 10594318 w 21600"/>
                <a:gd name="T11" fmla="*/ 96622250 h 21600"/>
                <a:gd name="T12" fmla="*/ 16003842 w 21600"/>
                <a:gd name="T13" fmla="*/ 0 h 21600"/>
                <a:gd name="T14" fmla="*/ 7705606 w 21600"/>
                <a:gd name="T15" fmla="*/ 0 h 21600"/>
                <a:gd name="T16" fmla="*/ 6346 w 21600"/>
                <a:gd name="T17" fmla="*/ 130381521 h 21600"/>
                <a:gd name="T18" fmla="*/ 0 w 21600"/>
                <a:gd name="T19" fmla="*/ 130409308 h 21600"/>
                <a:gd name="T20" fmla="*/ 5066 w 21600"/>
                <a:gd name="T21" fmla="*/ 130409308 h 21600"/>
                <a:gd name="T22" fmla="*/ 0 w 21600"/>
                <a:gd name="T23" fmla="*/ 130517735 h 21600"/>
                <a:gd name="T24" fmla="*/ 14793037 w 21600"/>
                <a:gd name="T25" fmla="*/ 130436966 h 21600"/>
                <a:gd name="T26" fmla="*/ 11261231 w 21600"/>
                <a:gd name="T27" fmla="*/ 191212836 h 21600"/>
                <a:gd name="T28" fmla="*/ 4331826 w 21600"/>
                <a:gd name="T29" fmla="*/ 191212836 h 21600"/>
                <a:gd name="T30" fmla="*/ 10776413 w 21600"/>
                <a:gd name="T31" fmla="*/ 294279076 h 21600"/>
                <a:gd name="T32" fmla="*/ 27129407 w 21600"/>
                <a:gd name="T33" fmla="*/ 191212836 h 21600"/>
                <a:gd name="T34" fmla="*/ 19780573 w 21600"/>
                <a:gd name="T35" fmla="*/ 191212836 h 21600"/>
                <a:gd name="T36" fmla="*/ 19780573 w 21600"/>
                <a:gd name="T37" fmla="*/ 191199061 h 21600"/>
                <a:gd name="T38" fmla="*/ 19780573 w 21600"/>
                <a:gd name="T39" fmla="*/ 191199061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5749" y="14034"/>
                  </a:moveTo>
                  <a:lnTo>
                    <a:pt x="20209" y="7096"/>
                  </a:lnTo>
                  <a:lnTo>
                    <a:pt x="20213" y="7094"/>
                  </a:lnTo>
                  <a:lnTo>
                    <a:pt x="20209" y="7094"/>
                  </a:lnTo>
                  <a:lnTo>
                    <a:pt x="20213" y="7087"/>
                  </a:lnTo>
                  <a:lnTo>
                    <a:pt x="8435" y="7092"/>
                  </a:lnTo>
                  <a:cubicBezTo>
                    <a:pt x="8491" y="6986"/>
                    <a:pt x="11303" y="2726"/>
                    <a:pt x="12742" y="0"/>
                  </a:cubicBezTo>
                  <a:lnTo>
                    <a:pt x="6135" y="0"/>
                  </a:lnTo>
                  <a:lnTo>
                    <a:pt x="5" y="9570"/>
                  </a:lnTo>
                  <a:lnTo>
                    <a:pt x="0" y="9572"/>
                  </a:lnTo>
                  <a:lnTo>
                    <a:pt x="4" y="9572"/>
                  </a:lnTo>
                  <a:lnTo>
                    <a:pt x="0" y="9580"/>
                  </a:lnTo>
                  <a:lnTo>
                    <a:pt x="11778" y="9574"/>
                  </a:lnTo>
                  <a:cubicBezTo>
                    <a:pt x="11738" y="9650"/>
                    <a:pt x="10302" y="11811"/>
                    <a:pt x="8966" y="14035"/>
                  </a:cubicBezTo>
                  <a:lnTo>
                    <a:pt x="3449" y="14035"/>
                  </a:lnTo>
                  <a:lnTo>
                    <a:pt x="8580" y="21600"/>
                  </a:lnTo>
                  <a:lnTo>
                    <a:pt x="21600" y="14035"/>
                  </a:lnTo>
                  <a:lnTo>
                    <a:pt x="15749" y="14035"/>
                  </a:lnTo>
                  <a:lnTo>
                    <a:pt x="15749" y="14034"/>
                  </a:lnTo>
                  <a:close/>
                  <a:moveTo>
                    <a:pt x="15749" y="14034"/>
                  </a:moveTo>
                </a:path>
              </a:pathLst>
            </a:custGeom>
            <a:solidFill>
              <a:schemeClr val="accent1"/>
            </a:solidFill>
            <a:ln>
              <a:noFill/>
            </a:ln>
            <a:effectLst/>
          </p:spPr>
          <p:txBody>
            <a:bodyPr anchor="ctr"/>
            <a:lstStyle/>
            <a:p>
              <a:pPr algn="ctr"/>
              <a:endParaRPr>
                <a:cs typeface="+mn-ea"/>
                <a:sym typeface="+mn-lt"/>
              </a:endParaRPr>
            </a:p>
          </p:txBody>
        </p:sp>
        <p:sp>
          <p:nvSpPr>
            <p:cNvPr id="46" name="Freeform: Shape 108"/>
            <p:cNvSpPr>
              <a:spLocks/>
            </p:cNvSpPr>
            <p:nvPr/>
          </p:nvSpPr>
          <p:spPr bwMode="auto">
            <a:xfrm>
              <a:off x="6379631" y="4312423"/>
              <a:ext cx="287507" cy="313062"/>
            </a:xfrm>
            <a:custGeom>
              <a:avLst/>
              <a:gdLst>
                <a:gd name="T0" fmla="*/ 209330669 w 21600"/>
                <a:gd name="T1" fmla="*/ 71021845 h 21600"/>
                <a:gd name="T2" fmla="*/ 112786572 w 21600"/>
                <a:gd name="T3" fmla="*/ 0 h 21600"/>
                <a:gd name="T4" fmla="*/ 0 w 21600"/>
                <a:gd name="T5" fmla="*/ 147139538 h 21600"/>
                <a:gd name="T6" fmla="*/ 112786572 w 21600"/>
                <a:gd name="T7" fmla="*/ 294279076 h 21600"/>
                <a:gd name="T8" fmla="*/ 208855966 w 21600"/>
                <a:gd name="T9" fmla="*/ 224238280 h 21600"/>
                <a:gd name="T10" fmla="*/ 111226631 w 21600"/>
                <a:gd name="T11" fmla="*/ 147820490 h 21600"/>
                <a:gd name="T12" fmla="*/ 209330669 w 21600"/>
                <a:gd name="T13" fmla="*/ 71021845 h 21600"/>
                <a:gd name="T14" fmla="*/ 132886095 w 21600"/>
                <a:gd name="T15" fmla="*/ 39509699 h 21600"/>
                <a:gd name="T16" fmla="*/ 150902347 w 21600"/>
                <a:gd name="T17" fmla="*/ 63011683 h 21600"/>
                <a:gd name="T18" fmla="*/ 132886095 w 21600"/>
                <a:gd name="T19" fmla="*/ 86512490 h 21600"/>
                <a:gd name="T20" fmla="*/ 114879696 w 21600"/>
                <a:gd name="T21" fmla="*/ 63011683 h 21600"/>
                <a:gd name="T22" fmla="*/ 132886095 w 21600"/>
                <a:gd name="T23" fmla="*/ 39509699 h 21600"/>
                <a:gd name="T24" fmla="*/ 132886095 w 21600"/>
                <a:gd name="T25" fmla="*/ 39509699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21600" y="5213"/>
                  </a:moveTo>
                  <a:cubicBezTo>
                    <a:pt x="19560" y="2089"/>
                    <a:pt x="15862" y="0"/>
                    <a:pt x="11638" y="0"/>
                  </a:cubicBezTo>
                  <a:cubicBezTo>
                    <a:pt x="5210" y="0"/>
                    <a:pt x="0" y="4835"/>
                    <a:pt x="0" y="10800"/>
                  </a:cubicBezTo>
                  <a:cubicBezTo>
                    <a:pt x="0" y="16765"/>
                    <a:pt x="5210" y="21600"/>
                    <a:pt x="11638" y="21600"/>
                  </a:cubicBezTo>
                  <a:cubicBezTo>
                    <a:pt x="15829" y="21600"/>
                    <a:pt x="19502" y="19544"/>
                    <a:pt x="21551" y="16459"/>
                  </a:cubicBezTo>
                  <a:lnTo>
                    <a:pt x="11477" y="10850"/>
                  </a:lnTo>
                  <a:lnTo>
                    <a:pt x="21600" y="5213"/>
                  </a:lnTo>
                  <a:close/>
                  <a:moveTo>
                    <a:pt x="13712" y="2900"/>
                  </a:moveTo>
                  <a:cubicBezTo>
                    <a:pt x="14739" y="2900"/>
                    <a:pt x="15571" y="3672"/>
                    <a:pt x="15571" y="4625"/>
                  </a:cubicBezTo>
                  <a:cubicBezTo>
                    <a:pt x="15571" y="5578"/>
                    <a:pt x="14739" y="6350"/>
                    <a:pt x="13712" y="6350"/>
                  </a:cubicBezTo>
                  <a:cubicBezTo>
                    <a:pt x="12686" y="6350"/>
                    <a:pt x="11854" y="5578"/>
                    <a:pt x="11854" y="4625"/>
                  </a:cubicBezTo>
                  <a:cubicBezTo>
                    <a:pt x="11854" y="3672"/>
                    <a:pt x="12686" y="2900"/>
                    <a:pt x="13712" y="2900"/>
                  </a:cubicBezTo>
                  <a:close/>
                  <a:moveTo>
                    <a:pt x="13712" y="2900"/>
                  </a:moveTo>
                </a:path>
              </a:pathLst>
            </a:custGeom>
            <a:solidFill>
              <a:schemeClr val="accent3"/>
            </a:solidFill>
            <a:ln>
              <a:noFill/>
            </a:ln>
            <a:effectLst/>
          </p:spPr>
          <p:txBody>
            <a:bodyPr anchor="ctr"/>
            <a:lstStyle/>
            <a:p>
              <a:pPr algn="ctr"/>
              <a:endParaRPr>
                <a:cs typeface="+mn-ea"/>
                <a:sym typeface="+mn-lt"/>
              </a:endParaRPr>
            </a:p>
          </p:txBody>
        </p:sp>
        <p:sp>
          <p:nvSpPr>
            <p:cNvPr id="47" name="Freeform: Shape 109"/>
            <p:cNvSpPr>
              <a:spLocks/>
            </p:cNvSpPr>
            <p:nvPr/>
          </p:nvSpPr>
          <p:spPr bwMode="auto">
            <a:xfrm>
              <a:off x="6388793" y="3789257"/>
              <a:ext cx="313062" cy="227875"/>
            </a:xfrm>
            <a:custGeom>
              <a:avLst/>
              <a:gdLst>
                <a:gd name="T0" fmla="*/ 284074652 w 21600"/>
                <a:gd name="T1" fmla="*/ 9591959 h 21600"/>
                <a:gd name="T2" fmla="*/ 130722003 w 21600"/>
                <a:gd name="T3" fmla="*/ 9591959 h 21600"/>
                <a:gd name="T4" fmla="*/ 130613565 w 21600"/>
                <a:gd name="T5" fmla="*/ 9477184 h 21600"/>
                <a:gd name="T6" fmla="*/ 120845572 w 21600"/>
                <a:gd name="T7" fmla="*/ 3495796 h 21600"/>
                <a:gd name="T8" fmla="*/ 106076264 w 21600"/>
                <a:gd name="T9" fmla="*/ 0 h 21600"/>
                <a:gd name="T10" fmla="*/ 62397606 w 21600"/>
                <a:gd name="T11" fmla="*/ 0 h 21600"/>
                <a:gd name="T12" fmla="*/ 47629465 w 21600"/>
                <a:gd name="T13" fmla="*/ 3495796 h 21600"/>
                <a:gd name="T14" fmla="*/ 37875355 w 21600"/>
                <a:gd name="T15" fmla="*/ 9477184 h 21600"/>
                <a:gd name="T16" fmla="*/ 37751749 w 21600"/>
                <a:gd name="T17" fmla="*/ 9591959 h 21600"/>
                <a:gd name="T18" fmla="*/ 10204304 w 21600"/>
                <a:gd name="T19" fmla="*/ 9591959 h 21600"/>
                <a:gd name="T20" fmla="*/ 0 w 21600"/>
                <a:gd name="T21" fmla="*/ 13504517 h 21600"/>
                <a:gd name="T22" fmla="*/ 0 w 21600"/>
                <a:gd name="T23" fmla="*/ 78701562 h 21600"/>
                <a:gd name="T24" fmla="*/ 10204304 w 21600"/>
                <a:gd name="T25" fmla="*/ 82610220 h 21600"/>
                <a:gd name="T26" fmla="*/ 284074652 w 21600"/>
                <a:gd name="T27" fmla="*/ 82610220 h 21600"/>
                <a:gd name="T28" fmla="*/ 294279076 w 21600"/>
                <a:gd name="T29" fmla="*/ 78701562 h 21600"/>
                <a:gd name="T30" fmla="*/ 294279076 w 21600"/>
                <a:gd name="T31" fmla="*/ 13504517 h 21600"/>
                <a:gd name="T32" fmla="*/ 284074652 w 21600"/>
                <a:gd name="T33" fmla="*/ 9591959 h 21600"/>
                <a:gd name="T34" fmla="*/ 43284027 w 21600"/>
                <a:gd name="T35" fmla="*/ 76204222 h 21600"/>
                <a:gd name="T36" fmla="*/ 8255980 w 21600"/>
                <a:gd name="T37" fmla="*/ 76204222 h 21600"/>
                <a:gd name="T38" fmla="*/ 8255980 w 21600"/>
                <a:gd name="T39" fmla="*/ 16108848 h 21600"/>
                <a:gd name="T40" fmla="*/ 43284027 w 21600"/>
                <a:gd name="T41" fmla="*/ 16108848 h 21600"/>
                <a:gd name="T42" fmla="*/ 43284027 w 21600"/>
                <a:gd name="T43" fmla="*/ 76204222 h 21600"/>
                <a:gd name="T44" fmla="*/ 146771280 w 21600"/>
                <a:gd name="T45" fmla="*/ 70237863 h 21600"/>
                <a:gd name="T46" fmla="*/ 83951256 w 21600"/>
                <a:gd name="T47" fmla="*/ 46154616 h 21600"/>
                <a:gd name="T48" fmla="*/ 146771280 w 21600"/>
                <a:gd name="T49" fmla="*/ 22075207 h 21600"/>
                <a:gd name="T50" fmla="*/ 209578696 w 21600"/>
                <a:gd name="T51" fmla="*/ 46154616 h 21600"/>
                <a:gd name="T52" fmla="*/ 146771280 w 21600"/>
                <a:gd name="T53" fmla="*/ 70237863 h 21600"/>
                <a:gd name="T54" fmla="*/ 266281437 w 21600"/>
                <a:gd name="T55" fmla="*/ 35713491 h 21600"/>
                <a:gd name="T56" fmla="*/ 229592674 w 21600"/>
                <a:gd name="T57" fmla="*/ 35713491 h 21600"/>
                <a:gd name="T58" fmla="*/ 229592674 w 21600"/>
                <a:gd name="T59" fmla="*/ 21650651 h 21600"/>
                <a:gd name="T60" fmla="*/ 266281437 w 21600"/>
                <a:gd name="T61" fmla="*/ 21650651 h 21600"/>
                <a:gd name="T62" fmla="*/ 266281437 w 21600"/>
                <a:gd name="T63" fmla="*/ 35713491 h 21600"/>
                <a:gd name="T64" fmla="*/ 266281437 w 21600"/>
                <a:gd name="T65" fmla="*/ 35713491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600" h="21600">
                  <a:moveTo>
                    <a:pt x="20851" y="2508"/>
                  </a:moveTo>
                  <a:lnTo>
                    <a:pt x="9595" y="2508"/>
                  </a:lnTo>
                  <a:cubicBezTo>
                    <a:pt x="9592" y="2498"/>
                    <a:pt x="9590" y="2487"/>
                    <a:pt x="9587" y="2478"/>
                  </a:cubicBezTo>
                  <a:lnTo>
                    <a:pt x="8870" y="914"/>
                  </a:lnTo>
                  <a:cubicBezTo>
                    <a:pt x="8686" y="411"/>
                    <a:pt x="8199" y="0"/>
                    <a:pt x="7786" y="0"/>
                  </a:cubicBezTo>
                  <a:lnTo>
                    <a:pt x="4580" y="0"/>
                  </a:lnTo>
                  <a:cubicBezTo>
                    <a:pt x="4168" y="0"/>
                    <a:pt x="3680" y="412"/>
                    <a:pt x="3496" y="914"/>
                  </a:cubicBezTo>
                  <a:lnTo>
                    <a:pt x="2780" y="2478"/>
                  </a:lnTo>
                  <a:cubicBezTo>
                    <a:pt x="2776" y="2487"/>
                    <a:pt x="2775" y="2498"/>
                    <a:pt x="2771" y="2508"/>
                  </a:cubicBezTo>
                  <a:lnTo>
                    <a:pt x="749" y="2508"/>
                  </a:lnTo>
                  <a:cubicBezTo>
                    <a:pt x="337" y="2508"/>
                    <a:pt x="0" y="2968"/>
                    <a:pt x="0" y="3531"/>
                  </a:cubicBezTo>
                  <a:lnTo>
                    <a:pt x="0" y="20578"/>
                  </a:lnTo>
                  <a:cubicBezTo>
                    <a:pt x="0" y="21140"/>
                    <a:pt x="337" y="21600"/>
                    <a:pt x="749" y="21600"/>
                  </a:cubicBezTo>
                  <a:lnTo>
                    <a:pt x="20851" y="21600"/>
                  </a:lnTo>
                  <a:cubicBezTo>
                    <a:pt x="21263" y="21600"/>
                    <a:pt x="21600" y="21140"/>
                    <a:pt x="21600" y="20578"/>
                  </a:cubicBezTo>
                  <a:lnTo>
                    <a:pt x="21600" y="3531"/>
                  </a:lnTo>
                  <a:cubicBezTo>
                    <a:pt x="21600" y="2968"/>
                    <a:pt x="21263" y="2508"/>
                    <a:pt x="20851" y="2508"/>
                  </a:cubicBezTo>
                  <a:close/>
                  <a:moveTo>
                    <a:pt x="3177" y="19925"/>
                  </a:moveTo>
                  <a:lnTo>
                    <a:pt x="606" y="19925"/>
                  </a:lnTo>
                  <a:lnTo>
                    <a:pt x="606" y="4212"/>
                  </a:lnTo>
                  <a:lnTo>
                    <a:pt x="3177" y="4212"/>
                  </a:lnTo>
                  <a:lnTo>
                    <a:pt x="3177" y="19925"/>
                  </a:lnTo>
                  <a:close/>
                  <a:moveTo>
                    <a:pt x="10773" y="18365"/>
                  </a:moveTo>
                  <a:cubicBezTo>
                    <a:pt x="8226" y="18365"/>
                    <a:pt x="6162" y="15546"/>
                    <a:pt x="6162" y="12068"/>
                  </a:cubicBezTo>
                  <a:cubicBezTo>
                    <a:pt x="6162" y="8591"/>
                    <a:pt x="8226" y="5772"/>
                    <a:pt x="10773" y="5772"/>
                  </a:cubicBezTo>
                  <a:cubicBezTo>
                    <a:pt x="13319" y="5772"/>
                    <a:pt x="15383" y="8591"/>
                    <a:pt x="15383" y="12068"/>
                  </a:cubicBezTo>
                  <a:cubicBezTo>
                    <a:pt x="15383" y="15546"/>
                    <a:pt x="13319" y="18365"/>
                    <a:pt x="10773" y="18365"/>
                  </a:cubicBezTo>
                  <a:close/>
                  <a:moveTo>
                    <a:pt x="19545" y="9338"/>
                  </a:moveTo>
                  <a:lnTo>
                    <a:pt x="16852" y="9338"/>
                  </a:lnTo>
                  <a:lnTo>
                    <a:pt x="16852" y="5661"/>
                  </a:lnTo>
                  <a:lnTo>
                    <a:pt x="19545" y="5661"/>
                  </a:lnTo>
                  <a:lnTo>
                    <a:pt x="19545" y="9338"/>
                  </a:lnTo>
                  <a:close/>
                  <a:moveTo>
                    <a:pt x="19545" y="9338"/>
                  </a:moveTo>
                </a:path>
              </a:pathLst>
            </a:custGeom>
            <a:solidFill>
              <a:schemeClr val="accent2"/>
            </a:solidFill>
            <a:ln>
              <a:noFill/>
            </a:ln>
            <a:effectLst/>
          </p:spPr>
          <p:txBody>
            <a:bodyPr anchor="ctr"/>
            <a:lstStyle/>
            <a:p>
              <a:pPr algn="ctr"/>
              <a:endParaRPr>
                <a:cs typeface="+mn-ea"/>
                <a:sym typeface="+mn-lt"/>
              </a:endParaRPr>
            </a:p>
          </p:txBody>
        </p:sp>
        <p:grpSp>
          <p:nvGrpSpPr>
            <p:cNvPr id="48" name="Group 110"/>
            <p:cNvGrpSpPr>
              <a:grpSpLocks/>
            </p:cNvGrpSpPr>
            <p:nvPr/>
          </p:nvGrpSpPr>
          <p:grpSpPr bwMode="auto">
            <a:xfrm>
              <a:off x="6376719" y="4942822"/>
              <a:ext cx="310933" cy="266209"/>
              <a:chOff x="0" y="0"/>
              <a:chExt cx="576" cy="493"/>
            </a:xfrm>
            <a:solidFill>
              <a:schemeClr val="accent4"/>
            </a:solidFill>
            <a:effectLst/>
          </p:grpSpPr>
          <p:sp>
            <p:nvSpPr>
              <p:cNvPr id="69" name="Freeform: Shape 111"/>
              <p:cNvSpPr>
                <a:spLocks/>
              </p:cNvSpPr>
              <p:nvPr/>
            </p:nvSpPr>
            <p:spPr bwMode="auto">
              <a:xfrm>
                <a:off x="0" y="0"/>
                <a:ext cx="576" cy="49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600" h="21600">
                    <a:moveTo>
                      <a:pt x="20846" y="0"/>
                    </a:moveTo>
                    <a:lnTo>
                      <a:pt x="3886" y="0"/>
                    </a:lnTo>
                    <a:cubicBezTo>
                      <a:pt x="3293" y="0"/>
                      <a:pt x="3132" y="187"/>
                      <a:pt x="3132" y="883"/>
                    </a:cubicBezTo>
                    <a:lnTo>
                      <a:pt x="3132" y="3757"/>
                    </a:lnTo>
                    <a:lnTo>
                      <a:pt x="754" y="3757"/>
                    </a:lnTo>
                    <a:cubicBezTo>
                      <a:pt x="161" y="3757"/>
                      <a:pt x="0" y="3944"/>
                      <a:pt x="0" y="4639"/>
                    </a:cubicBezTo>
                    <a:lnTo>
                      <a:pt x="0" y="19215"/>
                    </a:lnTo>
                    <a:cubicBezTo>
                      <a:pt x="0" y="20254"/>
                      <a:pt x="1044" y="21600"/>
                      <a:pt x="2039" y="21600"/>
                    </a:cubicBezTo>
                    <a:lnTo>
                      <a:pt x="3886" y="21600"/>
                    </a:lnTo>
                    <a:lnTo>
                      <a:pt x="18035" y="21600"/>
                    </a:lnTo>
                    <a:lnTo>
                      <a:pt x="20845" y="21600"/>
                    </a:lnTo>
                    <a:cubicBezTo>
                      <a:pt x="21439" y="21600"/>
                      <a:pt x="21600" y="21413"/>
                      <a:pt x="21600" y="20717"/>
                    </a:cubicBezTo>
                    <a:lnTo>
                      <a:pt x="21600" y="883"/>
                    </a:lnTo>
                    <a:cubicBezTo>
                      <a:pt x="21600" y="187"/>
                      <a:pt x="21440" y="0"/>
                      <a:pt x="20846" y="0"/>
                    </a:cubicBezTo>
                    <a:close/>
                    <a:moveTo>
                      <a:pt x="20315" y="20097"/>
                    </a:moveTo>
                    <a:lnTo>
                      <a:pt x="18035" y="20097"/>
                    </a:lnTo>
                    <a:lnTo>
                      <a:pt x="3886" y="20097"/>
                    </a:lnTo>
                    <a:lnTo>
                      <a:pt x="2040" y="20097"/>
                    </a:lnTo>
                    <a:cubicBezTo>
                      <a:pt x="1811" y="20097"/>
                      <a:pt x="1310" y="19505"/>
                      <a:pt x="1285" y="19214"/>
                    </a:cubicBezTo>
                    <a:lnTo>
                      <a:pt x="1285" y="5258"/>
                    </a:lnTo>
                    <a:lnTo>
                      <a:pt x="3132" y="5258"/>
                    </a:lnTo>
                    <a:lnTo>
                      <a:pt x="3132" y="18750"/>
                    </a:lnTo>
                    <a:lnTo>
                      <a:pt x="4416" y="18750"/>
                    </a:lnTo>
                    <a:lnTo>
                      <a:pt x="4416" y="5258"/>
                    </a:lnTo>
                    <a:lnTo>
                      <a:pt x="4417" y="5258"/>
                    </a:lnTo>
                    <a:lnTo>
                      <a:pt x="4417" y="3756"/>
                    </a:lnTo>
                    <a:lnTo>
                      <a:pt x="4417" y="1502"/>
                    </a:lnTo>
                    <a:lnTo>
                      <a:pt x="20315" y="1502"/>
                    </a:lnTo>
                    <a:lnTo>
                      <a:pt x="20315" y="20097"/>
                    </a:lnTo>
                    <a:close/>
                    <a:moveTo>
                      <a:pt x="20315" y="20097"/>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70" name="Rectangle 112"/>
              <p:cNvSpPr>
                <a:spLocks/>
              </p:cNvSpPr>
              <p:nvPr/>
            </p:nvSpPr>
            <p:spPr bwMode="auto">
              <a:xfrm>
                <a:off x="168" y="72"/>
                <a:ext cx="154" cy="154"/>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1" name="Rectangle 113"/>
              <p:cNvSpPr>
                <a:spLocks/>
              </p:cNvSpPr>
              <p:nvPr/>
            </p:nvSpPr>
            <p:spPr bwMode="auto">
              <a:xfrm>
                <a:off x="368" y="96"/>
                <a:ext cx="128"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2" name="Rectangle 114"/>
              <p:cNvSpPr>
                <a:spLocks/>
              </p:cNvSpPr>
              <p:nvPr/>
            </p:nvSpPr>
            <p:spPr bwMode="auto">
              <a:xfrm>
                <a:off x="368" y="176"/>
                <a:ext cx="128"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3" name="Rectangle 115"/>
              <p:cNvSpPr>
                <a:spLocks/>
              </p:cNvSpPr>
              <p:nvPr/>
            </p:nvSpPr>
            <p:spPr bwMode="auto">
              <a:xfrm>
                <a:off x="168" y="280"/>
                <a:ext cx="330"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sp>
            <p:nvSpPr>
              <p:cNvPr id="74" name="Rectangle 116"/>
              <p:cNvSpPr>
                <a:spLocks/>
              </p:cNvSpPr>
              <p:nvPr/>
            </p:nvSpPr>
            <p:spPr bwMode="auto">
              <a:xfrm>
                <a:off x="168" y="360"/>
                <a:ext cx="330" cy="25"/>
              </a:xfrm>
              <a:prstGeom prst="rect">
                <a:avLst/>
              </a:prstGeom>
              <a:grpFill/>
              <a:ln>
                <a:noFill/>
              </a:ln>
              <a:extLst>
                <a:ext uri="{91240B29-F687-4f45-9708-019B960494DF}">
                  <a14:hiddenLine xmlns="" xmlns:lc="http://schemas.openxmlformats.org/drawingml/2006/lockedCanvas" xmlns:p14="http://schemas.microsoft.com/office/powerpoint/2010/main" xmlns:a14="http://schemas.microsoft.com/office/drawing/2010/main" w="25400">
                    <a:solidFill>
                      <a:schemeClr val="tx1"/>
                    </a:solidFill>
                    <a:miter lim="800000"/>
                    <a:headEnd/>
                    <a:tailEnd/>
                  </a14:hiddenLine>
                </a:ext>
              </a:extLst>
            </p:spPr>
            <p:txBody>
              <a:bodyPr anchor="ctr"/>
              <a:lstStyle/>
              <a:p>
                <a:pPr algn="ctr"/>
                <a:endParaRPr>
                  <a:cs typeface="+mn-ea"/>
                  <a:sym typeface="+mn-lt"/>
                </a:endParaRPr>
              </a:p>
            </p:txBody>
          </p:sp>
        </p:grpSp>
        <p:grpSp>
          <p:nvGrpSpPr>
            <p:cNvPr id="49" name="Group 119"/>
            <p:cNvGrpSpPr/>
            <p:nvPr/>
          </p:nvGrpSpPr>
          <p:grpSpPr>
            <a:xfrm>
              <a:off x="1072173" y="1657978"/>
              <a:ext cx="626526" cy="626526"/>
              <a:chOff x="1427243" y="1987229"/>
              <a:chExt cx="1016000" cy="1016000"/>
            </a:xfrm>
            <a:effectLst/>
          </p:grpSpPr>
          <p:sp>
            <p:nvSpPr>
              <p:cNvPr id="67" name="Oval 120"/>
              <p:cNvSpPr/>
              <p:nvPr/>
            </p:nvSpPr>
            <p:spPr>
              <a:xfrm>
                <a:off x="1427243" y="1987229"/>
                <a:ext cx="1016000" cy="1016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68" name="Freeform: Shape 121"/>
              <p:cNvSpPr>
                <a:spLocks/>
              </p:cNvSpPr>
              <p:nvPr/>
            </p:nvSpPr>
            <p:spPr bwMode="auto">
              <a:xfrm>
                <a:off x="1748604" y="2300569"/>
                <a:ext cx="373276" cy="373276"/>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rgbClr val="FFFFFF"/>
              </a:solidFill>
              <a:ln>
                <a:noFill/>
              </a:ln>
            </p:spPr>
            <p:txBody>
              <a:bodyPr anchor="ctr"/>
              <a:lstStyle/>
              <a:p>
                <a:pPr algn="ctr"/>
                <a:endParaRPr>
                  <a:cs typeface="+mn-ea"/>
                  <a:sym typeface="+mn-lt"/>
                </a:endParaRPr>
              </a:p>
            </p:txBody>
          </p:sp>
        </p:grpSp>
        <p:grpSp>
          <p:nvGrpSpPr>
            <p:cNvPr id="50" name="Group 122"/>
            <p:cNvGrpSpPr/>
            <p:nvPr/>
          </p:nvGrpSpPr>
          <p:grpSpPr>
            <a:xfrm>
              <a:off x="6472614" y="1657978"/>
              <a:ext cx="626526" cy="626526"/>
              <a:chOff x="6262908" y="1987229"/>
              <a:chExt cx="1016000" cy="1016000"/>
            </a:xfrm>
            <a:effectLst/>
          </p:grpSpPr>
          <p:sp>
            <p:nvSpPr>
              <p:cNvPr id="57" name="Oval 123"/>
              <p:cNvSpPr/>
              <p:nvPr/>
            </p:nvSpPr>
            <p:spPr>
              <a:xfrm>
                <a:off x="6262908" y="1987229"/>
                <a:ext cx="1016000" cy="1016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grpSp>
            <p:nvGrpSpPr>
              <p:cNvPr id="58" name="Group 124"/>
              <p:cNvGrpSpPr>
                <a:grpSpLocks/>
              </p:cNvGrpSpPr>
              <p:nvPr/>
            </p:nvGrpSpPr>
            <p:grpSpPr bwMode="auto">
              <a:xfrm>
                <a:off x="6581713" y="2281761"/>
                <a:ext cx="378392" cy="370722"/>
                <a:chOff x="0" y="0"/>
                <a:chExt cx="581" cy="573"/>
              </a:xfrm>
              <a:solidFill>
                <a:srgbClr val="FFFFFF"/>
              </a:solidFill>
            </p:grpSpPr>
            <p:sp>
              <p:nvSpPr>
                <p:cNvPr id="59" name="Freeform: Shape 125"/>
                <p:cNvSpPr>
                  <a:spLocks/>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0" name="Freeform: Shape 126"/>
                <p:cNvSpPr>
                  <a:spLocks/>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1" name="Freeform: Shape 127"/>
                <p:cNvSpPr>
                  <a:spLocks/>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2" name="Freeform: Shape 128"/>
                <p:cNvSpPr>
                  <a:spLocks/>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3" name="Freeform: Shape 129"/>
                <p:cNvSpPr>
                  <a:spLocks/>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4" name="Freeform: Shape 130"/>
                <p:cNvSpPr>
                  <a:spLocks/>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5" name="Freeform: Shape 131"/>
                <p:cNvSpPr>
                  <a:spLocks/>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sp>
              <p:nvSpPr>
                <p:cNvPr id="66" name="Freeform: Shape 132"/>
                <p:cNvSpPr>
                  <a:spLocks/>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a:extLst>
                  <a:ext uri="{91240B29-F687-4f45-9708-019B960494DF}">
                    <a14:hiddenLine xmlns="" xmlns:lc="http://schemas.openxmlformats.org/drawingml/2006/lockedCanvas" xmlns:p14="http://schemas.microsoft.com/office/powerpoint/2010/main"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cs typeface="+mn-ea"/>
                    <a:sym typeface="+mn-lt"/>
                  </a:endParaRPr>
                </a:p>
              </p:txBody>
            </p:sp>
          </p:grpSp>
        </p:grpSp>
        <p:grpSp>
          <p:nvGrpSpPr>
            <p:cNvPr id="51" name="Group 133"/>
            <p:cNvGrpSpPr/>
            <p:nvPr/>
          </p:nvGrpSpPr>
          <p:grpSpPr>
            <a:xfrm>
              <a:off x="1897455" y="1493401"/>
              <a:ext cx="4052500" cy="904880"/>
              <a:chOff x="5830071" y="1924824"/>
              <a:chExt cx="5493223" cy="904880"/>
            </a:xfrm>
          </p:grpSpPr>
          <p:sp>
            <p:nvSpPr>
              <p:cNvPr id="55" name="TextBox 134"/>
              <p:cNvSpPr txBox="1"/>
              <p:nvPr/>
            </p:nvSpPr>
            <p:spPr>
              <a:xfrm>
                <a:off x="5830071" y="1924824"/>
                <a:ext cx="5493223" cy="369332"/>
              </a:xfrm>
              <a:prstGeom prst="rect">
                <a:avLst/>
              </a:prstGeom>
              <a:noFill/>
              <a:effectLst/>
            </p:spPr>
            <p:txBody>
              <a:bodyPr wrap="none" lIns="144000" tIns="0" rIns="144000" bIns="0">
                <a:normAutofit/>
              </a:bodyPr>
              <a:lstStyle/>
              <a:p>
                <a:r>
                  <a:rPr lang="zh-CN" altLang="en-US" sz="2000" b="1" dirty="0">
                    <a:solidFill>
                      <a:schemeClr val="accent6"/>
                    </a:solidFill>
                    <a:cs typeface="+mn-ea"/>
                    <a:sym typeface="+mn-lt"/>
                  </a:rPr>
                  <a:t>标题文本预设</a:t>
                </a:r>
              </a:p>
            </p:txBody>
          </p:sp>
          <p:sp>
            <p:nvSpPr>
              <p:cNvPr id="56" name="TextBox 135"/>
              <p:cNvSpPr txBox="1"/>
              <p:nvPr/>
            </p:nvSpPr>
            <p:spPr>
              <a:xfrm>
                <a:off x="5830071" y="2344956"/>
                <a:ext cx="5493223" cy="484748"/>
              </a:xfrm>
              <a:prstGeom prst="rect">
                <a:avLst/>
              </a:prstGeom>
              <a:noFill/>
              <a:effectLst/>
            </p:spPr>
            <p:txBody>
              <a:bodyPr wrap="square" lIns="144000" tIns="0" rIns="144000" bIns="0"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grpSp>
        <p:grpSp>
          <p:nvGrpSpPr>
            <p:cNvPr id="52" name="Group 136"/>
            <p:cNvGrpSpPr/>
            <p:nvPr/>
          </p:nvGrpSpPr>
          <p:grpSpPr>
            <a:xfrm>
              <a:off x="7284575" y="1493401"/>
              <a:ext cx="4052500" cy="904880"/>
              <a:chOff x="5830071" y="1924824"/>
              <a:chExt cx="5493223" cy="904880"/>
            </a:xfrm>
          </p:grpSpPr>
          <p:sp>
            <p:nvSpPr>
              <p:cNvPr id="53" name="TextBox 137"/>
              <p:cNvSpPr txBox="1"/>
              <p:nvPr/>
            </p:nvSpPr>
            <p:spPr>
              <a:xfrm>
                <a:off x="5830071" y="1924824"/>
                <a:ext cx="5493223" cy="369332"/>
              </a:xfrm>
              <a:prstGeom prst="rect">
                <a:avLst/>
              </a:prstGeom>
              <a:noFill/>
              <a:effectLst/>
            </p:spPr>
            <p:txBody>
              <a:bodyPr wrap="none" lIns="144000" tIns="0" rIns="144000" bIns="0">
                <a:normAutofit/>
              </a:bodyPr>
              <a:lstStyle/>
              <a:p>
                <a:r>
                  <a:rPr lang="zh-CN" altLang="en-US" sz="2000" b="1">
                    <a:solidFill>
                      <a:schemeClr val="accent6"/>
                    </a:solidFill>
                    <a:cs typeface="+mn-ea"/>
                    <a:sym typeface="+mn-lt"/>
                  </a:rPr>
                  <a:t>标题文本预设</a:t>
                </a:r>
              </a:p>
            </p:txBody>
          </p:sp>
          <p:sp>
            <p:nvSpPr>
              <p:cNvPr id="54" name="TextBox 138"/>
              <p:cNvSpPr txBox="1"/>
              <p:nvPr/>
            </p:nvSpPr>
            <p:spPr>
              <a:xfrm>
                <a:off x="5830071" y="2344956"/>
                <a:ext cx="5493223" cy="484748"/>
              </a:xfrm>
              <a:prstGeom prst="rect">
                <a:avLst/>
              </a:prstGeom>
              <a:noFill/>
              <a:effectLst/>
            </p:spPr>
            <p:txBody>
              <a:bodyPr wrap="square" lIns="144000" tIns="0" rIns="144000" bIns="0" anchor="ctr">
                <a:noAutofit/>
              </a:bodyPr>
              <a:lstStyle/>
              <a:p>
                <a:pPr defTabSz="914378">
                  <a:lnSpc>
                    <a:spcPct val="120000"/>
                  </a:lnSpc>
                  <a:spcBef>
                    <a:spcPct val="0"/>
                  </a:spcBef>
                  <a:defRPr/>
                </a:pPr>
                <a:r>
                  <a:rPr lang="zh-CN" altLang="en-US" sz="1400" dirty="0">
                    <a:cs typeface="+mn-ea"/>
                    <a:sym typeface="+mn-lt"/>
                  </a:rPr>
                  <a:t>点击此处更换文本编辑文字，点击此处更换文本编辑文字</a:t>
                </a:r>
              </a:p>
            </p:txBody>
          </p:sp>
        </p:grpSp>
      </p:grpSp>
    </p:spTree>
    <p:extLst>
      <p:ext uri="{BB962C8B-B14F-4D97-AF65-F5344CB8AC3E}">
        <p14:creationId xmlns:p14="http://schemas.microsoft.com/office/powerpoint/2010/main" val="110420457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合作与目标</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5" name="144ecbe1-b9da-4c0e-bae8-b00cb955d28f"/>
          <p:cNvGrpSpPr>
            <a:grpSpLocks noChangeAspect="1"/>
          </p:cNvGrpSpPr>
          <p:nvPr/>
        </p:nvGrpSpPr>
        <p:grpSpPr>
          <a:xfrm>
            <a:off x="1901072" y="1718810"/>
            <a:ext cx="8389857" cy="3420380"/>
            <a:chOff x="1891316" y="1556792"/>
            <a:chExt cx="8389857" cy="3420380"/>
          </a:xfrm>
        </p:grpSpPr>
        <p:sp>
          <p:nvSpPr>
            <p:cNvPr id="6" name="Rectangle 1"/>
            <p:cNvSpPr/>
            <p:nvPr/>
          </p:nvSpPr>
          <p:spPr>
            <a:xfrm>
              <a:off x="1971108" y="1664804"/>
              <a:ext cx="2360696" cy="3312368"/>
            </a:xfrm>
            <a:prstGeom prst="rect">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7" name="Arrow: Pentagon 2"/>
            <p:cNvSpPr/>
            <p:nvPr/>
          </p:nvSpPr>
          <p:spPr>
            <a:xfrm rot="5400000">
              <a:off x="2179347" y="1268761"/>
              <a:ext cx="1944218" cy="252028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r>
                <a:rPr lang="zh-CN" altLang="en-US" sz="2000" dirty="0">
                  <a:cs typeface="+mn-ea"/>
                  <a:sym typeface="+mn-lt"/>
                </a:rPr>
                <a:t>标题文本预设</a:t>
              </a:r>
            </a:p>
          </p:txBody>
        </p:sp>
        <p:sp>
          <p:nvSpPr>
            <p:cNvPr id="8" name="Rectangle 6"/>
            <p:cNvSpPr/>
            <p:nvPr/>
          </p:nvSpPr>
          <p:spPr>
            <a:xfrm>
              <a:off x="4905896" y="1664804"/>
              <a:ext cx="2360696" cy="3312368"/>
            </a:xfrm>
            <a:prstGeom prst="rect">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2" name="Arrow: Pentagon 7"/>
            <p:cNvSpPr/>
            <p:nvPr/>
          </p:nvSpPr>
          <p:spPr>
            <a:xfrm rot="5400000">
              <a:off x="5114135" y="1268761"/>
              <a:ext cx="1944218" cy="252028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r>
                <a:rPr lang="zh-CN" altLang="en-US" sz="2000" dirty="0">
                  <a:cs typeface="+mn-ea"/>
                  <a:sym typeface="+mn-lt"/>
                </a:rPr>
                <a:t>标题文本预设</a:t>
              </a:r>
            </a:p>
          </p:txBody>
        </p:sp>
        <p:sp>
          <p:nvSpPr>
            <p:cNvPr id="13" name="Rectangle 11"/>
            <p:cNvSpPr/>
            <p:nvPr/>
          </p:nvSpPr>
          <p:spPr>
            <a:xfrm>
              <a:off x="7840685" y="1664804"/>
              <a:ext cx="2360696" cy="3312368"/>
            </a:xfrm>
            <a:prstGeom prst="rect">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defTabSz="914378">
                <a:lnSpc>
                  <a:spcPct val="120000"/>
                </a:lnSpc>
                <a:spcBef>
                  <a:spcPct val="0"/>
                </a:spcBef>
                <a:defRPr/>
              </a:pPr>
              <a:r>
                <a:rPr lang="zh-CN" altLang="en-US" sz="1400" dirty="0">
                  <a:cs typeface="+mn-ea"/>
                  <a:sym typeface="+mn-lt"/>
                </a:rPr>
                <a:t>点击此处更换文本编辑文字，点击此处更换文本编辑文字</a:t>
              </a:r>
            </a:p>
          </p:txBody>
        </p:sp>
        <p:sp>
          <p:nvSpPr>
            <p:cNvPr id="14" name="Arrow: Pentagon 12"/>
            <p:cNvSpPr/>
            <p:nvPr/>
          </p:nvSpPr>
          <p:spPr>
            <a:xfrm rot="5400000">
              <a:off x="8048924" y="1268761"/>
              <a:ext cx="1944218" cy="252028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r>
                <a:rPr lang="zh-CN" altLang="en-US" sz="2000" dirty="0">
                  <a:cs typeface="+mn-ea"/>
                  <a:sym typeface="+mn-lt"/>
                </a:rPr>
                <a:t>标题文本预设</a:t>
              </a:r>
            </a:p>
          </p:txBody>
        </p:sp>
        <p:sp>
          <p:nvSpPr>
            <p:cNvPr id="15" name="Freeform: Shape 19"/>
            <p:cNvSpPr>
              <a:spLocks/>
            </p:cNvSpPr>
            <p:nvPr/>
          </p:nvSpPr>
          <p:spPr bwMode="auto">
            <a:xfrm>
              <a:off x="8704431" y="2363878"/>
              <a:ext cx="633204" cy="633204"/>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cs typeface="+mn-ea"/>
                <a:sym typeface="+mn-lt"/>
              </a:endParaRPr>
            </a:p>
          </p:txBody>
        </p:sp>
        <p:sp>
          <p:nvSpPr>
            <p:cNvPr id="16" name="Freeform: Shape 20"/>
            <p:cNvSpPr>
              <a:spLocks/>
            </p:cNvSpPr>
            <p:nvPr/>
          </p:nvSpPr>
          <p:spPr bwMode="auto">
            <a:xfrm>
              <a:off x="2834854" y="2363878"/>
              <a:ext cx="633204" cy="633204"/>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cs typeface="+mn-ea"/>
                <a:sym typeface="+mn-lt"/>
              </a:endParaRPr>
            </a:p>
          </p:txBody>
        </p:sp>
        <p:sp>
          <p:nvSpPr>
            <p:cNvPr id="17" name="Freeform: Shape 21"/>
            <p:cNvSpPr>
              <a:spLocks/>
            </p:cNvSpPr>
            <p:nvPr/>
          </p:nvSpPr>
          <p:spPr bwMode="auto">
            <a:xfrm>
              <a:off x="5780663" y="2364064"/>
              <a:ext cx="633204" cy="633204"/>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cs typeface="+mn-ea"/>
                <a:sym typeface="+mn-lt"/>
              </a:endParaRPr>
            </a:p>
          </p:txBody>
        </p:sp>
      </p:grpSp>
    </p:spTree>
    <p:extLst>
      <p:ext uri="{BB962C8B-B14F-4D97-AF65-F5344CB8AC3E}">
        <p14:creationId xmlns:p14="http://schemas.microsoft.com/office/powerpoint/2010/main" val="3923312775"/>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7">
            <a:lum/>
          </a:blip>
          <a:srcRect/>
          <a:stretch>
            <a:fillRect t="-4000" b="-4000"/>
          </a:stretch>
        </a:blipFill>
        <a:effectLst/>
      </p:bgPr>
    </p:bg>
    <p:spTree>
      <p:nvGrpSpPr>
        <p:cNvPr id="1" name=""/>
        <p:cNvGrpSpPr/>
        <p:nvPr/>
      </p:nvGrpSpPr>
      <p:grpSpPr>
        <a:xfrm>
          <a:off x="0" y="0"/>
          <a:ext cx="0" cy="0"/>
          <a:chOff x="0" y="0"/>
          <a:chExt cx="0" cy="0"/>
        </a:xfrm>
      </p:grpSpPr>
      <p:sp>
        <p:nvSpPr>
          <p:cNvPr id="5" name="PA_文本框 4"/>
          <p:cNvSpPr txBox="1"/>
          <p:nvPr>
            <p:custDataLst>
              <p:tags r:id="rId2"/>
            </p:custDataLst>
          </p:nvPr>
        </p:nvSpPr>
        <p:spPr>
          <a:xfrm>
            <a:off x="669490" y="2442648"/>
            <a:ext cx="6258560" cy="830997"/>
          </a:xfrm>
          <a:prstGeom prst="rect">
            <a:avLst/>
          </a:prstGeom>
          <a:noFill/>
        </p:spPr>
        <p:txBody>
          <a:bodyPr wrap="square" rtlCol="0">
            <a:spAutoFit/>
          </a:bodyPr>
          <a:lstStyle/>
          <a:p>
            <a:r>
              <a:rPr lang="zh-CN" altLang="en-US" sz="4800" spc="600" dirty="0">
                <a:cs typeface="+mn-ea"/>
                <a:sym typeface="+mn-lt"/>
              </a:rPr>
              <a:t>感谢您的聆听</a:t>
            </a:r>
          </a:p>
        </p:txBody>
      </p:sp>
      <p:sp>
        <p:nvSpPr>
          <p:cNvPr id="6" name="PA_文本框 5"/>
          <p:cNvSpPr txBox="1"/>
          <p:nvPr>
            <p:custDataLst>
              <p:tags r:id="rId3"/>
            </p:custDataLst>
          </p:nvPr>
        </p:nvSpPr>
        <p:spPr>
          <a:xfrm>
            <a:off x="669490" y="1419781"/>
            <a:ext cx="4185920" cy="1015663"/>
          </a:xfrm>
          <a:prstGeom prst="rect">
            <a:avLst/>
          </a:prstGeom>
          <a:noFill/>
        </p:spPr>
        <p:txBody>
          <a:bodyPr wrap="square" rtlCol="0">
            <a:spAutoFit/>
          </a:bodyPr>
          <a:lstStyle/>
          <a:p>
            <a:r>
              <a:rPr lang="en-US" altLang="zh-CN" sz="6000" spc="600" dirty="0">
                <a:cs typeface="+mn-ea"/>
                <a:sym typeface="+mn-lt"/>
              </a:rPr>
              <a:t>2018</a:t>
            </a:r>
            <a:endParaRPr lang="zh-CN" altLang="en-US" sz="6000" spc="600" dirty="0">
              <a:cs typeface="+mn-ea"/>
              <a:sym typeface="+mn-lt"/>
            </a:endParaRPr>
          </a:p>
        </p:txBody>
      </p:sp>
      <p:sp>
        <p:nvSpPr>
          <p:cNvPr id="7" name="PA_文本框 2"/>
          <p:cNvSpPr txBox="1"/>
          <p:nvPr>
            <p:custDataLst>
              <p:tags r:id="rId4"/>
            </p:custDataLst>
          </p:nvPr>
        </p:nvSpPr>
        <p:spPr>
          <a:xfrm>
            <a:off x="669490" y="3438662"/>
            <a:ext cx="6096000" cy="461665"/>
          </a:xfrm>
          <a:prstGeom prst="rect">
            <a:avLst/>
          </a:prstGeom>
          <a:noFill/>
        </p:spPr>
        <p:txBody>
          <a:bodyPr wrap="square" rtlCol="0">
            <a:spAutoFit/>
          </a:bodyPr>
          <a:lstStyle/>
          <a:p>
            <a:r>
              <a:rPr lang="en-US" altLang="zh-CN" sz="2400" spc="300" dirty="0">
                <a:solidFill>
                  <a:schemeClr val="accent1"/>
                </a:solidFill>
                <a:cs typeface="+mn-ea"/>
                <a:sym typeface="+mn-lt"/>
              </a:rPr>
              <a:t>NETWORK TECHNOLOGY</a:t>
            </a:r>
            <a:endParaRPr lang="zh-CN" altLang="en-US" sz="2400" spc="300" dirty="0">
              <a:solidFill>
                <a:schemeClr val="accent1"/>
              </a:solidFill>
              <a:cs typeface="+mn-ea"/>
              <a:sym typeface="+mn-lt"/>
            </a:endParaRPr>
          </a:p>
        </p:txBody>
      </p:sp>
      <p:sp>
        <p:nvSpPr>
          <p:cNvPr id="8" name="文本框 7"/>
          <p:cNvSpPr txBox="1"/>
          <p:nvPr/>
        </p:nvSpPr>
        <p:spPr>
          <a:xfrm>
            <a:off x="669490" y="4524356"/>
            <a:ext cx="3439160" cy="338554"/>
          </a:xfrm>
          <a:prstGeom prst="rect">
            <a:avLst/>
          </a:prstGeom>
          <a:noFill/>
        </p:spPr>
        <p:txBody>
          <a:bodyPr wrap="square" rtlCol="0">
            <a:spAutoFit/>
          </a:bodyPr>
          <a:lstStyle/>
          <a:p>
            <a:r>
              <a:rPr lang="en-US" altLang="zh-CN" sz="1600" dirty="0">
                <a:cs typeface="+mn-ea"/>
                <a:sym typeface="+mn-lt"/>
              </a:rPr>
              <a:t>Designed by </a:t>
            </a:r>
            <a:r>
              <a:rPr lang="zh-CN" altLang="en-US" sz="1600" dirty="0">
                <a:cs typeface="+mn-ea"/>
                <a:sym typeface="+mn-lt"/>
              </a:rPr>
              <a:t>优品</a:t>
            </a:r>
            <a:r>
              <a:rPr lang="en-US" altLang="zh-CN" sz="1600" dirty="0">
                <a:cs typeface="+mn-ea"/>
                <a:sym typeface="+mn-lt"/>
              </a:rPr>
              <a:t>PPT</a:t>
            </a:r>
            <a:endParaRPr lang="zh-CN" altLang="en-US" sz="1600" dirty="0">
              <a:cs typeface="+mn-ea"/>
              <a:sym typeface="+mn-lt"/>
            </a:endParaRPr>
          </a:p>
        </p:txBody>
      </p:sp>
      <p:sp>
        <p:nvSpPr>
          <p:cNvPr id="9" name="矩形 8"/>
          <p:cNvSpPr/>
          <p:nvPr/>
        </p:nvSpPr>
        <p:spPr>
          <a:xfrm>
            <a:off x="669490" y="4072548"/>
            <a:ext cx="6167755" cy="338554"/>
          </a:xfrm>
          <a:prstGeom prst="rect">
            <a:avLst/>
          </a:prstGeom>
          <a:noFill/>
          <a:ln>
            <a:noFill/>
          </a:ln>
        </p:spPr>
        <p:txBody>
          <a:bodyPr wrap="square">
            <a:spAutoFit/>
          </a:bodyPr>
          <a:lstStyle/>
          <a:p>
            <a:r>
              <a:rPr lang="en-US" altLang="zh-CN" sz="1600" dirty="0">
                <a:cs typeface="+mn-ea"/>
                <a:sym typeface="+mn-lt"/>
              </a:rPr>
              <a:t>ADD YOUR TITLE HERE.ADD YOUR TITLE HERE.</a:t>
            </a:r>
            <a:endParaRPr lang="zh-CN" altLang="en-US" sz="1600" dirty="0">
              <a:cs typeface="+mn-ea"/>
              <a:sym typeface="+mn-lt"/>
            </a:endParaRPr>
          </a:p>
        </p:txBody>
      </p:sp>
      <p:sp>
        <p:nvSpPr>
          <p:cNvPr id="10" name="文本框 9"/>
          <p:cNvSpPr txBox="1"/>
          <p:nvPr/>
        </p:nvSpPr>
        <p:spPr>
          <a:xfrm>
            <a:off x="669490" y="4976164"/>
            <a:ext cx="2062480" cy="338554"/>
          </a:xfrm>
          <a:prstGeom prst="rect">
            <a:avLst/>
          </a:prstGeom>
          <a:noFill/>
        </p:spPr>
        <p:txBody>
          <a:bodyPr wrap="square" rtlCol="0">
            <a:spAutoFit/>
          </a:bodyPr>
          <a:lstStyle/>
          <a:p>
            <a:r>
              <a:rPr lang="en-US" altLang="zh-CN" sz="1600" dirty="0">
                <a:cs typeface="+mn-ea"/>
                <a:sym typeface="+mn-lt"/>
              </a:rPr>
              <a:t>2018</a:t>
            </a:r>
            <a:r>
              <a:rPr lang="zh-CN" altLang="en-US" sz="1600" dirty="0">
                <a:cs typeface="+mn-ea"/>
                <a:sym typeface="+mn-lt"/>
              </a:rPr>
              <a:t>年</a:t>
            </a:r>
            <a:r>
              <a:rPr lang="en-US" altLang="zh-CN" sz="1600" dirty="0">
                <a:cs typeface="+mn-ea"/>
                <a:sym typeface="+mn-lt"/>
              </a:rPr>
              <a:t>X</a:t>
            </a:r>
            <a:r>
              <a:rPr lang="zh-CN" altLang="en-US" sz="1600" dirty="0">
                <a:cs typeface="+mn-ea"/>
                <a:sym typeface="+mn-lt"/>
              </a:rPr>
              <a:t>月</a:t>
            </a:r>
            <a:r>
              <a:rPr lang="en-US" altLang="zh-CN" sz="1600" dirty="0">
                <a:cs typeface="+mn-ea"/>
                <a:sym typeface="+mn-lt"/>
              </a:rPr>
              <a:t>X</a:t>
            </a:r>
            <a:r>
              <a:rPr lang="zh-CN" altLang="en-US" sz="1600" dirty="0">
                <a:cs typeface="+mn-ea"/>
                <a:sym typeface="+mn-lt"/>
              </a:rPr>
              <a:t>日</a:t>
            </a:r>
          </a:p>
        </p:txBody>
      </p:sp>
    </p:spTree>
    <p:extLst>
      <p:ext uri="{BB962C8B-B14F-4D97-AF65-F5344CB8AC3E}">
        <p14:creationId xmlns:p14="http://schemas.microsoft.com/office/powerpoint/2010/main" val="1078609447"/>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by="(-#ppt_w*2)" calcmode="lin" valueType="num">
                                      <p:cBhvr rctx="PPT">
                                        <p:cTn id="7" dur="500" autoRev="1" fill="hold">
                                          <p:stCondLst>
                                            <p:cond delay="0"/>
                                          </p:stCondLst>
                                        </p:cTn>
                                        <p:tgtEl>
                                          <p:spTgt spid="6"/>
                                        </p:tgtEl>
                                        <p:attrNameLst>
                                          <p:attrName>ppt_w</p:attrName>
                                        </p:attrNameLst>
                                      </p:cBhvr>
                                    </p:anim>
                                    <p:anim by="(#ppt_w*0.50)" calcmode="lin" valueType="num">
                                      <p:cBhvr>
                                        <p:cTn id="8" dur="500" decel="50000" autoRev="1" fill="hold">
                                          <p:stCondLst>
                                            <p:cond delay="0"/>
                                          </p:stCondLst>
                                        </p:cTn>
                                        <p:tgtEl>
                                          <p:spTgt spid="6"/>
                                        </p:tgtEl>
                                        <p:attrNameLst>
                                          <p:attrName>ppt_x</p:attrName>
                                        </p:attrNameLst>
                                      </p:cBhvr>
                                    </p:anim>
                                    <p:anim from="(-#ppt_h/2)" to="(#ppt_y)" calcmode="lin" valueType="num">
                                      <p:cBhvr>
                                        <p:cTn id="9" dur="1000" fill="hold">
                                          <p:stCondLst>
                                            <p:cond delay="0"/>
                                          </p:stCondLst>
                                        </p:cTn>
                                        <p:tgtEl>
                                          <p:spTgt spid="6"/>
                                        </p:tgtEl>
                                        <p:attrNameLst>
                                          <p:attrName>ppt_y</p:attrName>
                                        </p:attrNameLst>
                                      </p:cBhvr>
                                    </p:anim>
                                    <p:animRot by="21600000">
                                      <p:cBhvr>
                                        <p:cTn id="10" dur="1000" fill="hold">
                                          <p:stCondLst>
                                            <p:cond delay="0"/>
                                          </p:stCondLst>
                                        </p:cTn>
                                        <p:tgtEl>
                                          <p:spTgt spid="6"/>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5"/>
                                        </p:tgtEl>
                                        <p:attrNameLst>
                                          <p:attrName>ppt_y</p:attrName>
                                        </p:attrNameLst>
                                      </p:cBhvr>
                                      <p:tavLst>
                                        <p:tav tm="0">
                                          <p:val>
                                            <p:strVal val="#ppt_y"/>
                                          </p:val>
                                        </p:tav>
                                        <p:tav tm="100000">
                                          <p:val>
                                            <p:strVal val="#ppt_y"/>
                                          </p:val>
                                        </p:tav>
                                      </p:tavLst>
                                    </p:anim>
                                    <p:anim calcmode="lin" valueType="num">
                                      <p:cBhvr>
                                        <p:cTn id="17"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1" presetClass="entr" presetSubtype="0" fill="hold" grpId="0" nodeType="clickEffect">
                                  <p:stCondLst>
                                    <p:cond delay="0"/>
                                  </p:stCondLst>
                                  <p:iterate type="lt">
                                    <p:tmPct val="10000"/>
                                  </p:iterate>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7"/>
                                        </p:tgtEl>
                                        <p:attrNameLst>
                                          <p:attrName>ppt_y</p:attrName>
                                        </p:attrNameLst>
                                      </p:cBhvr>
                                      <p:tavLst>
                                        <p:tav tm="0">
                                          <p:val>
                                            <p:strVal val="#ppt_y"/>
                                          </p:val>
                                        </p:tav>
                                        <p:tav tm="100000">
                                          <p:val>
                                            <p:strVal val="#ppt_y"/>
                                          </p:val>
                                        </p:tav>
                                      </p:tavLst>
                                    </p:anim>
                                    <p:anim calcmode="lin" valueType="num">
                                      <p:cBhvr>
                                        <p:cTn id="26"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29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问题描述</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7D44DF9-0E5E-4E58-9673-DB372991C9EE}"/>
                  </a:ext>
                </a:extLst>
              </p:cNvPr>
              <p:cNvSpPr txBox="1"/>
              <p:nvPr/>
            </p:nvSpPr>
            <p:spPr>
              <a:xfrm>
                <a:off x="1498600" y="3105834"/>
                <a:ext cx="9095232" cy="646331"/>
              </a:xfrm>
              <a:prstGeom prst="rect">
                <a:avLst/>
              </a:prstGeom>
              <a:noFill/>
            </p:spPr>
            <p:txBody>
              <a:bodyPr wrap="square" rtlCol="0">
                <a:spAutoFit/>
              </a:bodyPr>
              <a:lstStyle/>
              <a:p>
                <a:r>
                  <a:rPr lang="zh-CN" altLang="en-US" dirty="0"/>
                  <a:t>用户</a:t>
                </a:r>
                <a14:m>
                  <m:oMath xmlns:m="http://schemas.openxmlformats.org/officeDocument/2006/math">
                    <m:r>
                      <a:rPr lang="en-US" altLang="zh-CN" b="0" i="1" smtClean="0">
                        <a:latin typeface="Cambria Math" panose="02040503050406030204" pitchFamily="18" charset="0"/>
                      </a:rPr>
                      <m:t>𝐴</m:t>
                    </m:r>
                  </m:oMath>
                </a14:m>
                <a:r>
                  <a:rPr lang="zh-CN" altLang="en-US" dirty="0"/>
                  <a:t>，</a:t>
                </a:r>
                <a14:m>
                  <m:oMath xmlns:m="http://schemas.openxmlformats.org/officeDocument/2006/math">
                    <m:r>
                      <a:rPr lang="en-US" altLang="zh-CN" b="0" i="1" dirty="0" smtClean="0">
                        <a:latin typeface="Cambria Math" panose="02040503050406030204" pitchFamily="18" charset="0"/>
                      </a:rPr>
                      <m:t>𝐵</m:t>
                    </m:r>
                  </m:oMath>
                </a14:m>
                <a:r>
                  <a:rPr lang="zh-CN" altLang="en-US" dirty="0"/>
                  <a:t>各自拥有集合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𝐴</m:t>
                        </m:r>
                      </m:sub>
                    </m:sSub>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𝐵</m:t>
                        </m:r>
                      </m:sub>
                    </m:sSub>
                  </m:oMath>
                </a14:m>
                <a:r>
                  <a:rPr lang="en-US" altLang="zh-CN" dirty="0"/>
                  <a:t>, </a:t>
                </a:r>
                <a:r>
                  <a:rPr lang="zh-CN" altLang="en-US" dirty="0"/>
                  <a:t>双方经过若干轮交互后计算出</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S</m:t>
                        </m:r>
                      </m:e>
                      <m:sub>
                        <m:r>
                          <a:rPr lang="en-US" altLang="zh-CN" b="0" i="1" dirty="0" smtClean="0">
                            <a:latin typeface="Cambria Math" panose="02040503050406030204" pitchFamily="18" charset="0"/>
                          </a:rPr>
                          <m:t>𝐴</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𝐵</m:t>
                        </m:r>
                      </m:sub>
                    </m:sSub>
                  </m:oMath>
                </a14:m>
                <a:r>
                  <a:rPr lang="en-US" altLang="zh-CN" dirty="0"/>
                  <a:t>. </a:t>
                </a:r>
                <a:r>
                  <a:rPr lang="zh-CN" altLang="en-US" dirty="0"/>
                  <a:t>而在交互过程中不能泄露出各自的集合中的元素。</a:t>
                </a:r>
                <a:r>
                  <a:rPr lang="en-US" altLang="zh-CN" dirty="0"/>
                  <a:t> </a:t>
                </a:r>
                <a:endParaRPr lang="zh-CN" altLang="en-US" dirty="0"/>
              </a:p>
            </p:txBody>
          </p:sp>
        </mc:Choice>
        <mc:Fallback xmlns="">
          <p:sp>
            <p:nvSpPr>
              <p:cNvPr id="2" name="文本框 1">
                <a:extLst>
                  <a:ext uri="{FF2B5EF4-FFF2-40B4-BE49-F238E27FC236}">
                    <a16:creationId xmlns:a16="http://schemas.microsoft.com/office/drawing/2014/main" id="{27D44DF9-0E5E-4E58-9673-DB372991C9EE}"/>
                  </a:ext>
                </a:extLst>
              </p:cNvPr>
              <p:cNvSpPr txBox="1">
                <a:spLocks noRot="1" noChangeAspect="1" noMove="1" noResize="1" noEditPoints="1" noAdjustHandles="1" noChangeArrowheads="1" noChangeShapeType="1" noTextEdit="1"/>
              </p:cNvSpPr>
              <p:nvPr/>
            </p:nvSpPr>
            <p:spPr>
              <a:xfrm>
                <a:off x="1498600" y="3105834"/>
                <a:ext cx="9095232" cy="646331"/>
              </a:xfrm>
              <a:prstGeom prst="rect">
                <a:avLst/>
              </a:prstGeom>
              <a:blipFill>
                <a:blip r:embed="rId4"/>
                <a:stretch>
                  <a:fillRect l="-603" t="-4673" b="-13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753733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tile tx="-11430000" ty="323850" sx="100000" sy="100000" flip="xy" algn="tl"/>
        </a:blipFill>
        <a:effectLst/>
      </p:bgPr>
    </p:bg>
    <p:spTree>
      <p:nvGrpSpPr>
        <p:cNvPr id="1" name=""/>
        <p:cNvGrpSpPr/>
        <p:nvPr/>
      </p:nvGrpSpPr>
      <p:grpSpPr>
        <a:xfrm>
          <a:off x="0" y="0"/>
          <a:ext cx="0" cy="0"/>
          <a:chOff x="0" y="0"/>
          <a:chExt cx="0" cy="0"/>
        </a:xfrm>
      </p:grpSpPr>
      <p:sp>
        <p:nvSpPr>
          <p:cNvPr id="88" name="MH_Number"/>
          <p:cNvSpPr/>
          <p:nvPr>
            <p:custDataLst>
              <p:tags r:id="rId3"/>
            </p:custDataLst>
          </p:nvPr>
        </p:nvSpPr>
        <p:spPr>
          <a:xfrm>
            <a:off x="5027135" y="2307181"/>
            <a:ext cx="1129618" cy="1129618"/>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zh-CN" sz="4800" b="1" dirty="0">
                <a:solidFill>
                  <a:srgbClr val="FFFFFF"/>
                </a:solidFill>
                <a:cs typeface="+mn-ea"/>
                <a:sym typeface="+mn-lt"/>
              </a:rPr>
              <a:t>2</a:t>
            </a:r>
            <a:endParaRPr lang="zh-CN" altLang="en-US" sz="4800" b="1" dirty="0">
              <a:solidFill>
                <a:srgbClr val="FFFFFF"/>
              </a:solidFill>
              <a:cs typeface="+mn-ea"/>
              <a:sym typeface="+mn-lt"/>
            </a:endParaRPr>
          </a:p>
        </p:txBody>
      </p:sp>
      <p:sp>
        <p:nvSpPr>
          <p:cNvPr id="23" name="PA_MH_Title"/>
          <p:cNvSpPr txBox="1"/>
          <p:nvPr>
            <p:custDataLst>
              <p:tags r:id="rId4"/>
            </p:custDataLst>
          </p:nvPr>
        </p:nvSpPr>
        <p:spPr>
          <a:xfrm>
            <a:off x="6577668" y="2077501"/>
            <a:ext cx="4116459" cy="1286728"/>
          </a:xfrm>
          <a:prstGeom prst="rect">
            <a:avLst/>
          </a:prstGeom>
          <a:noFill/>
        </p:spPr>
        <p:txBody>
          <a:bodyPr wrap="square" lIns="0" tIns="0" rIns="0" bIns="0" rtlCol="0" anchor="ctr" anchorCtr="0">
            <a:normAutofit/>
          </a:bodyPr>
          <a:lstStyle/>
          <a:p>
            <a:pPr algn="just">
              <a:lnSpc>
                <a:spcPct val="130000"/>
              </a:lnSpc>
            </a:pPr>
            <a:r>
              <a:rPr lang="zh-CN" altLang="en-US" sz="3200" spc="600" dirty="0">
                <a:cs typeface="+mn-ea"/>
                <a:sym typeface="+mn-lt"/>
              </a:rPr>
              <a:t>密码学基础知识</a:t>
            </a:r>
          </a:p>
        </p:txBody>
      </p:sp>
      <p:sp>
        <p:nvSpPr>
          <p:cNvPr id="16" name="MH_Others_1"/>
          <p:cNvSpPr txBox="1"/>
          <p:nvPr>
            <p:custDataLst>
              <p:tags r:id="rId5"/>
            </p:custDataLst>
          </p:nvPr>
        </p:nvSpPr>
        <p:spPr>
          <a:xfrm>
            <a:off x="4307842" y="1464491"/>
            <a:ext cx="883953" cy="1026952"/>
          </a:xfrm>
          <a:prstGeom prst="rect">
            <a:avLst/>
          </a:prstGeom>
          <a:noFill/>
        </p:spPr>
        <p:txBody>
          <a:bodyPr wrap="square" lIns="0" tIns="0" rIns="0" bIns="0" rtlCol="0" anchor="ctr" anchorCtr="0">
            <a:noAutofit/>
          </a:bodyPr>
          <a:lstStyle/>
          <a:p>
            <a:pPr algn="ctr">
              <a:lnSpc>
                <a:spcPct val="130000"/>
              </a:lnSpc>
            </a:pPr>
            <a:r>
              <a:rPr lang="zh-CN" altLang="en-US" sz="5400" spc="200" dirty="0">
                <a:solidFill>
                  <a:schemeClr val="accent1"/>
                </a:solidFill>
                <a:effectLst>
                  <a:innerShdw blurRad="63500" dist="50800" dir="13500000">
                    <a:prstClr val="black">
                      <a:alpha val="50000"/>
                    </a:prstClr>
                  </a:innerShdw>
                </a:effectLst>
                <a:cs typeface="+mn-ea"/>
                <a:sym typeface="+mn-lt"/>
              </a:rPr>
              <a:t>第</a:t>
            </a:r>
          </a:p>
        </p:txBody>
      </p:sp>
      <p:sp>
        <p:nvSpPr>
          <p:cNvPr id="17" name="MH_Others_2"/>
          <p:cNvSpPr txBox="1"/>
          <p:nvPr>
            <p:custDataLst>
              <p:tags r:id="rId6"/>
            </p:custDataLst>
          </p:nvPr>
        </p:nvSpPr>
        <p:spPr>
          <a:xfrm>
            <a:off x="5809975" y="3306169"/>
            <a:ext cx="631466" cy="756378"/>
          </a:xfrm>
          <a:prstGeom prst="rect">
            <a:avLst/>
          </a:prstGeom>
          <a:noFill/>
        </p:spPr>
        <p:txBody>
          <a:bodyPr wrap="square" lIns="0" tIns="0" rIns="0" bIns="0" rtlCol="0" anchor="ctr" anchorCtr="0">
            <a:normAutofit/>
          </a:bodyPr>
          <a:lstStyle/>
          <a:p>
            <a:pPr algn="ctr">
              <a:lnSpc>
                <a:spcPct val="130000"/>
              </a:lnSpc>
            </a:pPr>
            <a:r>
              <a:rPr lang="zh-CN" altLang="en-US" sz="3200" spc="200">
                <a:solidFill>
                  <a:schemeClr val="accent1"/>
                </a:solidFill>
                <a:effectLst>
                  <a:innerShdw blurRad="63500" dist="50800" dir="13500000">
                    <a:prstClr val="black">
                      <a:alpha val="50000"/>
                    </a:prstClr>
                  </a:innerShdw>
                </a:effectLst>
                <a:cs typeface="+mn-ea"/>
                <a:sym typeface="+mn-lt"/>
              </a:rPr>
              <a:t>章</a:t>
            </a:r>
          </a:p>
        </p:txBody>
      </p:sp>
      <p:sp>
        <p:nvSpPr>
          <p:cNvPr id="6" name="MH_Title"/>
          <p:cNvSpPr txBox="1">
            <a:spLocks noChangeArrowheads="1"/>
          </p:cNvSpPr>
          <p:nvPr>
            <p:custDataLst>
              <p:tags r:id="rId7"/>
            </p:custDataLst>
          </p:nvPr>
        </p:nvSpPr>
        <p:spPr bwMode="auto">
          <a:xfrm>
            <a:off x="6577668" y="3306169"/>
            <a:ext cx="4223535" cy="153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nSpc>
                <a:spcPct val="150000"/>
              </a:lnSpc>
            </a:pPr>
            <a:endParaRPr lang="zh-CN" altLang="en-US" sz="1600" dirty="0">
              <a:latin typeface="+mn-lt"/>
              <a:ea typeface="+mn-ea"/>
              <a:cs typeface="+mn-ea"/>
              <a:sym typeface="+mn-lt"/>
            </a:endParaRPr>
          </a:p>
        </p:txBody>
      </p:sp>
    </p:spTree>
    <p:custDataLst>
      <p:tags r:id="rId2"/>
    </p:custDataLst>
    <p:extLst>
      <p:ext uri="{BB962C8B-B14F-4D97-AF65-F5344CB8AC3E}">
        <p14:creationId xmlns:p14="http://schemas.microsoft.com/office/powerpoint/2010/main" val="4169626024"/>
      </p:ext>
    </p:extLst>
  </p:cSld>
  <p:clrMapOvr>
    <a:masterClrMapping/>
  </p:clrMapOvr>
  <p:transition spd="slow" advTm="2000">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6" presetClass="entr" presetSubtype="0" fill="hold" grpId="0" nodeType="clickEffect">
                                  <p:stCondLst>
                                    <p:cond delay="0"/>
                                  </p:stCondLst>
                                  <p:iterate type="lt">
                                    <p:tmPct val="10000"/>
                                  </p:iterate>
                                  <p:childTnLst>
                                    <p:set>
                                      <p:cBhvr>
                                        <p:cTn id="17" dur="1" fill="hold">
                                          <p:stCondLst>
                                            <p:cond delay="0"/>
                                          </p:stCondLst>
                                        </p:cTn>
                                        <p:tgtEl>
                                          <p:spTgt spid="23"/>
                                        </p:tgtEl>
                                        <p:attrNameLst>
                                          <p:attrName>style.visibility</p:attrName>
                                        </p:attrNameLst>
                                      </p:cBhvr>
                                      <p:to>
                                        <p:strVal val="visible"/>
                                      </p:to>
                                    </p:set>
                                    <p:anim by="(-#ppt_w*2)" calcmode="lin" valueType="num">
                                      <p:cBhvr rctx="PPT">
                                        <p:cTn id="18" dur="500" autoRev="1" fill="hold">
                                          <p:stCondLst>
                                            <p:cond delay="0"/>
                                          </p:stCondLst>
                                        </p:cTn>
                                        <p:tgtEl>
                                          <p:spTgt spid="23"/>
                                        </p:tgtEl>
                                        <p:attrNameLst>
                                          <p:attrName>ppt_w</p:attrName>
                                        </p:attrNameLst>
                                      </p:cBhvr>
                                    </p:anim>
                                    <p:anim by="(#ppt_w*0.50)" calcmode="lin" valueType="num">
                                      <p:cBhvr>
                                        <p:cTn id="19" dur="500" decel="50000" autoRev="1" fill="hold">
                                          <p:stCondLst>
                                            <p:cond delay="0"/>
                                          </p:stCondLst>
                                        </p:cTn>
                                        <p:tgtEl>
                                          <p:spTgt spid="23"/>
                                        </p:tgtEl>
                                        <p:attrNameLst>
                                          <p:attrName>ppt_x</p:attrName>
                                        </p:attrNameLst>
                                      </p:cBhvr>
                                    </p:anim>
                                    <p:anim from="(-#ppt_h/2)" to="(#ppt_y)" calcmode="lin" valueType="num">
                                      <p:cBhvr>
                                        <p:cTn id="20" dur="1000" fill="hold">
                                          <p:stCondLst>
                                            <p:cond delay="0"/>
                                          </p:stCondLst>
                                        </p:cTn>
                                        <p:tgtEl>
                                          <p:spTgt spid="23"/>
                                        </p:tgtEl>
                                        <p:attrNameLst>
                                          <p:attrName>ppt_y</p:attrName>
                                        </p:attrNameLst>
                                      </p:cBhvr>
                                    </p:anim>
                                    <p:animRot by="21600000">
                                      <p:cBhvr>
                                        <p:cTn id="21" dur="1000" fill="hold">
                                          <p:stCondLst>
                                            <p:cond delay="0"/>
                                          </p:stCondLst>
                                        </p:cTn>
                                        <p:tgtEl>
                                          <p:spTgt spid="23"/>
                                        </p:tgtEl>
                                        <p:attrNameLst>
                                          <p:attrName>r</p:attrName>
                                        </p:attrNameLst>
                                      </p:cBhvr>
                                    </p:animRo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nodePh="1">
                                  <p:stCondLst>
                                    <p:cond delay="0"/>
                                  </p:stCondLst>
                                  <p:endCondLst>
                                    <p:cond evt="begin" delay="0">
                                      <p:tn val="24"/>
                                    </p:cond>
                                  </p:end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23" grpId="0"/>
      <p:bldP spid="16" grpId="0"/>
      <p:bldP spid="17"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密码学基础知识</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3" name="文本框 2">
            <a:extLst>
              <a:ext uri="{FF2B5EF4-FFF2-40B4-BE49-F238E27FC236}">
                <a16:creationId xmlns:a16="http://schemas.microsoft.com/office/drawing/2014/main" id="{521CFEC6-B38C-4665-A37C-BE551DCA72D2}"/>
              </a:ext>
            </a:extLst>
          </p:cNvPr>
          <p:cNvSpPr txBox="1"/>
          <p:nvPr/>
        </p:nvSpPr>
        <p:spPr>
          <a:xfrm>
            <a:off x="585216" y="1472954"/>
            <a:ext cx="10802112" cy="2122697"/>
          </a:xfrm>
          <a:prstGeom prst="rect">
            <a:avLst/>
          </a:prstGeom>
          <a:noFill/>
        </p:spPr>
        <p:txBody>
          <a:bodyPr wrap="square" rtlCol="0">
            <a:spAutoFit/>
          </a:bodyPr>
          <a:lstStyle/>
          <a:p>
            <a:pPr marL="342900" indent="-342900">
              <a:lnSpc>
                <a:spcPct val="150000"/>
              </a:lnSpc>
              <a:buAutoNum type="arabicPeriod"/>
            </a:pPr>
            <a:r>
              <a:rPr lang="zh-CN" altLang="en-US" dirty="0"/>
              <a:t>私钥加密算法</a:t>
            </a:r>
            <a:endParaRPr lang="en-US" altLang="zh-CN" dirty="0"/>
          </a:p>
          <a:p>
            <a:pPr marL="342900" indent="-342900">
              <a:lnSpc>
                <a:spcPct val="150000"/>
              </a:lnSpc>
              <a:buAutoNum type="arabicPeriod"/>
            </a:pPr>
            <a:r>
              <a:rPr lang="zh-CN" altLang="en-US" dirty="0"/>
              <a:t>公钥加密算法</a:t>
            </a:r>
            <a:endParaRPr lang="en-US" altLang="zh-CN" dirty="0"/>
          </a:p>
          <a:p>
            <a:pPr marL="342900" indent="-342900">
              <a:lnSpc>
                <a:spcPct val="150000"/>
              </a:lnSpc>
              <a:buAutoNum type="arabicPeriod"/>
            </a:pPr>
            <a:r>
              <a:rPr lang="zh-CN" altLang="en-US" dirty="0"/>
              <a:t>同态加密</a:t>
            </a:r>
            <a:endParaRPr lang="en-US" altLang="zh-CN" dirty="0"/>
          </a:p>
          <a:p>
            <a:pPr marL="342900" indent="-342900">
              <a:lnSpc>
                <a:spcPct val="150000"/>
              </a:lnSpc>
              <a:buAutoNum type="arabicPeriod"/>
            </a:pPr>
            <a:r>
              <a:rPr lang="zh-CN" altLang="en-US" dirty="0"/>
              <a:t>密钥交换</a:t>
            </a:r>
            <a:endParaRPr lang="en-US" altLang="zh-CN" dirty="0"/>
          </a:p>
          <a:p>
            <a:pPr marL="342900" indent="-342900">
              <a:lnSpc>
                <a:spcPct val="150000"/>
              </a:lnSpc>
              <a:buAutoNum type="arabicPeriod"/>
            </a:pPr>
            <a:r>
              <a:rPr lang="zh-CN" altLang="en-US" dirty="0"/>
              <a:t>集合求交算法中需要的加密方案</a:t>
            </a:r>
            <a:endParaRPr lang="en-US" altLang="zh-CN" dirty="0"/>
          </a:p>
        </p:txBody>
      </p:sp>
    </p:spTree>
    <p:extLst>
      <p:ext uri="{BB962C8B-B14F-4D97-AF65-F5344CB8AC3E}">
        <p14:creationId xmlns:p14="http://schemas.microsoft.com/office/powerpoint/2010/main" val="725586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私钥加密算法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8187241" cy="3784434"/>
              </a:xfrm>
              <a:prstGeom prst="rect">
                <a:avLst/>
              </a:prstGeom>
              <a:noFill/>
            </p:spPr>
            <p:txBody>
              <a:bodyPr wrap="none" rtlCol="0">
                <a:spAutoFit/>
              </a:bodyPr>
              <a:lstStyle/>
              <a:p>
                <a:pPr>
                  <a:lnSpc>
                    <a:spcPct val="150000"/>
                  </a:lnSpc>
                </a:pPr>
                <a:r>
                  <a:rPr lang="zh-CN" altLang="en-US" dirty="0"/>
                  <a:t>私钥加密算法也称为对称密码算法，即加解密用的密钥是一样的。</a:t>
                </a:r>
                <a:endParaRPr lang="en-US" altLang="zh-CN" dirty="0"/>
              </a:p>
              <a:p>
                <a:pPr>
                  <a:lnSpc>
                    <a:spcPct val="150000"/>
                  </a:lnSpc>
                </a:pPr>
                <a:r>
                  <a:rPr lang="zh-CN" altLang="en-US" dirty="0"/>
                  <a:t>一个加密算法由下面</a:t>
                </a:r>
                <a:r>
                  <a:rPr lang="en-US" altLang="zh-CN" dirty="0"/>
                  <a:t>3</a:t>
                </a:r>
                <a:r>
                  <a:rPr lang="zh-CN" altLang="en-US" dirty="0"/>
                  <a:t>个部分组成：</a:t>
                </a:r>
                <a:endParaRPr lang="en-US" altLang="zh-CN" dirty="0"/>
              </a:p>
              <a:p>
                <a:pPr marL="342900" indent="-342900">
                  <a:lnSpc>
                    <a:spcPct val="150000"/>
                  </a:lnSpc>
                  <a:buAutoNum type="arabicPeriod"/>
                </a:pPr>
                <a:r>
                  <a:rPr lang="zh-CN" altLang="en-US" dirty="0"/>
                  <a:t>密钥生成算法</a:t>
                </a:r>
                <a14:m>
                  <m:oMath xmlns:m="http://schemas.openxmlformats.org/officeDocument/2006/math">
                    <m:r>
                      <a:rPr lang="en-US" altLang="zh-CN" i="1" dirty="0" smtClean="0">
                        <a:latin typeface="Cambria Math" panose="02040503050406030204" pitchFamily="18" charset="0"/>
                      </a:rPr>
                      <m:t>𝐾𝑒𝑦𝐺𝑒𝑛</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 </m:t>
                    </m:r>
                  </m:oMath>
                </a14:m>
                <a:r>
                  <a:rPr lang="zh-CN" altLang="en-US" dirty="0"/>
                  <a:t>输入一个安全参数</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输出长度至少为</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密钥</a:t>
                </a:r>
                <a14:m>
                  <m:oMath xmlns:m="http://schemas.openxmlformats.org/officeDocument/2006/math">
                    <m:r>
                      <a:rPr lang="en-US" altLang="zh-CN" i="1" dirty="0" smtClean="0">
                        <a:latin typeface="Cambria Math" panose="02040503050406030204" pitchFamily="18" charset="0"/>
                      </a:rPr>
                      <m:t>𝑘</m:t>
                    </m:r>
                  </m:oMath>
                </a14:m>
                <a:r>
                  <a:rPr lang="en-US" altLang="zh-CN" dirty="0"/>
                  <a:t>.</a:t>
                </a:r>
              </a:p>
              <a:p>
                <a:pPr marL="342900" indent="-342900">
                  <a:lnSpc>
                    <a:spcPct val="150000"/>
                  </a:lnSpc>
                  <a:buAutoNum type="arabicPeriod"/>
                </a:pPr>
                <a:r>
                  <a:rPr lang="zh-CN" altLang="en-US" dirty="0"/>
                  <a:t>加密算法</a:t>
                </a:r>
                <a14:m>
                  <m:oMath xmlns:m="http://schemas.openxmlformats.org/officeDocument/2006/math">
                    <m:r>
                      <a:rPr lang="en-US" altLang="zh-CN" i="1" dirty="0" smtClean="0">
                        <a:latin typeface="Cambria Math" panose="02040503050406030204" pitchFamily="18" charset="0"/>
                      </a:rPr>
                      <m:t>𝐸𝑛𝑐</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𝑘</m:t>
                        </m:r>
                      </m:e>
                    </m:d>
                    <m:r>
                      <a:rPr lang="en-US" altLang="zh-CN" i="1" dirty="0" smtClean="0">
                        <a:latin typeface="Cambria Math" panose="02040503050406030204" pitchFamily="18" charset="0"/>
                      </a:rPr>
                      <m:t>:</m:t>
                    </m:r>
                    <m:r>
                      <a:rPr lang="zh-CN" altLang="en-US" i="1" dirty="0">
                        <a:latin typeface="Cambria Math" panose="02040503050406030204" pitchFamily="18" charset="0"/>
                      </a:rPr>
                      <m:t>输入</m:t>
                    </m:r>
                  </m:oMath>
                </a14:m>
                <a:r>
                  <a:rPr lang="zh-CN" altLang="en-US" dirty="0"/>
                  <a:t>待加密的消息</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以及密钥</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输出密文</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endParaRPr lang="en-US" altLang="zh-CN" b="0" dirty="0"/>
              </a:p>
              <a:p>
                <a:pPr marL="342900" indent="-342900">
                  <a:lnSpc>
                    <a:spcPct val="150000"/>
                  </a:lnSpc>
                  <a:buAutoNum type="arabicPeriod"/>
                </a:pPr>
                <a:r>
                  <a:rPr lang="zh-CN" altLang="en-US" dirty="0"/>
                  <a:t>解密算法</a:t>
                </a:r>
                <a14:m>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oMath>
                </a14:m>
                <a:r>
                  <a:rPr lang="en-US" altLang="zh-CN" dirty="0"/>
                  <a:t> </a:t>
                </a:r>
                <a:r>
                  <a:rPr lang="zh-CN" altLang="en-US" dirty="0"/>
                  <a:t>输入密文</a:t>
                </a:r>
                <a14:m>
                  <m:oMath xmlns:m="http://schemas.openxmlformats.org/officeDocument/2006/math">
                    <m:r>
                      <a:rPr lang="en-US" altLang="zh-CN" b="0" i="1" smtClean="0">
                        <a:latin typeface="Cambria Math" panose="02040503050406030204" pitchFamily="18" charset="0"/>
                      </a:rPr>
                      <m:t>𝑐</m:t>
                    </m:r>
                  </m:oMath>
                </a14:m>
                <a:r>
                  <a:rPr lang="en-US" altLang="zh-CN" dirty="0"/>
                  <a:t>, </a:t>
                </a:r>
                <a:r>
                  <a:rPr lang="zh-CN" altLang="en-US" dirty="0"/>
                  <a:t>密钥</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输出消息</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r>
                  <a:rPr lang="en-US" altLang="zh-CN" dirty="0"/>
                  <a:t>.</a:t>
                </a:r>
              </a:p>
              <a:p>
                <a:pPr>
                  <a:lnSpc>
                    <a:spcPct val="150000"/>
                  </a:lnSpc>
                </a:pPr>
                <a:endParaRPr lang="en-US" altLang="zh-CN" dirty="0"/>
              </a:p>
              <a:p>
                <a:pPr>
                  <a:lnSpc>
                    <a:spcPct val="150000"/>
                  </a:lnSpc>
                </a:pPr>
                <a:r>
                  <a:rPr lang="zh-CN" altLang="en-US" dirty="0"/>
                  <a:t>加密算法需求：</a:t>
                </a:r>
                <a:endParaRPr lang="en-US" altLang="zh-CN" dirty="0"/>
              </a:p>
              <a:p>
                <a:pPr marL="342900" indent="-342900">
                  <a:lnSpc>
                    <a:spcPct val="150000"/>
                  </a:lnSpc>
                  <a:buAutoNum type="arabicPeriod"/>
                </a:pPr>
                <a:r>
                  <a:rPr lang="zh-CN" altLang="en-US" dirty="0"/>
                  <a:t>正确性：对于任意的密钥</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任意的消息</a:t>
                </a:r>
                <a14:m>
                  <m:oMath xmlns:m="http://schemas.openxmlformats.org/officeDocument/2006/math">
                    <m:r>
                      <a:rPr lang="en-US" altLang="zh-CN" b="0" i="1" smtClean="0">
                        <a:latin typeface="Cambria Math" panose="02040503050406030204" pitchFamily="18" charset="0"/>
                      </a:rPr>
                      <m:t>𝑚</m:t>
                    </m:r>
                  </m:oMath>
                </a14:m>
                <a:r>
                  <a:rPr lang="en-US" altLang="zh-CN" dirty="0"/>
                  <a:t>, </a:t>
                </a:r>
                <a:r>
                  <a:rPr lang="zh-CN" altLang="en-US" dirty="0"/>
                  <a:t>必须有</a:t>
                </a:r>
                <a14:m>
                  <m:oMath xmlns:m="http://schemas.openxmlformats.org/officeDocument/2006/math">
                    <m:r>
                      <a:rPr lang="en-US" altLang="zh-CN" b="0" i="1" smtClean="0">
                        <a:latin typeface="Cambria Math" panose="02040503050406030204" pitchFamily="18" charset="0"/>
                      </a:rPr>
                      <m:t>𝐷𝑒𝑐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𝐸𝑛𝑐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dirty="0"/>
                  <a:t>.</a:t>
                </a:r>
              </a:p>
              <a:p>
                <a:pPr marL="342900" indent="-342900">
                  <a:lnSpc>
                    <a:spcPct val="150000"/>
                  </a:lnSpc>
                  <a:buAutoNum type="arabicPeriod"/>
                </a:pPr>
                <a:r>
                  <a:rPr lang="zh-CN" altLang="en-US" dirty="0"/>
                  <a:t>安全性（此处并非严谨定义）：攻击者无法从密文</a:t>
                </a:r>
                <a14:m>
                  <m:oMath xmlns:m="http://schemas.openxmlformats.org/officeDocument/2006/math">
                    <m:r>
                      <a:rPr lang="en-US" altLang="zh-CN" b="0" i="1" smtClean="0">
                        <a:latin typeface="Cambria Math" panose="02040503050406030204" pitchFamily="18" charset="0"/>
                      </a:rPr>
                      <m:t>𝑐</m:t>
                    </m:r>
                  </m:oMath>
                </a14:m>
                <a:r>
                  <a:rPr lang="zh-CN" altLang="en-US" dirty="0"/>
                  <a:t>中得到明文</a:t>
                </a:r>
                <a14:m>
                  <m:oMath xmlns:m="http://schemas.openxmlformats.org/officeDocument/2006/math">
                    <m:r>
                      <a:rPr lang="en-US" altLang="zh-CN" b="0" i="1" smtClean="0">
                        <a:latin typeface="Cambria Math" panose="02040503050406030204" pitchFamily="18" charset="0"/>
                      </a:rPr>
                      <m:t>𝑚</m:t>
                    </m:r>
                  </m:oMath>
                </a14:m>
                <a:r>
                  <a:rPr lang="zh-CN" altLang="en-US" dirty="0"/>
                  <a:t>以及密钥</a:t>
                </a:r>
                <a14:m>
                  <m:oMath xmlns:m="http://schemas.openxmlformats.org/officeDocument/2006/math">
                    <m:r>
                      <a:rPr lang="en-US" altLang="zh-CN" b="0" i="1" smtClean="0">
                        <a:latin typeface="Cambria Math" panose="02040503050406030204" pitchFamily="18" charset="0"/>
                      </a:rPr>
                      <m:t>𝑘</m:t>
                    </m:r>
                  </m:oMath>
                </a14:m>
                <a:r>
                  <a:rPr lang="en-US" altLang="zh-CN" dirty="0"/>
                  <a:t>.</a:t>
                </a:r>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8187241" cy="3784434"/>
              </a:xfrm>
              <a:prstGeom prst="rect">
                <a:avLst/>
              </a:prstGeom>
              <a:blipFill>
                <a:blip r:embed="rId4"/>
                <a:stretch>
                  <a:fillRect l="-745" b="-19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5585021"/>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私钥加密算法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6746527" cy="4199932"/>
              </a:xfrm>
              <a:prstGeom prst="rect">
                <a:avLst/>
              </a:prstGeom>
              <a:noFill/>
            </p:spPr>
            <p:txBody>
              <a:bodyPr wrap="none" rtlCol="0">
                <a:spAutoFit/>
              </a:bodyPr>
              <a:lstStyle/>
              <a:p>
                <a:pPr>
                  <a:lnSpc>
                    <a:spcPct val="150000"/>
                  </a:lnSpc>
                </a:pPr>
                <a:r>
                  <a:rPr lang="zh-CN" altLang="en-US" dirty="0"/>
                  <a:t>例：</a:t>
                </a:r>
                <a:endParaRPr lang="en-US" altLang="zh-CN" dirty="0"/>
              </a:p>
              <a:p>
                <a:pPr>
                  <a:lnSpc>
                    <a:spcPct val="150000"/>
                  </a:lnSpc>
                </a:pPr>
                <a:r>
                  <a:rPr lang="zh-CN" altLang="en-US" dirty="0"/>
                  <a:t>一次一密加密方案</a:t>
                </a:r>
                <a14:m>
                  <m:oMath xmlns:m="http://schemas.openxmlformats.org/officeDocument/2006/math">
                    <m:r>
                      <a:rPr lang="en-US" altLang="zh-CN" i="1" dirty="0" smtClean="0">
                        <a:latin typeface="Cambria Math" panose="02040503050406030204" pitchFamily="18" charset="0"/>
                      </a:rPr>
                      <m:t>𝑂𝑛𝑒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𝑇𝑖𝑚𝑒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𝑃𝑎𝑑</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𝑂𝑇𝑃</m:t>
                    </m:r>
                    <m:r>
                      <a:rPr lang="en-US" altLang="zh-CN" i="1" dirty="0" smtClean="0">
                        <a:latin typeface="Cambria Math" panose="02040503050406030204" pitchFamily="18" charset="0"/>
                      </a:rPr>
                      <m:t>)</m:t>
                    </m:r>
                  </m:oMath>
                </a14:m>
                <a:endParaRPr lang="en-US" altLang="zh-CN" dirty="0"/>
              </a:p>
              <a:p>
                <a:pPr>
                  <a:lnSpc>
                    <a:spcPct val="150000"/>
                  </a:lnSpc>
                </a:pPr>
                <a14:m>
                  <m:oMath xmlns:m="http://schemas.openxmlformats.org/officeDocument/2006/math">
                    <m:r>
                      <a:rPr lang="zh-CN" altLang="en-US" i="1" dirty="0" smtClean="0">
                        <a:latin typeface="Cambria Math" panose="02040503050406030204" pitchFamily="18" charset="0"/>
                      </a:rPr>
                      <m:t>𝐾𝑒𝑦𝐺𝑒𝑛</m:t>
                    </m:r>
                    <m:r>
                      <a:rPr lang="en-US" altLang="zh-CN" i="1" dirty="0">
                        <a:latin typeface="Cambria Math" panose="02040503050406030204" pitchFamily="18" charset="0"/>
                      </a:rPr>
                      <m:t>(</m:t>
                    </m:r>
                    <m:r>
                      <a:rPr lang="zh-CN" altLang="en-US" i="1" dirty="0">
                        <a:latin typeface="Cambria Math" panose="02040503050406030204" pitchFamily="18" charset="0"/>
                      </a:rPr>
                      <m:t>𝑛</m:t>
                    </m:r>
                    <m:r>
                      <a:rPr lang="en-US" altLang="zh-CN" i="1" dirty="0">
                        <a:latin typeface="Cambria Math" panose="02040503050406030204" pitchFamily="18" charset="0"/>
                      </a:rPr>
                      <m:t>): </m:t>
                    </m:r>
                  </m:oMath>
                </a14:m>
                <a:r>
                  <a:rPr lang="zh-CN" altLang="en-US" dirty="0"/>
                  <a:t>随机选择长度为</a:t>
                </a:r>
                <a14:m>
                  <m:oMath xmlns:m="http://schemas.openxmlformats.org/officeDocument/2006/math">
                    <m:r>
                      <a:rPr lang="en-US" altLang="zh-CN" b="0" i="1" smtClean="0">
                        <a:latin typeface="Cambria Math" panose="02040503050406030204" pitchFamily="18" charset="0"/>
                      </a:rPr>
                      <m:t>𝑛</m:t>
                    </m:r>
                  </m:oMath>
                </a14:m>
                <a:r>
                  <a:rPr lang="zh-CN" altLang="en-US" dirty="0"/>
                  <a:t>的字符串</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作为密钥</a:t>
                </a:r>
                <a:r>
                  <a:rPr lang="en-US" altLang="zh-CN" dirty="0"/>
                  <a:t>.</a:t>
                </a:r>
              </a:p>
              <a:p>
                <a:pPr>
                  <a:lnSpc>
                    <a:spcPct val="150000"/>
                  </a:lnSpc>
                </a:pPr>
                <a14:m>
                  <m:oMath xmlns:m="http://schemas.openxmlformats.org/officeDocument/2006/math">
                    <m:r>
                      <a:rPr lang="zh-CN" altLang="en-US" i="1" dirty="0" smtClean="0">
                        <a:latin typeface="Cambria Math" panose="02040503050406030204" pitchFamily="18" charset="0"/>
                      </a:rPr>
                      <m:t>𝐸𝑛𝑐</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𝑚</m:t>
                    </m:r>
                    <m:r>
                      <a:rPr lang="en-US" altLang="zh-CN" i="1" dirty="0" smtClean="0">
                        <a:latin typeface="Cambria Math" panose="02040503050406030204" pitchFamily="18" charset="0"/>
                      </a:rPr>
                      <m:t>,</m:t>
                    </m:r>
                    <m:r>
                      <a:rPr lang="zh-CN" altLang="en-US" i="1" dirty="0" smtClean="0">
                        <a:latin typeface="Cambria Math" panose="02040503050406030204" pitchFamily="18" charset="0"/>
                      </a:rPr>
                      <m:t>𝑘</m:t>
                    </m:r>
                    <m:r>
                      <a:rPr lang="en-US" altLang="zh-CN" i="1" dirty="0" smtClean="0">
                        <a:latin typeface="Cambria Math" panose="02040503050406030204" pitchFamily="18" charset="0"/>
                      </a:rPr>
                      <m:t>): </m:t>
                    </m:r>
                  </m:oMath>
                </a14:m>
                <a:r>
                  <a:rPr lang="zh-CN" altLang="en-US" dirty="0"/>
                  <a:t>输入待加密的消息𝑚</a:t>
                </a:r>
                <a:r>
                  <a:rPr lang="en-US" altLang="zh-CN" dirty="0"/>
                  <a:t>, </a:t>
                </a:r>
                <a:r>
                  <a:rPr lang="zh-CN" altLang="en-US" dirty="0"/>
                  <a:t>以及密钥𝑘</a:t>
                </a:r>
                <a:r>
                  <a:rPr lang="en-US" altLang="zh-CN" dirty="0"/>
                  <a:t>. </a:t>
                </a:r>
                <a:r>
                  <a:rPr lang="zh-CN" altLang="en-US" dirty="0"/>
                  <a:t>输出密文</a:t>
                </a:r>
                <a14:m>
                  <m:oMath xmlns:m="http://schemas.openxmlformats.org/officeDocument/2006/math">
                    <m:r>
                      <a:rPr lang="zh-CN" altLang="en-US"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zh-CN" altLang="en-US" i="1" dirty="0" smtClean="0">
                        <a:latin typeface="Cambria Math" panose="02040503050406030204" pitchFamily="18" charset="0"/>
                      </a:rPr>
                      <m:t> </m:t>
                    </m:r>
                  </m:oMath>
                </a14:m>
                <a:r>
                  <a:rPr lang="en-US" altLang="zh-CN" dirty="0"/>
                  <a:t>.</a:t>
                </a:r>
              </a:p>
              <a:p>
                <a:pPr>
                  <a:lnSpc>
                    <a:spcPct val="150000"/>
                  </a:lnSpc>
                </a:pPr>
                <a14:m>
                  <m:oMath xmlns:m="http://schemas.openxmlformats.org/officeDocument/2006/math">
                    <m:r>
                      <a:rPr lang="zh-CN" altLang="en-US" i="1" dirty="0" smtClean="0">
                        <a:latin typeface="Cambria Math" panose="02040503050406030204" pitchFamily="18" charset="0"/>
                      </a:rPr>
                      <m:t>𝐷𝑒𝑐</m:t>
                    </m:r>
                    <m:r>
                      <a:rPr lang="en-US" altLang="zh-CN" i="1" dirty="0">
                        <a:latin typeface="Cambria Math" panose="02040503050406030204" pitchFamily="18" charset="0"/>
                      </a:rPr>
                      <m:t>(</m:t>
                    </m:r>
                    <m:r>
                      <a:rPr lang="zh-CN" altLang="en-US" i="1" dirty="0">
                        <a:latin typeface="Cambria Math" panose="02040503050406030204" pitchFamily="18" charset="0"/>
                      </a:rPr>
                      <m:t>𝑐</m:t>
                    </m:r>
                    <m:r>
                      <a:rPr lang="en-US" altLang="zh-CN" i="1" dirty="0">
                        <a:latin typeface="Cambria Math" panose="02040503050406030204" pitchFamily="18" charset="0"/>
                      </a:rPr>
                      <m:t>,</m:t>
                    </m:r>
                    <m:r>
                      <a:rPr lang="zh-CN" altLang="en-US" i="1" dirty="0">
                        <a:latin typeface="Cambria Math" panose="02040503050406030204" pitchFamily="18" charset="0"/>
                      </a:rPr>
                      <m:t>𝑘</m:t>
                    </m:r>
                    <m:r>
                      <a:rPr lang="en-US" altLang="zh-CN" i="1" dirty="0">
                        <a:latin typeface="Cambria Math" panose="02040503050406030204" pitchFamily="18" charset="0"/>
                      </a:rPr>
                      <m:t>): </m:t>
                    </m:r>
                  </m:oMath>
                </a14:m>
                <a:r>
                  <a:rPr lang="zh-CN" altLang="en-US" dirty="0"/>
                  <a:t>输入密文𝑐</a:t>
                </a:r>
                <a:r>
                  <a:rPr lang="en-US" altLang="zh-CN" dirty="0"/>
                  <a:t>, </a:t>
                </a:r>
                <a:r>
                  <a:rPr lang="zh-CN" altLang="en-US" dirty="0"/>
                  <a:t>密钥𝑘</a:t>
                </a:r>
                <a:r>
                  <a:rPr lang="en-US" altLang="zh-CN" dirty="0"/>
                  <a:t>, </a:t>
                </a:r>
                <a:r>
                  <a:rPr lang="zh-CN" altLang="en-US" dirty="0"/>
                  <a:t>输出消息</a:t>
                </a:r>
                <a14:m>
                  <m:oMath xmlns:m="http://schemas.openxmlformats.org/officeDocument/2006/math">
                    <m:sSup>
                      <m:sSupPr>
                        <m:ctrlPr>
                          <a:rPr lang="en-US" altLang="zh-CN" i="1" dirty="0" smtClean="0">
                            <a:latin typeface="Cambria Math" panose="02040503050406030204" pitchFamily="18" charset="0"/>
                          </a:rPr>
                        </m:ctrlPr>
                      </m:sSupPr>
                      <m:e>
                        <m:r>
                          <a:rPr lang="zh-CN" altLang="en-US" i="1" dirty="0" smtClean="0">
                            <a:latin typeface="Cambria Math" panose="02040503050406030204" pitchFamily="18" charset="0"/>
                          </a:rPr>
                          <m:t>𝑚</m:t>
                        </m:r>
                      </m:e>
                      <m:sup>
                        <m:r>
                          <a:rPr lang="en-US" altLang="zh-CN" i="1" dirty="0" smtClean="0">
                            <a:latin typeface="Cambria Math" panose="02040503050406030204" pitchFamily="18" charset="0"/>
                          </a:rPr>
                          <m:t>′</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i="1" dirty="0" smtClean="0">
                        <a:latin typeface="Cambria Math" panose="02040503050406030204" pitchFamily="18" charset="0"/>
                      </a:rPr>
                      <m:t>.</m:t>
                    </m:r>
                  </m:oMath>
                </a14:m>
                <a:endParaRPr lang="en-US" altLang="zh-CN" dirty="0"/>
              </a:p>
              <a:p>
                <a:pPr>
                  <a:lnSpc>
                    <a:spcPct val="150000"/>
                  </a:lnSpc>
                </a:pPr>
                <a:endParaRPr lang="en-US" altLang="zh-CN" dirty="0"/>
              </a:p>
              <a:p>
                <a:pPr>
                  <a:lnSpc>
                    <a:spcPct val="150000"/>
                  </a:lnSpc>
                </a:pPr>
                <a:r>
                  <a:rPr lang="zh-CN" altLang="en-US" dirty="0"/>
                  <a:t>优点：加密简单，效率高。</a:t>
                </a:r>
                <a:endParaRPr lang="en-US" altLang="zh-CN" dirty="0"/>
              </a:p>
              <a:p>
                <a:pPr>
                  <a:lnSpc>
                    <a:spcPct val="150000"/>
                  </a:lnSpc>
                </a:pPr>
                <a:r>
                  <a:rPr lang="zh-CN" altLang="en-US" dirty="0"/>
                  <a:t>缺点：只能加密长度为</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的</m:t>
                    </m:r>
                  </m:oMath>
                </a14:m>
                <a:r>
                  <a:rPr lang="zh-CN" altLang="en-US" dirty="0"/>
                  <a:t>消息，密钥只能使用一次。</a:t>
                </a:r>
                <a:endParaRPr lang="en-US" altLang="zh-CN" dirty="0"/>
              </a:p>
              <a:p>
                <a:pPr>
                  <a:lnSpc>
                    <a:spcPct val="150000"/>
                  </a:lnSpc>
                </a:pPr>
                <a:endParaRPr lang="en-US" altLang="zh-CN" dirty="0"/>
              </a:p>
              <a:p>
                <a:pPr>
                  <a:lnSpc>
                    <a:spcPct val="150000"/>
                  </a:lnSpc>
                </a:pPr>
                <a:r>
                  <a:rPr lang="zh-CN" altLang="en-US" dirty="0"/>
                  <a:t>实际应用的私钥加密算法，</a:t>
                </a:r>
                <a14:m>
                  <m:oMath xmlns:m="http://schemas.openxmlformats.org/officeDocument/2006/math">
                    <m:r>
                      <a:rPr lang="en-US" altLang="zh-CN" b="0" i="1" smtClean="0">
                        <a:latin typeface="Cambria Math" panose="02040503050406030204" pitchFamily="18" charset="0"/>
                      </a:rPr>
                      <m:t>𝐷𝐸𝑆</m:t>
                    </m:r>
                  </m:oMath>
                </a14:m>
                <a:r>
                  <a:rPr lang="en-US" altLang="zh-CN" dirty="0"/>
                  <a:t>, </a:t>
                </a:r>
                <a14:m>
                  <m:oMath xmlns:m="http://schemas.openxmlformats.org/officeDocument/2006/math">
                    <m:r>
                      <a:rPr lang="en-US" altLang="zh-CN" b="0" i="1" smtClean="0">
                        <a:latin typeface="Cambria Math" panose="02040503050406030204" pitchFamily="18" charset="0"/>
                      </a:rPr>
                      <m:t>𝐴𝐸𝑆</m:t>
                    </m:r>
                  </m:oMath>
                </a14:m>
                <a:r>
                  <a:rPr lang="zh-CN" altLang="en-US" dirty="0"/>
                  <a:t>等等。</a:t>
                </a: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6746527" cy="4199932"/>
              </a:xfrm>
              <a:prstGeom prst="rect">
                <a:avLst/>
              </a:prstGeom>
              <a:blipFill>
                <a:blip r:embed="rId3"/>
                <a:stretch>
                  <a:fillRect l="-723" b="-1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7396858"/>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325120"/>
            <a:ext cx="3586480" cy="589280"/>
            <a:chOff x="0" y="416560"/>
            <a:chExt cx="3586480" cy="589280"/>
          </a:xfrm>
        </p:grpSpPr>
        <p:sp>
          <p:nvSpPr>
            <p:cNvPr id="9" name="五边形 8"/>
            <p:cNvSpPr/>
            <p:nvPr/>
          </p:nvSpPr>
          <p:spPr>
            <a:xfrm>
              <a:off x="0" y="416560"/>
              <a:ext cx="2997200" cy="5892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600" dirty="0">
                  <a:cs typeface="+mn-ea"/>
                  <a:sym typeface="+mn-lt"/>
                </a:rPr>
                <a:t>公钥加密算法</a:t>
              </a:r>
            </a:p>
          </p:txBody>
        </p:sp>
        <p:sp>
          <p:nvSpPr>
            <p:cNvPr id="10" name="燕尾形 9"/>
            <p:cNvSpPr/>
            <p:nvPr/>
          </p:nvSpPr>
          <p:spPr>
            <a:xfrm>
              <a:off x="2997200" y="416560"/>
              <a:ext cx="589280" cy="58928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4D7D7CA-92CB-4710-8D71-32010270560B}"/>
                  </a:ext>
                </a:extLst>
              </p:cNvPr>
              <p:cNvSpPr txBox="1"/>
              <p:nvPr/>
            </p:nvSpPr>
            <p:spPr>
              <a:xfrm>
                <a:off x="1109503" y="1426464"/>
                <a:ext cx="9247083" cy="5031186"/>
              </a:xfrm>
              <a:prstGeom prst="rect">
                <a:avLst/>
              </a:prstGeom>
              <a:noFill/>
            </p:spPr>
            <p:txBody>
              <a:bodyPr wrap="none" rtlCol="0">
                <a:spAutoFit/>
              </a:bodyPr>
              <a:lstStyle/>
              <a:p>
                <a:pPr>
                  <a:lnSpc>
                    <a:spcPct val="150000"/>
                  </a:lnSpc>
                </a:pPr>
                <a:r>
                  <a:rPr lang="zh-CN" altLang="en-US" dirty="0"/>
                  <a:t>私钥（对称）加密算法的缺点：双方需要在加密前协商好密钥。</a:t>
                </a:r>
                <a:endParaRPr lang="en-US" altLang="zh-CN" dirty="0"/>
              </a:p>
              <a:p>
                <a:pPr>
                  <a:lnSpc>
                    <a:spcPct val="150000"/>
                  </a:lnSpc>
                </a:pPr>
                <a:r>
                  <a:rPr lang="zh-CN" altLang="en-US" dirty="0"/>
                  <a:t>为了解决这一问题，提出了公钥（非对称）加密算法，即加解密用的密钥不相同。</a:t>
                </a:r>
                <a:endParaRPr lang="en-US" altLang="zh-CN" dirty="0"/>
              </a:p>
              <a:p>
                <a:pPr>
                  <a:lnSpc>
                    <a:spcPct val="150000"/>
                  </a:lnSpc>
                </a:pPr>
                <a:endParaRPr lang="en-US" altLang="zh-CN" dirty="0"/>
              </a:p>
              <a:p>
                <a:pPr>
                  <a:lnSpc>
                    <a:spcPct val="150000"/>
                  </a:lnSpc>
                </a:pPr>
                <a:r>
                  <a:rPr lang="zh-CN" altLang="en-US" dirty="0"/>
                  <a:t>一个公钥加密算法由下面</a:t>
                </a:r>
                <a:r>
                  <a:rPr lang="en-US" altLang="zh-CN" dirty="0"/>
                  <a:t>3</a:t>
                </a:r>
                <a:r>
                  <a:rPr lang="zh-CN" altLang="en-US" dirty="0"/>
                  <a:t>个部分组成：</a:t>
                </a:r>
              </a:p>
              <a:p>
                <a:pPr>
                  <a:lnSpc>
                    <a:spcPct val="150000"/>
                  </a:lnSpc>
                </a:pPr>
                <a:r>
                  <a:rPr lang="zh-CN" altLang="en-US" dirty="0"/>
                  <a:t>密钥生成算法𝐾𝑒𝑦𝐺𝑒𝑛</a:t>
                </a:r>
                <a:r>
                  <a:rPr lang="en-US" altLang="zh-CN" dirty="0"/>
                  <a:t>(</a:t>
                </a:r>
                <a:r>
                  <a:rPr lang="zh-CN" altLang="en-US" dirty="0"/>
                  <a:t>𝑛</a:t>
                </a:r>
                <a:r>
                  <a:rPr lang="en-US" altLang="zh-CN" dirty="0"/>
                  <a:t>): </a:t>
                </a:r>
                <a:r>
                  <a:rPr lang="zh-CN" altLang="en-US" dirty="0"/>
                  <a:t>输入一个安全参数𝑛</a:t>
                </a:r>
                <a:r>
                  <a:rPr lang="en-US" altLang="zh-CN" dirty="0"/>
                  <a:t>, </a:t>
                </a:r>
                <a:r>
                  <a:rPr lang="zh-CN" altLang="en-US" dirty="0"/>
                  <a:t>输出长度至少为𝑛的公私钥对</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𝑝𝑘</m:t>
                    </m:r>
                    <m:r>
                      <a:rPr lang="en-US" altLang="zh-CN" b="0" i="1" smtClean="0">
                        <a:latin typeface="Cambria Math" panose="02040503050406030204" pitchFamily="18" charset="0"/>
                      </a:rPr>
                      <m:t>,</m:t>
                    </m:r>
                    <m:r>
                      <a:rPr lang="en-US" altLang="zh-CN" b="0" i="1" smtClean="0">
                        <a:latin typeface="Cambria Math" panose="02040503050406030204" pitchFamily="18" charset="0"/>
                      </a:rPr>
                      <m:t>𝑠𝑘</m:t>
                    </m:r>
                    <m:r>
                      <a:rPr lang="en-US" altLang="zh-CN" b="0" i="1" smtClean="0">
                        <a:latin typeface="Cambria Math" panose="02040503050406030204" pitchFamily="18" charset="0"/>
                      </a:rPr>
                      <m:t>)</m:t>
                    </m:r>
                  </m:oMath>
                </a14:m>
                <a:r>
                  <a:rPr lang="en-US" altLang="zh-CN" dirty="0"/>
                  <a:t>.</a:t>
                </a:r>
              </a:p>
              <a:p>
                <a:pPr>
                  <a:lnSpc>
                    <a:spcPct val="150000"/>
                  </a:lnSpc>
                </a:pPr>
                <a:r>
                  <a:rPr lang="zh-CN" altLang="en-US" dirty="0"/>
                  <a:t>加密算法𝐸𝑛𝑐</a:t>
                </a:r>
                <a:r>
                  <a:rPr lang="en-US" altLang="zh-CN" dirty="0"/>
                  <a:t>(</a:t>
                </a:r>
                <a:r>
                  <a:rPr lang="zh-CN" altLang="en-US" dirty="0"/>
                  <a:t>𝑚</a:t>
                </a:r>
                <a:r>
                  <a:rPr lang="en-US" altLang="zh-CN" dirty="0"/>
                  <a:t>,</a:t>
                </a:r>
                <a:r>
                  <a:rPr lang="zh-CN" altLang="en-US" dirty="0"/>
                  <a:t>𝑘</a:t>
                </a:r>
                <a:r>
                  <a:rPr lang="en-US" altLang="zh-CN" dirty="0"/>
                  <a:t>):</a:t>
                </a:r>
                <a:r>
                  <a:rPr lang="zh-CN" altLang="en-US" dirty="0"/>
                  <a:t>输入待加密的消息𝑚</a:t>
                </a:r>
                <a:r>
                  <a:rPr lang="en-US" altLang="zh-CN" dirty="0"/>
                  <a:t>, </a:t>
                </a:r>
                <a:r>
                  <a:rPr lang="zh-CN" altLang="en-US" dirty="0"/>
                  <a:t>以及公钥𝑘</a:t>
                </a:r>
                <a:r>
                  <a:rPr lang="en-US" altLang="zh-CN" dirty="0"/>
                  <a:t>. </a:t>
                </a:r>
                <a:r>
                  <a:rPr lang="zh-CN" altLang="en-US" dirty="0"/>
                  <a:t>输出密文</a:t>
                </a:r>
                <a14:m>
                  <m:oMath xmlns:m="http://schemas.openxmlformats.org/officeDocument/2006/math">
                    <m:r>
                      <a:rPr lang="en-US" altLang="zh-CN" b="0" i="1" smtClean="0">
                        <a:latin typeface="Cambria Math" panose="02040503050406030204" pitchFamily="18" charset="0"/>
                      </a:rPr>
                      <m:t>𝑝𝑘</m:t>
                    </m:r>
                  </m:oMath>
                </a14:m>
                <a:r>
                  <a:rPr lang="en-US" altLang="zh-CN" dirty="0"/>
                  <a:t>.</a:t>
                </a:r>
              </a:p>
              <a:p>
                <a:pPr>
                  <a:lnSpc>
                    <a:spcPct val="150000"/>
                  </a:lnSpc>
                </a:pPr>
                <a:r>
                  <a:rPr lang="zh-CN" altLang="en-US" dirty="0"/>
                  <a:t>解密算法𝐷𝑒𝑐</a:t>
                </a:r>
                <a:r>
                  <a:rPr lang="en-US" altLang="zh-CN" dirty="0"/>
                  <a:t>(</a:t>
                </a:r>
                <a:r>
                  <a:rPr lang="zh-CN" altLang="en-US" dirty="0"/>
                  <a:t>𝑐</a:t>
                </a:r>
                <a:r>
                  <a:rPr lang="en-US" altLang="zh-CN" dirty="0"/>
                  <a:t>,</a:t>
                </a:r>
                <a:r>
                  <a:rPr lang="zh-CN" altLang="en-US" dirty="0"/>
                  <a:t>𝑘</a:t>
                </a:r>
                <a:r>
                  <a:rPr lang="en-US" altLang="zh-CN" dirty="0"/>
                  <a:t>): </a:t>
                </a:r>
                <a:r>
                  <a:rPr lang="zh-CN" altLang="en-US" dirty="0"/>
                  <a:t>输入密文𝑐</a:t>
                </a:r>
                <a:r>
                  <a:rPr lang="en-US" altLang="zh-CN" dirty="0"/>
                  <a:t>, </a:t>
                </a:r>
                <a:r>
                  <a:rPr lang="zh-CN" altLang="en-US" dirty="0"/>
                  <a:t>密钥</a:t>
                </a:r>
                <a14:m>
                  <m:oMath xmlns:m="http://schemas.openxmlformats.org/officeDocument/2006/math">
                    <m:r>
                      <a:rPr lang="en-US" altLang="zh-CN" i="1" dirty="0" smtClean="0">
                        <a:latin typeface="Cambria Math" panose="02040503050406030204" pitchFamily="18" charset="0"/>
                      </a:rPr>
                      <m:t>𝑠𝑘</m:t>
                    </m:r>
                  </m:oMath>
                </a14:m>
                <a:r>
                  <a:rPr lang="en-US" altLang="zh-CN" dirty="0"/>
                  <a:t>, </a:t>
                </a:r>
                <a:r>
                  <a:rPr lang="zh-CN" altLang="en-US" dirty="0"/>
                  <a:t>输出消息𝑚</a:t>
                </a:r>
                <a:r>
                  <a:rPr lang="en-US" altLang="zh-CN" dirty="0"/>
                  <a:t>′.</a:t>
                </a:r>
              </a:p>
              <a:p>
                <a:pPr>
                  <a:lnSpc>
                    <a:spcPct val="150000"/>
                  </a:lnSpc>
                </a:pPr>
                <a:endParaRPr lang="en-US" altLang="zh-CN" dirty="0"/>
              </a:p>
              <a:p>
                <a:pPr>
                  <a:lnSpc>
                    <a:spcPct val="150000"/>
                  </a:lnSpc>
                </a:pPr>
                <a:r>
                  <a:rPr lang="zh-CN" altLang="en-US" dirty="0"/>
                  <a:t>加密算法需求：</a:t>
                </a:r>
              </a:p>
              <a:p>
                <a:pPr>
                  <a:lnSpc>
                    <a:spcPct val="150000"/>
                  </a:lnSpc>
                </a:pPr>
                <a:r>
                  <a:rPr lang="zh-CN" altLang="en-US" dirty="0"/>
                  <a:t>正确性：对于任意的公私钥对</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𝑝𝑘</m:t>
                    </m:r>
                    <m:r>
                      <a:rPr lang="en-US" altLang="zh-CN" i="1">
                        <a:latin typeface="Cambria Math" panose="02040503050406030204" pitchFamily="18" charset="0"/>
                      </a:rPr>
                      <m:t>,</m:t>
                    </m:r>
                    <m:r>
                      <a:rPr lang="en-US" altLang="zh-CN" i="1">
                        <a:latin typeface="Cambria Math" panose="02040503050406030204" pitchFamily="18" charset="0"/>
                      </a:rPr>
                      <m:t>𝑠𝑘</m:t>
                    </m:r>
                    <m:r>
                      <a:rPr lang="en-US" altLang="zh-CN" i="1">
                        <a:latin typeface="Cambria Math" panose="02040503050406030204" pitchFamily="18" charset="0"/>
                      </a:rPr>
                      <m:t>)</m:t>
                    </m:r>
                  </m:oMath>
                </a14:m>
                <a:r>
                  <a:rPr lang="en-US" altLang="zh-CN" dirty="0"/>
                  <a:t>, </a:t>
                </a:r>
                <a:r>
                  <a:rPr lang="zh-CN" altLang="en-US" dirty="0"/>
                  <a:t>任意的消息𝑚</a:t>
                </a:r>
                <a:r>
                  <a:rPr lang="en-US" altLang="zh-CN" dirty="0"/>
                  <a:t>, </a:t>
                </a:r>
                <a:r>
                  <a:rPr lang="zh-CN" altLang="en-US" dirty="0"/>
                  <a:t>必须有</a:t>
                </a:r>
                <a14:m>
                  <m:oMath xmlns:m="http://schemas.openxmlformats.org/officeDocument/2006/math">
                    <m:r>
                      <a:rPr lang="zh-CN" altLang="en-US" i="1" dirty="0" smtClean="0">
                        <a:latin typeface="Cambria Math" panose="02040503050406030204" pitchFamily="18" charset="0"/>
                      </a:rPr>
                      <m:t>𝐷𝑒𝑐</m:t>
                    </m:r>
                    <m:r>
                      <a:rPr lang="en-US" altLang="zh-CN" i="1" dirty="0">
                        <a:latin typeface="Cambria Math" panose="02040503050406030204" pitchFamily="18" charset="0"/>
                      </a:rPr>
                      <m:t>(</m:t>
                    </m:r>
                    <m:r>
                      <a:rPr lang="zh-CN" altLang="en-US" i="1" dirty="0">
                        <a:latin typeface="Cambria Math" panose="02040503050406030204" pitchFamily="18" charset="0"/>
                      </a:rPr>
                      <m:t>𝐸𝑛𝑐</m:t>
                    </m:r>
                    <m:r>
                      <a:rPr lang="en-US" altLang="zh-CN" i="1" dirty="0">
                        <a:latin typeface="Cambria Math" panose="02040503050406030204" pitchFamily="18" charset="0"/>
                      </a:rPr>
                      <m:t>(</m:t>
                    </m:r>
                    <m:r>
                      <a:rPr lang="zh-CN" altLang="en-US" i="1" dirty="0">
                        <a:latin typeface="Cambria Math" panose="02040503050406030204" pitchFamily="18" charset="0"/>
                      </a:rPr>
                      <m:t>𝑚</m:t>
                    </m:r>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zh-CN" altLang="en-US" i="1" dirty="0">
                        <a:latin typeface="Cambria Math" panose="02040503050406030204" pitchFamily="18" charset="0"/>
                      </a:rPr>
                      <m:t>𝑘</m:t>
                    </m:r>
                    <m:r>
                      <a:rPr lang="en-US" altLang="zh-CN" i="1" dirty="0">
                        <a:latin typeface="Cambria Math" panose="02040503050406030204" pitchFamily="18" charset="0"/>
                      </a:rPr>
                      <m:t>),</m:t>
                    </m:r>
                    <m:r>
                      <a:rPr lang="en-US" altLang="zh-CN" b="0" i="1" dirty="0" smtClean="0">
                        <a:latin typeface="Cambria Math" panose="02040503050406030204" pitchFamily="18" charset="0"/>
                      </a:rPr>
                      <m:t>𝑠</m:t>
                    </m:r>
                    <m:r>
                      <a:rPr lang="zh-CN" altLang="en-US" i="1" dirty="0">
                        <a:latin typeface="Cambria Math" panose="02040503050406030204" pitchFamily="18" charset="0"/>
                      </a:rPr>
                      <m:t>𝑘</m:t>
                    </m:r>
                    <m:r>
                      <a:rPr lang="en-US" altLang="zh-CN" i="1" dirty="0">
                        <a:latin typeface="Cambria Math" panose="02040503050406030204" pitchFamily="18" charset="0"/>
                      </a:rPr>
                      <m:t>)=</m:t>
                    </m:r>
                    <m:r>
                      <a:rPr lang="zh-CN" altLang="en-US" i="1" dirty="0">
                        <a:latin typeface="Cambria Math" panose="02040503050406030204" pitchFamily="18" charset="0"/>
                      </a:rPr>
                      <m:t>𝑚</m:t>
                    </m:r>
                  </m:oMath>
                </a14:m>
                <a:r>
                  <a:rPr lang="en-US" altLang="zh-CN" dirty="0"/>
                  <a:t>.</a:t>
                </a:r>
              </a:p>
              <a:p>
                <a:pPr>
                  <a:lnSpc>
                    <a:spcPct val="150000"/>
                  </a:lnSpc>
                </a:pPr>
                <a:r>
                  <a:rPr lang="zh-CN" altLang="en-US" dirty="0"/>
                  <a:t>安全性（此处并非严谨定义）：攻击者无法从密文𝑐</a:t>
                </a:r>
                <a:r>
                  <a:rPr lang="en-US" altLang="zh-CN" dirty="0"/>
                  <a:t>, </a:t>
                </a:r>
                <a:r>
                  <a:rPr lang="zh-CN" altLang="en-US" dirty="0"/>
                  <a:t>以及公钥</a:t>
                </a:r>
                <a14:m>
                  <m:oMath xmlns:m="http://schemas.openxmlformats.org/officeDocument/2006/math">
                    <m:r>
                      <a:rPr lang="en-US" altLang="zh-CN" b="0" i="1" smtClean="0">
                        <a:latin typeface="Cambria Math" panose="02040503050406030204" pitchFamily="18" charset="0"/>
                      </a:rPr>
                      <m:t>𝑝𝑘</m:t>
                    </m:r>
                  </m:oMath>
                </a14:m>
                <a:r>
                  <a:rPr lang="zh-CN" altLang="en-US" dirty="0"/>
                  <a:t>中得到明文𝑚以及私钥</a:t>
                </a:r>
                <a14:m>
                  <m:oMath xmlns:m="http://schemas.openxmlformats.org/officeDocument/2006/math">
                    <m:r>
                      <a:rPr lang="en-US" altLang="zh-CN" b="0" i="1" smtClean="0">
                        <a:latin typeface="Cambria Math" panose="02040503050406030204" pitchFamily="18" charset="0"/>
                      </a:rPr>
                      <m:t>𝑠𝑘</m:t>
                    </m:r>
                  </m:oMath>
                </a14:m>
                <a:r>
                  <a:rPr lang="en-US" altLang="zh-CN" dirty="0"/>
                  <a:t>.</a:t>
                </a:r>
              </a:p>
              <a:p>
                <a:pPr>
                  <a:lnSpc>
                    <a:spcPct val="150000"/>
                  </a:lnSpc>
                </a:pPr>
                <a:endParaRPr lang="en-US" altLang="zh-CN" dirty="0"/>
              </a:p>
            </p:txBody>
          </p:sp>
        </mc:Choice>
        <mc:Fallback xmlns="">
          <p:sp>
            <p:nvSpPr>
              <p:cNvPr id="2" name="文本框 1">
                <a:extLst>
                  <a:ext uri="{FF2B5EF4-FFF2-40B4-BE49-F238E27FC236}">
                    <a16:creationId xmlns:a16="http://schemas.microsoft.com/office/drawing/2014/main" id="{84D7D7CA-92CB-4710-8D71-32010270560B}"/>
                  </a:ext>
                </a:extLst>
              </p:cNvPr>
              <p:cNvSpPr txBox="1">
                <a:spLocks noRot="1" noChangeAspect="1" noMove="1" noResize="1" noEditPoints="1" noAdjustHandles="1" noChangeArrowheads="1" noChangeShapeType="1" noTextEdit="1"/>
              </p:cNvSpPr>
              <p:nvPr/>
            </p:nvSpPr>
            <p:spPr>
              <a:xfrm>
                <a:off x="1109503" y="1426464"/>
                <a:ext cx="9247083" cy="5031186"/>
              </a:xfrm>
              <a:prstGeom prst="rect">
                <a:avLst/>
              </a:prstGeom>
              <a:blipFill>
                <a:blip r:embed="rId3"/>
                <a:stretch>
                  <a:fillRect l="-5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78603"/>
      </p:ext>
    </p:extLst>
  </p:cSld>
  <p:clrMapOvr>
    <a:masterClrMapping/>
  </p:clrMapOvr>
  <mc:AlternateContent xmlns:mc="http://schemas.openxmlformats.org/markup-compatibility/2006" xmlns:p14="http://schemas.microsoft.com/office/powerpoint/2010/main">
    <mc:Choice Requires="p14">
      <p:transition spd="slow" p14:dur="1600" advTm="2000">
        <p:blinds dir="vert"/>
      </p:transition>
    </mc:Choice>
    <mc:Fallback xmlns="">
      <p:transition spd="slow" advTm="200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259"/>
  <p:tag name="MH_SECTIONID" val="260,261,262,263,"/>
  <p:tag name="ISPRING_PRESENTATION_TITLE" val="网络科技4"/>
</p:tagLst>
</file>

<file path=ppt/tags/tag1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2.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14.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15.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16.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18.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2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2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3.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24.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5.xml><?xml version="1.0" encoding="utf-8"?>
<p:tagLst xmlns:a="http://schemas.openxmlformats.org/drawingml/2006/main" xmlns:r="http://schemas.openxmlformats.org/officeDocument/2006/relationships" xmlns:p="http://schemas.openxmlformats.org/presentationml/2006/main">
  <p:tag name="PA" val="v3.2.0"/>
</p:tagLst>
</file>

<file path=ppt/tags/tag26.xml><?xml version="1.0" encoding="utf-8"?>
<p:tagLst xmlns:a="http://schemas.openxmlformats.org/drawingml/2006/main" xmlns:r="http://schemas.openxmlformats.org/officeDocument/2006/relationships" xmlns:p="http://schemas.openxmlformats.org/presentationml/2006/main">
  <p:tag name="PA" val="v3.2.0"/>
</p:tagLst>
</file>

<file path=ppt/tags/tag27.xml><?xml version="1.0" encoding="utf-8"?>
<p:tagLst xmlns:a="http://schemas.openxmlformats.org/drawingml/2006/main" xmlns:r="http://schemas.openxmlformats.org/officeDocument/2006/relationships" xmlns:p="http://schemas.openxmlformats.org/presentationml/2006/main">
  <p:tag name="PA" val="v3.2.0"/>
</p:tagLst>
</file>

<file path=ppt/tags/tag2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2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30.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ags/tag31.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32.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OTHERS"/>
  <p:tag name="ID" val="626769"/>
  <p:tag name="MH_ORDER" val="NUMBER"/>
</p:tagLst>
</file>

<file path=ppt/tags/tag33.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34.xml><?xml version="1.0" encoding="utf-8"?>
<p:tagLst xmlns:a="http://schemas.openxmlformats.org/drawingml/2006/main" xmlns:r="http://schemas.openxmlformats.org/officeDocument/2006/relationships" xmlns:p="http://schemas.openxmlformats.org/presentationml/2006/main">
  <p:tag name="PA" val="v3.2.0"/>
</p:tagLst>
</file>

<file path=ppt/tags/tag35.xml><?xml version="1.0" encoding="utf-8"?>
<p:tagLst xmlns:a="http://schemas.openxmlformats.org/drawingml/2006/main" xmlns:r="http://schemas.openxmlformats.org/officeDocument/2006/relationships" xmlns:p="http://schemas.openxmlformats.org/presentationml/2006/main">
  <p:tag name="PA" val="v3.2.0"/>
</p:tagLst>
</file>

<file path=ppt/tags/tag36.xml><?xml version="1.0" encoding="utf-8"?>
<p:tagLst xmlns:a="http://schemas.openxmlformats.org/drawingml/2006/main" xmlns:r="http://schemas.openxmlformats.org/officeDocument/2006/relationships" xmlns:p="http://schemas.openxmlformats.org/presentationml/2006/main">
  <p:tag name="PA" val="v3.2.0"/>
</p:tagLst>
</file>

<file path=ppt/tags/tag37.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AUTOCOLOR" val="TRUE"/>
  <p:tag name="MH_TYPE" val="SECTION"/>
  <p:tag name="ID" val="626769"/>
</p:tagLst>
</file>

<file path=ppt/tags/tag8.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NUMBER"/>
  <p:tag name="ID" val="626769"/>
  <p:tag name="MH_ORDER" val="NUMBER"/>
</p:tagLst>
</file>

<file path=ppt/tags/tag9.xml><?xml version="1.0" encoding="utf-8"?>
<p:tagLst xmlns:a="http://schemas.openxmlformats.org/drawingml/2006/main" xmlns:r="http://schemas.openxmlformats.org/officeDocument/2006/relationships" xmlns:p="http://schemas.openxmlformats.org/presentationml/2006/main">
  <p:tag name="MH" val="20170725010702"/>
  <p:tag name="MH_LIBRARY" val="CONTENTS"/>
  <p:tag name="MH_TYPE" val="TITLE"/>
  <p:tag name="ID" val="626769"/>
  <p:tag name="MH_ORDER" val="NUMBER"/>
  <p:tag name="PA" val="v3.2.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fontScheme name="temp">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1F608B"/>
    </a:accent1>
    <a:accent2>
      <a:srgbClr val="2980B9"/>
    </a:accent2>
    <a:accent3>
      <a:srgbClr val="4098D4"/>
    </a:accent3>
    <a:accent4>
      <a:srgbClr val="7BB8E1"/>
    </a:accent4>
    <a:accent5>
      <a:srgbClr val="9FCBE9"/>
    </a:accent5>
    <a:accent6>
      <a:srgbClr val="C6E0F2"/>
    </a:accent6>
    <a:hlink>
      <a:srgbClr val="1F608B"/>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484</TotalTime>
  <Words>3176</Words>
  <Application>Microsoft Office PowerPoint</Application>
  <PresentationFormat>宽屏</PresentationFormat>
  <Paragraphs>368</Paragraphs>
  <Slides>38</Slides>
  <Notes>38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38</vt:i4>
      </vt:variant>
    </vt:vector>
  </HeadingPairs>
  <TitlesOfParts>
    <vt:vector size="47" baseType="lpstr">
      <vt:lpstr>等线</vt:lpstr>
      <vt:lpstr>微软雅黑</vt:lpstr>
      <vt:lpstr>微软雅黑 Light</vt:lpstr>
      <vt:lpstr>Arial</vt:lpstr>
      <vt:lpstr>Calibri</vt:lpstr>
      <vt:lpstr>Calibri Light</vt:lpstr>
      <vt:lpstr>Cambria Math</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张 双俊</cp:lastModifiedBy>
  <cp:revision>66</cp:revision>
  <dcterms:created xsi:type="dcterms:W3CDTF">2017-07-24T17:10:39Z</dcterms:created>
  <dcterms:modified xsi:type="dcterms:W3CDTF">2019-07-09T04:24:58Z</dcterms:modified>
</cp:coreProperties>
</file>