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80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65" r:id="rId12"/>
    <p:sldId id="282" r:id="rId13"/>
    <p:sldId id="274" r:id="rId14"/>
    <p:sldId id="276" r:id="rId15"/>
    <p:sldId id="277" r:id="rId16"/>
    <p:sldId id="278" r:id="rId17"/>
    <p:sldId id="279" r:id="rId18"/>
    <p:sldId id="293" r:id="rId19"/>
    <p:sldId id="284" r:id="rId20"/>
    <p:sldId id="285" r:id="rId21"/>
    <p:sldId id="286" r:id="rId22"/>
    <p:sldId id="288" r:id="rId23"/>
    <p:sldId id="287" r:id="rId24"/>
    <p:sldId id="289" r:id="rId25"/>
    <p:sldId id="290" r:id="rId26"/>
    <p:sldId id="291" r:id="rId27"/>
    <p:sldId id="29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3F4A2C-0834-4E93-822D-67BBE69F72CB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E9F311-E3DB-423C-BBEB-AFB93AB8D0D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7763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4A2C-0834-4E93-822D-67BBE69F72CB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F311-E3DB-423C-BBEB-AFB93AB8D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0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4A2C-0834-4E93-822D-67BBE69F72CB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F311-E3DB-423C-BBEB-AFB93AB8D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18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4A2C-0834-4E93-822D-67BBE69F72CB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F311-E3DB-423C-BBEB-AFB93AB8D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0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3F4A2C-0834-4E93-822D-67BBE69F72CB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E9F311-E3DB-423C-BBEB-AFB93AB8D0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40327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4A2C-0834-4E93-822D-67BBE69F72CB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F311-E3DB-423C-BBEB-AFB93AB8D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4A2C-0834-4E93-822D-67BBE69F72CB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F311-E3DB-423C-BBEB-AFB93AB8D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5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4A2C-0834-4E93-822D-67BBE69F72CB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F311-E3DB-423C-BBEB-AFB93AB8D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6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4A2C-0834-4E93-822D-67BBE69F72CB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F311-E3DB-423C-BBEB-AFB93AB8D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4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3F4A2C-0834-4E93-822D-67BBE69F72CB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E9F311-E3DB-423C-BBEB-AFB93AB8D0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015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3F4A2C-0834-4E93-822D-67BBE69F72CB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E9F311-E3DB-423C-BBEB-AFB93AB8D0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018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3F4A2C-0834-4E93-822D-67BBE69F72CB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E9F311-E3DB-423C-BBEB-AFB93AB8D0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808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DA692-C18A-43CE-87F4-E5A2BBDA5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Introduction to Security Reduction II: </a:t>
            </a:r>
            <a:br>
              <a:rPr lang="en-US" altLang="zh-CN" sz="2400" dirty="0"/>
            </a:br>
            <a:r>
              <a:rPr lang="en-US" altLang="zh-CN" sz="2400" dirty="0"/>
              <a:t>Public Key Encryption</a:t>
            </a:r>
            <a:endParaRPr lang="zh-CN" altLang="en-US" sz="2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7A35AC-AEEB-491E-94F8-B3ABB9214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SHUANGJUN ZHANG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13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1A6E0-1958-4509-9491-F51E209E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E35AC-13CB-47D0-B9E3-F8414B9D4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Number Theory and Cryptographic Hardness Assumptions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/>
              <a:t>Indistinguishable Encryption in Public-Key Model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ElGamal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Encryption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Hashed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ElGamal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544068" lvl="1" indent="-342900">
              <a:buFont typeface="+mj-lt"/>
              <a:buAutoNum type="arabicPeriod"/>
            </a:pP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1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E24D9-886A-492B-8A0B-9294639C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Indistinguishable Encryption in Public-Key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E07EDD-1DA7-42BC-B50D-6C96C5EE1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38639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Indistinguishable Encryption in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Public-Key Model</a:t>
                </a:r>
              </a:p>
              <a:p>
                <a:r>
                  <a:rPr lang="en-US" altLang="zh-CN" dirty="0"/>
                  <a:t>Consider the following game played between an adversary and challenger:</a:t>
                </a:r>
              </a:p>
              <a:p>
                <a:pPr lvl="1"/>
                <a:r>
                  <a:rPr lang="en-US" altLang="zh-CN" dirty="0"/>
                  <a:t>1. The challenger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runs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and gets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2. The adversary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is given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, and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public key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altLang="zh-CN" dirty="0"/>
                  <a:t>, and outputs a pair of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 = |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|.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3. The challenger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flips a random coin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 and computes ciphertext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 gives the ciphertext to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. We refer to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as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challenge ciphertext.</a:t>
                </a:r>
              </a:p>
              <a:p>
                <a:pPr lvl="1"/>
                <a:r>
                  <a:rPr lang="en-US" altLang="zh-CN" dirty="0"/>
                  <a:t>4. The adversary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outputs a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201168" lvl="1" indent="0">
                  <a:buNone/>
                </a:pPr>
                <a:r>
                  <a:rPr lang="en-US" altLang="zh-CN" dirty="0"/>
                  <a:t>The advantage of an adversary A in this game is defined as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|.</m:t>
                    </m:r>
                  </m:oMath>
                </a14:m>
                <a:endParaRPr lang="en-US" altLang="zh-CN" dirty="0"/>
              </a:p>
              <a:p>
                <a:pPr marL="201168" lvl="1" indent="0">
                  <a:buNone/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Theorem 2.1 </a:t>
                </a:r>
                <a:r>
                  <a:rPr lang="en-US" altLang="zh-CN" dirty="0"/>
                  <a:t>A public encryption scheme is semantic security if and only if all PPT adversaries have at most a negligible advantage in the above game.</a:t>
                </a:r>
              </a:p>
              <a:p>
                <a:r>
                  <a:rPr lang="en-US" altLang="zh-CN" dirty="0"/>
                  <a:t>If a public-key encryption scheme is an indistinguishable encryption, then it is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CPA-secure</a:t>
                </a:r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E07EDD-1DA7-42BC-B50D-6C96C5EE1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86390"/>
              </a:xfrm>
              <a:blipFill>
                <a:blip r:embed="rId2"/>
                <a:stretch>
                  <a:fillRect l="-485" t="-1113" b="-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16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1A6E0-1958-4509-9491-F51E209E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E35AC-13CB-47D0-B9E3-F8414B9D4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Number Theory and Cryptographic Hardness Assumptions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Indistinguishable Encryption in Public-Key Model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 err="1"/>
              <a:t>ElGamal</a:t>
            </a:r>
            <a:r>
              <a:rPr lang="en-US" altLang="zh-CN" dirty="0"/>
              <a:t> Encryption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Hashed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ElGamal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544068" lvl="1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95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6DE92-2D1B-422D-8069-2BA995E1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3.Elgamal Encryption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A26552-E84C-4272-8BC7-601DC2330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7256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Construction 3.1</a:t>
                </a:r>
              </a:p>
              <a:p>
                <a:r>
                  <a:rPr lang="en-US" altLang="zh-CN" dirty="0"/>
                  <a:t>Define a public-key encryption scheme as follows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201168" lvl="1" indent="0">
                  <a:buNone/>
                </a:pPr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be a group of prime order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, and let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be a generator. </a:t>
                </a:r>
              </a:p>
              <a:p>
                <a:pPr lvl="1"/>
                <a:r>
                  <a:rPr lang="en-US" altLang="zh-CN" dirty="0"/>
                  <a:t>1.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Choose uniform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/>
                  <a:t>, set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/>
                  <a:t>, output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altLang="zh-CN" dirty="0"/>
                  <a:t>), where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2.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altLang="zh-CN" dirty="0"/>
                  <a:t>To encryption a message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using the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altLang="zh-CN" dirty="0"/>
                  <a:t>, the algorithm first choose uniform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/>
                  <a:t>, output the ciphertext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&gt;, </m:t>
                    </m:r>
                  </m:oMath>
                </a14:m>
                <a:r>
                  <a:rPr lang="en-US" altLang="zh-CN" dirty="0"/>
                  <a:t>where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3.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𝐷𝑒𝑐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altLang="zh-CN" dirty="0"/>
                  <a:t>on input a key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a ciphertext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, output the message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 marL="201168" lvl="1" indent="0">
                  <a:buNone/>
                </a:pPr>
                <a:r>
                  <a:rPr lang="en-US" altLang="zh-CN" dirty="0"/>
                  <a:t>Correctness is easy to see</a:t>
                </a:r>
              </a:p>
              <a:p>
                <a:pPr marL="201168" lvl="1" indent="0" algn="ctr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Theorem 3.2 </a:t>
                </a:r>
                <a:r>
                  <a:rPr lang="en-US" altLang="zh-CN" dirty="0"/>
                  <a:t>If the DDH problem is hard relative to G, then the El Gamal encryption scheme is CPA-secure.</a:t>
                </a:r>
              </a:p>
              <a:p>
                <a:pPr marL="201168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A26552-E84C-4272-8BC7-601DC2330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725663"/>
              </a:xfrm>
              <a:blipFill>
                <a:blip r:embed="rId2"/>
                <a:stretch>
                  <a:fillRect l="-485" t="-1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763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AC02D-9006-4A73-94BA-CC857618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3.Elgamal Encryption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300EFC-2665-477C-86A9-0D70729B05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81251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Proof of theorem 3.2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Game 0. </a:t>
                </a:r>
                <a:r>
                  <a:rPr lang="en-US" altLang="zh-CN" dirty="0"/>
                  <a:t>This is the original attack game. We may describe the attack game algorithmically as follows: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84048" lvl="2" indent="0">
                  <a:buNone/>
                </a:pPr>
                <a:r>
                  <a:rPr lang="en-US" altLang="zh-CN" dirty="0"/>
                  <a:t>If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be the event that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CN" dirty="0"/>
                  <a:t> in Game 0, then the adversary’s advantage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 err="1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Game 1. </a:t>
                </a:r>
                <a:r>
                  <a:rPr lang="en-US" altLang="zh-CN" dirty="0"/>
                  <a:t>We now make one small change to the above game. Namely, instead of computing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dirty="0"/>
                  <a:t>, we compute it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altLang="zh-CN" dirty="0"/>
                  <a:t> for randomly chosen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84048" lvl="2" indent="0">
                  <a:buNone/>
                </a:pPr>
                <a:r>
                  <a:rPr lang="en-US" altLang="zh-CN" dirty="0"/>
                  <a:t>If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be the event that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CN" dirty="0"/>
                  <a:t> in Game 1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300EFC-2665-477C-86A9-0D70729B0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812519"/>
              </a:xfrm>
              <a:blipFill>
                <a:blip r:embed="rId2"/>
                <a:stretch>
                  <a:fillRect l="-485" t="-2281" b="-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029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B023E-7E31-459B-9E46-CF97EA42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3.Elgamal Encryption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F6550A-A4F8-4330-8562-9D4E1B3D4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Claim 1.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Proof of Claim 1. </a:t>
                </a:r>
              </a:p>
              <a:p>
                <a:pPr lvl="1"/>
                <a:r>
                  <a:rPr lang="en-US" altLang="zh-CN" dirty="0"/>
                  <a:t>Since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is random number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random element in G. </a:t>
                </a:r>
              </a:p>
              <a:p>
                <a:pPr lvl="1"/>
                <a:r>
                  <a:rPr lang="en-US" altLang="zh-CN" dirty="0"/>
                  <a:t>Fixing a group element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,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equals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is 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. </a:t>
                </a:r>
              </a:p>
              <a:p>
                <a:pPr lvl="1"/>
                <a:r>
                  <a:rPr lang="en-US" altLang="zh-CN" dirty="0"/>
                  <a:t>It follow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is a random element in G from A’s view. A can’t get any information about b, 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F6550A-A4F8-4330-8562-9D4E1B3D4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75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AF826-4814-4847-B195-C0A6F925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3.Elgamal Encryption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963803-7471-40F3-9183-3F14AAD7C6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428750"/>
                <a:ext cx="9601200" cy="53537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Claim 2.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]−</m:t>
                    </m:r>
                    <m:r>
                      <m:rPr>
                        <m:sty m:val="p"/>
                      </m:rPr>
                      <a:rPr lang="en-US" altLang="zh-CN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]| = 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𝑑𝑑h</m:t>
                        </m:r>
                      </m:sub>
                    </m:sSub>
                    <m:r>
                      <a:rPr lang="zh-CN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𝑑𝑑h</m:t>
                        </m:r>
                      </m:sub>
                    </m:sSub>
                    <m:r>
                      <a:rPr lang="zh-CN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is the DDH-advantage of some efficient algorithm. (which is negligible under the DDH assumption)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Proof of Claim 2. </a:t>
                </a:r>
              </a:p>
              <a:p>
                <a:pPr lvl="1"/>
                <a:r>
                  <a:rPr lang="en-US" altLang="zh-CN" dirty="0"/>
                  <a:t>Consider a distinguishing algorithm D works as follows.</a:t>
                </a:r>
              </a:p>
              <a:p>
                <a:pPr lvl="1"/>
                <a:r>
                  <a:rPr lang="en-US" altLang="zh-CN" dirty="0"/>
                  <a:t>Algorithm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//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is chosen at random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)←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altLang="zh-CN" dirty="0"/>
                  <a:t>output 1, else output 0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dirty="0"/>
                  <a:t>, then the adversary A is in Game 0, and therefore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)=1]=</m:t>
                    </m:r>
                    <m:r>
                      <m:rPr>
                        <m:sty m:val="p"/>
                      </m:rPr>
                      <a:rPr lang="en-US" altLang="zh-CN" i="1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is chosen at random, then the adversary A is in Game 1, and therefore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)=1]=</m:t>
                    </m:r>
                    <m:r>
                      <m:rPr>
                        <m:sty m:val="p"/>
                      </m:rPr>
                      <a:rPr lang="en-US" altLang="zh-CN" i="1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So, we get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i="1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]−</m:t>
                    </m:r>
                    <m:r>
                      <m:rPr>
                        <m:sty m:val="p"/>
                      </m:rPr>
                      <a:rPr lang="en-US" altLang="zh-CN" i="1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]|=|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)=1]−</m:t>
                    </m:r>
                    <m:r>
                      <m:rPr>
                        <m:sty m:val="p"/>
                      </m:rPr>
                      <a:rPr lang="en-US" altLang="zh-CN" i="1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)=1]|=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𝑑𝑑h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963803-7471-40F3-9183-3F14AAD7C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428750"/>
                <a:ext cx="9601200" cy="5353790"/>
              </a:xfrm>
              <a:blipFill>
                <a:blip r:embed="rId2"/>
                <a:stretch>
                  <a:fillRect l="-571" t="-1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91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56A3-A0AD-415F-8E50-010C8FD7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3.Elgamal Encryption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098933-9DE6-4B34-8925-325A299D7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CN" dirty="0"/>
                  <a:t>Combining Claim 1 and Claim 2, we see that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𝑑𝑑h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𝑑𝑑h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negligible, we get the advantage of A in game 0 is negligible.</a:t>
                </a:r>
              </a:p>
              <a:p>
                <a:pPr marL="201168" lvl="1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098933-9DE6-4B34-8925-325A299D7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11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1A6E0-1958-4509-9491-F51E209E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E35AC-13CB-47D0-B9E3-F8414B9D4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Number Theory and Cryptographic Hardness Assumptions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Indistinguishable Encryption in Public-Key Model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ElGamal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Encryption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/>
              <a:t>Hashed </a:t>
            </a:r>
            <a:r>
              <a:rPr lang="en-US" altLang="zh-CN" dirty="0" err="1"/>
              <a:t>ElGamal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244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911CA-D4F4-49F2-90D3-524961F6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Hashed </a:t>
            </a:r>
            <a:r>
              <a:rPr lang="en-US" altLang="zh-CN" dirty="0" err="1"/>
              <a:t>ELGamal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EF2624-CA63-4C8B-9B11-14B42441F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 a number of reasons, it is convenient to work with messages that are bit strings, say, of length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, rather than group elements. Because of this, one may choose to use a “hashed” version of the </a:t>
                </a:r>
                <a:r>
                  <a:rPr lang="en-US" altLang="zh-CN" dirty="0" err="1"/>
                  <a:t>ElGamal</a:t>
                </a:r>
                <a:r>
                  <a:rPr lang="en-US" altLang="zh-CN" dirty="0"/>
                  <a:t> encryption scheme.</a:t>
                </a:r>
              </a:p>
              <a:p>
                <a:r>
                  <a:rPr lang="en-US" altLang="zh-CN" dirty="0"/>
                  <a:t>This scheme makes use of a family of keyed “hash” functions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:=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dirty="0"/>
                  <a:t>,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a function mapping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EF2624-CA63-4C8B-9B11-14B42441F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 r="-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3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1A6E0-1958-4509-9491-F51E209E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E35AC-13CB-47D0-B9E3-F8414B9D4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en-US" altLang="zh-CN" dirty="0"/>
              <a:t>Number Theory and Cryptographic Hardness Assumptions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/>
              <a:t>Indistinguishable Encryption in Public-Key Model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 err="1"/>
              <a:t>ElGamal</a:t>
            </a:r>
            <a:r>
              <a:rPr lang="en-US" altLang="zh-CN" dirty="0"/>
              <a:t> Encryption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/>
              <a:t>Hashed </a:t>
            </a:r>
            <a:r>
              <a:rPr lang="en-US" altLang="zh-CN" dirty="0" err="1"/>
              <a:t>ElGamal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160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6DE92-2D1B-422D-8069-2BA995E1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Hashed </a:t>
            </a:r>
            <a:r>
              <a:rPr lang="en-US" altLang="zh-CN" dirty="0" err="1"/>
              <a:t>ELGamal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A26552-E84C-4272-8BC7-601DC2330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7256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Construction 4.1</a:t>
                </a:r>
              </a:p>
              <a:p>
                <a:r>
                  <a:rPr lang="en-US" altLang="zh-CN" dirty="0"/>
                  <a:t>Define the Hashed </a:t>
                </a:r>
                <a:r>
                  <a:rPr lang="en-US" altLang="zh-CN" dirty="0" err="1"/>
                  <a:t>ELGamal</a:t>
                </a:r>
                <a:r>
                  <a:rPr lang="en-US" altLang="zh-CN" dirty="0"/>
                  <a:t> scheme as follows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201168" lvl="1" indent="0">
                  <a:buNone/>
                </a:pPr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be a group of prime order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, and let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be a generator. </a:t>
                </a:r>
              </a:p>
              <a:p>
                <a:pPr lvl="1"/>
                <a:r>
                  <a:rPr lang="en-US" altLang="zh-CN" dirty="0"/>
                  <a:t>1.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Choose uniform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, set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/>
                  <a:t>, output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altLang="zh-CN" dirty="0"/>
                  <a:t>), where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2.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altLang="zh-CN" dirty="0"/>
                  <a:t>To encryption a message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dirty="0"/>
                  <a:t> using the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altLang="zh-CN" dirty="0"/>
                  <a:t>, the algorithm first choose uniform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/>
                  <a:t>, computer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output the ciphertext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&gt;, </m:t>
                    </m:r>
                  </m:oMath>
                </a14:m>
                <a:r>
                  <a:rPr lang="en-US" altLang="zh-CN" dirty="0"/>
                  <a:t>where</a:t>
                </a: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3.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𝐷𝑒𝑐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altLang="zh-CN" dirty="0"/>
                  <a:t>on input a key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a ciphertext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, output the message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201168" lvl="1" indent="0">
                  <a:buNone/>
                </a:pPr>
                <a:r>
                  <a:rPr lang="en-US" altLang="zh-CN" dirty="0"/>
                  <a:t>Correctness is easy to see</a:t>
                </a:r>
              </a:p>
              <a:p>
                <a:pPr marL="201168" lvl="1" indent="0" algn="ctr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p>
                        </m:sSup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Theorem 4.2 </a:t>
                </a:r>
                <a:r>
                  <a:rPr lang="en-US" altLang="zh-CN" dirty="0"/>
                  <a:t>If the DDH problem is hard relative to G and the family of hash functions H is “entropy smoothing.” then the El Gamal encryption scheme is CPA-secure.</a:t>
                </a:r>
              </a:p>
              <a:p>
                <a:pPr marL="201168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A26552-E84C-4272-8BC7-601DC2330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725663"/>
              </a:xfrm>
              <a:blipFill>
                <a:blip r:embed="rId2"/>
                <a:stretch>
                  <a:fillRect l="-485" t="-2323" r="-1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93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57821-DB39-4AF7-8FF2-FB1FC584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Hashed </a:t>
            </a:r>
            <a:r>
              <a:rPr lang="en-US" altLang="zh-CN" dirty="0" err="1"/>
              <a:t>ELGamal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992E4D-DE09-4DFC-99CF-450E6DF050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“entropy smoothing” hash functions</a:t>
                </a:r>
              </a:p>
              <a:p>
                <a:r>
                  <a:rPr lang="en-US" altLang="zh-CN" dirty="0"/>
                  <a:t>Loosely speaking, this means that it is hard to distinguish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is a random element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is a random element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a random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hash functions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:=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“entropy smoothing” if for all probabilistic polynomial-time adversary </a:t>
                </a:r>
                <a:r>
                  <a:rPr lang="zh-CN" altLang="en-US" dirty="0"/>
                  <a:t>𝐴 </a:t>
                </a:r>
                <a:r>
                  <a:rPr lang="en-US" altLang="zh-CN" dirty="0"/>
                  <a:t>there exists a negligible function </a:t>
                </a:r>
                <a:r>
                  <a:rPr lang="zh-CN" altLang="en-US" dirty="0"/>
                  <a:t>𝑛𝑒𝑔𝑙 </a:t>
                </a:r>
                <a:r>
                  <a:rPr lang="en-US" altLang="zh-CN" dirty="0"/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=1]|≤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𝑛𝑒𝑔𝑙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992E4D-DE09-4DFC-99CF-450E6DF05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256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AC02D-9006-4A73-94BA-CC857618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Hashed </a:t>
            </a:r>
            <a:r>
              <a:rPr lang="en-US" altLang="zh-CN" dirty="0" err="1"/>
              <a:t>ELGamal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300EFC-2665-477C-86A9-0D70729B05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30649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/>
                  <a:t>Proof of theorem 4.2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Game 0. </a:t>
                </a:r>
                <a:r>
                  <a:rPr lang="en-US" altLang="zh-CN" dirty="0"/>
                  <a:t>This is the original attack game. We may describe the attack game algorithmically as follows: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84048" lvl="2" indent="0">
                  <a:buNone/>
                </a:pPr>
                <a:r>
                  <a:rPr lang="en-US" altLang="zh-CN" dirty="0"/>
                  <a:t>If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be the event that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CN" dirty="0"/>
                  <a:t> in Game 0, then the adversary’s advantage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 err="1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Game 1. </a:t>
                </a:r>
                <a:r>
                  <a:rPr lang="en-US" altLang="zh-CN" dirty="0"/>
                  <a:t>We now make one small change to the above game. Namely, instead of computing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dirty="0"/>
                  <a:t>, we compute it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altLang="zh-CN" dirty="0"/>
                  <a:t> for randomly chosen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84048" lvl="2" indent="0">
                  <a:buNone/>
                </a:pPr>
                <a:r>
                  <a:rPr lang="en-US" altLang="zh-CN" dirty="0"/>
                  <a:t>If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be the event that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CN" dirty="0"/>
                  <a:t> in Game 1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300EFC-2665-477C-86A9-0D70729B0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306491"/>
              </a:xfrm>
              <a:blipFill>
                <a:blip r:embed="rId2"/>
                <a:stretch>
                  <a:fillRect l="-242" t="-1841" r="-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031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E84C6-302B-4FC4-9E72-2EC363E5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Hashed </a:t>
            </a:r>
            <a:r>
              <a:rPr lang="en-US" altLang="zh-CN" dirty="0" err="1"/>
              <a:t>ELGamal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B10D8E-2BE7-4D2C-A409-A60B5ACC1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28749"/>
                <a:ext cx="9601200" cy="536266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Claim 1.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]−</m:t>
                    </m:r>
                    <m:r>
                      <m:rPr>
                        <m:sty m:val="p"/>
                      </m:rPr>
                      <a:rPr lang="en-US" altLang="zh-CN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]| = 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𝑑𝑑h</m:t>
                        </m:r>
                      </m:sub>
                    </m:sSub>
                    <m:r>
                      <a:rPr lang="zh-CN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𝑑𝑑h</m:t>
                        </m:r>
                      </m:sub>
                    </m:sSub>
                    <m:r>
                      <a:rPr lang="zh-CN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is the DDH-advantage of some efficient algorithm. (which is negligible under the DDH assumption)</a:t>
                </a:r>
              </a:p>
              <a:p>
                <a:r>
                  <a:rPr lang="en-US" altLang="zh-CN" dirty="0"/>
                  <a:t>The proof is almost identical to the proof of the corresponding claim for “plain” </a:t>
                </a:r>
                <a:r>
                  <a:rPr lang="en-US" altLang="zh-CN" dirty="0" err="1"/>
                  <a:t>ElGamal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Consider a distinguishing algorithm D works as follows.</a:t>
                </a:r>
              </a:p>
              <a:p>
                <a:pPr lvl="1"/>
                <a:r>
                  <a:rPr lang="en-US" altLang="zh-CN" dirty="0"/>
                  <a:t>Algorithm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// 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is chosen at random;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)←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altLang="zh-CN" dirty="0"/>
                  <a:t>output 1, else output 0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altLang="zh-CN" dirty="0"/>
                  <a:t>, then the adversary A is in Game 0, and therefore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)=1]=</m:t>
                    </m:r>
                    <m:r>
                      <m:rPr>
                        <m:sty m:val="p"/>
                      </m:rPr>
                      <a:rPr lang="en-US" altLang="zh-CN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is chosen at random, then the adversary A is in Game 1, and therefore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)=1]=</m:t>
                    </m:r>
                    <m:r>
                      <m:rPr>
                        <m:sty m:val="p"/>
                      </m:rPr>
                      <a:rPr lang="en-US" altLang="zh-CN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So, we get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]−</m:t>
                    </m:r>
                    <m:r>
                      <m:rPr>
                        <m:sty m:val="p"/>
                      </m:rPr>
                      <a:rPr lang="en-US" altLang="zh-CN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]|=|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)=1]−</m:t>
                    </m:r>
                    <m:r>
                      <m:rPr>
                        <m:sty m:val="p"/>
                      </m:rPr>
                      <a:rPr lang="en-US" altLang="zh-CN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)=1]|=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𝑑𝑑h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B10D8E-2BE7-4D2C-A409-A60B5ACC1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28749"/>
                <a:ext cx="9601200" cy="5362667"/>
              </a:xfrm>
              <a:blipFill>
                <a:blip r:embed="rId2"/>
                <a:stretch>
                  <a:fillRect l="-508" t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252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0BED4-221A-4194-9B0C-345677AF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Hashed </a:t>
            </a:r>
            <a:r>
              <a:rPr lang="en-US" altLang="zh-CN" dirty="0" err="1"/>
              <a:t>ELGamal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64CD2F-4D67-4F10-B52C-89C9C7C9A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Game 2. </a:t>
                </a:r>
                <a:r>
                  <a:rPr lang="en-US" altLang="zh-CN" dirty="0"/>
                  <a:t>We now make one small change to the game 1. Namely, instead of computing a hash function, we using a random string r.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84048" lvl="2" indent="0">
                  <a:buNone/>
                </a:pPr>
                <a:r>
                  <a:rPr lang="en-US" altLang="zh-CN" dirty="0"/>
                  <a:t>If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be the event that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CN" dirty="0"/>
                  <a:t> in Game 2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Claim 2: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]−</m:t>
                    </m:r>
                    <m:r>
                      <m:rPr>
                        <m:sty m:val="p"/>
                      </m:rPr>
                      <a:rPr lang="en-US" altLang="zh-CN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]| = 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𝑒𝑠</m:t>
                        </m:r>
                      </m:sub>
                    </m:sSub>
                    <m:r>
                      <a:rPr lang="zh-CN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𝑒𝑠</m:t>
                        </m:r>
                      </m:sub>
                    </m:sSub>
                    <m:r>
                      <a:rPr lang="zh-CN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is the ES-advantage of some efficient algorithm. (which is negligible assuming H is entropy smoothing)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64CD2F-4D67-4F10-B52C-89C9C7C9A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558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37330-823A-49AB-A5E4-83926B5B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Hashed </a:t>
            </a:r>
            <a:r>
              <a:rPr lang="en-US" altLang="zh-CN" dirty="0" err="1"/>
              <a:t>ELGamal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6ACFE7-4BE3-4AD1-99DE-1E0189CE39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36088"/>
                <a:ext cx="9601200" cy="538430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Proof of Claim 2:</a:t>
                </a:r>
              </a:p>
              <a:p>
                <a:pPr lvl="1"/>
                <a:r>
                  <a:rPr lang="en-US" altLang="zh-CN" dirty="0"/>
                  <a:t>Consider a distinguishing algorithm D’ works as follows.</a:t>
                </a:r>
              </a:p>
              <a:p>
                <a:pPr lvl="1"/>
                <a:r>
                  <a:rPr lang="en-US" altLang="zh-CN" dirty="0"/>
                  <a:t>Algorithm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//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is chosen at random,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is a hash value or random string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)←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altLang="zh-CN" dirty="0"/>
                  <a:t>output 1, else output 0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/>
                  <a:t> for some random element in G, then the adversary A is in Game 1, and therefore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)=1]=</m:t>
                    </m:r>
                    <m:r>
                      <m:rPr>
                        <m:sty m:val="p"/>
                      </m:rPr>
                      <a:rPr lang="en-US" altLang="zh-CN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where r is a random string, then the adversary A is in Game 2, and therefore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)=1]=</m:t>
                    </m:r>
                    <m:r>
                      <m:rPr>
                        <m:sty m:val="p"/>
                      </m:rPr>
                      <a:rPr lang="en-US" altLang="zh-CN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So, we get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]−</m:t>
                    </m:r>
                    <m:r>
                      <m:rPr>
                        <m:sty m:val="p"/>
                      </m:rPr>
                      <a:rPr lang="en-US" altLang="zh-CN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]|=|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)=1]−</m:t>
                    </m:r>
                    <m:r>
                      <m:rPr>
                        <m:sty m:val="p"/>
                      </m:rPr>
                      <a:rPr lang="en-US" altLang="zh-CN" dirty="0" err="1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)=1]|=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𝑒𝑠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6ACFE7-4BE3-4AD1-99DE-1E0189CE3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36088"/>
                <a:ext cx="9601200" cy="5384307"/>
              </a:xfrm>
              <a:blipFill>
                <a:blip r:embed="rId2"/>
                <a:stretch>
                  <a:fillRect l="-571" t="-906" r="-1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924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C076B-A8B2-4625-ABB3-7D1F0664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Hashed </a:t>
            </a:r>
            <a:r>
              <a:rPr lang="en-US" altLang="zh-CN" dirty="0" err="1"/>
              <a:t>ELGamal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C417A-3701-4923-9EB2-8BC3222BE0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Claim 3: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is a random uniform string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Combining Claim (1), (2), (3), we obtain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530352" lvl="1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530352" lvl="1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530352" lvl="1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𝑑𝑑h</m:t>
                        </m:r>
                      </m:sub>
                    </m:sSub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𝑑h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𝑑𝑑h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𝑑h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negligible, we get the advantage of A in game 0 is negligible.</a:t>
                </a:r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530352" lvl="1" indent="0">
                  <a:buNone/>
                </a:pP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C417A-3701-4923-9EB2-8BC3222BE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630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9602C-20E7-4FE6-BF81-58078E6D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62B18-2CB2-4A79-9D57-ED3802367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3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1A6E0-1958-4509-9491-F51E209E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E35AC-13CB-47D0-B9E3-F8414B9D4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en-US" altLang="zh-CN" dirty="0"/>
              <a:t>Number Theory and Cryptographic Hardness Assumptions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Indistinguishable Encryption in Public-Key Model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ElGamal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Encryption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Hashed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ElGamal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544068" lvl="1" indent="-342900">
              <a:buFont typeface="+mj-lt"/>
              <a:buAutoNum type="arabicPeriod"/>
            </a:pP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1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B4699-CAB1-47B2-962A-25D31826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Number Theory and Cryptographic</a:t>
            </a:r>
            <a:br>
              <a:rPr lang="en-US" altLang="zh-CN" dirty="0"/>
            </a:br>
            <a:r>
              <a:rPr lang="en-US" altLang="zh-CN" dirty="0"/>
              <a:t>Hardness Assumptions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D022E-697C-4B26-99C9-D8571745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Modern cryptosystems are invariably based on an assumption that some problem is hard.</a:t>
            </a:r>
          </a:p>
          <a:p>
            <a:r>
              <a:rPr lang="en-US" altLang="zh-CN" dirty="0"/>
              <a:t>For example,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slide we construct some indistinguishable encryptions by </a:t>
            </a:r>
            <a:r>
              <a:rPr lang="en-US" altLang="zh-CN" dirty="0">
                <a:solidFill>
                  <a:srgbClr val="FF0000"/>
                </a:solidFill>
              </a:rPr>
              <a:t>PRG</a:t>
            </a:r>
            <a:r>
              <a:rPr lang="en-US" altLang="zh-CN" dirty="0"/>
              <a:t> 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PRF. </a:t>
            </a:r>
            <a:r>
              <a:rPr lang="en-US" altLang="zh-CN" dirty="0"/>
              <a:t>However, the assumption that pseudorandom permutations exist seems quite strong and unnatural.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It can be proved that </a:t>
            </a:r>
            <a:r>
              <a:rPr lang="en-US" altLang="zh-CN" dirty="0">
                <a:solidFill>
                  <a:srgbClr val="C00000"/>
                </a:solidFill>
              </a:rPr>
              <a:t>PRG/PRF </a:t>
            </a:r>
            <a:r>
              <a:rPr lang="en-US" altLang="zh-CN" dirty="0"/>
              <a:t>exist based on the much milder assumption that one-way functions exist.</a:t>
            </a:r>
          </a:p>
          <a:p>
            <a:r>
              <a:rPr lang="en-US" altLang="zh-CN" dirty="0"/>
              <a:t>One goal of this chapter is to introduce various </a:t>
            </a:r>
            <a:r>
              <a:rPr lang="en-US" altLang="zh-CN" dirty="0">
                <a:solidFill>
                  <a:srgbClr val="C00000"/>
                </a:solidFill>
              </a:rPr>
              <a:t>problems believed to be “hard”</a:t>
            </a:r>
            <a:r>
              <a:rPr lang="en-US" altLang="zh-CN" dirty="0"/>
              <a:t>, and to present conjectured </a:t>
            </a:r>
            <a:r>
              <a:rPr lang="en-US" altLang="zh-CN" dirty="0">
                <a:solidFill>
                  <a:srgbClr val="C00000"/>
                </a:solidFill>
              </a:rPr>
              <a:t>one-way functions based on those problems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34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C9FF5-FC0C-4865-94BC-3DA6A427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Number Theory and Cryptographic</a:t>
            </a:r>
            <a:br>
              <a:rPr lang="en-US" altLang="zh-CN" dirty="0"/>
            </a:br>
            <a:r>
              <a:rPr lang="en-US" altLang="zh-CN" dirty="0"/>
              <a:t>Hardness Assumptions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71A556-1AB0-4317-926B-7C005F0C31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1.1 The Factoring Assumption</a:t>
                </a:r>
              </a:p>
              <a:p>
                <a:pPr lvl="1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𝐺𝑒𝑛𝑀𝑜𝑑𝑢𝑙𝑢𝑠</m:t>
                    </m:r>
                  </m:oMath>
                </a14:m>
                <a:r>
                  <a:rPr lang="en-US" altLang="zh-CN" dirty="0"/>
                  <a:t> be a polynomial-time algorithm that, 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, outputs(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) where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are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-bit primes.</a:t>
                </a:r>
              </a:p>
              <a:p>
                <a:pPr lvl="1"/>
                <a:r>
                  <a:rPr lang="en-US" altLang="zh-CN" dirty="0"/>
                  <a:t>Consider the following game played between an adversary and challenger:</a:t>
                </a:r>
              </a:p>
              <a:p>
                <a:pPr lvl="2"/>
                <a:r>
                  <a:rPr lang="en-US" altLang="zh-CN" dirty="0"/>
                  <a:t>1. The challenger runs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𝐺𝑒𝑛𝑀𝑜𝑑𝑢𝑙𝑢𝑠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to obtain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).</a:t>
                </a:r>
              </a:p>
              <a:p>
                <a:pPr lvl="2"/>
                <a:r>
                  <a:rPr lang="en-US" altLang="zh-CN" dirty="0"/>
                  <a:t>2. The adversary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is given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, and outputs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′,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′&gt;1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We define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to be the event that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Factoring is hard relative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𝐺𝑒𝑛𝑀𝑜𝑑𝑢𝑙𝑢𝑠</m:t>
                    </m:r>
                  </m:oMath>
                </a14:m>
                <a:r>
                  <a:rPr lang="en-US" altLang="zh-CN" dirty="0"/>
                  <a:t> if for all probabilistic polynomial-time adversary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there exists a negligible 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𝑛𝑒𝑔𝑙</m:t>
                    </m:r>
                  </m:oMath>
                </a14:m>
                <a:r>
                  <a:rPr lang="en-US" altLang="zh-CN" dirty="0"/>
                  <a:t> such that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𝑛𝑒𝑔𝑙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71A556-1AB0-4317-926B-7C005F0C3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81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FA54-C0E6-4839-87F8-DA704F22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Number Theory and Cryptographic</a:t>
            </a:r>
            <a:br>
              <a:rPr lang="en-US" altLang="zh-CN" dirty="0"/>
            </a:br>
            <a:r>
              <a:rPr lang="en-US" altLang="zh-CN" dirty="0"/>
              <a:t>Hardness Assumptions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707375-AB67-4221-99B6-5603E3098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1.2 The Discrete Logarithm Assumption</a:t>
                </a:r>
              </a:p>
              <a:p>
                <a:pPr lvl="1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be a group-generation algorithm that, 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, outputs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altLang="zh-CN" dirty="0"/>
                  <a:t> is a cyclic group of order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(with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∥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),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is a generator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Consider the following game played between an adversary and challenger:</a:t>
                </a:r>
              </a:p>
              <a:p>
                <a:pPr lvl="2"/>
                <a:r>
                  <a:rPr lang="en-US" altLang="zh-CN" dirty="0"/>
                  <a:t>1. The challenger runs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obtain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choose a uniform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2"/>
                <a:r>
                  <a:rPr lang="en-US" altLang="zh-CN" dirty="0"/>
                  <a:t>2. The adversary A is given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, and output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We define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to be the event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The Discrete Logarithm Problem is hard relative to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if for all probabilistic polynomial-time adversary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there exists a negligible function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𝑛𝑒𝑔𝑙</m:t>
                    </m:r>
                  </m:oMath>
                </a14:m>
                <a:r>
                  <a:rPr lang="en-US" altLang="zh-CN" dirty="0"/>
                  <a:t> such that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𝑛𝑒𝑔𝑙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2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707375-AB67-4221-99B6-5603E3098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56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5CAD6-3185-42CB-BC9E-A25141AA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Number Theory and Cryptographic</a:t>
            </a:r>
            <a:br>
              <a:rPr lang="en-US" altLang="zh-CN" dirty="0"/>
            </a:br>
            <a:r>
              <a:rPr lang="en-US" altLang="zh-CN" dirty="0"/>
              <a:t>Hardness Assumptions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6154EB-83A0-484E-950A-6CE97997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/>
                  <a:t>Two important variants: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computational</a:t>
                </a:r>
                <a:r>
                  <a:rPr lang="en-US" altLang="zh-CN" dirty="0"/>
                  <a:t> Diffie–Hellman (CDH) problem and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decisional</a:t>
                </a:r>
                <a:r>
                  <a:rPr lang="en-US" altLang="zh-CN" dirty="0"/>
                  <a:t> Diffie–Hellman (DDH) problem.</a:t>
                </a:r>
              </a:p>
              <a:p>
                <a:r>
                  <a:rPr lang="en-US" altLang="zh-CN" dirty="0"/>
                  <a:t>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computational</a:t>
                </a:r>
                <a:r>
                  <a:rPr lang="en-US" altLang="zh-CN" dirty="0"/>
                  <a:t> Diffie–Hellman (CDH) Assumption</a:t>
                </a:r>
              </a:p>
              <a:p>
                <a:pPr lvl="1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be a group-generation algorithm that, 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, outputs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altLang="zh-CN" dirty="0"/>
                  <a:t> is a cyclic group of order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(with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∥ =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),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is a generator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Consider the following game played between an adversary and challenger:</a:t>
                </a:r>
              </a:p>
              <a:p>
                <a:pPr lvl="2"/>
                <a:r>
                  <a:rPr lang="en-US" altLang="zh-CN" dirty="0"/>
                  <a:t>1. The challenger runs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obtain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choose uniform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altLang="zh-CN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2. The adversary A is given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, and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We define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to be the event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computational</a:t>
                </a:r>
                <a:r>
                  <a:rPr lang="en-US" altLang="zh-CN" dirty="0"/>
                  <a:t> Diffie–Hellman (CDH) Problem is hard relative to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if for all probabilistic polynomial-time adversary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there exists a negligible function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𝑛𝑒𝑔𝑙</m:t>
                    </m:r>
                  </m:oMath>
                </a14:m>
                <a:r>
                  <a:rPr lang="en-US" altLang="zh-CN" dirty="0"/>
                  <a:t> such that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𝑛𝑒𝑔𝑙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6154EB-83A0-484E-950A-6CE97997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7" t="-2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89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3D20B-B309-4895-B7BF-01FE63A1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Number Theory and Cryptographic</a:t>
            </a:r>
            <a:br>
              <a:rPr lang="en-US" altLang="zh-CN" dirty="0"/>
            </a:br>
            <a:r>
              <a:rPr lang="en-US" altLang="zh-CN" dirty="0"/>
              <a:t>Hardness Assumptions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69300B-2728-4BBC-8B3E-8F3E0C7D7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decisional</a:t>
                </a:r>
                <a:r>
                  <a:rPr lang="en-US" altLang="zh-CN" dirty="0"/>
                  <a:t> Diffie–Hellman (DDH) Assumption</a:t>
                </a:r>
              </a:p>
              <a:p>
                <a:pPr lvl="1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be a group-generation algorithm that, 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, outputs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altLang="zh-CN" dirty="0"/>
                  <a:t> is a cyclic group of order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(with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∥ =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),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is a generator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Consider the following game played between an adversary and challenger:</a:t>
                </a:r>
              </a:p>
              <a:p>
                <a:pPr lvl="2"/>
                <a:r>
                  <a:rPr lang="en-US" altLang="zh-CN" dirty="0"/>
                  <a:t>1. The challenger runs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obtain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choose uniform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altLang="zh-CN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dirty="0"/>
                  <a:t>. A random bit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altLang="zh-CN" dirty="0"/>
                  <a:t> is chosen by the challenger. Choose uniform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2"/>
                <a:r>
                  <a:rPr lang="en-US" altLang="zh-CN" dirty="0"/>
                  <a:t>2. The adversary A is given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, and output a bit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We define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to be the event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decisional</a:t>
                </a:r>
                <a:r>
                  <a:rPr lang="en-US" altLang="zh-CN" dirty="0"/>
                  <a:t> Diffie–Hellman (DDH) Problem is hard relative to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if for all probabilistic polynomial-time adversary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there exists a negligible function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𝑛𝑒𝑔𝑙</m:t>
                    </m:r>
                  </m:oMath>
                </a14:m>
                <a:r>
                  <a:rPr lang="en-US" altLang="zh-CN" dirty="0"/>
                  <a:t> such that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𝑛𝑒𝑔𝑙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69300B-2728-4BBC-8B3E-8F3E0C7D7C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8" t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48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3C52A-55FE-444D-9E9E-65366D22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Number Theory and Cryptographic</a:t>
            </a:r>
            <a:br>
              <a:rPr lang="en-US" altLang="zh-CN" dirty="0"/>
            </a:br>
            <a:r>
              <a:rPr lang="en-US" altLang="zh-CN" dirty="0"/>
              <a:t>Hardness Assumptions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390F42-37B3-4916-8108-E421350F5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CN" dirty="0"/>
                  <a:t>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decisional</a:t>
                </a:r>
                <a:r>
                  <a:rPr lang="en-US" altLang="zh-CN" dirty="0"/>
                  <a:t> Diffie–Hellman (DDH) Problem is hard relative to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if for all probabilistic polynomial-time adversary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there exists a negligible function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𝑛𝑒𝑔𝑙</m:t>
                    </m:r>
                  </m:oMath>
                </a14:m>
                <a:r>
                  <a:rPr lang="en-US" altLang="zh-CN" dirty="0"/>
                  <a:t> such that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𝔾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𝔾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𝑥𝑦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𝑛𝑒𝑔𝑙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201168" lvl="1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𝑐h𝑜𝑠𝑒𝑛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hardness of the CDH problem relative to G implies hardness of the DLP relative to G, and that hardness of the DDH problem relative to G implies hardness of the CDH problem relative to G.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390F42-37B3-4916-8108-E421350F5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15" r="-1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345313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1861</TotalTime>
  <Words>3122</Words>
  <Application>Microsoft Office PowerPoint</Application>
  <PresentationFormat>宽屏</PresentationFormat>
  <Paragraphs>211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Cambria Math</vt:lpstr>
      <vt:lpstr>Franklin Gothic Book</vt:lpstr>
      <vt:lpstr>剪切</vt:lpstr>
      <vt:lpstr>Introduction to Security Reduction II:  Public Key Encryption</vt:lpstr>
      <vt:lpstr>Content</vt:lpstr>
      <vt:lpstr>Content</vt:lpstr>
      <vt:lpstr>1. Number Theory and Cryptographic Hardness Assumptions</vt:lpstr>
      <vt:lpstr>1. Number Theory and Cryptographic Hardness Assumptions</vt:lpstr>
      <vt:lpstr>1. Number Theory and Cryptographic Hardness Assumptions</vt:lpstr>
      <vt:lpstr>1. Number Theory and Cryptographic Hardness Assumptions</vt:lpstr>
      <vt:lpstr>1. Number Theory and Cryptographic Hardness Assumptions</vt:lpstr>
      <vt:lpstr>1. Number Theory and Cryptographic Hardness Assumptions</vt:lpstr>
      <vt:lpstr>Content</vt:lpstr>
      <vt:lpstr>2. Indistinguishable Encryption in Public-Key Model</vt:lpstr>
      <vt:lpstr>Content</vt:lpstr>
      <vt:lpstr>3.Elgamal Encryption  </vt:lpstr>
      <vt:lpstr>3.Elgamal Encryption </vt:lpstr>
      <vt:lpstr>3.Elgamal Encryption </vt:lpstr>
      <vt:lpstr>3.Elgamal Encryption </vt:lpstr>
      <vt:lpstr>3.Elgamal Encryption </vt:lpstr>
      <vt:lpstr>Content</vt:lpstr>
      <vt:lpstr>4. Hashed ELGamal</vt:lpstr>
      <vt:lpstr>4. Hashed ELGamal</vt:lpstr>
      <vt:lpstr>4. Hashed ELGamal</vt:lpstr>
      <vt:lpstr>4. Hashed ELGamal</vt:lpstr>
      <vt:lpstr>4. Hashed ELGamal</vt:lpstr>
      <vt:lpstr>4. Hashed ELGamal</vt:lpstr>
      <vt:lpstr>4. Hashed ELGamal</vt:lpstr>
      <vt:lpstr>4. Hashed ELGamal</vt:lpstr>
      <vt:lpstr>5.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双俊 张</dc:creator>
  <cp:lastModifiedBy>张 双俊</cp:lastModifiedBy>
  <cp:revision>64</cp:revision>
  <dcterms:created xsi:type="dcterms:W3CDTF">2019-05-10T05:36:28Z</dcterms:created>
  <dcterms:modified xsi:type="dcterms:W3CDTF">2019-05-27T05:26:29Z</dcterms:modified>
</cp:coreProperties>
</file>