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63" r:id="rId4"/>
    <p:sldId id="258" r:id="rId5"/>
    <p:sldId id="259" r:id="rId6"/>
    <p:sldId id="261" r:id="rId7"/>
    <p:sldId id="264" r:id="rId8"/>
    <p:sldId id="265" r:id="rId9"/>
    <p:sldId id="266" r:id="rId10"/>
    <p:sldId id="267" r:id="rId11"/>
    <p:sldId id="293" r:id="rId12"/>
    <p:sldId id="268" r:id="rId13"/>
    <p:sldId id="269" r:id="rId14"/>
    <p:sldId id="270" r:id="rId15"/>
    <p:sldId id="271" r:id="rId16"/>
    <p:sldId id="272" r:id="rId17"/>
    <p:sldId id="273" r:id="rId18"/>
    <p:sldId id="277" r:id="rId19"/>
    <p:sldId id="274" r:id="rId20"/>
    <p:sldId id="278" r:id="rId21"/>
    <p:sldId id="275" r:id="rId22"/>
    <p:sldId id="279" r:id="rId23"/>
    <p:sldId id="280" r:id="rId24"/>
    <p:sldId id="281" r:id="rId25"/>
    <p:sldId id="282" r:id="rId26"/>
    <p:sldId id="283" r:id="rId27"/>
    <p:sldId id="284" r:id="rId28"/>
    <p:sldId id="285" r:id="rId29"/>
    <p:sldId id="286" r:id="rId30"/>
    <p:sldId id="292"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F5E14A6-DF2B-4371-91D3-7C6BA4CADD1E}" type="datetimeFigureOut">
              <a:rPr lang="zh-CN" altLang="en-US" smtClean="0"/>
              <a:t>2019/5/28</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46DFF-9C7D-46CC-9D1D-7CCE8993DCBD}"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172135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F5E14A6-DF2B-4371-91D3-7C6BA4CADD1E}" type="datetimeFigureOut">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D46DFF-9C7D-46CC-9D1D-7CCE8993DCBD}" type="slidenum">
              <a:rPr lang="zh-CN" altLang="en-US" smtClean="0"/>
              <a:t>‹#›</a:t>
            </a:fld>
            <a:endParaRPr lang="zh-CN" altLang="en-US"/>
          </a:p>
        </p:txBody>
      </p:sp>
    </p:spTree>
    <p:extLst>
      <p:ext uri="{BB962C8B-B14F-4D97-AF65-F5344CB8AC3E}">
        <p14:creationId xmlns:p14="http://schemas.microsoft.com/office/powerpoint/2010/main" val="204266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F5E14A6-DF2B-4371-91D3-7C6BA4CADD1E}" type="datetimeFigureOut">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D46DFF-9C7D-46CC-9D1D-7CCE8993DCBD}" type="slidenum">
              <a:rPr lang="zh-CN" altLang="en-US" smtClean="0"/>
              <a:t>‹#›</a:t>
            </a:fld>
            <a:endParaRPr lang="zh-CN" altLang="en-US"/>
          </a:p>
        </p:txBody>
      </p:sp>
    </p:spTree>
    <p:extLst>
      <p:ext uri="{BB962C8B-B14F-4D97-AF65-F5344CB8AC3E}">
        <p14:creationId xmlns:p14="http://schemas.microsoft.com/office/powerpoint/2010/main" val="316496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F5E14A6-DF2B-4371-91D3-7C6BA4CADD1E}" type="datetimeFigureOut">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D46DFF-9C7D-46CC-9D1D-7CCE8993DCBD}" type="slidenum">
              <a:rPr lang="zh-CN" altLang="en-US" smtClean="0"/>
              <a:t>‹#›</a:t>
            </a:fld>
            <a:endParaRPr lang="zh-CN" altLang="en-US"/>
          </a:p>
        </p:txBody>
      </p:sp>
    </p:spTree>
    <p:extLst>
      <p:ext uri="{BB962C8B-B14F-4D97-AF65-F5344CB8AC3E}">
        <p14:creationId xmlns:p14="http://schemas.microsoft.com/office/powerpoint/2010/main" val="165712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F5E14A6-DF2B-4371-91D3-7C6BA4CADD1E}" type="datetimeFigureOut">
              <a:rPr lang="zh-CN" altLang="en-US" smtClean="0"/>
              <a:t>2019/5/28</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46DFF-9C7D-46CC-9D1D-7CCE8993DCBD}"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84475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F5E14A6-DF2B-4371-91D3-7C6BA4CADD1E}" type="datetimeFigureOut">
              <a:rPr lang="zh-CN" altLang="en-US" smtClean="0"/>
              <a:t>2019/5/28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D46DFF-9C7D-46CC-9D1D-7CCE8993DCBD}" type="slidenum">
              <a:rPr lang="zh-CN" altLang="en-US" smtClean="0"/>
              <a:t>‹#›</a:t>
            </a:fld>
            <a:endParaRPr lang="zh-CN" altLang="en-US"/>
          </a:p>
        </p:txBody>
      </p:sp>
    </p:spTree>
    <p:extLst>
      <p:ext uri="{BB962C8B-B14F-4D97-AF65-F5344CB8AC3E}">
        <p14:creationId xmlns:p14="http://schemas.microsoft.com/office/powerpoint/2010/main" val="215986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F5E14A6-DF2B-4371-91D3-7C6BA4CADD1E}" type="datetimeFigureOut">
              <a:rPr lang="zh-CN" altLang="en-US" smtClean="0"/>
              <a:t>2019/5/28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D46DFF-9C7D-46CC-9D1D-7CCE8993DCBD}" type="slidenum">
              <a:rPr lang="zh-CN" altLang="en-US" smtClean="0"/>
              <a:t>‹#›</a:t>
            </a:fld>
            <a:endParaRPr lang="zh-CN" altLang="en-US"/>
          </a:p>
        </p:txBody>
      </p:sp>
    </p:spTree>
    <p:extLst>
      <p:ext uri="{BB962C8B-B14F-4D97-AF65-F5344CB8AC3E}">
        <p14:creationId xmlns:p14="http://schemas.microsoft.com/office/powerpoint/2010/main" val="242962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F5E14A6-DF2B-4371-91D3-7C6BA4CADD1E}" type="datetimeFigureOut">
              <a:rPr lang="zh-CN" altLang="en-US" smtClean="0"/>
              <a:t>2019/5/28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D46DFF-9C7D-46CC-9D1D-7CCE8993DCBD}" type="slidenum">
              <a:rPr lang="zh-CN" altLang="en-US" smtClean="0"/>
              <a:t>‹#›</a:t>
            </a:fld>
            <a:endParaRPr lang="zh-CN" altLang="en-US"/>
          </a:p>
        </p:txBody>
      </p:sp>
    </p:spTree>
    <p:extLst>
      <p:ext uri="{BB962C8B-B14F-4D97-AF65-F5344CB8AC3E}">
        <p14:creationId xmlns:p14="http://schemas.microsoft.com/office/powerpoint/2010/main" val="200987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E14A6-DF2B-4371-91D3-7C6BA4CADD1E}" type="datetimeFigureOut">
              <a:rPr lang="zh-CN" altLang="en-US" smtClean="0"/>
              <a:t>2019/5/28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0D46DFF-9C7D-46CC-9D1D-7CCE8993DCBD}" type="slidenum">
              <a:rPr lang="zh-CN" altLang="en-US" smtClean="0"/>
              <a:t>‹#›</a:t>
            </a:fld>
            <a:endParaRPr lang="zh-CN" altLang="en-US"/>
          </a:p>
        </p:txBody>
      </p:sp>
    </p:spTree>
    <p:extLst>
      <p:ext uri="{BB962C8B-B14F-4D97-AF65-F5344CB8AC3E}">
        <p14:creationId xmlns:p14="http://schemas.microsoft.com/office/powerpoint/2010/main" val="95545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F5E14A6-DF2B-4371-91D3-7C6BA4CADD1E}" type="datetimeFigureOut">
              <a:rPr lang="zh-CN" altLang="en-US" smtClean="0"/>
              <a:t>2019/5/28</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46DFF-9C7D-46CC-9D1D-7CCE8993DCB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957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F5E14A6-DF2B-4371-91D3-7C6BA4CADD1E}" type="datetimeFigureOut">
              <a:rPr lang="zh-CN" altLang="en-US" smtClean="0"/>
              <a:t>2019/5/28</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46DFF-9C7D-46CC-9D1D-7CCE8993DCB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653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F5E14A6-DF2B-4371-91D3-7C6BA4CADD1E}" type="datetimeFigureOut">
              <a:rPr lang="zh-CN" altLang="en-US" smtClean="0"/>
              <a:t>2019/5/28</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46DFF-9C7D-46CC-9D1D-7CCE8993DCBD}"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880587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DA692-C18A-43CE-87F4-E5A2BBDA5064}"/>
              </a:ext>
            </a:extLst>
          </p:cNvPr>
          <p:cNvSpPr>
            <a:spLocks noGrp="1"/>
          </p:cNvSpPr>
          <p:nvPr>
            <p:ph type="ctrTitle"/>
          </p:nvPr>
        </p:nvSpPr>
        <p:spPr/>
        <p:txBody>
          <a:bodyPr>
            <a:normAutofit/>
          </a:bodyPr>
          <a:lstStyle/>
          <a:p>
            <a:r>
              <a:rPr lang="en-US" altLang="zh-CN" sz="2400" dirty="0"/>
              <a:t>Introduction to Security Reduction I: </a:t>
            </a:r>
            <a:br>
              <a:rPr lang="en-US" altLang="zh-CN" sz="2400" dirty="0"/>
            </a:br>
            <a:r>
              <a:rPr lang="en-US" altLang="zh-CN" sz="2400" dirty="0"/>
              <a:t>Basics</a:t>
            </a:r>
            <a:endParaRPr lang="zh-CN" altLang="en-US" sz="2400" dirty="0"/>
          </a:p>
        </p:txBody>
      </p:sp>
      <p:sp>
        <p:nvSpPr>
          <p:cNvPr id="3" name="副标题 2">
            <a:extLst>
              <a:ext uri="{FF2B5EF4-FFF2-40B4-BE49-F238E27FC236}">
                <a16:creationId xmlns:a16="http://schemas.microsoft.com/office/drawing/2014/main" id="{DA7A35AC-AEEB-491E-94F8-B3ABB9214AD9}"/>
              </a:ext>
            </a:extLst>
          </p:cNvPr>
          <p:cNvSpPr>
            <a:spLocks noGrp="1"/>
          </p:cNvSpPr>
          <p:nvPr>
            <p:ph type="subTitle" idx="1"/>
          </p:nvPr>
        </p:nvSpPr>
        <p:spPr/>
        <p:txBody>
          <a:bodyPr/>
          <a:lstStyle/>
          <a:p>
            <a:r>
              <a:rPr lang="en-US" altLang="zh-CN" dirty="0"/>
              <a:t>SHUANGJUN ZHANG</a:t>
            </a:r>
          </a:p>
          <a:p>
            <a:endParaRPr lang="en-US" altLang="zh-CN" dirty="0"/>
          </a:p>
        </p:txBody>
      </p:sp>
    </p:spTree>
    <p:extLst>
      <p:ext uri="{BB962C8B-B14F-4D97-AF65-F5344CB8AC3E}">
        <p14:creationId xmlns:p14="http://schemas.microsoft.com/office/powerpoint/2010/main" val="189134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57224-2ED9-4442-BDAD-5817DC5F6F6D}"/>
              </a:ext>
            </a:extLst>
          </p:cNvPr>
          <p:cNvSpPr>
            <a:spLocks noGrp="1"/>
          </p:cNvSpPr>
          <p:nvPr>
            <p:ph type="title"/>
          </p:nvPr>
        </p:nvSpPr>
        <p:spPr>
          <a:xfrm>
            <a:off x="1097279" y="286603"/>
            <a:ext cx="10976351" cy="1450757"/>
          </a:xfrm>
        </p:spPr>
        <p:txBody>
          <a:bodyPr/>
          <a:lstStyle/>
          <a:p>
            <a:r>
              <a:rPr lang="en-US" altLang="zh-CN" dirty="0"/>
              <a:t>2. What Does Security Mean in Cryptography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8CEF57-F4B5-4A64-8CE0-55155B6565CF}"/>
                  </a:ext>
                </a:extLst>
              </p:cNvPr>
              <p:cNvSpPr>
                <a:spLocks noGrp="1"/>
              </p:cNvSpPr>
              <p:nvPr>
                <p:ph idx="1"/>
              </p:nvPr>
            </p:nvSpPr>
            <p:spPr>
              <a:xfrm>
                <a:off x="1371600" y="2285999"/>
                <a:ext cx="9601200" cy="4285397"/>
              </a:xfrm>
            </p:spPr>
            <p:txBody>
              <a:bodyPr>
                <a:normAutofit fontScale="92500" lnSpcReduction="10000"/>
              </a:bodyPr>
              <a:lstStyle/>
              <a:p>
                <a:r>
                  <a:rPr lang="en-US" altLang="zh-CN" dirty="0"/>
                  <a:t>Indistinguishable Encryption</a:t>
                </a:r>
              </a:p>
              <a:p>
                <a:r>
                  <a:rPr lang="en-US" altLang="zh-CN" dirty="0"/>
                  <a:t>Consider the following game played between an adversary and challenger:</a:t>
                </a:r>
              </a:p>
              <a:p>
                <a:pPr lvl="1"/>
                <a:r>
                  <a:rPr lang="en-US" altLang="zh-CN" dirty="0"/>
                  <a:t>1. The challenger </a:t>
                </a:r>
                <a14:m>
                  <m:oMath xmlns:m="http://schemas.openxmlformats.org/officeDocument/2006/math">
                    <m:r>
                      <a:rPr lang="en-US" altLang="zh-CN" i="1" dirty="0">
                        <a:latin typeface="Cambria Math" panose="02040503050406030204" pitchFamily="18" charset="0"/>
                      </a:rPr>
                      <m:t>𝐵</m:t>
                    </m:r>
                  </m:oMath>
                </a14:m>
                <a:r>
                  <a:rPr lang="en-US" altLang="zh-CN" dirty="0"/>
                  <a:t> runs </a:t>
                </a:r>
                <a14:m>
                  <m:oMath xmlns:m="http://schemas.openxmlformats.org/officeDocument/2006/math">
                    <m:r>
                      <a:rPr lang="en-US" altLang="zh-CN" i="1" dirty="0">
                        <a:latin typeface="Cambria Math" panose="02040503050406030204" pitchFamily="18" charset="0"/>
                      </a:rPr>
                      <m:t>𝐺𝑒𝑛</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m:t>
                        </m:r>
                      </m:e>
                      <m:sup>
                        <m:r>
                          <a:rPr lang="en-US" altLang="zh-CN" i="1" dirty="0">
                            <a:latin typeface="Cambria Math" panose="02040503050406030204" pitchFamily="18" charset="0"/>
                          </a:rPr>
                          <m:t>𝑛</m:t>
                        </m:r>
                      </m:sup>
                    </m:sSup>
                    <m:r>
                      <a:rPr lang="en-US" altLang="zh-CN" i="1" dirty="0">
                        <a:latin typeface="Cambria Math" panose="02040503050406030204" pitchFamily="18" charset="0"/>
                      </a:rPr>
                      <m:t>) </m:t>
                    </m:r>
                  </m:oMath>
                </a14:m>
                <a:r>
                  <a:rPr lang="en-US" altLang="zh-CN" dirty="0"/>
                  <a:t>and gets a key </a:t>
                </a:r>
                <a14:m>
                  <m:oMath xmlns:m="http://schemas.openxmlformats.org/officeDocument/2006/math">
                    <m:r>
                      <a:rPr lang="en-US" altLang="zh-CN" i="1" dirty="0">
                        <a:latin typeface="Cambria Math" panose="02040503050406030204" pitchFamily="18" charset="0"/>
                      </a:rPr>
                      <m:t>𝑘</m:t>
                    </m:r>
                  </m:oMath>
                </a14:m>
                <a:r>
                  <a:rPr lang="en-US" altLang="zh-CN" dirty="0"/>
                  <a:t>.</a:t>
                </a:r>
              </a:p>
              <a:p>
                <a:pPr lvl="1"/>
                <a:r>
                  <a:rPr lang="en-US" altLang="zh-CN" dirty="0"/>
                  <a:t>2. The adversary </a:t>
                </a:r>
                <a14:m>
                  <m:oMath xmlns:m="http://schemas.openxmlformats.org/officeDocument/2006/math">
                    <m:r>
                      <a:rPr lang="en-US" altLang="zh-CN" i="1" dirty="0" smtClean="0">
                        <a:latin typeface="Cambria Math" panose="02040503050406030204" pitchFamily="18" charset="0"/>
                      </a:rPr>
                      <m:t>𝐴</m:t>
                    </m:r>
                  </m:oMath>
                </a14:m>
                <a:r>
                  <a:rPr lang="en-US" altLang="zh-CN" dirty="0"/>
                  <a:t> is given input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1</m:t>
                        </m:r>
                      </m:e>
                      <m:sup>
                        <m:r>
                          <a:rPr lang="en-US" altLang="zh-CN" b="0" i="1" dirty="0" smtClean="0">
                            <a:latin typeface="Cambria Math" panose="02040503050406030204" pitchFamily="18" charset="0"/>
                          </a:rPr>
                          <m:t>𝑛</m:t>
                        </m:r>
                      </m:sup>
                    </m:sSup>
                  </m:oMath>
                </a14:m>
                <a:r>
                  <a:rPr lang="en-US" altLang="zh-CN" dirty="0"/>
                  <a:t>, and outputs a pair of messages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b="0" i="1" dirty="0" smtClean="0">
                            <a:latin typeface="Cambria Math" panose="02040503050406030204" pitchFamily="18" charset="0"/>
                          </a:rPr>
                          <m:t>0</m:t>
                        </m:r>
                      </m:sub>
                    </m:sSub>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 </m:t>
                    </m:r>
                  </m:oMath>
                </a14:m>
                <a:r>
                  <a:rPr lang="en-US" altLang="zh-CN" dirty="0"/>
                  <a:t>with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b="0" i="1" dirty="0" smtClean="0">
                            <a:latin typeface="Cambria Math" panose="02040503050406030204" pitchFamily="18" charset="0"/>
                          </a:rPr>
                          <m:t>0</m:t>
                        </m:r>
                      </m:sub>
                    </m:sSub>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oMath>
                </a14:m>
                <a:endParaRPr lang="en-US" altLang="zh-CN" dirty="0"/>
              </a:p>
              <a:p>
                <a:pPr lvl="1"/>
                <a:r>
                  <a:rPr lang="en-US" altLang="zh-CN" dirty="0"/>
                  <a:t>3. The challenger </a:t>
                </a:r>
                <a14:m>
                  <m:oMath xmlns:m="http://schemas.openxmlformats.org/officeDocument/2006/math">
                    <m:r>
                      <a:rPr lang="en-US" altLang="zh-CN" i="1" dirty="0">
                        <a:latin typeface="Cambria Math" panose="02040503050406030204" pitchFamily="18" charset="0"/>
                      </a:rPr>
                      <m:t>𝐵</m:t>
                    </m:r>
                  </m:oMath>
                </a14:m>
                <a:r>
                  <a:rPr lang="en-US" altLang="zh-CN" dirty="0"/>
                  <a:t> flips a random coin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 </m:t>
                    </m:r>
                    <m:sSup>
                      <m:sSupPr>
                        <m:ctrlPr>
                          <a:rPr lang="en-US" altLang="zh-CN" i="1" dirty="0" smtClean="0">
                            <a:latin typeface="Cambria Math" panose="02040503050406030204" pitchFamily="18" charset="0"/>
                          </a:rPr>
                        </m:ctrlPr>
                      </m:sSup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0,1</m:t>
                            </m:r>
                          </m:e>
                        </m:d>
                      </m:e>
                      <m:sup>
                        <m:r>
                          <a:rPr lang="en-US" altLang="zh-CN" i="1" dirty="0" smtClean="0">
                            <a:latin typeface="Cambria Math" panose="02040503050406030204" pitchFamily="18" charset="0"/>
                          </a:rPr>
                          <m:t>∗</m:t>
                        </m:r>
                      </m:sup>
                    </m:sSup>
                  </m:oMath>
                </a14:m>
                <a:r>
                  <a:rPr lang="en-US" altLang="zh-CN" dirty="0"/>
                  <a:t> and computes ciphertext </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𝐸𝑛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oMath>
                </a14:m>
                <a:r>
                  <a:rPr lang="zh-CN" altLang="en-US" dirty="0"/>
                  <a:t> </a:t>
                </a:r>
                <a:r>
                  <a:rPr lang="en-US" altLang="zh-CN" dirty="0"/>
                  <a:t>, gives the ciphertext to </a:t>
                </a:r>
                <a14:m>
                  <m:oMath xmlns:m="http://schemas.openxmlformats.org/officeDocument/2006/math">
                    <m:r>
                      <a:rPr lang="en-US" altLang="zh-CN" i="1" dirty="0" smtClean="0">
                        <a:latin typeface="Cambria Math" panose="02040503050406030204" pitchFamily="18" charset="0"/>
                      </a:rPr>
                      <m:t>𝐴</m:t>
                    </m:r>
                  </m:oMath>
                </a14:m>
                <a:r>
                  <a:rPr lang="en-US" altLang="zh-CN" dirty="0"/>
                  <a:t>. We refer to </a:t>
                </a:r>
                <a14:m>
                  <m:oMath xmlns:m="http://schemas.openxmlformats.org/officeDocument/2006/math">
                    <m:r>
                      <a:rPr lang="en-US" altLang="zh-CN" i="1" dirty="0" smtClean="0">
                        <a:latin typeface="Cambria Math" panose="02040503050406030204" pitchFamily="18" charset="0"/>
                      </a:rPr>
                      <m:t>𝑐</m:t>
                    </m:r>
                  </m:oMath>
                </a14:m>
                <a:r>
                  <a:rPr lang="en-US" altLang="zh-CN" dirty="0"/>
                  <a:t> as the </a:t>
                </a:r>
                <a:r>
                  <a:rPr lang="en-US" altLang="zh-CN" dirty="0">
                    <a:solidFill>
                      <a:srgbClr val="C00000"/>
                    </a:solidFill>
                  </a:rPr>
                  <a:t>challenge ciphertext.</a:t>
                </a:r>
              </a:p>
              <a:p>
                <a:pPr lvl="1"/>
                <a:r>
                  <a:rPr lang="en-US" altLang="zh-CN" dirty="0"/>
                  <a:t>4. The adversary </a:t>
                </a:r>
                <a14:m>
                  <m:oMath xmlns:m="http://schemas.openxmlformats.org/officeDocument/2006/math">
                    <m:r>
                      <a:rPr lang="en-US" altLang="zh-CN" i="1" dirty="0" smtClean="0">
                        <a:latin typeface="Cambria Math" panose="02040503050406030204" pitchFamily="18" charset="0"/>
                      </a:rPr>
                      <m:t>𝐴</m:t>
                    </m:r>
                  </m:oMath>
                </a14:m>
                <a:r>
                  <a:rPr lang="en-US" altLang="zh-CN" dirty="0"/>
                  <a:t> outputs a guess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𝑏</m:t>
                        </m:r>
                      </m:e>
                      <m:sup>
                        <m:r>
                          <a:rPr lang="en-US" altLang="zh-CN" i="1" dirty="0" smtClean="0">
                            <a:latin typeface="Cambria Math" panose="02040503050406030204" pitchFamily="18" charset="0"/>
                          </a:rPr>
                          <m:t>′</m:t>
                        </m:r>
                      </m:sup>
                    </m:sSup>
                  </m:oMath>
                </a14:m>
                <a:r>
                  <a:rPr lang="zh-CN" altLang="en-US" dirty="0"/>
                  <a:t> </a:t>
                </a:r>
                <a:r>
                  <a:rPr lang="en-US" altLang="zh-CN" dirty="0"/>
                  <a:t>of </a:t>
                </a:r>
                <a14:m>
                  <m:oMath xmlns:m="http://schemas.openxmlformats.org/officeDocument/2006/math">
                    <m:r>
                      <a:rPr lang="en-US" altLang="zh-CN" i="1" dirty="0" smtClean="0">
                        <a:latin typeface="Cambria Math" panose="02040503050406030204" pitchFamily="18" charset="0"/>
                      </a:rPr>
                      <m:t>𝑏</m:t>
                    </m:r>
                  </m:oMath>
                </a14:m>
                <a:r>
                  <a:rPr lang="en-US" altLang="zh-CN" dirty="0"/>
                  <a:t>.</a:t>
                </a:r>
              </a:p>
              <a:p>
                <a:pPr marL="201168" lvl="1" indent="0">
                  <a:buNone/>
                </a:pPr>
                <a:r>
                  <a:rPr lang="en-US" altLang="zh-CN" dirty="0"/>
                  <a:t>The advantage of an adversary A in this game is defined as </a:t>
                </a:r>
                <a14:m>
                  <m:oMath xmlns:m="http://schemas.openxmlformats.org/officeDocument/2006/math">
                    <m:r>
                      <a:rPr lang="en-US" altLang="zh-CN" b="0" i="0"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m:t>
                                </m:r>
                              </m:sup>
                            </m:sSup>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oMath>
                </a14:m>
                <a:endParaRPr lang="en-US" altLang="zh-CN" dirty="0"/>
              </a:p>
              <a:p>
                <a:pPr marL="201168" lvl="1" indent="0">
                  <a:buNone/>
                </a:pPr>
                <a:r>
                  <a:rPr lang="en-US" altLang="zh-CN" dirty="0">
                    <a:solidFill>
                      <a:srgbClr val="C00000"/>
                    </a:solidFill>
                  </a:rPr>
                  <a:t>Theorem 2.1 </a:t>
                </a:r>
                <a:r>
                  <a:rPr lang="en-US" altLang="zh-CN" dirty="0"/>
                  <a:t>An encryption scheme is semantic security if and only if all PPT adversaries have at most a negligible advantage in the above game.</a:t>
                </a:r>
              </a:p>
              <a:p>
                <a:pPr marL="201168" lvl="1" indent="0">
                  <a:buNone/>
                </a:pPr>
                <a:r>
                  <a:rPr lang="en-US" altLang="zh-CN" dirty="0"/>
                  <a:t>We can therefore use indistinguishability as our working definition, while being assured that the guarantees achieved are those of semantic security.</a:t>
                </a:r>
              </a:p>
            </p:txBody>
          </p:sp>
        </mc:Choice>
        <mc:Fallback xmlns="">
          <p:sp>
            <p:nvSpPr>
              <p:cNvPr id="3" name="内容占位符 2">
                <a:extLst>
                  <a:ext uri="{FF2B5EF4-FFF2-40B4-BE49-F238E27FC236}">
                    <a16:creationId xmlns:a16="http://schemas.microsoft.com/office/drawing/2014/main" id="{2C8CEF57-F4B5-4A64-8CE0-55155B6565CF}"/>
                  </a:ext>
                </a:extLst>
              </p:cNvPr>
              <p:cNvSpPr>
                <a:spLocks noGrp="1" noRot="1" noChangeAspect="1" noMove="1" noResize="1" noEditPoints="1" noAdjustHandles="1" noChangeArrowheads="1" noChangeShapeType="1" noTextEdit="1"/>
              </p:cNvSpPr>
              <p:nvPr>
                <p:ph idx="1"/>
              </p:nvPr>
            </p:nvSpPr>
            <p:spPr>
              <a:xfrm>
                <a:off x="1371600" y="2285999"/>
                <a:ext cx="9601200" cy="4285397"/>
              </a:xfrm>
              <a:blipFill>
                <a:blip r:embed="rId2"/>
                <a:stretch>
                  <a:fillRect l="-508" t="-18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9291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F7326-D8CB-45EF-9A3E-77DDFCBBA313}"/>
              </a:ext>
            </a:extLst>
          </p:cNvPr>
          <p:cNvSpPr>
            <a:spLocks noGrp="1"/>
          </p:cNvSpPr>
          <p:nvPr>
            <p:ph type="title"/>
          </p:nvPr>
        </p:nvSpPr>
        <p:spPr/>
        <p:txBody>
          <a:bodyPr/>
          <a:lstStyle/>
          <a:p>
            <a:r>
              <a:rPr lang="en-US" altLang="zh-CN" dirty="0"/>
              <a:t>2. What Does Security Mean in Cryptography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49A4E0-9B9C-43BA-BE36-E60B4878B3C3}"/>
                  </a:ext>
                </a:extLst>
              </p:cNvPr>
              <p:cNvSpPr>
                <a:spLocks noGrp="1"/>
              </p:cNvSpPr>
              <p:nvPr>
                <p:ph idx="1"/>
              </p:nvPr>
            </p:nvSpPr>
            <p:spPr>
              <a:xfrm>
                <a:off x="1371600" y="2285999"/>
                <a:ext cx="9601200" cy="4354497"/>
              </a:xfrm>
            </p:spPr>
            <p:txBody>
              <a:bodyPr>
                <a:normAutofit fontScale="92500"/>
              </a:bodyPr>
              <a:lstStyle/>
              <a:p>
                <a:r>
                  <a:rPr lang="en-US" altLang="zh-CN" dirty="0">
                    <a:solidFill>
                      <a:srgbClr val="FF0000"/>
                    </a:solidFill>
                  </a:rPr>
                  <a:t>Construction 2.1(One-Time Pad)</a:t>
                </a:r>
                <a:r>
                  <a:rPr lang="zh-CN" altLang="en-US" dirty="0"/>
                  <a:t>：</a:t>
                </a:r>
                <a:endParaRPr lang="en-US" altLang="zh-CN" dirty="0"/>
              </a:p>
              <a:p>
                <a:r>
                  <a:rPr lang="en-US" altLang="zh-CN" dirty="0"/>
                  <a:t>Define a private-key encryption scheme for messages of length </a:t>
                </a:r>
                <a14:m>
                  <m:oMath xmlns:m="http://schemas.openxmlformats.org/officeDocument/2006/math">
                    <m:r>
                      <a:rPr lang="en-US" altLang="zh-CN" i="1" dirty="0" smtClean="0">
                        <a:latin typeface="Cambria Math" panose="02040503050406030204" pitchFamily="18" charset="0"/>
                      </a:rPr>
                      <m:t>𝑛</m:t>
                    </m:r>
                  </m:oMath>
                </a14:m>
                <a:r>
                  <a:rPr lang="en-US" altLang="zh-CN" dirty="0"/>
                  <a:t> as follows</a:t>
                </a:r>
                <a:r>
                  <a:rPr lang="zh-CN" altLang="en-US" dirty="0"/>
                  <a:t>：</a:t>
                </a:r>
                <a:endParaRPr lang="en-US" altLang="zh-CN" dirty="0"/>
              </a:p>
              <a:p>
                <a:pPr lvl="1"/>
                <a:r>
                  <a:rPr lang="en-US" altLang="zh-CN" dirty="0"/>
                  <a:t>1. Gen: on input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𝑛</m:t>
                        </m:r>
                      </m:sup>
                    </m:sSup>
                  </m:oMath>
                </a14:m>
                <a:r>
                  <a:rPr lang="en-US" altLang="zh-CN" dirty="0"/>
                  <a:t>, choose uniform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1, 0</m:t>
                            </m:r>
                          </m:e>
                        </m:d>
                      </m:e>
                      <m:sup>
                        <m:r>
                          <a:rPr lang="en-US" altLang="zh-CN" i="1">
                            <a:latin typeface="Cambria Math" panose="02040503050406030204" pitchFamily="18" charset="0"/>
                          </a:rPr>
                          <m:t>𝑛</m:t>
                        </m:r>
                      </m:sup>
                    </m:sSup>
                  </m:oMath>
                </a14:m>
                <a:r>
                  <a:rPr lang="en-US" altLang="zh-CN" dirty="0"/>
                  <a:t> and output as the key.</a:t>
                </a:r>
              </a:p>
              <a:p>
                <a:pPr lvl="1"/>
                <a:r>
                  <a:rPr lang="en-US" altLang="zh-CN" dirty="0"/>
                  <a:t>2. Enc: on input a key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e>
                      <m:sup>
                        <m:r>
                          <a:rPr lang="en-US" altLang="zh-CN" i="1">
                            <a:latin typeface="Cambria Math" panose="02040503050406030204" pitchFamily="18" charset="0"/>
                          </a:rPr>
                          <m:t>𝑛</m:t>
                        </m:r>
                      </m:sup>
                    </m:sSup>
                    <m:r>
                      <a:rPr lang="en-US" altLang="zh-CN">
                        <a:latin typeface="Cambria Math" panose="02040503050406030204" pitchFamily="18" charset="0"/>
                      </a:rPr>
                      <m:t> </m:t>
                    </m:r>
                  </m:oMath>
                </a14:m>
                <a:r>
                  <a:rPr lang="en-US" altLang="zh-CN" dirty="0"/>
                  <a:t>and a message </a:t>
                </a:r>
                <a14:m>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e>
                      <m:sup>
                        <m:r>
                          <a:rPr lang="en-US" altLang="zh-CN" i="1">
                            <a:latin typeface="Cambria Math" panose="02040503050406030204" pitchFamily="18" charset="0"/>
                          </a:rPr>
                          <m:t>𝑛</m:t>
                        </m:r>
                      </m:sup>
                    </m:sSup>
                  </m:oMath>
                </a14:m>
                <a:r>
                  <a:rPr lang="en-US" altLang="zh-CN" dirty="0"/>
                  <a:t>, output the ciphertext</a:t>
                </a:r>
              </a:p>
              <a:p>
                <a:pPr marL="201168" lvl="1" indent="0" algn="ctr">
                  <a:buNone/>
                </a:pPr>
                <a14:m>
                  <m:oMath xmlns:m="http://schemas.openxmlformats.org/officeDocument/2006/math">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m:t>
                    </m:r>
                  </m:oMath>
                </a14:m>
                <a:r>
                  <a:rPr lang="en-US" altLang="zh-CN" dirty="0"/>
                  <a:t> </a:t>
                </a:r>
              </a:p>
              <a:p>
                <a:pPr lvl="1"/>
                <a:r>
                  <a:rPr lang="en-US" altLang="zh-CN" dirty="0"/>
                  <a:t>3. Dec: on input a key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e>
                      <m:sup>
                        <m:r>
                          <a:rPr lang="en-US" altLang="zh-CN" i="1">
                            <a:latin typeface="Cambria Math" panose="02040503050406030204" pitchFamily="18" charset="0"/>
                          </a:rPr>
                          <m:t>𝑛</m:t>
                        </m:r>
                      </m:sup>
                    </m:sSup>
                    <m:r>
                      <a:rPr lang="en-US" altLang="zh-CN">
                        <a:latin typeface="Cambria Math" panose="02040503050406030204" pitchFamily="18" charset="0"/>
                      </a:rPr>
                      <m:t> </m:t>
                    </m:r>
                  </m:oMath>
                </a14:m>
                <a:r>
                  <a:rPr lang="en-US" altLang="zh-CN" dirty="0"/>
                  <a:t>and a ciphertext </a:t>
                </a:r>
                <a14:m>
                  <m:oMath xmlns:m="http://schemas.openxmlformats.org/officeDocument/2006/math">
                    <m:r>
                      <a:rPr lang="en-US" altLang="zh-CN" i="1">
                        <a:latin typeface="Cambria Math" panose="02040503050406030204" pitchFamily="18" charset="0"/>
                      </a:rPr>
                      <m:t>𝑐</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e>
                      <m:sup>
                        <m:r>
                          <a:rPr lang="en-US" altLang="zh-CN" i="1">
                            <a:latin typeface="Cambria Math" panose="02040503050406030204" pitchFamily="18" charset="0"/>
                          </a:rPr>
                          <m:t>𝑛</m:t>
                        </m:r>
                      </m:sup>
                    </m:sSup>
                  </m:oMath>
                </a14:m>
                <a:r>
                  <a:rPr lang="en-US" altLang="zh-CN" dirty="0"/>
                  <a:t>, output the message</a:t>
                </a:r>
              </a:p>
              <a:p>
                <a:pPr marL="201168" lvl="1"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smtClean="0">
                          <a:latin typeface="Cambria Math" panose="02040503050406030204" pitchFamily="18" charset="0"/>
                        </a:rPr>
                        <m:t>𝑐</m:t>
                      </m:r>
                    </m:oMath>
                  </m:oMathPara>
                </a14:m>
                <a:endParaRPr lang="en-US" altLang="zh-CN" dirty="0"/>
              </a:p>
              <a:p>
                <a:r>
                  <a:rPr lang="en-US" altLang="zh-CN" dirty="0">
                    <a:solidFill>
                      <a:srgbClr val="FF0000"/>
                    </a:solidFill>
                  </a:rPr>
                  <a:t>Theorem 2.2 </a:t>
                </a:r>
                <a:r>
                  <a:rPr lang="en-US" altLang="zh-CN" dirty="0"/>
                  <a:t>The construction 2.1 is a fixed-length private-key encryption scheme that has indistinguishable encryptions.</a:t>
                </a:r>
              </a:p>
              <a:p>
                <a:r>
                  <a:rPr lang="en-US" altLang="zh-CN" dirty="0"/>
                  <a:t>If </a:t>
                </a:r>
                <a14:m>
                  <m:oMath xmlns:m="http://schemas.openxmlformats.org/officeDocument/2006/math">
                    <m:r>
                      <a:rPr lang="en-US" altLang="zh-CN" i="1" dirty="0" smtClean="0">
                        <a:latin typeface="Cambria Math" panose="02040503050406030204" pitchFamily="18" charset="0"/>
                      </a:rPr>
                      <m:t>𝑘</m:t>
                    </m:r>
                  </m:oMath>
                </a14:m>
                <a:r>
                  <a:rPr lang="zh-CN" altLang="en-US" dirty="0"/>
                  <a:t> </a:t>
                </a:r>
                <a:r>
                  <a:rPr lang="en-US" altLang="zh-CN" dirty="0"/>
                  <a:t>is a true random string, then </a:t>
                </a:r>
                <a:r>
                  <a:rPr lang="zh-CN" altLang="en-US" dirty="0"/>
                  <a:t>𝑐 </a:t>
                </a:r>
                <a:r>
                  <a:rPr lang="en-US" altLang="zh-CN" dirty="0"/>
                  <a:t>is also a true random string. It means that </a:t>
                </a:r>
                <a:r>
                  <a:rPr lang="zh-CN" altLang="en-US" dirty="0"/>
                  <a:t>𝑐 </a:t>
                </a:r>
                <a:r>
                  <a:rPr lang="en-US" altLang="zh-CN" dirty="0"/>
                  <a:t>is independent of </a:t>
                </a:r>
                <a:r>
                  <a:rPr lang="zh-CN" altLang="en-US" dirty="0"/>
                  <a:t>𝑏</a:t>
                </a:r>
                <a:r>
                  <a:rPr lang="en-US" altLang="zh-CN" dirty="0"/>
                  <a:t>, </a:t>
                </a:r>
                <a:r>
                  <a:rPr lang="zh-CN" altLang="en-US" dirty="0"/>
                  <a:t>𝑐 </a:t>
                </a:r>
                <a:r>
                  <a:rPr lang="en-US" altLang="zh-CN" dirty="0"/>
                  <a:t>reveals no information about </a:t>
                </a:r>
                <a:r>
                  <a:rPr lang="zh-CN" altLang="en-US" dirty="0"/>
                  <a:t>𝑏</a:t>
                </a:r>
                <a:r>
                  <a:rPr lang="en-US" altLang="zh-CN" dirty="0"/>
                  <a:t>. The adversary A’s advantage in this attack game is 0. </a:t>
                </a:r>
              </a:p>
              <a:p>
                <a:endParaRPr lang="en-US" altLang="zh-CN" dirty="0"/>
              </a:p>
              <a:p>
                <a:pPr marL="201168" lvl="1"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2E49A4E0-9B9C-43BA-BE36-E60B4878B3C3}"/>
                  </a:ext>
                </a:extLst>
              </p:cNvPr>
              <p:cNvSpPr>
                <a:spLocks noGrp="1" noRot="1" noChangeAspect="1" noMove="1" noResize="1" noEditPoints="1" noAdjustHandles="1" noChangeArrowheads="1" noChangeShapeType="1" noTextEdit="1"/>
              </p:cNvSpPr>
              <p:nvPr>
                <p:ph idx="1"/>
              </p:nvPr>
            </p:nvSpPr>
            <p:spPr>
              <a:xfrm>
                <a:off x="1371600" y="2285999"/>
                <a:ext cx="9601200" cy="4354497"/>
              </a:xfrm>
              <a:blipFill>
                <a:blip r:embed="rId2"/>
                <a:stretch>
                  <a:fillRect l="-508"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277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D9CA6-3A95-4FD3-A4D3-B680AF183B50}"/>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D0F5E0FD-92F5-48C3-B3DE-74A5E483273D}"/>
              </a:ext>
            </a:extLst>
          </p:cNvPr>
          <p:cNvSpPr>
            <a:spLocks noGrp="1"/>
          </p:cNvSpPr>
          <p:nvPr>
            <p:ph idx="1"/>
          </p:nvPr>
        </p:nvSpPr>
        <p:spPr/>
        <p:txBody>
          <a:bodyPr/>
          <a:lstStyle/>
          <a:p>
            <a:pPr marL="544068" lvl="1" indent="-342900">
              <a:buAutoNum type="arabicPeriod"/>
            </a:pPr>
            <a:r>
              <a:rPr lang="en-US" altLang="zh-CN" dirty="0">
                <a:solidFill>
                  <a:schemeClr val="bg1">
                    <a:lumMod val="75000"/>
                  </a:schemeClr>
                </a:solidFill>
              </a:rPr>
              <a:t>Encryption: A Formal Definition</a:t>
            </a:r>
          </a:p>
          <a:p>
            <a:pPr marL="544068" lvl="1" indent="-342900">
              <a:buAutoNum type="arabicPeriod"/>
            </a:pPr>
            <a:r>
              <a:rPr lang="en-US" altLang="zh-CN" dirty="0">
                <a:solidFill>
                  <a:schemeClr val="bg1">
                    <a:lumMod val="75000"/>
                  </a:schemeClr>
                </a:solidFill>
              </a:rPr>
              <a:t>What Does Security Mean in Cryptography</a:t>
            </a:r>
          </a:p>
          <a:p>
            <a:pPr marL="544068" lvl="1" indent="-342900">
              <a:buAutoNum type="arabicPeriod"/>
            </a:pPr>
            <a:r>
              <a:rPr lang="en-US" altLang="zh-CN" dirty="0"/>
              <a:t>Proofs by Reduction</a:t>
            </a:r>
          </a:p>
          <a:p>
            <a:pPr marL="544068" lvl="1" indent="-342900">
              <a:buFont typeface="Calibri" pitchFamily="34" charset="0"/>
              <a:buAutoNum type="arabicPeriod"/>
            </a:pPr>
            <a:r>
              <a:rPr lang="en-US" altLang="zh-CN" dirty="0">
                <a:solidFill>
                  <a:schemeClr val="bg1">
                    <a:lumMod val="75000"/>
                  </a:schemeClr>
                </a:solidFill>
              </a:rPr>
              <a:t>Stronger Security Notions</a:t>
            </a:r>
          </a:p>
          <a:p>
            <a:pPr marL="544068" lvl="1" indent="-342900">
              <a:buFont typeface="Calibri" pitchFamily="34" charset="0"/>
              <a:buAutoNum type="arabicPeriod"/>
            </a:pPr>
            <a:r>
              <a:rPr lang="en-US" altLang="zh-CN" dirty="0">
                <a:solidFill>
                  <a:schemeClr val="bg1">
                    <a:lumMod val="75000"/>
                  </a:schemeClr>
                </a:solidFill>
              </a:rPr>
              <a:t>Structuring security proofs as sequences games</a:t>
            </a:r>
          </a:p>
          <a:p>
            <a:pPr marL="544068" lvl="1" indent="-342900">
              <a:buFont typeface="Calibri" pitchFamily="34" charset="0"/>
              <a:buAutoNum type="arabicPeriod"/>
            </a:pPr>
            <a:endParaRPr lang="en-US" altLang="zh-CN" dirty="0">
              <a:solidFill>
                <a:schemeClr val="bg1">
                  <a:lumMod val="75000"/>
                </a:schemeClr>
              </a:solidFill>
            </a:endParaRPr>
          </a:p>
          <a:p>
            <a:pPr marL="544068" lvl="1" indent="-342900">
              <a:buAutoNum type="arabicPeriod"/>
            </a:pPr>
            <a:endParaRPr lang="zh-CN" altLang="en-US" dirty="0"/>
          </a:p>
        </p:txBody>
      </p:sp>
    </p:spTree>
    <p:extLst>
      <p:ext uri="{BB962C8B-B14F-4D97-AF65-F5344CB8AC3E}">
        <p14:creationId xmlns:p14="http://schemas.microsoft.com/office/powerpoint/2010/main" val="3535652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C3CF4-F61A-437D-9D1A-8285BDF07C60}"/>
              </a:ext>
            </a:extLst>
          </p:cNvPr>
          <p:cNvSpPr>
            <a:spLocks noGrp="1"/>
          </p:cNvSpPr>
          <p:nvPr>
            <p:ph type="title"/>
          </p:nvPr>
        </p:nvSpPr>
        <p:spPr/>
        <p:txBody>
          <a:bodyPr/>
          <a:lstStyle/>
          <a:p>
            <a:r>
              <a:rPr lang="en-US" altLang="zh-CN" dirty="0"/>
              <a:t>3. Proofs by Reduction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0BE0F5A-291B-4F02-A266-C7064937B47A}"/>
                  </a:ext>
                </a:extLst>
              </p:cNvPr>
              <p:cNvSpPr>
                <a:spLocks noGrp="1"/>
              </p:cNvSpPr>
              <p:nvPr>
                <p:ph idx="1"/>
              </p:nvPr>
            </p:nvSpPr>
            <p:spPr>
              <a:xfrm>
                <a:off x="1097279" y="1845734"/>
                <a:ext cx="10212871" cy="4023360"/>
              </a:xfrm>
            </p:spPr>
            <p:txBody>
              <a:bodyPr/>
              <a:lstStyle/>
              <a:p>
                <a:r>
                  <a:rPr lang="en-US" altLang="zh-CN" dirty="0"/>
                  <a:t>If we wish to prove that a given construction is computationally secure, then we must rely on unproven assumptions(i.e. Integer Factorization Problem, Discrete Logarithm Problem). </a:t>
                </a:r>
              </a:p>
              <a:p>
                <a:r>
                  <a:rPr lang="en-US" altLang="zh-CN" dirty="0">
                    <a:solidFill>
                      <a:srgbClr val="C00000"/>
                    </a:solidFill>
                  </a:rPr>
                  <a:t>Basic idea of proofs by reduction: </a:t>
                </a:r>
              </a:p>
              <a:p>
                <a:pPr lvl="1"/>
                <a:r>
                  <a:rPr lang="en-US" altLang="zh-CN" dirty="0"/>
                  <a:t>If a ppt adversary </a:t>
                </a:r>
                <a14:m>
                  <m:oMath xmlns:m="http://schemas.openxmlformats.org/officeDocument/2006/math">
                    <m:r>
                      <a:rPr lang="en-US" altLang="zh-CN" i="1" dirty="0" smtClean="0">
                        <a:latin typeface="Cambria Math" panose="02040503050406030204" pitchFamily="18" charset="0"/>
                      </a:rPr>
                      <m:t>𝐴</m:t>
                    </m:r>
                  </m:oMath>
                </a14:m>
                <a:r>
                  <a:rPr lang="en-US" altLang="zh-CN" dirty="0"/>
                  <a:t> can break our scheme </a:t>
                </a:r>
                <a14:m>
                  <m:oMath xmlns:m="http://schemas.openxmlformats.org/officeDocument/2006/math">
                    <m:r>
                      <m:rPr>
                        <m:sty m:val="p"/>
                      </m:rPr>
                      <a:rPr lang="en-US" altLang="zh-CN" b="0" i="0" smtClean="0">
                        <a:latin typeface="Cambria Math" panose="02040503050406030204" pitchFamily="18" charset="0"/>
                      </a:rPr>
                      <m:t>Π</m:t>
                    </m:r>
                    <m:r>
                      <a:rPr lang="en-US" altLang="zh-CN" b="0" i="1" smtClean="0">
                        <a:latin typeface="Cambria Math" panose="02040503050406030204" pitchFamily="18" charset="0"/>
                      </a:rPr>
                      <m:t> </m:t>
                    </m:r>
                  </m:oMath>
                </a14:m>
                <a:r>
                  <a:rPr lang="en-US" altLang="zh-CN" dirty="0"/>
                  <a:t>with a noticeable probability, then an ppt algorithm </a:t>
                </a:r>
                <a14:m>
                  <m:oMath xmlns:m="http://schemas.openxmlformats.org/officeDocument/2006/math">
                    <m:r>
                      <a:rPr lang="en-US" altLang="zh-CN" i="1" dirty="0" smtClean="0">
                        <a:latin typeface="Cambria Math" panose="02040503050406030204" pitchFamily="18" charset="0"/>
                      </a:rPr>
                      <m:t>𝐵</m:t>
                    </m:r>
                  </m:oMath>
                </a14:m>
                <a:r>
                  <a:rPr lang="en-US" altLang="zh-CN" dirty="0"/>
                  <a:t> can be constructed to solve a mathematical problem </a:t>
                </a:r>
                <a14:m>
                  <m:oMath xmlns:m="http://schemas.openxmlformats.org/officeDocument/2006/math">
                    <m:r>
                      <a:rPr lang="en-US" altLang="zh-CN" i="1" dirty="0" smtClean="0">
                        <a:latin typeface="Cambria Math" panose="02040503050406030204" pitchFamily="18" charset="0"/>
                      </a:rPr>
                      <m:t>𝑋</m:t>
                    </m:r>
                  </m:oMath>
                </a14:m>
                <a:r>
                  <a:rPr lang="en-US" altLang="zh-CN" dirty="0"/>
                  <a:t> </a:t>
                </a:r>
                <a:r>
                  <a:rPr lang="en-US" altLang="zh-CN" dirty="0">
                    <a:solidFill>
                      <a:srgbClr val="C00000"/>
                    </a:solidFill>
                  </a:rPr>
                  <a:t>by using </a:t>
                </a:r>
                <a14:m>
                  <m:oMath xmlns:m="http://schemas.openxmlformats.org/officeDocument/2006/math">
                    <m:r>
                      <a:rPr lang="en-US" altLang="zh-CN" i="1" dirty="0" smtClean="0">
                        <a:solidFill>
                          <a:srgbClr val="C00000"/>
                        </a:solidFill>
                        <a:latin typeface="Cambria Math" panose="02040503050406030204" pitchFamily="18" charset="0"/>
                      </a:rPr>
                      <m:t>𝐴</m:t>
                    </m:r>
                  </m:oMath>
                </a14:m>
                <a:r>
                  <a:rPr lang="en-US" altLang="zh-CN" dirty="0">
                    <a:solidFill>
                      <a:srgbClr val="C00000"/>
                    </a:solidFill>
                  </a:rPr>
                  <a:t> as a subroutine</a:t>
                </a:r>
                <a:r>
                  <a:rPr lang="en-US" altLang="zh-CN" dirty="0"/>
                  <a:t>.</a:t>
                </a:r>
              </a:p>
              <a:p>
                <a:pPr lvl="1"/>
                <a:r>
                  <a:rPr lang="en-US" altLang="zh-CN" dirty="0"/>
                  <a:t>It means that if no ppt algorithm can solve problem X(</a:t>
                </a:r>
                <a:r>
                  <a:rPr lang="en-US" altLang="zh-CN" dirty="0">
                    <a:solidFill>
                      <a:srgbClr val="C00000"/>
                    </a:solidFill>
                  </a:rPr>
                  <a:t>X is a hard problem</a:t>
                </a:r>
                <a:r>
                  <a:rPr lang="en-US" altLang="zh-CN" dirty="0"/>
                  <a:t>), then there is no ppt adversary </a:t>
                </a:r>
                <a:r>
                  <a:rPr lang="zh-CN" altLang="en-US" dirty="0"/>
                  <a:t>𝐴 </a:t>
                </a:r>
                <a:r>
                  <a:rPr lang="en-US" altLang="zh-CN" dirty="0"/>
                  <a:t>can break our scheme </a:t>
                </a:r>
                <a14:m>
                  <m:oMath xmlns:m="http://schemas.openxmlformats.org/officeDocument/2006/math">
                    <m:r>
                      <m:rPr>
                        <m:sty m:val="p"/>
                      </m:rPr>
                      <a:rPr lang="en-US" altLang="zh-CN" i="0" dirty="0" smtClean="0">
                        <a:latin typeface="Cambria Math" panose="02040503050406030204" pitchFamily="18" charset="0"/>
                      </a:rPr>
                      <m:t>Π</m:t>
                    </m:r>
                    <m:r>
                      <a:rPr lang="en-US" altLang="zh-CN" i="1" dirty="0">
                        <a:latin typeface="Cambria Math" panose="02040503050406030204" pitchFamily="18" charset="0"/>
                      </a:rPr>
                      <m:t> </m:t>
                    </m:r>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D0BE0F5A-291B-4F02-A266-C7064937B47A}"/>
                  </a:ext>
                </a:extLst>
              </p:cNvPr>
              <p:cNvSpPr>
                <a:spLocks noGrp="1" noRot="1" noChangeAspect="1" noMove="1" noResize="1" noEditPoints="1" noAdjustHandles="1" noChangeArrowheads="1" noChangeShapeType="1" noTextEdit="1"/>
              </p:cNvSpPr>
              <p:nvPr>
                <p:ph idx="1"/>
              </p:nvPr>
            </p:nvSpPr>
            <p:spPr>
              <a:xfrm>
                <a:off x="1097279" y="1845734"/>
                <a:ext cx="10212871" cy="4023360"/>
              </a:xfrm>
              <a:blipFill>
                <a:blip r:embed="rId2"/>
                <a:stretch>
                  <a:fillRect l="-597" t="-1667" r="-14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823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C110E-5461-442C-8F21-6AA567E68E1F}"/>
              </a:ext>
            </a:extLst>
          </p:cNvPr>
          <p:cNvSpPr>
            <a:spLocks noGrp="1"/>
          </p:cNvSpPr>
          <p:nvPr>
            <p:ph type="title"/>
          </p:nvPr>
        </p:nvSpPr>
        <p:spPr/>
        <p:txBody>
          <a:bodyPr/>
          <a:lstStyle/>
          <a:p>
            <a:r>
              <a:rPr lang="en-US" altLang="zh-CN" dirty="0"/>
              <a:t>3. Proofs by Reduction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7D7E71-4A5F-42B2-8215-B639232D3593}"/>
                  </a:ext>
                </a:extLst>
              </p:cNvPr>
              <p:cNvSpPr>
                <a:spLocks noGrp="1"/>
              </p:cNvSpPr>
              <p:nvPr>
                <p:ph idx="1"/>
              </p:nvPr>
            </p:nvSpPr>
            <p:spPr/>
            <p:txBody>
              <a:bodyPr/>
              <a:lstStyle/>
              <a:p>
                <a:r>
                  <a:rPr lang="en-US" altLang="zh-CN" dirty="0">
                    <a:solidFill>
                      <a:srgbClr val="FF0000"/>
                    </a:solidFill>
                  </a:rPr>
                  <a:t>Construction 3.1</a:t>
                </a:r>
                <a:r>
                  <a:rPr lang="zh-CN" altLang="en-US" dirty="0"/>
                  <a:t>：</a:t>
                </a:r>
                <a:endParaRPr lang="en-US" altLang="zh-CN" dirty="0"/>
              </a:p>
              <a:p>
                <a:r>
                  <a:rPr lang="en-US" altLang="zh-CN" dirty="0"/>
                  <a:t>Let </a:t>
                </a:r>
                <a14:m>
                  <m:oMath xmlns:m="http://schemas.openxmlformats.org/officeDocument/2006/math">
                    <m:r>
                      <a:rPr lang="en-US" altLang="zh-CN" i="1" dirty="0" smtClean="0">
                        <a:latin typeface="Cambria Math" panose="02040503050406030204" pitchFamily="18" charset="0"/>
                      </a:rPr>
                      <m:t>𝐺</m:t>
                    </m:r>
                  </m:oMath>
                </a14:m>
                <a:r>
                  <a:rPr lang="en-US" altLang="zh-CN" dirty="0"/>
                  <a:t> be a </a:t>
                </a:r>
                <a:r>
                  <a:rPr lang="en-US" altLang="zh-CN" dirty="0">
                    <a:solidFill>
                      <a:srgbClr val="FF0000"/>
                    </a:solidFill>
                  </a:rPr>
                  <a:t>pseudorandom generator with expansion factor </a:t>
                </a:r>
                <a14:m>
                  <m:oMath xmlns:m="http://schemas.openxmlformats.org/officeDocument/2006/math">
                    <m:r>
                      <a:rPr lang="en-US" altLang="zh-CN" i="1" dirty="0" smtClean="0">
                        <a:solidFill>
                          <a:srgbClr val="FF0000"/>
                        </a:solidFill>
                        <a:latin typeface="Cambria Math" panose="02040503050406030204" pitchFamily="18" charset="0"/>
                      </a:rPr>
                      <m:t>𝑙</m:t>
                    </m:r>
                  </m:oMath>
                </a14:m>
                <a:r>
                  <a:rPr lang="en-US" altLang="zh-CN" dirty="0"/>
                  <a:t>. Define a private-key encryption scheme for messages of length </a:t>
                </a:r>
                <a14:m>
                  <m:oMath xmlns:m="http://schemas.openxmlformats.org/officeDocument/2006/math">
                    <m:r>
                      <a:rPr lang="en-US" altLang="zh-CN" i="1" dirty="0" smtClean="0">
                        <a:latin typeface="Cambria Math" panose="02040503050406030204" pitchFamily="18" charset="0"/>
                      </a:rPr>
                      <m:t>𝑙</m:t>
                    </m:r>
                  </m:oMath>
                </a14:m>
                <a:r>
                  <a:rPr lang="en-US" altLang="zh-CN" dirty="0"/>
                  <a:t> as follows</a:t>
                </a:r>
                <a:r>
                  <a:rPr lang="zh-CN" altLang="en-US" dirty="0"/>
                  <a:t>：</a:t>
                </a:r>
                <a:endParaRPr lang="en-US" altLang="zh-CN" dirty="0"/>
              </a:p>
              <a:p>
                <a:pPr lvl="1"/>
                <a:r>
                  <a:rPr lang="en-US" altLang="zh-CN" dirty="0"/>
                  <a:t>1. Gen: on input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𝑛</m:t>
                        </m:r>
                      </m:sup>
                    </m:sSup>
                  </m:oMath>
                </a14:m>
                <a:r>
                  <a:rPr lang="en-US" altLang="zh-CN" dirty="0"/>
                  <a:t>, choose uniform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1, 0</m:t>
                            </m:r>
                          </m:e>
                        </m:d>
                      </m:e>
                      <m:sup>
                        <m:r>
                          <a:rPr lang="en-US" altLang="zh-CN" b="0" i="1" smtClean="0">
                            <a:latin typeface="Cambria Math" panose="02040503050406030204" pitchFamily="18" charset="0"/>
                          </a:rPr>
                          <m:t>𝑛</m:t>
                        </m:r>
                      </m:sup>
                    </m:sSup>
                  </m:oMath>
                </a14:m>
                <a:r>
                  <a:rPr lang="en-US" altLang="zh-CN" dirty="0"/>
                  <a:t> and output as the key.</a:t>
                </a:r>
              </a:p>
              <a:p>
                <a:pPr lvl="1"/>
                <a:r>
                  <a:rPr lang="en-US" altLang="zh-CN" dirty="0"/>
                  <a:t>2. Enc: on input a key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e>
                      <m:sup>
                        <m:r>
                          <a:rPr lang="en-US" altLang="zh-CN" b="0" i="1" smtClean="0">
                            <a:latin typeface="Cambria Math" panose="02040503050406030204" pitchFamily="18" charset="0"/>
                          </a:rPr>
                          <m:t>𝑛</m:t>
                        </m:r>
                      </m:sup>
                    </m:sSup>
                    <m:r>
                      <a:rPr lang="en-US" altLang="zh-CN" b="0" i="0" smtClean="0">
                        <a:latin typeface="Cambria Math" panose="02040503050406030204" pitchFamily="18" charset="0"/>
                      </a:rPr>
                      <m:t> </m:t>
                    </m:r>
                  </m:oMath>
                </a14:m>
                <a:r>
                  <a:rPr lang="en-US" altLang="zh-CN" dirty="0"/>
                  <a:t>and a message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e>
                      <m:sup>
                        <m:r>
                          <a:rPr lang="en-US" altLang="zh-CN" b="0" i="1" smtClean="0">
                            <a:latin typeface="Cambria Math" panose="02040503050406030204" pitchFamily="18" charset="0"/>
                          </a:rPr>
                          <m:t>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oMath>
                </a14:m>
                <a:r>
                  <a:rPr lang="en-US" altLang="zh-CN" dirty="0"/>
                  <a:t>, output the ciphertext</a:t>
                </a:r>
              </a:p>
              <a:p>
                <a:pPr marL="201168" lvl="1" indent="0" algn="ctr">
                  <a:buNone/>
                </a:pPr>
                <a14:m>
                  <m:oMath xmlns:m="http://schemas.openxmlformats.org/officeDocument/2006/math">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𝐺</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r>
                      <a:rPr lang="en-US" altLang="zh-CN" i="1">
                        <a:latin typeface="Cambria Math" panose="02040503050406030204" pitchFamily="18" charset="0"/>
                      </a:rPr>
                      <m:t>𝑚</m:t>
                    </m:r>
                  </m:oMath>
                </a14:m>
                <a:r>
                  <a:rPr lang="en-US" altLang="zh-CN" dirty="0"/>
                  <a:t> </a:t>
                </a:r>
              </a:p>
              <a:p>
                <a:pPr lvl="1"/>
                <a:r>
                  <a:rPr lang="en-US" altLang="zh-CN" dirty="0"/>
                  <a:t>3. Dec: on input a key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1</m:t>
                            </m:r>
                          </m:e>
                        </m:d>
                      </m:e>
                      <m:sup>
                        <m:r>
                          <a:rPr lang="en-US" altLang="zh-CN" i="1">
                            <a:latin typeface="Cambria Math" panose="02040503050406030204" pitchFamily="18" charset="0"/>
                          </a:rPr>
                          <m:t>𝑛</m:t>
                        </m:r>
                      </m:sup>
                    </m:sSup>
                    <m:r>
                      <a:rPr lang="en-US" altLang="zh-CN">
                        <a:latin typeface="Cambria Math" panose="02040503050406030204" pitchFamily="18" charset="0"/>
                      </a:rPr>
                      <m:t> </m:t>
                    </m:r>
                  </m:oMath>
                </a14:m>
                <a:r>
                  <a:rPr lang="en-US" altLang="zh-CN" dirty="0"/>
                  <a:t>and a ciphertext </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e>
                      <m:sup>
                        <m:r>
                          <a:rPr lang="en-US" altLang="zh-CN" i="1">
                            <a:latin typeface="Cambria Math" panose="02040503050406030204" pitchFamily="18" charset="0"/>
                          </a:rPr>
                          <m:t>𝑙</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p>
                  </m:oMath>
                </a14:m>
                <a:r>
                  <a:rPr lang="en-US" altLang="zh-CN" dirty="0"/>
                  <a:t>, output the message</a:t>
                </a:r>
              </a:p>
              <a:p>
                <a:pPr marL="201168" lvl="1"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m:oMathPara>
                </a14:m>
                <a:endParaRPr lang="en-US" altLang="zh-CN" dirty="0"/>
              </a:p>
            </p:txBody>
          </p:sp>
        </mc:Choice>
        <mc:Fallback xmlns="">
          <p:sp>
            <p:nvSpPr>
              <p:cNvPr id="3" name="内容占位符 2">
                <a:extLst>
                  <a:ext uri="{FF2B5EF4-FFF2-40B4-BE49-F238E27FC236}">
                    <a16:creationId xmlns:a16="http://schemas.microsoft.com/office/drawing/2014/main" id="{BC7D7E71-4A5F-42B2-8215-B639232D3593}"/>
                  </a:ext>
                </a:extLst>
              </p:cNvPr>
              <p:cNvSpPr>
                <a:spLocks noGrp="1" noRot="1" noChangeAspect="1" noMove="1" noResize="1" noEditPoints="1" noAdjustHandles="1" noChangeArrowheads="1" noChangeShapeType="1" noTextEdit="1"/>
              </p:cNvSpPr>
              <p:nvPr>
                <p:ph idx="1"/>
              </p:nvPr>
            </p:nvSpPr>
            <p:spPr>
              <a:xfrm>
                <a:off x="1097280" y="1845734"/>
                <a:ext cx="10058400" cy="4023360"/>
              </a:xfrm>
              <a:blipFill>
                <a:blip r:embed="rId2"/>
                <a:stretch>
                  <a:fillRect l="-606"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4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3AB77-3371-4BCE-BA1B-1FCEEC042055}"/>
              </a:ext>
            </a:extLst>
          </p:cNvPr>
          <p:cNvSpPr>
            <a:spLocks noGrp="1"/>
          </p:cNvSpPr>
          <p:nvPr>
            <p:ph type="title"/>
          </p:nvPr>
        </p:nvSpPr>
        <p:spPr/>
        <p:txBody>
          <a:bodyPr/>
          <a:lstStyle/>
          <a:p>
            <a:r>
              <a:rPr lang="en-US" altLang="zh-CN" dirty="0"/>
              <a:t>3. Proofs by Reduction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3149AF-200D-45A2-9359-4097E9617E3D}"/>
                  </a:ext>
                </a:extLst>
              </p:cNvPr>
              <p:cNvSpPr>
                <a:spLocks noGrp="1"/>
              </p:cNvSpPr>
              <p:nvPr>
                <p:ph idx="1"/>
              </p:nvPr>
            </p:nvSpPr>
            <p:spPr/>
            <p:txBody>
              <a:bodyPr>
                <a:normAutofit lnSpcReduction="10000"/>
              </a:bodyPr>
              <a:lstStyle/>
              <a:p>
                <a:r>
                  <a:rPr lang="en-US" altLang="zh-CN" dirty="0"/>
                  <a:t>Definition of a </a:t>
                </a:r>
                <a:r>
                  <a:rPr lang="en-US" altLang="zh-CN" dirty="0">
                    <a:solidFill>
                      <a:srgbClr val="FF0000"/>
                    </a:solidFill>
                  </a:rPr>
                  <a:t>pseudorandom generator(PRG):</a:t>
                </a:r>
              </a:p>
              <a:p>
                <a:r>
                  <a:rPr lang="en-US" altLang="zh-CN" dirty="0"/>
                  <a:t>Let </a:t>
                </a:r>
                <a14:m>
                  <m:oMath xmlns:m="http://schemas.openxmlformats.org/officeDocument/2006/math">
                    <m:r>
                      <a:rPr lang="en-US" altLang="zh-CN" i="1" dirty="0" smtClean="0">
                        <a:latin typeface="Cambria Math" panose="02040503050406030204" pitchFamily="18" charset="0"/>
                      </a:rPr>
                      <m:t>𝑙</m:t>
                    </m:r>
                  </m:oMath>
                </a14:m>
                <a:r>
                  <a:rPr lang="en-US" altLang="zh-CN" dirty="0"/>
                  <a:t> be a polynomial and let </a:t>
                </a:r>
                <a14:m>
                  <m:oMath xmlns:m="http://schemas.openxmlformats.org/officeDocument/2006/math">
                    <m:r>
                      <a:rPr lang="en-US" altLang="zh-CN" i="1" dirty="0" smtClean="0">
                        <a:latin typeface="Cambria Math" panose="02040503050406030204" pitchFamily="18" charset="0"/>
                      </a:rPr>
                      <m:t>𝐺</m:t>
                    </m:r>
                  </m:oMath>
                </a14:m>
                <a:r>
                  <a:rPr lang="en-US" altLang="zh-CN" dirty="0"/>
                  <a:t> be a deterministic polynomial-time algorithm such that for any </a:t>
                </a:r>
                <a14:m>
                  <m:oMath xmlns:m="http://schemas.openxmlformats.org/officeDocument/2006/math">
                    <m:r>
                      <a:rPr lang="en-US" altLang="zh-CN" i="1" dirty="0" smtClean="0">
                        <a:latin typeface="Cambria Math" panose="02040503050406030204" pitchFamily="18" charset="0"/>
                      </a:rPr>
                      <m:t>𝑛</m:t>
                    </m:r>
                  </m:oMath>
                </a14:m>
                <a:r>
                  <a:rPr lang="en-US" altLang="zh-CN" dirty="0"/>
                  <a:t> and any input </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0, 1</m:t>
                            </m:r>
                          </m:e>
                        </m:d>
                      </m:e>
                      <m:sup>
                        <m:r>
                          <a:rPr lang="en-US" altLang="zh-CN" b="0" i="1" dirty="0" smtClean="0">
                            <a:latin typeface="Cambria Math" panose="02040503050406030204" pitchFamily="18" charset="0"/>
                          </a:rPr>
                          <m:t>𝑛</m:t>
                        </m:r>
                      </m:sup>
                    </m:sSup>
                  </m:oMath>
                </a14:m>
                <a:r>
                  <a:rPr lang="en-US" altLang="zh-CN" dirty="0"/>
                  <a:t>, the result </a:t>
                </a:r>
                <a14:m>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oMath>
                </a14:m>
                <a:r>
                  <a:rPr lang="en-US" altLang="zh-CN" dirty="0"/>
                  <a:t>is a string of length </a:t>
                </a:r>
                <a14:m>
                  <m:oMath xmlns:m="http://schemas.openxmlformats.org/officeDocument/2006/math">
                    <m:r>
                      <a:rPr lang="en-US" altLang="zh-CN" i="1" dirty="0" smtClean="0">
                        <a:latin typeface="Cambria Math" panose="02040503050406030204" pitchFamily="18" charset="0"/>
                      </a:rPr>
                      <m:t>𝑙</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en-US" altLang="zh-CN" dirty="0"/>
                  <a:t>We say that </a:t>
                </a:r>
                <a14:m>
                  <m:oMath xmlns:m="http://schemas.openxmlformats.org/officeDocument/2006/math">
                    <m:r>
                      <a:rPr lang="en-US" altLang="zh-CN" i="1" dirty="0" smtClean="0">
                        <a:latin typeface="Cambria Math" panose="02040503050406030204" pitchFamily="18" charset="0"/>
                      </a:rPr>
                      <m:t>𝐺</m:t>
                    </m:r>
                  </m:oMath>
                </a14:m>
                <a:r>
                  <a:rPr lang="en-US" altLang="zh-CN" dirty="0"/>
                  <a:t> is a pseudorandom generator if the following conditions hold:</a:t>
                </a:r>
              </a:p>
              <a:p>
                <a:pPr lvl="1"/>
                <a:r>
                  <a:rPr lang="en-US" altLang="zh-CN" dirty="0"/>
                  <a:t>1. (</a:t>
                </a:r>
                <a:r>
                  <a:rPr lang="en-US" altLang="zh-CN" dirty="0">
                    <a:solidFill>
                      <a:srgbClr val="C00000"/>
                    </a:solidFill>
                  </a:rPr>
                  <a:t>Expansion</a:t>
                </a:r>
                <a:r>
                  <a:rPr lang="en-US" altLang="zh-CN" dirty="0"/>
                  <a:t>:) For every </a:t>
                </a:r>
                <a14:m>
                  <m:oMath xmlns:m="http://schemas.openxmlformats.org/officeDocument/2006/math">
                    <m:r>
                      <a:rPr lang="en-US" altLang="zh-CN" i="1" dirty="0" smtClean="0">
                        <a:latin typeface="Cambria Math" panose="02040503050406030204" pitchFamily="18" charset="0"/>
                      </a:rPr>
                      <m:t>𝑛</m:t>
                    </m:r>
                  </m:oMath>
                </a14:m>
                <a:r>
                  <a:rPr lang="en-US" altLang="zh-CN" dirty="0"/>
                  <a:t> it holds that </a:t>
                </a:r>
                <a14:m>
                  <m:oMath xmlns:m="http://schemas.openxmlformats.org/officeDocument/2006/math">
                    <m:r>
                      <a:rPr lang="en-US" altLang="zh-CN" i="1" dirty="0" smtClean="0">
                        <a:latin typeface="Cambria Math" panose="02040503050406030204" pitchFamily="18" charset="0"/>
                      </a:rPr>
                      <m:t>𝑙</m:t>
                    </m:r>
                    <m:r>
                      <a:rPr lang="en-US" altLang="zh-CN" i="1" dirty="0" smtClean="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)&gt;</m:t>
                    </m:r>
                    <m:r>
                      <a:rPr lang="en-US" altLang="zh-CN" i="1" dirty="0">
                        <a:latin typeface="Cambria Math" panose="02040503050406030204" pitchFamily="18" charset="0"/>
                      </a:rPr>
                      <m:t>𝑛</m:t>
                    </m:r>
                  </m:oMath>
                </a14:m>
                <a:r>
                  <a:rPr lang="en-US" altLang="zh-CN" dirty="0"/>
                  <a:t>.</a:t>
                </a:r>
              </a:p>
              <a:p>
                <a:pPr lvl="1"/>
                <a:r>
                  <a:rPr lang="en-US" altLang="zh-CN" dirty="0"/>
                  <a:t>2. (</a:t>
                </a:r>
                <a:r>
                  <a:rPr lang="en-US" altLang="zh-CN" dirty="0" err="1">
                    <a:solidFill>
                      <a:srgbClr val="C00000"/>
                    </a:solidFill>
                  </a:rPr>
                  <a:t>Pseudorandomness</a:t>
                </a:r>
                <a:r>
                  <a:rPr lang="en-US" altLang="zh-CN" dirty="0"/>
                  <a:t>:) For any ppt algorithm </a:t>
                </a:r>
                <a14:m>
                  <m:oMath xmlns:m="http://schemas.openxmlformats.org/officeDocument/2006/math">
                    <m:r>
                      <a:rPr lang="en-US" altLang="zh-CN" i="1" dirty="0" smtClean="0">
                        <a:latin typeface="Cambria Math" panose="02040503050406030204" pitchFamily="18" charset="0"/>
                      </a:rPr>
                      <m:t>𝐷</m:t>
                    </m:r>
                  </m:oMath>
                </a14:m>
                <a:r>
                  <a:rPr lang="en-US" altLang="zh-CN" dirty="0"/>
                  <a:t>, there is a negligible function </a:t>
                </a:r>
                <a14:m>
                  <m:oMath xmlns:m="http://schemas.openxmlformats.org/officeDocument/2006/math">
                    <m:r>
                      <a:rPr lang="en-US" altLang="zh-CN" i="1" dirty="0" smtClean="0">
                        <a:latin typeface="Cambria Math" panose="02040503050406030204" pitchFamily="18" charset="0"/>
                      </a:rPr>
                      <m:t>𝑛𝑒𝑔𝑙</m:t>
                    </m:r>
                    <m:r>
                      <a:rPr lang="en-US" altLang="zh-CN" i="1" dirty="0">
                        <a:latin typeface="Cambria Math" panose="02040503050406030204" pitchFamily="18" charset="0"/>
                      </a:rPr>
                      <m:t> </m:t>
                    </m:r>
                  </m:oMath>
                </a14:m>
                <a:r>
                  <a:rPr lang="en-US" altLang="zh-CN" dirty="0"/>
                  <a:t>such that</a:t>
                </a:r>
              </a:p>
              <a:p>
                <a:pPr marL="201168" lvl="1"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𝑛𝑒𝑔𝑙</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en-US" altLang="zh-CN" dirty="0"/>
              </a:p>
              <a:p>
                <a:pPr marL="201168" lvl="1" indent="0">
                  <a:buNone/>
                </a:pPr>
                <a:r>
                  <a:rPr lang="en-US" altLang="zh-CN" dirty="0"/>
                  <a:t>We call</a:t>
                </a:r>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𝑙</m:t>
                    </m:r>
                    <m:r>
                      <a:rPr lang="en-US" altLang="zh-CN" i="1" dirty="0" smtClean="0">
                        <a:latin typeface="Cambria Math" panose="02040503050406030204" pitchFamily="18" charset="0"/>
                      </a:rPr>
                      <m:t> </m:t>
                    </m:r>
                  </m:oMath>
                </a14:m>
                <a:r>
                  <a:rPr lang="en-US" altLang="zh-CN" dirty="0"/>
                  <a:t>the expansion factor of </a:t>
                </a:r>
                <a14:m>
                  <m:oMath xmlns:m="http://schemas.openxmlformats.org/officeDocument/2006/math">
                    <m:r>
                      <a:rPr lang="en-US" altLang="zh-CN" i="1" dirty="0" smtClean="0">
                        <a:latin typeface="Cambria Math" panose="02040503050406030204" pitchFamily="18" charset="0"/>
                      </a:rPr>
                      <m:t>𝐺</m:t>
                    </m:r>
                  </m:oMath>
                </a14:m>
                <a:r>
                  <a:rPr lang="en-US" altLang="zh-CN" dirty="0"/>
                  <a:t>.</a:t>
                </a:r>
              </a:p>
              <a:p>
                <a:pPr marL="201168" lvl="1" indent="0">
                  <a:buNone/>
                </a:pPr>
                <a:r>
                  <a:rPr lang="en-US" altLang="zh-CN" dirty="0">
                    <a:solidFill>
                      <a:srgbClr val="FF0000"/>
                    </a:solidFill>
                  </a:rPr>
                  <a:t>Theorem 3.2</a:t>
                </a:r>
                <a:r>
                  <a:rPr lang="en-US" altLang="zh-CN" dirty="0"/>
                  <a:t> If G is a pseudorandom generator, then the construction 3.1 is a fixed-length private-key encryption scheme that has indistinguishable encryptions.</a:t>
                </a:r>
              </a:p>
              <a:p>
                <a:pPr marL="201168" lvl="1" indent="0">
                  <a:buNone/>
                </a:pPr>
                <a:endParaRPr lang="zh-CN" altLang="en-US" dirty="0"/>
              </a:p>
            </p:txBody>
          </p:sp>
        </mc:Choice>
        <mc:Fallback xmlns="">
          <p:sp>
            <p:nvSpPr>
              <p:cNvPr id="3" name="内容占位符 2">
                <a:extLst>
                  <a:ext uri="{FF2B5EF4-FFF2-40B4-BE49-F238E27FC236}">
                    <a16:creationId xmlns:a16="http://schemas.microsoft.com/office/drawing/2014/main" id="{E43149AF-200D-45A2-9359-4097E9617E3D}"/>
                  </a:ext>
                </a:extLst>
              </p:cNvPr>
              <p:cNvSpPr>
                <a:spLocks noGrp="1" noRot="1" noChangeAspect="1" noMove="1" noResize="1" noEditPoints="1" noAdjustHandles="1" noChangeArrowheads="1" noChangeShapeType="1" noTextEdit="1"/>
              </p:cNvSpPr>
              <p:nvPr>
                <p:ph idx="1"/>
              </p:nvPr>
            </p:nvSpPr>
            <p:spPr>
              <a:blipFill>
                <a:blip r:embed="rId2"/>
                <a:stretch>
                  <a:fillRect l="-571" t="-2211" r="-190" b="-1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983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56054-F025-4E4F-8D40-7796EBF0DC98}"/>
              </a:ext>
            </a:extLst>
          </p:cNvPr>
          <p:cNvSpPr>
            <a:spLocks noGrp="1"/>
          </p:cNvSpPr>
          <p:nvPr>
            <p:ph type="title"/>
          </p:nvPr>
        </p:nvSpPr>
        <p:spPr/>
        <p:txBody>
          <a:bodyPr/>
          <a:lstStyle/>
          <a:p>
            <a:r>
              <a:rPr lang="en-US" altLang="zh-CN" dirty="0"/>
              <a:t>3. Proofs by Reduction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6D87679-7790-467E-9CB3-3BCB704BBEC7}"/>
                  </a:ext>
                </a:extLst>
              </p:cNvPr>
              <p:cNvSpPr>
                <a:spLocks noGrp="1"/>
              </p:cNvSpPr>
              <p:nvPr>
                <p:ph idx="1"/>
              </p:nvPr>
            </p:nvSpPr>
            <p:spPr>
              <a:xfrm>
                <a:off x="1097280" y="1845734"/>
                <a:ext cx="10058400" cy="5012266"/>
              </a:xfrm>
            </p:spPr>
            <p:txBody>
              <a:bodyPr>
                <a:normAutofit fontScale="92500" lnSpcReduction="20000"/>
              </a:bodyPr>
              <a:lstStyle/>
              <a:p>
                <a:r>
                  <a:rPr lang="en-US" altLang="zh-CN" dirty="0">
                    <a:solidFill>
                      <a:srgbClr val="C00000"/>
                    </a:solidFill>
                  </a:rPr>
                  <a:t>Proof of Theorem 3.2:</a:t>
                </a:r>
              </a:p>
              <a:p>
                <a:pPr lvl="1"/>
                <a:r>
                  <a:rPr lang="en-US" altLang="zh-CN" dirty="0">
                    <a:solidFill>
                      <a:schemeClr val="tx1">
                        <a:lumMod val="75000"/>
                        <a:lumOff val="25000"/>
                      </a:schemeClr>
                    </a:solidFill>
                  </a:rPr>
                  <a:t>Suppose the adversary A’s advantage in the attack game is </a:t>
                </a:r>
                <a14:m>
                  <m:oMath xmlns:m="http://schemas.openxmlformats.org/officeDocument/2006/math">
                    <m:r>
                      <a:rPr lang="en-US" altLang="zh-CN" b="0" i="1" smtClean="0">
                        <a:solidFill>
                          <a:schemeClr val="tx1">
                            <a:lumMod val="75000"/>
                            <a:lumOff val="25000"/>
                          </a:schemeClr>
                        </a:solidFill>
                        <a:latin typeface="Cambria Math" panose="02040503050406030204" pitchFamily="18" charset="0"/>
                      </a:rPr>
                      <m:t>𝜖</m:t>
                    </m:r>
                    <m:d>
                      <m:dPr>
                        <m:ctrlPr>
                          <a:rPr lang="en-US" altLang="zh-CN" b="0" i="1" smtClean="0">
                            <a:solidFill>
                              <a:schemeClr val="tx1">
                                <a:lumMod val="75000"/>
                                <a:lumOff val="25000"/>
                              </a:schemeClr>
                            </a:solidFill>
                            <a:latin typeface="Cambria Math" panose="02040503050406030204" pitchFamily="18" charset="0"/>
                          </a:rPr>
                        </m:ctrlPr>
                      </m:dPr>
                      <m:e>
                        <m:r>
                          <a:rPr lang="en-US" altLang="zh-CN" b="0" i="1" smtClean="0">
                            <a:solidFill>
                              <a:schemeClr val="tx1">
                                <a:lumMod val="75000"/>
                                <a:lumOff val="25000"/>
                              </a:schemeClr>
                            </a:solidFill>
                            <a:latin typeface="Cambria Math" panose="02040503050406030204" pitchFamily="18" charset="0"/>
                          </a:rPr>
                          <m:t>𝑛</m:t>
                        </m:r>
                      </m:e>
                    </m:d>
                  </m:oMath>
                </a14:m>
                <a:r>
                  <a:rPr lang="en-US" altLang="zh-CN" dirty="0">
                    <a:solidFill>
                      <a:schemeClr val="tx1">
                        <a:lumMod val="75000"/>
                        <a:lumOff val="25000"/>
                      </a:schemeClr>
                    </a:solidFill>
                  </a:rPr>
                  <a:t>, </a:t>
                </a:r>
                <a:r>
                  <a:rPr lang="en-US" altLang="zh-CN" dirty="0"/>
                  <a:t>we construct a PPT distinguisher </a:t>
                </a:r>
                <a14:m>
                  <m:oMath xmlns:m="http://schemas.openxmlformats.org/officeDocument/2006/math">
                    <m:r>
                      <a:rPr lang="en-US" altLang="zh-CN" i="1" dirty="0" smtClean="0">
                        <a:latin typeface="Cambria Math" panose="02040503050406030204" pitchFamily="18" charset="0"/>
                      </a:rPr>
                      <m:t>𝐷</m:t>
                    </m:r>
                  </m:oMath>
                </a14:m>
                <a:r>
                  <a:rPr lang="en-US" altLang="zh-CN" dirty="0"/>
                  <a:t> for guessing that </a:t>
                </a:r>
                <a14:m>
                  <m:oMath xmlns:m="http://schemas.openxmlformats.org/officeDocument/2006/math">
                    <m:r>
                      <a:rPr lang="en-US" altLang="zh-CN" i="1" dirty="0" smtClean="0">
                        <a:latin typeface="Cambria Math" panose="02040503050406030204" pitchFamily="18" charset="0"/>
                      </a:rPr>
                      <m:t>𝑤</m:t>
                    </m:r>
                  </m:oMath>
                </a14:m>
                <a:r>
                  <a:rPr lang="en-US" altLang="zh-CN" dirty="0"/>
                  <a:t> is a pseudorandom string or a true random string.</a:t>
                </a:r>
              </a:p>
              <a:p>
                <a:pPr lvl="1"/>
                <a:r>
                  <a:rPr lang="en-US" altLang="zh-CN" dirty="0">
                    <a:solidFill>
                      <a:schemeClr val="tx1">
                        <a:lumMod val="75000"/>
                        <a:lumOff val="25000"/>
                      </a:schemeClr>
                    </a:solidFill>
                  </a:rPr>
                  <a:t>D is given as input a string </a:t>
                </a:r>
                <a14:m>
                  <m:oMath xmlns:m="http://schemas.openxmlformats.org/officeDocument/2006/math">
                    <m:r>
                      <a:rPr lang="en-US" altLang="zh-CN" b="0" i="1" smtClean="0">
                        <a:solidFill>
                          <a:schemeClr val="tx1">
                            <a:lumMod val="75000"/>
                            <a:lumOff val="25000"/>
                          </a:schemeClr>
                        </a:solidFill>
                        <a:latin typeface="Cambria Math" panose="02040503050406030204" pitchFamily="18" charset="0"/>
                      </a:rPr>
                      <m:t>𝑤</m:t>
                    </m:r>
                    <m:r>
                      <a:rPr lang="en-US" altLang="zh-CN" b="0" i="1" smtClean="0">
                        <a:solidFill>
                          <a:schemeClr val="tx1">
                            <a:lumMod val="75000"/>
                            <a:lumOff val="25000"/>
                          </a:schemeClr>
                        </a:solidFill>
                        <a:latin typeface="Cambria Math" panose="02040503050406030204" pitchFamily="18" charset="0"/>
                      </a:rPr>
                      <m:t>∈</m:t>
                    </m:r>
                    <m:sSup>
                      <m:sSupPr>
                        <m:ctrlPr>
                          <a:rPr lang="en-US" altLang="zh-CN" b="0" i="1" smtClean="0">
                            <a:solidFill>
                              <a:schemeClr val="tx1">
                                <a:lumMod val="75000"/>
                                <a:lumOff val="25000"/>
                              </a:schemeClr>
                            </a:solidFill>
                            <a:latin typeface="Cambria Math" panose="02040503050406030204" pitchFamily="18" charset="0"/>
                          </a:rPr>
                        </m:ctrlPr>
                      </m:sSupPr>
                      <m:e>
                        <m:d>
                          <m:dPr>
                            <m:begChr m:val="{"/>
                            <m:endChr m:val="}"/>
                            <m:ctrlPr>
                              <a:rPr lang="en-US" altLang="zh-CN" b="0" i="1" smtClean="0">
                                <a:solidFill>
                                  <a:schemeClr val="tx1">
                                    <a:lumMod val="75000"/>
                                    <a:lumOff val="25000"/>
                                  </a:schemeClr>
                                </a:solidFill>
                                <a:latin typeface="Cambria Math" panose="02040503050406030204" pitchFamily="18" charset="0"/>
                              </a:rPr>
                            </m:ctrlPr>
                          </m:dPr>
                          <m:e>
                            <m:r>
                              <a:rPr lang="en-US" altLang="zh-CN" b="0" i="1" smtClean="0">
                                <a:solidFill>
                                  <a:schemeClr val="tx1">
                                    <a:lumMod val="75000"/>
                                    <a:lumOff val="25000"/>
                                  </a:schemeClr>
                                </a:solidFill>
                                <a:latin typeface="Cambria Math" panose="02040503050406030204" pitchFamily="18" charset="0"/>
                              </a:rPr>
                              <m:t>0, 1</m:t>
                            </m:r>
                          </m:e>
                        </m:d>
                      </m:e>
                      <m:sup>
                        <m:r>
                          <a:rPr lang="en-US" altLang="zh-CN" b="0" i="1" smtClean="0">
                            <a:solidFill>
                              <a:schemeClr val="tx1">
                                <a:lumMod val="75000"/>
                                <a:lumOff val="25000"/>
                              </a:schemeClr>
                            </a:solidFill>
                            <a:latin typeface="Cambria Math" panose="02040503050406030204" pitchFamily="18" charset="0"/>
                          </a:rPr>
                          <m:t>𝑙</m:t>
                        </m:r>
                        <m:d>
                          <m:dPr>
                            <m:ctrlPr>
                              <a:rPr lang="en-US" altLang="zh-CN" b="0" i="1" smtClean="0">
                                <a:solidFill>
                                  <a:schemeClr val="tx1">
                                    <a:lumMod val="75000"/>
                                    <a:lumOff val="25000"/>
                                  </a:schemeClr>
                                </a:solidFill>
                                <a:latin typeface="Cambria Math" panose="02040503050406030204" pitchFamily="18" charset="0"/>
                              </a:rPr>
                            </m:ctrlPr>
                          </m:dPr>
                          <m:e>
                            <m:r>
                              <a:rPr lang="en-US" altLang="zh-CN" b="0" i="1" smtClean="0">
                                <a:solidFill>
                                  <a:schemeClr val="tx1">
                                    <a:lumMod val="75000"/>
                                    <a:lumOff val="25000"/>
                                  </a:schemeClr>
                                </a:solidFill>
                                <a:latin typeface="Cambria Math" panose="02040503050406030204" pitchFamily="18" charset="0"/>
                              </a:rPr>
                              <m:t>𝑛</m:t>
                            </m:r>
                          </m:e>
                        </m:d>
                      </m:sup>
                    </m:sSup>
                  </m:oMath>
                </a14:m>
                <a:endParaRPr lang="en-US" altLang="zh-CN" dirty="0">
                  <a:solidFill>
                    <a:schemeClr val="tx1">
                      <a:lumMod val="75000"/>
                      <a:lumOff val="25000"/>
                    </a:schemeClr>
                  </a:solidFill>
                </a:endParaRPr>
              </a:p>
              <a:p>
                <a:pPr lvl="2"/>
                <a:r>
                  <a:rPr lang="en-US" altLang="zh-CN" dirty="0"/>
                  <a:t>Run </a:t>
                </a:r>
                <a14:m>
                  <m:oMath xmlns:m="http://schemas.openxmlformats.org/officeDocument/2006/math">
                    <m:r>
                      <a:rPr lang="en-US" altLang="zh-CN" i="1" dirty="0">
                        <a:latin typeface="Cambria Math" panose="02040503050406030204" pitchFamily="18" charset="0"/>
                      </a:rPr>
                      <m:t>𝐴</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m:t>
                        </m:r>
                      </m:e>
                      <m:sup>
                        <m:r>
                          <a:rPr lang="en-US" altLang="zh-CN" i="1" dirty="0">
                            <a:latin typeface="Cambria Math" panose="02040503050406030204" pitchFamily="18" charset="0"/>
                          </a:rPr>
                          <m:t>𝑛</m:t>
                        </m:r>
                      </m:sup>
                    </m:sSup>
                    <m:r>
                      <a:rPr lang="en-US" altLang="zh-CN" i="1" dirty="0">
                        <a:latin typeface="Cambria Math" panose="02040503050406030204" pitchFamily="18" charset="0"/>
                      </a:rPr>
                      <m:t>)</m:t>
                    </m:r>
                  </m:oMath>
                </a14:m>
                <a:r>
                  <a:rPr lang="zh-CN" altLang="en-US" dirty="0"/>
                  <a:t> </a:t>
                </a:r>
                <a:r>
                  <a:rPr lang="en-US" altLang="zh-CN" dirty="0"/>
                  <a:t>to obtain a pair of massage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0, 1</m:t>
                            </m:r>
                          </m:e>
                        </m:d>
                      </m:e>
                      <m:sup>
                        <m:r>
                          <a:rPr lang="en-US" altLang="zh-CN" i="1">
                            <a:latin typeface="Cambria Math" panose="02040503050406030204" pitchFamily="18" charset="0"/>
                          </a:rPr>
                          <m:t>𝑙</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p>
                  </m:oMath>
                </a14:m>
                <a:endParaRPr lang="en-US" altLang="zh-CN" dirty="0"/>
              </a:p>
              <a:p>
                <a:pPr lvl="2"/>
                <a:r>
                  <a:rPr lang="en-US" altLang="zh-CN" dirty="0"/>
                  <a:t>Choose a random bit </a:t>
                </a:r>
                <a14:m>
                  <m:oMath xmlns:m="http://schemas.openxmlformats.org/officeDocument/2006/math">
                    <m:r>
                      <a:rPr lang="en-US" altLang="zh-CN" i="1" dirty="0">
                        <a:latin typeface="Cambria Math" panose="02040503050406030204" pitchFamily="18" charset="0"/>
                      </a:rPr>
                      <m:t>𝑏</m:t>
                    </m:r>
                    <m:r>
                      <a:rPr lang="en-US" altLang="zh-CN" i="1" dirty="0">
                        <a:latin typeface="Cambria Math" panose="02040503050406030204" pitchFamily="18" charset="0"/>
                      </a:rPr>
                      <m:t>∈{0, 1}</m:t>
                    </m:r>
                  </m:oMath>
                </a14:m>
                <a:r>
                  <a:rPr lang="en-US" altLang="zh-CN" dirty="0"/>
                  <a:t>, set </a:t>
                </a:r>
                <a14:m>
                  <m:oMath xmlns:m="http://schemas.openxmlformats.org/officeDocument/2006/math">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𝑏</m:t>
                        </m:r>
                      </m:sub>
                    </m:sSub>
                  </m:oMath>
                </a14:m>
                <a:r>
                  <a:rPr lang="en-US" altLang="zh-CN" dirty="0"/>
                  <a:t> </a:t>
                </a:r>
              </a:p>
              <a:p>
                <a:pPr lvl="2"/>
                <a:r>
                  <a:rPr lang="en-US" altLang="zh-CN" dirty="0"/>
                  <a:t>Give </a:t>
                </a:r>
                <a14:m>
                  <m:oMath xmlns:m="http://schemas.openxmlformats.org/officeDocument/2006/math">
                    <m:r>
                      <a:rPr lang="en-US" altLang="zh-CN" i="1" dirty="0" smtClean="0">
                        <a:latin typeface="Cambria Math" panose="02040503050406030204" pitchFamily="18" charset="0"/>
                      </a:rPr>
                      <m:t>𝑐</m:t>
                    </m:r>
                  </m:oMath>
                </a14:m>
                <a:r>
                  <a:rPr lang="en-US" altLang="zh-CN" dirty="0"/>
                  <a:t> to </a:t>
                </a:r>
                <a14:m>
                  <m:oMath xmlns:m="http://schemas.openxmlformats.org/officeDocument/2006/math">
                    <m:r>
                      <a:rPr lang="en-US" altLang="zh-CN" i="1" dirty="0" smtClean="0">
                        <a:latin typeface="Cambria Math" panose="02040503050406030204" pitchFamily="18" charset="0"/>
                      </a:rPr>
                      <m:t>𝐴</m:t>
                    </m:r>
                  </m:oMath>
                </a14:m>
                <a:r>
                  <a:rPr lang="en-US" altLang="zh-CN" dirty="0"/>
                  <a:t> and obtain output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 </m:t>
                    </m:r>
                  </m:oMath>
                </a14:m>
                <a:r>
                  <a:rPr lang="en-US" altLang="zh-CN" dirty="0"/>
                  <a:t>output 1 if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oMath>
                </a14:m>
                <a:r>
                  <a:rPr lang="en-US" altLang="zh-CN" dirty="0"/>
                  <a:t>, and output 0 otherwise.</a:t>
                </a:r>
                <a:endParaRPr lang="en-US" altLang="zh-CN" dirty="0">
                  <a:solidFill>
                    <a:schemeClr val="tx1">
                      <a:lumMod val="75000"/>
                      <a:lumOff val="25000"/>
                    </a:schemeClr>
                  </a:solidFill>
                </a:endParaRPr>
              </a:p>
              <a:p>
                <a:pPr lvl="1"/>
                <a:r>
                  <a:rPr lang="en-US" altLang="zh-CN" dirty="0"/>
                  <a:t>Analyzing the behavior of </a:t>
                </a:r>
                <a14:m>
                  <m:oMath xmlns:m="http://schemas.openxmlformats.org/officeDocument/2006/math">
                    <m:r>
                      <a:rPr lang="en-US" altLang="zh-CN" i="1" dirty="0" smtClean="0">
                        <a:latin typeface="Cambria Math" panose="02040503050406030204" pitchFamily="18" charset="0"/>
                      </a:rPr>
                      <m:t>𝐷</m:t>
                    </m:r>
                  </m:oMath>
                </a14:m>
                <a:endParaRPr lang="en-US" altLang="zh-CN" dirty="0">
                  <a:solidFill>
                    <a:schemeClr val="tx1">
                      <a:lumMod val="75000"/>
                      <a:lumOff val="25000"/>
                    </a:schemeClr>
                  </a:solidFill>
                </a:endParaRPr>
              </a:p>
              <a:p>
                <a:pPr lvl="1"/>
                <a:r>
                  <a:rPr lang="en-US" altLang="zh-CN" dirty="0">
                    <a:solidFill>
                      <a:srgbClr val="FF0000"/>
                    </a:solidFill>
                  </a:rPr>
                  <a:t>Case 1: </a:t>
                </a:r>
                <a:r>
                  <a:rPr lang="en-US" altLang="zh-CN" dirty="0"/>
                  <a:t>if </a:t>
                </a:r>
                <a14:m>
                  <m:oMath xmlns:m="http://schemas.openxmlformats.org/officeDocument/2006/math">
                    <m:r>
                      <a:rPr lang="en-US" altLang="zh-CN" i="1" dirty="0" smtClean="0">
                        <a:latin typeface="Cambria Math" panose="02040503050406030204" pitchFamily="18" charset="0"/>
                      </a:rPr>
                      <m:t>𝑤</m:t>
                    </m:r>
                  </m:oMath>
                </a14:m>
                <a:r>
                  <a:rPr lang="en-US" altLang="zh-CN" dirty="0"/>
                  <a:t> is a true random string, then </a:t>
                </a:r>
                <a14:m>
                  <m:oMath xmlns:m="http://schemas.openxmlformats.org/officeDocument/2006/math">
                    <m:r>
                      <a:rPr lang="en-US" altLang="zh-CN" i="1" dirty="0" smtClean="0">
                        <a:latin typeface="Cambria Math" panose="02040503050406030204" pitchFamily="18" charset="0"/>
                      </a:rPr>
                      <m:t>𝑐</m:t>
                    </m:r>
                  </m:oMath>
                </a14:m>
                <a:r>
                  <a:rPr lang="en-US" altLang="zh-CN" dirty="0"/>
                  <a:t> is also a true random string. It means that </a:t>
                </a:r>
                <a14:m>
                  <m:oMath xmlns:m="http://schemas.openxmlformats.org/officeDocument/2006/math">
                    <m:r>
                      <a:rPr lang="en-US" altLang="zh-CN" i="1" dirty="0" smtClean="0">
                        <a:latin typeface="Cambria Math" panose="02040503050406030204" pitchFamily="18" charset="0"/>
                      </a:rPr>
                      <m:t>𝑐</m:t>
                    </m:r>
                  </m:oMath>
                </a14:m>
                <a:r>
                  <a:rPr lang="en-US" altLang="zh-CN" dirty="0"/>
                  <a:t> is independent of </a:t>
                </a:r>
                <a14:m>
                  <m:oMath xmlns:m="http://schemas.openxmlformats.org/officeDocument/2006/math">
                    <m:r>
                      <a:rPr lang="en-US" altLang="zh-CN" i="1" dirty="0" smtClean="0">
                        <a:latin typeface="Cambria Math" panose="02040503050406030204" pitchFamily="18" charset="0"/>
                      </a:rPr>
                      <m:t>𝑏</m:t>
                    </m:r>
                  </m:oMath>
                </a14:m>
                <a:r>
                  <a:rPr lang="en-US" altLang="zh-CN" dirty="0"/>
                  <a:t>, </a:t>
                </a:r>
                <a14:m>
                  <m:oMath xmlns:m="http://schemas.openxmlformats.org/officeDocument/2006/math">
                    <m:r>
                      <a:rPr lang="en-US" altLang="zh-CN" i="1" dirty="0" smtClean="0">
                        <a:latin typeface="Cambria Math" panose="02040503050406030204" pitchFamily="18" charset="0"/>
                      </a:rPr>
                      <m:t>𝑐</m:t>
                    </m:r>
                  </m:oMath>
                </a14:m>
                <a:r>
                  <a:rPr lang="en-US" altLang="zh-CN" dirty="0"/>
                  <a:t> reveals no information about </a:t>
                </a:r>
                <a14:m>
                  <m:oMath xmlns:m="http://schemas.openxmlformats.org/officeDocument/2006/math">
                    <m:r>
                      <a:rPr lang="en-US" altLang="zh-CN" i="1" dirty="0" smtClean="0">
                        <a:latin typeface="Cambria Math" panose="02040503050406030204" pitchFamily="18" charset="0"/>
                      </a:rPr>
                      <m:t>𝑏</m:t>
                    </m:r>
                  </m:oMath>
                </a14:m>
                <a:r>
                  <a:rPr lang="en-US" altLang="zh-CN" dirty="0"/>
                  <a:t>. The adversary A’s advantage in this attack game is </a:t>
                </a:r>
                <a14:m>
                  <m:oMath xmlns:m="http://schemas.openxmlformats.org/officeDocument/2006/math">
                    <m:r>
                      <a:rPr lang="en-US" altLang="zh-CN" b="0" i="1" smtClean="0">
                        <a:latin typeface="Cambria Math" panose="02040503050406030204" pitchFamily="18" charset="0"/>
                      </a:rPr>
                      <m:t>0</m:t>
                    </m:r>
                  </m:oMath>
                </a14:m>
                <a:r>
                  <a:rPr lang="en-US" altLang="zh-CN" dirty="0"/>
                  <a:t>. We can get</a:t>
                </a:r>
              </a:p>
              <a:p>
                <a:pPr marL="201168" lvl="1" indent="0">
                  <a:buNone/>
                </a:pPr>
                <a14:m>
                  <m:oMathPara xmlns:m="http://schemas.openxmlformats.org/officeDocument/2006/math">
                    <m:oMathParaPr>
                      <m:jc m:val="center"/>
                    </m:oMathParaPr>
                    <m:oMath xmlns:m="http://schemas.openxmlformats.org/officeDocument/2006/math">
                      <m:func>
                        <m:funcPr>
                          <m:ctrlPr>
                            <a:rPr lang="en-US" altLang="zh-CN" i="1" dirty="0" smtClean="0">
                              <a:solidFill>
                                <a:schemeClr val="tx1">
                                  <a:lumMod val="75000"/>
                                  <a:lumOff val="25000"/>
                                </a:schemeClr>
                              </a:solidFill>
                              <a:latin typeface="Cambria Math" panose="02040503050406030204" pitchFamily="18" charset="0"/>
                            </a:rPr>
                          </m:ctrlPr>
                        </m:funcPr>
                        <m:fName>
                          <m:r>
                            <m:rPr>
                              <m:sty m:val="p"/>
                            </m:rPr>
                            <a:rPr lang="en-US" altLang="zh-CN" i="0" dirty="0" smtClean="0">
                              <a:solidFill>
                                <a:schemeClr val="tx1">
                                  <a:lumMod val="75000"/>
                                  <a:lumOff val="25000"/>
                                </a:schemeClr>
                              </a:solidFill>
                              <a:latin typeface="Cambria Math" panose="02040503050406030204" pitchFamily="18" charset="0"/>
                            </a:rPr>
                            <m:t>Pr</m:t>
                          </m:r>
                        </m:fName>
                        <m:e>
                          <m:d>
                            <m:dPr>
                              <m:begChr m:val="["/>
                              <m:endChr m:val="]"/>
                              <m:ctrlPr>
                                <a:rPr lang="en-US" altLang="zh-CN" i="1" dirty="0" smtClean="0">
                                  <a:solidFill>
                                    <a:schemeClr val="tx1">
                                      <a:lumMod val="75000"/>
                                      <a:lumOff val="25000"/>
                                    </a:schemeClr>
                                  </a:solidFill>
                                  <a:latin typeface="Cambria Math" panose="02040503050406030204" pitchFamily="18" charset="0"/>
                                </a:rPr>
                              </m:ctrlPr>
                            </m:dPr>
                            <m:e>
                              <m:r>
                                <a:rPr lang="en-US" altLang="zh-CN" i="1" dirty="0" smtClean="0">
                                  <a:solidFill>
                                    <a:schemeClr val="tx1">
                                      <a:lumMod val="75000"/>
                                      <a:lumOff val="25000"/>
                                    </a:schemeClr>
                                  </a:solidFill>
                                  <a:latin typeface="Cambria Math" panose="02040503050406030204" pitchFamily="18" charset="0"/>
                                </a:rPr>
                                <m:t>𝐷</m:t>
                              </m:r>
                              <m:d>
                                <m:dPr>
                                  <m:ctrlPr>
                                    <a:rPr lang="en-US" altLang="zh-CN" i="1" dirty="0" smtClean="0">
                                      <a:solidFill>
                                        <a:schemeClr val="tx1">
                                          <a:lumMod val="75000"/>
                                          <a:lumOff val="25000"/>
                                        </a:schemeClr>
                                      </a:solidFill>
                                      <a:latin typeface="Cambria Math" panose="02040503050406030204" pitchFamily="18" charset="0"/>
                                    </a:rPr>
                                  </m:ctrlPr>
                                </m:dPr>
                                <m:e>
                                  <m:r>
                                    <a:rPr lang="en-US" altLang="zh-CN" i="1" dirty="0" smtClean="0">
                                      <a:solidFill>
                                        <a:schemeClr val="tx1">
                                          <a:lumMod val="75000"/>
                                          <a:lumOff val="25000"/>
                                        </a:schemeClr>
                                      </a:solidFill>
                                      <a:latin typeface="Cambria Math" panose="02040503050406030204" pitchFamily="18" charset="0"/>
                                    </a:rPr>
                                    <m:t>𝑤</m:t>
                                  </m:r>
                                </m:e>
                              </m:d>
                              <m:r>
                                <a:rPr lang="en-US" altLang="zh-CN" i="1" dirty="0" smtClean="0">
                                  <a:solidFill>
                                    <a:schemeClr val="tx1">
                                      <a:lumMod val="75000"/>
                                      <a:lumOff val="25000"/>
                                    </a:schemeClr>
                                  </a:solidFill>
                                  <a:latin typeface="Cambria Math" panose="02040503050406030204" pitchFamily="18" charset="0"/>
                                </a:rPr>
                                <m:t>=1</m:t>
                              </m:r>
                            </m:e>
                          </m:d>
                        </m:e>
                      </m:func>
                      <m:r>
                        <a:rPr lang="en-US" altLang="zh-CN" b="0" i="1" dirty="0" smtClean="0">
                          <a:solidFill>
                            <a:schemeClr val="tx1">
                              <a:lumMod val="75000"/>
                              <a:lumOff val="25000"/>
                            </a:schemeClr>
                          </a:solidFill>
                          <a:latin typeface="Cambria Math" panose="02040503050406030204" pitchFamily="18" charset="0"/>
                        </a:rPr>
                        <m:t>=</m:t>
                      </m:r>
                      <m:func>
                        <m:funcPr>
                          <m:ctrlPr>
                            <a:rPr lang="en-US" altLang="zh-CN" b="0" i="1" dirty="0" smtClean="0">
                              <a:solidFill>
                                <a:schemeClr val="tx1">
                                  <a:lumMod val="75000"/>
                                  <a:lumOff val="25000"/>
                                </a:schemeClr>
                              </a:solidFill>
                              <a:latin typeface="Cambria Math" panose="02040503050406030204" pitchFamily="18" charset="0"/>
                            </a:rPr>
                          </m:ctrlPr>
                        </m:funcPr>
                        <m:fName>
                          <m:r>
                            <m:rPr>
                              <m:sty m:val="p"/>
                            </m:rPr>
                            <a:rPr lang="en-US" altLang="zh-CN" b="0" i="0" dirty="0" smtClean="0">
                              <a:solidFill>
                                <a:schemeClr val="tx1">
                                  <a:lumMod val="75000"/>
                                  <a:lumOff val="25000"/>
                                </a:schemeClr>
                              </a:solidFill>
                              <a:latin typeface="Cambria Math" panose="02040503050406030204" pitchFamily="18" charset="0"/>
                            </a:rPr>
                            <m:t>Pr</m:t>
                          </m:r>
                        </m:fName>
                        <m:e>
                          <m:d>
                            <m:dPr>
                              <m:begChr m:val="["/>
                              <m:endChr m:val="]"/>
                              <m:ctrlPr>
                                <a:rPr lang="en-US" altLang="zh-CN" b="0" i="1" dirty="0" smtClean="0">
                                  <a:solidFill>
                                    <a:schemeClr val="tx1">
                                      <a:lumMod val="75000"/>
                                      <a:lumOff val="25000"/>
                                    </a:schemeClr>
                                  </a:solidFill>
                                  <a:latin typeface="Cambria Math" panose="02040503050406030204" pitchFamily="18" charset="0"/>
                                </a:rPr>
                              </m:ctrlPr>
                            </m:dPr>
                            <m:e>
                              <m:sSup>
                                <m:sSupPr>
                                  <m:ctrlPr>
                                    <a:rPr lang="en-US" altLang="zh-CN" b="0" i="1" dirty="0" smtClean="0">
                                      <a:solidFill>
                                        <a:schemeClr val="tx1">
                                          <a:lumMod val="75000"/>
                                          <a:lumOff val="25000"/>
                                        </a:schemeClr>
                                      </a:solidFill>
                                      <a:latin typeface="Cambria Math" panose="02040503050406030204" pitchFamily="18" charset="0"/>
                                    </a:rPr>
                                  </m:ctrlPr>
                                </m:sSupPr>
                                <m:e>
                                  <m:r>
                                    <a:rPr lang="en-US" altLang="zh-CN" b="0" i="1" dirty="0" smtClean="0">
                                      <a:solidFill>
                                        <a:schemeClr val="tx1">
                                          <a:lumMod val="75000"/>
                                          <a:lumOff val="25000"/>
                                        </a:schemeClr>
                                      </a:solidFill>
                                      <a:latin typeface="Cambria Math" panose="02040503050406030204" pitchFamily="18" charset="0"/>
                                    </a:rPr>
                                    <m:t>𝑏</m:t>
                                  </m:r>
                                </m:e>
                                <m:sup>
                                  <m:r>
                                    <a:rPr lang="en-US" altLang="zh-CN" b="0" i="1" dirty="0" smtClean="0">
                                      <a:solidFill>
                                        <a:schemeClr val="tx1">
                                          <a:lumMod val="75000"/>
                                          <a:lumOff val="25000"/>
                                        </a:schemeClr>
                                      </a:solidFill>
                                      <a:latin typeface="Cambria Math" panose="02040503050406030204" pitchFamily="18" charset="0"/>
                                    </a:rPr>
                                    <m:t>′</m:t>
                                  </m:r>
                                </m:sup>
                              </m:sSup>
                              <m:r>
                                <a:rPr lang="en-US" altLang="zh-CN" b="0" i="1" dirty="0" smtClean="0">
                                  <a:solidFill>
                                    <a:schemeClr val="tx1">
                                      <a:lumMod val="75000"/>
                                      <a:lumOff val="25000"/>
                                    </a:schemeClr>
                                  </a:solidFill>
                                  <a:latin typeface="Cambria Math" panose="02040503050406030204" pitchFamily="18" charset="0"/>
                                </a:rPr>
                                <m:t>=</m:t>
                              </m:r>
                              <m:r>
                                <a:rPr lang="en-US" altLang="zh-CN" b="0" i="1" dirty="0" smtClean="0">
                                  <a:solidFill>
                                    <a:schemeClr val="tx1">
                                      <a:lumMod val="75000"/>
                                      <a:lumOff val="25000"/>
                                    </a:schemeClr>
                                  </a:solidFill>
                                  <a:latin typeface="Cambria Math" panose="02040503050406030204" pitchFamily="18" charset="0"/>
                                </a:rPr>
                                <m:t>𝑏</m:t>
                              </m:r>
                            </m:e>
                          </m:d>
                        </m:e>
                      </m:func>
                      <m:r>
                        <a:rPr lang="en-US" altLang="zh-CN" b="0" i="1" dirty="0" smtClean="0">
                          <a:solidFill>
                            <a:schemeClr val="tx1">
                              <a:lumMod val="75000"/>
                              <a:lumOff val="25000"/>
                            </a:schemeClr>
                          </a:solidFill>
                          <a:latin typeface="Cambria Math" panose="02040503050406030204" pitchFamily="18" charset="0"/>
                        </a:rPr>
                        <m:t>=</m:t>
                      </m:r>
                      <m:f>
                        <m:fPr>
                          <m:ctrlPr>
                            <a:rPr lang="en-US" altLang="zh-CN" b="0" i="1" dirty="0" smtClean="0">
                              <a:solidFill>
                                <a:schemeClr val="tx1">
                                  <a:lumMod val="75000"/>
                                  <a:lumOff val="25000"/>
                                </a:schemeClr>
                              </a:solidFill>
                              <a:latin typeface="Cambria Math" panose="02040503050406030204" pitchFamily="18" charset="0"/>
                            </a:rPr>
                          </m:ctrlPr>
                        </m:fPr>
                        <m:num>
                          <m:r>
                            <a:rPr lang="en-US" altLang="zh-CN" b="0" i="1" dirty="0" smtClean="0">
                              <a:solidFill>
                                <a:schemeClr val="tx1">
                                  <a:lumMod val="75000"/>
                                  <a:lumOff val="25000"/>
                                </a:schemeClr>
                              </a:solidFill>
                              <a:latin typeface="Cambria Math" panose="02040503050406030204" pitchFamily="18" charset="0"/>
                            </a:rPr>
                            <m:t>1</m:t>
                          </m:r>
                        </m:num>
                        <m:den>
                          <m:r>
                            <a:rPr lang="en-US" altLang="zh-CN" b="0" i="1" dirty="0" smtClean="0">
                              <a:solidFill>
                                <a:schemeClr val="tx1">
                                  <a:lumMod val="75000"/>
                                  <a:lumOff val="25000"/>
                                </a:schemeClr>
                              </a:solidFill>
                              <a:latin typeface="Cambria Math" panose="02040503050406030204" pitchFamily="18" charset="0"/>
                            </a:rPr>
                            <m:t>2</m:t>
                          </m:r>
                        </m:den>
                      </m:f>
                    </m:oMath>
                  </m:oMathPara>
                </a14:m>
                <a:endParaRPr lang="en-US" altLang="zh-CN" dirty="0">
                  <a:solidFill>
                    <a:schemeClr val="tx1">
                      <a:lumMod val="75000"/>
                      <a:lumOff val="25000"/>
                    </a:schemeClr>
                  </a:solidFill>
                </a:endParaRPr>
              </a:p>
              <a:p>
                <a:pPr lvl="1"/>
                <a:r>
                  <a:rPr lang="en-US" altLang="zh-CN" dirty="0">
                    <a:solidFill>
                      <a:srgbClr val="FF0000"/>
                    </a:solidFill>
                  </a:rPr>
                  <a:t>Case 2: </a:t>
                </a:r>
                <a:r>
                  <a:rPr lang="en-US" altLang="zh-CN" dirty="0">
                    <a:solidFill>
                      <a:schemeClr val="tx1">
                        <a:lumMod val="75000"/>
                        <a:lumOff val="25000"/>
                      </a:schemeClr>
                    </a:solidFill>
                  </a:rPr>
                  <a:t>if </a:t>
                </a:r>
                <a14:m>
                  <m:oMath xmlns:m="http://schemas.openxmlformats.org/officeDocument/2006/math">
                    <m:r>
                      <a:rPr lang="en-US" altLang="zh-CN" i="1" dirty="0" smtClean="0">
                        <a:solidFill>
                          <a:schemeClr val="tx1">
                            <a:lumMod val="75000"/>
                            <a:lumOff val="25000"/>
                          </a:schemeClr>
                        </a:solidFill>
                        <a:latin typeface="Cambria Math" panose="02040503050406030204" pitchFamily="18" charset="0"/>
                      </a:rPr>
                      <m:t>𝑤</m:t>
                    </m:r>
                  </m:oMath>
                </a14:m>
                <a:r>
                  <a:rPr lang="en-US" altLang="zh-CN" dirty="0">
                    <a:solidFill>
                      <a:schemeClr val="tx1">
                        <a:lumMod val="75000"/>
                        <a:lumOff val="25000"/>
                      </a:schemeClr>
                    </a:solidFill>
                  </a:rPr>
                  <a:t> is a </a:t>
                </a:r>
                <a:r>
                  <a:rPr lang="en-US" altLang="zh-CN" dirty="0"/>
                  <a:t>pseudorandom string , that is, </a:t>
                </a:r>
                <a14:m>
                  <m:oMath xmlns:m="http://schemas.openxmlformats.org/officeDocument/2006/math">
                    <m:r>
                      <a:rPr lang="en-US" altLang="zh-CN" i="1" dirty="0" smtClean="0">
                        <a:latin typeface="Cambria Math" panose="02040503050406030204" pitchFamily="18" charset="0"/>
                      </a:rPr>
                      <m:t>𝑤</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𝐺</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oMath>
                </a14:m>
                <a:r>
                  <a:rPr lang="en-US" altLang="zh-CN" dirty="0"/>
                  <a:t>for a true random string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0, 1</m:t>
                            </m:r>
                          </m:e>
                        </m:d>
                      </m:e>
                      <m:sup>
                        <m:r>
                          <a:rPr lang="en-US" altLang="zh-CN" b="0" i="1" smtClean="0">
                            <a:latin typeface="Cambria Math" panose="02040503050406030204" pitchFamily="18" charset="0"/>
                          </a:rPr>
                          <m:t>𝑛</m:t>
                        </m:r>
                      </m:sup>
                    </m:sSup>
                  </m:oMath>
                </a14:m>
                <a:r>
                  <a:rPr lang="en-US" altLang="zh-CN" dirty="0">
                    <a:solidFill>
                      <a:schemeClr val="tx1">
                        <a:lumMod val="75000"/>
                        <a:lumOff val="25000"/>
                      </a:schemeClr>
                    </a:solidFill>
                  </a:rPr>
                  <a:t>. Then, </a:t>
                </a:r>
                <a14:m>
                  <m:oMath xmlns:m="http://schemas.openxmlformats.org/officeDocument/2006/math">
                    <m:r>
                      <a:rPr lang="en-US" altLang="zh-CN" i="1" dirty="0" smtClean="0">
                        <a:solidFill>
                          <a:schemeClr val="tx1">
                            <a:lumMod val="75000"/>
                            <a:lumOff val="25000"/>
                          </a:schemeClr>
                        </a:solidFill>
                        <a:latin typeface="Cambria Math" panose="02040503050406030204" pitchFamily="18" charset="0"/>
                      </a:rPr>
                      <m:t>𝑐</m:t>
                    </m:r>
                  </m:oMath>
                </a14:m>
                <a:r>
                  <a:rPr lang="en-US" altLang="zh-CN" dirty="0">
                    <a:solidFill>
                      <a:schemeClr val="tx1">
                        <a:lumMod val="75000"/>
                        <a:lumOff val="25000"/>
                      </a:schemeClr>
                    </a:solidFill>
                  </a:rPr>
                  <a:t> is a valid ciphertext from construction 3.1. </a:t>
                </a:r>
                <a:r>
                  <a:rPr lang="en-US" altLang="zh-CN" dirty="0"/>
                  <a:t>The adversary A’s advantage in this attack game is </a:t>
                </a:r>
                <a14:m>
                  <m:oMath xmlns:m="http://schemas.openxmlformats.org/officeDocument/2006/math">
                    <m:r>
                      <a:rPr lang="en-US" altLang="zh-CN" b="0" i="1" smtClean="0">
                        <a:latin typeface="Cambria Math" panose="02040503050406030204" pitchFamily="18" charset="0"/>
                      </a:rPr>
                      <m:t>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We can get</a:t>
                </a:r>
              </a:p>
              <a:p>
                <a:pPr marL="201168" lvl="1" indent="0">
                  <a:buNone/>
                </a:pPr>
                <a14:m>
                  <m:oMathPara xmlns:m="http://schemas.openxmlformats.org/officeDocument/2006/math">
                    <m:oMathParaPr>
                      <m:jc m:val="center"/>
                    </m:oMathParaPr>
                    <m:oMath xmlns:m="http://schemas.openxmlformats.org/officeDocument/2006/math">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Pr</m:t>
                          </m:r>
                        </m:fName>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𝐷</m:t>
                              </m:r>
                              <m:d>
                                <m:dPr>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𝐺</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e>
                              </m:d>
                              <m:r>
                                <a:rPr lang="en-US" altLang="zh-CN" i="1" dirty="0">
                                  <a:latin typeface="Cambria Math" panose="02040503050406030204" pitchFamily="18" charset="0"/>
                                </a:rPr>
                                <m:t>=1</m:t>
                              </m:r>
                            </m:e>
                          </m:d>
                        </m:e>
                      </m:func>
                      <m:r>
                        <a:rPr lang="en-US" altLang="zh-CN" b="0"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Pr</m:t>
                          </m:r>
                        </m:fName>
                        <m:e>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𝑏</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e>
                          </m:d>
                        </m:e>
                      </m:func>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oMath>
                  </m:oMathPara>
                </a14:m>
                <a:endParaRPr lang="en-US" altLang="zh-CN" dirty="0">
                  <a:solidFill>
                    <a:schemeClr val="tx1">
                      <a:lumMod val="75000"/>
                      <a:lumOff val="25000"/>
                    </a:schemeClr>
                  </a:solidFill>
                </a:endParaRPr>
              </a:p>
            </p:txBody>
          </p:sp>
        </mc:Choice>
        <mc:Fallback xmlns="">
          <p:sp>
            <p:nvSpPr>
              <p:cNvPr id="3" name="内容占位符 2">
                <a:extLst>
                  <a:ext uri="{FF2B5EF4-FFF2-40B4-BE49-F238E27FC236}">
                    <a16:creationId xmlns:a16="http://schemas.microsoft.com/office/drawing/2014/main" id="{76D87679-7790-467E-9CB3-3BCB704BBEC7}"/>
                  </a:ext>
                </a:extLst>
              </p:cNvPr>
              <p:cNvSpPr>
                <a:spLocks noGrp="1" noRot="1" noChangeAspect="1" noMove="1" noResize="1" noEditPoints="1" noAdjustHandles="1" noChangeArrowheads="1" noChangeShapeType="1" noTextEdit="1"/>
              </p:cNvSpPr>
              <p:nvPr>
                <p:ph idx="1"/>
              </p:nvPr>
            </p:nvSpPr>
            <p:spPr>
              <a:xfrm>
                <a:off x="1097280" y="1845734"/>
                <a:ext cx="10058400" cy="5012266"/>
              </a:xfrm>
              <a:blipFill>
                <a:blip r:embed="rId2"/>
                <a:stretch>
                  <a:fillRect l="-485" t="-2190" r="-3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821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D3E78-A35A-4ED1-9504-DA7F6DD4D2F4}"/>
              </a:ext>
            </a:extLst>
          </p:cNvPr>
          <p:cNvSpPr>
            <a:spLocks noGrp="1"/>
          </p:cNvSpPr>
          <p:nvPr>
            <p:ph type="title"/>
          </p:nvPr>
        </p:nvSpPr>
        <p:spPr/>
        <p:txBody>
          <a:bodyPr/>
          <a:lstStyle/>
          <a:p>
            <a:r>
              <a:rPr lang="en-US" altLang="zh-CN" dirty="0"/>
              <a:t>3. Proofs by Reduction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0355C95-9E18-43A0-87EC-FAF5618F7B6A}"/>
                  </a:ext>
                </a:extLst>
              </p:cNvPr>
              <p:cNvSpPr>
                <a:spLocks noGrp="1"/>
              </p:cNvSpPr>
              <p:nvPr>
                <p:ph idx="1"/>
              </p:nvPr>
            </p:nvSpPr>
            <p:spPr>
              <a:xfrm>
                <a:off x="1097280" y="1845734"/>
                <a:ext cx="10132972" cy="4023360"/>
              </a:xfrm>
            </p:spPr>
            <p:txBody>
              <a:bodyPr/>
              <a:lstStyle/>
              <a:p>
                <a:pPr lvl="1"/>
                <a:r>
                  <a:rPr lang="en-US" altLang="zh-CN" dirty="0"/>
                  <a:t>Put them all, we get</a:t>
                </a:r>
              </a:p>
              <a:p>
                <a:pPr marL="201168" lvl="1"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d>
                                <m:dPr>
                                  <m:ctrlPr>
                                    <a:rPr lang="en-US" altLang="zh-CN" i="1">
                                      <a:latin typeface="Cambria Math" panose="02040503050406030204" pitchFamily="18" charset="0"/>
                                    </a:rPr>
                                  </m:ctrlPr>
                                </m:dPr>
                                <m:e>
                                  <m:r>
                                    <a:rPr lang="en-US" altLang="zh-CN" i="1">
                                      <a:latin typeface="Cambria Math" panose="02040503050406030204" pitchFamily="18" charset="0"/>
                                    </a:rPr>
                                    <m:t>𝑤</m:t>
                                  </m:r>
                                </m:e>
                              </m:d>
                              <m:r>
                                <a:rPr lang="en-US" altLang="zh-CN" i="1">
                                  <a:latin typeface="Cambria Math" panose="02040503050406030204" pitchFamily="18" charset="0"/>
                                </a:rPr>
                                <m:t>=1</m:t>
                              </m:r>
                            </m:e>
                          </m:d>
                        </m:e>
                      </m:func>
                      <m:r>
                        <a:rPr lang="en-US" altLang="zh-CN" i="1">
                          <a:latin typeface="Cambria Math" panose="02040503050406030204" pitchFamily="18" charset="0"/>
                        </a:rPr>
                        <m:t>−</m:t>
                      </m:r>
                      <m:r>
                        <m:rPr>
                          <m:sty m:val="p"/>
                        </m:rPr>
                        <a:rPr lang="en-US" altLang="zh-CN">
                          <a:latin typeface="Cambria Math" panose="02040503050406030204" pitchFamily="18" charset="0"/>
                        </a:rPr>
                        <m:t>Pr</m:t>
                      </m:r>
                      <m:r>
                        <a:rPr lang="en-US" altLang="zh-CN" i="1">
                          <a:latin typeface="Cambria Math" panose="02040503050406030204" pitchFamily="18" charset="0"/>
                        </a:rPr>
                        <m:t>⁡[</m:t>
                      </m:r>
                      <m:r>
                        <a:rPr lang="en-US" altLang="zh-CN" i="1">
                          <a:latin typeface="Cambria Math" panose="02040503050406030204" pitchFamily="18" charset="0"/>
                        </a:rPr>
                        <m:t>𝐷</m:t>
                      </m:r>
                      <m:d>
                        <m:dPr>
                          <m:ctrlPr>
                            <a:rPr lang="en-US" altLang="zh-CN" i="1">
                              <a:latin typeface="Cambria Math" panose="02040503050406030204" pitchFamily="18" charset="0"/>
                            </a:rPr>
                          </m:ctrlPr>
                        </m:dPr>
                        <m:e>
                          <m:r>
                            <a:rPr lang="en-US" altLang="zh-CN" i="1">
                              <a:latin typeface="Cambria Math" panose="02040503050406030204" pitchFamily="18" charset="0"/>
                            </a:rPr>
                            <m:t>𝐺</m:t>
                          </m:r>
                          <m:d>
                            <m:dPr>
                              <m:ctrlPr>
                                <a:rPr lang="en-US" altLang="zh-CN" i="1">
                                  <a:latin typeface="Cambria Math" panose="02040503050406030204" pitchFamily="18" charset="0"/>
                                </a:rPr>
                              </m:ctrlPr>
                            </m:dPr>
                            <m:e>
                              <m:r>
                                <a:rPr lang="en-US" altLang="zh-CN" i="1">
                                  <a:latin typeface="Cambria Math" panose="02040503050406030204" pitchFamily="18" charset="0"/>
                                </a:rPr>
                                <m:t>𝑠</m:t>
                              </m:r>
                            </m:e>
                          </m:d>
                        </m:e>
                      </m:d>
                      <m:r>
                        <a:rPr lang="en-US" altLang="zh-CN" i="1">
                          <a:latin typeface="Cambria Math" panose="02040503050406030204" pitchFamily="18" charset="0"/>
                        </a:rPr>
                        <m:t>=1]|=</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b="0" i="1" smtClean="0">
                                  <a:latin typeface="Cambria Math" panose="02040503050406030204" pitchFamily="18" charset="0"/>
                                </a:rPr>
                                <m:t>+</m:t>
                              </m:r>
                              <m:r>
                                <a:rPr lang="en-US" altLang="zh-CN" i="1">
                                  <a:latin typeface="Cambria Math" panose="02040503050406030204" pitchFamily="18" charset="0"/>
                                </a:rPr>
                                <m:t>𝜖</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e>
                          </m:d>
                        </m:e>
                      </m:d>
                      <m:r>
                        <a:rPr lang="en-US" altLang="zh-CN" i="1">
                          <a:latin typeface="Cambria Math" panose="02040503050406030204" pitchFamily="18" charset="0"/>
                        </a:rPr>
                        <m:t>=</m:t>
                      </m:r>
                      <m:r>
                        <a:rPr lang="en-US" altLang="zh-CN" i="1">
                          <a:latin typeface="Cambria Math" panose="02040503050406030204" pitchFamily="18" charset="0"/>
                        </a:rPr>
                        <m:t>𝜖</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m:oMathPara>
                </a14:m>
                <a:endParaRPr lang="en-US" altLang="zh-CN" dirty="0"/>
              </a:p>
              <a:p>
                <a:pPr lvl="1"/>
                <a:r>
                  <a:rPr lang="en-US" altLang="zh-CN" dirty="0"/>
                  <a:t>Therefore, if </a:t>
                </a:r>
                <a14:m>
                  <m:oMath xmlns:m="http://schemas.openxmlformats.org/officeDocument/2006/math">
                    <m:r>
                      <a:rPr lang="en-US" altLang="zh-CN" i="1" dirty="0" smtClean="0">
                        <a:latin typeface="Cambria Math" panose="02040503050406030204" pitchFamily="18" charset="0"/>
                      </a:rPr>
                      <m:t>𝐺</m:t>
                    </m:r>
                  </m:oMath>
                </a14:m>
                <a:r>
                  <a:rPr lang="en-US" altLang="zh-CN" dirty="0"/>
                  <a:t> is a pseudorandom generator,</a:t>
                </a:r>
                <a:r>
                  <a:rPr lang="zh-CN" altLang="en-US" dirty="0"/>
                  <a:t> </a:t>
                </a:r>
                <a:r>
                  <a:rPr lang="en-US" altLang="zh-CN" dirty="0"/>
                  <a:t>then</a:t>
                </a:r>
                <a:r>
                  <a:rPr lang="zh-CN" altLang="en-US" dirty="0"/>
                  <a:t> </a:t>
                </a:r>
                <a14:m>
                  <m:oMath xmlns:m="http://schemas.openxmlformats.org/officeDocument/2006/math">
                    <m:r>
                      <a:rPr lang="en-US" altLang="zh-CN" b="0" i="1" smtClean="0">
                        <a:latin typeface="Cambria Math" panose="02040503050406030204" pitchFamily="18" charset="0"/>
                      </a:rPr>
                      <m:t>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is negligible, and the advantage of </a:t>
                </a:r>
                <a14:m>
                  <m:oMath xmlns:m="http://schemas.openxmlformats.org/officeDocument/2006/math">
                    <m:r>
                      <a:rPr lang="en-US" altLang="zh-CN" i="1" dirty="0" smtClean="0">
                        <a:latin typeface="Cambria Math" panose="02040503050406030204" pitchFamily="18" charset="0"/>
                      </a:rPr>
                      <m:t>𝐴</m:t>
                    </m:r>
                  </m:oMath>
                </a14:m>
                <a:r>
                  <a:rPr lang="en-US" altLang="zh-CN" dirty="0"/>
                  <a:t> is negligible.</a:t>
                </a:r>
              </a:p>
            </p:txBody>
          </p:sp>
        </mc:Choice>
        <mc:Fallback xmlns="">
          <p:sp>
            <p:nvSpPr>
              <p:cNvPr id="3" name="内容占位符 2">
                <a:extLst>
                  <a:ext uri="{FF2B5EF4-FFF2-40B4-BE49-F238E27FC236}">
                    <a16:creationId xmlns:a16="http://schemas.microsoft.com/office/drawing/2014/main" id="{F0355C95-9E18-43A0-87EC-FAF5618F7B6A}"/>
                  </a:ext>
                </a:extLst>
              </p:cNvPr>
              <p:cNvSpPr>
                <a:spLocks noGrp="1" noRot="1" noChangeAspect="1" noMove="1" noResize="1" noEditPoints="1" noAdjustHandles="1" noChangeArrowheads="1" noChangeShapeType="1" noTextEdit="1"/>
              </p:cNvSpPr>
              <p:nvPr>
                <p:ph idx="1"/>
              </p:nvPr>
            </p:nvSpPr>
            <p:spPr>
              <a:xfrm>
                <a:off x="1097280" y="1845734"/>
                <a:ext cx="10132972" cy="4023360"/>
              </a:xfrm>
              <a:blipFill>
                <a:blip r:embed="rId2"/>
                <a:stretch>
                  <a:fillRect t="-1515" r="-19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087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D9CA6-3A95-4FD3-A4D3-B680AF183B50}"/>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D0F5E0FD-92F5-48C3-B3DE-74A5E483273D}"/>
              </a:ext>
            </a:extLst>
          </p:cNvPr>
          <p:cNvSpPr>
            <a:spLocks noGrp="1"/>
          </p:cNvSpPr>
          <p:nvPr>
            <p:ph idx="1"/>
          </p:nvPr>
        </p:nvSpPr>
        <p:spPr/>
        <p:txBody>
          <a:bodyPr/>
          <a:lstStyle/>
          <a:p>
            <a:pPr marL="544068" lvl="1" indent="-342900">
              <a:buAutoNum type="arabicPeriod"/>
            </a:pPr>
            <a:r>
              <a:rPr lang="en-US" altLang="zh-CN" dirty="0">
                <a:solidFill>
                  <a:schemeClr val="bg1">
                    <a:lumMod val="75000"/>
                  </a:schemeClr>
                </a:solidFill>
              </a:rPr>
              <a:t>Encryption: A Formal Definition</a:t>
            </a:r>
          </a:p>
          <a:p>
            <a:pPr marL="544068" lvl="1" indent="-342900">
              <a:buAutoNum type="arabicPeriod"/>
            </a:pPr>
            <a:r>
              <a:rPr lang="en-US" altLang="zh-CN" dirty="0">
                <a:solidFill>
                  <a:schemeClr val="bg1">
                    <a:lumMod val="75000"/>
                  </a:schemeClr>
                </a:solidFill>
              </a:rPr>
              <a:t>What Does Security Mean in Cryptography</a:t>
            </a:r>
          </a:p>
          <a:p>
            <a:pPr marL="544068" lvl="1" indent="-342900">
              <a:buAutoNum type="arabicPeriod"/>
            </a:pPr>
            <a:r>
              <a:rPr lang="en-US" altLang="zh-CN" dirty="0">
                <a:solidFill>
                  <a:schemeClr val="bg1">
                    <a:lumMod val="75000"/>
                  </a:schemeClr>
                </a:solidFill>
              </a:rPr>
              <a:t>Proofs by Reduction</a:t>
            </a:r>
          </a:p>
          <a:p>
            <a:pPr marL="544068" lvl="1" indent="-342900">
              <a:buAutoNum type="arabicPeriod"/>
            </a:pPr>
            <a:r>
              <a:rPr lang="en-US" altLang="zh-CN" dirty="0"/>
              <a:t>Stronger Security Notions</a:t>
            </a:r>
          </a:p>
          <a:p>
            <a:pPr marL="544068" lvl="1" indent="-342900">
              <a:buFont typeface="Calibri" pitchFamily="34" charset="0"/>
              <a:buAutoNum type="arabicPeriod"/>
            </a:pPr>
            <a:r>
              <a:rPr lang="en-US" altLang="zh-CN" dirty="0">
                <a:solidFill>
                  <a:schemeClr val="bg1">
                    <a:lumMod val="75000"/>
                  </a:schemeClr>
                </a:solidFill>
              </a:rPr>
              <a:t>Structuring security proofs as sequences games</a:t>
            </a:r>
          </a:p>
          <a:p>
            <a:pPr marL="544068" lvl="1" indent="-342900">
              <a:buAutoNum type="arabicPeriod"/>
            </a:pPr>
            <a:endParaRPr lang="en-US" altLang="zh-CN" dirty="0"/>
          </a:p>
        </p:txBody>
      </p:sp>
    </p:spTree>
    <p:extLst>
      <p:ext uri="{BB962C8B-B14F-4D97-AF65-F5344CB8AC3E}">
        <p14:creationId xmlns:p14="http://schemas.microsoft.com/office/powerpoint/2010/main" val="427456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5CC00-408D-4B01-A335-E7340ED993B2}"/>
              </a:ext>
            </a:extLst>
          </p:cNvPr>
          <p:cNvSpPr>
            <a:spLocks noGrp="1"/>
          </p:cNvSpPr>
          <p:nvPr>
            <p:ph type="title"/>
          </p:nvPr>
        </p:nvSpPr>
        <p:spPr/>
        <p:txBody>
          <a:bodyPr/>
          <a:lstStyle/>
          <a:p>
            <a:r>
              <a:rPr lang="en-US" altLang="zh-CN" dirty="0"/>
              <a:t>4. Stronger Security Notions</a:t>
            </a:r>
            <a:endParaRPr lang="zh-CN" altLang="en-US" dirty="0"/>
          </a:p>
        </p:txBody>
      </p:sp>
      <p:sp>
        <p:nvSpPr>
          <p:cNvPr id="3" name="内容占位符 2">
            <a:extLst>
              <a:ext uri="{FF2B5EF4-FFF2-40B4-BE49-F238E27FC236}">
                <a16:creationId xmlns:a16="http://schemas.microsoft.com/office/drawing/2014/main" id="{8CEEA50E-C22F-4BB9-AB41-586C6BA2DAC5}"/>
              </a:ext>
            </a:extLst>
          </p:cNvPr>
          <p:cNvSpPr>
            <a:spLocks noGrp="1"/>
          </p:cNvSpPr>
          <p:nvPr>
            <p:ph idx="1"/>
          </p:nvPr>
        </p:nvSpPr>
        <p:spPr>
          <a:xfrm>
            <a:off x="1097280" y="1845734"/>
            <a:ext cx="10058400" cy="3578522"/>
          </a:xfrm>
        </p:spPr>
        <p:txBody>
          <a:bodyPr>
            <a:normAutofit/>
          </a:bodyPr>
          <a:lstStyle/>
          <a:p>
            <a:pPr lvl="1"/>
            <a:r>
              <a:rPr lang="en-US" altLang="zh-CN" dirty="0"/>
              <a:t>In our discussion above, the adversary is passive and have access only to a ciphertext.</a:t>
            </a:r>
          </a:p>
          <a:p>
            <a:pPr lvl="1"/>
            <a:r>
              <a:rPr lang="en-US" altLang="zh-CN" dirty="0"/>
              <a:t>Consider an active adversary, he can choose random plaintexts to be encrypted and obtain the corresponding ciphertexts. The goal of the attack is to gain some further information which reduces the security of the encryption scheme. This attack model is called </a:t>
            </a:r>
            <a:r>
              <a:rPr lang="en-US" altLang="zh-CN" dirty="0">
                <a:solidFill>
                  <a:srgbClr val="FF0000"/>
                </a:solidFill>
              </a:rPr>
              <a:t>chosen plaintext attack(CPA)</a:t>
            </a:r>
            <a:r>
              <a:rPr lang="en-US" altLang="zh-CN" dirty="0"/>
              <a:t> model.</a:t>
            </a:r>
          </a:p>
          <a:p>
            <a:pPr lvl="1"/>
            <a:r>
              <a:rPr lang="en-US" altLang="zh-CN" dirty="0"/>
              <a:t>In the formal definition we model chosen-plaintext attacks by </a:t>
            </a:r>
            <a:r>
              <a:rPr lang="en-US" altLang="zh-CN" dirty="0">
                <a:solidFill>
                  <a:srgbClr val="FF0000"/>
                </a:solidFill>
              </a:rPr>
              <a:t>giving the adversary A access to an encryption oracle</a:t>
            </a:r>
            <a:r>
              <a:rPr lang="en-US" altLang="zh-CN" dirty="0"/>
              <a:t>, viewed as a “</a:t>
            </a:r>
            <a:r>
              <a:rPr lang="en-US" altLang="zh-CN" dirty="0">
                <a:solidFill>
                  <a:srgbClr val="FF0000"/>
                </a:solidFill>
              </a:rPr>
              <a:t>black-box</a:t>
            </a:r>
            <a:r>
              <a:rPr lang="en-US" altLang="zh-CN" dirty="0"/>
              <a:t>” that encrypts messages of A’s choice using a key k that is unknown to A.</a:t>
            </a:r>
          </a:p>
          <a:p>
            <a:pPr lvl="1"/>
            <a:endParaRPr lang="zh-CN" altLang="en-US" dirty="0"/>
          </a:p>
        </p:txBody>
      </p:sp>
    </p:spTree>
    <p:extLst>
      <p:ext uri="{BB962C8B-B14F-4D97-AF65-F5344CB8AC3E}">
        <p14:creationId xmlns:p14="http://schemas.microsoft.com/office/powerpoint/2010/main" val="121583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D9CA6-3A95-4FD3-A4D3-B680AF183B50}"/>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D0F5E0FD-92F5-48C3-B3DE-74A5E483273D}"/>
              </a:ext>
            </a:extLst>
          </p:cNvPr>
          <p:cNvSpPr>
            <a:spLocks noGrp="1"/>
          </p:cNvSpPr>
          <p:nvPr>
            <p:ph idx="1"/>
          </p:nvPr>
        </p:nvSpPr>
        <p:spPr/>
        <p:txBody>
          <a:bodyPr/>
          <a:lstStyle/>
          <a:p>
            <a:pPr marL="544068" lvl="1" indent="-342900">
              <a:buAutoNum type="arabicPeriod"/>
            </a:pPr>
            <a:r>
              <a:rPr lang="en-US" altLang="zh-CN" dirty="0"/>
              <a:t>Encryption: A Formal Definition</a:t>
            </a:r>
          </a:p>
          <a:p>
            <a:pPr marL="544068" lvl="1" indent="-342900">
              <a:buAutoNum type="arabicPeriod"/>
            </a:pPr>
            <a:r>
              <a:rPr lang="en-US" altLang="zh-CN" dirty="0"/>
              <a:t>What Does Security Mean in Cryptography</a:t>
            </a:r>
          </a:p>
          <a:p>
            <a:pPr marL="544068" lvl="1" indent="-342900">
              <a:buAutoNum type="arabicPeriod"/>
            </a:pPr>
            <a:r>
              <a:rPr lang="en-US" altLang="zh-CN" dirty="0"/>
              <a:t>Proofs by Reduction</a:t>
            </a:r>
          </a:p>
          <a:p>
            <a:pPr marL="544068" lvl="1" indent="-342900">
              <a:buAutoNum type="arabicPeriod"/>
            </a:pPr>
            <a:r>
              <a:rPr lang="en-US" altLang="zh-CN" dirty="0"/>
              <a:t>Stronger Security Notions</a:t>
            </a:r>
          </a:p>
          <a:p>
            <a:pPr marL="544068" lvl="1" indent="-342900">
              <a:buFont typeface="Calibri" pitchFamily="34" charset="0"/>
              <a:buAutoNum type="arabicPeriod"/>
            </a:pPr>
            <a:r>
              <a:rPr lang="en-US" altLang="zh-CN" dirty="0"/>
              <a:t>Structuring security proofs as sequences games</a:t>
            </a:r>
          </a:p>
          <a:p>
            <a:pPr marL="544068" lvl="1" indent="-342900">
              <a:buAutoNum type="arabicPeriod"/>
            </a:pPr>
            <a:endParaRPr lang="en-US" altLang="zh-CN" dirty="0"/>
          </a:p>
          <a:p>
            <a:pPr marL="544068" lvl="1" indent="-342900">
              <a:buAutoNum type="arabicPeriod"/>
            </a:pPr>
            <a:endParaRPr lang="en-US" altLang="zh-CN" dirty="0"/>
          </a:p>
        </p:txBody>
      </p:sp>
    </p:spTree>
    <p:extLst>
      <p:ext uri="{BB962C8B-B14F-4D97-AF65-F5344CB8AC3E}">
        <p14:creationId xmlns:p14="http://schemas.microsoft.com/office/powerpoint/2010/main" val="227414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CB054-2D2C-4136-9754-3C05E32915E2}"/>
              </a:ext>
            </a:extLst>
          </p:cNvPr>
          <p:cNvSpPr>
            <a:spLocks noGrp="1"/>
          </p:cNvSpPr>
          <p:nvPr>
            <p:ph type="title"/>
          </p:nvPr>
        </p:nvSpPr>
        <p:spPr/>
        <p:txBody>
          <a:bodyPr/>
          <a:lstStyle/>
          <a:p>
            <a:r>
              <a:rPr lang="en-US" altLang="zh-CN" dirty="0"/>
              <a:t>4. Stronger Security Notions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18CA5D-B73D-43F5-BB21-B59D33951B0A}"/>
                  </a:ext>
                </a:extLst>
              </p:cNvPr>
              <p:cNvSpPr>
                <a:spLocks noGrp="1"/>
              </p:cNvSpPr>
              <p:nvPr>
                <p:ph idx="1"/>
              </p:nvPr>
            </p:nvSpPr>
            <p:spPr/>
            <p:txBody>
              <a:bodyPr>
                <a:normAutofit fontScale="92500" lnSpcReduction="10000"/>
              </a:bodyPr>
              <a:lstStyle/>
              <a:p>
                <a:pPr lvl="1"/>
                <a:r>
                  <a:rPr lang="en-US" altLang="zh-CN" dirty="0"/>
                  <a:t>Indistinguishable Encryption in CPA model</a:t>
                </a:r>
              </a:p>
              <a:p>
                <a:pPr lvl="1"/>
                <a:r>
                  <a:rPr lang="en-US" altLang="zh-CN" dirty="0"/>
                  <a:t>Consider the following game played between an adversary and challenger:</a:t>
                </a:r>
              </a:p>
              <a:p>
                <a:pPr lvl="2"/>
                <a:r>
                  <a:rPr lang="en-US" altLang="zh-CN" dirty="0"/>
                  <a:t>1. The challenger </a:t>
                </a:r>
                <a:r>
                  <a:rPr lang="zh-CN" altLang="en-US" dirty="0"/>
                  <a:t>𝐵 </a:t>
                </a:r>
                <a:r>
                  <a:rPr lang="en-US" altLang="zh-CN" dirty="0"/>
                  <a:t>runs </a:t>
                </a:r>
                <a14:m>
                  <m:oMath xmlns:m="http://schemas.openxmlformats.org/officeDocument/2006/math">
                    <m:r>
                      <a:rPr lang="zh-CN" altLang="en-US" i="1" dirty="0">
                        <a:latin typeface="Cambria Math" panose="02040503050406030204" pitchFamily="18" charset="0"/>
                      </a:rPr>
                      <m:t>𝐺𝑒𝑛</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m:t>
                            </m:r>
                          </m:e>
                          <m:sup>
                            <m:r>
                              <a:rPr lang="zh-CN" altLang="en-US" i="1" dirty="0">
                                <a:latin typeface="Cambria Math" panose="02040503050406030204" pitchFamily="18" charset="0"/>
                              </a:rPr>
                              <m:t>𝑛</m:t>
                            </m:r>
                          </m:sup>
                        </m:sSup>
                      </m:e>
                    </m:d>
                    <m:r>
                      <a:rPr lang="en-US" altLang="zh-CN" i="1" dirty="0">
                        <a:latin typeface="Cambria Math" panose="02040503050406030204" pitchFamily="18" charset="0"/>
                      </a:rPr>
                      <m:t> </m:t>
                    </m:r>
                  </m:oMath>
                </a14:m>
                <a:r>
                  <a:rPr lang="en-US" altLang="zh-CN" dirty="0"/>
                  <a:t>and gets a key </a:t>
                </a:r>
                <a:r>
                  <a:rPr lang="zh-CN" altLang="en-US" dirty="0"/>
                  <a:t>𝑘</a:t>
                </a:r>
                <a:r>
                  <a:rPr lang="en-US" altLang="zh-CN" dirty="0"/>
                  <a:t>.</a:t>
                </a:r>
              </a:p>
              <a:p>
                <a:pPr lvl="2"/>
                <a:r>
                  <a:rPr lang="en-US" altLang="zh-CN" dirty="0"/>
                  <a:t>2. The adversary </a:t>
                </a:r>
                <a:r>
                  <a:rPr lang="zh-CN" altLang="en-US" dirty="0"/>
                  <a:t>𝐴 </a:t>
                </a:r>
                <a:r>
                  <a:rPr lang="en-US" altLang="zh-CN" dirty="0"/>
                  <a:t>is given input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m:t>
                        </m:r>
                      </m:e>
                      <m:sup>
                        <m:r>
                          <a:rPr lang="zh-CN" altLang="en-US" i="1" dirty="0">
                            <a:latin typeface="Cambria Math" panose="02040503050406030204" pitchFamily="18" charset="0"/>
                          </a:rPr>
                          <m:t>𝑛</m:t>
                        </m:r>
                      </m:sup>
                    </m:sSup>
                  </m:oMath>
                </a14:m>
                <a:r>
                  <a:rPr lang="en-US" altLang="zh-CN" dirty="0"/>
                  <a:t> and </a:t>
                </a:r>
                <a:r>
                  <a:rPr lang="en-US" altLang="zh-CN" dirty="0">
                    <a:solidFill>
                      <a:srgbClr val="FF0000"/>
                    </a:solidFill>
                  </a:rPr>
                  <a:t>oracle access to </a:t>
                </a:r>
                <a14:m>
                  <m:oMath xmlns:m="http://schemas.openxmlformats.org/officeDocument/2006/math">
                    <m:r>
                      <a:rPr lang="en-US" altLang="zh-CN" i="1" dirty="0">
                        <a:solidFill>
                          <a:srgbClr val="FF0000"/>
                        </a:solidFill>
                        <a:latin typeface="Cambria Math" panose="02040503050406030204" pitchFamily="18" charset="0"/>
                      </a:rPr>
                      <m:t>𝐸𝑛</m:t>
                    </m:r>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𝑘</m:t>
                        </m:r>
                      </m:sub>
                    </m:sSub>
                    <m:r>
                      <a:rPr lang="en-US" altLang="zh-CN" i="1" dirty="0">
                        <a:solidFill>
                          <a:srgbClr val="FF0000"/>
                        </a:solidFill>
                        <a:latin typeface="Cambria Math" panose="02040503050406030204" pitchFamily="18" charset="0"/>
                      </a:rPr>
                      <m:t>(·)</m:t>
                    </m:r>
                  </m:oMath>
                </a14:m>
                <a:r>
                  <a:rPr lang="en-US" altLang="zh-CN" dirty="0"/>
                  <a:t>, and outputs a pair of messages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𝑚</m:t>
                        </m:r>
                      </m:e>
                      <m:sub>
                        <m:r>
                          <a:rPr lang="en-US" altLang="zh-CN" i="1" dirty="0">
                            <a:latin typeface="Cambria Math" panose="02040503050406030204" pitchFamily="18" charset="0"/>
                          </a:rPr>
                          <m:t>0</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𝑚</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oMath>
                </a14:m>
                <a:r>
                  <a:rPr lang="en-US" altLang="zh-CN" dirty="0"/>
                  <a:t>with </a:t>
                </a:r>
                <a14:m>
                  <m:oMath xmlns:m="http://schemas.openxmlformats.org/officeDocument/2006/math">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𝑚</m:t>
                            </m:r>
                          </m:e>
                          <m:sub>
                            <m:r>
                              <a:rPr lang="en-US" altLang="zh-CN" i="1" dirty="0">
                                <a:latin typeface="Cambria Math" panose="02040503050406030204" pitchFamily="18" charset="0"/>
                              </a:rPr>
                              <m:t>0</m:t>
                            </m:r>
                          </m:sub>
                        </m:sSub>
                      </m:e>
                    </m:d>
                    <m:r>
                      <a:rPr lang="en-US" altLang="zh-CN" i="1" dirty="0">
                        <a:latin typeface="Cambria Math" panose="02040503050406030204" pitchFamily="18" charset="0"/>
                      </a:rPr>
                      <m:t> = </m:t>
                    </m:r>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𝑚</m:t>
                            </m:r>
                          </m:e>
                          <m:sub>
                            <m:r>
                              <a:rPr lang="en-US" altLang="zh-CN" i="1" dirty="0">
                                <a:latin typeface="Cambria Math" panose="02040503050406030204" pitchFamily="18" charset="0"/>
                              </a:rPr>
                              <m:t>1</m:t>
                            </m:r>
                          </m:sub>
                        </m:sSub>
                      </m:e>
                    </m:d>
                    <m:r>
                      <a:rPr lang="en-US" altLang="zh-CN" i="1" dirty="0">
                        <a:latin typeface="Cambria Math" panose="02040503050406030204" pitchFamily="18" charset="0"/>
                      </a:rPr>
                      <m:t>.</m:t>
                    </m:r>
                  </m:oMath>
                </a14:m>
                <a:endParaRPr lang="en-US" altLang="zh-CN" dirty="0"/>
              </a:p>
              <a:p>
                <a:pPr lvl="2"/>
                <a:r>
                  <a:rPr lang="en-US" altLang="zh-CN" dirty="0"/>
                  <a:t>3. The challenger </a:t>
                </a:r>
                <a:r>
                  <a:rPr lang="zh-CN" altLang="en-US" dirty="0"/>
                  <a:t>𝐵 </a:t>
                </a:r>
                <a:r>
                  <a:rPr lang="en-US" altLang="zh-CN" dirty="0"/>
                  <a:t>flips a random coin </a:t>
                </a:r>
                <a14:m>
                  <m:oMath xmlns:m="http://schemas.openxmlformats.org/officeDocument/2006/math">
                    <m:r>
                      <a:rPr lang="zh-CN" altLang="en-US" i="1" dirty="0">
                        <a:latin typeface="Cambria Math" panose="02040503050406030204" pitchFamily="18" charset="0"/>
                      </a:rPr>
                      <m:t>𝑏</m:t>
                    </m:r>
                    <m:r>
                      <a:rPr lang="zh-CN" altLang="en-US" i="1" dirty="0">
                        <a:latin typeface="Cambria Math" panose="02040503050406030204" pitchFamily="18" charset="0"/>
                      </a:rPr>
                      <m:t>∈ </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0,1</m:t>
                            </m:r>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 </m:t>
                    </m:r>
                  </m:oMath>
                </a14:m>
                <a:r>
                  <a:rPr lang="en-US" altLang="zh-CN" dirty="0"/>
                  <a:t>and computes ciphertext </a:t>
                </a:r>
                <a14:m>
                  <m:oMath xmlns:m="http://schemas.openxmlformats.org/officeDocument/2006/math">
                    <m:r>
                      <a:rPr lang="zh-CN" altLang="en-US" i="1" dirty="0">
                        <a:latin typeface="Cambria Math" panose="02040503050406030204" pitchFamily="18" charset="0"/>
                      </a:rPr>
                      <m:t>𝑐</m:t>
                    </m:r>
                    <m:r>
                      <a:rPr lang="zh-CN" altLang="en-US" i="1" dirty="0">
                        <a:latin typeface="Cambria Math" panose="02040503050406030204" pitchFamily="18" charset="0"/>
                      </a:rPr>
                      <m:t>←</m:t>
                    </m:r>
                    <m:r>
                      <a:rPr lang="zh-CN" altLang="en-US" i="1" dirty="0">
                        <a:latin typeface="Cambria Math" panose="02040503050406030204" pitchFamily="18" charset="0"/>
                      </a:rPr>
                      <m:t>𝐸𝑛</m:t>
                    </m:r>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𝑐</m:t>
                        </m:r>
                      </m:e>
                      <m:sub>
                        <m:r>
                          <a:rPr lang="zh-CN" altLang="en-US" i="1" dirty="0">
                            <a:latin typeface="Cambria Math" panose="02040503050406030204" pitchFamily="18" charset="0"/>
                          </a:rPr>
                          <m:t>𝑘</m:t>
                        </m:r>
                      </m:sub>
                    </m:sSub>
                    <m:r>
                      <a:rPr lang="zh-CN" altLang="en-US" i="1" dirty="0">
                        <a:latin typeface="Cambria Math" panose="02040503050406030204" pitchFamily="18" charset="0"/>
                      </a:rPr>
                      <m:t> </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𝑚</m:t>
                        </m:r>
                      </m:e>
                      <m:sub>
                        <m:r>
                          <a:rPr lang="zh-CN" altLang="en-US" i="1" dirty="0">
                            <a:latin typeface="Cambria Math" panose="02040503050406030204" pitchFamily="18" charset="0"/>
                          </a:rPr>
                          <m:t>𝑏</m:t>
                        </m:r>
                      </m:sub>
                    </m:sSub>
                    <m:r>
                      <a:rPr lang="en-US" altLang="zh-CN" i="1" dirty="0">
                        <a:latin typeface="Cambria Math" panose="02040503050406030204" pitchFamily="18" charset="0"/>
                      </a:rPr>
                      <m:t>)</m:t>
                    </m:r>
                  </m:oMath>
                </a14:m>
                <a:r>
                  <a:rPr lang="en-US" altLang="zh-CN" dirty="0"/>
                  <a:t> , gives the ciphertext to </a:t>
                </a:r>
                <a:r>
                  <a:rPr lang="zh-CN" altLang="en-US" dirty="0"/>
                  <a:t>𝐴</a:t>
                </a:r>
                <a:r>
                  <a:rPr lang="en-US" altLang="zh-CN" dirty="0"/>
                  <a:t>. We refer to </a:t>
                </a:r>
                <a:r>
                  <a:rPr lang="zh-CN" altLang="en-US" dirty="0"/>
                  <a:t>𝑐 </a:t>
                </a:r>
                <a:r>
                  <a:rPr lang="en-US" altLang="zh-CN" dirty="0"/>
                  <a:t>as the </a:t>
                </a:r>
                <a:r>
                  <a:rPr lang="en-US" altLang="zh-CN" dirty="0">
                    <a:solidFill>
                      <a:srgbClr val="C00000"/>
                    </a:solidFill>
                  </a:rPr>
                  <a:t>challenge ciphertext</a:t>
                </a:r>
                <a:r>
                  <a:rPr lang="en-US" altLang="zh-CN" dirty="0"/>
                  <a:t>.</a:t>
                </a:r>
              </a:p>
              <a:p>
                <a:pPr lvl="2"/>
                <a:r>
                  <a:rPr lang="en-US" altLang="zh-CN" dirty="0"/>
                  <a:t>4. The adversary </a:t>
                </a:r>
                <a:r>
                  <a:rPr lang="zh-CN" altLang="en-US" dirty="0"/>
                  <a:t>𝐴 </a:t>
                </a:r>
                <a:r>
                  <a:rPr lang="en-US" altLang="zh-CN" dirty="0"/>
                  <a:t>continues to have </a:t>
                </a:r>
                <a:r>
                  <a:rPr lang="en-US" altLang="zh-CN" dirty="0">
                    <a:solidFill>
                      <a:srgbClr val="FF0000"/>
                    </a:solidFill>
                  </a:rPr>
                  <a:t>oracle access to </a:t>
                </a:r>
                <a14:m>
                  <m:oMath xmlns:m="http://schemas.openxmlformats.org/officeDocument/2006/math">
                    <m:r>
                      <a:rPr lang="en-US" altLang="zh-CN" i="1" dirty="0">
                        <a:solidFill>
                          <a:srgbClr val="FF0000"/>
                        </a:solidFill>
                        <a:latin typeface="Cambria Math" panose="02040503050406030204" pitchFamily="18" charset="0"/>
                      </a:rPr>
                      <m:t>𝐸𝑛</m:t>
                    </m:r>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𝑘</m:t>
                        </m:r>
                      </m:sub>
                    </m:sSub>
                    <m:d>
                      <m:dPr>
                        <m:ctrlPr>
                          <a:rPr lang="en-US" altLang="zh-CN" i="1" dirty="0">
                            <a:solidFill>
                              <a:srgbClr val="FF0000"/>
                            </a:solidFill>
                            <a:latin typeface="Cambria Math" panose="02040503050406030204" pitchFamily="18" charset="0"/>
                          </a:rPr>
                        </m:ctrlPr>
                      </m:dPr>
                      <m:e>
                        <m:r>
                          <a:rPr lang="en-US" altLang="zh-CN" i="1" dirty="0">
                            <a:solidFill>
                              <a:srgbClr val="FF0000"/>
                            </a:solidFill>
                            <a:latin typeface="Cambria Math" panose="02040503050406030204" pitchFamily="18" charset="0"/>
                          </a:rPr>
                          <m:t>·</m:t>
                        </m:r>
                      </m:e>
                    </m:d>
                    <m:r>
                      <a:rPr lang="en-US" altLang="zh-CN" i="1" dirty="0">
                        <a:latin typeface="Cambria Math" panose="02040503050406030204" pitchFamily="18" charset="0"/>
                      </a:rPr>
                      <m:t>,</m:t>
                    </m:r>
                  </m:oMath>
                </a14:m>
                <a:r>
                  <a:rPr lang="en-US" altLang="zh-CN" dirty="0"/>
                  <a:t> and outputs a guess </a:t>
                </a:r>
                <a14:m>
                  <m:oMath xmlns:m="http://schemas.openxmlformats.org/officeDocument/2006/math">
                    <m:sSup>
                      <m:sSupPr>
                        <m:ctrlPr>
                          <a:rPr lang="en-US" altLang="zh-CN" i="1" dirty="0">
                            <a:latin typeface="Cambria Math" panose="02040503050406030204" pitchFamily="18" charset="0"/>
                          </a:rPr>
                        </m:ctrlPr>
                      </m:sSupPr>
                      <m:e>
                        <m:r>
                          <a:rPr lang="zh-CN" altLang="en-US" i="1" dirty="0">
                            <a:latin typeface="Cambria Math" panose="02040503050406030204" pitchFamily="18" charset="0"/>
                          </a:rPr>
                          <m:t>𝑏</m:t>
                        </m:r>
                      </m:e>
                      <m:sup>
                        <m:r>
                          <a:rPr lang="en-US" altLang="zh-CN" i="1" dirty="0">
                            <a:latin typeface="Cambria Math" panose="02040503050406030204" pitchFamily="18" charset="0"/>
                          </a:rPr>
                          <m:t>′</m:t>
                        </m:r>
                      </m:sup>
                    </m:sSup>
                    <m:r>
                      <a:rPr lang="en-US" altLang="zh-CN" i="1" dirty="0">
                        <a:latin typeface="Cambria Math" panose="02040503050406030204" pitchFamily="18" charset="0"/>
                      </a:rPr>
                      <m:t> </m:t>
                    </m:r>
                  </m:oMath>
                </a14:m>
                <a:r>
                  <a:rPr lang="en-US" altLang="zh-CN" dirty="0"/>
                  <a:t>of </a:t>
                </a:r>
                <a:r>
                  <a:rPr lang="zh-CN" altLang="en-US" dirty="0"/>
                  <a:t>𝑏</a:t>
                </a:r>
                <a:r>
                  <a:rPr lang="en-US" altLang="zh-CN" dirty="0"/>
                  <a:t>.</a:t>
                </a:r>
              </a:p>
              <a:p>
                <a:pPr lvl="1"/>
                <a:r>
                  <a:rPr lang="en-US" altLang="zh-CN" dirty="0"/>
                  <a:t>The advantage of an adversary A in this game is defined as </a:t>
                </a:r>
                <a14:m>
                  <m:oMath xmlns:m="http://schemas.openxmlformats.org/officeDocument/2006/math">
                    <m:d>
                      <m:dPr>
                        <m:begChr m:val="|"/>
                        <m:endChr m:val="|"/>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err="1">
                                <a:latin typeface="Cambria Math" panose="02040503050406030204" pitchFamily="18" charset="0"/>
                              </a:rPr>
                              <m:t>Pr</m:t>
                            </m:r>
                          </m:fName>
                          <m:e>
                            <m:d>
                              <m:dPr>
                                <m:begChr m:val="["/>
                                <m:endChr m:val="]"/>
                                <m:ctrlPr>
                                  <a:rPr lang="en-US" altLang="zh-CN" i="1" dirty="0">
                                    <a:latin typeface="Cambria Math" panose="02040503050406030204" pitchFamily="18" charset="0"/>
                                  </a:rPr>
                                </m:ctrlPr>
                              </m:dPr>
                              <m:e>
                                <m:r>
                                  <a:rPr lang="zh-CN" altLang="en-US" i="1" dirty="0">
                                    <a:latin typeface="Cambria Math" panose="02040503050406030204" pitchFamily="18" charset="0"/>
                                  </a:rPr>
                                  <m:t>𝑏</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zh-CN" altLang="en-US" i="1" dirty="0">
                                        <a:latin typeface="Cambria Math" panose="02040503050406030204" pitchFamily="18" charset="0"/>
                                      </a:rPr>
                                      <m:t>𝑏</m:t>
                                    </m:r>
                                  </m:e>
                                  <m:sup>
                                    <m:r>
                                      <a:rPr lang="en-US" altLang="zh-CN" i="1" dirty="0">
                                        <a:latin typeface="Cambria Math" panose="02040503050406030204" pitchFamily="18" charset="0"/>
                                      </a:rPr>
                                      <m:t>′</m:t>
                                    </m:r>
                                  </m:sup>
                                </m:sSup>
                              </m:e>
                            </m:d>
                          </m:e>
                        </m:func>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2</m:t>
                            </m:r>
                          </m:den>
                        </m:f>
                      </m:e>
                    </m:d>
                  </m:oMath>
                </a14:m>
                <a:r>
                  <a:rPr lang="en-US" altLang="zh-CN" dirty="0"/>
                  <a:t>. An encryption scheme is </a:t>
                </a:r>
                <a:r>
                  <a:rPr lang="en-US" altLang="zh-CN" dirty="0">
                    <a:solidFill>
                      <a:srgbClr val="FF0000"/>
                    </a:solidFill>
                  </a:rPr>
                  <a:t>CPA-Secure</a:t>
                </a:r>
                <a:r>
                  <a:rPr lang="en-US" altLang="zh-CN" dirty="0"/>
                  <a:t> if all PPT adversaries have at most a negligible advantage in the above game. </a:t>
                </a:r>
              </a:p>
              <a:p>
                <a:endParaRPr lang="zh-CN" altLang="en-US" dirty="0"/>
              </a:p>
            </p:txBody>
          </p:sp>
        </mc:Choice>
        <mc:Fallback xmlns="">
          <p:sp>
            <p:nvSpPr>
              <p:cNvPr id="3" name="内容占位符 2">
                <a:extLst>
                  <a:ext uri="{FF2B5EF4-FFF2-40B4-BE49-F238E27FC236}">
                    <a16:creationId xmlns:a16="http://schemas.microsoft.com/office/drawing/2014/main" id="{4D18CA5D-B73D-43F5-BB21-B59D33951B0A}"/>
                  </a:ext>
                </a:extLst>
              </p:cNvPr>
              <p:cNvSpPr>
                <a:spLocks noGrp="1" noRot="1" noChangeAspect="1" noMove="1" noResize="1" noEditPoints="1" noAdjustHandles="1" noChangeArrowheads="1" noChangeShapeType="1" noTextEdit="1"/>
              </p:cNvSpPr>
              <p:nvPr>
                <p:ph idx="1"/>
              </p:nvPr>
            </p:nvSpPr>
            <p:spPr>
              <a:blipFill>
                <a:blip r:embed="rId2"/>
                <a:stretch>
                  <a:fillRect t="-2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5117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0B88B-86D7-448E-91A2-35F785281BCF}"/>
              </a:ext>
            </a:extLst>
          </p:cNvPr>
          <p:cNvSpPr>
            <a:spLocks noGrp="1"/>
          </p:cNvSpPr>
          <p:nvPr>
            <p:ph type="title"/>
          </p:nvPr>
        </p:nvSpPr>
        <p:spPr/>
        <p:txBody>
          <a:bodyPr/>
          <a:lstStyle/>
          <a:p>
            <a:r>
              <a:rPr lang="en-US" altLang="zh-CN" dirty="0"/>
              <a:t>4. Stronger Security Notions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F7ECFB-C31F-4E6B-9CC1-7D4C8D19D2FB}"/>
                  </a:ext>
                </a:extLst>
              </p:cNvPr>
              <p:cNvSpPr>
                <a:spLocks noGrp="1"/>
              </p:cNvSpPr>
              <p:nvPr>
                <p:ph idx="1"/>
              </p:nvPr>
            </p:nvSpPr>
            <p:spPr/>
            <p:txBody>
              <a:bodyPr>
                <a:normAutofit fontScale="85000" lnSpcReduction="20000"/>
              </a:bodyPr>
              <a:lstStyle/>
              <a:p>
                <a:pPr lvl="1"/>
                <a:r>
                  <a:rPr lang="en-US" altLang="zh-CN" dirty="0"/>
                  <a:t>It is easy to see that the construction 3.1 is not CPA-Secure. Since A can use the encryption oracle to get a ciphertext 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oMath>
                </a14:m>
                <a:r>
                  <a:rPr lang="en-US" altLang="zh-CN" dirty="0"/>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oMath>
                </a14:m>
                <a:r>
                  <a:rPr lang="en-US" altLang="zh-CN" dirty="0"/>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0</m:t>
                        </m:r>
                      </m:sub>
                    </m:sSub>
                  </m:oMath>
                </a14:m>
                <a:r>
                  <a:rPr lang="en-US" altLang="zh-CN" dirty="0"/>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oMath>
                </a14:m>
                <a:r>
                  <a:rPr lang="en-US" altLang="zh-CN" dirty="0"/>
                  <a:t>). If the challenge ciphertext </a:t>
                </a:r>
                <a14:m>
                  <m:oMath xmlns:m="http://schemas.openxmlformats.org/officeDocument/2006/math">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0</m:t>
                        </m:r>
                      </m:sub>
                    </m:sSub>
                  </m:oMath>
                </a14:m>
                <a:r>
                  <a:rPr lang="en-US" altLang="zh-CN" dirty="0"/>
                  <a:t>, then output 0, else output 1.</a:t>
                </a:r>
                <a:r>
                  <a:rPr lang="zh-CN" altLang="en-US" dirty="0"/>
                  <a:t> </a:t>
                </a:r>
                <a:endParaRPr lang="en-US" altLang="zh-CN" dirty="0"/>
              </a:p>
              <a:p>
                <a:pPr lvl="1"/>
                <a:r>
                  <a:rPr lang="en-US" altLang="zh-CN" dirty="0"/>
                  <a:t>We can construct a CPA-Secure encryption scheme by using </a:t>
                </a:r>
                <a:r>
                  <a:rPr lang="en-US" altLang="zh-CN" dirty="0">
                    <a:solidFill>
                      <a:srgbClr val="C00000"/>
                    </a:solidFill>
                  </a:rPr>
                  <a:t>Pseudorandom Functions(PRF)</a:t>
                </a:r>
              </a:p>
              <a:p>
                <a:pPr lvl="1"/>
                <a:r>
                  <a:rPr lang="en-US" altLang="zh-CN" dirty="0"/>
                  <a:t>First, We introduce the important notion of </a:t>
                </a:r>
                <a:r>
                  <a:rPr lang="en-US" altLang="zh-CN" dirty="0">
                    <a:solidFill>
                      <a:srgbClr val="C00000"/>
                    </a:solidFill>
                  </a:rPr>
                  <a:t>pseudorandom functions(PRF). </a:t>
                </a:r>
                <a:r>
                  <a:rPr lang="en-US" altLang="zh-CN" dirty="0"/>
                  <a:t>A </a:t>
                </a:r>
                <a:r>
                  <a:rPr lang="en-US" altLang="zh-CN" dirty="0">
                    <a:solidFill>
                      <a:srgbClr val="C00000"/>
                    </a:solidFill>
                  </a:rPr>
                  <a:t>pseudorandom function (PRF)</a:t>
                </a:r>
                <a:r>
                  <a:rPr lang="en-US" altLang="zh-CN" dirty="0"/>
                  <a:t> F is a deterministic algorithm that has two inputs: a key k and an string x, it outputs </a:t>
                </a:r>
                <a14:m>
                  <m:oMath xmlns:m="http://schemas.openxmlformats.org/officeDocument/2006/math">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smtClean="0">
                        <a:latin typeface="Cambria Math" panose="02040503050406030204" pitchFamily="18" charset="0"/>
                      </a:rPr>
                      <m:t>)=</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𝐹</m:t>
                        </m:r>
                      </m:e>
                      <m:sub>
                        <m:r>
                          <a:rPr lang="en-US" altLang="zh-CN" i="1" dirty="0" err="1" smtClean="0">
                            <a:latin typeface="Cambria Math" panose="02040503050406030204" pitchFamily="18" charset="0"/>
                          </a:rPr>
                          <m:t>𝑘</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en-US" altLang="zh-CN" dirty="0"/>
                  <a:t>.</a:t>
                </a:r>
              </a:p>
              <a:p>
                <a:pPr lvl="1"/>
                <a:r>
                  <a:rPr lang="en-US" altLang="zh-CN" dirty="0"/>
                  <a:t>Now, instead of considering “random-looking” </a:t>
                </a:r>
                <a:r>
                  <a:rPr lang="en-US" altLang="zh-CN" dirty="0">
                    <a:solidFill>
                      <a:srgbClr val="C00000"/>
                    </a:solidFill>
                  </a:rPr>
                  <a:t>strings</a:t>
                </a:r>
                <a:r>
                  <a:rPr lang="en-US" altLang="zh-CN" dirty="0"/>
                  <a:t> we consider “random-looking” </a:t>
                </a:r>
                <a:r>
                  <a:rPr lang="en-US" altLang="zh-CN" dirty="0">
                    <a:solidFill>
                      <a:srgbClr val="C00000"/>
                    </a:solidFill>
                  </a:rPr>
                  <a:t>functions.</a:t>
                </a:r>
                <a:r>
                  <a:rPr lang="en-US" altLang="zh-CN" dirty="0"/>
                  <a:t> Thus, we must instead refer to the </a:t>
                </a:r>
                <a:r>
                  <a:rPr lang="en-US" altLang="zh-CN" dirty="0" err="1"/>
                  <a:t>pseudorandomness</a:t>
                </a:r>
                <a:r>
                  <a:rPr lang="en-US" altLang="zh-CN" dirty="0"/>
                  <a:t> of a distribution on functions. </a:t>
                </a:r>
              </a:p>
              <a:p>
                <a:pPr lvl="1"/>
                <a:r>
                  <a:rPr lang="en-US" altLang="zh-CN" dirty="0">
                    <a:solidFill>
                      <a:schemeClr val="tx1">
                        <a:lumMod val="75000"/>
                        <a:lumOff val="25000"/>
                      </a:schemeClr>
                    </a:solidFill>
                  </a:rPr>
                  <a:t>Consider a set </a:t>
                </a:r>
                <a14:m>
                  <m:oMath xmlns:m="http://schemas.openxmlformats.org/officeDocument/2006/math">
                    <m:r>
                      <a:rPr lang="en-US" altLang="zh-CN" i="1" dirty="0">
                        <a:solidFill>
                          <a:schemeClr val="tx1">
                            <a:lumMod val="75000"/>
                            <a:lumOff val="25000"/>
                          </a:schemeClr>
                        </a:solidFill>
                        <a:latin typeface="Cambria Math" panose="02040503050406030204" pitchFamily="18" charset="0"/>
                      </a:rPr>
                      <m:t>𝐹𝑢𝑛𝑐</m:t>
                    </m:r>
                    <m:r>
                      <a:rPr lang="en-US" altLang="zh-CN" i="1" dirty="0">
                        <a:solidFill>
                          <a:schemeClr val="tx1">
                            <a:lumMod val="75000"/>
                            <a:lumOff val="25000"/>
                          </a:schemeClr>
                        </a:solidFill>
                        <a:latin typeface="Cambria Math" panose="02040503050406030204" pitchFamily="18" charset="0"/>
                      </a:rPr>
                      <m:t>[</m:t>
                    </m:r>
                    <m:r>
                      <a:rPr lang="en-US" altLang="zh-CN" i="1" dirty="0">
                        <a:solidFill>
                          <a:schemeClr val="tx1">
                            <a:lumMod val="75000"/>
                            <a:lumOff val="25000"/>
                          </a:schemeClr>
                        </a:solidFill>
                        <a:latin typeface="Cambria Math" panose="02040503050406030204" pitchFamily="18" charset="0"/>
                      </a:rPr>
                      <m:t>𝑋</m:t>
                    </m:r>
                    <m:r>
                      <a:rPr lang="en-US" altLang="zh-CN" i="1" dirty="0">
                        <a:solidFill>
                          <a:schemeClr val="tx1">
                            <a:lumMod val="75000"/>
                            <a:lumOff val="25000"/>
                          </a:schemeClr>
                        </a:solidFill>
                        <a:latin typeface="Cambria Math" panose="02040503050406030204" pitchFamily="18" charset="0"/>
                      </a:rPr>
                      <m:t>, </m:t>
                    </m:r>
                    <m:r>
                      <a:rPr lang="en-US" altLang="zh-CN" i="1" dirty="0">
                        <a:solidFill>
                          <a:schemeClr val="tx1">
                            <a:lumMod val="75000"/>
                            <a:lumOff val="25000"/>
                          </a:schemeClr>
                        </a:solidFill>
                        <a:latin typeface="Cambria Math" panose="02040503050406030204" pitchFamily="18" charset="0"/>
                      </a:rPr>
                      <m:t>𝑌</m:t>
                    </m:r>
                    <m:r>
                      <a:rPr lang="en-US" altLang="zh-CN" i="1" dirty="0">
                        <a:solidFill>
                          <a:schemeClr val="tx1">
                            <a:lumMod val="75000"/>
                            <a:lumOff val="25000"/>
                          </a:schemeClr>
                        </a:solidFill>
                        <a:latin typeface="Cambria Math" panose="02040503050406030204" pitchFamily="18" charset="0"/>
                      </a:rPr>
                      <m:t>] </m:t>
                    </m:r>
                  </m:oMath>
                </a14:m>
                <a:r>
                  <a:rPr lang="en-US" altLang="zh-CN" dirty="0">
                    <a:solidFill>
                      <a:schemeClr val="tx1">
                        <a:lumMod val="75000"/>
                        <a:lumOff val="25000"/>
                      </a:schemeClr>
                    </a:solidFill>
                  </a:rPr>
                  <a:t>denotes the set of all functions </a:t>
                </a:r>
                <a14:m>
                  <m:oMath xmlns:m="http://schemas.openxmlformats.org/officeDocument/2006/math">
                    <m:r>
                      <a:rPr lang="en-US" altLang="zh-CN" i="1" dirty="0">
                        <a:solidFill>
                          <a:schemeClr val="tx1">
                            <a:lumMod val="75000"/>
                            <a:lumOff val="25000"/>
                          </a:schemeClr>
                        </a:solidFill>
                        <a:latin typeface="Cambria Math" panose="02040503050406030204" pitchFamily="18" charset="0"/>
                      </a:rPr>
                      <m:t>𝑓</m:t>
                    </m:r>
                    <m:r>
                      <a:rPr lang="en-US" altLang="zh-CN" i="1" dirty="0">
                        <a:solidFill>
                          <a:schemeClr val="tx1">
                            <a:lumMod val="75000"/>
                            <a:lumOff val="25000"/>
                          </a:schemeClr>
                        </a:solidFill>
                        <a:latin typeface="Cambria Math" panose="02040503050406030204" pitchFamily="18" charset="0"/>
                      </a:rPr>
                      <m:t>: </m:t>
                    </m:r>
                    <m:r>
                      <a:rPr lang="en-US" altLang="zh-CN" i="1" dirty="0">
                        <a:solidFill>
                          <a:schemeClr val="tx1">
                            <a:lumMod val="75000"/>
                            <a:lumOff val="25000"/>
                          </a:schemeClr>
                        </a:solidFill>
                        <a:latin typeface="Cambria Math" panose="02040503050406030204" pitchFamily="18" charset="0"/>
                      </a:rPr>
                      <m:t>𝑋</m:t>
                    </m:r>
                    <m:r>
                      <a:rPr lang="en-US" altLang="zh-CN" i="1" dirty="0">
                        <a:solidFill>
                          <a:schemeClr val="tx1">
                            <a:lumMod val="75000"/>
                            <a:lumOff val="25000"/>
                          </a:schemeClr>
                        </a:solidFill>
                        <a:latin typeface="Cambria Math" panose="02040503050406030204" pitchFamily="18" charset="0"/>
                      </a:rPr>
                      <m:t>→</m:t>
                    </m:r>
                    <m:r>
                      <a:rPr lang="en-US" altLang="zh-CN" i="1" dirty="0">
                        <a:solidFill>
                          <a:schemeClr val="tx1">
                            <a:lumMod val="75000"/>
                            <a:lumOff val="25000"/>
                          </a:schemeClr>
                        </a:solidFill>
                        <a:latin typeface="Cambria Math" panose="02040503050406030204" pitchFamily="18" charset="0"/>
                      </a:rPr>
                      <m:t>𝑌</m:t>
                    </m:r>
                  </m:oMath>
                </a14:m>
                <a:r>
                  <a:rPr lang="en-US" altLang="zh-CN" dirty="0">
                    <a:solidFill>
                      <a:schemeClr val="tx1">
                        <a:lumMod val="75000"/>
                        <a:lumOff val="25000"/>
                      </a:schemeClr>
                    </a:solidFill>
                  </a:rPr>
                  <a:t>, then </a:t>
                </a:r>
                <a14:m>
                  <m:oMath xmlns:m="http://schemas.openxmlformats.org/officeDocument/2006/math">
                    <m:d>
                      <m:dPr>
                        <m:begChr m:val="|"/>
                        <m:endChr m:val="|"/>
                        <m:ctrlPr>
                          <a:rPr lang="en-US" altLang="zh-CN" i="1" dirty="0">
                            <a:solidFill>
                              <a:schemeClr val="tx1">
                                <a:lumMod val="75000"/>
                                <a:lumOff val="25000"/>
                              </a:schemeClr>
                            </a:solidFill>
                            <a:latin typeface="Cambria Math" panose="02040503050406030204" pitchFamily="18" charset="0"/>
                          </a:rPr>
                        </m:ctrlPr>
                      </m:dPr>
                      <m:e>
                        <m:r>
                          <a:rPr lang="en-US" altLang="zh-CN" i="1" dirty="0">
                            <a:solidFill>
                              <a:schemeClr val="tx1">
                                <a:lumMod val="75000"/>
                                <a:lumOff val="25000"/>
                              </a:schemeClr>
                            </a:solidFill>
                            <a:latin typeface="Cambria Math" panose="02040503050406030204" pitchFamily="18" charset="0"/>
                          </a:rPr>
                          <m:t>𝐹𝑢𝑛𝑐</m:t>
                        </m:r>
                        <m:d>
                          <m:dPr>
                            <m:begChr m:val="["/>
                            <m:endChr m:val="]"/>
                            <m:ctrlPr>
                              <a:rPr lang="en-US" altLang="zh-CN" i="1" dirty="0">
                                <a:solidFill>
                                  <a:schemeClr val="tx1">
                                    <a:lumMod val="75000"/>
                                    <a:lumOff val="25000"/>
                                  </a:schemeClr>
                                </a:solidFill>
                                <a:latin typeface="Cambria Math" panose="02040503050406030204" pitchFamily="18" charset="0"/>
                              </a:rPr>
                            </m:ctrlPr>
                          </m:dPr>
                          <m:e>
                            <m:r>
                              <a:rPr lang="en-US" altLang="zh-CN" i="1" dirty="0">
                                <a:solidFill>
                                  <a:schemeClr val="tx1">
                                    <a:lumMod val="75000"/>
                                    <a:lumOff val="25000"/>
                                  </a:schemeClr>
                                </a:solidFill>
                                <a:latin typeface="Cambria Math" panose="02040503050406030204" pitchFamily="18" charset="0"/>
                              </a:rPr>
                              <m:t>𝑋</m:t>
                            </m:r>
                            <m:r>
                              <a:rPr lang="en-US" altLang="zh-CN" i="1" dirty="0">
                                <a:solidFill>
                                  <a:schemeClr val="tx1">
                                    <a:lumMod val="75000"/>
                                    <a:lumOff val="25000"/>
                                  </a:schemeClr>
                                </a:solidFill>
                                <a:latin typeface="Cambria Math" panose="02040503050406030204" pitchFamily="18" charset="0"/>
                              </a:rPr>
                              <m:t>, </m:t>
                            </m:r>
                            <m:r>
                              <a:rPr lang="en-US" altLang="zh-CN" i="1" dirty="0">
                                <a:solidFill>
                                  <a:schemeClr val="tx1">
                                    <a:lumMod val="75000"/>
                                    <a:lumOff val="25000"/>
                                  </a:schemeClr>
                                </a:solidFill>
                                <a:latin typeface="Cambria Math" panose="02040503050406030204" pitchFamily="18" charset="0"/>
                              </a:rPr>
                              <m:t>𝑌</m:t>
                            </m:r>
                          </m:e>
                        </m:d>
                      </m:e>
                    </m:d>
                    <m:r>
                      <a:rPr lang="en-US" altLang="zh-CN" i="1" dirty="0">
                        <a:solidFill>
                          <a:schemeClr val="tx1">
                            <a:lumMod val="75000"/>
                            <a:lumOff val="25000"/>
                          </a:schemeClr>
                        </a:solidFill>
                        <a:latin typeface="Cambria Math" panose="02040503050406030204" pitchFamily="18" charset="0"/>
                      </a:rPr>
                      <m:t>=</m:t>
                    </m:r>
                    <m:sSup>
                      <m:sSupPr>
                        <m:ctrlPr>
                          <a:rPr lang="en-US" altLang="zh-CN" i="1" dirty="0">
                            <a:solidFill>
                              <a:schemeClr val="tx1">
                                <a:lumMod val="75000"/>
                                <a:lumOff val="25000"/>
                              </a:schemeClr>
                            </a:solidFill>
                            <a:latin typeface="Cambria Math" panose="02040503050406030204" pitchFamily="18" charset="0"/>
                          </a:rPr>
                        </m:ctrlPr>
                      </m:sSupPr>
                      <m:e>
                        <m:d>
                          <m:dPr>
                            <m:begChr m:val="|"/>
                            <m:endChr m:val="|"/>
                            <m:ctrlPr>
                              <a:rPr lang="en-US" altLang="zh-CN" i="1" dirty="0">
                                <a:solidFill>
                                  <a:schemeClr val="tx1">
                                    <a:lumMod val="75000"/>
                                    <a:lumOff val="25000"/>
                                  </a:schemeClr>
                                </a:solidFill>
                                <a:latin typeface="Cambria Math" panose="02040503050406030204" pitchFamily="18" charset="0"/>
                              </a:rPr>
                            </m:ctrlPr>
                          </m:dPr>
                          <m:e>
                            <m:r>
                              <a:rPr lang="en-US" altLang="zh-CN" i="1" dirty="0">
                                <a:solidFill>
                                  <a:schemeClr val="tx1">
                                    <a:lumMod val="75000"/>
                                    <a:lumOff val="25000"/>
                                  </a:schemeClr>
                                </a:solidFill>
                                <a:latin typeface="Cambria Math" panose="02040503050406030204" pitchFamily="18" charset="0"/>
                              </a:rPr>
                              <m:t>𝑌</m:t>
                            </m:r>
                          </m:e>
                        </m:d>
                      </m:e>
                      <m:sup>
                        <m:d>
                          <m:dPr>
                            <m:begChr m:val="|"/>
                            <m:endChr m:val="|"/>
                            <m:ctrlPr>
                              <a:rPr lang="en-US" altLang="zh-CN" i="1" dirty="0">
                                <a:solidFill>
                                  <a:schemeClr val="tx1">
                                    <a:lumMod val="75000"/>
                                    <a:lumOff val="25000"/>
                                  </a:schemeClr>
                                </a:solidFill>
                                <a:latin typeface="Cambria Math" panose="02040503050406030204" pitchFamily="18" charset="0"/>
                              </a:rPr>
                            </m:ctrlPr>
                          </m:dPr>
                          <m:e>
                            <m:r>
                              <a:rPr lang="en-US" altLang="zh-CN" i="1" dirty="0">
                                <a:solidFill>
                                  <a:schemeClr val="tx1">
                                    <a:lumMod val="75000"/>
                                    <a:lumOff val="25000"/>
                                  </a:schemeClr>
                                </a:solidFill>
                                <a:latin typeface="Cambria Math" panose="02040503050406030204" pitchFamily="18" charset="0"/>
                              </a:rPr>
                              <m:t>𝑋</m:t>
                            </m:r>
                          </m:e>
                        </m:d>
                      </m:sup>
                    </m:sSup>
                    <m:r>
                      <a:rPr lang="en-US" altLang="zh-CN" dirty="0">
                        <a:solidFill>
                          <a:schemeClr val="tx1">
                            <a:lumMod val="75000"/>
                            <a:lumOff val="25000"/>
                          </a:schemeClr>
                        </a:solidFill>
                        <a:latin typeface="Cambria Math" panose="02040503050406030204" pitchFamily="18" charset="0"/>
                      </a:rPr>
                      <m:t>.</m:t>
                    </m:r>
                  </m:oMath>
                </a14:m>
                <a:r>
                  <a:rPr lang="en-US" altLang="zh-CN" dirty="0">
                    <a:solidFill>
                      <a:schemeClr val="tx1">
                        <a:lumMod val="75000"/>
                        <a:lumOff val="25000"/>
                      </a:schemeClr>
                    </a:solidFill>
                  </a:rPr>
                  <a:t> Choose a uniform function </a:t>
                </a:r>
                <a14:m>
                  <m:oMath xmlns:m="http://schemas.openxmlformats.org/officeDocument/2006/math">
                    <m:r>
                      <a:rPr lang="en-US" altLang="zh-CN" i="1">
                        <a:solidFill>
                          <a:schemeClr val="tx1">
                            <a:lumMod val="75000"/>
                            <a:lumOff val="25000"/>
                          </a:schemeClr>
                        </a:solidFill>
                        <a:latin typeface="Cambria Math" panose="02040503050406030204" pitchFamily="18" charset="0"/>
                      </a:rPr>
                      <m:t>𝑓</m:t>
                    </m:r>
                    <m:r>
                      <a:rPr lang="en-US" altLang="zh-CN" i="1">
                        <a:solidFill>
                          <a:schemeClr val="tx1">
                            <a:lumMod val="75000"/>
                            <a:lumOff val="25000"/>
                          </a:schemeClr>
                        </a:solidFill>
                        <a:latin typeface="Cambria Math" panose="02040503050406030204" pitchFamily="18" charset="0"/>
                      </a:rPr>
                      <m:t>∈</m:t>
                    </m:r>
                    <m:r>
                      <a:rPr lang="en-US" altLang="zh-CN" i="1">
                        <a:solidFill>
                          <a:schemeClr val="tx1">
                            <a:lumMod val="75000"/>
                            <a:lumOff val="25000"/>
                          </a:schemeClr>
                        </a:solidFill>
                        <a:latin typeface="Cambria Math" panose="02040503050406030204" pitchFamily="18" charset="0"/>
                      </a:rPr>
                      <m:t>𝐹𝑢𝑛𝑐</m:t>
                    </m:r>
                    <m:r>
                      <a:rPr lang="en-US" altLang="zh-CN" i="1">
                        <a:solidFill>
                          <a:schemeClr val="tx1">
                            <a:lumMod val="75000"/>
                            <a:lumOff val="25000"/>
                          </a:schemeClr>
                        </a:solidFill>
                        <a:latin typeface="Cambria Math" panose="02040503050406030204" pitchFamily="18" charset="0"/>
                      </a:rPr>
                      <m:t>[</m:t>
                    </m:r>
                    <m:r>
                      <a:rPr lang="en-US" altLang="zh-CN" i="1">
                        <a:solidFill>
                          <a:schemeClr val="tx1">
                            <a:lumMod val="75000"/>
                            <a:lumOff val="25000"/>
                          </a:schemeClr>
                        </a:solidFill>
                        <a:latin typeface="Cambria Math" panose="02040503050406030204" pitchFamily="18" charset="0"/>
                      </a:rPr>
                      <m:t>𝑋</m:t>
                    </m:r>
                    <m:r>
                      <a:rPr lang="en-US" altLang="zh-CN" i="1">
                        <a:solidFill>
                          <a:schemeClr val="tx1">
                            <a:lumMod val="75000"/>
                            <a:lumOff val="25000"/>
                          </a:schemeClr>
                        </a:solidFill>
                        <a:latin typeface="Cambria Math" panose="02040503050406030204" pitchFamily="18" charset="0"/>
                      </a:rPr>
                      <m:t>,</m:t>
                    </m:r>
                    <m:r>
                      <a:rPr lang="en-US" altLang="zh-CN" i="1">
                        <a:solidFill>
                          <a:schemeClr val="tx1">
                            <a:lumMod val="75000"/>
                            <a:lumOff val="25000"/>
                          </a:schemeClr>
                        </a:solidFill>
                        <a:latin typeface="Cambria Math" panose="02040503050406030204" pitchFamily="18" charset="0"/>
                      </a:rPr>
                      <m:t>𝑌</m:t>
                    </m:r>
                    <m:r>
                      <a:rPr lang="en-US" altLang="zh-CN" i="1">
                        <a:solidFill>
                          <a:schemeClr val="tx1">
                            <a:lumMod val="75000"/>
                            <a:lumOff val="25000"/>
                          </a:schemeClr>
                        </a:solidFill>
                        <a:latin typeface="Cambria Math" panose="02040503050406030204" pitchFamily="18" charset="0"/>
                      </a:rPr>
                      <m:t>]</m:t>
                    </m:r>
                  </m:oMath>
                </a14:m>
                <a:r>
                  <a:rPr lang="en-US" altLang="zh-CN" dirty="0">
                    <a:solidFill>
                      <a:schemeClr val="tx1">
                        <a:lumMod val="75000"/>
                        <a:lumOff val="25000"/>
                      </a:schemeClr>
                    </a:solidFill>
                  </a:rPr>
                  <a:t>, f is a true random function.</a:t>
                </a:r>
              </a:p>
              <a:p>
                <a:pPr lvl="1"/>
                <a:r>
                  <a:rPr lang="en-US" altLang="zh-CN" dirty="0"/>
                  <a:t>We call </a:t>
                </a:r>
                <a14:m>
                  <m:oMath xmlns:m="http://schemas.openxmlformats.org/officeDocument/2006/math">
                    <m:r>
                      <a:rPr lang="en-US" altLang="zh-CN" i="1" dirty="0" smtClean="0">
                        <a:latin typeface="Cambria Math" panose="02040503050406030204" pitchFamily="18" charset="0"/>
                      </a:rPr>
                      <m:t>𝐹</m:t>
                    </m:r>
                  </m:oMath>
                </a14:m>
                <a:r>
                  <a:rPr lang="en-US" altLang="zh-CN" dirty="0"/>
                  <a:t> pseudorandom if the function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𝐹</m:t>
                        </m:r>
                      </m:e>
                      <m:sub>
                        <m:r>
                          <a:rPr lang="en-US" altLang="zh-CN" i="1" dirty="0" smtClean="0">
                            <a:latin typeface="Cambria Math" panose="02040503050406030204" pitchFamily="18" charset="0"/>
                          </a:rPr>
                          <m:t>𝑘</m:t>
                        </m:r>
                      </m:sub>
                    </m:sSub>
                    <m:r>
                      <a:rPr lang="en-US" altLang="zh-CN" i="1" dirty="0" smtClean="0">
                        <a:latin typeface="Cambria Math" panose="02040503050406030204" pitchFamily="18" charset="0"/>
                      </a:rPr>
                      <m:t> </m:t>
                    </m:r>
                  </m:oMath>
                </a14:m>
                <a:r>
                  <a:rPr lang="en-US" altLang="zh-CN" dirty="0"/>
                  <a:t>(for a uniform key </a:t>
                </a:r>
                <a14:m>
                  <m:oMath xmlns:m="http://schemas.openxmlformats.org/officeDocument/2006/math">
                    <m:r>
                      <a:rPr lang="en-US" altLang="zh-CN" i="1" dirty="0" smtClean="0">
                        <a:latin typeface="Cambria Math" panose="02040503050406030204" pitchFamily="18" charset="0"/>
                      </a:rPr>
                      <m:t>𝑘</m:t>
                    </m:r>
                  </m:oMath>
                </a14:m>
                <a:r>
                  <a:rPr lang="en-US" altLang="zh-CN" dirty="0"/>
                  <a:t>) is indistinguishable from a function chosen uniformly at random from the set of all functions having the same domain and range.</a:t>
                </a:r>
              </a:p>
              <a:p>
                <a:pPr lvl="1"/>
                <a:endParaRPr lang="en-US" altLang="zh-CN" dirty="0"/>
              </a:p>
              <a:p>
                <a:pPr lvl="1"/>
                <a:endParaRPr lang="zh-CN" altLang="en-US" dirty="0">
                  <a:solidFill>
                    <a:srgbClr val="C00000"/>
                  </a:solidFill>
                </a:endParaRPr>
              </a:p>
            </p:txBody>
          </p:sp>
        </mc:Choice>
        <mc:Fallback xmlns="">
          <p:sp>
            <p:nvSpPr>
              <p:cNvPr id="3" name="内容占位符 2">
                <a:extLst>
                  <a:ext uri="{FF2B5EF4-FFF2-40B4-BE49-F238E27FC236}">
                    <a16:creationId xmlns:a16="http://schemas.microsoft.com/office/drawing/2014/main" id="{A8F7ECFB-C31F-4E6B-9CC1-7D4C8D19D2FB}"/>
                  </a:ext>
                </a:extLst>
              </p:cNvPr>
              <p:cNvSpPr>
                <a:spLocks noGrp="1" noRot="1" noChangeAspect="1" noMove="1" noResize="1" noEditPoints="1" noAdjustHandles="1" noChangeArrowheads="1" noChangeShapeType="1" noTextEdit="1"/>
              </p:cNvSpPr>
              <p:nvPr>
                <p:ph idx="1"/>
              </p:nvPr>
            </p:nvSpPr>
            <p:spPr>
              <a:blipFill>
                <a:blip r:embed="rId2"/>
                <a:stretch>
                  <a:fillRect t="-2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5568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690FD-3458-4852-8F59-8E9A54FC85A6}"/>
              </a:ext>
            </a:extLst>
          </p:cNvPr>
          <p:cNvSpPr>
            <a:spLocks noGrp="1"/>
          </p:cNvSpPr>
          <p:nvPr>
            <p:ph type="title"/>
          </p:nvPr>
        </p:nvSpPr>
        <p:spPr/>
        <p:txBody>
          <a:bodyPr/>
          <a:lstStyle/>
          <a:p>
            <a:r>
              <a:rPr lang="en-US" altLang="zh-CN" dirty="0"/>
              <a:t>4. Stronger Security Notions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A24BBBA-E7E1-4D57-8298-E4BA9277F5B5}"/>
                  </a:ext>
                </a:extLst>
              </p:cNvPr>
              <p:cNvSpPr>
                <a:spLocks noGrp="1"/>
              </p:cNvSpPr>
              <p:nvPr>
                <p:ph idx="1"/>
              </p:nvPr>
            </p:nvSpPr>
            <p:spPr>
              <a:xfrm>
                <a:off x="1097280" y="1845734"/>
                <a:ext cx="10058400" cy="4581570"/>
              </a:xfrm>
            </p:spPr>
            <p:txBody>
              <a:bodyPr>
                <a:normAutofit lnSpcReduction="10000"/>
              </a:bodyPr>
              <a:lstStyle/>
              <a:p>
                <a:r>
                  <a:rPr lang="en-US" altLang="zh-CN" dirty="0">
                    <a:solidFill>
                      <a:srgbClr val="C00000"/>
                    </a:solidFill>
                  </a:rPr>
                  <a:t>Definition of PRF:</a:t>
                </a:r>
              </a:p>
              <a:p>
                <a:pPr lvl="1"/>
                <a:r>
                  <a:rPr lang="en-US" altLang="zh-CN" dirty="0"/>
                  <a:t>Let </a:t>
                </a:r>
                <a14:m>
                  <m:oMath xmlns:m="http://schemas.openxmlformats.org/officeDocument/2006/math">
                    <m:r>
                      <a:rPr lang="en-US" altLang="zh-CN" i="1" dirty="0">
                        <a:latin typeface="Cambria Math" panose="02040503050406030204" pitchFamily="18" charset="0"/>
                      </a:rPr>
                      <m:t>𝐹</m:t>
                    </m:r>
                    <m:r>
                      <a:rPr lang="en-US" altLang="zh-CN" i="1" dirty="0">
                        <a:latin typeface="Cambria Math" panose="02040503050406030204" pitchFamily="18" charset="0"/>
                      </a:rPr>
                      <m:t> :</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0, 1</m:t>
                            </m:r>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×{0, </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m:t>
                        </m:r>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0, 1</m:t>
                            </m:r>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 </m:t>
                    </m:r>
                  </m:oMath>
                </a14:m>
                <a:r>
                  <a:rPr lang="en-US" altLang="zh-CN" dirty="0"/>
                  <a:t>be an efficient, length-preserving, keyed function. </a:t>
                </a:r>
                <a14:m>
                  <m:oMath xmlns:m="http://schemas.openxmlformats.org/officeDocument/2006/math">
                    <m:r>
                      <a:rPr lang="en-US" altLang="zh-CN" i="1" dirty="0">
                        <a:latin typeface="Cambria Math" panose="02040503050406030204" pitchFamily="18" charset="0"/>
                      </a:rPr>
                      <m:t>𝐹</m:t>
                    </m:r>
                  </m:oMath>
                </a14:m>
                <a:r>
                  <a:rPr lang="en-US" altLang="zh-CN" dirty="0"/>
                  <a:t> is a pseudorandom function if for all PPT distinguishers </a:t>
                </a:r>
                <a14:m>
                  <m:oMath xmlns:m="http://schemas.openxmlformats.org/officeDocument/2006/math">
                    <m:r>
                      <a:rPr lang="en-US" altLang="zh-CN" i="1" dirty="0">
                        <a:latin typeface="Cambria Math" panose="02040503050406030204" pitchFamily="18" charset="0"/>
                      </a:rPr>
                      <m:t>𝐷</m:t>
                    </m:r>
                  </m:oMath>
                </a14:m>
                <a:r>
                  <a:rPr lang="en-US" altLang="zh-CN" dirty="0"/>
                  <a:t>, there is a negligible function </a:t>
                </a:r>
                <a14:m>
                  <m:oMath xmlns:m="http://schemas.openxmlformats.org/officeDocument/2006/math">
                    <m:r>
                      <a:rPr lang="en-US" altLang="zh-CN" i="1" dirty="0">
                        <a:latin typeface="Cambria Math" panose="02040503050406030204" pitchFamily="18" charset="0"/>
                      </a:rPr>
                      <m:t>𝑛𝑒𝑔𝑙</m:t>
                    </m:r>
                  </m:oMath>
                </a14:m>
                <a:r>
                  <a:rPr lang="en-US" altLang="zh-CN" dirty="0"/>
                  <a:t> such that:</a:t>
                </a:r>
              </a:p>
              <a:p>
                <a:pPr marL="201168" lvl="1" indent="0" algn="ctr">
                  <a:buNone/>
                </a:pPr>
                <a14:m>
                  <m:oMathPara xmlns:m="http://schemas.openxmlformats.org/officeDocument/2006/math">
                    <m:oMathParaPr>
                      <m:jc m:val="centerGroup"/>
                    </m:oMathParaPr>
                    <m:oMath xmlns:m="http://schemas.openxmlformats.org/officeDocument/2006/math">
                      <m:d>
                        <m:dPr>
                          <m:begChr m:val="|"/>
                          <m:endChr m:val="|"/>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err="1">
                                  <a:latin typeface="Cambria Math" panose="02040503050406030204" pitchFamily="18" charset="0"/>
                                </a:rPr>
                                <m:t>Pr</m:t>
                              </m:r>
                            </m:fName>
                            <m:e>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𝐷</m:t>
                                      </m:r>
                                    </m:e>
                                    <m:sup>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𝑘</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m:t>
                                          </m:r>
                                        </m:e>
                                      </m:d>
                                    </m:sup>
                                  </m:sSup>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m:t>
                                          </m:r>
                                        </m:e>
                                        <m:sup>
                                          <m:r>
                                            <a:rPr lang="en-US" altLang="zh-CN" i="1" dirty="0">
                                              <a:latin typeface="Cambria Math" panose="02040503050406030204" pitchFamily="18" charset="0"/>
                                            </a:rPr>
                                            <m:t>𝑛</m:t>
                                          </m:r>
                                        </m:sup>
                                      </m:sSup>
                                    </m:e>
                                  </m:d>
                                  <m:r>
                                    <a:rPr lang="en-US" altLang="zh-CN" i="1" dirty="0">
                                      <a:latin typeface="Cambria Math" panose="02040503050406030204" pitchFamily="18" charset="0"/>
                                    </a:rPr>
                                    <m:t>=1</m:t>
                                  </m:r>
                                </m:e>
                              </m:d>
                            </m:e>
                          </m:func>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Pr</m:t>
                              </m:r>
                            </m:fName>
                            <m:e>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𝐷</m:t>
                                      </m:r>
                                    </m:e>
                                    <m:sup>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m:t>
                                          </m:r>
                                        </m:e>
                                      </m:d>
                                    </m:sup>
                                  </m:sSup>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m:t>
                                          </m:r>
                                        </m:e>
                                        <m:sup>
                                          <m:r>
                                            <a:rPr lang="en-US" altLang="zh-CN" i="1" dirty="0">
                                              <a:latin typeface="Cambria Math" panose="02040503050406030204" pitchFamily="18" charset="0"/>
                                            </a:rPr>
                                            <m:t>𝑛</m:t>
                                          </m:r>
                                        </m:sup>
                                      </m:sSup>
                                    </m:e>
                                  </m:d>
                                  <m:r>
                                    <a:rPr lang="en-US" altLang="zh-CN" i="1" dirty="0">
                                      <a:latin typeface="Cambria Math" panose="02040503050406030204" pitchFamily="18" charset="0"/>
                                    </a:rPr>
                                    <m:t>=1</m:t>
                                  </m:r>
                                </m:e>
                              </m:d>
                            </m:e>
                          </m:func>
                        </m:e>
                      </m:d>
                      <m:r>
                        <a:rPr lang="en-US" altLang="zh-CN" i="1" dirty="0">
                          <a:latin typeface="Cambria Math" panose="02040503050406030204" pitchFamily="18" charset="0"/>
                        </a:rPr>
                        <m:t>≤</m:t>
                      </m:r>
                      <m:r>
                        <a:rPr lang="en-US" altLang="zh-CN" i="1" dirty="0">
                          <a:latin typeface="Cambria Math" panose="02040503050406030204" pitchFamily="18" charset="0"/>
                        </a:rPr>
                        <m:t>𝑛𝑒𝑔𝑙</m:t>
                      </m:r>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oMath>
                  </m:oMathPara>
                </a14:m>
                <a:endParaRPr lang="en-US" altLang="zh-CN" dirty="0">
                  <a:solidFill>
                    <a:srgbClr val="C00000"/>
                  </a:solidFill>
                </a:endParaRPr>
              </a:p>
              <a:p>
                <a:r>
                  <a:rPr lang="en-US" altLang="zh-CN" dirty="0">
                    <a:solidFill>
                      <a:srgbClr val="C00000"/>
                    </a:solidFill>
                  </a:rPr>
                  <a:t>Construction 4.1</a:t>
                </a:r>
              </a:p>
              <a:p>
                <a:r>
                  <a:rPr lang="en-US" altLang="zh-CN" dirty="0"/>
                  <a:t>Let </a:t>
                </a:r>
                <a14:m>
                  <m:oMath xmlns:m="http://schemas.openxmlformats.org/officeDocument/2006/math">
                    <m:r>
                      <a:rPr lang="en-US" altLang="zh-CN" b="0" i="1" dirty="0" smtClean="0">
                        <a:latin typeface="Cambria Math" panose="02040503050406030204" pitchFamily="18" charset="0"/>
                      </a:rPr>
                      <m:t>𝐹</m:t>
                    </m:r>
                  </m:oMath>
                </a14:m>
                <a:r>
                  <a:rPr lang="en-US" altLang="zh-CN" dirty="0"/>
                  <a:t> be a </a:t>
                </a:r>
                <a:r>
                  <a:rPr lang="en-US" altLang="zh-CN" dirty="0">
                    <a:solidFill>
                      <a:srgbClr val="FF0000"/>
                    </a:solidFill>
                  </a:rPr>
                  <a:t>PRF</a:t>
                </a:r>
                <a:r>
                  <a:rPr lang="en-US" altLang="zh-CN" dirty="0"/>
                  <a:t>. Define a private-key encryption scheme for messages of length </a:t>
                </a:r>
                <a14:m>
                  <m:oMath xmlns:m="http://schemas.openxmlformats.org/officeDocument/2006/math">
                    <m:r>
                      <a:rPr lang="en-US" altLang="zh-CN" b="0" i="1" dirty="0" smtClean="0">
                        <a:latin typeface="Cambria Math" panose="02040503050406030204" pitchFamily="18" charset="0"/>
                      </a:rPr>
                      <m:t>𝑛</m:t>
                    </m:r>
                  </m:oMath>
                </a14:m>
                <a:r>
                  <a:rPr lang="en-US" altLang="zh-CN" dirty="0"/>
                  <a:t> as follows</a:t>
                </a:r>
                <a:r>
                  <a:rPr lang="zh-CN" altLang="en-US" dirty="0"/>
                  <a:t>：</a:t>
                </a:r>
                <a:endParaRPr lang="en-US" altLang="zh-CN" dirty="0"/>
              </a:p>
              <a:p>
                <a:pPr lvl="1"/>
                <a:r>
                  <a:rPr lang="en-US" altLang="zh-CN" dirty="0"/>
                  <a:t>1. Gen: on input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𝑛</m:t>
                        </m:r>
                      </m:sup>
                    </m:sSup>
                  </m:oMath>
                </a14:m>
                <a:r>
                  <a:rPr lang="en-US" altLang="zh-CN" dirty="0"/>
                  <a:t>, choose uniform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1, 0</m:t>
                            </m:r>
                          </m:e>
                        </m:d>
                      </m:e>
                      <m:sup>
                        <m:r>
                          <a:rPr lang="en-US" altLang="zh-CN" i="1">
                            <a:latin typeface="Cambria Math" panose="02040503050406030204" pitchFamily="18" charset="0"/>
                          </a:rPr>
                          <m:t>𝑛</m:t>
                        </m:r>
                      </m:sup>
                    </m:sSup>
                  </m:oMath>
                </a14:m>
                <a:r>
                  <a:rPr lang="en-US" altLang="zh-CN" dirty="0"/>
                  <a:t> and output as the key.</a:t>
                </a:r>
              </a:p>
              <a:p>
                <a:pPr lvl="1"/>
                <a:r>
                  <a:rPr lang="en-US" altLang="zh-CN" dirty="0"/>
                  <a:t>2. Enc: on input a key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1</m:t>
                            </m:r>
                          </m:e>
                        </m:d>
                      </m:e>
                      <m:sup>
                        <m:r>
                          <a:rPr lang="en-US" altLang="zh-CN" i="1">
                            <a:latin typeface="Cambria Math" panose="02040503050406030204" pitchFamily="18" charset="0"/>
                          </a:rPr>
                          <m:t>𝑛</m:t>
                        </m:r>
                      </m:sup>
                    </m:sSup>
                    <m:r>
                      <a:rPr lang="en-US" altLang="zh-CN">
                        <a:latin typeface="Cambria Math" panose="02040503050406030204" pitchFamily="18" charset="0"/>
                      </a:rPr>
                      <m:t> </m:t>
                    </m:r>
                  </m:oMath>
                </a14:m>
                <a:r>
                  <a:rPr lang="en-US" altLang="zh-CN" dirty="0"/>
                  <a:t>and a message </a:t>
                </a:r>
                <a14:m>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e>
                      <m:sup>
                        <m:r>
                          <a:rPr lang="en-US" altLang="zh-CN" b="0" i="1" smtClean="0">
                            <a:latin typeface="Cambria Math" panose="02040503050406030204" pitchFamily="18" charset="0"/>
                          </a:rPr>
                          <m:t>𝑛</m:t>
                        </m:r>
                      </m:sup>
                    </m:sSup>
                  </m:oMath>
                </a14:m>
                <a:r>
                  <a:rPr lang="en-US" altLang="zh-CN" dirty="0"/>
                  <a:t>, choose uniform </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e>
                      <m:sup>
                        <m:r>
                          <a:rPr lang="en-US" altLang="zh-CN" b="0" i="1" smtClean="0">
                            <a:latin typeface="Cambria Math" panose="02040503050406030204" pitchFamily="18" charset="0"/>
                          </a:rPr>
                          <m:t>𝑛</m:t>
                        </m:r>
                      </m:sup>
                    </m:sSup>
                  </m:oMath>
                </a14:m>
                <a:r>
                  <a:rPr lang="en-US" altLang="zh-CN" dirty="0"/>
                  <a:t> and output the ciphertext</a:t>
                </a:r>
              </a:p>
              <a:p>
                <a:pPr marL="201168" lvl="1" indent="0"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𝑐</m:t>
                      </m:r>
                      <m:r>
                        <a:rPr lang="en-US" altLang="zh-CN" i="1">
                          <a:latin typeface="Cambria Math" panose="02040503050406030204" pitchFamily="18" charset="0"/>
                        </a:rPr>
                        <m:t>=&lt;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&gt;</m:t>
                      </m:r>
                    </m:oMath>
                  </m:oMathPara>
                </a14:m>
                <a:endParaRPr lang="en-US" altLang="zh-CN" dirty="0"/>
              </a:p>
              <a:p>
                <a:pPr lvl="1"/>
                <a:r>
                  <a:rPr lang="en-US" altLang="zh-CN" dirty="0"/>
                  <a:t>3. Dec: on input a key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1</m:t>
                            </m:r>
                          </m:e>
                        </m:d>
                      </m:e>
                      <m:sup>
                        <m:r>
                          <a:rPr lang="en-US" altLang="zh-CN" i="1">
                            <a:latin typeface="Cambria Math" panose="02040503050406030204" pitchFamily="18" charset="0"/>
                          </a:rPr>
                          <m:t>𝑛</m:t>
                        </m:r>
                      </m:sup>
                    </m:sSup>
                    <m:r>
                      <a:rPr lang="en-US" altLang="zh-CN">
                        <a:latin typeface="Cambria Math" panose="02040503050406030204" pitchFamily="18" charset="0"/>
                      </a:rPr>
                      <m:t> </m:t>
                    </m:r>
                  </m:oMath>
                </a14:m>
                <a:r>
                  <a:rPr lang="en-US" altLang="zh-CN" dirty="0"/>
                  <a:t>and a ciphertext </a:t>
                </a:r>
                <a14:m>
                  <m:oMath xmlns:m="http://schemas.openxmlformats.org/officeDocument/2006/math">
                    <m:r>
                      <a:rPr lang="en-US" altLang="zh-CN" i="1">
                        <a:latin typeface="Cambria Math" panose="02040503050406030204" pitchFamily="18" charset="0"/>
                      </a:rPr>
                      <m:t>𝑐</m:t>
                    </m:r>
                    <m:r>
                      <a:rPr lang="en-US" altLang="zh-CN" b="0" i="1" smtClean="0">
                        <a:latin typeface="Cambria Math" panose="02040503050406030204" pitchFamily="18" charset="0"/>
                      </a:rPr>
                      <m:t>=&lt;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&gt;</m:t>
                    </m:r>
                  </m:oMath>
                </a14:m>
                <a:r>
                  <a:rPr lang="en-US" altLang="zh-CN" dirty="0"/>
                  <a:t>, output the message</a:t>
                </a:r>
              </a:p>
              <a:p>
                <a:pPr marL="201168" lvl="1"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m:oMathPara>
                </a14:m>
                <a:endParaRPr lang="en-US" altLang="zh-CN" dirty="0"/>
              </a:p>
              <a:p>
                <a:pPr lvl="1"/>
                <a:endParaRPr lang="en-US" altLang="zh-CN" dirty="0">
                  <a:solidFill>
                    <a:srgbClr val="C00000"/>
                  </a:solidFill>
                </a:endParaRPr>
              </a:p>
            </p:txBody>
          </p:sp>
        </mc:Choice>
        <mc:Fallback xmlns="">
          <p:sp>
            <p:nvSpPr>
              <p:cNvPr id="3" name="内容占位符 2">
                <a:extLst>
                  <a:ext uri="{FF2B5EF4-FFF2-40B4-BE49-F238E27FC236}">
                    <a16:creationId xmlns:a16="http://schemas.microsoft.com/office/drawing/2014/main" id="{8A24BBBA-E7E1-4D57-8298-E4BA9277F5B5}"/>
                  </a:ext>
                </a:extLst>
              </p:cNvPr>
              <p:cNvSpPr>
                <a:spLocks noGrp="1" noRot="1" noChangeAspect="1" noMove="1" noResize="1" noEditPoints="1" noAdjustHandles="1" noChangeArrowheads="1" noChangeShapeType="1" noTextEdit="1"/>
              </p:cNvSpPr>
              <p:nvPr>
                <p:ph idx="1"/>
              </p:nvPr>
            </p:nvSpPr>
            <p:spPr>
              <a:xfrm>
                <a:off x="1097280" y="1845734"/>
                <a:ext cx="10058400" cy="4581570"/>
              </a:xfrm>
              <a:blipFill>
                <a:blip r:embed="rId2"/>
                <a:stretch>
                  <a:fillRect l="-545" t="-1864" b="-7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140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CF1C4-197A-4057-A160-8662BEBEA6AB}"/>
              </a:ext>
            </a:extLst>
          </p:cNvPr>
          <p:cNvSpPr>
            <a:spLocks noGrp="1"/>
          </p:cNvSpPr>
          <p:nvPr>
            <p:ph type="title"/>
          </p:nvPr>
        </p:nvSpPr>
        <p:spPr/>
        <p:txBody>
          <a:bodyPr/>
          <a:lstStyle/>
          <a:p>
            <a:r>
              <a:rPr lang="en-US" altLang="zh-CN" dirty="0"/>
              <a:t>4. Stronger Security Notions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D5A2F1-3B70-4B70-9284-B9549E7FF343}"/>
                  </a:ext>
                </a:extLst>
              </p:cNvPr>
              <p:cNvSpPr>
                <a:spLocks noGrp="1"/>
              </p:cNvSpPr>
              <p:nvPr>
                <p:ph idx="1"/>
              </p:nvPr>
            </p:nvSpPr>
            <p:spPr>
              <a:xfrm>
                <a:off x="1097280" y="1845733"/>
                <a:ext cx="10058400" cy="4634966"/>
              </a:xfrm>
            </p:spPr>
            <p:txBody>
              <a:bodyPr>
                <a:normAutofit fontScale="85000" lnSpcReduction="20000"/>
              </a:bodyPr>
              <a:lstStyle/>
              <a:p>
                <a:r>
                  <a:rPr lang="en-US" altLang="zh-CN" dirty="0">
                    <a:solidFill>
                      <a:srgbClr val="C00000"/>
                    </a:solidFill>
                  </a:rPr>
                  <a:t>Theorem 4.2 </a:t>
                </a:r>
                <a:r>
                  <a:rPr lang="en-US" altLang="zh-CN" dirty="0"/>
                  <a:t>If F is a </a:t>
                </a:r>
                <a:r>
                  <a:rPr lang="en-US" altLang="zh-CN" dirty="0">
                    <a:solidFill>
                      <a:srgbClr val="C00000"/>
                    </a:solidFill>
                  </a:rPr>
                  <a:t>PRF</a:t>
                </a:r>
                <a:r>
                  <a:rPr lang="en-US" altLang="zh-CN" dirty="0"/>
                  <a:t>, then Construction 4.1 is a </a:t>
                </a:r>
                <a:r>
                  <a:rPr lang="en-US" altLang="zh-CN" dirty="0">
                    <a:solidFill>
                      <a:srgbClr val="C00000"/>
                    </a:solidFill>
                  </a:rPr>
                  <a:t>CPA-secure</a:t>
                </a:r>
                <a:r>
                  <a:rPr lang="en-US" altLang="zh-CN" dirty="0"/>
                  <a:t> private-key encryption scheme for messages of length </a:t>
                </a:r>
                <a14:m>
                  <m:oMath xmlns:m="http://schemas.openxmlformats.org/officeDocument/2006/math">
                    <m:r>
                      <a:rPr lang="en-US" altLang="zh-CN" i="1" dirty="0" smtClean="0">
                        <a:latin typeface="Cambria Math" panose="02040503050406030204" pitchFamily="18" charset="0"/>
                      </a:rPr>
                      <m:t>𝑛</m:t>
                    </m:r>
                  </m:oMath>
                </a14:m>
                <a:r>
                  <a:rPr lang="en-US" altLang="zh-CN" dirty="0"/>
                  <a:t>.</a:t>
                </a:r>
              </a:p>
              <a:p>
                <a:r>
                  <a:rPr lang="en-US" altLang="zh-CN" dirty="0">
                    <a:solidFill>
                      <a:srgbClr val="C00000"/>
                    </a:solidFill>
                  </a:rPr>
                  <a:t>Proof of Theorem 4.2 </a:t>
                </a:r>
              </a:p>
              <a:p>
                <a:pPr lvl="1"/>
                <a:r>
                  <a:rPr lang="en-US" altLang="zh-CN" dirty="0"/>
                  <a:t>Suppose the adversary A’s advantage in the attack game is </a:t>
                </a:r>
                <a:r>
                  <a:rPr lang="zh-CN" altLang="en-US" dirty="0"/>
                  <a:t>𝜖</a:t>
                </a:r>
                <a:r>
                  <a:rPr lang="en-US" altLang="zh-CN" dirty="0"/>
                  <a:t>(</a:t>
                </a:r>
                <a:r>
                  <a:rPr lang="zh-CN" altLang="en-US" dirty="0"/>
                  <a:t>𝑛</a:t>
                </a:r>
                <a:r>
                  <a:rPr lang="en-US" altLang="zh-CN" dirty="0"/>
                  <a:t>), we construct a PPT distinguisher </a:t>
                </a:r>
                <a:r>
                  <a:rPr lang="zh-CN" altLang="en-US" dirty="0"/>
                  <a:t>𝐷 </a:t>
                </a:r>
                <a:r>
                  <a:rPr lang="en-US" altLang="zh-CN" dirty="0"/>
                  <a:t>for the pseudorandom function </a:t>
                </a:r>
                <a14:m>
                  <m:oMath xmlns:m="http://schemas.openxmlformats.org/officeDocument/2006/math">
                    <m:r>
                      <a:rPr lang="en-US" altLang="zh-CN" i="1" dirty="0" smtClean="0">
                        <a:latin typeface="Cambria Math" panose="02040503050406030204" pitchFamily="18" charset="0"/>
                      </a:rPr>
                      <m:t>𝐹</m:t>
                    </m:r>
                  </m:oMath>
                </a14:m>
                <a:r>
                  <a:rPr lang="en-US" altLang="zh-CN" dirty="0"/>
                  <a:t>. The distinguisher </a:t>
                </a:r>
                <a14:m>
                  <m:oMath xmlns:m="http://schemas.openxmlformats.org/officeDocument/2006/math">
                    <m:r>
                      <a:rPr lang="en-US" altLang="zh-CN" i="1" dirty="0" smtClean="0">
                        <a:latin typeface="Cambria Math" panose="02040503050406030204" pitchFamily="18" charset="0"/>
                      </a:rPr>
                      <m:t>𝐷</m:t>
                    </m:r>
                  </m:oMath>
                </a14:m>
                <a:r>
                  <a:rPr lang="en-US" altLang="zh-CN" dirty="0"/>
                  <a:t> is given oracle access to some function </a:t>
                </a:r>
                <a14:m>
                  <m:oMath xmlns:m="http://schemas.openxmlformats.org/officeDocument/2006/math">
                    <m:r>
                      <a:rPr lang="en-US" altLang="zh-CN" i="1" dirty="0" smtClean="0">
                        <a:latin typeface="Cambria Math" panose="02040503050406030204" pitchFamily="18" charset="0"/>
                      </a:rPr>
                      <m:t>𝑂</m:t>
                    </m:r>
                  </m:oMath>
                </a14:m>
                <a:r>
                  <a:rPr lang="en-US" altLang="zh-CN" dirty="0"/>
                  <a:t>, and its goal is to determine whether this function is “pseudorandom”.</a:t>
                </a:r>
              </a:p>
              <a:p>
                <a:pPr lvl="1"/>
                <a:r>
                  <a:rPr lang="en-US" altLang="zh-CN" dirty="0"/>
                  <a:t>Distinguisher </a:t>
                </a:r>
                <a14:m>
                  <m:oMath xmlns:m="http://schemas.openxmlformats.org/officeDocument/2006/math">
                    <m:r>
                      <a:rPr lang="en-US" altLang="zh-CN" i="1" dirty="0" smtClean="0">
                        <a:latin typeface="Cambria Math" panose="02040503050406030204" pitchFamily="18" charset="0"/>
                      </a:rPr>
                      <m:t>𝐷</m:t>
                    </m:r>
                  </m:oMath>
                </a14:m>
                <a:r>
                  <a:rPr lang="en-US" altLang="zh-CN" dirty="0"/>
                  <a:t>(</a:t>
                </a:r>
                <a14:m>
                  <m:oMath xmlns:m="http://schemas.openxmlformats.org/officeDocument/2006/math">
                    <m:r>
                      <a:rPr lang="en-US" altLang="zh-CN" i="1" dirty="0" smtClean="0">
                        <a:latin typeface="Cambria Math" panose="02040503050406030204" pitchFamily="18" charset="0"/>
                      </a:rPr>
                      <m:t>𝐷</m:t>
                    </m:r>
                  </m:oMath>
                </a14:m>
                <a:r>
                  <a:rPr lang="en-US" altLang="zh-CN" dirty="0"/>
                  <a:t> is given input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1</m:t>
                        </m:r>
                      </m:e>
                      <m:sup>
                        <m:r>
                          <a:rPr lang="en-US" altLang="zh-CN" i="1" dirty="0" smtClean="0">
                            <a:latin typeface="Cambria Math" panose="02040503050406030204" pitchFamily="18" charset="0"/>
                          </a:rPr>
                          <m:t>𝑛</m:t>
                        </m:r>
                      </m:sup>
                    </m:sSup>
                  </m:oMath>
                </a14:m>
                <a:r>
                  <a:rPr lang="en-US" altLang="zh-CN" dirty="0"/>
                  <a:t> and </a:t>
                </a:r>
                <a:r>
                  <a:rPr lang="en-US" altLang="zh-CN" dirty="0">
                    <a:solidFill>
                      <a:srgbClr val="C00000"/>
                    </a:solidFill>
                  </a:rPr>
                  <a:t>access to an oracle </a:t>
                </a:r>
                <a14:m>
                  <m:oMath xmlns:m="http://schemas.openxmlformats.org/officeDocument/2006/math">
                    <m:r>
                      <a:rPr lang="en-US" altLang="zh-CN" i="1" dirty="0" smtClean="0">
                        <a:solidFill>
                          <a:srgbClr val="C00000"/>
                        </a:solidFill>
                        <a:latin typeface="Cambria Math" panose="02040503050406030204" pitchFamily="18" charset="0"/>
                      </a:rPr>
                      <m:t>𝑂</m:t>
                    </m:r>
                    <m:r>
                      <a:rPr lang="en-US" altLang="zh-CN" i="1" dirty="0" smtClean="0">
                        <a:solidFill>
                          <a:srgbClr val="C00000"/>
                        </a:solidFill>
                        <a:latin typeface="Cambria Math" panose="02040503050406030204" pitchFamily="18" charset="0"/>
                      </a:rPr>
                      <m:t> :</m:t>
                    </m:r>
                    <m:sSup>
                      <m:sSupPr>
                        <m:ctrlPr>
                          <a:rPr lang="en-US" altLang="zh-CN" i="1" dirty="0" smtClean="0">
                            <a:solidFill>
                              <a:srgbClr val="C00000"/>
                            </a:solidFill>
                            <a:latin typeface="Cambria Math" panose="02040503050406030204" pitchFamily="18" charset="0"/>
                          </a:rPr>
                        </m:ctrlPr>
                      </m:sSupPr>
                      <m:e>
                        <m:d>
                          <m:dPr>
                            <m:begChr m:val="{"/>
                            <m:endChr m:val="}"/>
                            <m:ctrlPr>
                              <a:rPr lang="en-US" altLang="zh-CN" i="1" dirty="0" smtClean="0">
                                <a:solidFill>
                                  <a:srgbClr val="C00000"/>
                                </a:solidFill>
                                <a:latin typeface="Cambria Math" panose="02040503050406030204" pitchFamily="18" charset="0"/>
                              </a:rPr>
                            </m:ctrlPr>
                          </m:dPr>
                          <m:e>
                            <m:r>
                              <a:rPr lang="en-US" altLang="zh-CN" i="1" dirty="0" smtClean="0">
                                <a:solidFill>
                                  <a:srgbClr val="C00000"/>
                                </a:solidFill>
                                <a:latin typeface="Cambria Math" panose="02040503050406030204" pitchFamily="18" charset="0"/>
                              </a:rPr>
                              <m:t>0,1</m:t>
                            </m:r>
                          </m:e>
                        </m:d>
                      </m:e>
                      <m:sup>
                        <m:r>
                          <a:rPr lang="en-US" altLang="zh-CN" i="1" dirty="0" smtClean="0">
                            <a:solidFill>
                              <a:srgbClr val="C00000"/>
                            </a:solidFill>
                            <a:latin typeface="Cambria Math" panose="02040503050406030204" pitchFamily="18" charset="0"/>
                          </a:rPr>
                          <m:t>𝑛</m:t>
                        </m:r>
                      </m:sup>
                    </m:sSup>
                    <m:r>
                      <a:rPr lang="en-US" altLang="zh-CN" i="1" dirty="0">
                        <a:solidFill>
                          <a:srgbClr val="C00000"/>
                        </a:solidFill>
                        <a:latin typeface="Cambria Math" panose="02040503050406030204" pitchFamily="18" charset="0"/>
                      </a:rPr>
                      <m:t>→</m:t>
                    </m:r>
                    <m:sSup>
                      <m:sSupPr>
                        <m:ctrlPr>
                          <a:rPr lang="en-US" altLang="zh-CN" i="1" dirty="0" smtClean="0">
                            <a:solidFill>
                              <a:srgbClr val="C00000"/>
                            </a:solidFill>
                            <a:latin typeface="Cambria Math" panose="02040503050406030204" pitchFamily="18" charset="0"/>
                          </a:rPr>
                        </m:ctrlPr>
                      </m:sSupPr>
                      <m:e>
                        <m:d>
                          <m:dPr>
                            <m:begChr m:val="{"/>
                            <m:endChr m:val="}"/>
                            <m:ctrlPr>
                              <a:rPr lang="en-US" altLang="zh-CN" i="1" dirty="0" smtClean="0">
                                <a:solidFill>
                                  <a:srgbClr val="C00000"/>
                                </a:solidFill>
                                <a:latin typeface="Cambria Math" panose="02040503050406030204" pitchFamily="18" charset="0"/>
                              </a:rPr>
                            </m:ctrlPr>
                          </m:dPr>
                          <m:e>
                            <m:r>
                              <a:rPr lang="en-US" altLang="zh-CN" i="1" dirty="0" smtClean="0">
                                <a:solidFill>
                                  <a:srgbClr val="C00000"/>
                                </a:solidFill>
                                <a:latin typeface="Cambria Math" panose="02040503050406030204" pitchFamily="18" charset="0"/>
                              </a:rPr>
                              <m:t>0,1</m:t>
                            </m:r>
                          </m:e>
                        </m:d>
                      </m:e>
                      <m:sup>
                        <m:r>
                          <a:rPr lang="en-US" altLang="zh-CN" i="1" dirty="0" smtClean="0">
                            <a:solidFill>
                              <a:srgbClr val="C00000"/>
                            </a:solidFill>
                            <a:latin typeface="Cambria Math" panose="02040503050406030204" pitchFamily="18" charset="0"/>
                          </a:rPr>
                          <m:t>𝑛</m:t>
                        </m:r>
                      </m:sup>
                    </m:sSup>
                  </m:oMath>
                </a14:m>
                <a:r>
                  <a:rPr lang="en-US" altLang="zh-CN" dirty="0"/>
                  <a:t>. )</a:t>
                </a:r>
              </a:p>
              <a:p>
                <a:pPr marL="384048" lvl="2" indent="0">
                  <a:buNone/>
                </a:pPr>
                <a:r>
                  <a:rPr lang="en-US" altLang="zh-CN" dirty="0"/>
                  <a:t>1. Run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m:t>
                        </m:r>
                      </m:e>
                      <m:sup>
                        <m:r>
                          <a:rPr lang="en-US" altLang="zh-CN" i="1" dirty="0" smtClean="0">
                            <a:latin typeface="Cambria Math" panose="02040503050406030204" pitchFamily="18" charset="0"/>
                          </a:rPr>
                          <m:t>𝑛</m:t>
                        </m:r>
                      </m:sup>
                    </m:sSup>
                    <m:r>
                      <a:rPr lang="en-US" altLang="zh-CN" i="1" dirty="0" smtClean="0">
                        <a:latin typeface="Cambria Math" panose="02040503050406030204" pitchFamily="18" charset="0"/>
                      </a:rPr>
                      <m:t>), </m:t>
                    </m:r>
                  </m:oMath>
                </a14:m>
                <a:r>
                  <a:rPr lang="en-US" altLang="zh-CN" dirty="0"/>
                  <a:t> Whenever A queries its encryption oracle on a message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e>
                      <m:sup>
                        <m:r>
                          <a:rPr lang="en-US" altLang="zh-CN" b="0" i="1" smtClean="0">
                            <a:latin typeface="Cambria Math" panose="02040503050406030204" pitchFamily="18" charset="0"/>
                          </a:rPr>
                          <m:t>𝑛</m:t>
                        </m:r>
                      </m:sup>
                    </m:sSup>
                  </m:oMath>
                </a14:m>
                <a:r>
                  <a:rPr lang="en-US" altLang="zh-CN" dirty="0"/>
                  <a:t>, answer this query in the following way:</a:t>
                </a:r>
              </a:p>
              <a:p>
                <a:pPr lvl="2"/>
                <a:r>
                  <a:rPr lang="en-US" altLang="zh-CN" dirty="0"/>
                  <a:t>a) Choose a uniform </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0, 1</m:t>
                            </m:r>
                          </m:e>
                        </m:d>
                      </m:e>
                      <m:sup>
                        <m:r>
                          <a:rPr lang="en-US" altLang="zh-CN" b="0" i="1" smtClean="0">
                            <a:latin typeface="Cambria Math" panose="02040503050406030204" pitchFamily="18" charset="0"/>
                          </a:rPr>
                          <m:t>𝑛</m:t>
                        </m:r>
                      </m:sup>
                    </m:sSup>
                  </m:oMath>
                </a14:m>
                <a:endParaRPr lang="en-US" altLang="zh-CN" dirty="0"/>
              </a:p>
              <a:p>
                <a:pPr lvl="2"/>
                <a:r>
                  <a:rPr lang="en-US" altLang="zh-CN" dirty="0"/>
                  <a:t>b) Query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oMath>
                </a14:m>
                <a:r>
                  <a:rPr lang="en-US" altLang="zh-CN" dirty="0"/>
                  <a:t>and obtain response </a:t>
                </a:r>
                <a14:m>
                  <m:oMath xmlns:m="http://schemas.openxmlformats.org/officeDocument/2006/math">
                    <m:r>
                      <a:rPr lang="en-US" altLang="zh-CN" i="1" dirty="0" smtClean="0">
                        <a:latin typeface="Cambria Math" panose="02040503050406030204" pitchFamily="18" charset="0"/>
                      </a:rPr>
                      <m:t>𝑦</m:t>
                    </m:r>
                  </m:oMath>
                </a14:m>
                <a:endParaRPr lang="en-US" altLang="zh-CN" dirty="0"/>
              </a:p>
              <a:p>
                <a:pPr lvl="2"/>
                <a:r>
                  <a:rPr lang="en-US" altLang="zh-CN" dirty="0"/>
                  <a:t>c) Return the ciphertext </a:t>
                </a: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𝑟</m:t>
                    </m:r>
                    <m:r>
                      <a:rPr lang="en-US" altLang="zh-CN" i="1" dirty="0" err="1">
                        <a:latin typeface="Cambria Math" panose="02040503050406030204" pitchFamily="18" charset="0"/>
                      </a:rPr>
                      <m:t>,</m:t>
                    </m:r>
                    <m:r>
                      <a:rPr lang="en-US" altLang="zh-CN" i="1" dirty="0" err="1">
                        <a:latin typeface="Cambria Math" panose="02040503050406030204" pitchFamily="18" charset="0"/>
                      </a:rPr>
                      <m:t>𝑦</m:t>
                    </m:r>
                    <m:r>
                      <a:rPr lang="en-US" altLang="zh-CN" i="1" dirty="0" err="1">
                        <a:latin typeface="Cambria Math" panose="02040503050406030204" pitchFamily="18" charset="0"/>
                      </a:rPr>
                      <m:t>⊕</m:t>
                    </m:r>
                    <m:r>
                      <a:rPr lang="en-US" altLang="zh-CN" i="1" dirty="0" err="1">
                        <a:latin typeface="Cambria Math" panose="02040503050406030204" pitchFamily="18" charset="0"/>
                      </a:rPr>
                      <m:t>𝑚</m:t>
                    </m:r>
                    <m:r>
                      <a:rPr lang="en-US" altLang="zh-CN" i="1" dirty="0">
                        <a:latin typeface="Cambria Math" panose="02040503050406030204" pitchFamily="18" charset="0"/>
                      </a:rPr>
                      <m:t>⟩</m:t>
                    </m:r>
                  </m:oMath>
                </a14:m>
                <a:r>
                  <a:rPr lang="en-US" altLang="zh-CN" dirty="0"/>
                  <a:t> to </a:t>
                </a:r>
                <a14:m>
                  <m:oMath xmlns:m="http://schemas.openxmlformats.org/officeDocument/2006/math">
                    <m:r>
                      <a:rPr lang="en-US" altLang="zh-CN" i="1" dirty="0" smtClean="0">
                        <a:latin typeface="Cambria Math" panose="02040503050406030204" pitchFamily="18" charset="0"/>
                      </a:rPr>
                      <m:t>𝐴</m:t>
                    </m:r>
                  </m:oMath>
                </a14:m>
                <a:r>
                  <a:rPr lang="en-US" altLang="zh-CN" dirty="0"/>
                  <a:t>. </a:t>
                </a:r>
              </a:p>
              <a:p>
                <a:pPr marL="384048" lvl="2" indent="0">
                  <a:buNone/>
                </a:pPr>
                <a:r>
                  <a:rPr lang="en-US" altLang="zh-CN" dirty="0"/>
                  <a:t>2. When </a:t>
                </a:r>
                <a14:m>
                  <m:oMath xmlns:m="http://schemas.openxmlformats.org/officeDocument/2006/math">
                    <m:r>
                      <a:rPr lang="en-US" altLang="zh-CN" i="1" dirty="0" smtClean="0">
                        <a:latin typeface="Cambria Math" panose="02040503050406030204" pitchFamily="18" charset="0"/>
                      </a:rPr>
                      <m:t>𝐴</m:t>
                    </m:r>
                  </m:oMath>
                </a14:m>
                <a:r>
                  <a:rPr lang="en-US" altLang="zh-CN" dirty="0"/>
                  <a:t> outputs messages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 </m:t>
                    </m:r>
                  </m:oMath>
                </a14:m>
                <a:r>
                  <a:rPr lang="en-US" altLang="zh-CN" dirty="0"/>
                  <a:t>, choose a uniform bit </a:t>
                </a:r>
                <a14:m>
                  <m:oMath xmlns:m="http://schemas.openxmlformats.org/officeDocument/2006/math">
                    <m:r>
                      <a:rPr lang="en-US" altLang="zh-CN" i="1" dirty="0" smtClean="0">
                        <a:latin typeface="Cambria Math" panose="02040503050406030204" pitchFamily="18" charset="0"/>
                      </a:rPr>
                      <m:t>𝑏</m:t>
                    </m:r>
                  </m:oMath>
                </a14:m>
                <a:r>
                  <a:rPr lang="en-US" altLang="zh-CN" dirty="0"/>
                  <a:t>, and then:</a:t>
                </a:r>
              </a:p>
              <a:p>
                <a:pPr lvl="2"/>
                <a:r>
                  <a:rPr lang="en-US" altLang="zh-CN" dirty="0"/>
                  <a:t>a) Choose a uniform </a:t>
                </a:r>
                <a14:m>
                  <m:oMath xmlns:m="http://schemas.openxmlformats.org/officeDocument/2006/math">
                    <m:r>
                      <a:rPr lang="en-US" altLang="zh-CN" i="1">
                        <a:latin typeface="Cambria Math" panose="02040503050406030204" pitchFamily="18" charset="0"/>
                      </a:rPr>
                      <m:t>𝑟</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0, 1</m:t>
                            </m:r>
                          </m:e>
                        </m:d>
                      </m:e>
                      <m:sup>
                        <m:r>
                          <a:rPr lang="en-US" altLang="zh-CN" i="1">
                            <a:latin typeface="Cambria Math" panose="02040503050406030204" pitchFamily="18" charset="0"/>
                          </a:rPr>
                          <m:t>𝑛</m:t>
                        </m:r>
                      </m:sup>
                    </m:sSup>
                  </m:oMath>
                </a14:m>
                <a:endParaRPr lang="en-US" altLang="zh-CN" dirty="0"/>
              </a:p>
              <a:p>
                <a:pPr lvl="2"/>
                <a:r>
                  <a:rPr lang="en-US" altLang="zh-CN" dirty="0"/>
                  <a:t>b) Query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oMath>
                </a14:m>
                <a:r>
                  <a:rPr lang="en-US" altLang="zh-CN" dirty="0"/>
                  <a:t>and obtain response </a:t>
                </a:r>
                <a14:m>
                  <m:oMath xmlns:m="http://schemas.openxmlformats.org/officeDocument/2006/math">
                    <m:r>
                      <a:rPr lang="en-US" altLang="zh-CN" i="1" dirty="0">
                        <a:latin typeface="Cambria Math" panose="02040503050406030204" pitchFamily="18" charset="0"/>
                      </a:rPr>
                      <m:t>𝑦</m:t>
                    </m:r>
                  </m:oMath>
                </a14:m>
                <a:endParaRPr lang="en-US" altLang="zh-CN" dirty="0"/>
              </a:p>
              <a:p>
                <a:pPr lvl="2"/>
                <a:r>
                  <a:rPr lang="en-US" altLang="zh-CN" dirty="0"/>
                  <a:t>c) Return the  challenge ciphertext </a:t>
                </a:r>
                <a14:m>
                  <m:oMath xmlns:m="http://schemas.openxmlformats.org/officeDocument/2006/math">
                    <m:r>
                      <a:rPr lang="en-US" altLang="zh-CN" i="1" dirty="0">
                        <a:latin typeface="Cambria Math" panose="02040503050406030204" pitchFamily="18" charset="0"/>
                      </a:rPr>
                      <m:t>⟨</m:t>
                    </m:r>
                    <m:r>
                      <a:rPr lang="en-US" altLang="zh-CN" i="1" dirty="0" err="1">
                        <a:latin typeface="Cambria Math" panose="02040503050406030204" pitchFamily="18" charset="0"/>
                      </a:rPr>
                      <m:t>𝑟</m:t>
                    </m:r>
                    <m:r>
                      <a:rPr lang="en-US" altLang="zh-CN" i="1" dirty="0" err="1">
                        <a:latin typeface="Cambria Math" panose="02040503050406030204" pitchFamily="18" charset="0"/>
                      </a:rPr>
                      <m:t>,</m:t>
                    </m:r>
                    <m:r>
                      <a:rPr lang="en-US" altLang="zh-CN" i="1" dirty="0" err="1">
                        <a:latin typeface="Cambria Math" panose="02040503050406030204" pitchFamily="18" charset="0"/>
                      </a:rPr>
                      <m:t>𝑦</m:t>
                    </m:r>
                    <m:r>
                      <a:rPr lang="en-US" altLang="zh-CN" i="1" dirty="0" err="1">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𝑚</m:t>
                        </m:r>
                      </m:e>
                      <m:sub>
                        <m:r>
                          <a:rPr lang="en-US" altLang="zh-CN" b="0" i="1" dirty="0" smtClean="0">
                            <a:latin typeface="Cambria Math" panose="02040503050406030204" pitchFamily="18" charset="0"/>
                          </a:rPr>
                          <m:t>𝑏</m:t>
                        </m:r>
                      </m:sub>
                    </m:sSub>
                    <m:r>
                      <a:rPr lang="en-US" altLang="zh-CN" i="1" dirty="0">
                        <a:latin typeface="Cambria Math" panose="02040503050406030204" pitchFamily="18" charset="0"/>
                      </a:rPr>
                      <m:t>⟩</m:t>
                    </m:r>
                  </m:oMath>
                </a14:m>
                <a:r>
                  <a:rPr lang="en-US" altLang="zh-CN" dirty="0"/>
                  <a:t> to </a:t>
                </a:r>
                <a14:m>
                  <m:oMath xmlns:m="http://schemas.openxmlformats.org/officeDocument/2006/math">
                    <m:r>
                      <a:rPr lang="en-US" altLang="zh-CN" i="1" dirty="0">
                        <a:latin typeface="Cambria Math" panose="02040503050406030204" pitchFamily="18" charset="0"/>
                      </a:rPr>
                      <m:t>𝐴</m:t>
                    </m:r>
                  </m:oMath>
                </a14:m>
                <a:r>
                  <a:rPr lang="en-US" altLang="zh-CN" dirty="0"/>
                  <a:t>. </a:t>
                </a:r>
              </a:p>
              <a:p>
                <a:pPr marL="384048" lvl="2" indent="0">
                  <a:buNone/>
                </a:pPr>
                <a:r>
                  <a:rPr lang="en-US" altLang="zh-CN" dirty="0"/>
                  <a:t> 3. Continue answering encryption-oracle queries of </a:t>
                </a:r>
                <a14:m>
                  <m:oMath xmlns:m="http://schemas.openxmlformats.org/officeDocument/2006/math">
                    <m:r>
                      <a:rPr lang="en-US" altLang="zh-CN" i="1" dirty="0" smtClean="0">
                        <a:latin typeface="Cambria Math" panose="02040503050406030204" pitchFamily="18" charset="0"/>
                      </a:rPr>
                      <m:t>𝐴</m:t>
                    </m:r>
                  </m:oMath>
                </a14:m>
                <a:r>
                  <a:rPr lang="en-US" altLang="zh-CN" dirty="0"/>
                  <a:t> as before until </a:t>
                </a:r>
                <a14:m>
                  <m:oMath xmlns:m="http://schemas.openxmlformats.org/officeDocument/2006/math">
                    <m:r>
                      <a:rPr lang="en-US" altLang="zh-CN" i="1" dirty="0" smtClean="0">
                        <a:latin typeface="Cambria Math" panose="02040503050406030204" pitchFamily="18" charset="0"/>
                      </a:rPr>
                      <m:t>𝐴</m:t>
                    </m:r>
                  </m:oMath>
                </a14:m>
                <a:r>
                  <a:rPr lang="en-US" altLang="zh-CN" dirty="0"/>
                  <a:t> outputs a bit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oMath>
                </a14:m>
                <a:r>
                  <a:rPr lang="en-US" altLang="zh-CN" dirty="0"/>
                  <a:t>. Output 1 if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oMath>
                </a14:m>
                <a:r>
                  <a:rPr lang="en-US" altLang="zh-CN" dirty="0"/>
                  <a:t>, and 0 otherwise. </a:t>
                </a:r>
              </a:p>
              <a:p>
                <a:pPr lvl="2"/>
                <a:endParaRPr lang="zh-CN" altLang="en-US" dirty="0"/>
              </a:p>
            </p:txBody>
          </p:sp>
        </mc:Choice>
        <mc:Fallback xmlns="">
          <p:sp>
            <p:nvSpPr>
              <p:cNvPr id="3" name="内容占位符 2">
                <a:extLst>
                  <a:ext uri="{FF2B5EF4-FFF2-40B4-BE49-F238E27FC236}">
                    <a16:creationId xmlns:a16="http://schemas.microsoft.com/office/drawing/2014/main" id="{FCD5A2F1-3B70-4B70-9284-B9549E7FF343}"/>
                  </a:ext>
                </a:extLst>
              </p:cNvPr>
              <p:cNvSpPr>
                <a:spLocks noGrp="1" noRot="1" noChangeAspect="1" noMove="1" noResize="1" noEditPoints="1" noAdjustHandles="1" noChangeArrowheads="1" noChangeShapeType="1" noTextEdit="1"/>
              </p:cNvSpPr>
              <p:nvPr>
                <p:ph idx="1"/>
              </p:nvPr>
            </p:nvSpPr>
            <p:spPr>
              <a:xfrm>
                <a:off x="1097280" y="1845733"/>
                <a:ext cx="10058400" cy="4634966"/>
              </a:xfrm>
              <a:blipFill>
                <a:blip r:embed="rId2"/>
                <a:stretch>
                  <a:fillRect l="-303" t="-1842" r="-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528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F9FBD-7907-4E78-BC01-9C3F63B5F5F8}"/>
              </a:ext>
            </a:extLst>
          </p:cNvPr>
          <p:cNvSpPr>
            <a:spLocks noGrp="1"/>
          </p:cNvSpPr>
          <p:nvPr>
            <p:ph type="title"/>
          </p:nvPr>
        </p:nvSpPr>
        <p:spPr/>
        <p:txBody>
          <a:bodyPr/>
          <a:lstStyle/>
          <a:p>
            <a:r>
              <a:rPr lang="en-US" altLang="zh-CN" dirty="0"/>
              <a:t>4. Stronger Security Notions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65210C-6478-4222-A328-C888EC25AAB5}"/>
                  </a:ext>
                </a:extLst>
              </p:cNvPr>
              <p:cNvSpPr>
                <a:spLocks noGrp="1"/>
              </p:cNvSpPr>
              <p:nvPr>
                <p:ph idx="1"/>
              </p:nvPr>
            </p:nvSpPr>
            <p:spPr>
              <a:xfrm>
                <a:off x="1097280" y="1845733"/>
                <a:ext cx="10058400" cy="4475167"/>
              </a:xfrm>
            </p:spPr>
            <p:txBody>
              <a:bodyPr>
                <a:normAutofit/>
              </a:bodyPr>
              <a:lstStyle/>
              <a:p>
                <a:pPr lvl="1"/>
                <a:r>
                  <a:rPr lang="en-US" altLang="zh-CN" dirty="0"/>
                  <a:t>let </a:t>
                </a:r>
                <a14:m>
                  <m:oMath xmlns:m="http://schemas.openxmlformats.org/officeDocument/2006/math">
                    <m:r>
                      <a:rPr lang="en-US" altLang="zh-CN" i="1" dirty="0" smtClean="0">
                        <a:latin typeface="Cambria Math" panose="02040503050406030204" pitchFamily="18" charset="0"/>
                      </a:rPr>
                      <m:t>𝑞</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en-US" altLang="zh-CN" dirty="0"/>
                  <a:t>be an upper bound on the number of queries that </a:t>
                </a:r>
                <a14:m>
                  <m:oMath xmlns:m="http://schemas.openxmlformats.org/officeDocument/2006/math">
                    <m:r>
                      <a:rPr lang="en-US" altLang="zh-CN" i="1" dirty="0" smtClean="0">
                        <a:latin typeface="Cambria Math" panose="02040503050406030204" pitchFamily="18" charset="0"/>
                      </a:rPr>
                      <m:t>𝐴</m:t>
                    </m:r>
                    <m:d>
                      <m:dPr>
                        <m:ctrlPr>
                          <a:rPr lang="en-US" altLang="zh-CN" i="1" dirty="0" smtClean="0">
                            <a:latin typeface="Cambria Math" panose="02040503050406030204" pitchFamily="18" charset="0"/>
                          </a:rPr>
                        </m:ctrlPr>
                      </m:dPr>
                      <m:e>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m:t>
                            </m:r>
                          </m:e>
                          <m:sup>
                            <m:r>
                              <a:rPr lang="en-US" altLang="zh-CN" i="1" dirty="0" smtClean="0">
                                <a:latin typeface="Cambria Math" panose="02040503050406030204" pitchFamily="18" charset="0"/>
                              </a:rPr>
                              <m:t>𝑛</m:t>
                            </m:r>
                          </m:sup>
                        </m:sSup>
                      </m:e>
                    </m:d>
                    <m:r>
                      <a:rPr lang="en-US" altLang="zh-CN" i="1" dirty="0">
                        <a:latin typeface="Cambria Math" panose="02040503050406030204" pitchFamily="18" charset="0"/>
                      </a:rPr>
                      <m:t> </m:t>
                    </m:r>
                  </m:oMath>
                </a14:m>
                <a:r>
                  <a:rPr lang="en-US" altLang="zh-CN" dirty="0"/>
                  <a:t>makes to its encryption oracle. (Note that </a:t>
                </a:r>
                <a14:m>
                  <m:oMath xmlns:m="http://schemas.openxmlformats.org/officeDocument/2006/math">
                    <m:r>
                      <a:rPr lang="en-US" altLang="zh-CN" i="1" dirty="0" smtClean="0">
                        <a:latin typeface="Cambria Math" panose="02040503050406030204" pitchFamily="18" charset="0"/>
                      </a:rPr>
                      <m:t>𝑞</m:t>
                    </m:r>
                  </m:oMath>
                </a14:m>
                <a:r>
                  <a:rPr lang="en-US" altLang="zh-CN" dirty="0"/>
                  <a:t> must be upper-bounded by some polynomial.) </a:t>
                </a:r>
                <a14:m>
                  <m:oMath xmlns:m="http://schemas.openxmlformats.org/officeDocument/2006/math">
                    <m:r>
                      <a:rPr lang="en-US" altLang="zh-CN" i="1" dirty="0" smtClean="0">
                        <a:latin typeface="Cambria Math" panose="02040503050406030204" pitchFamily="18" charset="0"/>
                      </a:rPr>
                      <m:t>𝐷</m:t>
                    </m:r>
                  </m:oMath>
                </a14:m>
                <a:r>
                  <a:rPr lang="en-US" altLang="zh-CN" dirty="0"/>
                  <a:t> runs in polynomial time since </a:t>
                </a:r>
                <a14:m>
                  <m:oMath xmlns:m="http://schemas.openxmlformats.org/officeDocument/2006/math">
                    <m:r>
                      <a:rPr lang="en-US" altLang="zh-CN" i="1" dirty="0" smtClean="0">
                        <a:latin typeface="Cambria Math" panose="02040503050406030204" pitchFamily="18" charset="0"/>
                      </a:rPr>
                      <m:t>𝐴</m:t>
                    </m:r>
                  </m:oMath>
                </a14:m>
                <a:r>
                  <a:rPr lang="en-US" altLang="zh-CN" dirty="0"/>
                  <a:t> does.</a:t>
                </a:r>
              </a:p>
              <a:p>
                <a:pPr lvl="1"/>
                <a:r>
                  <a:rPr lang="en-US" altLang="zh-CN" dirty="0"/>
                  <a:t>Analyzing the behavior of </a:t>
                </a:r>
                <a:r>
                  <a:rPr lang="zh-CN" altLang="en-US" dirty="0"/>
                  <a:t>𝐷</a:t>
                </a:r>
              </a:p>
              <a:p>
                <a:pPr lvl="1"/>
                <a:r>
                  <a:rPr lang="en-US" altLang="zh-CN" dirty="0">
                    <a:solidFill>
                      <a:srgbClr val="C00000"/>
                    </a:solidFill>
                  </a:rPr>
                  <a:t>Case 1</a:t>
                </a:r>
                <a:r>
                  <a:rPr lang="en-US" altLang="zh-CN" dirty="0"/>
                  <a:t>: if the D’s oracle is a PRF, the challenge ciphertext c is a valid ciphertext from the construction 4.1. The adversary A’s advantage in this attack game is </a:t>
                </a:r>
                <a:r>
                  <a:rPr lang="zh-CN" altLang="en-US" dirty="0"/>
                  <a:t>𝜖</a:t>
                </a:r>
                <a:r>
                  <a:rPr lang="en-US" altLang="zh-CN" dirty="0"/>
                  <a:t>(</a:t>
                </a:r>
                <a:r>
                  <a:rPr lang="zh-CN" altLang="en-US" dirty="0"/>
                  <a:t>𝑛</a:t>
                </a:r>
                <a:r>
                  <a:rPr lang="en-US" altLang="zh-CN" dirty="0"/>
                  <a:t>). That is</a:t>
                </a:r>
              </a:p>
              <a:p>
                <a:pPr marL="201168" lvl="1" indent="0">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𝑏</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r>
                        <a:rPr lang="en-US" altLang="zh-CN" i="1">
                          <a:latin typeface="Cambria Math" panose="02040503050406030204" pitchFamily="18" charset="0"/>
                        </a:rPr>
                        <m:t>=</m:t>
                      </m:r>
                      <m:r>
                        <a:rPr lang="en-US" altLang="zh-CN" i="1">
                          <a:latin typeface="Cambria Math" panose="02040503050406030204" pitchFamily="18" charset="0"/>
                        </a:rPr>
                        <m:t>𝜖</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m:oMathPara>
                </a14:m>
                <a:endParaRPr lang="en-US" altLang="zh-CN" dirty="0"/>
              </a:p>
              <a:p>
                <a:pPr lvl="2"/>
                <a14:m>
                  <m:oMath xmlns:m="http://schemas.openxmlformats.org/officeDocument/2006/math">
                    <m:r>
                      <a:rPr lang="en-US" altLang="zh-CN" i="1" dirty="0" smtClean="0">
                        <a:latin typeface="Cambria Math" panose="02040503050406030204" pitchFamily="18" charset="0"/>
                      </a:rPr>
                      <m:t>𝐷</m:t>
                    </m:r>
                  </m:oMath>
                </a14:m>
                <a:r>
                  <a:rPr lang="en-US" altLang="zh-CN" dirty="0"/>
                  <a:t> output 1 if and only if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oMath>
                </a14:m>
                <a:r>
                  <a:rPr lang="en-US" altLang="zh-CN" dirty="0"/>
                  <a:t>, so</a:t>
                </a:r>
              </a:p>
              <a:p>
                <a:pPr marL="201168" lvl="1"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𝑏</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r>
                        <a:rPr lang="en-US" altLang="zh-CN" i="1">
                          <a:latin typeface="Cambria Math" panose="02040503050406030204" pitchFamily="18" charset="0"/>
                        </a:rPr>
                        <m:t>=</m:t>
                      </m:r>
                      <m:r>
                        <a:rPr lang="en-US" altLang="zh-CN" i="1">
                          <a:latin typeface="Cambria Math" panose="02040503050406030204" pitchFamily="18" charset="0"/>
                        </a:rPr>
                        <m:t>𝜖</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m:oMathPara>
                </a14:m>
                <a:endParaRPr lang="en-US" altLang="zh-CN" dirty="0"/>
              </a:p>
              <a:p>
                <a:pPr lvl="1"/>
                <a:endParaRPr lang="en-US" altLang="zh-CN" dirty="0"/>
              </a:p>
              <a:p>
                <a:pPr lvl="2"/>
                <a:endParaRPr lang="en-US" altLang="zh-CN" dirty="0"/>
              </a:p>
              <a:p>
                <a:pPr marL="201168" lvl="1" indent="0">
                  <a:buNone/>
                </a:pPr>
                <a:endParaRPr lang="en-US" altLang="zh-CN" dirty="0"/>
              </a:p>
            </p:txBody>
          </p:sp>
        </mc:Choice>
        <mc:Fallback xmlns="">
          <p:sp>
            <p:nvSpPr>
              <p:cNvPr id="3" name="内容占位符 2">
                <a:extLst>
                  <a:ext uri="{FF2B5EF4-FFF2-40B4-BE49-F238E27FC236}">
                    <a16:creationId xmlns:a16="http://schemas.microsoft.com/office/drawing/2014/main" id="{5365210C-6478-4222-A328-C888EC25AAB5}"/>
                  </a:ext>
                </a:extLst>
              </p:cNvPr>
              <p:cNvSpPr>
                <a:spLocks noGrp="1" noRot="1" noChangeAspect="1" noMove="1" noResize="1" noEditPoints="1" noAdjustHandles="1" noChangeArrowheads="1" noChangeShapeType="1" noTextEdit="1"/>
              </p:cNvSpPr>
              <p:nvPr>
                <p:ph idx="1"/>
              </p:nvPr>
            </p:nvSpPr>
            <p:spPr>
              <a:xfrm>
                <a:off x="1097280" y="1845733"/>
                <a:ext cx="10058400" cy="4475167"/>
              </a:xfrm>
              <a:blipFill>
                <a:blip r:embed="rId2"/>
                <a:stretch>
                  <a:fillRect t="-1362" r="-2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868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4D61D-6976-44A0-9151-54A247084533}"/>
              </a:ext>
            </a:extLst>
          </p:cNvPr>
          <p:cNvSpPr>
            <a:spLocks noGrp="1"/>
          </p:cNvSpPr>
          <p:nvPr>
            <p:ph type="title"/>
          </p:nvPr>
        </p:nvSpPr>
        <p:spPr/>
        <p:txBody>
          <a:bodyPr/>
          <a:lstStyle/>
          <a:p>
            <a:r>
              <a:rPr lang="en-US" altLang="zh-CN" dirty="0"/>
              <a:t>4. Stronger Security Notions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0F00ED-3F20-456B-ACBA-F9690A309BC6}"/>
                  </a:ext>
                </a:extLst>
              </p:cNvPr>
              <p:cNvSpPr>
                <a:spLocks noGrp="1"/>
              </p:cNvSpPr>
              <p:nvPr>
                <p:ph idx="1"/>
              </p:nvPr>
            </p:nvSpPr>
            <p:spPr>
              <a:xfrm>
                <a:off x="1371600" y="2286000"/>
                <a:ext cx="9601200" cy="4572000"/>
              </a:xfrm>
            </p:spPr>
            <p:txBody>
              <a:bodyPr>
                <a:normAutofit fontScale="85000" lnSpcReduction="20000"/>
              </a:bodyPr>
              <a:lstStyle/>
              <a:p>
                <a:pPr lvl="1"/>
                <a:r>
                  <a:rPr lang="en-US" altLang="zh-CN" dirty="0">
                    <a:solidFill>
                      <a:srgbClr val="C00000"/>
                    </a:solidFill>
                  </a:rPr>
                  <a:t>Case 2</a:t>
                </a:r>
                <a:r>
                  <a:rPr lang="en-US" altLang="zh-CN" dirty="0"/>
                  <a:t>: if the D’s oracle is a true random function, we claim in this case A’s advantage is at most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𝑞</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den>
                    </m:f>
                  </m:oMath>
                </a14:m>
                <a:r>
                  <a:rPr lang="en-US" altLang="zh-CN" dirty="0"/>
                  <a:t>.</a:t>
                </a:r>
              </a:p>
              <a:p>
                <a:pPr marL="384048" lvl="2" indent="0">
                  <a:buNone/>
                </a:pPr>
                <a:r>
                  <a:rPr lang="en-US" altLang="zh-CN" dirty="0"/>
                  <a:t>Let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𝑟</m:t>
                        </m:r>
                      </m:e>
                      <m:sup>
                        <m:r>
                          <a:rPr lang="en-US" altLang="zh-CN" i="1" dirty="0">
                            <a:latin typeface="Cambria Math" panose="02040503050406030204" pitchFamily="18" charset="0"/>
                          </a:rPr>
                          <m:t>∗</m:t>
                        </m:r>
                      </m:sup>
                    </m:sSup>
                    <m:r>
                      <a:rPr lang="en-US" altLang="zh-CN" i="1" dirty="0">
                        <a:latin typeface="Cambria Math" panose="02040503050406030204" pitchFamily="18" charset="0"/>
                      </a:rPr>
                      <m:t> </m:t>
                    </m:r>
                  </m:oMath>
                </a14:m>
                <a:r>
                  <a:rPr lang="en-US" altLang="zh-CN" dirty="0"/>
                  <a:t>denote the random string used when generating the challenge ciphertext </a:t>
                </a:r>
                <a14:m>
                  <m:oMath xmlns:m="http://schemas.openxmlformats.org/officeDocument/2006/math">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err="1">
                            <a:latin typeface="Cambria Math" panose="02040503050406030204" pitchFamily="18" charset="0"/>
                          </a:rPr>
                          <m:t>𝑟</m:t>
                        </m:r>
                      </m:e>
                      <m:sup>
                        <m:r>
                          <a:rPr lang="en-US" altLang="zh-CN" i="1" dirty="0" err="1">
                            <a:latin typeface="Cambria Math" panose="02040503050406030204" pitchFamily="18" charset="0"/>
                          </a:rPr>
                          <m:t>∗</m:t>
                        </m:r>
                      </m:sup>
                    </m:sSup>
                    <m:r>
                      <a:rPr lang="en-US" altLang="zh-CN" i="1" dirty="0">
                        <a:latin typeface="Cambria Math" panose="02040503050406030204" pitchFamily="18" charset="0"/>
                      </a:rPr>
                      <m:t>,</m:t>
                    </m:r>
                    <m:r>
                      <a:rPr lang="en-US" altLang="zh-CN" i="1" dirty="0" err="1">
                        <a:latin typeface="Cambria Math" panose="02040503050406030204" pitchFamily="18" charset="0"/>
                      </a:rPr>
                      <m:t>𝑓</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𝑟</m:t>
                        </m:r>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i="1" dirty="0">
                            <a:latin typeface="Cambria Math" panose="02040503050406030204" pitchFamily="18" charset="0"/>
                          </a:rPr>
                          <m:t>𝑏</m:t>
                        </m:r>
                      </m:sub>
                    </m:sSub>
                    <m:r>
                      <a:rPr lang="en-US" altLang="zh-CN" i="1" dirty="0">
                        <a:latin typeface="Cambria Math" panose="02040503050406030204" pitchFamily="18" charset="0"/>
                      </a:rPr>
                      <m:t>⟩.</m:t>
                    </m:r>
                  </m:oMath>
                </a14:m>
                <a:endParaRPr lang="en-US" altLang="zh-CN" dirty="0"/>
              </a:p>
              <a:p>
                <a:pPr marL="384048" lvl="2" indent="0">
                  <a:buNone/>
                </a:pPr>
                <a:r>
                  <a:rPr lang="en-US" altLang="zh-CN" dirty="0"/>
                  <a:t>There are two possibilities: </a:t>
                </a:r>
              </a:p>
              <a:p>
                <a:pPr lvl="2"/>
                <a:r>
                  <a:rPr lang="en-US" altLang="zh-CN" dirty="0">
                    <a:solidFill>
                      <a:srgbClr val="C00000"/>
                    </a:solidFill>
                  </a:rPr>
                  <a:t>The value </a:t>
                </a:r>
                <a14:m>
                  <m:oMath xmlns:m="http://schemas.openxmlformats.org/officeDocument/2006/math">
                    <m:sSup>
                      <m:sSupPr>
                        <m:ctrlPr>
                          <a:rPr lang="en-US" altLang="zh-CN" i="1" dirty="0">
                            <a:solidFill>
                              <a:srgbClr val="C00000"/>
                            </a:solidFill>
                            <a:latin typeface="Cambria Math" panose="02040503050406030204" pitchFamily="18" charset="0"/>
                          </a:rPr>
                        </m:ctrlPr>
                      </m:sSupPr>
                      <m:e>
                        <m:r>
                          <a:rPr lang="en-US" altLang="zh-CN" i="1" dirty="0">
                            <a:solidFill>
                              <a:srgbClr val="C00000"/>
                            </a:solidFill>
                            <a:latin typeface="Cambria Math" panose="02040503050406030204" pitchFamily="18" charset="0"/>
                          </a:rPr>
                          <m:t>𝑟</m:t>
                        </m:r>
                      </m:e>
                      <m:sup>
                        <m:r>
                          <a:rPr lang="en-US" altLang="zh-CN" i="1" dirty="0">
                            <a:solidFill>
                              <a:srgbClr val="C00000"/>
                            </a:solidFill>
                            <a:latin typeface="Cambria Math" panose="02040503050406030204" pitchFamily="18" charset="0"/>
                          </a:rPr>
                          <m:t>∗</m:t>
                        </m:r>
                      </m:sup>
                    </m:sSup>
                    <m:r>
                      <a:rPr lang="en-US" altLang="zh-CN" i="1" dirty="0">
                        <a:solidFill>
                          <a:srgbClr val="C00000"/>
                        </a:solidFill>
                        <a:latin typeface="Cambria Math" panose="02040503050406030204" pitchFamily="18" charset="0"/>
                      </a:rPr>
                      <m:t> </m:t>
                    </m:r>
                  </m:oMath>
                </a14:m>
                <a:r>
                  <a:rPr lang="en-US" altLang="zh-CN" dirty="0">
                    <a:solidFill>
                      <a:srgbClr val="C00000"/>
                    </a:solidFill>
                  </a:rPr>
                  <a:t>is never used when answering any of </a:t>
                </a:r>
                <a14:m>
                  <m:oMath xmlns:m="http://schemas.openxmlformats.org/officeDocument/2006/math">
                    <m:r>
                      <a:rPr lang="en-US" altLang="zh-CN" i="1" dirty="0">
                        <a:solidFill>
                          <a:srgbClr val="C00000"/>
                        </a:solidFill>
                        <a:latin typeface="Cambria Math" panose="02040503050406030204" pitchFamily="18" charset="0"/>
                      </a:rPr>
                      <m:t>𝐴</m:t>
                    </m:r>
                  </m:oMath>
                </a14:m>
                <a:r>
                  <a:rPr lang="en-US" altLang="zh-CN" dirty="0">
                    <a:solidFill>
                      <a:srgbClr val="C00000"/>
                    </a:solidFill>
                  </a:rPr>
                  <a:t>’s encryption-oracle queries</a:t>
                </a:r>
                <a:r>
                  <a:rPr lang="en-US" altLang="zh-CN" dirty="0"/>
                  <a:t>: in this case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𝑟</m:t>
                        </m:r>
                      </m:e>
                      <m:sup>
                        <m:r>
                          <a:rPr lang="en-US" altLang="zh-CN" i="1" dirty="0">
                            <a:latin typeface="Cambria Math" panose="02040503050406030204" pitchFamily="18" charset="0"/>
                          </a:rPr>
                          <m:t>∗</m:t>
                        </m:r>
                      </m:sup>
                    </m:sSup>
                    <m:r>
                      <a:rPr lang="en-US" altLang="zh-CN" i="1" dirty="0">
                        <a:latin typeface="Cambria Math" panose="02040503050406030204" pitchFamily="18" charset="0"/>
                      </a:rPr>
                      <m:t>) </m:t>
                    </m:r>
                  </m:oMath>
                </a14:m>
                <a:r>
                  <a:rPr lang="en-US" altLang="zh-CN" dirty="0"/>
                  <a:t>is a true random string in </a:t>
                </a:r>
                <a14:m>
                  <m:oMath xmlns:m="http://schemas.openxmlformats.org/officeDocument/2006/math">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e>
                      <m:sup>
                        <m:r>
                          <a:rPr lang="en-US" altLang="zh-CN" i="1">
                            <a:latin typeface="Cambria Math" panose="02040503050406030204" pitchFamily="18" charset="0"/>
                          </a:rPr>
                          <m:t>∗</m:t>
                        </m:r>
                      </m:sup>
                    </m:sSup>
                  </m:oMath>
                </a14:m>
                <a:r>
                  <a:rPr lang="en-US" altLang="zh-CN" dirty="0"/>
                  <a:t> (since f is a true random function), and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𝑟</m:t>
                        </m:r>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i="1" dirty="0">
                            <a:latin typeface="Cambria Math" panose="02040503050406030204" pitchFamily="18" charset="0"/>
                          </a:rPr>
                          <m:t>𝑏</m:t>
                        </m:r>
                      </m:sub>
                    </m:sSub>
                  </m:oMath>
                </a14:m>
                <a:r>
                  <a:rPr lang="zh-CN" altLang="en-US" dirty="0"/>
                  <a:t> </a:t>
                </a:r>
                <a:r>
                  <a:rPr lang="en-US" altLang="zh-CN" dirty="0"/>
                  <a:t>is also a true random string. This means that the challenge ciphertext reveals no information about b. So, in this case the advantage of </a:t>
                </a:r>
                <a14:m>
                  <m:oMath xmlns:m="http://schemas.openxmlformats.org/officeDocument/2006/math">
                    <m:r>
                      <a:rPr lang="en-US" altLang="zh-CN" i="1" dirty="0">
                        <a:latin typeface="Cambria Math" panose="02040503050406030204" pitchFamily="18" charset="0"/>
                      </a:rPr>
                      <m:t>𝐴</m:t>
                    </m:r>
                  </m:oMath>
                </a14:m>
                <a:r>
                  <a:rPr lang="en-US" altLang="zh-CN" dirty="0"/>
                  <a:t> is 0. That is </a:t>
                </a:r>
              </a:p>
              <a:p>
                <a:pPr marL="384048" lvl="2" indent="0">
                  <a:buNone/>
                </a:pPr>
                <a14:m>
                  <m:oMathPara xmlns:m="http://schemas.openxmlformats.org/officeDocument/2006/math">
                    <m:oMathParaPr>
                      <m:jc m:val="centerGroup"/>
                    </m:oMathParaPr>
                    <m:oMath xmlns:m="http://schemas.openxmlformats.org/officeDocument/2006/math">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Pr</m:t>
                          </m:r>
                        </m:fName>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𝑏</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𝑏</m:t>
                                  </m:r>
                                </m:e>
                                <m:sup>
                                  <m:r>
                                    <a:rPr lang="en-US" altLang="zh-CN" i="1" dirty="0">
                                      <a:latin typeface="Cambria Math" panose="02040503050406030204" pitchFamily="18" charset="0"/>
                                    </a:rPr>
                                    <m:t>′</m:t>
                                  </m:r>
                                </m:sup>
                              </m:sSup>
                            </m:e>
                          </m:d>
                        </m:e>
                      </m:func>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2</m:t>
                          </m:r>
                        </m:den>
                      </m:f>
                    </m:oMath>
                  </m:oMathPara>
                </a14:m>
                <a:endParaRPr lang="en-US" altLang="zh-CN" dirty="0"/>
              </a:p>
              <a:p>
                <a:pPr lvl="2"/>
                <a:r>
                  <a:rPr lang="en-US" altLang="zh-CN" dirty="0">
                    <a:solidFill>
                      <a:srgbClr val="C00000"/>
                    </a:solidFill>
                  </a:rPr>
                  <a:t>The value </a:t>
                </a:r>
                <a14:m>
                  <m:oMath xmlns:m="http://schemas.openxmlformats.org/officeDocument/2006/math">
                    <m:sSup>
                      <m:sSupPr>
                        <m:ctrlPr>
                          <a:rPr lang="en-US" altLang="zh-CN" i="1" dirty="0">
                            <a:solidFill>
                              <a:srgbClr val="C00000"/>
                            </a:solidFill>
                            <a:latin typeface="Cambria Math" panose="02040503050406030204" pitchFamily="18" charset="0"/>
                          </a:rPr>
                        </m:ctrlPr>
                      </m:sSupPr>
                      <m:e>
                        <m:r>
                          <a:rPr lang="en-US" altLang="zh-CN" i="1" dirty="0">
                            <a:solidFill>
                              <a:srgbClr val="C00000"/>
                            </a:solidFill>
                            <a:latin typeface="Cambria Math" panose="02040503050406030204" pitchFamily="18" charset="0"/>
                          </a:rPr>
                          <m:t>𝑟</m:t>
                        </m:r>
                      </m:e>
                      <m:sup>
                        <m:r>
                          <a:rPr lang="en-US" altLang="zh-CN" i="1" dirty="0">
                            <a:solidFill>
                              <a:srgbClr val="C00000"/>
                            </a:solidFill>
                            <a:latin typeface="Cambria Math" panose="02040503050406030204" pitchFamily="18" charset="0"/>
                          </a:rPr>
                          <m:t>∗</m:t>
                        </m:r>
                      </m:sup>
                    </m:sSup>
                    <m:r>
                      <a:rPr lang="en-US" altLang="zh-CN" i="1" dirty="0">
                        <a:solidFill>
                          <a:srgbClr val="C00000"/>
                        </a:solidFill>
                        <a:latin typeface="Cambria Math" panose="02040503050406030204" pitchFamily="18" charset="0"/>
                      </a:rPr>
                      <m:t> </m:t>
                    </m:r>
                  </m:oMath>
                </a14:m>
                <a:r>
                  <a:rPr lang="en-US" altLang="zh-CN" dirty="0">
                    <a:solidFill>
                      <a:srgbClr val="C00000"/>
                    </a:solidFill>
                  </a:rPr>
                  <a:t>is used when answering at least one of </a:t>
                </a:r>
                <a14:m>
                  <m:oMath xmlns:m="http://schemas.openxmlformats.org/officeDocument/2006/math">
                    <m:r>
                      <a:rPr lang="en-US" altLang="zh-CN" i="1" dirty="0">
                        <a:solidFill>
                          <a:srgbClr val="C00000"/>
                        </a:solidFill>
                        <a:latin typeface="Cambria Math" panose="02040503050406030204" pitchFamily="18" charset="0"/>
                      </a:rPr>
                      <m:t>𝐴</m:t>
                    </m:r>
                  </m:oMath>
                </a14:m>
                <a:r>
                  <a:rPr lang="en-US" altLang="zh-CN" dirty="0">
                    <a:solidFill>
                      <a:srgbClr val="C00000"/>
                    </a:solidFill>
                  </a:rPr>
                  <a:t>’s encryption-oracle queries</a:t>
                </a:r>
                <a:r>
                  <a:rPr lang="en-US" altLang="zh-CN" dirty="0"/>
                  <a:t>: In this case, </a:t>
                </a:r>
                <a14:m>
                  <m:oMath xmlns:m="http://schemas.openxmlformats.org/officeDocument/2006/math">
                    <m:r>
                      <a:rPr lang="en-US" altLang="zh-CN" i="1" dirty="0">
                        <a:latin typeface="Cambria Math" panose="02040503050406030204" pitchFamily="18" charset="0"/>
                      </a:rPr>
                      <m:t>𝐴</m:t>
                    </m:r>
                  </m:oMath>
                </a14:m>
                <a:r>
                  <a:rPr lang="en-US" altLang="zh-CN" dirty="0"/>
                  <a:t> may easily determine whether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i="1" dirty="0">
                            <a:latin typeface="Cambria Math" panose="02040503050406030204" pitchFamily="18" charset="0"/>
                          </a:rPr>
                          <m:t>0</m:t>
                        </m:r>
                      </m:sub>
                    </m:sSub>
                    <m:r>
                      <a:rPr lang="en-US" altLang="zh-CN" i="1" dirty="0">
                        <a:latin typeface="Cambria Math" panose="02040503050406030204" pitchFamily="18" charset="0"/>
                      </a:rPr>
                      <m:t> </m:t>
                    </m:r>
                  </m:oMath>
                </a14:m>
                <a:r>
                  <a:rPr lang="en-US" altLang="zh-CN" dirty="0"/>
                  <a:t>or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oMath>
                </a14:m>
                <a:r>
                  <a:rPr lang="en-US" altLang="zh-CN" dirty="0"/>
                  <a:t>was encrypted. This is so because if the encryption oracle ever returns a ciphertext </a:t>
                </a:r>
                <a14:m>
                  <m:oMath xmlns:m="http://schemas.openxmlformats.org/officeDocument/2006/math">
                    <m:r>
                      <a:rPr lang="en-US" altLang="zh-CN" i="1" dirty="0" smtClean="0">
                        <a:latin typeface="Cambria Math" panose="02040503050406030204" pitchFamily="18" charset="0"/>
                      </a:rPr>
                      <m:t>&lt;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𝑟</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&gt;</m:t>
                    </m:r>
                  </m:oMath>
                </a14:m>
                <a:r>
                  <a:rPr lang="en-US" altLang="zh-CN" dirty="0"/>
                  <a:t>in response to a request to encrypt the message </a:t>
                </a:r>
                <a14:m>
                  <m:oMath xmlns:m="http://schemas.openxmlformats.org/officeDocument/2006/math">
                    <m:r>
                      <a:rPr lang="en-US" altLang="zh-CN" i="1" dirty="0" smtClean="0">
                        <a:latin typeface="Cambria Math" panose="02040503050406030204" pitchFamily="18" charset="0"/>
                      </a:rPr>
                      <m:t>𝑚</m:t>
                    </m:r>
                  </m:oMath>
                </a14:m>
                <a:r>
                  <a:rPr lang="en-US" altLang="zh-CN" dirty="0"/>
                  <a:t>, the adversary learns that </a:t>
                </a:r>
                <a14:m>
                  <m:oMath xmlns:m="http://schemas.openxmlformats.org/officeDocument/2006/math">
                    <m:r>
                      <a:rPr lang="en-US" altLang="zh-CN" i="1" dirty="0" smtClean="0">
                        <a:latin typeface="Cambria Math" panose="02040503050406030204" pitchFamily="18" charset="0"/>
                      </a:rPr>
                      <m:t>𝑓</m:t>
                    </m:r>
                    <m:d>
                      <m:dPr>
                        <m:ctrlPr>
                          <a:rPr lang="en-US" altLang="zh-CN"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𝑟</m:t>
                            </m:r>
                          </m:e>
                          <m:sup>
                            <m:r>
                              <a:rPr lang="en-US" altLang="zh-CN" i="1" dirty="0" smtClean="0">
                                <a:latin typeface="Cambria Math" panose="02040503050406030204" pitchFamily="18" charset="0"/>
                              </a:rPr>
                              <m:t>∗</m:t>
                            </m:r>
                          </m:sup>
                        </m:sSup>
                      </m:e>
                    </m:d>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oMath>
                </a14:m>
                <a:r>
                  <a:rPr lang="en-US" altLang="zh-CN" dirty="0"/>
                  <a:t>. </a:t>
                </a:r>
              </a:p>
              <a:p>
                <a:pPr lvl="2"/>
                <a:r>
                  <a:rPr lang="en-US" altLang="zh-CN" dirty="0"/>
                  <a:t>Let S denote the event that the value </a:t>
                </a:r>
                <a14:m>
                  <m:oMath xmlns:m="http://schemas.openxmlformats.org/officeDocument/2006/math">
                    <m:sSup>
                      <m:sSupPr>
                        <m:ctrlPr>
                          <a:rPr lang="en-US" altLang="zh-CN" i="1" dirty="0" smtClean="0">
                            <a:latin typeface="Cambria Math" panose="02040503050406030204" pitchFamily="18" charset="0"/>
                          </a:rPr>
                        </m:ctrlPr>
                      </m:sSupPr>
                      <m:e>
                        <m:r>
                          <a:rPr lang="zh-CN" altLang="en-US" i="1" dirty="0" smtClean="0">
                            <a:latin typeface="Cambria Math" panose="02040503050406030204" pitchFamily="18" charset="0"/>
                          </a:rPr>
                          <m:t>𝑟</m:t>
                        </m:r>
                      </m:e>
                      <m:sup>
                        <m:r>
                          <a:rPr lang="en-US" altLang="zh-CN" i="1" dirty="0">
                            <a:latin typeface="Cambria Math" panose="02040503050406030204" pitchFamily="18" charset="0"/>
                          </a:rPr>
                          <m:t>∗</m:t>
                        </m:r>
                      </m:sup>
                    </m:sSup>
                    <m:r>
                      <a:rPr lang="en-US" altLang="zh-CN" i="1" dirty="0">
                        <a:latin typeface="Cambria Math" panose="02040503050406030204" pitchFamily="18" charset="0"/>
                      </a:rPr>
                      <m:t>  </m:t>
                    </m:r>
                  </m:oMath>
                </a14:m>
                <a:r>
                  <a:rPr lang="en-US" altLang="zh-CN" dirty="0"/>
                  <a:t>is used when answering </a:t>
                </a:r>
                <a:r>
                  <a:rPr lang="en-US" altLang="zh-CN" dirty="0">
                    <a:solidFill>
                      <a:srgbClr val="C00000"/>
                    </a:solidFill>
                  </a:rPr>
                  <a:t>at least one </a:t>
                </a:r>
                <a:r>
                  <a:rPr lang="en-US" altLang="zh-CN" dirty="0"/>
                  <a:t>of </a:t>
                </a:r>
                <a:r>
                  <a:rPr lang="zh-CN" altLang="en-US" dirty="0"/>
                  <a:t>𝐴</a:t>
                </a:r>
                <a:r>
                  <a:rPr lang="en-US" altLang="zh-CN" dirty="0"/>
                  <a:t>’s encryption-oracle queries and let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𝑆</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 </m:t>
                    </m:r>
                  </m:oMath>
                </a14:m>
                <a:r>
                  <a:rPr lang="en-US" altLang="zh-CN" dirty="0"/>
                  <a:t>denote the event that that the value </a:t>
                </a:r>
                <a14:m>
                  <m:oMath xmlns:m="http://schemas.openxmlformats.org/officeDocument/2006/math">
                    <m:sSup>
                      <m:sSupPr>
                        <m:ctrlPr>
                          <a:rPr lang="en-US" altLang="zh-CN" i="1" dirty="0" smtClean="0">
                            <a:latin typeface="Cambria Math" panose="02040503050406030204" pitchFamily="18" charset="0"/>
                          </a:rPr>
                        </m:ctrlPr>
                      </m:sSupPr>
                      <m:e>
                        <m:r>
                          <a:rPr lang="zh-CN" altLang="en-US" i="1" dirty="0" smtClean="0">
                            <a:latin typeface="Cambria Math" panose="02040503050406030204" pitchFamily="18" charset="0"/>
                          </a:rPr>
                          <m:t>𝑟</m:t>
                        </m:r>
                      </m:e>
                      <m:sup>
                        <m:r>
                          <a:rPr lang="en-US" altLang="zh-CN" i="1" dirty="0">
                            <a:latin typeface="Cambria Math" panose="02040503050406030204" pitchFamily="18" charset="0"/>
                          </a:rPr>
                          <m:t>∗</m:t>
                        </m:r>
                      </m:sup>
                    </m:sSup>
                    <m:r>
                      <a:rPr lang="en-US" altLang="zh-CN" b="0" i="1" dirty="0" smtClean="0">
                        <a:latin typeface="Cambria Math" panose="02040503050406030204" pitchFamily="18" charset="0"/>
                      </a:rPr>
                      <m:t> </m:t>
                    </m:r>
                  </m:oMath>
                </a14:m>
                <a:r>
                  <a:rPr lang="en-US" altLang="zh-CN" dirty="0"/>
                  <a:t>is used when answering </a:t>
                </a:r>
                <a:r>
                  <a:rPr lang="zh-CN" altLang="en-US" dirty="0"/>
                  <a:t>𝐴</a:t>
                </a:r>
                <a:r>
                  <a:rPr lang="en-US" altLang="zh-CN" dirty="0"/>
                  <a:t>’s </a:t>
                </a:r>
                <a14:m>
                  <m:oMath xmlns:m="http://schemas.openxmlformats.org/officeDocument/2006/math">
                    <m:r>
                      <a:rPr lang="en-US" altLang="zh-CN" i="1" dirty="0" smtClean="0">
                        <a:solidFill>
                          <a:srgbClr val="C00000"/>
                        </a:solidFill>
                        <a:latin typeface="Cambria Math" panose="02040503050406030204" pitchFamily="18" charset="0"/>
                      </a:rPr>
                      <m:t>𝑖𝑡h</m:t>
                    </m:r>
                  </m:oMath>
                </a14:m>
                <a:r>
                  <a:rPr lang="en-US" altLang="zh-CN" dirty="0"/>
                  <a:t> encryption-oracle query. Clearly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den>
                    </m:f>
                  </m:oMath>
                </a14:m>
                <a:r>
                  <a:rPr lang="en-US" altLang="zh-CN" dirty="0"/>
                  <a:t>. since </a:t>
                </a:r>
                <a14:m>
                  <m:oMath xmlns:m="http://schemas.openxmlformats.org/officeDocument/2006/math">
                    <m:r>
                      <a:rPr lang="en-US" altLang="zh-CN" i="1" dirty="0" smtClean="0">
                        <a:latin typeface="Cambria Math" panose="02040503050406030204" pitchFamily="18" charset="0"/>
                      </a:rPr>
                      <m:t>𝐴</m:t>
                    </m:r>
                  </m:oMath>
                </a14:m>
                <a:r>
                  <a:rPr lang="en-US" altLang="zh-CN" dirty="0"/>
                  <a:t> makes at most </a:t>
                </a:r>
                <a14:m>
                  <m:oMath xmlns:m="http://schemas.openxmlformats.org/officeDocument/2006/math">
                    <m:r>
                      <a:rPr lang="en-US" altLang="zh-CN" i="1" dirty="0" smtClean="0">
                        <a:latin typeface="Cambria Math" panose="02040503050406030204" pitchFamily="18" charset="0"/>
                      </a:rPr>
                      <m:t>𝑞</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en-US" altLang="zh-CN" dirty="0"/>
                  <a:t> queries to its encryption oracle, we have</a:t>
                </a:r>
              </a:p>
              <a:p>
                <a:pPr marL="384048" lvl="2"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b>
                              </m:sSub>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den>
                      </m:f>
                      <m:r>
                        <a:rPr lang="en-US" altLang="zh-CN" b="0" i="1" smtClean="0">
                          <a:latin typeface="Cambria Math" panose="02040503050406030204" pitchFamily="18" charset="0"/>
                        </a:rPr>
                        <m:t> </m:t>
                      </m:r>
                    </m:oMath>
                  </m:oMathPara>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C20F00ED-3F20-456B-ACBA-F9690A309BC6}"/>
                  </a:ext>
                </a:extLst>
              </p:cNvPr>
              <p:cNvSpPr>
                <a:spLocks noGrp="1" noRot="1" noChangeAspect="1" noMove="1" noResize="1" noEditPoints="1" noAdjustHandles="1" noChangeArrowheads="1" noChangeShapeType="1" noTextEdit="1"/>
              </p:cNvSpPr>
              <p:nvPr>
                <p:ph idx="1"/>
              </p:nvPr>
            </p:nvSpPr>
            <p:spPr>
              <a:xfrm>
                <a:off x="1371600" y="2286000"/>
                <a:ext cx="9601200" cy="4572000"/>
              </a:xfrm>
              <a:blipFill>
                <a:blip r:embed="rId2"/>
                <a:stretch>
                  <a:fillRect t="-1733" r="-6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620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A8DB9-509D-4F90-8B51-1F4F0E7AC8CD}"/>
              </a:ext>
            </a:extLst>
          </p:cNvPr>
          <p:cNvSpPr>
            <a:spLocks noGrp="1"/>
          </p:cNvSpPr>
          <p:nvPr>
            <p:ph type="title"/>
          </p:nvPr>
        </p:nvSpPr>
        <p:spPr/>
        <p:txBody>
          <a:bodyPr/>
          <a:lstStyle/>
          <a:p>
            <a:r>
              <a:rPr lang="en-US" altLang="zh-CN" dirty="0"/>
              <a:t>4. Stronger Security Notions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34ACD7-61BE-4903-91ED-440E2018599C}"/>
                  </a:ext>
                </a:extLst>
              </p:cNvPr>
              <p:cNvSpPr>
                <a:spLocks noGrp="1"/>
              </p:cNvSpPr>
              <p:nvPr>
                <p:ph idx="1"/>
              </p:nvPr>
            </p:nvSpPr>
            <p:spPr/>
            <p:txBody>
              <a:bodyPr/>
              <a:lstStyle/>
              <a:p>
                <a:pPr lvl="2"/>
                <a:r>
                  <a:rPr lang="en-US" altLang="zh-CN" dirty="0"/>
                  <a:t>So, In case 2, the advantage of A is </a:t>
                </a:r>
              </a:p>
              <a:p>
                <a:pPr lvl="2"/>
                <a14:m>
                  <m:oMath xmlns:m="http://schemas.openxmlformats.org/officeDocument/2006/math">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𝑏</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oMath>
                </a14:m>
                <a:endParaRPr lang="en-US" altLang="zh-CN" i="1" dirty="0">
                  <a:latin typeface="Cambria Math" panose="02040503050406030204" pitchFamily="18" charset="0"/>
                </a:endParaRPr>
              </a:p>
              <a:p>
                <a:pPr marL="384048" lvl="2" indent="0">
                  <a:buNone/>
                </a:pPr>
                <a:r>
                  <a:rPr lang="en-US" altLang="zh-CN" dirty="0"/>
                  <a:t>	</a:t>
                </a:r>
                <a14:m>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𝑆</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𝑆</m:t>
                                    </m:r>
                                  </m:e>
                                </m:ba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oMath>
                </a14:m>
                <a:endParaRPr lang="en-US" altLang="zh-CN" i="1" dirty="0">
                  <a:latin typeface="Cambria Math" panose="02040503050406030204" pitchFamily="18" charset="0"/>
                </a:endParaRPr>
              </a:p>
              <a:p>
                <a:pPr marL="384048" lvl="2" indent="0">
                  <a:buNone/>
                </a:pPr>
                <a:r>
                  <a:rPr lang="en-US" altLang="zh-CN" dirty="0"/>
                  <a:t>	</a:t>
                </a:r>
                <a14:m>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𝑏</m:t>
                                </m:r>
                              </m:e>
                              <m:e>
                                <m:r>
                                  <a:rPr lang="en-US" altLang="zh-CN" i="1">
                                    <a:latin typeface="Cambria Math" panose="02040503050406030204" pitchFamily="18" charset="0"/>
                                  </a:rPr>
                                  <m:t>𝑆</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𝑆</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𝑏</m:t>
                                </m:r>
                              </m:e>
                              <m:e>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𝑆</m:t>
                                    </m:r>
                                  </m:e>
                                </m:ba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𝑆</m:t>
                                    </m:r>
                                  </m:e>
                                </m:ba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oMath>
                </a14:m>
                <a:endParaRPr lang="en-US" altLang="zh-CN" i="1" dirty="0">
                  <a:latin typeface="Cambria Math" panose="02040503050406030204" pitchFamily="18" charset="0"/>
                </a:endParaRPr>
              </a:p>
              <a:p>
                <a:pPr marL="384048" lvl="2" indent="0">
                  <a:buNone/>
                </a:pPr>
                <a:r>
                  <a:rPr lang="en-US" altLang="zh-CN" dirty="0"/>
                  <a:t>	</a:t>
                </a:r>
                <a14:m>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𝑆</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𝑏</m:t>
                                </m:r>
                              </m:e>
                              <m:e>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𝑆</m:t>
                                    </m:r>
                                  </m:e>
                                </m:ba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𝑞</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𝑞</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den>
                    </m:f>
                  </m:oMath>
                </a14:m>
                <a:endParaRPr lang="en-US" altLang="zh-CN" dirty="0"/>
              </a:p>
              <a:p>
                <a:pPr lvl="2"/>
                <a14:m>
                  <m:oMath xmlns:m="http://schemas.openxmlformats.org/officeDocument/2006/math">
                    <m:r>
                      <a:rPr lang="en-US" altLang="zh-CN" i="1" dirty="0">
                        <a:latin typeface="Cambria Math" panose="02040503050406030204" pitchFamily="18" charset="0"/>
                      </a:rPr>
                      <m:t>𝐷</m:t>
                    </m:r>
                  </m:oMath>
                </a14:m>
                <a:r>
                  <a:rPr lang="en-US" altLang="zh-CN" dirty="0"/>
                  <a:t> output 1 if and only if </a:t>
                </a:r>
                <a14:m>
                  <m:oMath xmlns:m="http://schemas.openxmlformats.org/officeDocument/2006/math">
                    <m:r>
                      <a:rPr lang="en-US" altLang="zh-CN" i="1" dirty="0">
                        <a:latin typeface="Cambria Math" panose="02040503050406030204" pitchFamily="18" charset="0"/>
                      </a:rPr>
                      <m:t>𝑏</m:t>
                    </m:r>
                    <m:r>
                      <a:rPr lang="en-US" altLang="zh-CN" i="1" dirty="0">
                        <a:latin typeface="Cambria Math" panose="02040503050406030204" pitchFamily="18" charset="0"/>
                      </a:rPr>
                      <m:t>=</m:t>
                    </m:r>
                    <m:r>
                      <a:rPr lang="en-US" altLang="zh-CN" i="1" dirty="0">
                        <a:latin typeface="Cambria Math" panose="02040503050406030204" pitchFamily="18" charset="0"/>
                      </a:rPr>
                      <m:t>𝑏</m:t>
                    </m:r>
                    <m:r>
                      <a:rPr lang="en-US" altLang="zh-CN" i="1" dirty="0">
                        <a:latin typeface="Cambria Math" panose="02040503050406030204" pitchFamily="18" charset="0"/>
                      </a:rPr>
                      <m:t>’</m:t>
                    </m:r>
                  </m:oMath>
                </a14:m>
                <a:r>
                  <a:rPr lang="en-US" altLang="zh-CN" dirty="0"/>
                  <a:t>, so</a:t>
                </a:r>
              </a:p>
              <a:p>
                <a:pPr marL="384048" lvl="2" indent="0">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𝑛</m:t>
                                          </m:r>
                                        </m:sup>
                                      </m:sSup>
                                    </m:e>
                                  </m:d>
                                  <m:r>
                                    <a:rPr lang="en-US" altLang="zh-CN" i="1">
                                      <a:latin typeface="Cambria Math" panose="02040503050406030204" pitchFamily="18" charset="0"/>
                                    </a:rPr>
                                    <m:t>=1</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𝑏</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𝑞</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den>
                      </m:f>
                    </m:oMath>
                  </m:oMathPara>
                </a14:m>
                <a:endParaRPr lang="en-US" altLang="zh-CN" dirty="0"/>
              </a:p>
            </p:txBody>
          </p:sp>
        </mc:Choice>
        <mc:Fallback xmlns="">
          <p:sp>
            <p:nvSpPr>
              <p:cNvPr id="3" name="内容占位符 2">
                <a:extLst>
                  <a:ext uri="{FF2B5EF4-FFF2-40B4-BE49-F238E27FC236}">
                    <a16:creationId xmlns:a16="http://schemas.microsoft.com/office/drawing/2014/main" id="{8B34ACD7-61BE-4903-91ED-440E2018599C}"/>
                  </a:ext>
                </a:extLst>
              </p:cNvPr>
              <p:cNvSpPr>
                <a:spLocks noGrp="1" noRot="1" noChangeAspect="1" noMove="1" noResize="1" noEditPoints="1" noAdjustHandles="1" noChangeArrowheads="1" noChangeShapeType="1" noTextEdit="1"/>
              </p:cNvSpPr>
              <p:nvPr>
                <p:ph idx="1"/>
              </p:nvPr>
            </p:nvSpPr>
            <p:spPr>
              <a:blipFill>
                <a:blip r:embed="rId2"/>
                <a:stretch>
                  <a:fillRect t="-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3446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F8BD7-4E43-4BF8-834D-F7143107B612}"/>
              </a:ext>
            </a:extLst>
          </p:cNvPr>
          <p:cNvSpPr>
            <a:spLocks noGrp="1"/>
          </p:cNvSpPr>
          <p:nvPr>
            <p:ph type="title"/>
          </p:nvPr>
        </p:nvSpPr>
        <p:spPr/>
        <p:txBody>
          <a:bodyPr/>
          <a:lstStyle/>
          <a:p>
            <a:r>
              <a:rPr lang="en-US" altLang="zh-CN" dirty="0"/>
              <a:t>4. Stronger Security Notions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A8D882-530B-43F0-8CA6-19A35B732F91}"/>
                  </a:ext>
                </a:extLst>
              </p:cNvPr>
              <p:cNvSpPr>
                <a:spLocks noGrp="1"/>
              </p:cNvSpPr>
              <p:nvPr>
                <p:ph idx="1"/>
              </p:nvPr>
            </p:nvSpPr>
            <p:spPr/>
            <p:txBody>
              <a:bodyPr>
                <a:normAutofit fontScale="92500"/>
              </a:bodyPr>
              <a:lstStyle/>
              <a:p>
                <a:pPr lvl="1"/>
                <a:r>
                  <a:rPr lang="en-US" altLang="zh-CN" dirty="0"/>
                  <a:t>Together Case 1 and Case 2 show that</a:t>
                </a:r>
              </a:p>
              <a:p>
                <a:pPr marL="201168" lvl="1"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𝑘</m:t>
                                          </m:r>
                                        </m:sub>
                                      </m:sSub>
                                      <m:d>
                                        <m:dPr>
                                          <m:ctrlPr>
                                            <a:rPr lang="en-US" altLang="zh-CN" i="1">
                                              <a:latin typeface="Cambria Math" panose="02040503050406030204" pitchFamily="18" charset="0"/>
                                            </a:rPr>
                                          </m:ctrlPr>
                                        </m:dPr>
                                        <m:e>
                                          <m:r>
                                            <a:rPr lang="en-US" altLang="zh-CN" i="1">
                                              <a:latin typeface="Cambria Math" panose="02040503050406030204" pitchFamily="18" charset="0"/>
                                            </a:rPr>
                                            <m:t>⋅</m:t>
                                          </m:r>
                                        </m:e>
                                      </m:d>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𝑛</m:t>
                                          </m:r>
                                        </m:sup>
                                      </m:sSup>
                                    </m:e>
                                  </m:d>
                                  <m:r>
                                    <a:rPr lang="en-US" altLang="zh-CN" i="1">
                                      <a:latin typeface="Cambria Math" panose="02040503050406030204" pitchFamily="18" charset="0"/>
                                    </a:rPr>
                                    <m:t>=1</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𝑛</m:t>
                                          </m:r>
                                        </m:sup>
                                      </m:sSup>
                                    </m:e>
                                  </m:d>
                                  <m:r>
                                    <a:rPr lang="en-US" altLang="zh-CN" i="1">
                                      <a:latin typeface="Cambria Math" panose="02040503050406030204" pitchFamily="18" charset="0"/>
                                    </a:rPr>
                                    <m:t>=1</m:t>
                                  </m:r>
                                </m:e>
                              </m:d>
                            </m:e>
                          </m:func>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den>
                              </m:f>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den>
                      </m:f>
                    </m:oMath>
                  </m:oMathPara>
                </a14:m>
                <a:endParaRPr lang="en-US" altLang="zh-CN" dirty="0"/>
              </a:p>
              <a:p>
                <a:pPr lvl="1"/>
                <a:r>
                  <a:rPr lang="en-US" altLang="zh-CN" dirty="0"/>
                  <a:t>Therefore, if </a:t>
                </a:r>
                <a14:m>
                  <m:oMath xmlns:m="http://schemas.openxmlformats.org/officeDocument/2006/math">
                    <m:r>
                      <a:rPr lang="en-US" altLang="zh-CN" b="0" i="1" dirty="0" smtClean="0">
                        <a:latin typeface="Cambria Math" panose="02040503050406030204" pitchFamily="18" charset="0"/>
                      </a:rPr>
                      <m:t>𝐹</m:t>
                    </m:r>
                  </m:oMath>
                </a14:m>
                <a:r>
                  <a:rPr lang="en-US" altLang="zh-CN" dirty="0"/>
                  <a:t> is a PRF,</a:t>
                </a:r>
                <a:r>
                  <a:rPr lang="zh-CN" altLang="en-US" dirty="0"/>
                  <a:t> </a:t>
                </a:r>
                <a:r>
                  <a:rPr lang="en-US" altLang="zh-CN" dirty="0"/>
                  <a:t>then</a:t>
                </a:r>
                <a:r>
                  <a:rPr lang="zh-CN" altLang="en-US" dirty="0"/>
                  <a:t> </a:t>
                </a:r>
                <a:r>
                  <a:rPr lang="en-US" altLang="zh-CN" dirty="0"/>
                  <a:t>there exists a negligible function </a:t>
                </a:r>
                <a14:m>
                  <m:oMath xmlns:m="http://schemas.openxmlformats.org/officeDocument/2006/math">
                    <m:r>
                      <a:rPr lang="en-US" altLang="zh-CN" i="1" dirty="0" smtClean="0">
                        <a:latin typeface="Cambria Math" panose="02040503050406030204" pitchFamily="18" charset="0"/>
                      </a:rPr>
                      <m:t>𝑛𝑒𝑔𝑙</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en-US" altLang="zh-CN" dirty="0"/>
                  <a:t>, such that </a:t>
                </a:r>
              </a:p>
              <a:p>
                <a:pPr marL="201168" lvl="1"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𝜖</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𝑞</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den>
                      </m:f>
                      <m:r>
                        <a:rPr lang="en-US" altLang="zh-CN" b="0" i="1" smtClean="0">
                          <a:latin typeface="Cambria Math" panose="02040503050406030204" pitchFamily="18" charset="0"/>
                        </a:rPr>
                        <m:t>=</m:t>
                      </m:r>
                      <m:r>
                        <a:rPr lang="en-US" altLang="zh-CN" b="0" i="1" smtClean="0">
                          <a:latin typeface="Cambria Math" panose="02040503050406030204" pitchFamily="18" charset="0"/>
                        </a:rPr>
                        <m:t>𝑛𝑒𝑔𝑙</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en-US" altLang="zh-CN" dirty="0"/>
              </a:p>
              <a:p>
                <a:pPr lvl="1"/>
                <a:r>
                  <a:rPr lang="en-US" altLang="zh-CN" dirty="0"/>
                  <a:t>Since </a:t>
                </a:r>
                <a14:m>
                  <m:oMath xmlns:m="http://schemas.openxmlformats.org/officeDocument/2006/math">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𝑞</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𝑛</m:t>
                            </m:r>
                          </m:e>
                        </m:d>
                      </m:num>
                      <m:den>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i="1" dirty="0" smtClean="0">
                                <a:latin typeface="Cambria Math" panose="02040503050406030204" pitchFamily="18" charset="0"/>
                              </a:rPr>
                              <m:t>𝑛</m:t>
                            </m:r>
                          </m:sup>
                        </m:sSup>
                      </m:den>
                    </m:f>
                  </m:oMath>
                </a14:m>
                <a:r>
                  <a:rPr lang="zh-CN" altLang="en-US" dirty="0"/>
                  <a:t> </a:t>
                </a:r>
                <a:r>
                  <a:rPr lang="en-US" altLang="zh-CN" dirty="0"/>
                  <a:t>is negligible, </a:t>
                </a:r>
                <a14:m>
                  <m:oMath xmlns:m="http://schemas.openxmlformats.org/officeDocument/2006/math">
                    <m:r>
                      <a:rPr lang="en-US" altLang="zh-CN" i="1">
                        <a:latin typeface="Cambria Math" panose="02040503050406030204" pitchFamily="18" charset="0"/>
                      </a:rPr>
                      <m:t>𝜖</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oMath>
                </a14:m>
                <a:r>
                  <a:rPr lang="zh-CN" altLang="en-US" dirty="0"/>
                  <a:t> </a:t>
                </a:r>
                <a:r>
                  <a:rPr lang="en-US" altLang="zh-CN" dirty="0"/>
                  <a:t>is also negligible. It means that the advantage of </a:t>
                </a:r>
                <a14:m>
                  <m:oMath xmlns:m="http://schemas.openxmlformats.org/officeDocument/2006/math">
                    <m:r>
                      <a:rPr lang="en-US" altLang="zh-CN" i="1" dirty="0" smtClean="0">
                        <a:latin typeface="Cambria Math" panose="02040503050406030204" pitchFamily="18" charset="0"/>
                      </a:rPr>
                      <m:t>𝐴</m:t>
                    </m:r>
                  </m:oMath>
                </a14:m>
                <a:r>
                  <a:rPr lang="en-US" altLang="zh-CN" dirty="0"/>
                  <a:t> is negligible and the construction 4.1 is CPA-Secure private-key encryption scheme.</a:t>
                </a:r>
                <a:endParaRPr lang="zh-CN" altLang="en-US" dirty="0"/>
              </a:p>
            </p:txBody>
          </p:sp>
        </mc:Choice>
        <mc:Fallback xmlns="">
          <p:sp>
            <p:nvSpPr>
              <p:cNvPr id="3" name="内容占位符 2">
                <a:extLst>
                  <a:ext uri="{FF2B5EF4-FFF2-40B4-BE49-F238E27FC236}">
                    <a16:creationId xmlns:a16="http://schemas.microsoft.com/office/drawing/2014/main" id="{79A8D882-530B-43F0-8CA6-19A35B732F91}"/>
                  </a:ext>
                </a:extLst>
              </p:cNvPr>
              <p:cNvSpPr>
                <a:spLocks noGrp="1" noRot="1" noChangeAspect="1" noMove="1" noResize="1" noEditPoints="1" noAdjustHandles="1" noChangeArrowheads="1" noChangeShapeType="1" noTextEdit="1"/>
              </p:cNvSpPr>
              <p:nvPr>
                <p:ph idx="1"/>
              </p:nvPr>
            </p:nvSpPr>
            <p:spPr>
              <a:blipFill>
                <a:blip r:embed="rId2"/>
                <a:stretch>
                  <a:fillRect t="-1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878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79148-6738-4654-9E77-B3FB8904732C}"/>
              </a:ext>
            </a:extLst>
          </p:cNvPr>
          <p:cNvSpPr>
            <a:spLocks noGrp="1"/>
          </p:cNvSpPr>
          <p:nvPr>
            <p:ph type="title"/>
          </p:nvPr>
        </p:nvSpPr>
        <p:spPr/>
        <p:txBody>
          <a:bodyPr/>
          <a:lstStyle/>
          <a:p>
            <a:r>
              <a:rPr lang="en-US" altLang="zh-CN" dirty="0"/>
              <a:t>4. Stronger Security Notions</a:t>
            </a:r>
            <a:endParaRPr lang="zh-CN" altLang="en-US" dirty="0"/>
          </a:p>
        </p:txBody>
      </p:sp>
      <p:sp>
        <p:nvSpPr>
          <p:cNvPr id="3" name="内容占位符 2">
            <a:extLst>
              <a:ext uri="{FF2B5EF4-FFF2-40B4-BE49-F238E27FC236}">
                <a16:creationId xmlns:a16="http://schemas.microsoft.com/office/drawing/2014/main" id="{3CB3A218-D3AF-462C-9855-E10142858CFA}"/>
              </a:ext>
            </a:extLst>
          </p:cNvPr>
          <p:cNvSpPr>
            <a:spLocks noGrp="1"/>
          </p:cNvSpPr>
          <p:nvPr>
            <p:ph idx="1"/>
          </p:nvPr>
        </p:nvSpPr>
        <p:spPr/>
        <p:txBody>
          <a:bodyPr/>
          <a:lstStyle/>
          <a:p>
            <a:pPr lvl="1"/>
            <a:r>
              <a:rPr lang="en-US" altLang="zh-CN" dirty="0"/>
              <a:t>Consider a more powerful adversary, the adversary has the ability not only to obtain encryptions of messages of its choice (as in a chosen plaintext attack), but also to obtain the decryption of ciphertexts of its choice(with </a:t>
            </a:r>
            <a:r>
              <a:rPr lang="en-US" altLang="zh-CN" dirty="0">
                <a:solidFill>
                  <a:srgbClr val="FF0000"/>
                </a:solidFill>
              </a:rPr>
              <a:t>one exception </a:t>
            </a:r>
            <a:r>
              <a:rPr lang="en-US" altLang="zh-CN" dirty="0"/>
              <a:t>discussed later). This attack model is called </a:t>
            </a:r>
            <a:r>
              <a:rPr lang="en-US" altLang="zh-CN" dirty="0">
                <a:solidFill>
                  <a:srgbClr val="FF0000"/>
                </a:solidFill>
              </a:rPr>
              <a:t>chosen ciphertext attack(CCA)</a:t>
            </a:r>
            <a:r>
              <a:rPr lang="en-US" altLang="zh-CN" dirty="0"/>
              <a:t> model.</a:t>
            </a:r>
          </a:p>
          <a:p>
            <a:pPr lvl="1"/>
            <a:r>
              <a:rPr lang="en-US" altLang="zh-CN" dirty="0"/>
              <a:t>Formally, we give the adversary access to a </a:t>
            </a:r>
            <a:r>
              <a:rPr lang="en-US" altLang="zh-CN" dirty="0">
                <a:solidFill>
                  <a:srgbClr val="FF0000"/>
                </a:solidFill>
              </a:rPr>
              <a:t>decryption oracle </a:t>
            </a:r>
            <a:r>
              <a:rPr lang="en-US" altLang="zh-CN" dirty="0"/>
              <a:t>in addition to an </a:t>
            </a:r>
            <a:r>
              <a:rPr lang="en-US" altLang="zh-CN" dirty="0">
                <a:solidFill>
                  <a:srgbClr val="FF0000"/>
                </a:solidFill>
              </a:rPr>
              <a:t>encryption oracle</a:t>
            </a:r>
            <a:r>
              <a:rPr lang="en-US" altLang="zh-CN" dirty="0"/>
              <a:t>.</a:t>
            </a:r>
            <a:endParaRPr lang="zh-CN" altLang="en-US" dirty="0"/>
          </a:p>
        </p:txBody>
      </p:sp>
    </p:spTree>
    <p:extLst>
      <p:ext uri="{BB962C8B-B14F-4D97-AF65-F5344CB8AC3E}">
        <p14:creationId xmlns:p14="http://schemas.microsoft.com/office/powerpoint/2010/main" val="2806518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3CB81-BBCB-4087-85F3-85A68FCCCAA3}"/>
              </a:ext>
            </a:extLst>
          </p:cNvPr>
          <p:cNvSpPr>
            <a:spLocks noGrp="1"/>
          </p:cNvSpPr>
          <p:nvPr>
            <p:ph type="title"/>
          </p:nvPr>
        </p:nvSpPr>
        <p:spPr/>
        <p:txBody>
          <a:bodyPr/>
          <a:lstStyle/>
          <a:p>
            <a:r>
              <a:rPr lang="en-US" altLang="zh-CN" dirty="0"/>
              <a:t>4. Stronger Security Notions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3D1C02-AE6C-4BEC-9F95-12CA76B9CA58}"/>
                  </a:ext>
                </a:extLst>
              </p:cNvPr>
              <p:cNvSpPr>
                <a:spLocks noGrp="1"/>
              </p:cNvSpPr>
              <p:nvPr>
                <p:ph idx="1"/>
              </p:nvPr>
            </p:nvSpPr>
            <p:spPr/>
            <p:txBody>
              <a:bodyPr>
                <a:normAutofit fontScale="92500" lnSpcReduction="20000"/>
              </a:bodyPr>
              <a:lstStyle/>
              <a:p>
                <a:pPr lvl="1"/>
                <a:r>
                  <a:rPr lang="en-US" altLang="zh-CN" dirty="0"/>
                  <a:t>Indistinguishable Encryption in </a:t>
                </a:r>
                <a:r>
                  <a:rPr lang="en-US" altLang="zh-CN" dirty="0">
                    <a:solidFill>
                      <a:srgbClr val="FF0000"/>
                    </a:solidFill>
                  </a:rPr>
                  <a:t>CCA model</a:t>
                </a:r>
              </a:p>
              <a:p>
                <a:pPr lvl="1"/>
                <a:r>
                  <a:rPr lang="en-US" altLang="zh-CN" dirty="0"/>
                  <a:t>Consider the following game played between an adversary and challenger:</a:t>
                </a:r>
              </a:p>
              <a:p>
                <a:pPr lvl="2"/>
                <a:r>
                  <a:rPr lang="en-US" altLang="zh-CN" dirty="0"/>
                  <a:t>1. The challenger </a:t>
                </a:r>
                <a:r>
                  <a:rPr lang="zh-CN" altLang="en-US" dirty="0"/>
                  <a:t>𝐵 </a:t>
                </a:r>
                <a:r>
                  <a:rPr lang="en-US" altLang="zh-CN" dirty="0"/>
                  <a:t>runs </a:t>
                </a:r>
                <a14:m>
                  <m:oMath xmlns:m="http://schemas.openxmlformats.org/officeDocument/2006/math">
                    <m:r>
                      <a:rPr lang="zh-CN" altLang="en-US" i="1" dirty="0">
                        <a:latin typeface="Cambria Math" panose="02040503050406030204" pitchFamily="18" charset="0"/>
                      </a:rPr>
                      <m:t>𝐺𝑒𝑛</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m:t>
                            </m:r>
                          </m:e>
                          <m:sup>
                            <m:r>
                              <a:rPr lang="zh-CN" altLang="en-US" i="1" dirty="0">
                                <a:latin typeface="Cambria Math" panose="02040503050406030204" pitchFamily="18" charset="0"/>
                              </a:rPr>
                              <m:t>𝑛</m:t>
                            </m:r>
                          </m:sup>
                        </m:sSup>
                      </m:e>
                    </m:d>
                    <m:r>
                      <a:rPr lang="en-US" altLang="zh-CN" i="1" dirty="0">
                        <a:latin typeface="Cambria Math" panose="02040503050406030204" pitchFamily="18" charset="0"/>
                      </a:rPr>
                      <m:t> </m:t>
                    </m:r>
                  </m:oMath>
                </a14:m>
                <a:r>
                  <a:rPr lang="en-US" altLang="zh-CN" dirty="0"/>
                  <a:t>and gets a key </a:t>
                </a:r>
                <a:r>
                  <a:rPr lang="zh-CN" altLang="en-US" dirty="0"/>
                  <a:t>𝑘</a:t>
                </a:r>
                <a:r>
                  <a:rPr lang="en-US" altLang="zh-CN" dirty="0"/>
                  <a:t>.</a:t>
                </a:r>
              </a:p>
              <a:p>
                <a:pPr lvl="2"/>
                <a:r>
                  <a:rPr lang="en-US" altLang="zh-CN" dirty="0"/>
                  <a:t>2. The adversary </a:t>
                </a:r>
                <a:r>
                  <a:rPr lang="zh-CN" altLang="en-US" dirty="0"/>
                  <a:t>𝐴 </a:t>
                </a:r>
                <a:r>
                  <a:rPr lang="en-US" altLang="zh-CN" dirty="0"/>
                  <a:t>is given input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m:t>
                        </m:r>
                      </m:e>
                      <m:sup>
                        <m:r>
                          <a:rPr lang="zh-CN" altLang="en-US" i="1" dirty="0">
                            <a:latin typeface="Cambria Math" panose="02040503050406030204" pitchFamily="18" charset="0"/>
                          </a:rPr>
                          <m:t>𝑛</m:t>
                        </m:r>
                      </m:sup>
                    </m:sSup>
                  </m:oMath>
                </a14:m>
                <a:r>
                  <a:rPr lang="en-US" altLang="zh-CN" dirty="0"/>
                  <a:t> and </a:t>
                </a:r>
                <a:r>
                  <a:rPr lang="en-US" altLang="zh-CN" dirty="0">
                    <a:solidFill>
                      <a:srgbClr val="FF0000"/>
                    </a:solidFill>
                  </a:rPr>
                  <a:t>oracle access to </a:t>
                </a:r>
                <a14:m>
                  <m:oMath xmlns:m="http://schemas.openxmlformats.org/officeDocument/2006/math">
                    <m:r>
                      <a:rPr lang="en-US" altLang="zh-CN" i="1" dirty="0">
                        <a:solidFill>
                          <a:srgbClr val="FF0000"/>
                        </a:solidFill>
                        <a:latin typeface="Cambria Math" panose="02040503050406030204" pitchFamily="18" charset="0"/>
                      </a:rPr>
                      <m:t>𝐸𝑛</m:t>
                    </m:r>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𝑘</m:t>
                        </m:r>
                      </m:sub>
                    </m:sSub>
                    <m:r>
                      <a:rPr lang="en-US" altLang="zh-CN" i="1" dirty="0">
                        <a:solidFill>
                          <a:srgbClr val="FF0000"/>
                        </a:solidFill>
                        <a:latin typeface="Cambria Math" panose="02040503050406030204" pitchFamily="18" charset="0"/>
                      </a:rPr>
                      <m:t>(·)</m:t>
                    </m:r>
                  </m:oMath>
                </a14:m>
                <a:r>
                  <a:rPr lang="en-US" altLang="zh-CN" dirty="0"/>
                  <a:t> </a:t>
                </a:r>
                <a:r>
                  <a:rPr lang="en-US" altLang="zh-CN" dirty="0">
                    <a:solidFill>
                      <a:srgbClr val="FF0000"/>
                    </a:solidFill>
                  </a:rPr>
                  <a:t>and </a:t>
                </a:r>
                <a14:m>
                  <m:oMath xmlns:m="http://schemas.openxmlformats.org/officeDocument/2006/math">
                    <m:r>
                      <a:rPr lang="en-US" altLang="zh-CN" b="0" i="1" smtClean="0">
                        <a:solidFill>
                          <a:srgbClr val="FF0000"/>
                        </a:solidFill>
                        <a:latin typeface="Cambria Math" panose="02040503050406030204" pitchFamily="18" charset="0"/>
                      </a:rPr>
                      <m:t>𝐷𝑒</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𝑐</m:t>
                        </m:r>
                      </m:e>
                      <m:sub>
                        <m:r>
                          <a:rPr lang="en-US" altLang="zh-CN" b="0" i="1" smtClean="0">
                            <a:solidFill>
                              <a:srgbClr val="FF0000"/>
                            </a:solidFill>
                            <a:latin typeface="Cambria Math" panose="02040503050406030204" pitchFamily="18" charset="0"/>
                          </a:rPr>
                          <m:t>𝑘</m:t>
                        </m:r>
                      </m:sub>
                    </m:sSub>
                    <m:r>
                      <a:rPr lang="en-US" altLang="zh-CN" b="0" i="1" smtClean="0">
                        <a:solidFill>
                          <a:srgbClr val="FF0000"/>
                        </a:solidFill>
                        <a:latin typeface="Cambria Math" panose="02040503050406030204" pitchFamily="18" charset="0"/>
                      </a:rPr>
                      <m:t>(⋅)</m:t>
                    </m:r>
                  </m:oMath>
                </a14:m>
                <a:r>
                  <a:rPr lang="en-US" altLang="zh-CN" dirty="0"/>
                  <a:t>,</a:t>
                </a:r>
                <a:r>
                  <a:rPr lang="en-US" altLang="zh-CN" dirty="0">
                    <a:solidFill>
                      <a:srgbClr val="FF0000"/>
                    </a:solidFill>
                  </a:rPr>
                  <a:t> </a:t>
                </a:r>
                <a:r>
                  <a:rPr lang="en-US" altLang="zh-CN" dirty="0"/>
                  <a:t>and outputs a pair of messages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𝑚</m:t>
                        </m:r>
                      </m:e>
                      <m:sub>
                        <m:r>
                          <a:rPr lang="en-US" altLang="zh-CN" i="1" dirty="0">
                            <a:latin typeface="Cambria Math" panose="02040503050406030204" pitchFamily="18" charset="0"/>
                          </a:rPr>
                          <m:t>0</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𝑚</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oMath>
                </a14:m>
                <a:r>
                  <a:rPr lang="en-US" altLang="zh-CN" dirty="0"/>
                  <a:t>with </a:t>
                </a:r>
                <a14:m>
                  <m:oMath xmlns:m="http://schemas.openxmlformats.org/officeDocument/2006/math">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𝑚</m:t>
                            </m:r>
                          </m:e>
                          <m:sub>
                            <m:r>
                              <a:rPr lang="en-US" altLang="zh-CN" i="1" dirty="0">
                                <a:latin typeface="Cambria Math" panose="02040503050406030204" pitchFamily="18" charset="0"/>
                              </a:rPr>
                              <m:t>0</m:t>
                            </m:r>
                          </m:sub>
                        </m:sSub>
                      </m:e>
                    </m:d>
                    <m:r>
                      <a:rPr lang="en-US" altLang="zh-CN" i="1" dirty="0">
                        <a:latin typeface="Cambria Math" panose="02040503050406030204" pitchFamily="18" charset="0"/>
                      </a:rPr>
                      <m:t> = </m:t>
                    </m:r>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𝑚</m:t>
                            </m:r>
                          </m:e>
                          <m:sub>
                            <m:r>
                              <a:rPr lang="en-US" altLang="zh-CN" i="1" dirty="0">
                                <a:latin typeface="Cambria Math" panose="02040503050406030204" pitchFamily="18" charset="0"/>
                              </a:rPr>
                              <m:t>1</m:t>
                            </m:r>
                          </m:sub>
                        </m:sSub>
                      </m:e>
                    </m:d>
                    <m:r>
                      <a:rPr lang="en-US" altLang="zh-CN" i="1" dirty="0">
                        <a:latin typeface="Cambria Math" panose="02040503050406030204" pitchFamily="18" charset="0"/>
                      </a:rPr>
                      <m:t>.</m:t>
                    </m:r>
                  </m:oMath>
                </a14:m>
                <a:endParaRPr lang="en-US" altLang="zh-CN" dirty="0"/>
              </a:p>
              <a:p>
                <a:pPr lvl="2"/>
                <a:r>
                  <a:rPr lang="en-US" altLang="zh-CN" dirty="0"/>
                  <a:t>3. The challenger </a:t>
                </a:r>
                <a:r>
                  <a:rPr lang="zh-CN" altLang="en-US" dirty="0"/>
                  <a:t>𝐵 </a:t>
                </a:r>
                <a:r>
                  <a:rPr lang="en-US" altLang="zh-CN" dirty="0"/>
                  <a:t>flips a random coin </a:t>
                </a:r>
                <a14:m>
                  <m:oMath xmlns:m="http://schemas.openxmlformats.org/officeDocument/2006/math">
                    <m:r>
                      <a:rPr lang="zh-CN" altLang="en-US" i="1" dirty="0">
                        <a:latin typeface="Cambria Math" panose="02040503050406030204" pitchFamily="18" charset="0"/>
                      </a:rPr>
                      <m:t>𝑏</m:t>
                    </m:r>
                    <m:r>
                      <a:rPr lang="zh-CN" altLang="en-US" i="1" dirty="0">
                        <a:latin typeface="Cambria Math" panose="02040503050406030204" pitchFamily="18" charset="0"/>
                      </a:rPr>
                      <m:t>∈ </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0,1</m:t>
                            </m:r>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 </m:t>
                    </m:r>
                  </m:oMath>
                </a14:m>
                <a:r>
                  <a:rPr lang="en-US" altLang="zh-CN" dirty="0"/>
                  <a:t>and computes ciphertext </a:t>
                </a:r>
                <a14:m>
                  <m:oMath xmlns:m="http://schemas.openxmlformats.org/officeDocument/2006/math">
                    <m:r>
                      <a:rPr lang="zh-CN" altLang="en-US" i="1" dirty="0">
                        <a:latin typeface="Cambria Math" panose="02040503050406030204" pitchFamily="18" charset="0"/>
                      </a:rPr>
                      <m:t>𝑐</m:t>
                    </m:r>
                    <m:r>
                      <a:rPr lang="zh-CN" altLang="en-US" i="1" dirty="0">
                        <a:latin typeface="Cambria Math" panose="02040503050406030204" pitchFamily="18" charset="0"/>
                      </a:rPr>
                      <m:t>←</m:t>
                    </m:r>
                    <m:r>
                      <a:rPr lang="zh-CN" altLang="en-US" i="1" dirty="0">
                        <a:latin typeface="Cambria Math" panose="02040503050406030204" pitchFamily="18" charset="0"/>
                      </a:rPr>
                      <m:t>𝐸𝑛</m:t>
                    </m:r>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𝑐</m:t>
                        </m:r>
                      </m:e>
                      <m:sub>
                        <m:r>
                          <a:rPr lang="zh-CN" altLang="en-US" i="1" dirty="0">
                            <a:latin typeface="Cambria Math" panose="02040503050406030204" pitchFamily="18" charset="0"/>
                          </a:rPr>
                          <m:t>𝑘</m:t>
                        </m:r>
                      </m:sub>
                    </m:sSub>
                    <m:r>
                      <a:rPr lang="zh-CN" altLang="en-US" i="1" dirty="0">
                        <a:latin typeface="Cambria Math" panose="02040503050406030204" pitchFamily="18" charset="0"/>
                      </a:rPr>
                      <m:t> </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𝑚</m:t>
                        </m:r>
                      </m:e>
                      <m:sub>
                        <m:r>
                          <a:rPr lang="zh-CN" altLang="en-US" i="1" dirty="0">
                            <a:latin typeface="Cambria Math" panose="02040503050406030204" pitchFamily="18" charset="0"/>
                          </a:rPr>
                          <m:t>𝑏</m:t>
                        </m:r>
                      </m:sub>
                    </m:sSub>
                    <m:r>
                      <a:rPr lang="en-US" altLang="zh-CN" i="1" dirty="0">
                        <a:latin typeface="Cambria Math" panose="02040503050406030204" pitchFamily="18" charset="0"/>
                      </a:rPr>
                      <m:t>)</m:t>
                    </m:r>
                  </m:oMath>
                </a14:m>
                <a:r>
                  <a:rPr lang="en-US" altLang="zh-CN" dirty="0"/>
                  <a:t> , gives the ciphertext to </a:t>
                </a:r>
                <a:r>
                  <a:rPr lang="zh-CN" altLang="en-US" dirty="0"/>
                  <a:t>𝐴</a:t>
                </a:r>
                <a:r>
                  <a:rPr lang="en-US" altLang="zh-CN" dirty="0"/>
                  <a:t>. We refer to </a:t>
                </a:r>
                <a:r>
                  <a:rPr lang="zh-CN" altLang="en-US" dirty="0"/>
                  <a:t>𝑐 </a:t>
                </a:r>
                <a:r>
                  <a:rPr lang="en-US" altLang="zh-CN" dirty="0"/>
                  <a:t>as the </a:t>
                </a:r>
                <a:r>
                  <a:rPr lang="en-US" altLang="zh-CN" dirty="0">
                    <a:solidFill>
                      <a:srgbClr val="C00000"/>
                    </a:solidFill>
                  </a:rPr>
                  <a:t>challenge ciphertext</a:t>
                </a:r>
                <a:r>
                  <a:rPr lang="en-US" altLang="zh-CN" dirty="0"/>
                  <a:t>.</a:t>
                </a:r>
              </a:p>
              <a:p>
                <a:pPr lvl="2"/>
                <a:r>
                  <a:rPr lang="en-US" altLang="zh-CN" dirty="0"/>
                  <a:t>4. The adversary </a:t>
                </a:r>
                <a:r>
                  <a:rPr lang="zh-CN" altLang="en-US" dirty="0"/>
                  <a:t>𝐴 </a:t>
                </a:r>
                <a:r>
                  <a:rPr lang="en-US" altLang="zh-CN" dirty="0"/>
                  <a:t>continues to have </a:t>
                </a:r>
                <a:r>
                  <a:rPr lang="en-US" altLang="zh-CN" dirty="0">
                    <a:solidFill>
                      <a:srgbClr val="FF0000"/>
                    </a:solidFill>
                  </a:rPr>
                  <a:t>oracle access to </a:t>
                </a:r>
                <a14:m>
                  <m:oMath xmlns:m="http://schemas.openxmlformats.org/officeDocument/2006/math">
                    <m:r>
                      <a:rPr lang="en-US" altLang="zh-CN" i="1" dirty="0">
                        <a:solidFill>
                          <a:srgbClr val="FF0000"/>
                        </a:solidFill>
                        <a:latin typeface="Cambria Math" panose="02040503050406030204" pitchFamily="18" charset="0"/>
                      </a:rPr>
                      <m:t>𝐸𝑛</m:t>
                    </m:r>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𝑘</m:t>
                        </m:r>
                      </m:sub>
                    </m:sSub>
                    <m:d>
                      <m:dPr>
                        <m:ctrlPr>
                          <a:rPr lang="en-US" altLang="zh-CN" i="1" dirty="0">
                            <a:solidFill>
                              <a:srgbClr val="FF0000"/>
                            </a:solidFill>
                            <a:latin typeface="Cambria Math" panose="02040503050406030204" pitchFamily="18" charset="0"/>
                          </a:rPr>
                        </m:ctrlPr>
                      </m:dPr>
                      <m:e>
                        <m:r>
                          <a:rPr lang="en-US" altLang="zh-CN" i="1" dirty="0">
                            <a:solidFill>
                              <a:srgbClr val="FF0000"/>
                            </a:solidFill>
                            <a:latin typeface="Cambria Math" panose="02040503050406030204" pitchFamily="18" charset="0"/>
                          </a:rPr>
                          <m:t>·</m:t>
                        </m:r>
                      </m:e>
                    </m:d>
                  </m:oMath>
                </a14:m>
                <a:r>
                  <a:rPr lang="en-US" altLang="zh-CN" dirty="0">
                    <a:solidFill>
                      <a:srgbClr val="FF0000"/>
                    </a:solidFill>
                  </a:rPr>
                  <a:t> and </a:t>
                </a:r>
                <a14:m>
                  <m:oMath xmlns:m="http://schemas.openxmlformats.org/officeDocument/2006/math">
                    <m:r>
                      <a:rPr lang="en-US" altLang="zh-CN" i="1">
                        <a:solidFill>
                          <a:srgbClr val="FF0000"/>
                        </a:solidFill>
                        <a:latin typeface="Cambria Math" panose="02040503050406030204" pitchFamily="18" charset="0"/>
                      </a:rPr>
                      <m:t>𝐷𝑒</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𝑐</m:t>
                        </m:r>
                      </m:e>
                      <m:sub>
                        <m:r>
                          <a:rPr lang="en-US" altLang="zh-CN" i="1">
                            <a:solidFill>
                              <a:srgbClr val="FF0000"/>
                            </a:solidFill>
                            <a:latin typeface="Cambria Math" panose="02040503050406030204" pitchFamily="18" charset="0"/>
                          </a:rPr>
                          <m:t>𝑘</m:t>
                        </m:r>
                      </m:sub>
                    </m:sSub>
                    <m:r>
                      <a:rPr lang="en-US" altLang="zh-CN" i="1">
                        <a:solidFill>
                          <a:srgbClr val="FF0000"/>
                        </a:solidFill>
                        <a:latin typeface="Cambria Math" panose="02040503050406030204" pitchFamily="18" charset="0"/>
                      </a:rPr>
                      <m:t>(⋅)</m:t>
                    </m:r>
                  </m:oMath>
                </a14:m>
                <a:r>
                  <a:rPr lang="en-US" altLang="zh-CN" dirty="0"/>
                  <a:t>, but is </a:t>
                </a:r>
                <a:r>
                  <a:rPr lang="en-US" altLang="zh-CN" dirty="0">
                    <a:solidFill>
                      <a:srgbClr val="C00000"/>
                    </a:solidFill>
                  </a:rPr>
                  <a:t>not allowed to query the latter on the challenge ciphertext itself </a:t>
                </a:r>
                <a:r>
                  <a:rPr lang="en-US" altLang="zh-CN" dirty="0"/>
                  <a:t>and outputs a guess </a:t>
                </a:r>
                <a14:m>
                  <m:oMath xmlns:m="http://schemas.openxmlformats.org/officeDocument/2006/math">
                    <m:sSup>
                      <m:sSupPr>
                        <m:ctrlPr>
                          <a:rPr lang="en-US" altLang="zh-CN" i="1" dirty="0">
                            <a:latin typeface="Cambria Math" panose="02040503050406030204" pitchFamily="18" charset="0"/>
                          </a:rPr>
                        </m:ctrlPr>
                      </m:sSupPr>
                      <m:e>
                        <m:r>
                          <a:rPr lang="zh-CN" altLang="en-US" i="1" dirty="0">
                            <a:latin typeface="Cambria Math" panose="02040503050406030204" pitchFamily="18" charset="0"/>
                          </a:rPr>
                          <m:t>𝑏</m:t>
                        </m:r>
                      </m:e>
                      <m:sup>
                        <m:r>
                          <a:rPr lang="en-US" altLang="zh-CN" i="1" dirty="0">
                            <a:latin typeface="Cambria Math" panose="02040503050406030204" pitchFamily="18" charset="0"/>
                          </a:rPr>
                          <m:t>′</m:t>
                        </m:r>
                      </m:sup>
                    </m:sSup>
                    <m:r>
                      <a:rPr lang="en-US" altLang="zh-CN" i="1" dirty="0">
                        <a:latin typeface="Cambria Math" panose="02040503050406030204" pitchFamily="18" charset="0"/>
                      </a:rPr>
                      <m:t> </m:t>
                    </m:r>
                  </m:oMath>
                </a14:m>
                <a:r>
                  <a:rPr lang="en-US" altLang="zh-CN" dirty="0"/>
                  <a:t>of </a:t>
                </a:r>
                <a:r>
                  <a:rPr lang="zh-CN" altLang="en-US" dirty="0"/>
                  <a:t>𝑏</a:t>
                </a:r>
                <a:r>
                  <a:rPr lang="en-US" altLang="zh-CN" dirty="0"/>
                  <a:t>.</a:t>
                </a:r>
              </a:p>
              <a:p>
                <a:pPr lvl="1"/>
                <a:r>
                  <a:rPr lang="en-US" altLang="zh-CN" dirty="0"/>
                  <a:t>The advantage of an adversary A in this game is defined as </a:t>
                </a:r>
                <a14:m>
                  <m:oMath xmlns:m="http://schemas.openxmlformats.org/officeDocument/2006/math">
                    <m:d>
                      <m:dPr>
                        <m:begChr m:val="|"/>
                        <m:endChr m:val="|"/>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err="1">
                                <a:latin typeface="Cambria Math" panose="02040503050406030204" pitchFamily="18" charset="0"/>
                              </a:rPr>
                              <m:t>Pr</m:t>
                            </m:r>
                          </m:fName>
                          <m:e>
                            <m:d>
                              <m:dPr>
                                <m:begChr m:val="["/>
                                <m:endChr m:val="]"/>
                                <m:ctrlPr>
                                  <a:rPr lang="en-US" altLang="zh-CN" i="1" dirty="0">
                                    <a:latin typeface="Cambria Math" panose="02040503050406030204" pitchFamily="18" charset="0"/>
                                  </a:rPr>
                                </m:ctrlPr>
                              </m:dPr>
                              <m:e>
                                <m:r>
                                  <a:rPr lang="zh-CN" altLang="en-US" i="1" dirty="0">
                                    <a:latin typeface="Cambria Math" panose="02040503050406030204" pitchFamily="18" charset="0"/>
                                  </a:rPr>
                                  <m:t>𝑏</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zh-CN" altLang="en-US" i="1" dirty="0">
                                        <a:latin typeface="Cambria Math" panose="02040503050406030204" pitchFamily="18" charset="0"/>
                                      </a:rPr>
                                      <m:t>𝑏</m:t>
                                    </m:r>
                                  </m:e>
                                  <m:sup>
                                    <m:r>
                                      <a:rPr lang="en-US" altLang="zh-CN" i="1" dirty="0">
                                        <a:latin typeface="Cambria Math" panose="02040503050406030204" pitchFamily="18" charset="0"/>
                                      </a:rPr>
                                      <m:t>′</m:t>
                                    </m:r>
                                  </m:sup>
                                </m:sSup>
                              </m:e>
                            </m:d>
                          </m:e>
                        </m:func>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2</m:t>
                            </m:r>
                          </m:den>
                        </m:f>
                      </m:e>
                    </m:d>
                  </m:oMath>
                </a14:m>
                <a:r>
                  <a:rPr lang="en-US" altLang="zh-CN" dirty="0"/>
                  <a:t>. An encryption scheme is </a:t>
                </a:r>
                <a:r>
                  <a:rPr lang="en-US" altLang="zh-CN" dirty="0">
                    <a:solidFill>
                      <a:srgbClr val="FF0000"/>
                    </a:solidFill>
                  </a:rPr>
                  <a:t>CCA-Secure</a:t>
                </a:r>
                <a:r>
                  <a:rPr lang="en-US" altLang="zh-CN" dirty="0"/>
                  <a:t> if all PPT adversaries have at most a negligible advantage in the above game. </a:t>
                </a:r>
              </a:p>
              <a:p>
                <a:pPr lvl="1"/>
                <a:r>
                  <a:rPr lang="en-US" altLang="zh-CN" dirty="0">
                    <a:solidFill>
                      <a:srgbClr val="C00000"/>
                    </a:solidFill>
                  </a:rPr>
                  <a:t>Question:</a:t>
                </a:r>
                <a:r>
                  <a:rPr lang="en-US" altLang="zh-CN" dirty="0"/>
                  <a:t> Is Construction 4.1 a </a:t>
                </a:r>
                <a:r>
                  <a:rPr lang="en-US" altLang="zh-CN" dirty="0">
                    <a:solidFill>
                      <a:srgbClr val="C00000"/>
                    </a:solidFill>
                  </a:rPr>
                  <a:t>CCA-Secure</a:t>
                </a:r>
                <a:r>
                  <a:rPr lang="en-US" altLang="zh-CN" dirty="0"/>
                  <a:t> private-key encryption scheme?</a:t>
                </a:r>
              </a:p>
              <a:p>
                <a:endParaRPr lang="zh-CN" altLang="en-US" dirty="0"/>
              </a:p>
            </p:txBody>
          </p:sp>
        </mc:Choice>
        <mc:Fallback xmlns="">
          <p:sp>
            <p:nvSpPr>
              <p:cNvPr id="3" name="内容占位符 2">
                <a:extLst>
                  <a:ext uri="{FF2B5EF4-FFF2-40B4-BE49-F238E27FC236}">
                    <a16:creationId xmlns:a16="http://schemas.microsoft.com/office/drawing/2014/main" id="{533D1C02-AE6C-4BEC-9F95-12CA76B9CA58}"/>
                  </a:ext>
                </a:extLst>
              </p:cNvPr>
              <p:cNvSpPr>
                <a:spLocks noGrp="1" noRot="1" noChangeAspect="1" noMove="1" noResize="1" noEditPoints="1" noAdjustHandles="1" noChangeArrowheads="1" noChangeShapeType="1" noTextEdit="1"/>
              </p:cNvSpPr>
              <p:nvPr>
                <p:ph idx="1"/>
              </p:nvPr>
            </p:nvSpPr>
            <p:spPr>
              <a:blipFill>
                <a:blip r:embed="rId2"/>
                <a:stretch>
                  <a:fillRect t="-30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692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D9CA6-3A95-4FD3-A4D3-B680AF183B50}"/>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D0F5E0FD-92F5-48C3-B3DE-74A5E483273D}"/>
              </a:ext>
            </a:extLst>
          </p:cNvPr>
          <p:cNvSpPr>
            <a:spLocks noGrp="1"/>
          </p:cNvSpPr>
          <p:nvPr>
            <p:ph idx="1"/>
          </p:nvPr>
        </p:nvSpPr>
        <p:spPr/>
        <p:txBody>
          <a:bodyPr/>
          <a:lstStyle/>
          <a:p>
            <a:pPr marL="544068" lvl="1" indent="-342900">
              <a:buAutoNum type="arabicPeriod"/>
            </a:pPr>
            <a:r>
              <a:rPr lang="en-US" altLang="zh-CN" dirty="0"/>
              <a:t>Encryption: A Formal Definition</a:t>
            </a:r>
          </a:p>
          <a:p>
            <a:pPr marL="544068" lvl="1" indent="-342900">
              <a:buAutoNum type="arabicPeriod"/>
            </a:pPr>
            <a:r>
              <a:rPr lang="en-US" altLang="zh-CN" dirty="0">
                <a:solidFill>
                  <a:schemeClr val="bg1">
                    <a:lumMod val="75000"/>
                  </a:schemeClr>
                </a:solidFill>
              </a:rPr>
              <a:t>What Does Security Mean in Cryptography</a:t>
            </a:r>
          </a:p>
          <a:p>
            <a:pPr marL="544068" lvl="1" indent="-342900">
              <a:buAutoNum type="arabicPeriod"/>
            </a:pPr>
            <a:r>
              <a:rPr lang="en-US" altLang="zh-CN" dirty="0">
                <a:solidFill>
                  <a:schemeClr val="bg1">
                    <a:lumMod val="75000"/>
                  </a:schemeClr>
                </a:solidFill>
              </a:rPr>
              <a:t>Proofs by Reduction</a:t>
            </a:r>
          </a:p>
          <a:p>
            <a:pPr marL="544068" lvl="1" indent="-342900">
              <a:buFont typeface="Calibri" pitchFamily="34" charset="0"/>
              <a:buAutoNum type="arabicPeriod"/>
            </a:pPr>
            <a:r>
              <a:rPr lang="en-US" altLang="zh-CN" dirty="0">
                <a:solidFill>
                  <a:schemeClr val="bg1">
                    <a:lumMod val="75000"/>
                  </a:schemeClr>
                </a:solidFill>
              </a:rPr>
              <a:t>Stronger Security Notions</a:t>
            </a:r>
          </a:p>
          <a:p>
            <a:pPr marL="544068" lvl="1" indent="-342900">
              <a:buFont typeface="Calibri" pitchFamily="34" charset="0"/>
              <a:buAutoNum type="arabicPeriod"/>
            </a:pPr>
            <a:r>
              <a:rPr lang="en-US" altLang="zh-CN" dirty="0">
                <a:solidFill>
                  <a:schemeClr val="bg1">
                    <a:lumMod val="75000"/>
                  </a:schemeClr>
                </a:solidFill>
              </a:rPr>
              <a:t>Structuring security proofs as sequences games</a:t>
            </a:r>
          </a:p>
          <a:p>
            <a:pPr marL="544068" lvl="1" indent="-342900">
              <a:buFont typeface="Calibri" pitchFamily="34" charset="0"/>
              <a:buAutoNum type="arabicPeriod"/>
            </a:pPr>
            <a:endParaRPr lang="en-US" altLang="zh-CN" dirty="0">
              <a:solidFill>
                <a:schemeClr val="bg1">
                  <a:lumMod val="75000"/>
                </a:schemeClr>
              </a:solidFill>
            </a:endParaRPr>
          </a:p>
          <a:p>
            <a:pPr marL="201168" lvl="1" indent="0">
              <a:buNone/>
            </a:pPr>
            <a:endParaRPr lang="zh-CN" altLang="en-US" dirty="0">
              <a:solidFill>
                <a:schemeClr val="bg1">
                  <a:lumMod val="75000"/>
                </a:schemeClr>
              </a:solidFill>
            </a:endParaRPr>
          </a:p>
        </p:txBody>
      </p:sp>
    </p:spTree>
    <p:extLst>
      <p:ext uri="{BB962C8B-B14F-4D97-AF65-F5344CB8AC3E}">
        <p14:creationId xmlns:p14="http://schemas.microsoft.com/office/powerpoint/2010/main" val="3085220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D9CA6-3A95-4FD3-A4D3-B680AF183B50}"/>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D0F5E0FD-92F5-48C3-B3DE-74A5E483273D}"/>
              </a:ext>
            </a:extLst>
          </p:cNvPr>
          <p:cNvSpPr>
            <a:spLocks noGrp="1"/>
          </p:cNvSpPr>
          <p:nvPr>
            <p:ph idx="1"/>
          </p:nvPr>
        </p:nvSpPr>
        <p:spPr/>
        <p:txBody>
          <a:bodyPr/>
          <a:lstStyle/>
          <a:p>
            <a:pPr marL="544068" lvl="1" indent="-342900">
              <a:buAutoNum type="arabicPeriod"/>
            </a:pPr>
            <a:r>
              <a:rPr lang="en-US" altLang="zh-CN" dirty="0">
                <a:solidFill>
                  <a:schemeClr val="bg1">
                    <a:lumMod val="75000"/>
                  </a:schemeClr>
                </a:solidFill>
              </a:rPr>
              <a:t>Encryption: A Formal Definition</a:t>
            </a:r>
          </a:p>
          <a:p>
            <a:pPr marL="544068" lvl="1" indent="-342900">
              <a:buAutoNum type="arabicPeriod"/>
            </a:pPr>
            <a:r>
              <a:rPr lang="en-US" altLang="zh-CN" dirty="0">
                <a:solidFill>
                  <a:schemeClr val="bg1">
                    <a:lumMod val="75000"/>
                  </a:schemeClr>
                </a:solidFill>
              </a:rPr>
              <a:t>What Does Security Mean in Cryptography</a:t>
            </a:r>
          </a:p>
          <a:p>
            <a:pPr marL="544068" lvl="1" indent="-342900">
              <a:buAutoNum type="arabicPeriod"/>
            </a:pPr>
            <a:r>
              <a:rPr lang="en-US" altLang="zh-CN" dirty="0">
                <a:solidFill>
                  <a:schemeClr val="bg1">
                    <a:lumMod val="75000"/>
                  </a:schemeClr>
                </a:solidFill>
              </a:rPr>
              <a:t>Proofs by Reduction</a:t>
            </a:r>
          </a:p>
          <a:p>
            <a:pPr marL="544068" lvl="1" indent="-342900">
              <a:buAutoNum type="arabicPeriod"/>
            </a:pPr>
            <a:r>
              <a:rPr lang="en-US" altLang="zh-CN" dirty="0">
                <a:solidFill>
                  <a:schemeClr val="bg1">
                    <a:lumMod val="75000"/>
                  </a:schemeClr>
                </a:solidFill>
              </a:rPr>
              <a:t>Stronger Security Notions</a:t>
            </a:r>
          </a:p>
          <a:p>
            <a:pPr marL="544068" lvl="1" indent="-342900">
              <a:buAutoNum type="arabicPeriod"/>
            </a:pPr>
            <a:r>
              <a:rPr lang="en-US" altLang="zh-CN" dirty="0"/>
              <a:t>Structuring security proofs as sequences games</a:t>
            </a:r>
          </a:p>
        </p:txBody>
      </p:sp>
    </p:spTree>
    <p:extLst>
      <p:ext uri="{BB962C8B-B14F-4D97-AF65-F5344CB8AC3E}">
        <p14:creationId xmlns:p14="http://schemas.microsoft.com/office/powerpoint/2010/main" val="3385902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DEBD7-5E64-4483-BFE2-8C9E324196CB}"/>
              </a:ext>
            </a:extLst>
          </p:cNvPr>
          <p:cNvSpPr>
            <a:spLocks noGrp="1"/>
          </p:cNvSpPr>
          <p:nvPr>
            <p:ph type="title"/>
          </p:nvPr>
        </p:nvSpPr>
        <p:spPr/>
        <p:txBody>
          <a:bodyPr/>
          <a:lstStyle/>
          <a:p>
            <a:r>
              <a:rPr lang="en-US" altLang="zh-CN" dirty="0"/>
              <a:t>5. Structuring security proofs as sequences games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93E1D6B-03D3-49DC-B583-AE98F1F47FF9}"/>
                  </a:ext>
                </a:extLst>
              </p:cNvPr>
              <p:cNvSpPr>
                <a:spLocks noGrp="1"/>
              </p:cNvSpPr>
              <p:nvPr>
                <p:ph idx="1"/>
              </p:nvPr>
            </p:nvSpPr>
            <p:spPr/>
            <p:txBody>
              <a:bodyPr>
                <a:normAutofit lnSpcReduction="10000"/>
              </a:bodyPr>
              <a:lstStyle/>
              <a:p>
                <a:r>
                  <a:rPr lang="en-US" altLang="zh-CN" dirty="0"/>
                  <a:t>Security proofs in cryptography may sometimes be organized as sequences of games.</a:t>
                </a:r>
              </a:p>
              <a:p>
                <a:r>
                  <a:rPr lang="en-US" altLang="zh-CN" dirty="0"/>
                  <a:t>To prove security using the sequence-of-games approach, one proceeds as follows.</a:t>
                </a:r>
              </a:p>
              <a:p>
                <a:pPr lvl="1"/>
                <a:r>
                  <a:rPr lang="en-US" altLang="zh-CN" dirty="0"/>
                  <a:t>One constructs a sequence of games, </a:t>
                </a:r>
                <a14:m>
                  <m:oMath xmlns:m="http://schemas.openxmlformats.org/officeDocument/2006/math">
                    <m:r>
                      <a:rPr lang="en-US" altLang="zh-CN" i="1" dirty="0">
                        <a:latin typeface="Cambria Math" panose="02040503050406030204" pitchFamily="18" charset="0"/>
                      </a:rPr>
                      <m:t>𝐺𝑎𝑚𝑒</m:t>
                    </m:r>
                    <m:r>
                      <a:rPr lang="en-US" altLang="zh-CN" i="1" dirty="0">
                        <a:latin typeface="Cambria Math" panose="02040503050406030204" pitchFamily="18" charset="0"/>
                      </a:rPr>
                      <m:t> 0, </m:t>
                    </m:r>
                    <m:r>
                      <a:rPr lang="en-US" altLang="zh-CN" i="1" dirty="0">
                        <a:latin typeface="Cambria Math" panose="02040503050406030204" pitchFamily="18" charset="0"/>
                      </a:rPr>
                      <m:t>𝐺𝑎𝑚𝑒</m:t>
                    </m:r>
                    <m:r>
                      <a:rPr lang="en-US" altLang="zh-CN" i="1" dirty="0">
                        <a:latin typeface="Cambria Math" panose="02040503050406030204" pitchFamily="18" charset="0"/>
                      </a:rPr>
                      <m:t> 1, . . . , </m:t>
                    </m:r>
                    <m:r>
                      <a:rPr lang="en-US" altLang="zh-CN" i="1" dirty="0">
                        <a:latin typeface="Cambria Math" panose="02040503050406030204" pitchFamily="18" charset="0"/>
                      </a:rPr>
                      <m:t>𝐺𝑎𝑚𝑒</m:t>
                    </m:r>
                    <m:r>
                      <a:rPr lang="en-US" altLang="zh-CN" i="1" dirty="0">
                        <a:latin typeface="Cambria Math" panose="02040503050406030204" pitchFamily="18" charset="0"/>
                      </a:rPr>
                      <m:t> </m:t>
                    </m:r>
                    <m:r>
                      <a:rPr lang="en-US" altLang="zh-CN" i="1" dirty="0">
                        <a:latin typeface="Cambria Math" panose="02040503050406030204" pitchFamily="18" charset="0"/>
                      </a:rPr>
                      <m:t>𝑛</m:t>
                    </m:r>
                  </m:oMath>
                </a14:m>
                <a:r>
                  <a:rPr lang="en-US" altLang="zh-CN" dirty="0"/>
                  <a:t>, where </a:t>
                </a:r>
                <a14:m>
                  <m:oMath xmlns:m="http://schemas.openxmlformats.org/officeDocument/2006/math">
                    <m:r>
                      <a:rPr lang="en-US" altLang="zh-CN" i="1" dirty="0">
                        <a:latin typeface="Cambria Math" panose="02040503050406030204" pitchFamily="18" charset="0"/>
                      </a:rPr>
                      <m:t>𝐺𝑎𝑚𝑒</m:t>
                    </m:r>
                    <m:r>
                      <a:rPr lang="en-US" altLang="zh-CN" i="1" dirty="0">
                        <a:latin typeface="Cambria Math" panose="02040503050406030204" pitchFamily="18" charset="0"/>
                      </a:rPr>
                      <m:t> 0</m:t>
                    </m:r>
                  </m:oMath>
                </a14:m>
                <a:r>
                  <a:rPr lang="en-US" altLang="zh-CN" dirty="0"/>
                  <a:t> is the original attack game with respect to a given adversary.</a:t>
                </a:r>
              </a:p>
              <a:p>
                <a:pPr lvl="1"/>
                <a:r>
                  <a:rPr lang="en-US" altLang="zh-CN" dirty="0"/>
                  <a:t>We denote the event that the adversary </a:t>
                </a:r>
                <a14:m>
                  <m:oMath xmlns:m="http://schemas.openxmlformats.org/officeDocument/2006/math">
                    <m:r>
                      <a:rPr lang="en-US" altLang="zh-CN" i="1" dirty="0">
                        <a:latin typeface="Cambria Math" panose="02040503050406030204" pitchFamily="18" charset="0"/>
                      </a:rPr>
                      <m:t>𝐴</m:t>
                    </m:r>
                  </m:oMath>
                </a14:m>
                <a:r>
                  <a:rPr lang="en-US" altLang="zh-CN" dirty="0"/>
                  <a:t> succeed in </a:t>
                </a:r>
                <a14:m>
                  <m:oMath xmlns:m="http://schemas.openxmlformats.org/officeDocument/2006/math">
                    <m:r>
                      <a:rPr lang="en-US" altLang="zh-CN" i="1" dirty="0">
                        <a:latin typeface="Cambria Math" panose="02040503050406030204" pitchFamily="18" charset="0"/>
                      </a:rPr>
                      <m:t>𝐺𝑎𝑚𝑒</m:t>
                    </m:r>
                    <m:r>
                      <a:rPr lang="en-US" altLang="zh-CN" i="1" dirty="0">
                        <a:latin typeface="Cambria Math" panose="02040503050406030204" pitchFamily="18" charset="0"/>
                      </a:rPr>
                      <m:t> </m:t>
                    </m:r>
                    <m:r>
                      <a:rPr lang="en-US" altLang="zh-CN" i="1" dirty="0">
                        <a:latin typeface="Cambria Math" panose="02040503050406030204" pitchFamily="18" charset="0"/>
                      </a:rPr>
                      <m:t>𝑖</m:t>
                    </m:r>
                    <m:r>
                      <a:rPr lang="en-US" altLang="zh-CN" i="1" dirty="0">
                        <a:latin typeface="Cambria Math" panose="02040503050406030204" pitchFamily="18" charset="0"/>
                      </a:rPr>
                      <m:t> </m:t>
                    </m:r>
                  </m:oMath>
                </a14:m>
                <a:r>
                  <a:rPr lang="en-US" altLang="zh-CN" dirty="0"/>
                  <a:t>as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𝑖</m:t>
                        </m:r>
                      </m:sub>
                    </m:sSub>
                  </m:oMath>
                </a14:m>
                <a:r>
                  <a:rPr lang="en-US" altLang="zh-CN" dirty="0"/>
                  <a:t>. </a:t>
                </a:r>
              </a:p>
              <a:p>
                <a:pPr lvl="1"/>
                <a:r>
                  <a:rPr lang="en-US" altLang="zh-CN" dirty="0"/>
                  <a:t>The proof shows that </a:t>
                </a:r>
                <a14:m>
                  <m:oMath xmlns:m="http://schemas.openxmlformats.org/officeDocument/2006/math">
                    <m:r>
                      <m:rPr>
                        <m:sty m:val="p"/>
                      </m:rPr>
                      <a:rPr lang="en-US" altLang="zh-CN" i="1" dirty="0">
                        <a:latin typeface="Cambria Math" panose="02040503050406030204" pitchFamily="18" charset="0"/>
                      </a:rPr>
                      <m:t>Pr</m:t>
                    </m:r>
                    <m:r>
                      <a:rPr lang="en-US" altLang="zh-CN" i="1" dirty="0">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𝑆</m:t>
                        </m:r>
                      </m:e>
                      <m:sub>
                        <m:r>
                          <a:rPr lang="en-US" altLang="zh-CN" i="1" dirty="0" err="1">
                            <a:latin typeface="Cambria Math" panose="02040503050406030204" pitchFamily="18" charset="0"/>
                          </a:rPr>
                          <m:t>𝑖</m:t>
                        </m:r>
                      </m:sub>
                    </m:sSub>
                    <m:r>
                      <a:rPr lang="en-US" altLang="zh-CN" i="1" dirty="0">
                        <a:latin typeface="Cambria Math" panose="02040503050406030204" pitchFamily="18" charset="0"/>
                      </a:rPr>
                      <m:t>] </m:t>
                    </m:r>
                  </m:oMath>
                </a14:m>
                <a:r>
                  <a:rPr lang="en-US" altLang="zh-CN" dirty="0"/>
                  <a:t>is negligibly close to </a:t>
                </a:r>
                <a14:m>
                  <m:oMath xmlns:m="http://schemas.openxmlformats.org/officeDocument/2006/math">
                    <m:r>
                      <m:rPr>
                        <m:sty m:val="p"/>
                      </m:rPr>
                      <a:rPr lang="en-US" altLang="zh-CN" i="1" dirty="0">
                        <a:latin typeface="Cambria Math" panose="02040503050406030204" pitchFamily="18" charset="0"/>
                      </a:rPr>
                      <m:t>Pr</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oMath>
                </a14:m>
                <a:r>
                  <a:rPr lang="en-US" altLang="zh-CN" dirty="0"/>
                  <a:t>for </a:t>
                </a:r>
                <a14:m>
                  <m:oMath xmlns:m="http://schemas.openxmlformats.org/officeDocument/2006/math">
                    <m:r>
                      <a:rPr lang="en-US" altLang="zh-CN" i="1" dirty="0">
                        <a:latin typeface="Cambria Math" panose="02040503050406030204" pitchFamily="18" charset="0"/>
                      </a:rPr>
                      <m:t>𝑖</m:t>
                    </m:r>
                    <m:r>
                      <a:rPr lang="en-US" altLang="zh-CN" i="1" dirty="0">
                        <a:latin typeface="Cambria Math" panose="02040503050406030204" pitchFamily="18" charset="0"/>
                      </a:rPr>
                      <m:t>=0, . . . , </m:t>
                    </m:r>
                    <m:r>
                      <a:rPr lang="en-US" altLang="zh-CN" i="1" dirty="0">
                        <a:latin typeface="Cambria Math" panose="02040503050406030204" pitchFamily="18" charset="0"/>
                      </a:rPr>
                      <m:t>𝑛</m:t>
                    </m:r>
                    <m:r>
                      <a:rPr lang="en-US" altLang="zh-CN" i="1" dirty="0">
                        <a:latin typeface="Cambria Math" panose="02040503050406030204" pitchFamily="18" charset="0"/>
                      </a:rPr>
                      <m:t>−1</m:t>
                    </m:r>
                  </m:oMath>
                </a14:m>
                <a:r>
                  <a:rPr lang="en-US" altLang="zh-CN" dirty="0"/>
                  <a:t>, and that </a:t>
                </a:r>
                <a14:m>
                  <m:oMath xmlns:m="http://schemas.openxmlformats.org/officeDocument/2006/math">
                    <m:r>
                      <m:rPr>
                        <m:sty m:val="p"/>
                      </m:rPr>
                      <a:rPr lang="en-US" altLang="zh-CN" i="1" dirty="0">
                        <a:latin typeface="Cambria Math" panose="02040503050406030204" pitchFamily="18" charset="0"/>
                      </a:rPr>
                      <m:t>Pr</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𝑛</m:t>
                        </m:r>
                      </m:sub>
                    </m:sSub>
                    <m:r>
                      <a:rPr lang="en-US" altLang="zh-CN" i="1" dirty="0">
                        <a:latin typeface="Cambria Math" panose="02040503050406030204" pitchFamily="18" charset="0"/>
                      </a:rPr>
                      <m:t>] </m:t>
                    </m:r>
                  </m:oMath>
                </a14:m>
                <a:r>
                  <a:rPr lang="en-US" altLang="zh-CN" dirty="0"/>
                  <a:t>is equal (or negligibly close) to the “target probability”(</a:t>
                </a:r>
                <a14:m>
                  <m:oMath xmlns:m="http://schemas.openxmlformats.org/officeDocument/2006/math">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Pr</m:t>
                        </m:r>
                      </m:fName>
                      <m:e>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𝑛</m:t>
                                </m:r>
                              </m:sub>
                            </m:sSub>
                          </m:e>
                        </m:d>
                      </m:e>
                    </m:func>
                    <m:r>
                      <a:rPr lang="en-US" altLang="zh-CN" i="1" dirty="0">
                        <a:latin typeface="Cambria Math" panose="02040503050406030204" pitchFamily="18" charset="0"/>
                      </a:rPr>
                      <m:t>=0 </m:t>
                    </m:r>
                  </m:oMath>
                </a14:m>
                <a:r>
                  <a:rPr lang="en-US" altLang="zh-CN" dirty="0"/>
                  <a:t>or </a:t>
                </a:r>
                <a14:m>
                  <m:oMath xmlns:m="http://schemas.openxmlformats.org/officeDocument/2006/math">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Pr</m:t>
                        </m:r>
                      </m:fName>
                      <m:e>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𝑛</m:t>
                                </m:r>
                              </m:sub>
                            </m:sSub>
                          </m:e>
                        </m:d>
                      </m:e>
                    </m:func>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2</m:t>
                        </m:r>
                      </m:den>
                    </m:f>
                  </m:oMath>
                </a14:m>
                <a:r>
                  <a:rPr lang="en-US" altLang="zh-CN" dirty="0"/>
                  <a:t>).</a:t>
                </a:r>
              </a:p>
              <a:p>
                <a:pPr lvl="1"/>
                <a:r>
                  <a:rPr lang="en-US" altLang="zh-CN" dirty="0"/>
                  <a:t>From this, and the fact that </a:t>
                </a:r>
                <a14:m>
                  <m:oMath xmlns:m="http://schemas.openxmlformats.org/officeDocument/2006/math">
                    <m:r>
                      <a:rPr lang="en-US" altLang="zh-CN" i="1" dirty="0">
                        <a:latin typeface="Cambria Math" panose="02040503050406030204" pitchFamily="18" charset="0"/>
                      </a:rPr>
                      <m:t>𝑛</m:t>
                    </m:r>
                  </m:oMath>
                </a14:m>
                <a:r>
                  <a:rPr lang="en-US" altLang="zh-CN" dirty="0"/>
                  <a:t> is a constant, it follows that </a:t>
                </a:r>
                <a14:m>
                  <m:oMath xmlns:m="http://schemas.openxmlformats.org/officeDocument/2006/math">
                    <m:r>
                      <m:rPr>
                        <m:sty m:val="p"/>
                      </m:rPr>
                      <a:rPr lang="en-US" altLang="zh-CN" i="1" dirty="0">
                        <a:latin typeface="Cambria Math" panose="02040503050406030204" pitchFamily="18" charset="0"/>
                      </a:rPr>
                      <m:t>Pr</m:t>
                    </m:r>
                    <m:r>
                      <a:rPr lang="en-US" altLang="zh-CN" i="1" dirty="0">
                        <a:latin typeface="Cambria Math" panose="02040503050406030204" pitchFamily="18" charset="0"/>
                      </a:rPr>
                      <m:t>⁡[</m:t>
                    </m:r>
                    <m:r>
                      <a:rPr lang="en-US" altLang="zh-CN" i="1" dirty="0">
                        <a:latin typeface="Cambria Math" panose="02040503050406030204" pitchFamily="18" charset="0"/>
                      </a:rPr>
                      <m:t>𝑆</m:t>
                    </m:r>
                    <m:r>
                      <a:rPr lang="en-US" altLang="zh-CN" i="1" dirty="0">
                        <a:latin typeface="Cambria Math" panose="02040503050406030204" pitchFamily="18" charset="0"/>
                      </a:rPr>
                      <m:t>] </m:t>
                    </m:r>
                  </m:oMath>
                </a14:m>
                <a:r>
                  <a:rPr lang="en-US" altLang="zh-CN" dirty="0"/>
                  <a:t>is negligibly close to the “target probability,” and security is proved.</a:t>
                </a:r>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293E1D6B-03D3-49DC-B583-AE98F1F47FF9}"/>
                  </a:ext>
                </a:extLst>
              </p:cNvPr>
              <p:cNvSpPr>
                <a:spLocks noGrp="1" noRot="1" noChangeAspect="1" noMove="1" noResize="1" noEditPoints="1" noAdjustHandles="1" noChangeArrowheads="1" noChangeShapeType="1" noTextEdit="1"/>
              </p:cNvSpPr>
              <p:nvPr>
                <p:ph idx="1"/>
              </p:nvPr>
            </p:nvSpPr>
            <p:spPr>
              <a:blipFill>
                <a:blip r:embed="rId2"/>
                <a:stretch>
                  <a:fillRect l="-571" t="-2211" b="-1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475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2ACD4-F665-40D2-A75E-1F68F0ADB0F4}"/>
              </a:ext>
            </a:extLst>
          </p:cNvPr>
          <p:cNvSpPr>
            <a:spLocks noGrp="1"/>
          </p:cNvSpPr>
          <p:nvPr>
            <p:ph type="title"/>
          </p:nvPr>
        </p:nvSpPr>
        <p:spPr/>
        <p:txBody>
          <a:bodyPr/>
          <a:lstStyle/>
          <a:p>
            <a:r>
              <a:rPr lang="en-US" altLang="zh-CN" dirty="0"/>
              <a:t>5. Structuring security proofs as sequences games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272B53-06B2-4BB6-8558-22966C596483}"/>
                  </a:ext>
                </a:extLst>
              </p:cNvPr>
              <p:cNvSpPr>
                <a:spLocks noGrp="1"/>
              </p:cNvSpPr>
              <p:nvPr>
                <p:ph idx="1"/>
              </p:nvPr>
            </p:nvSpPr>
            <p:spPr>
              <a:xfrm>
                <a:off x="1097280" y="1845733"/>
                <a:ext cx="10058400" cy="4590577"/>
              </a:xfrm>
            </p:spPr>
            <p:txBody>
              <a:bodyPr>
                <a:normAutofit fontScale="85000" lnSpcReduction="20000"/>
              </a:bodyPr>
              <a:lstStyle/>
              <a:p>
                <a:r>
                  <a:rPr lang="en-US" altLang="zh-CN" dirty="0"/>
                  <a:t>Recall the Construction I.3.1, we will re-proof Theorem I.3.2 in a new way.</a:t>
                </a:r>
              </a:p>
              <a:p>
                <a:r>
                  <a:rPr lang="en-US" altLang="zh-CN" dirty="0">
                    <a:solidFill>
                      <a:srgbClr val="FF0000"/>
                    </a:solidFill>
                  </a:rPr>
                  <a:t>Proof of Theorem 3.2:</a:t>
                </a:r>
              </a:p>
              <a:p>
                <a:pPr lvl="1"/>
                <a:r>
                  <a:rPr lang="en-US" altLang="zh-CN" dirty="0">
                    <a:solidFill>
                      <a:srgbClr val="FF0000"/>
                    </a:solidFill>
                  </a:rPr>
                  <a:t>Game 0. </a:t>
                </a:r>
                <a:r>
                  <a:rPr lang="en-US" altLang="zh-CN" dirty="0"/>
                  <a:t>This is the original attack game. We may describe the attack game algorithmically as follows:</a:t>
                </a:r>
              </a:p>
              <a:p>
                <a:pPr lvl="2"/>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e>
                      <m:sup>
                        <m:r>
                          <a:rPr lang="en-US" altLang="zh-CN" i="1">
                            <a:latin typeface="Cambria Math" panose="02040503050406030204" pitchFamily="18" charset="0"/>
                          </a:rPr>
                          <m:t>𝑛</m:t>
                        </m:r>
                      </m:sup>
                    </m:sSup>
                  </m:oMath>
                </a14:m>
                <a:endParaRPr lang="en-US" altLang="zh-CN" dirty="0"/>
              </a:p>
              <a:p>
                <a:pPr lvl="2"/>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𝑛</m:t>
                        </m:r>
                      </m:sup>
                    </m:sSup>
                    <m:r>
                      <a:rPr lang="en-US" altLang="zh-CN" i="1">
                        <a:latin typeface="Cambria Math" panose="02040503050406030204" pitchFamily="18" charset="0"/>
                      </a:rPr>
                      <m:t>)</m:t>
                    </m:r>
                  </m:oMath>
                </a14:m>
                <a:endParaRPr lang="en-US" altLang="zh-CN" dirty="0"/>
              </a:p>
              <a:p>
                <a:pPr lvl="2"/>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←{0,1}</m:t>
                    </m:r>
                  </m:oMath>
                </a14:m>
                <a:r>
                  <a:rPr lang="en-US" altLang="zh-CN" dirty="0"/>
                  <a:t>; </a:t>
                </a:r>
                <a14:m>
                  <m:oMath xmlns:m="http://schemas.openxmlformats.org/officeDocument/2006/math">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𝐺</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𝑘</m:t>
                        </m:r>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i="1" dirty="0">
                            <a:latin typeface="Cambria Math" panose="02040503050406030204" pitchFamily="18" charset="0"/>
                          </a:rPr>
                          <m:t>𝑏</m:t>
                        </m:r>
                      </m:sub>
                    </m:sSub>
                  </m:oMath>
                </a14:m>
                <a:endParaRPr lang="en-US" altLang="zh-CN" dirty="0"/>
              </a:p>
              <a:p>
                <a:pPr lvl="2"/>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oMath>
                </a14:m>
                <a:endParaRPr lang="en-US" altLang="zh-CN" dirty="0"/>
              </a:p>
              <a:p>
                <a:pPr marL="384048" lvl="2" indent="0">
                  <a:buNone/>
                </a:pPr>
                <a:r>
                  <a:rPr lang="en-US" altLang="zh-CN" dirty="0"/>
                  <a:t>If we define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0</m:t>
                        </m:r>
                      </m:sub>
                    </m:sSub>
                    <m:r>
                      <a:rPr lang="en-US" altLang="zh-CN" i="1" dirty="0">
                        <a:latin typeface="Cambria Math" panose="02040503050406030204" pitchFamily="18" charset="0"/>
                      </a:rPr>
                      <m:t> </m:t>
                    </m:r>
                  </m:oMath>
                </a14:m>
                <a:r>
                  <a:rPr lang="en-US" altLang="zh-CN" dirty="0"/>
                  <a:t>to be the event that </a:t>
                </a:r>
                <a14:m>
                  <m:oMath xmlns:m="http://schemas.openxmlformats.org/officeDocument/2006/math">
                    <m:r>
                      <a:rPr lang="en-US" altLang="zh-CN" i="1" dirty="0">
                        <a:latin typeface="Cambria Math" panose="02040503050406030204" pitchFamily="18" charset="0"/>
                      </a:rPr>
                      <m:t>𝑏</m:t>
                    </m:r>
                    <m:r>
                      <a:rPr lang="en-US" altLang="zh-CN" i="1" dirty="0">
                        <a:latin typeface="Cambria Math" panose="02040503050406030204" pitchFamily="18" charset="0"/>
                      </a:rPr>
                      <m:t>=</m:t>
                    </m:r>
                    <m:r>
                      <a:rPr lang="en-US" altLang="zh-CN" i="1" dirty="0">
                        <a:latin typeface="Cambria Math" panose="02040503050406030204" pitchFamily="18" charset="0"/>
                      </a:rPr>
                      <m:t>𝑏</m:t>
                    </m:r>
                    <m:r>
                      <a:rPr lang="en-US" altLang="zh-CN" i="1" dirty="0">
                        <a:latin typeface="Cambria Math" panose="02040503050406030204" pitchFamily="18" charset="0"/>
                      </a:rPr>
                      <m:t>’</m:t>
                    </m:r>
                  </m:oMath>
                </a14:m>
                <a:r>
                  <a:rPr lang="en-US" altLang="zh-CN" dirty="0"/>
                  <a:t> in Game 0, then the adversary’s advantage is </a:t>
                </a:r>
                <a14:m>
                  <m:oMath xmlns:m="http://schemas.openxmlformats.org/officeDocument/2006/math">
                    <m:d>
                      <m:dPr>
                        <m:begChr m:val="|"/>
                        <m:endChr m:val="|"/>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err="1">
                                <a:latin typeface="Cambria Math" panose="02040503050406030204" pitchFamily="18" charset="0"/>
                              </a:rPr>
                              <m:t>Pr</m:t>
                            </m:r>
                          </m:fName>
                          <m:e>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0</m:t>
                                    </m:r>
                                  </m:sub>
                                </m:sSub>
                              </m:e>
                            </m:d>
                          </m:e>
                        </m:func>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2</m:t>
                            </m:r>
                          </m:den>
                        </m:f>
                      </m:e>
                    </m:d>
                    <m:r>
                      <a:rPr lang="en-US" altLang="zh-CN" i="1" dirty="0">
                        <a:latin typeface="Cambria Math" panose="02040503050406030204" pitchFamily="18" charset="0"/>
                      </a:rPr>
                      <m:t>.</m:t>
                    </m:r>
                  </m:oMath>
                </a14:m>
                <a:endParaRPr lang="en-US" altLang="zh-CN" dirty="0"/>
              </a:p>
              <a:p>
                <a:pPr lvl="1"/>
                <a:r>
                  <a:rPr lang="en-US" altLang="zh-CN" dirty="0">
                    <a:solidFill>
                      <a:srgbClr val="FF0000"/>
                    </a:solidFill>
                  </a:rPr>
                  <a:t>Game 1. </a:t>
                </a:r>
                <a:r>
                  <a:rPr lang="en-US" altLang="zh-CN" dirty="0"/>
                  <a:t>We now make one small change to the above game. Namely, instead of using PRG G, we use a true random string r.</a:t>
                </a:r>
              </a:p>
              <a:p>
                <a:pPr lvl="2"/>
                <a14:m>
                  <m:oMath xmlns:m="http://schemas.openxmlformats.org/officeDocument/2006/math">
                    <m:r>
                      <a:rPr lang="en-US" altLang="zh-CN" i="1" dirty="0" smtClean="0">
                        <a:solidFill>
                          <a:srgbClr val="FF0000"/>
                        </a:solidFill>
                        <a:latin typeface="Cambria Math" panose="02040503050406030204" pitchFamily="18" charset="0"/>
                      </a:rPr>
                      <m:t>𝑟</m:t>
                    </m:r>
                    <m:r>
                      <a:rPr lang="en-US" altLang="zh-CN" i="1">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0,1</m:t>
                            </m:r>
                          </m:e>
                        </m:d>
                      </m:e>
                      <m:sup>
                        <m:r>
                          <a:rPr lang="en-US" altLang="zh-CN" b="0" i="1" smtClean="0">
                            <a:solidFill>
                              <a:srgbClr val="FF0000"/>
                            </a:solidFill>
                            <a:latin typeface="Cambria Math" panose="02040503050406030204" pitchFamily="18" charset="0"/>
                          </a:rPr>
                          <m:t>𝑙</m:t>
                        </m:r>
                      </m:sup>
                    </m:sSup>
                  </m:oMath>
                </a14:m>
                <a:endParaRPr lang="en-US" altLang="zh-CN" dirty="0">
                  <a:solidFill>
                    <a:srgbClr val="FF0000"/>
                  </a:solidFill>
                </a:endParaRPr>
              </a:p>
              <a:p>
                <a:pPr lvl="2"/>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𝑛</m:t>
                        </m:r>
                      </m:sup>
                    </m:sSup>
                    <m:r>
                      <a:rPr lang="en-US" altLang="zh-CN" i="1">
                        <a:latin typeface="Cambria Math" panose="02040503050406030204" pitchFamily="18" charset="0"/>
                      </a:rPr>
                      <m:t>)</m:t>
                    </m:r>
                  </m:oMath>
                </a14:m>
                <a:endParaRPr lang="en-US" altLang="zh-CN" dirty="0"/>
              </a:p>
              <a:p>
                <a:pPr lvl="2"/>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←{0,1}</m:t>
                    </m:r>
                  </m:oMath>
                </a14:m>
                <a:r>
                  <a:rPr lang="en-US" altLang="zh-CN" dirty="0"/>
                  <a:t>; </a:t>
                </a:r>
                <a14:m>
                  <m:oMath xmlns:m="http://schemas.openxmlformats.org/officeDocument/2006/math">
                    <m:r>
                      <a:rPr lang="en-US" altLang="zh-CN" i="1" dirty="0" smtClean="0">
                        <a:solidFill>
                          <a:srgbClr val="FF0000"/>
                        </a:solidFill>
                        <a:latin typeface="Cambria Math" panose="02040503050406030204" pitchFamily="18" charset="0"/>
                      </a:rPr>
                      <m:t>𝑐</m:t>
                    </m:r>
                    <m:r>
                      <a:rPr lang="en-US" altLang="zh-CN" i="1" dirty="0" smtClean="0">
                        <a:solidFill>
                          <a:srgbClr val="FF0000"/>
                        </a:solidFill>
                        <a:latin typeface="Cambria Math" panose="02040503050406030204" pitchFamily="18" charset="0"/>
                      </a:rPr>
                      <m:t>=</m:t>
                    </m:r>
                    <m:r>
                      <a:rPr lang="en-US" altLang="zh-CN" b="0" i="1" dirty="0" smtClean="0">
                        <a:solidFill>
                          <a:srgbClr val="FF0000"/>
                        </a:solidFill>
                        <a:latin typeface="Cambria Math" panose="02040503050406030204" pitchFamily="18" charset="0"/>
                      </a:rPr>
                      <m:t>𝑟</m:t>
                    </m:r>
                    <m:r>
                      <a:rPr lang="en-US" altLang="zh-CN" i="1" dirty="0">
                        <a:solidFill>
                          <a:srgbClr val="FF0000"/>
                        </a:solidFill>
                        <a:latin typeface="Cambria Math" panose="02040503050406030204" pitchFamily="18" charset="0"/>
                      </a:rPr>
                      <m:t>⊕</m:t>
                    </m:r>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𝑚</m:t>
                        </m:r>
                      </m:e>
                      <m:sub>
                        <m:r>
                          <a:rPr lang="en-US" altLang="zh-CN" i="1" dirty="0">
                            <a:solidFill>
                              <a:srgbClr val="FF0000"/>
                            </a:solidFill>
                            <a:latin typeface="Cambria Math" panose="02040503050406030204" pitchFamily="18" charset="0"/>
                          </a:rPr>
                          <m:t>𝑏</m:t>
                        </m:r>
                      </m:sub>
                    </m:sSub>
                  </m:oMath>
                </a14:m>
                <a:endParaRPr lang="en-US" altLang="zh-CN" dirty="0"/>
              </a:p>
              <a:p>
                <a:pPr lvl="2"/>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oMath>
                </a14:m>
                <a:endParaRPr lang="en-US" altLang="zh-CN" dirty="0"/>
              </a:p>
              <a:p>
                <a:pPr marL="384048" lvl="2" indent="0">
                  <a:buNone/>
                </a:pPr>
                <a:r>
                  <a:rPr lang="en-US" altLang="zh-CN" dirty="0"/>
                  <a:t>If we define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 </m:t>
                    </m:r>
                  </m:oMath>
                </a14:m>
                <a:r>
                  <a:rPr lang="en-US" altLang="zh-CN" dirty="0"/>
                  <a:t>to be the event that </a:t>
                </a:r>
                <a14:m>
                  <m:oMath xmlns:m="http://schemas.openxmlformats.org/officeDocument/2006/math">
                    <m:r>
                      <a:rPr lang="en-US" altLang="zh-CN" i="1" dirty="0">
                        <a:latin typeface="Cambria Math" panose="02040503050406030204" pitchFamily="18" charset="0"/>
                      </a:rPr>
                      <m:t>𝑏</m:t>
                    </m:r>
                    <m:r>
                      <a:rPr lang="en-US" altLang="zh-CN" i="1" dirty="0">
                        <a:latin typeface="Cambria Math" panose="02040503050406030204" pitchFamily="18" charset="0"/>
                      </a:rPr>
                      <m:t>=</m:t>
                    </m:r>
                    <m:r>
                      <a:rPr lang="en-US" altLang="zh-CN" i="1" dirty="0">
                        <a:latin typeface="Cambria Math" panose="02040503050406030204" pitchFamily="18" charset="0"/>
                      </a:rPr>
                      <m:t>𝑏</m:t>
                    </m:r>
                    <m:r>
                      <a:rPr lang="en-US" altLang="zh-CN" i="1" dirty="0">
                        <a:latin typeface="Cambria Math" panose="02040503050406030204" pitchFamily="18" charset="0"/>
                      </a:rPr>
                      <m:t>’</m:t>
                    </m:r>
                  </m:oMath>
                </a14:m>
                <a:r>
                  <a:rPr lang="en-US" altLang="zh-CN" dirty="0"/>
                  <a:t> in Game 1.</a:t>
                </a:r>
              </a:p>
              <a:p>
                <a:pPr marL="201168" lvl="1" indent="0">
                  <a:buNone/>
                </a:pPr>
                <a:endParaRPr lang="zh-CN" altLang="en-US" dirty="0"/>
              </a:p>
            </p:txBody>
          </p:sp>
        </mc:Choice>
        <mc:Fallback xmlns="">
          <p:sp>
            <p:nvSpPr>
              <p:cNvPr id="3" name="内容占位符 2">
                <a:extLst>
                  <a:ext uri="{FF2B5EF4-FFF2-40B4-BE49-F238E27FC236}">
                    <a16:creationId xmlns:a16="http://schemas.microsoft.com/office/drawing/2014/main" id="{50272B53-06B2-4BB6-8558-22966C596483}"/>
                  </a:ext>
                </a:extLst>
              </p:cNvPr>
              <p:cNvSpPr>
                <a:spLocks noGrp="1" noRot="1" noChangeAspect="1" noMove="1" noResize="1" noEditPoints="1" noAdjustHandles="1" noChangeArrowheads="1" noChangeShapeType="1" noTextEdit="1"/>
              </p:cNvSpPr>
              <p:nvPr>
                <p:ph idx="1"/>
              </p:nvPr>
            </p:nvSpPr>
            <p:spPr>
              <a:xfrm>
                <a:off x="1097280" y="1845733"/>
                <a:ext cx="10058400" cy="4590577"/>
              </a:xfrm>
              <a:blipFill>
                <a:blip r:embed="rId2"/>
                <a:stretch>
                  <a:fillRect l="-303" t="-1859" r="-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225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984C-4807-4CD4-826D-7C5AFC20309D}"/>
              </a:ext>
            </a:extLst>
          </p:cNvPr>
          <p:cNvSpPr>
            <a:spLocks noGrp="1"/>
          </p:cNvSpPr>
          <p:nvPr>
            <p:ph type="title"/>
          </p:nvPr>
        </p:nvSpPr>
        <p:spPr/>
        <p:txBody>
          <a:bodyPr/>
          <a:lstStyle/>
          <a:p>
            <a:r>
              <a:rPr lang="en-US" altLang="zh-CN" dirty="0"/>
              <a:t>5. Structuring security proofs as sequences games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2B8DB0-6290-49AC-A224-ED9B13881515}"/>
                  </a:ext>
                </a:extLst>
              </p:cNvPr>
              <p:cNvSpPr>
                <a:spLocks noGrp="1"/>
              </p:cNvSpPr>
              <p:nvPr>
                <p:ph idx="1"/>
              </p:nvPr>
            </p:nvSpPr>
            <p:spPr>
              <a:xfrm>
                <a:off x="1097280" y="1845734"/>
                <a:ext cx="10058400" cy="4510678"/>
              </a:xfrm>
            </p:spPr>
            <p:txBody>
              <a:bodyPr>
                <a:normAutofit fontScale="85000" lnSpcReduction="10000"/>
              </a:bodyPr>
              <a:lstStyle/>
              <a:p>
                <a:pPr lvl="1"/>
                <a:r>
                  <a:rPr lang="en-US" altLang="zh-CN" dirty="0">
                    <a:solidFill>
                      <a:srgbClr val="FF0000"/>
                    </a:solidFill>
                  </a:rPr>
                  <a:t>Claim 1.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endParaRPr lang="en-US" altLang="zh-CN" dirty="0"/>
              </a:p>
              <a:p>
                <a:pPr lvl="1"/>
                <a:r>
                  <a:rPr lang="en-US" altLang="zh-CN" dirty="0">
                    <a:solidFill>
                      <a:srgbClr val="FF0000"/>
                    </a:solidFill>
                  </a:rPr>
                  <a:t>Claim 2. </a:t>
                </a:r>
                <a:r>
                  <a:rPr lang="en-US" altLang="zh-CN" dirty="0"/>
                  <a:t>|</a:t>
                </a:r>
                <a:r>
                  <a:rPr lang="en-US" altLang="zh-CN" dirty="0" err="1"/>
                  <a:t>Pr</a:t>
                </a:r>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𝑆</m:t>
                        </m:r>
                      </m:e>
                      <m:sub>
                        <m:r>
                          <a:rPr lang="en-US" altLang="zh-CN" i="1" dirty="0" smtClean="0">
                            <a:latin typeface="Cambria Math" panose="02040503050406030204" pitchFamily="18" charset="0"/>
                          </a:rPr>
                          <m:t>0</m:t>
                        </m:r>
                      </m:sub>
                    </m:sSub>
                  </m:oMath>
                </a14:m>
                <a:r>
                  <a:rPr lang="en-US" altLang="zh-CN" dirty="0"/>
                  <a:t>]-</a:t>
                </a:r>
                <a:r>
                  <a:rPr lang="en-US" altLang="zh-CN" dirty="0" err="1"/>
                  <a:t>Pr</a:t>
                </a:r>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𝑆</m:t>
                        </m:r>
                      </m:e>
                      <m:sub>
                        <m:r>
                          <a:rPr lang="en-US" altLang="zh-CN" i="1" dirty="0" smtClean="0">
                            <a:latin typeface="Cambria Math" panose="02040503050406030204" pitchFamily="18" charset="0"/>
                          </a:rPr>
                          <m:t>1</m:t>
                        </m:r>
                      </m:sub>
                    </m:sSub>
                  </m:oMath>
                </a14:m>
                <a:r>
                  <a:rPr lang="en-US" altLang="zh-CN" dirty="0"/>
                  <a:t>]| =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𝜖</m:t>
                        </m:r>
                      </m:e>
                      <m:sub>
                        <m:r>
                          <a:rPr lang="en-US" altLang="zh-CN" b="0" i="1" dirty="0" smtClean="0">
                            <a:latin typeface="Cambria Math" panose="02040503050406030204" pitchFamily="18" charset="0"/>
                          </a:rPr>
                          <m:t>𝑝𝑟𝑔</m:t>
                        </m:r>
                      </m:sub>
                    </m:sSub>
                    <m:r>
                      <a:rPr lang="en-US" altLang="zh-CN" i="1" dirty="0" smtClean="0">
                        <a:latin typeface="Cambria Math" panose="02040503050406030204" pitchFamily="18" charset="0"/>
                      </a:rPr>
                      <m:t> </m:t>
                    </m:r>
                  </m:oMath>
                </a14:m>
                <a:r>
                  <a:rPr lang="en-US" altLang="zh-CN"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𝜖</m:t>
                        </m:r>
                      </m:e>
                      <m:sub>
                        <m:r>
                          <a:rPr lang="en-US" altLang="zh-CN" b="0" i="1" smtClean="0">
                            <a:latin typeface="Cambria Math" panose="02040503050406030204" pitchFamily="18" charset="0"/>
                          </a:rPr>
                          <m:t>𝑝𝑟𝑔</m:t>
                        </m:r>
                      </m:sub>
                    </m:sSub>
                  </m:oMath>
                </a14:m>
                <a:r>
                  <a:rPr lang="zh-CN" altLang="en-US" dirty="0"/>
                  <a:t> </a:t>
                </a:r>
                <a:r>
                  <a:rPr lang="en-US" altLang="zh-CN" dirty="0"/>
                  <a:t>is the </a:t>
                </a:r>
                <a:r>
                  <a:rPr lang="en-US" altLang="zh-CN" dirty="0">
                    <a:solidFill>
                      <a:srgbClr val="FF0000"/>
                    </a:solidFill>
                  </a:rPr>
                  <a:t>PRG-advantage</a:t>
                </a:r>
                <a:r>
                  <a:rPr lang="en-US" altLang="zh-CN" dirty="0"/>
                  <a:t> of some efficient algorithm. </a:t>
                </a:r>
              </a:p>
              <a:p>
                <a:pPr lvl="1"/>
                <a:r>
                  <a:rPr lang="en-US" altLang="zh-CN" dirty="0">
                    <a:solidFill>
                      <a:srgbClr val="FF0000"/>
                    </a:solidFill>
                  </a:rPr>
                  <a:t>Proof of Claim 2.</a:t>
                </a:r>
              </a:p>
              <a:p>
                <a:pPr lvl="2"/>
                <a:r>
                  <a:rPr lang="en-US" altLang="zh-CN" dirty="0"/>
                  <a:t>Consider a distinguishing algorithm D works as follows.</a:t>
                </a:r>
              </a:p>
              <a:p>
                <a:pPr lvl="2"/>
                <a:r>
                  <a:rPr lang="en-US" altLang="zh-CN" dirty="0"/>
                  <a:t>Algorithm D(w)</a:t>
                </a:r>
              </a:p>
              <a:p>
                <a:pPr lvl="3"/>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𝑛</m:t>
                        </m:r>
                      </m:sup>
                    </m:sSup>
                    <m:r>
                      <a:rPr lang="en-US" altLang="zh-CN" i="1">
                        <a:latin typeface="Cambria Math" panose="02040503050406030204" pitchFamily="18" charset="0"/>
                      </a:rPr>
                      <m:t>)</m:t>
                    </m:r>
                  </m:oMath>
                </a14:m>
                <a:endParaRPr lang="en-US" altLang="zh-CN" dirty="0"/>
              </a:p>
              <a:p>
                <a:pPr lvl="3"/>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←{0,1}</m:t>
                    </m:r>
                  </m:oMath>
                </a14:m>
                <a:r>
                  <a:rPr lang="en-US" altLang="zh-CN" dirty="0"/>
                  <a:t>; </a:t>
                </a:r>
                <a14:m>
                  <m:oMath xmlns:m="http://schemas.openxmlformats.org/officeDocument/2006/math">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b="0" i="1" dirty="0" smtClean="0">
                        <a:latin typeface="Cambria Math" panose="02040503050406030204" pitchFamily="18" charset="0"/>
                      </a:rPr>
                      <m:t>𝑤</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i="1" dirty="0">
                            <a:latin typeface="Cambria Math" panose="02040503050406030204" pitchFamily="18" charset="0"/>
                          </a:rPr>
                          <m:t>𝑏</m:t>
                        </m:r>
                      </m:sub>
                    </m:sSub>
                  </m:oMath>
                </a14:m>
                <a:endParaRPr lang="en-US" altLang="zh-CN" dirty="0"/>
              </a:p>
              <a:p>
                <a:pPr lvl="3"/>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oMath>
                </a14:m>
                <a:endParaRPr lang="en-US" altLang="zh-CN" dirty="0"/>
              </a:p>
              <a:p>
                <a:pPr lvl="3"/>
                <a:r>
                  <a:rPr lang="en-US" altLang="zh-CN" dirty="0"/>
                  <a:t>If b = b’ output 1, else output 0</a:t>
                </a:r>
              </a:p>
              <a:p>
                <a:pPr lvl="2"/>
                <a:r>
                  <a:rPr lang="en-US" altLang="zh-CN" dirty="0"/>
                  <a:t>Algorithm D effectively “interpolates” between Games 0 and 1.</a:t>
                </a:r>
              </a:p>
              <a:p>
                <a:pPr lvl="2"/>
                <a:r>
                  <a:rPr lang="en-US" altLang="zh-CN" dirty="0"/>
                  <a:t>If w(G(s)) is a pseudorandom string, then the adversary A is in Game 0, and therefore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Pr</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endParaRPr lang="en-US" altLang="zh-CN" dirty="0"/>
              </a:p>
              <a:p>
                <a:pPr lvl="2"/>
                <a:r>
                  <a:rPr lang="en-US" altLang="zh-CN" dirty="0"/>
                  <a:t>If w(G(s)) is a true random string, then the adversary A is in Game 1, and therefore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𝑟</m:t>
                                </m:r>
                              </m:e>
                            </m:d>
                            <m:r>
                              <a:rPr lang="en-US" altLang="zh-CN" i="1">
                                <a:latin typeface="Cambria Math" panose="02040503050406030204" pitchFamily="18" charset="0"/>
                              </a:rPr>
                              <m:t>=1</m:t>
                            </m:r>
                          </m:e>
                        </m:d>
                      </m:e>
                    </m:func>
                    <m:r>
                      <a:rPr lang="en-US" altLang="zh-CN" i="1">
                        <a:latin typeface="Cambria Math" panose="02040503050406030204" pitchFamily="18" charset="0"/>
                      </a:rPr>
                      <m:t>=</m:t>
                    </m:r>
                    <m:r>
                      <m:rPr>
                        <m:sty m:val="p"/>
                      </m:rPr>
                      <a:rPr lang="en-US" altLang="zh-CN">
                        <a:latin typeface="Cambria Math" panose="02040503050406030204" pitchFamily="18" charset="0"/>
                      </a:rPr>
                      <m:t>Pr</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oMath>
                </a14:m>
                <a:endParaRPr lang="en-US" altLang="zh-CN" dirty="0"/>
              </a:p>
              <a:p>
                <a:pPr lvl="2"/>
                <a:r>
                  <a:rPr lang="en-US" altLang="zh-CN" dirty="0"/>
                  <a:t>So, we get </a:t>
                </a:r>
                <a14:m>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0</m:t>
                                </m:r>
                              </m:sub>
                            </m:sSub>
                          </m:e>
                        </m:d>
                      </m:e>
                    </m:func>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Pr</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Pr</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𝜖</m:t>
                        </m:r>
                      </m:e>
                      <m:sub>
                        <m:r>
                          <a:rPr lang="en-US" altLang="zh-CN" b="0" i="1" smtClean="0">
                            <a:latin typeface="Cambria Math" panose="02040503050406030204" pitchFamily="18" charset="0"/>
                          </a:rPr>
                          <m:t>𝑝𝑟𝑔</m:t>
                        </m:r>
                      </m:sub>
                    </m:sSub>
                  </m:oMath>
                </a14:m>
                <a:endParaRPr lang="en-US" altLang="zh-CN" dirty="0"/>
              </a:p>
              <a:p>
                <a:pPr lvl="2"/>
                <a:endParaRPr lang="en-US" altLang="zh-CN" dirty="0"/>
              </a:p>
              <a:p>
                <a:pPr lvl="2"/>
                <a:endParaRPr lang="en-US" altLang="zh-CN" dirty="0"/>
              </a:p>
              <a:p>
                <a:pPr lvl="2"/>
                <a:endParaRPr lang="zh-CN" altLang="en-US" dirty="0"/>
              </a:p>
            </p:txBody>
          </p:sp>
        </mc:Choice>
        <mc:Fallback xmlns="">
          <p:sp>
            <p:nvSpPr>
              <p:cNvPr id="3" name="内容占位符 2">
                <a:extLst>
                  <a:ext uri="{FF2B5EF4-FFF2-40B4-BE49-F238E27FC236}">
                    <a16:creationId xmlns:a16="http://schemas.microsoft.com/office/drawing/2014/main" id="{822B8DB0-6290-49AC-A224-ED9B13881515}"/>
                  </a:ext>
                </a:extLst>
              </p:cNvPr>
              <p:cNvSpPr>
                <a:spLocks noGrp="1" noRot="1" noChangeAspect="1" noMove="1" noResize="1" noEditPoints="1" noAdjustHandles="1" noChangeArrowheads="1" noChangeShapeType="1" noTextEdit="1"/>
              </p:cNvSpPr>
              <p:nvPr>
                <p:ph idx="1"/>
              </p:nvPr>
            </p:nvSpPr>
            <p:spPr>
              <a:xfrm>
                <a:off x="1097280" y="1845734"/>
                <a:ext cx="10058400" cy="4510678"/>
              </a:xfrm>
              <a:blipFill>
                <a:blip r:embed="rId2"/>
                <a:stretch>
                  <a:fillRect t="-4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322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2CB92-A163-4F3E-9F3B-DF9BED4BE89F}"/>
              </a:ext>
            </a:extLst>
          </p:cNvPr>
          <p:cNvSpPr>
            <a:spLocks noGrp="1"/>
          </p:cNvSpPr>
          <p:nvPr>
            <p:ph type="title"/>
          </p:nvPr>
        </p:nvSpPr>
        <p:spPr/>
        <p:txBody>
          <a:bodyPr/>
          <a:lstStyle/>
          <a:p>
            <a:r>
              <a:rPr lang="en-US" altLang="zh-CN" dirty="0"/>
              <a:t>5. Structuring security proofs as sequences games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2C6286-4483-4C89-A2AF-67D5355AAD6C}"/>
                  </a:ext>
                </a:extLst>
              </p:cNvPr>
              <p:cNvSpPr>
                <a:spLocks noGrp="1"/>
              </p:cNvSpPr>
              <p:nvPr>
                <p:ph idx="1"/>
              </p:nvPr>
            </p:nvSpPr>
            <p:spPr/>
            <p:txBody>
              <a:bodyPr/>
              <a:lstStyle/>
              <a:p>
                <a:pPr lvl="1"/>
                <a:r>
                  <a:rPr lang="en-US" altLang="zh-CN" dirty="0"/>
                  <a:t>Combining Claim 1 and Claim 2, we see that</a:t>
                </a:r>
              </a:p>
              <a:p>
                <a:pPr marL="201168" lvl="1" indent="0">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0</m:t>
                                      </m:r>
                                    </m:sub>
                                  </m:sSub>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𝑝𝑟𝑔</m:t>
                          </m:r>
                        </m:sub>
                      </m:sSub>
                    </m:oMath>
                  </m:oMathPara>
                </a14:m>
                <a:endParaRPr lang="en-US" altLang="zh-CN" dirty="0"/>
              </a:p>
              <a:p>
                <a:pPr lvl="1"/>
                <a:r>
                  <a:rPr lang="en-US" altLang="zh-CN" dirty="0"/>
                  <a:t>Since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𝜖</m:t>
                        </m:r>
                      </m:e>
                      <m:sub>
                        <m:r>
                          <a:rPr lang="en-US" altLang="zh-CN" b="0" i="1" smtClean="0">
                            <a:latin typeface="Cambria Math" panose="02040503050406030204" pitchFamily="18" charset="0"/>
                          </a:rPr>
                          <m:t>𝑝𝑟𝑔</m:t>
                        </m:r>
                      </m:sub>
                    </m:sSub>
                  </m:oMath>
                </a14:m>
                <a:r>
                  <a:rPr lang="zh-CN" altLang="en-US" dirty="0"/>
                  <a:t> </a:t>
                </a:r>
                <a:r>
                  <a:rPr lang="en-US" altLang="zh-CN" dirty="0"/>
                  <a:t>is negligible, we get the advantage of A in game 0 is negligible.</a:t>
                </a:r>
              </a:p>
              <a:p>
                <a:pPr marL="201168" lvl="1" indent="0">
                  <a:buNone/>
                </a:pPr>
                <a:endParaRPr lang="en-US" altLang="zh-CN" dirty="0"/>
              </a:p>
              <a:p>
                <a:pPr marL="201168" lvl="1" indent="0">
                  <a:buNone/>
                </a:pPr>
                <a:endParaRPr lang="en-US" altLang="zh-CN" dirty="0"/>
              </a:p>
              <a:p>
                <a:pPr marL="201168" lvl="1" indent="0">
                  <a:buNone/>
                </a:pPr>
                <a:r>
                  <a:rPr lang="en-US" altLang="zh-CN" dirty="0">
                    <a:solidFill>
                      <a:srgbClr val="FF0000"/>
                    </a:solidFill>
                  </a:rPr>
                  <a:t>Exercise</a:t>
                </a:r>
                <a:r>
                  <a:rPr lang="en-US" altLang="zh-CN" dirty="0"/>
                  <a:t> Organizing the proof of theorem 4.2 as sequences of games.</a:t>
                </a:r>
                <a:endParaRPr lang="zh-CN" altLang="en-US" dirty="0"/>
              </a:p>
            </p:txBody>
          </p:sp>
        </mc:Choice>
        <mc:Fallback xmlns="">
          <p:sp>
            <p:nvSpPr>
              <p:cNvPr id="3" name="内容占位符 2">
                <a:extLst>
                  <a:ext uri="{FF2B5EF4-FFF2-40B4-BE49-F238E27FC236}">
                    <a16:creationId xmlns:a16="http://schemas.microsoft.com/office/drawing/2014/main" id="{CE2C6286-4483-4C89-A2AF-67D5355AAD6C}"/>
                  </a:ext>
                </a:extLst>
              </p:cNvPr>
              <p:cNvSpPr>
                <a:spLocks noGrp="1" noRot="1" noChangeAspect="1" noMove="1" noResize="1" noEditPoints="1" noAdjustHandles="1" noChangeArrowheads="1" noChangeShapeType="1" noTextEdit="1"/>
              </p:cNvSpPr>
              <p:nvPr>
                <p:ph idx="1"/>
              </p:nvPr>
            </p:nvSpPr>
            <p:spPr>
              <a:blipFill>
                <a:blip r:embed="rId2"/>
                <a:stretch>
                  <a:fillRect t="-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057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E6DCB-B3E2-4011-A729-8E68A8BE04C7}"/>
              </a:ext>
            </a:extLst>
          </p:cNvPr>
          <p:cNvSpPr>
            <a:spLocks noGrp="1"/>
          </p:cNvSpPr>
          <p:nvPr>
            <p:ph type="title"/>
          </p:nvPr>
        </p:nvSpPr>
        <p:spPr/>
        <p:txBody>
          <a:bodyPr>
            <a:normAutofit/>
          </a:bodyPr>
          <a:lstStyle/>
          <a:p>
            <a:r>
              <a:rPr lang="en-US" altLang="zh-CN" dirty="0"/>
              <a:t>1. Encryption: A Formal Definition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3E209C2-51D4-4107-8E80-0F76DB40815A}"/>
                  </a:ext>
                </a:extLst>
              </p:cNvPr>
              <p:cNvSpPr>
                <a:spLocks noGrp="1"/>
              </p:cNvSpPr>
              <p:nvPr>
                <p:ph idx="1"/>
              </p:nvPr>
            </p:nvSpPr>
            <p:spPr>
              <a:xfrm>
                <a:off x="1097279" y="1845734"/>
                <a:ext cx="10124095" cy="4448534"/>
              </a:xfrm>
            </p:spPr>
            <p:txBody>
              <a:bodyPr>
                <a:normAutofit lnSpcReduction="10000"/>
              </a:bodyPr>
              <a:lstStyle/>
              <a:p>
                <a:pPr lvl="1"/>
                <a:r>
                  <a:rPr lang="en-US" altLang="zh-CN" sz="2400" dirty="0"/>
                  <a:t>1.1 Private-Key Encryption Scheme</a:t>
                </a:r>
              </a:p>
              <a:p>
                <a:pPr marL="384048" lvl="2" indent="0">
                  <a:buNone/>
                </a:pPr>
                <a:r>
                  <a:rPr lang="en-US" altLang="zh-CN" sz="2000" dirty="0"/>
                  <a:t>A private-key encryption scheme is a tuple of probabilistic polynomial-time algorithms (</a:t>
                </a:r>
                <a14:m>
                  <m:oMath xmlns:m="http://schemas.openxmlformats.org/officeDocument/2006/math">
                    <m:r>
                      <a:rPr lang="en-US" altLang="zh-CN" sz="2000" i="1" dirty="0" smtClean="0">
                        <a:latin typeface="Cambria Math" panose="02040503050406030204" pitchFamily="18" charset="0"/>
                      </a:rPr>
                      <m:t>𝐺𝑒𝑛</m:t>
                    </m:r>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𝐸𝑛𝑐</m:t>
                    </m:r>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𝐷𝑒𝑐</m:t>
                    </m:r>
                  </m:oMath>
                </a14:m>
                <a:r>
                  <a:rPr lang="en-US" altLang="zh-CN" sz="2000" dirty="0"/>
                  <a:t>) such that:</a:t>
                </a:r>
              </a:p>
              <a:p>
                <a:pPr lvl="2"/>
                <a:r>
                  <a:rPr lang="en-US" altLang="zh-CN" sz="2000" dirty="0"/>
                  <a:t>1. The </a:t>
                </a:r>
                <a:r>
                  <a:rPr lang="en-US" altLang="zh-CN" sz="2000" dirty="0">
                    <a:solidFill>
                      <a:srgbClr val="C00000"/>
                    </a:solidFill>
                  </a:rPr>
                  <a:t>key-generation algorithm Gen </a:t>
                </a:r>
                <a:r>
                  <a:rPr lang="en-US" altLang="zh-CN" sz="2000" dirty="0"/>
                  <a:t>takes as input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 </m:t>
                    </m:r>
                  </m:oMath>
                </a14:m>
                <a:r>
                  <a:rPr lang="en-US" altLang="zh-CN" sz="2000" dirty="0"/>
                  <a:t>and outputs a key </a:t>
                </a:r>
                <a14:m>
                  <m:oMath xmlns:m="http://schemas.openxmlformats.org/officeDocument/2006/math">
                    <m:r>
                      <a:rPr lang="en-US" altLang="zh-CN" sz="2000" b="0" i="1" smtClean="0">
                        <a:latin typeface="Cambria Math" panose="02040503050406030204" pitchFamily="18" charset="0"/>
                      </a:rPr>
                      <m:t>𝑘</m:t>
                    </m:r>
                  </m:oMath>
                </a14:m>
                <a:r>
                  <a:rPr lang="en-US" altLang="zh-CN" sz="2000" dirty="0"/>
                  <a:t>; we write </a:t>
                </a:r>
                <a14:m>
                  <m:oMath xmlns:m="http://schemas.openxmlformats.org/officeDocument/2006/math">
                    <m:r>
                      <a:rPr lang="en-US" altLang="zh-CN" sz="2000" i="1" dirty="0" smtClean="0">
                        <a:latin typeface="Cambria Math" panose="02040503050406030204" pitchFamily="18" charset="0"/>
                      </a:rPr>
                      <m:t>𝑘</m:t>
                    </m:r>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𝐺𝑒𝑛</m:t>
                    </m:r>
                    <m:r>
                      <a:rPr lang="en-US" altLang="zh-CN" sz="2000" i="1" dirty="0"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1</m:t>
                        </m:r>
                      </m:e>
                      <m:sup>
                        <m:r>
                          <a:rPr lang="en-US" altLang="zh-CN" sz="2000" i="1">
                            <a:latin typeface="Cambria Math" panose="02040503050406030204" pitchFamily="18" charset="0"/>
                          </a:rPr>
                          <m:t>𝑛</m:t>
                        </m:r>
                      </m:sup>
                    </m:sSup>
                    <m:r>
                      <a:rPr lang="en-US" altLang="zh-CN" sz="2000" i="1">
                        <a:latin typeface="Cambria Math" panose="02040503050406030204" pitchFamily="18" charset="0"/>
                      </a:rPr>
                      <m:t> </m:t>
                    </m:r>
                    <m:r>
                      <a:rPr lang="en-US" altLang="zh-CN" sz="2000" i="1" dirty="0" smtClean="0">
                        <a:latin typeface="Cambria Math" panose="02040503050406030204" pitchFamily="18" charset="0"/>
                      </a:rPr>
                      <m:t>)</m:t>
                    </m:r>
                  </m:oMath>
                </a14:m>
                <a:r>
                  <a:rPr lang="en-US" altLang="zh-CN" sz="2000" dirty="0"/>
                  <a:t> . We assume without loss of generality that any key </a:t>
                </a:r>
                <a14:m>
                  <m:oMath xmlns:m="http://schemas.openxmlformats.org/officeDocument/2006/math">
                    <m:r>
                      <a:rPr lang="en-US" altLang="zh-CN" sz="2000" i="1" dirty="0" smtClean="0">
                        <a:latin typeface="Cambria Math" panose="02040503050406030204" pitchFamily="18" charset="0"/>
                      </a:rPr>
                      <m:t>𝑘</m:t>
                    </m:r>
                  </m:oMath>
                </a14:m>
                <a:r>
                  <a:rPr lang="en-US" altLang="zh-CN" sz="2000" dirty="0"/>
                  <a:t> output by </a:t>
                </a:r>
                <a14:m>
                  <m:oMath xmlns:m="http://schemas.openxmlformats.org/officeDocument/2006/math">
                    <m:r>
                      <a:rPr lang="en-US" altLang="zh-CN" sz="2000" i="1" dirty="0" smtClean="0">
                        <a:latin typeface="Cambria Math" panose="02040503050406030204" pitchFamily="18" charset="0"/>
                      </a:rPr>
                      <m:t>𝐺𝑒𝑛</m:t>
                    </m:r>
                    <m:r>
                      <a:rPr lang="en-US" altLang="zh-CN" sz="2000" i="1" dirty="0"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1</m:t>
                        </m:r>
                      </m:e>
                      <m:sup>
                        <m:r>
                          <a:rPr lang="en-US" altLang="zh-CN" sz="2000" i="1">
                            <a:latin typeface="Cambria Math" panose="02040503050406030204" pitchFamily="18" charset="0"/>
                          </a:rPr>
                          <m:t>𝑛</m:t>
                        </m:r>
                      </m:sup>
                    </m:sSup>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 </m:t>
                    </m:r>
                  </m:oMath>
                </a14:m>
                <a:r>
                  <a:rPr lang="en-US" altLang="zh-CN" sz="2000" dirty="0"/>
                  <a:t>satisfies </a:t>
                </a:r>
                <a14:m>
                  <m:oMath xmlns:m="http://schemas.openxmlformats.org/officeDocument/2006/math">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𝑘</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𝑛</m:t>
                    </m:r>
                  </m:oMath>
                </a14:m>
                <a:r>
                  <a:rPr lang="en-US" altLang="zh-CN" sz="2000" dirty="0"/>
                  <a:t>.</a:t>
                </a:r>
              </a:p>
              <a:p>
                <a:pPr lvl="2"/>
                <a:r>
                  <a:rPr lang="en-US" altLang="zh-CN" sz="2000" dirty="0"/>
                  <a:t>2. The </a:t>
                </a:r>
                <a:r>
                  <a:rPr lang="en-US" altLang="zh-CN" sz="2000" dirty="0">
                    <a:solidFill>
                      <a:srgbClr val="C00000"/>
                    </a:solidFill>
                  </a:rPr>
                  <a:t>encryption algorithm Enc </a:t>
                </a:r>
                <a:r>
                  <a:rPr lang="en-US" altLang="zh-CN" sz="2000" dirty="0"/>
                  <a:t>takes as input a key </a:t>
                </a:r>
                <a14:m>
                  <m:oMath xmlns:m="http://schemas.openxmlformats.org/officeDocument/2006/math">
                    <m:r>
                      <a:rPr lang="en-US" altLang="zh-CN" sz="2000" i="1" dirty="0" smtClean="0">
                        <a:latin typeface="Cambria Math" panose="02040503050406030204" pitchFamily="18" charset="0"/>
                      </a:rPr>
                      <m:t>𝑘</m:t>
                    </m:r>
                  </m:oMath>
                </a14:m>
                <a:r>
                  <a:rPr lang="en-US" altLang="zh-CN" sz="2000" dirty="0"/>
                  <a:t> and a plaintext message</a:t>
                </a:r>
                <a14:m>
                  <m:oMath xmlns:m="http://schemas.openxmlformats.org/officeDocument/2006/math">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0, 1</m:t>
                            </m:r>
                          </m:e>
                        </m:d>
                      </m:e>
                      <m:sup>
                        <m:r>
                          <a:rPr lang="en-US" altLang="zh-CN" sz="2000" b="0" i="1" smtClean="0">
                            <a:latin typeface="Cambria Math" panose="02040503050406030204" pitchFamily="18" charset="0"/>
                          </a:rPr>
                          <m:t>∗</m:t>
                        </m:r>
                      </m:sup>
                    </m:sSup>
                  </m:oMath>
                </a14:m>
                <a:r>
                  <a:rPr lang="en-US" altLang="zh-CN" sz="2000" dirty="0"/>
                  <a:t>, and outputs a ciphertext </a:t>
                </a:r>
                <a14:m>
                  <m:oMath xmlns:m="http://schemas.openxmlformats.org/officeDocument/2006/math">
                    <m:r>
                      <a:rPr lang="en-US" altLang="zh-CN" sz="2000" i="1" dirty="0" smtClean="0">
                        <a:latin typeface="Cambria Math" panose="02040503050406030204" pitchFamily="18" charset="0"/>
                      </a:rPr>
                      <m:t>𝑐</m:t>
                    </m:r>
                  </m:oMath>
                </a14:m>
                <a:r>
                  <a:rPr lang="en-US" altLang="zh-CN" sz="2000" dirty="0"/>
                  <a:t>. Since </a:t>
                </a:r>
                <a14:m>
                  <m:oMath xmlns:m="http://schemas.openxmlformats.org/officeDocument/2006/math">
                    <m:r>
                      <a:rPr lang="en-US" altLang="zh-CN" sz="2000" i="1" dirty="0" smtClean="0">
                        <a:latin typeface="Cambria Math" panose="02040503050406030204" pitchFamily="18" charset="0"/>
                      </a:rPr>
                      <m:t>𝐸𝑛𝑐</m:t>
                    </m:r>
                  </m:oMath>
                </a14:m>
                <a:r>
                  <a:rPr lang="en-US" altLang="zh-CN" sz="2000" dirty="0"/>
                  <a:t> may be randomized, we write this as </a:t>
                </a:r>
                <a14:m>
                  <m:oMath xmlns:m="http://schemas.openxmlformats.org/officeDocument/2006/math">
                    <m:r>
                      <a:rPr lang="en-US" altLang="zh-CN" sz="2000" i="1" dirty="0" smtClean="0">
                        <a:latin typeface="Cambria Math" panose="02040503050406030204" pitchFamily="18" charset="0"/>
                      </a:rPr>
                      <m:t>𝑐</m:t>
                    </m:r>
                    <m:r>
                      <a:rPr lang="en-US" altLang="zh-CN" sz="2000" i="1" dirty="0" smtClean="0">
                        <a:latin typeface="Cambria Math" panose="02040503050406030204" pitchFamily="18" charset="0"/>
                      </a:rPr>
                      <m:t> ← </m:t>
                    </m:r>
                    <m:r>
                      <a:rPr lang="en-US" altLang="zh-CN" sz="2000" i="1" dirty="0" err="1">
                        <a:latin typeface="Cambria Math" panose="02040503050406030204" pitchFamily="18" charset="0"/>
                      </a:rPr>
                      <m:t>𝐸𝑛</m:t>
                    </m:r>
                    <m:sSub>
                      <m:sSubPr>
                        <m:ctrlPr>
                          <a:rPr lang="en-US" altLang="zh-CN" sz="2000" b="0" i="1" dirty="0" smtClean="0">
                            <a:latin typeface="Cambria Math" panose="02040503050406030204" pitchFamily="18" charset="0"/>
                          </a:rPr>
                        </m:ctrlPr>
                      </m:sSubPr>
                      <m:e>
                        <m:r>
                          <a:rPr lang="en-US" altLang="zh-CN" sz="2000" i="1" dirty="0" err="1">
                            <a:latin typeface="Cambria Math" panose="02040503050406030204" pitchFamily="18" charset="0"/>
                          </a:rPr>
                          <m:t>𝑐</m:t>
                        </m:r>
                      </m:e>
                      <m:sub>
                        <m:r>
                          <a:rPr lang="en-US" altLang="zh-CN" sz="2000" b="0" i="1" dirty="0" smtClean="0">
                            <a:latin typeface="Cambria Math" panose="02040503050406030204" pitchFamily="18" charset="0"/>
                          </a:rPr>
                          <m:t>𝑘</m:t>
                        </m:r>
                      </m:sub>
                    </m:sSub>
                    <m:r>
                      <a:rPr lang="en-US" altLang="zh-CN" sz="2000" i="1" dirty="0">
                        <a:latin typeface="Cambria Math" panose="02040503050406030204" pitchFamily="18" charset="0"/>
                      </a:rPr>
                      <m:t>(</m:t>
                    </m:r>
                    <m:r>
                      <a:rPr lang="en-US" altLang="zh-CN" sz="2000" i="1" dirty="0">
                        <a:latin typeface="Cambria Math" panose="02040503050406030204" pitchFamily="18" charset="0"/>
                      </a:rPr>
                      <m:t>𝑚</m:t>
                    </m:r>
                    <m:r>
                      <a:rPr lang="en-US" altLang="zh-CN" sz="2000" i="1" dirty="0">
                        <a:latin typeface="Cambria Math" panose="02040503050406030204" pitchFamily="18" charset="0"/>
                      </a:rPr>
                      <m:t>).</m:t>
                    </m:r>
                  </m:oMath>
                </a14:m>
                <a:endParaRPr lang="en-US" altLang="zh-CN" sz="2000" dirty="0"/>
              </a:p>
              <a:p>
                <a:pPr lvl="2"/>
                <a:r>
                  <a:rPr lang="en-US" altLang="zh-CN" sz="2000" dirty="0"/>
                  <a:t>3. The </a:t>
                </a:r>
                <a:r>
                  <a:rPr lang="en-US" altLang="zh-CN" sz="2000" dirty="0">
                    <a:solidFill>
                      <a:srgbClr val="C00000"/>
                    </a:solidFill>
                  </a:rPr>
                  <a:t>decryption algorithm Dec </a:t>
                </a:r>
                <a:r>
                  <a:rPr lang="en-US" altLang="zh-CN" sz="2000" dirty="0"/>
                  <a:t>takes as input a key </a:t>
                </a:r>
                <a14:m>
                  <m:oMath xmlns:m="http://schemas.openxmlformats.org/officeDocument/2006/math">
                    <m:r>
                      <a:rPr lang="en-US" altLang="zh-CN" sz="2000" i="1" dirty="0" smtClean="0">
                        <a:latin typeface="Cambria Math" panose="02040503050406030204" pitchFamily="18" charset="0"/>
                      </a:rPr>
                      <m:t>𝑘</m:t>
                    </m:r>
                  </m:oMath>
                </a14:m>
                <a:r>
                  <a:rPr lang="en-US" altLang="zh-CN" sz="2000" dirty="0"/>
                  <a:t> and a ciphertext </a:t>
                </a:r>
                <a14:m>
                  <m:oMath xmlns:m="http://schemas.openxmlformats.org/officeDocument/2006/math">
                    <m:r>
                      <a:rPr lang="en-US" altLang="zh-CN" sz="2000" i="1" dirty="0" smtClean="0">
                        <a:latin typeface="Cambria Math" panose="02040503050406030204" pitchFamily="18" charset="0"/>
                      </a:rPr>
                      <m:t>𝑐</m:t>
                    </m:r>
                  </m:oMath>
                </a14:m>
                <a:r>
                  <a:rPr lang="en-US" altLang="zh-CN" sz="2000" dirty="0"/>
                  <a:t>, and outputs a message </a:t>
                </a:r>
                <a14:m>
                  <m:oMath xmlns:m="http://schemas.openxmlformats.org/officeDocument/2006/math">
                    <m:r>
                      <a:rPr lang="en-US" altLang="zh-CN" sz="2000" i="1" dirty="0" smtClean="0">
                        <a:latin typeface="Cambria Math" panose="02040503050406030204" pitchFamily="18" charset="0"/>
                      </a:rPr>
                      <m:t>𝑚</m:t>
                    </m:r>
                  </m:oMath>
                </a14:m>
                <a:r>
                  <a:rPr lang="en-US" altLang="zh-CN" sz="2000" dirty="0"/>
                  <a:t>, We assume that </a:t>
                </a:r>
                <a14:m>
                  <m:oMath xmlns:m="http://schemas.openxmlformats.org/officeDocument/2006/math">
                    <m:r>
                      <a:rPr lang="en-US" altLang="zh-CN" sz="2000" i="1" dirty="0" smtClean="0">
                        <a:latin typeface="Cambria Math" panose="02040503050406030204" pitchFamily="18" charset="0"/>
                      </a:rPr>
                      <m:t>𝐷𝑒𝑐</m:t>
                    </m:r>
                  </m:oMath>
                </a14:m>
                <a:r>
                  <a:rPr lang="en-US" altLang="zh-CN" sz="2000" dirty="0"/>
                  <a:t> is deterministic, and so write </a:t>
                </a:r>
                <a14:m>
                  <m:oMath xmlns:m="http://schemas.openxmlformats.org/officeDocument/2006/math">
                    <m:r>
                      <a:rPr lang="en-US" altLang="zh-CN" sz="2000" i="1" dirty="0" smtClean="0">
                        <a:latin typeface="Cambria Math" panose="02040503050406030204" pitchFamily="18" charset="0"/>
                      </a:rPr>
                      <m:t>𝑚</m:t>
                    </m:r>
                    <m:r>
                      <a:rPr lang="en-US" altLang="zh-CN" sz="2000" i="1" dirty="0" smtClean="0">
                        <a:latin typeface="Cambria Math" panose="02040503050406030204" pitchFamily="18" charset="0"/>
                      </a:rPr>
                      <m:t> := </m:t>
                    </m:r>
                    <m:r>
                      <a:rPr lang="en-US" altLang="zh-CN" sz="2000" i="1" dirty="0" smtClean="0">
                        <a:latin typeface="Cambria Math" panose="02040503050406030204" pitchFamily="18" charset="0"/>
                      </a:rPr>
                      <m:t>𝐷𝑒</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𝑐</m:t>
                        </m:r>
                      </m:e>
                      <m:sub>
                        <m:r>
                          <a:rPr lang="en-US" altLang="zh-CN" sz="2000" b="0" i="1" dirty="0" smtClean="0">
                            <a:latin typeface="Cambria Math" panose="02040503050406030204" pitchFamily="18" charset="0"/>
                          </a:rPr>
                          <m:t>𝑘</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𝑐</m:t>
                    </m:r>
                    <m:r>
                      <a:rPr lang="en-US" altLang="zh-CN" sz="2000" i="1" dirty="0" smtClean="0">
                        <a:latin typeface="Cambria Math" panose="02040503050406030204" pitchFamily="18" charset="0"/>
                      </a:rPr>
                      <m:t>)</m:t>
                    </m:r>
                  </m:oMath>
                </a14:m>
                <a:endParaRPr lang="en-US" altLang="zh-CN" sz="2000" dirty="0"/>
              </a:p>
              <a:p>
                <a:pPr marL="384048" lvl="2" indent="0">
                  <a:buNone/>
                </a:pPr>
                <a:r>
                  <a:rPr lang="en-US" altLang="zh-CN" sz="2000" dirty="0"/>
                  <a:t>It is required that for every </a:t>
                </a:r>
                <a14:m>
                  <m:oMath xmlns:m="http://schemas.openxmlformats.org/officeDocument/2006/math">
                    <m:r>
                      <a:rPr lang="en-US" altLang="zh-CN" sz="2000" i="1" dirty="0" smtClean="0">
                        <a:latin typeface="Cambria Math" panose="02040503050406030204" pitchFamily="18" charset="0"/>
                      </a:rPr>
                      <m:t>𝑛</m:t>
                    </m:r>
                  </m:oMath>
                </a14:m>
                <a:r>
                  <a:rPr lang="en-US" altLang="zh-CN" sz="2000" dirty="0"/>
                  <a:t>, every key </a:t>
                </a:r>
                <a14:m>
                  <m:oMath xmlns:m="http://schemas.openxmlformats.org/officeDocument/2006/math">
                    <m:r>
                      <a:rPr lang="en-US" altLang="zh-CN" sz="2000" i="1" dirty="0" smtClean="0">
                        <a:latin typeface="Cambria Math" panose="02040503050406030204" pitchFamily="18" charset="0"/>
                      </a:rPr>
                      <m:t>𝑘</m:t>
                    </m:r>
                    <m:r>
                      <a:rPr lang="en-US" altLang="zh-CN" sz="2000" i="1" dirty="0" smtClean="0">
                        <a:latin typeface="Cambria Math" panose="02040503050406030204" pitchFamily="18" charset="0"/>
                      </a:rPr>
                      <m:t> </m:t>
                    </m:r>
                  </m:oMath>
                </a14:m>
                <a:r>
                  <a:rPr lang="en-US" altLang="zh-CN" sz="2000" dirty="0"/>
                  <a:t>output by </a:t>
                </a:r>
                <a14:m>
                  <m:oMath xmlns:m="http://schemas.openxmlformats.org/officeDocument/2006/math">
                    <m:r>
                      <a:rPr lang="en-US" altLang="zh-CN" sz="2000" i="1" dirty="0">
                        <a:latin typeface="Cambria Math" panose="02040503050406030204" pitchFamily="18" charset="0"/>
                      </a:rPr>
                      <m:t>𝐺𝑒𝑛</m:t>
                    </m:r>
                    <m:r>
                      <a:rPr lang="en-US" altLang="zh-CN" sz="2000" i="1" dirty="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1</m:t>
                        </m:r>
                      </m:e>
                      <m:sup>
                        <m:r>
                          <a:rPr lang="en-US" altLang="zh-CN" sz="2000" i="1">
                            <a:latin typeface="Cambria Math" panose="02040503050406030204" pitchFamily="18" charset="0"/>
                          </a:rPr>
                          <m:t>𝑛</m:t>
                        </m:r>
                      </m:sup>
                    </m:sSup>
                    <m:r>
                      <a:rPr lang="en-US" altLang="zh-CN" sz="2000" i="1" dirty="0">
                        <a:latin typeface="Cambria Math" panose="02040503050406030204" pitchFamily="18" charset="0"/>
                      </a:rPr>
                      <m:t>) </m:t>
                    </m:r>
                  </m:oMath>
                </a14:m>
                <a:r>
                  <a:rPr lang="en-US" altLang="zh-CN" sz="2000" dirty="0"/>
                  <a:t>, and every </a:t>
                </a:r>
                <a14:m>
                  <m:oMath xmlns:m="http://schemas.openxmlformats.org/officeDocument/2006/math">
                    <m:r>
                      <a:rPr lang="en-US" altLang="zh-CN" sz="2000" i="1">
                        <a:latin typeface="Cambria Math" panose="02040503050406030204" pitchFamily="18" charset="0"/>
                      </a:rPr>
                      <m:t>𝑚</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0, 1</m:t>
                            </m:r>
                          </m:e>
                        </m:d>
                      </m:e>
                      <m:sup>
                        <m:r>
                          <a:rPr lang="en-US" altLang="zh-CN" sz="2000" i="1">
                            <a:latin typeface="Cambria Math" panose="02040503050406030204" pitchFamily="18" charset="0"/>
                          </a:rPr>
                          <m:t>∗</m:t>
                        </m:r>
                      </m:sup>
                    </m:sSup>
                  </m:oMath>
                </a14:m>
                <a:r>
                  <a:rPr lang="en-US" altLang="zh-CN" sz="2000" dirty="0"/>
                  <a:t>, it holds that </a:t>
                </a:r>
                <a14:m>
                  <m:oMath xmlns:m="http://schemas.openxmlformats.org/officeDocument/2006/math">
                    <m:r>
                      <a:rPr lang="en-US" altLang="zh-CN" sz="2000" i="1" dirty="0" smtClean="0">
                        <a:latin typeface="Cambria Math" panose="02040503050406030204" pitchFamily="18" charset="0"/>
                      </a:rPr>
                      <m:t>𝐷𝑒</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𝑐</m:t>
                        </m:r>
                      </m:e>
                      <m:sub>
                        <m:r>
                          <a:rPr lang="en-US" altLang="zh-CN" sz="2000" b="0" i="1" dirty="0" smtClean="0">
                            <a:latin typeface="Cambria Math" panose="02040503050406030204" pitchFamily="18" charset="0"/>
                          </a:rPr>
                          <m:t>𝑘</m:t>
                        </m:r>
                      </m:sub>
                    </m:sSub>
                    <m:r>
                      <a:rPr lang="en-US" altLang="zh-CN" sz="2000" i="1" dirty="0" smtClean="0">
                        <a:latin typeface="Cambria Math" panose="02040503050406030204" pitchFamily="18" charset="0"/>
                      </a:rPr>
                      <m:t>(</m:t>
                    </m:r>
                    <m:r>
                      <a:rPr lang="en-US" altLang="zh-CN" sz="2000" i="1" dirty="0" err="1">
                        <a:latin typeface="Cambria Math" panose="02040503050406030204" pitchFamily="18" charset="0"/>
                      </a:rPr>
                      <m:t>𝐸𝑛</m:t>
                    </m:r>
                    <m:sSub>
                      <m:sSubPr>
                        <m:ctrlPr>
                          <a:rPr lang="en-US" altLang="zh-CN" sz="2000" b="0" i="1" dirty="0" smtClean="0">
                            <a:latin typeface="Cambria Math" panose="02040503050406030204" pitchFamily="18" charset="0"/>
                          </a:rPr>
                        </m:ctrlPr>
                      </m:sSubPr>
                      <m:e>
                        <m:r>
                          <a:rPr lang="en-US" altLang="zh-CN" sz="2000" i="1" dirty="0" err="1">
                            <a:latin typeface="Cambria Math" panose="02040503050406030204" pitchFamily="18" charset="0"/>
                          </a:rPr>
                          <m:t>𝑐</m:t>
                        </m:r>
                      </m:e>
                      <m:sub>
                        <m:r>
                          <a:rPr lang="en-US" altLang="zh-CN" sz="2000" b="0" i="1" dirty="0" smtClean="0">
                            <a:latin typeface="Cambria Math" panose="02040503050406030204" pitchFamily="18" charset="0"/>
                          </a:rPr>
                          <m:t>𝑘</m:t>
                        </m:r>
                      </m:sub>
                    </m:sSub>
                    <m:r>
                      <a:rPr lang="en-US" altLang="zh-CN" sz="2000" i="1" dirty="0">
                        <a:latin typeface="Cambria Math" panose="02040503050406030204" pitchFamily="18" charset="0"/>
                      </a:rPr>
                      <m:t>(</m:t>
                    </m:r>
                    <m:r>
                      <a:rPr lang="en-US" altLang="zh-CN" sz="2000" i="1" dirty="0">
                        <a:latin typeface="Cambria Math" panose="02040503050406030204" pitchFamily="18" charset="0"/>
                      </a:rPr>
                      <m:t>𝑚</m:t>
                    </m:r>
                    <m:r>
                      <a:rPr lang="en-US" altLang="zh-CN" sz="2000" i="1" dirty="0">
                        <a:latin typeface="Cambria Math" panose="02040503050406030204" pitchFamily="18" charset="0"/>
                      </a:rPr>
                      <m:t>)) = </m:t>
                    </m:r>
                    <m:r>
                      <a:rPr lang="en-US" altLang="zh-CN" sz="2000" i="1" dirty="0">
                        <a:latin typeface="Cambria Math" panose="02040503050406030204" pitchFamily="18" charset="0"/>
                      </a:rPr>
                      <m:t>𝑚</m:t>
                    </m:r>
                  </m:oMath>
                </a14:m>
                <a:r>
                  <a:rPr lang="en-US" altLang="zh-CN" sz="2000" dirty="0"/>
                  <a:t>.</a:t>
                </a:r>
                <a:endParaRPr lang="zh-CN" altLang="en-US" sz="2000" dirty="0"/>
              </a:p>
            </p:txBody>
          </p:sp>
        </mc:Choice>
        <mc:Fallback xmlns="">
          <p:sp>
            <p:nvSpPr>
              <p:cNvPr id="3" name="内容占位符 2">
                <a:extLst>
                  <a:ext uri="{FF2B5EF4-FFF2-40B4-BE49-F238E27FC236}">
                    <a16:creationId xmlns:a16="http://schemas.microsoft.com/office/drawing/2014/main" id="{D3E209C2-51D4-4107-8E80-0F76DB40815A}"/>
                  </a:ext>
                </a:extLst>
              </p:cNvPr>
              <p:cNvSpPr>
                <a:spLocks noGrp="1" noRot="1" noChangeAspect="1" noMove="1" noResize="1" noEditPoints="1" noAdjustHandles="1" noChangeArrowheads="1" noChangeShapeType="1" noTextEdit="1"/>
              </p:cNvSpPr>
              <p:nvPr>
                <p:ph idx="1"/>
              </p:nvPr>
            </p:nvSpPr>
            <p:spPr>
              <a:xfrm>
                <a:off x="1097279" y="1845734"/>
                <a:ext cx="10124095" cy="4448534"/>
              </a:xfrm>
              <a:blipFill>
                <a:blip r:embed="rId2"/>
                <a:stretch>
                  <a:fillRect t="-2329" r="-1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451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01449-2A1D-496A-BBC6-3C43FC7838B6}"/>
              </a:ext>
            </a:extLst>
          </p:cNvPr>
          <p:cNvSpPr>
            <a:spLocks noGrp="1"/>
          </p:cNvSpPr>
          <p:nvPr>
            <p:ph type="title"/>
          </p:nvPr>
        </p:nvSpPr>
        <p:spPr/>
        <p:txBody>
          <a:bodyPr/>
          <a:lstStyle/>
          <a:p>
            <a:r>
              <a:rPr lang="en-US" altLang="zh-CN" dirty="0"/>
              <a:t>1. Encryption: A Formal Definition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7367D9E-884E-4742-A3DC-BACE3582685B}"/>
                  </a:ext>
                </a:extLst>
              </p:cNvPr>
              <p:cNvSpPr>
                <a:spLocks noGrp="1"/>
              </p:cNvSpPr>
              <p:nvPr>
                <p:ph idx="1"/>
              </p:nvPr>
            </p:nvSpPr>
            <p:spPr>
              <a:xfrm>
                <a:off x="1371600" y="1806605"/>
                <a:ext cx="9601200" cy="4461029"/>
              </a:xfrm>
            </p:spPr>
            <p:txBody>
              <a:bodyPr>
                <a:normAutofit fontScale="85000" lnSpcReduction="20000"/>
              </a:bodyPr>
              <a:lstStyle/>
              <a:p>
                <a:pPr lvl="1"/>
                <a:r>
                  <a:rPr lang="en-US" altLang="zh-CN" sz="2800" dirty="0"/>
                  <a:t>1.2 Public-Key Encryption Scheme</a:t>
                </a:r>
              </a:p>
              <a:p>
                <a:pPr marL="384048" lvl="2" indent="0">
                  <a:buNone/>
                </a:pPr>
                <a:r>
                  <a:rPr lang="en-US" altLang="zh-CN" sz="2400" dirty="0"/>
                  <a:t>A public-key encryption scheme is a tuple of probabilistic polynomial-time algorithms (</a:t>
                </a:r>
                <a14:m>
                  <m:oMath xmlns:m="http://schemas.openxmlformats.org/officeDocument/2006/math">
                    <m:r>
                      <a:rPr lang="en-US" altLang="zh-CN" sz="2400" i="1" dirty="0">
                        <a:latin typeface="Cambria Math" panose="02040503050406030204" pitchFamily="18" charset="0"/>
                      </a:rPr>
                      <m:t>𝐺𝑒𝑛</m:t>
                    </m:r>
                    <m:r>
                      <a:rPr lang="en-US" altLang="zh-CN" sz="2400" i="1" dirty="0">
                        <a:latin typeface="Cambria Math" panose="02040503050406030204" pitchFamily="18" charset="0"/>
                      </a:rPr>
                      <m:t>, </m:t>
                    </m:r>
                    <m:r>
                      <a:rPr lang="en-US" altLang="zh-CN" sz="2400" i="1" dirty="0">
                        <a:latin typeface="Cambria Math" panose="02040503050406030204" pitchFamily="18" charset="0"/>
                      </a:rPr>
                      <m:t>𝐸𝑛𝑐</m:t>
                    </m:r>
                    <m:r>
                      <a:rPr lang="en-US" altLang="zh-CN" sz="2400" i="1" dirty="0">
                        <a:latin typeface="Cambria Math" panose="02040503050406030204" pitchFamily="18" charset="0"/>
                      </a:rPr>
                      <m:t>, </m:t>
                    </m:r>
                    <m:r>
                      <a:rPr lang="en-US" altLang="zh-CN" sz="2400" i="1" dirty="0">
                        <a:latin typeface="Cambria Math" panose="02040503050406030204" pitchFamily="18" charset="0"/>
                      </a:rPr>
                      <m:t>𝐷𝑒𝑐</m:t>
                    </m:r>
                  </m:oMath>
                </a14:m>
                <a:r>
                  <a:rPr lang="en-US" altLang="zh-CN" sz="2400" dirty="0"/>
                  <a:t>) such that:</a:t>
                </a:r>
              </a:p>
              <a:p>
                <a:pPr lvl="2"/>
                <a:r>
                  <a:rPr lang="en-US" altLang="zh-CN" sz="2400" dirty="0"/>
                  <a:t>1. The </a:t>
                </a:r>
                <a:r>
                  <a:rPr lang="en-US" altLang="zh-CN" sz="2400" dirty="0">
                    <a:solidFill>
                      <a:srgbClr val="C00000"/>
                    </a:solidFill>
                  </a:rPr>
                  <a:t>key-generation algorithm Gen </a:t>
                </a:r>
                <a:r>
                  <a:rPr lang="en-US" altLang="zh-CN" sz="2400" dirty="0"/>
                  <a:t>takes as input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1</m:t>
                        </m:r>
                      </m:e>
                      <m:sup>
                        <m:r>
                          <a:rPr lang="en-US" altLang="zh-CN" sz="2400" i="1">
                            <a:latin typeface="Cambria Math" panose="02040503050406030204" pitchFamily="18" charset="0"/>
                          </a:rPr>
                          <m:t>𝑛</m:t>
                        </m:r>
                      </m:sup>
                    </m:sSup>
                    <m:r>
                      <a:rPr lang="en-US" altLang="zh-CN" sz="2400" i="1">
                        <a:latin typeface="Cambria Math" panose="02040503050406030204" pitchFamily="18" charset="0"/>
                      </a:rPr>
                      <m:t> </m:t>
                    </m:r>
                  </m:oMath>
                </a14:m>
                <a:r>
                  <a:rPr lang="en-US" altLang="zh-CN" sz="2400" dirty="0"/>
                  <a:t>and outputs a pair of keys </a:t>
                </a:r>
                <a14:m>
                  <m:oMath xmlns:m="http://schemas.openxmlformats.org/officeDocument/2006/math">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𝑝𝑘</m:t>
                    </m:r>
                    <m:r>
                      <a:rPr lang="en-US" altLang="zh-CN" sz="2400" i="1" dirty="0" smtClean="0">
                        <a:latin typeface="Cambria Math" panose="02040503050406030204" pitchFamily="18" charset="0"/>
                      </a:rPr>
                      <m:t>, </m:t>
                    </m:r>
                    <m:r>
                      <a:rPr lang="en-US" altLang="zh-CN" sz="2400" i="1" dirty="0" err="1">
                        <a:latin typeface="Cambria Math" panose="02040503050406030204" pitchFamily="18" charset="0"/>
                      </a:rPr>
                      <m:t>𝑠𝑘</m:t>
                    </m:r>
                    <m:r>
                      <a:rPr lang="en-US" altLang="zh-CN" sz="2400" i="1" dirty="0" smtClean="0">
                        <a:latin typeface="Cambria Math" panose="02040503050406030204" pitchFamily="18" charset="0"/>
                      </a:rPr>
                      <m:t>). </m:t>
                    </m:r>
                  </m:oMath>
                </a14:m>
                <a:r>
                  <a:rPr lang="en-US" altLang="zh-CN" sz="2400" dirty="0"/>
                  <a:t>we write </a:t>
                </a:r>
                <a14:m>
                  <m:oMath xmlns:m="http://schemas.openxmlformats.org/officeDocument/2006/math">
                    <m:r>
                      <a:rPr lang="en-US" altLang="zh-CN" sz="2400" i="1" dirty="0">
                        <a:latin typeface="Cambria Math" panose="02040503050406030204" pitchFamily="18" charset="0"/>
                      </a:rPr>
                      <m:t>(</m:t>
                    </m:r>
                    <m:r>
                      <a:rPr lang="en-US" altLang="zh-CN" sz="2400" i="1" dirty="0">
                        <a:latin typeface="Cambria Math" panose="02040503050406030204" pitchFamily="18" charset="0"/>
                      </a:rPr>
                      <m:t>𝑝𝑘</m:t>
                    </m:r>
                    <m:r>
                      <a:rPr lang="en-US" altLang="zh-CN" sz="2400" i="1" dirty="0">
                        <a:latin typeface="Cambria Math" panose="02040503050406030204" pitchFamily="18" charset="0"/>
                      </a:rPr>
                      <m:t>, </m:t>
                    </m:r>
                    <m:r>
                      <a:rPr lang="en-US" altLang="zh-CN" sz="2400" i="1" dirty="0" err="1">
                        <a:latin typeface="Cambria Math" panose="02040503050406030204" pitchFamily="18" charset="0"/>
                      </a:rPr>
                      <m:t>𝑠𝑘</m:t>
                    </m:r>
                    <m:r>
                      <a:rPr lang="en-US" altLang="zh-CN" sz="2400" i="1" dirty="0">
                        <a:latin typeface="Cambria Math" panose="02040503050406030204" pitchFamily="18" charset="0"/>
                      </a:rPr>
                      <m:t>)← </m:t>
                    </m:r>
                    <m:r>
                      <a:rPr lang="en-US" altLang="zh-CN" sz="2400" i="1" dirty="0">
                        <a:latin typeface="Cambria Math" panose="02040503050406030204" pitchFamily="18" charset="0"/>
                      </a:rPr>
                      <m:t>𝐺𝑒𝑛</m:t>
                    </m:r>
                    <m:r>
                      <a:rPr lang="en-US" altLang="zh-CN" sz="2400" i="1" dirty="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1</m:t>
                        </m:r>
                      </m:e>
                      <m:sup>
                        <m:r>
                          <a:rPr lang="en-US" altLang="zh-CN" sz="2400" i="1">
                            <a:latin typeface="Cambria Math" panose="02040503050406030204" pitchFamily="18" charset="0"/>
                          </a:rPr>
                          <m:t>𝑛</m:t>
                        </m:r>
                      </m:sup>
                    </m:sSup>
                    <m:r>
                      <a:rPr lang="en-US" altLang="zh-CN" sz="2400" i="1">
                        <a:latin typeface="Cambria Math" panose="02040503050406030204" pitchFamily="18" charset="0"/>
                      </a:rPr>
                      <m:t> </m:t>
                    </m:r>
                    <m:r>
                      <a:rPr lang="en-US" altLang="zh-CN" sz="2400" i="1" dirty="0">
                        <a:latin typeface="Cambria Math" panose="02040503050406030204" pitchFamily="18" charset="0"/>
                      </a:rPr>
                      <m:t>)</m:t>
                    </m:r>
                  </m:oMath>
                </a14:m>
                <a:r>
                  <a:rPr lang="en-US" altLang="zh-CN" sz="2400" dirty="0"/>
                  <a:t> . We refer to the first of these as the public key and the second as the private key. We assume for convenience that </a:t>
                </a:r>
                <a14:m>
                  <m:oMath xmlns:m="http://schemas.openxmlformats.org/officeDocument/2006/math">
                    <m:r>
                      <a:rPr lang="en-US" altLang="zh-CN" sz="2400" i="1" dirty="0" smtClean="0">
                        <a:latin typeface="Cambria Math" panose="02040503050406030204" pitchFamily="18" charset="0"/>
                      </a:rPr>
                      <m:t>𝑝𝑘</m:t>
                    </m:r>
                  </m:oMath>
                </a14:m>
                <a:r>
                  <a:rPr lang="en-US" altLang="zh-CN" sz="2400" dirty="0"/>
                  <a:t> and </a:t>
                </a:r>
                <a14:m>
                  <m:oMath xmlns:m="http://schemas.openxmlformats.org/officeDocument/2006/math">
                    <m:r>
                      <a:rPr lang="en-US" altLang="zh-CN" sz="2400" i="1" dirty="0" smtClean="0">
                        <a:latin typeface="Cambria Math" panose="02040503050406030204" pitchFamily="18" charset="0"/>
                      </a:rPr>
                      <m:t>𝑠𝑘</m:t>
                    </m:r>
                  </m:oMath>
                </a14:m>
                <a:r>
                  <a:rPr lang="en-US" altLang="zh-CN" sz="2400" dirty="0"/>
                  <a:t> each has length at least </a:t>
                </a:r>
                <a14:m>
                  <m:oMath xmlns:m="http://schemas.openxmlformats.org/officeDocument/2006/math">
                    <m:r>
                      <a:rPr lang="en-US" altLang="zh-CN" sz="2400" i="1" dirty="0" smtClean="0">
                        <a:latin typeface="Cambria Math" panose="02040503050406030204" pitchFamily="18" charset="0"/>
                      </a:rPr>
                      <m:t>𝑛</m:t>
                    </m:r>
                  </m:oMath>
                </a14:m>
                <a:r>
                  <a:rPr lang="en-US" altLang="zh-CN" sz="2400" dirty="0"/>
                  <a:t>.</a:t>
                </a:r>
              </a:p>
              <a:p>
                <a:pPr lvl="2"/>
                <a:r>
                  <a:rPr lang="en-US" altLang="zh-CN" sz="2400" dirty="0"/>
                  <a:t>2. The </a:t>
                </a:r>
                <a:r>
                  <a:rPr lang="en-US" altLang="zh-CN" sz="2400" dirty="0">
                    <a:solidFill>
                      <a:srgbClr val="C00000"/>
                    </a:solidFill>
                  </a:rPr>
                  <a:t>encryption algorithm Enc </a:t>
                </a:r>
                <a:r>
                  <a:rPr lang="en-US" altLang="zh-CN" sz="2400" dirty="0"/>
                  <a:t>takes as input a public key </a:t>
                </a:r>
                <a14:m>
                  <m:oMath xmlns:m="http://schemas.openxmlformats.org/officeDocument/2006/math">
                    <m:r>
                      <a:rPr lang="en-US" altLang="zh-CN" sz="2400" b="0" i="1" dirty="0" smtClean="0">
                        <a:latin typeface="Cambria Math" panose="02040503050406030204" pitchFamily="18" charset="0"/>
                      </a:rPr>
                      <m:t>𝑝</m:t>
                    </m:r>
                    <m:r>
                      <a:rPr lang="en-US" altLang="zh-CN" sz="2400" i="1" dirty="0" smtClean="0">
                        <a:latin typeface="Cambria Math" panose="02040503050406030204" pitchFamily="18" charset="0"/>
                      </a:rPr>
                      <m:t>𝑘</m:t>
                    </m:r>
                    <m:r>
                      <a:rPr lang="en-US" altLang="zh-CN" sz="2400" i="1" dirty="0" smtClean="0">
                        <a:latin typeface="Cambria Math" panose="02040503050406030204" pitchFamily="18" charset="0"/>
                      </a:rPr>
                      <m:t> </m:t>
                    </m:r>
                  </m:oMath>
                </a14:m>
                <a:r>
                  <a:rPr lang="en-US" altLang="zh-CN" sz="2400" dirty="0"/>
                  <a:t>and a plaintext message</a:t>
                </a:r>
                <a14:m>
                  <m:oMath xmlns:m="http://schemas.openxmlformats.org/officeDocument/2006/math">
                    <m:r>
                      <a:rPr lang="en-US" altLang="zh-CN" sz="2400">
                        <a:latin typeface="Cambria Math" panose="02040503050406030204" pitchFamily="18" charset="0"/>
                      </a:rPr>
                      <m:t> </m:t>
                    </m:r>
                    <m:r>
                      <a:rPr lang="en-US" altLang="zh-CN" sz="2400" i="1">
                        <a:latin typeface="Cambria Math" panose="02040503050406030204" pitchFamily="18" charset="0"/>
                      </a:rPr>
                      <m:t>𝑚</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0, 1</m:t>
                            </m:r>
                          </m:e>
                        </m:d>
                      </m:e>
                      <m:sup>
                        <m:r>
                          <a:rPr lang="en-US" altLang="zh-CN" sz="2400" i="1">
                            <a:latin typeface="Cambria Math" panose="02040503050406030204" pitchFamily="18" charset="0"/>
                          </a:rPr>
                          <m:t>∗</m:t>
                        </m:r>
                      </m:sup>
                    </m:sSup>
                  </m:oMath>
                </a14:m>
                <a:r>
                  <a:rPr lang="en-US" altLang="zh-CN" sz="2400" dirty="0"/>
                  <a:t>, and outputs a ciphertext </a:t>
                </a:r>
                <a14:m>
                  <m:oMath xmlns:m="http://schemas.openxmlformats.org/officeDocument/2006/math">
                    <m:r>
                      <a:rPr lang="en-US" altLang="zh-CN" sz="2400" i="1" dirty="0">
                        <a:latin typeface="Cambria Math" panose="02040503050406030204" pitchFamily="18" charset="0"/>
                      </a:rPr>
                      <m:t>𝑐</m:t>
                    </m:r>
                  </m:oMath>
                </a14:m>
                <a:r>
                  <a:rPr lang="en-US" altLang="zh-CN" sz="2400" dirty="0"/>
                  <a:t>. Since </a:t>
                </a:r>
                <a14:m>
                  <m:oMath xmlns:m="http://schemas.openxmlformats.org/officeDocument/2006/math">
                    <m:r>
                      <a:rPr lang="en-US" altLang="zh-CN" sz="2400" i="1" dirty="0">
                        <a:latin typeface="Cambria Math" panose="02040503050406030204" pitchFamily="18" charset="0"/>
                      </a:rPr>
                      <m:t>𝐸𝑛𝑐</m:t>
                    </m:r>
                  </m:oMath>
                </a14:m>
                <a:r>
                  <a:rPr lang="en-US" altLang="zh-CN" sz="2400" dirty="0"/>
                  <a:t> may be randomized, we write this as </a:t>
                </a:r>
                <a14:m>
                  <m:oMath xmlns:m="http://schemas.openxmlformats.org/officeDocument/2006/math">
                    <m:r>
                      <a:rPr lang="en-US" altLang="zh-CN" sz="2400" i="1" dirty="0">
                        <a:latin typeface="Cambria Math" panose="02040503050406030204" pitchFamily="18" charset="0"/>
                      </a:rPr>
                      <m:t>𝑐</m:t>
                    </m:r>
                    <m:r>
                      <a:rPr lang="en-US" altLang="zh-CN" sz="2400" i="1" dirty="0">
                        <a:latin typeface="Cambria Math" panose="02040503050406030204" pitchFamily="18" charset="0"/>
                      </a:rPr>
                      <m:t> ← </m:t>
                    </m:r>
                    <m:r>
                      <a:rPr lang="en-US" altLang="zh-CN" sz="2400" i="1" dirty="0" err="1">
                        <a:latin typeface="Cambria Math" panose="02040503050406030204" pitchFamily="18" charset="0"/>
                      </a:rPr>
                      <m:t>𝐸𝑛</m:t>
                    </m:r>
                    <m:sSub>
                      <m:sSubPr>
                        <m:ctrlPr>
                          <a:rPr lang="en-US" altLang="zh-CN" sz="2400" i="1" dirty="0">
                            <a:latin typeface="Cambria Math" panose="02040503050406030204" pitchFamily="18" charset="0"/>
                          </a:rPr>
                        </m:ctrlPr>
                      </m:sSubPr>
                      <m:e>
                        <m:r>
                          <a:rPr lang="en-US" altLang="zh-CN" sz="2400" i="1" dirty="0" err="1">
                            <a:latin typeface="Cambria Math" panose="02040503050406030204" pitchFamily="18" charset="0"/>
                          </a:rPr>
                          <m:t>𝑐</m:t>
                        </m:r>
                      </m:e>
                      <m:sub>
                        <m:r>
                          <a:rPr lang="en-US" altLang="zh-CN" sz="2400" b="0" i="1" dirty="0" smtClean="0">
                            <a:latin typeface="Cambria Math" panose="02040503050406030204" pitchFamily="18" charset="0"/>
                          </a:rPr>
                          <m:t>𝑝</m:t>
                        </m:r>
                        <m:r>
                          <a:rPr lang="en-US" altLang="zh-CN" sz="2400" i="1" dirty="0">
                            <a:latin typeface="Cambria Math" panose="02040503050406030204" pitchFamily="18" charset="0"/>
                          </a:rPr>
                          <m:t>𝑘</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𝑚</m:t>
                    </m:r>
                    <m:r>
                      <a:rPr lang="en-US" altLang="zh-CN" sz="2400" i="1" dirty="0">
                        <a:latin typeface="Cambria Math" panose="02040503050406030204" pitchFamily="18" charset="0"/>
                      </a:rPr>
                      <m:t>).</m:t>
                    </m:r>
                  </m:oMath>
                </a14:m>
                <a:endParaRPr lang="en-US" altLang="zh-CN" sz="2400" dirty="0"/>
              </a:p>
              <a:p>
                <a:pPr lvl="2"/>
                <a:r>
                  <a:rPr lang="en-US" altLang="zh-CN" sz="2400" dirty="0"/>
                  <a:t>3. The </a:t>
                </a:r>
                <a:r>
                  <a:rPr lang="en-US" altLang="zh-CN" sz="2400" dirty="0">
                    <a:solidFill>
                      <a:srgbClr val="C00000"/>
                    </a:solidFill>
                  </a:rPr>
                  <a:t>decryption algorithm Dec</a:t>
                </a:r>
                <a:r>
                  <a:rPr lang="en-US" altLang="zh-CN" sz="2400" dirty="0"/>
                  <a:t> takes as input a private key </a:t>
                </a:r>
                <a14:m>
                  <m:oMath xmlns:m="http://schemas.openxmlformats.org/officeDocument/2006/math">
                    <m:r>
                      <a:rPr lang="en-US" altLang="zh-CN" sz="2400" b="0" i="1" dirty="0" smtClean="0">
                        <a:latin typeface="Cambria Math" panose="02040503050406030204" pitchFamily="18" charset="0"/>
                      </a:rPr>
                      <m:t>𝑠</m:t>
                    </m:r>
                    <m:r>
                      <a:rPr lang="en-US" altLang="zh-CN" sz="2400" i="1" dirty="0" err="1" smtClean="0">
                        <a:latin typeface="Cambria Math" panose="02040503050406030204" pitchFamily="18" charset="0"/>
                      </a:rPr>
                      <m:t>𝑘</m:t>
                    </m:r>
                    <m:r>
                      <a:rPr lang="en-US" altLang="zh-CN" sz="2400" i="1" dirty="0" smtClean="0">
                        <a:latin typeface="Cambria Math" panose="02040503050406030204" pitchFamily="18" charset="0"/>
                      </a:rPr>
                      <m:t> </m:t>
                    </m:r>
                  </m:oMath>
                </a14:m>
                <a:r>
                  <a:rPr lang="en-US" altLang="zh-CN" sz="2400" dirty="0"/>
                  <a:t>and a ciphertext </a:t>
                </a:r>
                <a14:m>
                  <m:oMath xmlns:m="http://schemas.openxmlformats.org/officeDocument/2006/math">
                    <m:r>
                      <a:rPr lang="en-US" altLang="zh-CN" sz="2400" i="1" dirty="0">
                        <a:latin typeface="Cambria Math" panose="02040503050406030204" pitchFamily="18" charset="0"/>
                      </a:rPr>
                      <m:t>𝑐</m:t>
                    </m:r>
                  </m:oMath>
                </a14:m>
                <a:r>
                  <a:rPr lang="en-US" altLang="zh-CN" sz="2400" dirty="0"/>
                  <a:t>, and outputs a message </a:t>
                </a:r>
                <a14:m>
                  <m:oMath xmlns:m="http://schemas.openxmlformats.org/officeDocument/2006/math">
                    <m:r>
                      <a:rPr lang="en-US" altLang="zh-CN" sz="2400" i="1" dirty="0">
                        <a:latin typeface="Cambria Math" panose="02040503050406030204" pitchFamily="18" charset="0"/>
                      </a:rPr>
                      <m:t>𝑚</m:t>
                    </m:r>
                  </m:oMath>
                </a14:m>
                <a:r>
                  <a:rPr lang="en-US" altLang="zh-CN" sz="2400" dirty="0"/>
                  <a:t>, We assume that </a:t>
                </a:r>
                <a14:m>
                  <m:oMath xmlns:m="http://schemas.openxmlformats.org/officeDocument/2006/math">
                    <m:r>
                      <a:rPr lang="en-US" altLang="zh-CN" sz="2400" i="1" dirty="0">
                        <a:latin typeface="Cambria Math" panose="02040503050406030204" pitchFamily="18" charset="0"/>
                      </a:rPr>
                      <m:t>𝐷𝑒𝑐</m:t>
                    </m:r>
                  </m:oMath>
                </a14:m>
                <a:r>
                  <a:rPr lang="en-US" altLang="zh-CN" sz="2400" dirty="0"/>
                  <a:t> is deterministic, and so write </a:t>
                </a:r>
                <a14:m>
                  <m:oMath xmlns:m="http://schemas.openxmlformats.org/officeDocument/2006/math">
                    <m:r>
                      <a:rPr lang="en-US" altLang="zh-CN" sz="2400" i="1" dirty="0">
                        <a:latin typeface="Cambria Math" panose="02040503050406030204" pitchFamily="18" charset="0"/>
                      </a:rPr>
                      <m:t>𝑚</m:t>
                    </m:r>
                    <m:r>
                      <a:rPr lang="en-US" altLang="zh-CN" sz="2400" i="1" dirty="0">
                        <a:latin typeface="Cambria Math" panose="02040503050406030204" pitchFamily="18" charset="0"/>
                      </a:rPr>
                      <m:t> := </m:t>
                    </m:r>
                    <m:r>
                      <a:rPr lang="en-US" altLang="zh-CN" sz="2400" i="1" dirty="0">
                        <a:latin typeface="Cambria Math" panose="02040503050406030204" pitchFamily="18" charset="0"/>
                      </a:rPr>
                      <m:t>𝐷𝑒</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𝑐</m:t>
                        </m:r>
                      </m:e>
                      <m:sub>
                        <m:r>
                          <a:rPr lang="en-US" altLang="zh-CN" sz="2400" b="0" i="1" dirty="0" smtClean="0">
                            <a:latin typeface="Cambria Math" panose="02040503050406030204" pitchFamily="18" charset="0"/>
                          </a:rPr>
                          <m:t>𝑠</m:t>
                        </m:r>
                        <m:r>
                          <a:rPr lang="en-US" altLang="zh-CN" sz="2400" i="1" dirty="0">
                            <a:latin typeface="Cambria Math" panose="02040503050406030204" pitchFamily="18" charset="0"/>
                          </a:rPr>
                          <m:t>𝑘</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𝑐</m:t>
                    </m:r>
                    <m:r>
                      <a:rPr lang="en-US" altLang="zh-CN" sz="2400" i="1" dirty="0">
                        <a:latin typeface="Cambria Math" panose="02040503050406030204" pitchFamily="18" charset="0"/>
                      </a:rPr>
                      <m:t>)</m:t>
                    </m:r>
                  </m:oMath>
                </a14:m>
                <a:endParaRPr lang="en-US" altLang="zh-CN" sz="2400" dirty="0"/>
              </a:p>
              <a:p>
                <a:pPr marL="384048" lvl="2" indent="0">
                  <a:buNone/>
                </a:pPr>
                <a:r>
                  <a:rPr lang="en-US" altLang="zh-CN" sz="2400" dirty="0"/>
                  <a:t>It is required that for every </a:t>
                </a:r>
                <a14:m>
                  <m:oMath xmlns:m="http://schemas.openxmlformats.org/officeDocument/2006/math">
                    <m:r>
                      <a:rPr lang="en-US" altLang="zh-CN" sz="2400" i="1" dirty="0">
                        <a:latin typeface="Cambria Math" panose="02040503050406030204" pitchFamily="18" charset="0"/>
                      </a:rPr>
                      <m:t>𝑛</m:t>
                    </m:r>
                  </m:oMath>
                </a14:m>
                <a:r>
                  <a:rPr lang="en-US" altLang="zh-CN" sz="2400" dirty="0"/>
                  <a:t>, every key </a:t>
                </a:r>
                <a14:m>
                  <m:oMath xmlns:m="http://schemas.openxmlformats.org/officeDocument/2006/math">
                    <m:r>
                      <a:rPr lang="en-US" altLang="zh-CN" sz="2400" i="1" dirty="0">
                        <a:latin typeface="Cambria Math" panose="02040503050406030204" pitchFamily="18" charset="0"/>
                      </a:rPr>
                      <m:t>(</m:t>
                    </m:r>
                    <m:r>
                      <a:rPr lang="en-US" altLang="zh-CN" sz="2400" i="1" dirty="0">
                        <a:latin typeface="Cambria Math" panose="02040503050406030204" pitchFamily="18" charset="0"/>
                      </a:rPr>
                      <m:t>𝑝𝑘</m:t>
                    </m:r>
                    <m:r>
                      <a:rPr lang="en-US" altLang="zh-CN" sz="2400" i="1" dirty="0">
                        <a:latin typeface="Cambria Math" panose="02040503050406030204" pitchFamily="18" charset="0"/>
                      </a:rPr>
                      <m:t>, </m:t>
                    </m:r>
                    <m:r>
                      <a:rPr lang="en-US" altLang="zh-CN" sz="2400" i="1" dirty="0" err="1">
                        <a:latin typeface="Cambria Math" panose="02040503050406030204" pitchFamily="18" charset="0"/>
                      </a:rPr>
                      <m:t>𝑠𝑘</m:t>
                    </m:r>
                    <m:r>
                      <a:rPr lang="en-US" altLang="zh-CN" sz="2400" i="1" dirty="0">
                        <a:latin typeface="Cambria Math" panose="02040503050406030204" pitchFamily="18" charset="0"/>
                      </a:rPr>
                      <m:t>)</m:t>
                    </m:r>
                  </m:oMath>
                </a14:m>
                <a:r>
                  <a:rPr lang="en-US" altLang="zh-CN" sz="2400" dirty="0"/>
                  <a:t> output by </a:t>
                </a:r>
                <a14:m>
                  <m:oMath xmlns:m="http://schemas.openxmlformats.org/officeDocument/2006/math">
                    <m:r>
                      <a:rPr lang="en-US" altLang="zh-CN" sz="2400" i="1" dirty="0">
                        <a:latin typeface="Cambria Math" panose="02040503050406030204" pitchFamily="18" charset="0"/>
                      </a:rPr>
                      <m:t>𝐺𝑒𝑛</m:t>
                    </m:r>
                    <m:r>
                      <a:rPr lang="en-US" altLang="zh-CN" sz="2400" i="1" dirty="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1</m:t>
                        </m:r>
                      </m:e>
                      <m:sup>
                        <m:r>
                          <a:rPr lang="en-US" altLang="zh-CN" sz="2400" i="1">
                            <a:latin typeface="Cambria Math" panose="02040503050406030204" pitchFamily="18" charset="0"/>
                          </a:rPr>
                          <m:t>𝑛</m:t>
                        </m:r>
                      </m:sup>
                    </m:sSup>
                    <m:r>
                      <a:rPr lang="en-US" altLang="zh-CN" sz="2400" i="1" dirty="0">
                        <a:latin typeface="Cambria Math" panose="02040503050406030204" pitchFamily="18" charset="0"/>
                      </a:rPr>
                      <m:t>) </m:t>
                    </m:r>
                  </m:oMath>
                </a14:m>
                <a:r>
                  <a:rPr lang="en-US" altLang="zh-CN" sz="2400" dirty="0"/>
                  <a:t>, and every </a:t>
                </a:r>
                <a14:m>
                  <m:oMath xmlns:m="http://schemas.openxmlformats.org/officeDocument/2006/math">
                    <m:r>
                      <a:rPr lang="en-US" altLang="zh-CN" sz="2400" i="1">
                        <a:latin typeface="Cambria Math" panose="02040503050406030204" pitchFamily="18" charset="0"/>
                      </a:rPr>
                      <m:t>𝑚</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0, 1</m:t>
                            </m:r>
                          </m:e>
                        </m:d>
                      </m:e>
                      <m:sup>
                        <m:r>
                          <a:rPr lang="en-US" altLang="zh-CN" sz="2400" i="1">
                            <a:latin typeface="Cambria Math" panose="02040503050406030204" pitchFamily="18" charset="0"/>
                          </a:rPr>
                          <m:t>∗</m:t>
                        </m:r>
                      </m:sup>
                    </m:sSup>
                  </m:oMath>
                </a14:m>
                <a:r>
                  <a:rPr lang="en-US" altLang="zh-CN" sz="2400" dirty="0"/>
                  <a:t>, it holds that </a:t>
                </a:r>
                <a14:m>
                  <m:oMath xmlns:m="http://schemas.openxmlformats.org/officeDocument/2006/math">
                    <m:r>
                      <a:rPr lang="en-US" altLang="zh-CN" sz="2400" i="1" dirty="0">
                        <a:latin typeface="Cambria Math" panose="02040503050406030204" pitchFamily="18" charset="0"/>
                      </a:rPr>
                      <m:t>𝐷𝑒</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𝑐</m:t>
                        </m:r>
                      </m:e>
                      <m:sub>
                        <m:r>
                          <a:rPr lang="en-US" altLang="zh-CN" sz="2400" b="0" i="1" dirty="0" smtClean="0">
                            <a:latin typeface="Cambria Math" panose="02040503050406030204" pitchFamily="18" charset="0"/>
                          </a:rPr>
                          <m:t>𝑠</m:t>
                        </m:r>
                        <m:r>
                          <a:rPr lang="en-US" altLang="zh-CN" sz="2400" i="1" dirty="0">
                            <a:latin typeface="Cambria Math" panose="02040503050406030204" pitchFamily="18" charset="0"/>
                          </a:rPr>
                          <m:t>𝑘</m:t>
                        </m:r>
                      </m:sub>
                    </m:sSub>
                    <m:r>
                      <a:rPr lang="en-US" altLang="zh-CN" sz="2400" i="1" dirty="0">
                        <a:latin typeface="Cambria Math" panose="02040503050406030204" pitchFamily="18" charset="0"/>
                      </a:rPr>
                      <m:t>(</m:t>
                    </m:r>
                    <m:r>
                      <a:rPr lang="en-US" altLang="zh-CN" sz="2400" i="1" dirty="0" err="1">
                        <a:latin typeface="Cambria Math" panose="02040503050406030204" pitchFamily="18" charset="0"/>
                      </a:rPr>
                      <m:t>𝐸𝑛</m:t>
                    </m:r>
                    <m:sSub>
                      <m:sSubPr>
                        <m:ctrlPr>
                          <a:rPr lang="en-US" altLang="zh-CN" sz="2400" i="1" dirty="0">
                            <a:latin typeface="Cambria Math" panose="02040503050406030204" pitchFamily="18" charset="0"/>
                          </a:rPr>
                        </m:ctrlPr>
                      </m:sSubPr>
                      <m:e>
                        <m:r>
                          <a:rPr lang="en-US" altLang="zh-CN" sz="2400" i="1" dirty="0" err="1">
                            <a:latin typeface="Cambria Math" panose="02040503050406030204" pitchFamily="18" charset="0"/>
                          </a:rPr>
                          <m:t>𝑐</m:t>
                        </m:r>
                      </m:e>
                      <m:sub>
                        <m:r>
                          <a:rPr lang="en-US" altLang="zh-CN" sz="2400" b="0" i="1" dirty="0" smtClean="0">
                            <a:latin typeface="Cambria Math" panose="02040503050406030204" pitchFamily="18" charset="0"/>
                          </a:rPr>
                          <m:t>𝑝</m:t>
                        </m:r>
                        <m:r>
                          <a:rPr lang="en-US" altLang="zh-CN" sz="2400" i="1" dirty="0">
                            <a:latin typeface="Cambria Math" panose="02040503050406030204" pitchFamily="18" charset="0"/>
                          </a:rPr>
                          <m:t>𝑘</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𝑚</m:t>
                    </m:r>
                    <m:r>
                      <a:rPr lang="en-US" altLang="zh-CN" sz="2400" i="1" dirty="0">
                        <a:latin typeface="Cambria Math" panose="02040503050406030204" pitchFamily="18" charset="0"/>
                      </a:rPr>
                      <m:t>)) = </m:t>
                    </m:r>
                    <m:r>
                      <a:rPr lang="en-US" altLang="zh-CN" sz="2400" i="1" dirty="0">
                        <a:latin typeface="Cambria Math" panose="02040503050406030204" pitchFamily="18" charset="0"/>
                      </a:rPr>
                      <m:t>𝑚</m:t>
                    </m:r>
                  </m:oMath>
                </a14:m>
                <a:r>
                  <a:rPr lang="en-US" altLang="zh-CN" sz="2400" dirty="0"/>
                  <a:t>.</a:t>
                </a:r>
                <a:endParaRPr lang="zh-CN" altLang="en-US" sz="2400" dirty="0"/>
              </a:p>
              <a:p>
                <a:endParaRPr lang="zh-CN" altLang="en-US" dirty="0"/>
              </a:p>
            </p:txBody>
          </p:sp>
        </mc:Choice>
        <mc:Fallback>
          <p:sp>
            <p:nvSpPr>
              <p:cNvPr id="3" name="内容占位符 2">
                <a:extLst>
                  <a:ext uri="{FF2B5EF4-FFF2-40B4-BE49-F238E27FC236}">
                    <a16:creationId xmlns:a16="http://schemas.microsoft.com/office/drawing/2014/main" id="{A7367D9E-884E-4742-A3DC-BACE3582685B}"/>
                  </a:ext>
                </a:extLst>
              </p:cNvPr>
              <p:cNvSpPr>
                <a:spLocks noGrp="1" noRot="1" noChangeAspect="1" noMove="1" noResize="1" noEditPoints="1" noAdjustHandles="1" noChangeArrowheads="1" noChangeShapeType="1" noTextEdit="1"/>
              </p:cNvSpPr>
              <p:nvPr>
                <p:ph idx="1"/>
              </p:nvPr>
            </p:nvSpPr>
            <p:spPr>
              <a:xfrm>
                <a:off x="1371600" y="1806605"/>
                <a:ext cx="9601200" cy="4461029"/>
              </a:xfrm>
              <a:blipFill>
                <a:blip r:embed="rId2"/>
                <a:stretch>
                  <a:fillRect t="-3142" r="-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116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D9CA6-3A95-4FD3-A4D3-B680AF183B50}"/>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D0F5E0FD-92F5-48C3-B3DE-74A5E483273D}"/>
              </a:ext>
            </a:extLst>
          </p:cNvPr>
          <p:cNvSpPr>
            <a:spLocks noGrp="1"/>
          </p:cNvSpPr>
          <p:nvPr>
            <p:ph idx="1"/>
          </p:nvPr>
        </p:nvSpPr>
        <p:spPr/>
        <p:txBody>
          <a:bodyPr/>
          <a:lstStyle/>
          <a:p>
            <a:pPr marL="544068" lvl="1" indent="-342900">
              <a:buAutoNum type="arabicPeriod"/>
            </a:pPr>
            <a:r>
              <a:rPr lang="en-US" altLang="zh-CN" dirty="0">
                <a:solidFill>
                  <a:schemeClr val="bg1">
                    <a:lumMod val="75000"/>
                  </a:schemeClr>
                </a:solidFill>
              </a:rPr>
              <a:t>Encryption: A Formal Definition</a:t>
            </a:r>
          </a:p>
          <a:p>
            <a:pPr marL="544068" lvl="1" indent="-342900">
              <a:buAutoNum type="arabicPeriod"/>
            </a:pPr>
            <a:r>
              <a:rPr lang="en-US" altLang="zh-CN" dirty="0"/>
              <a:t>What Does Security Mean in Cryptography?</a:t>
            </a:r>
          </a:p>
          <a:p>
            <a:pPr marL="544068" lvl="1" indent="-342900">
              <a:buAutoNum type="arabicPeriod"/>
            </a:pPr>
            <a:r>
              <a:rPr lang="en-US" altLang="zh-CN" dirty="0">
                <a:solidFill>
                  <a:schemeClr val="bg1">
                    <a:lumMod val="75000"/>
                  </a:schemeClr>
                </a:solidFill>
              </a:rPr>
              <a:t>Proofs by Reduction</a:t>
            </a:r>
          </a:p>
          <a:p>
            <a:pPr marL="544068" lvl="1" indent="-342900">
              <a:buAutoNum type="arabicPeriod"/>
            </a:pPr>
            <a:r>
              <a:rPr lang="en-US" altLang="zh-CN" dirty="0">
                <a:solidFill>
                  <a:schemeClr val="bg1">
                    <a:lumMod val="75000"/>
                  </a:schemeClr>
                </a:solidFill>
              </a:rPr>
              <a:t>Stronger Security Notions</a:t>
            </a:r>
          </a:p>
          <a:p>
            <a:pPr marL="544068" lvl="1" indent="-342900">
              <a:buFont typeface="Calibri" pitchFamily="34" charset="0"/>
              <a:buAutoNum type="arabicPeriod"/>
            </a:pPr>
            <a:r>
              <a:rPr lang="en-US" altLang="zh-CN" dirty="0">
                <a:solidFill>
                  <a:schemeClr val="bg1">
                    <a:lumMod val="75000"/>
                  </a:schemeClr>
                </a:solidFill>
              </a:rPr>
              <a:t>Structuring security proofs as sequences games</a:t>
            </a:r>
          </a:p>
          <a:p>
            <a:pPr marL="544068" lvl="1" indent="-342900">
              <a:buAutoNum type="arabicPeriod"/>
            </a:pPr>
            <a:endParaRPr lang="en-US" altLang="zh-CN" dirty="0">
              <a:solidFill>
                <a:schemeClr val="bg1">
                  <a:lumMod val="75000"/>
                </a:schemeClr>
              </a:solidFill>
            </a:endParaRPr>
          </a:p>
          <a:p>
            <a:pPr marL="201168" lvl="1" indent="0">
              <a:buNone/>
            </a:pPr>
            <a:endParaRPr lang="zh-CN" altLang="en-US" dirty="0"/>
          </a:p>
        </p:txBody>
      </p:sp>
    </p:spTree>
    <p:extLst>
      <p:ext uri="{BB962C8B-B14F-4D97-AF65-F5344CB8AC3E}">
        <p14:creationId xmlns:p14="http://schemas.microsoft.com/office/powerpoint/2010/main" val="364935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04928-5D8A-4F74-B5AD-34C24B8C1F74}"/>
              </a:ext>
            </a:extLst>
          </p:cNvPr>
          <p:cNvSpPr>
            <a:spLocks noGrp="1"/>
          </p:cNvSpPr>
          <p:nvPr>
            <p:ph type="title"/>
          </p:nvPr>
        </p:nvSpPr>
        <p:spPr>
          <a:xfrm>
            <a:off x="1097279" y="286603"/>
            <a:ext cx="11002985" cy="1450757"/>
          </a:xfrm>
        </p:spPr>
        <p:txBody>
          <a:bodyPr>
            <a:normAutofit/>
          </a:bodyPr>
          <a:lstStyle/>
          <a:p>
            <a:r>
              <a:rPr lang="en-US" altLang="zh-CN" dirty="0"/>
              <a:t>2. What Does Security Mean in Cryptography </a:t>
            </a:r>
            <a:endParaRPr lang="zh-CN" altLang="en-US" dirty="0"/>
          </a:p>
        </p:txBody>
      </p:sp>
      <p:sp>
        <p:nvSpPr>
          <p:cNvPr id="3" name="内容占位符 2">
            <a:extLst>
              <a:ext uri="{FF2B5EF4-FFF2-40B4-BE49-F238E27FC236}">
                <a16:creationId xmlns:a16="http://schemas.microsoft.com/office/drawing/2014/main" id="{65CD6268-367C-4012-9EAA-DF54A36266A1}"/>
              </a:ext>
            </a:extLst>
          </p:cNvPr>
          <p:cNvSpPr>
            <a:spLocks noGrp="1"/>
          </p:cNvSpPr>
          <p:nvPr>
            <p:ph idx="1"/>
          </p:nvPr>
        </p:nvSpPr>
        <p:spPr>
          <a:xfrm>
            <a:off x="1097280" y="1845734"/>
            <a:ext cx="10058400" cy="4350880"/>
          </a:xfrm>
        </p:spPr>
        <p:txBody>
          <a:bodyPr>
            <a:normAutofit fontScale="92500" lnSpcReduction="20000"/>
          </a:bodyPr>
          <a:lstStyle/>
          <a:p>
            <a:r>
              <a:rPr lang="en-US" altLang="zh-CN" dirty="0"/>
              <a:t>The goal of encryption is to keep the plaintext hidden from an eavesdropper who can monitor the communication channel and observe the ciphertext.</a:t>
            </a:r>
          </a:p>
          <a:p>
            <a:r>
              <a:rPr lang="en-US" altLang="zh-CN" dirty="0"/>
              <a:t>How should we define security?</a:t>
            </a:r>
          </a:p>
          <a:p>
            <a:r>
              <a:rPr lang="en-US" altLang="zh-CN" dirty="0"/>
              <a:t>After getting the ciphertext:</a:t>
            </a:r>
          </a:p>
          <a:p>
            <a:pPr lvl="1"/>
            <a:r>
              <a:rPr lang="en-US" altLang="zh-CN" dirty="0"/>
              <a:t>The adversary can’t get plaintext.</a:t>
            </a:r>
          </a:p>
          <a:p>
            <a:pPr lvl="1"/>
            <a:r>
              <a:rPr lang="en-US" altLang="zh-CN" dirty="0"/>
              <a:t>The </a:t>
            </a:r>
            <a:r>
              <a:rPr lang="en-US" altLang="zh-CN" dirty="0">
                <a:solidFill>
                  <a:srgbClr val="C00000"/>
                </a:solidFill>
              </a:rPr>
              <a:t>efficient </a:t>
            </a:r>
            <a:r>
              <a:rPr lang="en-US" altLang="zh-CN" dirty="0"/>
              <a:t>adversary can’t get plaintext.</a:t>
            </a:r>
          </a:p>
          <a:p>
            <a:pPr lvl="1"/>
            <a:r>
              <a:rPr lang="en-US" altLang="zh-CN" dirty="0"/>
              <a:t>The </a:t>
            </a:r>
            <a:r>
              <a:rPr lang="en-US" altLang="zh-CN" dirty="0">
                <a:solidFill>
                  <a:srgbClr val="C00000"/>
                </a:solidFill>
              </a:rPr>
              <a:t>efficient </a:t>
            </a:r>
            <a:r>
              <a:rPr lang="en-US" altLang="zh-CN" dirty="0"/>
              <a:t>adversary can’t get </a:t>
            </a:r>
            <a:r>
              <a:rPr lang="en-US" altLang="zh-CN" dirty="0">
                <a:solidFill>
                  <a:srgbClr val="C00000"/>
                </a:solidFill>
              </a:rPr>
              <a:t>any bit of</a:t>
            </a:r>
            <a:r>
              <a:rPr lang="en-US" altLang="zh-CN" dirty="0"/>
              <a:t> plaintext.</a:t>
            </a:r>
          </a:p>
          <a:p>
            <a:pPr lvl="1"/>
            <a:r>
              <a:rPr lang="en-US" altLang="zh-CN" dirty="0"/>
              <a:t>The </a:t>
            </a:r>
            <a:r>
              <a:rPr lang="en-US" altLang="zh-CN" dirty="0">
                <a:solidFill>
                  <a:srgbClr val="C00000"/>
                </a:solidFill>
              </a:rPr>
              <a:t>efficient</a:t>
            </a:r>
            <a:r>
              <a:rPr lang="en-US" altLang="zh-CN" dirty="0"/>
              <a:t> adversary can’t get </a:t>
            </a:r>
            <a:r>
              <a:rPr lang="en-US" altLang="zh-CN" dirty="0">
                <a:solidFill>
                  <a:srgbClr val="C00000"/>
                </a:solidFill>
              </a:rPr>
              <a:t>any bit of</a:t>
            </a:r>
            <a:r>
              <a:rPr lang="en-US" altLang="zh-CN" dirty="0">
                <a:solidFill>
                  <a:schemeClr val="tx1">
                    <a:lumMod val="85000"/>
                    <a:lumOff val="15000"/>
                  </a:schemeClr>
                </a:solidFill>
              </a:rPr>
              <a:t> </a:t>
            </a:r>
            <a:r>
              <a:rPr lang="en-US" altLang="zh-CN" dirty="0"/>
              <a:t>plaintext </a:t>
            </a:r>
            <a:r>
              <a:rPr lang="en-US" altLang="zh-CN" dirty="0">
                <a:solidFill>
                  <a:srgbClr val="C00000"/>
                </a:solidFill>
              </a:rPr>
              <a:t>except with a very small probability</a:t>
            </a:r>
            <a:r>
              <a:rPr lang="en-US" altLang="zh-CN" dirty="0"/>
              <a:t>.</a:t>
            </a:r>
          </a:p>
          <a:p>
            <a:r>
              <a:rPr lang="en-US" altLang="zh-CN" dirty="0"/>
              <a:t>How should we define efficient adversary and very small probability?</a:t>
            </a:r>
          </a:p>
          <a:p>
            <a:pPr lvl="1"/>
            <a:r>
              <a:rPr lang="en-US" altLang="zh-CN" dirty="0">
                <a:solidFill>
                  <a:srgbClr val="FF0000"/>
                </a:solidFill>
              </a:rPr>
              <a:t>Efficient adversary</a:t>
            </a:r>
            <a:r>
              <a:rPr lang="en-US" altLang="zh-CN" dirty="0"/>
              <a:t>: probabilistic polynomial-time adversary (polynomial-size circuit family)</a:t>
            </a:r>
          </a:p>
          <a:p>
            <a:pPr lvl="1"/>
            <a:r>
              <a:rPr lang="en-US" altLang="zh-CN" dirty="0">
                <a:solidFill>
                  <a:srgbClr val="C00000"/>
                </a:solidFill>
              </a:rPr>
              <a:t>Small probability</a:t>
            </a:r>
            <a:r>
              <a:rPr lang="en-US" altLang="zh-CN" dirty="0"/>
              <a:t>: negligible probability</a:t>
            </a:r>
          </a:p>
          <a:p>
            <a:r>
              <a:rPr lang="en-US" altLang="zh-CN" dirty="0"/>
              <a:t>The </a:t>
            </a:r>
            <a:r>
              <a:rPr lang="en-US" altLang="zh-CN" dirty="0">
                <a:solidFill>
                  <a:srgbClr val="C00000"/>
                </a:solidFill>
              </a:rPr>
              <a:t>probabilistic polynomial-time</a:t>
            </a:r>
            <a:r>
              <a:rPr lang="en-US" altLang="zh-CN" dirty="0"/>
              <a:t> adversary can’t get </a:t>
            </a:r>
            <a:r>
              <a:rPr lang="en-US" altLang="zh-CN" dirty="0">
                <a:solidFill>
                  <a:srgbClr val="C00000"/>
                </a:solidFill>
              </a:rPr>
              <a:t>any bit of</a:t>
            </a:r>
            <a:r>
              <a:rPr lang="en-US" altLang="zh-CN" dirty="0">
                <a:solidFill>
                  <a:schemeClr val="tx1">
                    <a:lumMod val="85000"/>
                    <a:lumOff val="15000"/>
                  </a:schemeClr>
                </a:solidFill>
              </a:rPr>
              <a:t> </a:t>
            </a:r>
            <a:r>
              <a:rPr lang="en-US" altLang="zh-CN" dirty="0"/>
              <a:t>plaintext </a:t>
            </a:r>
            <a:r>
              <a:rPr lang="en-US" altLang="zh-CN" dirty="0">
                <a:solidFill>
                  <a:srgbClr val="C00000"/>
                </a:solidFill>
              </a:rPr>
              <a:t>except with a negligible probability</a:t>
            </a:r>
            <a:r>
              <a:rPr lang="en-US" altLang="zh-CN" dirty="0"/>
              <a:t>.</a:t>
            </a:r>
          </a:p>
          <a:p>
            <a:pPr marL="0" indent="0">
              <a:buNone/>
            </a:pPr>
            <a:endParaRPr lang="en-US" altLang="zh-CN" dirty="0"/>
          </a:p>
        </p:txBody>
      </p:sp>
    </p:spTree>
    <p:extLst>
      <p:ext uri="{BB962C8B-B14F-4D97-AF65-F5344CB8AC3E}">
        <p14:creationId xmlns:p14="http://schemas.microsoft.com/office/powerpoint/2010/main" val="65958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A8194-2D08-4679-B279-5EBFDAFC95D0}"/>
              </a:ext>
            </a:extLst>
          </p:cNvPr>
          <p:cNvSpPr>
            <a:spLocks noGrp="1"/>
          </p:cNvSpPr>
          <p:nvPr>
            <p:ph type="title"/>
          </p:nvPr>
        </p:nvSpPr>
        <p:spPr>
          <a:xfrm>
            <a:off x="1097279" y="286603"/>
            <a:ext cx="10967473" cy="1450757"/>
          </a:xfrm>
        </p:spPr>
        <p:txBody>
          <a:bodyPr/>
          <a:lstStyle/>
          <a:p>
            <a:r>
              <a:rPr lang="en-US" altLang="zh-CN" dirty="0"/>
              <a:t>2. What Does Security Mean in Cryptography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937930-2A37-44EE-A5E3-ECB3EFD617A6}"/>
                  </a:ext>
                </a:extLst>
              </p:cNvPr>
              <p:cNvSpPr>
                <a:spLocks noGrp="1"/>
              </p:cNvSpPr>
              <p:nvPr>
                <p:ph idx="1"/>
              </p:nvPr>
            </p:nvSpPr>
            <p:spPr>
              <a:xfrm>
                <a:off x="1097280" y="1845734"/>
                <a:ext cx="10058400" cy="3480868"/>
              </a:xfrm>
            </p:spPr>
            <p:txBody>
              <a:bodyPr/>
              <a:lstStyle/>
              <a:p>
                <a:r>
                  <a:rPr lang="en-US" altLang="zh-CN" dirty="0"/>
                  <a:t>Formal Definition of Negligible Function:</a:t>
                </a:r>
              </a:p>
              <a:p>
                <a:pPr lvl="1"/>
                <a:r>
                  <a:rPr lang="en-US" altLang="zh-CN" dirty="0"/>
                  <a:t>A function f from the natural numbers to the non-negative real numbers is negligible if for every positive polynomial </a:t>
                </a:r>
                <a14:m>
                  <m:oMath xmlns:m="http://schemas.openxmlformats.org/officeDocument/2006/math">
                    <m:r>
                      <a:rPr lang="en-US" altLang="zh-CN" i="1" dirty="0">
                        <a:latin typeface="Cambria Math" panose="02040503050406030204" pitchFamily="18" charset="0"/>
                      </a:rPr>
                      <m:t>𝑝</m:t>
                    </m:r>
                  </m:oMath>
                </a14:m>
                <a:r>
                  <a:rPr lang="en-US" altLang="zh-CN" dirty="0"/>
                  <a:t> there is an </a:t>
                </a:r>
                <a14:m>
                  <m:oMath xmlns:m="http://schemas.openxmlformats.org/officeDocument/2006/math">
                    <m:r>
                      <a:rPr lang="en-US" altLang="zh-CN" i="1" dirty="0">
                        <a:latin typeface="Cambria Math" panose="02040503050406030204" pitchFamily="18" charset="0"/>
                      </a:rPr>
                      <m:t>𝑁</m:t>
                    </m:r>
                  </m:oMath>
                </a14:m>
                <a:r>
                  <a:rPr lang="en-US" altLang="zh-CN" dirty="0"/>
                  <a:t> such that for all integers </a:t>
                </a:r>
                <a14:m>
                  <m:oMath xmlns:m="http://schemas.openxmlformats.org/officeDocument/2006/math">
                    <m:r>
                      <a:rPr lang="en-US" altLang="zh-CN" i="1" dirty="0">
                        <a:latin typeface="Cambria Math" panose="02040503050406030204" pitchFamily="18" charset="0"/>
                      </a:rPr>
                      <m:t>𝑛</m:t>
                    </m:r>
                    <m:r>
                      <a:rPr lang="en-US" altLang="zh-CN" i="1" dirty="0">
                        <a:latin typeface="Cambria Math" panose="02040503050406030204" pitchFamily="18" charset="0"/>
                      </a:rPr>
                      <m:t>&gt;</m:t>
                    </m:r>
                    <m:r>
                      <a:rPr lang="en-US" altLang="zh-CN" i="1" dirty="0">
                        <a:latin typeface="Cambria Math" panose="02040503050406030204" pitchFamily="18" charset="0"/>
                      </a:rPr>
                      <m:t>𝑁</m:t>
                    </m:r>
                  </m:oMath>
                </a14:m>
                <a:r>
                  <a:rPr lang="en-US" altLang="zh-CN" dirty="0"/>
                  <a:t> it holds that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&lt;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den>
                    </m:f>
                  </m:oMath>
                </a14:m>
                <a:r>
                  <a:rPr lang="en-US" altLang="zh-CN" dirty="0"/>
                  <a:t>.</a:t>
                </a:r>
              </a:p>
              <a:p>
                <a:r>
                  <a:rPr lang="en-US" altLang="zh-CN" dirty="0"/>
                  <a:t>Formal Definition of Security:</a:t>
                </a:r>
              </a:p>
              <a:p>
                <a:pPr lvl="1"/>
                <a:r>
                  <a:rPr lang="en-US" altLang="zh-CN" dirty="0"/>
                  <a:t>An encryption scheme (</a:t>
                </a:r>
                <a14:m>
                  <m:oMath xmlns:m="http://schemas.openxmlformats.org/officeDocument/2006/math">
                    <m:r>
                      <a:rPr lang="en-US" altLang="zh-CN" i="1" dirty="0">
                        <a:latin typeface="Cambria Math" panose="02040503050406030204" pitchFamily="18" charset="0"/>
                      </a:rPr>
                      <m:t>𝐺𝑒𝑛</m:t>
                    </m:r>
                    <m:r>
                      <a:rPr lang="en-US" altLang="zh-CN" i="1" dirty="0">
                        <a:latin typeface="Cambria Math" panose="02040503050406030204" pitchFamily="18" charset="0"/>
                      </a:rPr>
                      <m:t>, </m:t>
                    </m:r>
                    <m:r>
                      <a:rPr lang="en-US" altLang="zh-CN" i="1" dirty="0">
                        <a:latin typeface="Cambria Math" panose="02040503050406030204" pitchFamily="18" charset="0"/>
                      </a:rPr>
                      <m:t>𝐸𝑛𝑐</m:t>
                    </m:r>
                    <m:r>
                      <a:rPr lang="en-US" altLang="zh-CN" i="1" dirty="0">
                        <a:latin typeface="Cambria Math" panose="02040503050406030204" pitchFamily="18" charset="0"/>
                      </a:rPr>
                      <m:t>, </m:t>
                    </m:r>
                    <m:r>
                      <a:rPr lang="en-US" altLang="zh-CN" i="1" dirty="0">
                        <a:latin typeface="Cambria Math" panose="02040503050406030204" pitchFamily="18" charset="0"/>
                      </a:rPr>
                      <m:t>𝐷𝑒𝑐</m:t>
                    </m:r>
                  </m:oMath>
                </a14:m>
                <a:r>
                  <a:rPr lang="en-US" altLang="zh-CN" dirty="0"/>
                  <a:t>)  is security(in private-key model) for messages of length </a:t>
                </a:r>
                <a14:m>
                  <m:oMath xmlns:m="http://schemas.openxmlformats.org/officeDocument/2006/math">
                    <m:r>
                      <a:rPr lang="en-US" altLang="zh-CN" i="1" dirty="0">
                        <a:latin typeface="Cambria Math" panose="02040503050406030204" pitchFamily="18" charset="0"/>
                      </a:rPr>
                      <m:t>𝑙</m:t>
                    </m:r>
                  </m:oMath>
                </a14:m>
                <a:r>
                  <a:rPr lang="en-US" altLang="zh-CN" dirty="0"/>
                  <a:t>, if for every probabilistic polynomial-time adversary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 </m:t>
                    </m:r>
                  </m:oMath>
                </a14:m>
                <a:r>
                  <a:rPr lang="en-US" altLang="zh-CN" dirty="0"/>
                  <a:t>and all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𝑙</m:t>
                    </m:r>
                    <m:r>
                      <a:rPr lang="en-US" altLang="zh-CN" i="1">
                        <a:latin typeface="Cambria Math" panose="02040503050406030204" pitchFamily="18" charset="0"/>
                      </a:rPr>
                      <m:t>}</m:t>
                    </m:r>
                  </m:oMath>
                </a14:m>
                <a:r>
                  <a:rPr lang="en-US" altLang="zh-CN" dirty="0"/>
                  <a:t>, there is a negligible function </a:t>
                </a:r>
                <a14:m>
                  <m:oMath xmlns:m="http://schemas.openxmlformats.org/officeDocument/2006/math">
                    <m:r>
                      <a:rPr lang="en-US" altLang="zh-CN" i="1" dirty="0">
                        <a:latin typeface="Cambria Math" panose="02040503050406030204" pitchFamily="18" charset="0"/>
                      </a:rPr>
                      <m:t>𝑛𝑒𝑔𝑙</m:t>
                    </m:r>
                  </m:oMath>
                </a14:m>
                <a:r>
                  <a:rPr lang="en-US" altLang="zh-CN" dirty="0"/>
                  <a:t> such that</a:t>
                </a:r>
              </a:p>
              <a:p>
                <a:pPr marL="201168" lvl="1" indent="0">
                  <a:buNone/>
                </a:pPr>
                <a14:m>
                  <m:oMathPara xmlns:m="http://schemas.openxmlformats.org/officeDocument/2006/math">
                    <m:oMathParaPr>
                      <m:jc m:val="center"/>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𝐴</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𝑛</m:t>
                                      </m:r>
                                    </m:sup>
                                  </m:sSup>
                                  <m:r>
                                    <a:rPr lang="en-US" altLang="zh-CN" i="1">
                                      <a:latin typeface="Cambria Math" panose="02040503050406030204" pitchFamily="18" charset="0"/>
                                    </a:rPr>
                                    <m:t>,</m:t>
                                  </m:r>
                                  <m:r>
                                    <a:rPr lang="en-US" altLang="zh-CN" i="1">
                                      <a:latin typeface="Cambria Math" panose="02040503050406030204" pitchFamily="18" charset="0"/>
                                    </a:rPr>
                                    <m:t>𝐸𝑛</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𝑚</m:t>
                                      </m:r>
                                    </m:e>
                                  </m:d>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𝑖</m:t>
                                  </m:r>
                                </m:sup>
                              </m:sSup>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𝐴</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𝑛</m:t>
                                      </m:r>
                                    </m:sup>
                                  </m:sSup>
                                  <m:r>
                                    <a:rPr lang="en-US" altLang="zh-CN" i="1">
                                      <a:latin typeface="Cambria Math" panose="02040503050406030204" pitchFamily="18" charset="0"/>
                                    </a:rPr>
                                    <m:t>,</m:t>
                                  </m:r>
                                  <m:r>
                                    <a:rPr lang="en-US" altLang="zh-CN" i="1">
                                      <a:latin typeface="Cambria Math" panose="02040503050406030204" pitchFamily="18" charset="0"/>
                                    </a:rPr>
                                    <m:t>𝜖</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𝑖</m:t>
                                  </m:r>
                                </m:sup>
                              </m:sSup>
                            </m:e>
                          </m:d>
                        </m:e>
                      </m:func>
                      <m:r>
                        <a:rPr lang="en-US" altLang="zh-CN" i="1">
                          <a:latin typeface="Cambria Math" panose="02040503050406030204" pitchFamily="18" charset="0"/>
                        </a:rPr>
                        <m:t>+</m:t>
                      </m:r>
                      <m:r>
                        <a:rPr lang="en-US" altLang="zh-CN" i="1">
                          <a:latin typeface="Cambria Math" panose="02040503050406030204" pitchFamily="18" charset="0"/>
                        </a:rPr>
                        <m:t>𝑛𝑒𝑔𝑙</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r>
                        <a:rPr lang="en-US" altLang="zh-CN" i="1">
                          <a:latin typeface="Cambria Math" panose="02040503050406030204" pitchFamily="18" charset="0"/>
                        </a:rPr>
                        <m:t>𝑛𝑒𝑔𝑙</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m:oMathPara>
                </a14:m>
                <a:endParaRPr lang="en-US" altLang="zh-CN" dirty="0"/>
              </a:p>
              <a:p>
                <a:pPr marL="0"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7937930-2A37-44EE-A5E3-ECB3EFD617A6}"/>
                  </a:ext>
                </a:extLst>
              </p:cNvPr>
              <p:cNvSpPr>
                <a:spLocks noGrp="1" noRot="1" noChangeAspect="1" noMove="1" noResize="1" noEditPoints="1" noAdjustHandles="1" noChangeArrowheads="1" noChangeShapeType="1" noTextEdit="1"/>
              </p:cNvSpPr>
              <p:nvPr>
                <p:ph idx="1"/>
              </p:nvPr>
            </p:nvSpPr>
            <p:spPr>
              <a:xfrm>
                <a:off x="1097280" y="1845734"/>
                <a:ext cx="10058400" cy="3480868"/>
              </a:xfrm>
              <a:blipFill>
                <a:blip r:embed="rId2"/>
                <a:stretch>
                  <a:fillRect l="-606" t="-1926" r="-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500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6F850-D1F6-4878-ABCB-836535EF0FA0}"/>
              </a:ext>
            </a:extLst>
          </p:cNvPr>
          <p:cNvSpPr>
            <a:spLocks noGrp="1"/>
          </p:cNvSpPr>
          <p:nvPr>
            <p:ph type="title"/>
          </p:nvPr>
        </p:nvSpPr>
        <p:spPr>
          <a:xfrm>
            <a:off x="1097279" y="286603"/>
            <a:ext cx="10976351" cy="1450757"/>
          </a:xfrm>
        </p:spPr>
        <p:txBody>
          <a:bodyPr/>
          <a:lstStyle/>
          <a:p>
            <a:r>
              <a:rPr lang="en-US" altLang="zh-CN" dirty="0"/>
              <a:t>2. What Does Security Mean in Cryptography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16CA99-E941-4D00-84AE-B5940B7879C0}"/>
                  </a:ext>
                </a:extLst>
              </p:cNvPr>
              <p:cNvSpPr>
                <a:spLocks noGrp="1"/>
              </p:cNvSpPr>
              <p:nvPr>
                <p:ph idx="1"/>
              </p:nvPr>
            </p:nvSpPr>
            <p:spPr/>
            <p:txBody>
              <a:bodyPr>
                <a:normAutofit fontScale="92500" lnSpcReduction="10000"/>
              </a:bodyPr>
              <a:lstStyle/>
              <a:p>
                <a:r>
                  <a:rPr lang="en-US" altLang="zh-CN" dirty="0"/>
                  <a:t>Definition of Semantic Security:</a:t>
                </a:r>
              </a:p>
              <a:p>
                <a:pPr lvl="1"/>
                <a:r>
                  <a:rPr lang="en-US" altLang="zh-CN" dirty="0"/>
                  <a:t>An encryption scheme (</a:t>
                </a:r>
                <a:r>
                  <a:rPr lang="zh-CN" altLang="en-US" dirty="0"/>
                  <a:t>𝐺𝑒𝑛</a:t>
                </a:r>
                <a:r>
                  <a:rPr lang="en-US" altLang="zh-CN" dirty="0"/>
                  <a:t>, </a:t>
                </a:r>
                <a:r>
                  <a:rPr lang="zh-CN" altLang="en-US" dirty="0"/>
                  <a:t>𝐸𝑛𝑐</a:t>
                </a:r>
                <a:r>
                  <a:rPr lang="en-US" altLang="zh-CN" dirty="0"/>
                  <a:t>, </a:t>
                </a:r>
                <a:r>
                  <a:rPr lang="zh-CN" altLang="en-US" dirty="0"/>
                  <a:t>𝐷𝑒𝑐</a:t>
                </a:r>
                <a:r>
                  <a:rPr lang="en-US" altLang="zh-CN" dirty="0"/>
                  <a:t>)  is semantic security (in private-key model) for messages of length </a:t>
                </a:r>
                <a:r>
                  <a:rPr lang="zh-CN" altLang="en-US" dirty="0"/>
                  <a:t>𝑙</a:t>
                </a:r>
                <a:r>
                  <a:rPr lang="en-US" altLang="zh-CN" dirty="0"/>
                  <a:t>, if for every probabilistic polynomial-time adversary </a:t>
                </a:r>
                <a14:m>
                  <m:oMath xmlns:m="http://schemas.openxmlformats.org/officeDocument/2006/math">
                    <m:r>
                      <a:rPr lang="en-US" altLang="zh-CN" i="1" dirty="0" smtClean="0">
                        <a:latin typeface="Cambria Math" panose="02040503050406030204" pitchFamily="18" charset="0"/>
                      </a:rPr>
                      <m:t>𝐴</m:t>
                    </m:r>
                  </m:oMath>
                </a14:m>
                <a:r>
                  <a:rPr lang="en-US" altLang="zh-CN" dirty="0"/>
                  <a:t> there exist a ppt algorithm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 </m:t>
                    </m:r>
                  </m:oMath>
                </a14:m>
                <a:r>
                  <a:rPr lang="en-US" altLang="zh-CN" dirty="0"/>
                  <a:t>such that for any polynomial-time computable functions </a:t>
                </a:r>
                <a14:m>
                  <m:oMath xmlns:m="http://schemas.openxmlformats.org/officeDocument/2006/math">
                    <m:r>
                      <a:rPr lang="en-US" altLang="zh-CN" i="1" dirty="0" smtClean="0">
                        <a:latin typeface="Cambria Math" panose="02040503050406030204" pitchFamily="18" charset="0"/>
                      </a:rPr>
                      <m:t>𝑓</m:t>
                    </m:r>
                  </m:oMath>
                </a14:m>
                <a:r>
                  <a:rPr lang="en-US" altLang="zh-CN" dirty="0"/>
                  <a:t> and </a:t>
                </a:r>
                <a14:m>
                  <m:oMath xmlns:m="http://schemas.openxmlformats.org/officeDocument/2006/math">
                    <m:r>
                      <a:rPr lang="en-US" altLang="zh-CN" i="1" dirty="0" smtClean="0">
                        <a:latin typeface="Cambria Math" panose="02040503050406030204" pitchFamily="18" charset="0"/>
                      </a:rPr>
                      <m:t>h</m:t>
                    </m:r>
                  </m:oMath>
                </a14:m>
                <a:r>
                  <a:rPr lang="en-US" altLang="zh-CN" dirty="0"/>
                  <a:t>, there is a negligible function </a:t>
                </a:r>
                <a:r>
                  <a:rPr lang="zh-CN" altLang="en-US" dirty="0"/>
                  <a:t>𝑛𝑒𝑔𝑙 </a:t>
                </a:r>
                <a:r>
                  <a:rPr lang="en-US" altLang="zh-CN" dirty="0"/>
                  <a:t>such that</a:t>
                </a:r>
              </a:p>
              <a:p>
                <a:pPr marL="201168" lvl="1" indent="0">
                  <a:buNone/>
                </a:pPr>
                <a14:m>
                  <m:oMathPara xmlns:m="http://schemas.openxmlformats.org/officeDocument/2006/math">
                    <m:oMathParaPr>
                      <m:jc m:val="center"/>
                    </m:oMathParaPr>
                    <m:oMath xmlns:m="http://schemas.openxmlformats.org/officeDocument/2006/math">
                      <m:func>
                        <m:funcPr>
                          <m:ctrlPr>
                            <a:rPr lang="en-US" altLang="zh-CN" i="1" smtClean="0">
                              <a:latin typeface="Cambria Math" panose="02040503050406030204" pitchFamily="18" charset="0"/>
                            </a:rPr>
                          </m:ctrlPr>
                        </m:funcPr>
                        <m:fName>
                          <m:r>
                            <a:rPr lang="en-US" altLang="zh-CN" b="0" i="0" smtClean="0">
                              <a:latin typeface="Cambria Math" panose="02040503050406030204" pitchFamily="18" charset="0"/>
                            </a:rPr>
                            <m:t>|</m:t>
                          </m:r>
                          <m:r>
                            <m:rPr>
                              <m:sty m:val="p"/>
                            </m:rPr>
                            <a:rPr lang="en-US" altLang="zh-CN">
                              <a:latin typeface="Cambria Math" panose="02040503050406030204" pitchFamily="18" charset="0"/>
                            </a:rPr>
                            <m:t>Pr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𝐴</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𝑛</m:t>
                                      </m:r>
                                    </m:sup>
                                  </m:sSup>
                                  <m:r>
                                    <a:rPr lang="en-US" altLang="zh-CN" i="1">
                                      <a:latin typeface="Cambria Math" panose="02040503050406030204" pitchFamily="18" charset="0"/>
                                    </a:rPr>
                                    <m:t>,</m:t>
                                  </m:r>
                                  <m:r>
                                    <a:rPr lang="en-US" altLang="zh-CN" i="1">
                                      <a:latin typeface="Cambria Math" panose="02040503050406030204" pitchFamily="18" charset="0"/>
                                    </a:rPr>
                                    <m:t>𝐸𝑛</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𝑚</m:t>
                                      </m:r>
                                    </m:e>
                                  </m:d>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e>
                              </m:d>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r>
                                        <a:rPr lang="en-US" altLang="zh-CN" b="0" i="1" smtClean="0">
                                          <a:latin typeface="Cambria Math" panose="02040503050406030204" pitchFamily="18" charset="0"/>
                                        </a:rPr>
                                        <m:t>, </m:t>
                                      </m:r>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𝑛𝑒𝑔𝑙</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func>
                    </m:oMath>
                  </m:oMathPara>
                </a14:m>
                <a:endParaRPr lang="en-US" altLang="zh-CN" dirty="0"/>
              </a:p>
              <a:p>
                <a:r>
                  <a:rPr lang="en-US" altLang="zh-CN" dirty="0"/>
                  <a:t>The adversary </a:t>
                </a:r>
                <a14:m>
                  <m:oMath xmlns:m="http://schemas.openxmlformats.org/officeDocument/2006/math">
                    <m:r>
                      <a:rPr lang="en-US" altLang="zh-CN" i="1" dirty="0" smtClean="0">
                        <a:latin typeface="Cambria Math" panose="02040503050406030204" pitchFamily="18" charset="0"/>
                      </a:rPr>
                      <m:t>𝐴</m:t>
                    </m:r>
                  </m:oMath>
                </a14:m>
                <a:r>
                  <a:rPr lang="en-US" altLang="zh-CN" dirty="0"/>
                  <a:t> is given the ciphertext </a:t>
                </a:r>
                <a14:m>
                  <m:oMath xmlns:m="http://schemas.openxmlformats.org/officeDocument/2006/math">
                    <m:r>
                      <a:rPr lang="en-US" altLang="zh-CN" i="1" dirty="0" smtClean="0">
                        <a:latin typeface="Cambria Math" panose="02040503050406030204" pitchFamily="18" charset="0"/>
                      </a:rPr>
                      <m:t>𝐸𝑛</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b="0" i="1" dirty="0" smtClean="0">
                            <a:latin typeface="Cambria Math" panose="02040503050406030204" pitchFamily="18" charset="0"/>
                          </a:rPr>
                          <m:t>𝑘</m:t>
                        </m:r>
                      </m:sub>
                    </m:sSub>
                    <m:r>
                      <a:rPr lang="en-US" altLang="zh-CN" i="1" dirty="0">
                        <a:latin typeface="Cambria Math" panose="02040503050406030204" pitchFamily="18" charset="0"/>
                      </a:rPr>
                      <m:t>(</m:t>
                    </m:r>
                    <m:r>
                      <a:rPr lang="en-US" altLang="zh-CN" i="1" dirty="0">
                        <a:latin typeface="Cambria Math" panose="02040503050406030204" pitchFamily="18" charset="0"/>
                      </a:rPr>
                      <m:t>𝑚</m:t>
                    </m:r>
                    <m:r>
                      <a:rPr lang="en-US" altLang="zh-CN" i="1" dirty="0">
                        <a:latin typeface="Cambria Math" panose="02040503050406030204" pitchFamily="18" charset="0"/>
                      </a:rPr>
                      <m:t>) </m:t>
                    </m:r>
                  </m:oMath>
                </a14:m>
                <a:r>
                  <a:rPr lang="en-US" altLang="zh-CN" dirty="0"/>
                  <a:t>as well as the external information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oMath>
                </a14:m>
                <a:r>
                  <a:rPr lang="en-US" altLang="zh-CN" dirty="0"/>
                  <a:t>, and attempts to guess the value of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oMath>
                </a14:m>
                <a:r>
                  <a:rPr lang="en-US" altLang="zh-CN" dirty="0"/>
                  <a:t>. Algorithm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oMath>
                </a14:m>
                <a:r>
                  <a:rPr lang="en-US" altLang="zh-CN" dirty="0"/>
                  <a:t> also attempts to guess the value of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oMath>
                </a14:m>
                <a:r>
                  <a:rPr lang="en-US" altLang="zh-CN" dirty="0"/>
                  <a:t>, but is given only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oMath>
                </a14:m>
                <a:r>
                  <a:rPr lang="en-US" altLang="zh-CN" dirty="0"/>
                  <a:t> and the length of </a:t>
                </a:r>
                <a14:m>
                  <m:oMath xmlns:m="http://schemas.openxmlformats.org/officeDocument/2006/math">
                    <m:r>
                      <a:rPr lang="en-US" altLang="zh-CN" i="1" dirty="0" smtClean="0">
                        <a:latin typeface="Cambria Math" panose="02040503050406030204" pitchFamily="18" charset="0"/>
                      </a:rPr>
                      <m:t>𝑚</m:t>
                    </m:r>
                  </m:oMath>
                </a14:m>
                <a:r>
                  <a:rPr lang="en-US" altLang="zh-CN" dirty="0"/>
                  <a:t>. </a:t>
                </a:r>
              </a:p>
              <a:p>
                <a:r>
                  <a:rPr lang="en-US" altLang="zh-CN" dirty="0"/>
                  <a:t>The security requirement states that </a:t>
                </a:r>
                <a14:m>
                  <m:oMath xmlns:m="http://schemas.openxmlformats.org/officeDocument/2006/math">
                    <m:r>
                      <a:rPr lang="en-US" altLang="zh-CN" i="1" dirty="0" smtClean="0">
                        <a:latin typeface="Cambria Math" panose="02040503050406030204" pitchFamily="18" charset="0"/>
                      </a:rPr>
                      <m:t>𝐴</m:t>
                    </m:r>
                  </m:oMath>
                </a14:m>
                <a:r>
                  <a:rPr lang="en-US" altLang="zh-CN" dirty="0"/>
                  <a:t>’s probability of correctly guessing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oMath>
                </a14:m>
                <a:r>
                  <a:rPr lang="en-US" altLang="zh-CN" dirty="0"/>
                  <a:t> is about the same as that of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oMath>
                </a14:m>
                <a:r>
                  <a:rPr lang="en-US" altLang="zh-CN" dirty="0"/>
                  <a:t>. Intuitively, then, the ciphertext </a:t>
                </a:r>
                <a14:m>
                  <m:oMath xmlns:m="http://schemas.openxmlformats.org/officeDocument/2006/math">
                    <m:r>
                      <a:rPr lang="en-US" altLang="zh-CN" i="1" dirty="0" smtClean="0">
                        <a:latin typeface="Cambria Math" panose="02040503050406030204" pitchFamily="18" charset="0"/>
                      </a:rPr>
                      <m:t>𝐸𝑛</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b="0" i="1" dirty="0" smtClean="0">
                            <a:latin typeface="Cambria Math" panose="02040503050406030204" pitchFamily="18" charset="0"/>
                          </a:rPr>
                          <m:t>𝑘</m:t>
                        </m:r>
                      </m:sub>
                    </m:sSub>
                    <m:r>
                      <a:rPr lang="en-US" altLang="zh-CN" i="1" dirty="0">
                        <a:latin typeface="Cambria Math" panose="02040503050406030204" pitchFamily="18" charset="0"/>
                      </a:rPr>
                      <m:t>(</m:t>
                    </m:r>
                    <m:r>
                      <a:rPr lang="en-US" altLang="zh-CN" i="1" dirty="0">
                        <a:latin typeface="Cambria Math" panose="02040503050406030204" pitchFamily="18" charset="0"/>
                      </a:rPr>
                      <m:t>𝑚</m:t>
                    </m:r>
                    <m:r>
                      <a:rPr lang="en-US" altLang="zh-CN" i="1" dirty="0">
                        <a:latin typeface="Cambria Math" panose="02040503050406030204" pitchFamily="18" charset="0"/>
                      </a:rPr>
                      <m:t>)</m:t>
                    </m:r>
                  </m:oMath>
                </a14:m>
                <a:r>
                  <a:rPr lang="en-US" altLang="zh-CN" dirty="0"/>
                  <a:t> does not reveal any additional information about the value of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F116CA99-E941-4D00-84AE-B5940B7879C0}"/>
                  </a:ext>
                </a:extLst>
              </p:cNvPr>
              <p:cNvSpPr>
                <a:spLocks noGrp="1" noRot="1" noChangeAspect="1" noMove="1" noResize="1" noEditPoints="1" noAdjustHandles="1" noChangeArrowheads="1" noChangeShapeType="1" noTextEdit="1"/>
              </p:cNvSpPr>
              <p:nvPr>
                <p:ph idx="1"/>
              </p:nvPr>
            </p:nvSpPr>
            <p:spPr>
              <a:blipFill>
                <a:blip r:embed="rId2"/>
                <a:stretch>
                  <a:fillRect l="-508" t="-2211" b="-3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8059594"/>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2511</TotalTime>
  <Words>4274</Words>
  <Application>Microsoft Office PowerPoint</Application>
  <PresentationFormat>宽屏</PresentationFormat>
  <Paragraphs>266</Paragraphs>
  <Slides>34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Calibri</vt:lpstr>
      <vt:lpstr>Cambria Math</vt:lpstr>
      <vt:lpstr>Franklin Gothic Book</vt:lpstr>
      <vt:lpstr>剪切</vt:lpstr>
      <vt:lpstr>Introduction to Security Reduction I:  Basics</vt:lpstr>
      <vt:lpstr>Content</vt:lpstr>
      <vt:lpstr>Content</vt:lpstr>
      <vt:lpstr>1. Encryption: A Formal Definition</vt:lpstr>
      <vt:lpstr>1. Encryption: A Formal Definition</vt:lpstr>
      <vt:lpstr>Content</vt:lpstr>
      <vt:lpstr>2. What Does Security Mean in Cryptography </vt:lpstr>
      <vt:lpstr>2. What Does Security Mean in Cryptography </vt:lpstr>
      <vt:lpstr>2. What Does Security Mean in Cryptography </vt:lpstr>
      <vt:lpstr>2. What Does Security Mean in Cryptography </vt:lpstr>
      <vt:lpstr>2. What Does Security Mean in Cryptography </vt:lpstr>
      <vt:lpstr>Content</vt:lpstr>
      <vt:lpstr>3. Proofs by Reduction</vt:lpstr>
      <vt:lpstr>3. Proofs by Reduction</vt:lpstr>
      <vt:lpstr>3. Proofs by Reduction</vt:lpstr>
      <vt:lpstr>3. Proofs by Reduction</vt:lpstr>
      <vt:lpstr>3. Proofs by Reduction</vt:lpstr>
      <vt:lpstr>Content</vt:lpstr>
      <vt:lpstr>4. Stronger Security Notions</vt:lpstr>
      <vt:lpstr>4. Stronger Security Notions</vt:lpstr>
      <vt:lpstr>4. Stronger Security Notions</vt:lpstr>
      <vt:lpstr>4. Stronger Security Notions</vt:lpstr>
      <vt:lpstr>4. Stronger Security Notions</vt:lpstr>
      <vt:lpstr>4. Stronger Security Notions</vt:lpstr>
      <vt:lpstr>4. Stronger Security Notions</vt:lpstr>
      <vt:lpstr>4. Stronger Security Notions</vt:lpstr>
      <vt:lpstr>4. Stronger Security Notions</vt:lpstr>
      <vt:lpstr>4. Stronger Security Notions</vt:lpstr>
      <vt:lpstr>4. Stronger Security Notions</vt:lpstr>
      <vt:lpstr>Content</vt:lpstr>
      <vt:lpstr>5. Structuring security proofs as sequences games</vt:lpstr>
      <vt:lpstr>5. Structuring security proofs as sequences games</vt:lpstr>
      <vt:lpstr>5. Structuring security proofs as sequences games</vt:lpstr>
      <vt:lpstr>5. Structuring security proofs as sequences 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Sequences of Games : A Tool for Taming Complexity in Security Proofs</dc:title>
  <dc:creator>张 双俊</dc:creator>
  <cp:lastModifiedBy>张 双俊</cp:lastModifiedBy>
  <cp:revision>102</cp:revision>
  <dcterms:created xsi:type="dcterms:W3CDTF">2019-05-07T04:31:14Z</dcterms:created>
  <dcterms:modified xsi:type="dcterms:W3CDTF">2019-05-28T14:11:21Z</dcterms:modified>
</cp:coreProperties>
</file>