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8.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9.xml" ContentType="application/vnd.openxmlformats-officedocument.themeOverr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0.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4" r:id="rId3"/>
    <p:sldId id="286" r:id="rId4"/>
    <p:sldId id="265" r:id="rId5"/>
    <p:sldId id="284" r:id="rId6"/>
    <p:sldId id="269" r:id="rId7"/>
    <p:sldId id="272" r:id="rId8"/>
    <p:sldId id="289" r:id="rId9"/>
    <p:sldId id="291" r:id="rId10"/>
    <p:sldId id="296" r:id="rId11"/>
    <p:sldId id="292" r:id="rId12"/>
    <p:sldId id="293" r:id="rId13"/>
    <p:sldId id="294" r:id="rId14"/>
    <p:sldId id="298" r:id="rId15"/>
    <p:sldId id="297" r:id="rId16"/>
    <p:sldId id="295" r:id="rId17"/>
    <p:sldId id="300" r:id="rId18"/>
    <p:sldId id="301" r:id="rId19"/>
    <p:sldId id="303" r:id="rId20"/>
    <p:sldId id="305" r:id="rId21"/>
    <p:sldId id="306" r:id="rId22"/>
    <p:sldId id="263" r:id="rId23"/>
    <p:sldId id="304" r:id="rId24"/>
    <p:sldId id="307" r:id="rId25"/>
    <p:sldId id="310" r:id="rId26"/>
    <p:sldId id="309" r:id="rId27"/>
    <p:sldId id="312" r:id="rId28"/>
    <p:sldId id="313" r:id="rId29"/>
    <p:sldId id="314" r:id="rId30"/>
    <p:sldId id="285" r:id="rId31"/>
    <p:sldId id="315" r:id="rId32"/>
    <p:sldId id="316" r:id="rId33"/>
    <p:sldId id="283"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2019/7/9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834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11</a:t>
            </a:fld>
            <a:endParaRPr lang="zh-CN" altLang="en-US"/>
          </a:p>
        </p:txBody>
      </p:sp>
    </p:spTree>
    <p:extLst>
      <p:ext uri="{BB962C8B-B14F-4D97-AF65-F5344CB8AC3E}">
        <p14:creationId xmlns:p14="http://schemas.microsoft.com/office/powerpoint/2010/main" val="178555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362003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13</a:t>
            </a:fld>
            <a:endParaRPr lang="zh-CN" altLang="en-US"/>
          </a:p>
        </p:txBody>
      </p:sp>
    </p:spTree>
    <p:extLst>
      <p:ext uri="{BB962C8B-B14F-4D97-AF65-F5344CB8AC3E}">
        <p14:creationId xmlns:p14="http://schemas.microsoft.com/office/powerpoint/2010/main" val="78392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4921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4550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16</a:t>
            </a:fld>
            <a:endParaRPr lang="zh-CN" altLang="en-US"/>
          </a:p>
        </p:txBody>
      </p:sp>
    </p:spTree>
    <p:extLst>
      <p:ext uri="{BB962C8B-B14F-4D97-AF65-F5344CB8AC3E}">
        <p14:creationId xmlns:p14="http://schemas.microsoft.com/office/powerpoint/2010/main" val="47147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740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6736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422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054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283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22</a:t>
            </a:fld>
            <a:endParaRPr lang="zh-CN" altLang="en-US"/>
          </a:p>
        </p:txBody>
      </p:sp>
    </p:spTree>
    <p:extLst>
      <p:ext uri="{BB962C8B-B14F-4D97-AF65-F5344CB8AC3E}">
        <p14:creationId xmlns:p14="http://schemas.microsoft.com/office/powerpoint/2010/main" val="42238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344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55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5194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6864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7431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05569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361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30</a:t>
            </a:fld>
            <a:endParaRPr lang="zh-CN" altLang="en-US"/>
          </a:p>
        </p:txBody>
      </p:sp>
    </p:spTree>
    <p:extLst>
      <p:ext uri="{BB962C8B-B14F-4D97-AF65-F5344CB8AC3E}">
        <p14:creationId xmlns:p14="http://schemas.microsoft.com/office/powerpoint/2010/main" val="3934245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6441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0906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33</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4</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189070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274600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424441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46718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24318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hemeOverride" Target="../theme/themeOverride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jpg"/><Relationship Id="rId4" Type="http://schemas.openxmlformats.org/officeDocument/2006/relationships/tags" Target="../tags/tag21.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1.jpg"/><Relationship Id="rId4" Type="http://schemas.openxmlformats.org/officeDocument/2006/relationships/tags" Target="../tags/tag9.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hemeOverride" Target="../theme/themeOverride9.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jpg"/><Relationship Id="rId4" Type="http://schemas.openxmlformats.org/officeDocument/2006/relationships/tags" Target="../tags/tag27.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jpg"/><Relationship Id="rId2" Type="http://schemas.openxmlformats.org/officeDocument/2006/relationships/tags" Target="../tags/tag31.xml"/><Relationship Id="rId1" Type="http://schemas.openxmlformats.org/officeDocument/2006/relationships/themeOverride" Target="../theme/themeOverride10.xml"/><Relationship Id="rId6" Type="http://schemas.openxmlformats.org/officeDocument/2006/relationships/notesSlide" Target="../notesSlides/notesSlide33.xml"/><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1.jpg"/><Relationship Id="rId4" Type="http://schemas.openxmlformats.org/officeDocument/2006/relationships/tags" Target="../tags/tag15.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35444"/>
            <a:ext cx="6560366" cy="830997"/>
          </a:xfrm>
          <a:prstGeom prst="rect">
            <a:avLst/>
          </a:prstGeom>
          <a:noFill/>
        </p:spPr>
        <p:txBody>
          <a:bodyPr wrap="square" rtlCol="0">
            <a:spAutoFit/>
          </a:bodyPr>
          <a:lstStyle/>
          <a:p>
            <a:r>
              <a:rPr lang="zh-CN" altLang="en-US" sz="4800" spc="600" dirty="0">
                <a:cs typeface="+mn-ea"/>
                <a:sym typeface="+mn-lt"/>
              </a:rPr>
              <a:t>安全的集合求交运算</a:t>
            </a:r>
          </a:p>
        </p:txBody>
      </p:sp>
      <p:sp>
        <p:nvSpPr>
          <p:cNvPr id="6" name="PA_文本框 5"/>
          <p:cNvSpPr txBox="1"/>
          <p:nvPr>
            <p:custDataLst>
              <p:tags r:id="rId3"/>
            </p:custDataLst>
          </p:nvPr>
        </p:nvSpPr>
        <p:spPr>
          <a:xfrm>
            <a:off x="669490" y="1419781"/>
            <a:ext cx="4731566" cy="1015663"/>
          </a:xfrm>
          <a:prstGeom prst="rect">
            <a:avLst/>
          </a:prstGeom>
          <a:noFill/>
        </p:spPr>
        <p:txBody>
          <a:bodyPr wrap="square" rtlCol="0">
            <a:spAutoFit/>
          </a:bodyPr>
          <a:lstStyle/>
          <a:p>
            <a:r>
              <a:rPr lang="zh-CN" altLang="en-US" sz="6000" spc="600" dirty="0">
                <a:cs typeface="+mn-ea"/>
                <a:sym typeface="+mn-lt"/>
              </a:rPr>
              <a:t>密码学专题</a:t>
            </a: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CRYPTOGRAPHY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zh-CN" altLang="en-US" sz="1600" dirty="0">
                <a:cs typeface="+mn-ea"/>
                <a:sym typeface="+mn-lt"/>
              </a:rPr>
              <a:t>复旦大学 张双俊</a:t>
            </a: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Privacy-Preserving Set Operation</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2019</a:t>
            </a:r>
            <a:r>
              <a:rPr lang="zh-CN" altLang="en-US" sz="1600" dirty="0">
                <a:cs typeface="+mn-ea"/>
                <a:sym typeface="+mn-lt"/>
              </a:rPr>
              <a:t>年</a:t>
            </a:r>
            <a:r>
              <a:rPr lang="en-US" altLang="zh-CN" sz="1600" dirty="0">
                <a:cs typeface="+mn-ea"/>
                <a:sym typeface="+mn-lt"/>
              </a:rPr>
              <a:t>7</a:t>
            </a:r>
            <a:r>
              <a:rPr lang="zh-CN" altLang="en-US" sz="1600" dirty="0">
                <a:cs typeface="+mn-ea"/>
                <a:sym typeface="+mn-lt"/>
              </a:rPr>
              <a:t>月</a:t>
            </a:r>
            <a:r>
              <a:rPr lang="en-US" altLang="zh-CN" sz="1600" dirty="0">
                <a:cs typeface="+mn-ea"/>
                <a:sym typeface="+mn-lt"/>
              </a:rPr>
              <a:t>11</a:t>
            </a:r>
            <a:r>
              <a:rPr lang="zh-CN" altLang="en-US" sz="1600" dirty="0">
                <a:cs typeface="+mn-ea"/>
                <a:sym typeface="+mn-lt"/>
              </a:rPr>
              <a:t>日</a:t>
            </a:r>
          </a:p>
        </p:txBody>
      </p:sp>
    </p:spTree>
    <p:extLst>
      <p:ext uri="{BB962C8B-B14F-4D97-AF65-F5344CB8AC3E}">
        <p14:creationId xmlns:p14="http://schemas.microsoft.com/office/powerpoint/2010/main" val="4264143473"/>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64972" cy="51005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公钥加密算法需要一些数学背景知识。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a:t>
                </a:r>
                <a14:m>
                  <m:oMath xmlns:m="http://schemas.openxmlformats.org/officeDocument/2006/math">
                    <m:d>
                      <m:dPr>
                        <m:begChr m:val="（"/>
                        <m:endChr m:val="）"/>
                        <m:ctrlPr>
                          <a:rPr kumimoji="0" lang="zh-CN" altLang="en-US"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对于任何的正整数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都可以写成</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𝑏𝑞</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的形式，其中</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&lt;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𝑞</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称为商，</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为余数。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我们可以记为</a:t>
                </a:r>
                <a14:m>
                  <m:oMath xmlns:m="http://schemas.openxmlformats.org/officeDocument/2006/math">
                    <m:r>
                      <a:rPr lang="en-US" altLang="zh-CN" b="0" i="1" smtClean="0">
                        <a:solidFill>
                          <a:srgbClr val="000000"/>
                        </a:solidFill>
                        <a:latin typeface="Cambria Math" panose="02040503050406030204" pitchFamily="18" charset="0"/>
                      </a:rPr>
                      <m:t>𝑎</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𝑟</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模运算的一些性质：</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𝑥</m:t>
                      </m:r>
                      <m:r>
                        <a:rPr lang="en-US" altLang="zh-CN"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oMath>
                  </m:oMathPara>
                </a14:m>
                <a:endParaRPr lang="en-US" altLang="zh-CN" b="0" i="0" dirty="0">
                  <a:solidFill>
                    <a:srgbClr val="000000"/>
                  </a:solidFill>
                  <a:latin typeface="微软雅黑 Light" panose="020F0502020204030204"/>
                </a:endParaRPr>
              </a:p>
              <a:p>
                <a:pPr lvl="0">
                  <a:lnSpc>
                    <a:spcPct val="150000"/>
                  </a:lnSpc>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endParaRPr lang="en-US" altLang="zh-CN" dirty="0">
                  <a:solidFill>
                    <a:srgbClr val="000000"/>
                  </a:solidFill>
                  <a:latin typeface="微软雅黑 Light" panose="020F0502020204030204"/>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例：求</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2019</m:t>
                        </m:r>
                      </m:e>
                      <m:sup>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2018</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2019</m:t>
                          </m:r>
                        </m:e>
                        <m:sup>
                          <m:r>
                            <a:rPr lang="en-US" altLang="zh-CN" i="1">
                              <a:solidFill>
                                <a:srgbClr val="000000"/>
                              </a:solidFill>
                              <a:latin typeface="Cambria Math" panose="02040503050406030204" pitchFamily="18" charset="0"/>
                            </a:rPr>
                            <m:t>2020</m:t>
                          </m:r>
                        </m:sup>
                      </m:sSup>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2018</m:t>
                          </m:r>
                        </m:e>
                      </m:d>
                      <m:r>
                        <a:rPr lang="en-US" altLang="zh-CN"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2019 </m:t>
                              </m:r>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2018</m:t>
                              </m:r>
                            </m:e>
                          </m:d>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1</m:t>
                          </m:r>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=1.</m:t>
                      </m:r>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64972" cy="5100563"/>
              </a:xfrm>
              <a:prstGeom prst="rect">
                <a:avLst/>
              </a:prstGeom>
              <a:blipFill>
                <a:blip r:embed="rId3"/>
                <a:stretch>
                  <a:fillRect l="-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51226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045216" cy="3369192"/>
              </a:xfrm>
              <a:prstGeom prst="rect">
                <a:avLst/>
              </a:prstGeom>
              <a:noFill/>
            </p:spPr>
            <p:txBody>
              <a:bodyPr wrap="none" rtlCol="0">
                <a:spAutoFit/>
              </a:bodyPr>
              <a:lstStyle/>
              <a:p>
                <a:pPr>
                  <a:lnSpc>
                    <a:spcPct val="150000"/>
                  </a:lnSpc>
                </a:pPr>
                <a:r>
                  <a:rPr lang="zh-CN" altLang="en-US" dirty="0"/>
                  <a:t>阿贝尔群</a:t>
                </a:r>
                <a14:m>
                  <m:oMath xmlns:m="http://schemas.openxmlformats.org/officeDocument/2006/math">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𝑏𝑒𝑙𝑖𝑎𝑛</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𝐺𝑟𝑜𝑢𝑝</m:t>
                    </m:r>
                    <m:r>
                      <a:rPr lang="zh-CN" altLang="en-US" i="1" dirty="0" smtClean="0">
                        <a:latin typeface="Cambria Math" panose="02040503050406030204" pitchFamily="18" charset="0"/>
                      </a:rPr>
                      <m:t>）</m:t>
                    </m:r>
                  </m:oMath>
                </a14:m>
                <a:endParaRPr lang="en-US" altLang="zh-CN" dirty="0"/>
              </a:p>
              <a:p>
                <a:pPr>
                  <a:lnSpc>
                    <a:spcPct val="150000"/>
                  </a:lnSpc>
                </a:pPr>
                <a:r>
                  <a:rPr lang="zh-CN" altLang="en-US" dirty="0"/>
                  <a:t>一个阿贝尔群</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𝐺</m:t>
                    </m:r>
                    <m:r>
                      <a:rPr lang="en-US" altLang="zh-CN" b="0" i="1" smtClean="0">
                        <a:latin typeface="Cambria Math" panose="02040503050406030204" pitchFamily="18" charset="0"/>
                      </a:rPr>
                      <m:t>,+&gt;</m:t>
                    </m:r>
                  </m:oMath>
                </a14:m>
                <a:r>
                  <a:rPr lang="zh-CN" altLang="en-US" dirty="0"/>
                  <a:t>由集合</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以及集合上的运算</a:t>
                </a:r>
                <a:r>
                  <a:rPr lang="en-US" altLang="zh-CN" dirty="0"/>
                  <a:t>”+”</a:t>
                </a:r>
                <a:r>
                  <a:rPr lang="zh-CN" altLang="en-US" dirty="0"/>
                  <a:t>组成，并满足以下条件：</a:t>
                </a:r>
                <a:endParaRPr lang="en-US" altLang="zh-CN" dirty="0"/>
              </a:p>
              <a:p>
                <a:pPr marL="342900" indent="-342900">
                  <a:lnSpc>
                    <a:spcPct val="150000"/>
                  </a:lnSpc>
                  <a:buAutoNum type="arabicPeriod"/>
                </a:pPr>
                <a:r>
                  <a:rPr lang="zh-CN" altLang="en-US" dirty="0"/>
                  <a:t>运算封闭性：</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en-US" altLang="zh-CN" dirty="0"/>
                  <a:t>.</a:t>
                </a:r>
              </a:p>
              <a:p>
                <a:pPr marL="342900" indent="-342900">
                  <a:lnSpc>
                    <a:spcPct val="150000"/>
                  </a:lnSpc>
                  <a:buAutoNum type="arabicPeriod"/>
                </a:pPr>
                <a:r>
                  <a:rPr lang="zh-CN" altLang="en-US" dirty="0"/>
                  <a:t>结合律：</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 </m:t>
                    </m:r>
                  </m:oMath>
                </a14:m>
                <a:endParaRPr lang="en-US" altLang="zh-CN" dirty="0"/>
              </a:p>
              <a:p>
                <a:pPr marL="342900" indent="-342900">
                  <a:lnSpc>
                    <a:spcPct val="150000"/>
                  </a:lnSpc>
                  <a:buAutoNum type="arabicPeriod"/>
                </a:pPr>
                <a:r>
                  <a:rPr lang="zh-CN" altLang="en-US" dirty="0"/>
                  <a:t>存在单位元：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a:t>
                </a:r>
              </a:p>
              <a:p>
                <a:pPr marL="342900" indent="-342900">
                  <a:lnSpc>
                    <a:spcPct val="150000"/>
                  </a:lnSpc>
                  <a:buAutoNum type="arabicPeriod"/>
                </a:pPr>
                <a:r>
                  <a:rPr lang="zh-CN" altLang="en-US" dirty="0"/>
                  <a:t>存在逆元：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a14:m>
                <a:endParaRPr lang="en-US" altLang="zh-CN" dirty="0"/>
              </a:p>
              <a:p>
                <a:pPr marL="342900" indent="-342900">
                  <a:lnSpc>
                    <a:spcPct val="150000"/>
                  </a:lnSpc>
                  <a:buAutoNum type="arabicPeriod"/>
                </a:pPr>
                <a:endParaRPr lang="en-US" altLang="zh-CN" dirty="0"/>
              </a:p>
              <a:p>
                <a:pPr>
                  <a:lnSpc>
                    <a:spcPct val="150000"/>
                  </a:lnSpc>
                </a:pPr>
                <a:r>
                  <a:rPr lang="zh-CN" altLang="en-US" dirty="0"/>
                  <a:t>若群中包含的元素个数有限，则称为有限群，元素的个数称为群的阶。</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045216" cy="3369192"/>
              </a:xfrm>
              <a:prstGeom prst="rect">
                <a:avLst/>
              </a:prstGeom>
              <a:blipFill>
                <a:blip r:embed="rId3"/>
                <a:stretch>
                  <a:fillRect l="-758"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399519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751114" cy="3784690"/>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所有整数在加法下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0</m:t>
                    </m:r>
                  </m:oMath>
                </a14:m>
                <a:r>
                  <a:rPr lang="zh-CN" altLang="en-US" dirty="0"/>
                  <a:t>，</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oMath>
                </a14:m>
                <a:endParaRPr lang="en-US" altLang="zh-CN" dirty="0"/>
              </a:p>
              <a:p>
                <a:pPr>
                  <a:lnSpc>
                    <a:spcPct val="150000"/>
                  </a:lnSpc>
                </a:pPr>
                <a:r>
                  <a:rPr lang="zh-CN" altLang="en-US" dirty="0"/>
                  <a:t>所有自然数在加法下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a:latin typeface="Cambria Math" panose="02040503050406030204" pitchFamily="18" charset="0"/>
                      </a:rPr>
                      <m:t>0</m:t>
                    </m:r>
                  </m:oMath>
                </a14:m>
                <a:r>
                  <a:rPr lang="zh-CN" altLang="en-US" dirty="0"/>
                  <a:t>，但</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逆元不在自然数该集合中。</a:t>
                </a:r>
                <a:endParaRPr lang="en-US" altLang="zh-CN" dirty="0"/>
              </a:p>
              <a:p>
                <a:pPr>
                  <a:lnSpc>
                    <a:spcPct val="150000"/>
                  </a:lnSpc>
                </a:pPr>
                <a:r>
                  <a:rPr lang="zh-CN" altLang="en-US" dirty="0"/>
                  <a:t>所有整数在乘法下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1</m:t>
                    </m:r>
                  </m:oMath>
                </a14:m>
                <a:r>
                  <a:rPr lang="zh-CN" altLang="en-US" dirty="0"/>
                  <a:t>，但</a:t>
                </a:r>
                <a14:m>
                  <m:oMath xmlns:m="http://schemas.openxmlformats.org/officeDocument/2006/math">
                    <m:r>
                      <a:rPr lang="en-US" altLang="zh-CN" i="1">
                        <a:latin typeface="Cambria Math" panose="02040503050406030204" pitchFamily="18" charset="0"/>
                      </a:rPr>
                      <m:t>𝑎</m:t>
                    </m:r>
                    <m:r>
                      <a:rPr lang="zh-CN" altLang="en-US" i="1">
                        <a:latin typeface="Cambria Math" panose="02040503050406030204" pitchFamily="18" charset="0"/>
                      </a:rPr>
                      <m:t>的</m:t>
                    </m:r>
                  </m:oMath>
                </a14:m>
                <a:r>
                  <a:rPr lang="zh-CN" altLang="en-US" dirty="0"/>
                  <a:t>逆元是</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zh-CN" altLang="en-US" i="1">
                        <a:latin typeface="Cambria Math" panose="02040503050406030204" pitchFamily="18" charset="0"/>
                      </a:rPr>
                      <m:t>不是</m:t>
                    </m:r>
                  </m:oMath>
                </a14:m>
                <a:r>
                  <a:rPr lang="zh-CN" altLang="en-US" dirty="0"/>
                  <a:t>整数。</a:t>
                </a:r>
                <a:endParaRPr lang="en-US" altLang="zh-CN" dirty="0"/>
              </a:p>
              <a:p>
                <a:pPr>
                  <a:lnSpc>
                    <a:spcPct val="150000"/>
                  </a:lnSpc>
                </a:pPr>
                <a:r>
                  <a:rPr lang="zh-CN" altLang="en-US" dirty="0"/>
                  <a:t>所有有理数在乘法下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a:latin typeface="Cambria Math" panose="02040503050406030204" pitchFamily="18" charset="0"/>
                      </a:rPr>
                      <m:t>1</m:t>
                    </m:r>
                  </m:oMath>
                </a14:m>
                <a:r>
                  <a:rPr lang="zh-CN" altLang="en-US" dirty="0"/>
                  <a:t>，</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的逆元是</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还是有理数。</a:t>
                </a:r>
                <a:endParaRPr lang="en-US" altLang="zh-CN" dirty="0"/>
              </a:p>
              <a:p>
                <a:pPr>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={0,1,2,3,4,5,6}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加法下是阿贝尔群，群的阶为</a:t>
                </a:r>
                <a14:m>
                  <m:oMath xmlns:m="http://schemas.openxmlformats.org/officeDocument/2006/math">
                    <m:r>
                      <a:rPr lang="en-US" altLang="zh-CN" i="1" dirty="0">
                        <a:latin typeface="Cambria Math" panose="02040503050406030204" pitchFamily="18" charset="0"/>
                      </a:rPr>
                      <m:t>7</m:t>
                    </m:r>
                  </m:oMath>
                </a14:m>
                <a:r>
                  <a:rPr lang="zh-CN" altLang="en-US" dirty="0"/>
                  <a:t>。</a:t>
                </a:r>
                <a:r>
                  <a:rPr lang="en-US" altLang="zh-CN" dirty="0"/>
                  <a:t> </a:t>
                </a:r>
              </a:p>
              <a:p>
                <a:pPr>
                  <a:lnSpc>
                    <a:spcPct val="150000"/>
                  </a:lnSpc>
                </a:pP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𝑍</m:t>
                        </m:r>
                      </m:e>
                      <m:sub>
                        <m:r>
                          <a:rPr lang="en-US" altLang="zh-CN" i="1">
                            <a:latin typeface="Cambria Math" panose="02040503050406030204" pitchFamily="18" charset="0"/>
                          </a:rPr>
                          <m:t>7</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乘法下是阿贝尔群，群的阶为</a:t>
                </a:r>
                <a14:m>
                  <m:oMath xmlns:m="http://schemas.openxmlformats.org/officeDocument/2006/math">
                    <m:r>
                      <a:rPr lang="en-US" altLang="zh-CN" i="1" dirty="0">
                        <a:latin typeface="Cambria Math" panose="02040503050406030204" pitchFamily="18" charset="0"/>
                      </a:rPr>
                      <m:t>6</m:t>
                    </m:r>
                  </m:oMath>
                </a14:m>
                <a:r>
                  <a:rPr lang="zh-CN" altLang="en-US" dirty="0"/>
                  <a:t>。</a:t>
                </a:r>
                <a:endParaRPr lang="en-US" altLang="zh-CN" dirty="0"/>
              </a:p>
              <a:p>
                <a:pPr>
                  <a:lnSpc>
                    <a:spcPct val="150000"/>
                  </a:lnSpc>
                </a:pPr>
                <a:endParaRPr lang="en-US" altLang="zh-CN" dirty="0"/>
              </a:p>
              <a:p>
                <a:pPr>
                  <a:lnSpc>
                    <a:spcPct val="150000"/>
                  </a:lnSpc>
                </a:pPr>
                <a:r>
                  <a:rPr lang="zh-CN" altLang="en-US" dirty="0"/>
                  <a:t>其他代数结构：环、域、格。</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751114" cy="3784690"/>
              </a:xfrm>
              <a:prstGeom prst="rect">
                <a:avLst/>
              </a:prstGeom>
              <a:blipFill>
                <a:blip r:embed="rId3"/>
                <a:stretch>
                  <a:fillRect l="-557"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22254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953309"/>
              </a:xfrm>
              <a:prstGeom prst="rect">
                <a:avLst/>
              </a:prstGeom>
              <a:noFill/>
            </p:spPr>
            <p:txBody>
              <a:bodyPr wrap="square" rtlCol="0">
                <a:spAutoFit/>
              </a:bodyPr>
              <a:lstStyle/>
              <a:p>
                <a:pPr>
                  <a:lnSpc>
                    <a:spcPct val="150000"/>
                  </a:lnSpc>
                </a:pPr>
                <a:r>
                  <a:rPr lang="zh-CN" altLang="en-US" dirty="0"/>
                  <a:t>循环群</a:t>
                </a:r>
                <a14:m>
                  <m:oMath xmlns:m="http://schemas.openxmlformats.org/officeDocument/2006/math">
                    <m:d>
                      <m:dPr>
                        <m:begChr m:val="（"/>
                        <m:endChr m:val="）"/>
                        <m:ctrlPr>
                          <a:rPr lang="zh-CN" altLang="en-US" i="1" dirty="0" smtClean="0">
                            <a:latin typeface="Cambria Math" panose="02040503050406030204" pitchFamily="18" charset="0"/>
                          </a:rPr>
                        </m:ctrlPr>
                      </m:dPr>
                      <m:e>
                        <m:r>
                          <a:rPr lang="en-US" altLang="zh-CN" i="1" dirty="0">
                            <a:latin typeface="Cambria Math" panose="02040503050406030204" pitchFamily="18" charset="0"/>
                          </a:rPr>
                          <m:t>𝐶𝑦𝑐𝑙𝑖𝑐</m:t>
                        </m:r>
                        <m:r>
                          <a:rPr lang="en-US" altLang="zh-CN" i="1" dirty="0">
                            <a:latin typeface="Cambria Math" panose="02040503050406030204" pitchFamily="18" charset="0"/>
                          </a:rPr>
                          <m:t> </m:t>
                        </m:r>
                        <m:r>
                          <a:rPr lang="en-US" altLang="zh-CN" b="0" i="1" dirty="0" smtClean="0">
                            <a:latin typeface="Cambria Math" panose="02040503050406030204" pitchFamily="18" charset="0"/>
                          </a:rPr>
                          <m:t>𝐺</m:t>
                        </m:r>
                        <m:r>
                          <a:rPr lang="en-US" altLang="zh-CN" i="1" dirty="0">
                            <a:latin typeface="Cambria Math" panose="02040503050406030204" pitchFamily="18" charset="0"/>
                          </a:rPr>
                          <m:t>𝑟𝑜𝑢𝑝𝑠</m:t>
                        </m:r>
                      </m:e>
                    </m:d>
                  </m:oMath>
                </a14:m>
                <a:endParaRPr lang="en-US" altLang="zh-CN" dirty="0"/>
              </a:p>
              <a:p>
                <a:pPr>
                  <a:lnSpc>
                    <a:spcPct val="150000"/>
                  </a:lnSpc>
                </a:pPr>
                <a:r>
                  <a:rPr lang="zh-CN" altLang="en-US" dirty="0"/>
                  <a:t>假设群</a:t>
                </a:r>
                <a14:m>
                  <m:oMath xmlns:m="http://schemas.openxmlformats.org/officeDocument/2006/math">
                    <m:r>
                      <a:rPr lang="en-US" altLang="zh-CN" b="0" i="1" smtClean="0">
                        <a:latin typeface="Cambria Math" panose="02040503050406030204" pitchFamily="18" charset="0"/>
                      </a:rPr>
                      <m:t>𝐺</m:t>
                    </m:r>
                  </m:oMath>
                </a14:m>
                <a:r>
                  <a:rPr lang="zh-CN" altLang="en-US" dirty="0"/>
                  <a:t>为乘法群，如果群中存在某个元素</a:t>
                </a:r>
                <a14:m>
                  <m:oMath xmlns:m="http://schemas.openxmlformats.org/officeDocument/2006/math">
                    <m:r>
                      <a:rPr lang="en-US" altLang="zh-CN" b="0" i="1" smtClean="0">
                        <a:latin typeface="Cambria Math" panose="02040503050406030204" pitchFamily="18" charset="0"/>
                      </a:rPr>
                      <m:t>𝑔</m:t>
                    </m:r>
                  </m:oMath>
                </a14:m>
                <a:r>
                  <a:rPr lang="zh-CN" altLang="en-US" dirty="0"/>
                  <a:t>，使得对于群</a:t>
                </a:r>
                <a14:m>
                  <m:oMath xmlns:m="http://schemas.openxmlformats.org/officeDocument/2006/math">
                    <m:r>
                      <a:rPr lang="en-US" altLang="zh-CN" b="0" i="1" smtClean="0">
                        <a:latin typeface="Cambria Math" panose="02040503050406030204" pitchFamily="18" charset="0"/>
                      </a:rPr>
                      <m:t>𝐺</m:t>
                    </m:r>
                  </m:oMath>
                </a14:m>
                <a:r>
                  <a:rPr lang="zh-CN" altLang="en-US" dirty="0"/>
                  <a:t>中的每个元素</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都可以写成</a:t>
                </a:r>
                <a14:m>
                  <m:oMath xmlns:m="http://schemas.openxmlformats.org/officeDocument/2006/math">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𝑔</m:t>
                        </m:r>
                      </m:e>
                      <m:sup>
                        <m:r>
                          <a:rPr lang="en-US" altLang="zh-CN" b="0" i="1" dirty="0" smtClean="0">
                            <a:latin typeface="Cambria Math" panose="02040503050406030204" pitchFamily="18" charset="0"/>
                          </a:rPr>
                          <m:t>𝑥</m:t>
                        </m:r>
                      </m:sup>
                    </m:sSup>
                  </m:oMath>
                </a14:m>
                <a:r>
                  <a:rPr lang="zh-CN" altLang="en-US" dirty="0"/>
                  <a:t>的形式，其中</a:t>
                </a:r>
                <a14:m>
                  <m:oMath xmlns:m="http://schemas.openxmlformats.org/officeDocument/2006/math">
                    <m:r>
                      <a:rPr lang="en-US" altLang="zh-CN" b="0" i="1" smtClean="0">
                        <a:latin typeface="Cambria Math" panose="02040503050406030204" pitchFamily="18" charset="0"/>
                      </a:rPr>
                      <m:t>𝑥</m:t>
                    </m:r>
                  </m:oMath>
                </a14:m>
                <a:r>
                  <a:rPr lang="zh-CN" altLang="en-US" dirty="0"/>
                  <a:t>为正整数，那么群</a:t>
                </a:r>
                <a14:m>
                  <m:oMath xmlns:m="http://schemas.openxmlformats.org/officeDocument/2006/math">
                    <m:r>
                      <a:rPr lang="en-US" altLang="zh-CN" b="0" i="1" smtClean="0">
                        <a:latin typeface="Cambria Math" panose="02040503050406030204" pitchFamily="18" charset="0"/>
                      </a:rPr>
                      <m:t>𝐺</m:t>
                    </m:r>
                  </m:oMath>
                </a14:m>
                <a:r>
                  <a:rPr lang="zh-CN" altLang="en-US" dirty="0"/>
                  <a:t>是循环群，</a:t>
                </a:r>
                <a14:m>
                  <m:oMath xmlns:m="http://schemas.openxmlformats.org/officeDocument/2006/math">
                    <m:r>
                      <a:rPr lang="en-US" altLang="zh-CN" b="0" i="1" smtClean="0">
                        <a:latin typeface="Cambria Math" panose="02040503050406030204" pitchFamily="18" charset="0"/>
                      </a:rPr>
                      <m:t>𝑔</m:t>
                    </m:r>
                  </m:oMath>
                </a14:m>
                <a:r>
                  <a:rPr lang="zh-CN" altLang="en-US" dirty="0"/>
                  <a:t>称为该群的生成元。（即</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a:t>
                </a:r>
                <a:endParaRPr lang="en-US" altLang="zh-CN" dirty="0"/>
              </a:p>
              <a:p>
                <a:pPr>
                  <a:lnSpc>
                    <a:spcPct val="150000"/>
                  </a:lnSpc>
                </a:pPr>
                <a:endParaRPr lang="en-US" altLang="zh-CN" dirty="0"/>
              </a:p>
              <a:p>
                <a:pPr>
                  <a:lnSpc>
                    <a:spcPct val="150000"/>
                  </a:lnSpc>
                </a:pPr>
                <a:r>
                  <a:rPr lang="zh-CN" altLang="en-US" dirty="0"/>
                  <a:t>循环群的一些性质：</a:t>
                </a:r>
                <a:endParaRPr lang="en-US" altLang="zh-CN" dirty="0"/>
              </a:p>
              <a:p>
                <a:pPr marL="342900" indent="-342900">
                  <a:lnSpc>
                    <a:spcPct val="150000"/>
                  </a:lnSpc>
                  <a:buAutoNum type="arabicPeriod"/>
                </a:pPr>
                <a:r>
                  <a:rPr lang="zh-CN" altLang="en-US" dirty="0"/>
                  <a:t>若循环群的阶为素数，则群中除单位元外任何元素都是生成元。</a:t>
                </a:r>
                <a:endParaRPr lang="en-US" altLang="zh-CN" dirty="0"/>
              </a:p>
              <a:p>
                <a:pPr marL="342900" indent="-342900">
                  <a:lnSpc>
                    <a:spcPct val="150000"/>
                  </a:lnSpc>
                  <a:buAutoNum type="arabicPeriod"/>
                </a:pPr>
                <a:r>
                  <a:rPr lang="zh-CN" altLang="en-US" dirty="0"/>
                  <a:t>若循环群的阶为</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m:t>
                    </m:r>
                  </m:oMath>
                </a14:m>
                <a:r>
                  <a:rPr lang="en-US" altLang="zh-CN" dirty="0"/>
                  <a:t> </a:t>
                </a:r>
                <a:r>
                  <a:rPr lang="zh-CN" altLang="en-US" dirty="0"/>
                  <a:t>则对于群中任何元素</a:t>
                </a:r>
                <a14:m>
                  <m:oMath xmlns:m="http://schemas.openxmlformats.org/officeDocument/2006/math">
                    <m:r>
                      <a:rPr lang="en-US" altLang="zh-CN" b="0" i="1" smtClean="0">
                        <a:latin typeface="Cambria Math" panose="02040503050406030204" pitchFamily="18" charset="0"/>
                      </a:rPr>
                      <m:t>𝑥</m:t>
                    </m:r>
                  </m:oMath>
                </a14:m>
                <a:r>
                  <a:rPr lang="zh-CN" altLang="en-US" dirty="0"/>
                  <a:t>都有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𝑝</m:t>
                        </m:r>
                      </m:sup>
                    </m:sSup>
                    <m:r>
                      <a:rPr lang="en-US" altLang="zh-CN" b="0" i="1" smtClean="0">
                        <a:latin typeface="Cambria Math" panose="02040503050406030204" pitchFamily="18" charset="0"/>
                      </a:rPr>
                      <m:t>=1</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953309"/>
              </a:xfrm>
              <a:prstGeom prst="rect">
                <a:avLst/>
              </a:prstGeom>
              <a:blipFill>
                <a:blip r:embed="rId3"/>
                <a:stretch>
                  <a:fillRect l="-625" r="-562" b="-2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6736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7883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a:t>
                </a:r>
                <a:r>
                  <a:rPr lang="zh-CN" altLang="en-US" dirty="0">
                    <a:solidFill>
                      <a:srgbClr val="000000"/>
                    </a:solidFill>
                    <a:latin typeface="微软雅黑 Light" panose="020F0502020204030204"/>
                  </a:rPr>
                  <a:t>：</a:t>
                </a:r>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Sup>
                      <m:sSubSup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7</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={1,2,3,4,5,6}</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在模</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7</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乘法下是循环群，</a:t>
                </a:r>
                <a14:m>
                  <m:oMath xmlns:m="http://schemas.openxmlformats.org/officeDocument/2006/math">
                    <m:r>
                      <a:rPr lang="en-US" altLang="zh-CN">
                        <a:solidFill>
                          <a:srgbClr val="000000"/>
                        </a:solidFill>
                        <a:latin typeface="Cambria Math" panose="02040503050406030204" pitchFamily="18" charset="0"/>
                      </a:rPr>
                      <m:t>3</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是该群生成元。</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0</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=1</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1</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=3</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2</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3∗3</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lang="en-US" altLang="zh-CN" i="1" dirty="0">
                        <a:solidFill>
                          <a:srgbClr val="000000"/>
                        </a:solidFill>
                        <a:latin typeface="Cambria Math" panose="02040503050406030204" pitchFamily="18" charset="0"/>
                      </a:rPr>
                      <m:t>2</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3</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2</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6</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4</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lang="en-US" altLang="zh-CN" b="0" i="1" dirty="0" smtClean="0">
                        <a:solidFill>
                          <a:srgbClr val="000000"/>
                        </a:solidFill>
                        <a:latin typeface="Cambria Math" panose="02040503050406030204" pitchFamily="18" charset="0"/>
                      </a:rPr>
                      <m:t>6</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5</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4∗3</m:t>
                    </m:r>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𝑚𝑜𝑑</m:t>
                        </m:r>
                        <m:r>
                          <a:rPr lang="en-US" altLang="zh-CN" b="0" i="1" dirty="0" smtClean="0">
                            <a:solidFill>
                              <a:srgbClr val="000000"/>
                            </a:solidFill>
                            <a:latin typeface="Cambria Math" panose="02040503050406030204" pitchFamily="18" charset="0"/>
                          </a:rPr>
                          <m:t> 7</m:t>
                        </m:r>
                      </m:e>
                    </m:d>
                    <m:r>
                      <a:rPr lang="en-US" altLang="zh-CN" b="0" i="1" dirty="0" smtClean="0">
                        <a:solidFill>
                          <a:srgbClr val="000000"/>
                        </a:solidFill>
                        <a:latin typeface="Cambria Math" panose="02040503050406030204" pitchFamily="18" charset="0"/>
                      </a:rPr>
                      <m:t>=5</m:t>
                    </m:r>
                  </m:oMath>
                </a14:m>
                <a:r>
                  <a:rPr lang="en-US" altLang="zh-CN" dirty="0">
                    <a:solidFill>
                      <a:srgbClr val="000000"/>
                    </a:solidFill>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6</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5</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1</m:t>
                    </m:r>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788345"/>
              </a:xfrm>
              <a:prstGeom prst="rect">
                <a:avLst/>
              </a:prstGeom>
              <a:blipFill>
                <a:blip r:embed="rId3"/>
                <a:stretch>
                  <a:fillRect l="-500"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63013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6037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公钥密码学基于某些未被解决的数学难题。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循环群中的离散对数</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𝐷𝑖𝑠𝑐𝑟𝑒𝑡𝑒</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𝑙𝑜𝑔𝑎𝑟𝑖𝑡h𝑚</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问题：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给定一个群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以及群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中的生成元</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再给出群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中的任意元素</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使得</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𝑥</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即计算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log</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sub>
                        </m:sSub>
                      </m:fName>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func>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在某些群上（如当</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302020204030204"/>
                    <a:cs typeface="+mn-cs"/>
                  </a:rPr>
                  <a:t>足够大时的</a:t>
                </a:r>
                <a14:m>
                  <m:oMath xmlns:m="http://schemas.openxmlformats.org/officeDocument/2006/math">
                    <m:sSubSup>
                      <m:sSub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sub>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bSup>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）该问题被认为是</a:t>
                </a:r>
                <a:r>
                  <a:rPr kumimoji="0" lang="zh-CN" altLang="en-US" sz="1800" b="0" i="0" u="none" strike="noStrike" kern="1200" cap="none" spc="0" normalizeH="0" baseline="0" noProof="0" dirty="0">
                    <a:ln>
                      <a:noFill/>
                    </a:ln>
                    <a:solidFill>
                      <a:srgbClr val="FF0000"/>
                    </a:solidFill>
                    <a:effectLst/>
                    <a:uLnTx/>
                    <a:uFillTx/>
                    <a:latin typeface="微软雅黑 Light" panose="020F0502020204030204"/>
                    <a:cs typeface="+mn-cs"/>
                  </a:rPr>
                  <a:t>难问题</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（目前未找出多项式时间的算法），现代许多密码体制都基于该问题的难解性来构造。</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603790"/>
              </a:xfrm>
              <a:prstGeom prst="rect">
                <a:avLst/>
              </a:prstGeom>
              <a:blipFill>
                <a:blip r:embed="rId3"/>
                <a:stretch>
                  <a:fillRect l="-500" r="-125" b="-2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68071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5095049"/>
              </a:xfrm>
              <a:prstGeom prst="rect">
                <a:avLst/>
              </a:prstGeom>
              <a:noFill/>
            </p:spPr>
            <p:txBody>
              <a:bodyPr wrap="square" rtlCol="0">
                <a:spAutoFit/>
              </a:bodyPr>
              <a:lstStyle/>
              <a:p>
                <a:pPr>
                  <a:lnSpc>
                    <a:spcPct val="150000"/>
                  </a:lnSpc>
                </a:pPr>
                <a:r>
                  <a:rPr lang="zh-CN" altLang="en-US" dirty="0"/>
                  <a:t>例：</a:t>
                </a:r>
                <a:endParaRPr lang="en-US" altLang="zh-CN" dirty="0"/>
              </a:p>
              <a:p>
                <a:pPr>
                  <a:lnSpc>
                    <a:spcPct val="150000"/>
                  </a:lnSpc>
                </a:pPr>
                <a14:m>
                  <m:oMath xmlns:m="http://schemas.openxmlformats.org/officeDocument/2006/math">
                    <m:r>
                      <a:rPr lang="en-US" altLang="zh-CN" i="1" dirty="0" smtClean="0">
                        <a:latin typeface="Cambria Math" panose="02040503050406030204" pitchFamily="18" charset="0"/>
                      </a:rPr>
                      <m:t>𝐸𝑙𝑔𝑎𝑚𝑎𝑙</m:t>
                    </m:r>
                  </m:oMath>
                </a14:m>
                <a:r>
                  <a:rPr lang="zh-CN" altLang="en-US" dirty="0"/>
                  <a:t>加密方案</a:t>
                </a:r>
                <a:endParaRPr lang="en-US" altLang="zh-CN" dirty="0"/>
              </a:p>
              <a:p>
                <a:pPr>
                  <a:lnSpc>
                    <a:spcPct val="150000"/>
                  </a:lnSpc>
                </a:pPr>
                <a:r>
                  <a:rPr lang="zh-CN" altLang="en-US" dirty="0"/>
                  <a:t>假设算法在</a:t>
                </a:r>
                <a14:m>
                  <m:oMath xmlns:m="http://schemas.openxmlformats.org/officeDocument/2006/math">
                    <m:r>
                      <a:rPr lang="en-US" altLang="zh-CN" b="0" i="1" smtClean="0">
                        <a:latin typeface="Cambria Math" panose="02040503050406030204" pitchFamily="18" charset="0"/>
                      </a:rPr>
                      <m:t>𝑝</m:t>
                    </m:r>
                  </m:oMath>
                </a14:m>
                <a:r>
                  <a:rPr lang="zh-CN" altLang="en-US" dirty="0"/>
                  <a:t>阶乘法循环群</a:t>
                </a:r>
                <a14:m>
                  <m:oMath xmlns:m="http://schemas.openxmlformats.org/officeDocument/2006/math">
                    <m:r>
                      <a:rPr lang="en-US" altLang="zh-CN" b="0" i="1" smtClean="0">
                        <a:latin typeface="Cambria Math" panose="02040503050406030204" pitchFamily="18" charset="0"/>
                      </a:rPr>
                      <m:t>𝐺</m:t>
                    </m:r>
                  </m:oMath>
                </a14:m>
                <a:r>
                  <a:rPr lang="zh-CN" altLang="en-US" dirty="0"/>
                  <a:t>中工作，生成元为</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随机选择</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oMath>
                </a14:m>
                <a:r>
                  <a:rPr lang="en-US" altLang="zh-CN" dirty="0"/>
                  <a:t> </a:t>
                </a:r>
                <a:r>
                  <a:rPr lang="zh-CN" altLang="en-US" dirty="0"/>
                  <a:t>公钥为</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私钥为</a:t>
                </a:r>
                <a14:m>
                  <m:oMath xmlns:m="http://schemas.openxmlformats.org/officeDocument/2006/math">
                    <m:r>
                      <a:rPr lang="en-US" altLang="zh-CN" b="0" i="1" smtClean="0">
                        <a:latin typeface="Cambria Math" panose="02040503050406030204" pitchFamily="18" charset="0"/>
                      </a:rPr>
                      <m:t>𝑥</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t>
                </a:r>
                <a:r>
                  <a:rPr lang="zh-CN" altLang="en-US" dirty="0"/>
                  <a:t>随机选择</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𝑟</m:t>
                        </m:r>
                      </m:sup>
                    </m:sSup>
                  </m:oMath>
                </a14:m>
                <a:r>
                  <a:rPr lang="en-US" altLang="zh-CN" dirty="0"/>
                  <a:t>. </a:t>
                </a:r>
                <a:r>
                  <a:rPr lang="zh-CN" altLang="en-US" dirty="0"/>
                  <a:t>密文为</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en-US" altLang="zh-CN" b="0" i="1" dirty="0" smtClean="0">
                        <a:latin typeface="Cambria Math" panose="02040503050406030204" pitchFamily="18" charset="0"/>
                      </a:rPr>
                      <m:t>𝑥</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输出消息</a:t>
                </a:r>
                <a14:m>
                  <m:oMath xmlns:m="http://schemas.openxmlformats.org/officeDocument/2006/math">
                    <m:r>
                      <a:rPr lang="zh-CN" altLang="en-US" i="1" dirty="0" smtClean="0">
                        <a:latin typeface="Cambria Math" panose="02040503050406030204" pitchFamily="18" charset="0"/>
                      </a:rPr>
                      <m:t>𝑚</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𝑥</m:t>
                        </m:r>
                      </m:sup>
                    </m:sSubSup>
                    <m:r>
                      <a:rPr lang="en-US" altLang="zh-CN" i="1" dirty="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如果群</a:t>
                </a:r>
                <a14:m>
                  <m:oMath xmlns:m="http://schemas.openxmlformats.org/officeDocument/2006/math">
                    <m:r>
                      <a:rPr lang="en-US" altLang="zh-CN" b="0" i="1" smtClean="0">
                        <a:latin typeface="Cambria Math" panose="02040503050406030204" pitchFamily="18" charset="0"/>
                      </a:rPr>
                      <m:t>𝐺</m:t>
                    </m:r>
                  </m:oMath>
                </a14:m>
                <a:r>
                  <a:rPr lang="zh-CN" altLang="en-US" dirty="0"/>
                  <a:t>中的离散对数问题是难问题，那么该算法是安全的加密算法。</a:t>
                </a:r>
                <a:endParaRPr lang="en-US" altLang="zh-CN" dirty="0"/>
              </a:p>
              <a:p>
                <a:pPr>
                  <a:lnSpc>
                    <a:spcPct val="150000"/>
                  </a:lnSpc>
                </a:pPr>
                <a:endParaRPr lang="en-US" altLang="zh-CN" dirty="0"/>
              </a:p>
              <a:p>
                <a:pPr lvl="0">
                  <a:lnSpc>
                    <a:spcPct val="150000"/>
                  </a:lnSpc>
                  <a:defRPr/>
                </a:pPr>
                <a:r>
                  <a:rPr lang="zh-CN" altLang="en-US" dirty="0">
                    <a:solidFill>
                      <a:srgbClr val="000000"/>
                    </a:solidFill>
                  </a:rPr>
                  <a:t>加密算法的两个基本原则：</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密钥空间要足够大。</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加密算法必须是随机性的。</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5095049"/>
              </a:xfrm>
              <a:prstGeom prst="rect">
                <a:avLst/>
              </a:prstGeom>
              <a:blipFill>
                <a:blip r:embed="rId3"/>
                <a:stretch>
                  <a:fillRect l="-625" b="-1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8167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srgbClr val="FFFFFF"/>
                  </a:solidFill>
                  <a:latin typeface="微软雅黑 Light" panose="020F0502020204030204"/>
                  <a:cs typeface="+mn-ea"/>
                  <a:sym typeface="+mn-lt"/>
                </a:rPr>
                <a:t>同态加密</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073022" cy="3784306"/>
              </a:xfrm>
              <a:prstGeom prst="rect">
                <a:avLst/>
              </a:prstGeom>
              <a:noFill/>
            </p:spPr>
            <p:txBody>
              <a:bodyPr wrap="square" rtlCol="0">
                <a:spAutoFit/>
              </a:bodyPr>
              <a:lstStyle/>
              <a:p>
                <a:pPr lvl="0">
                  <a:lnSpc>
                    <a:spcPct val="150000"/>
                  </a:lnSpc>
                </a:pPr>
                <a:r>
                  <a:rPr lang="zh-CN" altLang="en-US" dirty="0">
                    <a:solidFill>
                      <a:srgbClr val="000000"/>
                    </a:solidFill>
                    <a:latin typeface="微软雅黑 Light" panose="020F0502020204030204"/>
                  </a:rPr>
                  <a:t>传统的加密算法，用户在对数据进行加密后，其他不含有私钥的用户</a:t>
                </a:r>
                <a:r>
                  <a:rPr lang="zh-CN" altLang="en-US" dirty="0">
                    <a:solidFill>
                      <a:srgbClr val="000000"/>
                    </a:solidFill>
                  </a:rPr>
                  <a:t>无法对密文进行操作，对密文的任何改动都将导致无法解密。</a:t>
                </a:r>
                <a:endParaRPr lang="en-US" altLang="zh-CN" dirty="0">
                  <a:solidFill>
                    <a:srgbClr val="000000"/>
                  </a:solidFill>
                </a:endParaRPr>
              </a:p>
              <a:p>
                <a:pPr lvl="0">
                  <a:lnSpc>
                    <a:spcPct val="150000"/>
                  </a:lnSpc>
                </a:pPr>
                <a:r>
                  <a:rPr lang="zh-CN" altLang="en-US" dirty="0">
                    <a:solidFill>
                      <a:srgbClr val="000000"/>
                    </a:solidFill>
                  </a:rPr>
                  <a:t>同态加密允许人们对密文进行特定形式的代数运算得到仍然是加密的结果，将其解密所得到的结果与对明文进行同样的运算结果一样。人们可以在加密的数据中进行诸如相加、比较等操作，得出正确的结果。而操作过程中无需进行解密，直接在密文上操作即可。</a:t>
                </a:r>
                <a:endParaRPr lang="en-US" altLang="zh-CN" dirty="0">
                  <a:solidFill>
                    <a:srgbClr val="000000"/>
                  </a:solidFill>
                </a:endParaRPr>
              </a:p>
              <a:p>
                <a:pPr lvl="0">
                  <a:lnSpc>
                    <a:spcPct val="150000"/>
                  </a:lnSpc>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例如</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𝑒𝑙𝑔𝑎𝑚𝑎𝑙</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就有乘法同态性</a:t>
                </a:r>
                <a:r>
                  <a:rPr lang="zh-CN" altLang="en-US" dirty="0">
                    <a:solidFill>
                      <a:srgbClr val="000000"/>
                    </a:solidFill>
                    <a:latin typeface="微软雅黑 Light" panose="020F0502020204030204"/>
                  </a:rPr>
                  <a:t>（在公钥使用相同的情况下）</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u="none" strike="noStrike" kern="1200" cap="none" spc="0" normalizeH="0" baseline="0" noProof="0" dirty="0">
                    <a:ln>
                      <a:noFill/>
                    </a:ln>
                    <a:solidFill>
                      <a:srgbClr val="000000"/>
                    </a:solidFill>
                    <a:effectLst/>
                    <a:uLnTx/>
                    <a:uFillTx/>
                    <a:cs typeface="+mn-cs"/>
                  </a:rPr>
                  <a:t>对密文相乘得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e>
                    </m:d>
                    <m:r>
                      <a:rPr lang="en-US" altLang="zh-CN" i="1">
                        <a:solidFill>
                          <a:srgbClr val="000000"/>
                        </a:solidFill>
                        <a:latin typeface="Cambria Math" panose="02040503050406030204" pitchFamily="18" charset="0"/>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e>
                    </m:d>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r>
                  <a:rPr lang="zh-CN" altLang="en-US" dirty="0">
                    <a:solidFill>
                      <a:srgbClr val="000000"/>
                    </a:solidFill>
                    <a:latin typeface="微软雅黑 Light" panose="020F0502020204030204"/>
                  </a:rPr>
                  <a:t>对其解密我们得</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为明文相乘。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073022" cy="3784306"/>
              </a:xfrm>
              <a:prstGeom prst="rect">
                <a:avLst/>
              </a:prstGeom>
              <a:blipFill>
                <a:blip r:embed="rId3"/>
                <a:stretch>
                  <a:fillRect l="-484" r="-182"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02485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a:t>
              </a:r>
              <a:r>
                <a:rPr lang="zh-CN" altLang="en-US" sz="2400" spc="600" dirty="0">
                  <a:solidFill>
                    <a:srgbClr val="FFFFFF"/>
                  </a:solidFill>
                  <a:latin typeface="微软雅黑 Light" panose="020F0502020204030204"/>
                  <a:cs typeface="+mn-ea"/>
                  <a:sym typeface="+mn-lt"/>
                </a:rPr>
                <a:t>交换</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4595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假设</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双方需要共同协商一个加密用的密钥，而不泄露自己的私有消息。</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𝐷𝐻</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密钥交换：</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双方选择共同的</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阶循环群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生成元为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en-US" altLang="zh-CN" b="0" i="1" smtClean="0">
                        <a:solidFill>
                          <a:srgbClr val="000000"/>
                        </a:solidFill>
                        <a:latin typeface="Cambria Math" panose="02040503050406030204" pitchFamily="18" charset="0"/>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选取</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保密，</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oMath>
                </a14:m>
                <a:r>
                  <a:rPr lang="zh-CN" altLang="en-US" i="0" dirty="0">
                    <a:solidFill>
                      <a:srgbClr val="000000"/>
                    </a:solidFill>
                    <a:latin typeface="+mj-lt"/>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𝐵</m:t>
                    </m:r>
                  </m:oMath>
                </a14:m>
                <a:r>
                  <a:rPr lang="zh-CN" altLang="en-US" dirty="0">
                    <a:solidFill>
                      <a:srgbClr val="000000"/>
                    </a:solidFill>
                  </a:rPr>
                  <a:t>选取</a:t>
                </a:r>
                <a14:m>
                  <m:oMath xmlns:m="http://schemas.openxmlformats.org/officeDocument/2006/math">
                    <m:r>
                      <a:rPr lang="en-US" altLang="zh-CN" b="0" i="1" dirty="0" smtClean="0">
                        <a:solidFill>
                          <a:srgbClr val="000000"/>
                        </a:solidFill>
                        <a:latin typeface="Cambria Math" panose="02040503050406030204" pitchFamily="18" charset="0"/>
                      </a:rPr>
                      <m:t>𝑦</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𝑍</m:t>
                        </m:r>
                      </m:e>
                      <m:sub>
                        <m:r>
                          <a:rPr lang="en-US" altLang="zh-CN" i="1" dirty="0">
                            <a:solidFill>
                              <a:srgbClr val="000000"/>
                            </a:solidFill>
                            <a:latin typeface="Cambria Math" panose="02040503050406030204" pitchFamily="18" charset="0"/>
                          </a:rPr>
                          <m:t>𝑝</m:t>
                        </m:r>
                      </m:sub>
                    </m:sSub>
                  </m:oMath>
                </a14:m>
                <a:r>
                  <a:rPr lang="en-US" altLang="zh-CN" dirty="0">
                    <a:solidFill>
                      <a:srgbClr val="000000"/>
                    </a:solidFill>
                  </a:rPr>
                  <a:t>, </a:t>
                </a:r>
                <a:r>
                  <a:rPr lang="zh-CN" altLang="en-US" dirty="0">
                    <a:solidFill>
                      <a:srgbClr val="000000"/>
                    </a:solidFill>
                  </a:rPr>
                  <a:t>计算</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𝑦</m:t>
                        </m:r>
                      </m:sup>
                    </m:sSup>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𝑦</m:t>
                    </m:r>
                  </m:oMath>
                </a14:m>
                <a:r>
                  <a:rPr lang="zh-CN" altLang="en-US" dirty="0">
                    <a:solidFill>
                      <a:srgbClr val="000000"/>
                    </a:solidFill>
                  </a:rPr>
                  <a:t>保密，</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oMath>
                </a14:m>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a:t>
                </a:r>
                <a:endParaRPr lang="en-US" altLang="zh-CN" dirty="0">
                  <a:solidFill>
                    <a:srgbClr val="000000"/>
                  </a:solidFill>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𝑏</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𝑦𝑥</m:t>
                        </m:r>
                      </m:sup>
                    </m:sSup>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𝑎</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𝑥𝑦</m:t>
                        </m:r>
                      </m:sup>
                    </m:sSup>
                    <m:r>
                      <a:rPr lang="zh-CN" altLang="en-US" i="1" dirty="0">
                        <a:solidFill>
                          <a:srgbClr val="000000"/>
                        </a:solidFill>
                        <a:latin typeface="Cambria Math" panose="02040503050406030204" pitchFamily="18" charset="0"/>
                      </a:rPr>
                      <m:t>。</m:t>
                    </m:r>
                  </m:oMath>
                </a14:m>
                <a:endParaRPr lang="en-US" altLang="zh-CN" dirty="0">
                  <a:solidFill>
                    <a:srgbClr val="000000"/>
                  </a:solidFill>
                </a:endParaRPr>
              </a:p>
              <a:p>
                <a:pPr>
                  <a:lnSpc>
                    <a:spcPct val="150000"/>
                  </a:lnSpc>
                </a:pPr>
                <a:r>
                  <a:rPr lang="zh-CN" altLang="en-US" dirty="0">
                    <a:solidFill>
                      <a:srgbClr val="000000"/>
                    </a:solidFill>
                  </a:rPr>
                  <a:t>此时双方共同计算出了公钥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而双方都无法知道</a:t>
                </a:r>
                <a14:m>
                  <m:oMath xmlns:m="http://schemas.openxmlformats.org/officeDocument/2006/math">
                    <m:r>
                      <a:rPr lang="en-US" altLang="zh-CN" b="0" i="1" smtClean="0">
                        <a:solidFill>
                          <a:srgbClr val="000000"/>
                        </a:solidFill>
                        <a:latin typeface="Cambria Math" panose="02040503050406030204" pitchFamily="18" charset="0"/>
                      </a:rPr>
                      <m:t>𝑥𝑦</m:t>
                    </m:r>
                  </m:oMath>
                </a14:m>
                <a:r>
                  <a:rPr lang="zh-CN" altLang="en-US" dirty="0">
                    <a:solidFill>
                      <a:srgbClr val="000000"/>
                    </a:solidFill>
                  </a:rPr>
                  <a:t>的值。</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459537"/>
              </a:xfrm>
              <a:prstGeom prst="rect">
                <a:avLst/>
              </a:prstGeom>
              <a:blipFill>
                <a:blip r:embed="rId3"/>
                <a:stretch>
                  <a:fillRect l="-500" b="-17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15496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密钥交换</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305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我们可以用密钥交换来构造一种这样的加密算法，对于加密后的数据，某一方单独无法进行解密操作，只有当双方都提供自己的私钥之后才能进行解密。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例（变形的</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𝑒𝑙𝑔𝑎𝑚𝑎𝑙</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加密算法）：</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双方用密钥交换协议生成公钥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双方都不知道私钥</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𝑥𝑦</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𝑚</m:t>
                    </m:r>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rPr>
                  <a:t>假设</a:t>
                </a:r>
                <a14:m>
                  <m:oMath xmlns:m="http://schemas.openxmlformats.org/officeDocument/2006/math">
                    <m:r>
                      <a:rPr lang="en-US" altLang="zh-CN" i="1" dirty="0" smtClean="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b="0" i="1" smtClean="0">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b="0" i="1" dirty="0" err="1"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b="0" i="1" dirty="0" err="1" smtClean="0">
                            <a:solidFill>
                              <a:srgbClr val="000000"/>
                            </a:solidFill>
                            <a:latin typeface="Cambria Math" panose="02040503050406030204" pitchFamily="18" charset="0"/>
                          </a:rPr>
                          <m:t>𝑎</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err="1" smtClean="0">
                            <a:solidFill>
                              <a:srgbClr val="000000"/>
                            </a:solidFill>
                            <a:latin typeface="Cambria Math" panose="02040503050406030204" pitchFamily="18" charset="0"/>
                          </a:rPr>
                        </m:ctrlPr>
                      </m:sSupPr>
                      <m:e>
                        <m:r>
                          <a:rPr lang="en-US" altLang="zh-CN" b="0" i="1" dirty="0" err="1" smtClean="0">
                            <a:solidFill>
                              <a:srgbClr val="000000"/>
                            </a:solidFill>
                            <a:latin typeface="Cambria Math" panose="02040503050406030204" pitchFamily="18" charset="0"/>
                          </a:rPr>
                          <m:t>𝑔</m:t>
                        </m:r>
                      </m:e>
                      <m:sup>
                        <m:r>
                          <a:rPr lang="en-US" altLang="zh-CN" b="0" i="1" dirty="0" err="1" smtClean="0">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𝑏</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𝑏</m:t>
                        </m:r>
                      </m:sub>
                      <m:sup>
                        <m:r>
                          <a:rPr lang="en-US" altLang="zh-CN" b="0" i="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𝑎</m:t>
                        </m:r>
                      </m:sub>
                      <m:sup>
                        <m:r>
                          <a:rPr lang="en-US" altLang="zh-CN" b="0" i="1" smtClean="0">
                            <a:solidFill>
                              <a:srgbClr val="000000"/>
                            </a:solidFill>
                            <a:latin typeface="Cambria Math" panose="02040503050406030204" pitchFamily="18" charset="0"/>
                          </a:rPr>
                          <m:t>𝑦</m:t>
                        </m:r>
                      </m:sup>
                    </m:sSubSup>
                  </m:oMath>
                </a14:m>
                <a:r>
                  <a:rPr lang="en-US" altLang="zh-CN" dirty="0">
                    <a:solidFill>
                      <a:srgbClr val="000000"/>
                    </a:solidFill>
                  </a:rPr>
                  <a:t>.</a:t>
                </a: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4305153"/>
              </a:xfrm>
              <a:prstGeom prst="rect">
                <a:avLst/>
              </a:prstGeom>
              <a:blipFill>
                <a:blip r:embed="rId3"/>
                <a:stretch>
                  <a:fillRect l="-625" b="-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65021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2"/>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5" name="PA_组合 21"/>
          <p:cNvGrpSpPr/>
          <p:nvPr>
            <p:custDataLst>
              <p:tags r:id="rId3"/>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p>
          </p:txBody>
        </p:sp>
      </p:grpSp>
      <p:grpSp>
        <p:nvGrpSpPr>
          <p:cNvPr id="6" name="Group 283"/>
          <p:cNvGrpSpPr/>
          <p:nvPr/>
        </p:nvGrpSpPr>
        <p:grpSpPr>
          <a:xfrm>
            <a:off x="793551" y="1455921"/>
            <a:ext cx="5390745" cy="3967009"/>
            <a:chOff x="6792409" y="1649954"/>
            <a:chExt cx="4430099" cy="3260077"/>
          </a:xfrm>
        </p:grpSpPr>
        <p:sp>
          <p:nvSpPr>
            <p:cNvPr id="9" name="Diamond 286"/>
            <p:cNvSpPr/>
            <p:nvPr/>
          </p:nvSpPr>
          <p:spPr>
            <a:xfrm>
              <a:off x="6792409" y="4285682"/>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04</a:t>
              </a:r>
            </a:p>
          </p:txBody>
        </p:sp>
        <p:grpSp>
          <p:nvGrpSpPr>
            <p:cNvPr id="10" name="Group 287"/>
            <p:cNvGrpSpPr/>
            <p:nvPr/>
          </p:nvGrpSpPr>
          <p:grpSpPr>
            <a:xfrm>
              <a:off x="7259934" y="4316240"/>
              <a:ext cx="3962574" cy="563232"/>
              <a:chOff x="6444107" y="1469392"/>
              <a:chExt cx="4232109" cy="563232"/>
            </a:xfrm>
          </p:grpSpPr>
          <p:sp>
            <p:nvSpPr>
              <p:cNvPr id="23"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400" b="1" spc="600" dirty="0">
                    <a:solidFill>
                      <a:schemeClr val="accent4">
                        <a:lumMod val="100000"/>
                      </a:schemeClr>
                    </a:solidFill>
                    <a:cs typeface="+mn-ea"/>
                    <a:sym typeface="+mn-lt"/>
                  </a:rPr>
                  <a:t>双方求交协议</a:t>
                </a:r>
              </a:p>
            </p:txBody>
          </p:sp>
          <p:sp>
            <p:nvSpPr>
              <p:cNvPr id="24" name="TextBox 301"/>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Private Two Parties Set-Intersection protocol</a:t>
                </a:r>
                <a:endParaRPr lang="zh-CN" altLang="en-US" sz="1100" dirty="0">
                  <a:solidFill>
                    <a:schemeClr val="dk1">
                      <a:lumMod val="100000"/>
                    </a:schemeClr>
                  </a:solidFill>
                  <a:cs typeface="+mn-ea"/>
                  <a:sym typeface="+mn-lt"/>
                </a:endParaRPr>
              </a:p>
            </p:txBody>
          </p:sp>
        </p:grpSp>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grpSp>
          <p:nvGrpSpPr>
            <p:cNvPr id="12" name="Group 289"/>
            <p:cNvGrpSpPr/>
            <p:nvPr/>
          </p:nvGrpSpPr>
          <p:grpSpPr>
            <a:xfrm>
              <a:off x="7259934" y="3437664"/>
              <a:ext cx="3962574" cy="563232"/>
              <a:chOff x="6444107" y="1469392"/>
              <a:chExt cx="4232109" cy="563232"/>
            </a:xfrm>
          </p:grpSpPr>
          <p:sp>
            <p:nvSpPr>
              <p:cNvPr id="21" name="TextBox 298"/>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3">
                        <a:lumMod val="100000"/>
                      </a:schemeClr>
                    </a:solidFill>
                    <a:cs typeface="+mn-ea"/>
                    <a:sym typeface="+mn-lt"/>
                  </a:rPr>
                  <a:t>加密多项式上的计算</a:t>
                </a:r>
              </a:p>
            </p:txBody>
          </p:sp>
          <p:sp>
            <p:nvSpPr>
              <p:cNvPr id="22" name="TextBox 299"/>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Computing on Encrypted Polynomial</a:t>
                </a:r>
                <a:endParaRPr lang="zh-CN" altLang="en-US" sz="1100" dirty="0">
                  <a:solidFill>
                    <a:schemeClr val="dk1">
                      <a:lumMod val="100000"/>
                    </a:schemeClr>
                  </a:solidFill>
                  <a:cs typeface="+mn-ea"/>
                  <a:sym typeface="+mn-lt"/>
                </a:endParaRPr>
              </a:p>
            </p:txBody>
          </p:sp>
        </p:gr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grpSp>
          <p:nvGrpSpPr>
            <p:cNvPr id="14" name="Group 291"/>
            <p:cNvGrpSpPr/>
            <p:nvPr/>
          </p:nvGrpSpPr>
          <p:grpSpPr>
            <a:xfrm>
              <a:off x="7259934" y="2559088"/>
              <a:ext cx="3962574" cy="563232"/>
              <a:chOff x="6444107" y="1469392"/>
              <a:chExt cx="4232109" cy="563232"/>
            </a:xfrm>
          </p:grpSpPr>
          <p:sp>
            <p:nvSpPr>
              <p:cNvPr id="19" name="TextBox 296"/>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2">
                        <a:lumMod val="100000"/>
                      </a:schemeClr>
                    </a:solidFill>
                    <a:cs typeface="+mn-ea"/>
                    <a:sym typeface="+mn-lt"/>
                  </a:rPr>
                  <a:t>密码学基础知识</a:t>
                </a:r>
              </a:p>
            </p:txBody>
          </p:sp>
          <p:sp>
            <p:nvSpPr>
              <p:cNvPr id="20" name="TextBox 297"/>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Basics of Cryptography</a:t>
                </a:r>
                <a:endParaRPr lang="zh-CN" altLang="en-US" sz="1100" dirty="0">
                  <a:solidFill>
                    <a:schemeClr val="dk1">
                      <a:lumMod val="100000"/>
                    </a:schemeClr>
                  </a:solidFill>
                  <a:cs typeface="+mn-ea"/>
                  <a:sym typeface="+mn-lt"/>
                </a:endParaRPr>
              </a:p>
            </p:txBody>
          </p:sp>
        </p:gr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grpSp>
          <p:nvGrpSpPr>
            <p:cNvPr id="16" name="Group 293"/>
            <p:cNvGrpSpPr/>
            <p:nvPr/>
          </p:nvGrpSpPr>
          <p:grpSpPr>
            <a:xfrm>
              <a:off x="7259934" y="1680512"/>
              <a:ext cx="3962574" cy="563232"/>
              <a:chOff x="6444107" y="1469392"/>
              <a:chExt cx="4232109" cy="563232"/>
            </a:xfrm>
          </p:grpSpPr>
          <p:sp>
            <p:nvSpPr>
              <p:cNvPr id="17" name="TextBox 294"/>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问题描述</a:t>
                </a:r>
              </a:p>
            </p:txBody>
          </p:sp>
          <p:sp>
            <p:nvSpPr>
              <p:cNvPr id="18" name="TextBox 295"/>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Problem Description</a:t>
                </a:r>
                <a:endParaRPr lang="zh-CN" altLang="en-US" sz="1100" dirty="0">
                  <a:solidFill>
                    <a:schemeClr val="dk1">
                      <a:lumMod val="100000"/>
                    </a:schemeClr>
                  </a:solidFill>
                  <a:cs typeface="+mn-ea"/>
                  <a:sym typeface="+mn-lt"/>
                </a:endParaRPr>
              </a:p>
            </p:txBody>
          </p:sp>
        </p:grpSp>
      </p:grpSp>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8945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在集合求交协议中，我们需要一种明文上加法同态的加密方案，可以使用如下的加密方案：</a:t>
                </a:r>
                <a:endParaRPr lang="en-US" altLang="zh-CN" dirty="0">
                  <a:solidFill>
                    <a:srgbClr val="000000"/>
                  </a:solidFill>
                  <a:latin typeface="微软雅黑 Light" panose="020F0502020204030204"/>
                </a:endParaRPr>
              </a:p>
              <a:p>
                <a:pPr lvl="0">
                  <a:lnSpc>
                    <a:spcPct val="150000"/>
                  </a:lnSpc>
                  <a:defRPr/>
                </a:pPr>
                <a:r>
                  <a:rPr lang="zh-CN" altLang="en-US" dirty="0">
                    <a:solidFill>
                      <a:srgbClr val="000000"/>
                    </a:solidFill>
                  </a:rPr>
                  <a:t>双方选择共同的</a:t>
                </a:r>
                <a14:m>
                  <m:oMath xmlns:m="http://schemas.openxmlformats.org/officeDocument/2006/math">
                    <m:r>
                      <a:rPr lang="en-US" altLang="zh-CN" i="1">
                        <a:solidFill>
                          <a:srgbClr val="000000"/>
                        </a:solidFill>
                        <a:latin typeface="Cambria Math" panose="02040503050406030204" pitchFamily="18" charset="0"/>
                      </a:rPr>
                      <m:t>𝑝</m:t>
                    </m:r>
                  </m:oMath>
                </a14:m>
                <a:r>
                  <a:rPr lang="zh-CN" altLang="en-US" dirty="0">
                    <a:solidFill>
                      <a:srgbClr val="000000"/>
                    </a:solidFill>
                  </a:rPr>
                  <a:t>阶循环群</a:t>
                </a:r>
                <a14:m>
                  <m:oMath xmlns:m="http://schemas.openxmlformats.org/officeDocument/2006/math">
                    <m:r>
                      <a:rPr lang="en-US" altLang="zh-CN" i="1">
                        <a:solidFill>
                          <a:srgbClr val="000000"/>
                        </a:solidFill>
                        <a:latin typeface="Cambria Math" panose="02040503050406030204" pitchFamily="18" charset="0"/>
                      </a:rPr>
                      <m:t>𝐺</m:t>
                    </m:r>
                  </m:oMath>
                </a14:m>
                <a:r>
                  <a:rPr lang="en-US" altLang="zh-CN" dirty="0">
                    <a:solidFill>
                      <a:srgbClr val="000000"/>
                    </a:solidFill>
                  </a:rPr>
                  <a:t>, </a:t>
                </a:r>
                <a:r>
                  <a:rPr lang="zh-CN" altLang="en-US" dirty="0">
                    <a:solidFill>
                      <a:srgbClr val="000000"/>
                    </a:solidFill>
                  </a:rPr>
                  <a:t>生成元为</a:t>
                </a:r>
                <a14:m>
                  <m:oMath xmlns:m="http://schemas.openxmlformats.org/officeDocument/2006/math">
                    <m:r>
                      <a:rPr lang="en-US" altLang="zh-CN" i="1">
                        <a:solidFill>
                          <a:srgbClr val="000000"/>
                        </a:solidFill>
                        <a:latin typeface="Cambria Math" panose="02040503050406030204" pitchFamily="18" charset="0"/>
                      </a:rPr>
                      <m:t>𝑔</m:t>
                    </m:r>
                  </m:oMath>
                </a14:m>
                <a:r>
                  <a:rPr lang="en-US" altLang="zh-CN" dirty="0">
                    <a:solidFill>
                      <a:srgbClr val="000000"/>
                    </a:solidFill>
                  </a:rPr>
                  <a:t>.</a:t>
                </a:r>
                <a:endParaRPr lang="en-US" altLang="zh-CN" dirty="0">
                  <a:solidFill>
                    <a:srgbClr val="000000"/>
                  </a:solidFill>
                  <a:latin typeface="微软雅黑 Light" panose="020F0502020204030204"/>
                </a:endParaRPr>
              </a:p>
              <a:p>
                <a:pPr marL="342900" lvl="0" indent="-342900">
                  <a:lnSpc>
                    <a:spcPct val="150000"/>
                  </a:lnSpc>
                  <a:buFontTx/>
                  <a:buAutoNum type="arabicPeriod"/>
                  <a:defRPr/>
                </a:pPr>
                <a:r>
                  <a:rPr lang="zh-CN" altLang="en-US" dirty="0">
                    <a:solidFill>
                      <a:srgbClr val="000000"/>
                    </a:solidFill>
                  </a:rPr>
                  <a:t>双方用密钥交换协议生成公钥</a:t>
                </a:r>
                <a14:m>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双方都不知道私钥</a:t>
                </a:r>
                <a14:m>
                  <m:oMath xmlns:m="http://schemas.openxmlformats.org/officeDocument/2006/math">
                    <m:r>
                      <a:rPr lang="en-US" altLang="zh-CN" i="1">
                        <a:solidFill>
                          <a:srgbClr val="000000"/>
                        </a:solidFill>
                        <a:latin typeface="Cambria Math" panose="02040503050406030204" pitchFamily="18" charset="0"/>
                      </a:rPr>
                      <m:t>𝑥𝑦</m:t>
                    </m:r>
                  </m:oMath>
                </a14:m>
                <a:r>
                  <a:rPr lang="en-US" altLang="zh-CN" dirty="0">
                    <a:solidFill>
                      <a:srgbClr val="000000"/>
                    </a:solidFill>
                  </a:rPr>
                  <a:t>.</a:t>
                </a:r>
              </a:p>
              <a:p>
                <a:pPr marL="342900" lvl="0" indent="-342900">
                  <a:lnSpc>
                    <a:spcPct val="150000"/>
                  </a:lnSpc>
                  <a:buFontTx/>
                  <a:buAutoNum type="arabicPeriod"/>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𝑚</m:t>
                        </m:r>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lvl="0" indent="-342900">
                  <a:lnSpc>
                    <a:spcPct val="150000"/>
                  </a:lnSpc>
                  <a:buFontTx/>
                  <a:buAutoNum type="arabicPeriod"/>
                  <a:defRPr/>
                </a:pPr>
                <a:r>
                  <a:rPr lang="zh-CN" altLang="en-US" dirty="0">
                    <a:solidFill>
                      <a:srgbClr val="000000"/>
                    </a:solidFill>
                  </a:rPr>
                  <a:t>假设</a:t>
                </a:r>
                <a14:m>
                  <m:oMath xmlns:m="http://schemas.openxmlformats.org/officeDocument/2006/math">
                    <m:r>
                      <a:rPr lang="en-US" altLang="zh-CN" i="1" dirty="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i="1">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i="1" dirty="0" err="1">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err="1">
                            <a:solidFill>
                              <a:srgbClr val="000000"/>
                            </a:solidFill>
                            <a:latin typeface="Cambria Math" panose="02040503050406030204" pitchFamily="18" charset="0"/>
                          </a:rPr>
                          <m:t>𝑎</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𝑥</m:t>
                        </m:r>
                      </m:sup>
                    </m:sSubSup>
                    <m:r>
                      <a:rPr lang="en-US" altLang="zh-CN" i="1" dirty="0">
                        <a:solidFill>
                          <a:srgbClr val="000000"/>
                        </a:solidFill>
                        <a:latin typeface="Cambria Math" panose="02040503050406030204" pitchFamily="18" charset="0"/>
                      </a:rPr>
                      <m:t>=</m:t>
                    </m:r>
                    <m:sSup>
                      <m:sSupPr>
                        <m:ctrlPr>
                          <a:rPr lang="en-US" altLang="zh-CN" i="1" dirty="0" err="1">
                            <a:solidFill>
                              <a:srgbClr val="000000"/>
                            </a:solidFill>
                            <a:latin typeface="Cambria Math" panose="02040503050406030204" pitchFamily="18" charset="0"/>
                          </a:rPr>
                        </m:ctrlPr>
                      </m:sSupPr>
                      <m:e>
                        <m:r>
                          <a:rPr lang="en-US" altLang="zh-CN" i="1" dirty="0" err="1">
                            <a:solidFill>
                              <a:srgbClr val="000000"/>
                            </a:solidFill>
                            <a:latin typeface="Cambria Math" panose="02040503050406030204" pitchFamily="18" charset="0"/>
                          </a:rPr>
                          <m:t>𝑔</m:t>
                        </m:r>
                      </m:e>
                      <m:sup>
                        <m:r>
                          <a:rPr lang="en-US" altLang="zh-CN" i="1" dirty="0" err="1">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𝑏</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𝑦</m:t>
                        </m:r>
                      </m:sup>
                    </m:sSubSup>
                    <m:r>
                      <a:rPr lang="en-US" altLang="zh-CN" i="1" dirty="0">
                        <a:solidFill>
                          <a:srgbClr val="000000"/>
                        </a:solidFill>
                        <a:latin typeface="Cambria Math" panose="02040503050406030204" pitchFamily="18" charset="0"/>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𝑔</m:t>
                        </m:r>
                      </m:e>
                      <m:sup>
                        <m:r>
                          <a:rPr lang="en-US" altLang="zh-CN" i="1" dirty="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r>
                  <a:rPr lang="en-US" altLang="zh-CN" dirty="0">
                    <a:solidFill>
                      <a:srgbClr val="000000"/>
                    </a:solidFill>
                  </a:rPr>
                  <a:t>A</a:t>
                </a:r>
                <a:r>
                  <a:rPr lang="zh-CN" altLang="en-US" dirty="0">
                    <a:solidFill>
                      <a:srgbClr val="000000"/>
                    </a:solidFill>
                  </a:rPr>
                  <a:t>计算</a:t>
                </a:r>
                <a14:m>
                  <m:oMath xmlns:m="http://schemas.openxmlformats.org/officeDocument/2006/math">
                    <m:sSup>
                      <m:sSupPr>
                        <m:ctrlPr>
                          <a:rPr lang="en-US" altLang="zh-CN" i="1" dirty="0" smtClean="0">
                            <a:solidFill>
                              <a:srgbClr val="000000"/>
                            </a:solidFill>
                            <a:latin typeface="Cambria Math" panose="02040503050406030204" pitchFamily="18" charset="0"/>
                          </a:rPr>
                        </m:ctrlPr>
                      </m:sSupPr>
                      <m:e>
                        <m:r>
                          <a:rPr lang="en-US" altLang="zh-CN" i="1" dirty="0" smtClean="0">
                            <a:solidFill>
                              <a:srgbClr val="000000"/>
                            </a:solidFill>
                            <a:latin typeface="Cambria Math" panose="02040503050406030204" pitchFamily="18" charset="0"/>
                          </a:rPr>
                          <m:t>𝑔</m:t>
                        </m:r>
                      </m:e>
                      <m:sup>
                        <m:r>
                          <a:rPr lang="en-US" altLang="zh-CN"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𝑏</m:t>
                        </m:r>
                      </m:sub>
                      <m:sup>
                        <m:r>
                          <a:rPr lang="en-US" altLang="zh-CN" i="1" dirty="0" err="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𝑎</m:t>
                        </m:r>
                      </m:sub>
                      <m:sup>
                        <m:r>
                          <a:rPr lang="en-US" altLang="zh-CN" i="1" dirty="0" err="1" smtClean="0">
                            <a:solidFill>
                              <a:srgbClr val="000000"/>
                            </a:solidFill>
                            <a:latin typeface="Cambria Math" panose="02040503050406030204" pitchFamily="18" charset="0"/>
                          </a:rPr>
                          <m:t>𝑦</m:t>
                        </m:r>
                      </m:sup>
                    </m:sSubSup>
                  </m:oMath>
                </a14:m>
                <a:r>
                  <a:rPr lang="en-US" altLang="zh-CN" dirty="0">
                    <a:solidFill>
                      <a:srgbClr val="00000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注意该算法无法解密出原始的消息</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只能解密出</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但这对于我们的协议来说已经足够。</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894592"/>
              </a:xfrm>
              <a:prstGeom prst="rect">
                <a:avLst/>
              </a:prstGeom>
              <a:blipFill>
                <a:blip r:embed="rId3"/>
                <a:stretch>
                  <a:fillRect l="-625" b="-1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84002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274358" cy="4053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该加密方案具有</a:t>
                </a:r>
                <a:r>
                  <a:rPr lang="zh-CN" altLang="en-US" dirty="0">
                    <a:solidFill>
                      <a:srgbClr val="000000"/>
                    </a:solidFill>
                    <a:latin typeface="微软雅黑 Light" panose="020F0502020204030204"/>
                  </a:rPr>
                  <a:t>明文上加法</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同态性：</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lang="zh-CN" altLang="en-US" dirty="0">
                    <a:solidFill>
                      <a:srgbClr val="000000"/>
                    </a:solidFill>
                  </a:rPr>
                  <a:t>对密文相乘得</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e>
                    </m:d>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oMath>
                </a14:m>
                <a:r>
                  <a:rPr lang="en-US" altLang="zh-CN" dirty="0">
                    <a:solidFill>
                      <a:srgbClr val="000000"/>
                    </a:solidFill>
                  </a:rPr>
                  <a:t>.</a:t>
                </a:r>
              </a:p>
              <a:p>
                <a:pPr lvl="0">
                  <a:lnSpc>
                    <a:spcPct val="150000"/>
                  </a:lnSpc>
                </a:pPr>
                <a:r>
                  <a:rPr lang="zh-CN" altLang="en-US" dirty="0">
                    <a:solidFill>
                      <a:srgbClr val="000000"/>
                    </a:solidFill>
                  </a:rPr>
                  <a:t>为明文相加</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oMath>
                </a14:m>
                <a:r>
                  <a:rPr lang="zh-CN" altLang="en-US" dirty="0">
                    <a:solidFill>
                      <a:srgbClr val="000000"/>
                    </a:solidFill>
                  </a:rPr>
                  <a:t>之后的密文。</a:t>
                </a:r>
                <a:endParaRPr lang="en-US" altLang="zh-CN" dirty="0">
                  <a:solidFill>
                    <a:srgbClr val="000000"/>
                  </a:solidFill>
                </a:endParaRPr>
              </a:p>
              <a:p>
                <a:pPr lvl="0">
                  <a:lnSpc>
                    <a:spcPct val="150000"/>
                  </a:lnSpc>
                  <a:defRPr/>
                </a:pPr>
                <a:r>
                  <a:rPr lang="zh-CN" altLang="en-US" dirty="0">
                    <a:solidFill>
                      <a:srgbClr val="000000"/>
                    </a:solidFill>
                    <a:latin typeface="微软雅黑 Light" panose="020F0502020204030204"/>
                  </a:rPr>
                  <a:t>即</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latin typeface="微软雅黑 Light" panose="020F0502020204030204"/>
                  </a:rPr>
                  <a:t>也具有数乘同态性：</a:t>
                </a:r>
                <a:endParaRPr lang="en-US" altLang="zh-CN" dirty="0">
                  <a:solidFill>
                    <a:srgbClr val="000000"/>
                  </a:solidFill>
                  <a:latin typeface="微软雅黑 Light" panose="020F0502020204030204"/>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对于任意的正整数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14:m>
                  <m:oMath xmlns:m="http://schemas.openxmlformats.org/officeDocument/2006/math">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乘上正整数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加密后的密文。</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rPr>
                  <a:t>即</a:t>
                </a:r>
                <a14:m>
                  <m:oMath xmlns:m="http://schemas.openxmlformats.org/officeDocument/2006/math">
                    <m:sSup>
                      <m:sSupPr>
                        <m:ctrlPr>
                          <a:rPr lang="en-US" altLang="zh-CN" i="1" dirty="0">
                            <a:solidFill>
                              <a:srgbClr val="000000"/>
                            </a:solidFill>
                            <a:latin typeface="Cambria Math" panose="02040503050406030204" pitchFamily="18" charset="0"/>
                          </a:rPr>
                        </m:ctrlPr>
                      </m:sSupPr>
                      <m:e>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𝐸𝑛𝑐</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e>
                            </m:d>
                          </m:e>
                        </m:d>
                      </m:e>
                      <m:sup>
                        <m:r>
                          <a:rPr lang="en-US" altLang="zh-CN" i="1" dirty="0">
                            <a:solidFill>
                              <a:srgbClr val="000000"/>
                            </a:solidFill>
                            <a:latin typeface="Cambria Math" panose="02040503050406030204" pitchFamily="18" charset="0"/>
                          </a:rPr>
                          <m:t>𝑘</m:t>
                        </m:r>
                      </m:sup>
                    </m:sSup>
                    <m:r>
                      <a:rPr lang="en-US" altLang="zh-CN"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𝐸𝑛𝑐</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𝑚</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𝑘</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h</m:t>
                    </m:r>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a:t>
                </a: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274358" cy="4053867"/>
              </a:xfrm>
              <a:prstGeom prst="rect">
                <a:avLst/>
              </a:prstGeom>
              <a:blipFill>
                <a:blip r:embed="rId3"/>
                <a:stretch>
                  <a:fillRect l="-475" r="-356" b="-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015016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加密多项式上的计算</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561678678"/>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spc="600" dirty="0">
                  <a:solidFill>
                    <a:srgbClr val="FFFFFF"/>
                  </a:solidFill>
                  <a:cs typeface="+mn-ea"/>
                  <a:sym typeface="+mn-lt"/>
                </a:rPr>
                <a:t>多项式</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1291316"/>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用多项式来表示集合</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多项式加密</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加密后多项式的运算法则</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p:spTree>
    <p:extLst>
      <p:ext uri="{BB962C8B-B14F-4D97-AF65-F5344CB8AC3E}">
        <p14:creationId xmlns:p14="http://schemas.microsoft.com/office/powerpoint/2010/main" val="309297151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851182"/>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符号说明：</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lang="en-US" altLang="zh-CN" i="1" dirty="0" smtClean="0">
                        <a:solidFill>
                          <a:srgbClr val="000000"/>
                        </a:solidFill>
                        <a:latin typeface="Cambria Math" panose="02040503050406030204" pitchFamily="18" charset="0"/>
                      </a:rPr>
                      <m:t>𝑅</m:t>
                    </m:r>
                    <m:r>
                      <a:rPr lang="en-US" altLang="zh-CN" i="1"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𝑥</m:t>
                    </m:r>
                    <m:r>
                      <a:rPr lang="en-US" altLang="zh-CN" i="1" dirty="0" smtClean="0">
                        <a:solidFill>
                          <a:srgbClr val="000000"/>
                        </a:solidFill>
                        <a:latin typeface="Cambria Math" panose="02040503050406030204" pitchFamily="18" charset="0"/>
                      </a:rPr>
                      <m:t>]</m:t>
                    </m:r>
                  </m:oMath>
                </a14:m>
                <a:r>
                  <a:rPr lang="en-US" altLang="zh-CN" dirty="0">
                    <a:solidFill>
                      <a:srgbClr val="000000"/>
                    </a:solidFill>
                    <a:latin typeface="微软雅黑 Light" panose="020F0502020204030204"/>
                  </a:rPr>
                  <a:t>: </a:t>
                </a:r>
                <a:r>
                  <a:rPr lang="zh-CN" altLang="en-US" dirty="0">
                    <a:solidFill>
                      <a:srgbClr val="000000"/>
                    </a:solidFill>
                    <a:latin typeface="微软雅黑 Light" panose="020F0502020204030204"/>
                  </a:rPr>
                  <a:t>系数在集合</a:t>
                </a:r>
                <a:r>
                  <a:rPr lang="en-US" altLang="zh-CN" dirty="0">
                    <a:solidFill>
                      <a:srgbClr val="000000"/>
                    </a:solidFill>
                    <a:latin typeface="微软雅黑 Light" panose="020F0502020204030204"/>
                  </a:rPr>
                  <a:t>R</a:t>
                </a:r>
                <a:r>
                  <a:rPr lang="zh-CN" altLang="en-US" dirty="0">
                    <a:solidFill>
                      <a:srgbClr val="000000"/>
                    </a:solidFill>
                    <a:latin typeface="微软雅黑 Light" panose="020F0502020204030204"/>
                  </a:rPr>
                  <a:t>中的多项式构成的集合，取</a:t>
                </a:r>
                <a14:m>
                  <m:oMath xmlns:m="http://schemas.openxmlformats.org/officeDocument/2006/math">
                    <m:r>
                      <a:rPr lang="en-US" altLang="zh-CN" i="1" dirty="0" smtClean="0">
                        <a:solidFill>
                          <a:srgbClr val="000000"/>
                        </a:solidFill>
                        <a:latin typeface="Cambria Math" panose="02040503050406030204" pitchFamily="18" charset="0"/>
                      </a:rPr>
                      <m:t>𝑅</m:t>
                    </m:r>
                    <m:r>
                      <a:rPr lang="en-US" altLang="zh-CN" i="1" dirty="0" smtClean="0">
                        <a:solidFill>
                          <a:srgbClr val="000000"/>
                        </a:solidFill>
                        <a:latin typeface="Cambria Math" panose="02040503050406030204" pitchFamily="18" charset="0"/>
                      </a:rPr>
                      <m:t>=</m:t>
                    </m:r>
                    <m:sSub>
                      <m:sSubPr>
                        <m:ctrlPr>
                          <a:rPr lang="en-US" altLang="zh-CN" i="1" dirty="0" err="1" smtClean="0">
                            <a:solidFill>
                              <a:srgbClr val="000000"/>
                            </a:solidFill>
                            <a:latin typeface="Cambria Math" panose="02040503050406030204" pitchFamily="18" charset="0"/>
                          </a:rPr>
                        </m:ctrlPr>
                      </m:sSubPr>
                      <m:e>
                        <m:r>
                          <a:rPr lang="en-US" altLang="zh-CN" i="1" dirty="0" err="1" smtClean="0">
                            <a:solidFill>
                              <a:srgbClr val="000000"/>
                            </a:solidFill>
                            <a:latin typeface="Cambria Math" panose="02040503050406030204" pitchFamily="18" charset="0"/>
                          </a:rPr>
                          <m:t>𝑍</m:t>
                        </m:r>
                      </m:e>
                      <m:sub>
                        <m:r>
                          <a:rPr lang="en-US" altLang="zh-CN" i="1" dirty="0" err="1" smtClean="0">
                            <a:solidFill>
                              <a:srgbClr val="000000"/>
                            </a:solidFill>
                            <a:latin typeface="Cambria Math" panose="02040503050406030204" pitchFamily="18" charset="0"/>
                          </a:rPr>
                          <m:t>𝑝</m:t>
                        </m:r>
                      </m:sub>
                    </m:sSub>
                  </m:oMath>
                </a14:m>
                <a:r>
                  <a:rPr lang="en-US" altLang="zh-CN" dirty="0">
                    <a:solidFill>
                      <a:srgbClr val="000000"/>
                    </a:solidFill>
                    <a:latin typeface="微软雅黑 Light" panose="020F0502020204030204"/>
                  </a:rPr>
                  <a:t>. </a:t>
                </a:r>
                <a:r>
                  <a:rPr lang="zh-CN" altLang="en-US" dirty="0">
                    <a:solidFill>
                      <a:srgbClr val="000000"/>
                    </a:solidFill>
                    <a:latin typeface="微软雅黑 Light" panose="020F0502020204030204"/>
                  </a:rPr>
                  <a:t>也称为</a:t>
                </a:r>
                <a:r>
                  <a:rPr lang="zh-CN" altLang="en-US" dirty="0">
                    <a:solidFill>
                      <a:srgbClr val="FF0000"/>
                    </a:solidFill>
                    <a:latin typeface="微软雅黑 Light" panose="020F0502020204030204"/>
                  </a:rPr>
                  <a:t>多项式环</a:t>
                </a:r>
                <a:r>
                  <a:rPr lang="en-US" altLang="zh-CN" dirty="0">
                    <a:solidFill>
                      <a:srgbClr val="FF0000"/>
                    </a:solidFill>
                    <a:latin typeface="微软雅黑 Light" panose="020F0502020204030204"/>
                  </a:rPr>
                  <a:t>.</a:t>
                </a: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𝑑𝑒</m:t>
                    </m:r>
                    <m:r>
                      <a:rPr lang="en-US" altLang="zh-CN" i="1" dirty="0" smtClean="0">
                        <a:solidFill>
                          <a:srgbClr val="000000"/>
                        </a:solidFill>
                        <a:latin typeface="Cambria Math" panose="02040503050406030204" pitchFamily="18" charset="0"/>
                      </a:rPr>
                      <m:t>𝑔</m:t>
                    </m:r>
                    <m:r>
                      <a:rPr lang="en-US" altLang="zh-CN" i="1"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𝑓</m:t>
                    </m:r>
                    <m:r>
                      <a:rPr lang="en-US" altLang="zh-CN" i="1" dirty="0" smtClean="0">
                        <a:solidFill>
                          <a:srgbClr val="000000"/>
                        </a:solidFill>
                        <a:latin typeface="Cambria Math" panose="02040503050406030204" pitchFamily="18" charset="0"/>
                      </a:rPr>
                      <m:t>): </m:t>
                    </m:r>
                  </m:oMath>
                </a14:m>
                <a:r>
                  <a:rPr lang="zh-CN" altLang="en-US" dirty="0">
                    <a:solidFill>
                      <a:srgbClr val="000000"/>
                    </a:solidFill>
                    <a:latin typeface="微软雅黑 Light" panose="020F0502020204030204"/>
                  </a:rPr>
                  <a:t>多项式的次数。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lang="en-US" altLang="zh-CN" i="1" dirty="0" smtClean="0">
                        <a:solidFill>
                          <a:srgbClr val="000000"/>
                        </a:solidFill>
                        <a:latin typeface="Cambria Math" panose="02040503050406030204" pitchFamily="18" charset="0"/>
                      </a:rPr>
                      <m:t>𝑓</m:t>
                    </m:r>
                    <m:r>
                      <a:rPr lang="en-US" altLang="zh-CN" i="1" dirty="0" smtClean="0">
                        <a:solidFill>
                          <a:srgbClr val="000000"/>
                        </a:solidFill>
                        <a:latin typeface="Cambria Math" panose="02040503050406030204" pitchFamily="18" charset="0"/>
                      </a:rPr>
                      <m:t>[</m:t>
                    </m:r>
                    <m:r>
                      <a:rPr lang="en-US" altLang="zh-CN" i="1" dirty="0" err="1" smtClean="0">
                        <a:solidFill>
                          <a:srgbClr val="000000"/>
                        </a:solidFill>
                        <a:latin typeface="Cambria Math" panose="02040503050406030204" pitchFamily="18" charset="0"/>
                      </a:rPr>
                      <m:t>𝑖</m:t>
                    </m:r>
                    <m:r>
                      <a:rPr lang="en-US" altLang="zh-CN" i="1" dirty="0" smtClean="0">
                        <a:solidFill>
                          <a:srgbClr val="000000"/>
                        </a:solidFill>
                        <a:latin typeface="Cambria Math" panose="02040503050406030204" pitchFamily="18" charset="0"/>
                      </a:rPr>
                      <m:t>]: </m:t>
                    </m:r>
                  </m:oMath>
                </a14:m>
                <a:r>
                  <a:rPr lang="zh-CN" altLang="en-US" dirty="0">
                    <a:solidFill>
                      <a:srgbClr val="000000"/>
                    </a:solidFill>
                    <a:latin typeface="微软雅黑 Light" panose="020F0502020204030204"/>
                  </a:rPr>
                  <a:t>多项式</a:t>
                </a:r>
                <a14:m>
                  <m:oMath xmlns:m="http://schemas.openxmlformats.org/officeDocument/2006/math">
                    <m:r>
                      <a:rPr lang="en-US" altLang="zh-CN" i="1" dirty="0" smtClean="0">
                        <a:solidFill>
                          <a:srgbClr val="000000"/>
                        </a:solidFill>
                        <a:latin typeface="Cambria Math" panose="02040503050406030204" pitchFamily="18" charset="0"/>
                      </a:rPr>
                      <m:t>𝑓</m:t>
                    </m:r>
                  </m:oMath>
                </a14:m>
                <a:r>
                  <a:rPr lang="zh-CN" altLang="en-US" dirty="0">
                    <a:solidFill>
                      <a:srgbClr val="000000"/>
                    </a:solidFill>
                    <a:latin typeface="微软雅黑 Light" panose="020F0502020204030204"/>
                  </a:rPr>
                  <a:t>的</a:t>
                </a:r>
                <a14:m>
                  <m:oMath xmlns:m="http://schemas.openxmlformats.org/officeDocument/2006/math">
                    <m:r>
                      <a:rPr lang="en-US" altLang="zh-CN" i="1" dirty="0" smtClean="0">
                        <a:solidFill>
                          <a:srgbClr val="000000"/>
                        </a:solidFill>
                        <a:latin typeface="Cambria Math" panose="02040503050406030204" pitchFamily="18" charset="0"/>
                      </a:rPr>
                      <m:t>𝑖</m:t>
                    </m:r>
                  </m:oMath>
                </a14:m>
                <a:r>
                  <a:rPr lang="zh-CN" altLang="en-US" dirty="0">
                    <a:solidFill>
                      <a:srgbClr val="000000"/>
                    </a:solidFill>
                    <a:latin typeface="微软雅黑 Light" panose="020F0502020204030204"/>
                  </a:rPr>
                  <a:t>次项前系数。</a:t>
                </a:r>
                <a:endParaRPr lang="en-US" altLang="zh-CN" dirty="0">
                  <a:solidFill>
                    <a:srgbClr val="000000"/>
                  </a:solidFill>
                  <a:latin typeface="微软雅黑 Light" panose="020F0502020204030204"/>
                </a:endParaRPr>
              </a:p>
              <a:p>
                <a:pPr marR="0" lvl="0" algn="l" defTabSz="914400" rtl="0" eaLnBrk="1" fontAlgn="auto" latinLnBrk="0" hangingPunct="1">
                  <a:lnSpc>
                    <a:spcPct val="150000"/>
                  </a:lnSpc>
                  <a:spcBef>
                    <a:spcPts val="0"/>
                  </a:spcBef>
                  <a:spcAft>
                    <a:spcPts val="0"/>
                  </a:spcAft>
                  <a:buClrTx/>
                  <a:buSzTx/>
                  <a:tabLst/>
                  <a:defRPr/>
                </a:pPr>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p>
              <a:p>
                <a:pPr marR="0" lvl="0" algn="l" defTabSz="914400" rtl="0" eaLnBrk="1" fontAlgn="auto" latinLnBrk="0" hangingPunct="1">
                  <a:lnSpc>
                    <a:spcPct val="150000"/>
                  </a:lnSpc>
                  <a:spcBef>
                    <a:spcPts val="0"/>
                  </a:spcBef>
                  <a:spcAft>
                    <a:spcPts val="0"/>
                  </a:spcAft>
                  <a:buClrTx/>
                  <a:buSzTx/>
                  <a:tabLst/>
                  <a:defRPr/>
                </a:pPr>
                <a:r>
                  <a:rPr lang="zh-CN" altLang="en-US" dirty="0">
                    <a:solidFill>
                      <a:srgbClr val="000000"/>
                    </a:solidFill>
                    <a:latin typeface="微软雅黑 Light" panose="020F0502020204030204"/>
                  </a:rPr>
                  <a:t>所以，对于任意的</a:t>
                </a:r>
                <a14:m>
                  <m:oMath xmlns:m="http://schemas.openxmlformats.org/officeDocument/2006/math">
                    <m:r>
                      <a:rPr lang="en-US" altLang="zh-CN" b="0" i="1" smtClean="0">
                        <a:solidFill>
                          <a:srgbClr val="000000"/>
                        </a:solidFill>
                        <a:latin typeface="Cambria Math" panose="02040503050406030204" pitchFamily="18" charset="0"/>
                      </a:rPr>
                      <m:t>𝑓</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都可以写成</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d>
                          </m:e>
                        </m:func>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m:t>
                            </m:r>
                          </m:e>
                        </m:d>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sup>
                          </m:sSup>
                        </m:e>
                      </m:nary>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851182"/>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558645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95330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假设</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拥有的集合为</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𝑏</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𝑐</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𝑑</m:t>
                        </m:r>
                      </m:e>
                    </m:d>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拥有的集合为</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𝑏</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𝑐</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𝑑</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𝑒</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sSub>
                      <m:sSub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m:t>
                        </m:r>
                      </m:e>
                    </m:d>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即集合中元素为多项式的根。元素个数为多项式次数。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r>
                      <m:rPr>
                        <m:sty m:val="p"/>
                      </m:rP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g</m:t>
                    </m:r>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cd</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953309"/>
              </a:xfrm>
              <a:prstGeom prst="rect">
                <a:avLst/>
              </a:prstGeom>
              <a:blipFill>
                <a:blip r:embed="rId3"/>
                <a:stretch>
                  <a:fillRect l="-500" r="-375" b="-2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94644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829784"/>
              </a:xfrm>
              <a:prstGeom prst="rect">
                <a:avLst/>
              </a:prstGeom>
              <a:noFill/>
            </p:spPr>
            <p:txBody>
              <a:bodyPr wrap="square" rtlCol="0">
                <a:spAutoFit/>
              </a:bodyPr>
              <a:lstStyle/>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直接从密文中求取多项式的最大公约数较为困难，我们用以下方法</a:t>
                </a:r>
                <a:r>
                  <a:rPr lang="zh-CN" altLang="en-US" dirty="0">
                    <a:solidFill>
                      <a:srgbClr val="000000"/>
                    </a:solidFill>
                  </a:rPr>
                  <a:t>来求多项式的最大公约数。</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r>
                  <a:rPr lang="zh-CN" altLang="en-US" dirty="0">
                    <a:solidFill>
                      <a:srgbClr val="000000"/>
                    </a:solidFill>
                  </a:rPr>
                  <a:t>随机选取两个多项式</a:t>
                </a:r>
                <a14:m>
                  <m:oMath xmlns:m="http://schemas.openxmlformats.org/officeDocument/2006/math">
                    <m:r>
                      <a:rPr lang="en-US" altLang="zh-CN" b="0" i="1" smtClean="0">
                        <a:solidFill>
                          <a:srgbClr val="000000"/>
                        </a:solidFill>
                        <a:latin typeface="Cambria Math" panose="02040503050406030204" pitchFamily="18" charset="0"/>
                      </a:rPr>
                      <m:t>𝑟</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𝑠</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r>
                  <a:rPr lang="zh-CN" altLang="en-US" dirty="0">
                    <a:solidFill>
                      <a:srgbClr val="000000"/>
                    </a:solidFill>
                  </a:rPr>
                  <a:t>计算</a:t>
                </a:r>
                <a14:m>
                  <m:oMath xmlns:m="http://schemas.openxmlformats.org/officeDocument/2006/math">
                    <m:r>
                      <a:rPr lang="en-US" altLang="zh-CN" b="0" i="1" dirty="0" smtClean="0">
                        <a:solidFill>
                          <a:srgbClr val="000000"/>
                        </a:solidFill>
                        <a:latin typeface="Cambria Math" panose="02040503050406030204" pitchFamily="18" charset="0"/>
                      </a:rPr>
                      <m:t>𝑟</m:t>
                    </m:r>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𝐴</m:t>
                        </m:r>
                      </m:sub>
                    </m:sSub>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𝑥</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𝑠</m:t>
                    </m:r>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𝐵</m:t>
                        </m:r>
                      </m:sub>
                    </m:sSub>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𝑥</m:t>
                        </m:r>
                      </m:e>
                    </m:d>
                  </m:oMath>
                </a14:m>
                <a:r>
                  <a:rPr lang="zh-CN" altLang="en-US" dirty="0">
                    <a:solidFill>
                      <a:srgbClr val="000000"/>
                    </a:solidFill>
                  </a:rPr>
                  <a:t>作为交集对应的多项式。</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r>
                  <a:rPr lang="zh-CN" altLang="en-US" dirty="0">
                    <a:solidFill>
                      <a:srgbClr val="000000"/>
                    </a:solidFill>
                  </a:rPr>
                  <a:t>定理：若</a:t>
                </a:r>
                <a14:m>
                  <m:oMath xmlns:m="http://schemas.openxmlformats.org/officeDocument/2006/math">
                    <m:r>
                      <a:rPr lang="en-US" altLang="zh-CN" b="0" i="1" smtClean="0">
                        <a:solidFill>
                          <a:srgbClr val="000000"/>
                        </a:solidFill>
                        <a:latin typeface="Cambria Math" panose="02040503050406030204" pitchFamily="18" charset="0"/>
                      </a:rPr>
                      <m:t>𝑟</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𝑠</m:t>
                    </m:r>
                  </m:oMath>
                </a14:m>
                <a:r>
                  <a:rPr lang="zh-CN" altLang="en-US" dirty="0">
                    <a:solidFill>
                      <a:srgbClr val="000000"/>
                    </a:solidFill>
                  </a:rPr>
                  <a:t>从</a:t>
                </a:r>
                <a14:m>
                  <m:oMath xmlns:m="http://schemas.openxmlformats.org/officeDocument/2006/math">
                    <m:r>
                      <a:rPr lang="en-US" altLang="zh-CN" b="0" i="1" dirty="0" smtClean="0">
                        <a:solidFill>
                          <a:srgbClr val="000000"/>
                        </a:solidFill>
                        <a:latin typeface="Cambria Math" panose="02040503050406030204" pitchFamily="18" charset="0"/>
                      </a:rPr>
                      <m:t>𝑅</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zh-CN" altLang="en-US" dirty="0">
                    <a:solidFill>
                      <a:srgbClr val="000000"/>
                    </a:solidFill>
                  </a:rPr>
                  <a:t>中随机取出，则</a:t>
                </a:r>
                <a14:m>
                  <m:oMath xmlns:m="http://schemas.openxmlformats.org/officeDocument/2006/math">
                    <m:r>
                      <a:rPr lang="en-US" altLang="zh-CN" i="1" dirty="0">
                        <a:solidFill>
                          <a:srgbClr val="000000"/>
                        </a:solidFill>
                        <a:latin typeface="Cambria Math" panose="02040503050406030204" pitchFamily="18" charset="0"/>
                      </a:rPr>
                      <m:t>𝑟</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𝐴</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𝑠</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𝐵</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r>
                      <a:rPr lang="en-US" altLang="zh-CN" b="0" i="1" dirty="0" smtClean="0">
                        <a:solidFill>
                          <a:srgbClr val="000000"/>
                        </a:solidFill>
                        <a:latin typeface="Cambria Math" panose="02040503050406030204" pitchFamily="18" charset="0"/>
                      </a:rPr>
                      <m:t>=</m:t>
                    </m:r>
                    <m:func>
                      <m:funcPr>
                        <m:ctrlPr>
                          <a:rPr lang="en-US" altLang="zh-CN" b="0" i="1" dirty="0" smtClean="0">
                            <a:solidFill>
                              <a:srgbClr val="000000"/>
                            </a:solidFill>
                            <a:latin typeface="Cambria Math" panose="02040503050406030204" pitchFamily="18" charset="0"/>
                          </a:rPr>
                        </m:ctrlPr>
                      </m:funcPr>
                      <m:fName>
                        <m:r>
                          <m:rPr>
                            <m:sty m:val="p"/>
                          </m:rPr>
                          <a:rPr lang="en-US" altLang="zh-CN" b="0" i="0" dirty="0" smtClean="0">
                            <a:solidFill>
                              <a:srgbClr val="000000"/>
                            </a:solidFill>
                            <a:latin typeface="Cambria Math" panose="02040503050406030204" pitchFamily="18" charset="0"/>
                          </a:rPr>
                          <m:t>gcd</m:t>
                        </m:r>
                      </m:fName>
                      <m:e>
                        <m:d>
                          <m:dPr>
                            <m:ctrlPr>
                              <a:rPr lang="en-US" altLang="zh-CN" b="0" i="1" dirty="0" smtClean="0">
                                <a:solidFill>
                                  <a:srgbClr val="000000"/>
                                </a:solidFill>
                                <a:latin typeface="Cambria Math" panose="02040503050406030204" pitchFamily="18" charset="0"/>
                              </a:rPr>
                            </m:ctrlPr>
                          </m:dPr>
                          <m:e>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𝐴</m:t>
                                </m:r>
                              </m:sub>
                            </m:sSub>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𝐵</m:t>
                                </m:r>
                              </m:sub>
                            </m:sSub>
                          </m:e>
                        </m:d>
                      </m:e>
                    </m:func>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𝑢</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 </a:t>
                </a:r>
                <a:r>
                  <a:rPr lang="zh-CN" altLang="en-US" dirty="0">
                    <a:solidFill>
                      <a:srgbClr val="000000"/>
                    </a:solidFill>
                  </a:rPr>
                  <a:t>且</a:t>
                </a:r>
                <a14:m>
                  <m:oMath xmlns:m="http://schemas.openxmlformats.org/officeDocument/2006/math">
                    <m:r>
                      <a:rPr lang="en-US" altLang="zh-CN" b="0" i="1" dirty="0" smtClean="0">
                        <a:solidFill>
                          <a:srgbClr val="000000"/>
                        </a:solidFill>
                        <a:latin typeface="Cambria Math" panose="02040503050406030204" pitchFamily="18" charset="0"/>
                      </a:rPr>
                      <m:t>𝑢</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zh-CN" altLang="en-US" dirty="0">
                    <a:solidFill>
                      <a:srgbClr val="000000"/>
                    </a:solidFill>
                  </a:rPr>
                  <a:t>也均匀分布在</a:t>
                </a:r>
                <a14:m>
                  <m:oMath xmlns:m="http://schemas.openxmlformats.org/officeDocument/2006/math">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lang="zh-CN" altLang="en-US" dirty="0">
                    <a:solidFill>
                      <a:srgbClr val="000000"/>
                    </a:solidFill>
                  </a:rPr>
                  <a:t>上。</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r>
                  <a:rPr lang="zh-CN" altLang="en-US" dirty="0">
                    <a:solidFill>
                      <a:srgbClr val="000000"/>
                    </a:solidFill>
                  </a:rPr>
                  <a:t>推论：若元素</a:t>
                </a:r>
                <a14:m>
                  <m:oMath xmlns:m="http://schemas.openxmlformats.org/officeDocument/2006/math">
                    <m:r>
                      <a:rPr lang="en-US" altLang="zh-CN" b="0" i="1" smtClean="0">
                        <a:solidFill>
                          <a:srgbClr val="000000"/>
                        </a:solidFill>
                        <a:latin typeface="Cambria Math" panose="02040503050406030204" pitchFamily="18" charset="0"/>
                      </a:rPr>
                      <m:t>𝑥</m:t>
                    </m:r>
                  </m:oMath>
                </a14:m>
                <a:r>
                  <a:rPr lang="zh-CN" altLang="en-US" dirty="0">
                    <a:solidFill>
                      <a:srgbClr val="000000"/>
                    </a:solidFill>
                  </a:rPr>
                  <a:t>不在交集</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𝐴</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𝐵</m:t>
                        </m:r>
                      </m:sub>
                    </m:sSub>
                  </m:oMath>
                </a14:m>
                <a:r>
                  <a:rPr lang="zh-CN" altLang="en-US" dirty="0">
                    <a:solidFill>
                      <a:srgbClr val="000000"/>
                    </a:solidFill>
                  </a:rPr>
                  <a:t>中，但也是多项式</a:t>
                </a:r>
                <a14:m>
                  <m:oMath xmlns:m="http://schemas.openxmlformats.org/officeDocument/2006/math">
                    <m:r>
                      <a:rPr lang="en-US" altLang="zh-CN" i="1" dirty="0">
                        <a:solidFill>
                          <a:srgbClr val="000000"/>
                        </a:solidFill>
                        <a:latin typeface="Cambria Math" panose="02040503050406030204" pitchFamily="18" charset="0"/>
                      </a:rPr>
                      <m:t>𝑟</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𝐴</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𝑠</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𝐵</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oMath>
                </a14:m>
                <a:r>
                  <a:rPr lang="zh-CN" altLang="en-US" dirty="0">
                    <a:solidFill>
                      <a:srgbClr val="000000"/>
                    </a:solidFill>
                  </a:rPr>
                  <a:t>的根，则</a:t>
                </a:r>
                <a14:m>
                  <m:oMath xmlns:m="http://schemas.openxmlformats.org/officeDocument/2006/math">
                    <m:r>
                      <a:rPr lang="en-US" altLang="zh-CN" b="0" i="1" smtClean="0">
                        <a:solidFill>
                          <a:srgbClr val="000000"/>
                        </a:solidFill>
                        <a:latin typeface="Cambria Math" panose="02040503050406030204" pitchFamily="18" charset="0"/>
                      </a:rPr>
                      <m:t>𝑢</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e>
                    </m:d>
                    <m:r>
                      <a:rPr lang="en-US" altLang="zh-CN" b="0" i="1" smtClean="0">
                        <a:solidFill>
                          <a:srgbClr val="000000"/>
                        </a:solidFill>
                        <a:latin typeface="Cambria Math" panose="02040503050406030204" pitchFamily="18" charset="0"/>
                      </a:rPr>
                      <m:t>=0</m:t>
                    </m:r>
                  </m:oMath>
                </a14:m>
                <a:r>
                  <a:rPr lang="en-US" altLang="zh-CN" dirty="0">
                    <a:solidFill>
                      <a:srgbClr val="000000"/>
                    </a:solidFill>
                  </a:rPr>
                  <a:t>, </a:t>
                </a:r>
                <a:r>
                  <a:rPr lang="zh-CN" altLang="en-US" dirty="0">
                    <a:solidFill>
                      <a:srgbClr val="000000"/>
                    </a:solidFill>
                  </a:rPr>
                  <a:t>该概率小于</a:t>
                </a:r>
                <a14:m>
                  <m:oMath xmlns:m="http://schemas.openxmlformats.org/officeDocument/2006/math">
                    <m:f>
                      <m:fPr>
                        <m:ctrlPr>
                          <a:rPr lang="en-US" altLang="zh-CN" i="1" dirty="0" smtClean="0">
                            <a:solidFill>
                              <a:srgbClr val="000000"/>
                            </a:solidFill>
                            <a:latin typeface="Cambria Math" panose="02040503050406030204" pitchFamily="18" charset="0"/>
                          </a:rPr>
                        </m:ctrlPr>
                      </m:fPr>
                      <m:num>
                        <m:r>
                          <a:rPr lang="en-US" altLang="zh-CN" i="1" dirty="0" smtClean="0">
                            <a:solidFill>
                              <a:srgbClr val="000000"/>
                            </a:solidFill>
                            <a:latin typeface="Cambria Math" panose="02040503050406030204" pitchFamily="18" charset="0"/>
                          </a:rPr>
                          <m:t>1</m:t>
                        </m:r>
                      </m:num>
                      <m:den>
                        <m:d>
                          <m:dPr>
                            <m:begChr m:val="|"/>
                            <m:endChr m:val="|"/>
                            <m:ctrlPr>
                              <a:rPr lang="en-US" altLang="zh-CN" i="1" dirty="0" smtClean="0">
                                <a:solidFill>
                                  <a:srgbClr val="000000"/>
                                </a:solidFill>
                                <a:latin typeface="Cambria Math" panose="02040503050406030204" pitchFamily="18" charset="0"/>
                              </a:rPr>
                            </m:ctrlPr>
                          </m:dPr>
                          <m:e>
                            <m:r>
                              <a:rPr lang="en-US" altLang="zh-CN" i="1" dirty="0" smtClean="0">
                                <a:solidFill>
                                  <a:srgbClr val="000000"/>
                                </a:solidFill>
                                <a:latin typeface="Cambria Math" panose="02040503050406030204" pitchFamily="18" charset="0"/>
                              </a:rPr>
                              <m:t>𝑅</m:t>
                            </m:r>
                          </m:e>
                        </m:d>
                      </m:den>
                    </m:f>
                    <m:r>
                      <a:rPr lang="en-US" altLang="zh-CN" i="1" dirty="0" smtClean="0">
                        <a:solidFill>
                          <a:srgbClr val="000000"/>
                        </a:solidFill>
                        <a:latin typeface="Cambria Math" panose="02040503050406030204" pitchFamily="18" charset="0"/>
                      </a:rPr>
                      <m:t>.</m:t>
                    </m:r>
                  </m:oMath>
                </a14:m>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endParaRPr lang="en-US" altLang="zh-CN" dirty="0">
                  <a:solidFill>
                    <a:srgbClr val="000000"/>
                  </a:solidFill>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4829784"/>
              </a:xfrm>
              <a:prstGeom prst="rect">
                <a:avLst/>
              </a:prstGeom>
              <a:blipFill>
                <a:blip r:embed="rId3"/>
                <a:stretch>
                  <a:fillRect l="-500" r="-3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330780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a:t>
              </a:r>
              <a:r>
                <a:rPr lang="zh-CN" altLang="en-US" sz="2400" spc="600" dirty="0">
                  <a:solidFill>
                    <a:srgbClr val="FFFFFF"/>
                  </a:solidFill>
                  <a:latin typeface="微软雅黑 Light" panose="020F0502020204030204"/>
                  <a:cs typeface="+mn-ea"/>
                  <a:sym typeface="+mn-lt"/>
                </a:rPr>
                <a:t>的加密</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16003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显然，我们不能直接将集合对应的多项式发送给对方，我们需要对多项式进行加密。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我们可以用数组来保存一个多项式，只需保存多项式</a:t>
                </a:r>
                <a:r>
                  <a:rPr lang="zh-CN" altLang="en-US" i="0" noProof="0" dirty="0">
                    <a:solidFill>
                      <a:srgbClr val="000000"/>
                    </a:solidFill>
                    <a:latin typeface="+mj-lt"/>
                  </a:rPr>
                  <a:t>的系数</a:t>
                </a:r>
                <a:r>
                  <a:rPr lang="zh-CN" altLang="en-US" dirty="0">
                    <a:solidFill>
                      <a:srgbClr val="000000"/>
                    </a:solidFill>
                    <a:latin typeface="+mj-lt"/>
                  </a:rPr>
                  <a:t>，</a:t>
                </a:r>
                <a14:m>
                  <m:oMath xmlns:m="http://schemas.openxmlformats.org/officeDocument/2006/math">
                    <m:d>
                      <m:dPr>
                        <m:ctrl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d>
                              </m:e>
                            </m:func>
                          </m:e>
                        </m:d>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u="none" strike="noStrike" kern="1200" cap="none" spc="0" normalizeH="0" baseline="0" noProof="0" dirty="0">
                  <a:ln>
                    <a:noFill/>
                  </a:ln>
                  <a:solidFill>
                    <a:srgbClr val="000000"/>
                  </a:solidFill>
                  <a:effectLst/>
                  <a:uLnTx/>
                  <a:uFillTx/>
                  <a:latin typeface="+mj-lt"/>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加密多项式只需把这些系数加密</a:t>
                </a:r>
                <a14:m>
                  <m:oMath xmlns:m="http://schemas.openxmlformats.org/officeDocument/2006/math">
                    <m: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d>
                                  </m:e>
                                </m:func>
                              </m:e>
                            </m:d>
                          </m:e>
                        </m:d>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（注意在使用</a:t>
                </a:r>
                <a14:m>
                  <m:oMath xmlns:m="http://schemas.openxmlformats.org/officeDocument/2006/math">
                    <m:r>
                      <a:rPr lang="en-US" altLang="zh-CN" i="1" dirty="0" smtClean="0">
                        <a:solidFill>
                          <a:srgbClr val="000000"/>
                        </a:solidFill>
                        <a:latin typeface="Cambria Math" panose="02040503050406030204" pitchFamily="18" charset="0"/>
                      </a:rPr>
                      <m:t>𝑒𝑙𝑔𝑎𝑚𝑎𝑙</m:t>
                    </m:r>
                  </m:oMath>
                </a14:m>
                <a:r>
                  <a:rPr lang="zh-CN" altLang="en-US" dirty="0">
                    <a:solidFill>
                      <a:srgbClr val="000000"/>
                    </a:solidFill>
                    <a:latin typeface="微软雅黑 Light" panose="020F0502020204030204"/>
                  </a:rPr>
                  <a:t>相关的加密算法下，密文包括两部分</a:t>
                </a:r>
                <a14:m>
                  <m:oMath xmlns:m="http://schemas.openxmlformats.org/officeDocument/2006/math">
                    <m:r>
                      <a:rPr lang="en-US" altLang="zh-CN" i="1" dirty="0" smtClean="0">
                        <a:solidFill>
                          <a:srgbClr val="000000"/>
                        </a:solidFill>
                        <a:latin typeface="Cambria Math" panose="02040503050406030204" pitchFamily="18" charset="0"/>
                      </a:rPr>
                      <m:t>&lt;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1</m:t>
                        </m:r>
                      </m:sub>
                    </m:sSub>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&gt;</m:t>
                    </m:r>
                  </m:oMath>
                </a14:m>
                <a:r>
                  <a:rPr lang="zh-CN" altLang="en-US" dirty="0">
                    <a:solidFill>
                      <a:srgbClr val="000000"/>
                    </a:solidFill>
                    <a:latin typeface="微软雅黑 Light" panose="020F0502020204030204"/>
                  </a:rPr>
                  <a:t>，都需要保存下来，下文为了简单起见，除非特别说明，都只考虑一部分即</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oMath>
                </a14:m>
                <a:r>
                  <a:rPr lang="zh-CN" altLang="en-US" dirty="0">
                    <a:solidFill>
                      <a:srgbClr val="000000"/>
                    </a:solidFill>
                    <a:latin typeface="微软雅黑 Light" panose="020F0502020204030204"/>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160032"/>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80724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多项式的运算</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00588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普通的多项式运算：</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多项式加法，只需把对应项的系数相加即可。</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例如</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次项前系数</a:t>
                </a:r>
                <a14:m>
                  <m:oMath xmlns:m="http://schemas.openxmlformats.org/officeDocument/2006/math">
                    <m:r>
                      <a:rPr lang="en-US" altLang="zh-CN" i="1" dirty="0" smtClean="0">
                        <a:solidFill>
                          <a:srgbClr val="000000"/>
                        </a:solidFill>
                        <a:latin typeface="Cambria Math" panose="02040503050406030204" pitchFamily="18" charset="0"/>
                      </a:rPr>
                      <m:t>h</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多项式乘法，例如</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lang="zh-CN" altLang="en-US" dirty="0">
                    <a:solidFill>
                      <a:srgbClr val="000000"/>
                    </a:solidFill>
                  </a:rPr>
                  <a:t>则</a:t>
                </a:r>
                <a14:m>
                  <m:oMath xmlns:m="http://schemas.openxmlformats.org/officeDocument/2006/math">
                    <m:r>
                      <a:rPr lang="en-US" altLang="zh-CN" i="1">
                        <a:solidFill>
                          <a:srgbClr val="000000"/>
                        </a:solidFill>
                        <a:latin typeface="Cambria Math" panose="02040503050406030204" pitchFamily="18" charset="0"/>
                      </a:rPr>
                      <m:t>h</m:t>
                    </m:r>
                  </m:oMath>
                </a14:m>
                <a:r>
                  <a:rPr lang="zh-CN" altLang="en-US" dirty="0">
                    <a:solidFill>
                      <a:srgbClr val="000000"/>
                    </a:solidFill>
                  </a:rPr>
                  <a:t>的</a:t>
                </a:r>
                <a14:m>
                  <m:oMath xmlns:m="http://schemas.openxmlformats.org/officeDocument/2006/math">
                    <m:r>
                      <a:rPr lang="en-US" altLang="zh-CN" i="1" dirty="0">
                        <a:solidFill>
                          <a:srgbClr val="000000"/>
                        </a:solidFill>
                        <a:latin typeface="Cambria Math" panose="02040503050406030204" pitchFamily="18" charset="0"/>
                      </a:rPr>
                      <m:t>𝑖</m:t>
                    </m:r>
                  </m:oMath>
                </a14:m>
                <a:r>
                  <a:rPr lang="zh-CN" altLang="en-US" dirty="0">
                    <a:solidFill>
                      <a:srgbClr val="000000"/>
                    </a:solidFill>
                  </a:rPr>
                  <a:t>次项前系数</a:t>
                </a:r>
                <a14:m>
                  <m:oMath xmlns:m="http://schemas.openxmlformats.org/officeDocument/2006/math">
                    <m:r>
                      <a:rPr lang="en-US" altLang="zh-CN" i="1" dirty="0">
                        <a:solidFill>
                          <a:srgbClr val="000000"/>
                        </a:solidFill>
                        <a:latin typeface="Cambria Math" panose="02040503050406030204" pitchFamily="18" charset="0"/>
                      </a:rPr>
                      <m:t>h</m:t>
                    </m:r>
                    <m:d>
                      <m:dPr>
                        <m:begChr m:val="["/>
                        <m:endChr m:val="]"/>
                        <m:ctrlPr>
                          <a:rPr lang="en-US" altLang="zh-CN" i="1" dirty="0" err="1">
                            <a:solidFill>
                              <a:srgbClr val="000000"/>
                            </a:solidFill>
                            <a:latin typeface="Cambria Math" panose="02040503050406030204" pitchFamily="18" charset="0"/>
                          </a:rPr>
                        </m:ctrlPr>
                      </m:dPr>
                      <m:e>
                        <m:r>
                          <a:rPr lang="en-US" altLang="zh-CN" i="1" dirty="0" err="1">
                            <a:solidFill>
                              <a:srgbClr val="000000"/>
                            </a:solidFill>
                            <a:latin typeface="Cambria Math" panose="02040503050406030204" pitchFamily="18" charset="0"/>
                          </a:rPr>
                          <m:t>𝑖</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𝑓</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0</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𝑔</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𝑖</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𝑓</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1</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𝑔</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𝑖</m:t>
                        </m:r>
                        <m:r>
                          <a:rPr lang="en-US" altLang="zh-CN" b="0" i="1" dirty="0" smtClean="0">
                            <a:solidFill>
                              <a:srgbClr val="000000"/>
                            </a:solidFill>
                            <a:latin typeface="Cambria Math" panose="02040503050406030204" pitchFamily="18" charset="0"/>
                          </a:rPr>
                          <m:t>−1</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𝑓</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𝑖</m:t>
                        </m:r>
                        <m:r>
                          <a:rPr lang="en-US" altLang="zh-CN" b="0" i="1" dirty="0" smtClean="0">
                            <a:solidFill>
                              <a:srgbClr val="000000"/>
                            </a:solidFill>
                            <a:latin typeface="Cambria Math" panose="02040503050406030204" pitchFamily="18" charset="0"/>
                          </a:rPr>
                          <m:t>−1</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𝑔</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1</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𝑓</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𝑖</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𝑔</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0</m:t>
                        </m:r>
                      </m:e>
                    </m:d>
                    <m:r>
                      <a:rPr lang="en-US" altLang="zh-CN" b="0" i="1" dirty="0" smtClean="0">
                        <a:solidFill>
                          <a:srgbClr val="000000"/>
                        </a:solidFill>
                        <a:latin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rPr>
                        </m:ctrlPr>
                      </m:naryPr>
                      <m:sub>
                        <m:r>
                          <m:rPr>
                            <m:brk m:alnAt="23"/>
                          </m:rPr>
                          <a:rPr lang="en-US" altLang="zh-CN" b="0" i="1" dirty="0" smtClean="0">
                            <a:solidFill>
                              <a:srgbClr val="000000"/>
                            </a:solidFill>
                            <a:latin typeface="Cambria Math" panose="02040503050406030204" pitchFamily="18" charset="0"/>
                          </a:rPr>
                          <m:t>𝑘</m:t>
                        </m:r>
                        <m:r>
                          <a:rPr lang="en-US" altLang="zh-CN" b="0" i="1" dirty="0" smtClean="0">
                            <a:solidFill>
                              <a:srgbClr val="000000"/>
                            </a:solidFill>
                            <a:latin typeface="Cambria Math" panose="02040503050406030204" pitchFamily="18" charset="0"/>
                          </a:rPr>
                          <m:t>=0</m:t>
                        </m:r>
                      </m:sub>
                      <m:sup>
                        <m:r>
                          <a:rPr lang="en-US" altLang="zh-CN" b="0" i="1" dirty="0" smtClean="0">
                            <a:solidFill>
                              <a:srgbClr val="000000"/>
                            </a:solidFill>
                            <a:latin typeface="Cambria Math" panose="02040503050406030204" pitchFamily="18" charset="0"/>
                          </a:rPr>
                          <m:t>𝑖</m:t>
                        </m:r>
                      </m:sup>
                      <m:e>
                        <m:r>
                          <a:rPr lang="en-US" altLang="zh-CN" b="0" i="1" dirty="0" smtClean="0">
                            <a:solidFill>
                              <a:srgbClr val="000000"/>
                            </a:solidFill>
                            <a:latin typeface="Cambria Math" panose="02040503050406030204" pitchFamily="18" charset="0"/>
                          </a:rPr>
                          <m:t>𝑓</m:t>
                        </m:r>
                        <m:d>
                          <m:dPr>
                            <m:begChr m:val="["/>
                            <m:endChr m:val="]"/>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𝑘</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𝑔</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𝑖</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𝑘</m:t>
                        </m:r>
                        <m:r>
                          <a:rPr lang="en-US" altLang="zh-CN" b="0" i="1" dirty="0" smtClean="0">
                            <a:solidFill>
                              <a:srgbClr val="000000"/>
                            </a:solidFill>
                            <a:latin typeface="Cambria Math" panose="02040503050406030204" pitchFamily="18" charset="0"/>
                          </a:rPr>
                          <m:t>]</m:t>
                        </m:r>
                      </m:e>
                    </m:nary>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005887"/>
              </a:xfrm>
              <a:prstGeom prst="rect">
                <a:avLst/>
              </a:prstGeom>
              <a:blipFill>
                <a:blip r:embed="rId3"/>
                <a:stretch>
                  <a:fillRect l="-500" b="-21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782776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多项式的运算</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54445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加密</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多项式上的运算：</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多项式加法，给定两个加密后的多项式我们要计算相加后的密文</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例如给两个加密后的多项式</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，我们要计算</a:t>
                </a:r>
                <a14:m>
                  <m:oMath xmlns:m="http://schemas.openxmlformats.org/officeDocument/2006/math">
                    <m:r>
                      <a:rPr lang="en-US" altLang="zh-CN" i="1" dirty="0" smtClean="0">
                        <a:solidFill>
                          <a:srgbClr val="000000"/>
                        </a:solidFill>
                        <a:latin typeface="Cambria Math" panose="02040503050406030204" pitchFamily="18" charset="0"/>
                      </a:rPr>
                      <m:t>𝐸</m:t>
                    </m:r>
                    <m:r>
                      <a:rPr lang="en-US" altLang="zh-CN" b="0" i="1" dirty="0" err="1" smtClean="0">
                        <a:solidFill>
                          <a:srgbClr val="000000"/>
                        </a:solidFill>
                        <a:latin typeface="Cambria Math" panose="02040503050406030204" pitchFamily="18" charset="0"/>
                      </a:rPr>
                      <m:t>𝑛</m:t>
                    </m:r>
                    <m:sSub>
                      <m:sSubPr>
                        <m:ctrlPr>
                          <a:rPr lang="en-US" altLang="zh-CN" b="0" i="1" dirty="0" err="1" smtClean="0">
                            <a:solidFill>
                              <a:srgbClr val="000000"/>
                            </a:solidFill>
                            <a:latin typeface="Cambria Math" panose="02040503050406030204" pitchFamily="18" charset="0"/>
                          </a:rPr>
                        </m:ctrlPr>
                      </m:sSubPr>
                      <m:e>
                        <m:r>
                          <a:rPr lang="en-US" altLang="zh-CN" b="0" i="1" dirty="0" err="1" smtClean="0">
                            <a:solidFill>
                              <a:srgbClr val="000000"/>
                            </a:solidFill>
                            <a:latin typeface="Cambria Math" panose="02040503050406030204" pitchFamily="18" charset="0"/>
                          </a:rPr>
                          <m:t>𝑐</m:t>
                        </m:r>
                      </m:e>
                      <m:sub>
                        <m:r>
                          <a:rPr lang="en-US" altLang="zh-CN" b="0" i="1" dirty="0" err="1" smtClean="0">
                            <a:solidFill>
                              <a:srgbClr val="000000"/>
                            </a:solidFill>
                            <a:latin typeface="Cambria Math" panose="02040503050406030204" pitchFamily="18" charset="0"/>
                          </a:rPr>
                          <m:t>𝑝𝑘</m:t>
                        </m:r>
                      </m:sub>
                    </m:sSub>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h</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𝑔</m:t>
                        </m:r>
                      </m:e>
                    </m:d>
                    <m:r>
                      <a:rPr kumimoji="0" lang="en-US" altLang="zh-CN" sz="1800" b="0" i="0"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次项前系数</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a:lnSpc>
                    <a:spcPct val="150000"/>
                  </a:lnSpc>
                  <a:defRPr/>
                </a:pPr>
                <a:r>
                  <a:rPr lang="zh-CN" altLang="en-US" dirty="0">
                    <a:solidFill>
                      <a:srgbClr val="000000"/>
                    </a:solidFill>
                  </a:rPr>
                  <a:t>多项式乘法，给定一个加密后的多项式，以及未加密的多项式我们要计算它们相乘后的密文</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a:lnSpc>
                    <a:spcPct val="150000"/>
                  </a:lnSpc>
                  <a:defRPr/>
                </a:pPr>
                <a:r>
                  <a:rPr lang="zh-CN" altLang="en-US" dirty="0">
                    <a:solidFill>
                      <a:srgbClr val="000000"/>
                    </a:solidFill>
                  </a:rPr>
                  <a:t>例如给定未加密的多项式</a:t>
                </a:r>
                <a14:m>
                  <m:oMath xmlns:m="http://schemas.openxmlformats.org/officeDocument/2006/math">
                    <m:r>
                      <a:rPr lang="en-US" altLang="zh-CN" b="0" i="1" smtClean="0">
                        <a:solidFill>
                          <a:srgbClr val="000000"/>
                        </a:solidFill>
                        <a:latin typeface="Cambria Math" panose="02040503050406030204" pitchFamily="18" charset="0"/>
                      </a:rPr>
                      <m:t>𝑟</m:t>
                    </m:r>
                  </m:oMath>
                </a14:m>
                <a:r>
                  <a:rPr lang="zh-CN" altLang="en-US" dirty="0">
                    <a:solidFill>
                      <a:srgbClr val="000000"/>
                    </a:solidFill>
                  </a:rPr>
                  <a:t>与加密后的多项式</a:t>
                </a:r>
                <a14:m>
                  <m:oMath xmlns:m="http://schemas.openxmlformats.org/officeDocument/2006/math">
                    <m:r>
                      <a:rPr lang="en-US" altLang="zh-CN" b="0" i="1" smtClean="0">
                        <a:solidFill>
                          <a:srgbClr val="000000"/>
                        </a:solidFill>
                        <a:latin typeface="Cambria Math" panose="02040503050406030204" pitchFamily="18" charset="0"/>
                      </a:rPr>
                      <m:t>𝐸𝑛</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𝑝𝑘</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𝑓</m:t>
                    </m:r>
                    <m:r>
                      <a:rPr lang="en-US" altLang="zh-CN" b="0" i="1" smtClean="0">
                        <a:solidFill>
                          <a:srgbClr val="000000"/>
                        </a:solidFill>
                        <a:latin typeface="Cambria Math" panose="02040503050406030204" pitchFamily="18" charset="0"/>
                      </a:rPr>
                      <m:t>)</m:t>
                    </m:r>
                  </m:oMath>
                </a14:m>
                <a:r>
                  <a:rPr lang="zh-CN" altLang="en-US" dirty="0">
                    <a:solidFill>
                      <a:srgbClr val="000000"/>
                    </a:solidFill>
                  </a:rPr>
                  <a:t>，我们要计算</a:t>
                </a:r>
                <a14:m>
                  <m:oMath xmlns:m="http://schemas.openxmlformats.org/officeDocument/2006/math">
                    <m:r>
                      <a:rPr lang="en-US" altLang="zh-CN" i="1" dirty="0">
                        <a:solidFill>
                          <a:srgbClr val="000000"/>
                        </a:solidFill>
                        <a:latin typeface="Cambria Math" panose="02040503050406030204" pitchFamily="18" charset="0"/>
                      </a:rPr>
                      <m:t>𝐸</m:t>
                    </m:r>
                    <m:r>
                      <a:rPr lang="en-US" altLang="zh-CN" i="1" dirty="0" err="1">
                        <a:solidFill>
                          <a:srgbClr val="000000"/>
                        </a:solidFill>
                        <a:latin typeface="Cambria Math" panose="02040503050406030204" pitchFamily="18" charset="0"/>
                      </a:rPr>
                      <m:t>𝑛</m:t>
                    </m:r>
                    <m:sSub>
                      <m:sSubPr>
                        <m:ctrlPr>
                          <a:rPr lang="en-US" altLang="zh-CN" i="1" dirty="0" err="1">
                            <a:solidFill>
                              <a:srgbClr val="000000"/>
                            </a:solidFill>
                            <a:latin typeface="Cambria Math" panose="02040503050406030204" pitchFamily="18" charset="0"/>
                          </a:rPr>
                        </m:ctrlPr>
                      </m:sSubPr>
                      <m:e>
                        <m:r>
                          <a:rPr lang="en-US" altLang="zh-CN" i="1" dirty="0" err="1">
                            <a:solidFill>
                              <a:srgbClr val="000000"/>
                            </a:solidFill>
                            <a:latin typeface="Cambria Math" panose="02040503050406030204" pitchFamily="18" charset="0"/>
                          </a:rPr>
                          <m:t>𝑐</m:t>
                        </m:r>
                      </m:e>
                      <m:sub>
                        <m:r>
                          <a:rPr lang="en-US" altLang="zh-CN" i="1" dirty="0" err="1">
                            <a:solidFill>
                              <a:srgbClr val="000000"/>
                            </a:solidFill>
                            <a:latin typeface="Cambria Math" panose="02040503050406030204" pitchFamily="18" charset="0"/>
                          </a:rPr>
                          <m:t>𝑝𝑘</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h</m:t>
                        </m:r>
                      </m:e>
                    </m:d>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𝐸𝑛</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𝑝𝑘</m:t>
                        </m:r>
                      </m:sub>
                    </m:sSub>
                    <m:d>
                      <m:dPr>
                        <m:ctrlPr>
                          <a:rPr lang="en-US" altLang="zh-CN" i="1" dirty="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𝑟</m:t>
                        </m:r>
                        <m:r>
                          <a:rPr lang="en-US" altLang="zh-CN" b="0" i="1" dirty="0" smtClean="0">
                            <a:solidFill>
                              <a:srgbClr val="000000"/>
                            </a:solidFill>
                            <a:latin typeface="Cambria Math" panose="02040503050406030204" pitchFamily="18" charset="0"/>
                          </a:rPr>
                          <m:t>∗</m:t>
                        </m:r>
                        <m:r>
                          <a:rPr lang="en-US" altLang="zh-CN" i="1" dirty="0" err="1">
                            <a:solidFill>
                              <a:srgbClr val="000000"/>
                            </a:solidFill>
                            <a:latin typeface="Cambria Math" panose="02040503050406030204" pitchFamily="18" charset="0"/>
                          </a:rPr>
                          <m:t>𝑓</m:t>
                        </m:r>
                      </m:e>
                    </m:d>
                  </m:oMath>
                </a14:m>
                <a:endParaRPr lang="en-US" altLang="zh-CN" dirty="0">
                  <a:solidFill>
                    <a:srgbClr val="00000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h</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𝑖</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次项前系数</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h</m:t>
                        </m:r>
                        <m:d>
                          <m:dPr>
                            <m:begChr m:val="["/>
                            <m:endChr m:val="]"/>
                            <m:ctrlPr>
                              <a:rPr kumimoji="0" lang="en-US" altLang="zh-CN" sz="1800" b="0" i="1" u="none" strike="noStrike" kern="1200" cap="none" spc="0" normalizeH="0" baseline="0" noProof="0" dirty="0" err="1">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err="1">
                                <a:ln>
                                  <a:noFill/>
                                </a:ln>
                                <a:solidFill>
                                  <a:srgbClr val="000000"/>
                                </a:solidFill>
                                <a:effectLst/>
                                <a:uLnTx/>
                                <a:uFillTx/>
                                <a:latin typeface="Cambria Math" panose="02040503050406030204" pitchFamily="18" charset="0"/>
                                <a:cs typeface="+mn-cs"/>
                              </a:rPr>
                              <m:t>𝑖</m:t>
                            </m:r>
                          </m:e>
                        </m:d>
                      </m:e>
                    </m:d>
                  </m:oMath>
                </a14:m>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e>
                          </m:d>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0</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e>
                          </m:d>
                        </m:sup>
                      </m:sSup>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5444567"/>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437147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问题描述</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2147276"/>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a:solidFill>
                  <a:srgbClr val="FFFFFF"/>
                </a:solidFill>
                <a:cs typeface="+mn-ea"/>
                <a:sym typeface="+mn-lt"/>
              </a:rPr>
              <a:t>4</a:t>
            </a:r>
            <a:endParaRPr lang="zh-CN" altLang="en-US" sz="4800" b="1">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双方求交协议</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637045251"/>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srgbClr val="FFFFFF"/>
                  </a:solidFill>
                  <a:latin typeface="微软雅黑 Light" panose="020F0502020204030204"/>
                  <a:cs typeface="+mn-ea"/>
                  <a:sym typeface="+mn-lt"/>
                </a:rPr>
                <a:t>协议</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523970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输入：</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双方各自有一个集合</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不失一般性假设元素个数都是</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输出：交集</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𝐴</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𝐵</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双方进行密钥交换生成公钥</a:t>
                </a:r>
                <a14:m>
                  <m:oMath xmlns:m="http://schemas.openxmlformats.org/officeDocument/2006/math">
                    <m:r>
                      <a:rPr lang="en-US" altLang="zh-CN" b="0" i="1" smtClean="0">
                        <a:solidFill>
                          <a:srgbClr val="000000"/>
                        </a:solidFill>
                        <a:latin typeface="Cambria Math" panose="02040503050406030204" pitchFamily="18" charset="0"/>
                      </a:rPr>
                      <m:t>𝑝𝑘</m:t>
                    </m:r>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r>
                      <a:rPr lang="en-US" altLang="zh-CN" b="0" i="1" smtClean="0">
                        <a:solidFill>
                          <a:srgbClr val="000000"/>
                        </a:solidFill>
                        <a:latin typeface="Cambria Math" panose="02040503050406030204" pitchFamily="18" charset="0"/>
                      </a:rPr>
                      <m:t>.</m:t>
                    </m:r>
                  </m:oMath>
                </a14:m>
                <a:r>
                  <a:rPr lang="en-US" altLang="zh-CN" noProof="0" dirty="0">
                    <a:solidFill>
                      <a:srgbClr val="000000"/>
                    </a:solidFill>
                    <a:latin typeface="微软雅黑 Light" panose="020F0502020204030204"/>
                  </a:rPr>
                  <a:t> </a:t>
                </a:r>
                <a:r>
                  <a:rPr lang="zh-CN" altLang="en-US" noProof="0" dirty="0">
                    <a:solidFill>
                      <a:srgbClr val="000000"/>
                    </a:solidFill>
                    <a:latin typeface="微软雅黑 Light" panose="020F0502020204030204"/>
                  </a:rPr>
                  <a:t>双方都不知道对应的私钥</a:t>
                </a:r>
                <a14:m>
                  <m:oMath xmlns:m="http://schemas.openxmlformats.org/officeDocument/2006/math">
                    <m:r>
                      <a:rPr lang="en-US" altLang="zh-CN" b="0" i="1" noProof="0" smtClean="0">
                        <a:solidFill>
                          <a:srgbClr val="000000"/>
                        </a:solidFill>
                        <a:latin typeface="Cambria Math" panose="02040503050406030204" pitchFamily="18" charset="0"/>
                      </a:rPr>
                      <m:t>𝑥𝑦</m:t>
                    </m:r>
                    <m:r>
                      <a:rPr lang="en-US" altLang="zh-CN" b="0" i="1" noProof="0"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加密算法使用第二章最后一节所描述的算法。</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lvl="0" indent="-342900">
                  <a:lnSpc>
                    <a:spcPct val="150000"/>
                  </a:lnSpc>
                  <a:buFontTx/>
                  <a:buAutoNum type="arabicPeriod"/>
                  <a:defRPr/>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latin typeface="微软雅黑 Light" panose="020F0502020204030204"/>
                  </a:rPr>
                  <a:t>生成集合对应的多项式</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𝑓</m:t>
                        </m:r>
                      </m:e>
                      <m:sub>
                        <m:r>
                          <a:rPr lang="en-US" altLang="zh-CN" b="0" i="1" smtClean="0">
                            <a:solidFill>
                              <a:srgbClr val="000000"/>
                            </a:solidFill>
                            <a:latin typeface="Cambria Math" panose="02040503050406030204" pitchFamily="18" charset="0"/>
                          </a:rPr>
                          <m:t>𝐴</m:t>
                        </m:r>
                      </m:sub>
                    </m:sSub>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e>
                    </m:d>
                    <m:r>
                      <a:rPr lang="en-US" altLang="zh-CN" b="0" i="1" smtClean="0">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d>
                              <m:dPr>
                                <m:ctrlPr>
                                  <a:rPr lang="en-US" altLang="zh-CN" b="0" i="1" smtClean="0">
                                    <a:solidFill>
                                      <a:srgbClr val="000000"/>
                                    </a:solidFill>
                                    <a:latin typeface="Cambria Math" panose="02040503050406030204" pitchFamily="18" charset="0"/>
                                  </a:rPr>
                                </m:ctrlPr>
                              </m:dPr>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𝐴</m:t>
                                    </m:r>
                                  </m:sub>
                                </m:sSub>
                              </m:e>
                            </m:d>
                          </m:e>
                          <m:sub>
                            <m:r>
                              <a:rPr lang="en-US" altLang="zh-CN" b="0" i="1" smtClean="0">
                                <a:solidFill>
                                  <a:srgbClr val="000000"/>
                                </a:solidFill>
                                <a:latin typeface="Cambria Math" panose="02040503050406030204" pitchFamily="18" charset="0"/>
                              </a:rPr>
                              <m:t>1</m:t>
                            </m:r>
                          </m:sub>
                        </m:sSub>
                      </m:e>
                    </m:d>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d>
                              <m:dPr>
                                <m:ctrlPr>
                                  <a:rPr lang="en-US" altLang="zh-CN" b="0" i="1" smtClean="0">
                                    <a:solidFill>
                                      <a:srgbClr val="000000"/>
                                    </a:solidFill>
                                    <a:latin typeface="Cambria Math" panose="02040503050406030204" pitchFamily="18" charset="0"/>
                                  </a:rPr>
                                </m:ctrlPr>
                              </m:dPr>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𝐴</m:t>
                                    </m:r>
                                  </m:sub>
                                </m:sSub>
                              </m:e>
                            </m:d>
                          </m:e>
                          <m:sub>
                            <m:r>
                              <a:rPr lang="en-US" altLang="zh-CN" b="0" i="1" smtClean="0">
                                <a:solidFill>
                                  <a:srgbClr val="000000"/>
                                </a:solidFill>
                                <a:latin typeface="Cambria Math" panose="02040503050406030204" pitchFamily="18" charset="0"/>
                              </a:rPr>
                              <m:t>2</m:t>
                            </m:r>
                          </m:sub>
                        </m:sSub>
                      </m:e>
                    </m:d>
                    <m:r>
                      <a:rPr lang="en-US" altLang="zh-CN" b="0" i="1" smtClean="0">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d>
                              <m:dPr>
                                <m:ctrlPr>
                                  <a:rPr lang="en-US" altLang="zh-CN" b="0" i="1" smtClean="0">
                                    <a:solidFill>
                                      <a:srgbClr val="000000"/>
                                    </a:solidFill>
                                    <a:latin typeface="Cambria Math" panose="02040503050406030204" pitchFamily="18" charset="0"/>
                                  </a:rPr>
                                </m:ctrlPr>
                              </m:dPr>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𝐴</m:t>
                                    </m:r>
                                  </m:sub>
                                </m:sSub>
                              </m:e>
                            </m:d>
                          </m:e>
                          <m:sub>
                            <m:r>
                              <a:rPr lang="en-US" altLang="zh-CN" b="0" i="1" smtClean="0">
                                <a:solidFill>
                                  <a:srgbClr val="000000"/>
                                </a:solidFill>
                                <a:latin typeface="Cambria Math" panose="02040503050406030204" pitchFamily="18" charset="0"/>
                              </a:rPr>
                              <m:t>𝑛</m:t>
                            </m:r>
                          </m:sub>
                        </m:sSub>
                      </m:e>
                    </m:d>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发送给</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oMath>
                </a14:m>
                <a:r>
                  <a:rPr lang="zh-CN" altLang="en-US" dirty="0">
                    <a:solidFill>
                      <a:srgbClr val="000000"/>
                    </a:solidFill>
                  </a:rPr>
                  <a:t>生成集合对应的多项式</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b="0" i="1" smtClean="0">
                            <a:solidFill>
                              <a:srgbClr val="000000"/>
                            </a:solidFill>
                            <a:latin typeface="Cambria Math" panose="02040503050406030204" pitchFamily="18" charset="0"/>
                          </a:rPr>
                          <m:t>𝐵</m:t>
                        </m:r>
                      </m:sub>
                    </m:sSub>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𝐵</m:t>
                                    </m:r>
                                  </m:sub>
                                </m:sSub>
                              </m:e>
                            </m:d>
                          </m:e>
                          <m:sub>
                            <m:r>
                              <a:rPr lang="en-US" altLang="zh-CN" i="1">
                                <a:solidFill>
                                  <a:srgbClr val="000000"/>
                                </a:solidFill>
                                <a:latin typeface="Cambria Math" panose="02040503050406030204" pitchFamily="18" charset="0"/>
                              </a:rPr>
                              <m:t>1</m:t>
                            </m:r>
                          </m:sub>
                        </m:sSub>
                      </m:e>
                    </m:d>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𝐵</m:t>
                                    </m:r>
                                  </m:sub>
                                </m:sSub>
                              </m:e>
                            </m:d>
                          </m:e>
                          <m:sub>
                            <m:r>
                              <a:rPr lang="en-US" altLang="zh-CN" i="1">
                                <a:solidFill>
                                  <a:srgbClr val="000000"/>
                                </a:solidFill>
                                <a:latin typeface="Cambria Math" panose="02040503050406030204" pitchFamily="18" charset="0"/>
                              </a:rPr>
                              <m:t>2</m:t>
                            </m:r>
                          </m:sub>
                        </m:sSub>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b="0" i="1" smtClean="0">
                                        <a:solidFill>
                                          <a:srgbClr val="000000"/>
                                        </a:solidFill>
                                        <a:latin typeface="Cambria Math" panose="02040503050406030204" pitchFamily="18" charset="0"/>
                                      </a:rPr>
                                      <m:t>𝐵</m:t>
                                    </m:r>
                                  </m:sub>
                                </m:sSub>
                              </m:e>
                            </m:d>
                          </m:e>
                          <m:sub>
                            <m:r>
                              <a:rPr lang="en-US" altLang="zh-CN" i="1">
                                <a:solidFill>
                                  <a:srgbClr val="000000"/>
                                </a:solidFill>
                                <a:latin typeface="Cambria Math" panose="02040503050406030204" pitchFamily="18" charset="0"/>
                              </a:rPr>
                              <m:t>𝑛</m:t>
                            </m:r>
                          </m:sub>
                        </m:sSub>
                      </m:e>
                    </m:d>
                    <m:r>
                      <a:rPr lang="en-US" altLang="zh-CN" i="1">
                        <a:solidFill>
                          <a:srgbClr val="000000"/>
                        </a:solidFill>
                        <a:latin typeface="Cambria Math" panose="02040503050406030204" pitchFamily="18" charset="0"/>
                      </a:rPr>
                      <m:t>.</m:t>
                    </m:r>
                  </m:oMath>
                </a14:m>
                <a:r>
                  <a:rPr lang="en-US" altLang="zh-CN" dirty="0">
                    <a:solidFill>
                      <a:srgbClr val="000000"/>
                    </a:solidFill>
                  </a:rPr>
                  <a:t> </a:t>
                </a:r>
                <a:r>
                  <a:rPr lang="zh-CN" altLang="en-US" dirty="0">
                    <a:solidFill>
                      <a:srgbClr val="000000"/>
                    </a:solidFill>
                  </a:rPr>
                  <a:t>加密后</a:t>
                </a:r>
                <a14:m>
                  <m:oMath xmlns:m="http://schemas.openxmlformats.org/officeDocument/2006/math">
                    <m:r>
                      <a:rPr lang="en-US" altLang="zh-CN" i="1">
                        <a:solidFill>
                          <a:srgbClr val="000000"/>
                        </a:solidFill>
                        <a:latin typeface="Cambria Math" panose="02040503050406030204" pitchFamily="18" charset="0"/>
                      </a:rPr>
                      <m:t>𝐸𝑛</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𝑝𝑘</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b="0" i="1" smtClean="0">
                            <a:solidFill>
                              <a:srgbClr val="000000"/>
                            </a:solidFill>
                            <a:latin typeface="Cambria Math" panose="02040503050406030204" pitchFamily="18" charset="0"/>
                          </a:rPr>
                          <m:t>𝐵</m:t>
                        </m:r>
                      </m:sub>
                    </m:sSub>
                    <m:r>
                      <a:rPr lang="en-US" altLang="zh-CN" i="1">
                        <a:solidFill>
                          <a:srgbClr val="000000"/>
                        </a:solidFill>
                        <a:latin typeface="Cambria Math" panose="02040503050406030204" pitchFamily="18" charset="0"/>
                      </a:rPr>
                      <m:t>)</m:t>
                    </m:r>
                  </m:oMath>
                </a14:m>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𝐴</m:t>
                    </m:r>
                  </m:oMath>
                </a14:m>
                <a:r>
                  <a:rPr lang="en-US" altLang="zh-CN" dirty="0">
                    <a:solidFill>
                      <a:srgbClr val="000000"/>
                    </a:solidFill>
                  </a:rPr>
                  <a:t>.</a:t>
                </a:r>
              </a:p>
              <a:p>
                <a:pPr marL="342900" lvl="0" indent="-342900">
                  <a:lnSpc>
                    <a:spcPct val="150000"/>
                  </a:lnSpc>
                  <a:buFontTx/>
                  <a:buAutoNum type="arabicPeriod"/>
                  <a:defRPr/>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latin typeface="微软雅黑 Light" panose="020F0502020204030204"/>
                  </a:rPr>
                  <a:t>随机选取两个多项式</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1,2</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1,1</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1,2</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r>
                  <a:rPr lang="zh-CN" altLang="en-US" dirty="0">
                    <a:solidFill>
                      <a:srgbClr val="000000"/>
                    </a:solidFill>
                    <a:latin typeface="微软雅黑 Light" panose="020F0502020204030204"/>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用第三章的加密多项式运算可求出该多项式</a:t>
                </a:r>
                <a:r>
                  <a:rPr lang="zh-CN" altLang="en-US" dirty="0">
                    <a:solidFill>
                      <a:srgbClr val="000000"/>
                    </a:solidFill>
                    <a:latin typeface="微软雅黑 Light" panose="020F0502020204030204"/>
                  </a:rPr>
                  <a:t>。同理，</a:t>
                </a:r>
                <a14:m>
                  <m:oMath xmlns:m="http://schemas.openxmlformats.org/officeDocument/2006/math">
                    <m:r>
                      <a:rPr lang="en-US" altLang="zh-CN" b="0" i="1" smtClean="0">
                        <a:solidFill>
                          <a:srgbClr val="000000"/>
                        </a:solidFill>
                        <a:latin typeface="Cambria Math" panose="02040503050406030204" pitchFamily="18" charset="0"/>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随机选取两个多项式</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2,2</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a:t>
                </a:r>
                <a14:m>
                  <m:oMath xmlns:m="http://schemas.openxmlformats.org/officeDocument/2006/math">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𝐸𝑛</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𝑝𝑘</m:t>
                            </m:r>
                          </m:sub>
                        </m:sSub>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𝑝</m:t>
                        </m:r>
                      </m:e>
                      <m:sub>
                        <m:r>
                          <a:rPr lang="en-US" altLang="zh-CN" b="0" i="1" dirty="0" smtClean="0">
                            <a:solidFill>
                              <a:srgbClr val="000000"/>
                            </a:solidFill>
                            <a:latin typeface="Cambria Math" panose="02040503050406030204" pitchFamily="18" charset="0"/>
                          </a:rPr>
                          <m:t>𝐵</m:t>
                        </m:r>
                      </m:sub>
                    </m:sSub>
                    <m:r>
                      <a:rPr lang="en-US" altLang="zh-CN" i="1" dirty="0">
                        <a:solidFill>
                          <a:srgbClr val="000000"/>
                        </a:solidFill>
                        <a:latin typeface="Cambria Math" panose="02040503050406030204" pitchFamily="18" charset="0"/>
                      </a:rPr>
                      <m:t>)=</m:t>
                    </m:r>
                    <m:r>
                      <a:rPr lang="en-US" altLang="zh-CN" i="1" dirty="0" err="1">
                        <a:solidFill>
                          <a:srgbClr val="000000"/>
                        </a:solidFill>
                        <a:latin typeface="Cambria Math" panose="02040503050406030204" pitchFamily="18" charset="0"/>
                      </a:rPr>
                      <m:t>𝐸𝑛</m:t>
                    </m:r>
                    <m:sSub>
                      <m:sSubPr>
                        <m:ctrlPr>
                          <a:rPr lang="en-US" altLang="zh-CN" i="1" dirty="0" err="1">
                            <a:solidFill>
                              <a:srgbClr val="000000"/>
                            </a:solidFill>
                            <a:latin typeface="Cambria Math" panose="02040503050406030204" pitchFamily="18" charset="0"/>
                          </a:rPr>
                        </m:ctrlPr>
                      </m:sSubPr>
                      <m:e>
                        <m:r>
                          <a:rPr lang="en-US" altLang="zh-CN" i="1" dirty="0" err="1">
                            <a:solidFill>
                              <a:srgbClr val="000000"/>
                            </a:solidFill>
                            <a:latin typeface="Cambria Math" panose="02040503050406030204" pitchFamily="18" charset="0"/>
                          </a:rPr>
                          <m:t>𝑐</m:t>
                        </m:r>
                      </m:e>
                      <m:sub>
                        <m:r>
                          <a:rPr lang="en-US" altLang="zh-CN" i="1" dirty="0" err="1">
                            <a:solidFill>
                              <a:srgbClr val="000000"/>
                            </a:solidFill>
                            <a:latin typeface="Cambria Math" panose="02040503050406030204" pitchFamily="18" charset="0"/>
                          </a:rPr>
                          <m:t>𝑝𝑘</m:t>
                        </m:r>
                      </m:sub>
                    </m:sSub>
                    <m:d>
                      <m:dPr>
                        <m:ctrlPr>
                          <a:rPr lang="en-US" altLang="zh-CN" i="1" dirty="0" err="1">
                            <a:solidFill>
                              <a:srgbClr val="000000"/>
                            </a:solidFill>
                            <a:latin typeface="Cambria Math" panose="02040503050406030204" pitchFamily="18" charset="0"/>
                          </a:rPr>
                        </m:ctrlPr>
                      </m:dPr>
                      <m:e>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𝑟</m:t>
                            </m:r>
                          </m:e>
                          <m:sub>
                            <m:r>
                              <a:rPr lang="en-US" altLang="zh-CN" b="0" i="1" dirty="0" smtClean="0">
                                <a:solidFill>
                                  <a:srgbClr val="000000"/>
                                </a:solidFill>
                                <a:latin typeface="Cambria Math" panose="02040503050406030204" pitchFamily="18" charset="0"/>
                              </a:rPr>
                              <m:t>2</m:t>
                            </m:r>
                            <m:r>
                              <a:rPr lang="en-US" altLang="zh-CN" i="1" dirty="0">
                                <a:solidFill>
                                  <a:srgbClr val="000000"/>
                                </a:solidFill>
                                <a:latin typeface="Cambria Math" panose="02040503050406030204" pitchFamily="18" charset="0"/>
                              </a:rPr>
                              <m:t>,1</m:t>
                            </m:r>
                          </m:sub>
                        </m:sSub>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𝐴</m:t>
                            </m:r>
                          </m:sub>
                        </m:sSub>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𝑟</m:t>
                            </m:r>
                          </m:e>
                          <m:sub>
                            <m:r>
                              <a:rPr lang="en-US" altLang="zh-CN" b="0" i="1" dirty="0" smtClean="0">
                                <a:solidFill>
                                  <a:srgbClr val="000000"/>
                                </a:solidFill>
                                <a:latin typeface="Cambria Math" panose="02040503050406030204" pitchFamily="18" charset="0"/>
                              </a:rPr>
                              <m:t>2</m:t>
                            </m:r>
                            <m:r>
                              <a:rPr lang="en-US" altLang="zh-CN" i="1" dirty="0">
                                <a:solidFill>
                                  <a:srgbClr val="000000"/>
                                </a:solidFill>
                                <a:latin typeface="Cambria Math" panose="02040503050406030204" pitchFamily="18" charset="0"/>
                              </a:rPr>
                              <m:t>,2</m:t>
                            </m:r>
                          </m:sub>
                        </m:sSub>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𝐵</m:t>
                            </m:r>
                          </m:sub>
                        </m:sSub>
                      </m:e>
                    </m:d>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，发送给</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lvl="0" indent="-342900">
                  <a:lnSpc>
                    <a:spcPct val="150000"/>
                  </a:lnSpc>
                  <a:buFontTx/>
                  <a:buAutoNum type="arabicPeriod"/>
                  <a:defRPr/>
                </a:pPr>
                <a14:m>
                  <m:oMath xmlns:m="http://schemas.openxmlformats.org/officeDocument/2006/math">
                    <m:r>
                      <a:rPr lang="en-US" altLang="zh-CN" i="1" dirty="0" smtClean="0">
                        <a:solidFill>
                          <a:srgbClr val="000000"/>
                        </a:solidFill>
                        <a:latin typeface="Cambria Math" panose="02040503050406030204" pitchFamily="18" charset="0"/>
                      </a:rPr>
                      <m:t>𝐴</m:t>
                    </m:r>
                    <m:r>
                      <a:rPr lang="zh-CN" altLang="en-US"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都计算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𝑝𝑘</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该运算也可</a:t>
                </a:r>
                <a:r>
                  <a:rPr lang="zh-CN" altLang="en-US" dirty="0">
                    <a:solidFill>
                      <a:srgbClr val="000000"/>
                    </a:solidFill>
                  </a:rPr>
                  <a:t>用第三章的加密多项式运算。</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5239704"/>
              </a:xfrm>
              <a:prstGeom prst="rect">
                <a:avLst/>
              </a:prstGeom>
              <a:blipFill>
                <a:blip r:embed="rId3"/>
                <a:stretch>
                  <a:fillRect l="-625" r="-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407425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协议</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042132"/>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dirty="0">
                    <a:solidFill>
                      <a:srgbClr val="000000"/>
                    </a:solidFill>
                    <a:latin typeface="微软雅黑 Light" panose="020F0502020204030204"/>
                  </a:rPr>
                  <a:t>5. </a:t>
                </a:r>
                <a14:m>
                  <m:oMath xmlns:m="http://schemas.openxmlformats.org/officeDocument/2006/math">
                    <m:r>
                      <a:rPr lang="en-US" altLang="zh-CN" i="1" dirty="0" smtClean="0">
                        <a:solidFill>
                          <a:srgbClr val="000000"/>
                        </a:solidFill>
                        <a:latin typeface="Cambria Math" panose="02040503050406030204" pitchFamily="18" charset="0"/>
                      </a:rPr>
                      <m:t>𝐴</m:t>
                    </m:r>
                    <m:r>
                      <a:rPr lang="zh-CN" altLang="en-US" i="1"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𝐵</m:t>
                    </m:r>
                  </m:oMath>
                </a14:m>
                <a:r>
                  <a:rPr lang="zh-CN" altLang="en-US" dirty="0">
                    <a:solidFill>
                      <a:srgbClr val="000000"/>
                    </a:solidFill>
                    <a:latin typeface="微软雅黑 Light" panose="020F0502020204030204"/>
                  </a:rPr>
                  <a:t>双方用各自的私钥</a:t>
                </a:r>
                <a14:m>
                  <m:oMath xmlns:m="http://schemas.openxmlformats.org/officeDocument/2006/math">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oMath>
                </a14:m>
                <a:r>
                  <a:rPr lang="zh-CN" altLang="en-US" dirty="0">
                    <a:solidFill>
                      <a:srgbClr val="000000"/>
                    </a:solidFill>
                    <a:latin typeface="微软雅黑 Light" panose="020F0502020204030204"/>
                  </a:rPr>
                  <a:t>同时对多项式进行解密，用第二章的解密方法</a:t>
                </a:r>
                <a:r>
                  <a:rPr lang="en-US" altLang="zh-CN" dirty="0">
                    <a:solidFill>
                      <a:srgbClr val="000000"/>
                    </a:solidFill>
                    <a:latin typeface="微软雅黑 Light" panose="020F0502020204030204"/>
                  </a:rPr>
                  <a:t>, </a:t>
                </a:r>
                <a:r>
                  <a:rPr lang="zh-CN" altLang="en-US" dirty="0">
                    <a:solidFill>
                      <a:srgbClr val="000000"/>
                    </a:solidFill>
                    <a:latin typeface="微软雅黑 Light" panose="020F0502020204030204"/>
                  </a:rPr>
                  <a:t>注意解密完成之后双方还是不知道私钥</a:t>
                </a:r>
                <a14:m>
                  <m:oMath xmlns:m="http://schemas.openxmlformats.org/officeDocument/2006/math">
                    <m:r>
                      <a:rPr lang="en-US" altLang="zh-CN" b="0" i="1" smtClean="0">
                        <a:solidFill>
                          <a:srgbClr val="000000"/>
                        </a:solidFill>
                        <a:latin typeface="Cambria Math" panose="02040503050406030204" pitchFamily="18" charset="0"/>
                      </a:rPr>
                      <m:t>𝑥𝑦</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的值。解密得到的多项式为</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sup>
                    </m:sSup>
                    <m:r>
                      <a:rPr lang="en-US" altLang="zh-CN" i="1">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𝑝</m:t>
                            </m:r>
                            <m:d>
                              <m:dPr>
                                <m:begChr m:val="["/>
                                <m:endChr m:val="]"/>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0</m:t>
                                </m:r>
                              </m:e>
                            </m:d>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𝑝</m:t>
                            </m:r>
                            <m:d>
                              <m:dPr>
                                <m:begChr m:val="["/>
                                <m:endChr m:val="]"/>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1</m:t>
                                </m:r>
                              </m:e>
                            </m:d>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𝑝</m:t>
                            </m:r>
                            <m:d>
                              <m:dPr>
                                <m:begChr m:val="["/>
                                <m:endChr m:val="]"/>
                                <m:ctrlPr>
                                  <a:rPr lang="en-US" altLang="zh-CN" b="0" i="1" smtClean="0">
                                    <a:solidFill>
                                      <a:srgbClr val="000000"/>
                                    </a:solidFill>
                                    <a:latin typeface="Cambria Math" panose="02040503050406030204" pitchFamily="18" charset="0"/>
                                  </a:rPr>
                                </m:ctrlPr>
                              </m:dPr>
                              <m:e>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deg</m:t>
                                    </m:r>
                                  </m:fName>
                                  <m:e>
                                    <m:d>
                                      <m:dPr>
                                        <m:begChr m:val="["/>
                                        <m:endChr m:val="]"/>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𝑝</m:t>
                                        </m:r>
                                      </m:e>
                                    </m:d>
                                  </m:e>
                                </m:func>
                              </m:e>
                            </m:d>
                          </m:sup>
                        </m:sSup>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6.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双方将各自集合的元素</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带入计算</a:t>
                </a:r>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R="0" lvl="0" algn="l" defTabSz="914400" rtl="0" eaLnBrk="1" fontAlgn="auto" latinLnBrk="0" hangingPunct="1">
                  <a:lnSpc>
                    <a:spcPct val="150000"/>
                  </a:lnSpc>
                  <a:spcBef>
                    <a:spcPts val="0"/>
                  </a:spcBef>
                  <a:spcAft>
                    <a:spcPts val="0"/>
                  </a:spcAft>
                  <a:buClrTx/>
                  <a:buSzTx/>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d>
                                </m:e>
                              </m:func>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d>
                                </m:e>
                              </m:func>
                            </m:sup>
                          </m:sSup>
                        </m:sup>
                      </m:sSup>
                    </m:oMath>
                  </m:oMathPara>
                </a14:m>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R="0" lvl="0" algn="l" defTabSz="914400" rtl="0" eaLnBrk="1" fontAlgn="auto" latinLnBrk="0" hangingPunct="1">
                  <a:lnSpc>
                    <a:spcPct val="150000"/>
                  </a:lnSpc>
                  <a:spcBef>
                    <a:spcPts val="0"/>
                  </a:spcBef>
                  <a:spcAft>
                    <a:spcPts val="0"/>
                  </a:spcAft>
                  <a:buClrTx/>
                  <a:buSzTx/>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d>
                                </m:e>
                              </m:func>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p>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r>
                  <a:rPr lang="zh-CN" altLang="en-US" dirty="0">
                    <a:solidFill>
                      <a:srgbClr val="000000"/>
                    </a:solidFill>
                    <a:latin typeface="微软雅黑 Light" panose="020F0502020204030204"/>
                  </a:rPr>
                  <a:t>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𝑝</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e>
                        </m:d>
                      </m:sup>
                    </m:sSup>
                    <m:r>
                      <a:rPr lang="en-US" altLang="zh-CN" b="0" i="1" smtClean="0">
                        <a:solidFill>
                          <a:srgbClr val="000000"/>
                        </a:solidFill>
                        <a:latin typeface="Cambria Math" panose="02040503050406030204" pitchFamily="18" charset="0"/>
                      </a:rPr>
                      <m:t>=1</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在交集中，</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遍历完</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oMath>
                </a14:m>
                <a:r>
                  <a:rPr lang="zh-CN" altLang="en-US" i="0" dirty="0">
                    <a:solidFill>
                      <a:srgbClr val="000000"/>
                    </a:solidFill>
                    <a:latin typeface="+mj-lt"/>
                  </a:rPr>
                  <a:t>遍历完</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中所有元素得出最后的交集。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dirty="0">
                  <a:solidFill>
                    <a:srgbClr val="000000"/>
                  </a:solidFill>
                  <a:latin typeface="微软雅黑 Light" panose="020F0502020204030204"/>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dirty="0">
                  <a:solidFill>
                    <a:srgbClr val="000000"/>
                  </a:solidFill>
                  <a:latin typeface="微软雅黑 Light" panose="020F0502020204030204"/>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4042132"/>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23554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a:cs typeface="+mn-ea"/>
                <a:sym typeface="+mn-lt"/>
              </a:rPr>
              <a:t>感谢您的聆听</a:t>
            </a: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a:cs typeface="+mn-ea"/>
                <a:sym typeface="+mn-lt"/>
              </a:rPr>
              <a:t>2019</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THANK YOU</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zh-CN" altLang="en-US" sz="1600" dirty="0">
                <a:cs typeface="+mn-ea"/>
                <a:sym typeface="+mn-lt"/>
              </a:rPr>
              <a:t>复旦大学 张双俊</a:t>
            </a: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Privacy-Preserving Set Operation</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2019</a:t>
            </a:r>
            <a:r>
              <a:rPr lang="zh-CN" altLang="en-US" sz="1600" dirty="0">
                <a:cs typeface="+mn-ea"/>
                <a:sym typeface="+mn-lt"/>
              </a:rPr>
              <a:t>年</a:t>
            </a:r>
            <a:r>
              <a:rPr lang="en-US" altLang="zh-CN" sz="1600" dirty="0">
                <a:cs typeface="+mn-ea"/>
                <a:sym typeface="+mn-lt"/>
              </a:rPr>
              <a:t>7</a:t>
            </a:r>
            <a:r>
              <a:rPr lang="zh-CN" altLang="en-US" sz="1600" dirty="0">
                <a:cs typeface="+mn-ea"/>
                <a:sym typeface="+mn-lt"/>
              </a:rPr>
              <a:t>月</a:t>
            </a:r>
            <a:r>
              <a:rPr lang="en-US" altLang="zh-CN" sz="1600" dirty="0">
                <a:cs typeface="+mn-ea"/>
                <a:sym typeface="+mn-lt"/>
              </a:rPr>
              <a:t>11</a:t>
            </a:r>
            <a:r>
              <a:rPr lang="zh-CN" altLang="en-US" sz="1600" dirty="0">
                <a:cs typeface="+mn-ea"/>
                <a:sym typeface="+mn-lt"/>
              </a:rPr>
              <a:t>日</a:t>
            </a:r>
          </a:p>
        </p:txBody>
      </p:sp>
    </p:spTree>
    <p:extLst>
      <p:ext uri="{BB962C8B-B14F-4D97-AF65-F5344CB8AC3E}">
        <p14:creationId xmlns:p14="http://schemas.microsoft.com/office/powerpoint/2010/main" val="1078609447"/>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问题描述</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D44DF9-0E5E-4E58-9673-DB372991C9EE}"/>
                  </a:ext>
                </a:extLst>
              </p:cNvPr>
              <p:cNvSpPr txBox="1"/>
              <p:nvPr/>
            </p:nvSpPr>
            <p:spPr>
              <a:xfrm>
                <a:off x="1498600" y="3105834"/>
                <a:ext cx="9095232" cy="646331"/>
              </a:xfrm>
              <a:prstGeom prst="rect">
                <a:avLst/>
              </a:prstGeom>
              <a:noFill/>
            </p:spPr>
            <p:txBody>
              <a:bodyPr wrap="square" rtlCol="0">
                <a:spAutoFit/>
              </a:bodyPr>
              <a:lstStyle/>
              <a:p>
                <a:r>
                  <a:rPr lang="zh-CN" altLang="en-US" dirty="0"/>
                  <a:t>用户</a:t>
                </a:r>
                <a14:m>
                  <m:oMath xmlns:m="http://schemas.openxmlformats.org/officeDocument/2006/math">
                    <m:r>
                      <a:rPr lang="en-US" altLang="zh-CN" b="0" i="1" smtClean="0">
                        <a:latin typeface="Cambria Math" panose="02040503050406030204" pitchFamily="18" charset="0"/>
                      </a:rPr>
                      <m:t>𝐴</m:t>
                    </m:r>
                  </m:oMath>
                </a14:m>
                <a:r>
                  <a:rPr lang="zh-CN" altLang="en-US" dirty="0"/>
                  <a:t>，</a:t>
                </a:r>
                <a14:m>
                  <m:oMath xmlns:m="http://schemas.openxmlformats.org/officeDocument/2006/math">
                    <m:r>
                      <a:rPr lang="en-US" altLang="zh-CN" b="0" i="1" dirty="0" smtClean="0">
                        <a:latin typeface="Cambria Math" panose="02040503050406030204" pitchFamily="18" charset="0"/>
                      </a:rPr>
                      <m:t>𝐵</m:t>
                    </m:r>
                  </m:oMath>
                </a14:m>
                <a:r>
                  <a:rPr lang="zh-CN" altLang="en-US" dirty="0"/>
                  <a:t>各自拥有集合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𝐴</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𝐵</m:t>
                        </m:r>
                      </m:sub>
                    </m:sSub>
                  </m:oMath>
                </a14:m>
                <a:r>
                  <a:rPr lang="en-US" altLang="zh-CN" dirty="0"/>
                  <a:t>, </a:t>
                </a:r>
                <a:r>
                  <a:rPr lang="zh-CN" altLang="en-US" dirty="0"/>
                  <a:t>双方经过若干轮交互后计算出</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S</m:t>
                        </m:r>
                      </m:e>
                      <m:sub>
                        <m:r>
                          <a:rPr lang="en-US" altLang="zh-CN" b="0" i="1" dirty="0" smtClean="0">
                            <a:latin typeface="Cambria Math" panose="02040503050406030204" pitchFamily="18" charset="0"/>
                          </a:rPr>
                          <m:t>𝐴</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𝐵</m:t>
                        </m:r>
                      </m:sub>
                    </m:sSub>
                  </m:oMath>
                </a14:m>
                <a:r>
                  <a:rPr lang="en-US" altLang="zh-CN" dirty="0"/>
                  <a:t>. </a:t>
                </a:r>
                <a:r>
                  <a:rPr lang="zh-CN" altLang="en-US" dirty="0"/>
                  <a:t>而在交互过程中不能泄露出各自的集合中的元素。</a:t>
                </a: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27D44DF9-0E5E-4E58-9673-DB372991C9EE}"/>
                  </a:ext>
                </a:extLst>
              </p:cNvPr>
              <p:cNvSpPr txBox="1">
                <a:spLocks noRot="1" noChangeAspect="1" noMove="1" noResize="1" noEditPoints="1" noAdjustHandles="1" noChangeArrowheads="1" noChangeShapeType="1" noTextEdit="1"/>
              </p:cNvSpPr>
              <p:nvPr/>
            </p:nvSpPr>
            <p:spPr>
              <a:xfrm>
                <a:off x="1498600" y="3105834"/>
                <a:ext cx="9095232" cy="646331"/>
              </a:xfrm>
              <a:prstGeom prst="rect">
                <a:avLst/>
              </a:prstGeom>
              <a:blipFill>
                <a:blip r:embed="rId4"/>
                <a:stretch>
                  <a:fillRect l="-603" t="-4673"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密码学基础知识</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169626024"/>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密码学基础知识</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3" name="文本框 2">
            <a:extLst>
              <a:ext uri="{FF2B5EF4-FFF2-40B4-BE49-F238E27FC236}">
                <a16:creationId xmlns:a16="http://schemas.microsoft.com/office/drawing/2014/main" id="{521CFEC6-B38C-4665-A37C-BE551DCA72D2}"/>
              </a:ext>
            </a:extLst>
          </p:cNvPr>
          <p:cNvSpPr txBox="1"/>
          <p:nvPr/>
        </p:nvSpPr>
        <p:spPr>
          <a:xfrm>
            <a:off x="585216" y="1472954"/>
            <a:ext cx="10802112" cy="2122697"/>
          </a:xfrm>
          <a:prstGeom prst="rect">
            <a:avLst/>
          </a:prstGeom>
          <a:noFill/>
        </p:spPr>
        <p:txBody>
          <a:bodyPr wrap="square" rtlCol="0">
            <a:spAutoFit/>
          </a:bodyPr>
          <a:lstStyle/>
          <a:p>
            <a:pPr marL="342900" indent="-342900">
              <a:lnSpc>
                <a:spcPct val="150000"/>
              </a:lnSpc>
              <a:buAutoNum type="arabicPeriod"/>
            </a:pPr>
            <a:r>
              <a:rPr lang="zh-CN" altLang="en-US" dirty="0"/>
              <a:t>私钥加密算法</a:t>
            </a:r>
            <a:endParaRPr lang="en-US" altLang="zh-CN" dirty="0"/>
          </a:p>
          <a:p>
            <a:pPr marL="342900" indent="-342900">
              <a:lnSpc>
                <a:spcPct val="150000"/>
              </a:lnSpc>
              <a:buAutoNum type="arabicPeriod"/>
            </a:pPr>
            <a:r>
              <a:rPr lang="zh-CN" altLang="en-US" dirty="0"/>
              <a:t>公钥加密算法</a:t>
            </a:r>
            <a:endParaRPr lang="en-US" altLang="zh-CN" dirty="0"/>
          </a:p>
          <a:p>
            <a:pPr marL="342900" indent="-342900">
              <a:lnSpc>
                <a:spcPct val="150000"/>
              </a:lnSpc>
              <a:buAutoNum type="arabicPeriod"/>
            </a:pPr>
            <a:r>
              <a:rPr lang="zh-CN" altLang="en-US" dirty="0"/>
              <a:t>同态加密</a:t>
            </a:r>
            <a:endParaRPr lang="en-US" altLang="zh-CN" dirty="0"/>
          </a:p>
          <a:p>
            <a:pPr marL="342900" indent="-342900">
              <a:lnSpc>
                <a:spcPct val="150000"/>
              </a:lnSpc>
              <a:buAutoNum type="arabicPeriod"/>
            </a:pPr>
            <a:r>
              <a:rPr lang="zh-CN" altLang="en-US" dirty="0"/>
              <a:t>密钥交换</a:t>
            </a:r>
            <a:endParaRPr lang="en-US" altLang="zh-CN" dirty="0"/>
          </a:p>
          <a:p>
            <a:pPr marL="342900" indent="-342900">
              <a:lnSpc>
                <a:spcPct val="150000"/>
              </a:lnSpc>
              <a:buAutoNum type="arabicPeriod"/>
            </a:pPr>
            <a:r>
              <a:rPr lang="zh-CN" altLang="en-US" dirty="0"/>
              <a:t>集合求交算法中需要的加密方案</a:t>
            </a:r>
            <a:endParaRPr lang="en-US" altLang="zh-CN" dirty="0"/>
          </a:p>
        </p:txBody>
      </p:sp>
    </p:spTree>
    <p:extLst>
      <p:ext uri="{BB962C8B-B14F-4D97-AF65-F5344CB8AC3E}">
        <p14:creationId xmlns:p14="http://schemas.microsoft.com/office/powerpoint/2010/main" val="725586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187241" cy="3784434"/>
              </a:xfrm>
              <a:prstGeom prst="rect">
                <a:avLst/>
              </a:prstGeom>
              <a:noFill/>
            </p:spPr>
            <p:txBody>
              <a:bodyPr wrap="none" rtlCol="0">
                <a:spAutoFit/>
              </a:bodyPr>
              <a:lstStyle/>
              <a:p>
                <a:pPr>
                  <a:lnSpc>
                    <a:spcPct val="150000"/>
                  </a:lnSpc>
                </a:pPr>
                <a:r>
                  <a:rPr lang="zh-CN" altLang="en-US" dirty="0"/>
                  <a:t>私钥加密算法也称为对称密码算法，即加解密用的密钥是一样的。</a:t>
                </a:r>
                <a:endParaRPr lang="en-US" altLang="zh-CN" dirty="0"/>
              </a:p>
              <a:p>
                <a:pPr>
                  <a:lnSpc>
                    <a:spcPct val="150000"/>
                  </a:lnSpc>
                </a:pPr>
                <a:r>
                  <a:rPr lang="zh-CN" altLang="en-US" dirty="0"/>
                  <a:t>一个加密算法由下面</a:t>
                </a:r>
                <a:r>
                  <a:rPr lang="en-US" altLang="zh-CN" dirty="0"/>
                  <a:t>3</a:t>
                </a:r>
                <a:r>
                  <a:rPr lang="zh-CN" altLang="en-US" dirty="0"/>
                  <a:t>个部分组成：</a:t>
                </a:r>
                <a:endParaRPr lang="en-US" altLang="zh-CN" dirty="0"/>
              </a:p>
              <a:p>
                <a:pPr marL="342900" indent="-342900">
                  <a:lnSpc>
                    <a:spcPct val="150000"/>
                  </a:lnSpc>
                  <a:buAutoNum type="arabicPeriod"/>
                </a:pPr>
                <a:r>
                  <a:rPr lang="zh-CN" altLang="en-US" dirty="0"/>
                  <a:t>密钥生成算法</a:t>
                </a:r>
                <a14:m>
                  <m:oMath xmlns:m="http://schemas.openxmlformats.org/officeDocument/2006/math">
                    <m:r>
                      <a:rPr lang="en-US" altLang="zh-CN" i="1" dirty="0" smtClean="0">
                        <a:latin typeface="Cambria Math" panose="02040503050406030204" pitchFamily="18" charset="0"/>
                      </a:rPr>
                      <m:t>𝐾𝑒𝑦𝐺𝑒𝑛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输入一个安全参数</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输出长度至少为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密钥</a:t>
                </a:r>
                <a14:m>
                  <m:oMath xmlns:m="http://schemas.openxmlformats.org/officeDocument/2006/math">
                    <m:r>
                      <a:rPr lang="en-US" altLang="zh-CN" i="1" dirty="0" smtClean="0">
                        <a:latin typeface="Cambria Math" panose="02040503050406030204" pitchFamily="18" charset="0"/>
                      </a:rPr>
                      <m:t>𝑘</m:t>
                    </m:r>
                  </m:oMath>
                </a14:m>
                <a:r>
                  <a:rPr lang="en-US" altLang="zh-CN" dirty="0"/>
                  <a:t>.</a:t>
                </a:r>
              </a:p>
              <a:p>
                <a:pPr marL="342900" indent="-342900">
                  <a:lnSpc>
                    <a:spcPct val="150000"/>
                  </a:lnSpc>
                  <a:buAutoNum type="arabicPeriod"/>
                </a:pPr>
                <a:r>
                  <a:rPr lang="zh-CN" altLang="en-US" dirty="0"/>
                  <a:t>加密算法</a:t>
                </a:r>
                <a14:m>
                  <m:oMath xmlns:m="http://schemas.openxmlformats.org/officeDocument/2006/math">
                    <m:r>
                      <a:rPr lang="en-US" altLang="zh-CN" i="1" dirty="0" smtClean="0">
                        <a:latin typeface="Cambria Math" panose="02040503050406030204" pitchFamily="18" charset="0"/>
                      </a:rPr>
                      <m:t>𝐸𝑛𝑐</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m:t>
                    </m:r>
                    <m:r>
                      <a:rPr lang="zh-CN" altLang="en-US" i="1" dirty="0">
                        <a:latin typeface="Cambria Math" panose="02040503050406030204" pitchFamily="18" charset="0"/>
                      </a:rPr>
                      <m:t>输入</m:t>
                    </m:r>
                  </m:oMath>
                </a14:m>
                <a:r>
                  <a:rPr lang="zh-CN" altLang="en-US" dirty="0"/>
                  <a:t>待加密的消息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b="0" dirty="0"/>
              </a:p>
              <a:p>
                <a:pPr marL="342900" indent="-342900">
                  <a:lnSpc>
                    <a:spcPct val="150000"/>
                  </a:lnSpc>
                  <a:buAutoNum type="arabicPeriod"/>
                </a:pPr>
                <a:r>
                  <a:rPr lang="zh-CN" altLang="en-US" dirty="0"/>
                  <a:t>解密算法</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oMath>
                </a14:m>
                <a:r>
                  <a:rPr lang="en-US" altLang="zh-CN" dirty="0"/>
                  <a:t> </a:t>
                </a:r>
                <a:r>
                  <a:rPr lang="zh-CN" altLang="en-US" dirty="0"/>
                  <a:t>输入密文</a:t>
                </a:r>
                <a14:m>
                  <m:oMath xmlns:m="http://schemas.openxmlformats.org/officeDocument/2006/math">
                    <m:r>
                      <a:rPr lang="en-US" altLang="zh-CN" b="0" i="1" smtClean="0">
                        <a:latin typeface="Cambria Math" panose="02040503050406030204" pitchFamily="18" charset="0"/>
                      </a:rPr>
                      <m:t>𝑐</m:t>
                    </m:r>
                  </m:oMath>
                </a14:m>
                <a:r>
                  <a:rPr lang="en-US" altLang="zh-CN" dirty="0"/>
                  <a:t>, </a:t>
                </a:r>
                <a:r>
                  <a:rPr lang="zh-CN" altLang="en-US" dirty="0"/>
                  <a:t>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输出消息</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en-US" altLang="zh-CN" dirty="0"/>
                  <a:t>.</a:t>
                </a:r>
              </a:p>
              <a:p>
                <a:pPr>
                  <a:lnSpc>
                    <a:spcPct val="150000"/>
                  </a:lnSpc>
                </a:pPr>
                <a:endParaRPr lang="en-US" altLang="zh-CN" dirty="0"/>
              </a:p>
              <a:p>
                <a:pPr>
                  <a:lnSpc>
                    <a:spcPct val="150000"/>
                  </a:lnSpc>
                </a:pPr>
                <a:r>
                  <a:rPr lang="zh-CN" altLang="en-US" dirty="0"/>
                  <a:t>加密算法需求：</a:t>
                </a:r>
                <a:endParaRPr lang="en-US" altLang="zh-CN" dirty="0"/>
              </a:p>
              <a:p>
                <a:pPr marL="342900" indent="-342900">
                  <a:lnSpc>
                    <a:spcPct val="150000"/>
                  </a:lnSpc>
                  <a:buAutoNum type="arabicPeriod"/>
                </a:pPr>
                <a:r>
                  <a:rPr lang="zh-CN" altLang="en-US" dirty="0"/>
                  <a:t>正确性：对于任意的密钥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任意的消息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必须有</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𝐸𝑛𝑐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a:t>
                </a:r>
              </a:p>
              <a:p>
                <a:pPr marL="342900" indent="-342900">
                  <a:lnSpc>
                    <a:spcPct val="150000"/>
                  </a:lnSpc>
                  <a:buAutoNum type="arabicPeriod"/>
                </a:pPr>
                <a:r>
                  <a:rPr lang="zh-CN" altLang="en-US" dirty="0"/>
                  <a:t>安全性（此处并非严谨定义）：攻击者无法从密文</a:t>
                </a:r>
                <a14:m>
                  <m:oMath xmlns:m="http://schemas.openxmlformats.org/officeDocument/2006/math">
                    <m:r>
                      <a:rPr lang="en-US" altLang="zh-CN" b="0" i="1" smtClean="0">
                        <a:latin typeface="Cambria Math" panose="02040503050406030204" pitchFamily="18" charset="0"/>
                      </a:rPr>
                      <m:t>𝑐</m:t>
                    </m:r>
                  </m:oMath>
                </a14:m>
                <a:r>
                  <a:rPr lang="zh-CN" altLang="en-US" dirty="0"/>
                  <a:t>中得到明文</a:t>
                </a:r>
                <a14:m>
                  <m:oMath xmlns:m="http://schemas.openxmlformats.org/officeDocument/2006/math">
                    <m:r>
                      <a:rPr lang="en-US" altLang="zh-CN" b="0" i="1" smtClean="0">
                        <a:latin typeface="Cambria Math" panose="02040503050406030204" pitchFamily="18" charset="0"/>
                      </a:rPr>
                      <m:t>𝑚</m:t>
                    </m:r>
                  </m:oMath>
                </a14:m>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187241" cy="3784434"/>
              </a:xfrm>
              <a:prstGeom prst="rect">
                <a:avLst/>
              </a:prstGeom>
              <a:blipFill>
                <a:blip r:embed="rId4"/>
                <a:stretch>
                  <a:fillRect l="-745"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58502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6746527" cy="4199932"/>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一次一密加密方案</a:t>
                </a:r>
                <a14:m>
                  <m:oMath xmlns:m="http://schemas.openxmlformats.org/officeDocument/2006/math">
                    <m:r>
                      <a:rPr lang="en-US" altLang="zh-CN" i="1" dirty="0" smtClean="0">
                        <a:latin typeface="Cambria Math" panose="02040503050406030204" pitchFamily="18" charset="0"/>
                      </a:rPr>
                      <m:t>𝑂𝑛𝑒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𝑇𝑖𝑚𝑒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𝑂𝑇𝑃</m:t>
                    </m:r>
                    <m:r>
                      <a:rPr lang="en-US" altLang="zh-CN" i="1" dirty="0"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a:latin typeface="Cambria Math" panose="02040503050406030204" pitchFamily="18" charset="0"/>
                      </a:rPr>
                      <m:t>): </m:t>
                    </m:r>
                  </m:oMath>
                </a14:m>
                <a:r>
                  <a:rPr lang="zh-CN" altLang="en-US" dirty="0"/>
                  <a:t>随机选择长度为</a:t>
                </a:r>
                <a14:m>
                  <m:oMath xmlns:m="http://schemas.openxmlformats.org/officeDocument/2006/math">
                    <m:r>
                      <a:rPr lang="en-US" altLang="zh-CN" b="0" i="1" smtClean="0">
                        <a:latin typeface="Cambria Math" panose="02040503050406030204" pitchFamily="18" charset="0"/>
                      </a:rPr>
                      <m:t>𝑛</m:t>
                    </m:r>
                  </m:oMath>
                </a14:m>
                <a:r>
                  <a:rPr lang="zh-CN" altLang="en-US" dirty="0"/>
                  <a:t>的字符串</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作为密钥</a:t>
                </a:r>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𝑚</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𝑘</m:t>
                    </m:r>
                    <m:r>
                      <a:rPr lang="en-US" altLang="zh-CN" i="1" dirty="0" smtClean="0">
                        <a:latin typeface="Cambria Math" panose="02040503050406030204" pitchFamily="18" charset="0"/>
                      </a:rPr>
                      <m:t>): </m:t>
                    </m:r>
                  </m:oMath>
                </a14:m>
                <a:r>
                  <a:rPr lang="zh-CN" altLang="en-US" dirty="0"/>
                  <a:t>输入待加密的消息𝑚</a:t>
                </a:r>
                <a:r>
                  <a:rPr lang="en-US" altLang="zh-CN" dirty="0"/>
                  <a:t>, </a:t>
                </a:r>
                <a:r>
                  <a:rPr lang="zh-CN" altLang="en-US" dirty="0"/>
                  <a:t>以及密钥𝑘</a:t>
                </a:r>
                <a:r>
                  <a:rPr lang="en-US" altLang="zh-CN" dirty="0"/>
                  <a:t>. </a:t>
                </a:r>
                <a:r>
                  <a:rPr lang="zh-CN" altLang="en-US" dirty="0"/>
                  <a:t>输出密文</a:t>
                </a:r>
                <a14:m>
                  <m:oMath xmlns:m="http://schemas.openxmlformats.org/officeDocument/2006/math">
                    <m:r>
                      <a:rPr lang="zh-CN" altLang="en-US"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zh-CN" altLang="en-US" i="1" dirty="0" smtClean="0">
                        <a:latin typeface="Cambria Math" panose="02040503050406030204" pitchFamily="18" charset="0"/>
                      </a:rPr>
                      <m:t> </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zh-CN" altLang="en-US" i="1" dirty="0">
                        <a:latin typeface="Cambria Math" panose="02040503050406030204" pitchFamily="18" charset="0"/>
                      </a:rPr>
                      <m:t>𝑘</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密钥𝑘</a:t>
                </a:r>
                <a:r>
                  <a:rPr lang="en-US" altLang="zh-CN" dirty="0"/>
                  <a:t>, </a:t>
                </a:r>
                <a:r>
                  <a:rPr lang="zh-CN" altLang="en-US" dirty="0"/>
                  <a:t>输出消息</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smtClean="0">
                            <a:latin typeface="Cambria Math" panose="02040503050406030204" pitchFamily="18" charset="0"/>
                          </a:rPr>
                          <m:t>𝑚</m:t>
                        </m:r>
                      </m:e>
                      <m:sup>
                        <m:r>
                          <a:rPr lang="en-US" altLang="zh-CN"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优点：加密简单，效率高。</a:t>
                </a:r>
                <a:endParaRPr lang="en-US" altLang="zh-CN" dirty="0"/>
              </a:p>
              <a:p>
                <a:pPr>
                  <a:lnSpc>
                    <a:spcPct val="150000"/>
                  </a:lnSpc>
                </a:pPr>
                <a:r>
                  <a:rPr lang="zh-CN" altLang="en-US" dirty="0"/>
                  <a:t>缺点：只能加密长度为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消息，密钥只能使用一次。</a:t>
                </a:r>
                <a:endParaRPr lang="en-US" altLang="zh-CN" dirty="0"/>
              </a:p>
              <a:p>
                <a:pPr>
                  <a:lnSpc>
                    <a:spcPct val="150000"/>
                  </a:lnSpc>
                </a:pPr>
                <a:endParaRPr lang="en-US" altLang="zh-CN" dirty="0"/>
              </a:p>
              <a:p>
                <a:pPr>
                  <a:lnSpc>
                    <a:spcPct val="150000"/>
                  </a:lnSpc>
                </a:pPr>
                <a:r>
                  <a:rPr lang="zh-CN" altLang="en-US" dirty="0"/>
                  <a:t>实际应用的私钥加密算法，</a:t>
                </a:r>
                <a14:m>
                  <m:oMath xmlns:m="http://schemas.openxmlformats.org/officeDocument/2006/math">
                    <m:r>
                      <a:rPr lang="en-US" altLang="zh-CN" b="0" i="1" smtClean="0">
                        <a:latin typeface="Cambria Math" panose="02040503050406030204" pitchFamily="18" charset="0"/>
                      </a:rPr>
                      <m:t>𝐷𝐸𝑆</m:t>
                    </m:r>
                  </m:oMath>
                </a14:m>
                <a:r>
                  <a:rPr lang="en-US" altLang="zh-CN" dirty="0"/>
                  <a:t>, </a:t>
                </a:r>
                <a14:m>
                  <m:oMath xmlns:m="http://schemas.openxmlformats.org/officeDocument/2006/math">
                    <m:r>
                      <a:rPr lang="en-US" altLang="zh-CN" b="0" i="1" smtClean="0">
                        <a:latin typeface="Cambria Math" panose="02040503050406030204" pitchFamily="18" charset="0"/>
                      </a:rPr>
                      <m:t>𝐴𝐸𝑆</m:t>
                    </m:r>
                  </m:oMath>
                </a14:m>
                <a:r>
                  <a:rPr lang="zh-CN" altLang="en-US" dirty="0"/>
                  <a:t>等等。</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6746527" cy="4199932"/>
              </a:xfrm>
              <a:prstGeom prst="rect">
                <a:avLst/>
              </a:prstGeom>
              <a:blipFill>
                <a:blip r:embed="rId3"/>
                <a:stretch>
                  <a:fillRect l="-723" b="-1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39685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47083" cy="5031186"/>
              </a:xfrm>
              <a:prstGeom prst="rect">
                <a:avLst/>
              </a:prstGeom>
              <a:noFill/>
            </p:spPr>
            <p:txBody>
              <a:bodyPr wrap="none" rtlCol="0">
                <a:spAutoFit/>
              </a:bodyPr>
              <a:lstStyle/>
              <a:p>
                <a:pPr>
                  <a:lnSpc>
                    <a:spcPct val="150000"/>
                  </a:lnSpc>
                </a:pPr>
                <a:r>
                  <a:rPr lang="zh-CN" altLang="en-US" dirty="0"/>
                  <a:t>私钥（对称）加密算法的缺点：双方需要在加密前协商好密钥。</a:t>
                </a:r>
                <a:endParaRPr lang="en-US" altLang="zh-CN" dirty="0"/>
              </a:p>
              <a:p>
                <a:pPr>
                  <a:lnSpc>
                    <a:spcPct val="150000"/>
                  </a:lnSpc>
                </a:pPr>
                <a:r>
                  <a:rPr lang="zh-CN" altLang="en-US" dirty="0"/>
                  <a:t>为了解决这一问题，提出了公钥（非对称）加密算法，即加解密用的密钥不相同。</a:t>
                </a:r>
                <a:endParaRPr lang="en-US" altLang="zh-CN" dirty="0"/>
              </a:p>
              <a:p>
                <a:pPr>
                  <a:lnSpc>
                    <a:spcPct val="150000"/>
                  </a:lnSpc>
                </a:pPr>
                <a:endParaRPr lang="en-US" altLang="zh-CN" dirty="0"/>
              </a:p>
              <a:p>
                <a:pPr>
                  <a:lnSpc>
                    <a:spcPct val="150000"/>
                  </a:lnSpc>
                </a:pPr>
                <a:r>
                  <a:rPr lang="zh-CN" altLang="en-US" dirty="0"/>
                  <a:t>一个公钥加密算法由下面</a:t>
                </a:r>
                <a:r>
                  <a:rPr lang="en-US" altLang="zh-CN" dirty="0"/>
                  <a:t>3</a:t>
                </a:r>
                <a:r>
                  <a:rPr lang="zh-CN" altLang="en-US" dirty="0"/>
                  <a:t>个部分组成：</a:t>
                </a:r>
              </a:p>
              <a:p>
                <a:pPr>
                  <a:lnSpc>
                    <a:spcPct val="150000"/>
                  </a:lnSpc>
                </a:pPr>
                <a:r>
                  <a:rPr lang="zh-CN" altLang="en-US" dirty="0"/>
                  <a:t>密钥生成算法𝐾𝑒𝑦𝐺𝑒𝑛</a:t>
                </a:r>
                <a:r>
                  <a:rPr lang="en-US" altLang="zh-CN" dirty="0"/>
                  <a:t>(</a:t>
                </a:r>
                <a:r>
                  <a:rPr lang="zh-CN" altLang="en-US" dirty="0"/>
                  <a:t>𝑛</a:t>
                </a:r>
                <a:r>
                  <a:rPr lang="en-US" altLang="zh-CN" dirty="0"/>
                  <a:t>): </a:t>
                </a:r>
                <a:r>
                  <a:rPr lang="zh-CN" altLang="en-US" dirty="0"/>
                  <a:t>输入一个安全参数𝑛</a:t>
                </a:r>
                <a:r>
                  <a:rPr lang="en-US" altLang="zh-CN" dirty="0"/>
                  <a:t>, </a:t>
                </a:r>
                <a:r>
                  <a:rPr lang="zh-CN" altLang="en-US" dirty="0"/>
                  <a:t>输出长度至少为𝑛的公私钥对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𝑠𝑘</m:t>
                    </m:r>
                    <m:r>
                      <a:rPr lang="en-US" altLang="zh-CN" b="0" i="1" smtClean="0">
                        <a:latin typeface="Cambria Math" panose="02040503050406030204" pitchFamily="18" charset="0"/>
                      </a:rPr>
                      <m:t>)</m:t>
                    </m:r>
                  </m:oMath>
                </a14:m>
                <a:r>
                  <a:rPr lang="en-US" altLang="zh-CN" dirty="0"/>
                  <a:t>.</a:t>
                </a:r>
              </a:p>
              <a:p>
                <a:pPr>
                  <a:lnSpc>
                    <a:spcPct val="150000"/>
                  </a:lnSpc>
                </a:pPr>
                <a:r>
                  <a:rPr lang="zh-CN" altLang="en-US" dirty="0"/>
                  <a:t>加密算法𝐸𝑛𝑐</a:t>
                </a:r>
                <a:r>
                  <a:rPr lang="en-US" altLang="zh-CN" dirty="0"/>
                  <a:t>(</a:t>
                </a:r>
                <a:r>
                  <a:rPr lang="zh-CN" altLang="en-US" dirty="0"/>
                  <a:t>𝑚</a:t>
                </a:r>
                <a:r>
                  <a:rPr lang="en-US" altLang="zh-CN" dirty="0"/>
                  <a:t>,</a:t>
                </a:r>
                <a:r>
                  <a:rPr lang="zh-CN" altLang="en-US" dirty="0"/>
                  <a:t>𝑘</a:t>
                </a:r>
                <a:r>
                  <a:rPr lang="en-US" altLang="zh-CN" dirty="0"/>
                  <a:t>):</a:t>
                </a:r>
                <a:r>
                  <a:rPr lang="zh-CN" altLang="en-US" dirty="0"/>
                  <a:t>输入待加密的消息𝑚</a:t>
                </a:r>
                <a:r>
                  <a:rPr lang="en-US" altLang="zh-CN" dirty="0"/>
                  <a:t>, </a:t>
                </a:r>
                <a:r>
                  <a:rPr lang="zh-CN" altLang="en-US" dirty="0"/>
                  <a:t>以及公钥𝑘</a:t>
                </a:r>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𝑝𝑘</m:t>
                    </m:r>
                  </m:oMath>
                </a14:m>
                <a:r>
                  <a:rPr lang="en-US" altLang="zh-CN" dirty="0"/>
                  <a:t>.</a:t>
                </a:r>
              </a:p>
              <a:p>
                <a:pPr>
                  <a:lnSpc>
                    <a:spcPct val="150000"/>
                  </a:lnSpc>
                </a:pPr>
                <a:r>
                  <a:rPr lang="zh-CN" altLang="en-US" dirty="0"/>
                  <a:t>解密算法𝐷𝑒𝑐</a:t>
                </a:r>
                <a:r>
                  <a:rPr lang="en-US" altLang="zh-CN" dirty="0"/>
                  <a:t>(</a:t>
                </a:r>
                <a:r>
                  <a:rPr lang="zh-CN" altLang="en-US" dirty="0"/>
                  <a:t>𝑐</a:t>
                </a:r>
                <a:r>
                  <a:rPr lang="en-US" altLang="zh-CN" dirty="0"/>
                  <a:t>,</a:t>
                </a:r>
                <a:r>
                  <a:rPr lang="zh-CN" altLang="en-US" dirty="0"/>
                  <a:t>𝑘</a:t>
                </a:r>
                <a:r>
                  <a:rPr lang="en-US" altLang="zh-CN" dirty="0"/>
                  <a:t>): </a:t>
                </a:r>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𝑠𝑘</m:t>
                    </m:r>
                  </m:oMath>
                </a14:m>
                <a:r>
                  <a:rPr lang="en-US" altLang="zh-CN" dirty="0"/>
                  <a:t>, </a:t>
                </a:r>
                <a:r>
                  <a:rPr lang="zh-CN" altLang="en-US" dirty="0"/>
                  <a:t>输出消息𝑚</a:t>
                </a:r>
                <a:r>
                  <a:rPr lang="en-US" altLang="zh-CN" dirty="0"/>
                  <a:t>′.</a:t>
                </a:r>
              </a:p>
              <a:p>
                <a:pPr>
                  <a:lnSpc>
                    <a:spcPct val="150000"/>
                  </a:lnSpc>
                </a:pPr>
                <a:endParaRPr lang="en-US" altLang="zh-CN" dirty="0"/>
              </a:p>
              <a:p>
                <a:pPr>
                  <a:lnSpc>
                    <a:spcPct val="150000"/>
                  </a:lnSpc>
                </a:pPr>
                <a:r>
                  <a:rPr lang="zh-CN" altLang="en-US" dirty="0"/>
                  <a:t>加密算法需求：</a:t>
                </a:r>
              </a:p>
              <a:p>
                <a:pPr>
                  <a:lnSpc>
                    <a:spcPct val="150000"/>
                  </a:lnSpc>
                </a:pPr>
                <a:r>
                  <a:rPr lang="zh-CN" altLang="en-US" dirty="0"/>
                  <a:t>正确性：对于任意的公私钥对</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𝑝𝑘</m:t>
                    </m:r>
                    <m:r>
                      <a:rPr lang="en-US" altLang="zh-CN" i="1">
                        <a:latin typeface="Cambria Math" panose="02040503050406030204" pitchFamily="18" charset="0"/>
                      </a:rPr>
                      <m:t>,</m:t>
                    </m:r>
                    <m:r>
                      <a:rPr lang="en-US" altLang="zh-CN" i="1">
                        <a:latin typeface="Cambria Math" panose="02040503050406030204" pitchFamily="18" charset="0"/>
                      </a:rPr>
                      <m:t>𝑠𝑘</m:t>
                    </m:r>
                    <m:r>
                      <a:rPr lang="en-US" altLang="zh-CN" i="1">
                        <a:latin typeface="Cambria Math" panose="02040503050406030204" pitchFamily="18" charset="0"/>
                      </a:rPr>
                      <m:t>)</m:t>
                    </m:r>
                  </m:oMath>
                </a14:m>
                <a:r>
                  <a:rPr lang="en-US" altLang="zh-CN" dirty="0"/>
                  <a:t>, </a:t>
                </a:r>
                <a:r>
                  <a:rPr lang="zh-CN" altLang="en-US" dirty="0"/>
                  <a:t>任意的消息𝑚</a:t>
                </a:r>
                <a:r>
                  <a:rPr lang="en-US" altLang="zh-CN" dirty="0"/>
                  <a:t>, </a:t>
                </a:r>
                <a:r>
                  <a:rPr lang="zh-CN" altLang="en-US" dirty="0"/>
                  <a:t>必须有</a:t>
                </a: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en-US" altLang="zh-CN" b="0" i="1" dirty="0" smtClean="0">
                        <a:latin typeface="Cambria Math" panose="02040503050406030204" pitchFamily="18" charset="0"/>
                      </a:rPr>
                      <m:t>𝑠</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zh-CN" altLang="en-US" i="1" dirty="0">
                        <a:latin typeface="Cambria Math" panose="02040503050406030204" pitchFamily="18" charset="0"/>
                      </a:rPr>
                      <m:t>𝑚</m:t>
                    </m:r>
                  </m:oMath>
                </a14:m>
                <a:r>
                  <a:rPr lang="en-US" altLang="zh-CN" dirty="0"/>
                  <a:t>.</a:t>
                </a:r>
              </a:p>
              <a:p>
                <a:pPr>
                  <a:lnSpc>
                    <a:spcPct val="150000"/>
                  </a:lnSpc>
                </a:pPr>
                <a:r>
                  <a:rPr lang="zh-CN" altLang="en-US" dirty="0"/>
                  <a:t>安全性（此处并非严谨定义）：攻击者无法从密文𝑐</a:t>
                </a:r>
                <a:r>
                  <a:rPr lang="en-US" altLang="zh-CN" dirty="0"/>
                  <a:t>, </a:t>
                </a:r>
                <a:r>
                  <a:rPr lang="zh-CN" altLang="en-US" dirty="0"/>
                  <a:t>以及公钥</a:t>
                </a:r>
                <a14:m>
                  <m:oMath xmlns:m="http://schemas.openxmlformats.org/officeDocument/2006/math">
                    <m:r>
                      <a:rPr lang="en-US" altLang="zh-CN" b="0" i="1" smtClean="0">
                        <a:latin typeface="Cambria Math" panose="02040503050406030204" pitchFamily="18" charset="0"/>
                      </a:rPr>
                      <m:t>𝑝𝑘</m:t>
                    </m:r>
                  </m:oMath>
                </a14:m>
                <a:r>
                  <a:rPr lang="zh-CN" altLang="en-US" dirty="0"/>
                  <a:t>中得到明文𝑚以及私钥</a:t>
                </a:r>
                <a14:m>
                  <m:oMath xmlns:m="http://schemas.openxmlformats.org/officeDocument/2006/math">
                    <m:r>
                      <a:rPr lang="en-US" altLang="zh-CN" b="0" i="1" smtClean="0">
                        <a:latin typeface="Cambria Math" panose="02040503050406030204" pitchFamily="18" charset="0"/>
                      </a:rPr>
                      <m:t>𝑠𝑘</m:t>
                    </m:r>
                  </m:oMath>
                </a14:m>
                <a:r>
                  <a:rPr lang="en-US" altLang="zh-CN" dirty="0"/>
                  <a:t>.</a:t>
                </a:r>
              </a:p>
              <a:p>
                <a:pPr>
                  <a:lnSpc>
                    <a:spcPct val="150000"/>
                  </a:lnSpc>
                </a:pP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47083" cy="5031186"/>
              </a:xfrm>
              <a:prstGeom prst="rect">
                <a:avLst/>
              </a:prstGeom>
              <a:blipFill>
                <a:blip r:embed="rId3"/>
                <a:stretch>
                  <a:fillRect l="-5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7860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1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739</TotalTime>
  <Words>3157</Words>
  <Application>Microsoft Office PowerPoint</Application>
  <PresentationFormat>宽屏</PresentationFormat>
  <Paragraphs>294</Paragraphs>
  <Slides>33</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双俊 张</cp:lastModifiedBy>
  <cp:revision>85</cp:revision>
  <dcterms:created xsi:type="dcterms:W3CDTF">2017-07-24T17:10:39Z</dcterms:created>
  <dcterms:modified xsi:type="dcterms:W3CDTF">2019-07-09T09:13:16Z</dcterms:modified>
</cp:coreProperties>
</file>