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8.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9.xml" ContentType="application/vnd.openxmlformats-officedocument.themeOverride+xml"/>
  <Override PartName="/ppt/notesSlides/notesSlide25.xml" ContentType="application/vnd.openxmlformats-officedocument.presentationml.notesSlide+xml"/>
  <Override PartName="/ppt/theme/themeOverride10.xml" ContentType="application/vnd.openxmlformats-officedocument.themeOverride+xml"/>
  <Override PartName="/ppt/tags/tag25.xml" ContentType="application/vnd.openxmlformats-officedocument.presentationml.tags+xml"/>
  <Override PartName="/ppt/notesSlides/notesSlide26.xml" ContentType="application/vnd.openxmlformats-officedocument.presentationml.notesSlide+xml"/>
  <Override PartName="/ppt/theme/themeOverride11.xml" ContentType="application/vnd.openxmlformats-officedocument.themeOverride+xml"/>
  <Override PartName="/ppt/tags/tag26.xml" ContentType="application/vnd.openxmlformats-officedocument.presentationml.tags+xml"/>
  <Override PartName="/ppt/notesSlides/notesSlide27.xml" ContentType="application/vnd.openxmlformats-officedocument.presentationml.notesSlide+xml"/>
  <Override PartName="/ppt/theme/themeOverride12.xml" ContentType="application/vnd.openxmlformats-officedocument.themeOverride+xml"/>
  <Override PartName="/ppt/tags/tag27.xml" ContentType="application/vnd.openxmlformats-officedocument.presentationml.tags+xml"/>
  <Override PartName="/ppt/notesSlides/notesSlide28.xml" ContentType="application/vnd.openxmlformats-officedocument.presentationml.notesSlide+xml"/>
  <Override PartName="/ppt/theme/themeOverride13.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theme/themeOverride14.xml" ContentType="application/vnd.openxmlformats-officedocument.themeOverride+xml"/>
  <Override PartName="/ppt/tags/tag34.xml" ContentType="application/vnd.openxmlformats-officedocument.presentationml.tags+xml"/>
  <Override PartName="/ppt/notesSlides/notesSlide30.xml" ContentType="application/vnd.openxmlformats-officedocument.presentationml.notesSlide+xml"/>
  <Override PartName="/ppt/theme/themeOverride15.xml" ContentType="application/vnd.openxmlformats-officedocument.themeOverride+xml"/>
  <Override PartName="/ppt/notesSlides/notesSlide31.xml" ContentType="application/vnd.openxmlformats-officedocument.presentationml.notesSlide+xml"/>
  <Override PartName="/ppt/theme/themeOverride16.xml" ContentType="application/vnd.openxmlformats-officedocument.themeOverride+xml"/>
  <Override PartName="/ppt/notesSlides/notesSlide32.xml" ContentType="application/vnd.openxmlformats-officedocument.presentationml.notesSlide+xml"/>
  <Override PartName="/ppt/theme/themeOverride17.xml" ContentType="application/vnd.openxmlformats-officedocument.themeOverride+xml"/>
  <Override PartName="/ppt/notesSlides/notesSlide33.xml" ContentType="application/vnd.openxmlformats-officedocument.presentationml.notesSlide+xml"/>
  <Override PartName="/ppt/theme/themeOverride18.xml" ContentType="application/vnd.openxmlformats-officedocument.themeOverride+xml"/>
  <Override PartName="/ppt/notesSlides/notesSlide34.xml" ContentType="application/vnd.openxmlformats-officedocument.presentationml.notesSlide+xml"/>
  <Override PartName="/ppt/theme/themeOverride19.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64" r:id="rId4"/>
    <p:sldId id="286" r:id="rId5"/>
    <p:sldId id="265" r:id="rId6"/>
    <p:sldId id="284" r:id="rId7"/>
    <p:sldId id="269" r:id="rId8"/>
    <p:sldId id="272" r:id="rId9"/>
    <p:sldId id="289" r:id="rId10"/>
    <p:sldId id="291" r:id="rId11"/>
    <p:sldId id="296" r:id="rId12"/>
    <p:sldId id="292" r:id="rId13"/>
    <p:sldId id="293" r:id="rId14"/>
    <p:sldId id="294" r:id="rId15"/>
    <p:sldId id="298" r:id="rId16"/>
    <p:sldId id="297" r:id="rId17"/>
    <p:sldId id="295" r:id="rId18"/>
    <p:sldId id="300" r:id="rId19"/>
    <p:sldId id="301" r:id="rId20"/>
    <p:sldId id="303" r:id="rId21"/>
    <p:sldId id="305" r:id="rId22"/>
    <p:sldId id="306" r:id="rId23"/>
    <p:sldId id="263" r:id="rId24"/>
    <p:sldId id="304" r:id="rId25"/>
    <p:sldId id="307" r:id="rId26"/>
    <p:sldId id="273" r:id="rId27"/>
    <p:sldId id="277" r:id="rId28"/>
    <p:sldId id="276" r:id="rId29"/>
    <p:sldId id="275" r:id="rId30"/>
    <p:sldId id="285" r:id="rId31"/>
    <p:sldId id="274" r:id="rId32"/>
    <p:sldId id="281" r:id="rId33"/>
    <p:sldId id="280" r:id="rId34"/>
    <p:sldId id="278" r:id="rId35"/>
    <p:sldId id="279" r:id="rId36"/>
    <p:sldId id="283" r:id="rId37"/>
    <p:sldId id="287"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2019/7/8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834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11</a:t>
            </a:fld>
            <a:endParaRPr lang="zh-CN" altLang="en-US"/>
          </a:p>
        </p:txBody>
      </p:sp>
    </p:spTree>
    <p:extLst>
      <p:ext uri="{BB962C8B-B14F-4D97-AF65-F5344CB8AC3E}">
        <p14:creationId xmlns:p14="http://schemas.microsoft.com/office/powerpoint/2010/main" val="178555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362003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13</a:t>
            </a:fld>
            <a:endParaRPr lang="zh-CN" altLang="en-US"/>
          </a:p>
        </p:txBody>
      </p:sp>
    </p:spTree>
    <p:extLst>
      <p:ext uri="{BB962C8B-B14F-4D97-AF65-F5344CB8AC3E}">
        <p14:creationId xmlns:p14="http://schemas.microsoft.com/office/powerpoint/2010/main" val="78392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4921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4550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16</a:t>
            </a:fld>
            <a:endParaRPr lang="zh-CN" altLang="en-US"/>
          </a:p>
        </p:txBody>
      </p:sp>
    </p:spTree>
    <p:extLst>
      <p:ext uri="{BB962C8B-B14F-4D97-AF65-F5344CB8AC3E}">
        <p14:creationId xmlns:p14="http://schemas.microsoft.com/office/powerpoint/2010/main" val="47147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740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6736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422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054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283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22</a:t>
            </a:fld>
            <a:endParaRPr lang="zh-CN" altLang="en-US"/>
          </a:p>
        </p:txBody>
      </p:sp>
    </p:spTree>
    <p:extLst>
      <p:ext uri="{BB962C8B-B14F-4D97-AF65-F5344CB8AC3E}">
        <p14:creationId xmlns:p14="http://schemas.microsoft.com/office/powerpoint/2010/main" val="42238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344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55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25</a:t>
            </a:fld>
            <a:endParaRPr lang="zh-CN" altLang="en-US"/>
          </a:p>
        </p:txBody>
      </p:sp>
    </p:spTree>
    <p:extLst>
      <p:ext uri="{BB962C8B-B14F-4D97-AF65-F5344CB8AC3E}">
        <p14:creationId xmlns:p14="http://schemas.microsoft.com/office/powerpoint/2010/main" val="6730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26</a:t>
            </a:fld>
            <a:endParaRPr lang="zh-CN" altLang="en-US"/>
          </a:p>
        </p:txBody>
      </p:sp>
    </p:spTree>
    <p:extLst>
      <p:ext uri="{BB962C8B-B14F-4D97-AF65-F5344CB8AC3E}">
        <p14:creationId xmlns:p14="http://schemas.microsoft.com/office/powerpoint/2010/main" val="2775035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27</a:t>
            </a:fld>
            <a:endParaRPr lang="zh-CN" altLang="en-US"/>
          </a:p>
        </p:txBody>
      </p:sp>
    </p:spTree>
    <p:extLst>
      <p:ext uri="{BB962C8B-B14F-4D97-AF65-F5344CB8AC3E}">
        <p14:creationId xmlns:p14="http://schemas.microsoft.com/office/powerpoint/2010/main" val="1953781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28</a:t>
            </a:fld>
            <a:endParaRPr lang="zh-CN" altLang="en-US"/>
          </a:p>
        </p:txBody>
      </p:sp>
    </p:spTree>
    <p:extLst>
      <p:ext uri="{BB962C8B-B14F-4D97-AF65-F5344CB8AC3E}">
        <p14:creationId xmlns:p14="http://schemas.microsoft.com/office/powerpoint/2010/main" val="1354996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29</a:t>
            </a:fld>
            <a:endParaRPr lang="zh-CN" altLang="en-US"/>
          </a:p>
        </p:txBody>
      </p:sp>
    </p:spTree>
    <p:extLst>
      <p:ext uri="{BB962C8B-B14F-4D97-AF65-F5344CB8AC3E}">
        <p14:creationId xmlns:p14="http://schemas.microsoft.com/office/powerpoint/2010/main" val="393424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30</a:t>
            </a:fld>
            <a:endParaRPr lang="zh-CN" altLang="en-US"/>
          </a:p>
        </p:txBody>
      </p:sp>
    </p:spTree>
    <p:extLst>
      <p:ext uri="{BB962C8B-B14F-4D97-AF65-F5344CB8AC3E}">
        <p14:creationId xmlns:p14="http://schemas.microsoft.com/office/powerpoint/2010/main" val="2628990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31</a:t>
            </a:fld>
            <a:endParaRPr lang="zh-CN" altLang="en-US"/>
          </a:p>
        </p:txBody>
      </p:sp>
    </p:spTree>
    <p:extLst>
      <p:ext uri="{BB962C8B-B14F-4D97-AF65-F5344CB8AC3E}">
        <p14:creationId xmlns:p14="http://schemas.microsoft.com/office/powerpoint/2010/main" val="232123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32</a:t>
            </a:fld>
            <a:endParaRPr lang="zh-CN" altLang="en-US"/>
          </a:p>
        </p:txBody>
      </p:sp>
    </p:spTree>
    <p:extLst>
      <p:ext uri="{BB962C8B-B14F-4D97-AF65-F5344CB8AC3E}">
        <p14:creationId xmlns:p14="http://schemas.microsoft.com/office/powerpoint/2010/main" val="2449293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33</a:t>
            </a:fld>
            <a:endParaRPr lang="zh-CN" altLang="en-US"/>
          </a:p>
        </p:txBody>
      </p:sp>
    </p:spTree>
    <p:extLst>
      <p:ext uri="{BB962C8B-B14F-4D97-AF65-F5344CB8AC3E}">
        <p14:creationId xmlns:p14="http://schemas.microsoft.com/office/powerpoint/2010/main" val="2909040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34</a:t>
            </a:fld>
            <a:endParaRPr lang="zh-CN" altLang="en-US"/>
          </a:p>
        </p:txBody>
      </p:sp>
    </p:spTree>
    <p:extLst>
      <p:ext uri="{BB962C8B-B14F-4D97-AF65-F5344CB8AC3E}">
        <p14:creationId xmlns:p14="http://schemas.microsoft.com/office/powerpoint/2010/main" val="3175896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35</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8392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4</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189070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274600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424441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46718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24318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863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85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08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885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3885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9891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262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08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6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0096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74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2019/7/8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2019/7/8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31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hemeOverride" Target="../theme/themeOverride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jpg"/><Relationship Id="rId4" Type="http://schemas.openxmlformats.org/officeDocument/2006/relationships/tags" Target="../tags/tag21.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hemeOverride" Target="../theme/themeOverride1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hemeOverride" Target="../theme/themeOverride11.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hemeOverride" Target="../theme/themeOverride1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hemeOverride" Target="../theme/themeOverride13.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jpg"/><Relationship Id="rId4" Type="http://schemas.openxmlformats.org/officeDocument/2006/relationships/tags" Target="../tags/tag30.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1.jpg"/><Relationship Id="rId4" Type="http://schemas.openxmlformats.org/officeDocument/2006/relationships/tags" Target="../tags/tag9.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hemeOverride" Target="../theme/themeOverride14.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35.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jpg"/><Relationship Id="rId2" Type="http://schemas.openxmlformats.org/officeDocument/2006/relationships/tags" Target="../tags/tag35.xml"/><Relationship Id="rId1" Type="http://schemas.openxmlformats.org/officeDocument/2006/relationships/themeOverride" Target="../theme/themeOverride19.xml"/><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tags" Target="../tags/tag37.xml"/></Relationships>
</file>

<file path=ppt/slides/_rels/slide3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1.jpg"/><Relationship Id="rId4" Type="http://schemas.openxmlformats.org/officeDocument/2006/relationships/tags" Target="../tags/tag15.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35444"/>
            <a:ext cx="6560366" cy="830997"/>
          </a:xfrm>
          <a:prstGeom prst="rect">
            <a:avLst/>
          </a:prstGeom>
          <a:noFill/>
        </p:spPr>
        <p:txBody>
          <a:bodyPr wrap="square" rtlCol="0">
            <a:spAutoFit/>
          </a:bodyPr>
          <a:lstStyle/>
          <a:p>
            <a:r>
              <a:rPr lang="zh-CN" altLang="en-US" sz="4800" spc="600" dirty="0">
                <a:cs typeface="+mn-ea"/>
                <a:sym typeface="+mn-lt"/>
              </a:rPr>
              <a:t>安全的集合求交运算</a:t>
            </a:r>
          </a:p>
        </p:txBody>
      </p:sp>
      <p:sp>
        <p:nvSpPr>
          <p:cNvPr id="6" name="PA_文本框 5"/>
          <p:cNvSpPr txBox="1"/>
          <p:nvPr>
            <p:custDataLst>
              <p:tags r:id="rId3"/>
            </p:custDataLst>
          </p:nvPr>
        </p:nvSpPr>
        <p:spPr>
          <a:xfrm>
            <a:off x="669490" y="1419781"/>
            <a:ext cx="4731566" cy="1015663"/>
          </a:xfrm>
          <a:prstGeom prst="rect">
            <a:avLst/>
          </a:prstGeom>
          <a:noFill/>
        </p:spPr>
        <p:txBody>
          <a:bodyPr wrap="square" rtlCol="0">
            <a:spAutoFit/>
          </a:bodyPr>
          <a:lstStyle/>
          <a:p>
            <a:r>
              <a:rPr lang="zh-CN" altLang="en-US" sz="6000" spc="600" dirty="0">
                <a:cs typeface="+mn-ea"/>
                <a:sym typeface="+mn-lt"/>
              </a:rPr>
              <a:t>密码学专题</a:t>
            </a: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CRYPTOGRAPHY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zh-CN" altLang="en-US" sz="1600" dirty="0">
                <a:cs typeface="+mn-ea"/>
                <a:sym typeface="+mn-lt"/>
              </a:rPr>
              <a:t>复旦大学 张双俊</a:t>
            </a: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Privacy-Preserving Set Operation</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2019</a:t>
            </a:r>
            <a:r>
              <a:rPr lang="zh-CN" altLang="en-US" sz="1600" dirty="0">
                <a:cs typeface="+mn-ea"/>
                <a:sym typeface="+mn-lt"/>
              </a:rPr>
              <a:t>年</a:t>
            </a:r>
            <a:r>
              <a:rPr lang="en-US" altLang="zh-CN" sz="1600" dirty="0">
                <a:cs typeface="+mn-ea"/>
                <a:sym typeface="+mn-lt"/>
              </a:rPr>
              <a:t>7</a:t>
            </a:r>
            <a:r>
              <a:rPr lang="zh-CN" altLang="en-US" sz="1600" dirty="0">
                <a:cs typeface="+mn-ea"/>
                <a:sym typeface="+mn-lt"/>
              </a:rPr>
              <a:t>月</a:t>
            </a:r>
            <a:r>
              <a:rPr lang="en-US" altLang="zh-CN" sz="1600" dirty="0">
                <a:cs typeface="+mn-ea"/>
                <a:sym typeface="+mn-lt"/>
              </a:rPr>
              <a:t>11</a:t>
            </a:r>
            <a:r>
              <a:rPr lang="zh-CN" altLang="en-US" sz="1600" dirty="0">
                <a:cs typeface="+mn-ea"/>
                <a:sym typeface="+mn-lt"/>
              </a:rPr>
              <a:t>日</a:t>
            </a:r>
          </a:p>
        </p:txBody>
      </p:sp>
    </p:spTree>
    <p:extLst>
      <p:ext uri="{BB962C8B-B14F-4D97-AF65-F5344CB8AC3E}">
        <p14:creationId xmlns:p14="http://schemas.microsoft.com/office/powerpoint/2010/main" val="4264143473"/>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64972" cy="51005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公钥加密算法需要一些数学背景知识。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a:t>
                </a:r>
                <a14:m>
                  <m:oMath xmlns:m="http://schemas.openxmlformats.org/officeDocument/2006/math">
                    <m:d>
                      <m:dPr>
                        <m:begChr m:val="（"/>
                        <m:endChr m:val="）"/>
                        <m:ctrlPr>
                          <a:rPr kumimoji="0" lang="zh-CN" altLang="en-US"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对于任何的正整数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都可以写成</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𝑏𝑞</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的形式，其中</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&lt;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𝑞</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称为商，</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为余数。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我们可以记为</a:t>
                </a:r>
                <a14:m>
                  <m:oMath xmlns:m="http://schemas.openxmlformats.org/officeDocument/2006/math">
                    <m:r>
                      <a:rPr lang="en-US" altLang="zh-CN" b="0" i="1" smtClean="0">
                        <a:solidFill>
                          <a:srgbClr val="000000"/>
                        </a:solidFill>
                        <a:latin typeface="Cambria Math" panose="02040503050406030204" pitchFamily="18" charset="0"/>
                      </a:rPr>
                      <m:t>𝑎</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𝑟</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模运算的一些性质：</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𝑥</m:t>
                      </m:r>
                      <m:r>
                        <a:rPr lang="en-US" altLang="zh-CN"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oMath>
                  </m:oMathPara>
                </a14:m>
                <a:endParaRPr lang="en-US" altLang="zh-CN" b="0" i="0" dirty="0">
                  <a:solidFill>
                    <a:srgbClr val="000000"/>
                  </a:solidFill>
                  <a:latin typeface="微软雅黑 Light" panose="020F0502020204030204"/>
                </a:endParaRPr>
              </a:p>
              <a:p>
                <a:pPr lvl="0">
                  <a:lnSpc>
                    <a:spcPct val="150000"/>
                  </a:lnSpc>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endParaRPr lang="en-US" altLang="zh-CN" dirty="0">
                  <a:solidFill>
                    <a:srgbClr val="000000"/>
                  </a:solidFill>
                  <a:latin typeface="微软雅黑 Light" panose="020F0502020204030204"/>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例：求</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2019</m:t>
                        </m:r>
                      </m:e>
                      <m:sup>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2018</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2019</m:t>
                          </m:r>
                        </m:e>
                        <m:sup>
                          <m:r>
                            <a:rPr lang="en-US" altLang="zh-CN" i="1">
                              <a:solidFill>
                                <a:srgbClr val="000000"/>
                              </a:solidFill>
                              <a:latin typeface="Cambria Math" panose="02040503050406030204" pitchFamily="18" charset="0"/>
                            </a:rPr>
                            <m:t>2020</m:t>
                          </m:r>
                        </m:sup>
                      </m:sSup>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2018</m:t>
                          </m:r>
                        </m:e>
                      </m:d>
                      <m:r>
                        <a:rPr lang="en-US" altLang="zh-CN"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2019 </m:t>
                              </m:r>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2018</m:t>
                              </m:r>
                            </m:e>
                          </m:d>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1</m:t>
                          </m:r>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=1.</m:t>
                      </m:r>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64972" cy="5100563"/>
              </a:xfrm>
              <a:prstGeom prst="rect">
                <a:avLst/>
              </a:prstGeom>
              <a:blipFill>
                <a:blip r:embed="rId3"/>
                <a:stretch>
                  <a:fillRect l="-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51226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045216" cy="3369192"/>
              </a:xfrm>
              <a:prstGeom prst="rect">
                <a:avLst/>
              </a:prstGeom>
              <a:noFill/>
            </p:spPr>
            <p:txBody>
              <a:bodyPr wrap="none" rtlCol="0">
                <a:spAutoFit/>
              </a:bodyPr>
              <a:lstStyle/>
              <a:p>
                <a:pPr>
                  <a:lnSpc>
                    <a:spcPct val="150000"/>
                  </a:lnSpc>
                </a:pPr>
                <a:r>
                  <a:rPr lang="zh-CN" altLang="en-US" dirty="0"/>
                  <a:t>阿贝尔群</a:t>
                </a:r>
                <a14:m>
                  <m:oMath xmlns:m="http://schemas.openxmlformats.org/officeDocument/2006/math">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𝑏𝑒𝑙𝑖𝑎𝑛</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𝐺𝑟𝑜𝑢</m:t>
                    </m:r>
                    <m:r>
                      <a:rPr lang="en-US" altLang="zh-CN" i="1" dirty="0">
                        <a:latin typeface="Cambria Math" panose="02040503050406030204" pitchFamily="18" charset="0"/>
                      </a:rPr>
                      <m:t>𝑝</m:t>
                    </m:r>
                    <m:r>
                      <a:rPr lang="zh-CN" altLang="en-US" i="1" dirty="0" smtClean="0">
                        <a:latin typeface="Cambria Math" panose="02040503050406030204" pitchFamily="18" charset="0"/>
                      </a:rPr>
                      <m:t>）</m:t>
                    </m:r>
                  </m:oMath>
                </a14:m>
                <a:endParaRPr lang="en-US" altLang="zh-CN" dirty="0"/>
              </a:p>
              <a:p>
                <a:pPr>
                  <a:lnSpc>
                    <a:spcPct val="150000"/>
                  </a:lnSpc>
                </a:pPr>
                <a:r>
                  <a:rPr lang="zh-CN" altLang="en-US" dirty="0"/>
                  <a:t>一个阿贝尔群</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𝐺</m:t>
                    </m:r>
                    <m:r>
                      <a:rPr lang="en-US" altLang="zh-CN" b="0" i="1" smtClean="0">
                        <a:latin typeface="Cambria Math" panose="02040503050406030204" pitchFamily="18" charset="0"/>
                      </a:rPr>
                      <m:t>,+&gt;</m:t>
                    </m:r>
                  </m:oMath>
                </a14:m>
                <a:r>
                  <a:rPr lang="zh-CN" altLang="en-US" dirty="0"/>
                  <a:t>由集合</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以及集合上的运算</a:t>
                </a:r>
                <a:r>
                  <a:rPr lang="en-US" altLang="zh-CN" dirty="0"/>
                  <a:t>”+”</a:t>
                </a:r>
                <a:r>
                  <a:rPr lang="zh-CN" altLang="en-US" dirty="0"/>
                  <a:t>组成，并满足以下条件：</a:t>
                </a:r>
                <a:endParaRPr lang="en-US" altLang="zh-CN" dirty="0"/>
              </a:p>
              <a:p>
                <a:pPr marL="342900" indent="-342900">
                  <a:lnSpc>
                    <a:spcPct val="150000"/>
                  </a:lnSpc>
                  <a:buAutoNum type="arabicPeriod"/>
                </a:pPr>
                <a:r>
                  <a:rPr lang="zh-CN" altLang="en-US" dirty="0"/>
                  <a:t>运算封闭性：</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en-US" altLang="zh-CN" dirty="0"/>
                  <a:t>.</a:t>
                </a:r>
              </a:p>
              <a:p>
                <a:pPr marL="342900" indent="-342900">
                  <a:lnSpc>
                    <a:spcPct val="150000"/>
                  </a:lnSpc>
                  <a:buAutoNum type="arabicPeriod"/>
                </a:pPr>
                <a:r>
                  <a:rPr lang="zh-CN" altLang="en-US" dirty="0"/>
                  <a:t>结合律：</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 </m:t>
                    </m:r>
                  </m:oMath>
                </a14:m>
                <a:endParaRPr lang="en-US" altLang="zh-CN" dirty="0"/>
              </a:p>
              <a:p>
                <a:pPr marL="342900" indent="-342900">
                  <a:lnSpc>
                    <a:spcPct val="150000"/>
                  </a:lnSpc>
                  <a:buAutoNum type="arabicPeriod"/>
                </a:pPr>
                <a:r>
                  <a:rPr lang="zh-CN" altLang="en-US" dirty="0"/>
                  <a:t>存在单位元：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a:t>
                </a:r>
              </a:p>
              <a:p>
                <a:pPr marL="342900" indent="-342900">
                  <a:lnSpc>
                    <a:spcPct val="150000"/>
                  </a:lnSpc>
                  <a:buAutoNum type="arabicPeriod"/>
                </a:pPr>
                <a:r>
                  <a:rPr lang="zh-CN" altLang="en-US" dirty="0"/>
                  <a:t>存在逆元：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a14:m>
                <a:endParaRPr lang="en-US" altLang="zh-CN" dirty="0"/>
              </a:p>
              <a:p>
                <a:pPr marL="342900" indent="-342900">
                  <a:lnSpc>
                    <a:spcPct val="150000"/>
                  </a:lnSpc>
                  <a:buAutoNum type="arabicPeriod"/>
                </a:pPr>
                <a:endParaRPr lang="en-US" altLang="zh-CN" dirty="0"/>
              </a:p>
              <a:p>
                <a:pPr>
                  <a:lnSpc>
                    <a:spcPct val="150000"/>
                  </a:lnSpc>
                </a:pPr>
                <a:r>
                  <a:rPr lang="zh-CN" altLang="en-US" dirty="0"/>
                  <a:t>若群中包含的元素个数有限，则称为有限群，元素的个数称为群的阶。</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045216" cy="3369192"/>
              </a:xfrm>
              <a:prstGeom prst="rect">
                <a:avLst/>
              </a:prstGeom>
              <a:blipFill>
                <a:blip r:embed="rId3"/>
                <a:stretch>
                  <a:fillRect l="-758"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399519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751114" cy="3784690"/>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所有整数在加法下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0</m:t>
                    </m:r>
                  </m:oMath>
                </a14:m>
                <a:r>
                  <a:rPr lang="zh-CN" altLang="en-US" dirty="0"/>
                  <a:t>，</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oMath>
                </a14:m>
                <a:endParaRPr lang="en-US" altLang="zh-CN" dirty="0"/>
              </a:p>
              <a:p>
                <a:pPr>
                  <a:lnSpc>
                    <a:spcPct val="150000"/>
                  </a:lnSpc>
                </a:pPr>
                <a:r>
                  <a:rPr lang="zh-CN" altLang="en-US" dirty="0"/>
                  <a:t>所有自然数在加法下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a:latin typeface="Cambria Math" panose="02040503050406030204" pitchFamily="18" charset="0"/>
                      </a:rPr>
                      <m:t>0</m:t>
                    </m:r>
                  </m:oMath>
                </a14:m>
                <a:r>
                  <a:rPr lang="zh-CN" altLang="en-US" dirty="0"/>
                  <a:t>，但</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逆元不在自然数该集合中。</a:t>
                </a:r>
                <a:endParaRPr lang="en-US" altLang="zh-CN" dirty="0"/>
              </a:p>
              <a:p>
                <a:pPr>
                  <a:lnSpc>
                    <a:spcPct val="150000"/>
                  </a:lnSpc>
                </a:pPr>
                <a:r>
                  <a:rPr lang="zh-CN" altLang="en-US" dirty="0"/>
                  <a:t>所有整数在乘法下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1</m:t>
                    </m:r>
                  </m:oMath>
                </a14:m>
                <a:r>
                  <a:rPr lang="zh-CN" altLang="en-US" dirty="0"/>
                  <a:t>，但</a:t>
                </a:r>
                <a14:m>
                  <m:oMath xmlns:m="http://schemas.openxmlformats.org/officeDocument/2006/math">
                    <m:r>
                      <a:rPr lang="en-US" altLang="zh-CN" i="1">
                        <a:latin typeface="Cambria Math" panose="02040503050406030204" pitchFamily="18" charset="0"/>
                      </a:rPr>
                      <m:t>𝑎</m:t>
                    </m:r>
                    <m:r>
                      <a:rPr lang="zh-CN" altLang="en-US" i="1">
                        <a:latin typeface="Cambria Math" panose="02040503050406030204" pitchFamily="18" charset="0"/>
                      </a:rPr>
                      <m:t>的</m:t>
                    </m:r>
                  </m:oMath>
                </a14:m>
                <a:r>
                  <a:rPr lang="zh-CN" altLang="en-US" dirty="0"/>
                  <a:t>逆元是</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zh-CN" altLang="en-US" i="1">
                        <a:latin typeface="Cambria Math" panose="02040503050406030204" pitchFamily="18" charset="0"/>
                      </a:rPr>
                      <m:t>不是</m:t>
                    </m:r>
                  </m:oMath>
                </a14:m>
                <a:r>
                  <a:rPr lang="zh-CN" altLang="en-US" dirty="0"/>
                  <a:t>整数。</a:t>
                </a:r>
                <a:endParaRPr lang="en-US" altLang="zh-CN" dirty="0"/>
              </a:p>
              <a:p>
                <a:pPr>
                  <a:lnSpc>
                    <a:spcPct val="150000"/>
                  </a:lnSpc>
                </a:pPr>
                <a:r>
                  <a:rPr lang="zh-CN" altLang="en-US" dirty="0"/>
                  <a:t>所有有理数在乘法下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a:latin typeface="Cambria Math" panose="02040503050406030204" pitchFamily="18" charset="0"/>
                      </a:rPr>
                      <m:t>1</m:t>
                    </m:r>
                  </m:oMath>
                </a14:m>
                <a:r>
                  <a:rPr lang="zh-CN" altLang="en-US" dirty="0"/>
                  <a:t>，</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的逆元是</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还是有理数。</a:t>
                </a:r>
                <a:endParaRPr lang="en-US" altLang="zh-CN" dirty="0"/>
              </a:p>
              <a:p>
                <a:pPr>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={0,1,2,3,4,5,6}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加法下是阿贝尔群，群的阶为</a:t>
                </a:r>
                <a14:m>
                  <m:oMath xmlns:m="http://schemas.openxmlformats.org/officeDocument/2006/math">
                    <m:r>
                      <a:rPr lang="en-US" altLang="zh-CN" i="1" dirty="0">
                        <a:latin typeface="Cambria Math" panose="02040503050406030204" pitchFamily="18" charset="0"/>
                      </a:rPr>
                      <m:t>7</m:t>
                    </m:r>
                  </m:oMath>
                </a14:m>
                <a:r>
                  <a:rPr lang="zh-CN" altLang="en-US" dirty="0"/>
                  <a:t>。</a:t>
                </a:r>
                <a:r>
                  <a:rPr lang="en-US" altLang="zh-CN" dirty="0"/>
                  <a:t> </a:t>
                </a:r>
              </a:p>
              <a:p>
                <a:pPr>
                  <a:lnSpc>
                    <a:spcPct val="150000"/>
                  </a:lnSpc>
                </a:pP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𝑍</m:t>
                        </m:r>
                      </m:e>
                      <m:sub>
                        <m:r>
                          <a:rPr lang="en-US" altLang="zh-CN" i="1">
                            <a:latin typeface="Cambria Math" panose="02040503050406030204" pitchFamily="18" charset="0"/>
                          </a:rPr>
                          <m:t>7</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乘法下是阿贝尔群，群的阶为</a:t>
                </a:r>
                <a14:m>
                  <m:oMath xmlns:m="http://schemas.openxmlformats.org/officeDocument/2006/math">
                    <m:r>
                      <a:rPr lang="en-US" altLang="zh-CN" i="1" dirty="0">
                        <a:latin typeface="Cambria Math" panose="02040503050406030204" pitchFamily="18" charset="0"/>
                      </a:rPr>
                      <m:t>6</m:t>
                    </m:r>
                  </m:oMath>
                </a14:m>
                <a:r>
                  <a:rPr lang="zh-CN" altLang="en-US" dirty="0"/>
                  <a:t>。</a:t>
                </a:r>
                <a:endParaRPr lang="en-US" altLang="zh-CN" dirty="0"/>
              </a:p>
              <a:p>
                <a:pPr>
                  <a:lnSpc>
                    <a:spcPct val="150000"/>
                  </a:lnSpc>
                </a:pPr>
                <a:endParaRPr lang="en-US" altLang="zh-CN" dirty="0"/>
              </a:p>
              <a:p>
                <a:pPr>
                  <a:lnSpc>
                    <a:spcPct val="150000"/>
                  </a:lnSpc>
                </a:pPr>
                <a:r>
                  <a:rPr lang="zh-CN" altLang="en-US" dirty="0"/>
                  <a:t>其他代数结构：环、域、格。</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751114" cy="3784690"/>
              </a:xfrm>
              <a:prstGeom prst="rect">
                <a:avLst/>
              </a:prstGeom>
              <a:blipFill>
                <a:blip r:embed="rId3"/>
                <a:stretch>
                  <a:fillRect l="-557"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22254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953309"/>
              </a:xfrm>
              <a:prstGeom prst="rect">
                <a:avLst/>
              </a:prstGeom>
              <a:noFill/>
            </p:spPr>
            <p:txBody>
              <a:bodyPr wrap="square" rtlCol="0">
                <a:spAutoFit/>
              </a:bodyPr>
              <a:lstStyle/>
              <a:p>
                <a:pPr>
                  <a:lnSpc>
                    <a:spcPct val="150000"/>
                  </a:lnSpc>
                </a:pPr>
                <a:r>
                  <a:rPr lang="zh-CN" altLang="en-US" dirty="0"/>
                  <a:t>循环群</a:t>
                </a:r>
                <a14:m>
                  <m:oMath xmlns:m="http://schemas.openxmlformats.org/officeDocument/2006/math">
                    <m:d>
                      <m:dPr>
                        <m:begChr m:val="（"/>
                        <m:endChr m:val="）"/>
                        <m:ctrlPr>
                          <a:rPr lang="zh-CN" altLang="en-US" i="1" dirty="0" smtClean="0">
                            <a:latin typeface="Cambria Math" panose="02040503050406030204" pitchFamily="18" charset="0"/>
                          </a:rPr>
                        </m:ctrlPr>
                      </m:dPr>
                      <m:e>
                        <m:r>
                          <a:rPr lang="en-US" altLang="zh-CN" i="1" dirty="0">
                            <a:latin typeface="Cambria Math" panose="02040503050406030204" pitchFamily="18" charset="0"/>
                          </a:rPr>
                          <m:t>𝐶𝑦𝑐𝑙𝑖𝑐</m:t>
                        </m:r>
                        <m:r>
                          <a:rPr lang="en-US" altLang="zh-CN" i="1" dirty="0">
                            <a:latin typeface="Cambria Math" panose="02040503050406030204" pitchFamily="18" charset="0"/>
                          </a:rPr>
                          <m:t> </m:t>
                        </m:r>
                        <m:r>
                          <a:rPr lang="en-US" altLang="zh-CN" b="0" i="1" dirty="0" smtClean="0">
                            <a:latin typeface="Cambria Math" panose="02040503050406030204" pitchFamily="18" charset="0"/>
                          </a:rPr>
                          <m:t>𝐺</m:t>
                        </m:r>
                        <m:r>
                          <a:rPr lang="en-US" altLang="zh-CN" i="1" dirty="0">
                            <a:latin typeface="Cambria Math" panose="02040503050406030204" pitchFamily="18" charset="0"/>
                          </a:rPr>
                          <m:t>𝑟𝑜𝑢𝑝𝑠</m:t>
                        </m:r>
                      </m:e>
                    </m:d>
                  </m:oMath>
                </a14:m>
                <a:endParaRPr lang="en-US" altLang="zh-CN" dirty="0"/>
              </a:p>
              <a:p>
                <a:pPr>
                  <a:lnSpc>
                    <a:spcPct val="150000"/>
                  </a:lnSpc>
                </a:pPr>
                <a:r>
                  <a:rPr lang="zh-CN" altLang="en-US" dirty="0"/>
                  <a:t>假设群</a:t>
                </a:r>
                <a14:m>
                  <m:oMath xmlns:m="http://schemas.openxmlformats.org/officeDocument/2006/math">
                    <m:r>
                      <a:rPr lang="en-US" altLang="zh-CN" b="0" i="1" smtClean="0">
                        <a:latin typeface="Cambria Math" panose="02040503050406030204" pitchFamily="18" charset="0"/>
                      </a:rPr>
                      <m:t>𝐺</m:t>
                    </m:r>
                  </m:oMath>
                </a14:m>
                <a:r>
                  <a:rPr lang="zh-CN" altLang="en-US" dirty="0"/>
                  <a:t>为乘法群，如果群中存在某个元素</a:t>
                </a:r>
                <a14:m>
                  <m:oMath xmlns:m="http://schemas.openxmlformats.org/officeDocument/2006/math">
                    <m:r>
                      <a:rPr lang="en-US" altLang="zh-CN" b="0" i="1" smtClean="0">
                        <a:latin typeface="Cambria Math" panose="02040503050406030204" pitchFamily="18" charset="0"/>
                      </a:rPr>
                      <m:t>𝑔</m:t>
                    </m:r>
                  </m:oMath>
                </a14:m>
                <a:r>
                  <a:rPr lang="zh-CN" altLang="en-US" dirty="0"/>
                  <a:t>，使得对于群</a:t>
                </a:r>
                <a14:m>
                  <m:oMath xmlns:m="http://schemas.openxmlformats.org/officeDocument/2006/math">
                    <m:r>
                      <a:rPr lang="en-US" altLang="zh-CN" b="0" i="1" smtClean="0">
                        <a:latin typeface="Cambria Math" panose="02040503050406030204" pitchFamily="18" charset="0"/>
                      </a:rPr>
                      <m:t>𝐺</m:t>
                    </m:r>
                  </m:oMath>
                </a14:m>
                <a:r>
                  <a:rPr lang="zh-CN" altLang="en-US" dirty="0"/>
                  <a:t>中的每个元素</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都可以写成</a:t>
                </a:r>
                <a14:m>
                  <m:oMath xmlns:m="http://schemas.openxmlformats.org/officeDocument/2006/math">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𝑔</m:t>
                        </m:r>
                      </m:e>
                      <m:sup>
                        <m:r>
                          <a:rPr lang="en-US" altLang="zh-CN" b="0" i="1" dirty="0" smtClean="0">
                            <a:latin typeface="Cambria Math" panose="02040503050406030204" pitchFamily="18" charset="0"/>
                          </a:rPr>
                          <m:t>𝑥</m:t>
                        </m:r>
                      </m:sup>
                    </m:sSup>
                  </m:oMath>
                </a14:m>
                <a:r>
                  <a:rPr lang="zh-CN" altLang="en-US" dirty="0"/>
                  <a:t>的形式，其中</a:t>
                </a:r>
                <a14:m>
                  <m:oMath xmlns:m="http://schemas.openxmlformats.org/officeDocument/2006/math">
                    <m:r>
                      <a:rPr lang="en-US" altLang="zh-CN" b="0" i="1" smtClean="0">
                        <a:latin typeface="Cambria Math" panose="02040503050406030204" pitchFamily="18" charset="0"/>
                      </a:rPr>
                      <m:t>𝑥</m:t>
                    </m:r>
                  </m:oMath>
                </a14:m>
                <a:r>
                  <a:rPr lang="zh-CN" altLang="en-US" dirty="0"/>
                  <a:t>为正整数，那么群</a:t>
                </a:r>
                <a14:m>
                  <m:oMath xmlns:m="http://schemas.openxmlformats.org/officeDocument/2006/math">
                    <m:r>
                      <a:rPr lang="en-US" altLang="zh-CN" b="0" i="1" smtClean="0">
                        <a:latin typeface="Cambria Math" panose="02040503050406030204" pitchFamily="18" charset="0"/>
                      </a:rPr>
                      <m:t>𝐺</m:t>
                    </m:r>
                  </m:oMath>
                </a14:m>
                <a:r>
                  <a:rPr lang="zh-CN" altLang="en-US" dirty="0"/>
                  <a:t>是循环群，</a:t>
                </a:r>
                <a14:m>
                  <m:oMath xmlns:m="http://schemas.openxmlformats.org/officeDocument/2006/math">
                    <m:r>
                      <a:rPr lang="en-US" altLang="zh-CN" b="0" i="1" smtClean="0">
                        <a:latin typeface="Cambria Math" panose="02040503050406030204" pitchFamily="18" charset="0"/>
                      </a:rPr>
                      <m:t>𝑔</m:t>
                    </m:r>
                  </m:oMath>
                </a14:m>
                <a:r>
                  <a:rPr lang="zh-CN" altLang="en-US" dirty="0"/>
                  <a:t>称为该群的生成元。（即</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a:t>
                </a:r>
                <a:endParaRPr lang="en-US" altLang="zh-CN" dirty="0"/>
              </a:p>
              <a:p>
                <a:pPr>
                  <a:lnSpc>
                    <a:spcPct val="150000"/>
                  </a:lnSpc>
                </a:pPr>
                <a:endParaRPr lang="en-US" altLang="zh-CN" dirty="0"/>
              </a:p>
              <a:p>
                <a:pPr>
                  <a:lnSpc>
                    <a:spcPct val="150000"/>
                  </a:lnSpc>
                </a:pPr>
                <a:r>
                  <a:rPr lang="zh-CN" altLang="en-US" dirty="0"/>
                  <a:t>循环群的一些性质：</a:t>
                </a:r>
                <a:endParaRPr lang="en-US" altLang="zh-CN" dirty="0"/>
              </a:p>
              <a:p>
                <a:pPr marL="342900" indent="-342900">
                  <a:lnSpc>
                    <a:spcPct val="150000"/>
                  </a:lnSpc>
                  <a:buAutoNum type="arabicPeriod"/>
                </a:pPr>
                <a:r>
                  <a:rPr lang="zh-CN" altLang="en-US" dirty="0"/>
                  <a:t>若循环群的阶为素数，则群中除单位元外任何元素都是生成元。</a:t>
                </a:r>
                <a:endParaRPr lang="en-US" altLang="zh-CN" dirty="0"/>
              </a:p>
              <a:p>
                <a:pPr marL="342900" indent="-342900">
                  <a:lnSpc>
                    <a:spcPct val="150000"/>
                  </a:lnSpc>
                  <a:buAutoNum type="arabicPeriod"/>
                </a:pPr>
                <a:r>
                  <a:rPr lang="zh-CN" altLang="en-US" dirty="0"/>
                  <a:t>若循环群的阶为</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m:t>
                    </m:r>
                  </m:oMath>
                </a14:m>
                <a:r>
                  <a:rPr lang="en-US" altLang="zh-CN" dirty="0"/>
                  <a:t> </a:t>
                </a:r>
                <a:r>
                  <a:rPr lang="zh-CN" altLang="en-US" dirty="0"/>
                  <a:t>则对于群中任何元素</a:t>
                </a:r>
                <a14:m>
                  <m:oMath xmlns:m="http://schemas.openxmlformats.org/officeDocument/2006/math">
                    <m:r>
                      <a:rPr lang="en-US" altLang="zh-CN" b="0" i="1" smtClean="0">
                        <a:latin typeface="Cambria Math" panose="02040503050406030204" pitchFamily="18" charset="0"/>
                      </a:rPr>
                      <m:t>𝑥</m:t>
                    </m:r>
                  </m:oMath>
                </a14:m>
                <a:r>
                  <a:rPr lang="zh-CN" altLang="en-US" dirty="0"/>
                  <a:t>都有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𝑝</m:t>
                        </m:r>
                      </m:sup>
                    </m:sSup>
                    <m:r>
                      <a:rPr lang="en-US" altLang="zh-CN" b="0" i="1" smtClean="0">
                        <a:latin typeface="Cambria Math" panose="02040503050406030204" pitchFamily="18" charset="0"/>
                      </a:rPr>
                      <m:t>=1</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953309"/>
              </a:xfrm>
              <a:prstGeom prst="rect">
                <a:avLst/>
              </a:prstGeom>
              <a:blipFill>
                <a:blip r:embed="rId3"/>
                <a:stretch>
                  <a:fillRect l="-625" r="-562" b="-2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6736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7883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a:t>
                </a:r>
                <a:r>
                  <a:rPr lang="zh-CN" altLang="en-US" dirty="0">
                    <a:solidFill>
                      <a:srgbClr val="000000"/>
                    </a:solidFill>
                    <a:latin typeface="微软雅黑 Light" panose="020F0502020204030204"/>
                  </a:rPr>
                  <a:t>：</a:t>
                </a:r>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Sup>
                      <m:sSubSup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7</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={1,2,3,4,5,6}</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在模</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7</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乘法下是循环群，</a:t>
                </a:r>
                <a14:m>
                  <m:oMath xmlns:m="http://schemas.openxmlformats.org/officeDocument/2006/math">
                    <m:r>
                      <a:rPr lang="en-US" altLang="zh-CN">
                        <a:solidFill>
                          <a:srgbClr val="000000"/>
                        </a:solidFill>
                        <a:latin typeface="Cambria Math" panose="02040503050406030204" pitchFamily="18" charset="0"/>
                      </a:rPr>
                      <m:t>3</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是该群生成元。</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0</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=1</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1</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=3</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2</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3∗3</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lang="en-US" altLang="zh-CN" i="1" dirty="0">
                        <a:solidFill>
                          <a:srgbClr val="000000"/>
                        </a:solidFill>
                        <a:latin typeface="Cambria Math" panose="02040503050406030204" pitchFamily="18" charset="0"/>
                      </a:rPr>
                      <m:t>2</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3</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2</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6</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4</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lang="en-US" altLang="zh-CN" b="0" i="1" dirty="0" smtClean="0">
                        <a:solidFill>
                          <a:srgbClr val="000000"/>
                        </a:solidFill>
                        <a:latin typeface="Cambria Math" panose="02040503050406030204" pitchFamily="18" charset="0"/>
                      </a:rPr>
                      <m:t>6</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5</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4∗3</m:t>
                    </m:r>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𝑚𝑜𝑑</m:t>
                        </m:r>
                        <m:r>
                          <a:rPr lang="en-US" altLang="zh-CN" b="0" i="1" dirty="0" smtClean="0">
                            <a:solidFill>
                              <a:srgbClr val="000000"/>
                            </a:solidFill>
                            <a:latin typeface="Cambria Math" panose="02040503050406030204" pitchFamily="18" charset="0"/>
                          </a:rPr>
                          <m:t> 7</m:t>
                        </m:r>
                      </m:e>
                    </m:d>
                    <m:r>
                      <a:rPr lang="en-US" altLang="zh-CN" b="0" i="1" dirty="0" smtClean="0">
                        <a:solidFill>
                          <a:srgbClr val="000000"/>
                        </a:solidFill>
                        <a:latin typeface="Cambria Math" panose="02040503050406030204" pitchFamily="18" charset="0"/>
                      </a:rPr>
                      <m:t>=5</m:t>
                    </m:r>
                  </m:oMath>
                </a14:m>
                <a:r>
                  <a:rPr lang="en-US" altLang="zh-CN" dirty="0">
                    <a:solidFill>
                      <a:srgbClr val="000000"/>
                    </a:solidFill>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6</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5</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1</m:t>
                    </m:r>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788345"/>
              </a:xfrm>
              <a:prstGeom prst="rect">
                <a:avLst/>
              </a:prstGeom>
              <a:blipFill>
                <a:blip r:embed="rId3"/>
                <a:stretch>
                  <a:fillRect l="-500"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63013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6037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公钥密码学基于某些未被解决的数学难题。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循环群中的离散对数</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𝐷𝑖𝑠𝑐𝑟𝑒𝑡𝑒</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𝑙𝑜𝑔𝑎𝑟𝑖𝑡h𝑚</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问题：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给定一个群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以及群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中的生成元</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再给出群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中的任意元素</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使得</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𝑥</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即计算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log</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sub>
                        </m:sSub>
                      </m:fName>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func>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在某些群上（如当</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302020204030204"/>
                    <a:cs typeface="+mn-cs"/>
                  </a:rPr>
                  <a:t>足够大时的</a:t>
                </a:r>
                <a14:m>
                  <m:oMath xmlns:m="http://schemas.openxmlformats.org/officeDocument/2006/math">
                    <m:sSubSup>
                      <m:sSub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sub>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bSup>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）该问题被认为是</a:t>
                </a:r>
                <a:r>
                  <a:rPr kumimoji="0" lang="zh-CN" altLang="en-US" sz="1800" b="0" i="0" u="none" strike="noStrike" kern="1200" cap="none" spc="0" normalizeH="0" baseline="0" noProof="0" dirty="0">
                    <a:ln>
                      <a:noFill/>
                    </a:ln>
                    <a:solidFill>
                      <a:srgbClr val="FF0000"/>
                    </a:solidFill>
                    <a:effectLst/>
                    <a:uLnTx/>
                    <a:uFillTx/>
                    <a:latin typeface="微软雅黑 Light" panose="020F0502020204030204"/>
                    <a:cs typeface="+mn-cs"/>
                  </a:rPr>
                  <a:t>难问题</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（目前未找出多项式时间的算法），现代许多密码体制都基于该问题的难解性来构造。</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603790"/>
              </a:xfrm>
              <a:prstGeom prst="rect">
                <a:avLst/>
              </a:prstGeom>
              <a:blipFill>
                <a:blip r:embed="rId3"/>
                <a:stretch>
                  <a:fillRect l="-500" r="-125" b="-2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68071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5095049"/>
              </a:xfrm>
              <a:prstGeom prst="rect">
                <a:avLst/>
              </a:prstGeom>
              <a:noFill/>
            </p:spPr>
            <p:txBody>
              <a:bodyPr wrap="square" rtlCol="0">
                <a:spAutoFit/>
              </a:bodyPr>
              <a:lstStyle/>
              <a:p>
                <a:pPr>
                  <a:lnSpc>
                    <a:spcPct val="150000"/>
                  </a:lnSpc>
                </a:pPr>
                <a:r>
                  <a:rPr lang="zh-CN" altLang="en-US" dirty="0"/>
                  <a:t>例：</a:t>
                </a:r>
                <a:endParaRPr lang="en-US" altLang="zh-CN" dirty="0"/>
              </a:p>
              <a:p>
                <a:pPr>
                  <a:lnSpc>
                    <a:spcPct val="150000"/>
                  </a:lnSpc>
                </a:pPr>
                <a14:m>
                  <m:oMath xmlns:m="http://schemas.openxmlformats.org/officeDocument/2006/math">
                    <m:r>
                      <a:rPr lang="en-US" altLang="zh-CN" i="1" dirty="0" smtClean="0">
                        <a:latin typeface="Cambria Math" panose="02040503050406030204" pitchFamily="18" charset="0"/>
                      </a:rPr>
                      <m:t>𝐸𝑙𝑔𝑎𝑚𝑎𝑙</m:t>
                    </m:r>
                  </m:oMath>
                </a14:m>
                <a:r>
                  <a:rPr lang="zh-CN" altLang="en-US" dirty="0"/>
                  <a:t>加密方案</a:t>
                </a:r>
                <a:endParaRPr lang="en-US" altLang="zh-CN" dirty="0"/>
              </a:p>
              <a:p>
                <a:pPr>
                  <a:lnSpc>
                    <a:spcPct val="150000"/>
                  </a:lnSpc>
                </a:pPr>
                <a:r>
                  <a:rPr lang="zh-CN" altLang="en-US" dirty="0"/>
                  <a:t>假设算法在</a:t>
                </a:r>
                <a14:m>
                  <m:oMath xmlns:m="http://schemas.openxmlformats.org/officeDocument/2006/math">
                    <m:r>
                      <a:rPr lang="en-US" altLang="zh-CN" b="0" i="1" smtClean="0">
                        <a:latin typeface="Cambria Math" panose="02040503050406030204" pitchFamily="18" charset="0"/>
                      </a:rPr>
                      <m:t>𝑝</m:t>
                    </m:r>
                  </m:oMath>
                </a14:m>
                <a:r>
                  <a:rPr lang="zh-CN" altLang="en-US" dirty="0"/>
                  <a:t>阶乘法循环群</a:t>
                </a:r>
                <a14:m>
                  <m:oMath xmlns:m="http://schemas.openxmlformats.org/officeDocument/2006/math">
                    <m:r>
                      <a:rPr lang="en-US" altLang="zh-CN" b="0" i="1" smtClean="0">
                        <a:latin typeface="Cambria Math" panose="02040503050406030204" pitchFamily="18" charset="0"/>
                      </a:rPr>
                      <m:t>𝐺</m:t>
                    </m:r>
                  </m:oMath>
                </a14:m>
                <a:r>
                  <a:rPr lang="zh-CN" altLang="en-US" dirty="0"/>
                  <a:t>中工作，生成元为</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随机选择</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oMath>
                </a14:m>
                <a:r>
                  <a:rPr lang="en-US" altLang="zh-CN" dirty="0"/>
                  <a:t> </a:t>
                </a:r>
                <a:r>
                  <a:rPr lang="zh-CN" altLang="en-US" dirty="0"/>
                  <a:t>公钥为</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私钥为</a:t>
                </a:r>
                <a14:m>
                  <m:oMath xmlns:m="http://schemas.openxmlformats.org/officeDocument/2006/math">
                    <m:r>
                      <a:rPr lang="en-US" altLang="zh-CN" b="0" i="1" smtClean="0">
                        <a:latin typeface="Cambria Math" panose="02040503050406030204" pitchFamily="18" charset="0"/>
                      </a:rPr>
                      <m:t>𝑥</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t>
                </a:r>
                <a:r>
                  <a:rPr lang="zh-CN" altLang="en-US" dirty="0"/>
                  <a:t>随机选择</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𝑟</m:t>
                        </m:r>
                      </m:sup>
                    </m:sSup>
                  </m:oMath>
                </a14:m>
                <a:r>
                  <a:rPr lang="en-US" altLang="zh-CN" dirty="0"/>
                  <a:t>. </a:t>
                </a:r>
                <a:r>
                  <a:rPr lang="zh-CN" altLang="en-US" dirty="0"/>
                  <a:t>密文为</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en-US" altLang="zh-CN" b="0" i="1" dirty="0" smtClean="0">
                        <a:latin typeface="Cambria Math" panose="02040503050406030204" pitchFamily="18" charset="0"/>
                      </a:rPr>
                      <m:t>𝑥</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输出消息</a:t>
                </a:r>
                <a14:m>
                  <m:oMath xmlns:m="http://schemas.openxmlformats.org/officeDocument/2006/math">
                    <m:r>
                      <a:rPr lang="zh-CN" altLang="en-US" i="1" dirty="0" smtClean="0">
                        <a:latin typeface="Cambria Math" panose="02040503050406030204" pitchFamily="18" charset="0"/>
                      </a:rPr>
                      <m:t>𝑚</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𝑥</m:t>
                        </m:r>
                      </m:sup>
                    </m:sSubSup>
                    <m:r>
                      <a:rPr lang="en-US" altLang="zh-CN" i="1" dirty="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如果群</a:t>
                </a:r>
                <a14:m>
                  <m:oMath xmlns:m="http://schemas.openxmlformats.org/officeDocument/2006/math">
                    <m:r>
                      <a:rPr lang="en-US" altLang="zh-CN" b="0" i="1" smtClean="0">
                        <a:latin typeface="Cambria Math" panose="02040503050406030204" pitchFamily="18" charset="0"/>
                      </a:rPr>
                      <m:t>𝐺</m:t>
                    </m:r>
                  </m:oMath>
                </a14:m>
                <a:r>
                  <a:rPr lang="zh-CN" altLang="en-US" dirty="0"/>
                  <a:t>中的离散对数问题是难问题，那么该算法是安全的加密算法。</a:t>
                </a:r>
                <a:endParaRPr lang="en-US" altLang="zh-CN" dirty="0"/>
              </a:p>
              <a:p>
                <a:pPr>
                  <a:lnSpc>
                    <a:spcPct val="150000"/>
                  </a:lnSpc>
                </a:pPr>
                <a:endParaRPr lang="en-US" altLang="zh-CN" dirty="0"/>
              </a:p>
              <a:p>
                <a:pPr lvl="0">
                  <a:lnSpc>
                    <a:spcPct val="150000"/>
                  </a:lnSpc>
                  <a:defRPr/>
                </a:pPr>
                <a:r>
                  <a:rPr lang="zh-CN" altLang="en-US" dirty="0">
                    <a:solidFill>
                      <a:srgbClr val="000000"/>
                    </a:solidFill>
                  </a:rPr>
                  <a:t>加密算法的两个基本原则：</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密钥空间要足够大。</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加密算法必须是随机性的。</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5095049"/>
              </a:xfrm>
              <a:prstGeom prst="rect">
                <a:avLst/>
              </a:prstGeom>
              <a:blipFill>
                <a:blip r:embed="rId3"/>
                <a:stretch>
                  <a:fillRect l="-625" b="-1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8167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srgbClr val="FFFFFF"/>
                  </a:solidFill>
                  <a:latin typeface="微软雅黑 Light" panose="020F0502020204030204"/>
                  <a:cs typeface="+mn-ea"/>
                  <a:sym typeface="+mn-lt"/>
                </a:rPr>
                <a:t>同态加密</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073022" cy="3784306"/>
              </a:xfrm>
              <a:prstGeom prst="rect">
                <a:avLst/>
              </a:prstGeom>
              <a:noFill/>
            </p:spPr>
            <p:txBody>
              <a:bodyPr wrap="square" rtlCol="0">
                <a:spAutoFit/>
              </a:bodyPr>
              <a:lstStyle/>
              <a:p>
                <a:pPr lvl="0">
                  <a:lnSpc>
                    <a:spcPct val="150000"/>
                  </a:lnSpc>
                </a:pPr>
                <a:r>
                  <a:rPr lang="zh-CN" altLang="en-US" dirty="0">
                    <a:solidFill>
                      <a:srgbClr val="000000"/>
                    </a:solidFill>
                    <a:latin typeface="微软雅黑 Light" panose="020F0502020204030204"/>
                  </a:rPr>
                  <a:t>传统的加密算法，用户在对数据进行加密后，其他不含有私钥的用户</a:t>
                </a:r>
                <a:r>
                  <a:rPr lang="zh-CN" altLang="en-US" dirty="0">
                    <a:solidFill>
                      <a:srgbClr val="000000"/>
                    </a:solidFill>
                  </a:rPr>
                  <a:t>无法对密文进行操作，对密文的任何改动都将导致无法解密。</a:t>
                </a:r>
                <a:endParaRPr lang="en-US" altLang="zh-CN" dirty="0">
                  <a:solidFill>
                    <a:srgbClr val="000000"/>
                  </a:solidFill>
                </a:endParaRPr>
              </a:p>
              <a:p>
                <a:pPr lvl="0">
                  <a:lnSpc>
                    <a:spcPct val="150000"/>
                  </a:lnSpc>
                </a:pPr>
                <a:r>
                  <a:rPr lang="zh-CN" altLang="en-US" dirty="0">
                    <a:solidFill>
                      <a:srgbClr val="000000"/>
                    </a:solidFill>
                  </a:rPr>
                  <a:t>同态加密允许人们对密文进行特定形式的代数运算得到仍然是加密的结果，将其解密所得到的结果与对明文进行同样的运算结果一样。人们可以在加密的数据中进行诸如相加、比较等操作，得出正确的结果。而操作过程中无需进行解密，直接在密文上操作即可。</a:t>
                </a:r>
                <a:endParaRPr lang="en-US" altLang="zh-CN" dirty="0">
                  <a:solidFill>
                    <a:srgbClr val="000000"/>
                  </a:solidFill>
                </a:endParaRPr>
              </a:p>
              <a:p>
                <a:pPr lvl="0">
                  <a:lnSpc>
                    <a:spcPct val="150000"/>
                  </a:lnSpc>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例如</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𝑒𝑙𝑔𝑎𝑚𝑎𝑙</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就有乘法同态性</a:t>
                </a:r>
                <a:r>
                  <a:rPr lang="zh-CN" altLang="en-US" dirty="0">
                    <a:solidFill>
                      <a:srgbClr val="000000"/>
                    </a:solidFill>
                    <a:latin typeface="微软雅黑 Light" panose="020F0502020204030204"/>
                  </a:rPr>
                  <a:t>（在公钥使用相同的情况下）</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u="none" strike="noStrike" kern="1200" cap="none" spc="0" normalizeH="0" baseline="0" noProof="0" dirty="0">
                    <a:ln>
                      <a:noFill/>
                    </a:ln>
                    <a:solidFill>
                      <a:srgbClr val="000000"/>
                    </a:solidFill>
                    <a:effectLst/>
                    <a:uLnTx/>
                    <a:uFillTx/>
                    <a:cs typeface="+mn-cs"/>
                  </a:rPr>
                  <a:t>对密文相乘得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e>
                    </m:d>
                    <m:r>
                      <a:rPr lang="en-US" altLang="zh-CN" i="1">
                        <a:solidFill>
                          <a:srgbClr val="000000"/>
                        </a:solidFill>
                        <a:latin typeface="Cambria Math" panose="02040503050406030204" pitchFamily="18" charset="0"/>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e>
                    </m:d>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r>
                  <a:rPr lang="zh-CN" altLang="en-US" dirty="0">
                    <a:solidFill>
                      <a:srgbClr val="000000"/>
                    </a:solidFill>
                    <a:latin typeface="微软雅黑 Light" panose="020F0502020204030204"/>
                  </a:rPr>
                  <a:t>对其解密我们得</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为明文相乘。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073022" cy="3784306"/>
              </a:xfrm>
              <a:prstGeom prst="rect">
                <a:avLst/>
              </a:prstGeom>
              <a:blipFill>
                <a:blip r:embed="rId3"/>
                <a:stretch>
                  <a:fillRect l="-484" r="-182"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02485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a:t>
              </a:r>
              <a:r>
                <a:rPr lang="zh-CN" altLang="en-US" sz="2400" spc="600" dirty="0">
                  <a:solidFill>
                    <a:srgbClr val="FFFFFF"/>
                  </a:solidFill>
                  <a:latin typeface="微软雅黑 Light" panose="020F0502020204030204"/>
                  <a:cs typeface="+mn-ea"/>
                  <a:sym typeface="+mn-lt"/>
                </a:rPr>
                <a:t>交换</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4595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假设</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双方需要共同协商一个加密用的密钥，而不泄露自己的私有消息。</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𝐷𝐻</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密钥交换：</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双方选择共同的</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阶循环群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生成元为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en-US" altLang="zh-CN" b="0" i="1" smtClean="0">
                        <a:solidFill>
                          <a:srgbClr val="000000"/>
                        </a:solidFill>
                        <a:latin typeface="Cambria Math" panose="02040503050406030204" pitchFamily="18" charset="0"/>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选取</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保密，</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oMath>
                </a14:m>
                <a:r>
                  <a:rPr lang="zh-CN" altLang="en-US" i="0" dirty="0">
                    <a:solidFill>
                      <a:srgbClr val="000000"/>
                    </a:solidFill>
                    <a:latin typeface="+mj-lt"/>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𝐵</m:t>
                    </m:r>
                  </m:oMath>
                </a14:m>
                <a:r>
                  <a:rPr lang="zh-CN" altLang="en-US" dirty="0">
                    <a:solidFill>
                      <a:srgbClr val="000000"/>
                    </a:solidFill>
                  </a:rPr>
                  <a:t>选取</a:t>
                </a:r>
                <a14:m>
                  <m:oMath xmlns:m="http://schemas.openxmlformats.org/officeDocument/2006/math">
                    <m:r>
                      <a:rPr lang="en-US" altLang="zh-CN" b="0" i="1" dirty="0" smtClean="0">
                        <a:solidFill>
                          <a:srgbClr val="000000"/>
                        </a:solidFill>
                        <a:latin typeface="Cambria Math" panose="02040503050406030204" pitchFamily="18" charset="0"/>
                      </a:rPr>
                      <m:t>𝑦</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𝑍</m:t>
                        </m:r>
                      </m:e>
                      <m:sub>
                        <m:r>
                          <a:rPr lang="en-US" altLang="zh-CN" i="1" dirty="0">
                            <a:solidFill>
                              <a:srgbClr val="000000"/>
                            </a:solidFill>
                            <a:latin typeface="Cambria Math" panose="02040503050406030204" pitchFamily="18" charset="0"/>
                          </a:rPr>
                          <m:t>𝑝</m:t>
                        </m:r>
                      </m:sub>
                    </m:sSub>
                  </m:oMath>
                </a14:m>
                <a:r>
                  <a:rPr lang="en-US" altLang="zh-CN" dirty="0">
                    <a:solidFill>
                      <a:srgbClr val="000000"/>
                    </a:solidFill>
                  </a:rPr>
                  <a:t>, </a:t>
                </a:r>
                <a:r>
                  <a:rPr lang="zh-CN" altLang="en-US" dirty="0">
                    <a:solidFill>
                      <a:srgbClr val="000000"/>
                    </a:solidFill>
                  </a:rPr>
                  <a:t>计算</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𝑦</m:t>
                        </m:r>
                      </m:sup>
                    </m:sSup>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𝑦</m:t>
                    </m:r>
                  </m:oMath>
                </a14:m>
                <a:r>
                  <a:rPr lang="zh-CN" altLang="en-US" dirty="0">
                    <a:solidFill>
                      <a:srgbClr val="000000"/>
                    </a:solidFill>
                  </a:rPr>
                  <a:t>保密，</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oMath>
                </a14:m>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a:t>
                </a:r>
                <a:endParaRPr lang="en-US" altLang="zh-CN" dirty="0">
                  <a:solidFill>
                    <a:srgbClr val="000000"/>
                  </a:solidFill>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𝑏</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𝑦𝑥</m:t>
                        </m:r>
                      </m:sup>
                    </m:sSup>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𝑎</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𝑥𝑦</m:t>
                        </m:r>
                      </m:sup>
                    </m:sSup>
                    <m:r>
                      <a:rPr lang="zh-CN" altLang="en-US" i="1" dirty="0">
                        <a:solidFill>
                          <a:srgbClr val="000000"/>
                        </a:solidFill>
                        <a:latin typeface="Cambria Math" panose="02040503050406030204" pitchFamily="18" charset="0"/>
                      </a:rPr>
                      <m:t>。</m:t>
                    </m:r>
                  </m:oMath>
                </a14:m>
                <a:endParaRPr lang="en-US" altLang="zh-CN" dirty="0">
                  <a:solidFill>
                    <a:srgbClr val="000000"/>
                  </a:solidFill>
                </a:endParaRPr>
              </a:p>
              <a:p>
                <a:pPr>
                  <a:lnSpc>
                    <a:spcPct val="150000"/>
                  </a:lnSpc>
                </a:pPr>
                <a:r>
                  <a:rPr lang="zh-CN" altLang="en-US" dirty="0">
                    <a:solidFill>
                      <a:srgbClr val="000000"/>
                    </a:solidFill>
                  </a:rPr>
                  <a:t>此时双方共同计算出了公钥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而双方都无法知道</a:t>
                </a:r>
                <a14:m>
                  <m:oMath xmlns:m="http://schemas.openxmlformats.org/officeDocument/2006/math">
                    <m:r>
                      <a:rPr lang="en-US" altLang="zh-CN" b="0" i="1" smtClean="0">
                        <a:solidFill>
                          <a:srgbClr val="000000"/>
                        </a:solidFill>
                        <a:latin typeface="Cambria Math" panose="02040503050406030204" pitchFamily="18" charset="0"/>
                      </a:rPr>
                      <m:t>𝑥𝑦</m:t>
                    </m:r>
                  </m:oMath>
                </a14:m>
                <a:r>
                  <a:rPr lang="zh-CN" altLang="en-US" dirty="0">
                    <a:solidFill>
                      <a:srgbClr val="000000"/>
                    </a:solidFill>
                  </a:rPr>
                  <a:t>的值。</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459537"/>
              </a:xfrm>
              <a:prstGeom prst="rect">
                <a:avLst/>
              </a:prstGeom>
              <a:blipFill>
                <a:blip r:embed="rId3"/>
                <a:stretch>
                  <a:fillRect l="-500" b="-17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15496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密钥交换</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305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我们可以用密钥交换来构造一种这样的加密算法，对于加密后的数据，某一方单独无法进行解密操作，只有当双方都提供自己的私钥之后才能进行解密。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双方用密钥交换协议生成公钥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双方都不知道私钥</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𝑥𝑦</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𝑚</m:t>
                    </m:r>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rPr>
                  <a:t>假设</a:t>
                </a:r>
                <a14:m>
                  <m:oMath xmlns:m="http://schemas.openxmlformats.org/officeDocument/2006/math">
                    <m:r>
                      <a:rPr lang="en-US" altLang="zh-CN" i="1" dirty="0" smtClean="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b="0" i="1" smtClean="0">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b="0" i="1" dirty="0" err="1"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b="0" i="1" dirty="0" err="1" smtClean="0">
                            <a:solidFill>
                              <a:srgbClr val="000000"/>
                            </a:solidFill>
                            <a:latin typeface="Cambria Math" panose="02040503050406030204" pitchFamily="18" charset="0"/>
                          </a:rPr>
                          <m:t>𝑎</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err="1" smtClean="0">
                            <a:solidFill>
                              <a:srgbClr val="000000"/>
                            </a:solidFill>
                            <a:latin typeface="Cambria Math" panose="02040503050406030204" pitchFamily="18" charset="0"/>
                          </a:rPr>
                        </m:ctrlPr>
                      </m:sSupPr>
                      <m:e>
                        <m:r>
                          <a:rPr lang="en-US" altLang="zh-CN" b="0" i="1" dirty="0" err="1" smtClean="0">
                            <a:solidFill>
                              <a:srgbClr val="000000"/>
                            </a:solidFill>
                            <a:latin typeface="Cambria Math" panose="02040503050406030204" pitchFamily="18" charset="0"/>
                          </a:rPr>
                          <m:t>𝑔</m:t>
                        </m:r>
                      </m:e>
                      <m:sup>
                        <m:r>
                          <a:rPr lang="en-US" altLang="zh-CN" b="0" i="1" dirty="0" err="1" smtClean="0">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𝑏</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𝑏</m:t>
                        </m:r>
                      </m:sub>
                      <m:sup>
                        <m:r>
                          <a:rPr lang="en-US" altLang="zh-CN" b="0" i="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𝑎</m:t>
                        </m:r>
                      </m:sub>
                      <m:sup>
                        <m:r>
                          <a:rPr lang="en-US" altLang="zh-CN" b="0" i="1" smtClean="0">
                            <a:solidFill>
                              <a:srgbClr val="000000"/>
                            </a:solidFill>
                            <a:latin typeface="Cambria Math" panose="02040503050406030204" pitchFamily="18" charset="0"/>
                          </a:rPr>
                          <m:t>𝑦</m:t>
                        </m:r>
                      </m:sup>
                    </m:sSubSup>
                  </m:oMath>
                </a14:m>
                <a:r>
                  <a:rPr lang="en-US" altLang="zh-CN" dirty="0">
                    <a:solidFill>
                      <a:srgbClr val="000000"/>
                    </a:solidFill>
                  </a:rPr>
                  <a:t>.</a:t>
                </a: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4305153"/>
              </a:xfrm>
              <a:prstGeom prst="rect">
                <a:avLst/>
              </a:prstGeom>
              <a:blipFill>
                <a:blip r:embed="rId3"/>
                <a:stretch>
                  <a:fillRect l="-625" b="-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65021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2"/>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5" name="PA_组合 21"/>
          <p:cNvGrpSpPr/>
          <p:nvPr>
            <p:custDataLst>
              <p:tags r:id="rId3"/>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p>
          </p:txBody>
        </p:sp>
      </p:grpSp>
      <p:grpSp>
        <p:nvGrpSpPr>
          <p:cNvPr id="6" name="Group 283"/>
          <p:cNvGrpSpPr/>
          <p:nvPr/>
        </p:nvGrpSpPr>
        <p:grpSpPr>
          <a:xfrm>
            <a:off x="793551" y="1455921"/>
            <a:ext cx="5390745" cy="3967009"/>
            <a:chOff x="6792409" y="1649954"/>
            <a:chExt cx="4430099" cy="3260077"/>
          </a:xfrm>
        </p:grpSpPr>
        <p:sp>
          <p:nvSpPr>
            <p:cNvPr id="9" name="Diamond 286"/>
            <p:cNvSpPr/>
            <p:nvPr/>
          </p:nvSpPr>
          <p:spPr>
            <a:xfrm>
              <a:off x="6792409" y="4285682"/>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04</a:t>
              </a:r>
            </a:p>
          </p:txBody>
        </p:sp>
        <p:grpSp>
          <p:nvGrpSpPr>
            <p:cNvPr id="10" name="Group 287"/>
            <p:cNvGrpSpPr/>
            <p:nvPr/>
          </p:nvGrpSpPr>
          <p:grpSpPr>
            <a:xfrm>
              <a:off x="7259934" y="4316240"/>
              <a:ext cx="3962574" cy="563232"/>
              <a:chOff x="6444107" y="1469392"/>
              <a:chExt cx="4232109" cy="563232"/>
            </a:xfrm>
          </p:grpSpPr>
          <p:sp>
            <p:nvSpPr>
              <p:cNvPr id="23"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400" b="1" spc="600" dirty="0">
                    <a:solidFill>
                      <a:schemeClr val="accent4">
                        <a:lumMod val="100000"/>
                      </a:schemeClr>
                    </a:solidFill>
                    <a:cs typeface="+mn-ea"/>
                    <a:sym typeface="+mn-lt"/>
                  </a:rPr>
                  <a:t>双方求交协议</a:t>
                </a:r>
              </a:p>
            </p:txBody>
          </p:sp>
          <p:sp>
            <p:nvSpPr>
              <p:cNvPr id="24" name="TextBox 301"/>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Private Two Parties Set-Intersection protocol</a:t>
                </a:r>
                <a:endParaRPr lang="zh-CN" altLang="en-US" sz="1100" dirty="0">
                  <a:solidFill>
                    <a:schemeClr val="dk1">
                      <a:lumMod val="100000"/>
                    </a:schemeClr>
                  </a:solidFill>
                  <a:cs typeface="+mn-ea"/>
                  <a:sym typeface="+mn-lt"/>
                </a:endParaRPr>
              </a:p>
            </p:txBody>
          </p:sp>
        </p:grpSp>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grpSp>
          <p:nvGrpSpPr>
            <p:cNvPr id="12" name="Group 289"/>
            <p:cNvGrpSpPr/>
            <p:nvPr/>
          </p:nvGrpSpPr>
          <p:grpSpPr>
            <a:xfrm>
              <a:off x="7259934" y="3437664"/>
              <a:ext cx="3962574" cy="563232"/>
              <a:chOff x="6444107" y="1469392"/>
              <a:chExt cx="4232109" cy="563232"/>
            </a:xfrm>
          </p:grpSpPr>
          <p:sp>
            <p:nvSpPr>
              <p:cNvPr id="21" name="TextBox 298"/>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3">
                        <a:lumMod val="100000"/>
                      </a:schemeClr>
                    </a:solidFill>
                    <a:cs typeface="+mn-ea"/>
                    <a:sym typeface="+mn-lt"/>
                  </a:rPr>
                  <a:t>加密多项式上的计算</a:t>
                </a:r>
              </a:p>
            </p:txBody>
          </p:sp>
          <p:sp>
            <p:nvSpPr>
              <p:cNvPr id="22" name="TextBox 299"/>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Computing on Encrypted Polynomial</a:t>
                </a:r>
                <a:endParaRPr lang="zh-CN" altLang="en-US" sz="1100" dirty="0">
                  <a:solidFill>
                    <a:schemeClr val="dk1">
                      <a:lumMod val="100000"/>
                    </a:schemeClr>
                  </a:solidFill>
                  <a:cs typeface="+mn-ea"/>
                  <a:sym typeface="+mn-lt"/>
                </a:endParaRPr>
              </a:p>
            </p:txBody>
          </p:sp>
        </p:gr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grpSp>
          <p:nvGrpSpPr>
            <p:cNvPr id="14" name="Group 291"/>
            <p:cNvGrpSpPr/>
            <p:nvPr/>
          </p:nvGrpSpPr>
          <p:grpSpPr>
            <a:xfrm>
              <a:off x="7259934" y="2559088"/>
              <a:ext cx="3962574" cy="563232"/>
              <a:chOff x="6444107" y="1469392"/>
              <a:chExt cx="4232109" cy="563232"/>
            </a:xfrm>
          </p:grpSpPr>
          <p:sp>
            <p:nvSpPr>
              <p:cNvPr id="19" name="TextBox 296"/>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2">
                        <a:lumMod val="100000"/>
                      </a:schemeClr>
                    </a:solidFill>
                    <a:cs typeface="+mn-ea"/>
                    <a:sym typeface="+mn-lt"/>
                  </a:rPr>
                  <a:t>密码学基础知识</a:t>
                </a:r>
              </a:p>
            </p:txBody>
          </p:sp>
          <p:sp>
            <p:nvSpPr>
              <p:cNvPr id="20" name="TextBox 297"/>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Basics of Cryptography</a:t>
                </a:r>
                <a:endParaRPr lang="zh-CN" altLang="en-US" sz="1100" dirty="0">
                  <a:solidFill>
                    <a:schemeClr val="dk1">
                      <a:lumMod val="100000"/>
                    </a:schemeClr>
                  </a:solidFill>
                  <a:cs typeface="+mn-ea"/>
                  <a:sym typeface="+mn-lt"/>
                </a:endParaRPr>
              </a:p>
            </p:txBody>
          </p:sp>
        </p:gr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grpSp>
          <p:nvGrpSpPr>
            <p:cNvPr id="16" name="Group 293"/>
            <p:cNvGrpSpPr/>
            <p:nvPr/>
          </p:nvGrpSpPr>
          <p:grpSpPr>
            <a:xfrm>
              <a:off x="7259934" y="1680512"/>
              <a:ext cx="3962574" cy="563232"/>
              <a:chOff x="6444107" y="1469392"/>
              <a:chExt cx="4232109" cy="563232"/>
            </a:xfrm>
          </p:grpSpPr>
          <p:sp>
            <p:nvSpPr>
              <p:cNvPr id="17" name="TextBox 294"/>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问题描述</a:t>
                </a:r>
              </a:p>
            </p:txBody>
          </p:sp>
          <p:sp>
            <p:nvSpPr>
              <p:cNvPr id="18" name="TextBox 295"/>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Problem Description</a:t>
                </a:r>
                <a:endParaRPr lang="zh-CN" altLang="en-US" sz="1100" dirty="0">
                  <a:solidFill>
                    <a:schemeClr val="dk1">
                      <a:lumMod val="100000"/>
                    </a:schemeClr>
                  </a:solidFill>
                  <a:cs typeface="+mn-ea"/>
                  <a:sym typeface="+mn-lt"/>
                </a:endParaRPr>
              </a:p>
            </p:txBody>
          </p:sp>
        </p:grpSp>
      </p:grpSp>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47947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在集合求交协议中，我们需要一种明文上加法同态的加密方案，可以使用如下的加密方案：</a:t>
                </a:r>
                <a:endParaRPr lang="en-US" altLang="zh-CN" dirty="0">
                  <a:solidFill>
                    <a:srgbClr val="000000"/>
                  </a:solidFill>
                  <a:latin typeface="微软雅黑 Light" panose="020F0502020204030204"/>
                </a:endParaRPr>
              </a:p>
              <a:p>
                <a:pPr marL="342900" lvl="0" indent="-342900">
                  <a:lnSpc>
                    <a:spcPct val="150000"/>
                  </a:lnSpc>
                  <a:buFontTx/>
                  <a:buAutoNum type="arabicPeriod"/>
                  <a:defRPr/>
                </a:pPr>
                <a:r>
                  <a:rPr lang="zh-CN" altLang="en-US" dirty="0">
                    <a:solidFill>
                      <a:srgbClr val="000000"/>
                    </a:solidFill>
                  </a:rPr>
                  <a:t>双方用密钥交换协议生成公钥</a:t>
                </a:r>
                <a14:m>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双方都不知道私钥</a:t>
                </a:r>
                <a14:m>
                  <m:oMath xmlns:m="http://schemas.openxmlformats.org/officeDocument/2006/math">
                    <m:r>
                      <a:rPr lang="en-US" altLang="zh-CN" i="1">
                        <a:solidFill>
                          <a:srgbClr val="000000"/>
                        </a:solidFill>
                        <a:latin typeface="Cambria Math" panose="02040503050406030204" pitchFamily="18" charset="0"/>
                      </a:rPr>
                      <m:t>𝑥𝑦</m:t>
                    </m:r>
                  </m:oMath>
                </a14:m>
                <a:r>
                  <a:rPr lang="en-US" altLang="zh-CN" dirty="0">
                    <a:solidFill>
                      <a:srgbClr val="000000"/>
                    </a:solidFill>
                  </a:rPr>
                  <a:t>.</a:t>
                </a:r>
              </a:p>
              <a:p>
                <a:pPr marL="342900" lvl="0" indent="-342900">
                  <a:lnSpc>
                    <a:spcPct val="150000"/>
                  </a:lnSpc>
                  <a:buFontTx/>
                  <a:buAutoNum type="arabicPeriod"/>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𝑚</m:t>
                        </m:r>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lvl="0" indent="-342900">
                  <a:lnSpc>
                    <a:spcPct val="150000"/>
                  </a:lnSpc>
                  <a:buFontTx/>
                  <a:buAutoNum type="arabicPeriod"/>
                  <a:defRPr/>
                </a:pPr>
                <a:r>
                  <a:rPr lang="zh-CN" altLang="en-US" dirty="0">
                    <a:solidFill>
                      <a:srgbClr val="000000"/>
                    </a:solidFill>
                  </a:rPr>
                  <a:t>假设</a:t>
                </a:r>
                <a14:m>
                  <m:oMath xmlns:m="http://schemas.openxmlformats.org/officeDocument/2006/math">
                    <m:r>
                      <a:rPr lang="en-US" altLang="zh-CN" i="1" dirty="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i="1">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i="1" dirty="0" err="1">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err="1">
                            <a:solidFill>
                              <a:srgbClr val="000000"/>
                            </a:solidFill>
                            <a:latin typeface="Cambria Math" panose="02040503050406030204" pitchFamily="18" charset="0"/>
                          </a:rPr>
                          <m:t>𝑎</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𝑥</m:t>
                        </m:r>
                      </m:sup>
                    </m:sSubSup>
                    <m:r>
                      <a:rPr lang="en-US" altLang="zh-CN" i="1" dirty="0">
                        <a:solidFill>
                          <a:srgbClr val="000000"/>
                        </a:solidFill>
                        <a:latin typeface="Cambria Math" panose="02040503050406030204" pitchFamily="18" charset="0"/>
                      </a:rPr>
                      <m:t>=</m:t>
                    </m:r>
                    <m:sSup>
                      <m:sSupPr>
                        <m:ctrlPr>
                          <a:rPr lang="en-US" altLang="zh-CN" i="1" dirty="0" err="1">
                            <a:solidFill>
                              <a:srgbClr val="000000"/>
                            </a:solidFill>
                            <a:latin typeface="Cambria Math" panose="02040503050406030204" pitchFamily="18" charset="0"/>
                          </a:rPr>
                        </m:ctrlPr>
                      </m:sSupPr>
                      <m:e>
                        <m:r>
                          <a:rPr lang="en-US" altLang="zh-CN" i="1" dirty="0" err="1">
                            <a:solidFill>
                              <a:srgbClr val="000000"/>
                            </a:solidFill>
                            <a:latin typeface="Cambria Math" panose="02040503050406030204" pitchFamily="18" charset="0"/>
                          </a:rPr>
                          <m:t>𝑔</m:t>
                        </m:r>
                      </m:e>
                      <m:sup>
                        <m:r>
                          <a:rPr lang="en-US" altLang="zh-CN" i="1" dirty="0" err="1">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𝑏</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𝑦</m:t>
                        </m:r>
                      </m:sup>
                    </m:sSubSup>
                    <m:r>
                      <a:rPr lang="en-US" altLang="zh-CN" i="1" dirty="0">
                        <a:solidFill>
                          <a:srgbClr val="000000"/>
                        </a:solidFill>
                        <a:latin typeface="Cambria Math" panose="02040503050406030204" pitchFamily="18" charset="0"/>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𝑔</m:t>
                        </m:r>
                      </m:e>
                      <m:sup>
                        <m:r>
                          <a:rPr lang="en-US" altLang="zh-CN" i="1" dirty="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r>
                  <a:rPr lang="en-US" altLang="zh-CN" dirty="0">
                    <a:solidFill>
                      <a:srgbClr val="000000"/>
                    </a:solidFill>
                  </a:rPr>
                  <a:t>A</a:t>
                </a:r>
                <a:r>
                  <a:rPr lang="zh-CN" altLang="en-US" dirty="0">
                    <a:solidFill>
                      <a:srgbClr val="000000"/>
                    </a:solidFill>
                  </a:rPr>
                  <a:t>计算</a:t>
                </a:r>
                <a14:m>
                  <m:oMath xmlns:m="http://schemas.openxmlformats.org/officeDocument/2006/math">
                    <m:sSup>
                      <m:sSupPr>
                        <m:ctrlPr>
                          <a:rPr lang="en-US" altLang="zh-CN" i="1" dirty="0" smtClean="0">
                            <a:solidFill>
                              <a:srgbClr val="000000"/>
                            </a:solidFill>
                            <a:latin typeface="Cambria Math" panose="02040503050406030204" pitchFamily="18" charset="0"/>
                          </a:rPr>
                        </m:ctrlPr>
                      </m:sSupPr>
                      <m:e>
                        <m:r>
                          <a:rPr lang="en-US" altLang="zh-CN" i="1" dirty="0" smtClean="0">
                            <a:solidFill>
                              <a:srgbClr val="000000"/>
                            </a:solidFill>
                            <a:latin typeface="Cambria Math" panose="02040503050406030204" pitchFamily="18" charset="0"/>
                          </a:rPr>
                          <m:t>𝑔</m:t>
                        </m:r>
                      </m:e>
                      <m:sup>
                        <m:r>
                          <a:rPr lang="en-US" altLang="zh-CN"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𝑏</m:t>
                        </m:r>
                      </m:sub>
                      <m:sup>
                        <m:r>
                          <a:rPr lang="en-US" altLang="zh-CN" i="1" dirty="0" err="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𝑎</m:t>
                        </m:r>
                      </m:sub>
                      <m:sup>
                        <m:r>
                          <a:rPr lang="en-US" altLang="zh-CN" i="1" dirty="0" err="1" smtClean="0">
                            <a:solidFill>
                              <a:srgbClr val="000000"/>
                            </a:solidFill>
                            <a:latin typeface="Cambria Math" panose="02040503050406030204" pitchFamily="18" charset="0"/>
                          </a:rPr>
                          <m:t>𝑦</m:t>
                        </m:r>
                      </m:sup>
                    </m:sSubSup>
                  </m:oMath>
                </a14:m>
                <a:r>
                  <a:rPr lang="en-US" altLang="zh-CN" dirty="0">
                    <a:solidFill>
                      <a:srgbClr val="00000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注意该算法无法解密出原始的消息</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只能解密出</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但这对于我们的协议来说已经足够。</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479479"/>
              </a:xfrm>
              <a:prstGeom prst="rect">
                <a:avLst/>
              </a:prstGeom>
              <a:blipFill>
                <a:blip r:embed="rId3"/>
                <a:stretch>
                  <a:fillRect l="-625" b="-17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84002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274358" cy="4053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该加密方案具有</a:t>
                </a:r>
                <a:r>
                  <a:rPr lang="zh-CN" altLang="en-US" dirty="0">
                    <a:solidFill>
                      <a:srgbClr val="000000"/>
                    </a:solidFill>
                    <a:latin typeface="微软雅黑 Light" panose="020F0502020204030204"/>
                  </a:rPr>
                  <a:t>明文上加法</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同态性：</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lang="zh-CN" altLang="en-US" dirty="0">
                    <a:solidFill>
                      <a:srgbClr val="000000"/>
                    </a:solidFill>
                  </a:rPr>
                  <a:t>对密文相乘得</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e>
                    </m:d>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oMath>
                </a14:m>
                <a:r>
                  <a:rPr lang="en-US" altLang="zh-CN" dirty="0">
                    <a:solidFill>
                      <a:srgbClr val="000000"/>
                    </a:solidFill>
                  </a:rPr>
                  <a:t>.</a:t>
                </a:r>
              </a:p>
              <a:p>
                <a:pPr lvl="0">
                  <a:lnSpc>
                    <a:spcPct val="150000"/>
                  </a:lnSpc>
                </a:pPr>
                <a:r>
                  <a:rPr lang="zh-CN" altLang="en-US" dirty="0">
                    <a:solidFill>
                      <a:srgbClr val="000000"/>
                    </a:solidFill>
                  </a:rPr>
                  <a:t>为明文相加</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oMath>
                </a14:m>
                <a:r>
                  <a:rPr lang="zh-CN" altLang="en-US" dirty="0">
                    <a:solidFill>
                      <a:srgbClr val="000000"/>
                    </a:solidFill>
                  </a:rPr>
                  <a:t>之后的密文。</a:t>
                </a:r>
                <a:endParaRPr lang="en-US" altLang="zh-CN" dirty="0">
                  <a:solidFill>
                    <a:srgbClr val="000000"/>
                  </a:solidFill>
                </a:endParaRPr>
              </a:p>
              <a:p>
                <a:pPr lvl="0">
                  <a:lnSpc>
                    <a:spcPct val="150000"/>
                  </a:lnSpc>
                  <a:defRPr/>
                </a:pPr>
                <a:r>
                  <a:rPr lang="zh-CN" altLang="en-US" dirty="0">
                    <a:solidFill>
                      <a:srgbClr val="000000"/>
                    </a:solidFill>
                    <a:latin typeface="微软雅黑 Light" panose="020F0502020204030204"/>
                  </a:rPr>
                  <a:t>即</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latin typeface="微软雅黑 Light" panose="020F0502020204030204"/>
                  </a:rPr>
                  <a:t>也具有数乘同态性：</a:t>
                </a:r>
                <a:endParaRPr lang="en-US" altLang="zh-CN" dirty="0">
                  <a:solidFill>
                    <a:srgbClr val="000000"/>
                  </a:solidFill>
                  <a:latin typeface="微软雅黑 Light" panose="020F0502020204030204"/>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对于任意的正整数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14:m>
                  <m:oMath xmlns:m="http://schemas.openxmlformats.org/officeDocument/2006/math">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乘上正整数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加密后的密文。</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rPr>
                  <a:t>即</a:t>
                </a:r>
                <a14:m>
                  <m:oMath xmlns:m="http://schemas.openxmlformats.org/officeDocument/2006/math">
                    <m:sSup>
                      <m:sSupPr>
                        <m:ctrlPr>
                          <a:rPr lang="en-US" altLang="zh-CN" i="1" dirty="0">
                            <a:solidFill>
                              <a:srgbClr val="000000"/>
                            </a:solidFill>
                            <a:latin typeface="Cambria Math" panose="02040503050406030204" pitchFamily="18" charset="0"/>
                          </a:rPr>
                        </m:ctrlPr>
                      </m:sSupPr>
                      <m:e>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𝐸𝑛𝑐</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e>
                            </m:d>
                          </m:e>
                        </m:d>
                      </m:e>
                      <m:sup>
                        <m:r>
                          <a:rPr lang="en-US" altLang="zh-CN" i="1" dirty="0">
                            <a:solidFill>
                              <a:srgbClr val="000000"/>
                            </a:solidFill>
                            <a:latin typeface="Cambria Math" panose="02040503050406030204" pitchFamily="18" charset="0"/>
                          </a:rPr>
                          <m:t>𝑘</m:t>
                        </m:r>
                      </m:sup>
                    </m:sSup>
                    <m:r>
                      <a:rPr lang="en-US" altLang="zh-CN"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𝐸𝑛𝑐</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𝑚𝑘</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h</m:t>
                    </m:r>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274358" cy="4053867"/>
              </a:xfrm>
              <a:prstGeom prst="rect">
                <a:avLst/>
              </a:prstGeom>
              <a:blipFill>
                <a:blip r:embed="rId3"/>
                <a:stretch>
                  <a:fillRect l="-475" r="-356" b="-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015016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加密多项式上的计算</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561678678"/>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spc="600" dirty="0">
                  <a:solidFill>
                    <a:srgbClr val="FFFFFF"/>
                  </a:solidFill>
                  <a:cs typeface="+mn-ea"/>
                  <a:sym typeface="+mn-lt"/>
                </a:rPr>
                <a:t>多项式</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1291316"/>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用多项式来表示集合</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多项式加密</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加密后多项式的运算法则</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p:spTree>
    <p:extLst>
      <p:ext uri="{BB962C8B-B14F-4D97-AF65-F5344CB8AC3E}">
        <p14:creationId xmlns:p14="http://schemas.microsoft.com/office/powerpoint/2010/main" val="309297151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60704"/>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cs"/>
              </a:rPr>
              <a:t>假设</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p:spTree>
    <p:extLst>
      <p:ext uri="{BB962C8B-B14F-4D97-AF65-F5344CB8AC3E}">
        <p14:creationId xmlns:p14="http://schemas.microsoft.com/office/powerpoint/2010/main" val="138558645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d85120d9-3b6f-429b-8a6e-ad308469543a">
            <a:extLst>
              <a:ext uri="{FF2B5EF4-FFF2-40B4-BE49-F238E27FC236}">
                <a16:creationId xmlns:a16="http://schemas.microsoft.com/office/drawing/2014/main" id="{0565642A-C072-4E47-B368-E4C7DEC6566A}"/>
              </a:ext>
            </a:extLst>
          </p:cNvPr>
          <p:cNvGrpSpPr>
            <a:grpSpLocks noChangeAspect="1"/>
          </p:cNvGrpSpPr>
          <p:nvPr/>
        </p:nvGrpSpPr>
        <p:grpSpPr>
          <a:xfrm>
            <a:off x="719138" y="2244363"/>
            <a:ext cx="10753725" cy="3277597"/>
            <a:chOff x="719138" y="1827803"/>
            <a:chExt cx="10753725" cy="3277597"/>
          </a:xfrm>
        </p:grpSpPr>
        <p:sp>
          <p:nvSpPr>
            <p:cNvPr id="6" name="矩形 5"/>
            <p:cNvSpPr/>
            <p:nvPr/>
          </p:nvSpPr>
          <p:spPr bwMode="gray">
            <a:xfrm>
              <a:off x="1330888" y="3723650"/>
              <a:ext cx="1789844" cy="1381750"/>
            </a:xfrm>
            <a:prstGeom prst="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tIns="91440" anchor="t"/>
            <a:lstStyle/>
            <a:p>
              <a:pPr algn="ctr" defTabSz="914378">
                <a:lnSpc>
                  <a:spcPct val="120000"/>
                </a:lnSpc>
                <a:spcBef>
                  <a:spcPct val="0"/>
                </a:spcBef>
                <a:defRPr/>
              </a:pPr>
              <a:r>
                <a:rPr lang="zh-CN" altLang="en-US" sz="1400" dirty="0">
                  <a:solidFill>
                    <a:schemeClr val="tx1"/>
                  </a:solidFill>
                  <a:cs typeface="+mn-ea"/>
                  <a:sym typeface="+mn-lt"/>
                </a:rPr>
                <a:t>点击此处更换文本编辑文字，点击此处更换文本编辑文字</a:t>
              </a:r>
            </a:p>
          </p:txBody>
        </p:sp>
        <p:sp>
          <p:nvSpPr>
            <p:cNvPr id="7" name="箭头: 五边形 2"/>
            <p:cNvSpPr>
              <a:spLocks noChangeAspect="1"/>
            </p:cNvSpPr>
            <p:nvPr/>
          </p:nvSpPr>
          <p:spPr bwMode="auto">
            <a:xfrm>
              <a:off x="719138" y="1827803"/>
              <a:ext cx="10753725" cy="903968"/>
            </a:xfrm>
            <a:prstGeom prst="homePlate">
              <a:avLst>
                <a:gd name="adj" fmla="val 35856"/>
              </a:avLst>
            </a:prstGeom>
            <a:solidFill>
              <a:schemeClr val="tx1">
                <a:lumMod val="20000"/>
                <a:lumOff val="80000"/>
                <a:alpha val="48000"/>
              </a:schemeClr>
            </a:solidFill>
            <a:ln w="25400" algn="ctr">
              <a:noFill/>
              <a:miter lim="800000"/>
              <a:headEnd/>
              <a:tailEnd/>
            </a:ln>
            <a:effectLst/>
          </p:spPr>
          <p:txBody>
            <a:bodyPr anchor="ctr"/>
            <a:lstStyle/>
            <a:p>
              <a:pPr algn="ctr"/>
              <a:endParaRPr>
                <a:cs typeface="+mn-ea"/>
                <a:sym typeface="+mn-lt"/>
              </a:endParaRPr>
            </a:p>
          </p:txBody>
        </p:sp>
        <p:sp>
          <p:nvSpPr>
            <p:cNvPr id="8" name="矩形 7"/>
            <p:cNvSpPr>
              <a:spLocks noChangeAspect="1"/>
            </p:cNvSpPr>
            <p:nvPr/>
          </p:nvSpPr>
          <p:spPr bwMode="gray">
            <a:xfrm>
              <a:off x="3211819"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2" name="矩形 11"/>
            <p:cNvSpPr>
              <a:spLocks noChangeAspect="1"/>
            </p:cNvSpPr>
            <p:nvPr/>
          </p:nvSpPr>
          <p:spPr bwMode="gray">
            <a:xfrm>
              <a:off x="5092749"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3" name="矩形 12"/>
            <p:cNvSpPr>
              <a:spLocks noChangeAspect="1"/>
            </p:cNvSpPr>
            <p:nvPr/>
          </p:nvSpPr>
          <p:spPr bwMode="gray">
            <a:xfrm>
              <a:off x="6982086"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4" name="矩形 13"/>
            <p:cNvSpPr>
              <a:spLocks/>
            </p:cNvSpPr>
            <p:nvPr/>
          </p:nvSpPr>
          <p:spPr bwMode="gray">
            <a:xfrm>
              <a:off x="3211818"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5" name="矩形 14"/>
            <p:cNvSpPr>
              <a:spLocks/>
            </p:cNvSpPr>
            <p:nvPr/>
          </p:nvSpPr>
          <p:spPr bwMode="gray">
            <a:xfrm>
              <a:off x="5092748"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6" name="矩形 15"/>
            <p:cNvSpPr>
              <a:spLocks/>
            </p:cNvSpPr>
            <p:nvPr/>
          </p:nvSpPr>
          <p:spPr bwMode="gray">
            <a:xfrm>
              <a:off x="6982085"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7" name="矩形 16"/>
            <p:cNvSpPr>
              <a:spLocks/>
            </p:cNvSpPr>
            <p:nvPr/>
          </p:nvSpPr>
          <p:spPr bwMode="gray">
            <a:xfrm>
              <a:off x="8869510"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8" name="矩形 17"/>
            <p:cNvSpPr>
              <a:spLocks noChangeAspect="1"/>
            </p:cNvSpPr>
            <p:nvPr/>
          </p:nvSpPr>
          <p:spPr bwMode="gray">
            <a:xfrm>
              <a:off x="1330886"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9" name="矩形 18"/>
            <p:cNvSpPr/>
            <p:nvPr/>
          </p:nvSpPr>
          <p:spPr bwMode="gray">
            <a:xfrm>
              <a:off x="8869510" y="2279787"/>
              <a:ext cx="1791757" cy="1381750"/>
            </a:xfrm>
            <a:prstGeom prst="rect">
              <a:avLst/>
            </a:prstGeom>
            <a:solidFill>
              <a:schemeClr val="accent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spc="300" dirty="0">
                  <a:solidFill>
                    <a:schemeClr val="bg1"/>
                  </a:solidFill>
                  <a:cs typeface="+mn-ea"/>
                  <a:sym typeface="+mn-lt"/>
                </a:rPr>
                <a:t>标题文本</a:t>
              </a:r>
            </a:p>
          </p:txBody>
        </p:sp>
      </p:grpSp>
    </p:spTree>
    <p:extLst>
      <p:ext uri="{BB962C8B-B14F-4D97-AF65-F5344CB8AC3E}">
        <p14:creationId xmlns:p14="http://schemas.microsoft.com/office/powerpoint/2010/main" val="4556974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448b2e50-ede2-4ea2-a45b-d347747b11d2">
            <a:extLst>
              <a:ext uri="{FF2B5EF4-FFF2-40B4-BE49-F238E27FC236}">
                <a16:creationId xmlns:a16="http://schemas.microsoft.com/office/drawing/2014/main" id="{955FDAF5-F4DC-4165-8C40-50AA1A21232A}"/>
              </a:ext>
            </a:extLst>
          </p:cNvPr>
          <p:cNvGrpSpPr>
            <a:grpSpLocks noChangeAspect="1"/>
          </p:cNvGrpSpPr>
          <p:nvPr>
            <p:custDataLst>
              <p:tags r:id="rId2"/>
            </p:custDataLst>
          </p:nvPr>
        </p:nvGrpSpPr>
        <p:grpSpPr>
          <a:xfrm>
            <a:off x="315091" y="1991360"/>
            <a:ext cx="11561818" cy="3382173"/>
            <a:chOff x="1307468" y="2022947"/>
            <a:chExt cx="9613068" cy="2812106"/>
          </a:xfrm>
        </p:grpSpPr>
        <p:grpSp>
          <p:nvGrpSpPr>
            <p:cNvPr id="6" name="组合 5"/>
            <p:cNvGrpSpPr/>
            <p:nvPr/>
          </p:nvGrpSpPr>
          <p:grpSpPr>
            <a:xfrm>
              <a:off x="4694915" y="2022947"/>
              <a:ext cx="2802170" cy="2812106"/>
              <a:chOff x="281269" y="2420888"/>
              <a:chExt cx="2802170" cy="2812106"/>
            </a:xfrm>
          </p:grpSpPr>
          <p:sp>
            <p:nvSpPr>
              <p:cNvPr id="29" name="矩形 28">
                <a:extLst>
                  <a:ext uri="{FF2B5EF4-FFF2-40B4-BE49-F238E27FC236}">
                    <a16:creationId xmlns:a16="http://schemas.microsoft.com/office/drawing/2014/main" id="{6D344341-3C31-445F-B6F8-8D53668A005F}"/>
                  </a:ext>
                </a:extLst>
              </p:cNvPr>
              <p:cNvSpPr/>
              <p:nvPr/>
            </p:nvSpPr>
            <p:spPr>
              <a:xfrm>
                <a:off x="281269" y="2420888"/>
                <a:ext cx="2802170" cy="2812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矩形 29">
                <a:extLst>
                  <a:ext uri="{FF2B5EF4-FFF2-40B4-BE49-F238E27FC236}">
                    <a16:creationId xmlns:a16="http://schemas.microsoft.com/office/drawing/2014/main" id="{E005B893-E722-43D5-B91F-40B1615CBEF1}"/>
                  </a:ext>
                </a:extLst>
              </p:cNvPr>
              <p:cNvSpPr/>
              <p:nvPr/>
            </p:nvSpPr>
            <p:spPr>
              <a:xfrm>
                <a:off x="408642" y="2548711"/>
                <a:ext cx="2547427" cy="2556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矩形 30">
                <a:extLst>
                  <a:ext uri="{FF2B5EF4-FFF2-40B4-BE49-F238E27FC236}">
                    <a16:creationId xmlns:a16="http://schemas.microsoft.com/office/drawing/2014/main" id="{3406E7DA-73EB-48D6-A646-D4B97B326B26}"/>
                  </a:ext>
                </a:extLst>
              </p:cNvPr>
              <p:cNvSpPr/>
              <p:nvPr/>
            </p:nvSpPr>
            <p:spPr>
              <a:xfrm>
                <a:off x="542929" y="2674801"/>
                <a:ext cx="1094041" cy="1094041"/>
              </a:xfrm>
              <a:prstGeom prst="rect">
                <a:avLst/>
              </a:prstGeom>
              <a:solidFill>
                <a:schemeClr val="accent1">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2" name="组合 31">
                <a:extLst>
                  <a:ext uri="{FF2B5EF4-FFF2-40B4-BE49-F238E27FC236}">
                    <a16:creationId xmlns:a16="http://schemas.microsoft.com/office/drawing/2014/main" id="{590154BD-DD9C-48D6-95B7-4989DF01D56C}"/>
                  </a:ext>
                </a:extLst>
              </p:cNvPr>
              <p:cNvGrpSpPr/>
              <p:nvPr/>
            </p:nvGrpSpPr>
            <p:grpSpPr>
              <a:xfrm>
                <a:off x="823239" y="2969787"/>
                <a:ext cx="545846" cy="509639"/>
                <a:chOff x="-198935" y="-26229"/>
                <a:chExt cx="1940927" cy="1812166"/>
              </a:xfrm>
              <a:solidFill>
                <a:schemeClr val="bg1"/>
              </a:solidFill>
            </p:grpSpPr>
            <p:sp>
              <p:nvSpPr>
                <p:cNvPr id="50" name="任意多边形: 形状 86">
                  <a:extLst>
                    <a:ext uri="{FF2B5EF4-FFF2-40B4-BE49-F238E27FC236}">
                      <a16:creationId xmlns:a16="http://schemas.microsoft.com/office/drawing/2014/main" id="{29B6DCC9-C94F-4DB2-9094-4C4F7C31285B}"/>
                    </a:ext>
                  </a:extLst>
                </p:cNvPr>
                <p:cNvSpPr>
                  <a:spLocks/>
                </p:cNvSpPr>
                <p:nvPr/>
              </p:nvSpPr>
              <p:spPr bwMode="auto">
                <a:xfrm>
                  <a:off x="-198935" y="-26229"/>
                  <a:ext cx="1940927" cy="1786006"/>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1" name="任意多边形: 形状 87">
                  <a:extLst>
                    <a:ext uri="{FF2B5EF4-FFF2-40B4-BE49-F238E27FC236}">
                      <a16:creationId xmlns:a16="http://schemas.microsoft.com/office/drawing/2014/main" id="{C96AB0EC-7140-496F-BC61-A47E4749C779}"/>
                    </a:ext>
                  </a:extLst>
                </p:cNvPr>
                <p:cNvSpPr>
                  <a:spLocks/>
                </p:cNvSpPr>
                <p:nvPr/>
              </p:nvSpPr>
              <p:spPr bwMode="auto">
                <a:xfrm>
                  <a:off x="503239" y="3177"/>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7"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2" name="任意多边形: 形状 88">
                  <a:extLst>
                    <a:ext uri="{FF2B5EF4-FFF2-40B4-BE49-F238E27FC236}">
                      <a16:creationId xmlns:a16="http://schemas.microsoft.com/office/drawing/2014/main" id="{FC170E52-8391-451A-BA6C-ED332EB604D4}"/>
                    </a:ext>
                  </a:extLst>
                </p:cNvPr>
                <p:cNvSpPr>
                  <a:spLocks/>
                </p:cNvSpPr>
                <p:nvPr/>
              </p:nvSpPr>
              <p:spPr bwMode="auto">
                <a:xfrm>
                  <a:off x="3174" y="501649"/>
                  <a:ext cx="182563" cy="120648"/>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3" y="0"/>
                        <a:pt x="32" y="0"/>
                      </a:cubicBezTo>
                      <a:cubicBezTo>
                        <a:pt x="15" y="0"/>
                        <a:pt x="0" y="14"/>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15" y="32"/>
                        <a:pt x="32" y="32"/>
                      </a:cubicBezTo>
                      <a:cubicBezTo>
                        <a:pt x="43" y="32"/>
                        <a:pt x="48" y="23"/>
                        <a:pt x="48" y="1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3" name="任意多边形: 形状 89">
                  <a:extLst>
                    <a:ext uri="{FF2B5EF4-FFF2-40B4-BE49-F238E27FC236}">
                      <a16:creationId xmlns:a16="http://schemas.microsoft.com/office/drawing/2014/main" id="{C40EFD9D-11A0-4B79-A835-67F352850FF9}"/>
                    </a:ext>
                  </a:extLst>
                </p:cNvPr>
                <p:cNvSpPr>
                  <a:spLocks/>
                </p:cNvSpPr>
                <p:nvPr/>
              </p:nvSpPr>
              <p:spPr bwMode="auto">
                <a:xfrm>
                  <a:off x="798516" y="161926"/>
                  <a:ext cx="161924" cy="161923"/>
                </a:xfrm>
                <a:custGeom>
                  <a:avLst/>
                  <a:gdLst>
                    <a:gd name="T0" fmla="*/ 9 w 43"/>
                    <a:gd name="T1" fmla="*/ 35 h 43"/>
                    <a:gd name="T2" fmla="*/ 9 w 43"/>
                    <a:gd name="T3" fmla="*/ 35 h 43"/>
                    <a:gd name="T4" fmla="*/ 9 w 43"/>
                    <a:gd name="T5" fmla="*/ 35 h 43"/>
                    <a:gd name="T6" fmla="*/ 9 w 43"/>
                    <a:gd name="T7" fmla="*/ 35 h 43"/>
                    <a:gd name="T8" fmla="*/ 31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9 w 43"/>
                    <a:gd name="T21" fmla="*/ 12 h 43"/>
                    <a:gd name="T22" fmla="*/ 8 w 43"/>
                    <a:gd name="T23" fmla="*/ 35 h 43"/>
                    <a:gd name="T24" fmla="*/ 9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5"/>
                      </a:moveTo>
                      <a:cubicBezTo>
                        <a:pt x="9" y="35"/>
                        <a:pt x="9" y="35"/>
                        <a:pt x="9" y="35"/>
                      </a:cubicBezTo>
                      <a:cubicBezTo>
                        <a:pt x="9" y="35"/>
                        <a:pt x="9" y="35"/>
                        <a:pt x="9" y="35"/>
                      </a:cubicBezTo>
                      <a:cubicBezTo>
                        <a:pt x="9" y="35"/>
                        <a:pt x="9" y="35"/>
                        <a:pt x="9" y="35"/>
                      </a:cubicBezTo>
                      <a:cubicBezTo>
                        <a:pt x="13" y="40"/>
                        <a:pt x="23" y="43"/>
                        <a:pt x="31" y="35"/>
                      </a:cubicBezTo>
                      <a:cubicBezTo>
                        <a:pt x="43"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1" y="0"/>
                        <a:pt x="21" y="0"/>
                        <a:pt x="9" y="12"/>
                      </a:cubicBezTo>
                      <a:cubicBezTo>
                        <a:pt x="0" y="21"/>
                        <a:pt x="4" y="30"/>
                        <a:pt x="8" y="35"/>
                      </a:cubicBezTo>
                      <a:cubicBezTo>
                        <a:pt x="8" y="35"/>
                        <a:pt x="9" y="35"/>
                        <a:pt x="9" y="3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4" name="任意多边形: 形状 90">
                  <a:extLst>
                    <a:ext uri="{FF2B5EF4-FFF2-40B4-BE49-F238E27FC236}">
                      <a16:creationId xmlns:a16="http://schemas.microsoft.com/office/drawing/2014/main" id="{6C0FA6AE-9621-4D85-919B-2B6B4662426D}"/>
                    </a:ext>
                  </a:extLst>
                </p:cNvPr>
                <p:cNvSpPr>
                  <a:spLocks/>
                </p:cNvSpPr>
                <p:nvPr/>
              </p:nvSpPr>
              <p:spPr bwMode="auto">
                <a:xfrm>
                  <a:off x="161925" y="161926"/>
                  <a:ext cx="163512" cy="161923"/>
                </a:xfrm>
                <a:custGeom>
                  <a:avLst/>
                  <a:gdLst>
                    <a:gd name="T0" fmla="*/ 35 w 43"/>
                    <a:gd name="T1" fmla="*/ 35 h 43"/>
                    <a:gd name="T2" fmla="*/ 35 w 43"/>
                    <a:gd name="T3" fmla="*/ 35 h 43"/>
                    <a:gd name="T4" fmla="*/ 35 w 43"/>
                    <a:gd name="T5" fmla="*/ 35 h 43"/>
                    <a:gd name="T6" fmla="*/ 35 w 43"/>
                    <a:gd name="T7" fmla="*/ 35 h 43"/>
                    <a:gd name="T8" fmla="*/ 35 w 43"/>
                    <a:gd name="T9" fmla="*/ 35 h 43"/>
                    <a:gd name="T10" fmla="*/ 35 w 43"/>
                    <a:gd name="T11" fmla="*/ 12 h 43"/>
                    <a:gd name="T12" fmla="*/ 1 w 43"/>
                    <a:gd name="T13" fmla="*/ 1 h 43"/>
                    <a:gd name="T14" fmla="*/ 1 w 43"/>
                    <a:gd name="T15" fmla="*/ 1 h 43"/>
                    <a:gd name="T16" fmla="*/ 1 w 43"/>
                    <a:gd name="T17" fmla="*/ 1 h 43"/>
                    <a:gd name="T18" fmla="*/ 1 w 43"/>
                    <a:gd name="T19" fmla="*/ 1 h 43"/>
                    <a:gd name="T20" fmla="*/ 1 w 43"/>
                    <a:gd name="T21" fmla="*/ 1 h 43"/>
                    <a:gd name="T22" fmla="*/ 12 w 43"/>
                    <a:gd name="T23" fmla="*/ 35 h 43"/>
                    <a:gd name="T24" fmla="*/ 35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5" y="35"/>
                      </a:moveTo>
                      <a:cubicBezTo>
                        <a:pt x="35" y="35"/>
                        <a:pt x="35" y="35"/>
                        <a:pt x="35" y="35"/>
                      </a:cubicBezTo>
                      <a:cubicBezTo>
                        <a:pt x="35" y="35"/>
                        <a:pt x="35" y="35"/>
                        <a:pt x="35" y="35"/>
                      </a:cubicBezTo>
                      <a:cubicBezTo>
                        <a:pt x="35" y="35"/>
                        <a:pt x="35" y="35"/>
                        <a:pt x="35" y="35"/>
                      </a:cubicBezTo>
                      <a:cubicBezTo>
                        <a:pt x="35" y="35"/>
                        <a:pt x="35" y="35"/>
                        <a:pt x="35" y="35"/>
                      </a:cubicBezTo>
                      <a:cubicBezTo>
                        <a:pt x="40" y="30"/>
                        <a:pt x="43" y="21"/>
                        <a:pt x="35" y="12"/>
                      </a:cubicBezTo>
                      <a:cubicBezTo>
                        <a:pt x="23" y="0"/>
                        <a:pt x="3" y="0"/>
                        <a:pt x="1" y="1"/>
                      </a:cubicBezTo>
                      <a:cubicBezTo>
                        <a:pt x="1" y="1"/>
                        <a:pt x="1" y="1"/>
                        <a:pt x="1" y="1"/>
                      </a:cubicBezTo>
                      <a:cubicBezTo>
                        <a:pt x="1" y="1"/>
                        <a:pt x="1" y="1"/>
                        <a:pt x="1" y="1"/>
                      </a:cubicBezTo>
                      <a:cubicBezTo>
                        <a:pt x="1" y="1"/>
                        <a:pt x="1" y="1"/>
                        <a:pt x="1" y="1"/>
                      </a:cubicBezTo>
                      <a:cubicBezTo>
                        <a:pt x="1" y="1"/>
                        <a:pt x="1" y="1"/>
                        <a:pt x="1" y="1"/>
                      </a:cubicBezTo>
                      <a:cubicBezTo>
                        <a:pt x="0" y="3"/>
                        <a:pt x="0" y="23"/>
                        <a:pt x="12" y="35"/>
                      </a:cubicBezTo>
                      <a:cubicBezTo>
                        <a:pt x="21" y="43"/>
                        <a:pt x="30" y="40"/>
                        <a:pt x="35" y="3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5" name="任意多边形: 形状 91">
                  <a:extLst>
                    <a:ext uri="{FF2B5EF4-FFF2-40B4-BE49-F238E27FC236}">
                      <a16:creationId xmlns:a16="http://schemas.microsoft.com/office/drawing/2014/main" id="{B5C316BD-1322-4206-8F11-F1EF84CF2ECB}"/>
                    </a:ext>
                  </a:extLst>
                </p:cNvPr>
                <p:cNvSpPr>
                  <a:spLocks/>
                </p:cNvSpPr>
                <p:nvPr/>
              </p:nvSpPr>
              <p:spPr bwMode="auto">
                <a:xfrm>
                  <a:off x="714377" y="1547811"/>
                  <a:ext cx="120649" cy="238126"/>
                </a:xfrm>
                <a:custGeom>
                  <a:avLst/>
                  <a:gdLst>
                    <a:gd name="T0" fmla="*/ 16 w 32"/>
                    <a:gd name="T1" fmla="*/ 0 h 63"/>
                    <a:gd name="T2" fmla="*/ 0 w 32"/>
                    <a:gd name="T3" fmla="*/ 16 h 63"/>
                    <a:gd name="T4" fmla="*/ 0 w 32"/>
                    <a:gd name="T5" fmla="*/ 47 h 63"/>
                    <a:gd name="T6" fmla="*/ 16 w 32"/>
                    <a:gd name="T7" fmla="*/ 63 h 63"/>
                    <a:gd name="T8" fmla="*/ 32 w 32"/>
                    <a:gd name="T9" fmla="*/ 47 h 63"/>
                    <a:gd name="T10" fmla="*/ 32 w 32"/>
                    <a:gd name="T11" fmla="*/ 16 h 63"/>
                    <a:gd name="T12" fmla="*/ 16 w 32"/>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2" h="63">
                      <a:moveTo>
                        <a:pt x="16" y="0"/>
                      </a:moveTo>
                      <a:cubicBezTo>
                        <a:pt x="7" y="0"/>
                        <a:pt x="0" y="7"/>
                        <a:pt x="0" y="16"/>
                      </a:cubicBezTo>
                      <a:cubicBezTo>
                        <a:pt x="0" y="47"/>
                        <a:pt x="0" y="47"/>
                        <a:pt x="0" y="47"/>
                      </a:cubicBezTo>
                      <a:cubicBezTo>
                        <a:pt x="0" y="56"/>
                        <a:pt x="7" y="63"/>
                        <a:pt x="16" y="63"/>
                      </a:cubicBezTo>
                      <a:cubicBezTo>
                        <a:pt x="25" y="63"/>
                        <a:pt x="32" y="56"/>
                        <a:pt x="32" y="47"/>
                      </a:cubicBezTo>
                      <a:cubicBezTo>
                        <a:pt x="32" y="16"/>
                        <a:pt x="32" y="16"/>
                        <a:pt x="32" y="16"/>
                      </a:cubicBezTo>
                      <a:cubicBezTo>
                        <a:pt x="32" y="7"/>
                        <a:pt x="25" y="0"/>
                        <a:pt x="16"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6" name="任意多边形: 形状 92">
                  <a:extLst>
                    <a:ext uri="{FF2B5EF4-FFF2-40B4-BE49-F238E27FC236}">
                      <a16:creationId xmlns:a16="http://schemas.microsoft.com/office/drawing/2014/main" id="{45252B71-0AED-40CA-91CD-99BAE8A672F9}"/>
                    </a:ext>
                  </a:extLst>
                </p:cNvPr>
                <p:cNvSpPr>
                  <a:spLocks/>
                </p:cNvSpPr>
                <p:nvPr/>
              </p:nvSpPr>
              <p:spPr bwMode="auto">
                <a:xfrm>
                  <a:off x="442913"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7" name="任意多边形: 形状 93">
                  <a:extLst>
                    <a:ext uri="{FF2B5EF4-FFF2-40B4-BE49-F238E27FC236}">
                      <a16:creationId xmlns:a16="http://schemas.microsoft.com/office/drawing/2014/main" id="{7441DF1D-4F1A-4C89-AFB4-62DCDDD5B13D}"/>
                    </a:ext>
                  </a:extLst>
                </p:cNvPr>
                <p:cNvSpPr>
                  <a:spLocks/>
                </p:cNvSpPr>
                <p:nvPr/>
              </p:nvSpPr>
              <p:spPr bwMode="auto">
                <a:xfrm>
                  <a:off x="987426"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sp>
            <p:nvSpPr>
              <p:cNvPr id="33" name="矩形 32">
                <a:extLst>
                  <a:ext uri="{FF2B5EF4-FFF2-40B4-BE49-F238E27FC236}">
                    <a16:creationId xmlns:a16="http://schemas.microsoft.com/office/drawing/2014/main" id="{86F5E0BE-EE2B-4664-9D83-E1DFD175FD66}"/>
                  </a:ext>
                </a:extLst>
              </p:cNvPr>
              <p:cNvSpPr/>
              <p:nvPr/>
            </p:nvSpPr>
            <p:spPr>
              <a:xfrm>
                <a:off x="1746308" y="2671319"/>
                <a:ext cx="1094041" cy="1094041"/>
              </a:xfrm>
              <a:prstGeom prst="rect">
                <a:avLst/>
              </a:prstGeom>
              <a:solidFill>
                <a:schemeClr val="accent2">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4" name="组合 33">
                <a:extLst>
                  <a:ext uri="{FF2B5EF4-FFF2-40B4-BE49-F238E27FC236}">
                    <a16:creationId xmlns:a16="http://schemas.microsoft.com/office/drawing/2014/main" id="{4BC472C6-F215-4026-B403-DA08E90546C9}"/>
                  </a:ext>
                </a:extLst>
              </p:cNvPr>
              <p:cNvGrpSpPr/>
              <p:nvPr/>
            </p:nvGrpSpPr>
            <p:grpSpPr>
              <a:xfrm>
                <a:off x="2043490" y="3023757"/>
                <a:ext cx="488903" cy="449879"/>
                <a:chOff x="-199131" y="-66510"/>
                <a:chExt cx="1950837" cy="1795133"/>
              </a:xfrm>
              <a:solidFill>
                <a:schemeClr val="bg1"/>
              </a:solidFill>
            </p:grpSpPr>
            <p:sp>
              <p:nvSpPr>
                <p:cNvPr id="44" name="任意多边形: 形状 80">
                  <a:extLst>
                    <a:ext uri="{FF2B5EF4-FFF2-40B4-BE49-F238E27FC236}">
                      <a16:creationId xmlns:a16="http://schemas.microsoft.com/office/drawing/2014/main" id="{DC458995-D9AE-41A6-B4FE-A64410867453}"/>
                    </a:ext>
                  </a:extLst>
                </p:cNvPr>
                <p:cNvSpPr>
                  <a:spLocks/>
                </p:cNvSpPr>
                <p:nvPr/>
              </p:nvSpPr>
              <p:spPr bwMode="auto">
                <a:xfrm>
                  <a:off x="496889" y="-1"/>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4"/>
                        <a:pt x="32" y="32"/>
                      </a:cubicBezTo>
                      <a:cubicBezTo>
                        <a:pt x="32" y="15"/>
                        <a:pt x="18" y="1"/>
                        <a:pt x="16" y="0"/>
                      </a:cubicBezTo>
                      <a:cubicBezTo>
                        <a:pt x="16" y="0"/>
                        <a:pt x="16" y="0"/>
                        <a:pt x="16" y="0"/>
                      </a:cubicBezTo>
                      <a:cubicBezTo>
                        <a:pt x="16" y="0"/>
                        <a:pt x="16" y="0"/>
                        <a:pt x="16" y="0"/>
                      </a:cubicBezTo>
                      <a:cubicBezTo>
                        <a:pt x="16" y="0"/>
                        <a:pt x="16" y="0"/>
                        <a:pt x="16" y="0"/>
                      </a:cubicBezTo>
                      <a:cubicBezTo>
                        <a:pt x="16" y="0"/>
                        <a:pt x="16" y="0"/>
                        <a:pt x="16" y="0"/>
                      </a:cubicBezTo>
                      <a:cubicBezTo>
                        <a:pt x="14" y="1"/>
                        <a:pt x="0" y="15"/>
                        <a:pt x="0" y="32"/>
                      </a:cubicBezTo>
                      <a:cubicBezTo>
                        <a:pt x="0" y="44"/>
                        <a:pt x="9" y="48"/>
                        <a:pt x="16" y="4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5" name="任意多边形: 形状 81">
                  <a:extLst>
                    <a:ext uri="{FF2B5EF4-FFF2-40B4-BE49-F238E27FC236}">
                      <a16:creationId xmlns:a16="http://schemas.microsoft.com/office/drawing/2014/main" id="{C156E97B-1A05-48AB-8CAC-F6CEBF6F826B}"/>
                    </a:ext>
                  </a:extLst>
                </p:cNvPr>
                <p:cNvSpPr>
                  <a:spLocks/>
                </p:cNvSpPr>
                <p:nvPr/>
              </p:nvSpPr>
              <p:spPr bwMode="auto">
                <a:xfrm>
                  <a:off x="-1587" y="498474"/>
                  <a:ext cx="180974" cy="120649"/>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8"/>
                        <a:pt x="15" y="32"/>
                        <a:pt x="32" y="32"/>
                      </a:cubicBezTo>
                      <a:cubicBezTo>
                        <a:pt x="44" y="32"/>
                        <a:pt x="48" y="23"/>
                        <a:pt x="48" y="1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6" name="任意多边形: 形状 82">
                  <a:extLst>
                    <a:ext uri="{FF2B5EF4-FFF2-40B4-BE49-F238E27FC236}">
                      <a16:creationId xmlns:a16="http://schemas.microsoft.com/office/drawing/2014/main" id="{6C3FF0F7-DD9C-485A-90C3-4658D68543C9}"/>
                    </a:ext>
                  </a:extLst>
                </p:cNvPr>
                <p:cNvSpPr>
                  <a:spLocks/>
                </p:cNvSpPr>
                <p:nvPr/>
              </p:nvSpPr>
              <p:spPr bwMode="auto">
                <a:xfrm>
                  <a:off x="792164" y="161924"/>
                  <a:ext cx="161925" cy="163513"/>
                </a:xfrm>
                <a:custGeom>
                  <a:avLst/>
                  <a:gdLst>
                    <a:gd name="T0" fmla="*/ 9 w 43"/>
                    <a:gd name="T1" fmla="*/ 34 h 43"/>
                    <a:gd name="T2" fmla="*/ 9 w 43"/>
                    <a:gd name="T3" fmla="*/ 34 h 43"/>
                    <a:gd name="T4" fmla="*/ 9 w 43"/>
                    <a:gd name="T5" fmla="*/ 34 h 43"/>
                    <a:gd name="T6" fmla="*/ 9 w 43"/>
                    <a:gd name="T7" fmla="*/ 34 h 43"/>
                    <a:gd name="T8" fmla="*/ 31 w 43"/>
                    <a:gd name="T9" fmla="*/ 34 h 43"/>
                    <a:gd name="T10" fmla="*/ 43 w 43"/>
                    <a:gd name="T11" fmla="*/ 0 h 43"/>
                    <a:gd name="T12" fmla="*/ 43 w 43"/>
                    <a:gd name="T13" fmla="*/ 0 h 43"/>
                    <a:gd name="T14" fmla="*/ 43 w 43"/>
                    <a:gd name="T15" fmla="*/ 0 h 43"/>
                    <a:gd name="T16" fmla="*/ 43 w 43"/>
                    <a:gd name="T17" fmla="*/ 0 h 43"/>
                    <a:gd name="T18" fmla="*/ 43 w 43"/>
                    <a:gd name="T19" fmla="*/ 0 h 43"/>
                    <a:gd name="T20" fmla="*/ 9 w 43"/>
                    <a:gd name="T21" fmla="*/ 12 h 43"/>
                    <a:gd name="T22" fmla="*/ 9 w 43"/>
                    <a:gd name="T23" fmla="*/ 34 h 43"/>
                    <a:gd name="T24" fmla="*/ 9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4"/>
                      </a:moveTo>
                      <a:cubicBezTo>
                        <a:pt x="9" y="34"/>
                        <a:pt x="9" y="34"/>
                        <a:pt x="9" y="34"/>
                      </a:cubicBezTo>
                      <a:cubicBezTo>
                        <a:pt x="9" y="34"/>
                        <a:pt x="9" y="34"/>
                        <a:pt x="9" y="34"/>
                      </a:cubicBezTo>
                      <a:cubicBezTo>
                        <a:pt x="9" y="34"/>
                        <a:pt x="9" y="34"/>
                        <a:pt x="9" y="34"/>
                      </a:cubicBezTo>
                      <a:cubicBezTo>
                        <a:pt x="14" y="39"/>
                        <a:pt x="23" y="43"/>
                        <a:pt x="31" y="34"/>
                      </a:cubicBezTo>
                      <a:cubicBezTo>
                        <a:pt x="43" y="22"/>
                        <a:pt x="43" y="2"/>
                        <a:pt x="43" y="0"/>
                      </a:cubicBezTo>
                      <a:cubicBezTo>
                        <a:pt x="43" y="0"/>
                        <a:pt x="43" y="0"/>
                        <a:pt x="43" y="0"/>
                      </a:cubicBezTo>
                      <a:cubicBezTo>
                        <a:pt x="43" y="0"/>
                        <a:pt x="43" y="0"/>
                        <a:pt x="43" y="0"/>
                      </a:cubicBezTo>
                      <a:cubicBezTo>
                        <a:pt x="43" y="0"/>
                        <a:pt x="43" y="0"/>
                        <a:pt x="43" y="0"/>
                      </a:cubicBezTo>
                      <a:cubicBezTo>
                        <a:pt x="43" y="0"/>
                        <a:pt x="43" y="0"/>
                        <a:pt x="43" y="0"/>
                      </a:cubicBezTo>
                      <a:cubicBezTo>
                        <a:pt x="41" y="0"/>
                        <a:pt x="21" y="0"/>
                        <a:pt x="9" y="12"/>
                      </a:cubicBezTo>
                      <a:cubicBezTo>
                        <a:pt x="0" y="20"/>
                        <a:pt x="4" y="29"/>
                        <a:pt x="9" y="34"/>
                      </a:cubicBezTo>
                      <a:cubicBezTo>
                        <a:pt x="9" y="34"/>
                        <a:pt x="9" y="34"/>
                        <a:pt x="9" y="3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7" name="任意多边形: 形状 83">
                  <a:extLst>
                    <a:ext uri="{FF2B5EF4-FFF2-40B4-BE49-F238E27FC236}">
                      <a16:creationId xmlns:a16="http://schemas.microsoft.com/office/drawing/2014/main" id="{F78FB9EF-6E80-4E7E-B968-C503DF141F14}"/>
                    </a:ext>
                  </a:extLst>
                </p:cNvPr>
                <p:cNvSpPr>
                  <a:spLocks/>
                </p:cNvSpPr>
                <p:nvPr/>
              </p:nvSpPr>
              <p:spPr bwMode="auto">
                <a:xfrm>
                  <a:off x="160338" y="161924"/>
                  <a:ext cx="161925" cy="163513"/>
                </a:xfrm>
                <a:custGeom>
                  <a:avLst/>
                  <a:gdLst>
                    <a:gd name="T0" fmla="*/ 34 w 43"/>
                    <a:gd name="T1" fmla="*/ 34 h 43"/>
                    <a:gd name="T2" fmla="*/ 34 w 43"/>
                    <a:gd name="T3" fmla="*/ 34 h 43"/>
                    <a:gd name="T4" fmla="*/ 34 w 43"/>
                    <a:gd name="T5" fmla="*/ 34 h 43"/>
                    <a:gd name="T6" fmla="*/ 34 w 43"/>
                    <a:gd name="T7" fmla="*/ 34 h 43"/>
                    <a:gd name="T8" fmla="*/ 34 w 43"/>
                    <a:gd name="T9" fmla="*/ 34 h 43"/>
                    <a:gd name="T10" fmla="*/ 34 w 43"/>
                    <a:gd name="T11" fmla="*/ 12 h 43"/>
                    <a:gd name="T12" fmla="*/ 0 w 43"/>
                    <a:gd name="T13" fmla="*/ 0 h 43"/>
                    <a:gd name="T14" fmla="*/ 0 w 43"/>
                    <a:gd name="T15" fmla="*/ 0 h 43"/>
                    <a:gd name="T16" fmla="*/ 0 w 43"/>
                    <a:gd name="T17" fmla="*/ 0 h 43"/>
                    <a:gd name="T18" fmla="*/ 0 w 43"/>
                    <a:gd name="T19" fmla="*/ 0 h 43"/>
                    <a:gd name="T20" fmla="*/ 0 w 43"/>
                    <a:gd name="T21" fmla="*/ 0 h 43"/>
                    <a:gd name="T22" fmla="*/ 12 w 43"/>
                    <a:gd name="T23" fmla="*/ 34 h 43"/>
                    <a:gd name="T24" fmla="*/ 34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4"/>
                      </a:moveTo>
                      <a:cubicBezTo>
                        <a:pt x="34" y="34"/>
                        <a:pt x="34" y="34"/>
                        <a:pt x="34" y="34"/>
                      </a:cubicBezTo>
                      <a:cubicBezTo>
                        <a:pt x="34" y="34"/>
                        <a:pt x="34" y="34"/>
                        <a:pt x="34" y="34"/>
                      </a:cubicBezTo>
                      <a:cubicBezTo>
                        <a:pt x="34" y="34"/>
                        <a:pt x="34" y="34"/>
                        <a:pt x="34" y="34"/>
                      </a:cubicBezTo>
                      <a:cubicBezTo>
                        <a:pt x="34" y="34"/>
                        <a:pt x="34" y="34"/>
                        <a:pt x="34" y="34"/>
                      </a:cubicBezTo>
                      <a:cubicBezTo>
                        <a:pt x="39" y="29"/>
                        <a:pt x="43" y="20"/>
                        <a:pt x="34" y="12"/>
                      </a:cubicBezTo>
                      <a:cubicBezTo>
                        <a:pt x="22" y="0"/>
                        <a:pt x="2" y="0"/>
                        <a:pt x="0" y="0"/>
                      </a:cubicBezTo>
                      <a:cubicBezTo>
                        <a:pt x="0" y="0"/>
                        <a:pt x="0" y="0"/>
                        <a:pt x="0" y="0"/>
                      </a:cubicBezTo>
                      <a:cubicBezTo>
                        <a:pt x="0" y="0"/>
                        <a:pt x="0" y="0"/>
                        <a:pt x="0" y="0"/>
                      </a:cubicBezTo>
                      <a:cubicBezTo>
                        <a:pt x="0" y="0"/>
                        <a:pt x="0" y="0"/>
                        <a:pt x="0" y="0"/>
                      </a:cubicBezTo>
                      <a:cubicBezTo>
                        <a:pt x="0" y="0"/>
                        <a:pt x="0" y="0"/>
                        <a:pt x="0" y="0"/>
                      </a:cubicBezTo>
                      <a:cubicBezTo>
                        <a:pt x="0" y="2"/>
                        <a:pt x="0" y="22"/>
                        <a:pt x="12" y="34"/>
                      </a:cubicBezTo>
                      <a:cubicBezTo>
                        <a:pt x="20" y="43"/>
                        <a:pt x="29" y="39"/>
                        <a:pt x="34" y="3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8" name="任意多边形: 形状 84">
                  <a:extLst>
                    <a:ext uri="{FF2B5EF4-FFF2-40B4-BE49-F238E27FC236}">
                      <a16:creationId xmlns:a16="http://schemas.microsoft.com/office/drawing/2014/main" id="{44D5F55A-DBEB-40BB-B857-64E8DD5D5FF3}"/>
                    </a:ext>
                  </a:extLst>
                </p:cNvPr>
                <p:cNvSpPr>
                  <a:spLocks/>
                </p:cNvSpPr>
                <p:nvPr/>
              </p:nvSpPr>
              <p:spPr bwMode="auto">
                <a:xfrm>
                  <a:off x="-199131" y="-66510"/>
                  <a:ext cx="1950837" cy="179513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9" name="任意多边形: 形状 85">
                  <a:extLst>
                    <a:ext uri="{FF2B5EF4-FFF2-40B4-BE49-F238E27FC236}">
                      <a16:creationId xmlns:a16="http://schemas.microsoft.com/office/drawing/2014/main" id="{02A0F082-E760-4833-B4D0-AD49CA2922B2}"/>
                    </a:ext>
                  </a:extLst>
                </p:cNvPr>
                <p:cNvSpPr>
                  <a:spLocks/>
                </p:cNvSpPr>
                <p:nvPr/>
              </p:nvSpPr>
              <p:spPr bwMode="auto">
                <a:xfrm>
                  <a:off x="493714" y="1292226"/>
                  <a:ext cx="517525" cy="285749"/>
                </a:xfrm>
                <a:custGeom>
                  <a:avLst/>
                  <a:gdLst>
                    <a:gd name="T0" fmla="*/ 128 w 137"/>
                    <a:gd name="T1" fmla="*/ 47 h 76"/>
                    <a:gd name="T2" fmla="*/ 116 w 137"/>
                    <a:gd name="T3" fmla="*/ 38 h 76"/>
                    <a:gd name="T4" fmla="*/ 15 w 137"/>
                    <a:gd name="T5" fmla="*/ 6 h 76"/>
                    <a:gd name="T6" fmla="*/ 1 w 137"/>
                    <a:gd name="T7" fmla="*/ 24 h 76"/>
                    <a:gd name="T8" fmla="*/ 19 w 137"/>
                    <a:gd name="T9" fmla="*/ 38 h 76"/>
                    <a:gd name="T10" fmla="*/ 97 w 137"/>
                    <a:gd name="T11" fmla="*/ 64 h 76"/>
                    <a:gd name="T12" fmla="*/ 110 w 137"/>
                    <a:gd name="T13" fmla="*/ 73 h 76"/>
                    <a:gd name="T14" fmla="*/ 119 w 137"/>
                    <a:gd name="T15" fmla="*/ 76 h 76"/>
                    <a:gd name="T16" fmla="*/ 132 w 137"/>
                    <a:gd name="T17" fmla="*/ 69 h 76"/>
                    <a:gd name="T18" fmla="*/ 128 w 137"/>
                    <a:gd name="T19" fmla="*/ 4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6">
                      <a:moveTo>
                        <a:pt x="128" y="47"/>
                      </a:moveTo>
                      <a:cubicBezTo>
                        <a:pt x="124" y="44"/>
                        <a:pt x="120" y="41"/>
                        <a:pt x="116" y="38"/>
                      </a:cubicBezTo>
                      <a:cubicBezTo>
                        <a:pt x="85" y="17"/>
                        <a:pt x="61" y="0"/>
                        <a:pt x="15" y="6"/>
                      </a:cubicBezTo>
                      <a:cubicBezTo>
                        <a:pt x="6" y="7"/>
                        <a:pt x="0" y="15"/>
                        <a:pt x="1" y="24"/>
                      </a:cubicBezTo>
                      <a:cubicBezTo>
                        <a:pt x="2" y="33"/>
                        <a:pt x="10" y="39"/>
                        <a:pt x="19" y="38"/>
                      </a:cubicBezTo>
                      <a:cubicBezTo>
                        <a:pt x="53" y="33"/>
                        <a:pt x="69" y="44"/>
                        <a:pt x="97" y="64"/>
                      </a:cubicBezTo>
                      <a:cubicBezTo>
                        <a:pt x="101" y="67"/>
                        <a:pt x="105" y="70"/>
                        <a:pt x="110" y="73"/>
                      </a:cubicBezTo>
                      <a:cubicBezTo>
                        <a:pt x="113" y="75"/>
                        <a:pt x="116" y="76"/>
                        <a:pt x="119" y="76"/>
                      </a:cubicBezTo>
                      <a:cubicBezTo>
                        <a:pt x="124" y="76"/>
                        <a:pt x="129" y="74"/>
                        <a:pt x="132" y="69"/>
                      </a:cubicBezTo>
                      <a:cubicBezTo>
                        <a:pt x="137" y="62"/>
                        <a:pt x="135" y="52"/>
                        <a:pt x="128" y="47"/>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sp>
            <p:nvSpPr>
              <p:cNvPr id="35" name="矩形 34">
                <a:extLst>
                  <a:ext uri="{FF2B5EF4-FFF2-40B4-BE49-F238E27FC236}">
                    <a16:creationId xmlns:a16="http://schemas.microsoft.com/office/drawing/2014/main" id="{1C144B19-7DB4-4388-B62E-D6B628E5F77A}"/>
                  </a:ext>
                </a:extLst>
              </p:cNvPr>
              <p:cNvSpPr/>
              <p:nvPr/>
            </p:nvSpPr>
            <p:spPr>
              <a:xfrm>
                <a:off x="1742601" y="3862923"/>
                <a:ext cx="1094041" cy="1094041"/>
              </a:xfrm>
              <a:prstGeom prst="rect">
                <a:avLst/>
              </a:prstGeom>
              <a:solidFill>
                <a:schemeClr val="accent4">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组合 35">
                <a:extLst>
                  <a:ext uri="{FF2B5EF4-FFF2-40B4-BE49-F238E27FC236}">
                    <a16:creationId xmlns:a16="http://schemas.microsoft.com/office/drawing/2014/main" id="{8BA76267-7BE0-44AD-A161-84CB3D5D808F}"/>
                  </a:ext>
                </a:extLst>
              </p:cNvPr>
              <p:cNvGrpSpPr/>
              <p:nvPr/>
            </p:nvGrpSpPr>
            <p:grpSpPr>
              <a:xfrm>
                <a:off x="1987878" y="4155165"/>
                <a:ext cx="604328" cy="556092"/>
                <a:chOff x="-197345" y="-109565"/>
                <a:chExt cx="1940910" cy="1785993"/>
              </a:xfrm>
              <a:solidFill>
                <a:schemeClr val="bg1"/>
              </a:solidFill>
            </p:grpSpPr>
            <p:sp>
              <p:nvSpPr>
                <p:cNvPr id="39" name="任意多边形: 形状 75">
                  <a:extLst>
                    <a:ext uri="{FF2B5EF4-FFF2-40B4-BE49-F238E27FC236}">
                      <a16:creationId xmlns:a16="http://schemas.microsoft.com/office/drawing/2014/main" id="{C1A7229D-289D-403A-AC39-0B726D166781}"/>
                    </a:ext>
                  </a:extLst>
                </p:cNvPr>
                <p:cNvSpPr>
                  <a:spLocks/>
                </p:cNvSpPr>
                <p:nvPr/>
              </p:nvSpPr>
              <p:spPr bwMode="auto">
                <a:xfrm>
                  <a:off x="-197345" y="-109565"/>
                  <a:ext cx="1940910" cy="178599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0" name="任意多边形: 形状 76">
                  <a:extLst>
                    <a:ext uri="{FF2B5EF4-FFF2-40B4-BE49-F238E27FC236}">
                      <a16:creationId xmlns:a16="http://schemas.microsoft.com/office/drawing/2014/main" id="{C9D52004-F724-4D79-87DF-CB9C3C763395}"/>
                    </a:ext>
                  </a:extLst>
                </p:cNvPr>
                <p:cNvSpPr>
                  <a:spLocks/>
                </p:cNvSpPr>
                <p:nvPr/>
              </p:nvSpPr>
              <p:spPr bwMode="auto">
                <a:xfrm>
                  <a:off x="504823" y="3175"/>
                  <a:ext cx="120650" cy="182563"/>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8"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1" name="任意多边形: 形状 77">
                  <a:extLst>
                    <a:ext uri="{FF2B5EF4-FFF2-40B4-BE49-F238E27FC236}">
                      <a16:creationId xmlns:a16="http://schemas.microsoft.com/office/drawing/2014/main" id="{6E434EEC-8B7E-47A5-BA09-A72422BDAB45}"/>
                    </a:ext>
                  </a:extLst>
                </p:cNvPr>
                <p:cNvSpPr>
                  <a:spLocks/>
                </p:cNvSpPr>
                <p:nvPr/>
              </p:nvSpPr>
              <p:spPr bwMode="auto">
                <a:xfrm>
                  <a:off x="4763" y="503238"/>
                  <a:ext cx="182562" cy="120651"/>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7"/>
                        <a:pt x="15" y="32"/>
                        <a:pt x="32" y="32"/>
                      </a:cubicBezTo>
                      <a:cubicBezTo>
                        <a:pt x="44" y="32"/>
                        <a:pt x="48" y="23"/>
                        <a:pt x="48" y="1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2" name="任意多边形: 形状 78">
                  <a:extLst>
                    <a:ext uri="{FF2B5EF4-FFF2-40B4-BE49-F238E27FC236}">
                      <a16:creationId xmlns:a16="http://schemas.microsoft.com/office/drawing/2014/main" id="{45EE8FFE-8DD4-444B-9F4F-386BD3B17A02}"/>
                    </a:ext>
                  </a:extLst>
                </p:cNvPr>
                <p:cNvSpPr>
                  <a:spLocks/>
                </p:cNvSpPr>
                <p:nvPr/>
              </p:nvSpPr>
              <p:spPr bwMode="auto">
                <a:xfrm>
                  <a:off x="803273" y="161925"/>
                  <a:ext cx="161925" cy="163513"/>
                </a:xfrm>
                <a:custGeom>
                  <a:avLst/>
                  <a:gdLst>
                    <a:gd name="T0" fmla="*/ 8 w 43"/>
                    <a:gd name="T1" fmla="*/ 35 h 43"/>
                    <a:gd name="T2" fmla="*/ 8 w 43"/>
                    <a:gd name="T3" fmla="*/ 35 h 43"/>
                    <a:gd name="T4" fmla="*/ 8 w 43"/>
                    <a:gd name="T5" fmla="*/ 35 h 43"/>
                    <a:gd name="T6" fmla="*/ 8 w 43"/>
                    <a:gd name="T7" fmla="*/ 35 h 43"/>
                    <a:gd name="T8" fmla="*/ 30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8 w 43"/>
                    <a:gd name="T21" fmla="*/ 12 h 43"/>
                    <a:gd name="T22" fmla="*/ 8 w 43"/>
                    <a:gd name="T23" fmla="*/ 35 h 43"/>
                    <a:gd name="T24" fmla="*/ 8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8" y="35"/>
                      </a:moveTo>
                      <a:cubicBezTo>
                        <a:pt x="8" y="35"/>
                        <a:pt x="8" y="35"/>
                        <a:pt x="8" y="35"/>
                      </a:cubicBezTo>
                      <a:cubicBezTo>
                        <a:pt x="8" y="35"/>
                        <a:pt x="8" y="35"/>
                        <a:pt x="8" y="35"/>
                      </a:cubicBezTo>
                      <a:cubicBezTo>
                        <a:pt x="8" y="35"/>
                        <a:pt x="8" y="35"/>
                        <a:pt x="8" y="35"/>
                      </a:cubicBezTo>
                      <a:cubicBezTo>
                        <a:pt x="13" y="40"/>
                        <a:pt x="22" y="43"/>
                        <a:pt x="30" y="35"/>
                      </a:cubicBezTo>
                      <a:cubicBezTo>
                        <a:pt x="42"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0" y="0"/>
                        <a:pt x="20" y="0"/>
                        <a:pt x="8" y="12"/>
                      </a:cubicBezTo>
                      <a:cubicBezTo>
                        <a:pt x="0" y="21"/>
                        <a:pt x="3" y="30"/>
                        <a:pt x="8" y="35"/>
                      </a:cubicBezTo>
                      <a:cubicBezTo>
                        <a:pt x="8" y="35"/>
                        <a:pt x="8" y="35"/>
                        <a:pt x="8" y="3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3" name="任意多边形: 形状 79">
                  <a:extLst>
                    <a:ext uri="{FF2B5EF4-FFF2-40B4-BE49-F238E27FC236}">
                      <a16:creationId xmlns:a16="http://schemas.microsoft.com/office/drawing/2014/main" id="{4B904B2F-D5EF-45EE-8B7D-8373D57A0C27}"/>
                    </a:ext>
                  </a:extLst>
                </p:cNvPr>
                <p:cNvSpPr>
                  <a:spLocks/>
                </p:cNvSpPr>
                <p:nvPr/>
              </p:nvSpPr>
              <p:spPr bwMode="auto">
                <a:xfrm>
                  <a:off x="168274" y="161925"/>
                  <a:ext cx="161925" cy="163513"/>
                </a:xfrm>
                <a:custGeom>
                  <a:avLst/>
                  <a:gdLst>
                    <a:gd name="T0" fmla="*/ 34 w 43"/>
                    <a:gd name="T1" fmla="*/ 35 h 43"/>
                    <a:gd name="T2" fmla="*/ 34 w 43"/>
                    <a:gd name="T3" fmla="*/ 35 h 43"/>
                    <a:gd name="T4" fmla="*/ 34 w 43"/>
                    <a:gd name="T5" fmla="*/ 35 h 43"/>
                    <a:gd name="T6" fmla="*/ 34 w 43"/>
                    <a:gd name="T7" fmla="*/ 35 h 43"/>
                    <a:gd name="T8" fmla="*/ 34 w 43"/>
                    <a:gd name="T9" fmla="*/ 35 h 43"/>
                    <a:gd name="T10" fmla="*/ 34 w 43"/>
                    <a:gd name="T11" fmla="*/ 12 h 43"/>
                    <a:gd name="T12" fmla="*/ 0 w 43"/>
                    <a:gd name="T13" fmla="*/ 1 h 43"/>
                    <a:gd name="T14" fmla="*/ 0 w 43"/>
                    <a:gd name="T15" fmla="*/ 1 h 43"/>
                    <a:gd name="T16" fmla="*/ 0 w 43"/>
                    <a:gd name="T17" fmla="*/ 1 h 43"/>
                    <a:gd name="T18" fmla="*/ 0 w 43"/>
                    <a:gd name="T19" fmla="*/ 1 h 43"/>
                    <a:gd name="T20" fmla="*/ 0 w 43"/>
                    <a:gd name="T21" fmla="*/ 1 h 43"/>
                    <a:gd name="T22" fmla="*/ 12 w 43"/>
                    <a:gd name="T23" fmla="*/ 35 h 43"/>
                    <a:gd name="T24" fmla="*/ 34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5"/>
                      </a:moveTo>
                      <a:cubicBezTo>
                        <a:pt x="34" y="35"/>
                        <a:pt x="34" y="35"/>
                        <a:pt x="34" y="35"/>
                      </a:cubicBezTo>
                      <a:cubicBezTo>
                        <a:pt x="34" y="35"/>
                        <a:pt x="34" y="35"/>
                        <a:pt x="34" y="35"/>
                      </a:cubicBezTo>
                      <a:cubicBezTo>
                        <a:pt x="34" y="35"/>
                        <a:pt x="34" y="35"/>
                        <a:pt x="34" y="35"/>
                      </a:cubicBezTo>
                      <a:cubicBezTo>
                        <a:pt x="34" y="35"/>
                        <a:pt x="34" y="35"/>
                        <a:pt x="34" y="35"/>
                      </a:cubicBezTo>
                      <a:cubicBezTo>
                        <a:pt x="39" y="30"/>
                        <a:pt x="43" y="21"/>
                        <a:pt x="34" y="12"/>
                      </a:cubicBezTo>
                      <a:cubicBezTo>
                        <a:pt x="22" y="0"/>
                        <a:pt x="2" y="0"/>
                        <a:pt x="0" y="1"/>
                      </a:cubicBezTo>
                      <a:cubicBezTo>
                        <a:pt x="0" y="1"/>
                        <a:pt x="0" y="1"/>
                        <a:pt x="0" y="1"/>
                      </a:cubicBezTo>
                      <a:cubicBezTo>
                        <a:pt x="0" y="1"/>
                        <a:pt x="0" y="1"/>
                        <a:pt x="0" y="1"/>
                      </a:cubicBezTo>
                      <a:cubicBezTo>
                        <a:pt x="0" y="1"/>
                        <a:pt x="0" y="1"/>
                        <a:pt x="0" y="1"/>
                      </a:cubicBezTo>
                      <a:cubicBezTo>
                        <a:pt x="0" y="1"/>
                        <a:pt x="0" y="1"/>
                        <a:pt x="0" y="1"/>
                      </a:cubicBezTo>
                      <a:cubicBezTo>
                        <a:pt x="0" y="3"/>
                        <a:pt x="0" y="23"/>
                        <a:pt x="12" y="35"/>
                      </a:cubicBezTo>
                      <a:cubicBezTo>
                        <a:pt x="20" y="43"/>
                        <a:pt x="29" y="40"/>
                        <a:pt x="34" y="3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sp>
            <p:nvSpPr>
              <p:cNvPr id="37" name="矩形 36">
                <a:extLst>
                  <a:ext uri="{FF2B5EF4-FFF2-40B4-BE49-F238E27FC236}">
                    <a16:creationId xmlns:a16="http://schemas.microsoft.com/office/drawing/2014/main" id="{48C5BC16-6ED6-4AE6-AB5C-AFD96EF33518}"/>
                  </a:ext>
                </a:extLst>
              </p:cNvPr>
              <p:cNvSpPr/>
              <p:nvPr/>
            </p:nvSpPr>
            <p:spPr>
              <a:xfrm>
                <a:off x="542929" y="3862923"/>
                <a:ext cx="1094041" cy="1094041"/>
              </a:xfrm>
              <a:prstGeom prst="rect">
                <a:avLst/>
              </a:prstGeom>
              <a:solidFill>
                <a:schemeClr val="accent3">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任意多边形: 形状 74">
                <a:extLst>
                  <a:ext uri="{FF2B5EF4-FFF2-40B4-BE49-F238E27FC236}">
                    <a16:creationId xmlns:a16="http://schemas.microsoft.com/office/drawing/2014/main" id="{40BA9BAB-E69B-40CA-A118-6375D4F6C017}"/>
                  </a:ext>
                </a:extLst>
              </p:cNvPr>
              <p:cNvSpPr>
                <a:spLocks/>
              </p:cNvSpPr>
              <p:nvPr/>
            </p:nvSpPr>
            <p:spPr bwMode="auto">
              <a:xfrm>
                <a:off x="792888" y="4138168"/>
                <a:ext cx="642914" cy="591598"/>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solidFill>
                <a:schemeClr val="bg1"/>
              </a:solidFill>
              <a:ln>
                <a:noFill/>
              </a:ln>
            </p:spPr>
            <p:txBody>
              <a:bodyPr anchor="ctr"/>
              <a:lstStyle/>
              <a:p>
                <a:pPr algn="ctr"/>
                <a:endParaRPr>
                  <a:cs typeface="+mn-ea"/>
                  <a:sym typeface="+mn-lt"/>
                </a:endParaRPr>
              </a:p>
            </p:txBody>
          </p:sp>
        </p:grpSp>
        <p:grpSp>
          <p:nvGrpSpPr>
            <p:cNvPr id="7" name="组合 6"/>
            <p:cNvGrpSpPr/>
            <p:nvPr/>
          </p:nvGrpSpPr>
          <p:grpSpPr>
            <a:xfrm>
              <a:off x="1307468" y="2341285"/>
              <a:ext cx="9613068" cy="2180156"/>
              <a:chOff x="1307468" y="2594185"/>
              <a:chExt cx="9613068" cy="2180156"/>
            </a:xfrm>
          </p:grpSpPr>
          <p:grpSp>
            <p:nvGrpSpPr>
              <p:cNvPr id="8" name="组合 7"/>
              <p:cNvGrpSpPr/>
              <p:nvPr/>
            </p:nvGrpSpPr>
            <p:grpSpPr>
              <a:xfrm>
                <a:off x="8170814" y="2594185"/>
                <a:ext cx="2749722" cy="2180156"/>
                <a:chOff x="8170814" y="1881636"/>
                <a:chExt cx="2749722" cy="2180156"/>
              </a:xfrm>
            </p:grpSpPr>
            <p:grpSp>
              <p:nvGrpSpPr>
                <p:cNvPr id="21" name="组合 20"/>
                <p:cNvGrpSpPr/>
                <p:nvPr/>
              </p:nvGrpSpPr>
              <p:grpSpPr>
                <a:xfrm>
                  <a:off x="8170814" y="1881636"/>
                  <a:ext cx="2611177" cy="2180156"/>
                  <a:chOff x="1193500" y="1461157"/>
                  <a:chExt cx="3761195" cy="2180156"/>
                </a:xfrm>
              </p:grpSpPr>
              <p:grpSp>
                <p:nvGrpSpPr>
                  <p:cNvPr id="23" name="组合 22"/>
                  <p:cNvGrpSpPr/>
                  <p:nvPr/>
                </p:nvGrpSpPr>
                <p:grpSpPr>
                  <a:xfrm>
                    <a:off x="1193500" y="1461157"/>
                    <a:ext cx="3761195" cy="856248"/>
                    <a:chOff x="1317257" y="1794395"/>
                    <a:chExt cx="3761195" cy="856248"/>
                  </a:xfrm>
                </p:grpSpPr>
                <p:sp>
                  <p:nvSpPr>
                    <p:cNvPr id="27" name="文本框 111"/>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8" name="矩形 27"/>
                    <p:cNvSpPr/>
                    <p:nvPr/>
                  </p:nvSpPr>
                  <p:spPr>
                    <a:xfrm>
                      <a:off x="1317257" y="1794395"/>
                      <a:ext cx="3761195" cy="307777"/>
                    </a:xfrm>
                    <a:prstGeom prst="rect">
                      <a:avLst/>
                    </a:prstGeom>
                  </p:spPr>
                  <p:txBody>
                    <a:bodyPr wrap="none" lIns="0" tIns="0" rIns="0" bIns="0">
                      <a:normAutofit/>
                    </a:bodyPr>
                    <a:lstStyle/>
                    <a:p>
                      <a:pPr algn="r"/>
                      <a:r>
                        <a:rPr lang="zh-CN" altLang="en-US" sz="2000" b="1" dirty="0">
                          <a:solidFill>
                            <a:srgbClr val="2980B9"/>
                          </a:solidFill>
                          <a:cs typeface="+mn-ea"/>
                          <a:sym typeface="+mn-lt"/>
                        </a:rPr>
                        <a:t>标题文本预设</a:t>
                      </a:r>
                    </a:p>
                  </p:txBody>
                </p:sp>
              </p:grpSp>
              <p:grpSp>
                <p:nvGrpSpPr>
                  <p:cNvPr id="24" name="组合 23"/>
                  <p:cNvGrpSpPr/>
                  <p:nvPr/>
                </p:nvGrpSpPr>
                <p:grpSpPr>
                  <a:xfrm>
                    <a:off x="1193500" y="2785065"/>
                    <a:ext cx="3761195" cy="856248"/>
                    <a:chOff x="1317257" y="1794395"/>
                    <a:chExt cx="3761195" cy="856248"/>
                  </a:xfrm>
                </p:grpSpPr>
                <p:sp>
                  <p:nvSpPr>
                    <p:cNvPr id="25" name="文本框 109"/>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6" name="矩形 25"/>
                    <p:cNvSpPr/>
                    <p:nvPr/>
                  </p:nvSpPr>
                  <p:spPr>
                    <a:xfrm>
                      <a:off x="1317257" y="1794395"/>
                      <a:ext cx="3761195" cy="307777"/>
                    </a:xfrm>
                    <a:prstGeom prst="rect">
                      <a:avLst/>
                    </a:prstGeom>
                  </p:spPr>
                  <p:txBody>
                    <a:bodyPr wrap="none" lIns="0" tIns="0" rIns="0" bIns="0">
                      <a:normAutofit/>
                    </a:bodyPr>
                    <a:lstStyle/>
                    <a:p>
                      <a:pPr algn="r"/>
                      <a:r>
                        <a:rPr lang="zh-CN" altLang="en-US" sz="2000" b="1">
                          <a:solidFill>
                            <a:srgbClr val="7BB8E1"/>
                          </a:solidFill>
                          <a:cs typeface="+mn-ea"/>
                          <a:sym typeface="+mn-lt"/>
                        </a:rPr>
                        <a:t>标题文本预设</a:t>
                      </a:r>
                      <a:endParaRPr lang="zh-CN" altLang="en-US" sz="2000" b="1" dirty="0">
                        <a:solidFill>
                          <a:srgbClr val="7BB8E1"/>
                        </a:solidFill>
                        <a:cs typeface="+mn-ea"/>
                        <a:sym typeface="+mn-lt"/>
                      </a:endParaRPr>
                    </a:p>
                  </p:txBody>
                </p:sp>
              </p:grpSp>
            </p:grpSp>
            <p:cxnSp>
              <p:nvCxnSpPr>
                <p:cNvPr id="22" name="直接连接符 21"/>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307468" y="2594185"/>
                <a:ext cx="2713719" cy="2180156"/>
                <a:chOff x="1307468" y="1666808"/>
                <a:chExt cx="2713719" cy="2180156"/>
              </a:xfrm>
            </p:grpSpPr>
            <p:grpSp>
              <p:nvGrpSpPr>
                <p:cNvPr id="13" name="组合 12"/>
                <p:cNvGrpSpPr/>
                <p:nvPr/>
              </p:nvGrpSpPr>
              <p:grpSpPr>
                <a:xfrm>
                  <a:off x="1410010" y="1666808"/>
                  <a:ext cx="2611177" cy="2180156"/>
                  <a:chOff x="1193500" y="1461157"/>
                  <a:chExt cx="3761195" cy="2180156"/>
                </a:xfrm>
              </p:grpSpPr>
              <p:grpSp>
                <p:nvGrpSpPr>
                  <p:cNvPr id="15" name="组合 14"/>
                  <p:cNvGrpSpPr/>
                  <p:nvPr/>
                </p:nvGrpSpPr>
                <p:grpSpPr>
                  <a:xfrm>
                    <a:off x="1193500" y="1461157"/>
                    <a:ext cx="3761195" cy="856248"/>
                    <a:chOff x="1317257" y="1794395"/>
                    <a:chExt cx="3761195" cy="856248"/>
                  </a:xfrm>
                </p:grpSpPr>
                <p:sp>
                  <p:nvSpPr>
                    <p:cNvPr id="19" name="文本框 103"/>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0" name="矩形 19"/>
                    <p:cNvSpPr/>
                    <p:nvPr/>
                  </p:nvSpPr>
                  <p:spPr>
                    <a:xfrm>
                      <a:off x="1317257" y="1794395"/>
                      <a:ext cx="3761195" cy="307777"/>
                    </a:xfrm>
                    <a:prstGeom prst="rect">
                      <a:avLst/>
                    </a:prstGeom>
                  </p:spPr>
                  <p:txBody>
                    <a:bodyPr wrap="none" lIns="0" tIns="0" rIns="0" bIns="0">
                      <a:normAutofit/>
                    </a:bodyPr>
                    <a:lstStyle/>
                    <a:p>
                      <a:r>
                        <a:rPr lang="zh-CN" altLang="en-US" sz="2000" b="1" dirty="0">
                          <a:solidFill>
                            <a:srgbClr val="1F608B"/>
                          </a:solidFill>
                          <a:cs typeface="+mn-ea"/>
                          <a:sym typeface="+mn-lt"/>
                        </a:rPr>
                        <a:t>标题文本预设</a:t>
                      </a:r>
                    </a:p>
                  </p:txBody>
                </p:sp>
              </p:grpSp>
              <p:grpSp>
                <p:nvGrpSpPr>
                  <p:cNvPr id="16" name="组合 15"/>
                  <p:cNvGrpSpPr/>
                  <p:nvPr/>
                </p:nvGrpSpPr>
                <p:grpSpPr>
                  <a:xfrm>
                    <a:off x="1193500" y="2785065"/>
                    <a:ext cx="3761195" cy="856248"/>
                    <a:chOff x="1317257" y="1794395"/>
                    <a:chExt cx="3761195" cy="856248"/>
                  </a:xfrm>
                </p:grpSpPr>
                <p:sp>
                  <p:nvSpPr>
                    <p:cNvPr id="17" name="文本框 101"/>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8" name="矩形 17"/>
                    <p:cNvSpPr/>
                    <p:nvPr/>
                  </p:nvSpPr>
                  <p:spPr>
                    <a:xfrm>
                      <a:off x="1317257" y="1794395"/>
                      <a:ext cx="3761195" cy="307777"/>
                    </a:xfrm>
                    <a:prstGeom prst="rect">
                      <a:avLst/>
                    </a:prstGeom>
                  </p:spPr>
                  <p:txBody>
                    <a:bodyPr wrap="none" lIns="0" tIns="0" rIns="0" bIns="0">
                      <a:normAutofit/>
                    </a:bodyPr>
                    <a:lstStyle/>
                    <a:p>
                      <a:r>
                        <a:rPr lang="zh-CN" altLang="en-US" sz="2000" b="1">
                          <a:solidFill>
                            <a:srgbClr val="4098D4"/>
                          </a:solidFill>
                          <a:cs typeface="+mn-ea"/>
                          <a:sym typeface="+mn-lt"/>
                        </a:rPr>
                        <a:t>标题文本预设</a:t>
                      </a:r>
                    </a:p>
                  </p:txBody>
                </p:sp>
              </p:grpSp>
            </p:grpSp>
            <p:cxnSp>
              <p:nvCxnSpPr>
                <p:cNvPr id="14" name="直接连接符 13"/>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299748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7ba89de1-f3e2-479c-97c8-095355a8624a">
            <a:extLst>
              <a:ext uri="{FF2B5EF4-FFF2-40B4-BE49-F238E27FC236}">
                <a16:creationId xmlns:a16="http://schemas.microsoft.com/office/drawing/2014/main" id="{77B28C9C-82EF-4BCB-B974-589E9C80A3F9}"/>
              </a:ext>
            </a:extLst>
          </p:cNvPr>
          <p:cNvGrpSpPr>
            <a:grpSpLocks noChangeAspect="1"/>
          </p:cNvGrpSpPr>
          <p:nvPr>
            <p:custDataLst>
              <p:tags r:id="rId2"/>
            </p:custDataLst>
          </p:nvPr>
        </p:nvGrpSpPr>
        <p:grpSpPr>
          <a:xfrm>
            <a:off x="947429" y="1767866"/>
            <a:ext cx="10297144" cy="3898030"/>
            <a:chOff x="947436" y="1767866"/>
            <a:chExt cx="10297144" cy="3898030"/>
          </a:xfrm>
        </p:grpSpPr>
        <p:sp>
          <p:nvSpPr>
            <p:cNvPr id="6" name="矩形: 圆角 1">
              <a:extLst>
                <a:ext uri="{FF2B5EF4-FFF2-40B4-BE49-F238E27FC236}">
                  <a16:creationId xmlns:a16="http://schemas.microsoft.com/office/drawing/2014/main" id="{E51B8020-49C1-4BF2-AA6F-371F66385F89}"/>
                </a:ext>
              </a:extLst>
            </p:cNvPr>
            <p:cNvSpPr/>
            <p:nvPr/>
          </p:nvSpPr>
          <p:spPr>
            <a:xfrm>
              <a:off x="118694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7" name="直接连接符 6">
              <a:extLst>
                <a:ext uri="{FF2B5EF4-FFF2-40B4-BE49-F238E27FC236}">
                  <a16:creationId xmlns:a16="http://schemas.microsoft.com/office/drawing/2014/main" id="{F230CDD4-1FC1-4737-9FC6-8AE35E031065}"/>
                </a:ext>
              </a:extLst>
            </p:cNvPr>
            <p:cNvCxnSpPr/>
            <p:nvPr/>
          </p:nvCxnSpPr>
          <p:spPr>
            <a:xfrm flipH="1">
              <a:off x="1222174"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任意多边形: 形状 6">
              <a:extLst>
                <a:ext uri="{FF2B5EF4-FFF2-40B4-BE49-F238E27FC236}">
                  <a16:creationId xmlns:a16="http://schemas.microsoft.com/office/drawing/2014/main" id="{88A623AD-CA13-48E1-9E36-E2855A43D269}"/>
                </a:ext>
              </a:extLst>
            </p:cNvPr>
            <p:cNvSpPr/>
            <p:nvPr/>
          </p:nvSpPr>
          <p:spPr>
            <a:xfrm rot="18914935">
              <a:off x="2072812"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7">
              <a:extLst>
                <a:ext uri="{FF2B5EF4-FFF2-40B4-BE49-F238E27FC236}">
                  <a16:creationId xmlns:a16="http://schemas.microsoft.com/office/drawing/2014/main" id="{A12C37F7-94DF-42EF-B194-BCF6D1CB675B}"/>
                </a:ext>
              </a:extLst>
            </p:cNvPr>
            <p:cNvSpPr/>
            <p:nvPr/>
          </p:nvSpPr>
          <p:spPr>
            <a:xfrm rot="2703745">
              <a:off x="2188931"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3" name="直接连接符 12">
              <a:extLst>
                <a:ext uri="{FF2B5EF4-FFF2-40B4-BE49-F238E27FC236}">
                  <a16:creationId xmlns:a16="http://schemas.microsoft.com/office/drawing/2014/main" id="{FF735C6C-3D92-4C31-98A7-5589433919E7}"/>
                </a:ext>
              </a:extLst>
            </p:cNvPr>
            <p:cNvCxnSpPr/>
            <p:nvPr/>
          </p:nvCxnSpPr>
          <p:spPr>
            <a:xfrm flipH="1">
              <a:off x="2315330"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任意多边形: 形状 8">
              <a:extLst>
                <a:ext uri="{FF2B5EF4-FFF2-40B4-BE49-F238E27FC236}">
                  <a16:creationId xmlns:a16="http://schemas.microsoft.com/office/drawing/2014/main" id="{DEBF7485-322F-4AE8-8D08-5BEA92DEAD7D}"/>
                </a:ext>
              </a:extLst>
            </p:cNvPr>
            <p:cNvSpPr>
              <a:spLocks/>
            </p:cNvSpPr>
            <p:nvPr/>
          </p:nvSpPr>
          <p:spPr bwMode="auto">
            <a:xfrm>
              <a:off x="1468680" y="2318293"/>
              <a:ext cx="1425575" cy="1250951"/>
            </a:xfrm>
            <a:custGeom>
              <a:avLst/>
              <a:gdLst>
                <a:gd name="T0" fmla="*/ 680 w 898"/>
                <a:gd name="T1" fmla="*/ 580 h 788"/>
                <a:gd name="T2" fmla="*/ 534 w 898"/>
                <a:gd name="T3" fmla="*/ 500 h 788"/>
                <a:gd name="T4" fmla="*/ 576 w 898"/>
                <a:gd name="T5" fmla="*/ 352 h 788"/>
                <a:gd name="T6" fmla="*/ 610 w 898"/>
                <a:gd name="T7" fmla="*/ 246 h 788"/>
                <a:gd name="T8" fmla="*/ 562 w 898"/>
                <a:gd name="T9" fmla="*/ 216 h 788"/>
                <a:gd name="T10" fmla="*/ 558 w 898"/>
                <a:gd name="T11" fmla="*/ 170 h 788"/>
                <a:gd name="T12" fmla="*/ 556 w 898"/>
                <a:gd name="T13" fmla="*/ 134 h 788"/>
                <a:gd name="T14" fmla="*/ 556 w 898"/>
                <a:gd name="T15" fmla="*/ 100 h 788"/>
                <a:gd name="T16" fmla="*/ 542 w 898"/>
                <a:gd name="T17" fmla="*/ 70 h 788"/>
                <a:gd name="T18" fmla="*/ 528 w 898"/>
                <a:gd name="T19" fmla="*/ 38 h 788"/>
                <a:gd name="T20" fmla="*/ 456 w 898"/>
                <a:gd name="T21" fmla="*/ 2 h 788"/>
                <a:gd name="T22" fmla="*/ 376 w 898"/>
                <a:gd name="T23" fmla="*/ 4 h 788"/>
                <a:gd name="T24" fmla="*/ 324 w 898"/>
                <a:gd name="T25" fmla="*/ 24 h 788"/>
                <a:gd name="T26" fmla="*/ 246 w 898"/>
                <a:gd name="T27" fmla="*/ 92 h 788"/>
                <a:gd name="T28" fmla="*/ 206 w 898"/>
                <a:gd name="T29" fmla="*/ 232 h 788"/>
                <a:gd name="T30" fmla="*/ 224 w 898"/>
                <a:gd name="T31" fmla="*/ 324 h 788"/>
                <a:gd name="T32" fmla="*/ 264 w 898"/>
                <a:gd name="T33" fmla="*/ 418 h 788"/>
                <a:gd name="T34" fmla="*/ 294 w 898"/>
                <a:gd name="T35" fmla="*/ 480 h 788"/>
                <a:gd name="T36" fmla="*/ 214 w 898"/>
                <a:gd name="T37" fmla="*/ 572 h 788"/>
                <a:gd name="T38" fmla="*/ 0 w 898"/>
                <a:gd name="T39" fmla="*/ 788 h 788"/>
                <a:gd name="T40" fmla="*/ 596 w 898"/>
                <a:gd name="T41" fmla="*/ 258 h 788"/>
                <a:gd name="T42" fmla="*/ 578 w 898"/>
                <a:gd name="T43" fmla="*/ 336 h 788"/>
                <a:gd name="T44" fmla="*/ 592 w 898"/>
                <a:gd name="T45" fmla="*/ 258 h 788"/>
                <a:gd name="T46" fmla="*/ 566 w 898"/>
                <a:gd name="T47" fmla="*/ 280 h 788"/>
                <a:gd name="T48" fmla="*/ 544 w 898"/>
                <a:gd name="T49" fmla="*/ 346 h 788"/>
                <a:gd name="T50" fmla="*/ 518 w 898"/>
                <a:gd name="T51" fmla="*/ 288 h 788"/>
                <a:gd name="T52" fmla="*/ 336 w 898"/>
                <a:gd name="T53" fmla="*/ 214 h 788"/>
                <a:gd name="T54" fmla="*/ 342 w 898"/>
                <a:gd name="T55" fmla="*/ 166 h 788"/>
                <a:gd name="T56" fmla="*/ 468 w 898"/>
                <a:gd name="T57" fmla="*/ 158 h 788"/>
                <a:gd name="T58" fmla="*/ 526 w 898"/>
                <a:gd name="T59" fmla="*/ 142 h 788"/>
                <a:gd name="T60" fmla="*/ 530 w 898"/>
                <a:gd name="T61" fmla="*/ 256 h 788"/>
                <a:gd name="T62" fmla="*/ 448 w 898"/>
                <a:gd name="T63" fmla="*/ 268 h 788"/>
                <a:gd name="T64" fmla="*/ 304 w 898"/>
                <a:gd name="T65" fmla="*/ 274 h 788"/>
                <a:gd name="T66" fmla="*/ 352 w 898"/>
                <a:gd name="T67" fmla="*/ 296 h 788"/>
                <a:gd name="T68" fmla="*/ 474 w 898"/>
                <a:gd name="T69" fmla="*/ 284 h 788"/>
                <a:gd name="T70" fmla="*/ 444 w 898"/>
                <a:gd name="T71" fmla="*/ 348 h 788"/>
                <a:gd name="T72" fmla="*/ 366 w 898"/>
                <a:gd name="T73" fmla="*/ 364 h 788"/>
                <a:gd name="T74" fmla="*/ 242 w 898"/>
                <a:gd name="T75" fmla="*/ 348 h 788"/>
                <a:gd name="T76" fmla="*/ 232 w 898"/>
                <a:gd name="T77" fmla="*/ 282 h 788"/>
                <a:gd name="T78" fmla="*/ 284 w 898"/>
                <a:gd name="T79" fmla="*/ 290 h 788"/>
                <a:gd name="T80" fmla="*/ 340 w 898"/>
                <a:gd name="T81" fmla="*/ 304 h 788"/>
                <a:gd name="T82" fmla="*/ 362 w 898"/>
                <a:gd name="T83" fmla="*/ 376 h 788"/>
                <a:gd name="T84" fmla="*/ 446 w 898"/>
                <a:gd name="T85" fmla="*/ 362 h 788"/>
                <a:gd name="T86" fmla="*/ 488 w 898"/>
                <a:gd name="T87" fmla="*/ 294 h 788"/>
                <a:gd name="T88" fmla="*/ 522 w 898"/>
                <a:gd name="T89" fmla="*/ 348 h 788"/>
                <a:gd name="T90" fmla="*/ 560 w 898"/>
                <a:gd name="T91" fmla="*/ 356 h 788"/>
                <a:gd name="T92" fmla="*/ 522 w 898"/>
                <a:gd name="T93" fmla="*/ 518 h 788"/>
                <a:gd name="T94" fmla="*/ 414 w 898"/>
                <a:gd name="T95" fmla="*/ 506 h 788"/>
                <a:gd name="T96" fmla="*/ 316 w 898"/>
                <a:gd name="T97" fmla="*/ 416 h 788"/>
                <a:gd name="T98" fmla="*/ 278 w 898"/>
                <a:gd name="T99" fmla="*/ 372 h 788"/>
                <a:gd name="T100" fmla="*/ 408 w 898"/>
                <a:gd name="T101" fmla="*/ 758 h 788"/>
                <a:gd name="T102" fmla="*/ 274 w 898"/>
                <a:gd name="T103" fmla="*/ 622 h 788"/>
                <a:gd name="T104" fmla="*/ 300 w 898"/>
                <a:gd name="T105" fmla="*/ 494 h 788"/>
                <a:gd name="T106" fmla="*/ 298 w 898"/>
                <a:gd name="T107" fmla="*/ 372 h 788"/>
                <a:gd name="T108" fmla="*/ 390 w 898"/>
                <a:gd name="T109" fmla="*/ 500 h 788"/>
                <a:gd name="T110" fmla="*/ 508 w 898"/>
                <a:gd name="T111" fmla="*/ 530 h 788"/>
                <a:gd name="T112" fmla="*/ 534 w 898"/>
                <a:gd name="T113" fmla="*/ 606 h 788"/>
                <a:gd name="T114" fmla="*/ 432 w 898"/>
                <a:gd name="T115" fmla="*/ 74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8" h="788">
                  <a:moveTo>
                    <a:pt x="856" y="660"/>
                  </a:moveTo>
                  <a:lnTo>
                    <a:pt x="856" y="660"/>
                  </a:lnTo>
                  <a:lnTo>
                    <a:pt x="846" y="650"/>
                  </a:lnTo>
                  <a:lnTo>
                    <a:pt x="834" y="640"/>
                  </a:lnTo>
                  <a:lnTo>
                    <a:pt x="808" y="624"/>
                  </a:lnTo>
                  <a:lnTo>
                    <a:pt x="780" y="612"/>
                  </a:lnTo>
                  <a:lnTo>
                    <a:pt x="752" y="600"/>
                  </a:lnTo>
                  <a:lnTo>
                    <a:pt x="706" y="586"/>
                  </a:lnTo>
                  <a:lnTo>
                    <a:pt x="680" y="580"/>
                  </a:lnTo>
                  <a:lnTo>
                    <a:pt x="680" y="580"/>
                  </a:lnTo>
                  <a:lnTo>
                    <a:pt x="660" y="572"/>
                  </a:lnTo>
                  <a:lnTo>
                    <a:pt x="630" y="562"/>
                  </a:lnTo>
                  <a:lnTo>
                    <a:pt x="598" y="550"/>
                  </a:lnTo>
                  <a:lnTo>
                    <a:pt x="586" y="546"/>
                  </a:lnTo>
                  <a:lnTo>
                    <a:pt x="578" y="540"/>
                  </a:lnTo>
                  <a:lnTo>
                    <a:pt x="578" y="540"/>
                  </a:lnTo>
                  <a:lnTo>
                    <a:pt x="556" y="520"/>
                  </a:lnTo>
                  <a:lnTo>
                    <a:pt x="534" y="500"/>
                  </a:lnTo>
                  <a:lnTo>
                    <a:pt x="534" y="500"/>
                  </a:lnTo>
                  <a:lnTo>
                    <a:pt x="542" y="468"/>
                  </a:lnTo>
                  <a:lnTo>
                    <a:pt x="542" y="468"/>
                  </a:lnTo>
                  <a:lnTo>
                    <a:pt x="554" y="414"/>
                  </a:lnTo>
                  <a:lnTo>
                    <a:pt x="554" y="414"/>
                  </a:lnTo>
                  <a:lnTo>
                    <a:pt x="560" y="392"/>
                  </a:lnTo>
                  <a:lnTo>
                    <a:pt x="566" y="354"/>
                  </a:lnTo>
                  <a:lnTo>
                    <a:pt x="566" y="354"/>
                  </a:lnTo>
                  <a:lnTo>
                    <a:pt x="576" y="352"/>
                  </a:lnTo>
                  <a:lnTo>
                    <a:pt x="584" y="346"/>
                  </a:lnTo>
                  <a:lnTo>
                    <a:pt x="590" y="340"/>
                  </a:lnTo>
                  <a:lnTo>
                    <a:pt x="594" y="332"/>
                  </a:lnTo>
                  <a:lnTo>
                    <a:pt x="594" y="332"/>
                  </a:lnTo>
                  <a:lnTo>
                    <a:pt x="598" y="318"/>
                  </a:lnTo>
                  <a:lnTo>
                    <a:pt x="600" y="300"/>
                  </a:lnTo>
                  <a:lnTo>
                    <a:pt x="604" y="276"/>
                  </a:lnTo>
                  <a:lnTo>
                    <a:pt x="608" y="268"/>
                  </a:lnTo>
                  <a:lnTo>
                    <a:pt x="610" y="246"/>
                  </a:lnTo>
                  <a:lnTo>
                    <a:pt x="604" y="246"/>
                  </a:lnTo>
                  <a:lnTo>
                    <a:pt x="604" y="246"/>
                  </a:lnTo>
                  <a:lnTo>
                    <a:pt x="592" y="244"/>
                  </a:lnTo>
                  <a:lnTo>
                    <a:pt x="592" y="244"/>
                  </a:lnTo>
                  <a:lnTo>
                    <a:pt x="566" y="246"/>
                  </a:lnTo>
                  <a:lnTo>
                    <a:pt x="566" y="246"/>
                  </a:lnTo>
                  <a:lnTo>
                    <a:pt x="562" y="226"/>
                  </a:lnTo>
                  <a:lnTo>
                    <a:pt x="562" y="226"/>
                  </a:lnTo>
                  <a:lnTo>
                    <a:pt x="562" y="216"/>
                  </a:lnTo>
                  <a:lnTo>
                    <a:pt x="566" y="208"/>
                  </a:lnTo>
                  <a:lnTo>
                    <a:pt x="566" y="208"/>
                  </a:lnTo>
                  <a:lnTo>
                    <a:pt x="568" y="202"/>
                  </a:lnTo>
                  <a:lnTo>
                    <a:pt x="570" y="196"/>
                  </a:lnTo>
                  <a:lnTo>
                    <a:pt x="568" y="188"/>
                  </a:lnTo>
                  <a:lnTo>
                    <a:pt x="566" y="182"/>
                  </a:lnTo>
                  <a:lnTo>
                    <a:pt x="566" y="182"/>
                  </a:lnTo>
                  <a:lnTo>
                    <a:pt x="560" y="174"/>
                  </a:lnTo>
                  <a:lnTo>
                    <a:pt x="558" y="170"/>
                  </a:lnTo>
                  <a:lnTo>
                    <a:pt x="558" y="166"/>
                  </a:lnTo>
                  <a:lnTo>
                    <a:pt x="558" y="166"/>
                  </a:lnTo>
                  <a:lnTo>
                    <a:pt x="562" y="152"/>
                  </a:lnTo>
                  <a:lnTo>
                    <a:pt x="562" y="152"/>
                  </a:lnTo>
                  <a:lnTo>
                    <a:pt x="564" y="146"/>
                  </a:lnTo>
                  <a:lnTo>
                    <a:pt x="562" y="142"/>
                  </a:lnTo>
                  <a:lnTo>
                    <a:pt x="560" y="138"/>
                  </a:lnTo>
                  <a:lnTo>
                    <a:pt x="560" y="138"/>
                  </a:lnTo>
                  <a:lnTo>
                    <a:pt x="556" y="134"/>
                  </a:lnTo>
                  <a:lnTo>
                    <a:pt x="550" y="130"/>
                  </a:lnTo>
                  <a:lnTo>
                    <a:pt x="548" y="128"/>
                  </a:lnTo>
                  <a:lnTo>
                    <a:pt x="548" y="126"/>
                  </a:lnTo>
                  <a:lnTo>
                    <a:pt x="550" y="124"/>
                  </a:lnTo>
                  <a:lnTo>
                    <a:pt x="550" y="124"/>
                  </a:lnTo>
                  <a:lnTo>
                    <a:pt x="552" y="122"/>
                  </a:lnTo>
                  <a:lnTo>
                    <a:pt x="554" y="118"/>
                  </a:lnTo>
                  <a:lnTo>
                    <a:pt x="558" y="108"/>
                  </a:lnTo>
                  <a:lnTo>
                    <a:pt x="556" y="100"/>
                  </a:lnTo>
                  <a:lnTo>
                    <a:pt x="556" y="96"/>
                  </a:lnTo>
                  <a:lnTo>
                    <a:pt x="552" y="94"/>
                  </a:lnTo>
                  <a:lnTo>
                    <a:pt x="552" y="94"/>
                  </a:lnTo>
                  <a:lnTo>
                    <a:pt x="544" y="88"/>
                  </a:lnTo>
                  <a:lnTo>
                    <a:pt x="544" y="88"/>
                  </a:lnTo>
                  <a:lnTo>
                    <a:pt x="544" y="88"/>
                  </a:lnTo>
                  <a:lnTo>
                    <a:pt x="546" y="78"/>
                  </a:lnTo>
                  <a:lnTo>
                    <a:pt x="544" y="72"/>
                  </a:lnTo>
                  <a:lnTo>
                    <a:pt x="542" y="70"/>
                  </a:lnTo>
                  <a:lnTo>
                    <a:pt x="540" y="70"/>
                  </a:lnTo>
                  <a:lnTo>
                    <a:pt x="540" y="70"/>
                  </a:lnTo>
                  <a:lnTo>
                    <a:pt x="542" y="66"/>
                  </a:lnTo>
                  <a:lnTo>
                    <a:pt x="542" y="64"/>
                  </a:lnTo>
                  <a:lnTo>
                    <a:pt x="540" y="56"/>
                  </a:lnTo>
                  <a:lnTo>
                    <a:pt x="536" y="48"/>
                  </a:lnTo>
                  <a:lnTo>
                    <a:pt x="530" y="44"/>
                  </a:lnTo>
                  <a:lnTo>
                    <a:pt x="530" y="44"/>
                  </a:lnTo>
                  <a:lnTo>
                    <a:pt x="528" y="38"/>
                  </a:lnTo>
                  <a:lnTo>
                    <a:pt x="526" y="34"/>
                  </a:lnTo>
                  <a:lnTo>
                    <a:pt x="516" y="26"/>
                  </a:lnTo>
                  <a:lnTo>
                    <a:pt x="506" y="22"/>
                  </a:lnTo>
                  <a:lnTo>
                    <a:pt x="494" y="20"/>
                  </a:lnTo>
                  <a:lnTo>
                    <a:pt x="494" y="20"/>
                  </a:lnTo>
                  <a:lnTo>
                    <a:pt x="480" y="10"/>
                  </a:lnTo>
                  <a:lnTo>
                    <a:pt x="472" y="6"/>
                  </a:lnTo>
                  <a:lnTo>
                    <a:pt x="464" y="4"/>
                  </a:lnTo>
                  <a:lnTo>
                    <a:pt x="456" y="2"/>
                  </a:lnTo>
                  <a:lnTo>
                    <a:pt x="448" y="4"/>
                  </a:lnTo>
                  <a:lnTo>
                    <a:pt x="440" y="6"/>
                  </a:lnTo>
                  <a:lnTo>
                    <a:pt x="432" y="10"/>
                  </a:lnTo>
                  <a:lnTo>
                    <a:pt x="432" y="10"/>
                  </a:lnTo>
                  <a:lnTo>
                    <a:pt x="416" y="4"/>
                  </a:lnTo>
                  <a:lnTo>
                    <a:pt x="402" y="0"/>
                  </a:lnTo>
                  <a:lnTo>
                    <a:pt x="394" y="0"/>
                  </a:lnTo>
                  <a:lnTo>
                    <a:pt x="386" y="0"/>
                  </a:lnTo>
                  <a:lnTo>
                    <a:pt x="376" y="4"/>
                  </a:lnTo>
                  <a:lnTo>
                    <a:pt x="366" y="12"/>
                  </a:lnTo>
                  <a:lnTo>
                    <a:pt x="366" y="12"/>
                  </a:lnTo>
                  <a:lnTo>
                    <a:pt x="356" y="14"/>
                  </a:lnTo>
                  <a:lnTo>
                    <a:pt x="350" y="14"/>
                  </a:lnTo>
                  <a:lnTo>
                    <a:pt x="344" y="16"/>
                  </a:lnTo>
                  <a:lnTo>
                    <a:pt x="338" y="18"/>
                  </a:lnTo>
                  <a:lnTo>
                    <a:pt x="338" y="18"/>
                  </a:lnTo>
                  <a:lnTo>
                    <a:pt x="328" y="22"/>
                  </a:lnTo>
                  <a:lnTo>
                    <a:pt x="324" y="24"/>
                  </a:lnTo>
                  <a:lnTo>
                    <a:pt x="324" y="24"/>
                  </a:lnTo>
                  <a:lnTo>
                    <a:pt x="316" y="26"/>
                  </a:lnTo>
                  <a:lnTo>
                    <a:pt x="310" y="28"/>
                  </a:lnTo>
                  <a:lnTo>
                    <a:pt x="304" y="34"/>
                  </a:lnTo>
                  <a:lnTo>
                    <a:pt x="304" y="34"/>
                  </a:lnTo>
                  <a:lnTo>
                    <a:pt x="290" y="48"/>
                  </a:lnTo>
                  <a:lnTo>
                    <a:pt x="262" y="74"/>
                  </a:lnTo>
                  <a:lnTo>
                    <a:pt x="262" y="74"/>
                  </a:lnTo>
                  <a:lnTo>
                    <a:pt x="246" y="92"/>
                  </a:lnTo>
                  <a:lnTo>
                    <a:pt x="234" y="110"/>
                  </a:lnTo>
                  <a:lnTo>
                    <a:pt x="224" y="132"/>
                  </a:lnTo>
                  <a:lnTo>
                    <a:pt x="216" y="160"/>
                  </a:lnTo>
                  <a:lnTo>
                    <a:pt x="216" y="160"/>
                  </a:lnTo>
                  <a:lnTo>
                    <a:pt x="210" y="186"/>
                  </a:lnTo>
                  <a:lnTo>
                    <a:pt x="206" y="206"/>
                  </a:lnTo>
                  <a:lnTo>
                    <a:pt x="204" y="214"/>
                  </a:lnTo>
                  <a:lnTo>
                    <a:pt x="204" y="224"/>
                  </a:lnTo>
                  <a:lnTo>
                    <a:pt x="206" y="232"/>
                  </a:lnTo>
                  <a:lnTo>
                    <a:pt x="210" y="242"/>
                  </a:lnTo>
                  <a:lnTo>
                    <a:pt x="210" y="242"/>
                  </a:lnTo>
                  <a:lnTo>
                    <a:pt x="210" y="262"/>
                  </a:lnTo>
                  <a:lnTo>
                    <a:pt x="212" y="278"/>
                  </a:lnTo>
                  <a:lnTo>
                    <a:pt x="216" y="290"/>
                  </a:lnTo>
                  <a:lnTo>
                    <a:pt x="220" y="300"/>
                  </a:lnTo>
                  <a:lnTo>
                    <a:pt x="220" y="300"/>
                  </a:lnTo>
                  <a:lnTo>
                    <a:pt x="222" y="312"/>
                  </a:lnTo>
                  <a:lnTo>
                    <a:pt x="224" y="324"/>
                  </a:lnTo>
                  <a:lnTo>
                    <a:pt x="234" y="346"/>
                  </a:lnTo>
                  <a:lnTo>
                    <a:pt x="236" y="350"/>
                  </a:lnTo>
                  <a:lnTo>
                    <a:pt x="236" y="350"/>
                  </a:lnTo>
                  <a:lnTo>
                    <a:pt x="242" y="360"/>
                  </a:lnTo>
                  <a:lnTo>
                    <a:pt x="250" y="368"/>
                  </a:lnTo>
                  <a:lnTo>
                    <a:pt x="250" y="368"/>
                  </a:lnTo>
                  <a:lnTo>
                    <a:pt x="254" y="392"/>
                  </a:lnTo>
                  <a:lnTo>
                    <a:pt x="258" y="406"/>
                  </a:lnTo>
                  <a:lnTo>
                    <a:pt x="264" y="418"/>
                  </a:lnTo>
                  <a:lnTo>
                    <a:pt x="264" y="418"/>
                  </a:lnTo>
                  <a:lnTo>
                    <a:pt x="270" y="426"/>
                  </a:lnTo>
                  <a:lnTo>
                    <a:pt x="278" y="430"/>
                  </a:lnTo>
                  <a:lnTo>
                    <a:pt x="288" y="436"/>
                  </a:lnTo>
                  <a:lnTo>
                    <a:pt x="288" y="436"/>
                  </a:lnTo>
                  <a:lnTo>
                    <a:pt x="290" y="452"/>
                  </a:lnTo>
                  <a:lnTo>
                    <a:pt x="292" y="454"/>
                  </a:lnTo>
                  <a:lnTo>
                    <a:pt x="292" y="454"/>
                  </a:lnTo>
                  <a:lnTo>
                    <a:pt x="294" y="480"/>
                  </a:lnTo>
                  <a:lnTo>
                    <a:pt x="294" y="494"/>
                  </a:lnTo>
                  <a:lnTo>
                    <a:pt x="294" y="510"/>
                  </a:lnTo>
                  <a:lnTo>
                    <a:pt x="294" y="510"/>
                  </a:lnTo>
                  <a:lnTo>
                    <a:pt x="280" y="518"/>
                  </a:lnTo>
                  <a:lnTo>
                    <a:pt x="266" y="530"/>
                  </a:lnTo>
                  <a:lnTo>
                    <a:pt x="254" y="544"/>
                  </a:lnTo>
                  <a:lnTo>
                    <a:pt x="244" y="556"/>
                  </a:lnTo>
                  <a:lnTo>
                    <a:pt x="244" y="556"/>
                  </a:lnTo>
                  <a:lnTo>
                    <a:pt x="214" y="572"/>
                  </a:lnTo>
                  <a:lnTo>
                    <a:pt x="186" y="588"/>
                  </a:lnTo>
                  <a:lnTo>
                    <a:pt x="138" y="616"/>
                  </a:lnTo>
                  <a:lnTo>
                    <a:pt x="138" y="616"/>
                  </a:lnTo>
                  <a:lnTo>
                    <a:pt x="22" y="684"/>
                  </a:lnTo>
                  <a:lnTo>
                    <a:pt x="22" y="684"/>
                  </a:lnTo>
                  <a:lnTo>
                    <a:pt x="10" y="724"/>
                  </a:lnTo>
                  <a:lnTo>
                    <a:pt x="2" y="758"/>
                  </a:lnTo>
                  <a:lnTo>
                    <a:pt x="0" y="774"/>
                  </a:lnTo>
                  <a:lnTo>
                    <a:pt x="0" y="788"/>
                  </a:lnTo>
                  <a:lnTo>
                    <a:pt x="898" y="788"/>
                  </a:lnTo>
                  <a:lnTo>
                    <a:pt x="898" y="788"/>
                  </a:lnTo>
                  <a:lnTo>
                    <a:pt x="882" y="738"/>
                  </a:lnTo>
                  <a:lnTo>
                    <a:pt x="870" y="696"/>
                  </a:lnTo>
                  <a:lnTo>
                    <a:pt x="856" y="660"/>
                  </a:lnTo>
                  <a:lnTo>
                    <a:pt x="856" y="660"/>
                  </a:lnTo>
                  <a:close/>
                  <a:moveTo>
                    <a:pt x="592" y="258"/>
                  </a:moveTo>
                  <a:lnTo>
                    <a:pt x="592" y="258"/>
                  </a:lnTo>
                  <a:lnTo>
                    <a:pt x="596" y="258"/>
                  </a:lnTo>
                  <a:lnTo>
                    <a:pt x="596" y="264"/>
                  </a:lnTo>
                  <a:lnTo>
                    <a:pt x="592" y="270"/>
                  </a:lnTo>
                  <a:lnTo>
                    <a:pt x="592" y="272"/>
                  </a:lnTo>
                  <a:lnTo>
                    <a:pt x="592" y="272"/>
                  </a:lnTo>
                  <a:lnTo>
                    <a:pt x="588" y="300"/>
                  </a:lnTo>
                  <a:lnTo>
                    <a:pt x="586" y="316"/>
                  </a:lnTo>
                  <a:lnTo>
                    <a:pt x="582" y="326"/>
                  </a:lnTo>
                  <a:lnTo>
                    <a:pt x="582" y="326"/>
                  </a:lnTo>
                  <a:lnTo>
                    <a:pt x="578" y="336"/>
                  </a:lnTo>
                  <a:lnTo>
                    <a:pt x="568" y="340"/>
                  </a:lnTo>
                  <a:lnTo>
                    <a:pt x="568" y="340"/>
                  </a:lnTo>
                  <a:lnTo>
                    <a:pt x="572" y="296"/>
                  </a:lnTo>
                  <a:lnTo>
                    <a:pt x="572" y="296"/>
                  </a:lnTo>
                  <a:lnTo>
                    <a:pt x="572" y="280"/>
                  </a:lnTo>
                  <a:lnTo>
                    <a:pt x="568" y="260"/>
                  </a:lnTo>
                  <a:lnTo>
                    <a:pt x="568" y="260"/>
                  </a:lnTo>
                  <a:lnTo>
                    <a:pt x="592" y="258"/>
                  </a:lnTo>
                  <a:lnTo>
                    <a:pt x="592" y="258"/>
                  </a:lnTo>
                  <a:close/>
                  <a:moveTo>
                    <a:pt x="520" y="280"/>
                  </a:moveTo>
                  <a:lnTo>
                    <a:pt x="520" y="280"/>
                  </a:lnTo>
                  <a:lnTo>
                    <a:pt x="520" y="278"/>
                  </a:lnTo>
                  <a:lnTo>
                    <a:pt x="524" y="274"/>
                  </a:lnTo>
                  <a:lnTo>
                    <a:pt x="534" y="268"/>
                  </a:lnTo>
                  <a:lnTo>
                    <a:pt x="548" y="264"/>
                  </a:lnTo>
                  <a:lnTo>
                    <a:pt x="562" y="260"/>
                  </a:lnTo>
                  <a:lnTo>
                    <a:pt x="562" y="260"/>
                  </a:lnTo>
                  <a:lnTo>
                    <a:pt x="566" y="280"/>
                  </a:lnTo>
                  <a:lnTo>
                    <a:pt x="566" y="296"/>
                  </a:lnTo>
                  <a:lnTo>
                    <a:pt x="566" y="296"/>
                  </a:lnTo>
                  <a:lnTo>
                    <a:pt x="564" y="318"/>
                  </a:lnTo>
                  <a:lnTo>
                    <a:pt x="562" y="342"/>
                  </a:lnTo>
                  <a:lnTo>
                    <a:pt x="562" y="342"/>
                  </a:lnTo>
                  <a:lnTo>
                    <a:pt x="550" y="346"/>
                  </a:lnTo>
                  <a:lnTo>
                    <a:pt x="550" y="346"/>
                  </a:lnTo>
                  <a:lnTo>
                    <a:pt x="544" y="346"/>
                  </a:lnTo>
                  <a:lnTo>
                    <a:pt x="544" y="346"/>
                  </a:lnTo>
                  <a:lnTo>
                    <a:pt x="536" y="344"/>
                  </a:lnTo>
                  <a:lnTo>
                    <a:pt x="532" y="340"/>
                  </a:lnTo>
                  <a:lnTo>
                    <a:pt x="532" y="340"/>
                  </a:lnTo>
                  <a:lnTo>
                    <a:pt x="530" y="338"/>
                  </a:lnTo>
                  <a:lnTo>
                    <a:pt x="530" y="338"/>
                  </a:lnTo>
                  <a:lnTo>
                    <a:pt x="524" y="328"/>
                  </a:lnTo>
                  <a:lnTo>
                    <a:pt x="520" y="312"/>
                  </a:lnTo>
                  <a:lnTo>
                    <a:pt x="518" y="296"/>
                  </a:lnTo>
                  <a:lnTo>
                    <a:pt x="518" y="288"/>
                  </a:lnTo>
                  <a:lnTo>
                    <a:pt x="520" y="280"/>
                  </a:lnTo>
                  <a:lnTo>
                    <a:pt x="520" y="280"/>
                  </a:lnTo>
                  <a:close/>
                  <a:moveTo>
                    <a:pt x="338" y="244"/>
                  </a:moveTo>
                  <a:lnTo>
                    <a:pt x="338" y="244"/>
                  </a:lnTo>
                  <a:lnTo>
                    <a:pt x="342" y="240"/>
                  </a:lnTo>
                  <a:lnTo>
                    <a:pt x="344" y="236"/>
                  </a:lnTo>
                  <a:lnTo>
                    <a:pt x="344" y="230"/>
                  </a:lnTo>
                  <a:lnTo>
                    <a:pt x="342" y="226"/>
                  </a:lnTo>
                  <a:lnTo>
                    <a:pt x="336" y="214"/>
                  </a:lnTo>
                  <a:lnTo>
                    <a:pt x="332" y="206"/>
                  </a:lnTo>
                  <a:lnTo>
                    <a:pt x="332" y="206"/>
                  </a:lnTo>
                  <a:lnTo>
                    <a:pt x="328" y="198"/>
                  </a:lnTo>
                  <a:lnTo>
                    <a:pt x="326" y="188"/>
                  </a:lnTo>
                  <a:lnTo>
                    <a:pt x="328" y="184"/>
                  </a:lnTo>
                  <a:lnTo>
                    <a:pt x="330" y="178"/>
                  </a:lnTo>
                  <a:lnTo>
                    <a:pt x="336" y="172"/>
                  </a:lnTo>
                  <a:lnTo>
                    <a:pt x="342" y="166"/>
                  </a:lnTo>
                  <a:lnTo>
                    <a:pt x="342" y="166"/>
                  </a:lnTo>
                  <a:lnTo>
                    <a:pt x="362" y="164"/>
                  </a:lnTo>
                  <a:lnTo>
                    <a:pt x="374" y="160"/>
                  </a:lnTo>
                  <a:lnTo>
                    <a:pt x="386" y="156"/>
                  </a:lnTo>
                  <a:lnTo>
                    <a:pt x="386" y="156"/>
                  </a:lnTo>
                  <a:lnTo>
                    <a:pt x="430" y="158"/>
                  </a:lnTo>
                  <a:lnTo>
                    <a:pt x="454" y="160"/>
                  </a:lnTo>
                  <a:lnTo>
                    <a:pt x="464" y="160"/>
                  </a:lnTo>
                  <a:lnTo>
                    <a:pt x="468" y="158"/>
                  </a:lnTo>
                  <a:lnTo>
                    <a:pt x="468" y="158"/>
                  </a:lnTo>
                  <a:lnTo>
                    <a:pt x="476" y="158"/>
                  </a:lnTo>
                  <a:lnTo>
                    <a:pt x="482" y="158"/>
                  </a:lnTo>
                  <a:lnTo>
                    <a:pt x="492" y="154"/>
                  </a:lnTo>
                  <a:lnTo>
                    <a:pt x="502" y="148"/>
                  </a:lnTo>
                  <a:lnTo>
                    <a:pt x="508" y="144"/>
                  </a:lnTo>
                  <a:lnTo>
                    <a:pt x="508" y="144"/>
                  </a:lnTo>
                  <a:lnTo>
                    <a:pt x="518" y="144"/>
                  </a:lnTo>
                  <a:lnTo>
                    <a:pt x="526" y="142"/>
                  </a:lnTo>
                  <a:lnTo>
                    <a:pt x="526" y="142"/>
                  </a:lnTo>
                  <a:lnTo>
                    <a:pt x="536" y="152"/>
                  </a:lnTo>
                  <a:lnTo>
                    <a:pt x="534" y="154"/>
                  </a:lnTo>
                  <a:lnTo>
                    <a:pt x="534" y="154"/>
                  </a:lnTo>
                  <a:lnTo>
                    <a:pt x="546" y="190"/>
                  </a:lnTo>
                  <a:lnTo>
                    <a:pt x="554" y="218"/>
                  </a:lnTo>
                  <a:lnTo>
                    <a:pt x="560" y="248"/>
                  </a:lnTo>
                  <a:lnTo>
                    <a:pt x="560" y="248"/>
                  </a:lnTo>
                  <a:lnTo>
                    <a:pt x="544" y="252"/>
                  </a:lnTo>
                  <a:lnTo>
                    <a:pt x="530" y="256"/>
                  </a:lnTo>
                  <a:lnTo>
                    <a:pt x="518" y="264"/>
                  </a:lnTo>
                  <a:lnTo>
                    <a:pt x="510" y="272"/>
                  </a:lnTo>
                  <a:lnTo>
                    <a:pt x="510" y="272"/>
                  </a:lnTo>
                  <a:lnTo>
                    <a:pt x="482" y="276"/>
                  </a:lnTo>
                  <a:lnTo>
                    <a:pt x="482" y="276"/>
                  </a:lnTo>
                  <a:lnTo>
                    <a:pt x="478" y="272"/>
                  </a:lnTo>
                  <a:lnTo>
                    <a:pt x="470" y="270"/>
                  </a:lnTo>
                  <a:lnTo>
                    <a:pt x="462" y="268"/>
                  </a:lnTo>
                  <a:lnTo>
                    <a:pt x="448" y="268"/>
                  </a:lnTo>
                  <a:lnTo>
                    <a:pt x="448" y="268"/>
                  </a:lnTo>
                  <a:lnTo>
                    <a:pt x="420" y="270"/>
                  </a:lnTo>
                  <a:lnTo>
                    <a:pt x="390" y="274"/>
                  </a:lnTo>
                  <a:lnTo>
                    <a:pt x="364" y="280"/>
                  </a:lnTo>
                  <a:lnTo>
                    <a:pt x="344" y="286"/>
                  </a:lnTo>
                  <a:lnTo>
                    <a:pt x="340" y="286"/>
                  </a:lnTo>
                  <a:lnTo>
                    <a:pt x="340" y="288"/>
                  </a:lnTo>
                  <a:lnTo>
                    <a:pt x="340" y="288"/>
                  </a:lnTo>
                  <a:lnTo>
                    <a:pt x="304" y="274"/>
                  </a:lnTo>
                  <a:lnTo>
                    <a:pt x="304" y="274"/>
                  </a:lnTo>
                  <a:lnTo>
                    <a:pt x="306" y="270"/>
                  </a:lnTo>
                  <a:lnTo>
                    <a:pt x="310" y="264"/>
                  </a:lnTo>
                  <a:lnTo>
                    <a:pt x="318" y="256"/>
                  </a:lnTo>
                  <a:lnTo>
                    <a:pt x="338" y="244"/>
                  </a:lnTo>
                  <a:lnTo>
                    <a:pt x="338" y="244"/>
                  </a:lnTo>
                  <a:close/>
                  <a:moveTo>
                    <a:pt x="352" y="304"/>
                  </a:moveTo>
                  <a:lnTo>
                    <a:pt x="352" y="296"/>
                  </a:lnTo>
                  <a:lnTo>
                    <a:pt x="352" y="296"/>
                  </a:lnTo>
                  <a:lnTo>
                    <a:pt x="372" y="290"/>
                  </a:lnTo>
                  <a:lnTo>
                    <a:pt x="396" y="286"/>
                  </a:lnTo>
                  <a:lnTo>
                    <a:pt x="424" y="282"/>
                  </a:lnTo>
                  <a:lnTo>
                    <a:pt x="448" y="280"/>
                  </a:lnTo>
                  <a:lnTo>
                    <a:pt x="448" y="280"/>
                  </a:lnTo>
                  <a:lnTo>
                    <a:pt x="460" y="280"/>
                  </a:lnTo>
                  <a:lnTo>
                    <a:pt x="468" y="282"/>
                  </a:lnTo>
                  <a:lnTo>
                    <a:pt x="472" y="284"/>
                  </a:lnTo>
                  <a:lnTo>
                    <a:pt x="474" y="284"/>
                  </a:lnTo>
                  <a:lnTo>
                    <a:pt x="474" y="284"/>
                  </a:lnTo>
                  <a:lnTo>
                    <a:pt x="474" y="292"/>
                  </a:lnTo>
                  <a:lnTo>
                    <a:pt x="474" y="300"/>
                  </a:lnTo>
                  <a:lnTo>
                    <a:pt x="468" y="316"/>
                  </a:lnTo>
                  <a:lnTo>
                    <a:pt x="458" y="332"/>
                  </a:lnTo>
                  <a:lnTo>
                    <a:pt x="446" y="346"/>
                  </a:lnTo>
                  <a:lnTo>
                    <a:pt x="446" y="346"/>
                  </a:lnTo>
                  <a:lnTo>
                    <a:pt x="444" y="348"/>
                  </a:lnTo>
                  <a:lnTo>
                    <a:pt x="444" y="348"/>
                  </a:lnTo>
                  <a:lnTo>
                    <a:pt x="440" y="352"/>
                  </a:lnTo>
                  <a:lnTo>
                    <a:pt x="432" y="356"/>
                  </a:lnTo>
                  <a:lnTo>
                    <a:pt x="424" y="360"/>
                  </a:lnTo>
                  <a:lnTo>
                    <a:pt x="410" y="364"/>
                  </a:lnTo>
                  <a:lnTo>
                    <a:pt x="410" y="364"/>
                  </a:lnTo>
                  <a:lnTo>
                    <a:pt x="380" y="368"/>
                  </a:lnTo>
                  <a:lnTo>
                    <a:pt x="380" y="368"/>
                  </a:lnTo>
                  <a:lnTo>
                    <a:pt x="372" y="366"/>
                  </a:lnTo>
                  <a:lnTo>
                    <a:pt x="366" y="364"/>
                  </a:lnTo>
                  <a:lnTo>
                    <a:pt x="364" y="362"/>
                  </a:lnTo>
                  <a:lnTo>
                    <a:pt x="362" y="360"/>
                  </a:lnTo>
                  <a:lnTo>
                    <a:pt x="362" y="360"/>
                  </a:lnTo>
                  <a:lnTo>
                    <a:pt x="360" y="350"/>
                  </a:lnTo>
                  <a:lnTo>
                    <a:pt x="358" y="338"/>
                  </a:lnTo>
                  <a:lnTo>
                    <a:pt x="356" y="310"/>
                  </a:lnTo>
                  <a:lnTo>
                    <a:pt x="356" y="308"/>
                  </a:lnTo>
                  <a:lnTo>
                    <a:pt x="352" y="304"/>
                  </a:lnTo>
                  <a:close/>
                  <a:moveTo>
                    <a:pt x="242" y="348"/>
                  </a:moveTo>
                  <a:lnTo>
                    <a:pt x="240" y="344"/>
                  </a:lnTo>
                  <a:lnTo>
                    <a:pt x="240" y="344"/>
                  </a:lnTo>
                  <a:lnTo>
                    <a:pt x="232" y="330"/>
                  </a:lnTo>
                  <a:lnTo>
                    <a:pt x="228" y="312"/>
                  </a:lnTo>
                  <a:lnTo>
                    <a:pt x="226" y="304"/>
                  </a:lnTo>
                  <a:lnTo>
                    <a:pt x="226" y="296"/>
                  </a:lnTo>
                  <a:lnTo>
                    <a:pt x="228" y="288"/>
                  </a:lnTo>
                  <a:lnTo>
                    <a:pt x="232" y="282"/>
                  </a:lnTo>
                  <a:lnTo>
                    <a:pt x="232" y="282"/>
                  </a:lnTo>
                  <a:lnTo>
                    <a:pt x="238" y="276"/>
                  </a:lnTo>
                  <a:lnTo>
                    <a:pt x="242" y="272"/>
                  </a:lnTo>
                  <a:lnTo>
                    <a:pt x="248" y="270"/>
                  </a:lnTo>
                  <a:lnTo>
                    <a:pt x="254" y="270"/>
                  </a:lnTo>
                  <a:lnTo>
                    <a:pt x="254" y="270"/>
                  </a:lnTo>
                  <a:lnTo>
                    <a:pt x="262" y="272"/>
                  </a:lnTo>
                  <a:lnTo>
                    <a:pt x="270" y="276"/>
                  </a:lnTo>
                  <a:lnTo>
                    <a:pt x="278" y="282"/>
                  </a:lnTo>
                  <a:lnTo>
                    <a:pt x="284" y="290"/>
                  </a:lnTo>
                  <a:lnTo>
                    <a:pt x="286" y="288"/>
                  </a:lnTo>
                  <a:lnTo>
                    <a:pt x="286" y="288"/>
                  </a:lnTo>
                  <a:lnTo>
                    <a:pt x="290" y="300"/>
                  </a:lnTo>
                  <a:lnTo>
                    <a:pt x="294" y="314"/>
                  </a:lnTo>
                  <a:lnTo>
                    <a:pt x="294" y="328"/>
                  </a:lnTo>
                  <a:lnTo>
                    <a:pt x="308" y="336"/>
                  </a:lnTo>
                  <a:lnTo>
                    <a:pt x="308" y="336"/>
                  </a:lnTo>
                  <a:lnTo>
                    <a:pt x="304" y="288"/>
                  </a:lnTo>
                  <a:lnTo>
                    <a:pt x="340" y="304"/>
                  </a:lnTo>
                  <a:lnTo>
                    <a:pt x="338" y="308"/>
                  </a:lnTo>
                  <a:lnTo>
                    <a:pt x="344" y="314"/>
                  </a:lnTo>
                  <a:lnTo>
                    <a:pt x="344" y="314"/>
                  </a:lnTo>
                  <a:lnTo>
                    <a:pt x="346" y="338"/>
                  </a:lnTo>
                  <a:lnTo>
                    <a:pt x="348" y="354"/>
                  </a:lnTo>
                  <a:lnTo>
                    <a:pt x="352" y="366"/>
                  </a:lnTo>
                  <a:lnTo>
                    <a:pt x="352" y="366"/>
                  </a:lnTo>
                  <a:lnTo>
                    <a:pt x="356" y="372"/>
                  </a:lnTo>
                  <a:lnTo>
                    <a:pt x="362" y="376"/>
                  </a:lnTo>
                  <a:lnTo>
                    <a:pt x="370" y="378"/>
                  </a:lnTo>
                  <a:lnTo>
                    <a:pt x="380" y="380"/>
                  </a:lnTo>
                  <a:lnTo>
                    <a:pt x="380" y="380"/>
                  </a:lnTo>
                  <a:lnTo>
                    <a:pt x="394" y="378"/>
                  </a:lnTo>
                  <a:lnTo>
                    <a:pt x="412" y="376"/>
                  </a:lnTo>
                  <a:lnTo>
                    <a:pt x="412" y="376"/>
                  </a:lnTo>
                  <a:lnTo>
                    <a:pt x="428" y="372"/>
                  </a:lnTo>
                  <a:lnTo>
                    <a:pt x="440" y="368"/>
                  </a:lnTo>
                  <a:lnTo>
                    <a:pt x="446" y="362"/>
                  </a:lnTo>
                  <a:lnTo>
                    <a:pt x="452" y="358"/>
                  </a:lnTo>
                  <a:lnTo>
                    <a:pt x="452" y="358"/>
                  </a:lnTo>
                  <a:lnTo>
                    <a:pt x="454" y="354"/>
                  </a:lnTo>
                  <a:lnTo>
                    <a:pt x="454" y="354"/>
                  </a:lnTo>
                  <a:lnTo>
                    <a:pt x="466" y="344"/>
                  </a:lnTo>
                  <a:lnTo>
                    <a:pt x="476" y="328"/>
                  </a:lnTo>
                  <a:lnTo>
                    <a:pt x="484" y="312"/>
                  </a:lnTo>
                  <a:lnTo>
                    <a:pt x="488" y="294"/>
                  </a:lnTo>
                  <a:lnTo>
                    <a:pt x="488" y="294"/>
                  </a:lnTo>
                  <a:lnTo>
                    <a:pt x="496" y="292"/>
                  </a:lnTo>
                  <a:lnTo>
                    <a:pt x="506" y="292"/>
                  </a:lnTo>
                  <a:lnTo>
                    <a:pt x="506" y="292"/>
                  </a:lnTo>
                  <a:lnTo>
                    <a:pt x="506" y="308"/>
                  </a:lnTo>
                  <a:lnTo>
                    <a:pt x="510" y="322"/>
                  </a:lnTo>
                  <a:lnTo>
                    <a:pt x="516" y="336"/>
                  </a:lnTo>
                  <a:lnTo>
                    <a:pt x="522" y="346"/>
                  </a:lnTo>
                  <a:lnTo>
                    <a:pt x="522" y="346"/>
                  </a:lnTo>
                  <a:lnTo>
                    <a:pt x="522" y="348"/>
                  </a:lnTo>
                  <a:lnTo>
                    <a:pt x="522" y="348"/>
                  </a:lnTo>
                  <a:lnTo>
                    <a:pt x="526" y="350"/>
                  </a:lnTo>
                  <a:lnTo>
                    <a:pt x="530" y="354"/>
                  </a:lnTo>
                  <a:lnTo>
                    <a:pt x="536" y="356"/>
                  </a:lnTo>
                  <a:lnTo>
                    <a:pt x="544" y="358"/>
                  </a:lnTo>
                  <a:lnTo>
                    <a:pt x="544" y="358"/>
                  </a:lnTo>
                  <a:lnTo>
                    <a:pt x="552" y="358"/>
                  </a:lnTo>
                  <a:lnTo>
                    <a:pt x="552" y="358"/>
                  </a:lnTo>
                  <a:lnTo>
                    <a:pt x="560" y="356"/>
                  </a:lnTo>
                  <a:lnTo>
                    <a:pt x="560" y="356"/>
                  </a:lnTo>
                  <a:lnTo>
                    <a:pt x="554" y="390"/>
                  </a:lnTo>
                  <a:lnTo>
                    <a:pt x="548" y="414"/>
                  </a:lnTo>
                  <a:lnTo>
                    <a:pt x="548" y="414"/>
                  </a:lnTo>
                  <a:lnTo>
                    <a:pt x="536" y="466"/>
                  </a:lnTo>
                  <a:lnTo>
                    <a:pt x="536" y="466"/>
                  </a:lnTo>
                  <a:lnTo>
                    <a:pt x="524" y="516"/>
                  </a:lnTo>
                  <a:lnTo>
                    <a:pt x="524" y="516"/>
                  </a:lnTo>
                  <a:lnTo>
                    <a:pt x="522" y="518"/>
                  </a:lnTo>
                  <a:lnTo>
                    <a:pt x="516" y="522"/>
                  </a:lnTo>
                  <a:lnTo>
                    <a:pt x="500" y="526"/>
                  </a:lnTo>
                  <a:lnTo>
                    <a:pt x="480" y="530"/>
                  </a:lnTo>
                  <a:lnTo>
                    <a:pt x="470" y="530"/>
                  </a:lnTo>
                  <a:lnTo>
                    <a:pt x="464" y="528"/>
                  </a:lnTo>
                  <a:lnTo>
                    <a:pt x="464" y="528"/>
                  </a:lnTo>
                  <a:lnTo>
                    <a:pt x="436" y="518"/>
                  </a:lnTo>
                  <a:lnTo>
                    <a:pt x="414" y="506"/>
                  </a:lnTo>
                  <a:lnTo>
                    <a:pt x="414" y="506"/>
                  </a:lnTo>
                  <a:lnTo>
                    <a:pt x="394" y="494"/>
                  </a:lnTo>
                  <a:lnTo>
                    <a:pt x="376" y="486"/>
                  </a:lnTo>
                  <a:lnTo>
                    <a:pt x="376" y="486"/>
                  </a:lnTo>
                  <a:lnTo>
                    <a:pt x="364" y="478"/>
                  </a:lnTo>
                  <a:lnTo>
                    <a:pt x="352" y="470"/>
                  </a:lnTo>
                  <a:lnTo>
                    <a:pt x="342" y="462"/>
                  </a:lnTo>
                  <a:lnTo>
                    <a:pt x="332" y="450"/>
                  </a:lnTo>
                  <a:lnTo>
                    <a:pt x="324" y="436"/>
                  </a:lnTo>
                  <a:lnTo>
                    <a:pt x="316" y="416"/>
                  </a:lnTo>
                  <a:lnTo>
                    <a:pt x="310" y="390"/>
                  </a:lnTo>
                  <a:lnTo>
                    <a:pt x="302" y="358"/>
                  </a:lnTo>
                  <a:lnTo>
                    <a:pt x="296" y="360"/>
                  </a:lnTo>
                  <a:lnTo>
                    <a:pt x="296" y="360"/>
                  </a:lnTo>
                  <a:lnTo>
                    <a:pt x="298" y="364"/>
                  </a:lnTo>
                  <a:lnTo>
                    <a:pt x="298" y="364"/>
                  </a:lnTo>
                  <a:lnTo>
                    <a:pt x="290" y="370"/>
                  </a:lnTo>
                  <a:lnTo>
                    <a:pt x="284" y="374"/>
                  </a:lnTo>
                  <a:lnTo>
                    <a:pt x="278" y="372"/>
                  </a:lnTo>
                  <a:lnTo>
                    <a:pt x="276" y="372"/>
                  </a:lnTo>
                  <a:lnTo>
                    <a:pt x="276" y="372"/>
                  </a:lnTo>
                  <a:lnTo>
                    <a:pt x="266" y="370"/>
                  </a:lnTo>
                  <a:lnTo>
                    <a:pt x="256" y="364"/>
                  </a:lnTo>
                  <a:lnTo>
                    <a:pt x="248" y="358"/>
                  </a:lnTo>
                  <a:lnTo>
                    <a:pt x="242" y="348"/>
                  </a:lnTo>
                  <a:lnTo>
                    <a:pt x="242" y="348"/>
                  </a:lnTo>
                  <a:close/>
                  <a:moveTo>
                    <a:pt x="408" y="758"/>
                  </a:moveTo>
                  <a:lnTo>
                    <a:pt x="408" y="758"/>
                  </a:lnTo>
                  <a:lnTo>
                    <a:pt x="372" y="730"/>
                  </a:lnTo>
                  <a:lnTo>
                    <a:pt x="342" y="706"/>
                  </a:lnTo>
                  <a:lnTo>
                    <a:pt x="318" y="686"/>
                  </a:lnTo>
                  <a:lnTo>
                    <a:pt x="302" y="668"/>
                  </a:lnTo>
                  <a:lnTo>
                    <a:pt x="290" y="654"/>
                  </a:lnTo>
                  <a:lnTo>
                    <a:pt x="282" y="642"/>
                  </a:lnTo>
                  <a:lnTo>
                    <a:pt x="276" y="632"/>
                  </a:lnTo>
                  <a:lnTo>
                    <a:pt x="274" y="622"/>
                  </a:lnTo>
                  <a:lnTo>
                    <a:pt x="274" y="622"/>
                  </a:lnTo>
                  <a:lnTo>
                    <a:pt x="274" y="604"/>
                  </a:lnTo>
                  <a:lnTo>
                    <a:pt x="278" y="582"/>
                  </a:lnTo>
                  <a:lnTo>
                    <a:pt x="284" y="562"/>
                  </a:lnTo>
                  <a:lnTo>
                    <a:pt x="288" y="544"/>
                  </a:lnTo>
                  <a:lnTo>
                    <a:pt x="292" y="544"/>
                  </a:lnTo>
                  <a:lnTo>
                    <a:pt x="292" y="544"/>
                  </a:lnTo>
                  <a:lnTo>
                    <a:pt x="296" y="532"/>
                  </a:lnTo>
                  <a:lnTo>
                    <a:pt x="298" y="518"/>
                  </a:lnTo>
                  <a:lnTo>
                    <a:pt x="300" y="494"/>
                  </a:lnTo>
                  <a:lnTo>
                    <a:pt x="300" y="472"/>
                  </a:lnTo>
                  <a:lnTo>
                    <a:pt x="298" y="454"/>
                  </a:lnTo>
                  <a:lnTo>
                    <a:pt x="296" y="452"/>
                  </a:lnTo>
                  <a:lnTo>
                    <a:pt x="296" y="452"/>
                  </a:lnTo>
                  <a:lnTo>
                    <a:pt x="288" y="378"/>
                  </a:lnTo>
                  <a:lnTo>
                    <a:pt x="288" y="378"/>
                  </a:lnTo>
                  <a:lnTo>
                    <a:pt x="294" y="376"/>
                  </a:lnTo>
                  <a:lnTo>
                    <a:pt x="298" y="372"/>
                  </a:lnTo>
                  <a:lnTo>
                    <a:pt x="298" y="372"/>
                  </a:lnTo>
                  <a:lnTo>
                    <a:pt x="306" y="402"/>
                  </a:lnTo>
                  <a:lnTo>
                    <a:pt x="312" y="426"/>
                  </a:lnTo>
                  <a:lnTo>
                    <a:pt x="320" y="444"/>
                  </a:lnTo>
                  <a:lnTo>
                    <a:pt x="328" y="458"/>
                  </a:lnTo>
                  <a:lnTo>
                    <a:pt x="338" y="468"/>
                  </a:lnTo>
                  <a:lnTo>
                    <a:pt x="348" y="476"/>
                  </a:lnTo>
                  <a:lnTo>
                    <a:pt x="374" y="492"/>
                  </a:lnTo>
                  <a:lnTo>
                    <a:pt x="374" y="492"/>
                  </a:lnTo>
                  <a:lnTo>
                    <a:pt x="390" y="500"/>
                  </a:lnTo>
                  <a:lnTo>
                    <a:pt x="410" y="512"/>
                  </a:lnTo>
                  <a:lnTo>
                    <a:pt x="410" y="512"/>
                  </a:lnTo>
                  <a:lnTo>
                    <a:pt x="434" y="524"/>
                  </a:lnTo>
                  <a:lnTo>
                    <a:pt x="462" y="534"/>
                  </a:lnTo>
                  <a:lnTo>
                    <a:pt x="462" y="534"/>
                  </a:lnTo>
                  <a:lnTo>
                    <a:pt x="474" y="536"/>
                  </a:lnTo>
                  <a:lnTo>
                    <a:pt x="474" y="536"/>
                  </a:lnTo>
                  <a:lnTo>
                    <a:pt x="492" y="534"/>
                  </a:lnTo>
                  <a:lnTo>
                    <a:pt x="508" y="530"/>
                  </a:lnTo>
                  <a:lnTo>
                    <a:pt x="522" y="524"/>
                  </a:lnTo>
                  <a:lnTo>
                    <a:pt x="526" y="522"/>
                  </a:lnTo>
                  <a:lnTo>
                    <a:pt x="530" y="518"/>
                  </a:lnTo>
                  <a:lnTo>
                    <a:pt x="530" y="518"/>
                  </a:lnTo>
                  <a:lnTo>
                    <a:pt x="530" y="512"/>
                  </a:lnTo>
                  <a:lnTo>
                    <a:pt x="530" y="512"/>
                  </a:lnTo>
                  <a:lnTo>
                    <a:pt x="530" y="558"/>
                  </a:lnTo>
                  <a:lnTo>
                    <a:pt x="532" y="582"/>
                  </a:lnTo>
                  <a:lnTo>
                    <a:pt x="534" y="606"/>
                  </a:lnTo>
                  <a:lnTo>
                    <a:pt x="534" y="606"/>
                  </a:lnTo>
                  <a:lnTo>
                    <a:pt x="534" y="614"/>
                  </a:lnTo>
                  <a:lnTo>
                    <a:pt x="534" y="622"/>
                  </a:lnTo>
                  <a:lnTo>
                    <a:pt x="526" y="642"/>
                  </a:lnTo>
                  <a:lnTo>
                    <a:pt x="514" y="664"/>
                  </a:lnTo>
                  <a:lnTo>
                    <a:pt x="498" y="688"/>
                  </a:lnTo>
                  <a:lnTo>
                    <a:pt x="478" y="710"/>
                  </a:lnTo>
                  <a:lnTo>
                    <a:pt x="456" y="730"/>
                  </a:lnTo>
                  <a:lnTo>
                    <a:pt x="432" y="748"/>
                  </a:lnTo>
                  <a:lnTo>
                    <a:pt x="420" y="754"/>
                  </a:lnTo>
                  <a:lnTo>
                    <a:pt x="408" y="758"/>
                  </a:lnTo>
                  <a:lnTo>
                    <a:pt x="408" y="758"/>
                  </a:lnTo>
                  <a:close/>
                </a:path>
              </a:pathLst>
            </a:custGeom>
            <a:solidFill>
              <a:schemeClr val="accent1">
                <a:lumMod val="100000"/>
              </a:schemeClr>
            </a:solidFill>
            <a:ln>
              <a:noFill/>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id="{9858264B-1CFA-4C04-9910-8DAE2B621A19}"/>
                </a:ext>
              </a:extLst>
            </p:cNvPr>
            <p:cNvSpPr/>
            <p:nvPr/>
          </p:nvSpPr>
          <p:spPr>
            <a:xfrm>
              <a:off x="947436" y="4697422"/>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6" name="矩形 15">
              <a:extLst>
                <a:ext uri="{FF2B5EF4-FFF2-40B4-BE49-F238E27FC236}">
                  <a16:creationId xmlns:a16="http://schemas.microsoft.com/office/drawing/2014/main" id="{5D46E42D-3F14-4D43-B245-A57624FFC035}"/>
                </a:ext>
              </a:extLst>
            </p:cNvPr>
            <p:cNvSpPr/>
            <p:nvPr/>
          </p:nvSpPr>
          <p:spPr>
            <a:xfrm>
              <a:off x="1222200" y="3719997"/>
              <a:ext cx="1869597" cy="338554"/>
            </a:xfrm>
            <a:prstGeom prst="rect">
              <a:avLst/>
            </a:prstGeom>
          </p:spPr>
          <p:txBody>
            <a:bodyPr wrap="none">
              <a:noAutofit/>
            </a:bodyPr>
            <a:lstStyle/>
            <a:p>
              <a:pPr algn="ctr">
                <a:buClr>
                  <a:srgbClr val="E24848"/>
                </a:buClr>
              </a:pPr>
              <a:r>
                <a:rPr lang="zh-CN" altLang="en-US" sz="2000" b="1" noProof="1">
                  <a:solidFill>
                    <a:schemeClr val="accent1">
                      <a:lumMod val="100000"/>
                    </a:schemeClr>
                  </a:solidFill>
                  <a:cs typeface="+mn-ea"/>
                  <a:sym typeface="+mn-lt"/>
                </a:rPr>
                <a:t>标题文本预设</a:t>
              </a:r>
            </a:p>
          </p:txBody>
        </p:sp>
        <p:sp>
          <p:nvSpPr>
            <p:cNvPr id="17" name="矩形 16">
              <a:extLst>
                <a:ext uri="{FF2B5EF4-FFF2-40B4-BE49-F238E27FC236}">
                  <a16:creationId xmlns:a16="http://schemas.microsoft.com/office/drawing/2014/main" id="{D5667356-B778-44F8-8E75-038A74F55746}"/>
                </a:ext>
              </a:extLst>
            </p:cNvPr>
            <p:cNvSpPr/>
            <p:nvPr/>
          </p:nvSpPr>
          <p:spPr>
            <a:xfrm>
              <a:off x="1231331" y="4045614"/>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18" name="矩形: 圆角 12">
              <a:extLst>
                <a:ext uri="{FF2B5EF4-FFF2-40B4-BE49-F238E27FC236}">
                  <a16:creationId xmlns:a16="http://schemas.microsoft.com/office/drawing/2014/main" id="{E507BA95-C433-4EA3-A695-BFB42954540B}"/>
                </a:ext>
              </a:extLst>
            </p:cNvPr>
            <p:cNvSpPr/>
            <p:nvPr/>
          </p:nvSpPr>
          <p:spPr>
            <a:xfrm>
              <a:off x="386037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9" name="直接连接符 18">
              <a:extLst>
                <a:ext uri="{FF2B5EF4-FFF2-40B4-BE49-F238E27FC236}">
                  <a16:creationId xmlns:a16="http://schemas.microsoft.com/office/drawing/2014/main" id="{D7CBE5CF-112B-4E50-955A-3269C94A68D5}"/>
                </a:ext>
              </a:extLst>
            </p:cNvPr>
            <p:cNvCxnSpPr/>
            <p:nvPr/>
          </p:nvCxnSpPr>
          <p:spPr>
            <a:xfrm flipH="1">
              <a:off x="3851218"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形状 17">
              <a:extLst>
                <a:ext uri="{FF2B5EF4-FFF2-40B4-BE49-F238E27FC236}">
                  <a16:creationId xmlns:a16="http://schemas.microsoft.com/office/drawing/2014/main" id="{EE940654-EFF0-4721-A6AC-7FF57F8F53A0}"/>
                </a:ext>
              </a:extLst>
            </p:cNvPr>
            <p:cNvSpPr/>
            <p:nvPr/>
          </p:nvSpPr>
          <p:spPr>
            <a:xfrm rot="18914935">
              <a:off x="4701856"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任意多边形: 形状 18">
              <a:extLst>
                <a:ext uri="{FF2B5EF4-FFF2-40B4-BE49-F238E27FC236}">
                  <a16:creationId xmlns:a16="http://schemas.microsoft.com/office/drawing/2014/main" id="{103956EC-A2DB-4922-BD02-2860332ACDF6}"/>
                </a:ext>
              </a:extLst>
            </p:cNvPr>
            <p:cNvSpPr/>
            <p:nvPr/>
          </p:nvSpPr>
          <p:spPr>
            <a:xfrm rot="2703745">
              <a:off x="4817975"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2" name="直接连接符 21">
              <a:extLst>
                <a:ext uri="{FF2B5EF4-FFF2-40B4-BE49-F238E27FC236}">
                  <a16:creationId xmlns:a16="http://schemas.microsoft.com/office/drawing/2014/main" id="{13C4B1DE-F8A4-4F4F-9299-814717A9D008}"/>
                </a:ext>
              </a:extLst>
            </p:cNvPr>
            <p:cNvCxnSpPr/>
            <p:nvPr/>
          </p:nvCxnSpPr>
          <p:spPr>
            <a:xfrm flipH="1">
              <a:off x="4944374"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FCA21107-CCBA-4B0E-A638-72067E5DE96A}"/>
                </a:ext>
              </a:extLst>
            </p:cNvPr>
            <p:cNvSpPr/>
            <p:nvPr/>
          </p:nvSpPr>
          <p:spPr>
            <a:xfrm>
              <a:off x="3576492"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4" name="矩形 23">
              <a:extLst>
                <a:ext uri="{FF2B5EF4-FFF2-40B4-BE49-F238E27FC236}">
                  <a16:creationId xmlns:a16="http://schemas.microsoft.com/office/drawing/2014/main" id="{93D7743D-F3C1-4E86-B2BA-179E72D4FD94}"/>
                </a:ext>
              </a:extLst>
            </p:cNvPr>
            <p:cNvSpPr/>
            <p:nvPr/>
          </p:nvSpPr>
          <p:spPr>
            <a:xfrm>
              <a:off x="3851256" y="3719996"/>
              <a:ext cx="1869597" cy="338554"/>
            </a:xfrm>
            <a:prstGeom prst="rect">
              <a:avLst/>
            </a:prstGeom>
          </p:spPr>
          <p:txBody>
            <a:bodyPr wrap="none">
              <a:noAutofit/>
            </a:bodyPr>
            <a:lstStyle/>
            <a:p>
              <a:pPr algn="ctr">
                <a:buClr>
                  <a:srgbClr val="E24848"/>
                </a:buClr>
              </a:pPr>
              <a:r>
                <a:rPr lang="zh-CN" altLang="en-US" sz="2000" b="1" noProof="1">
                  <a:solidFill>
                    <a:schemeClr val="accent2">
                      <a:lumMod val="100000"/>
                    </a:schemeClr>
                  </a:solidFill>
                  <a:cs typeface="+mn-ea"/>
                  <a:sym typeface="+mn-lt"/>
                </a:rPr>
                <a:t>标题文本预设</a:t>
              </a:r>
            </a:p>
          </p:txBody>
        </p:sp>
        <p:sp>
          <p:nvSpPr>
            <p:cNvPr id="25" name="矩形 24">
              <a:extLst>
                <a:ext uri="{FF2B5EF4-FFF2-40B4-BE49-F238E27FC236}">
                  <a16:creationId xmlns:a16="http://schemas.microsoft.com/office/drawing/2014/main" id="{C4D4A034-1787-43AA-BF93-A24AFE9F9B23}"/>
                </a:ext>
              </a:extLst>
            </p:cNvPr>
            <p:cNvSpPr/>
            <p:nvPr/>
          </p:nvSpPr>
          <p:spPr>
            <a:xfrm>
              <a:off x="3860375"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26" name="矩形: 圆角 22">
              <a:extLst>
                <a:ext uri="{FF2B5EF4-FFF2-40B4-BE49-F238E27FC236}">
                  <a16:creationId xmlns:a16="http://schemas.microsoft.com/office/drawing/2014/main" id="{F3CD6CDD-8995-4824-9F26-D05E08242E9F}"/>
                </a:ext>
              </a:extLst>
            </p:cNvPr>
            <p:cNvSpPr/>
            <p:nvPr/>
          </p:nvSpPr>
          <p:spPr>
            <a:xfrm>
              <a:off x="6489419"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7" name="直接连接符 26">
              <a:extLst>
                <a:ext uri="{FF2B5EF4-FFF2-40B4-BE49-F238E27FC236}">
                  <a16:creationId xmlns:a16="http://schemas.microsoft.com/office/drawing/2014/main" id="{ECEFCC2C-D1C9-432A-A28D-B3C8E7B55B7D}"/>
                </a:ext>
              </a:extLst>
            </p:cNvPr>
            <p:cNvCxnSpPr/>
            <p:nvPr/>
          </p:nvCxnSpPr>
          <p:spPr>
            <a:xfrm flipH="1">
              <a:off x="6480262"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27">
              <a:extLst>
                <a:ext uri="{FF2B5EF4-FFF2-40B4-BE49-F238E27FC236}">
                  <a16:creationId xmlns:a16="http://schemas.microsoft.com/office/drawing/2014/main" id="{0E50FE10-FF0D-4366-AE02-062015E05F10}"/>
                </a:ext>
              </a:extLst>
            </p:cNvPr>
            <p:cNvSpPr/>
            <p:nvPr/>
          </p:nvSpPr>
          <p:spPr>
            <a:xfrm rot="18914935">
              <a:off x="7330900"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任意多边形: 形状 28">
              <a:extLst>
                <a:ext uri="{FF2B5EF4-FFF2-40B4-BE49-F238E27FC236}">
                  <a16:creationId xmlns:a16="http://schemas.microsoft.com/office/drawing/2014/main" id="{3FD77691-F7C1-45A4-9EC4-902D7D14B14B}"/>
                </a:ext>
              </a:extLst>
            </p:cNvPr>
            <p:cNvSpPr/>
            <p:nvPr/>
          </p:nvSpPr>
          <p:spPr>
            <a:xfrm rot="2703745">
              <a:off x="7447019"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0" name="直接连接符 29">
              <a:extLst>
                <a:ext uri="{FF2B5EF4-FFF2-40B4-BE49-F238E27FC236}">
                  <a16:creationId xmlns:a16="http://schemas.microsoft.com/office/drawing/2014/main" id="{D207FD57-B662-4654-9754-57EC0970E49B}"/>
                </a:ext>
              </a:extLst>
            </p:cNvPr>
            <p:cNvCxnSpPr/>
            <p:nvPr/>
          </p:nvCxnSpPr>
          <p:spPr>
            <a:xfrm flipH="1">
              <a:off x="7573418"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DAE9945-83BB-4D61-B08C-81CD64BFACFA}"/>
                </a:ext>
              </a:extLst>
            </p:cNvPr>
            <p:cNvSpPr/>
            <p:nvPr/>
          </p:nvSpPr>
          <p:spPr>
            <a:xfrm>
              <a:off x="6205536"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2" name="矩形 31">
              <a:extLst>
                <a:ext uri="{FF2B5EF4-FFF2-40B4-BE49-F238E27FC236}">
                  <a16:creationId xmlns:a16="http://schemas.microsoft.com/office/drawing/2014/main" id="{2A9332AF-1B82-4390-BAB2-ACD45FA29F13}"/>
                </a:ext>
              </a:extLst>
            </p:cNvPr>
            <p:cNvSpPr/>
            <p:nvPr/>
          </p:nvSpPr>
          <p:spPr>
            <a:xfrm>
              <a:off x="6480300" y="3719997"/>
              <a:ext cx="1869597" cy="338554"/>
            </a:xfrm>
            <a:prstGeom prst="rect">
              <a:avLst/>
            </a:prstGeom>
          </p:spPr>
          <p:txBody>
            <a:bodyPr wrap="none">
              <a:noAutofit/>
            </a:bodyPr>
            <a:lstStyle/>
            <a:p>
              <a:pPr algn="ctr">
                <a:buClr>
                  <a:srgbClr val="E24848"/>
                </a:buClr>
              </a:pPr>
              <a:r>
                <a:rPr lang="zh-CN" altLang="en-US" sz="2000" b="1" noProof="1">
                  <a:solidFill>
                    <a:schemeClr val="accent3">
                      <a:lumMod val="100000"/>
                    </a:schemeClr>
                  </a:solidFill>
                  <a:cs typeface="+mn-ea"/>
                  <a:sym typeface="+mn-lt"/>
                </a:rPr>
                <a:t>标题文本预设</a:t>
              </a:r>
            </a:p>
          </p:txBody>
        </p:sp>
        <p:sp>
          <p:nvSpPr>
            <p:cNvPr id="33" name="矩形 32">
              <a:extLst>
                <a:ext uri="{FF2B5EF4-FFF2-40B4-BE49-F238E27FC236}">
                  <a16:creationId xmlns:a16="http://schemas.microsoft.com/office/drawing/2014/main" id="{A255780E-AEDC-495A-9704-E391D9D25CD8}"/>
                </a:ext>
              </a:extLst>
            </p:cNvPr>
            <p:cNvSpPr/>
            <p:nvPr/>
          </p:nvSpPr>
          <p:spPr>
            <a:xfrm>
              <a:off x="6489419" y="4045625"/>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34" name="矩形: 圆角 32">
              <a:extLst>
                <a:ext uri="{FF2B5EF4-FFF2-40B4-BE49-F238E27FC236}">
                  <a16:creationId xmlns:a16="http://schemas.microsoft.com/office/drawing/2014/main" id="{057F3423-BD53-4964-BFF6-5B784FCA5469}"/>
                </a:ext>
              </a:extLst>
            </p:cNvPr>
            <p:cNvSpPr/>
            <p:nvPr/>
          </p:nvSpPr>
          <p:spPr>
            <a:xfrm>
              <a:off x="9118462"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5" name="直接连接符 34">
              <a:extLst>
                <a:ext uri="{FF2B5EF4-FFF2-40B4-BE49-F238E27FC236}">
                  <a16:creationId xmlns:a16="http://schemas.microsoft.com/office/drawing/2014/main" id="{2015FFBC-3E22-48BC-A815-97A9B8E2831A}"/>
                </a:ext>
              </a:extLst>
            </p:cNvPr>
            <p:cNvCxnSpPr/>
            <p:nvPr/>
          </p:nvCxnSpPr>
          <p:spPr>
            <a:xfrm flipH="1">
              <a:off x="9109305"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任意多边形: 形状 37">
              <a:extLst>
                <a:ext uri="{FF2B5EF4-FFF2-40B4-BE49-F238E27FC236}">
                  <a16:creationId xmlns:a16="http://schemas.microsoft.com/office/drawing/2014/main" id="{DC1ABB2B-6C09-4172-A872-9F04D36FDB52}"/>
                </a:ext>
              </a:extLst>
            </p:cNvPr>
            <p:cNvSpPr/>
            <p:nvPr/>
          </p:nvSpPr>
          <p:spPr>
            <a:xfrm rot="18914935">
              <a:off x="9959943"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形状 38">
              <a:extLst>
                <a:ext uri="{FF2B5EF4-FFF2-40B4-BE49-F238E27FC236}">
                  <a16:creationId xmlns:a16="http://schemas.microsoft.com/office/drawing/2014/main" id="{8A4ACC2F-8020-4D65-914E-8ED97CC74D3F}"/>
                </a:ext>
              </a:extLst>
            </p:cNvPr>
            <p:cNvSpPr/>
            <p:nvPr/>
          </p:nvSpPr>
          <p:spPr>
            <a:xfrm rot="2703745">
              <a:off x="10076062"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8" name="直接连接符 37">
              <a:extLst>
                <a:ext uri="{FF2B5EF4-FFF2-40B4-BE49-F238E27FC236}">
                  <a16:creationId xmlns:a16="http://schemas.microsoft.com/office/drawing/2014/main" id="{3019B23C-59B5-4BC2-90F9-4BF5E826ED5E}"/>
                </a:ext>
              </a:extLst>
            </p:cNvPr>
            <p:cNvCxnSpPr/>
            <p:nvPr/>
          </p:nvCxnSpPr>
          <p:spPr>
            <a:xfrm flipH="1">
              <a:off x="10202461"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E00643B8-0849-4623-B49C-2C233A6615CD}"/>
                </a:ext>
              </a:extLst>
            </p:cNvPr>
            <p:cNvSpPr/>
            <p:nvPr/>
          </p:nvSpPr>
          <p:spPr>
            <a:xfrm>
              <a:off x="8834578"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40" name="矩形 39">
              <a:extLst>
                <a:ext uri="{FF2B5EF4-FFF2-40B4-BE49-F238E27FC236}">
                  <a16:creationId xmlns:a16="http://schemas.microsoft.com/office/drawing/2014/main" id="{6FB354A6-D307-47C8-8898-4D863FB194A9}"/>
                </a:ext>
              </a:extLst>
            </p:cNvPr>
            <p:cNvSpPr/>
            <p:nvPr/>
          </p:nvSpPr>
          <p:spPr>
            <a:xfrm>
              <a:off x="9109344" y="3719997"/>
              <a:ext cx="1869597" cy="338554"/>
            </a:xfrm>
            <a:prstGeom prst="rect">
              <a:avLst/>
            </a:prstGeom>
          </p:spPr>
          <p:txBody>
            <a:bodyPr wrap="none">
              <a:noAutofit/>
            </a:bodyPr>
            <a:lstStyle/>
            <a:p>
              <a:pPr algn="ctr">
                <a:buClr>
                  <a:srgbClr val="E24848"/>
                </a:buClr>
              </a:pPr>
              <a:r>
                <a:rPr lang="zh-CN" altLang="en-US" sz="2000" b="1" noProof="1">
                  <a:solidFill>
                    <a:schemeClr val="accent4">
                      <a:lumMod val="100000"/>
                    </a:schemeClr>
                  </a:solidFill>
                  <a:cs typeface="+mn-ea"/>
                  <a:sym typeface="+mn-lt"/>
                </a:rPr>
                <a:t>标题文本预设</a:t>
              </a:r>
            </a:p>
          </p:txBody>
        </p:sp>
        <p:sp>
          <p:nvSpPr>
            <p:cNvPr id="41" name="矩形 40">
              <a:extLst>
                <a:ext uri="{FF2B5EF4-FFF2-40B4-BE49-F238E27FC236}">
                  <a16:creationId xmlns:a16="http://schemas.microsoft.com/office/drawing/2014/main" id="{01697D74-AC91-495C-B65B-E296D3A34680}"/>
                </a:ext>
              </a:extLst>
            </p:cNvPr>
            <p:cNvSpPr/>
            <p:nvPr/>
          </p:nvSpPr>
          <p:spPr>
            <a:xfrm>
              <a:off x="9118463"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42" name="任意多边形: 形状 42">
              <a:extLst>
                <a:ext uri="{FF2B5EF4-FFF2-40B4-BE49-F238E27FC236}">
                  <a16:creationId xmlns:a16="http://schemas.microsoft.com/office/drawing/2014/main" id="{9AF6B612-CBD9-46CB-BB2B-8660649C1169}"/>
                </a:ext>
              </a:extLst>
            </p:cNvPr>
            <p:cNvSpPr>
              <a:spLocks/>
            </p:cNvSpPr>
            <p:nvPr/>
          </p:nvSpPr>
          <p:spPr bwMode="auto">
            <a:xfrm>
              <a:off x="4093823" y="2318306"/>
              <a:ext cx="1304829" cy="1247631"/>
            </a:xfrm>
            <a:custGeom>
              <a:avLst/>
              <a:gdLst>
                <a:gd name="T0" fmla="*/ 656 w 730"/>
                <a:gd name="T1" fmla="*/ 504 h 698"/>
                <a:gd name="T2" fmla="*/ 552 w 730"/>
                <a:gd name="T3" fmla="*/ 428 h 698"/>
                <a:gd name="T4" fmla="*/ 524 w 730"/>
                <a:gd name="T5" fmla="*/ 302 h 698"/>
                <a:gd name="T6" fmla="*/ 492 w 730"/>
                <a:gd name="T7" fmla="*/ 110 h 698"/>
                <a:gd name="T8" fmla="*/ 436 w 730"/>
                <a:gd name="T9" fmla="*/ 26 h 698"/>
                <a:gd name="T10" fmla="*/ 380 w 730"/>
                <a:gd name="T11" fmla="*/ 2 h 698"/>
                <a:gd name="T12" fmla="*/ 316 w 730"/>
                <a:gd name="T13" fmla="*/ 4 h 698"/>
                <a:gd name="T14" fmla="*/ 246 w 730"/>
                <a:gd name="T15" fmla="*/ 44 h 698"/>
                <a:gd name="T16" fmla="*/ 202 w 730"/>
                <a:gd name="T17" fmla="*/ 136 h 698"/>
                <a:gd name="T18" fmla="*/ 170 w 730"/>
                <a:gd name="T19" fmla="*/ 304 h 698"/>
                <a:gd name="T20" fmla="*/ 134 w 730"/>
                <a:gd name="T21" fmla="*/ 486 h 698"/>
                <a:gd name="T22" fmla="*/ 58 w 730"/>
                <a:gd name="T23" fmla="*/ 526 h 698"/>
                <a:gd name="T24" fmla="*/ 32 w 730"/>
                <a:gd name="T25" fmla="*/ 562 h 698"/>
                <a:gd name="T26" fmla="*/ 718 w 730"/>
                <a:gd name="T27" fmla="*/ 632 h 698"/>
                <a:gd name="T28" fmla="*/ 278 w 730"/>
                <a:gd name="T29" fmla="*/ 134 h 698"/>
                <a:gd name="T30" fmla="*/ 326 w 730"/>
                <a:gd name="T31" fmla="*/ 94 h 698"/>
                <a:gd name="T32" fmla="*/ 380 w 730"/>
                <a:gd name="T33" fmla="*/ 122 h 698"/>
                <a:gd name="T34" fmla="*/ 426 w 730"/>
                <a:gd name="T35" fmla="*/ 182 h 698"/>
                <a:gd name="T36" fmla="*/ 456 w 730"/>
                <a:gd name="T37" fmla="*/ 258 h 698"/>
                <a:gd name="T38" fmla="*/ 430 w 730"/>
                <a:gd name="T39" fmla="*/ 340 h 698"/>
                <a:gd name="T40" fmla="*/ 382 w 730"/>
                <a:gd name="T41" fmla="*/ 396 h 698"/>
                <a:gd name="T42" fmla="*/ 332 w 730"/>
                <a:gd name="T43" fmla="*/ 402 h 698"/>
                <a:gd name="T44" fmla="*/ 292 w 730"/>
                <a:gd name="T45" fmla="*/ 376 h 698"/>
                <a:gd name="T46" fmla="*/ 256 w 730"/>
                <a:gd name="T47" fmla="*/ 310 h 698"/>
                <a:gd name="T48" fmla="*/ 242 w 730"/>
                <a:gd name="T49" fmla="*/ 200 h 698"/>
                <a:gd name="T50" fmla="*/ 278 w 730"/>
                <a:gd name="T51" fmla="*/ 134 h 698"/>
                <a:gd name="T52" fmla="*/ 208 w 730"/>
                <a:gd name="T53" fmla="*/ 552 h 698"/>
                <a:gd name="T54" fmla="*/ 266 w 730"/>
                <a:gd name="T55" fmla="*/ 602 h 698"/>
                <a:gd name="T56" fmla="*/ 258 w 730"/>
                <a:gd name="T57" fmla="*/ 594 h 698"/>
                <a:gd name="T58" fmla="*/ 236 w 730"/>
                <a:gd name="T59" fmla="*/ 570 h 698"/>
                <a:gd name="T60" fmla="*/ 286 w 730"/>
                <a:gd name="T61" fmla="*/ 588 h 698"/>
                <a:gd name="T62" fmla="*/ 252 w 730"/>
                <a:gd name="T63" fmla="*/ 552 h 698"/>
                <a:gd name="T64" fmla="*/ 264 w 730"/>
                <a:gd name="T65" fmla="*/ 554 h 698"/>
                <a:gd name="T66" fmla="*/ 250 w 730"/>
                <a:gd name="T67" fmla="*/ 464 h 698"/>
                <a:gd name="T68" fmla="*/ 276 w 730"/>
                <a:gd name="T69" fmla="*/ 518 h 698"/>
                <a:gd name="T70" fmla="*/ 262 w 730"/>
                <a:gd name="T71" fmla="*/ 462 h 698"/>
                <a:gd name="T72" fmla="*/ 270 w 730"/>
                <a:gd name="T73" fmla="*/ 356 h 698"/>
                <a:gd name="T74" fmla="*/ 298 w 730"/>
                <a:gd name="T75" fmla="*/ 388 h 698"/>
                <a:gd name="T76" fmla="*/ 352 w 730"/>
                <a:gd name="T77" fmla="*/ 410 h 698"/>
                <a:gd name="T78" fmla="*/ 384 w 730"/>
                <a:gd name="T79" fmla="*/ 402 h 698"/>
                <a:gd name="T80" fmla="*/ 430 w 730"/>
                <a:gd name="T81" fmla="*/ 352 h 698"/>
                <a:gd name="T82" fmla="*/ 446 w 730"/>
                <a:gd name="T83" fmla="*/ 466 h 698"/>
                <a:gd name="T84" fmla="*/ 456 w 730"/>
                <a:gd name="T85" fmla="*/ 542 h 698"/>
                <a:gd name="T86" fmla="*/ 464 w 730"/>
                <a:gd name="T87" fmla="*/ 526 h 698"/>
                <a:gd name="T88" fmla="*/ 456 w 730"/>
                <a:gd name="T89" fmla="*/ 572 h 698"/>
                <a:gd name="T90" fmla="*/ 472 w 730"/>
                <a:gd name="T91" fmla="*/ 552 h 698"/>
                <a:gd name="T92" fmla="*/ 450 w 730"/>
                <a:gd name="T93" fmla="*/ 600 h 698"/>
                <a:gd name="T94" fmla="*/ 480 w 730"/>
                <a:gd name="T95" fmla="*/ 544 h 698"/>
                <a:gd name="T96" fmla="*/ 464 w 730"/>
                <a:gd name="T97" fmla="*/ 604 h 698"/>
                <a:gd name="T98" fmla="*/ 464 w 730"/>
                <a:gd name="T99" fmla="*/ 612 h 698"/>
                <a:gd name="T100" fmla="*/ 498 w 730"/>
                <a:gd name="T101" fmla="*/ 572 h 698"/>
                <a:gd name="T102" fmla="*/ 490 w 730"/>
                <a:gd name="T103" fmla="*/ 598 h 698"/>
                <a:gd name="T104" fmla="*/ 420 w 730"/>
                <a:gd name="T105" fmla="*/ 638 h 698"/>
                <a:gd name="T106" fmla="*/ 324 w 730"/>
                <a:gd name="T107" fmla="*/ 646 h 698"/>
                <a:gd name="T108" fmla="*/ 224 w 730"/>
                <a:gd name="T109" fmla="*/ 580 h 698"/>
                <a:gd name="T110" fmla="*/ 522 w 730"/>
                <a:gd name="T111" fmla="*/ 524 h 698"/>
                <a:gd name="T112" fmla="*/ 510 w 730"/>
                <a:gd name="T113" fmla="*/ 5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0" h="698">
                  <a:moveTo>
                    <a:pt x="690" y="534"/>
                  </a:moveTo>
                  <a:lnTo>
                    <a:pt x="690" y="534"/>
                  </a:lnTo>
                  <a:lnTo>
                    <a:pt x="684" y="524"/>
                  </a:lnTo>
                  <a:lnTo>
                    <a:pt x="672" y="514"/>
                  </a:lnTo>
                  <a:lnTo>
                    <a:pt x="656" y="504"/>
                  </a:lnTo>
                  <a:lnTo>
                    <a:pt x="638" y="494"/>
                  </a:lnTo>
                  <a:lnTo>
                    <a:pt x="602" y="476"/>
                  </a:lnTo>
                  <a:lnTo>
                    <a:pt x="570" y="462"/>
                  </a:lnTo>
                  <a:lnTo>
                    <a:pt x="570" y="462"/>
                  </a:lnTo>
                  <a:lnTo>
                    <a:pt x="552" y="428"/>
                  </a:lnTo>
                  <a:lnTo>
                    <a:pt x="542" y="406"/>
                  </a:lnTo>
                  <a:lnTo>
                    <a:pt x="534" y="380"/>
                  </a:lnTo>
                  <a:lnTo>
                    <a:pt x="534" y="380"/>
                  </a:lnTo>
                  <a:lnTo>
                    <a:pt x="528" y="344"/>
                  </a:lnTo>
                  <a:lnTo>
                    <a:pt x="524" y="302"/>
                  </a:lnTo>
                  <a:lnTo>
                    <a:pt x="520" y="250"/>
                  </a:lnTo>
                  <a:lnTo>
                    <a:pt x="508" y="180"/>
                  </a:lnTo>
                  <a:lnTo>
                    <a:pt x="508" y="180"/>
                  </a:lnTo>
                  <a:lnTo>
                    <a:pt x="500" y="142"/>
                  </a:lnTo>
                  <a:lnTo>
                    <a:pt x="492" y="110"/>
                  </a:lnTo>
                  <a:lnTo>
                    <a:pt x="482" y="84"/>
                  </a:lnTo>
                  <a:lnTo>
                    <a:pt x="470" y="64"/>
                  </a:lnTo>
                  <a:lnTo>
                    <a:pt x="458" y="48"/>
                  </a:lnTo>
                  <a:lnTo>
                    <a:pt x="448" y="36"/>
                  </a:lnTo>
                  <a:lnTo>
                    <a:pt x="436" y="26"/>
                  </a:lnTo>
                  <a:lnTo>
                    <a:pt x="424" y="18"/>
                  </a:lnTo>
                  <a:lnTo>
                    <a:pt x="424" y="18"/>
                  </a:lnTo>
                  <a:lnTo>
                    <a:pt x="410" y="12"/>
                  </a:lnTo>
                  <a:lnTo>
                    <a:pt x="396" y="6"/>
                  </a:lnTo>
                  <a:lnTo>
                    <a:pt x="380" y="2"/>
                  </a:lnTo>
                  <a:lnTo>
                    <a:pt x="364" y="0"/>
                  </a:lnTo>
                  <a:lnTo>
                    <a:pt x="334" y="0"/>
                  </a:lnTo>
                  <a:lnTo>
                    <a:pt x="324" y="2"/>
                  </a:lnTo>
                  <a:lnTo>
                    <a:pt x="316" y="4"/>
                  </a:lnTo>
                  <a:lnTo>
                    <a:pt x="316" y="4"/>
                  </a:lnTo>
                  <a:lnTo>
                    <a:pt x="298" y="8"/>
                  </a:lnTo>
                  <a:lnTo>
                    <a:pt x="286" y="14"/>
                  </a:lnTo>
                  <a:lnTo>
                    <a:pt x="272" y="20"/>
                  </a:lnTo>
                  <a:lnTo>
                    <a:pt x="260" y="30"/>
                  </a:lnTo>
                  <a:lnTo>
                    <a:pt x="246" y="44"/>
                  </a:lnTo>
                  <a:lnTo>
                    <a:pt x="234" y="60"/>
                  </a:lnTo>
                  <a:lnTo>
                    <a:pt x="222" y="80"/>
                  </a:lnTo>
                  <a:lnTo>
                    <a:pt x="222" y="80"/>
                  </a:lnTo>
                  <a:lnTo>
                    <a:pt x="212" y="106"/>
                  </a:lnTo>
                  <a:lnTo>
                    <a:pt x="202" y="136"/>
                  </a:lnTo>
                  <a:lnTo>
                    <a:pt x="194" y="168"/>
                  </a:lnTo>
                  <a:lnTo>
                    <a:pt x="186" y="200"/>
                  </a:lnTo>
                  <a:lnTo>
                    <a:pt x="176" y="260"/>
                  </a:lnTo>
                  <a:lnTo>
                    <a:pt x="170" y="304"/>
                  </a:lnTo>
                  <a:lnTo>
                    <a:pt x="170" y="304"/>
                  </a:lnTo>
                  <a:lnTo>
                    <a:pt x="164" y="374"/>
                  </a:lnTo>
                  <a:lnTo>
                    <a:pt x="164" y="374"/>
                  </a:lnTo>
                  <a:lnTo>
                    <a:pt x="152" y="420"/>
                  </a:lnTo>
                  <a:lnTo>
                    <a:pt x="142" y="458"/>
                  </a:lnTo>
                  <a:lnTo>
                    <a:pt x="134" y="486"/>
                  </a:lnTo>
                  <a:lnTo>
                    <a:pt x="134" y="486"/>
                  </a:lnTo>
                  <a:lnTo>
                    <a:pt x="98" y="502"/>
                  </a:lnTo>
                  <a:lnTo>
                    <a:pt x="98" y="502"/>
                  </a:lnTo>
                  <a:lnTo>
                    <a:pt x="78" y="512"/>
                  </a:lnTo>
                  <a:lnTo>
                    <a:pt x="58" y="526"/>
                  </a:lnTo>
                  <a:lnTo>
                    <a:pt x="50" y="534"/>
                  </a:lnTo>
                  <a:lnTo>
                    <a:pt x="42" y="544"/>
                  </a:lnTo>
                  <a:lnTo>
                    <a:pt x="34" y="552"/>
                  </a:lnTo>
                  <a:lnTo>
                    <a:pt x="32" y="562"/>
                  </a:lnTo>
                  <a:lnTo>
                    <a:pt x="32" y="562"/>
                  </a:lnTo>
                  <a:lnTo>
                    <a:pt x="0" y="698"/>
                  </a:lnTo>
                  <a:lnTo>
                    <a:pt x="730" y="698"/>
                  </a:lnTo>
                  <a:lnTo>
                    <a:pt x="730" y="698"/>
                  </a:lnTo>
                  <a:lnTo>
                    <a:pt x="726" y="678"/>
                  </a:lnTo>
                  <a:lnTo>
                    <a:pt x="718" y="632"/>
                  </a:lnTo>
                  <a:lnTo>
                    <a:pt x="706" y="578"/>
                  </a:lnTo>
                  <a:lnTo>
                    <a:pt x="698" y="554"/>
                  </a:lnTo>
                  <a:lnTo>
                    <a:pt x="690" y="534"/>
                  </a:lnTo>
                  <a:lnTo>
                    <a:pt x="690" y="534"/>
                  </a:lnTo>
                  <a:close/>
                  <a:moveTo>
                    <a:pt x="278" y="134"/>
                  </a:moveTo>
                  <a:lnTo>
                    <a:pt x="278" y="134"/>
                  </a:lnTo>
                  <a:lnTo>
                    <a:pt x="292" y="124"/>
                  </a:lnTo>
                  <a:lnTo>
                    <a:pt x="308" y="112"/>
                  </a:lnTo>
                  <a:lnTo>
                    <a:pt x="320" y="100"/>
                  </a:lnTo>
                  <a:lnTo>
                    <a:pt x="326" y="94"/>
                  </a:lnTo>
                  <a:lnTo>
                    <a:pt x="326" y="94"/>
                  </a:lnTo>
                  <a:lnTo>
                    <a:pt x="340" y="96"/>
                  </a:lnTo>
                  <a:lnTo>
                    <a:pt x="354" y="102"/>
                  </a:lnTo>
                  <a:lnTo>
                    <a:pt x="366" y="110"/>
                  </a:lnTo>
                  <a:lnTo>
                    <a:pt x="380" y="122"/>
                  </a:lnTo>
                  <a:lnTo>
                    <a:pt x="392" y="134"/>
                  </a:lnTo>
                  <a:lnTo>
                    <a:pt x="404" y="148"/>
                  </a:lnTo>
                  <a:lnTo>
                    <a:pt x="416" y="164"/>
                  </a:lnTo>
                  <a:lnTo>
                    <a:pt x="426" y="182"/>
                  </a:lnTo>
                  <a:lnTo>
                    <a:pt x="426" y="182"/>
                  </a:lnTo>
                  <a:lnTo>
                    <a:pt x="446" y="224"/>
                  </a:lnTo>
                  <a:lnTo>
                    <a:pt x="458" y="250"/>
                  </a:lnTo>
                  <a:lnTo>
                    <a:pt x="458" y="250"/>
                  </a:lnTo>
                  <a:lnTo>
                    <a:pt x="456" y="258"/>
                  </a:lnTo>
                  <a:lnTo>
                    <a:pt x="456" y="258"/>
                  </a:lnTo>
                  <a:lnTo>
                    <a:pt x="452" y="284"/>
                  </a:lnTo>
                  <a:lnTo>
                    <a:pt x="448" y="304"/>
                  </a:lnTo>
                  <a:lnTo>
                    <a:pt x="448" y="304"/>
                  </a:lnTo>
                  <a:lnTo>
                    <a:pt x="440" y="322"/>
                  </a:lnTo>
                  <a:lnTo>
                    <a:pt x="430" y="340"/>
                  </a:lnTo>
                  <a:lnTo>
                    <a:pt x="420" y="356"/>
                  </a:lnTo>
                  <a:lnTo>
                    <a:pt x="408" y="374"/>
                  </a:lnTo>
                  <a:lnTo>
                    <a:pt x="408" y="374"/>
                  </a:lnTo>
                  <a:lnTo>
                    <a:pt x="396" y="388"/>
                  </a:lnTo>
                  <a:lnTo>
                    <a:pt x="382" y="396"/>
                  </a:lnTo>
                  <a:lnTo>
                    <a:pt x="368" y="402"/>
                  </a:lnTo>
                  <a:lnTo>
                    <a:pt x="352" y="404"/>
                  </a:lnTo>
                  <a:lnTo>
                    <a:pt x="352" y="404"/>
                  </a:lnTo>
                  <a:lnTo>
                    <a:pt x="342" y="404"/>
                  </a:lnTo>
                  <a:lnTo>
                    <a:pt x="332" y="402"/>
                  </a:lnTo>
                  <a:lnTo>
                    <a:pt x="324" y="398"/>
                  </a:lnTo>
                  <a:lnTo>
                    <a:pt x="316" y="394"/>
                  </a:lnTo>
                  <a:lnTo>
                    <a:pt x="302" y="384"/>
                  </a:lnTo>
                  <a:lnTo>
                    <a:pt x="292" y="376"/>
                  </a:lnTo>
                  <a:lnTo>
                    <a:pt x="292" y="376"/>
                  </a:lnTo>
                  <a:lnTo>
                    <a:pt x="276" y="358"/>
                  </a:lnTo>
                  <a:lnTo>
                    <a:pt x="270" y="346"/>
                  </a:lnTo>
                  <a:lnTo>
                    <a:pt x="264" y="334"/>
                  </a:lnTo>
                  <a:lnTo>
                    <a:pt x="264" y="334"/>
                  </a:lnTo>
                  <a:lnTo>
                    <a:pt x="256" y="310"/>
                  </a:lnTo>
                  <a:lnTo>
                    <a:pt x="248" y="284"/>
                  </a:lnTo>
                  <a:lnTo>
                    <a:pt x="248" y="284"/>
                  </a:lnTo>
                  <a:lnTo>
                    <a:pt x="244" y="238"/>
                  </a:lnTo>
                  <a:lnTo>
                    <a:pt x="242" y="200"/>
                  </a:lnTo>
                  <a:lnTo>
                    <a:pt x="242" y="200"/>
                  </a:lnTo>
                  <a:lnTo>
                    <a:pt x="246" y="182"/>
                  </a:lnTo>
                  <a:lnTo>
                    <a:pt x="254" y="162"/>
                  </a:lnTo>
                  <a:lnTo>
                    <a:pt x="266" y="144"/>
                  </a:lnTo>
                  <a:lnTo>
                    <a:pt x="272" y="138"/>
                  </a:lnTo>
                  <a:lnTo>
                    <a:pt x="278" y="134"/>
                  </a:lnTo>
                  <a:lnTo>
                    <a:pt x="278" y="134"/>
                  </a:lnTo>
                  <a:close/>
                  <a:moveTo>
                    <a:pt x="224" y="580"/>
                  </a:moveTo>
                  <a:lnTo>
                    <a:pt x="224" y="580"/>
                  </a:lnTo>
                  <a:lnTo>
                    <a:pt x="216" y="566"/>
                  </a:lnTo>
                  <a:lnTo>
                    <a:pt x="208" y="552"/>
                  </a:lnTo>
                  <a:lnTo>
                    <a:pt x="208" y="552"/>
                  </a:lnTo>
                  <a:lnTo>
                    <a:pt x="216" y="562"/>
                  </a:lnTo>
                  <a:lnTo>
                    <a:pt x="226" y="572"/>
                  </a:lnTo>
                  <a:lnTo>
                    <a:pt x="248" y="590"/>
                  </a:lnTo>
                  <a:lnTo>
                    <a:pt x="266" y="602"/>
                  </a:lnTo>
                  <a:lnTo>
                    <a:pt x="272" y="606"/>
                  </a:lnTo>
                  <a:lnTo>
                    <a:pt x="276" y="606"/>
                  </a:lnTo>
                  <a:lnTo>
                    <a:pt x="276" y="606"/>
                  </a:lnTo>
                  <a:lnTo>
                    <a:pt x="268" y="600"/>
                  </a:lnTo>
                  <a:lnTo>
                    <a:pt x="258" y="594"/>
                  </a:lnTo>
                  <a:lnTo>
                    <a:pt x="240" y="578"/>
                  </a:lnTo>
                  <a:lnTo>
                    <a:pt x="228" y="566"/>
                  </a:lnTo>
                  <a:lnTo>
                    <a:pt x="222" y="558"/>
                  </a:lnTo>
                  <a:lnTo>
                    <a:pt x="222" y="558"/>
                  </a:lnTo>
                  <a:lnTo>
                    <a:pt x="236" y="570"/>
                  </a:lnTo>
                  <a:lnTo>
                    <a:pt x="248" y="578"/>
                  </a:lnTo>
                  <a:lnTo>
                    <a:pt x="260" y="582"/>
                  </a:lnTo>
                  <a:lnTo>
                    <a:pt x="268" y="586"/>
                  </a:lnTo>
                  <a:lnTo>
                    <a:pt x="282" y="588"/>
                  </a:lnTo>
                  <a:lnTo>
                    <a:pt x="286" y="588"/>
                  </a:lnTo>
                  <a:lnTo>
                    <a:pt x="286" y="588"/>
                  </a:lnTo>
                  <a:lnTo>
                    <a:pt x="274" y="578"/>
                  </a:lnTo>
                  <a:lnTo>
                    <a:pt x="264" y="570"/>
                  </a:lnTo>
                  <a:lnTo>
                    <a:pt x="256" y="560"/>
                  </a:lnTo>
                  <a:lnTo>
                    <a:pt x="252" y="552"/>
                  </a:lnTo>
                  <a:lnTo>
                    <a:pt x="248" y="540"/>
                  </a:lnTo>
                  <a:lnTo>
                    <a:pt x="246" y="536"/>
                  </a:lnTo>
                  <a:lnTo>
                    <a:pt x="246" y="536"/>
                  </a:lnTo>
                  <a:lnTo>
                    <a:pt x="256" y="548"/>
                  </a:lnTo>
                  <a:lnTo>
                    <a:pt x="264" y="554"/>
                  </a:lnTo>
                  <a:lnTo>
                    <a:pt x="272" y="560"/>
                  </a:lnTo>
                  <a:lnTo>
                    <a:pt x="272" y="560"/>
                  </a:lnTo>
                  <a:lnTo>
                    <a:pt x="266" y="544"/>
                  </a:lnTo>
                  <a:lnTo>
                    <a:pt x="260" y="518"/>
                  </a:lnTo>
                  <a:lnTo>
                    <a:pt x="250" y="464"/>
                  </a:lnTo>
                  <a:lnTo>
                    <a:pt x="250" y="464"/>
                  </a:lnTo>
                  <a:lnTo>
                    <a:pt x="256" y="484"/>
                  </a:lnTo>
                  <a:lnTo>
                    <a:pt x="262" y="500"/>
                  </a:lnTo>
                  <a:lnTo>
                    <a:pt x="268" y="512"/>
                  </a:lnTo>
                  <a:lnTo>
                    <a:pt x="276" y="518"/>
                  </a:lnTo>
                  <a:lnTo>
                    <a:pt x="276" y="518"/>
                  </a:lnTo>
                  <a:lnTo>
                    <a:pt x="270" y="502"/>
                  </a:lnTo>
                  <a:lnTo>
                    <a:pt x="266" y="488"/>
                  </a:lnTo>
                  <a:lnTo>
                    <a:pt x="264" y="474"/>
                  </a:lnTo>
                  <a:lnTo>
                    <a:pt x="262" y="462"/>
                  </a:lnTo>
                  <a:lnTo>
                    <a:pt x="264" y="442"/>
                  </a:lnTo>
                  <a:lnTo>
                    <a:pt x="266" y="424"/>
                  </a:lnTo>
                  <a:lnTo>
                    <a:pt x="266" y="424"/>
                  </a:lnTo>
                  <a:lnTo>
                    <a:pt x="268" y="396"/>
                  </a:lnTo>
                  <a:lnTo>
                    <a:pt x="270" y="356"/>
                  </a:lnTo>
                  <a:lnTo>
                    <a:pt x="270" y="356"/>
                  </a:lnTo>
                  <a:lnTo>
                    <a:pt x="278" y="368"/>
                  </a:lnTo>
                  <a:lnTo>
                    <a:pt x="288" y="378"/>
                  </a:lnTo>
                  <a:lnTo>
                    <a:pt x="288" y="378"/>
                  </a:lnTo>
                  <a:lnTo>
                    <a:pt x="298" y="388"/>
                  </a:lnTo>
                  <a:lnTo>
                    <a:pt x="312" y="398"/>
                  </a:lnTo>
                  <a:lnTo>
                    <a:pt x="320" y="404"/>
                  </a:lnTo>
                  <a:lnTo>
                    <a:pt x="330" y="406"/>
                  </a:lnTo>
                  <a:lnTo>
                    <a:pt x="340" y="410"/>
                  </a:lnTo>
                  <a:lnTo>
                    <a:pt x="352" y="410"/>
                  </a:lnTo>
                  <a:lnTo>
                    <a:pt x="352" y="410"/>
                  </a:lnTo>
                  <a:lnTo>
                    <a:pt x="354" y="410"/>
                  </a:lnTo>
                  <a:lnTo>
                    <a:pt x="354" y="410"/>
                  </a:lnTo>
                  <a:lnTo>
                    <a:pt x="370" y="408"/>
                  </a:lnTo>
                  <a:lnTo>
                    <a:pt x="384" y="402"/>
                  </a:lnTo>
                  <a:lnTo>
                    <a:pt x="398" y="392"/>
                  </a:lnTo>
                  <a:lnTo>
                    <a:pt x="412" y="376"/>
                  </a:lnTo>
                  <a:lnTo>
                    <a:pt x="412" y="376"/>
                  </a:lnTo>
                  <a:lnTo>
                    <a:pt x="430" y="352"/>
                  </a:lnTo>
                  <a:lnTo>
                    <a:pt x="430" y="352"/>
                  </a:lnTo>
                  <a:lnTo>
                    <a:pt x="428" y="378"/>
                  </a:lnTo>
                  <a:lnTo>
                    <a:pt x="428" y="396"/>
                  </a:lnTo>
                  <a:lnTo>
                    <a:pt x="432" y="414"/>
                  </a:lnTo>
                  <a:lnTo>
                    <a:pt x="432" y="414"/>
                  </a:lnTo>
                  <a:lnTo>
                    <a:pt x="446" y="466"/>
                  </a:lnTo>
                  <a:lnTo>
                    <a:pt x="454" y="490"/>
                  </a:lnTo>
                  <a:lnTo>
                    <a:pt x="458" y="510"/>
                  </a:lnTo>
                  <a:lnTo>
                    <a:pt x="458" y="510"/>
                  </a:lnTo>
                  <a:lnTo>
                    <a:pt x="458" y="528"/>
                  </a:lnTo>
                  <a:lnTo>
                    <a:pt x="456" y="542"/>
                  </a:lnTo>
                  <a:lnTo>
                    <a:pt x="452" y="556"/>
                  </a:lnTo>
                  <a:lnTo>
                    <a:pt x="452" y="556"/>
                  </a:lnTo>
                  <a:lnTo>
                    <a:pt x="454" y="550"/>
                  </a:lnTo>
                  <a:lnTo>
                    <a:pt x="464" y="526"/>
                  </a:lnTo>
                  <a:lnTo>
                    <a:pt x="464" y="526"/>
                  </a:lnTo>
                  <a:lnTo>
                    <a:pt x="464" y="536"/>
                  </a:lnTo>
                  <a:lnTo>
                    <a:pt x="462" y="548"/>
                  </a:lnTo>
                  <a:lnTo>
                    <a:pt x="452" y="578"/>
                  </a:lnTo>
                  <a:lnTo>
                    <a:pt x="452" y="578"/>
                  </a:lnTo>
                  <a:lnTo>
                    <a:pt x="456" y="572"/>
                  </a:lnTo>
                  <a:lnTo>
                    <a:pt x="460" y="564"/>
                  </a:lnTo>
                  <a:lnTo>
                    <a:pt x="472" y="528"/>
                  </a:lnTo>
                  <a:lnTo>
                    <a:pt x="472" y="528"/>
                  </a:lnTo>
                  <a:lnTo>
                    <a:pt x="472" y="542"/>
                  </a:lnTo>
                  <a:lnTo>
                    <a:pt x="472" y="552"/>
                  </a:lnTo>
                  <a:lnTo>
                    <a:pt x="468" y="562"/>
                  </a:lnTo>
                  <a:lnTo>
                    <a:pt x="466" y="572"/>
                  </a:lnTo>
                  <a:lnTo>
                    <a:pt x="458" y="588"/>
                  </a:lnTo>
                  <a:lnTo>
                    <a:pt x="450" y="600"/>
                  </a:lnTo>
                  <a:lnTo>
                    <a:pt x="450" y="600"/>
                  </a:lnTo>
                  <a:lnTo>
                    <a:pt x="460" y="592"/>
                  </a:lnTo>
                  <a:lnTo>
                    <a:pt x="470" y="580"/>
                  </a:lnTo>
                  <a:lnTo>
                    <a:pt x="476" y="562"/>
                  </a:lnTo>
                  <a:lnTo>
                    <a:pt x="480" y="544"/>
                  </a:lnTo>
                  <a:lnTo>
                    <a:pt x="480" y="544"/>
                  </a:lnTo>
                  <a:lnTo>
                    <a:pt x="480" y="560"/>
                  </a:lnTo>
                  <a:lnTo>
                    <a:pt x="480" y="574"/>
                  </a:lnTo>
                  <a:lnTo>
                    <a:pt x="476" y="586"/>
                  </a:lnTo>
                  <a:lnTo>
                    <a:pt x="470" y="596"/>
                  </a:lnTo>
                  <a:lnTo>
                    <a:pt x="464" y="604"/>
                  </a:lnTo>
                  <a:lnTo>
                    <a:pt x="456" y="610"/>
                  </a:lnTo>
                  <a:lnTo>
                    <a:pt x="438" y="622"/>
                  </a:lnTo>
                  <a:lnTo>
                    <a:pt x="438" y="622"/>
                  </a:lnTo>
                  <a:lnTo>
                    <a:pt x="452" y="618"/>
                  </a:lnTo>
                  <a:lnTo>
                    <a:pt x="464" y="612"/>
                  </a:lnTo>
                  <a:lnTo>
                    <a:pt x="476" y="604"/>
                  </a:lnTo>
                  <a:lnTo>
                    <a:pt x="484" y="596"/>
                  </a:lnTo>
                  <a:lnTo>
                    <a:pt x="494" y="580"/>
                  </a:lnTo>
                  <a:lnTo>
                    <a:pt x="498" y="572"/>
                  </a:lnTo>
                  <a:lnTo>
                    <a:pt x="498" y="572"/>
                  </a:lnTo>
                  <a:lnTo>
                    <a:pt x="500" y="588"/>
                  </a:lnTo>
                  <a:lnTo>
                    <a:pt x="500" y="588"/>
                  </a:lnTo>
                  <a:lnTo>
                    <a:pt x="498" y="588"/>
                  </a:lnTo>
                  <a:lnTo>
                    <a:pt x="498" y="588"/>
                  </a:lnTo>
                  <a:lnTo>
                    <a:pt x="490" y="598"/>
                  </a:lnTo>
                  <a:lnTo>
                    <a:pt x="480" y="606"/>
                  </a:lnTo>
                  <a:lnTo>
                    <a:pt x="468" y="616"/>
                  </a:lnTo>
                  <a:lnTo>
                    <a:pt x="454" y="624"/>
                  </a:lnTo>
                  <a:lnTo>
                    <a:pt x="438" y="632"/>
                  </a:lnTo>
                  <a:lnTo>
                    <a:pt x="420" y="638"/>
                  </a:lnTo>
                  <a:lnTo>
                    <a:pt x="402" y="644"/>
                  </a:lnTo>
                  <a:lnTo>
                    <a:pt x="384" y="646"/>
                  </a:lnTo>
                  <a:lnTo>
                    <a:pt x="364" y="648"/>
                  </a:lnTo>
                  <a:lnTo>
                    <a:pt x="344" y="648"/>
                  </a:lnTo>
                  <a:lnTo>
                    <a:pt x="324" y="646"/>
                  </a:lnTo>
                  <a:lnTo>
                    <a:pt x="304" y="640"/>
                  </a:lnTo>
                  <a:lnTo>
                    <a:pt x="284" y="630"/>
                  </a:lnTo>
                  <a:lnTo>
                    <a:pt x="264" y="618"/>
                  </a:lnTo>
                  <a:lnTo>
                    <a:pt x="244" y="602"/>
                  </a:lnTo>
                  <a:lnTo>
                    <a:pt x="224" y="580"/>
                  </a:lnTo>
                  <a:lnTo>
                    <a:pt x="224" y="580"/>
                  </a:lnTo>
                  <a:close/>
                  <a:moveTo>
                    <a:pt x="510" y="574"/>
                  </a:moveTo>
                  <a:lnTo>
                    <a:pt x="510" y="574"/>
                  </a:lnTo>
                  <a:lnTo>
                    <a:pt x="516" y="548"/>
                  </a:lnTo>
                  <a:lnTo>
                    <a:pt x="522" y="524"/>
                  </a:lnTo>
                  <a:lnTo>
                    <a:pt x="522" y="524"/>
                  </a:lnTo>
                  <a:lnTo>
                    <a:pt x="522" y="540"/>
                  </a:lnTo>
                  <a:lnTo>
                    <a:pt x="520" y="554"/>
                  </a:lnTo>
                  <a:lnTo>
                    <a:pt x="516" y="566"/>
                  </a:lnTo>
                  <a:lnTo>
                    <a:pt x="510" y="574"/>
                  </a:lnTo>
                  <a:lnTo>
                    <a:pt x="510" y="574"/>
                  </a:lnTo>
                  <a:close/>
                </a:path>
              </a:pathLst>
            </a:custGeom>
            <a:solidFill>
              <a:schemeClr val="accent2">
                <a:lumMod val="100000"/>
              </a:schemeClr>
            </a:solidFill>
            <a:ln>
              <a:noFill/>
            </a:ln>
          </p:spPr>
          <p:txBody>
            <a:bodyPr anchor="ctr"/>
            <a:lstStyle/>
            <a:p>
              <a:pPr algn="ctr"/>
              <a:endParaRPr>
                <a:cs typeface="+mn-ea"/>
                <a:sym typeface="+mn-lt"/>
              </a:endParaRPr>
            </a:p>
          </p:txBody>
        </p:sp>
        <p:sp>
          <p:nvSpPr>
            <p:cNvPr id="43" name="任意多边形: 形状 43">
              <a:extLst>
                <a:ext uri="{FF2B5EF4-FFF2-40B4-BE49-F238E27FC236}">
                  <a16:creationId xmlns:a16="http://schemas.microsoft.com/office/drawing/2014/main" id="{99AC7181-4159-4F14-B6AF-A2558F194D2B}"/>
                </a:ext>
              </a:extLst>
            </p:cNvPr>
            <p:cNvSpPr>
              <a:spLocks/>
            </p:cNvSpPr>
            <p:nvPr/>
          </p:nvSpPr>
          <p:spPr bwMode="auto">
            <a:xfrm>
              <a:off x="9473801" y="2282769"/>
              <a:ext cx="1152747" cy="1280400"/>
            </a:xfrm>
            <a:custGeom>
              <a:avLst/>
              <a:gdLst>
                <a:gd name="T0" fmla="*/ 408 w 596"/>
                <a:gd name="T1" fmla="*/ 488 h 662"/>
                <a:gd name="T2" fmla="*/ 294 w 596"/>
                <a:gd name="T3" fmla="*/ 646 h 662"/>
                <a:gd name="T4" fmla="*/ 174 w 596"/>
                <a:gd name="T5" fmla="*/ 474 h 662"/>
                <a:gd name="T6" fmla="*/ 232 w 596"/>
                <a:gd name="T7" fmla="*/ 432 h 662"/>
                <a:gd name="T8" fmla="*/ 278 w 596"/>
                <a:gd name="T9" fmla="*/ 410 h 662"/>
                <a:gd name="T10" fmla="*/ 310 w 596"/>
                <a:gd name="T11" fmla="*/ 412 h 662"/>
                <a:gd name="T12" fmla="*/ 358 w 596"/>
                <a:gd name="T13" fmla="*/ 438 h 662"/>
                <a:gd name="T14" fmla="*/ 398 w 596"/>
                <a:gd name="T15" fmla="*/ 478 h 662"/>
                <a:gd name="T16" fmla="*/ 370 w 596"/>
                <a:gd name="T17" fmla="*/ 458 h 662"/>
                <a:gd name="T18" fmla="*/ 382 w 596"/>
                <a:gd name="T19" fmla="*/ 344 h 662"/>
                <a:gd name="T20" fmla="*/ 424 w 596"/>
                <a:gd name="T21" fmla="*/ 384 h 662"/>
                <a:gd name="T22" fmla="*/ 404 w 596"/>
                <a:gd name="T23" fmla="*/ 336 h 662"/>
                <a:gd name="T24" fmla="*/ 448 w 596"/>
                <a:gd name="T25" fmla="*/ 352 h 662"/>
                <a:gd name="T26" fmla="*/ 434 w 596"/>
                <a:gd name="T27" fmla="*/ 338 h 662"/>
                <a:gd name="T28" fmla="*/ 444 w 596"/>
                <a:gd name="T29" fmla="*/ 332 h 662"/>
                <a:gd name="T30" fmla="*/ 436 w 596"/>
                <a:gd name="T31" fmla="*/ 308 h 662"/>
                <a:gd name="T32" fmla="*/ 486 w 596"/>
                <a:gd name="T33" fmla="*/ 318 h 662"/>
                <a:gd name="T34" fmla="*/ 448 w 596"/>
                <a:gd name="T35" fmla="*/ 278 h 662"/>
                <a:gd name="T36" fmla="*/ 478 w 596"/>
                <a:gd name="T37" fmla="*/ 188 h 662"/>
                <a:gd name="T38" fmla="*/ 458 w 596"/>
                <a:gd name="T39" fmla="*/ 106 h 662"/>
                <a:gd name="T40" fmla="*/ 378 w 596"/>
                <a:gd name="T41" fmla="*/ 44 h 662"/>
                <a:gd name="T42" fmla="*/ 306 w 596"/>
                <a:gd name="T43" fmla="*/ 6 h 662"/>
                <a:gd name="T44" fmla="*/ 204 w 596"/>
                <a:gd name="T45" fmla="*/ 20 h 662"/>
                <a:gd name="T46" fmla="*/ 148 w 596"/>
                <a:gd name="T47" fmla="*/ 68 h 662"/>
                <a:gd name="T48" fmla="*/ 106 w 596"/>
                <a:gd name="T49" fmla="*/ 122 h 662"/>
                <a:gd name="T50" fmla="*/ 114 w 596"/>
                <a:gd name="T51" fmla="*/ 198 h 662"/>
                <a:gd name="T52" fmla="*/ 84 w 596"/>
                <a:gd name="T53" fmla="*/ 232 h 662"/>
                <a:gd name="T54" fmla="*/ 114 w 596"/>
                <a:gd name="T55" fmla="*/ 234 h 662"/>
                <a:gd name="T56" fmla="*/ 146 w 596"/>
                <a:gd name="T57" fmla="*/ 308 h 662"/>
                <a:gd name="T58" fmla="*/ 136 w 596"/>
                <a:gd name="T59" fmla="*/ 338 h 662"/>
                <a:gd name="T60" fmla="*/ 162 w 596"/>
                <a:gd name="T61" fmla="*/ 334 h 662"/>
                <a:gd name="T62" fmla="*/ 182 w 596"/>
                <a:gd name="T63" fmla="*/ 298 h 662"/>
                <a:gd name="T64" fmla="*/ 168 w 596"/>
                <a:gd name="T65" fmla="*/ 356 h 662"/>
                <a:gd name="T66" fmla="*/ 194 w 596"/>
                <a:gd name="T67" fmla="*/ 346 h 662"/>
                <a:gd name="T68" fmla="*/ 152 w 596"/>
                <a:gd name="T69" fmla="*/ 362 h 662"/>
                <a:gd name="T70" fmla="*/ 196 w 596"/>
                <a:gd name="T71" fmla="*/ 358 h 662"/>
                <a:gd name="T72" fmla="*/ 226 w 596"/>
                <a:gd name="T73" fmla="*/ 366 h 662"/>
                <a:gd name="T74" fmla="*/ 218 w 596"/>
                <a:gd name="T75" fmla="*/ 448 h 662"/>
                <a:gd name="T76" fmla="*/ 150 w 596"/>
                <a:gd name="T77" fmla="*/ 474 h 662"/>
                <a:gd name="T78" fmla="*/ 38 w 596"/>
                <a:gd name="T79" fmla="*/ 544 h 662"/>
                <a:gd name="T80" fmla="*/ 572 w 596"/>
                <a:gd name="T81" fmla="*/ 582 h 662"/>
                <a:gd name="T82" fmla="*/ 206 w 596"/>
                <a:gd name="T83" fmla="*/ 324 h 662"/>
                <a:gd name="T84" fmla="*/ 174 w 596"/>
                <a:gd name="T85" fmla="*/ 214 h 662"/>
                <a:gd name="T86" fmla="*/ 220 w 596"/>
                <a:gd name="T87" fmla="*/ 142 h 662"/>
                <a:gd name="T88" fmla="*/ 192 w 596"/>
                <a:gd name="T89" fmla="*/ 198 h 662"/>
                <a:gd name="T90" fmla="*/ 248 w 596"/>
                <a:gd name="T91" fmla="*/ 152 h 662"/>
                <a:gd name="T92" fmla="*/ 274 w 596"/>
                <a:gd name="T93" fmla="*/ 160 h 662"/>
                <a:gd name="T94" fmla="*/ 316 w 596"/>
                <a:gd name="T95" fmla="*/ 116 h 662"/>
                <a:gd name="T96" fmla="*/ 278 w 596"/>
                <a:gd name="T97" fmla="*/ 212 h 662"/>
                <a:gd name="T98" fmla="*/ 356 w 596"/>
                <a:gd name="T99" fmla="*/ 116 h 662"/>
                <a:gd name="T100" fmla="*/ 374 w 596"/>
                <a:gd name="T101" fmla="*/ 148 h 662"/>
                <a:gd name="T102" fmla="*/ 414 w 596"/>
                <a:gd name="T103" fmla="*/ 180 h 662"/>
                <a:gd name="T104" fmla="*/ 396 w 596"/>
                <a:gd name="T105" fmla="*/ 224 h 662"/>
                <a:gd name="T106" fmla="*/ 404 w 596"/>
                <a:gd name="T107" fmla="*/ 282 h 662"/>
                <a:gd name="T108" fmla="*/ 380 w 596"/>
                <a:gd name="T109" fmla="*/ 338 h 662"/>
                <a:gd name="T110" fmla="*/ 294 w 596"/>
                <a:gd name="T111" fmla="*/ 408 h 662"/>
                <a:gd name="T112" fmla="*/ 212 w 596"/>
                <a:gd name="T113" fmla="*/ 33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6" h="662">
                  <a:moveTo>
                    <a:pt x="548" y="538"/>
                  </a:moveTo>
                  <a:lnTo>
                    <a:pt x="548" y="538"/>
                  </a:lnTo>
                  <a:lnTo>
                    <a:pt x="520" y="522"/>
                  </a:lnTo>
                  <a:lnTo>
                    <a:pt x="476" y="502"/>
                  </a:lnTo>
                  <a:lnTo>
                    <a:pt x="414" y="472"/>
                  </a:lnTo>
                  <a:lnTo>
                    <a:pt x="414" y="472"/>
                  </a:lnTo>
                  <a:lnTo>
                    <a:pt x="408" y="488"/>
                  </a:lnTo>
                  <a:lnTo>
                    <a:pt x="400" y="506"/>
                  </a:lnTo>
                  <a:lnTo>
                    <a:pt x="382" y="536"/>
                  </a:lnTo>
                  <a:lnTo>
                    <a:pt x="364" y="566"/>
                  </a:lnTo>
                  <a:lnTo>
                    <a:pt x="344" y="592"/>
                  </a:lnTo>
                  <a:lnTo>
                    <a:pt x="324" y="614"/>
                  </a:lnTo>
                  <a:lnTo>
                    <a:pt x="308" y="632"/>
                  </a:lnTo>
                  <a:lnTo>
                    <a:pt x="294" y="646"/>
                  </a:lnTo>
                  <a:lnTo>
                    <a:pt x="294" y="646"/>
                  </a:lnTo>
                  <a:lnTo>
                    <a:pt x="276" y="628"/>
                  </a:lnTo>
                  <a:lnTo>
                    <a:pt x="256" y="604"/>
                  </a:lnTo>
                  <a:lnTo>
                    <a:pt x="238" y="580"/>
                  </a:lnTo>
                  <a:lnTo>
                    <a:pt x="220" y="554"/>
                  </a:lnTo>
                  <a:lnTo>
                    <a:pt x="192" y="508"/>
                  </a:lnTo>
                  <a:lnTo>
                    <a:pt x="174" y="474"/>
                  </a:lnTo>
                  <a:lnTo>
                    <a:pt x="174" y="474"/>
                  </a:lnTo>
                  <a:lnTo>
                    <a:pt x="212" y="464"/>
                  </a:lnTo>
                  <a:lnTo>
                    <a:pt x="214" y="462"/>
                  </a:lnTo>
                  <a:lnTo>
                    <a:pt x="214" y="462"/>
                  </a:lnTo>
                  <a:lnTo>
                    <a:pt x="222" y="454"/>
                  </a:lnTo>
                  <a:lnTo>
                    <a:pt x="228" y="444"/>
                  </a:lnTo>
                  <a:lnTo>
                    <a:pt x="232" y="432"/>
                  </a:lnTo>
                  <a:lnTo>
                    <a:pt x="234" y="420"/>
                  </a:lnTo>
                  <a:lnTo>
                    <a:pt x="234" y="394"/>
                  </a:lnTo>
                  <a:lnTo>
                    <a:pt x="234" y="374"/>
                  </a:lnTo>
                  <a:lnTo>
                    <a:pt x="234" y="374"/>
                  </a:lnTo>
                  <a:lnTo>
                    <a:pt x="248" y="388"/>
                  </a:lnTo>
                  <a:lnTo>
                    <a:pt x="264" y="402"/>
                  </a:lnTo>
                  <a:lnTo>
                    <a:pt x="278" y="410"/>
                  </a:lnTo>
                  <a:lnTo>
                    <a:pt x="286" y="414"/>
                  </a:lnTo>
                  <a:lnTo>
                    <a:pt x="294" y="414"/>
                  </a:lnTo>
                  <a:lnTo>
                    <a:pt x="294" y="414"/>
                  </a:lnTo>
                  <a:lnTo>
                    <a:pt x="296" y="414"/>
                  </a:lnTo>
                  <a:lnTo>
                    <a:pt x="296" y="414"/>
                  </a:lnTo>
                  <a:lnTo>
                    <a:pt x="302" y="414"/>
                  </a:lnTo>
                  <a:lnTo>
                    <a:pt x="310" y="412"/>
                  </a:lnTo>
                  <a:lnTo>
                    <a:pt x="326" y="404"/>
                  </a:lnTo>
                  <a:lnTo>
                    <a:pt x="342" y="390"/>
                  </a:lnTo>
                  <a:lnTo>
                    <a:pt x="356" y="376"/>
                  </a:lnTo>
                  <a:lnTo>
                    <a:pt x="356" y="376"/>
                  </a:lnTo>
                  <a:lnTo>
                    <a:pt x="356" y="396"/>
                  </a:lnTo>
                  <a:lnTo>
                    <a:pt x="356" y="424"/>
                  </a:lnTo>
                  <a:lnTo>
                    <a:pt x="358" y="438"/>
                  </a:lnTo>
                  <a:lnTo>
                    <a:pt x="360" y="450"/>
                  </a:lnTo>
                  <a:lnTo>
                    <a:pt x="364" y="460"/>
                  </a:lnTo>
                  <a:lnTo>
                    <a:pt x="370" y="468"/>
                  </a:lnTo>
                  <a:lnTo>
                    <a:pt x="370" y="470"/>
                  </a:lnTo>
                  <a:lnTo>
                    <a:pt x="370" y="470"/>
                  </a:lnTo>
                  <a:lnTo>
                    <a:pt x="370" y="470"/>
                  </a:lnTo>
                  <a:lnTo>
                    <a:pt x="398" y="478"/>
                  </a:lnTo>
                  <a:lnTo>
                    <a:pt x="410" y="480"/>
                  </a:lnTo>
                  <a:lnTo>
                    <a:pt x="412" y="474"/>
                  </a:lnTo>
                  <a:lnTo>
                    <a:pt x="412" y="474"/>
                  </a:lnTo>
                  <a:lnTo>
                    <a:pt x="400" y="472"/>
                  </a:lnTo>
                  <a:lnTo>
                    <a:pt x="374" y="464"/>
                  </a:lnTo>
                  <a:lnTo>
                    <a:pt x="374" y="464"/>
                  </a:lnTo>
                  <a:lnTo>
                    <a:pt x="370" y="458"/>
                  </a:lnTo>
                  <a:lnTo>
                    <a:pt x="366" y="448"/>
                  </a:lnTo>
                  <a:lnTo>
                    <a:pt x="362" y="424"/>
                  </a:lnTo>
                  <a:lnTo>
                    <a:pt x="362" y="396"/>
                  </a:lnTo>
                  <a:lnTo>
                    <a:pt x="362" y="368"/>
                  </a:lnTo>
                  <a:lnTo>
                    <a:pt x="362" y="368"/>
                  </a:lnTo>
                  <a:lnTo>
                    <a:pt x="382" y="344"/>
                  </a:lnTo>
                  <a:lnTo>
                    <a:pt x="382" y="344"/>
                  </a:lnTo>
                  <a:lnTo>
                    <a:pt x="384" y="352"/>
                  </a:lnTo>
                  <a:lnTo>
                    <a:pt x="388" y="360"/>
                  </a:lnTo>
                  <a:lnTo>
                    <a:pt x="392" y="366"/>
                  </a:lnTo>
                  <a:lnTo>
                    <a:pt x="398" y="370"/>
                  </a:lnTo>
                  <a:lnTo>
                    <a:pt x="412" y="380"/>
                  </a:lnTo>
                  <a:lnTo>
                    <a:pt x="424" y="384"/>
                  </a:lnTo>
                  <a:lnTo>
                    <a:pt x="424" y="384"/>
                  </a:lnTo>
                  <a:lnTo>
                    <a:pt x="414" y="378"/>
                  </a:lnTo>
                  <a:lnTo>
                    <a:pt x="408" y="370"/>
                  </a:lnTo>
                  <a:lnTo>
                    <a:pt x="404" y="362"/>
                  </a:lnTo>
                  <a:lnTo>
                    <a:pt x="400" y="356"/>
                  </a:lnTo>
                  <a:lnTo>
                    <a:pt x="400" y="348"/>
                  </a:lnTo>
                  <a:lnTo>
                    <a:pt x="402" y="342"/>
                  </a:lnTo>
                  <a:lnTo>
                    <a:pt x="404" y="336"/>
                  </a:lnTo>
                  <a:lnTo>
                    <a:pt x="408" y="332"/>
                  </a:lnTo>
                  <a:lnTo>
                    <a:pt x="408" y="332"/>
                  </a:lnTo>
                  <a:lnTo>
                    <a:pt x="412" y="336"/>
                  </a:lnTo>
                  <a:lnTo>
                    <a:pt x="418" y="342"/>
                  </a:lnTo>
                  <a:lnTo>
                    <a:pt x="424" y="346"/>
                  </a:lnTo>
                  <a:lnTo>
                    <a:pt x="432" y="348"/>
                  </a:lnTo>
                  <a:lnTo>
                    <a:pt x="448" y="352"/>
                  </a:lnTo>
                  <a:lnTo>
                    <a:pt x="454" y="350"/>
                  </a:lnTo>
                  <a:lnTo>
                    <a:pt x="458" y="350"/>
                  </a:lnTo>
                  <a:lnTo>
                    <a:pt x="458" y="350"/>
                  </a:lnTo>
                  <a:lnTo>
                    <a:pt x="448" y="348"/>
                  </a:lnTo>
                  <a:lnTo>
                    <a:pt x="442" y="346"/>
                  </a:lnTo>
                  <a:lnTo>
                    <a:pt x="438" y="342"/>
                  </a:lnTo>
                  <a:lnTo>
                    <a:pt x="434" y="338"/>
                  </a:lnTo>
                  <a:lnTo>
                    <a:pt x="434" y="338"/>
                  </a:lnTo>
                  <a:lnTo>
                    <a:pt x="442" y="340"/>
                  </a:lnTo>
                  <a:lnTo>
                    <a:pt x="450" y="340"/>
                  </a:lnTo>
                  <a:lnTo>
                    <a:pt x="456" y="336"/>
                  </a:lnTo>
                  <a:lnTo>
                    <a:pt x="456" y="336"/>
                  </a:lnTo>
                  <a:lnTo>
                    <a:pt x="450" y="336"/>
                  </a:lnTo>
                  <a:lnTo>
                    <a:pt x="444" y="332"/>
                  </a:lnTo>
                  <a:lnTo>
                    <a:pt x="440" y="328"/>
                  </a:lnTo>
                  <a:lnTo>
                    <a:pt x="436" y="324"/>
                  </a:lnTo>
                  <a:lnTo>
                    <a:pt x="432" y="312"/>
                  </a:lnTo>
                  <a:lnTo>
                    <a:pt x="432" y="306"/>
                  </a:lnTo>
                  <a:lnTo>
                    <a:pt x="434" y="302"/>
                  </a:lnTo>
                  <a:lnTo>
                    <a:pt x="434" y="302"/>
                  </a:lnTo>
                  <a:lnTo>
                    <a:pt x="436" y="308"/>
                  </a:lnTo>
                  <a:lnTo>
                    <a:pt x="442" y="314"/>
                  </a:lnTo>
                  <a:lnTo>
                    <a:pt x="448" y="318"/>
                  </a:lnTo>
                  <a:lnTo>
                    <a:pt x="456" y="320"/>
                  </a:lnTo>
                  <a:lnTo>
                    <a:pt x="466" y="322"/>
                  </a:lnTo>
                  <a:lnTo>
                    <a:pt x="474" y="322"/>
                  </a:lnTo>
                  <a:lnTo>
                    <a:pt x="480" y="320"/>
                  </a:lnTo>
                  <a:lnTo>
                    <a:pt x="486" y="318"/>
                  </a:lnTo>
                  <a:lnTo>
                    <a:pt x="486" y="318"/>
                  </a:lnTo>
                  <a:lnTo>
                    <a:pt x="472" y="316"/>
                  </a:lnTo>
                  <a:lnTo>
                    <a:pt x="462" y="310"/>
                  </a:lnTo>
                  <a:lnTo>
                    <a:pt x="454" y="304"/>
                  </a:lnTo>
                  <a:lnTo>
                    <a:pt x="450" y="296"/>
                  </a:lnTo>
                  <a:lnTo>
                    <a:pt x="448" y="286"/>
                  </a:lnTo>
                  <a:lnTo>
                    <a:pt x="448" y="278"/>
                  </a:lnTo>
                  <a:lnTo>
                    <a:pt x="450" y="272"/>
                  </a:lnTo>
                  <a:lnTo>
                    <a:pt x="450" y="268"/>
                  </a:lnTo>
                  <a:lnTo>
                    <a:pt x="450" y="268"/>
                  </a:lnTo>
                  <a:lnTo>
                    <a:pt x="456" y="260"/>
                  </a:lnTo>
                  <a:lnTo>
                    <a:pt x="462" y="250"/>
                  </a:lnTo>
                  <a:lnTo>
                    <a:pt x="468" y="228"/>
                  </a:lnTo>
                  <a:lnTo>
                    <a:pt x="478" y="188"/>
                  </a:lnTo>
                  <a:lnTo>
                    <a:pt x="478" y="188"/>
                  </a:lnTo>
                  <a:lnTo>
                    <a:pt x="478" y="176"/>
                  </a:lnTo>
                  <a:lnTo>
                    <a:pt x="480" y="166"/>
                  </a:lnTo>
                  <a:lnTo>
                    <a:pt x="478" y="154"/>
                  </a:lnTo>
                  <a:lnTo>
                    <a:pt x="476" y="144"/>
                  </a:lnTo>
                  <a:lnTo>
                    <a:pt x="468" y="124"/>
                  </a:lnTo>
                  <a:lnTo>
                    <a:pt x="458" y="106"/>
                  </a:lnTo>
                  <a:lnTo>
                    <a:pt x="448" y="92"/>
                  </a:lnTo>
                  <a:lnTo>
                    <a:pt x="436" y="78"/>
                  </a:lnTo>
                  <a:lnTo>
                    <a:pt x="420" y="64"/>
                  </a:lnTo>
                  <a:lnTo>
                    <a:pt x="420" y="64"/>
                  </a:lnTo>
                  <a:lnTo>
                    <a:pt x="408" y="56"/>
                  </a:lnTo>
                  <a:lnTo>
                    <a:pt x="394" y="50"/>
                  </a:lnTo>
                  <a:lnTo>
                    <a:pt x="378" y="44"/>
                  </a:lnTo>
                  <a:lnTo>
                    <a:pt x="360" y="40"/>
                  </a:lnTo>
                  <a:lnTo>
                    <a:pt x="360" y="40"/>
                  </a:lnTo>
                  <a:lnTo>
                    <a:pt x="356" y="32"/>
                  </a:lnTo>
                  <a:lnTo>
                    <a:pt x="348" y="24"/>
                  </a:lnTo>
                  <a:lnTo>
                    <a:pt x="336" y="16"/>
                  </a:lnTo>
                  <a:lnTo>
                    <a:pt x="322" y="10"/>
                  </a:lnTo>
                  <a:lnTo>
                    <a:pt x="306" y="6"/>
                  </a:lnTo>
                  <a:lnTo>
                    <a:pt x="286" y="2"/>
                  </a:lnTo>
                  <a:lnTo>
                    <a:pt x="268" y="0"/>
                  </a:lnTo>
                  <a:lnTo>
                    <a:pt x="250" y="2"/>
                  </a:lnTo>
                  <a:lnTo>
                    <a:pt x="250" y="2"/>
                  </a:lnTo>
                  <a:lnTo>
                    <a:pt x="232" y="6"/>
                  </a:lnTo>
                  <a:lnTo>
                    <a:pt x="218" y="12"/>
                  </a:lnTo>
                  <a:lnTo>
                    <a:pt x="204" y="20"/>
                  </a:lnTo>
                  <a:lnTo>
                    <a:pt x="192" y="30"/>
                  </a:lnTo>
                  <a:lnTo>
                    <a:pt x="184" y="38"/>
                  </a:lnTo>
                  <a:lnTo>
                    <a:pt x="176" y="46"/>
                  </a:lnTo>
                  <a:lnTo>
                    <a:pt x="164" y="62"/>
                  </a:lnTo>
                  <a:lnTo>
                    <a:pt x="164" y="62"/>
                  </a:lnTo>
                  <a:lnTo>
                    <a:pt x="158" y="64"/>
                  </a:lnTo>
                  <a:lnTo>
                    <a:pt x="148" y="68"/>
                  </a:lnTo>
                  <a:lnTo>
                    <a:pt x="138" y="76"/>
                  </a:lnTo>
                  <a:lnTo>
                    <a:pt x="132" y="82"/>
                  </a:lnTo>
                  <a:lnTo>
                    <a:pt x="128" y="90"/>
                  </a:lnTo>
                  <a:lnTo>
                    <a:pt x="128" y="90"/>
                  </a:lnTo>
                  <a:lnTo>
                    <a:pt x="118" y="98"/>
                  </a:lnTo>
                  <a:lnTo>
                    <a:pt x="110" y="110"/>
                  </a:lnTo>
                  <a:lnTo>
                    <a:pt x="106" y="122"/>
                  </a:lnTo>
                  <a:lnTo>
                    <a:pt x="104" y="136"/>
                  </a:lnTo>
                  <a:lnTo>
                    <a:pt x="104" y="150"/>
                  </a:lnTo>
                  <a:lnTo>
                    <a:pt x="106" y="164"/>
                  </a:lnTo>
                  <a:lnTo>
                    <a:pt x="112" y="176"/>
                  </a:lnTo>
                  <a:lnTo>
                    <a:pt x="120" y="186"/>
                  </a:lnTo>
                  <a:lnTo>
                    <a:pt x="120" y="186"/>
                  </a:lnTo>
                  <a:lnTo>
                    <a:pt x="114" y="198"/>
                  </a:lnTo>
                  <a:lnTo>
                    <a:pt x="106" y="212"/>
                  </a:lnTo>
                  <a:lnTo>
                    <a:pt x="100" y="218"/>
                  </a:lnTo>
                  <a:lnTo>
                    <a:pt x="92" y="224"/>
                  </a:lnTo>
                  <a:lnTo>
                    <a:pt x="86" y="226"/>
                  </a:lnTo>
                  <a:lnTo>
                    <a:pt x="78" y="228"/>
                  </a:lnTo>
                  <a:lnTo>
                    <a:pt x="78" y="228"/>
                  </a:lnTo>
                  <a:lnTo>
                    <a:pt x="84" y="232"/>
                  </a:lnTo>
                  <a:lnTo>
                    <a:pt x="92" y="234"/>
                  </a:lnTo>
                  <a:lnTo>
                    <a:pt x="98" y="234"/>
                  </a:lnTo>
                  <a:lnTo>
                    <a:pt x="104" y="232"/>
                  </a:lnTo>
                  <a:lnTo>
                    <a:pt x="110" y="228"/>
                  </a:lnTo>
                  <a:lnTo>
                    <a:pt x="116" y="224"/>
                  </a:lnTo>
                  <a:lnTo>
                    <a:pt x="116" y="224"/>
                  </a:lnTo>
                  <a:lnTo>
                    <a:pt x="114" y="234"/>
                  </a:lnTo>
                  <a:lnTo>
                    <a:pt x="114" y="246"/>
                  </a:lnTo>
                  <a:lnTo>
                    <a:pt x="116" y="260"/>
                  </a:lnTo>
                  <a:lnTo>
                    <a:pt x="120" y="272"/>
                  </a:lnTo>
                  <a:lnTo>
                    <a:pt x="126" y="282"/>
                  </a:lnTo>
                  <a:lnTo>
                    <a:pt x="134" y="292"/>
                  </a:lnTo>
                  <a:lnTo>
                    <a:pt x="146" y="308"/>
                  </a:lnTo>
                  <a:lnTo>
                    <a:pt x="146" y="308"/>
                  </a:lnTo>
                  <a:lnTo>
                    <a:pt x="144" y="320"/>
                  </a:lnTo>
                  <a:lnTo>
                    <a:pt x="138" y="328"/>
                  </a:lnTo>
                  <a:lnTo>
                    <a:pt x="132" y="334"/>
                  </a:lnTo>
                  <a:lnTo>
                    <a:pt x="120" y="336"/>
                  </a:lnTo>
                  <a:lnTo>
                    <a:pt x="120" y="336"/>
                  </a:lnTo>
                  <a:lnTo>
                    <a:pt x="128" y="338"/>
                  </a:lnTo>
                  <a:lnTo>
                    <a:pt x="136" y="338"/>
                  </a:lnTo>
                  <a:lnTo>
                    <a:pt x="142" y="338"/>
                  </a:lnTo>
                  <a:lnTo>
                    <a:pt x="148" y="336"/>
                  </a:lnTo>
                  <a:lnTo>
                    <a:pt x="156" y="328"/>
                  </a:lnTo>
                  <a:lnTo>
                    <a:pt x="164" y="320"/>
                  </a:lnTo>
                  <a:lnTo>
                    <a:pt x="164" y="320"/>
                  </a:lnTo>
                  <a:lnTo>
                    <a:pt x="164" y="328"/>
                  </a:lnTo>
                  <a:lnTo>
                    <a:pt x="162" y="334"/>
                  </a:lnTo>
                  <a:lnTo>
                    <a:pt x="162" y="334"/>
                  </a:lnTo>
                  <a:lnTo>
                    <a:pt x="168" y="328"/>
                  </a:lnTo>
                  <a:lnTo>
                    <a:pt x="174" y="318"/>
                  </a:lnTo>
                  <a:lnTo>
                    <a:pt x="176" y="304"/>
                  </a:lnTo>
                  <a:lnTo>
                    <a:pt x="176" y="288"/>
                  </a:lnTo>
                  <a:lnTo>
                    <a:pt x="176" y="288"/>
                  </a:lnTo>
                  <a:lnTo>
                    <a:pt x="182" y="298"/>
                  </a:lnTo>
                  <a:lnTo>
                    <a:pt x="184" y="310"/>
                  </a:lnTo>
                  <a:lnTo>
                    <a:pt x="184" y="320"/>
                  </a:lnTo>
                  <a:lnTo>
                    <a:pt x="182" y="330"/>
                  </a:lnTo>
                  <a:lnTo>
                    <a:pt x="180" y="338"/>
                  </a:lnTo>
                  <a:lnTo>
                    <a:pt x="176" y="346"/>
                  </a:lnTo>
                  <a:lnTo>
                    <a:pt x="172" y="352"/>
                  </a:lnTo>
                  <a:lnTo>
                    <a:pt x="168" y="356"/>
                  </a:lnTo>
                  <a:lnTo>
                    <a:pt x="168" y="356"/>
                  </a:lnTo>
                  <a:lnTo>
                    <a:pt x="176" y="352"/>
                  </a:lnTo>
                  <a:lnTo>
                    <a:pt x="184" y="346"/>
                  </a:lnTo>
                  <a:lnTo>
                    <a:pt x="190" y="338"/>
                  </a:lnTo>
                  <a:lnTo>
                    <a:pt x="196" y="332"/>
                  </a:lnTo>
                  <a:lnTo>
                    <a:pt x="196" y="332"/>
                  </a:lnTo>
                  <a:lnTo>
                    <a:pt x="194" y="346"/>
                  </a:lnTo>
                  <a:lnTo>
                    <a:pt x="190" y="356"/>
                  </a:lnTo>
                  <a:lnTo>
                    <a:pt x="186" y="362"/>
                  </a:lnTo>
                  <a:lnTo>
                    <a:pt x="178" y="366"/>
                  </a:lnTo>
                  <a:lnTo>
                    <a:pt x="172" y="366"/>
                  </a:lnTo>
                  <a:lnTo>
                    <a:pt x="164" y="366"/>
                  </a:lnTo>
                  <a:lnTo>
                    <a:pt x="152" y="362"/>
                  </a:lnTo>
                  <a:lnTo>
                    <a:pt x="152" y="362"/>
                  </a:lnTo>
                  <a:lnTo>
                    <a:pt x="156" y="366"/>
                  </a:lnTo>
                  <a:lnTo>
                    <a:pt x="162" y="368"/>
                  </a:lnTo>
                  <a:lnTo>
                    <a:pt x="168" y="370"/>
                  </a:lnTo>
                  <a:lnTo>
                    <a:pt x="176" y="370"/>
                  </a:lnTo>
                  <a:lnTo>
                    <a:pt x="184" y="368"/>
                  </a:lnTo>
                  <a:lnTo>
                    <a:pt x="190" y="364"/>
                  </a:lnTo>
                  <a:lnTo>
                    <a:pt x="196" y="358"/>
                  </a:lnTo>
                  <a:lnTo>
                    <a:pt x="202" y="348"/>
                  </a:lnTo>
                  <a:lnTo>
                    <a:pt x="202" y="348"/>
                  </a:lnTo>
                  <a:lnTo>
                    <a:pt x="204" y="334"/>
                  </a:lnTo>
                  <a:lnTo>
                    <a:pt x="204" y="334"/>
                  </a:lnTo>
                  <a:lnTo>
                    <a:pt x="206" y="338"/>
                  </a:lnTo>
                  <a:lnTo>
                    <a:pt x="206" y="338"/>
                  </a:lnTo>
                  <a:lnTo>
                    <a:pt x="226" y="366"/>
                  </a:lnTo>
                  <a:lnTo>
                    <a:pt x="226" y="366"/>
                  </a:lnTo>
                  <a:lnTo>
                    <a:pt x="226" y="366"/>
                  </a:lnTo>
                  <a:lnTo>
                    <a:pt x="228" y="384"/>
                  </a:lnTo>
                  <a:lnTo>
                    <a:pt x="228" y="410"/>
                  </a:lnTo>
                  <a:lnTo>
                    <a:pt x="228" y="424"/>
                  </a:lnTo>
                  <a:lnTo>
                    <a:pt x="224" y="436"/>
                  </a:lnTo>
                  <a:lnTo>
                    <a:pt x="218" y="448"/>
                  </a:lnTo>
                  <a:lnTo>
                    <a:pt x="210" y="458"/>
                  </a:lnTo>
                  <a:lnTo>
                    <a:pt x="210" y="458"/>
                  </a:lnTo>
                  <a:lnTo>
                    <a:pt x="172" y="470"/>
                  </a:lnTo>
                  <a:lnTo>
                    <a:pt x="172" y="470"/>
                  </a:lnTo>
                  <a:lnTo>
                    <a:pt x="170" y="466"/>
                  </a:lnTo>
                  <a:lnTo>
                    <a:pt x="170" y="466"/>
                  </a:lnTo>
                  <a:lnTo>
                    <a:pt x="150" y="474"/>
                  </a:lnTo>
                  <a:lnTo>
                    <a:pt x="108" y="494"/>
                  </a:lnTo>
                  <a:lnTo>
                    <a:pt x="84" y="506"/>
                  </a:lnTo>
                  <a:lnTo>
                    <a:pt x="62" y="520"/>
                  </a:lnTo>
                  <a:lnTo>
                    <a:pt x="46" y="532"/>
                  </a:lnTo>
                  <a:lnTo>
                    <a:pt x="42" y="540"/>
                  </a:lnTo>
                  <a:lnTo>
                    <a:pt x="38" y="544"/>
                  </a:lnTo>
                  <a:lnTo>
                    <a:pt x="38" y="544"/>
                  </a:lnTo>
                  <a:lnTo>
                    <a:pt x="16" y="614"/>
                  </a:lnTo>
                  <a:lnTo>
                    <a:pt x="0" y="662"/>
                  </a:lnTo>
                  <a:lnTo>
                    <a:pt x="596" y="662"/>
                  </a:lnTo>
                  <a:lnTo>
                    <a:pt x="596" y="662"/>
                  </a:lnTo>
                  <a:lnTo>
                    <a:pt x="592" y="644"/>
                  </a:lnTo>
                  <a:lnTo>
                    <a:pt x="580" y="604"/>
                  </a:lnTo>
                  <a:lnTo>
                    <a:pt x="572" y="582"/>
                  </a:lnTo>
                  <a:lnTo>
                    <a:pt x="564" y="562"/>
                  </a:lnTo>
                  <a:lnTo>
                    <a:pt x="556" y="546"/>
                  </a:lnTo>
                  <a:lnTo>
                    <a:pt x="552" y="540"/>
                  </a:lnTo>
                  <a:lnTo>
                    <a:pt x="548" y="538"/>
                  </a:lnTo>
                  <a:lnTo>
                    <a:pt x="548" y="538"/>
                  </a:lnTo>
                  <a:close/>
                  <a:moveTo>
                    <a:pt x="206" y="324"/>
                  </a:moveTo>
                  <a:lnTo>
                    <a:pt x="206" y="324"/>
                  </a:lnTo>
                  <a:lnTo>
                    <a:pt x="204" y="308"/>
                  </a:lnTo>
                  <a:lnTo>
                    <a:pt x="202" y="294"/>
                  </a:lnTo>
                  <a:lnTo>
                    <a:pt x="194" y="266"/>
                  </a:lnTo>
                  <a:lnTo>
                    <a:pt x="194" y="266"/>
                  </a:lnTo>
                  <a:lnTo>
                    <a:pt x="188" y="248"/>
                  </a:lnTo>
                  <a:lnTo>
                    <a:pt x="182" y="230"/>
                  </a:lnTo>
                  <a:lnTo>
                    <a:pt x="174" y="214"/>
                  </a:lnTo>
                  <a:lnTo>
                    <a:pt x="166" y="206"/>
                  </a:lnTo>
                  <a:lnTo>
                    <a:pt x="166" y="206"/>
                  </a:lnTo>
                  <a:lnTo>
                    <a:pt x="174" y="198"/>
                  </a:lnTo>
                  <a:lnTo>
                    <a:pt x="188" y="184"/>
                  </a:lnTo>
                  <a:lnTo>
                    <a:pt x="204" y="164"/>
                  </a:lnTo>
                  <a:lnTo>
                    <a:pt x="220" y="142"/>
                  </a:lnTo>
                  <a:lnTo>
                    <a:pt x="220" y="142"/>
                  </a:lnTo>
                  <a:lnTo>
                    <a:pt x="212" y="158"/>
                  </a:lnTo>
                  <a:lnTo>
                    <a:pt x="204" y="176"/>
                  </a:lnTo>
                  <a:lnTo>
                    <a:pt x="194" y="192"/>
                  </a:lnTo>
                  <a:lnTo>
                    <a:pt x="188" y="198"/>
                  </a:lnTo>
                  <a:lnTo>
                    <a:pt x="180" y="204"/>
                  </a:lnTo>
                  <a:lnTo>
                    <a:pt x="180" y="204"/>
                  </a:lnTo>
                  <a:lnTo>
                    <a:pt x="192" y="198"/>
                  </a:lnTo>
                  <a:lnTo>
                    <a:pt x="202" y="192"/>
                  </a:lnTo>
                  <a:lnTo>
                    <a:pt x="212" y="184"/>
                  </a:lnTo>
                  <a:lnTo>
                    <a:pt x="222" y="174"/>
                  </a:lnTo>
                  <a:lnTo>
                    <a:pt x="238" y="154"/>
                  </a:lnTo>
                  <a:lnTo>
                    <a:pt x="256" y="132"/>
                  </a:lnTo>
                  <a:lnTo>
                    <a:pt x="256" y="132"/>
                  </a:lnTo>
                  <a:lnTo>
                    <a:pt x="248" y="152"/>
                  </a:lnTo>
                  <a:lnTo>
                    <a:pt x="242" y="174"/>
                  </a:lnTo>
                  <a:lnTo>
                    <a:pt x="234" y="214"/>
                  </a:lnTo>
                  <a:lnTo>
                    <a:pt x="234" y="214"/>
                  </a:lnTo>
                  <a:lnTo>
                    <a:pt x="248" y="200"/>
                  </a:lnTo>
                  <a:lnTo>
                    <a:pt x="260" y="188"/>
                  </a:lnTo>
                  <a:lnTo>
                    <a:pt x="268" y="174"/>
                  </a:lnTo>
                  <a:lnTo>
                    <a:pt x="274" y="160"/>
                  </a:lnTo>
                  <a:lnTo>
                    <a:pt x="274" y="160"/>
                  </a:lnTo>
                  <a:lnTo>
                    <a:pt x="282" y="148"/>
                  </a:lnTo>
                  <a:lnTo>
                    <a:pt x="290" y="134"/>
                  </a:lnTo>
                  <a:lnTo>
                    <a:pt x="304" y="118"/>
                  </a:lnTo>
                  <a:lnTo>
                    <a:pt x="320" y="102"/>
                  </a:lnTo>
                  <a:lnTo>
                    <a:pt x="320" y="102"/>
                  </a:lnTo>
                  <a:lnTo>
                    <a:pt x="316" y="116"/>
                  </a:lnTo>
                  <a:lnTo>
                    <a:pt x="314" y="128"/>
                  </a:lnTo>
                  <a:lnTo>
                    <a:pt x="312" y="152"/>
                  </a:lnTo>
                  <a:lnTo>
                    <a:pt x="310" y="166"/>
                  </a:lnTo>
                  <a:lnTo>
                    <a:pt x="304" y="180"/>
                  </a:lnTo>
                  <a:lnTo>
                    <a:pt x="294" y="194"/>
                  </a:lnTo>
                  <a:lnTo>
                    <a:pt x="278" y="212"/>
                  </a:lnTo>
                  <a:lnTo>
                    <a:pt x="278" y="212"/>
                  </a:lnTo>
                  <a:lnTo>
                    <a:pt x="294" y="204"/>
                  </a:lnTo>
                  <a:lnTo>
                    <a:pt x="308" y="194"/>
                  </a:lnTo>
                  <a:lnTo>
                    <a:pt x="322" y="180"/>
                  </a:lnTo>
                  <a:lnTo>
                    <a:pt x="334" y="166"/>
                  </a:lnTo>
                  <a:lnTo>
                    <a:pt x="344" y="148"/>
                  </a:lnTo>
                  <a:lnTo>
                    <a:pt x="350" y="132"/>
                  </a:lnTo>
                  <a:lnTo>
                    <a:pt x="356" y="116"/>
                  </a:lnTo>
                  <a:lnTo>
                    <a:pt x="358" y="100"/>
                  </a:lnTo>
                  <a:lnTo>
                    <a:pt x="358" y="100"/>
                  </a:lnTo>
                  <a:lnTo>
                    <a:pt x="360" y="126"/>
                  </a:lnTo>
                  <a:lnTo>
                    <a:pt x="360" y="126"/>
                  </a:lnTo>
                  <a:lnTo>
                    <a:pt x="360" y="132"/>
                  </a:lnTo>
                  <a:lnTo>
                    <a:pt x="364" y="138"/>
                  </a:lnTo>
                  <a:lnTo>
                    <a:pt x="374" y="148"/>
                  </a:lnTo>
                  <a:lnTo>
                    <a:pt x="386" y="156"/>
                  </a:lnTo>
                  <a:lnTo>
                    <a:pt x="398" y="162"/>
                  </a:lnTo>
                  <a:lnTo>
                    <a:pt x="398" y="162"/>
                  </a:lnTo>
                  <a:lnTo>
                    <a:pt x="402" y="164"/>
                  </a:lnTo>
                  <a:lnTo>
                    <a:pt x="408" y="170"/>
                  </a:lnTo>
                  <a:lnTo>
                    <a:pt x="410" y="174"/>
                  </a:lnTo>
                  <a:lnTo>
                    <a:pt x="414" y="180"/>
                  </a:lnTo>
                  <a:lnTo>
                    <a:pt x="414" y="188"/>
                  </a:lnTo>
                  <a:lnTo>
                    <a:pt x="414" y="194"/>
                  </a:lnTo>
                  <a:lnTo>
                    <a:pt x="412" y="202"/>
                  </a:lnTo>
                  <a:lnTo>
                    <a:pt x="406" y="208"/>
                  </a:lnTo>
                  <a:lnTo>
                    <a:pt x="406" y="208"/>
                  </a:lnTo>
                  <a:lnTo>
                    <a:pt x="400" y="216"/>
                  </a:lnTo>
                  <a:lnTo>
                    <a:pt x="396" y="224"/>
                  </a:lnTo>
                  <a:lnTo>
                    <a:pt x="392" y="234"/>
                  </a:lnTo>
                  <a:lnTo>
                    <a:pt x="392" y="244"/>
                  </a:lnTo>
                  <a:lnTo>
                    <a:pt x="392" y="254"/>
                  </a:lnTo>
                  <a:lnTo>
                    <a:pt x="394" y="264"/>
                  </a:lnTo>
                  <a:lnTo>
                    <a:pt x="398" y="274"/>
                  </a:lnTo>
                  <a:lnTo>
                    <a:pt x="404" y="282"/>
                  </a:lnTo>
                  <a:lnTo>
                    <a:pt x="404" y="282"/>
                  </a:lnTo>
                  <a:lnTo>
                    <a:pt x="398" y="292"/>
                  </a:lnTo>
                  <a:lnTo>
                    <a:pt x="390" y="306"/>
                  </a:lnTo>
                  <a:lnTo>
                    <a:pt x="384" y="328"/>
                  </a:lnTo>
                  <a:lnTo>
                    <a:pt x="384" y="328"/>
                  </a:lnTo>
                  <a:lnTo>
                    <a:pt x="382" y="334"/>
                  </a:lnTo>
                  <a:lnTo>
                    <a:pt x="382" y="334"/>
                  </a:lnTo>
                  <a:lnTo>
                    <a:pt x="380" y="338"/>
                  </a:lnTo>
                  <a:lnTo>
                    <a:pt x="380" y="338"/>
                  </a:lnTo>
                  <a:lnTo>
                    <a:pt x="358" y="364"/>
                  </a:lnTo>
                  <a:lnTo>
                    <a:pt x="338" y="386"/>
                  </a:lnTo>
                  <a:lnTo>
                    <a:pt x="326" y="396"/>
                  </a:lnTo>
                  <a:lnTo>
                    <a:pt x="316" y="404"/>
                  </a:lnTo>
                  <a:lnTo>
                    <a:pt x="304" y="408"/>
                  </a:lnTo>
                  <a:lnTo>
                    <a:pt x="294" y="408"/>
                  </a:lnTo>
                  <a:lnTo>
                    <a:pt x="294" y="408"/>
                  </a:lnTo>
                  <a:lnTo>
                    <a:pt x="284" y="406"/>
                  </a:lnTo>
                  <a:lnTo>
                    <a:pt x="272" y="402"/>
                  </a:lnTo>
                  <a:lnTo>
                    <a:pt x="260" y="394"/>
                  </a:lnTo>
                  <a:lnTo>
                    <a:pt x="250" y="384"/>
                  </a:lnTo>
                  <a:lnTo>
                    <a:pt x="228" y="360"/>
                  </a:lnTo>
                  <a:lnTo>
                    <a:pt x="212" y="336"/>
                  </a:lnTo>
                  <a:lnTo>
                    <a:pt x="212" y="336"/>
                  </a:lnTo>
                  <a:lnTo>
                    <a:pt x="206" y="324"/>
                  </a:lnTo>
                  <a:lnTo>
                    <a:pt x="206" y="324"/>
                  </a:lnTo>
                  <a:close/>
                </a:path>
              </a:pathLst>
            </a:custGeom>
            <a:solidFill>
              <a:schemeClr val="accent4">
                <a:lumMod val="100000"/>
              </a:schemeClr>
            </a:solidFill>
            <a:ln>
              <a:noFill/>
            </a:ln>
          </p:spPr>
          <p:txBody>
            <a:bodyPr anchor="ctr"/>
            <a:lstStyle/>
            <a:p>
              <a:pPr algn="ctr"/>
              <a:endParaRPr>
                <a:cs typeface="+mn-ea"/>
                <a:sym typeface="+mn-lt"/>
              </a:endParaRPr>
            </a:p>
          </p:txBody>
        </p:sp>
        <p:sp>
          <p:nvSpPr>
            <p:cNvPr id="44" name="任意多边形: 形状 44">
              <a:extLst>
                <a:ext uri="{FF2B5EF4-FFF2-40B4-BE49-F238E27FC236}">
                  <a16:creationId xmlns:a16="http://schemas.microsoft.com/office/drawing/2014/main" id="{4EBC1FB0-C0BE-4FA2-80FB-8E7BFA1DB61F}"/>
                </a:ext>
              </a:extLst>
            </p:cNvPr>
            <p:cNvSpPr>
              <a:spLocks/>
            </p:cNvSpPr>
            <p:nvPr/>
          </p:nvSpPr>
          <p:spPr bwMode="auto">
            <a:xfrm>
              <a:off x="6733207" y="2317702"/>
              <a:ext cx="1364399" cy="1245468"/>
            </a:xfrm>
            <a:custGeom>
              <a:avLst/>
              <a:gdLst>
                <a:gd name="T0" fmla="*/ 514 w 826"/>
                <a:gd name="T1" fmla="*/ 482 h 754"/>
                <a:gd name="T2" fmla="*/ 550 w 826"/>
                <a:gd name="T3" fmla="*/ 356 h 754"/>
                <a:gd name="T4" fmla="*/ 586 w 826"/>
                <a:gd name="T5" fmla="*/ 306 h 754"/>
                <a:gd name="T6" fmla="*/ 584 w 826"/>
                <a:gd name="T7" fmla="*/ 226 h 754"/>
                <a:gd name="T8" fmla="*/ 562 w 826"/>
                <a:gd name="T9" fmla="*/ 218 h 754"/>
                <a:gd name="T10" fmla="*/ 560 w 826"/>
                <a:gd name="T11" fmla="*/ 176 h 754"/>
                <a:gd name="T12" fmla="*/ 560 w 826"/>
                <a:gd name="T13" fmla="*/ 148 h 754"/>
                <a:gd name="T14" fmla="*/ 564 w 826"/>
                <a:gd name="T15" fmla="*/ 114 h 754"/>
                <a:gd name="T16" fmla="*/ 548 w 826"/>
                <a:gd name="T17" fmla="*/ 82 h 754"/>
                <a:gd name="T18" fmla="*/ 536 w 826"/>
                <a:gd name="T19" fmla="*/ 62 h 754"/>
                <a:gd name="T20" fmla="*/ 524 w 826"/>
                <a:gd name="T21" fmla="*/ 50 h 754"/>
                <a:gd name="T22" fmla="*/ 466 w 826"/>
                <a:gd name="T23" fmla="*/ 14 h 754"/>
                <a:gd name="T24" fmla="*/ 428 w 826"/>
                <a:gd name="T25" fmla="*/ 2 h 754"/>
                <a:gd name="T26" fmla="*/ 380 w 826"/>
                <a:gd name="T27" fmla="*/ 2 h 754"/>
                <a:gd name="T28" fmla="*/ 354 w 826"/>
                <a:gd name="T29" fmla="*/ 6 h 754"/>
                <a:gd name="T30" fmla="*/ 306 w 826"/>
                <a:gd name="T31" fmla="*/ 40 h 754"/>
                <a:gd name="T32" fmla="*/ 288 w 826"/>
                <a:gd name="T33" fmla="*/ 66 h 754"/>
                <a:gd name="T34" fmla="*/ 272 w 826"/>
                <a:gd name="T35" fmla="*/ 88 h 754"/>
                <a:gd name="T36" fmla="*/ 254 w 826"/>
                <a:gd name="T37" fmla="*/ 130 h 754"/>
                <a:gd name="T38" fmla="*/ 254 w 826"/>
                <a:gd name="T39" fmla="*/ 174 h 754"/>
                <a:gd name="T40" fmla="*/ 254 w 826"/>
                <a:gd name="T41" fmla="*/ 224 h 754"/>
                <a:gd name="T42" fmla="*/ 220 w 826"/>
                <a:gd name="T43" fmla="*/ 278 h 754"/>
                <a:gd name="T44" fmla="*/ 244 w 826"/>
                <a:gd name="T45" fmla="*/ 338 h 754"/>
                <a:gd name="T46" fmla="*/ 274 w 826"/>
                <a:gd name="T47" fmla="*/ 366 h 754"/>
                <a:gd name="T48" fmla="*/ 248 w 826"/>
                <a:gd name="T49" fmla="*/ 494 h 754"/>
                <a:gd name="T50" fmla="*/ 4 w 826"/>
                <a:gd name="T51" fmla="*/ 728 h 754"/>
                <a:gd name="T52" fmla="*/ 772 w 826"/>
                <a:gd name="T53" fmla="*/ 588 h 754"/>
                <a:gd name="T54" fmla="*/ 558 w 826"/>
                <a:gd name="T55" fmla="*/ 234 h 754"/>
                <a:gd name="T56" fmla="*/ 584 w 826"/>
                <a:gd name="T57" fmla="*/ 234 h 754"/>
                <a:gd name="T58" fmla="*/ 574 w 826"/>
                <a:gd name="T59" fmla="*/ 316 h 754"/>
                <a:gd name="T60" fmla="*/ 548 w 826"/>
                <a:gd name="T61" fmla="*/ 348 h 754"/>
                <a:gd name="T62" fmla="*/ 550 w 826"/>
                <a:gd name="T63" fmla="*/ 266 h 754"/>
                <a:gd name="T64" fmla="*/ 252 w 826"/>
                <a:gd name="T65" fmla="*/ 344 h 754"/>
                <a:gd name="T66" fmla="*/ 226 w 826"/>
                <a:gd name="T67" fmla="*/ 278 h 754"/>
                <a:gd name="T68" fmla="*/ 248 w 826"/>
                <a:gd name="T69" fmla="*/ 228 h 754"/>
                <a:gd name="T70" fmla="*/ 268 w 826"/>
                <a:gd name="T71" fmla="*/ 246 h 754"/>
                <a:gd name="T72" fmla="*/ 262 w 826"/>
                <a:gd name="T73" fmla="*/ 330 h 754"/>
                <a:gd name="T74" fmla="*/ 276 w 826"/>
                <a:gd name="T75" fmla="*/ 262 h 754"/>
                <a:gd name="T76" fmla="*/ 282 w 826"/>
                <a:gd name="T77" fmla="*/ 174 h 754"/>
                <a:gd name="T78" fmla="*/ 306 w 826"/>
                <a:gd name="T79" fmla="*/ 92 h 754"/>
                <a:gd name="T80" fmla="*/ 410 w 826"/>
                <a:gd name="T81" fmla="*/ 88 h 754"/>
                <a:gd name="T82" fmla="*/ 522 w 826"/>
                <a:gd name="T83" fmla="*/ 96 h 754"/>
                <a:gd name="T84" fmla="*/ 534 w 826"/>
                <a:gd name="T85" fmla="*/ 182 h 754"/>
                <a:gd name="T86" fmla="*/ 542 w 826"/>
                <a:gd name="T87" fmla="*/ 278 h 754"/>
                <a:gd name="T88" fmla="*/ 522 w 826"/>
                <a:gd name="T89" fmla="*/ 380 h 754"/>
                <a:gd name="T90" fmla="*/ 448 w 826"/>
                <a:gd name="T91" fmla="*/ 492 h 754"/>
                <a:gd name="T92" fmla="*/ 356 w 826"/>
                <a:gd name="T93" fmla="*/ 490 h 754"/>
                <a:gd name="T94" fmla="*/ 284 w 826"/>
                <a:gd name="T95" fmla="*/ 374 h 754"/>
                <a:gd name="T96" fmla="*/ 272 w 826"/>
                <a:gd name="T97" fmla="*/ 280 h 754"/>
                <a:gd name="T98" fmla="*/ 310 w 826"/>
                <a:gd name="T99" fmla="*/ 636 h 754"/>
                <a:gd name="T100" fmla="*/ 272 w 826"/>
                <a:gd name="T101" fmla="*/ 522 h 754"/>
                <a:gd name="T102" fmla="*/ 298 w 826"/>
                <a:gd name="T103" fmla="*/ 400 h 754"/>
                <a:gd name="T104" fmla="*/ 360 w 826"/>
                <a:gd name="T105" fmla="*/ 502 h 754"/>
                <a:gd name="T106" fmla="*/ 444 w 826"/>
                <a:gd name="T107" fmla="*/ 502 h 754"/>
                <a:gd name="T108" fmla="*/ 510 w 826"/>
                <a:gd name="T109" fmla="*/ 406 h 754"/>
                <a:gd name="T110" fmla="*/ 526 w 826"/>
                <a:gd name="T111" fmla="*/ 514 h 754"/>
                <a:gd name="T112" fmla="*/ 482 w 826"/>
                <a:gd name="T113"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6" h="754">
                  <a:moveTo>
                    <a:pt x="754" y="572"/>
                  </a:moveTo>
                  <a:lnTo>
                    <a:pt x="754" y="572"/>
                  </a:lnTo>
                  <a:lnTo>
                    <a:pt x="736" y="566"/>
                  </a:lnTo>
                  <a:lnTo>
                    <a:pt x="708" y="556"/>
                  </a:lnTo>
                  <a:lnTo>
                    <a:pt x="632" y="526"/>
                  </a:lnTo>
                  <a:lnTo>
                    <a:pt x="558" y="498"/>
                  </a:lnTo>
                  <a:lnTo>
                    <a:pt x="530" y="488"/>
                  </a:lnTo>
                  <a:lnTo>
                    <a:pt x="514" y="482"/>
                  </a:lnTo>
                  <a:lnTo>
                    <a:pt x="514" y="482"/>
                  </a:lnTo>
                  <a:lnTo>
                    <a:pt x="516" y="398"/>
                  </a:lnTo>
                  <a:lnTo>
                    <a:pt x="516" y="398"/>
                  </a:lnTo>
                  <a:lnTo>
                    <a:pt x="526" y="384"/>
                  </a:lnTo>
                  <a:lnTo>
                    <a:pt x="526" y="384"/>
                  </a:lnTo>
                  <a:lnTo>
                    <a:pt x="536" y="370"/>
                  </a:lnTo>
                  <a:lnTo>
                    <a:pt x="546" y="354"/>
                  </a:lnTo>
                  <a:lnTo>
                    <a:pt x="546" y="354"/>
                  </a:lnTo>
                  <a:lnTo>
                    <a:pt x="550" y="356"/>
                  </a:lnTo>
                  <a:lnTo>
                    <a:pt x="550" y="356"/>
                  </a:lnTo>
                  <a:lnTo>
                    <a:pt x="554" y="356"/>
                  </a:lnTo>
                  <a:lnTo>
                    <a:pt x="554" y="356"/>
                  </a:lnTo>
                  <a:lnTo>
                    <a:pt x="562" y="352"/>
                  </a:lnTo>
                  <a:lnTo>
                    <a:pt x="568" y="346"/>
                  </a:lnTo>
                  <a:lnTo>
                    <a:pt x="574" y="338"/>
                  </a:lnTo>
                  <a:lnTo>
                    <a:pt x="576" y="328"/>
                  </a:lnTo>
                  <a:lnTo>
                    <a:pt x="576" y="328"/>
                  </a:lnTo>
                  <a:lnTo>
                    <a:pt x="580" y="318"/>
                  </a:lnTo>
                  <a:lnTo>
                    <a:pt x="586" y="306"/>
                  </a:lnTo>
                  <a:lnTo>
                    <a:pt x="586" y="306"/>
                  </a:lnTo>
                  <a:lnTo>
                    <a:pt x="592" y="292"/>
                  </a:lnTo>
                  <a:lnTo>
                    <a:pt x="594" y="286"/>
                  </a:lnTo>
                  <a:lnTo>
                    <a:pt x="596" y="278"/>
                  </a:lnTo>
                  <a:lnTo>
                    <a:pt x="596" y="278"/>
                  </a:lnTo>
                  <a:lnTo>
                    <a:pt x="594" y="258"/>
                  </a:lnTo>
                  <a:lnTo>
                    <a:pt x="592" y="244"/>
                  </a:lnTo>
                  <a:lnTo>
                    <a:pt x="590" y="232"/>
                  </a:lnTo>
                  <a:lnTo>
                    <a:pt x="584" y="226"/>
                  </a:lnTo>
                  <a:lnTo>
                    <a:pt x="584" y="226"/>
                  </a:lnTo>
                  <a:lnTo>
                    <a:pt x="578" y="222"/>
                  </a:lnTo>
                  <a:lnTo>
                    <a:pt x="572" y="220"/>
                  </a:lnTo>
                  <a:lnTo>
                    <a:pt x="564" y="222"/>
                  </a:lnTo>
                  <a:lnTo>
                    <a:pt x="560" y="226"/>
                  </a:lnTo>
                  <a:lnTo>
                    <a:pt x="560" y="226"/>
                  </a:lnTo>
                  <a:lnTo>
                    <a:pt x="560" y="222"/>
                  </a:lnTo>
                  <a:lnTo>
                    <a:pt x="560" y="222"/>
                  </a:lnTo>
                  <a:lnTo>
                    <a:pt x="562" y="218"/>
                  </a:lnTo>
                  <a:lnTo>
                    <a:pt x="560" y="214"/>
                  </a:lnTo>
                  <a:lnTo>
                    <a:pt x="560" y="214"/>
                  </a:lnTo>
                  <a:lnTo>
                    <a:pt x="558" y="210"/>
                  </a:lnTo>
                  <a:lnTo>
                    <a:pt x="558" y="208"/>
                  </a:lnTo>
                  <a:lnTo>
                    <a:pt x="558" y="202"/>
                  </a:lnTo>
                  <a:lnTo>
                    <a:pt x="558" y="202"/>
                  </a:lnTo>
                  <a:lnTo>
                    <a:pt x="560" y="190"/>
                  </a:lnTo>
                  <a:lnTo>
                    <a:pt x="560" y="176"/>
                  </a:lnTo>
                  <a:lnTo>
                    <a:pt x="560" y="176"/>
                  </a:lnTo>
                  <a:lnTo>
                    <a:pt x="558" y="172"/>
                  </a:lnTo>
                  <a:lnTo>
                    <a:pt x="558" y="170"/>
                  </a:lnTo>
                  <a:lnTo>
                    <a:pt x="558" y="170"/>
                  </a:lnTo>
                  <a:lnTo>
                    <a:pt x="560" y="166"/>
                  </a:lnTo>
                  <a:lnTo>
                    <a:pt x="562" y="164"/>
                  </a:lnTo>
                  <a:lnTo>
                    <a:pt x="562" y="164"/>
                  </a:lnTo>
                  <a:lnTo>
                    <a:pt x="562" y="152"/>
                  </a:lnTo>
                  <a:lnTo>
                    <a:pt x="562" y="152"/>
                  </a:lnTo>
                  <a:lnTo>
                    <a:pt x="560" y="148"/>
                  </a:lnTo>
                  <a:lnTo>
                    <a:pt x="560" y="146"/>
                  </a:lnTo>
                  <a:lnTo>
                    <a:pt x="560" y="146"/>
                  </a:lnTo>
                  <a:lnTo>
                    <a:pt x="562" y="140"/>
                  </a:lnTo>
                  <a:lnTo>
                    <a:pt x="564" y="138"/>
                  </a:lnTo>
                  <a:lnTo>
                    <a:pt x="564" y="132"/>
                  </a:lnTo>
                  <a:lnTo>
                    <a:pt x="564" y="132"/>
                  </a:lnTo>
                  <a:lnTo>
                    <a:pt x="564" y="120"/>
                  </a:lnTo>
                  <a:lnTo>
                    <a:pt x="564" y="120"/>
                  </a:lnTo>
                  <a:lnTo>
                    <a:pt x="564" y="114"/>
                  </a:lnTo>
                  <a:lnTo>
                    <a:pt x="564" y="114"/>
                  </a:lnTo>
                  <a:lnTo>
                    <a:pt x="564" y="106"/>
                  </a:lnTo>
                  <a:lnTo>
                    <a:pt x="564" y="106"/>
                  </a:lnTo>
                  <a:lnTo>
                    <a:pt x="558" y="94"/>
                  </a:lnTo>
                  <a:lnTo>
                    <a:pt x="558" y="94"/>
                  </a:lnTo>
                  <a:lnTo>
                    <a:pt x="552" y="88"/>
                  </a:lnTo>
                  <a:lnTo>
                    <a:pt x="548" y="86"/>
                  </a:lnTo>
                  <a:lnTo>
                    <a:pt x="548" y="86"/>
                  </a:lnTo>
                  <a:lnTo>
                    <a:pt x="548" y="82"/>
                  </a:lnTo>
                  <a:lnTo>
                    <a:pt x="548" y="82"/>
                  </a:lnTo>
                  <a:lnTo>
                    <a:pt x="546" y="74"/>
                  </a:lnTo>
                  <a:lnTo>
                    <a:pt x="546" y="74"/>
                  </a:lnTo>
                  <a:lnTo>
                    <a:pt x="544" y="70"/>
                  </a:lnTo>
                  <a:lnTo>
                    <a:pt x="542" y="66"/>
                  </a:lnTo>
                  <a:lnTo>
                    <a:pt x="542" y="66"/>
                  </a:lnTo>
                  <a:lnTo>
                    <a:pt x="542" y="64"/>
                  </a:lnTo>
                  <a:lnTo>
                    <a:pt x="540" y="64"/>
                  </a:lnTo>
                  <a:lnTo>
                    <a:pt x="536" y="62"/>
                  </a:lnTo>
                  <a:lnTo>
                    <a:pt x="536" y="62"/>
                  </a:lnTo>
                  <a:lnTo>
                    <a:pt x="532" y="60"/>
                  </a:lnTo>
                  <a:lnTo>
                    <a:pt x="530" y="56"/>
                  </a:lnTo>
                  <a:lnTo>
                    <a:pt x="530" y="56"/>
                  </a:lnTo>
                  <a:lnTo>
                    <a:pt x="528" y="54"/>
                  </a:lnTo>
                  <a:lnTo>
                    <a:pt x="528" y="54"/>
                  </a:lnTo>
                  <a:lnTo>
                    <a:pt x="526" y="52"/>
                  </a:lnTo>
                  <a:lnTo>
                    <a:pt x="524" y="50"/>
                  </a:lnTo>
                  <a:lnTo>
                    <a:pt x="524" y="50"/>
                  </a:lnTo>
                  <a:lnTo>
                    <a:pt x="522" y="48"/>
                  </a:lnTo>
                  <a:lnTo>
                    <a:pt x="520" y="46"/>
                  </a:lnTo>
                  <a:lnTo>
                    <a:pt x="516" y="46"/>
                  </a:lnTo>
                  <a:lnTo>
                    <a:pt x="516" y="46"/>
                  </a:lnTo>
                  <a:lnTo>
                    <a:pt x="504" y="36"/>
                  </a:lnTo>
                  <a:lnTo>
                    <a:pt x="504" y="36"/>
                  </a:lnTo>
                  <a:lnTo>
                    <a:pt x="472" y="16"/>
                  </a:lnTo>
                  <a:lnTo>
                    <a:pt x="472" y="16"/>
                  </a:lnTo>
                  <a:lnTo>
                    <a:pt x="466" y="14"/>
                  </a:lnTo>
                  <a:lnTo>
                    <a:pt x="466" y="14"/>
                  </a:lnTo>
                  <a:lnTo>
                    <a:pt x="452" y="8"/>
                  </a:lnTo>
                  <a:lnTo>
                    <a:pt x="452" y="8"/>
                  </a:lnTo>
                  <a:lnTo>
                    <a:pt x="446" y="6"/>
                  </a:lnTo>
                  <a:lnTo>
                    <a:pt x="442" y="4"/>
                  </a:lnTo>
                  <a:lnTo>
                    <a:pt x="442" y="4"/>
                  </a:lnTo>
                  <a:lnTo>
                    <a:pt x="436" y="4"/>
                  </a:lnTo>
                  <a:lnTo>
                    <a:pt x="428" y="2"/>
                  </a:lnTo>
                  <a:lnTo>
                    <a:pt x="428" y="2"/>
                  </a:lnTo>
                  <a:lnTo>
                    <a:pt x="424" y="2"/>
                  </a:lnTo>
                  <a:lnTo>
                    <a:pt x="422" y="2"/>
                  </a:lnTo>
                  <a:lnTo>
                    <a:pt x="422" y="2"/>
                  </a:lnTo>
                  <a:lnTo>
                    <a:pt x="404" y="0"/>
                  </a:lnTo>
                  <a:lnTo>
                    <a:pt x="404" y="0"/>
                  </a:lnTo>
                  <a:lnTo>
                    <a:pt x="392" y="0"/>
                  </a:lnTo>
                  <a:lnTo>
                    <a:pt x="392" y="0"/>
                  </a:lnTo>
                  <a:lnTo>
                    <a:pt x="388" y="2"/>
                  </a:lnTo>
                  <a:lnTo>
                    <a:pt x="380" y="2"/>
                  </a:lnTo>
                  <a:lnTo>
                    <a:pt x="380" y="2"/>
                  </a:lnTo>
                  <a:lnTo>
                    <a:pt x="376" y="2"/>
                  </a:lnTo>
                  <a:lnTo>
                    <a:pt x="372" y="2"/>
                  </a:lnTo>
                  <a:lnTo>
                    <a:pt x="368" y="4"/>
                  </a:lnTo>
                  <a:lnTo>
                    <a:pt x="364" y="4"/>
                  </a:lnTo>
                  <a:lnTo>
                    <a:pt x="364" y="4"/>
                  </a:lnTo>
                  <a:lnTo>
                    <a:pt x="358" y="4"/>
                  </a:lnTo>
                  <a:lnTo>
                    <a:pt x="354" y="6"/>
                  </a:lnTo>
                  <a:lnTo>
                    <a:pt x="354" y="6"/>
                  </a:lnTo>
                  <a:lnTo>
                    <a:pt x="346" y="10"/>
                  </a:lnTo>
                  <a:lnTo>
                    <a:pt x="338" y="14"/>
                  </a:lnTo>
                  <a:lnTo>
                    <a:pt x="338" y="14"/>
                  </a:lnTo>
                  <a:lnTo>
                    <a:pt x="326" y="22"/>
                  </a:lnTo>
                  <a:lnTo>
                    <a:pt x="316" y="28"/>
                  </a:lnTo>
                  <a:lnTo>
                    <a:pt x="316" y="28"/>
                  </a:lnTo>
                  <a:lnTo>
                    <a:pt x="312" y="32"/>
                  </a:lnTo>
                  <a:lnTo>
                    <a:pt x="310" y="36"/>
                  </a:lnTo>
                  <a:lnTo>
                    <a:pt x="306" y="40"/>
                  </a:lnTo>
                  <a:lnTo>
                    <a:pt x="302" y="42"/>
                  </a:lnTo>
                  <a:lnTo>
                    <a:pt x="302" y="42"/>
                  </a:lnTo>
                  <a:lnTo>
                    <a:pt x="300" y="44"/>
                  </a:lnTo>
                  <a:lnTo>
                    <a:pt x="298" y="50"/>
                  </a:lnTo>
                  <a:lnTo>
                    <a:pt x="296" y="54"/>
                  </a:lnTo>
                  <a:lnTo>
                    <a:pt x="292" y="56"/>
                  </a:lnTo>
                  <a:lnTo>
                    <a:pt x="292" y="56"/>
                  </a:lnTo>
                  <a:lnTo>
                    <a:pt x="290" y="60"/>
                  </a:lnTo>
                  <a:lnTo>
                    <a:pt x="288" y="66"/>
                  </a:lnTo>
                  <a:lnTo>
                    <a:pt x="286" y="74"/>
                  </a:lnTo>
                  <a:lnTo>
                    <a:pt x="286" y="74"/>
                  </a:lnTo>
                  <a:lnTo>
                    <a:pt x="284" y="76"/>
                  </a:lnTo>
                  <a:lnTo>
                    <a:pt x="278" y="78"/>
                  </a:lnTo>
                  <a:lnTo>
                    <a:pt x="278" y="78"/>
                  </a:lnTo>
                  <a:lnTo>
                    <a:pt x="276" y="80"/>
                  </a:lnTo>
                  <a:lnTo>
                    <a:pt x="274" y="84"/>
                  </a:lnTo>
                  <a:lnTo>
                    <a:pt x="272" y="88"/>
                  </a:lnTo>
                  <a:lnTo>
                    <a:pt x="272" y="88"/>
                  </a:lnTo>
                  <a:lnTo>
                    <a:pt x="264" y="96"/>
                  </a:lnTo>
                  <a:lnTo>
                    <a:pt x="264" y="96"/>
                  </a:lnTo>
                  <a:lnTo>
                    <a:pt x="262" y="100"/>
                  </a:lnTo>
                  <a:lnTo>
                    <a:pt x="262" y="106"/>
                  </a:lnTo>
                  <a:lnTo>
                    <a:pt x="260" y="112"/>
                  </a:lnTo>
                  <a:lnTo>
                    <a:pt x="260" y="116"/>
                  </a:lnTo>
                  <a:lnTo>
                    <a:pt x="260" y="116"/>
                  </a:lnTo>
                  <a:lnTo>
                    <a:pt x="258" y="122"/>
                  </a:lnTo>
                  <a:lnTo>
                    <a:pt x="254" y="130"/>
                  </a:lnTo>
                  <a:lnTo>
                    <a:pt x="254" y="130"/>
                  </a:lnTo>
                  <a:lnTo>
                    <a:pt x="254" y="134"/>
                  </a:lnTo>
                  <a:lnTo>
                    <a:pt x="254" y="136"/>
                  </a:lnTo>
                  <a:lnTo>
                    <a:pt x="254" y="142"/>
                  </a:lnTo>
                  <a:lnTo>
                    <a:pt x="254" y="142"/>
                  </a:lnTo>
                  <a:lnTo>
                    <a:pt x="252" y="152"/>
                  </a:lnTo>
                  <a:lnTo>
                    <a:pt x="254" y="162"/>
                  </a:lnTo>
                  <a:lnTo>
                    <a:pt x="254" y="162"/>
                  </a:lnTo>
                  <a:lnTo>
                    <a:pt x="254" y="174"/>
                  </a:lnTo>
                  <a:lnTo>
                    <a:pt x="254" y="180"/>
                  </a:lnTo>
                  <a:lnTo>
                    <a:pt x="252" y="186"/>
                  </a:lnTo>
                  <a:lnTo>
                    <a:pt x="252" y="186"/>
                  </a:lnTo>
                  <a:lnTo>
                    <a:pt x="250" y="194"/>
                  </a:lnTo>
                  <a:lnTo>
                    <a:pt x="250" y="202"/>
                  </a:lnTo>
                  <a:lnTo>
                    <a:pt x="252" y="216"/>
                  </a:lnTo>
                  <a:lnTo>
                    <a:pt x="252" y="216"/>
                  </a:lnTo>
                  <a:lnTo>
                    <a:pt x="254" y="224"/>
                  </a:lnTo>
                  <a:lnTo>
                    <a:pt x="254" y="224"/>
                  </a:lnTo>
                  <a:lnTo>
                    <a:pt x="250" y="222"/>
                  </a:lnTo>
                  <a:lnTo>
                    <a:pt x="244" y="220"/>
                  </a:lnTo>
                  <a:lnTo>
                    <a:pt x="236" y="222"/>
                  </a:lnTo>
                  <a:lnTo>
                    <a:pt x="232" y="226"/>
                  </a:lnTo>
                  <a:lnTo>
                    <a:pt x="232" y="226"/>
                  </a:lnTo>
                  <a:lnTo>
                    <a:pt x="226" y="232"/>
                  </a:lnTo>
                  <a:lnTo>
                    <a:pt x="224" y="244"/>
                  </a:lnTo>
                  <a:lnTo>
                    <a:pt x="222" y="258"/>
                  </a:lnTo>
                  <a:lnTo>
                    <a:pt x="220" y="278"/>
                  </a:lnTo>
                  <a:lnTo>
                    <a:pt x="220" y="278"/>
                  </a:lnTo>
                  <a:lnTo>
                    <a:pt x="222" y="286"/>
                  </a:lnTo>
                  <a:lnTo>
                    <a:pt x="224" y="292"/>
                  </a:lnTo>
                  <a:lnTo>
                    <a:pt x="230" y="306"/>
                  </a:lnTo>
                  <a:lnTo>
                    <a:pt x="230" y="306"/>
                  </a:lnTo>
                  <a:lnTo>
                    <a:pt x="236" y="318"/>
                  </a:lnTo>
                  <a:lnTo>
                    <a:pt x="240" y="328"/>
                  </a:lnTo>
                  <a:lnTo>
                    <a:pt x="240" y="328"/>
                  </a:lnTo>
                  <a:lnTo>
                    <a:pt x="244" y="338"/>
                  </a:lnTo>
                  <a:lnTo>
                    <a:pt x="248" y="346"/>
                  </a:lnTo>
                  <a:lnTo>
                    <a:pt x="254" y="354"/>
                  </a:lnTo>
                  <a:lnTo>
                    <a:pt x="260" y="356"/>
                  </a:lnTo>
                  <a:lnTo>
                    <a:pt x="260" y="356"/>
                  </a:lnTo>
                  <a:lnTo>
                    <a:pt x="264" y="356"/>
                  </a:lnTo>
                  <a:lnTo>
                    <a:pt x="264" y="356"/>
                  </a:lnTo>
                  <a:lnTo>
                    <a:pt x="268" y="356"/>
                  </a:lnTo>
                  <a:lnTo>
                    <a:pt x="268" y="356"/>
                  </a:lnTo>
                  <a:lnTo>
                    <a:pt x="274" y="366"/>
                  </a:lnTo>
                  <a:lnTo>
                    <a:pt x="280" y="376"/>
                  </a:lnTo>
                  <a:lnTo>
                    <a:pt x="292" y="394"/>
                  </a:lnTo>
                  <a:lnTo>
                    <a:pt x="292" y="394"/>
                  </a:lnTo>
                  <a:lnTo>
                    <a:pt x="292" y="394"/>
                  </a:lnTo>
                  <a:lnTo>
                    <a:pt x="294" y="426"/>
                  </a:lnTo>
                  <a:lnTo>
                    <a:pt x="292" y="482"/>
                  </a:lnTo>
                  <a:lnTo>
                    <a:pt x="292" y="482"/>
                  </a:lnTo>
                  <a:lnTo>
                    <a:pt x="276" y="486"/>
                  </a:lnTo>
                  <a:lnTo>
                    <a:pt x="248" y="494"/>
                  </a:lnTo>
                  <a:lnTo>
                    <a:pt x="172" y="524"/>
                  </a:lnTo>
                  <a:lnTo>
                    <a:pt x="46" y="578"/>
                  </a:lnTo>
                  <a:lnTo>
                    <a:pt x="46" y="578"/>
                  </a:lnTo>
                  <a:lnTo>
                    <a:pt x="40" y="582"/>
                  </a:lnTo>
                  <a:lnTo>
                    <a:pt x="36" y="588"/>
                  </a:lnTo>
                  <a:lnTo>
                    <a:pt x="26" y="610"/>
                  </a:lnTo>
                  <a:lnTo>
                    <a:pt x="18" y="638"/>
                  </a:lnTo>
                  <a:lnTo>
                    <a:pt x="12" y="670"/>
                  </a:lnTo>
                  <a:lnTo>
                    <a:pt x="4" y="728"/>
                  </a:lnTo>
                  <a:lnTo>
                    <a:pt x="0" y="754"/>
                  </a:lnTo>
                  <a:lnTo>
                    <a:pt x="826" y="754"/>
                  </a:lnTo>
                  <a:lnTo>
                    <a:pt x="826" y="754"/>
                  </a:lnTo>
                  <a:lnTo>
                    <a:pt x="818" y="732"/>
                  </a:lnTo>
                  <a:lnTo>
                    <a:pt x="810" y="706"/>
                  </a:lnTo>
                  <a:lnTo>
                    <a:pt x="794" y="646"/>
                  </a:lnTo>
                  <a:lnTo>
                    <a:pt x="786" y="620"/>
                  </a:lnTo>
                  <a:lnTo>
                    <a:pt x="776" y="596"/>
                  </a:lnTo>
                  <a:lnTo>
                    <a:pt x="772" y="588"/>
                  </a:lnTo>
                  <a:lnTo>
                    <a:pt x="766" y="580"/>
                  </a:lnTo>
                  <a:lnTo>
                    <a:pt x="760" y="574"/>
                  </a:lnTo>
                  <a:lnTo>
                    <a:pt x="754" y="572"/>
                  </a:lnTo>
                  <a:lnTo>
                    <a:pt x="754" y="572"/>
                  </a:lnTo>
                  <a:close/>
                  <a:moveTo>
                    <a:pt x="558" y="246"/>
                  </a:moveTo>
                  <a:lnTo>
                    <a:pt x="558" y="246"/>
                  </a:lnTo>
                  <a:lnTo>
                    <a:pt x="558" y="242"/>
                  </a:lnTo>
                  <a:lnTo>
                    <a:pt x="558" y="234"/>
                  </a:lnTo>
                  <a:lnTo>
                    <a:pt x="558" y="234"/>
                  </a:lnTo>
                  <a:lnTo>
                    <a:pt x="558" y="230"/>
                  </a:lnTo>
                  <a:lnTo>
                    <a:pt x="560" y="232"/>
                  </a:lnTo>
                  <a:lnTo>
                    <a:pt x="560" y="232"/>
                  </a:lnTo>
                  <a:lnTo>
                    <a:pt x="564" y="230"/>
                  </a:lnTo>
                  <a:lnTo>
                    <a:pt x="570" y="228"/>
                  </a:lnTo>
                  <a:lnTo>
                    <a:pt x="574" y="226"/>
                  </a:lnTo>
                  <a:lnTo>
                    <a:pt x="580" y="230"/>
                  </a:lnTo>
                  <a:lnTo>
                    <a:pt x="580" y="230"/>
                  </a:lnTo>
                  <a:lnTo>
                    <a:pt x="584" y="234"/>
                  </a:lnTo>
                  <a:lnTo>
                    <a:pt x="586" y="242"/>
                  </a:lnTo>
                  <a:lnTo>
                    <a:pt x="588" y="256"/>
                  </a:lnTo>
                  <a:lnTo>
                    <a:pt x="590" y="278"/>
                  </a:lnTo>
                  <a:lnTo>
                    <a:pt x="590" y="278"/>
                  </a:lnTo>
                  <a:lnTo>
                    <a:pt x="588" y="284"/>
                  </a:lnTo>
                  <a:lnTo>
                    <a:pt x="586" y="290"/>
                  </a:lnTo>
                  <a:lnTo>
                    <a:pt x="580" y="304"/>
                  </a:lnTo>
                  <a:lnTo>
                    <a:pt x="580" y="304"/>
                  </a:lnTo>
                  <a:lnTo>
                    <a:pt x="574" y="316"/>
                  </a:lnTo>
                  <a:lnTo>
                    <a:pt x="570" y="328"/>
                  </a:lnTo>
                  <a:lnTo>
                    <a:pt x="570" y="328"/>
                  </a:lnTo>
                  <a:lnTo>
                    <a:pt x="568" y="336"/>
                  </a:lnTo>
                  <a:lnTo>
                    <a:pt x="564" y="342"/>
                  </a:lnTo>
                  <a:lnTo>
                    <a:pt x="558" y="346"/>
                  </a:lnTo>
                  <a:lnTo>
                    <a:pt x="554" y="350"/>
                  </a:lnTo>
                  <a:lnTo>
                    <a:pt x="554" y="350"/>
                  </a:lnTo>
                  <a:lnTo>
                    <a:pt x="550" y="350"/>
                  </a:lnTo>
                  <a:lnTo>
                    <a:pt x="548" y="348"/>
                  </a:lnTo>
                  <a:lnTo>
                    <a:pt x="548" y="348"/>
                  </a:lnTo>
                  <a:lnTo>
                    <a:pt x="552" y="332"/>
                  </a:lnTo>
                  <a:lnTo>
                    <a:pt x="554" y="318"/>
                  </a:lnTo>
                  <a:lnTo>
                    <a:pt x="552" y="304"/>
                  </a:lnTo>
                  <a:lnTo>
                    <a:pt x="550" y="294"/>
                  </a:lnTo>
                  <a:lnTo>
                    <a:pt x="550" y="294"/>
                  </a:lnTo>
                  <a:lnTo>
                    <a:pt x="548" y="278"/>
                  </a:lnTo>
                  <a:lnTo>
                    <a:pt x="548" y="272"/>
                  </a:lnTo>
                  <a:lnTo>
                    <a:pt x="550" y="266"/>
                  </a:lnTo>
                  <a:lnTo>
                    <a:pt x="550" y="266"/>
                  </a:lnTo>
                  <a:lnTo>
                    <a:pt x="552" y="250"/>
                  </a:lnTo>
                  <a:lnTo>
                    <a:pt x="552" y="250"/>
                  </a:lnTo>
                  <a:lnTo>
                    <a:pt x="558" y="246"/>
                  </a:lnTo>
                  <a:lnTo>
                    <a:pt x="558" y="246"/>
                  </a:lnTo>
                  <a:close/>
                  <a:moveTo>
                    <a:pt x="262" y="350"/>
                  </a:moveTo>
                  <a:lnTo>
                    <a:pt x="262" y="350"/>
                  </a:lnTo>
                  <a:lnTo>
                    <a:pt x="258" y="348"/>
                  </a:lnTo>
                  <a:lnTo>
                    <a:pt x="252" y="344"/>
                  </a:lnTo>
                  <a:lnTo>
                    <a:pt x="248" y="336"/>
                  </a:lnTo>
                  <a:lnTo>
                    <a:pt x="246" y="328"/>
                  </a:lnTo>
                  <a:lnTo>
                    <a:pt x="246" y="328"/>
                  </a:lnTo>
                  <a:lnTo>
                    <a:pt x="242" y="316"/>
                  </a:lnTo>
                  <a:lnTo>
                    <a:pt x="236" y="304"/>
                  </a:lnTo>
                  <a:lnTo>
                    <a:pt x="236" y="304"/>
                  </a:lnTo>
                  <a:lnTo>
                    <a:pt x="230" y="290"/>
                  </a:lnTo>
                  <a:lnTo>
                    <a:pt x="228" y="284"/>
                  </a:lnTo>
                  <a:lnTo>
                    <a:pt x="226" y="278"/>
                  </a:lnTo>
                  <a:lnTo>
                    <a:pt x="226" y="278"/>
                  </a:lnTo>
                  <a:lnTo>
                    <a:pt x="228" y="256"/>
                  </a:lnTo>
                  <a:lnTo>
                    <a:pt x="230" y="242"/>
                  </a:lnTo>
                  <a:lnTo>
                    <a:pt x="232" y="234"/>
                  </a:lnTo>
                  <a:lnTo>
                    <a:pt x="236" y="230"/>
                  </a:lnTo>
                  <a:lnTo>
                    <a:pt x="236" y="230"/>
                  </a:lnTo>
                  <a:lnTo>
                    <a:pt x="238" y="228"/>
                  </a:lnTo>
                  <a:lnTo>
                    <a:pt x="242" y="226"/>
                  </a:lnTo>
                  <a:lnTo>
                    <a:pt x="248" y="228"/>
                  </a:lnTo>
                  <a:lnTo>
                    <a:pt x="254" y="230"/>
                  </a:lnTo>
                  <a:lnTo>
                    <a:pt x="256" y="232"/>
                  </a:lnTo>
                  <a:lnTo>
                    <a:pt x="258" y="230"/>
                  </a:lnTo>
                  <a:lnTo>
                    <a:pt x="258" y="230"/>
                  </a:lnTo>
                  <a:lnTo>
                    <a:pt x="262" y="240"/>
                  </a:lnTo>
                  <a:lnTo>
                    <a:pt x="266" y="238"/>
                  </a:lnTo>
                  <a:lnTo>
                    <a:pt x="266" y="238"/>
                  </a:lnTo>
                  <a:lnTo>
                    <a:pt x="268" y="246"/>
                  </a:lnTo>
                  <a:lnTo>
                    <a:pt x="268" y="246"/>
                  </a:lnTo>
                  <a:lnTo>
                    <a:pt x="270" y="254"/>
                  </a:lnTo>
                  <a:lnTo>
                    <a:pt x="270" y="262"/>
                  </a:lnTo>
                  <a:lnTo>
                    <a:pt x="270" y="262"/>
                  </a:lnTo>
                  <a:lnTo>
                    <a:pt x="268" y="270"/>
                  </a:lnTo>
                  <a:lnTo>
                    <a:pt x="266" y="280"/>
                  </a:lnTo>
                  <a:lnTo>
                    <a:pt x="266" y="280"/>
                  </a:lnTo>
                  <a:lnTo>
                    <a:pt x="262" y="294"/>
                  </a:lnTo>
                  <a:lnTo>
                    <a:pt x="260" y="310"/>
                  </a:lnTo>
                  <a:lnTo>
                    <a:pt x="262" y="330"/>
                  </a:lnTo>
                  <a:lnTo>
                    <a:pt x="262" y="340"/>
                  </a:lnTo>
                  <a:lnTo>
                    <a:pt x="266" y="350"/>
                  </a:lnTo>
                  <a:lnTo>
                    <a:pt x="266" y="350"/>
                  </a:lnTo>
                  <a:lnTo>
                    <a:pt x="262" y="350"/>
                  </a:lnTo>
                  <a:lnTo>
                    <a:pt x="262" y="350"/>
                  </a:lnTo>
                  <a:close/>
                  <a:moveTo>
                    <a:pt x="272" y="280"/>
                  </a:moveTo>
                  <a:lnTo>
                    <a:pt x="272" y="280"/>
                  </a:lnTo>
                  <a:lnTo>
                    <a:pt x="274" y="270"/>
                  </a:lnTo>
                  <a:lnTo>
                    <a:pt x="276" y="262"/>
                  </a:lnTo>
                  <a:lnTo>
                    <a:pt x="276" y="262"/>
                  </a:lnTo>
                  <a:lnTo>
                    <a:pt x="274" y="252"/>
                  </a:lnTo>
                  <a:lnTo>
                    <a:pt x="274" y="244"/>
                  </a:lnTo>
                  <a:lnTo>
                    <a:pt x="274" y="244"/>
                  </a:lnTo>
                  <a:lnTo>
                    <a:pt x="270" y="232"/>
                  </a:lnTo>
                  <a:lnTo>
                    <a:pt x="270" y="214"/>
                  </a:lnTo>
                  <a:lnTo>
                    <a:pt x="270" y="214"/>
                  </a:lnTo>
                  <a:lnTo>
                    <a:pt x="276" y="194"/>
                  </a:lnTo>
                  <a:lnTo>
                    <a:pt x="282" y="174"/>
                  </a:lnTo>
                  <a:lnTo>
                    <a:pt x="282" y="174"/>
                  </a:lnTo>
                  <a:lnTo>
                    <a:pt x="282" y="160"/>
                  </a:lnTo>
                  <a:lnTo>
                    <a:pt x="284" y="146"/>
                  </a:lnTo>
                  <a:lnTo>
                    <a:pt x="288" y="118"/>
                  </a:lnTo>
                  <a:lnTo>
                    <a:pt x="288" y="118"/>
                  </a:lnTo>
                  <a:lnTo>
                    <a:pt x="290" y="110"/>
                  </a:lnTo>
                  <a:lnTo>
                    <a:pt x="294" y="104"/>
                  </a:lnTo>
                  <a:lnTo>
                    <a:pt x="300" y="98"/>
                  </a:lnTo>
                  <a:lnTo>
                    <a:pt x="306" y="92"/>
                  </a:lnTo>
                  <a:lnTo>
                    <a:pt x="322" y="84"/>
                  </a:lnTo>
                  <a:lnTo>
                    <a:pt x="336" y="80"/>
                  </a:lnTo>
                  <a:lnTo>
                    <a:pt x="336" y="80"/>
                  </a:lnTo>
                  <a:lnTo>
                    <a:pt x="346" y="80"/>
                  </a:lnTo>
                  <a:lnTo>
                    <a:pt x="356" y="80"/>
                  </a:lnTo>
                  <a:lnTo>
                    <a:pt x="374" y="84"/>
                  </a:lnTo>
                  <a:lnTo>
                    <a:pt x="390" y="86"/>
                  </a:lnTo>
                  <a:lnTo>
                    <a:pt x="410" y="88"/>
                  </a:lnTo>
                  <a:lnTo>
                    <a:pt x="410" y="88"/>
                  </a:lnTo>
                  <a:lnTo>
                    <a:pt x="430" y="86"/>
                  </a:lnTo>
                  <a:lnTo>
                    <a:pt x="446" y="84"/>
                  </a:lnTo>
                  <a:lnTo>
                    <a:pt x="462" y="80"/>
                  </a:lnTo>
                  <a:lnTo>
                    <a:pt x="484" y="80"/>
                  </a:lnTo>
                  <a:lnTo>
                    <a:pt x="484" y="80"/>
                  </a:lnTo>
                  <a:lnTo>
                    <a:pt x="496" y="80"/>
                  </a:lnTo>
                  <a:lnTo>
                    <a:pt x="506" y="84"/>
                  </a:lnTo>
                  <a:lnTo>
                    <a:pt x="516" y="88"/>
                  </a:lnTo>
                  <a:lnTo>
                    <a:pt x="522" y="96"/>
                  </a:lnTo>
                  <a:lnTo>
                    <a:pt x="528" y="102"/>
                  </a:lnTo>
                  <a:lnTo>
                    <a:pt x="532" y="108"/>
                  </a:lnTo>
                  <a:lnTo>
                    <a:pt x="536" y="120"/>
                  </a:lnTo>
                  <a:lnTo>
                    <a:pt x="536" y="120"/>
                  </a:lnTo>
                  <a:lnTo>
                    <a:pt x="538" y="132"/>
                  </a:lnTo>
                  <a:lnTo>
                    <a:pt x="538" y="150"/>
                  </a:lnTo>
                  <a:lnTo>
                    <a:pt x="536" y="170"/>
                  </a:lnTo>
                  <a:lnTo>
                    <a:pt x="534" y="182"/>
                  </a:lnTo>
                  <a:lnTo>
                    <a:pt x="534" y="182"/>
                  </a:lnTo>
                  <a:lnTo>
                    <a:pt x="540" y="202"/>
                  </a:lnTo>
                  <a:lnTo>
                    <a:pt x="546" y="224"/>
                  </a:lnTo>
                  <a:lnTo>
                    <a:pt x="546" y="224"/>
                  </a:lnTo>
                  <a:lnTo>
                    <a:pt x="546" y="250"/>
                  </a:lnTo>
                  <a:lnTo>
                    <a:pt x="546" y="250"/>
                  </a:lnTo>
                  <a:lnTo>
                    <a:pt x="544" y="264"/>
                  </a:lnTo>
                  <a:lnTo>
                    <a:pt x="544" y="264"/>
                  </a:lnTo>
                  <a:lnTo>
                    <a:pt x="542" y="272"/>
                  </a:lnTo>
                  <a:lnTo>
                    <a:pt x="542" y="278"/>
                  </a:lnTo>
                  <a:lnTo>
                    <a:pt x="544" y="294"/>
                  </a:lnTo>
                  <a:lnTo>
                    <a:pt x="544" y="294"/>
                  </a:lnTo>
                  <a:lnTo>
                    <a:pt x="546" y="306"/>
                  </a:lnTo>
                  <a:lnTo>
                    <a:pt x="548" y="320"/>
                  </a:lnTo>
                  <a:lnTo>
                    <a:pt x="546" y="334"/>
                  </a:lnTo>
                  <a:lnTo>
                    <a:pt x="540" y="350"/>
                  </a:lnTo>
                  <a:lnTo>
                    <a:pt x="540" y="350"/>
                  </a:lnTo>
                  <a:lnTo>
                    <a:pt x="532" y="364"/>
                  </a:lnTo>
                  <a:lnTo>
                    <a:pt x="522" y="380"/>
                  </a:lnTo>
                  <a:lnTo>
                    <a:pt x="522" y="380"/>
                  </a:lnTo>
                  <a:lnTo>
                    <a:pt x="504" y="404"/>
                  </a:lnTo>
                  <a:lnTo>
                    <a:pt x="494" y="420"/>
                  </a:lnTo>
                  <a:lnTo>
                    <a:pt x="486" y="440"/>
                  </a:lnTo>
                  <a:lnTo>
                    <a:pt x="486" y="440"/>
                  </a:lnTo>
                  <a:lnTo>
                    <a:pt x="478" y="458"/>
                  </a:lnTo>
                  <a:lnTo>
                    <a:pt x="468" y="472"/>
                  </a:lnTo>
                  <a:lnTo>
                    <a:pt x="458" y="484"/>
                  </a:lnTo>
                  <a:lnTo>
                    <a:pt x="448" y="492"/>
                  </a:lnTo>
                  <a:lnTo>
                    <a:pt x="438" y="498"/>
                  </a:lnTo>
                  <a:lnTo>
                    <a:pt x="426" y="502"/>
                  </a:lnTo>
                  <a:lnTo>
                    <a:pt x="412" y="504"/>
                  </a:lnTo>
                  <a:lnTo>
                    <a:pt x="400" y="506"/>
                  </a:lnTo>
                  <a:lnTo>
                    <a:pt x="400" y="506"/>
                  </a:lnTo>
                  <a:lnTo>
                    <a:pt x="386" y="504"/>
                  </a:lnTo>
                  <a:lnTo>
                    <a:pt x="374" y="502"/>
                  </a:lnTo>
                  <a:lnTo>
                    <a:pt x="364" y="498"/>
                  </a:lnTo>
                  <a:lnTo>
                    <a:pt x="356" y="490"/>
                  </a:lnTo>
                  <a:lnTo>
                    <a:pt x="348" y="482"/>
                  </a:lnTo>
                  <a:lnTo>
                    <a:pt x="342" y="470"/>
                  </a:lnTo>
                  <a:lnTo>
                    <a:pt x="330" y="442"/>
                  </a:lnTo>
                  <a:lnTo>
                    <a:pt x="330" y="442"/>
                  </a:lnTo>
                  <a:lnTo>
                    <a:pt x="322" y="426"/>
                  </a:lnTo>
                  <a:lnTo>
                    <a:pt x="316" y="412"/>
                  </a:lnTo>
                  <a:lnTo>
                    <a:pt x="298" y="392"/>
                  </a:lnTo>
                  <a:lnTo>
                    <a:pt x="298" y="392"/>
                  </a:lnTo>
                  <a:lnTo>
                    <a:pt x="284" y="374"/>
                  </a:lnTo>
                  <a:lnTo>
                    <a:pt x="278" y="362"/>
                  </a:lnTo>
                  <a:lnTo>
                    <a:pt x="272" y="350"/>
                  </a:lnTo>
                  <a:lnTo>
                    <a:pt x="272" y="350"/>
                  </a:lnTo>
                  <a:lnTo>
                    <a:pt x="270" y="340"/>
                  </a:lnTo>
                  <a:lnTo>
                    <a:pt x="268" y="330"/>
                  </a:lnTo>
                  <a:lnTo>
                    <a:pt x="266" y="312"/>
                  </a:lnTo>
                  <a:lnTo>
                    <a:pt x="268" y="296"/>
                  </a:lnTo>
                  <a:lnTo>
                    <a:pt x="272" y="280"/>
                  </a:lnTo>
                  <a:lnTo>
                    <a:pt x="272" y="280"/>
                  </a:lnTo>
                  <a:close/>
                  <a:moveTo>
                    <a:pt x="400" y="666"/>
                  </a:moveTo>
                  <a:lnTo>
                    <a:pt x="400" y="666"/>
                  </a:lnTo>
                  <a:lnTo>
                    <a:pt x="382" y="666"/>
                  </a:lnTo>
                  <a:lnTo>
                    <a:pt x="366" y="664"/>
                  </a:lnTo>
                  <a:lnTo>
                    <a:pt x="352" y="660"/>
                  </a:lnTo>
                  <a:lnTo>
                    <a:pt x="340" y="656"/>
                  </a:lnTo>
                  <a:lnTo>
                    <a:pt x="328" y="650"/>
                  </a:lnTo>
                  <a:lnTo>
                    <a:pt x="318" y="642"/>
                  </a:lnTo>
                  <a:lnTo>
                    <a:pt x="310" y="636"/>
                  </a:lnTo>
                  <a:lnTo>
                    <a:pt x="302" y="628"/>
                  </a:lnTo>
                  <a:lnTo>
                    <a:pt x="290" y="610"/>
                  </a:lnTo>
                  <a:lnTo>
                    <a:pt x="282" y="592"/>
                  </a:lnTo>
                  <a:lnTo>
                    <a:pt x="276" y="576"/>
                  </a:lnTo>
                  <a:lnTo>
                    <a:pt x="272" y="560"/>
                  </a:lnTo>
                  <a:lnTo>
                    <a:pt x="272" y="560"/>
                  </a:lnTo>
                  <a:lnTo>
                    <a:pt x="270" y="546"/>
                  </a:lnTo>
                  <a:lnTo>
                    <a:pt x="270" y="534"/>
                  </a:lnTo>
                  <a:lnTo>
                    <a:pt x="272" y="522"/>
                  </a:lnTo>
                  <a:lnTo>
                    <a:pt x="276" y="512"/>
                  </a:lnTo>
                  <a:lnTo>
                    <a:pt x="284" y="494"/>
                  </a:lnTo>
                  <a:lnTo>
                    <a:pt x="292" y="482"/>
                  </a:lnTo>
                  <a:lnTo>
                    <a:pt x="292" y="482"/>
                  </a:lnTo>
                  <a:lnTo>
                    <a:pt x="292" y="518"/>
                  </a:lnTo>
                  <a:lnTo>
                    <a:pt x="298" y="518"/>
                  </a:lnTo>
                  <a:lnTo>
                    <a:pt x="298" y="518"/>
                  </a:lnTo>
                  <a:lnTo>
                    <a:pt x="298" y="470"/>
                  </a:lnTo>
                  <a:lnTo>
                    <a:pt x="298" y="400"/>
                  </a:lnTo>
                  <a:lnTo>
                    <a:pt x="298" y="400"/>
                  </a:lnTo>
                  <a:lnTo>
                    <a:pt x="312" y="420"/>
                  </a:lnTo>
                  <a:lnTo>
                    <a:pt x="318" y="430"/>
                  </a:lnTo>
                  <a:lnTo>
                    <a:pt x="324" y="444"/>
                  </a:lnTo>
                  <a:lnTo>
                    <a:pt x="324" y="444"/>
                  </a:lnTo>
                  <a:lnTo>
                    <a:pt x="336" y="474"/>
                  </a:lnTo>
                  <a:lnTo>
                    <a:pt x="344" y="484"/>
                  </a:lnTo>
                  <a:lnTo>
                    <a:pt x="350" y="494"/>
                  </a:lnTo>
                  <a:lnTo>
                    <a:pt x="360" y="502"/>
                  </a:lnTo>
                  <a:lnTo>
                    <a:pt x="370" y="508"/>
                  </a:lnTo>
                  <a:lnTo>
                    <a:pt x="382" y="510"/>
                  </a:lnTo>
                  <a:lnTo>
                    <a:pt x="396" y="512"/>
                  </a:lnTo>
                  <a:lnTo>
                    <a:pt x="396" y="512"/>
                  </a:lnTo>
                  <a:lnTo>
                    <a:pt x="400" y="512"/>
                  </a:lnTo>
                  <a:lnTo>
                    <a:pt x="400" y="512"/>
                  </a:lnTo>
                  <a:lnTo>
                    <a:pt x="416" y="510"/>
                  </a:lnTo>
                  <a:lnTo>
                    <a:pt x="430" y="506"/>
                  </a:lnTo>
                  <a:lnTo>
                    <a:pt x="444" y="502"/>
                  </a:lnTo>
                  <a:lnTo>
                    <a:pt x="456" y="494"/>
                  </a:lnTo>
                  <a:lnTo>
                    <a:pt x="466" y="486"/>
                  </a:lnTo>
                  <a:lnTo>
                    <a:pt x="474" y="474"/>
                  </a:lnTo>
                  <a:lnTo>
                    <a:pt x="484" y="460"/>
                  </a:lnTo>
                  <a:lnTo>
                    <a:pt x="492" y="442"/>
                  </a:lnTo>
                  <a:lnTo>
                    <a:pt x="492" y="442"/>
                  </a:lnTo>
                  <a:lnTo>
                    <a:pt x="500" y="422"/>
                  </a:lnTo>
                  <a:lnTo>
                    <a:pt x="510" y="406"/>
                  </a:lnTo>
                  <a:lnTo>
                    <a:pt x="510" y="406"/>
                  </a:lnTo>
                  <a:lnTo>
                    <a:pt x="508" y="468"/>
                  </a:lnTo>
                  <a:lnTo>
                    <a:pt x="508" y="526"/>
                  </a:lnTo>
                  <a:lnTo>
                    <a:pt x="514" y="526"/>
                  </a:lnTo>
                  <a:lnTo>
                    <a:pt x="514" y="526"/>
                  </a:lnTo>
                  <a:lnTo>
                    <a:pt x="514" y="486"/>
                  </a:lnTo>
                  <a:lnTo>
                    <a:pt x="514" y="486"/>
                  </a:lnTo>
                  <a:lnTo>
                    <a:pt x="518" y="490"/>
                  </a:lnTo>
                  <a:lnTo>
                    <a:pt x="520" y="496"/>
                  </a:lnTo>
                  <a:lnTo>
                    <a:pt x="526" y="514"/>
                  </a:lnTo>
                  <a:lnTo>
                    <a:pt x="528" y="536"/>
                  </a:lnTo>
                  <a:lnTo>
                    <a:pt x="530" y="558"/>
                  </a:lnTo>
                  <a:lnTo>
                    <a:pt x="530" y="558"/>
                  </a:lnTo>
                  <a:lnTo>
                    <a:pt x="528" y="572"/>
                  </a:lnTo>
                  <a:lnTo>
                    <a:pt x="522" y="588"/>
                  </a:lnTo>
                  <a:lnTo>
                    <a:pt x="514" y="606"/>
                  </a:lnTo>
                  <a:lnTo>
                    <a:pt x="500" y="624"/>
                  </a:lnTo>
                  <a:lnTo>
                    <a:pt x="492" y="632"/>
                  </a:lnTo>
                  <a:lnTo>
                    <a:pt x="482" y="640"/>
                  </a:lnTo>
                  <a:lnTo>
                    <a:pt x="472" y="648"/>
                  </a:lnTo>
                  <a:lnTo>
                    <a:pt x="460" y="654"/>
                  </a:lnTo>
                  <a:lnTo>
                    <a:pt x="446" y="660"/>
                  </a:lnTo>
                  <a:lnTo>
                    <a:pt x="432" y="664"/>
                  </a:lnTo>
                  <a:lnTo>
                    <a:pt x="416" y="666"/>
                  </a:lnTo>
                  <a:lnTo>
                    <a:pt x="400" y="666"/>
                  </a:lnTo>
                  <a:lnTo>
                    <a:pt x="400" y="666"/>
                  </a:lnTo>
                  <a:close/>
                </a:path>
              </a:pathLst>
            </a:custGeom>
            <a:solidFill>
              <a:schemeClr val="accent3">
                <a:lumMod val="100000"/>
              </a:schemeClr>
            </a:solidFill>
            <a:ln>
              <a:noFill/>
            </a:ln>
          </p:spPr>
          <p:txBody>
            <a:bodyPr anchor="ctr"/>
            <a:lstStyle/>
            <a:p>
              <a:pPr algn="ctr"/>
              <a:endParaRPr>
                <a:cs typeface="+mn-ea"/>
                <a:sym typeface="+mn-lt"/>
              </a:endParaRPr>
            </a:p>
          </p:txBody>
        </p:sp>
      </p:grpSp>
    </p:spTree>
    <p:extLst>
      <p:ext uri="{BB962C8B-B14F-4D97-AF65-F5344CB8AC3E}">
        <p14:creationId xmlns:p14="http://schemas.microsoft.com/office/powerpoint/2010/main" val="330228416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f191f848-82d3-424e-912e-0c3ea535267a">
            <a:extLst>
              <a:ext uri="{FF2B5EF4-FFF2-40B4-BE49-F238E27FC236}">
                <a16:creationId xmlns:a16="http://schemas.microsoft.com/office/drawing/2014/main" id="{88EB9BD2-CA79-4834-A1D3-14518F221139}"/>
              </a:ext>
            </a:extLst>
          </p:cNvPr>
          <p:cNvGrpSpPr>
            <a:grpSpLocks noChangeAspect="1"/>
          </p:cNvGrpSpPr>
          <p:nvPr>
            <p:custDataLst>
              <p:tags r:id="rId2"/>
            </p:custDataLst>
          </p:nvPr>
        </p:nvGrpSpPr>
        <p:grpSpPr>
          <a:xfrm>
            <a:off x="1143069" y="1844824"/>
            <a:ext cx="9905862" cy="3825964"/>
            <a:chOff x="2275394" y="2341298"/>
            <a:chExt cx="8221156" cy="3175277"/>
          </a:xfrm>
        </p:grpSpPr>
        <p:sp>
          <p:nvSpPr>
            <p:cNvPr id="6" name="任意多边形: 形状 1">
              <a:extLst>
                <a:ext uri="{FF2B5EF4-FFF2-40B4-BE49-F238E27FC236}">
                  <a16:creationId xmlns:a16="http://schemas.microsoft.com/office/drawing/2014/main" id="{69EBA65D-14C2-4C29-BDFB-2B580793F77B}"/>
                </a:ext>
              </a:extLst>
            </p:cNvPr>
            <p:cNvSpPr/>
            <p:nvPr/>
          </p:nvSpPr>
          <p:spPr>
            <a:xfrm>
              <a:off x="4011376" y="2752239"/>
              <a:ext cx="2158248"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a:cs typeface="+mn-ea"/>
                <a:sym typeface="+mn-lt"/>
              </a:endParaRPr>
            </a:p>
          </p:txBody>
        </p:sp>
        <p:sp>
          <p:nvSpPr>
            <p:cNvPr id="7" name="任意多边形: 形状 2">
              <a:extLst>
                <a:ext uri="{FF2B5EF4-FFF2-40B4-BE49-F238E27FC236}">
                  <a16:creationId xmlns:a16="http://schemas.microsoft.com/office/drawing/2014/main" id="{E4C32EE0-A4BE-410C-90BA-2C37BB818BED}"/>
                </a:ext>
              </a:extLst>
            </p:cNvPr>
            <p:cNvSpPr/>
            <p:nvPr/>
          </p:nvSpPr>
          <p:spPr>
            <a:xfrm>
              <a:off x="5456124" y="2341298"/>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a:cs typeface="+mn-ea"/>
                <a:sym typeface="+mn-lt"/>
              </a:endParaRPr>
            </a:p>
          </p:txBody>
        </p:sp>
        <p:sp>
          <p:nvSpPr>
            <p:cNvPr id="8" name="任意多边形: 形状 3">
              <a:extLst>
                <a:ext uri="{FF2B5EF4-FFF2-40B4-BE49-F238E27FC236}">
                  <a16:creationId xmlns:a16="http://schemas.microsoft.com/office/drawing/2014/main" id="{A727DC76-422C-41CD-AAF7-414D05DA6302}"/>
                </a:ext>
              </a:extLst>
            </p:cNvPr>
            <p:cNvSpPr/>
            <p:nvPr/>
          </p:nvSpPr>
          <p:spPr>
            <a:xfrm>
              <a:off x="3146511" y="3629230"/>
              <a:ext cx="2157873"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a:cs typeface="+mn-ea"/>
                <a:sym typeface="+mn-lt"/>
              </a:endParaRPr>
            </a:p>
          </p:txBody>
        </p:sp>
        <p:sp>
          <p:nvSpPr>
            <p:cNvPr id="12" name="任意多边形: 形状 4">
              <a:extLst>
                <a:ext uri="{FF2B5EF4-FFF2-40B4-BE49-F238E27FC236}">
                  <a16:creationId xmlns:a16="http://schemas.microsoft.com/office/drawing/2014/main" id="{3AE344F0-3B67-486E-A8D2-A3F26A12C9BF}"/>
                </a:ext>
              </a:extLst>
            </p:cNvPr>
            <p:cNvSpPr/>
            <p:nvPr/>
          </p:nvSpPr>
          <p:spPr>
            <a:xfrm>
              <a:off x="4571834" y="3218289"/>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13" name="任意多边形: 形状 5">
              <a:extLst>
                <a:ext uri="{FF2B5EF4-FFF2-40B4-BE49-F238E27FC236}">
                  <a16:creationId xmlns:a16="http://schemas.microsoft.com/office/drawing/2014/main" id="{7AA54ED0-5CAD-49A9-8632-C6AEE58908DD}"/>
                </a:ext>
              </a:extLst>
            </p:cNvPr>
            <p:cNvSpPr/>
            <p:nvPr/>
          </p:nvSpPr>
          <p:spPr>
            <a:xfrm>
              <a:off x="2275394" y="4509615"/>
              <a:ext cx="2160355"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a:cs typeface="+mn-ea"/>
                <a:sym typeface="+mn-lt"/>
              </a:endParaRPr>
            </a:p>
          </p:txBody>
        </p:sp>
        <p:sp>
          <p:nvSpPr>
            <p:cNvPr id="14" name="任意多边形: 形状 6">
              <a:extLst>
                <a:ext uri="{FF2B5EF4-FFF2-40B4-BE49-F238E27FC236}">
                  <a16:creationId xmlns:a16="http://schemas.microsoft.com/office/drawing/2014/main" id="{382FF65D-8B32-43F1-9C8A-C12A7E9D5352}"/>
                </a:ext>
              </a:extLst>
            </p:cNvPr>
            <p:cNvSpPr/>
            <p:nvPr/>
          </p:nvSpPr>
          <p:spPr>
            <a:xfrm>
              <a:off x="3684149" y="4098674"/>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id="{DF0D3660-0ABD-4EB0-A840-233E87FCDEE8}"/>
                </a:ext>
              </a:extLst>
            </p:cNvPr>
            <p:cNvSpPr/>
            <p:nvPr/>
          </p:nvSpPr>
          <p:spPr>
            <a:xfrm>
              <a:off x="4612931" y="4541350"/>
              <a:ext cx="403462" cy="29197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1</a:t>
              </a:r>
            </a:p>
          </p:txBody>
        </p:sp>
        <p:sp>
          <p:nvSpPr>
            <p:cNvPr id="16" name="矩形 15">
              <a:extLst>
                <a:ext uri="{FF2B5EF4-FFF2-40B4-BE49-F238E27FC236}">
                  <a16:creationId xmlns:a16="http://schemas.microsoft.com/office/drawing/2014/main" id="{FDAE6059-14CF-4F0B-8499-DD9E0741DF3C}"/>
                </a:ext>
              </a:extLst>
            </p:cNvPr>
            <p:cNvSpPr/>
            <p:nvPr/>
          </p:nvSpPr>
          <p:spPr>
            <a:xfrm>
              <a:off x="5609794" y="3672580"/>
              <a:ext cx="403462" cy="29197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2</a:t>
              </a:r>
            </a:p>
          </p:txBody>
        </p:sp>
        <p:sp>
          <p:nvSpPr>
            <p:cNvPr id="17" name="矩形 16">
              <a:extLst>
                <a:ext uri="{FF2B5EF4-FFF2-40B4-BE49-F238E27FC236}">
                  <a16:creationId xmlns:a16="http://schemas.microsoft.com/office/drawing/2014/main" id="{28538A27-3527-4D63-8B0F-B8AB4591421F}"/>
                </a:ext>
              </a:extLst>
            </p:cNvPr>
            <p:cNvSpPr/>
            <p:nvPr/>
          </p:nvSpPr>
          <p:spPr>
            <a:xfrm>
              <a:off x="6541901" y="2776747"/>
              <a:ext cx="403462" cy="29197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3</a:t>
              </a:r>
              <a:endParaRPr lang="en-US" altLang="zh-CN" sz="3200" dirty="0">
                <a:solidFill>
                  <a:schemeClr val="bg1"/>
                </a:solidFill>
                <a:cs typeface="+mn-ea"/>
                <a:sym typeface="+mn-lt"/>
              </a:endParaRPr>
            </a:p>
          </p:txBody>
        </p:sp>
        <p:sp>
          <p:nvSpPr>
            <p:cNvPr id="18" name="椭圆 17">
              <a:extLst>
                <a:ext uri="{FF2B5EF4-FFF2-40B4-BE49-F238E27FC236}">
                  <a16:creationId xmlns:a16="http://schemas.microsoft.com/office/drawing/2014/main" id="{36C058BC-B8A3-48F7-B357-BDA751C69C96}"/>
                </a:ext>
              </a:extLst>
            </p:cNvPr>
            <p:cNvSpPr/>
            <p:nvPr/>
          </p:nvSpPr>
          <p:spPr>
            <a:xfrm flipH="1">
              <a:off x="4724607" y="2828311"/>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19" name="椭圆 18">
              <a:extLst>
                <a:ext uri="{FF2B5EF4-FFF2-40B4-BE49-F238E27FC236}">
                  <a16:creationId xmlns:a16="http://schemas.microsoft.com/office/drawing/2014/main" id="{1905AF0C-5900-494A-AFDC-034485AA0B0F}"/>
                </a:ext>
              </a:extLst>
            </p:cNvPr>
            <p:cNvSpPr/>
            <p:nvPr/>
          </p:nvSpPr>
          <p:spPr>
            <a:xfrm flipH="1">
              <a:off x="3037142" y="4619979"/>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20" name="任意多边形: 形状 12">
              <a:extLst>
                <a:ext uri="{FF2B5EF4-FFF2-40B4-BE49-F238E27FC236}">
                  <a16:creationId xmlns:a16="http://schemas.microsoft.com/office/drawing/2014/main" id="{427C14D5-8DDD-4F00-A26E-E1B966C79494}"/>
                </a:ext>
              </a:extLst>
            </p:cNvPr>
            <p:cNvSpPr/>
            <p:nvPr/>
          </p:nvSpPr>
          <p:spPr>
            <a:xfrm>
              <a:off x="3249871" y="4866382"/>
              <a:ext cx="216279" cy="189772"/>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a:cs typeface="+mn-ea"/>
                <a:sym typeface="+mn-lt"/>
              </a:endParaRPr>
            </a:p>
          </p:txBody>
        </p:sp>
        <p:sp>
          <p:nvSpPr>
            <p:cNvPr id="21" name="椭圆 20">
              <a:extLst>
                <a:ext uri="{FF2B5EF4-FFF2-40B4-BE49-F238E27FC236}">
                  <a16:creationId xmlns:a16="http://schemas.microsoft.com/office/drawing/2014/main" id="{6542FFBB-9BE7-42D9-A51F-93A47B8005B1}"/>
                </a:ext>
              </a:extLst>
            </p:cNvPr>
            <p:cNvSpPr/>
            <p:nvPr/>
          </p:nvSpPr>
          <p:spPr>
            <a:xfrm flipH="1">
              <a:off x="3896760" y="3741986"/>
              <a:ext cx="657374" cy="657374"/>
            </a:xfrm>
            <a:prstGeom prst="ellipse">
              <a:avLst/>
            </a:prstGeom>
            <a:solidFill>
              <a:srgbClr val="FFFFFF"/>
            </a:solidFill>
            <a:ln w="12700">
              <a:miter lim="400000"/>
            </a:ln>
          </p:spPr>
          <p:txBody>
            <a:bodyPr anchor="ctr"/>
            <a:lstStyle/>
            <a:p>
              <a:pPr algn="ctr"/>
              <a:endParaRPr>
                <a:cs typeface="+mn-ea"/>
                <a:sym typeface="+mn-lt"/>
              </a:endParaRPr>
            </a:p>
          </p:txBody>
        </p:sp>
        <p:sp>
          <p:nvSpPr>
            <p:cNvPr id="22" name="任意多边形: 形状 14">
              <a:extLst>
                <a:ext uri="{FF2B5EF4-FFF2-40B4-BE49-F238E27FC236}">
                  <a16:creationId xmlns:a16="http://schemas.microsoft.com/office/drawing/2014/main" id="{FA1BFC80-0CD8-48A2-861D-5FE39F857FE5}"/>
                </a:ext>
              </a:extLst>
            </p:cNvPr>
            <p:cNvSpPr/>
            <p:nvPr/>
          </p:nvSpPr>
          <p:spPr>
            <a:xfrm>
              <a:off x="4102418" y="3947644"/>
              <a:ext cx="246057" cy="246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a:cs typeface="+mn-ea"/>
                <a:sym typeface="+mn-lt"/>
              </a:endParaRPr>
            </a:p>
          </p:txBody>
        </p:sp>
        <p:sp>
          <p:nvSpPr>
            <p:cNvPr id="23" name="任意多边形: 形状 15">
              <a:extLst>
                <a:ext uri="{FF2B5EF4-FFF2-40B4-BE49-F238E27FC236}">
                  <a16:creationId xmlns:a16="http://schemas.microsoft.com/office/drawing/2014/main" id="{82BD3B64-2DEA-4469-9ABC-3795C0CE1EC3}"/>
                </a:ext>
              </a:extLst>
            </p:cNvPr>
            <p:cNvSpPr/>
            <p:nvPr/>
          </p:nvSpPr>
          <p:spPr>
            <a:xfrm>
              <a:off x="4932657" y="3086341"/>
              <a:ext cx="246057" cy="14609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a:cs typeface="+mn-ea"/>
                <a:sym typeface="+mn-lt"/>
              </a:endParaRPr>
            </a:p>
          </p:txBody>
        </p:sp>
        <p:sp>
          <p:nvSpPr>
            <p:cNvPr id="24" name="文本框 16">
              <a:extLst>
                <a:ext uri="{FF2B5EF4-FFF2-40B4-BE49-F238E27FC236}">
                  <a16:creationId xmlns:a16="http://schemas.microsoft.com/office/drawing/2014/main" id="{DB54CE7A-E509-433C-9120-94F577E0B8FF}"/>
                </a:ext>
              </a:extLst>
            </p:cNvPr>
            <p:cNvSpPr txBox="1"/>
            <p:nvPr/>
          </p:nvSpPr>
          <p:spPr>
            <a:xfrm>
              <a:off x="8036246" y="2866978"/>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5" name="文本框 17">
              <a:extLst>
                <a:ext uri="{FF2B5EF4-FFF2-40B4-BE49-F238E27FC236}">
                  <a16:creationId xmlns:a16="http://schemas.microsoft.com/office/drawing/2014/main" id="{0FA4C536-0FAB-4F7B-A2E8-AD098BAFF710}"/>
                </a:ext>
              </a:extLst>
            </p:cNvPr>
            <p:cNvSpPr txBox="1"/>
            <p:nvPr/>
          </p:nvSpPr>
          <p:spPr>
            <a:xfrm>
              <a:off x="8036246" y="2521938"/>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1">
                      <a:lumMod val="100000"/>
                    </a:schemeClr>
                  </a:solidFill>
                  <a:cs typeface="+mn-ea"/>
                  <a:sym typeface="+mn-lt"/>
                </a:rPr>
                <a:t>标题文本预设</a:t>
              </a:r>
            </a:p>
          </p:txBody>
        </p:sp>
        <p:sp>
          <p:nvSpPr>
            <p:cNvPr id="26" name="文本框 18">
              <a:extLst>
                <a:ext uri="{FF2B5EF4-FFF2-40B4-BE49-F238E27FC236}">
                  <a16:creationId xmlns:a16="http://schemas.microsoft.com/office/drawing/2014/main" id="{C6B87BE8-744D-451E-A3C4-1086AD7B958E}"/>
                </a:ext>
              </a:extLst>
            </p:cNvPr>
            <p:cNvSpPr txBox="1"/>
            <p:nvPr/>
          </p:nvSpPr>
          <p:spPr>
            <a:xfrm>
              <a:off x="7150421" y="3911623"/>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7" name="文本框 19">
              <a:extLst>
                <a:ext uri="{FF2B5EF4-FFF2-40B4-BE49-F238E27FC236}">
                  <a16:creationId xmlns:a16="http://schemas.microsoft.com/office/drawing/2014/main" id="{5949D83C-C3D8-4F4B-B5EB-52841BDF06E3}"/>
                </a:ext>
              </a:extLst>
            </p:cNvPr>
            <p:cNvSpPr txBox="1"/>
            <p:nvPr/>
          </p:nvSpPr>
          <p:spPr>
            <a:xfrm>
              <a:off x="7150421" y="3566582"/>
              <a:ext cx="1469592" cy="290349"/>
            </a:xfrm>
            <a:prstGeom prst="rect">
              <a:avLst/>
            </a:prstGeom>
            <a:noFill/>
          </p:spPr>
          <p:txBody>
            <a:bodyPr wrap="none" lIns="0" tIns="0" rIns="0" bIns="0">
              <a:noAutofit/>
            </a:bodyPr>
            <a:lstStyle/>
            <a:p>
              <a:pPr>
                <a:lnSpc>
                  <a:spcPct val="120000"/>
                </a:lnSpc>
              </a:pPr>
              <a:r>
                <a:rPr lang="zh-CN" altLang="en-US" sz="2000" b="1">
                  <a:solidFill>
                    <a:schemeClr val="accent2">
                      <a:lumMod val="100000"/>
                    </a:schemeClr>
                  </a:solidFill>
                  <a:cs typeface="+mn-ea"/>
                  <a:sym typeface="+mn-lt"/>
                </a:rPr>
                <a:t>标题文本预设</a:t>
              </a:r>
            </a:p>
          </p:txBody>
        </p:sp>
        <p:sp>
          <p:nvSpPr>
            <p:cNvPr id="28" name="文本框 20">
              <a:extLst>
                <a:ext uri="{FF2B5EF4-FFF2-40B4-BE49-F238E27FC236}">
                  <a16:creationId xmlns:a16="http://schemas.microsoft.com/office/drawing/2014/main" id="{61C29F02-D294-4230-A824-757E2FF29697}"/>
                </a:ext>
              </a:extLst>
            </p:cNvPr>
            <p:cNvSpPr txBox="1"/>
            <p:nvPr/>
          </p:nvSpPr>
          <p:spPr>
            <a:xfrm>
              <a:off x="6255034" y="5024627"/>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9" name="文本框 21">
              <a:extLst>
                <a:ext uri="{FF2B5EF4-FFF2-40B4-BE49-F238E27FC236}">
                  <a16:creationId xmlns:a16="http://schemas.microsoft.com/office/drawing/2014/main" id="{147EAC1D-1366-4516-B91F-607906D06824}"/>
                </a:ext>
              </a:extLst>
            </p:cNvPr>
            <p:cNvSpPr txBox="1"/>
            <p:nvPr/>
          </p:nvSpPr>
          <p:spPr>
            <a:xfrm>
              <a:off x="6255034" y="4679586"/>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3">
                      <a:lumMod val="100000"/>
                    </a:schemeClr>
                  </a:solidFill>
                  <a:cs typeface="+mn-ea"/>
                  <a:sym typeface="+mn-lt"/>
                </a:rPr>
                <a:t>标题文本预设</a:t>
              </a:r>
            </a:p>
          </p:txBody>
        </p:sp>
      </p:grpSp>
    </p:spTree>
    <p:extLst>
      <p:ext uri="{BB962C8B-B14F-4D97-AF65-F5344CB8AC3E}">
        <p14:creationId xmlns:p14="http://schemas.microsoft.com/office/powerpoint/2010/main" val="357228197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a:solidFill>
                  <a:srgbClr val="FFFFFF"/>
                </a:solidFill>
                <a:cs typeface="+mn-ea"/>
                <a:sym typeface="+mn-lt"/>
              </a:rPr>
              <a:t>4</a:t>
            </a:r>
            <a:endParaRPr lang="zh-CN" altLang="en-US" sz="4800" b="1">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合作与目标</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637045251"/>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问题描述</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2147276"/>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d95e91cf-58a4-4e71-b536-74e4c4e9b22d"/>
          <p:cNvGrpSpPr>
            <a:grpSpLocks noChangeAspect="1"/>
          </p:cNvGrpSpPr>
          <p:nvPr>
            <p:custDataLst>
              <p:tags r:id="rId2"/>
            </p:custDataLst>
          </p:nvPr>
        </p:nvGrpSpPr>
        <p:grpSpPr>
          <a:xfrm>
            <a:off x="1545094" y="1916832"/>
            <a:ext cx="9104982" cy="3374600"/>
            <a:chOff x="1544680" y="2312876"/>
            <a:chExt cx="9104982" cy="3374600"/>
          </a:xfrm>
        </p:grpSpPr>
        <p:grpSp>
          <p:nvGrpSpPr>
            <p:cNvPr id="6" name="组合 5"/>
            <p:cNvGrpSpPr/>
            <p:nvPr/>
          </p:nvGrpSpPr>
          <p:grpSpPr>
            <a:xfrm>
              <a:off x="2284887" y="2312876"/>
              <a:ext cx="1133154" cy="1133153"/>
              <a:chOff x="3561416" y="2805766"/>
              <a:chExt cx="1246469" cy="1246469"/>
            </a:xfrm>
          </p:grpSpPr>
          <p:sp>
            <p:nvSpPr>
              <p:cNvPr id="36" name="椭圆 35"/>
              <p:cNvSpPr/>
              <p:nvPr/>
            </p:nvSpPr>
            <p:spPr>
              <a:xfrm>
                <a:off x="35614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7" name="弦形 36"/>
              <p:cNvSpPr/>
              <p:nvPr/>
            </p:nvSpPr>
            <p:spPr>
              <a:xfrm>
                <a:off x="3686064" y="2930413"/>
                <a:ext cx="997173" cy="997173"/>
              </a:xfrm>
              <a:prstGeom prst="chord">
                <a:avLst>
                  <a:gd name="adj1" fmla="val 1168272"/>
                  <a:gd name="adj2" fmla="val 9631728"/>
                </a:avLst>
              </a:prstGeom>
              <a:solidFill>
                <a:schemeClr val="accent1">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7" name="组合 6"/>
            <p:cNvGrpSpPr/>
            <p:nvPr/>
          </p:nvGrpSpPr>
          <p:grpSpPr>
            <a:xfrm>
              <a:off x="5553550" y="2312876"/>
              <a:ext cx="1133154" cy="1133153"/>
              <a:chOff x="5472766" y="2805766"/>
              <a:chExt cx="1246469" cy="1246469"/>
            </a:xfrm>
          </p:grpSpPr>
          <p:sp>
            <p:nvSpPr>
              <p:cNvPr id="34" name="椭圆 33"/>
              <p:cNvSpPr/>
              <p:nvPr/>
            </p:nvSpPr>
            <p:spPr>
              <a:xfrm>
                <a:off x="547276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5" name="弦形 34"/>
              <p:cNvSpPr/>
              <p:nvPr/>
            </p:nvSpPr>
            <p:spPr>
              <a:xfrm>
                <a:off x="5597414" y="2930413"/>
                <a:ext cx="997173" cy="997173"/>
              </a:xfrm>
              <a:prstGeom prst="chord">
                <a:avLst>
                  <a:gd name="adj1" fmla="val 20431728"/>
                  <a:gd name="adj2" fmla="val 11968272"/>
                </a:avLst>
              </a:prstGeom>
              <a:solidFill>
                <a:schemeClr val="accent2">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8" name="组合 7"/>
            <p:cNvGrpSpPr/>
            <p:nvPr/>
          </p:nvGrpSpPr>
          <p:grpSpPr>
            <a:xfrm>
              <a:off x="8822211" y="2312876"/>
              <a:ext cx="1133154" cy="1133153"/>
              <a:chOff x="7384116" y="2805766"/>
              <a:chExt cx="1246469" cy="1246469"/>
            </a:xfrm>
          </p:grpSpPr>
          <p:sp>
            <p:nvSpPr>
              <p:cNvPr id="32" name="椭圆 31"/>
              <p:cNvSpPr/>
              <p:nvPr/>
            </p:nvSpPr>
            <p:spPr>
              <a:xfrm>
                <a:off x="73841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3" name="弦形 32"/>
              <p:cNvSpPr/>
              <p:nvPr/>
            </p:nvSpPr>
            <p:spPr>
              <a:xfrm>
                <a:off x="7508764" y="2930413"/>
                <a:ext cx="997173" cy="997173"/>
              </a:xfrm>
              <a:prstGeom prst="chord">
                <a:avLst>
                  <a:gd name="adj1" fmla="val 16200000"/>
                  <a:gd name="adj2" fmla="val 16200000"/>
                </a:avLst>
              </a:prstGeom>
              <a:solidFill>
                <a:schemeClr val="accent3">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12" name="组合 11"/>
            <p:cNvGrpSpPr/>
            <p:nvPr/>
          </p:nvGrpSpPr>
          <p:grpSpPr>
            <a:xfrm>
              <a:off x="3514542" y="2879451"/>
              <a:ext cx="1942507" cy="1307831"/>
              <a:chOff x="3695790" y="4328050"/>
              <a:chExt cx="1942507" cy="1307831"/>
            </a:xfrm>
          </p:grpSpPr>
          <p:cxnSp>
            <p:nvCxnSpPr>
              <p:cNvPr id="29" name="直接连接符 28"/>
              <p:cNvCxnSpPr/>
              <p:nvPr/>
            </p:nvCxnSpPr>
            <p:spPr>
              <a:xfrm>
                <a:off x="3695790" y="4384928"/>
                <a:ext cx="541319" cy="671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040802" y="4328050"/>
                <a:ext cx="597495" cy="742677"/>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319138" y="4996246"/>
                <a:ext cx="639635" cy="639635"/>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grpSp>
          <p:nvGrpSpPr>
            <p:cNvPr id="13" name="组合 12"/>
            <p:cNvGrpSpPr/>
            <p:nvPr/>
          </p:nvGrpSpPr>
          <p:grpSpPr>
            <a:xfrm>
              <a:off x="6783205" y="2861646"/>
              <a:ext cx="1942507" cy="1307832"/>
              <a:chOff x="6623978" y="4052235"/>
              <a:chExt cx="2136758" cy="1438614"/>
            </a:xfrm>
          </p:grpSpPr>
          <p:cxnSp>
            <p:nvCxnSpPr>
              <p:cNvPr id="26" name="直接连接符 25"/>
              <p:cNvCxnSpPr/>
              <p:nvPr/>
            </p:nvCxnSpPr>
            <p:spPr>
              <a:xfrm>
                <a:off x="6623978" y="4114800"/>
                <a:ext cx="595451" cy="739140"/>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103492" y="4052235"/>
                <a:ext cx="657244" cy="816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7309661" y="4787252"/>
                <a:ext cx="703599" cy="703597"/>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sp>
          <p:nvSpPr>
            <p:cNvPr id="14" name="矩形 13"/>
            <p:cNvSpPr/>
            <p:nvPr/>
          </p:nvSpPr>
          <p:spPr>
            <a:xfrm>
              <a:off x="1613610" y="3659856"/>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5" name="矩形 14"/>
            <p:cNvSpPr/>
            <p:nvPr/>
          </p:nvSpPr>
          <p:spPr>
            <a:xfrm>
              <a:off x="1544680" y="4172316"/>
              <a:ext cx="1973940"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nvGrpSpPr>
            <p:cNvPr id="16" name="组合 15"/>
            <p:cNvGrpSpPr/>
            <p:nvPr/>
          </p:nvGrpSpPr>
          <p:grpSpPr>
            <a:xfrm>
              <a:off x="5005854" y="3515561"/>
              <a:ext cx="2251788" cy="1444054"/>
              <a:chOff x="5572814" y="4397582"/>
              <a:chExt cx="1844755" cy="1444054"/>
            </a:xfrm>
          </p:grpSpPr>
          <p:sp>
            <p:nvSpPr>
              <p:cNvPr id="24" name="矩形 23"/>
              <p:cNvSpPr/>
              <p:nvPr/>
            </p:nvSpPr>
            <p:spPr>
              <a:xfrm>
                <a:off x="5572814" y="4397582"/>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25" name="矩形 24"/>
              <p:cNvSpPr/>
              <p:nvPr/>
            </p:nvSpPr>
            <p:spPr>
              <a:xfrm>
                <a:off x="5572814" y="4868647"/>
                <a:ext cx="1844755" cy="972989"/>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sp>
          <p:nvSpPr>
            <p:cNvPr id="17" name="矩形 16"/>
            <p:cNvSpPr/>
            <p:nvPr/>
          </p:nvSpPr>
          <p:spPr>
            <a:xfrm>
              <a:off x="3997378"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18" name="矩形 17"/>
            <p:cNvSpPr/>
            <p:nvPr/>
          </p:nvSpPr>
          <p:spPr>
            <a:xfrm>
              <a:off x="8725712" y="3656955"/>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9" name="矩形 18"/>
            <p:cNvSpPr/>
            <p:nvPr/>
          </p:nvSpPr>
          <p:spPr>
            <a:xfrm>
              <a:off x="8676551" y="4176257"/>
              <a:ext cx="1973111"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0" name="矩形 19"/>
            <p:cNvSpPr/>
            <p:nvPr/>
          </p:nvSpPr>
          <p:spPr>
            <a:xfrm>
              <a:off x="7257641"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21" name="矩形 20"/>
            <p:cNvSpPr/>
            <p:nvPr/>
          </p:nvSpPr>
          <p:spPr>
            <a:xfrm>
              <a:off x="3281589" y="5151945"/>
              <a:ext cx="5627995" cy="535531"/>
            </a:xfrm>
            <a:prstGeom prst="rect">
              <a:avLst/>
            </a:prstGeom>
          </p:spPr>
          <p:txBody>
            <a:bodyPr wrap="square">
              <a:noAutofit/>
            </a:bodyPr>
            <a:lstStyle/>
            <a:p>
              <a:pPr algn="ctr" defTabSz="914378">
                <a:lnSpc>
                  <a:spcPct val="120000"/>
                </a:lnSpc>
                <a:spcBef>
                  <a:spcPct val="0"/>
                </a:spcBef>
                <a:defRPr/>
              </a:pPr>
              <a:r>
                <a:rPr lang="zh-CN" altLang="en-US" sz="1600" dirty="0">
                  <a:cs typeface="+mn-ea"/>
                  <a:sym typeface="+mn-lt"/>
                </a:rPr>
                <a:t>点击此处更换文本编辑文字，点击此处更换文本编辑文字点击此处更换文本编辑文字，点击此处更换文本编辑文字</a:t>
              </a:r>
            </a:p>
            <a:p>
              <a:pPr algn="ctr" defTabSz="914378">
                <a:lnSpc>
                  <a:spcPct val="120000"/>
                </a:lnSpc>
                <a:spcBef>
                  <a:spcPct val="0"/>
                </a:spcBef>
                <a:defRPr/>
              </a:pPr>
              <a:endParaRPr lang="zh-CN" altLang="en-US" sz="1600" dirty="0">
                <a:cs typeface="+mn-ea"/>
                <a:sym typeface="+mn-lt"/>
              </a:endParaRPr>
            </a:p>
          </p:txBody>
        </p:sp>
        <p:sp>
          <p:nvSpPr>
            <p:cNvPr id="22" name="任意多边形: 形状 66"/>
            <p:cNvSpPr>
              <a:spLocks/>
            </p:cNvSpPr>
            <p:nvPr/>
          </p:nvSpPr>
          <p:spPr bwMode="auto">
            <a:xfrm>
              <a:off x="7590396"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任意多边形: 形状 81"/>
            <p:cNvSpPr>
              <a:spLocks/>
            </p:cNvSpPr>
            <p:nvPr/>
          </p:nvSpPr>
          <p:spPr bwMode="auto">
            <a:xfrm>
              <a:off x="4321733"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Tree>
    <p:extLst>
      <p:ext uri="{BB962C8B-B14F-4D97-AF65-F5344CB8AC3E}">
        <p14:creationId xmlns:p14="http://schemas.microsoft.com/office/powerpoint/2010/main" val="19356035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76676e-707b-40de-ba53-d8466446a121"/>
          <p:cNvGrpSpPr>
            <a:grpSpLocks noChangeAspect="1"/>
          </p:cNvGrpSpPr>
          <p:nvPr/>
        </p:nvGrpSpPr>
        <p:grpSpPr>
          <a:xfrm>
            <a:off x="1057955" y="1171576"/>
            <a:ext cx="10079090" cy="5686424"/>
            <a:chOff x="956355" y="1171576"/>
            <a:chExt cx="10079090" cy="5686424"/>
          </a:xfrm>
        </p:grpSpPr>
        <p:sp>
          <p:nvSpPr>
            <p:cNvPr id="6" name="Freeform: Shape 5"/>
            <p:cNvSpPr>
              <a:spLocks/>
            </p:cNvSpPr>
            <p:nvPr/>
          </p:nvSpPr>
          <p:spPr bwMode="auto">
            <a:xfrm>
              <a:off x="2490519" y="4067462"/>
              <a:ext cx="1817891" cy="2790538"/>
            </a:xfrm>
            <a:custGeom>
              <a:avLst/>
              <a:gdLst>
                <a:gd name="T0" fmla="*/ 258 w 725"/>
                <a:gd name="T1" fmla="*/ 1251 h 1251"/>
                <a:gd name="T2" fmla="*/ 285 w 725"/>
                <a:gd name="T3" fmla="*/ 700 h 1251"/>
                <a:gd name="T4" fmla="*/ 0 w 725"/>
                <a:gd name="T5" fmla="*/ 315 h 1251"/>
                <a:gd name="T6" fmla="*/ 46 w 725"/>
                <a:gd name="T7" fmla="*/ 273 h 1251"/>
                <a:gd name="T8" fmla="*/ 314 w 725"/>
                <a:gd name="T9" fmla="*/ 578 h 1251"/>
                <a:gd name="T10" fmla="*/ 344 w 725"/>
                <a:gd name="T11" fmla="*/ 0 h 1251"/>
                <a:gd name="T12" fmla="*/ 412 w 725"/>
                <a:gd name="T13" fmla="*/ 0 h 1251"/>
                <a:gd name="T14" fmla="*/ 440 w 725"/>
                <a:gd name="T15" fmla="*/ 377 h 1251"/>
                <a:gd name="T16" fmla="*/ 675 w 725"/>
                <a:gd name="T17" fmla="*/ 126 h 1251"/>
                <a:gd name="T18" fmla="*/ 725 w 725"/>
                <a:gd name="T19" fmla="*/ 193 h 1251"/>
                <a:gd name="T20" fmla="*/ 478 w 725"/>
                <a:gd name="T21" fmla="*/ 490 h 1251"/>
                <a:gd name="T22" fmla="*/ 461 w 725"/>
                <a:gd name="T23" fmla="*/ 788 h 1251"/>
                <a:gd name="T24" fmla="*/ 507 w 725"/>
                <a:gd name="T25" fmla="*/ 1245 h 1251"/>
                <a:gd name="T26" fmla="*/ 258 w 725"/>
                <a:gd name="T27" fmla="*/ 125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5" h="1251">
                  <a:moveTo>
                    <a:pt x="258" y="1251"/>
                  </a:moveTo>
                  <a:cubicBezTo>
                    <a:pt x="258" y="1251"/>
                    <a:pt x="323" y="826"/>
                    <a:pt x="285" y="700"/>
                  </a:cubicBezTo>
                  <a:cubicBezTo>
                    <a:pt x="0" y="315"/>
                    <a:pt x="0" y="315"/>
                    <a:pt x="0" y="315"/>
                  </a:cubicBezTo>
                  <a:cubicBezTo>
                    <a:pt x="46" y="273"/>
                    <a:pt x="46" y="273"/>
                    <a:pt x="46" y="273"/>
                  </a:cubicBezTo>
                  <a:cubicBezTo>
                    <a:pt x="314" y="578"/>
                    <a:pt x="314" y="578"/>
                    <a:pt x="314" y="578"/>
                  </a:cubicBezTo>
                  <a:cubicBezTo>
                    <a:pt x="344" y="0"/>
                    <a:pt x="344" y="0"/>
                    <a:pt x="344" y="0"/>
                  </a:cubicBezTo>
                  <a:cubicBezTo>
                    <a:pt x="412" y="0"/>
                    <a:pt x="412" y="0"/>
                    <a:pt x="412" y="0"/>
                  </a:cubicBezTo>
                  <a:cubicBezTo>
                    <a:pt x="440" y="377"/>
                    <a:pt x="440" y="377"/>
                    <a:pt x="440" y="377"/>
                  </a:cubicBezTo>
                  <a:cubicBezTo>
                    <a:pt x="675" y="126"/>
                    <a:pt x="675" y="126"/>
                    <a:pt x="675" y="126"/>
                  </a:cubicBezTo>
                  <a:cubicBezTo>
                    <a:pt x="725" y="193"/>
                    <a:pt x="725" y="193"/>
                    <a:pt x="725" y="193"/>
                  </a:cubicBezTo>
                  <a:cubicBezTo>
                    <a:pt x="478" y="490"/>
                    <a:pt x="478" y="490"/>
                    <a:pt x="478" y="490"/>
                  </a:cubicBezTo>
                  <a:cubicBezTo>
                    <a:pt x="478" y="490"/>
                    <a:pt x="436" y="490"/>
                    <a:pt x="461" y="788"/>
                  </a:cubicBezTo>
                  <a:cubicBezTo>
                    <a:pt x="486" y="1085"/>
                    <a:pt x="507" y="1245"/>
                    <a:pt x="507" y="1245"/>
                  </a:cubicBezTo>
                  <a:cubicBezTo>
                    <a:pt x="258" y="1251"/>
                    <a:pt x="258" y="1251"/>
                    <a:pt x="258" y="1251"/>
                  </a:cubicBezTo>
                </a:path>
              </a:pathLst>
            </a:custGeom>
            <a:solidFill>
              <a:schemeClr val="accent4"/>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7" name="Oval 16"/>
            <p:cNvSpPr>
              <a:spLocks/>
            </p:cNvSpPr>
            <p:nvPr/>
          </p:nvSpPr>
          <p:spPr bwMode="auto">
            <a:xfrm>
              <a:off x="1843721" y="1171576"/>
              <a:ext cx="3082086" cy="3082085"/>
            </a:xfrm>
            <a:prstGeom prst="ellipse">
              <a:avLst/>
            </a:prstGeom>
            <a:solidFill>
              <a:schemeClr val="accent1">
                <a:lumMod val="20000"/>
                <a:lumOff val="8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8" name="Oval 17"/>
            <p:cNvSpPr>
              <a:spLocks/>
            </p:cNvSpPr>
            <p:nvPr/>
          </p:nvSpPr>
          <p:spPr bwMode="auto">
            <a:xfrm>
              <a:off x="2081369" y="1411675"/>
              <a:ext cx="2601888" cy="2604338"/>
            </a:xfrm>
            <a:prstGeom prst="ellipse">
              <a:avLst/>
            </a:prstGeom>
            <a:solidFill>
              <a:schemeClr val="accent1"/>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 name="Oval 14"/>
            <p:cNvSpPr>
              <a:spLocks/>
            </p:cNvSpPr>
            <p:nvPr/>
          </p:nvSpPr>
          <p:spPr bwMode="auto">
            <a:xfrm>
              <a:off x="3864960" y="3239366"/>
              <a:ext cx="1788492" cy="1790943"/>
            </a:xfrm>
            <a:prstGeom prst="ellipse">
              <a:avLst/>
            </a:prstGeom>
            <a:solidFill>
              <a:schemeClr val="accent3">
                <a:lumMod val="20000"/>
                <a:lumOff val="8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 name="Oval 15"/>
            <p:cNvSpPr>
              <a:spLocks/>
            </p:cNvSpPr>
            <p:nvPr/>
          </p:nvSpPr>
          <p:spPr bwMode="auto">
            <a:xfrm>
              <a:off x="4063410" y="3435365"/>
              <a:ext cx="1394045" cy="1396494"/>
            </a:xfrm>
            <a:prstGeom prst="ellipse">
              <a:avLst/>
            </a:prstGeom>
            <a:solidFill>
              <a:schemeClr val="accent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 name="Oval 8"/>
            <p:cNvSpPr>
              <a:spLocks/>
            </p:cNvSpPr>
            <p:nvPr/>
          </p:nvSpPr>
          <p:spPr bwMode="auto">
            <a:xfrm>
              <a:off x="956355" y="3399624"/>
              <a:ext cx="1994168" cy="1989889"/>
            </a:xfrm>
            <a:prstGeom prst="ellipse">
              <a:avLst/>
            </a:prstGeom>
            <a:solidFill>
              <a:schemeClr val="accent2">
                <a:lumMod val="20000"/>
                <a:lumOff val="80000"/>
              </a:schemeClr>
            </a:solidFill>
            <a:ln>
              <a:noFill/>
            </a:ln>
          </p:spPr>
          <p:txBody>
            <a:bodyPr anchor="ctr"/>
            <a:lstStyle/>
            <a:p>
              <a:pPr algn="ctr"/>
              <a:endParaRPr>
                <a:cs typeface="+mn-ea"/>
                <a:sym typeface="+mn-lt"/>
              </a:endParaRPr>
            </a:p>
          </p:txBody>
        </p:sp>
        <p:sp>
          <p:nvSpPr>
            <p:cNvPr id="15" name="Oval 9"/>
            <p:cNvSpPr>
              <a:spLocks/>
            </p:cNvSpPr>
            <p:nvPr/>
          </p:nvSpPr>
          <p:spPr bwMode="auto">
            <a:xfrm>
              <a:off x="1138226" y="3581496"/>
              <a:ext cx="1630425" cy="1628286"/>
            </a:xfrm>
            <a:prstGeom prst="ellipse">
              <a:avLst/>
            </a:prstGeom>
            <a:solidFill>
              <a:schemeClr val="accent2"/>
            </a:solidFill>
            <a:ln>
              <a:noFill/>
            </a:ln>
          </p:spPr>
          <p:txBody>
            <a:bodyPr anchor="ctr"/>
            <a:lstStyle/>
            <a:p>
              <a:pPr algn="ctr"/>
              <a:endParaRPr>
                <a:cs typeface="+mn-ea"/>
                <a:sym typeface="+mn-lt"/>
              </a:endParaRPr>
            </a:p>
          </p:txBody>
        </p:sp>
        <p:sp>
          <p:nvSpPr>
            <p:cNvPr id="16" name="Rectangle 10"/>
            <p:cNvSpPr/>
            <p:nvPr/>
          </p:nvSpPr>
          <p:spPr>
            <a:xfrm>
              <a:off x="1171863" y="4190303"/>
              <a:ext cx="1603829" cy="631283"/>
            </a:xfrm>
            <a:prstGeom prst="rect">
              <a:avLst/>
            </a:prstGeom>
          </p:spPr>
          <p:txBody>
            <a:bodyPr wrap="square">
              <a:normAutofit/>
            </a:bodyPr>
            <a:lstStyle/>
            <a:p>
              <a:pPr algn="ctr"/>
              <a:r>
                <a:rPr lang="zh-CN" altLang="en-US" sz="2000" b="1" dirty="0">
                  <a:solidFill>
                    <a:schemeClr val="bg1"/>
                  </a:solidFill>
                  <a:cs typeface="+mn-ea"/>
                  <a:sym typeface="+mn-lt"/>
                </a:rPr>
                <a:t>标题文本</a:t>
              </a:r>
            </a:p>
          </p:txBody>
        </p:sp>
        <p:sp>
          <p:nvSpPr>
            <p:cNvPr id="17" name="Rectangle 11"/>
            <p:cNvSpPr/>
            <p:nvPr/>
          </p:nvSpPr>
          <p:spPr>
            <a:xfrm>
              <a:off x="2354669" y="2151550"/>
              <a:ext cx="2092426" cy="1444239"/>
            </a:xfrm>
            <a:prstGeom prst="rect">
              <a:avLst/>
            </a:prstGeom>
          </p:spPr>
          <p:txBody>
            <a:bodyPr wrap="square" lIns="0" tIns="0" rIns="0" bIns="0" anchor="ctr" anchorCtr="1">
              <a:normAutofit/>
            </a:bodyPr>
            <a:lstStyle/>
            <a:p>
              <a:pPr algn="ctr" defTabSz="914378">
                <a:lnSpc>
                  <a:spcPct val="120000"/>
                </a:lnSpc>
                <a:spcBef>
                  <a:spcPct val="0"/>
                </a:spcBef>
                <a:defRPr/>
              </a:pPr>
              <a:r>
                <a:rPr lang="zh-CN" altLang="en-US" sz="1600" dirty="0">
                  <a:solidFill>
                    <a:schemeClr val="bg1"/>
                  </a:solidFill>
                  <a:cs typeface="+mn-ea"/>
                  <a:sym typeface="+mn-lt"/>
                </a:rPr>
                <a:t>点击此处更换文本编辑文字，点击此处更换文本编辑文字</a:t>
              </a:r>
            </a:p>
          </p:txBody>
        </p:sp>
        <p:sp>
          <p:nvSpPr>
            <p:cNvPr id="18" name="Rectangle 12"/>
            <p:cNvSpPr/>
            <p:nvPr/>
          </p:nvSpPr>
          <p:spPr>
            <a:xfrm>
              <a:off x="3971922" y="3647238"/>
              <a:ext cx="1586376" cy="650413"/>
            </a:xfrm>
            <a:prstGeom prst="rect">
              <a:avLst/>
            </a:prstGeom>
          </p:spPr>
          <p:txBody>
            <a:bodyPr wrap="square" anchor="ctr" anchorCtr="1">
              <a:noAutofit/>
            </a:bodyPr>
            <a:lstStyle/>
            <a:p>
              <a:pPr algn="ctr"/>
              <a:br>
                <a:rPr lang="en-US" altLang="zh-CN" sz="2000" b="1" dirty="0">
                  <a:solidFill>
                    <a:schemeClr val="bg1"/>
                  </a:solidFill>
                  <a:cs typeface="+mn-ea"/>
                  <a:sym typeface="+mn-lt"/>
                </a:rPr>
              </a:br>
              <a:r>
                <a:rPr lang="zh-CN" altLang="en-US" sz="2000" b="1" dirty="0">
                  <a:solidFill>
                    <a:schemeClr val="bg1"/>
                  </a:solidFill>
                  <a:cs typeface="+mn-ea"/>
                  <a:sym typeface="+mn-lt"/>
                </a:rPr>
                <a:t>标题文本</a:t>
              </a:r>
            </a:p>
          </p:txBody>
        </p:sp>
        <p:sp>
          <p:nvSpPr>
            <p:cNvPr id="19" name="Freeform: Shape 13"/>
            <p:cNvSpPr>
              <a:spLocks/>
            </p:cNvSpPr>
            <p:nvPr/>
          </p:nvSpPr>
          <p:spPr bwMode="auto">
            <a:xfrm>
              <a:off x="3102007" y="1781358"/>
              <a:ext cx="594912" cy="486109"/>
            </a:xfrm>
            <a:custGeom>
              <a:avLst/>
              <a:gdLst>
                <a:gd name="T0" fmla="*/ 85 w 186"/>
                <a:gd name="T1" fmla="*/ 122 h 152"/>
                <a:gd name="T2" fmla="*/ 80 w 186"/>
                <a:gd name="T3" fmla="*/ 118 h 152"/>
                <a:gd name="T4" fmla="*/ 77 w 186"/>
                <a:gd name="T5" fmla="*/ 119 h 152"/>
                <a:gd name="T6" fmla="*/ 52 w 186"/>
                <a:gd name="T7" fmla="*/ 144 h 152"/>
                <a:gd name="T8" fmla="*/ 51 w 186"/>
                <a:gd name="T9" fmla="*/ 147 h 152"/>
                <a:gd name="T10" fmla="*/ 55 w 186"/>
                <a:gd name="T11" fmla="*/ 152 h 152"/>
                <a:gd name="T12" fmla="*/ 58 w 186"/>
                <a:gd name="T13" fmla="*/ 150 h 152"/>
                <a:gd name="T14" fmla="*/ 83 w 186"/>
                <a:gd name="T15" fmla="*/ 125 h 152"/>
                <a:gd name="T16" fmla="*/ 85 w 186"/>
                <a:gd name="T17" fmla="*/ 122 h 152"/>
                <a:gd name="T18" fmla="*/ 59 w 186"/>
                <a:gd name="T19" fmla="*/ 122 h 152"/>
                <a:gd name="T20" fmla="*/ 55 w 186"/>
                <a:gd name="T21" fmla="*/ 118 h 152"/>
                <a:gd name="T22" fmla="*/ 52 w 186"/>
                <a:gd name="T23" fmla="*/ 119 h 152"/>
                <a:gd name="T24" fmla="*/ 27 w 186"/>
                <a:gd name="T25" fmla="*/ 144 h 152"/>
                <a:gd name="T26" fmla="*/ 26 w 186"/>
                <a:gd name="T27" fmla="*/ 147 h 152"/>
                <a:gd name="T28" fmla="*/ 30 w 186"/>
                <a:gd name="T29" fmla="*/ 152 h 152"/>
                <a:gd name="T30" fmla="*/ 33 w 186"/>
                <a:gd name="T31" fmla="*/ 150 h 152"/>
                <a:gd name="T32" fmla="*/ 58 w 186"/>
                <a:gd name="T33" fmla="*/ 125 h 152"/>
                <a:gd name="T34" fmla="*/ 59 w 186"/>
                <a:gd name="T35" fmla="*/ 122 h 152"/>
                <a:gd name="T36" fmla="*/ 161 w 186"/>
                <a:gd name="T37" fmla="*/ 43 h 152"/>
                <a:gd name="T38" fmla="*/ 161 w 186"/>
                <a:gd name="T39" fmla="*/ 42 h 152"/>
                <a:gd name="T40" fmla="*/ 135 w 186"/>
                <a:gd name="T41" fmla="*/ 17 h 152"/>
                <a:gd name="T42" fmla="*/ 119 w 186"/>
                <a:gd name="T43" fmla="*/ 23 h 152"/>
                <a:gd name="T44" fmla="*/ 76 w 186"/>
                <a:gd name="T45" fmla="*/ 0 h 152"/>
                <a:gd name="T46" fmla="*/ 26 w 186"/>
                <a:gd name="T47" fmla="*/ 43 h 152"/>
                <a:gd name="T48" fmla="*/ 0 w 186"/>
                <a:gd name="T49" fmla="*/ 76 h 152"/>
                <a:gd name="T50" fmla="*/ 34 w 186"/>
                <a:gd name="T51" fmla="*/ 109 h 152"/>
                <a:gd name="T52" fmla="*/ 152 w 186"/>
                <a:gd name="T53" fmla="*/ 109 h 152"/>
                <a:gd name="T54" fmla="*/ 186 w 186"/>
                <a:gd name="T55" fmla="*/ 76 h 152"/>
                <a:gd name="T56" fmla="*/ 161 w 186"/>
                <a:gd name="T57" fmla="*/ 43 h 152"/>
                <a:gd name="T58" fmla="*/ 152 w 186"/>
                <a:gd name="T59" fmla="*/ 101 h 152"/>
                <a:gd name="T60" fmla="*/ 34 w 186"/>
                <a:gd name="T61" fmla="*/ 101 h 152"/>
                <a:gd name="T62" fmla="*/ 9 w 186"/>
                <a:gd name="T63" fmla="*/ 76 h 152"/>
                <a:gd name="T64" fmla="*/ 28 w 186"/>
                <a:gd name="T65" fmla="*/ 51 h 152"/>
                <a:gd name="T66" fmla="*/ 35 w 186"/>
                <a:gd name="T67" fmla="*/ 44 h 152"/>
                <a:gd name="T68" fmla="*/ 76 w 186"/>
                <a:gd name="T69" fmla="*/ 8 h 152"/>
                <a:gd name="T70" fmla="*/ 107 w 186"/>
                <a:gd name="T71" fmla="*/ 23 h 152"/>
                <a:gd name="T72" fmla="*/ 117 w 186"/>
                <a:gd name="T73" fmla="*/ 31 h 152"/>
                <a:gd name="T74" fmla="*/ 119 w 186"/>
                <a:gd name="T75" fmla="*/ 31 h 152"/>
                <a:gd name="T76" fmla="*/ 124 w 186"/>
                <a:gd name="T77" fmla="*/ 29 h 152"/>
                <a:gd name="T78" fmla="*/ 135 w 186"/>
                <a:gd name="T79" fmla="*/ 25 h 152"/>
                <a:gd name="T80" fmla="*/ 152 w 186"/>
                <a:gd name="T81" fmla="*/ 42 h 152"/>
                <a:gd name="T82" fmla="*/ 152 w 186"/>
                <a:gd name="T83" fmla="*/ 43 h 152"/>
                <a:gd name="T84" fmla="*/ 158 w 186"/>
                <a:gd name="T85" fmla="*/ 51 h 152"/>
                <a:gd name="T86" fmla="*/ 177 w 186"/>
                <a:gd name="T87" fmla="*/ 76 h 152"/>
                <a:gd name="T88" fmla="*/ 152 w 186"/>
                <a:gd name="T89" fmla="*/ 101 h 152"/>
                <a:gd name="T90" fmla="*/ 131 w 186"/>
                <a:gd name="T91" fmla="*/ 118 h 152"/>
                <a:gd name="T92" fmla="*/ 128 w 186"/>
                <a:gd name="T93" fmla="*/ 119 h 152"/>
                <a:gd name="T94" fmla="*/ 103 w 186"/>
                <a:gd name="T95" fmla="*/ 144 h 152"/>
                <a:gd name="T96" fmla="*/ 102 w 186"/>
                <a:gd name="T97" fmla="*/ 147 h 152"/>
                <a:gd name="T98" fmla="*/ 106 w 186"/>
                <a:gd name="T99" fmla="*/ 152 h 152"/>
                <a:gd name="T100" fmla="*/ 109 w 186"/>
                <a:gd name="T101" fmla="*/ 150 h 152"/>
                <a:gd name="T102" fmla="*/ 134 w 186"/>
                <a:gd name="T103" fmla="*/ 125 h 152"/>
                <a:gd name="T104" fmla="*/ 135 w 186"/>
                <a:gd name="T105" fmla="*/ 122 h 152"/>
                <a:gd name="T106" fmla="*/ 131 w 186"/>
                <a:gd name="T107" fmla="*/ 118 h 152"/>
                <a:gd name="T108" fmla="*/ 110 w 186"/>
                <a:gd name="T109" fmla="*/ 122 h 152"/>
                <a:gd name="T110" fmla="*/ 106 w 186"/>
                <a:gd name="T111" fmla="*/ 118 h 152"/>
                <a:gd name="T112" fmla="*/ 103 w 186"/>
                <a:gd name="T113" fmla="*/ 119 h 152"/>
                <a:gd name="T114" fmla="*/ 77 w 186"/>
                <a:gd name="T115" fmla="*/ 144 h 152"/>
                <a:gd name="T116" fmla="*/ 76 w 186"/>
                <a:gd name="T117" fmla="*/ 147 h 152"/>
                <a:gd name="T118" fmla="*/ 80 w 186"/>
                <a:gd name="T119" fmla="*/ 152 h 152"/>
                <a:gd name="T120" fmla="*/ 83 w 186"/>
                <a:gd name="T121" fmla="*/ 150 h 152"/>
                <a:gd name="T122" fmla="*/ 109 w 186"/>
                <a:gd name="T123" fmla="*/ 125 h 152"/>
                <a:gd name="T124" fmla="*/ 110 w 186"/>
                <a:gd name="T12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52">
                  <a:moveTo>
                    <a:pt x="85" y="122"/>
                  </a:moveTo>
                  <a:cubicBezTo>
                    <a:pt x="85" y="120"/>
                    <a:pt x="83" y="118"/>
                    <a:pt x="80" y="118"/>
                  </a:cubicBezTo>
                  <a:cubicBezTo>
                    <a:pt x="79" y="118"/>
                    <a:pt x="78" y="118"/>
                    <a:pt x="77" y="119"/>
                  </a:cubicBezTo>
                  <a:cubicBezTo>
                    <a:pt x="52" y="144"/>
                    <a:pt x="52" y="144"/>
                    <a:pt x="52" y="144"/>
                  </a:cubicBezTo>
                  <a:cubicBezTo>
                    <a:pt x="51" y="145"/>
                    <a:pt x="51" y="146"/>
                    <a:pt x="51" y="147"/>
                  </a:cubicBezTo>
                  <a:cubicBezTo>
                    <a:pt x="51" y="150"/>
                    <a:pt x="53" y="152"/>
                    <a:pt x="55" y="152"/>
                  </a:cubicBezTo>
                  <a:cubicBezTo>
                    <a:pt x="56" y="152"/>
                    <a:pt x="57" y="151"/>
                    <a:pt x="58" y="150"/>
                  </a:cubicBezTo>
                  <a:cubicBezTo>
                    <a:pt x="83" y="125"/>
                    <a:pt x="83" y="125"/>
                    <a:pt x="83" y="125"/>
                  </a:cubicBezTo>
                  <a:cubicBezTo>
                    <a:pt x="84" y="124"/>
                    <a:pt x="85" y="123"/>
                    <a:pt x="85" y="122"/>
                  </a:cubicBezTo>
                  <a:close/>
                  <a:moveTo>
                    <a:pt x="59" y="122"/>
                  </a:moveTo>
                  <a:cubicBezTo>
                    <a:pt x="59" y="120"/>
                    <a:pt x="57" y="118"/>
                    <a:pt x="55" y="118"/>
                  </a:cubicBezTo>
                  <a:cubicBezTo>
                    <a:pt x="54" y="118"/>
                    <a:pt x="53" y="118"/>
                    <a:pt x="52" y="119"/>
                  </a:cubicBezTo>
                  <a:cubicBezTo>
                    <a:pt x="27" y="144"/>
                    <a:pt x="27" y="144"/>
                    <a:pt x="27" y="144"/>
                  </a:cubicBezTo>
                  <a:cubicBezTo>
                    <a:pt x="26" y="145"/>
                    <a:pt x="26" y="146"/>
                    <a:pt x="26" y="147"/>
                  </a:cubicBezTo>
                  <a:cubicBezTo>
                    <a:pt x="26" y="150"/>
                    <a:pt x="28" y="152"/>
                    <a:pt x="30" y="152"/>
                  </a:cubicBezTo>
                  <a:cubicBezTo>
                    <a:pt x="31" y="152"/>
                    <a:pt x="32" y="151"/>
                    <a:pt x="33" y="150"/>
                  </a:cubicBezTo>
                  <a:cubicBezTo>
                    <a:pt x="58" y="125"/>
                    <a:pt x="58" y="125"/>
                    <a:pt x="58" y="125"/>
                  </a:cubicBezTo>
                  <a:cubicBezTo>
                    <a:pt x="59" y="124"/>
                    <a:pt x="59" y="123"/>
                    <a:pt x="59" y="122"/>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8"/>
                    <a:pt x="26" y="43"/>
                  </a:cubicBezTo>
                  <a:cubicBezTo>
                    <a:pt x="11" y="46"/>
                    <a:pt x="0" y="60"/>
                    <a:pt x="0" y="76"/>
                  </a:cubicBezTo>
                  <a:cubicBezTo>
                    <a:pt x="0" y="94"/>
                    <a:pt x="15"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7"/>
                    <a:pt x="35" y="44"/>
                  </a:cubicBezTo>
                  <a:cubicBezTo>
                    <a:pt x="38" y="24"/>
                    <a:pt x="56" y="8"/>
                    <a:pt x="76" y="8"/>
                  </a:cubicBezTo>
                  <a:cubicBezTo>
                    <a:pt x="91" y="8"/>
                    <a:pt x="100" y="11"/>
                    <a:pt x="107" y="23"/>
                  </a:cubicBezTo>
                  <a:cubicBezTo>
                    <a:pt x="109" y="25"/>
                    <a:pt x="115" y="31"/>
                    <a:pt x="117" y="31"/>
                  </a:cubicBezTo>
                  <a:cubicBezTo>
                    <a:pt x="118" y="31"/>
                    <a:pt x="119" y="31"/>
                    <a:pt x="119" y="31"/>
                  </a:cubicBezTo>
                  <a:cubicBezTo>
                    <a:pt x="121" y="31"/>
                    <a:pt x="123" y="31"/>
                    <a:pt x="124" y="29"/>
                  </a:cubicBezTo>
                  <a:cubicBezTo>
                    <a:pt x="127" y="26"/>
                    <a:pt x="131" y="25"/>
                    <a:pt x="135" y="25"/>
                  </a:cubicBezTo>
                  <a:cubicBezTo>
                    <a:pt x="145" y="25"/>
                    <a:pt x="152" y="33"/>
                    <a:pt x="152" y="42"/>
                  </a:cubicBezTo>
                  <a:cubicBezTo>
                    <a:pt x="152" y="43"/>
                    <a:pt x="152" y="43"/>
                    <a:pt x="152" y="43"/>
                  </a:cubicBezTo>
                  <a:cubicBezTo>
                    <a:pt x="152" y="47"/>
                    <a:pt x="155" y="50"/>
                    <a:pt x="158" y="51"/>
                  </a:cubicBezTo>
                  <a:cubicBezTo>
                    <a:pt x="170" y="54"/>
                    <a:pt x="177" y="64"/>
                    <a:pt x="177" y="76"/>
                  </a:cubicBezTo>
                  <a:cubicBezTo>
                    <a:pt x="177" y="90"/>
                    <a:pt x="166" y="101"/>
                    <a:pt x="152" y="101"/>
                  </a:cubicBezTo>
                  <a:close/>
                  <a:moveTo>
                    <a:pt x="131" y="118"/>
                  </a:moveTo>
                  <a:cubicBezTo>
                    <a:pt x="130" y="118"/>
                    <a:pt x="129" y="118"/>
                    <a:pt x="128" y="119"/>
                  </a:cubicBezTo>
                  <a:cubicBezTo>
                    <a:pt x="103" y="144"/>
                    <a:pt x="103" y="144"/>
                    <a:pt x="103" y="144"/>
                  </a:cubicBezTo>
                  <a:cubicBezTo>
                    <a:pt x="102" y="145"/>
                    <a:pt x="102" y="146"/>
                    <a:pt x="102" y="147"/>
                  </a:cubicBezTo>
                  <a:cubicBezTo>
                    <a:pt x="102" y="150"/>
                    <a:pt x="103" y="152"/>
                    <a:pt x="106" y="152"/>
                  </a:cubicBezTo>
                  <a:cubicBezTo>
                    <a:pt x="107" y="152"/>
                    <a:pt x="108" y="151"/>
                    <a:pt x="109" y="150"/>
                  </a:cubicBezTo>
                  <a:cubicBezTo>
                    <a:pt x="134" y="125"/>
                    <a:pt x="134" y="125"/>
                    <a:pt x="134" y="125"/>
                  </a:cubicBezTo>
                  <a:cubicBezTo>
                    <a:pt x="135" y="124"/>
                    <a:pt x="135" y="123"/>
                    <a:pt x="135" y="122"/>
                  </a:cubicBezTo>
                  <a:cubicBezTo>
                    <a:pt x="135" y="120"/>
                    <a:pt x="133" y="118"/>
                    <a:pt x="131" y="118"/>
                  </a:cubicBezTo>
                  <a:close/>
                  <a:moveTo>
                    <a:pt x="110" y="122"/>
                  </a:moveTo>
                  <a:cubicBezTo>
                    <a:pt x="110" y="120"/>
                    <a:pt x="108" y="118"/>
                    <a:pt x="106" y="118"/>
                  </a:cubicBezTo>
                  <a:cubicBezTo>
                    <a:pt x="105" y="118"/>
                    <a:pt x="104" y="118"/>
                    <a:pt x="103" y="119"/>
                  </a:cubicBezTo>
                  <a:cubicBezTo>
                    <a:pt x="77" y="144"/>
                    <a:pt x="77" y="144"/>
                    <a:pt x="77" y="144"/>
                  </a:cubicBezTo>
                  <a:cubicBezTo>
                    <a:pt x="77" y="145"/>
                    <a:pt x="76" y="146"/>
                    <a:pt x="76" y="147"/>
                  </a:cubicBezTo>
                  <a:cubicBezTo>
                    <a:pt x="76" y="150"/>
                    <a:pt x="78" y="152"/>
                    <a:pt x="80" y="152"/>
                  </a:cubicBezTo>
                  <a:cubicBezTo>
                    <a:pt x="82" y="152"/>
                    <a:pt x="83" y="151"/>
                    <a:pt x="83" y="150"/>
                  </a:cubicBezTo>
                  <a:cubicBezTo>
                    <a:pt x="109" y="125"/>
                    <a:pt x="109" y="125"/>
                    <a:pt x="109" y="125"/>
                  </a:cubicBezTo>
                  <a:cubicBezTo>
                    <a:pt x="110" y="124"/>
                    <a:pt x="110" y="123"/>
                    <a:pt x="110" y="122"/>
                  </a:cubicBezTo>
                  <a:close/>
                </a:path>
              </a:pathLst>
            </a:custGeom>
            <a:solidFill>
              <a:schemeClr val="bg1"/>
            </a:solidFill>
            <a:ln>
              <a:noFill/>
            </a:ln>
          </p:spPr>
          <p:txBody>
            <a:bodyPr anchor="ctr"/>
            <a:lstStyle/>
            <a:p>
              <a:pPr algn="ctr"/>
              <a:endParaRPr>
                <a:cs typeface="+mn-ea"/>
                <a:sym typeface="+mn-lt"/>
              </a:endParaRPr>
            </a:p>
          </p:txBody>
        </p:sp>
        <p:sp>
          <p:nvSpPr>
            <p:cNvPr id="20" name="Oval 18"/>
            <p:cNvSpPr>
              <a:spLocks noChangeAspect="1"/>
            </p:cNvSpPr>
            <p:nvPr/>
          </p:nvSpPr>
          <p:spPr>
            <a:xfrm>
              <a:off x="6269555" y="2987537"/>
              <a:ext cx="1163967" cy="1163967"/>
            </a:xfrm>
            <a:prstGeom prst="ellipse">
              <a:avLst/>
            </a:prstGeom>
            <a:noFill/>
            <a:ln w="57150">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1" name="TextBox 19"/>
            <p:cNvSpPr txBox="1"/>
            <p:nvPr/>
          </p:nvSpPr>
          <p:spPr>
            <a:xfrm>
              <a:off x="6129333" y="4380205"/>
              <a:ext cx="1432591" cy="354970"/>
            </a:xfrm>
            <a:prstGeom prst="rect">
              <a:avLst/>
            </a:prstGeom>
            <a:noFill/>
          </p:spPr>
          <p:txBody>
            <a:bodyPr wrap="none" lIns="0" tIns="0" rIns="0" bIns="0">
              <a:noAutofit/>
            </a:bodyPr>
            <a:lstStyle/>
            <a:p>
              <a:pPr algn="ctr"/>
              <a:r>
                <a:rPr lang="zh-CN" altLang="en-US" sz="2000" b="1" dirty="0">
                  <a:solidFill>
                    <a:schemeClr val="accent3"/>
                  </a:solidFill>
                  <a:cs typeface="+mn-ea"/>
                  <a:sym typeface="+mn-lt"/>
                </a:rPr>
                <a:t>标题文本预设</a:t>
              </a:r>
            </a:p>
          </p:txBody>
        </p:sp>
        <p:sp>
          <p:nvSpPr>
            <p:cNvPr id="22" name="Oval 20"/>
            <p:cNvSpPr>
              <a:spLocks noChangeAspect="1"/>
            </p:cNvSpPr>
            <p:nvPr/>
          </p:nvSpPr>
          <p:spPr>
            <a:xfrm>
              <a:off x="7950263" y="2987537"/>
              <a:ext cx="1163967" cy="1163967"/>
            </a:xfrm>
            <a:prstGeom prst="ellipse">
              <a:avLst/>
            </a:prstGeom>
            <a:noFill/>
            <a:ln w="571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TextBox 21"/>
            <p:cNvSpPr txBox="1"/>
            <p:nvPr/>
          </p:nvSpPr>
          <p:spPr>
            <a:xfrm>
              <a:off x="7815950" y="4380205"/>
              <a:ext cx="1432591" cy="322701"/>
            </a:xfrm>
            <a:prstGeom prst="rect">
              <a:avLst/>
            </a:prstGeom>
            <a:noFill/>
          </p:spPr>
          <p:txBody>
            <a:bodyPr wrap="none" lIns="0" tIns="0" rIns="0" bIns="0">
              <a:noAutofit/>
            </a:bodyPr>
            <a:lstStyle/>
            <a:p>
              <a:pPr algn="ctr"/>
              <a:r>
                <a:rPr lang="zh-CN" altLang="en-US" sz="2000" b="1">
                  <a:solidFill>
                    <a:schemeClr val="accent4"/>
                  </a:solidFill>
                  <a:cs typeface="+mn-ea"/>
                  <a:sym typeface="+mn-lt"/>
                </a:rPr>
                <a:t>标题文本预设</a:t>
              </a:r>
            </a:p>
          </p:txBody>
        </p:sp>
        <p:sp>
          <p:nvSpPr>
            <p:cNvPr id="25" name="TextBox 23"/>
            <p:cNvSpPr txBox="1"/>
            <p:nvPr/>
          </p:nvSpPr>
          <p:spPr>
            <a:xfrm>
              <a:off x="6217552" y="1795539"/>
              <a:ext cx="4533428" cy="553998"/>
            </a:xfrm>
            <a:prstGeom prst="rect">
              <a:avLst/>
            </a:prstGeom>
            <a:noFill/>
          </p:spPr>
          <p:txBody>
            <a:bodyPr wrap="square" anchor="t" anchorCtr="0">
              <a:noAutofit/>
            </a:bodyPr>
            <a:lstStyle/>
            <a:p>
              <a:pPr algn="ctr" defTabSz="914378">
                <a:lnSpc>
                  <a:spcPct val="120000"/>
                </a:lnSpc>
                <a:spcBef>
                  <a:spcPct val="0"/>
                </a:spcBef>
                <a:defRPr/>
              </a:pPr>
              <a:r>
                <a:rPr lang="zh-CN" altLang="en-US" sz="1600" dirty="0">
                  <a:cs typeface="+mn-ea"/>
                  <a:sym typeface="+mn-lt"/>
                </a:rPr>
                <a:t>点击此处更换文本编辑文字，点击此处更换文本编辑文字</a:t>
              </a:r>
            </a:p>
          </p:txBody>
        </p:sp>
        <p:sp>
          <p:nvSpPr>
            <p:cNvPr id="26" name="Freeform: Shape 25"/>
            <p:cNvSpPr>
              <a:spLocks/>
            </p:cNvSpPr>
            <p:nvPr/>
          </p:nvSpPr>
          <p:spPr bwMode="auto">
            <a:xfrm>
              <a:off x="6659353" y="3377335"/>
              <a:ext cx="384372" cy="384372"/>
            </a:xfrm>
            <a:custGeom>
              <a:avLst/>
              <a:gdLst>
                <a:gd name="T0" fmla="*/ 30 w 186"/>
                <a:gd name="T1" fmla="*/ 89 h 186"/>
                <a:gd name="T2" fmla="*/ 0 w 186"/>
                <a:gd name="T3" fmla="*/ 93 h 186"/>
                <a:gd name="T4" fmla="*/ 30 w 186"/>
                <a:gd name="T5" fmla="*/ 97 h 186"/>
                <a:gd name="T6" fmla="*/ 45 w 186"/>
                <a:gd name="T7" fmla="*/ 51 h 186"/>
                <a:gd name="T8" fmla="*/ 51 w 186"/>
                <a:gd name="T9" fmla="*/ 46 h 186"/>
                <a:gd name="T10" fmla="*/ 27 w 186"/>
                <a:gd name="T11" fmla="*/ 28 h 186"/>
                <a:gd name="T12" fmla="*/ 45 w 186"/>
                <a:gd name="T13" fmla="*/ 51 h 186"/>
                <a:gd name="T14" fmla="*/ 159 w 186"/>
                <a:gd name="T15" fmla="*/ 34 h 186"/>
                <a:gd name="T16" fmla="*/ 153 w 186"/>
                <a:gd name="T17" fmla="*/ 28 h 186"/>
                <a:gd name="T18" fmla="*/ 135 w 186"/>
                <a:gd name="T19" fmla="*/ 51 h 186"/>
                <a:gd name="T20" fmla="*/ 45 w 186"/>
                <a:gd name="T21" fmla="*/ 135 h 186"/>
                <a:gd name="T22" fmla="*/ 27 w 186"/>
                <a:gd name="T23" fmla="*/ 159 h 186"/>
                <a:gd name="T24" fmla="*/ 51 w 186"/>
                <a:gd name="T25" fmla="*/ 141 h 186"/>
                <a:gd name="T26" fmla="*/ 45 w 186"/>
                <a:gd name="T27" fmla="*/ 135 h 186"/>
                <a:gd name="T28" fmla="*/ 97 w 186"/>
                <a:gd name="T29" fmla="*/ 30 h 186"/>
                <a:gd name="T30" fmla="*/ 93 w 186"/>
                <a:gd name="T31" fmla="*/ 0 h 186"/>
                <a:gd name="T32" fmla="*/ 89 w 186"/>
                <a:gd name="T33" fmla="*/ 30 h 186"/>
                <a:gd name="T34" fmla="*/ 182 w 186"/>
                <a:gd name="T35" fmla="*/ 89 h 186"/>
                <a:gd name="T36" fmla="*/ 152 w 186"/>
                <a:gd name="T37" fmla="*/ 93 h 186"/>
                <a:gd name="T38" fmla="*/ 182 w 186"/>
                <a:gd name="T39" fmla="*/ 97 h 186"/>
                <a:gd name="T40" fmla="*/ 182 w 186"/>
                <a:gd name="T41" fmla="*/ 89 h 186"/>
                <a:gd name="T42" fmla="*/ 135 w 186"/>
                <a:gd name="T43" fmla="*/ 135 h 186"/>
                <a:gd name="T44" fmla="*/ 153 w 186"/>
                <a:gd name="T45" fmla="*/ 159 h 186"/>
                <a:gd name="T46" fmla="*/ 159 w 186"/>
                <a:gd name="T47" fmla="*/ 153 h 186"/>
                <a:gd name="T48" fmla="*/ 93 w 186"/>
                <a:gd name="T49" fmla="*/ 43 h 186"/>
                <a:gd name="T50" fmla="*/ 93 w 186"/>
                <a:gd name="T51" fmla="*/ 144 h 186"/>
                <a:gd name="T52" fmla="*/ 93 w 186"/>
                <a:gd name="T53" fmla="*/ 43 h 186"/>
                <a:gd name="T54" fmla="*/ 51 w 186"/>
                <a:gd name="T55" fmla="*/ 93 h 186"/>
                <a:gd name="T56" fmla="*/ 135 w 186"/>
                <a:gd name="T57" fmla="*/ 93 h 186"/>
                <a:gd name="T58" fmla="*/ 93 w 186"/>
                <a:gd name="T59" fmla="*/ 152 h 186"/>
                <a:gd name="T60" fmla="*/ 89 w 186"/>
                <a:gd name="T61" fmla="*/ 182 h 186"/>
                <a:gd name="T62" fmla="*/ 97 w 186"/>
                <a:gd name="T63" fmla="*/ 182 h 186"/>
                <a:gd name="T64" fmla="*/ 93 w 186"/>
                <a:gd name="T65"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34" y="93"/>
                  </a:moveTo>
                  <a:cubicBezTo>
                    <a:pt x="34" y="91"/>
                    <a:pt x="32" y="89"/>
                    <a:pt x="30" y="89"/>
                  </a:cubicBezTo>
                  <a:cubicBezTo>
                    <a:pt x="4" y="89"/>
                    <a:pt x="4" y="89"/>
                    <a:pt x="4" y="89"/>
                  </a:cubicBezTo>
                  <a:cubicBezTo>
                    <a:pt x="2" y="89"/>
                    <a:pt x="0" y="91"/>
                    <a:pt x="0" y="93"/>
                  </a:cubicBezTo>
                  <a:cubicBezTo>
                    <a:pt x="0" y="96"/>
                    <a:pt x="2" y="97"/>
                    <a:pt x="4" y="97"/>
                  </a:cubicBezTo>
                  <a:cubicBezTo>
                    <a:pt x="30" y="97"/>
                    <a:pt x="30" y="97"/>
                    <a:pt x="30" y="97"/>
                  </a:cubicBezTo>
                  <a:cubicBezTo>
                    <a:pt x="32" y="97"/>
                    <a:pt x="34" y="96"/>
                    <a:pt x="34" y="93"/>
                  </a:cubicBezTo>
                  <a:close/>
                  <a:moveTo>
                    <a:pt x="45" y="51"/>
                  </a:moveTo>
                  <a:cubicBezTo>
                    <a:pt x="47" y="53"/>
                    <a:pt x="50" y="53"/>
                    <a:pt x="51" y="51"/>
                  </a:cubicBezTo>
                  <a:cubicBezTo>
                    <a:pt x="53" y="50"/>
                    <a:pt x="53" y="47"/>
                    <a:pt x="51" y="46"/>
                  </a:cubicBezTo>
                  <a:cubicBezTo>
                    <a:pt x="33" y="28"/>
                    <a:pt x="33" y="28"/>
                    <a:pt x="33" y="28"/>
                  </a:cubicBezTo>
                  <a:cubicBezTo>
                    <a:pt x="32" y="26"/>
                    <a:pt x="29" y="26"/>
                    <a:pt x="27" y="28"/>
                  </a:cubicBezTo>
                  <a:cubicBezTo>
                    <a:pt x="26" y="29"/>
                    <a:pt x="26" y="32"/>
                    <a:pt x="27" y="34"/>
                  </a:cubicBezTo>
                  <a:lnTo>
                    <a:pt x="45" y="51"/>
                  </a:lnTo>
                  <a:close/>
                  <a:moveTo>
                    <a:pt x="141" y="51"/>
                  </a:moveTo>
                  <a:cubicBezTo>
                    <a:pt x="159" y="34"/>
                    <a:pt x="159" y="34"/>
                    <a:pt x="159" y="34"/>
                  </a:cubicBezTo>
                  <a:cubicBezTo>
                    <a:pt x="160" y="32"/>
                    <a:pt x="160" y="29"/>
                    <a:pt x="159" y="28"/>
                  </a:cubicBezTo>
                  <a:cubicBezTo>
                    <a:pt x="157" y="26"/>
                    <a:pt x="154" y="26"/>
                    <a:pt x="153" y="28"/>
                  </a:cubicBezTo>
                  <a:cubicBezTo>
                    <a:pt x="135" y="46"/>
                    <a:pt x="135" y="46"/>
                    <a:pt x="135" y="46"/>
                  </a:cubicBezTo>
                  <a:cubicBezTo>
                    <a:pt x="133" y="47"/>
                    <a:pt x="133" y="50"/>
                    <a:pt x="135" y="51"/>
                  </a:cubicBezTo>
                  <a:cubicBezTo>
                    <a:pt x="136" y="53"/>
                    <a:pt x="139" y="53"/>
                    <a:pt x="141" y="51"/>
                  </a:cubicBezTo>
                  <a:close/>
                  <a:moveTo>
                    <a:pt x="45" y="135"/>
                  </a:moveTo>
                  <a:cubicBezTo>
                    <a:pt x="27" y="153"/>
                    <a:pt x="27" y="153"/>
                    <a:pt x="27" y="153"/>
                  </a:cubicBezTo>
                  <a:cubicBezTo>
                    <a:pt x="26" y="155"/>
                    <a:pt x="26" y="157"/>
                    <a:pt x="27" y="159"/>
                  </a:cubicBezTo>
                  <a:cubicBezTo>
                    <a:pt x="29" y="161"/>
                    <a:pt x="32" y="161"/>
                    <a:pt x="33" y="159"/>
                  </a:cubicBezTo>
                  <a:cubicBezTo>
                    <a:pt x="51" y="141"/>
                    <a:pt x="51" y="141"/>
                    <a:pt x="51" y="141"/>
                  </a:cubicBezTo>
                  <a:cubicBezTo>
                    <a:pt x="53" y="139"/>
                    <a:pt x="53" y="137"/>
                    <a:pt x="51" y="135"/>
                  </a:cubicBezTo>
                  <a:cubicBezTo>
                    <a:pt x="50" y="133"/>
                    <a:pt x="47" y="133"/>
                    <a:pt x="45" y="135"/>
                  </a:cubicBezTo>
                  <a:close/>
                  <a:moveTo>
                    <a:pt x="93" y="34"/>
                  </a:moveTo>
                  <a:cubicBezTo>
                    <a:pt x="95" y="34"/>
                    <a:pt x="97" y="32"/>
                    <a:pt x="97" y="30"/>
                  </a:cubicBezTo>
                  <a:cubicBezTo>
                    <a:pt x="97" y="5"/>
                    <a:pt x="97" y="5"/>
                    <a:pt x="97" y="5"/>
                  </a:cubicBezTo>
                  <a:cubicBezTo>
                    <a:pt x="97" y="2"/>
                    <a:pt x="95" y="0"/>
                    <a:pt x="93" y="0"/>
                  </a:cubicBezTo>
                  <a:cubicBezTo>
                    <a:pt x="91" y="0"/>
                    <a:pt x="89" y="2"/>
                    <a:pt x="89" y="5"/>
                  </a:cubicBezTo>
                  <a:cubicBezTo>
                    <a:pt x="89" y="30"/>
                    <a:pt x="89" y="30"/>
                    <a:pt x="89" y="30"/>
                  </a:cubicBezTo>
                  <a:cubicBezTo>
                    <a:pt x="89" y="32"/>
                    <a:pt x="91" y="34"/>
                    <a:pt x="93" y="34"/>
                  </a:cubicBezTo>
                  <a:close/>
                  <a:moveTo>
                    <a:pt x="182" y="89"/>
                  </a:moveTo>
                  <a:cubicBezTo>
                    <a:pt x="156" y="89"/>
                    <a:pt x="156" y="89"/>
                    <a:pt x="156" y="89"/>
                  </a:cubicBezTo>
                  <a:cubicBezTo>
                    <a:pt x="154" y="89"/>
                    <a:pt x="152" y="91"/>
                    <a:pt x="152" y="93"/>
                  </a:cubicBezTo>
                  <a:cubicBezTo>
                    <a:pt x="152" y="96"/>
                    <a:pt x="154" y="97"/>
                    <a:pt x="156" y="97"/>
                  </a:cubicBezTo>
                  <a:cubicBezTo>
                    <a:pt x="182" y="97"/>
                    <a:pt x="182" y="97"/>
                    <a:pt x="182" y="97"/>
                  </a:cubicBezTo>
                  <a:cubicBezTo>
                    <a:pt x="184" y="97"/>
                    <a:pt x="186" y="96"/>
                    <a:pt x="186" y="93"/>
                  </a:cubicBezTo>
                  <a:cubicBezTo>
                    <a:pt x="186" y="91"/>
                    <a:pt x="184" y="89"/>
                    <a:pt x="182" y="89"/>
                  </a:cubicBezTo>
                  <a:close/>
                  <a:moveTo>
                    <a:pt x="141" y="135"/>
                  </a:moveTo>
                  <a:cubicBezTo>
                    <a:pt x="139" y="133"/>
                    <a:pt x="136" y="133"/>
                    <a:pt x="135" y="135"/>
                  </a:cubicBezTo>
                  <a:cubicBezTo>
                    <a:pt x="133" y="137"/>
                    <a:pt x="133" y="139"/>
                    <a:pt x="135" y="141"/>
                  </a:cubicBezTo>
                  <a:cubicBezTo>
                    <a:pt x="153" y="159"/>
                    <a:pt x="153" y="159"/>
                    <a:pt x="153" y="159"/>
                  </a:cubicBezTo>
                  <a:cubicBezTo>
                    <a:pt x="154" y="161"/>
                    <a:pt x="157" y="161"/>
                    <a:pt x="159" y="159"/>
                  </a:cubicBezTo>
                  <a:cubicBezTo>
                    <a:pt x="160" y="157"/>
                    <a:pt x="160" y="155"/>
                    <a:pt x="159" y="153"/>
                  </a:cubicBezTo>
                  <a:lnTo>
                    <a:pt x="141" y="135"/>
                  </a:lnTo>
                  <a:close/>
                  <a:moveTo>
                    <a:pt x="93" y="43"/>
                  </a:moveTo>
                  <a:cubicBezTo>
                    <a:pt x="65" y="43"/>
                    <a:pt x="42" y="65"/>
                    <a:pt x="42" y="93"/>
                  </a:cubicBezTo>
                  <a:cubicBezTo>
                    <a:pt x="42" y="121"/>
                    <a:pt x="65" y="144"/>
                    <a:pt x="93" y="144"/>
                  </a:cubicBezTo>
                  <a:cubicBezTo>
                    <a:pt x="121" y="144"/>
                    <a:pt x="144" y="121"/>
                    <a:pt x="144" y="93"/>
                  </a:cubicBezTo>
                  <a:cubicBezTo>
                    <a:pt x="144" y="65"/>
                    <a:pt x="121" y="43"/>
                    <a:pt x="93" y="43"/>
                  </a:cubicBezTo>
                  <a:close/>
                  <a:moveTo>
                    <a:pt x="93" y="135"/>
                  </a:moveTo>
                  <a:cubicBezTo>
                    <a:pt x="70" y="135"/>
                    <a:pt x="51" y="117"/>
                    <a:pt x="51" y="93"/>
                  </a:cubicBezTo>
                  <a:cubicBezTo>
                    <a:pt x="51" y="70"/>
                    <a:pt x="70" y="51"/>
                    <a:pt x="93" y="51"/>
                  </a:cubicBezTo>
                  <a:cubicBezTo>
                    <a:pt x="116" y="51"/>
                    <a:pt x="135" y="70"/>
                    <a:pt x="135" y="93"/>
                  </a:cubicBezTo>
                  <a:cubicBezTo>
                    <a:pt x="135" y="117"/>
                    <a:pt x="116" y="135"/>
                    <a:pt x="93" y="135"/>
                  </a:cubicBezTo>
                  <a:close/>
                  <a:moveTo>
                    <a:pt x="93" y="152"/>
                  </a:moveTo>
                  <a:cubicBezTo>
                    <a:pt x="91" y="152"/>
                    <a:pt x="89" y="154"/>
                    <a:pt x="89" y="157"/>
                  </a:cubicBezTo>
                  <a:cubicBezTo>
                    <a:pt x="89" y="182"/>
                    <a:pt x="89" y="182"/>
                    <a:pt x="89" y="182"/>
                  </a:cubicBezTo>
                  <a:cubicBezTo>
                    <a:pt x="89" y="184"/>
                    <a:pt x="91" y="186"/>
                    <a:pt x="93" y="186"/>
                  </a:cubicBezTo>
                  <a:cubicBezTo>
                    <a:pt x="95" y="186"/>
                    <a:pt x="97" y="184"/>
                    <a:pt x="97" y="182"/>
                  </a:cubicBezTo>
                  <a:cubicBezTo>
                    <a:pt x="97" y="157"/>
                    <a:pt x="97" y="157"/>
                    <a:pt x="97" y="157"/>
                  </a:cubicBezTo>
                  <a:cubicBezTo>
                    <a:pt x="97" y="154"/>
                    <a:pt x="95" y="152"/>
                    <a:pt x="93" y="152"/>
                  </a:cubicBezTo>
                  <a:close/>
                </a:path>
              </a:pathLst>
            </a:custGeom>
            <a:solidFill>
              <a:schemeClr val="accent3"/>
            </a:solidFill>
            <a:ln>
              <a:noFill/>
            </a:ln>
          </p:spPr>
          <p:txBody>
            <a:bodyPr anchor="ctr"/>
            <a:lstStyle/>
            <a:p>
              <a:pPr algn="ctr"/>
              <a:endParaRPr>
                <a:cs typeface="+mn-ea"/>
                <a:sym typeface="+mn-lt"/>
              </a:endParaRPr>
            </a:p>
          </p:txBody>
        </p:sp>
        <p:sp>
          <p:nvSpPr>
            <p:cNvPr id="27" name="Freeform: Shape 26"/>
            <p:cNvSpPr>
              <a:spLocks/>
            </p:cNvSpPr>
            <p:nvPr/>
          </p:nvSpPr>
          <p:spPr bwMode="auto">
            <a:xfrm>
              <a:off x="8340061" y="3378469"/>
              <a:ext cx="384372" cy="382105"/>
            </a:xfrm>
            <a:custGeom>
              <a:avLst/>
              <a:gdLst>
                <a:gd name="T0" fmla="*/ 102 w 186"/>
                <a:gd name="T1" fmla="*/ 131 h 185"/>
                <a:gd name="T2" fmla="*/ 97 w 186"/>
                <a:gd name="T3" fmla="*/ 126 h 185"/>
                <a:gd name="T4" fmla="*/ 94 w 186"/>
                <a:gd name="T5" fmla="*/ 128 h 185"/>
                <a:gd name="T6" fmla="*/ 69 w 186"/>
                <a:gd name="T7" fmla="*/ 153 h 185"/>
                <a:gd name="T8" fmla="*/ 68 w 186"/>
                <a:gd name="T9" fmla="*/ 156 h 185"/>
                <a:gd name="T10" fmla="*/ 72 w 186"/>
                <a:gd name="T11" fmla="*/ 160 h 185"/>
                <a:gd name="T12" fmla="*/ 87 w 186"/>
                <a:gd name="T13" fmla="*/ 160 h 185"/>
                <a:gd name="T14" fmla="*/ 69 w 186"/>
                <a:gd name="T15" fmla="*/ 178 h 185"/>
                <a:gd name="T16" fmla="*/ 68 w 186"/>
                <a:gd name="T17" fmla="*/ 181 h 185"/>
                <a:gd name="T18" fmla="*/ 72 w 186"/>
                <a:gd name="T19" fmla="*/ 185 h 185"/>
                <a:gd name="T20" fmla="*/ 75 w 186"/>
                <a:gd name="T21" fmla="*/ 184 h 185"/>
                <a:gd name="T22" fmla="*/ 100 w 186"/>
                <a:gd name="T23" fmla="*/ 159 h 185"/>
                <a:gd name="T24" fmla="*/ 102 w 186"/>
                <a:gd name="T25" fmla="*/ 156 h 185"/>
                <a:gd name="T26" fmla="*/ 97 w 186"/>
                <a:gd name="T27" fmla="*/ 152 h 185"/>
                <a:gd name="T28" fmla="*/ 97 w 186"/>
                <a:gd name="T29" fmla="*/ 152 h 185"/>
                <a:gd name="T30" fmla="*/ 82 w 186"/>
                <a:gd name="T31" fmla="*/ 152 h 185"/>
                <a:gd name="T32" fmla="*/ 100 w 186"/>
                <a:gd name="T33" fmla="*/ 134 h 185"/>
                <a:gd name="T34" fmla="*/ 102 w 186"/>
                <a:gd name="T35" fmla="*/ 131 h 185"/>
                <a:gd name="T36" fmla="*/ 55 w 186"/>
                <a:gd name="T37" fmla="*/ 135 h 185"/>
                <a:gd name="T38" fmla="*/ 52 w 186"/>
                <a:gd name="T39" fmla="*/ 136 h 185"/>
                <a:gd name="T40" fmla="*/ 27 w 186"/>
                <a:gd name="T41" fmla="*/ 161 h 185"/>
                <a:gd name="T42" fmla="*/ 26 w 186"/>
                <a:gd name="T43" fmla="*/ 164 h 185"/>
                <a:gd name="T44" fmla="*/ 30 w 186"/>
                <a:gd name="T45" fmla="*/ 169 h 185"/>
                <a:gd name="T46" fmla="*/ 33 w 186"/>
                <a:gd name="T47" fmla="*/ 167 h 185"/>
                <a:gd name="T48" fmla="*/ 58 w 186"/>
                <a:gd name="T49" fmla="*/ 142 h 185"/>
                <a:gd name="T50" fmla="*/ 59 w 186"/>
                <a:gd name="T51" fmla="*/ 139 h 185"/>
                <a:gd name="T52" fmla="*/ 55 w 186"/>
                <a:gd name="T53" fmla="*/ 135 h 185"/>
                <a:gd name="T54" fmla="*/ 161 w 186"/>
                <a:gd name="T55" fmla="*/ 43 h 185"/>
                <a:gd name="T56" fmla="*/ 161 w 186"/>
                <a:gd name="T57" fmla="*/ 42 h 185"/>
                <a:gd name="T58" fmla="*/ 135 w 186"/>
                <a:gd name="T59" fmla="*/ 17 h 185"/>
                <a:gd name="T60" fmla="*/ 119 w 186"/>
                <a:gd name="T61" fmla="*/ 23 h 185"/>
                <a:gd name="T62" fmla="*/ 76 w 186"/>
                <a:gd name="T63" fmla="*/ 0 h 185"/>
                <a:gd name="T64" fmla="*/ 26 w 186"/>
                <a:gd name="T65" fmla="*/ 43 h 185"/>
                <a:gd name="T66" fmla="*/ 0 w 186"/>
                <a:gd name="T67" fmla="*/ 76 h 185"/>
                <a:gd name="T68" fmla="*/ 34 w 186"/>
                <a:gd name="T69" fmla="*/ 109 h 185"/>
                <a:gd name="T70" fmla="*/ 152 w 186"/>
                <a:gd name="T71" fmla="*/ 109 h 185"/>
                <a:gd name="T72" fmla="*/ 186 w 186"/>
                <a:gd name="T73" fmla="*/ 76 h 185"/>
                <a:gd name="T74" fmla="*/ 161 w 186"/>
                <a:gd name="T75" fmla="*/ 43 h 185"/>
                <a:gd name="T76" fmla="*/ 152 w 186"/>
                <a:gd name="T77" fmla="*/ 101 h 185"/>
                <a:gd name="T78" fmla="*/ 34 w 186"/>
                <a:gd name="T79" fmla="*/ 101 h 185"/>
                <a:gd name="T80" fmla="*/ 9 w 186"/>
                <a:gd name="T81" fmla="*/ 76 h 185"/>
                <a:gd name="T82" fmla="*/ 28 w 186"/>
                <a:gd name="T83" fmla="*/ 51 h 185"/>
                <a:gd name="T84" fmla="*/ 35 w 186"/>
                <a:gd name="T85" fmla="*/ 44 h 185"/>
                <a:gd name="T86" fmla="*/ 76 w 186"/>
                <a:gd name="T87" fmla="*/ 8 h 185"/>
                <a:gd name="T88" fmla="*/ 107 w 186"/>
                <a:gd name="T89" fmla="*/ 23 h 185"/>
                <a:gd name="T90" fmla="*/ 118 w 186"/>
                <a:gd name="T91" fmla="*/ 31 h 185"/>
                <a:gd name="T92" fmla="*/ 119 w 186"/>
                <a:gd name="T93" fmla="*/ 31 h 185"/>
                <a:gd name="T94" fmla="*/ 124 w 186"/>
                <a:gd name="T95" fmla="*/ 29 h 185"/>
                <a:gd name="T96" fmla="*/ 135 w 186"/>
                <a:gd name="T97" fmla="*/ 25 h 185"/>
                <a:gd name="T98" fmla="*/ 152 w 186"/>
                <a:gd name="T99" fmla="*/ 42 h 185"/>
                <a:gd name="T100" fmla="*/ 152 w 186"/>
                <a:gd name="T101" fmla="*/ 43 h 185"/>
                <a:gd name="T102" fmla="*/ 159 w 186"/>
                <a:gd name="T103" fmla="*/ 51 h 185"/>
                <a:gd name="T104" fmla="*/ 178 w 186"/>
                <a:gd name="T105" fmla="*/ 76 h 185"/>
                <a:gd name="T106" fmla="*/ 152 w 186"/>
                <a:gd name="T107" fmla="*/ 101 h 185"/>
                <a:gd name="T108" fmla="*/ 144 w 186"/>
                <a:gd name="T109" fmla="*/ 135 h 185"/>
                <a:gd name="T110" fmla="*/ 141 w 186"/>
                <a:gd name="T111" fmla="*/ 136 h 185"/>
                <a:gd name="T112" fmla="*/ 116 w 186"/>
                <a:gd name="T113" fmla="*/ 161 h 185"/>
                <a:gd name="T114" fmla="*/ 114 w 186"/>
                <a:gd name="T115" fmla="*/ 164 h 185"/>
                <a:gd name="T116" fmla="*/ 119 w 186"/>
                <a:gd name="T117" fmla="*/ 169 h 185"/>
                <a:gd name="T118" fmla="*/ 122 w 186"/>
                <a:gd name="T119" fmla="*/ 167 h 185"/>
                <a:gd name="T120" fmla="*/ 147 w 186"/>
                <a:gd name="T121" fmla="*/ 142 h 185"/>
                <a:gd name="T122" fmla="*/ 148 w 186"/>
                <a:gd name="T123" fmla="*/ 139 h 185"/>
                <a:gd name="T124" fmla="*/ 144 w 186"/>
                <a:gd name="T125" fmla="*/ 13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85">
                  <a:moveTo>
                    <a:pt x="102" y="131"/>
                  </a:moveTo>
                  <a:cubicBezTo>
                    <a:pt x="102" y="128"/>
                    <a:pt x="100" y="126"/>
                    <a:pt x="97" y="126"/>
                  </a:cubicBezTo>
                  <a:cubicBezTo>
                    <a:pt x="96" y="126"/>
                    <a:pt x="95" y="127"/>
                    <a:pt x="94" y="128"/>
                  </a:cubicBezTo>
                  <a:cubicBezTo>
                    <a:pt x="69" y="153"/>
                    <a:pt x="69" y="153"/>
                    <a:pt x="69" y="153"/>
                  </a:cubicBezTo>
                  <a:cubicBezTo>
                    <a:pt x="68" y="154"/>
                    <a:pt x="68" y="155"/>
                    <a:pt x="68" y="156"/>
                  </a:cubicBezTo>
                  <a:cubicBezTo>
                    <a:pt x="68" y="158"/>
                    <a:pt x="70" y="160"/>
                    <a:pt x="72" y="160"/>
                  </a:cubicBezTo>
                  <a:cubicBezTo>
                    <a:pt x="87" y="160"/>
                    <a:pt x="87" y="160"/>
                    <a:pt x="87" y="160"/>
                  </a:cubicBezTo>
                  <a:cubicBezTo>
                    <a:pt x="69" y="178"/>
                    <a:pt x="69" y="178"/>
                    <a:pt x="69" y="178"/>
                  </a:cubicBezTo>
                  <a:cubicBezTo>
                    <a:pt x="68" y="179"/>
                    <a:pt x="68" y="180"/>
                    <a:pt x="68" y="181"/>
                  </a:cubicBezTo>
                  <a:cubicBezTo>
                    <a:pt x="68" y="184"/>
                    <a:pt x="70" y="185"/>
                    <a:pt x="72" y="185"/>
                  </a:cubicBezTo>
                  <a:cubicBezTo>
                    <a:pt x="73" y="185"/>
                    <a:pt x="74" y="185"/>
                    <a:pt x="75" y="184"/>
                  </a:cubicBezTo>
                  <a:cubicBezTo>
                    <a:pt x="100" y="159"/>
                    <a:pt x="100" y="159"/>
                    <a:pt x="100" y="159"/>
                  </a:cubicBezTo>
                  <a:cubicBezTo>
                    <a:pt x="101" y="158"/>
                    <a:pt x="102" y="157"/>
                    <a:pt x="102" y="156"/>
                  </a:cubicBezTo>
                  <a:cubicBezTo>
                    <a:pt x="102" y="154"/>
                    <a:pt x="100" y="152"/>
                    <a:pt x="97" y="152"/>
                  </a:cubicBezTo>
                  <a:cubicBezTo>
                    <a:pt x="97" y="152"/>
                    <a:pt x="97" y="152"/>
                    <a:pt x="97" y="152"/>
                  </a:cubicBezTo>
                  <a:cubicBezTo>
                    <a:pt x="82" y="152"/>
                    <a:pt x="82" y="152"/>
                    <a:pt x="82" y="152"/>
                  </a:cubicBezTo>
                  <a:cubicBezTo>
                    <a:pt x="100" y="134"/>
                    <a:pt x="100" y="134"/>
                    <a:pt x="100" y="134"/>
                  </a:cubicBezTo>
                  <a:cubicBezTo>
                    <a:pt x="101" y="133"/>
                    <a:pt x="102" y="132"/>
                    <a:pt x="102" y="131"/>
                  </a:cubicBezTo>
                  <a:close/>
                  <a:moveTo>
                    <a:pt x="55" y="135"/>
                  </a:moveTo>
                  <a:cubicBezTo>
                    <a:pt x="54" y="135"/>
                    <a:pt x="53" y="135"/>
                    <a:pt x="52" y="136"/>
                  </a:cubicBezTo>
                  <a:cubicBezTo>
                    <a:pt x="27" y="161"/>
                    <a:pt x="27" y="161"/>
                    <a:pt x="27" y="161"/>
                  </a:cubicBezTo>
                  <a:cubicBezTo>
                    <a:pt x="26" y="162"/>
                    <a:pt x="26" y="163"/>
                    <a:pt x="26" y="164"/>
                  </a:cubicBezTo>
                  <a:cubicBezTo>
                    <a:pt x="26" y="167"/>
                    <a:pt x="28" y="169"/>
                    <a:pt x="30" y="169"/>
                  </a:cubicBezTo>
                  <a:cubicBezTo>
                    <a:pt x="31" y="169"/>
                    <a:pt x="32" y="168"/>
                    <a:pt x="33" y="167"/>
                  </a:cubicBezTo>
                  <a:cubicBezTo>
                    <a:pt x="58" y="142"/>
                    <a:pt x="58" y="142"/>
                    <a:pt x="58" y="142"/>
                  </a:cubicBezTo>
                  <a:cubicBezTo>
                    <a:pt x="59" y="141"/>
                    <a:pt x="59" y="140"/>
                    <a:pt x="59" y="139"/>
                  </a:cubicBezTo>
                  <a:cubicBezTo>
                    <a:pt x="59" y="137"/>
                    <a:pt x="58" y="135"/>
                    <a:pt x="55" y="135"/>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6"/>
                    <a:pt x="0" y="60"/>
                    <a:pt x="0" y="76"/>
                  </a:cubicBezTo>
                  <a:cubicBezTo>
                    <a:pt x="0" y="94"/>
                    <a:pt x="16"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8"/>
                    <a:pt x="35" y="44"/>
                  </a:cubicBezTo>
                  <a:cubicBezTo>
                    <a:pt x="38" y="24"/>
                    <a:pt x="56" y="8"/>
                    <a:pt x="76" y="8"/>
                  </a:cubicBezTo>
                  <a:cubicBezTo>
                    <a:pt x="91" y="8"/>
                    <a:pt x="100" y="11"/>
                    <a:pt x="107" y="23"/>
                  </a:cubicBezTo>
                  <a:cubicBezTo>
                    <a:pt x="109" y="25"/>
                    <a:pt x="115" y="31"/>
                    <a:pt x="118" y="31"/>
                  </a:cubicBezTo>
                  <a:cubicBezTo>
                    <a:pt x="118" y="31"/>
                    <a:pt x="119" y="31"/>
                    <a:pt x="119" y="31"/>
                  </a:cubicBezTo>
                  <a:cubicBezTo>
                    <a:pt x="121" y="31"/>
                    <a:pt x="123" y="31"/>
                    <a:pt x="124" y="29"/>
                  </a:cubicBezTo>
                  <a:cubicBezTo>
                    <a:pt x="127" y="27"/>
                    <a:pt x="131" y="25"/>
                    <a:pt x="135" y="25"/>
                  </a:cubicBezTo>
                  <a:cubicBezTo>
                    <a:pt x="145" y="25"/>
                    <a:pt x="152" y="33"/>
                    <a:pt x="152" y="42"/>
                  </a:cubicBezTo>
                  <a:cubicBezTo>
                    <a:pt x="152" y="43"/>
                    <a:pt x="152" y="43"/>
                    <a:pt x="152" y="43"/>
                  </a:cubicBezTo>
                  <a:cubicBezTo>
                    <a:pt x="152" y="47"/>
                    <a:pt x="155" y="50"/>
                    <a:pt x="159" y="51"/>
                  </a:cubicBezTo>
                  <a:cubicBezTo>
                    <a:pt x="170" y="54"/>
                    <a:pt x="178" y="64"/>
                    <a:pt x="178" y="76"/>
                  </a:cubicBezTo>
                  <a:cubicBezTo>
                    <a:pt x="178" y="90"/>
                    <a:pt x="166" y="101"/>
                    <a:pt x="152" y="101"/>
                  </a:cubicBezTo>
                  <a:close/>
                  <a:moveTo>
                    <a:pt x="144" y="135"/>
                  </a:moveTo>
                  <a:cubicBezTo>
                    <a:pt x="143" y="135"/>
                    <a:pt x="142" y="135"/>
                    <a:pt x="141" y="136"/>
                  </a:cubicBezTo>
                  <a:cubicBezTo>
                    <a:pt x="116" y="161"/>
                    <a:pt x="116" y="161"/>
                    <a:pt x="116" y="161"/>
                  </a:cubicBezTo>
                  <a:cubicBezTo>
                    <a:pt x="115" y="162"/>
                    <a:pt x="114" y="163"/>
                    <a:pt x="114" y="164"/>
                  </a:cubicBezTo>
                  <a:cubicBezTo>
                    <a:pt x="114" y="167"/>
                    <a:pt x="116" y="169"/>
                    <a:pt x="119" y="169"/>
                  </a:cubicBezTo>
                  <a:cubicBezTo>
                    <a:pt x="120" y="169"/>
                    <a:pt x="121" y="168"/>
                    <a:pt x="122" y="167"/>
                  </a:cubicBezTo>
                  <a:cubicBezTo>
                    <a:pt x="147" y="142"/>
                    <a:pt x="147" y="142"/>
                    <a:pt x="147" y="142"/>
                  </a:cubicBezTo>
                  <a:cubicBezTo>
                    <a:pt x="148" y="141"/>
                    <a:pt x="148" y="140"/>
                    <a:pt x="148" y="139"/>
                  </a:cubicBezTo>
                  <a:cubicBezTo>
                    <a:pt x="148" y="137"/>
                    <a:pt x="146" y="135"/>
                    <a:pt x="144" y="135"/>
                  </a:cubicBezTo>
                  <a:close/>
                </a:path>
              </a:pathLst>
            </a:custGeom>
            <a:solidFill>
              <a:schemeClr val="accent4"/>
            </a:solidFill>
            <a:ln>
              <a:noFill/>
            </a:ln>
          </p:spPr>
          <p:txBody>
            <a:bodyPr anchor="ctr"/>
            <a:lstStyle/>
            <a:p>
              <a:pPr algn="ctr"/>
              <a:endParaRPr>
                <a:cs typeface="+mn-ea"/>
                <a:sym typeface="+mn-lt"/>
              </a:endParaRPr>
            </a:p>
          </p:txBody>
        </p:sp>
        <p:sp>
          <p:nvSpPr>
            <p:cNvPr id="28" name="Oval 27"/>
            <p:cNvSpPr>
              <a:spLocks noChangeAspect="1"/>
            </p:cNvSpPr>
            <p:nvPr/>
          </p:nvSpPr>
          <p:spPr>
            <a:xfrm>
              <a:off x="9630602" y="2996349"/>
              <a:ext cx="1163967" cy="1163967"/>
            </a:xfrm>
            <a:prstGeom prst="ellipse">
              <a:avLst/>
            </a:prstGeom>
            <a:noFill/>
            <a:ln w="57150">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9" name="TextBox 28"/>
            <p:cNvSpPr txBox="1"/>
            <p:nvPr/>
          </p:nvSpPr>
          <p:spPr>
            <a:xfrm>
              <a:off x="9496289" y="4389017"/>
              <a:ext cx="1432591" cy="322701"/>
            </a:xfrm>
            <a:prstGeom prst="rect">
              <a:avLst/>
            </a:prstGeom>
            <a:noFill/>
          </p:spPr>
          <p:txBody>
            <a:bodyPr wrap="none" lIns="0" tIns="0" rIns="0" bIns="0">
              <a:noAutofit/>
            </a:bodyPr>
            <a:lstStyle/>
            <a:p>
              <a:pPr algn="ctr"/>
              <a:r>
                <a:rPr lang="zh-CN" altLang="en-US" sz="2000" b="1">
                  <a:solidFill>
                    <a:schemeClr val="accent5"/>
                  </a:solidFill>
                  <a:cs typeface="+mn-ea"/>
                  <a:sym typeface="+mn-lt"/>
                </a:rPr>
                <a:t>标题文本预设</a:t>
              </a:r>
            </a:p>
          </p:txBody>
        </p:sp>
        <p:sp>
          <p:nvSpPr>
            <p:cNvPr id="30" name="Freeform: Shape 29"/>
            <p:cNvSpPr>
              <a:spLocks/>
            </p:cNvSpPr>
            <p:nvPr/>
          </p:nvSpPr>
          <p:spPr bwMode="auto">
            <a:xfrm>
              <a:off x="10020965" y="3465208"/>
              <a:ext cx="383238" cy="208627"/>
            </a:xfrm>
            <a:custGeom>
              <a:avLst/>
              <a:gdLst>
                <a:gd name="T0" fmla="*/ 93 w 186"/>
                <a:gd name="T1" fmla="*/ 0 h 101"/>
                <a:gd name="T2" fmla="*/ 0 w 186"/>
                <a:gd name="T3" fmla="*/ 97 h 101"/>
                <a:gd name="T4" fmla="*/ 4 w 186"/>
                <a:gd name="T5" fmla="*/ 101 h 101"/>
                <a:gd name="T6" fmla="*/ 80 w 186"/>
                <a:gd name="T7" fmla="*/ 101 h 101"/>
                <a:gd name="T8" fmla="*/ 85 w 186"/>
                <a:gd name="T9" fmla="*/ 97 h 101"/>
                <a:gd name="T10" fmla="*/ 93 w 186"/>
                <a:gd name="T11" fmla="*/ 84 h 101"/>
                <a:gd name="T12" fmla="*/ 101 w 186"/>
                <a:gd name="T13" fmla="*/ 97 h 101"/>
                <a:gd name="T14" fmla="*/ 106 w 186"/>
                <a:gd name="T15" fmla="*/ 101 h 101"/>
                <a:gd name="T16" fmla="*/ 182 w 186"/>
                <a:gd name="T17" fmla="*/ 101 h 101"/>
                <a:gd name="T18" fmla="*/ 186 w 186"/>
                <a:gd name="T19" fmla="*/ 97 h 101"/>
                <a:gd name="T20" fmla="*/ 93 w 186"/>
                <a:gd name="T21" fmla="*/ 0 h 101"/>
                <a:gd name="T22" fmla="*/ 109 w 186"/>
                <a:gd name="T23" fmla="*/ 92 h 101"/>
                <a:gd name="T24" fmla="*/ 93 w 186"/>
                <a:gd name="T25" fmla="*/ 76 h 101"/>
                <a:gd name="T26" fmla="*/ 76 w 186"/>
                <a:gd name="T27" fmla="*/ 92 h 101"/>
                <a:gd name="T28" fmla="*/ 59 w 186"/>
                <a:gd name="T29" fmla="*/ 92 h 101"/>
                <a:gd name="T30" fmla="*/ 93 w 186"/>
                <a:gd name="T31" fmla="*/ 59 h 101"/>
                <a:gd name="T32" fmla="*/ 126 w 186"/>
                <a:gd name="T33" fmla="*/ 92 h 101"/>
                <a:gd name="T34" fmla="*/ 109 w 186"/>
                <a:gd name="T35" fmla="*/ 92 h 101"/>
                <a:gd name="T36" fmla="*/ 135 w 186"/>
                <a:gd name="T37" fmla="*/ 92 h 101"/>
                <a:gd name="T38" fmla="*/ 93 w 186"/>
                <a:gd name="T39" fmla="*/ 50 h 101"/>
                <a:gd name="T40" fmla="*/ 51 w 186"/>
                <a:gd name="T41" fmla="*/ 92 h 101"/>
                <a:gd name="T42" fmla="*/ 34 w 186"/>
                <a:gd name="T43" fmla="*/ 92 h 101"/>
                <a:gd name="T44" fmla="*/ 93 w 186"/>
                <a:gd name="T45" fmla="*/ 33 h 101"/>
                <a:gd name="T46" fmla="*/ 152 w 186"/>
                <a:gd name="T47" fmla="*/ 92 h 101"/>
                <a:gd name="T48" fmla="*/ 135 w 186"/>
                <a:gd name="T49" fmla="*/ 92 h 101"/>
                <a:gd name="T50" fmla="*/ 160 w 186"/>
                <a:gd name="T51" fmla="*/ 92 h 101"/>
                <a:gd name="T52" fmla="*/ 93 w 186"/>
                <a:gd name="T53" fmla="*/ 25 h 101"/>
                <a:gd name="T54" fmla="*/ 26 w 186"/>
                <a:gd name="T55" fmla="*/ 92 h 101"/>
                <a:gd name="T56" fmla="*/ 9 w 186"/>
                <a:gd name="T57" fmla="*/ 92 h 101"/>
                <a:gd name="T58" fmla="*/ 93 w 186"/>
                <a:gd name="T59" fmla="*/ 8 h 101"/>
                <a:gd name="T60" fmla="*/ 177 w 186"/>
                <a:gd name="T61" fmla="*/ 92 h 101"/>
                <a:gd name="T62" fmla="*/ 160 w 186"/>
                <a:gd name="T63"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01">
                  <a:moveTo>
                    <a:pt x="93" y="0"/>
                  </a:moveTo>
                  <a:cubicBezTo>
                    <a:pt x="42" y="0"/>
                    <a:pt x="0" y="43"/>
                    <a:pt x="0" y="97"/>
                  </a:cubicBezTo>
                  <a:cubicBezTo>
                    <a:pt x="0" y="99"/>
                    <a:pt x="2" y="101"/>
                    <a:pt x="4" y="101"/>
                  </a:cubicBezTo>
                  <a:cubicBezTo>
                    <a:pt x="80" y="101"/>
                    <a:pt x="80" y="101"/>
                    <a:pt x="80" y="101"/>
                  </a:cubicBezTo>
                  <a:cubicBezTo>
                    <a:pt x="83" y="101"/>
                    <a:pt x="85" y="99"/>
                    <a:pt x="85" y="97"/>
                  </a:cubicBezTo>
                  <a:cubicBezTo>
                    <a:pt x="85" y="90"/>
                    <a:pt x="88" y="84"/>
                    <a:pt x="93" y="84"/>
                  </a:cubicBezTo>
                  <a:cubicBezTo>
                    <a:pt x="98" y="84"/>
                    <a:pt x="101" y="90"/>
                    <a:pt x="101" y="97"/>
                  </a:cubicBezTo>
                  <a:cubicBezTo>
                    <a:pt x="101" y="99"/>
                    <a:pt x="103" y="101"/>
                    <a:pt x="106" y="101"/>
                  </a:cubicBezTo>
                  <a:cubicBezTo>
                    <a:pt x="182" y="101"/>
                    <a:pt x="182" y="101"/>
                    <a:pt x="182" y="101"/>
                  </a:cubicBezTo>
                  <a:cubicBezTo>
                    <a:pt x="184" y="101"/>
                    <a:pt x="186" y="99"/>
                    <a:pt x="186" y="97"/>
                  </a:cubicBezTo>
                  <a:cubicBezTo>
                    <a:pt x="186" y="43"/>
                    <a:pt x="144" y="0"/>
                    <a:pt x="93" y="0"/>
                  </a:cubicBezTo>
                  <a:close/>
                  <a:moveTo>
                    <a:pt x="109" y="92"/>
                  </a:moveTo>
                  <a:cubicBezTo>
                    <a:pt x="108" y="83"/>
                    <a:pt x="101" y="76"/>
                    <a:pt x="93" y="76"/>
                  </a:cubicBezTo>
                  <a:cubicBezTo>
                    <a:pt x="85" y="76"/>
                    <a:pt x="78" y="83"/>
                    <a:pt x="76" y="92"/>
                  </a:cubicBezTo>
                  <a:cubicBezTo>
                    <a:pt x="59" y="92"/>
                    <a:pt x="59" y="92"/>
                    <a:pt x="59" y="92"/>
                  </a:cubicBezTo>
                  <a:cubicBezTo>
                    <a:pt x="61" y="73"/>
                    <a:pt x="76" y="59"/>
                    <a:pt x="93" y="59"/>
                  </a:cubicBezTo>
                  <a:cubicBezTo>
                    <a:pt x="110" y="59"/>
                    <a:pt x="125" y="73"/>
                    <a:pt x="126" y="92"/>
                  </a:cubicBezTo>
                  <a:lnTo>
                    <a:pt x="109" y="92"/>
                  </a:lnTo>
                  <a:close/>
                  <a:moveTo>
                    <a:pt x="135" y="92"/>
                  </a:moveTo>
                  <a:cubicBezTo>
                    <a:pt x="133" y="69"/>
                    <a:pt x="115" y="50"/>
                    <a:pt x="93" y="50"/>
                  </a:cubicBezTo>
                  <a:cubicBezTo>
                    <a:pt x="71" y="50"/>
                    <a:pt x="53" y="69"/>
                    <a:pt x="51" y="92"/>
                  </a:cubicBezTo>
                  <a:cubicBezTo>
                    <a:pt x="34" y="92"/>
                    <a:pt x="34" y="92"/>
                    <a:pt x="34" y="92"/>
                  </a:cubicBezTo>
                  <a:cubicBezTo>
                    <a:pt x="36" y="59"/>
                    <a:pt x="62" y="33"/>
                    <a:pt x="93" y="33"/>
                  </a:cubicBezTo>
                  <a:cubicBezTo>
                    <a:pt x="124" y="33"/>
                    <a:pt x="150" y="59"/>
                    <a:pt x="152" y="92"/>
                  </a:cubicBezTo>
                  <a:lnTo>
                    <a:pt x="135" y="92"/>
                  </a:lnTo>
                  <a:close/>
                  <a:moveTo>
                    <a:pt x="160" y="92"/>
                  </a:moveTo>
                  <a:cubicBezTo>
                    <a:pt x="158" y="55"/>
                    <a:pt x="129" y="25"/>
                    <a:pt x="93" y="25"/>
                  </a:cubicBezTo>
                  <a:cubicBezTo>
                    <a:pt x="57" y="25"/>
                    <a:pt x="28" y="55"/>
                    <a:pt x="26" y="92"/>
                  </a:cubicBezTo>
                  <a:cubicBezTo>
                    <a:pt x="9" y="92"/>
                    <a:pt x="9" y="92"/>
                    <a:pt x="9" y="92"/>
                  </a:cubicBezTo>
                  <a:cubicBezTo>
                    <a:pt x="11" y="45"/>
                    <a:pt x="48" y="8"/>
                    <a:pt x="93" y="8"/>
                  </a:cubicBezTo>
                  <a:cubicBezTo>
                    <a:pt x="138" y="8"/>
                    <a:pt x="175" y="45"/>
                    <a:pt x="177" y="92"/>
                  </a:cubicBezTo>
                  <a:lnTo>
                    <a:pt x="160" y="92"/>
                  </a:lnTo>
                  <a:close/>
                </a:path>
              </a:pathLst>
            </a:custGeom>
            <a:solidFill>
              <a:schemeClr val="accent5"/>
            </a:solidFill>
            <a:ln>
              <a:noFill/>
            </a:ln>
          </p:spPr>
          <p:txBody>
            <a:bodyPr anchor="ctr"/>
            <a:lstStyle/>
            <a:p>
              <a:pPr algn="ctr"/>
              <a:endParaRPr>
                <a:cs typeface="+mn-ea"/>
                <a:sym typeface="+mn-lt"/>
              </a:endParaRPr>
            </a:p>
          </p:txBody>
        </p:sp>
        <p:sp>
          <p:nvSpPr>
            <p:cNvPr id="31" name="Rectangle 1"/>
            <p:cNvSpPr/>
            <p:nvPr/>
          </p:nvSpPr>
          <p:spPr>
            <a:xfrm>
              <a:off x="6110639" y="5121255"/>
              <a:ext cx="1454244" cy="122983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2" name="Rectangle 30"/>
            <p:cNvSpPr/>
            <p:nvPr/>
          </p:nvSpPr>
          <p:spPr>
            <a:xfrm>
              <a:off x="7845920" y="5149551"/>
              <a:ext cx="1454244" cy="118017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3" name="Rectangle 31"/>
            <p:cNvSpPr/>
            <p:nvPr/>
          </p:nvSpPr>
          <p:spPr>
            <a:xfrm>
              <a:off x="9581201" y="5149550"/>
              <a:ext cx="1454244" cy="1180173"/>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spTree>
    <p:extLst>
      <p:ext uri="{BB962C8B-B14F-4D97-AF65-F5344CB8AC3E}">
        <p14:creationId xmlns:p14="http://schemas.microsoft.com/office/powerpoint/2010/main" val="11231089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fe5178-5bb9-47b0-b6dc-07800b377ea2"/>
          <p:cNvGrpSpPr>
            <a:grpSpLocks noChangeAspect="1"/>
          </p:cNvGrpSpPr>
          <p:nvPr/>
        </p:nvGrpSpPr>
        <p:grpSpPr>
          <a:xfrm>
            <a:off x="1441124" y="1451619"/>
            <a:ext cx="9353333" cy="5625746"/>
            <a:chOff x="1441123" y="1451619"/>
            <a:chExt cx="9353333" cy="5625746"/>
          </a:xfrm>
        </p:grpSpPr>
        <p:grpSp>
          <p:nvGrpSpPr>
            <p:cNvPr id="6" name="Group 3"/>
            <p:cNvGrpSpPr/>
            <p:nvPr/>
          </p:nvGrpSpPr>
          <p:grpSpPr>
            <a:xfrm>
              <a:off x="7924385" y="1451619"/>
              <a:ext cx="1848954" cy="5510292"/>
              <a:chOff x="6738144" y="3465939"/>
              <a:chExt cx="1849437" cy="5510292"/>
            </a:xfrm>
          </p:grpSpPr>
          <p:sp>
            <p:nvSpPr>
              <p:cNvPr id="55" name="Freeform: Shape 4"/>
              <p:cNvSpPr>
                <a:spLocks/>
              </p:cNvSpPr>
              <p:nvPr/>
            </p:nvSpPr>
            <p:spPr bwMode="auto">
              <a:xfrm>
                <a:off x="7591425"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4">
                  <a:lumMod val="75000"/>
                </a:schemeClr>
              </a:solidFill>
              <a:ln>
                <a:noFill/>
              </a:ln>
            </p:spPr>
            <p:txBody>
              <a:bodyPr anchor="ctr"/>
              <a:lstStyle/>
              <a:p>
                <a:pPr algn="ctr"/>
                <a:endParaRPr>
                  <a:cs typeface="+mn-ea"/>
                  <a:sym typeface="+mn-lt"/>
                </a:endParaRPr>
              </a:p>
            </p:txBody>
          </p:sp>
          <p:sp>
            <p:nvSpPr>
              <p:cNvPr id="56" name="Freeform: Shape 5"/>
              <p:cNvSpPr>
                <a:spLocks/>
              </p:cNvSpPr>
              <p:nvPr/>
            </p:nvSpPr>
            <p:spPr bwMode="auto">
              <a:xfrm>
                <a:off x="673814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4"/>
              </a:solidFill>
              <a:ln>
                <a:noFill/>
              </a:ln>
            </p:spPr>
            <p:txBody>
              <a:bodyPr anchor="ctr"/>
              <a:lstStyle/>
              <a:p>
                <a:pPr algn="ctr"/>
                <a:endParaRPr>
                  <a:cs typeface="+mn-ea"/>
                  <a:sym typeface="+mn-lt"/>
                </a:endParaRPr>
              </a:p>
            </p:txBody>
          </p:sp>
          <p:sp>
            <p:nvSpPr>
              <p:cNvPr id="57" name="Freeform: Shape 6"/>
              <p:cNvSpPr>
                <a:spLocks/>
              </p:cNvSpPr>
              <p:nvPr/>
            </p:nvSpPr>
            <p:spPr bwMode="auto">
              <a:xfrm>
                <a:off x="766206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4">
                  <a:lumMod val="75000"/>
                </a:schemeClr>
              </a:solidFill>
              <a:ln>
                <a:noFill/>
              </a:ln>
            </p:spPr>
            <p:txBody>
              <a:bodyPr anchor="ctr"/>
              <a:lstStyle/>
              <a:p>
                <a:pPr algn="ctr"/>
                <a:endParaRPr>
                  <a:cs typeface="+mn-ea"/>
                  <a:sym typeface="+mn-lt"/>
                </a:endParaRPr>
              </a:p>
            </p:txBody>
          </p:sp>
          <p:grpSp>
            <p:nvGrpSpPr>
              <p:cNvPr id="58" name="Group 7"/>
              <p:cNvGrpSpPr/>
              <p:nvPr/>
            </p:nvGrpSpPr>
            <p:grpSpPr>
              <a:xfrm>
                <a:off x="7014369" y="3958064"/>
                <a:ext cx="1296987" cy="1885951"/>
                <a:chOff x="4360863" y="3244850"/>
                <a:chExt cx="1296987" cy="1885951"/>
              </a:xfrm>
              <a:solidFill>
                <a:srgbClr val="FFFFFF">
                  <a:alpha val="10000"/>
                </a:srgbClr>
              </a:solidFill>
            </p:grpSpPr>
            <p:sp>
              <p:nvSpPr>
                <p:cNvPr id="59" name="Freeform: Shape 8"/>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60" name="Freeform: Shape 9"/>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61" name="Freeform: Shape 10"/>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62" name="Freeform: Shape 11"/>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63" name="Freeform: Shape 12"/>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64" name="Freeform: Shape 13"/>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7" name="Group 14"/>
            <p:cNvGrpSpPr/>
            <p:nvPr/>
          </p:nvGrpSpPr>
          <p:grpSpPr>
            <a:xfrm>
              <a:off x="5828641" y="1451619"/>
              <a:ext cx="1848954" cy="5510292"/>
              <a:chOff x="5171283" y="3465939"/>
              <a:chExt cx="1849437" cy="5510292"/>
            </a:xfrm>
          </p:grpSpPr>
          <p:sp>
            <p:nvSpPr>
              <p:cNvPr id="45" name="Freeform: Shape 15"/>
              <p:cNvSpPr>
                <a:spLocks/>
              </p:cNvSpPr>
              <p:nvPr/>
            </p:nvSpPr>
            <p:spPr bwMode="auto">
              <a:xfrm>
                <a:off x="6024564"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3">
                  <a:lumMod val="75000"/>
                </a:schemeClr>
              </a:solidFill>
              <a:ln>
                <a:noFill/>
              </a:ln>
            </p:spPr>
            <p:txBody>
              <a:bodyPr anchor="ctr"/>
              <a:lstStyle/>
              <a:p>
                <a:pPr algn="ctr"/>
                <a:endParaRPr>
                  <a:cs typeface="+mn-ea"/>
                  <a:sym typeface="+mn-lt"/>
                </a:endParaRPr>
              </a:p>
            </p:txBody>
          </p:sp>
          <p:sp>
            <p:nvSpPr>
              <p:cNvPr id="46" name="Freeform: Shape 16"/>
              <p:cNvSpPr>
                <a:spLocks/>
              </p:cNvSpPr>
              <p:nvPr/>
            </p:nvSpPr>
            <p:spPr bwMode="auto">
              <a:xfrm>
                <a:off x="5171283"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3"/>
              </a:solidFill>
              <a:ln>
                <a:noFill/>
              </a:ln>
            </p:spPr>
            <p:txBody>
              <a:bodyPr anchor="ctr"/>
              <a:lstStyle/>
              <a:p>
                <a:pPr algn="ctr"/>
                <a:endParaRPr>
                  <a:cs typeface="+mn-ea"/>
                  <a:sym typeface="+mn-lt"/>
                </a:endParaRPr>
              </a:p>
            </p:txBody>
          </p:sp>
          <p:sp>
            <p:nvSpPr>
              <p:cNvPr id="47" name="Freeform: Shape 17"/>
              <p:cNvSpPr>
                <a:spLocks/>
              </p:cNvSpPr>
              <p:nvPr/>
            </p:nvSpPr>
            <p:spPr bwMode="auto">
              <a:xfrm>
                <a:off x="6095208"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3">
                  <a:lumMod val="75000"/>
                </a:schemeClr>
              </a:solidFill>
              <a:ln>
                <a:noFill/>
              </a:ln>
            </p:spPr>
            <p:txBody>
              <a:bodyPr anchor="ctr"/>
              <a:lstStyle/>
              <a:p>
                <a:pPr algn="ctr"/>
                <a:endParaRPr>
                  <a:cs typeface="+mn-ea"/>
                  <a:sym typeface="+mn-lt"/>
                </a:endParaRPr>
              </a:p>
            </p:txBody>
          </p:sp>
          <p:grpSp>
            <p:nvGrpSpPr>
              <p:cNvPr id="48" name="Group 18"/>
              <p:cNvGrpSpPr/>
              <p:nvPr/>
            </p:nvGrpSpPr>
            <p:grpSpPr>
              <a:xfrm>
                <a:off x="5447508" y="3958064"/>
                <a:ext cx="1296987" cy="1885951"/>
                <a:chOff x="4360863" y="3244850"/>
                <a:chExt cx="1296987" cy="1885951"/>
              </a:xfrm>
              <a:solidFill>
                <a:srgbClr val="FFFFFF">
                  <a:alpha val="10000"/>
                </a:srgbClr>
              </a:solidFill>
            </p:grpSpPr>
            <p:sp>
              <p:nvSpPr>
                <p:cNvPr id="49" name="Freeform: Shape 19"/>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0" name="Freeform: Shape 20"/>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1" name="Freeform: Shape 21"/>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2" name="Freeform: Shape 22"/>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3" name="Freeform: Shape 23"/>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54" name="Freeform: Shape 24"/>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8" name="Group 25"/>
            <p:cNvGrpSpPr/>
            <p:nvPr/>
          </p:nvGrpSpPr>
          <p:grpSpPr>
            <a:xfrm>
              <a:off x="3651953" y="1451619"/>
              <a:ext cx="1848956" cy="5625746"/>
              <a:chOff x="3602834" y="3465939"/>
              <a:chExt cx="1849437" cy="5625746"/>
            </a:xfrm>
          </p:grpSpPr>
          <p:sp>
            <p:nvSpPr>
              <p:cNvPr id="35" name="Freeform: Shape 26"/>
              <p:cNvSpPr>
                <a:spLocks/>
              </p:cNvSpPr>
              <p:nvPr/>
            </p:nvSpPr>
            <p:spPr bwMode="auto">
              <a:xfrm>
                <a:off x="452675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36" name="Freeform: Shape 27"/>
              <p:cNvSpPr>
                <a:spLocks/>
              </p:cNvSpPr>
              <p:nvPr/>
            </p:nvSpPr>
            <p:spPr bwMode="auto">
              <a:xfrm>
                <a:off x="4456115" y="6007527"/>
                <a:ext cx="141288" cy="3084158"/>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2">
                  <a:lumMod val="75000"/>
                </a:schemeClr>
              </a:solidFill>
              <a:ln>
                <a:noFill/>
              </a:ln>
            </p:spPr>
            <p:txBody>
              <a:bodyPr anchor="ctr"/>
              <a:lstStyle/>
              <a:p>
                <a:pPr algn="ctr"/>
                <a:endParaRPr>
                  <a:cs typeface="+mn-ea"/>
                  <a:sym typeface="+mn-lt"/>
                </a:endParaRPr>
              </a:p>
            </p:txBody>
          </p:sp>
          <p:sp>
            <p:nvSpPr>
              <p:cNvPr id="37" name="Freeform: Shape 28"/>
              <p:cNvSpPr>
                <a:spLocks/>
              </p:cNvSpPr>
              <p:nvPr/>
            </p:nvSpPr>
            <p:spPr bwMode="auto">
              <a:xfrm>
                <a:off x="360283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2"/>
              </a:solidFill>
              <a:ln>
                <a:noFill/>
              </a:ln>
            </p:spPr>
            <p:txBody>
              <a:bodyPr anchor="ctr"/>
              <a:lstStyle/>
              <a:p>
                <a:pPr algn="ctr"/>
                <a:endParaRPr>
                  <a:cs typeface="+mn-ea"/>
                  <a:sym typeface="+mn-lt"/>
                </a:endParaRPr>
              </a:p>
            </p:txBody>
          </p:sp>
          <p:grpSp>
            <p:nvGrpSpPr>
              <p:cNvPr id="38" name="Group 29"/>
              <p:cNvGrpSpPr/>
              <p:nvPr/>
            </p:nvGrpSpPr>
            <p:grpSpPr>
              <a:xfrm>
                <a:off x="3879059" y="3958064"/>
                <a:ext cx="1296987" cy="1885951"/>
                <a:chOff x="4360863" y="3244850"/>
                <a:chExt cx="1296987" cy="1885951"/>
              </a:xfrm>
              <a:solidFill>
                <a:srgbClr val="FFFFFF">
                  <a:alpha val="10000"/>
                </a:srgbClr>
              </a:solidFill>
            </p:grpSpPr>
            <p:sp>
              <p:nvSpPr>
                <p:cNvPr id="39" name="Freeform: Shape 30"/>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0" name="Freeform: Shape 31"/>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1" name="Freeform: Shape 32"/>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2" name="Freeform: Shape 33"/>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3" name="Freeform: Shape 34"/>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44" name="Freeform: Shape 35"/>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12" name="Group 36"/>
            <p:cNvGrpSpPr/>
            <p:nvPr/>
          </p:nvGrpSpPr>
          <p:grpSpPr>
            <a:xfrm>
              <a:off x="1441123" y="1451620"/>
              <a:ext cx="1848954" cy="5568019"/>
              <a:chOff x="2031209" y="3465939"/>
              <a:chExt cx="1849437" cy="5568019"/>
            </a:xfrm>
          </p:grpSpPr>
          <p:sp>
            <p:nvSpPr>
              <p:cNvPr id="25" name="Freeform: Shape 37"/>
              <p:cNvSpPr>
                <a:spLocks/>
              </p:cNvSpPr>
              <p:nvPr/>
            </p:nvSpPr>
            <p:spPr bwMode="auto">
              <a:xfrm>
                <a:off x="2884490" y="6007527"/>
                <a:ext cx="141288" cy="3026431"/>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1">
                  <a:lumMod val="75000"/>
                </a:schemeClr>
              </a:solidFill>
              <a:ln>
                <a:noFill/>
              </a:ln>
            </p:spPr>
            <p:txBody>
              <a:bodyPr anchor="ctr"/>
              <a:lstStyle/>
              <a:p>
                <a:pPr algn="ctr"/>
                <a:endParaRPr>
                  <a:cs typeface="+mn-ea"/>
                  <a:sym typeface="+mn-lt"/>
                </a:endParaRPr>
              </a:p>
            </p:txBody>
          </p:sp>
          <p:sp>
            <p:nvSpPr>
              <p:cNvPr id="26" name="Freeform: Shape 38"/>
              <p:cNvSpPr>
                <a:spLocks/>
              </p:cNvSpPr>
              <p:nvPr/>
            </p:nvSpPr>
            <p:spPr bwMode="auto">
              <a:xfrm>
                <a:off x="2031209"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1"/>
              </a:solidFill>
              <a:ln>
                <a:noFill/>
              </a:ln>
            </p:spPr>
            <p:txBody>
              <a:bodyPr anchor="ctr"/>
              <a:lstStyle/>
              <a:p>
                <a:pPr algn="ctr"/>
                <a:endParaRPr>
                  <a:cs typeface="+mn-ea"/>
                  <a:sym typeface="+mn-lt"/>
                </a:endParaRPr>
              </a:p>
            </p:txBody>
          </p:sp>
          <p:sp>
            <p:nvSpPr>
              <p:cNvPr id="27" name="Freeform: Shape 39"/>
              <p:cNvSpPr>
                <a:spLocks/>
              </p:cNvSpPr>
              <p:nvPr/>
            </p:nvSpPr>
            <p:spPr bwMode="auto">
              <a:xfrm>
                <a:off x="2955134"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1">
                  <a:lumMod val="75000"/>
                </a:schemeClr>
              </a:solidFill>
              <a:ln>
                <a:noFill/>
              </a:ln>
            </p:spPr>
            <p:txBody>
              <a:bodyPr anchor="ctr"/>
              <a:lstStyle/>
              <a:p>
                <a:pPr algn="ctr"/>
                <a:endParaRPr>
                  <a:cs typeface="+mn-ea"/>
                  <a:sym typeface="+mn-lt"/>
                </a:endParaRPr>
              </a:p>
            </p:txBody>
          </p:sp>
          <p:grpSp>
            <p:nvGrpSpPr>
              <p:cNvPr id="28" name="Group 40"/>
              <p:cNvGrpSpPr/>
              <p:nvPr/>
            </p:nvGrpSpPr>
            <p:grpSpPr>
              <a:xfrm>
                <a:off x="2307434" y="3958064"/>
                <a:ext cx="1296987" cy="1885951"/>
                <a:chOff x="4360863" y="3244850"/>
                <a:chExt cx="1296987" cy="1885951"/>
              </a:xfrm>
              <a:solidFill>
                <a:srgbClr val="FFFFFF">
                  <a:alpha val="10000"/>
                </a:srgbClr>
              </a:solidFill>
            </p:grpSpPr>
            <p:sp>
              <p:nvSpPr>
                <p:cNvPr id="29" name="Freeform: Shape 41"/>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30" name="Freeform: Shape 42"/>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31" name="Freeform: Shape 43"/>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32" name="Freeform: Shape 44"/>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33" name="Freeform: Shape 45"/>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34" name="Freeform: Shape 46"/>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sp>
          <p:nvSpPr>
            <p:cNvPr id="13" name="Freeform: Shape 48"/>
            <p:cNvSpPr>
              <a:spLocks/>
            </p:cNvSpPr>
            <p:nvPr/>
          </p:nvSpPr>
          <p:spPr bwMode="auto">
            <a:xfrm>
              <a:off x="2593304" y="4158287"/>
              <a:ext cx="1732392" cy="1623321"/>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1"/>
            </a:solidFill>
            <a:ln>
              <a:noFill/>
            </a:ln>
            <a:effectLst/>
          </p:spPr>
          <p:txBody>
            <a:bodyPr wrap="square" lIns="60959" tIns="720000" rIns="60959" bIns="288000"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5" name="Freeform: Shape 52"/>
            <p:cNvSpPr>
              <a:spLocks/>
            </p:cNvSpPr>
            <p:nvPr/>
          </p:nvSpPr>
          <p:spPr bwMode="auto">
            <a:xfrm>
              <a:off x="4788510" y="4156511"/>
              <a:ext cx="1732392" cy="1625097"/>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2"/>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7" name="Freeform: Shape 56"/>
            <p:cNvSpPr>
              <a:spLocks/>
            </p:cNvSpPr>
            <p:nvPr/>
          </p:nvSpPr>
          <p:spPr bwMode="auto">
            <a:xfrm>
              <a:off x="6944579" y="4158288"/>
              <a:ext cx="1732392" cy="1623320"/>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3"/>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9" name="Freeform: Shape 60"/>
            <p:cNvSpPr>
              <a:spLocks/>
            </p:cNvSpPr>
            <p:nvPr/>
          </p:nvSpPr>
          <p:spPr bwMode="auto">
            <a:xfrm>
              <a:off x="9062064" y="4158288"/>
              <a:ext cx="1732392" cy="1623388"/>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4"/>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21" name="Freeform: Shape 63"/>
            <p:cNvSpPr>
              <a:spLocks/>
            </p:cNvSpPr>
            <p:nvPr/>
          </p:nvSpPr>
          <p:spPr bwMode="auto">
            <a:xfrm>
              <a:off x="4309249" y="2494397"/>
              <a:ext cx="603923" cy="591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p:spPr>
          <p:txBody>
            <a:bodyPr anchor="ctr"/>
            <a:lstStyle/>
            <a:p>
              <a:pPr algn="ctr"/>
              <a:endParaRPr>
                <a:cs typeface="+mn-ea"/>
                <a:sym typeface="+mn-lt"/>
              </a:endParaRPr>
            </a:p>
          </p:txBody>
        </p:sp>
        <p:sp>
          <p:nvSpPr>
            <p:cNvPr id="22" name="Freeform: Shape 64"/>
            <p:cNvSpPr>
              <a:spLocks/>
            </p:cNvSpPr>
            <p:nvPr/>
          </p:nvSpPr>
          <p:spPr bwMode="auto">
            <a:xfrm>
              <a:off x="8546115" y="2505942"/>
              <a:ext cx="603923" cy="5939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p:spPr>
          <p:txBody>
            <a:bodyPr anchor="ctr"/>
            <a:lstStyle/>
            <a:p>
              <a:pPr algn="ctr"/>
              <a:endParaRPr>
                <a:cs typeface="+mn-ea"/>
                <a:sym typeface="+mn-lt"/>
              </a:endParaRPr>
            </a:p>
          </p:txBody>
        </p:sp>
        <p:sp>
          <p:nvSpPr>
            <p:cNvPr id="23" name="Freeform: Shape 65"/>
            <p:cNvSpPr>
              <a:spLocks/>
            </p:cNvSpPr>
            <p:nvPr/>
          </p:nvSpPr>
          <p:spPr bwMode="auto">
            <a:xfrm>
              <a:off x="2068169" y="2494398"/>
              <a:ext cx="601509" cy="650759"/>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solidFill>
            <a:ln>
              <a:noFill/>
            </a:ln>
            <a:effectLst/>
          </p:spPr>
          <p:txBody>
            <a:bodyPr anchor="ctr"/>
            <a:lstStyle/>
            <a:p>
              <a:pPr algn="ctr"/>
              <a:endParaRPr>
                <a:cs typeface="+mn-ea"/>
                <a:sym typeface="+mn-lt"/>
              </a:endParaRPr>
            </a:p>
          </p:txBody>
        </p:sp>
        <p:sp>
          <p:nvSpPr>
            <p:cNvPr id="24" name="Freeform: Shape 66"/>
            <p:cNvSpPr>
              <a:spLocks/>
            </p:cNvSpPr>
            <p:nvPr/>
          </p:nvSpPr>
          <p:spPr bwMode="auto">
            <a:xfrm>
              <a:off x="6464454" y="2507969"/>
              <a:ext cx="601509" cy="6507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105854014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843033-adae-45cf-bb32-d556429d3f21"/>
          <p:cNvGrpSpPr>
            <a:grpSpLocks noChangeAspect="1"/>
          </p:cNvGrpSpPr>
          <p:nvPr/>
        </p:nvGrpSpPr>
        <p:grpSpPr>
          <a:xfrm>
            <a:off x="887349" y="1493401"/>
            <a:ext cx="10449726" cy="4295930"/>
            <a:chOff x="887349" y="1493401"/>
            <a:chExt cx="10449726" cy="4295930"/>
          </a:xfrm>
        </p:grpSpPr>
        <p:sp>
          <p:nvSpPr>
            <p:cNvPr id="6" name="Rectangle 65"/>
            <p:cNvSpPr/>
            <p:nvPr/>
          </p:nvSpPr>
          <p:spPr>
            <a:xfrm>
              <a:off x="1284200" y="3016215"/>
              <a:ext cx="3367121" cy="232557"/>
            </a:xfrm>
            <a:prstGeom prst="rect">
              <a:avLst/>
            </a:prstGeom>
            <a:effectLst/>
          </p:spPr>
          <p:txBody>
            <a:bodyPr wrap="none">
              <a:normAutofit lnSpcReduction="10000"/>
            </a:bodyPr>
            <a:lstStyle/>
            <a:p>
              <a:r>
                <a:rPr lang="zh-CN" altLang="en-US" sz="1000" b="1" dirty="0">
                  <a:cs typeface="+mn-ea"/>
                  <a:sym typeface="+mn-lt"/>
                </a:rPr>
                <a:t>标题文本预设</a:t>
              </a:r>
            </a:p>
          </p:txBody>
        </p:sp>
        <p:sp>
          <p:nvSpPr>
            <p:cNvPr id="7" name="Rectangle: Rounded Corners 66"/>
            <p:cNvSpPr/>
            <p:nvPr/>
          </p:nvSpPr>
          <p:spPr>
            <a:xfrm rot="5400000">
              <a:off x="348442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Rectangle: Rounded Corners 67"/>
            <p:cNvSpPr/>
            <p:nvPr/>
          </p:nvSpPr>
          <p:spPr>
            <a:xfrm>
              <a:off x="1366441"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12" name="Rectangle 68"/>
            <p:cNvSpPr/>
            <p:nvPr/>
          </p:nvSpPr>
          <p:spPr>
            <a:xfrm>
              <a:off x="1284200"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3" name="Rectangle: Rounded Corners 69"/>
            <p:cNvSpPr/>
            <p:nvPr/>
          </p:nvSpPr>
          <p:spPr>
            <a:xfrm rot="5400000">
              <a:off x="348442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4" name="Rectangle: Rounded Corners 70"/>
            <p:cNvSpPr/>
            <p:nvPr/>
          </p:nvSpPr>
          <p:spPr>
            <a:xfrm>
              <a:off x="1366440"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15" name="Rectangle 71"/>
            <p:cNvSpPr/>
            <p:nvPr/>
          </p:nvSpPr>
          <p:spPr>
            <a:xfrm>
              <a:off x="1284200"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6" name="Rectangle: Rounded Corners 72"/>
            <p:cNvSpPr/>
            <p:nvPr/>
          </p:nvSpPr>
          <p:spPr>
            <a:xfrm rot="5400000">
              <a:off x="348442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7" name="Rectangle: Rounded Corners 73"/>
            <p:cNvSpPr/>
            <p:nvPr/>
          </p:nvSpPr>
          <p:spPr>
            <a:xfrm>
              <a:off x="1366441"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18" name="Rectangle 74"/>
            <p:cNvSpPr/>
            <p:nvPr/>
          </p:nvSpPr>
          <p:spPr>
            <a:xfrm>
              <a:off x="1284200"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9" name="Rectangle: Rounded Corners 75"/>
            <p:cNvSpPr/>
            <p:nvPr/>
          </p:nvSpPr>
          <p:spPr>
            <a:xfrm rot="5400000">
              <a:off x="348442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Rectangle: Rounded Corners 76"/>
            <p:cNvSpPr/>
            <p:nvPr/>
          </p:nvSpPr>
          <p:spPr>
            <a:xfrm>
              <a:off x="1366441"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21" name="Rectangle 77"/>
            <p:cNvSpPr/>
            <p:nvPr/>
          </p:nvSpPr>
          <p:spPr>
            <a:xfrm>
              <a:off x="1284200"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22" name="Rectangle: Rounded Corners 78"/>
            <p:cNvSpPr/>
            <p:nvPr/>
          </p:nvSpPr>
          <p:spPr>
            <a:xfrm rot="5400000">
              <a:off x="348442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Rectangle: Rounded Corners 79"/>
            <p:cNvSpPr/>
            <p:nvPr/>
          </p:nvSpPr>
          <p:spPr>
            <a:xfrm>
              <a:off x="1366440"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24" name="Freeform: Shape 80"/>
            <p:cNvSpPr>
              <a:spLocks/>
            </p:cNvSpPr>
            <p:nvPr/>
          </p:nvSpPr>
          <p:spPr bwMode="auto">
            <a:xfrm>
              <a:off x="899419"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25" name="Freeform: Shape 81"/>
            <p:cNvSpPr>
              <a:spLocks/>
            </p:cNvSpPr>
            <p:nvPr/>
          </p:nvSpPr>
          <p:spPr bwMode="auto">
            <a:xfrm>
              <a:off x="969700"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26" name="Freeform: Shape 82"/>
            <p:cNvSpPr>
              <a:spLocks/>
            </p:cNvSpPr>
            <p:nvPr/>
          </p:nvSpPr>
          <p:spPr bwMode="auto">
            <a:xfrm>
              <a:off x="89026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27" name="Freeform: Shape 83"/>
            <p:cNvSpPr>
              <a:spLocks/>
            </p:cNvSpPr>
            <p:nvPr/>
          </p:nvSpPr>
          <p:spPr bwMode="auto">
            <a:xfrm>
              <a:off x="899422"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28" name="Group 84"/>
            <p:cNvGrpSpPr>
              <a:grpSpLocks/>
            </p:cNvGrpSpPr>
            <p:nvPr/>
          </p:nvGrpSpPr>
          <p:grpSpPr bwMode="auto">
            <a:xfrm>
              <a:off x="887349" y="4942822"/>
              <a:ext cx="310933" cy="266209"/>
              <a:chOff x="0" y="0"/>
              <a:chExt cx="576" cy="493"/>
            </a:xfrm>
            <a:solidFill>
              <a:schemeClr val="accent4"/>
            </a:solidFill>
            <a:effectLst/>
          </p:grpSpPr>
          <p:sp>
            <p:nvSpPr>
              <p:cNvPr id="75" name="Freeform: Shape 85"/>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6" name="Rectangle 86"/>
              <p:cNvSpPr>
                <a:spLocks/>
              </p:cNvSpPr>
              <p:nvPr/>
            </p:nvSpPr>
            <p:spPr bwMode="auto">
              <a:xfrm>
                <a:off x="168" y="72"/>
                <a:ext cx="154" cy="15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7" name="Rectangle 87"/>
              <p:cNvSpPr>
                <a:spLocks/>
              </p:cNvSpPr>
              <p:nvPr/>
            </p:nvSpPr>
            <p:spPr bwMode="auto">
              <a:xfrm>
                <a:off x="368" y="96"/>
                <a:ext cx="128"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8" name="Rectangle 88"/>
              <p:cNvSpPr>
                <a:spLocks/>
              </p:cNvSpPr>
              <p:nvPr/>
            </p:nvSpPr>
            <p:spPr bwMode="auto">
              <a:xfrm>
                <a:off x="368" y="176"/>
                <a:ext cx="128"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9" name="Rectangle 89"/>
              <p:cNvSpPr>
                <a:spLocks/>
              </p:cNvSpPr>
              <p:nvPr/>
            </p:nvSpPr>
            <p:spPr bwMode="auto">
              <a:xfrm>
                <a:off x="168" y="280"/>
                <a:ext cx="330"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80" name="Rectangle 90"/>
              <p:cNvSpPr>
                <a:spLocks/>
              </p:cNvSpPr>
              <p:nvPr/>
            </p:nvSpPr>
            <p:spPr bwMode="auto">
              <a:xfrm>
                <a:off x="168" y="360"/>
                <a:ext cx="330"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grpSp>
        <p:sp>
          <p:nvSpPr>
            <p:cNvPr id="29" name="Rectangle 91"/>
            <p:cNvSpPr/>
            <p:nvPr/>
          </p:nvSpPr>
          <p:spPr>
            <a:xfrm>
              <a:off x="6773572" y="3016215"/>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0" name="Rectangle: Rounded Corners 92"/>
            <p:cNvSpPr/>
            <p:nvPr/>
          </p:nvSpPr>
          <p:spPr>
            <a:xfrm rot="5400000">
              <a:off x="897379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1" name="Rectangle: Rounded Corners 93"/>
            <p:cNvSpPr/>
            <p:nvPr/>
          </p:nvSpPr>
          <p:spPr>
            <a:xfrm>
              <a:off x="6855812"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32" name="Rectangle 94"/>
            <p:cNvSpPr/>
            <p:nvPr/>
          </p:nvSpPr>
          <p:spPr>
            <a:xfrm>
              <a:off x="6773572"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3" name="Rectangle: Rounded Corners 95"/>
            <p:cNvSpPr/>
            <p:nvPr/>
          </p:nvSpPr>
          <p:spPr>
            <a:xfrm rot="5400000">
              <a:off x="897379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4" name="Rectangle: Rounded Corners 96"/>
            <p:cNvSpPr/>
            <p:nvPr/>
          </p:nvSpPr>
          <p:spPr>
            <a:xfrm>
              <a:off x="6855811"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35" name="Rectangle 97"/>
            <p:cNvSpPr/>
            <p:nvPr/>
          </p:nvSpPr>
          <p:spPr>
            <a:xfrm>
              <a:off x="6773572"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6" name="Rectangle: Rounded Corners 98"/>
            <p:cNvSpPr/>
            <p:nvPr/>
          </p:nvSpPr>
          <p:spPr>
            <a:xfrm rot="5400000">
              <a:off x="897379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7" name="Rectangle: Rounded Corners 99"/>
            <p:cNvSpPr/>
            <p:nvPr/>
          </p:nvSpPr>
          <p:spPr>
            <a:xfrm>
              <a:off x="6855812"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38" name="Rectangle 100"/>
            <p:cNvSpPr/>
            <p:nvPr/>
          </p:nvSpPr>
          <p:spPr>
            <a:xfrm>
              <a:off x="6773572"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9" name="Rectangle: Rounded Corners 101"/>
            <p:cNvSpPr/>
            <p:nvPr/>
          </p:nvSpPr>
          <p:spPr>
            <a:xfrm rot="5400000">
              <a:off x="897379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0" name="Rectangle: Rounded Corners 102"/>
            <p:cNvSpPr/>
            <p:nvPr/>
          </p:nvSpPr>
          <p:spPr>
            <a:xfrm>
              <a:off x="6855812"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41" name="Rectangle 103"/>
            <p:cNvSpPr/>
            <p:nvPr/>
          </p:nvSpPr>
          <p:spPr>
            <a:xfrm>
              <a:off x="6773572"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42" name="Rectangle: Rounded Corners 104"/>
            <p:cNvSpPr/>
            <p:nvPr/>
          </p:nvSpPr>
          <p:spPr>
            <a:xfrm rot="5400000">
              <a:off x="897379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3" name="Rectangle: Rounded Corners 105"/>
            <p:cNvSpPr/>
            <p:nvPr/>
          </p:nvSpPr>
          <p:spPr>
            <a:xfrm>
              <a:off x="6855811"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44" name="Freeform: Shape 106"/>
            <p:cNvSpPr>
              <a:spLocks/>
            </p:cNvSpPr>
            <p:nvPr/>
          </p:nvSpPr>
          <p:spPr bwMode="auto">
            <a:xfrm>
              <a:off x="6388790"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45" name="Freeform: Shape 107"/>
            <p:cNvSpPr>
              <a:spLocks/>
            </p:cNvSpPr>
            <p:nvPr/>
          </p:nvSpPr>
          <p:spPr bwMode="auto">
            <a:xfrm>
              <a:off x="6459072"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46" name="Freeform: Shape 108"/>
            <p:cNvSpPr>
              <a:spLocks/>
            </p:cNvSpPr>
            <p:nvPr/>
          </p:nvSpPr>
          <p:spPr bwMode="auto">
            <a:xfrm>
              <a:off x="637963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47" name="Freeform: Shape 109"/>
            <p:cNvSpPr>
              <a:spLocks/>
            </p:cNvSpPr>
            <p:nvPr/>
          </p:nvSpPr>
          <p:spPr bwMode="auto">
            <a:xfrm>
              <a:off x="6388793"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48" name="Group 110"/>
            <p:cNvGrpSpPr>
              <a:grpSpLocks/>
            </p:cNvGrpSpPr>
            <p:nvPr/>
          </p:nvGrpSpPr>
          <p:grpSpPr bwMode="auto">
            <a:xfrm>
              <a:off x="6376719" y="4942822"/>
              <a:ext cx="310933" cy="266209"/>
              <a:chOff x="0" y="0"/>
              <a:chExt cx="576" cy="493"/>
            </a:xfrm>
            <a:solidFill>
              <a:schemeClr val="accent4"/>
            </a:solidFill>
            <a:effectLst/>
          </p:grpSpPr>
          <p:sp>
            <p:nvSpPr>
              <p:cNvPr id="69" name="Freeform: Shape 111"/>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0" name="Rectangle 112"/>
              <p:cNvSpPr>
                <a:spLocks/>
              </p:cNvSpPr>
              <p:nvPr/>
            </p:nvSpPr>
            <p:spPr bwMode="auto">
              <a:xfrm>
                <a:off x="168" y="72"/>
                <a:ext cx="154" cy="15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1" name="Rectangle 113"/>
              <p:cNvSpPr>
                <a:spLocks/>
              </p:cNvSpPr>
              <p:nvPr/>
            </p:nvSpPr>
            <p:spPr bwMode="auto">
              <a:xfrm>
                <a:off x="368" y="96"/>
                <a:ext cx="128"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2" name="Rectangle 114"/>
              <p:cNvSpPr>
                <a:spLocks/>
              </p:cNvSpPr>
              <p:nvPr/>
            </p:nvSpPr>
            <p:spPr bwMode="auto">
              <a:xfrm>
                <a:off x="368" y="176"/>
                <a:ext cx="128"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3" name="Rectangle 115"/>
              <p:cNvSpPr>
                <a:spLocks/>
              </p:cNvSpPr>
              <p:nvPr/>
            </p:nvSpPr>
            <p:spPr bwMode="auto">
              <a:xfrm>
                <a:off x="168" y="280"/>
                <a:ext cx="330"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sp>
            <p:nvSpPr>
              <p:cNvPr id="74" name="Rectangle 116"/>
              <p:cNvSpPr>
                <a:spLocks/>
              </p:cNvSpPr>
              <p:nvPr/>
            </p:nvSpPr>
            <p:spPr bwMode="auto">
              <a:xfrm>
                <a:off x="168" y="360"/>
                <a:ext cx="330" cy="2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a:cs typeface="+mn-ea"/>
                  <a:sym typeface="+mn-lt"/>
                </a:endParaRPr>
              </a:p>
            </p:txBody>
          </p:sp>
        </p:grpSp>
        <p:grpSp>
          <p:nvGrpSpPr>
            <p:cNvPr id="49" name="Group 119"/>
            <p:cNvGrpSpPr/>
            <p:nvPr/>
          </p:nvGrpSpPr>
          <p:grpSpPr>
            <a:xfrm>
              <a:off x="1072173" y="1657978"/>
              <a:ext cx="626526" cy="626526"/>
              <a:chOff x="1427243" y="1987229"/>
              <a:chExt cx="1016000" cy="1016000"/>
            </a:xfrm>
            <a:effectLst/>
          </p:grpSpPr>
          <p:sp>
            <p:nvSpPr>
              <p:cNvPr id="67" name="Oval 120"/>
              <p:cNvSpPr/>
              <p:nvPr/>
            </p:nvSpPr>
            <p:spPr>
              <a:xfrm>
                <a:off x="1427243" y="1987229"/>
                <a:ext cx="1016000" cy="10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8" name="Freeform: Shape 121"/>
              <p:cNvSpPr>
                <a:spLocks/>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algn="ctr"/>
                <a:endParaRPr>
                  <a:cs typeface="+mn-ea"/>
                  <a:sym typeface="+mn-lt"/>
                </a:endParaRPr>
              </a:p>
            </p:txBody>
          </p:sp>
        </p:grpSp>
        <p:grpSp>
          <p:nvGrpSpPr>
            <p:cNvPr id="50" name="Group 122"/>
            <p:cNvGrpSpPr/>
            <p:nvPr/>
          </p:nvGrpSpPr>
          <p:grpSpPr>
            <a:xfrm>
              <a:off x="6472614" y="1657978"/>
              <a:ext cx="626526" cy="626526"/>
              <a:chOff x="6262908" y="1987229"/>
              <a:chExt cx="1016000" cy="1016000"/>
            </a:xfrm>
            <a:effectLst/>
          </p:grpSpPr>
          <p:sp>
            <p:nvSpPr>
              <p:cNvPr id="57" name="Oval 123"/>
              <p:cNvSpPr/>
              <p:nvPr/>
            </p:nvSpPr>
            <p:spPr>
              <a:xfrm>
                <a:off x="6262908" y="1987229"/>
                <a:ext cx="1016000" cy="10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nvGrpSpPr>
              <p:cNvPr id="58" name="Group 124"/>
              <p:cNvGrpSpPr>
                <a:grpSpLocks/>
              </p:cNvGrpSpPr>
              <p:nvPr/>
            </p:nvGrpSpPr>
            <p:grpSpPr bwMode="auto">
              <a:xfrm>
                <a:off x="6581713" y="2281761"/>
                <a:ext cx="378392" cy="370722"/>
                <a:chOff x="0" y="0"/>
                <a:chExt cx="581" cy="573"/>
              </a:xfrm>
              <a:solidFill>
                <a:srgbClr val="FFFFFF"/>
              </a:solidFill>
            </p:grpSpPr>
            <p:sp>
              <p:nvSpPr>
                <p:cNvPr id="59" name="Freeform: Shape 125"/>
                <p:cNvSpPr>
                  <a:spLocks/>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0" name="Freeform: Shape 126"/>
                <p:cNvSpPr>
                  <a:spLocks/>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1" name="Freeform: Shape 127"/>
                <p:cNvSpPr>
                  <a:spLocks/>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2" name="Freeform: Shape 128"/>
                <p:cNvSpPr>
                  <a:spLocks/>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3" name="Freeform: Shape 129"/>
                <p:cNvSpPr>
                  <a:spLocks/>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4" name="Freeform: Shape 130"/>
                <p:cNvSpPr>
                  <a:spLocks/>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5" name="Freeform: Shape 131"/>
                <p:cNvSpPr>
                  <a:spLocks/>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6" name="Freeform: Shape 132"/>
                <p:cNvSpPr>
                  <a:spLocks/>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grpSp>
        </p:grpSp>
        <p:grpSp>
          <p:nvGrpSpPr>
            <p:cNvPr id="51" name="Group 133"/>
            <p:cNvGrpSpPr/>
            <p:nvPr/>
          </p:nvGrpSpPr>
          <p:grpSpPr>
            <a:xfrm>
              <a:off x="1897455" y="1493401"/>
              <a:ext cx="4052500" cy="904880"/>
              <a:chOff x="5830071" y="1924824"/>
              <a:chExt cx="5493223" cy="904880"/>
            </a:xfrm>
          </p:grpSpPr>
          <p:sp>
            <p:nvSpPr>
              <p:cNvPr id="55" name="TextBox 134"/>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dirty="0">
                    <a:solidFill>
                      <a:schemeClr val="accent6"/>
                    </a:solidFill>
                    <a:cs typeface="+mn-ea"/>
                    <a:sym typeface="+mn-lt"/>
                  </a:rPr>
                  <a:t>标题文本预设</a:t>
                </a:r>
              </a:p>
            </p:txBody>
          </p:sp>
          <p:sp>
            <p:nvSpPr>
              <p:cNvPr id="56" name="TextBox 135"/>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grpSp>
        <p:grpSp>
          <p:nvGrpSpPr>
            <p:cNvPr id="52" name="Group 136"/>
            <p:cNvGrpSpPr/>
            <p:nvPr/>
          </p:nvGrpSpPr>
          <p:grpSpPr>
            <a:xfrm>
              <a:off x="7284575" y="1493401"/>
              <a:ext cx="4052500" cy="904880"/>
              <a:chOff x="5830071" y="1924824"/>
              <a:chExt cx="5493223" cy="904880"/>
            </a:xfrm>
          </p:grpSpPr>
          <p:sp>
            <p:nvSpPr>
              <p:cNvPr id="53" name="TextBox 137"/>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a:solidFill>
                      <a:schemeClr val="accent6"/>
                    </a:solidFill>
                    <a:cs typeface="+mn-ea"/>
                    <a:sym typeface="+mn-lt"/>
                  </a:rPr>
                  <a:t>标题文本预设</a:t>
                </a:r>
              </a:p>
            </p:txBody>
          </p:sp>
          <p:sp>
            <p:nvSpPr>
              <p:cNvPr id="54" name="TextBox 138"/>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grpSp>
      </p:grpSp>
    </p:spTree>
    <p:extLst>
      <p:ext uri="{BB962C8B-B14F-4D97-AF65-F5344CB8AC3E}">
        <p14:creationId xmlns:p14="http://schemas.microsoft.com/office/powerpoint/2010/main" val="110420457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4ecbe1-b9da-4c0e-bae8-b00cb955d28f"/>
          <p:cNvGrpSpPr>
            <a:grpSpLocks noChangeAspect="1"/>
          </p:cNvGrpSpPr>
          <p:nvPr/>
        </p:nvGrpSpPr>
        <p:grpSpPr>
          <a:xfrm>
            <a:off x="1901072" y="1718810"/>
            <a:ext cx="8389857" cy="3420380"/>
            <a:chOff x="1891316" y="1556792"/>
            <a:chExt cx="8389857" cy="3420380"/>
          </a:xfrm>
        </p:grpSpPr>
        <p:sp>
          <p:nvSpPr>
            <p:cNvPr id="6" name="Rectangle 1"/>
            <p:cNvSpPr/>
            <p:nvPr/>
          </p:nvSpPr>
          <p:spPr>
            <a:xfrm>
              <a:off x="1971108" y="1664804"/>
              <a:ext cx="2360696" cy="3312368"/>
            </a:xfrm>
            <a:prstGeom prst="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7" name="Arrow: Pentagon 2"/>
            <p:cNvSpPr/>
            <p:nvPr/>
          </p:nvSpPr>
          <p:spPr>
            <a:xfrm rot="5400000">
              <a:off x="2179347" y="1268761"/>
              <a:ext cx="1944218" cy="252028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8" name="Rectangle 6"/>
            <p:cNvSpPr/>
            <p:nvPr/>
          </p:nvSpPr>
          <p:spPr>
            <a:xfrm>
              <a:off x="4905896" y="1664804"/>
              <a:ext cx="2360696" cy="3312368"/>
            </a:xfrm>
            <a:prstGeom prst="rec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2" name="Arrow: Pentagon 7"/>
            <p:cNvSpPr/>
            <p:nvPr/>
          </p:nvSpPr>
          <p:spPr>
            <a:xfrm rot="5400000">
              <a:off x="5114135" y="1268761"/>
              <a:ext cx="1944218" cy="252028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13" name="Rectangle 11"/>
            <p:cNvSpPr/>
            <p:nvPr/>
          </p:nvSpPr>
          <p:spPr>
            <a:xfrm>
              <a:off x="7840685" y="1664804"/>
              <a:ext cx="2360696" cy="3312368"/>
            </a:xfrm>
            <a:prstGeom prst="rect">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4" name="Arrow: Pentagon 12"/>
            <p:cNvSpPr/>
            <p:nvPr/>
          </p:nvSpPr>
          <p:spPr>
            <a:xfrm rot="5400000">
              <a:off x="8048924" y="1268761"/>
              <a:ext cx="1944218" cy="252028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r>
                <a:rPr lang="zh-CN" altLang="en-US" sz="2000" dirty="0">
                  <a:cs typeface="+mn-ea"/>
                  <a:sym typeface="+mn-lt"/>
                </a:rPr>
                <a:t>标题文本预设</a:t>
              </a:r>
            </a:p>
          </p:txBody>
        </p:sp>
        <p:sp>
          <p:nvSpPr>
            <p:cNvPr id="15" name="Freeform: Shape 19"/>
            <p:cNvSpPr>
              <a:spLocks/>
            </p:cNvSpPr>
            <p:nvPr/>
          </p:nvSpPr>
          <p:spPr bwMode="auto">
            <a:xfrm>
              <a:off x="8704431" y="2363878"/>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cs typeface="+mn-ea"/>
                <a:sym typeface="+mn-lt"/>
              </a:endParaRPr>
            </a:p>
          </p:txBody>
        </p:sp>
        <p:sp>
          <p:nvSpPr>
            <p:cNvPr id="16" name="Freeform: Shape 20"/>
            <p:cNvSpPr>
              <a:spLocks/>
            </p:cNvSpPr>
            <p:nvPr/>
          </p:nvSpPr>
          <p:spPr bwMode="auto">
            <a:xfrm>
              <a:off x="2834854" y="2363878"/>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cs typeface="+mn-ea"/>
                <a:sym typeface="+mn-lt"/>
              </a:endParaRPr>
            </a:p>
          </p:txBody>
        </p:sp>
        <p:sp>
          <p:nvSpPr>
            <p:cNvPr id="17" name="Freeform: Shape 21"/>
            <p:cNvSpPr>
              <a:spLocks/>
            </p:cNvSpPr>
            <p:nvPr/>
          </p:nvSpPr>
          <p:spPr bwMode="auto">
            <a:xfrm>
              <a:off x="5780663" y="2364064"/>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cs typeface="+mn-ea"/>
                <a:sym typeface="+mn-lt"/>
              </a:endParaRPr>
            </a:p>
          </p:txBody>
        </p:sp>
      </p:grpSp>
    </p:spTree>
    <p:extLst>
      <p:ext uri="{BB962C8B-B14F-4D97-AF65-F5344CB8AC3E}">
        <p14:creationId xmlns:p14="http://schemas.microsoft.com/office/powerpoint/2010/main" val="39233127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a:cs typeface="+mn-ea"/>
                <a:sym typeface="+mn-lt"/>
              </a:rPr>
              <a:t>感谢您的聆听</a:t>
            </a: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a:cs typeface="+mn-ea"/>
                <a:sym typeface="+mn-lt"/>
              </a:rPr>
              <a:t>2018</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NETWORK TECHNOLOGY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en-US" altLang="zh-CN" sz="1600" dirty="0">
                <a:cs typeface="+mn-ea"/>
                <a:sym typeface="+mn-lt"/>
              </a:rPr>
              <a:t>Designed by </a:t>
            </a:r>
            <a:r>
              <a:rPr lang="zh-CN" altLang="en-US" sz="1600" dirty="0">
                <a:cs typeface="+mn-ea"/>
                <a:sym typeface="+mn-lt"/>
              </a:rPr>
              <a:t>优品</a:t>
            </a:r>
            <a:r>
              <a:rPr lang="en-US" altLang="zh-CN" sz="1600" dirty="0">
                <a:cs typeface="+mn-ea"/>
                <a:sym typeface="+mn-lt"/>
              </a:rPr>
              <a:t>PPT</a:t>
            </a:r>
            <a:endParaRPr lang="zh-CN" altLang="en-US" sz="1600" dirty="0">
              <a:cs typeface="+mn-ea"/>
              <a:sym typeface="+mn-lt"/>
            </a:endParaRP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ADD YOUR TITLE HERE.ADD YOUR TITLE HERE.</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2018</a:t>
            </a:r>
            <a:r>
              <a:rPr lang="zh-CN" altLang="en-US" sz="1600" dirty="0">
                <a:cs typeface="+mn-ea"/>
                <a:sym typeface="+mn-lt"/>
              </a:rPr>
              <a:t>年</a:t>
            </a:r>
            <a:r>
              <a:rPr lang="en-US" altLang="zh-CN" sz="1600" dirty="0">
                <a:cs typeface="+mn-ea"/>
                <a:sym typeface="+mn-lt"/>
              </a:rPr>
              <a:t>X</a:t>
            </a:r>
            <a:r>
              <a:rPr lang="zh-CN" altLang="en-US" sz="1600" dirty="0">
                <a:cs typeface="+mn-ea"/>
                <a:sym typeface="+mn-lt"/>
              </a:rPr>
              <a:t>月</a:t>
            </a:r>
            <a:r>
              <a:rPr lang="en-US" altLang="zh-CN" sz="1600" dirty="0">
                <a:cs typeface="+mn-ea"/>
                <a:sym typeface="+mn-lt"/>
              </a:rPr>
              <a:t>X</a:t>
            </a:r>
            <a:r>
              <a:rPr lang="zh-CN" altLang="en-US" sz="1600" dirty="0">
                <a:cs typeface="+mn-ea"/>
                <a:sym typeface="+mn-lt"/>
              </a:rPr>
              <a:t>日</a:t>
            </a:r>
          </a:p>
        </p:txBody>
      </p:sp>
    </p:spTree>
    <p:extLst>
      <p:ext uri="{BB962C8B-B14F-4D97-AF65-F5344CB8AC3E}">
        <p14:creationId xmlns:p14="http://schemas.microsoft.com/office/powerpoint/2010/main" val="1078609447"/>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29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问题描述</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D44DF9-0E5E-4E58-9673-DB372991C9EE}"/>
                  </a:ext>
                </a:extLst>
              </p:cNvPr>
              <p:cNvSpPr txBox="1"/>
              <p:nvPr/>
            </p:nvSpPr>
            <p:spPr>
              <a:xfrm>
                <a:off x="1498600" y="3105834"/>
                <a:ext cx="9095232" cy="646331"/>
              </a:xfrm>
              <a:prstGeom prst="rect">
                <a:avLst/>
              </a:prstGeom>
              <a:noFill/>
            </p:spPr>
            <p:txBody>
              <a:bodyPr wrap="square" rtlCol="0">
                <a:spAutoFit/>
              </a:bodyPr>
              <a:lstStyle/>
              <a:p>
                <a:r>
                  <a:rPr lang="zh-CN" altLang="en-US" dirty="0"/>
                  <a:t>用户</a:t>
                </a:r>
                <a14:m>
                  <m:oMath xmlns:m="http://schemas.openxmlformats.org/officeDocument/2006/math">
                    <m:r>
                      <a:rPr lang="en-US" altLang="zh-CN" b="0" i="1" smtClean="0">
                        <a:latin typeface="Cambria Math" panose="02040503050406030204" pitchFamily="18" charset="0"/>
                      </a:rPr>
                      <m:t>𝐴</m:t>
                    </m:r>
                  </m:oMath>
                </a14:m>
                <a:r>
                  <a:rPr lang="zh-CN" altLang="en-US" dirty="0"/>
                  <a:t>，</a:t>
                </a:r>
                <a14:m>
                  <m:oMath xmlns:m="http://schemas.openxmlformats.org/officeDocument/2006/math">
                    <m:r>
                      <a:rPr lang="en-US" altLang="zh-CN" b="0" i="1" dirty="0" smtClean="0">
                        <a:latin typeface="Cambria Math" panose="02040503050406030204" pitchFamily="18" charset="0"/>
                      </a:rPr>
                      <m:t>𝐵</m:t>
                    </m:r>
                  </m:oMath>
                </a14:m>
                <a:r>
                  <a:rPr lang="zh-CN" altLang="en-US" dirty="0"/>
                  <a:t>各自拥有集合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𝐴</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𝐵</m:t>
                        </m:r>
                      </m:sub>
                    </m:sSub>
                  </m:oMath>
                </a14:m>
                <a:r>
                  <a:rPr lang="en-US" altLang="zh-CN" dirty="0"/>
                  <a:t>, </a:t>
                </a:r>
                <a:r>
                  <a:rPr lang="zh-CN" altLang="en-US" dirty="0"/>
                  <a:t>双方经过若干轮交互后计算出</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S</m:t>
                        </m:r>
                      </m:e>
                      <m:sub>
                        <m:r>
                          <a:rPr lang="en-US" altLang="zh-CN" b="0" i="1" dirty="0" smtClean="0">
                            <a:latin typeface="Cambria Math" panose="02040503050406030204" pitchFamily="18" charset="0"/>
                          </a:rPr>
                          <m:t>𝐴</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𝐵</m:t>
                        </m:r>
                      </m:sub>
                    </m:sSub>
                  </m:oMath>
                </a14:m>
                <a:r>
                  <a:rPr lang="en-US" altLang="zh-CN" dirty="0"/>
                  <a:t>. </a:t>
                </a:r>
                <a:r>
                  <a:rPr lang="zh-CN" altLang="en-US" dirty="0"/>
                  <a:t>而在交互过程中不能泄露出各自的集合中的元素。</a:t>
                </a: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27D44DF9-0E5E-4E58-9673-DB372991C9EE}"/>
                  </a:ext>
                </a:extLst>
              </p:cNvPr>
              <p:cNvSpPr txBox="1">
                <a:spLocks noRot="1" noChangeAspect="1" noMove="1" noResize="1" noEditPoints="1" noAdjustHandles="1" noChangeArrowheads="1" noChangeShapeType="1" noTextEdit="1"/>
              </p:cNvSpPr>
              <p:nvPr/>
            </p:nvSpPr>
            <p:spPr>
              <a:xfrm>
                <a:off x="1498600" y="3105834"/>
                <a:ext cx="9095232" cy="646331"/>
              </a:xfrm>
              <a:prstGeom prst="rect">
                <a:avLst/>
              </a:prstGeom>
              <a:blipFill>
                <a:blip r:embed="rId4"/>
                <a:stretch>
                  <a:fillRect l="-603" t="-4673"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密码学基础知识</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169626024"/>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密码学基础知识</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3" name="文本框 2">
            <a:extLst>
              <a:ext uri="{FF2B5EF4-FFF2-40B4-BE49-F238E27FC236}">
                <a16:creationId xmlns:a16="http://schemas.microsoft.com/office/drawing/2014/main" id="{521CFEC6-B38C-4665-A37C-BE551DCA72D2}"/>
              </a:ext>
            </a:extLst>
          </p:cNvPr>
          <p:cNvSpPr txBox="1"/>
          <p:nvPr/>
        </p:nvSpPr>
        <p:spPr>
          <a:xfrm>
            <a:off x="585216" y="1472954"/>
            <a:ext cx="10802112" cy="2122697"/>
          </a:xfrm>
          <a:prstGeom prst="rect">
            <a:avLst/>
          </a:prstGeom>
          <a:noFill/>
        </p:spPr>
        <p:txBody>
          <a:bodyPr wrap="square" rtlCol="0">
            <a:spAutoFit/>
          </a:bodyPr>
          <a:lstStyle/>
          <a:p>
            <a:pPr marL="342900" indent="-342900">
              <a:lnSpc>
                <a:spcPct val="150000"/>
              </a:lnSpc>
              <a:buAutoNum type="arabicPeriod"/>
            </a:pPr>
            <a:r>
              <a:rPr lang="zh-CN" altLang="en-US" dirty="0"/>
              <a:t>私钥加密算法</a:t>
            </a:r>
            <a:endParaRPr lang="en-US" altLang="zh-CN" dirty="0"/>
          </a:p>
          <a:p>
            <a:pPr marL="342900" indent="-342900">
              <a:lnSpc>
                <a:spcPct val="150000"/>
              </a:lnSpc>
              <a:buAutoNum type="arabicPeriod"/>
            </a:pPr>
            <a:r>
              <a:rPr lang="zh-CN" altLang="en-US" dirty="0"/>
              <a:t>公钥加密算法</a:t>
            </a:r>
            <a:endParaRPr lang="en-US" altLang="zh-CN" dirty="0"/>
          </a:p>
          <a:p>
            <a:pPr marL="342900" indent="-342900">
              <a:lnSpc>
                <a:spcPct val="150000"/>
              </a:lnSpc>
              <a:buAutoNum type="arabicPeriod"/>
            </a:pPr>
            <a:r>
              <a:rPr lang="zh-CN" altLang="en-US" dirty="0"/>
              <a:t>同态加密</a:t>
            </a:r>
            <a:endParaRPr lang="en-US" altLang="zh-CN" dirty="0"/>
          </a:p>
          <a:p>
            <a:pPr marL="342900" indent="-342900">
              <a:lnSpc>
                <a:spcPct val="150000"/>
              </a:lnSpc>
              <a:buAutoNum type="arabicPeriod"/>
            </a:pPr>
            <a:r>
              <a:rPr lang="zh-CN" altLang="en-US" dirty="0"/>
              <a:t>密钥交换</a:t>
            </a:r>
            <a:endParaRPr lang="en-US" altLang="zh-CN" dirty="0"/>
          </a:p>
          <a:p>
            <a:pPr marL="342900" indent="-342900">
              <a:lnSpc>
                <a:spcPct val="150000"/>
              </a:lnSpc>
              <a:buAutoNum type="arabicPeriod"/>
            </a:pPr>
            <a:r>
              <a:rPr lang="zh-CN" altLang="en-US" dirty="0"/>
              <a:t>集合求交算法中需要的加密方案</a:t>
            </a:r>
            <a:endParaRPr lang="en-US" altLang="zh-CN" dirty="0"/>
          </a:p>
        </p:txBody>
      </p:sp>
    </p:spTree>
    <p:extLst>
      <p:ext uri="{BB962C8B-B14F-4D97-AF65-F5344CB8AC3E}">
        <p14:creationId xmlns:p14="http://schemas.microsoft.com/office/powerpoint/2010/main" val="725586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187241" cy="3784434"/>
              </a:xfrm>
              <a:prstGeom prst="rect">
                <a:avLst/>
              </a:prstGeom>
              <a:noFill/>
            </p:spPr>
            <p:txBody>
              <a:bodyPr wrap="none" rtlCol="0">
                <a:spAutoFit/>
              </a:bodyPr>
              <a:lstStyle/>
              <a:p>
                <a:pPr>
                  <a:lnSpc>
                    <a:spcPct val="150000"/>
                  </a:lnSpc>
                </a:pPr>
                <a:r>
                  <a:rPr lang="zh-CN" altLang="en-US" dirty="0"/>
                  <a:t>私钥加密算法也称为对称密码算法，即加解密用的密钥是一样的。</a:t>
                </a:r>
                <a:endParaRPr lang="en-US" altLang="zh-CN" dirty="0"/>
              </a:p>
              <a:p>
                <a:pPr>
                  <a:lnSpc>
                    <a:spcPct val="150000"/>
                  </a:lnSpc>
                </a:pPr>
                <a:r>
                  <a:rPr lang="zh-CN" altLang="en-US" dirty="0"/>
                  <a:t>一个加密算法由下面</a:t>
                </a:r>
                <a:r>
                  <a:rPr lang="en-US" altLang="zh-CN" dirty="0"/>
                  <a:t>3</a:t>
                </a:r>
                <a:r>
                  <a:rPr lang="zh-CN" altLang="en-US" dirty="0"/>
                  <a:t>个部分组成：</a:t>
                </a:r>
                <a:endParaRPr lang="en-US" altLang="zh-CN" dirty="0"/>
              </a:p>
              <a:p>
                <a:pPr marL="342900" indent="-342900">
                  <a:lnSpc>
                    <a:spcPct val="150000"/>
                  </a:lnSpc>
                  <a:buAutoNum type="arabicPeriod"/>
                </a:pPr>
                <a:r>
                  <a:rPr lang="zh-CN" altLang="en-US" dirty="0"/>
                  <a:t>密钥生成算法</a:t>
                </a:r>
                <a14:m>
                  <m:oMath xmlns:m="http://schemas.openxmlformats.org/officeDocument/2006/math">
                    <m:r>
                      <a:rPr lang="en-US" altLang="zh-CN" i="1" dirty="0" smtClean="0">
                        <a:latin typeface="Cambria Math" panose="02040503050406030204" pitchFamily="18" charset="0"/>
                      </a:rPr>
                      <m:t>𝐾𝑒𝑦𝐺𝑒𝑛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输入一个安全参数</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输出长度至少为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密钥</a:t>
                </a:r>
                <a14:m>
                  <m:oMath xmlns:m="http://schemas.openxmlformats.org/officeDocument/2006/math">
                    <m:r>
                      <a:rPr lang="en-US" altLang="zh-CN" i="1" dirty="0" smtClean="0">
                        <a:latin typeface="Cambria Math" panose="02040503050406030204" pitchFamily="18" charset="0"/>
                      </a:rPr>
                      <m:t>𝑘</m:t>
                    </m:r>
                  </m:oMath>
                </a14:m>
                <a:r>
                  <a:rPr lang="en-US" altLang="zh-CN" dirty="0"/>
                  <a:t>.</a:t>
                </a:r>
              </a:p>
              <a:p>
                <a:pPr marL="342900" indent="-342900">
                  <a:lnSpc>
                    <a:spcPct val="150000"/>
                  </a:lnSpc>
                  <a:buAutoNum type="arabicPeriod"/>
                </a:pPr>
                <a:r>
                  <a:rPr lang="zh-CN" altLang="en-US" dirty="0"/>
                  <a:t>加密算法</a:t>
                </a:r>
                <a14:m>
                  <m:oMath xmlns:m="http://schemas.openxmlformats.org/officeDocument/2006/math">
                    <m:r>
                      <a:rPr lang="en-US" altLang="zh-CN" i="1" dirty="0" smtClean="0">
                        <a:latin typeface="Cambria Math" panose="02040503050406030204" pitchFamily="18" charset="0"/>
                      </a:rPr>
                      <m:t>𝐸𝑛𝑐</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m:t>
                    </m:r>
                    <m:r>
                      <a:rPr lang="zh-CN" altLang="en-US" i="1" dirty="0">
                        <a:latin typeface="Cambria Math" panose="02040503050406030204" pitchFamily="18" charset="0"/>
                      </a:rPr>
                      <m:t>输入</m:t>
                    </m:r>
                  </m:oMath>
                </a14:m>
                <a:r>
                  <a:rPr lang="zh-CN" altLang="en-US" dirty="0"/>
                  <a:t>待加密的消息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b="0" dirty="0"/>
              </a:p>
              <a:p>
                <a:pPr marL="342900" indent="-342900">
                  <a:lnSpc>
                    <a:spcPct val="150000"/>
                  </a:lnSpc>
                  <a:buAutoNum type="arabicPeriod"/>
                </a:pPr>
                <a:r>
                  <a:rPr lang="zh-CN" altLang="en-US" dirty="0"/>
                  <a:t>解密算法</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oMath>
                </a14:m>
                <a:r>
                  <a:rPr lang="en-US" altLang="zh-CN" dirty="0"/>
                  <a:t> </a:t>
                </a:r>
                <a:r>
                  <a:rPr lang="zh-CN" altLang="en-US" dirty="0"/>
                  <a:t>输入密文</a:t>
                </a:r>
                <a14:m>
                  <m:oMath xmlns:m="http://schemas.openxmlformats.org/officeDocument/2006/math">
                    <m:r>
                      <a:rPr lang="en-US" altLang="zh-CN" b="0" i="1" smtClean="0">
                        <a:latin typeface="Cambria Math" panose="02040503050406030204" pitchFamily="18" charset="0"/>
                      </a:rPr>
                      <m:t>𝑐</m:t>
                    </m:r>
                  </m:oMath>
                </a14:m>
                <a:r>
                  <a:rPr lang="en-US" altLang="zh-CN" dirty="0"/>
                  <a:t>, </a:t>
                </a:r>
                <a:r>
                  <a:rPr lang="zh-CN" altLang="en-US" dirty="0"/>
                  <a:t>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输出消息</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en-US" altLang="zh-CN" dirty="0"/>
                  <a:t>.</a:t>
                </a:r>
              </a:p>
              <a:p>
                <a:pPr>
                  <a:lnSpc>
                    <a:spcPct val="150000"/>
                  </a:lnSpc>
                </a:pPr>
                <a:endParaRPr lang="en-US" altLang="zh-CN" dirty="0"/>
              </a:p>
              <a:p>
                <a:pPr>
                  <a:lnSpc>
                    <a:spcPct val="150000"/>
                  </a:lnSpc>
                </a:pPr>
                <a:r>
                  <a:rPr lang="zh-CN" altLang="en-US" dirty="0"/>
                  <a:t>加密算法需求：</a:t>
                </a:r>
                <a:endParaRPr lang="en-US" altLang="zh-CN" dirty="0"/>
              </a:p>
              <a:p>
                <a:pPr marL="342900" indent="-342900">
                  <a:lnSpc>
                    <a:spcPct val="150000"/>
                  </a:lnSpc>
                  <a:buAutoNum type="arabicPeriod"/>
                </a:pPr>
                <a:r>
                  <a:rPr lang="zh-CN" altLang="en-US" dirty="0"/>
                  <a:t>正确性：对于任意的密钥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任意的消息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必须有</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𝐸𝑛𝑐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a:t>
                </a:r>
              </a:p>
              <a:p>
                <a:pPr marL="342900" indent="-342900">
                  <a:lnSpc>
                    <a:spcPct val="150000"/>
                  </a:lnSpc>
                  <a:buAutoNum type="arabicPeriod"/>
                </a:pPr>
                <a:r>
                  <a:rPr lang="zh-CN" altLang="en-US" dirty="0"/>
                  <a:t>安全性（此处并非严谨定义）：攻击者无法从密文</a:t>
                </a:r>
                <a14:m>
                  <m:oMath xmlns:m="http://schemas.openxmlformats.org/officeDocument/2006/math">
                    <m:r>
                      <a:rPr lang="en-US" altLang="zh-CN" b="0" i="1" smtClean="0">
                        <a:latin typeface="Cambria Math" panose="02040503050406030204" pitchFamily="18" charset="0"/>
                      </a:rPr>
                      <m:t>𝑐</m:t>
                    </m:r>
                  </m:oMath>
                </a14:m>
                <a:r>
                  <a:rPr lang="zh-CN" altLang="en-US" dirty="0"/>
                  <a:t>中得到明文</a:t>
                </a:r>
                <a14:m>
                  <m:oMath xmlns:m="http://schemas.openxmlformats.org/officeDocument/2006/math">
                    <m:r>
                      <a:rPr lang="en-US" altLang="zh-CN" b="0" i="1" smtClean="0">
                        <a:latin typeface="Cambria Math" panose="02040503050406030204" pitchFamily="18" charset="0"/>
                      </a:rPr>
                      <m:t>𝑚</m:t>
                    </m:r>
                  </m:oMath>
                </a14:m>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187241" cy="3784434"/>
              </a:xfrm>
              <a:prstGeom prst="rect">
                <a:avLst/>
              </a:prstGeom>
              <a:blipFill>
                <a:blip r:embed="rId4"/>
                <a:stretch>
                  <a:fillRect l="-745"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58502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6746527" cy="4199932"/>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一次一密加密方案</a:t>
                </a:r>
                <a14:m>
                  <m:oMath xmlns:m="http://schemas.openxmlformats.org/officeDocument/2006/math">
                    <m:r>
                      <a:rPr lang="en-US" altLang="zh-CN" i="1" dirty="0" smtClean="0">
                        <a:latin typeface="Cambria Math" panose="02040503050406030204" pitchFamily="18" charset="0"/>
                      </a:rPr>
                      <m:t>𝑂𝑛𝑒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𝑇𝑖𝑚𝑒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𝑂𝑇𝑃</m:t>
                    </m:r>
                    <m:r>
                      <a:rPr lang="en-US" altLang="zh-CN" i="1" dirty="0"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a:latin typeface="Cambria Math" panose="02040503050406030204" pitchFamily="18" charset="0"/>
                      </a:rPr>
                      <m:t>): </m:t>
                    </m:r>
                  </m:oMath>
                </a14:m>
                <a:r>
                  <a:rPr lang="zh-CN" altLang="en-US" dirty="0"/>
                  <a:t>随机选择长度为</a:t>
                </a:r>
                <a14:m>
                  <m:oMath xmlns:m="http://schemas.openxmlformats.org/officeDocument/2006/math">
                    <m:r>
                      <a:rPr lang="en-US" altLang="zh-CN" b="0" i="1" smtClean="0">
                        <a:latin typeface="Cambria Math" panose="02040503050406030204" pitchFamily="18" charset="0"/>
                      </a:rPr>
                      <m:t>𝑛</m:t>
                    </m:r>
                  </m:oMath>
                </a14:m>
                <a:r>
                  <a:rPr lang="zh-CN" altLang="en-US" dirty="0"/>
                  <a:t>的字符串</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作为密钥</a:t>
                </a:r>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𝑚</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𝑘</m:t>
                    </m:r>
                    <m:r>
                      <a:rPr lang="en-US" altLang="zh-CN" i="1" dirty="0" smtClean="0">
                        <a:latin typeface="Cambria Math" panose="02040503050406030204" pitchFamily="18" charset="0"/>
                      </a:rPr>
                      <m:t>): </m:t>
                    </m:r>
                  </m:oMath>
                </a14:m>
                <a:r>
                  <a:rPr lang="zh-CN" altLang="en-US" dirty="0"/>
                  <a:t>输入待加密的消息𝑚</a:t>
                </a:r>
                <a:r>
                  <a:rPr lang="en-US" altLang="zh-CN" dirty="0"/>
                  <a:t>, </a:t>
                </a:r>
                <a:r>
                  <a:rPr lang="zh-CN" altLang="en-US" dirty="0"/>
                  <a:t>以及密钥𝑘</a:t>
                </a:r>
                <a:r>
                  <a:rPr lang="en-US" altLang="zh-CN" dirty="0"/>
                  <a:t>. </a:t>
                </a:r>
                <a:r>
                  <a:rPr lang="zh-CN" altLang="en-US" dirty="0"/>
                  <a:t>输出密文</a:t>
                </a:r>
                <a14:m>
                  <m:oMath xmlns:m="http://schemas.openxmlformats.org/officeDocument/2006/math">
                    <m:r>
                      <a:rPr lang="zh-CN" altLang="en-US"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zh-CN" altLang="en-US" i="1" dirty="0" smtClean="0">
                        <a:latin typeface="Cambria Math" panose="02040503050406030204" pitchFamily="18" charset="0"/>
                      </a:rPr>
                      <m:t> </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zh-CN" altLang="en-US" i="1" dirty="0">
                        <a:latin typeface="Cambria Math" panose="02040503050406030204" pitchFamily="18" charset="0"/>
                      </a:rPr>
                      <m:t>𝑘</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密钥𝑘</a:t>
                </a:r>
                <a:r>
                  <a:rPr lang="en-US" altLang="zh-CN" dirty="0"/>
                  <a:t>, </a:t>
                </a:r>
                <a:r>
                  <a:rPr lang="zh-CN" altLang="en-US" dirty="0"/>
                  <a:t>输出消息</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smtClean="0">
                            <a:latin typeface="Cambria Math" panose="02040503050406030204" pitchFamily="18" charset="0"/>
                          </a:rPr>
                          <m:t>𝑚</m:t>
                        </m:r>
                      </m:e>
                      <m:sup>
                        <m:r>
                          <a:rPr lang="en-US" altLang="zh-CN"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优点：加密简单，效率高。</a:t>
                </a:r>
                <a:endParaRPr lang="en-US" altLang="zh-CN" dirty="0"/>
              </a:p>
              <a:p>
                <a:pPr>
                  <a:lnSpc>
                    <a:spcPct val="150000"/>
                  </a:lnSpc>
                </a:pPr>
                <a:r>
                  <a:rPr lang="zh-CN" altLang="en-US" dirty="0"/>
                  <a:t>缺点：只能加密长度为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消息，密钥只能使用一次。</a:t>
                </a:r>
                <a:endParaRPr lang="en-US" altLang="zh-CN" dirty="0"/>
              </a:p>
              <a:p>
                <a:pPr>
                  <a:lnSpc>
                    <a:spcPct val="150000"/>
                  </a:lnSpc>
                </a:pPr>
                <a:endParaRPr lang="en-US" altLang="zh-CN" dirty="0"/>
              </a:p>
              <a:p>
                <a:pPr>
                  <a:lnSpc>
                    <a:spcPct val="150000"/>
                  </a:lnSpc>
                </a:pPr>
                <a:r>
                  <a:rPr lang="zh-CN" altLang="en-US" dirty="0"/>
                  <a:t>实际应用的私钥加密算法，</a:t>
                </a:r>
                <a14:m>
                  <m:oMath xmlns:m="http://schemas.openxmlformats.org/officeDocument/2006/math">
                    <m:r>
                      <a:rPr lang="en-US" altLang="zh-CN" b="0" i="1" smtClean="0">
                        <a:latin typeface="Cambria Math" panose="02040503050406030204" pitchFamily="18" charset="0"/>
                      </a:rPr>
                      <m:t>𝐷𝐸𝑆</m:t>
                    </m:r>
                  </m:oMath>
                </a14:m>
                <a:r>
                  <a:rPr lang="en-US" altLang="zh-CN" dirty="0"/>
                  <a:t>, </a:t>
                </a:r>
                <a14:m>
                  <m:oMath xmlns:m="http://schemas.openxmlformats.org/officeDocument/2006/math">
                    <m:r>
                      <a:rPr lang="en-US" altLang="zh-CN" b="0" i="1" smtClean="0">
                        <a:latin typeface="Cambria Math" panose="02040503050406030204" pitchFamily="18" charset="0"/>
                      </a:rPr>
                      <m:t>𝐴𝐸𝑆</m:t>
                    </m:r>
                  </m:oMath>
                </a14:m>
                <a:r>
                  <a:rPr lang="zh-CN" altLang="en-US" dirty="0"/>
                  <a:t>等等。</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6746527" cy="4199932"/>
              </a:xfrm>
              <a:prstGeom prst="rect">
                <a:avLst/>
              </a:prstGeom>
              <a:blipFill>
                <a:blip r:embed="rId3"/>
                <a:stretch>
                  <a:fillRect l="-723" b="-1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39685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47083" cy="5031186"/>
              </a:xfrm>
              <a:prstGeom prst="rect">
                <a:avLst/>
              </a:prstGeom>
              <a:noFill/>
            </p:spPr>
            <p:txBody>
              <a:bodyPr wrap="none" rtlCol="0">
                <a:spAutoFit/>
              </a:bodyPr>
              <a:lstStyle/>
              <a:p>
                <a:pPr>
                  <a:lnSpc>
                    <a:spcPct val="150000"/>
                  </a:lnSpc>
                </a:pPr>
                <a:r>
                  <a:rPr lang="zh-CN" altLang="en-US" dirty="0"/>
                  <a:t>私钥（对称）加密算法的缺点：双方需要在加密前协商好密钥。</a:t>
                </a:r>
                <a:endParaRPr lang="en-US" altLang="zh-CN" dirty="0"/>
              </a:p>
              <a:p>
                <a:pPr>
                  <a:lnSpc>
                    <a:spcPct val="150000"/>
                  </a:lnSpc>
                </a:pPr>
                <a:r>
                  <a:rPr lang="zh-CN" altLang="en-US" dirty="0"/>
                  <a:t>为了解决这一问题，提出了公钥（非对称）加密算法，即加解密用的密钥不相同。</a:t>
                </a:r>
                <a:endParaRPr lang="en-US" altLang="zh-CN" dirty="0"/>
              </a:p>
              <a:p>
                <a:pPr>
                  <a:lnSpc>
                    <a:spcPct val="150000"/>
                  </a:lnSpc>
                </a:pPr>
                <a:endParaRPr lang="en-US" altLang="zh-CN" dirty="0"/>
              </a:p>
              <a:p>
                <a:pPr>
                  <a:lnSpc>
                    <a:spcPct val="150000"/>
                  </a:lnSpc>
                </a:pPr>
                <a:r>
                  <a:rPr lang="zh-CN" altLang="en-US" dirty="0"/>
                  <a:t>一个公钥加密算法由下面</a:t>
                </a:r>
                <a:r>
                  <a:rPr lang="en-US" altLang="zh-CN" dirty="0"/>
                  <a:t>3</a:t>
                </a:r>
                <a:r>
                  <a:rPr lang="zh-CN" altLang="en-US" dirty="0"/>
                  <a:t>个部分组成：</a:t>
                </a:r>
              </a:p>
              <a:p>
                <a:pPr>
                  <a:lnSpc>
                    <a:spcPct val="150000"/>
                  </a:lnSpc>
                </a:pPr>
                <a:r>
                  <a:rPr lang="zh-CN" altLang="en-US" dirty="0"/>
                  <a:t>密钥生成算法𝐾𝑒𝑦𝐺𝑒𝑛</a:t>
                </a:r>
                <a:r>
                  <a:rPr lang="en-US" altLang="zh-CN" dirty="0"/>
                  <a:t>(</a:t>
                </a:r>
                <a:r>
                  <a:rPr lang="zh-CN" altLang="en-US" dirty="0"/>
                  <a:t>𝑛</a:t>
                </a:r>
                <a:r>
                  <a:rPr lang="en-US" altLang="zh-CN" dirty="0"/>
                  <a:t>): </a:t>
                </a:r>
                <a:r>
                  <a:rPr lang="zh-CN" altLang="en-US" dirty="0"/>
                  <a:t>输入一个安全参数𝑛</a:t>
                </a:r>
                <a:r>
                  <a:rPr lang="en-US" altLang="zh-CN" dirty="0"/>
                  <a:t>, </a:t>
                </a:r>
                <a:r>
                  <a:rPr lang="zh-CN" altLang="en-US" dirty="0"/>
                  <a:t>输出长度至少为𝑛的公私钥对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𝑠𝑘</m:t>
                    </m:r>
                    <m:r>
                      <a:rPr lang="en-US" altLang="zh-CN" b="0" i="1" smtClean="0">
                        <a:latin typeface="Cambria Math" panose="02040503050406030204" pitchFamily="18" charset="0"/>
                      </a:rPr>
                      <m:t>)</m:t>
                    </m:r>
                  </m:oMath>
                </a14:m>
                <a:r>
                  <a:rPr lang="en-US" altLang="zh-CN" dirty="0"/>
                  <a:t>.</a:t>
                </a:r>
              </a:p>
              <a:p>
                <a:pPr>
                  <a:lnSpc>
                    <a:spcPct val="150000"/>
                  </a:lnSpc>
                </a:pPr>
                <a:r>
                  <a:rPr lang="zh-CN" altLang="en-US" dirty="0"/>
                  <a:t>加密算法𝐸𝑛𝑐</a:t>
                </a:r>
                <a:r>
                  <a:rPr lang="en-US" altLang="zh-CN" dirty="0"/>
                  <a:t>(</a:t>
                </a:r>
                <a:r>
                  <a:rPr lang="zh-CN" altLang="en-US" dirty="0"/>
                  <a:t>𝑚</a:t>
                </a:r>
                <a:r>
                  <a:rPr lang="en-US" altLang="zh-CN" dirty="0"/>
                  <a:t>,</a:t>
                </a:r>
                <a:r>
                  <a:rPr lang="zh-CN" altLang="en-US" dirty="0"/>
                  <a:t>𝑘</a:t>
                </a:r>
                <a:r>
                  <a:rPr lang="en-US" altLang="zh-CN" dirty="0"/>
                  <a:t>):</a:t>
                </a:r>
                <a:r>
                  <a:rPr lang="zh-CN" altLang="en-US" dirty="0"/>
                  <a:t>输入待加密的消息𝑚</a:t>
                </a:r>
                <a:r>
                  <a:rPr lang="en-US" altLang="zh-CN" dirty="0"/>
                  <a:t>, </a:t>
                </a:r>
                <a:r>
                  <a:rPr lang="zh-CN" altLang="en-US" dirty="0"/>
                  <a:t>以及公钥𝑘</a:t>
                </a:r>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𝑝𝑘</m:t>
                    </m:r>
                  </m:oMath>
                </a14:m>
                <a:r>
                  <a:rPr lang="en-US" altLang="zh-CN" dirty="0"/>
                  <a:t>.</a:t>
                </a:r>
              </a:p>
              <a:p>
                <a:pPr>
                  <a:lnSpc>
                    <a:spcPct val="150000"/>
                  </a:lnSpc>
                </a:pPr>
                <a:r>
                  <a:rPr lang="zh-CN" altLang="en-US" dirty="0"/>
                  <a:t>解密算法𝐷𝑒𝑐</a:t>
                </a:r>
                <a:r>
                  <a:rPr lang="en-US" altLang="zh-CN" dirty="0"/>
                  <a:t>(</a:t>
                </a:r>
                <a:r>
                  <a:rPr lang="zh-CN" altLang="en-US" dirty="0"/>
                  <a:t>𝑐</a:t>
                </a:r>
                <a:r>
                  <a:rPr lang="en-US" altLang="zh-CN" dirty="0"/>
                  <a:t>,</a:t>
                </a:r>
                <a:r>
                  <a:rPr lang="zh-CN" altLang="en-US" dirty="0"/>
                  <a:t>𝑘</a:t>
                </a:r>
                <a:r>
                  <a:rPr lang="en-US" altLang="zh-CN" dirty="0"/>
                  <a:t>): </a:t>
                </a:r>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𝑠𝑘</m:t>
                    </m:r>
                  </m:oMath>
                </a14:m>
                <a:r>
                  <a:rPr lang="en-US" altLang="zh-CN" dirty="0"/>
                  <a:t>, </a:t>
                </a:r>
                <a:r>
                  <a:rPr lang="zh-CN" altLang="en-US" dirty="0"/>
                  <a:t>输出消息𝑚</a:t>
                </a:r>
                <a:r>
                  <a:rPr lang="en-US" altLang="zh-CN" dirty="0"/>
                  <a:t>′.</a:t>
                </a:r>
              </a:p>
              <a:p>
                <a:pPr>
                  <a:lnSpc>
                    <a:spcPct val="150000"/>
                  </a:lnSpc>
                </a:pPr>
                <a:endParaRPr lang="en-US" altLang="zh-CN" dirty="0"/>
              </a:p>
              <a:p>
                <a:pPr>
                  <a:lnSpc>
                    <a:spcPct val="150000"/>
                  </a:lnSpc>
                </a:pPr>
                <a:r>
                  <a:rPr lang="zh-CN" altLang="en-US" dirty="0"/>
                  <a:t>加密算法需求：</a:t>
                </a:r>
              </a:p>
              <a:p>
                <a:pPr>
                  <a:lnSpc>
                    <a:spcPct val="150000"/>
                  </a:lnSpc>
                </a:pPr>
                <a:r>
                  <a:rPr lang="zh-CN" altLang="en-US" dirty="0"/>
                  <a:t>正确性：对于任意的公私钥对</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𝑝𝑘</m:t>
                    </m:r>
                    <m:r>
                      <a:rPr lang="en-US" altLang="zh-CN" i="1">
                        <a:latin typeface="Cambria Math" panose="02040503050406030204" pitchFamily="18" charset="0"/>
                      </a:rPr>
                      <m:t>,</m:t>
                    </m:r>
                    <m:r>
                      <a:rPr lang="en-US" altLang="zh-CN" i="1">
                        <a:latin typeface="Cambria Math" panose="02040503050406030204" pitchFamily="18" charset="0"/>
                      </a:rPr>
                      <m:t>𝑠𝑘</m:t>
                    </m:r>
                    <m:r>
                      <a:rPr lang="en-US" altLang="zh-CN" i="1">
                        <a:latin typeface="Cambria Math" panose="02040503050406030204" pitchFamily="18" charset="0"/>
                      </a:rPr>
                      <m:t>)</m:t>
                    </m:r>
                  </m:oMath>
                </a14:m>
                <a:r>
                  <a:rPr lang="en-US" altLang="zh-CN" dirty="0"/>
                  <a:t>, </a:t>
                </a:r>
                <a:r>
                  <a:rPr lang="zh-CN" altLang="en-US" dirty="0"/>
                  <a:t>任意的消息𝑚</a:t>
                </a:r>
                <a:r>
                  <a:rPr lang="en-US" altLang="zh-CN" dirty="0"/>
                  <a:t>, </a:t>
                </a:r>
                <a:r>
                  <a:rPr lang="zh-CN" altLang="en-US" dirty="0"/>
                  <a:t>必须有</a:t>
                </a: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en-US" altLang="zh-CN" b="0" i="1" dirty="0" smtClean="0">
                        <a:latin typeface="Cambria Math" panose="02040503050406030204" pitchFamily="18" charset="0"/>
                      </a:rPr>
                      <m:t>𝑠</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zh-CN" altLang="en-US" i="1" dirty="0">
                        <a:latin typeface="Cambria Math" panose="02040503050406030204" pitchFamily="18" charset="0"/>
                      </a:rPr>
                      <m:t>𝑚</m:t>
                    </m:r>
                  </m:oMath>
                </a14:m>
                <a:r>
                  <a:rPr lang="en-US" altLang="zh-CN" dirty="0"/>
                  <a:t>.</a:t>
                </a:r>
              </a:p>
              <a:p>
                <a:pPr>
                  <a:lnSpc>
                    <a:spcPct val="150000"/>
                  </a:lnSpc>
                </a:pPr>
                <a:r>
                  <a:rPr lang="zh-CN" altLang="en-US" dirty="0"/>
                  <a:t>安全性（此处并非严谨定义）：攻击者无法从密文𝑐</a:t>
                </a:r>
                <a:r>
                  <a:rPr lang="en-US" altLang="zh-CN" dirty="0"/>
                  <a:t>, </a:t>
                </a:r>
                <a:r>
                  <a:rPr lang="zh-CN" altLang="en-US" dirty="0"/>
                  <a:t>以及公钥</a:t>
                </a:r>
                <a14:m>
                  <m:oMath xmlns:m="http://schemas.openxmlformats.org/officeDocument/2006/math">
                    <m:r>
                      <a:rPr lang="en-US" altLang="zh-CN" b="0" i="1" smtClean="0">
                        <a:latin typeface="Cambria Math" panose="02040503050406030204" pitchFamily="18" charset="0"/>
                      </a:rPr>
                      <m:t>𝑝𝑘</m:t>
                    </m:r>
                  </m:oMath>
                </a14:m>
                <a:r>
                  <a:rPr lang="zh-CN" altLang="en-US" dirty="0"/>
                  <a:t>中得到明文𝑚以及私钥</a:t>
                </a:r>
                <a14:m>
                  <m:oMath xmlns:m="http://schemas.openxmlformats.org/officeDocument/2006/math">
                    <m:r>
                      <a:rPr lang="en-US" altLang="zh-CN" b="0" i="1" smtClean="0">
                        <a:latin typeface="Cambria Math" panose="02040503050406030204" pitchFamily="18" charset="0"/>
                      </a:rPr>
                      <m:t>𝑠𝑘</m:t>
                    </m:r>
                  </m:oMath>
                </a14:m>
                <a:r>
                  <a:rPr lang="en-US" altLang="zh-CN" dirty="0"/>
                  <a:t>.</a:t>
                </a:r>
              </a:p>
              <a:p>
                <a:pPr>
                  <a:lnSpc>
                    <a:spcPct val="150000"/>
                  </a:lnSpc>
                </a:pP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47083" cy="5031186"/>
              </a:xfrm>
              <a:prstGeom prst="rect">
                <a:avLst/>
              </a:prstGeom>
              <a:blipFill>
                <a:blip r:embed="rId3"/>
                <a:stretch>
                  <a:fillRect l="-5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7860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1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3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433</TotalTime>
  <Words>2879</Words>
  <Application>Microsoft Office PowerPoint</Application>
  <PresentationFormat>宽屏</PresentationFormat>
  <Paragraphs>346</Paragraphs>
  <Slides>36</Slides>
  <Notes>36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等线</vt:lpstr>
      <vt:lpstr>微软雅黑</vt:lpstr>
      <vt:lpstr>微软雅黑 Light</vt:lpstr>
      <vt:lpstr>Arial</vt:lpstr>
      <vt:lpstr>Calibri</vt:lpstr>
      <vt:lpstr>Calibri Light</vt:lpstr>
      <vt:lpstr>Cambria Math</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张 双俊</cp:lastModifiedBy>
  <cp:revision>60</cp:revision>
  <dcterms:created xsi:type="dcterms:W3CDTF">2017-07-24T17:10:39Z</dcterms:created>
  <dcterms:modified xsi:type="dcterms:W3CDTF">2019-07-08T11:50:57Z</dcterms:modified>
</cp:coreProperties>
</file>