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3" r:id="rId3"/>
    <p:sldId id="264" r:id="rId4"/>
    <p:sldId id="290" r:id="rId5"/>
    <p:sldId id="295" r:id="rId6"/>
    <p:sldId id="306" r:id="rId7"/>
    <p:sldId id="305" r:id="rId8"/>
    <p:sldId id="304" r:id="rId9"/>
    <p:sldId id="303" r:id="rId10"/>
    <p:sldId id="302" r:id="rId11"/>
    <p:sldId id="301" r:id="rId12"/>
    <p:sldId id="300" r:id="rId13"/>
    <p:sldId id="299" r:id="rId14"/>
    <p:sldId id="298" r:id="rId15"/>
    <p:sldId id="297" r:id="rId16"/>
    <p:sldId id="289" r:id="rId17"/>
    <p:sldId id="273" r:id="rId18"/>
    <p:sldId id="266" r:id="rId19"/>
    <p:sldId id="276" r:id="rId20"/>
    <p:sldId id="274" r:id="rId21"/>
    <p:sldId id="288" r:id="rId22"/>
    <p:sldId id="279" r:id="rId23"/>
    <p:sldId id="280" r:id="rId24"/>
    <p:sldId id="268" r:id="rId25"/>
    <p:sldId id="281" r:id="rId26"/>
    <p:sldId id="26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FC6"/>
    <a:srgbClr val="FEEBD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9" autoAdjust="0"/>
    <p:restoredTop sz="94660"/>
  </p:normalViewPr>
  <p:slideViewPr>
    <p:cSldViewPr>
      <p:cViewPr varScale="1">
        <p:scale>
          <a:sx n="84" d="100"/>
          <a:sy n="84" d="100"/>
        </p:scale>
        <p:origin x="-136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64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8F4DB-71DC-4CA0-9222-5C7DA24A4356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109D4-E1EF-4654-8532-0A97B17C55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013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" y="0"/>
            <a:ext cx="914142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" y="0"/>
            <a:ext cx="914142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819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" y="0"/>
            <a:ext cx="914142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5816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" y="0"/>
            <a:ext cx="914142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6025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" y="0"/>
            <a:ext cx="914142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23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" y="0"/>
            <a:ext cx="914142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290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" y="0"/>
            <a:ext cx="914142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8028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2015WORK_BIN\PPT 模板\ppt\3.ti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44000" cy="5968737"/>
          </a:xfrm>
          <a:prstGeom prst="rect">
            <a:avLst/>
          </a:prstGeom>
          <a:noFill/>
        </p:spPr>
      </p:pic>
      <p:pic>
        <p:nvPicPr>
          <p:cNvPr id="15" name="图片 14" descr="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2"/>
            <a:ext cx="9141648" cy="6865392"/>
          </a:xfrm>
          <a:prstGeom prst="rect">
            <a:avLst/>
          </a:prstGeom>
        </p:spPr>
      </p:pic>
      <p:pic>
        <p:nvPicPr>
          <p:cNvPr id="16" name="图片 1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4725" y="2971688"/>
            <a:ext cx="5513615" cy="264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红线-03"/>
          <p:cNvPicPr>
            <a:picLocks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477635"/>
            <a:ext cx="9144000" cy="38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 userDrawn="1"/>
        </p:nvSpPr>
        <p:spPr>
          <a:xfrm>
            <a:off x="1" y="6477300"/>
            <a:ext cx="9144000" cy="51430"/>
          </a:xfrm>
          <a:prstGeom prst="rect">
            <a:avLst/>
          </a:prstGeom>
          <a:solidFill>
            <a:srgbClr val="E70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5" noProof="1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456918" y="456799"/>
            <a:ext cx="8225064" cy="108111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963" b="1" cap="all" baseline="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Contents</a:t>
            </a:r>
            <a:br>
              <a:rPr lang="en-US" altLang="zh-CN" dirty="0" smtClean="0"/>
            </a:br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 hasCustomPrompt="1"/>
          </p:nvPr>
        </p:nvSpPr>
        <p:spPr>
          <a:xfrm>
            <a:off x="458292" y="2590651"/>
            <a:ext cx="3730174" cy="3491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905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83809" indent="0">
              <a:buNone/>
              <a:defRPr sz="1270"/>
            </a:lvl2pPr>
            <a:lvl3pPr marL="967618" indent="0">
              <a:buNone/>
              <a:defRPr sz="1058"/>
            </a:lvl3pPr>
            <a:lvl4pPr marL="1451427" indent="0">
              <a:buNone/>
              <a:defRPr sz="952"/>
            </a:lvl4pPr>
            <a:lvl5pPr marL="1935236" indent="0">
              <a:buNone/>
              <a:defRPr sz="952"/>
            </a:lvl5pPr>
            <a:lvl6pPr marL="2419045" indent="0">
              <a:buNone/>
              <a:defRPr sz="952"/>
            </a:lvl6pPr>
            <a:lvl7pPr marL="2902854" indent="0">
              <a:buNone/>
              <a:defRPr sz="952"/>
            </a:lvl7pPr>
            <a:lvl8pPr marL="3386663" indent="0">
              <a:buNone/>
              <a:defRPr sz="952"/>
            </a:lvl8pPr>
            <a:lvl9pPr marL="3870472" indent="0">
              <a:buNone/>
              <a:defRPr sz="952"/>
            </a:lvl9pPr>
          </a:lstStyle>
          <a:p>
            <a:pPr lvl="0"/>
            <a:r>
              <a:rPr lang="zh-CN" altLang="en-US" dirty="0" smtClean="0"/>
              <a:t>单击此处编辑标题样式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456948" y="6553238"/>
            <a:ext cx="1547218" cy="25513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zh-CN" altLang="en-US" sz="1058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北京数码视讯科技集团</a:t>
            </a:r>
            <a:endParaRPr lang="en-US" altLang="zh-CN" sz="1058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5"/>
          </p:nvPr>
        </p:nvSpPr>
        <p:spPr>
          <a:xfrm>
            <a:off x="6747573" y="6540493"/>
            <a:ext cx="2133544" cy="290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73E441B-355B-4BEF-B725-2DDCA87EDB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3302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"/>
            <a:ext cx="9144000" cy="68571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697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5"/>
          <p:cNvSpPr txBox="1">
            <a:spLocks/>
          </p:cNvSpPr>
          <p:nvPr/>
        </p:nvSpPr>
        <p:spPr>
          <a:xfrm>
            <a:off x="3203848" y="2903464"/>
            <a:ext cx="7772400" cy="1101600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述职报告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6"/>
          <p:cNvSpPr txBox="1"/>
          <p:nvPr/>
        </p:nvSpPr>
        <p:spPr>
          <a:xfrm>
            <a:off x="3235824" y="4024982"/>
            <a:ext cx="35684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en-US" altLang="zh-CN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zh-CN" altLang="en-US" sz="1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：研发四部</a:t>
            </a:r>
            <a:endParaRPr lang="en-US" altLang="zh-CN" sz="1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职务</a:t>
            </a:r>
            <a:r>
              <a:rPr lang="zh-CN" altLang="en-US" sz="1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：软件开发</a:t>
            </a:r>
            <a:endParaRPr lang="en-US" altLang="zh-CN" sz="1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：陈琦</a:t>
            </a:r>
            <a:endParaRPr lang="zh-CN" altLang="en-US" sz="1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4979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关键指标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7157746"/>
              </p:ext>
            </p:extLst>
          </p:nvPr>
        </p:nvGraphicFramePr>
        <p:xfrm>
          <a:off x="683568" y="1484784"/>
          <a:ext cx="7704856" cy="477963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04056"/>
                <a:gridCol w="1093620"/>
                <a:gridCol w="1779930"/>
                <a:gridCol w="2443067"/>
                <a:gridCol w="1884183"/>
              </a:tblGrid>
              <a:tr h="589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指标</a:t>
                      </a:r>
                      <a:r>
                        <a:rPr lang="en-US" altLang="zh-CN" sz="1600" dirty="0" smtClean="0"/>
                        <a:t>/</a:t>
                      </a:r>
                    </a:p>
                    <a:p>
                      <a:pPr algn="ctr"/>
                      <a:r>
                        <a:rPr lang="zh-CN" altLang="en-US" sz="1600" dirty="0" smtClean="0"/>
                        <a:t>工作项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目标值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实际达成情况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未达成原因分析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山东：开机广告开发（多群组批量投放改造）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完成开机广告开发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完成开机广告开发，现在支持针对地区、多群组进行批量投放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广东：组件锁定解锁功能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支持点击锁定后组件不可被拖动，位置不可修改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添加组件锁定和解锁功能。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174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关键指标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7157746"/>
              </p:ext>
            </p:extLst>
          </p:nvPr>
        </p:nvGraphicFramePr>
        <p:xfrm>
          <a:off x="683568" y="1484784"/>
          <a:ext cx="7704856" cy="477963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04056"/>
                <a:gridCol w="1093620"/>
                <a:gridCol w="1779930"/>
                <a:gridCol w="2443067"/>
                <a:gridCol w="1884183"/>
              </a:tblGrid>
              <a:tr h="589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指标</a:t>
                      </a:r>
                      <a:r>
                        <a:rPr lang="en-US" altLang="zh-CN" sz="1600" dirty="0" smtClean="0"/>
                        <a:t>/</a:t>
                      </a:r>
                    </a:p>
                    <a:p>
                      <a:pPr algn="ctr"/>
                      <a:r>
                        <a:rPr lang="zh-CN" altLang="en-US" sz="1600" dirty="0" smtClean="0"/>
                        <a:t>工作项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目标值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实际达成情况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未达成原因分析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广东：获取焦点放大倍数可配置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组件属性中支持获取焦点放大倍数选择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完成在属性中添加获取焦点放大倍数选择，支持小、中、大三种样式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广东：新片大片配置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完成新片大片配置和联调工作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编写新片大片中所有信息位标识文档说明。使用信息位配置新片大片数据，完成联调工作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174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关键指标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7157746"/>
              </p:ext>
            </p:extLst>
          </p:nvPr>
        </p:nvGraphicFramePr>
        <p:xfrm>
          <a:off x="683568" y="1484784"/>
          <a:ext cx="7704856" cy="477963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04056"/>
                <a:gridCol w="1093620"/>
                <a:gridCol w="1779930"/>
                <a:gridCol w="2443067"/>
                <a:gridCol w="1884183"/>
              </a:tblGrid>
              <a:tr h="589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指标</a:t>
                      </a:r>
                      <a:r>
                        <a:rPr lang="en-US" altLang="zh-CN" sz="1600" dirty="0" smtClean="0"/>
                        <a:t>/</a:t>
                      </a:r>
                    </a:p>
                    <a:p>
                      <a:pPr algn="ctr"/>
                      <a:r>
                        <a:rPr lang="zh-CN" altLang="en-US" sz="1600" dirty="0" smtClean="0"/>
                        <a:t>工作项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目标值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实际达成情况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未达成原因分析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广东：第三方应用管理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添加第三方应用管理模块，界面显示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apk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所在地址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md5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等信息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添加第三方应用管理模块，界面显示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apk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所在地址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md5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名称等信息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广东：信息位功能优化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优化信息位展示和获取信息位接口优化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信息位修改为分层级显示，对于发布的信息位进行缓存，防止终端获取信息为空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174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关键指标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7157746"/>
              </p:ext>
            </p:extLst>
          </p:nvPr>
        </p:nvGraphicFramePr>
        <p:xfrm>
          <a:off x="683568" y="1484784"/>
          <a:ext cx="7704856" cy="477963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04056"/>
                <a:gridCol w="1093620"/>
                <a:gridCol w="1779930"/>
                <a:gridCol w="2443067"/>
                <a:gridCol w="1884183"/>
              </a:tblGrid>
              <a:tr h="589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指标</a:t>
                      </a:r>
                      <a:r>
                        <a:rPr lang="en-US" altLang="zh-CN" sz="1600" dirty="0" smtClean="0"/>
                        <a:t>/</a:t>
                      </a:r>
                    </a:p>
                    <a:p>
                      <a:pPr algn="ctr"/>
                      <a:r>
                        <a:rPr lang="zh-CN" altLang="en-US" sz="1600" dirty="0" smtClean="0"/>
                        <a:t>工作项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目标值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实际达成情况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未达成原因分析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广东：完成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部替换博罗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APK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的版本联调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广东添加博罗版本，与终端联调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广东添加博罗版本，根据终端类型进行不同格式的配置文件转换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广东：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栏目精选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信息位配置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使用信息位配置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栏目精选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并联调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使用信息位配置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栏目精选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并联调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174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关键指标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7157746"/>
              </p:ext>
            </p:extLst>
          </p:nvPr>
        </p:nvGraphicFramePr>
        <p:xfrm>
          <a:off x="683568" y="1484784"/>
          <a:ext cx="7704856" cy="477963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04056"/>
                <a:gridCol w="1093620"/>
                <a:gridCol w="1779930"/>
                <a:gridCol w="2443067"/>
                <a:gridCol w="1884183"/>
              </a:tblGrid>
              <a:tr h="589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指标</a:t>
                      </a:r>
                      <a:r>
                        <a:rPr lang="en-US" altLang="zh-CN" sz="1600" dirty="0" smtClean="0"/>
                        <a:t>/</a:t>
                      </a:r>
                    </a:p>
                    <a:p>
                      <a:pPr algn="ctr"/>
                      <a:r>
                        <a:rPr lang="zh-CN" altLang="en-US" sz="1600" dirty="0" smtClean="0"/>
                        <a:t>工作项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目标值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实际达成情况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未达成原因分析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内蒙：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2.0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割接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编写历史数据转换脚本，完成测试并进行现场割接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完成历史数据转换脚本编写，完成本地测试与联调。完成现场割接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四川：视频窗口异常图片和异常信息展示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视频窗口组件中添加异常背景图属性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视频窗口组件中添加异常背景图属性，完成终端联调在直播窗口异常时显示异常背景图和异常信息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174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关键指标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7157746"/>
              </p:ext>
            </p:extLst>
          </p:nvPr>
        </p:nvGraphicFramePr>
        <p:xfrm>
          <a:off x="683568" y="1484784"/>
          <a:ext cx="7704856" cy="477963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04056"/>
                <a:gridCol w="1093620"/>
                <a:gridCol w="1779930"/>
                <a:gridCol w="2443067"/>
                <a:gridCol w="1884183"/>
              </a:tblGrid>
              <a:tr h="589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指标</a:t>
                      </a:r>
                      <a:r>
                        <a:rPr lang="en-US" altLang="zh-CN" sz="1600" dirty="0" smtClean="0"/>
                        <a:t>/</a:t>
                      </a:r>
                    </a:p>
                    <a:p>
                      <a:pPr algn="ctr"/>
                      <a:r>
                        <a:rPr lang="zh-CN" altLang="en-US" sz="1600" dirty="0" smtClean="0"/>
                        <a:t>工作项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目标值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实际达成情况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未达成原因分析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湖北：开机动画测试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完成开机动画测试和联调工作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完成开机动画测试和联调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ccbn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：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ccbn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湖北、山东模板配置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完成湖北、山东模板的配置，及终端调试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完成湖北、山东模板的配置，及终端调试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174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763" y="508030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工作亮点与经验总结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1556792"/>
            <a:ext cx="7128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突出亮点工作项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、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、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经验总结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、创新点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、项目成功要素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60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未达成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任务改善计划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97347275"/>
              </p:ext>
            </p:extLst>
          </p:nvPr>
        </p:nvGraphicFramePr>
        <p:xfrm>
          <a:off x="755576" y="1484784"/>
          <a:ext cx="7704856" cy="477963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648072"/>
                <a:gridCol w="1008112"/>
                <a:gridCol w="1540652"/>
                <a:gridCol w="4508020"/>
              </a:tblGrid>
              <a:tr h="589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未完成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工作项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存在问题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任务改善计划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500252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2699792" y="2924943"/>
            <a:ext cx="3880625" cy="1823560"/>
          </a:xfrm>
          <a:prstGeom prst="rect">
            <a:avLst/>
          </a:prstGeom>
          <a:noFill/>
        </p:spPr>
        <p:txBody>
          <a:bodyPr wrap="square" lIns="63991" tIns="31996" rIns="63991" bIns="31996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905" b="1" dirty="0" smtClean="0">
                <a:latin typeface="+mj-ea"/>
                <a:ea typeface="+mj-ea"/>
              </a:rPr>
              <a:t>2019</a:t>
            </a:r>
            <a:r>
              <a:rPr lang="zh-CN" altLang="en-US" sz="1905" b="1" dirty="0" smtClean="0">
                <a:latin typeface="+mj-ea"/>
                <a:ea typeface="+mj-ea"/>
              </a:rPr>
              <a:t>年工作重点</a:t>
            </a:r>
            <a:endParaRPr lang="en-US" altLang="zh-CN" sz="1905" b="1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905" b="1" dirty="0" smtClean="0">
                <a:latin typeface="+mj-ea"/>
                <a:ea typeface="+mj-ea"/>
              </a:rPr>
              <a:t>创新方向与实施计划</a:t>
            </a:r>
            <a:endParaRPr lang="en-US" altLang="zh-CN" sz="1905" b="1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905" b="1" dirty="0" smtClean="0">
                <a:latin typeface="+mj-ea"/>
                <a:ea typeface="+mj-ea"/>
              </a:rPr>
              <a:t>工作思考及效率</a:t>
            </a:r>
            <a:r>
              <a:rPr lang="zh-CN" altLang="en-US" sz="1905" b="1" dirty="0">
                <a:latin typeface="+mj-ea"/>
                <a:ea typeface="+mj-ea"/>
              </a:rPr>
              <a:t>优化</a:t>
            </a:r>
            <a:endParaRPr lang="en-US" altLang="zh-CN" sz="1905" b="1" dirty="0"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7544" y="496595"/>
            <a:ext cx="6013738" cy="1200329"/>
            <a:chOff x="467544" y="496595"/>
            <a:chExt cx="6013738" cy="1200329"/>
          </a:xfrm>
        </p:grpSpPr>
        <p:sp>
          <p:nvSpPr>
            <p:cNvPr id="5" name="TextBox 3"/>
            <p:cNvSpPr txBox="1"/>
            <p:nvPr/>
          </p:nvSpPr>
          <p:spPr>
            <a:xfrm>
              <a:off x="1655922" y="823688"/>
              <a:ext cx="48253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4000" b="1" dirty="0" smtClean="0">
                  <a:cs typeface="+mn-ea"/>
                  <a:sym typeface="+mn-lt"/>
                </a:rPr>
                <a:t>2019</a:t>
              </a:r>
              <a:r>
                <a:rPr lang="zh-CN" altLang="en-US" sz="4000" b="1" dirty="0" smtClean="0">
                  <a:cs typeface="+mn-ea"/>
                  <a:sym typeface="+mn-lt"/>
                </a:rPr>
                <a:t>年核心</a:t>
              </a:r>
              <a:r>
                <a:rPr lang="zh-CN" altLang="en-US" sz="4000" b="1" dirty="0">
                  <a:cs typeface="+mn-ea"/>
                  <a:sym typeface="+mn-lt"/>
                </a:rPr>
                <a:t>工作</a:t>
              </a:r>
              <a:r>
                <a:rPr lang="zh-CN" altLang="en-US" sz="4000" b="1" dirty="0" smtClean="0">
                  <a:cs typeface="+mn-ea"/>
                  <a:sym typeface="+mn-lt"/>
                </a:rPr>
                <a:t>优化</a:t>
              </a:r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02778" y="509535"/>
              <a:ext cx="1358453" cy="3908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54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Part Two</a:t>
              </a:r>
              <a:endParaRPr lang="zh-CN" altLang="en-US" sz="254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7544" y="496595"/>
              <a:ext cx="1584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1576770"/>
            <a:ext cx="7956376" cy="268054"/>
            <a:chOff x="0" y="1576770"/>
            <a:chExt cx="7956376" cy="268054"/>
          </a:xfrm>
        </p:grpSpPr>
        <p:sp>
          <p:nvSpPr>
            <p:cNvPr id="9" name="矩形 8"/>
            <p:cNvSpPr/>
            <p:nvPr/>
          </p:nvSpPr>
          <p:spPr>
            <a:xfrm>
              <a:off x="0" y="1576770"/>
              <a:ext cx="752432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580112" y="1696924"/>
              <a:ext cx="23762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1772816"/>
              <a:ext cx="23762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436096" y="1844824"/>
              <a:ext cx="23762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68366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6879971"/>
              </p:ext>
            </p:extLst>
          </p:nvPr>
        </p:nvGraphicFramePr>
        <p:xfrm>
          <a:off x="755576" y="1628800"/>
          <a:ext cx="7633263" cy="4413582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648072"/>
                <a:gridCol w="1224136"/>
                <a:gridCol w="1324628"/>
                <a:gridCol w="4436427"/>
              </a:tblGrid>
              <a:tr h="5282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70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工作重点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70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目标值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700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具体实施计划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E70012"/>
                    </a:solidFill>
                  </a:tcPr>
                </a:tc>
              </a:tr>
              <a:tr h="1149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0000"/>
                      </a:schemeClr>
                    </a:solidFill>
                  </a:tcPr>
                </a:tc>
              </a:tr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0000"/>
                      </a:schemeClr>
                    </a:solidFill>
                  </a:tcPr>
                </a:tc>
              </a:tr>
              <a:tr h="1440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年工作重点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13294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252520" y="18864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1518"/>
              </a:solidFill>
              <a:cs typeface="+mn-ea"/>
              <a:sym typeface="+mn-lt"/>
            </a:endParaRPr>
          </a:p>
        </p:txBody>
      </p:sp>
      <p:sp>
        <p:nvSpPr>
          <p:cNvPr id="3" name="AutoShape 291"/>
          <p:cNvSpPr>
            <a:spLocks noChangeArrowheads="1"/>
          </p:cNvSpPr>
          <p:nvPr/>
        </p:nvSpPr>
        <p:spPr bwMode="auto">
          <a:xfrm flipV="1">
            <a:off x="7391400" y="2528764"/>
            <a:ext cx="5181600" cy="1295400"/>
          </a:xfrm>
          <a:prstGeom prst="parallelogram">
            <a:avLst>
              <a:gd name="adj" fmla="val 55111"/>
            </a:avLst>
          </a:prstGeom>
          <a:solidFill>
            <a:srgbClr val="FA2C0A">
              <a:alpha val="20000"/>
            </a:srgbClr>
          </a:solidFill>
          <a:ln>
            <a:noFill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10800000" wrap="none" anchor="ctr"/>
          <a:lstStyle/>
          <a:p>
            <a:endParaRPr lang="zh-CN" altLang="en-US">
              <a:solidFill>
                <a:srgbClr val="D61518"/>
              </a:solidFill>
              <a:cs typeface="+mn-ea"/>
              <a:sym typeface="+mn-lt"/>
            </a:endParaRPr>
          </a:p>
        </p:txBody>
      </p:sp>
      <p:sp>
        <p:nvSpPr>
          <p:cNvPr id="4" name="AutoShape 292"/>
          <p:cNvSpPr>
            <a:spLocks noChangeArrowheads="1"/>
          </p:cNvSpPr>
          <p:nvPr/>
        </p:nvSpPr>
        <p:spPr bwMode="auto">
          <a:xfrm flipV="1">
            <a:off x="-989013" y="2492896"/>
            <a:ext cx="5180013" cy="1295400"/>
          </a:xfrm>
          <a:prstGeom prst="parallelogram">
            <a:avLst>
              <a:gd name="adj" fmla="val 55094"/>
            </a:avLst>
          </a:prstGeom>
          <a:solidFill>
            <a:srgbClr val="FA2C0A">
              <a:alpha val="20000"/>
            </a:srgbClr>
          </a:solidFill>
          <a:ln>
            <a:noFill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10800000" wrap="none" anchor="ctr"/>
          <a:lstStyle/>
          <a:p>
            <a:endParaRPr lang="zh-CN" altLang="en-US">
              <a:solidFill>
                <a:srgbClr val="D61518"/>
              </a:solidFill>
              <a:cs typeface="+mn-ea"/>
              <a:sym typeface="+mn-lt"/>
            </a:endParaRPr>
          </a:p>
        </p:txBody>
      </p:sp>
      <p:sp>
        <p:nvSpPr>
          <p:cNvPr id="5" name="WordArt 20"/>
          <p:cNvSpPr>
            <a:spLocks noChangeArrowheads="1" noChangeShapeType="1" noTextEdit="1"/>
          </p:cNvSpPr>
          <p:nvPr/>
        </p:nvSpPr>
        <p:spPr bwMode="auto">
          <a:xfrm>
            <a:off x="3607743" y="2017893"/>
            <a:ext cx="228600" cy="4572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3600" b="1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sz="36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4064943" y="2060855"/>
            <a:ext cx="36936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</a:pPr>
            <a:r>
              <a:rPr lang="en-US" altLang="zh-CN" sz="2000" b="1" dirty="0" smtClean="0">
                <a:cs typeface="+mn-ea"/>
                <a:sym typeface="+mn-lt"/>
              </a:rPr>
              <a:t>2018</a:t>
            </a:r>
            <a:r>
              <a:rPr lang="zh-CN" altLang="en-US" sz="2000" b="1" dirty="0" smtClean="0">
                <a:cs typeface="+mn-ea"/>
                <a:sym typeface="+mn-lt"/>
              </a:rPr>
              <a:t>年核心业绩总结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7" name="WordArt 20"/>
          <p:cNvSpPr>
            <a:spLocks noChangeArrowheads="1" noChangeShapeType="1" noTextEdit="1"/>
          </p:cNvSpPr>
          <p:nvPr/>
        </p:nvSpPr>
        <p:spPr bwMode="auto">
          <a:xfrm>
            <a:off x="3912543" y="2809896"/>
            <a:ext cx="304800" cy="4572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3600" b="1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36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4419600" y="2843808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</a:pPr>
            <a:r>
              <a:rPr lang="en-US" altLang="zh-CN" sz="2000" b="1" dirty="0" smtClean="0">
                <a:cs typeface="+mn-ea"/>
                <a:sym typeface="+mn-lt"/>
              </a:rPr>
              <a:t>2019</a:t>
            </a:r>
            <a:r>
              <a:rPr lang="zh-CN" altLang="en-US" sz="2000" b="1" dirty="0" smtClean="0">
                <a:cs typeface="+mn-ea"/>
                <a:sym typeface="+mn-lt"/>
              </a:rPr>
              <a:t>年核心工作优化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1" name="WordArt 20"/>
          <p:cNvSpPr>
            <a:spLocks noChangeArrowheads="1" noChangeShapeType="1" noTextEdit="1"/>
          </p:cNvSpPr>
          <p:nvPr/>
        </p:nvSpPr>
        <p:spPr bwMode="auto">
          <a:xfrm>
            <a:off x="4250818" y="3634824"/>
            <a:ext cx="304800" cy="4572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3600" b="1" dirty="0" smtClean="0"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sz="36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4609375" y="3647403"/>
            <a:ext cx="3187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</a:pPr>
            <a:r>
              <a:rPr lang="zh-CN" altLang="en-US" sz="2000" b="1" dirty="0" smtClean="0">
                <a:cs typeface="+mn-ea"/>
                <a:sym typeface="+mn-lt"/>
              </a:rPr>
              <a:t>部门</a:t>
            </a:r>
            <a:r>
              <a:rPr lang="en-US" altLang="zh-CN" sz="2000" b="1" dirty="0" smtClean="0">
                <a:cs typeface="+mn-ea"/>
                <a:sym typeface="+mn-lt"/>
              </a:rPr>
              <a:t>/</a:t>
            </a:r>
            <a:r>
              <a:rPr lang="zh-CN" altLang="en-US" sz="2000" b="1" dirty="0" smtClean="0">
                <a:cs typeface="+mn-ea"/>
                <a:sym typeface="+mn-lt"/>
              </a:rPr>
              <a:t>公司建议及资源需求</a:t>
            </a:r>
            <a:endParaRPr lang="zh-CN" altLang="en-US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12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17611" y="3050532"/>
            <a:ext cx="1458125" cy="2801178"/>
            <a:chOff x="1917611" y="3050532"/>
            <a:chExt cx="1458125" cy="2801178"/>
          </a:xfrm>
        </p:grpSpPr>
        <p:sp>
          <p:nvSpPr>
            <p:cNvPr id="3" name="TextBox 6"/>
            <p:cNvSpPr txBox="1">
              <a:spLocks noChangeArrowheads="1"/>
            </p:cNvSpPr>
            <p:nvPr/>
          </p:nvSpPr>
          <p:spPr bwMode="auto">
            <a:xfrm>
              <a:off x="1917611" y="5113046"/>
              <a:ext cx="145812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>
              <a:defPPr>
                <a:defRPr lang="zh-CN"/>
              </a:defPPr>
              <a:lvl1pPr algn="just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+mn-ea"/>
                </a:defRPr>
              </a:lvl1pPr>
            </a:lstStyle>
            <a:p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+mn-lt"/>
                </a:rPr>
                <a:t>  创新点一</a:t>
              </a:r>
              <a:endPara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lt"/>
              </a:endParaRPr>
            </a:p>
            <a:p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+mn-lt"/>
                </a:rPr>
                <a:t>内容</a:t>
              </a:r>
              <a:endParaRPr lang="zh-CN" dirty="0">
                <a:solidFill>
                  <a:schemeClr val="tx1"/>
                </a:solidFill>
                <a:latin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930350" y="3050532"/>
              <a:ext cx="1041400" cy="2008308"/>
              <a:chOff x="1930350" y="3050532"/>
              <a:chExt cx="1041400" cy="200830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930350" y="3050532"/>
                <a:ext cx="1041400" cy="2008308"/>
                <a:chOff x="1339122" y="1585792"/>
                <a:chExt cx="1041400" cy="2008308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1339122" y="2425700"/>
                  <a:ext cx="1041400" cy="1168400"/>
                  <a:chOff x="2032000" y="2425700"/>
                  <a:chExt cx="1041400" cy="1168400"/>
                </a:xfrm>
              </p:grpSpPr>
              <p:sp>
                <p:nvSpPr>
                  <p:cNvPr id="12" name="任意多边形 11"/>
                  <p:cNvSpPr/>
                  <p:nvPr/>
                </p:nvSpPr>
                <p:spPr>
                  <a:xfrm>
                    <a:off x="2032000" y="2425700"/>
                    <a:ext cx="1041400" cy="1168400"/>
                  </a:xfrm>
                  <a:custGeom>
                    <a:avLst/>
                    <a:gdLst>
                      <a:gd name="connsiteX0" fmla="*/ 520700 w 1041400"/>
                      <a:gd name="connsiteY0" fmla="*/ 0 h 1168400"/>
                      <a:gd name="connsiteX1" fmla="*/ 617453 w 1041400"/>
                      <a:gd name="connsiteY1" fmla="*/ 136754 h 1168400"/>
                      <a:gd name="connsiteX2" fmla="*/ 625639 w 1041400"/>
                      <a:gd name="connsiteY2" fmla="*/ 137579 h 1168400"/>
                      <a:gd name="connsiteX3" fmla="*/ 1041400 w 1041400"/>
                      <a:gd name="connsiteY3" fmla="*/ 647700 h 1168400"/>
                      <a:gd name="connsiteX4" fmla="*/ 520700 w 1041400"/>
                      <a:gd name="connsiteY4" fmla="*/ 1168400 h 1168400"/>
                      <a:gd name="connsiteX5" fmla="*/ 0 w 1041400"/>
                      <a:gd name="connsiteY5" fmla="*/ 647700 h 1168400"/>
                      <a:gd name="connsiteX6" fmla="*/ 415761 w 1041400"/>
                      <a:gd name="connsiteY6" fmla="*/ 137579 h 1168400"/>
                      <a:gd name="connsiteX7" fmla="*/ 423947 w 1041400"/>
                      <a:gd name="connsiteY7" fmla="*/ 136754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1400" h="1168400">
                        <a:moveTo>
                          <a:pt x="520700" y="0"/>
                        </a:moveTo>
                        <a:lnTo>
                          <a:pt x="617453" y="136754"/>
                        </a:lnTo>
                        <a:lnTo>
                          <a:pt x="625639" y="137579"/>
                        </a:lnTo>
                        <a:cubicBezTo>
                          <a:pt x="862914" y="186132"/>
                          <a:pt x="1041400" y="396072"/>
                          <a:pt x="1041400" y="647700"/>
                        </a:cubicBezTo>
                        <a:cubicBezTo>
                          <a:pt x="1041400" y="935275"/>
                          <a:pt x="808275" y="1168400"/>
                          <a:pt x="520700" y="1168400"/>
                        </a:cubicBezTo>
                        <a:cubicBezTo>
                          <a:pt x="233125" y="1168400"/>
                          <a:pt x="0" y="935275"/>
                          <a:pt x="0" y="647700"/>
                        </a:cubicBezTo>
                        <a:cubicBezTo>
                          <a:pt x="0" y="396072"/>
                          <a:pt x="178486" y="186132"/>
                          <a:pt x="415761" y="137579"/>
                        </a:cubicBezTo>
                        <a:lnTo>
                          <a:pt x="423947" y="136754"/>
                        </a:lnTo>
                        <a:close/>
                      </a:path>
                    </a:pathLst>
                  </a:custGeom>
                  <a:solidFill>
                    <a:srgbClr val="E601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" name="椭圆 12"/>
                  <p:cNvSpPr/>
                  <p:nvPr/>
                </p:nvSpPr>
                <p:spPr>
                  <a:xfrm>
                    <a:off x="2136321" y="2667907"/>
                    <a:ext cx="832757" cy="8327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8" name="组合 7"/>
                <p:cNvGrpSpPr/>
                <p:nvPr/>
              </p:nvGrpSpPr>
              <p:grpSpPr>
                <a:xfrm>
                  <a:off x="1857349" y="1585792"/>
                  <a:ext cx="390979" cy="469446"/>
                  <a:chOff x="1832584" y="1801086"/>
                  <a:chExt cx="390979" cy="469446"/>
                </a:xfrm>
              </p:grpSpPr>
              <p:cxnSp>
                <p:nvCxnSpPr>
                  <p:cNvPr id="10" name="直接连接符 9"/>
                  <p:cNvCxnSpPr/>
                  <p:nvPr/>
                </p:nvCxnSpPr>
                <p:spPr>
                  <a:xfrm>
                    <a:off x="1832584" y="1801086"/>
                    <a:ext cx="0" cy="469446"/>
                  </a:xfrm>
                  <a:prstGeom prst="line">
                    <a:avLst/>
                  </a:prstGeom>
                  <a:ln w="19050">
                    <a:solidFill>
                      <a:srgbClr val="E60112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波形 10"/>
                  <p:cNvSpPr/>
                  <p:nvPr/>
                </p:nvSpPr>
                <p:spPr>
                  <a:xfrm>
                    <a:off x="1837800" y="1839867"/>
                    <a:ext cx="385763" cy="352425"/>
                  </a:xfrm>
                  <a:prstGeom prst="wave">
                    <a:avLst>
                      <a:gd name="adj1" fmla="val 11149"/>
                      <a:gd name="adj2" fmla="val 0"/>
                    </a:avLst>
                  </a:prstGeom>
                  <a:solidFill>
                    <a:srgbClr val="E6011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cxnSp>
              <p:nvCxnSpPr>
                <p:cNvPr id="9" name="直接连接符 8"/>
                <p:cNvCxnSpPr/>
                <p:nvPr/>
              </p:nvCxnSpPr>
              <p:spPr>
                <a:xfrm>
                  <a:off x="1862565" y="2050819"/>
                  <a:ext cx="0" cy="469446"/>
                </a:xfrm>
                <a:prstGeom prst="line">
                  <a:avLst/>
                </a:prstGeom>
                <a:ln w="19050">
                  <a:solidFill>
                    <a:srgbClr val="E60112"/>
                  </a:solidFill>
                  <a:prstDash val="dash"/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Freeform 50"/>
              <p:cNvSpPr>
                <a:spLocks noEditPoints="1"/>
              </p:cNvSpPr>
              <p:nvPr/>
            </p:nvSpPr>
            <p:spPr bwMode="auto">
              <a:xfrm>
                <a:off x="2297670" y="4384137"/>
                <a:ext cx="261823" cy="329775"/>
              </a:xfrm>
              <a:custGeom>
                <a:avLst/>
                <a:gdLst/>
                <a:ahLst/>
                <a:cxnLst>
                  <a:cxn ang="0">
                    <a:pos x="187" y="135"/>
                  </a:cxn>
                  <a:cxn ang="0">
                    <a:pos x="44" y="135"/>
                  </a:cxn>
                  <a:cxn ang="0">
                    <a:pos x="44" y="156"/>
                  </a:cxn>
                  <a:cxn ang="0">
                    <a:pos x="187" y="156"/>
                  </a:cxn>
                  <a:cxn ang="0">
                    <a:pos x="187" y="135"/>
                  </a:cxn>
                  <a:cxn ang="0">
                    <a:pos x="187" y="95"/>
                  </a:cxn>
                  <a:cxn ang="0">
                    <a:pos x="44" y="95"/>
                  </a:cxn>
                  <a:cxn ang="0">
                    <a:pos x="44" y="115"/>
                  </a:cxn>
                  <a:cxn ang="0">
                    <a:pos x="187" y="115"/>
                  </a:cxn>
                  <a:cxn ang="0">
                    <a:pos x="187" y="95"/>
                  </a:cxn>
                  <a:cxn ang="0">
                    <a:pos x="187" y="54"/>
                  </a:cxn>
                  <a:cxn ang="0">
                    <a:pos x="44" y="54"/>
                  </a:cxn>
                  <a:cxn ang="0">
                    <a:pos x="44" y="75"/>
                  </a:cxn>
                  <a:cxn ang="0">
                    <a:pos x="187" y="75"/>
                  </a:cxn>
                  <a:cxn ang="0">
                    <a:pos x="187" y="54"/>
                  </a:cxn>
                  <a:cxn ang="0">
                    <a:pos x="44" y="196"/>
                  </a:cxn>
                  <a:cxn ang="0">
                    <a:pos x="116" y="196"/>
                  </a:cxn>
                  <a:cxn ang="0">
                    <a:pos x="116" y="176"/>
                  </a:cxn>
                  <a:cxn ang="0">
                    <a:pos x="44" y="176"/>
                  </a:cxn>
                  <a:cxn ang="0">
                    <a:pos x="44" y="196"/>
                  </a:cxn>
                  <a:cxn ang="0">
                    <a:pos x="233" y="29"/>
                  </a:cxn>
                  <a:cxn ang="0">
                    <a:pos x="233" y="0"/>
                  </a:cxn>
                  <a:cxn ang="0">
                    <a:pos x="0" y="0"/>
                  </a:cxn>
                  <a:cxn ang="0">
                    <a:pos x="0" y="301"/>
                  </a:cxn>
                  <a:cxn ang="0">
                    <a:pos x="29" y="301"/>
                  </a:cxn>
                  <a:cxn ang="0">
                    <a:pos x="29" y="330"/>
                  </a:cxn>
                  <a:cxn ang="0">
                    <a:pos x="262" y="330"/>
                  </a:cxn>
                  <a:cxn ang="0">
                    <a:pos x="262" y="29"/>
                  </a:cxn>
                  <a:cxn ang="0">
                    <a:pos x="233" y="29"/>
                  </a:cxn>
                  <a:cxn ang="0">
                    <a:pos x="15" y="286"/>
                  </a:cxn>
                  <a:cxn ang="0">
                    <a:pos x="15" y="16"/>
                  </a:cxn>
                  <a:cxn ang="0">
                    <a:pos x="216" y="16"/>
                  </a:cxn>
                  <a:cxn ang="0">
                    <a:pos x="216" y="216"/>
                  </a:cxn>
                  <a:cxn ang="0">
                    <a:pos x="148" y="216"/>
                  </a:cxn>
                  <a:cxn ang="0">
                    <a:pos x="148" y="286"/>
                  </a:cxn>
                  <a:cxn ang="0">
                    <a:pos x="15" y="286"/>
                  </a:cxn>
                  <a:cxn ang="0">
                    <a:pos x="245" y="315"/>
                  </a:cxn>
                  <a:cxn ang="0">
                    <a:pos x="44" y="315"/>
                  </a:cxn>
                  <a:cxn ang="0">
                    <a:pos x="44" y="301"/>
                  </a:cxn>
                  <a:cxn ang="0">
                    <a:pos x="155" y="301"/>
                  </a:cxn>
                  <a:cxn ang="0">
                    <a:pos x="233" y="225"/>
                  </a:cxn>
                  <a:cxn ang="0">
                    <a:pos x="233" y="45"/>
                  </a:cxn>
                  <a:cxn ang="0">
                    <a:pos x="245" y="45"/>
                  </a:cxn>
                  <a:cxn ang="0">
                    <a:pos x="245" y="315"/>
                  </a:cxn>
                </a:cxnLst>
                <a:rect l="0" t="0" r="r" b="b"/>
                <a:pathLst>
                  <a:path w="262" h="330">
                    <a:moveTo>
                      <a:pt x="187" y="135"/>
                    </a:moveTo>
                    <a:lnTo>
                      <a:pt x="44" y="135"/>
                    </a:lnTo>
                    <a:lnTo>
                      <a:pt x="44" y="156"/>
                    </a:lnTo>
                    <a:lnTo>
                      <a:pt x="187" y="156"/>
                    </a:lnTo>
                    <a:lnTo>
                      <a:pt x="187" y="135"/>
                    </a:lnTo>
                    <a:close/>
                    <a:moveTo>
                      <a:pt x="187" y="95"/>
                    </a:moveTo>
                    <a:lnTo>
                      <a:pt x="44" y="95"/>
                    </a:lnTo>
                    <a:lnTo>
                      <a:pt x="44" y="115"/>
                    </a:lnTo>
                    <a:lnTo>
                      <a:pt x="187" y="115"/>
                    </a:lnTo>
                    <a:lnTo>
                      <a:pt x="187" y="95"/>
                    </a:lnTo>
                    <a:close/>
                    <a:moveTo>
                      <a:pt x="187" y="54"/>
                    </a:moveTo>
                    <a:lnTo>
                      <a:pt x="44" y="54"/>
                    </a:lnTo>
                    <a:lnTo>
                      <a:pt x="44" y="75"/>
                    </a:lnTo>
                    <a:lnTo>
                      <a:pt x="187" y="75"/>
                    </a:lnTo>
                    <a:lnTo>
                      <a:pt x="187" y="54"/>
                    </a:lnTo>
                    <a:close/>
                    <a:moveTo>
                      <a:pt x="44" y="196"/>
                    </a:moveTo>
                    <a:lnTo>
                      <a:pt x="116" y="196"/>
                    </a:lnTo>
                    <a:lnTo>
                      <a:pt x="116" y="176"/>
                    </a:lnTo>
                    <a:lnTo>
                      <a:pt x="44" y="176"/>
                    </a:lnTo>
                    <a:lnTo>
                      <a:pt x="44" y="196"/>
                    </a:lnTo>
                    <a:close/>
                    <a:moveTo>
                      <a:pt x="233" y="29"/>
                    </a:moveTo>
                    <a:lnTo>
                      <a:pt x="233" y="0"/>
                    </a:lnTo>
                    <a:lnTo>
                      <a:pt x="0" y="0"/>
                    </a:lnTo>
                    <a:lnTo>
                      <a:pt x="0" y="301"/>
                    </a:lnTo>
                    <a:lnTo>
                      <a:pt x="29" y="301"/>
                    </a:lnTo>
                    <a:lnTo>
                      <a:pt x="29" y="330"/>
                    </a:lnTo>
                    <a:lnTo>
                      <a:pt x="262" y="330"/>
                    </a:lnTo>
                    <a:lnTo>
                      <a:pt x="262" y="29"/>
                    </a:lnTo>
                    <a:lnTo>
                      <a:pt x="233" y="29"/>
                    </a:lnTo>
                    <a:close/>
                    <a:moveTo>
                      <a:pt x="15" y="286"/>
                    </a:moveTo>
                    <a:lnTo>
                      <a:pt x="15" y="16"/>
                    </a:lnTo>
                    <a:lnTo>
                      <a:pt x="216" y="16"/>
                    </a:lnTo>
                    <a:lnTo>
                      <a:pt x="216" y="216"/>
                    </a:lnTo>
                    <a:lnTo>
                      <a:pt x="148" y="216"/>
                    </a:lnTo>
                    <a:lnTo>
                      <a:pt x="148" y="286"/>
                    </a:lnTo>
                    <a:lnTo>
                      <a:pt x="15" y="286"/>
                    </a:lnTo>
                    <a:close/>
                    <a:moveTo>
                      <a:pt x="245" y="315"/>
                    </a:moveTo>
                    <a:lnTo>
                      <a:pt x="44" y="315"/>
                    </a:lnTo>
                    <a:lnTo>
                      <a:pt x="44" y="301"/>
                    </a:lnTo>
                    <a:lnTo>
                      <a:pt x="155" y="301"/>
                    </a:lnTo>
                    <a:lnTo>
                      <a:pt x="233" y="225"/>
                    </a:lnTo>
                    <a:lnTo>
                      <a:pt x="233" y="45"/>
                    </a:lnTo>
                    <a:lnTo>
                      <a:pt x="245" y="45"/>
                    </a:lnTo>
                    <a:lnTo>
                      <a:pt x="245" y="315"/>
                    </a:lnTo>
                    <a:close/>
                  </a:path>
                </a:pathLst>
              </a:custGeom>
              <a:solidFill>
                <a:srgbClr val="E6011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152660" y="1916832"/>
            <a:ext cx="1458125" cy="2955606"/>
            <a:chOff x="4152660" y="1916832"/>
            <a:chExt cx="1458125" cy="2955606"/>
          </a:xfrm>
        </p:grpSpPr>
        <p:sp>
          <p:nvSpPr>
            <p:cNvPr id="15" name="TextBox 6"/>
            <p:cNvSpPr txBox="1">
              <a:spLocks noChangeArrowheads="1"/>
            </p:cNvSpPr>
            <p:nvPr/>
          </p:nvSpPr>
          <p:spPr bwMode="auto">
            <a:xfrm>
              <a:off x="4152660" y="4133774"/>
              <a:ext cx="145812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>
              <a:defPPr>
                <a:defRPr lang="zh-CN"/>
              </a:defPPr>
              <a:lvl1pPr algn="just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+mn-ea"/>
                </a:defRPr>
              </a:lvl1pPr>
            </a:lstStyle>
            <a:p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+mn-lt"/>
                </a:rPr>
                <a:t>  创新点二</a:t>
              </a:r>
              <a:endPara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lt"/>
              </a:endParaRPr>
            </a:p>
            <a:p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+mn-lt"/>
                </a:rPr>
                <a:t>内容</a:t>
              </a:r>
              <a:endParaRPr lang="zh-CN" dirty="0">
                <a:solidFill>
                  <a:schemeClr val="tx1"/>
                </a:solidFill>
                <a:latin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156577" y="1916832"/>
              <a:ext cx="1041400" cy="2207535"/>
              <a:chOff x="3142161" y="1386565"/>
              <a:chExt cx="1041400" cy="2207535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3142161" y="2425700"/>
                <a:ext cx="1041400" cy="1168400"/>
                <a:chOff x="3540918" y="2425700"/>
                <a:chExt cx="1041400" cy="1168400"/>
              </a:xfrm>
            </p:grpSpPr>
            <p:sp>
              <p:nvSpPr>
                <p:cNvPr id="23" name="任意多边形 22"/>
                <p:cNvSpPr/>
                <p:nvPr/>
              </p:nvSpPr>
              <p:spPr>
                <a:xfrm>
                  <a:off x="3540918" y="2425700"/>
                  <a:ext cx="1041400" cy="1168400"/>
                </a:xfrm>
                <a:custGeom>
                  <a:avLst/>
                  <a:gdLst>
                    <a:gd name="connsiteX0" fmla="*/ 520700 w 1041400"/>
                    <a:gd name="connsiteY0" fmla="*/ 0 h 1168400"/>
                    <a:gd name="connsiteX1" fmla="*/ 617453 w 1041400"/>
                    <a:gd name="connsiteY1" fmla="*/ 136754 h 1168400"/>
                    <a:gd name="connsiteX2" fmla="*/ 625639 w 1041400"/>
                    <a:gd name="connsiteY2" fmla="*/ 137579 h 1168400"/>
                    <a:gd name="connsiteX3" fmla="*/ 1041400 w 1041400"/>
                    <a:gd name="connsiteY3" fmla="*/ 647700 h 1168400"/>
                    <a:gd name="connsiteX4" fmla="*/ 520700 w 1041400"/>
                    <a:gd name="connsiteY4" fmla="*/ 1168400 h 1168400"/>
                    <a:gd name="connsiteX5" fmla="*/ 0 w 1041400"/>
                    <a:gd name="connsiteY5" fmla="*/ 647700 h 1168400"/>
                    <a:gd name="connsiteX6" fmla="*/ 415761 w 1041400"/>
                    <a:gd name="connsiteY6" fmla="*/ 137579 h 1168400"/>
                    <a:gd name="connsiteX7" fmla="*/ 423947 w 1041400"/>
                    <a:gd name="connsiteY7" fmla="*/ 136754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41400" h="1168400">
                      <a:moveTo>
                        <a:pt x="520700" y="0"/>
                      </a:moveTo>
                      <a:lnTo>
                        <a:pt x="617453" y="136754"/>
                      </a:lnTo>
                      <a:lnTo>
                        <a:pt x="625639" y="137579"/>
                      </a:lnTo>
                      <a:cubicBezTo>
                        <a:pt x="862914" y="186132"/>
                        <a:pt x="1041400" y="396072"/>
                        <a:pt x="1041400" y="647700"/>
                      </a:cubicBezTo>
                      <a:cubicBezTo>
                        <a:pt x="1041400" y="935275"/>
                        <a:pt x="808275" y="1168400"/>
                        <a:pt x="520700" y="1168400"/>
                      </a:cubicBezTo>
                      <a:cubicBezTo>
                        <a:pt x="233125" y="1168400"/>
                        <a:pt x="0" y="935275"/>
                        <a:pt x="0" y="647700"/>
                      </a:cubicBezTo>
                      <a:cubicBezTo>
                        <a:pt x="0" y="396072"/>
                        <a:pt x="178486" y="186132"/>
                        <a:pt x="415761" y="137579"/>
                      </a:cubicBezTo>
                      <a:lnTo>
                        <a:pt x="423947" y="136754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3645239" y="2667907"/>
                  <a:ext cx="832757" cy="8327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3669210" y="1386565"/>
                <a:ext cx="390979" cy="469446"/>
                <a:chOff x="1845892" y="1796667"/>
                <a:chExt cx="390979" cy="469446"/>
              </a:xfrm>
            </p:grpSpPr>
            <p:cxnSp>
              <p:nvCxnSpPr>
                <p:cNvPr id="21" name="直接连接符 20"/>
                <p:cNvCxnSpPr/>
                <p:nvPr/>
              </p:nvCxnSpPr>
              <p:spPr>
                <a:xfrm>
                  <a:off x="1845892" y="1796667"/>
                  <a:ext cx="0" cy="469446"/>
                </a:xfrm>
                <a:prstGeom prst="line">
                  <a:avLst/>
                </a:prstGeom>
                <a:ln w="19050">
                  <a:solidFill>
                    <a:srgbClr val="E60112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波形 21"/>
                <p:cNvSpPr/>
                <p:nvPr/>
              </p:nvSpPr>
              <p:spPr>
                <a:xfrm>
                  <a:off x="1851108" y="1835448"/>
                  <a:ext cx="385763" cy="352425"/>
                </a:xfrm>
                <a:prstGeom prst="wave">
                  <a:avLst>
                    <a:gd name="adj1" fmla="val 11149"/>
                    <a:gd name="adj2" fmla="val 0"/>
                  </a:avLst>
                </a:prstGeom>
                <a:solidFill>
                  <a:srgbClr val="E601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20" name="直接连接符 19"/>
              <p:cNvCxnSpPr/>
              <p:nvPr/>
            </p:nvCxnSpPr>
            <p:spPr>
              <a:xfrm>
                <a:off x="3670643" y="1856011"/>
                <a:ext cx="0" cy="664254"/>
              </a:xfrm>
              <a:prstGeom prst="line">
                <a:avLst/>
              </a:prstGeom>
              <a:ln w="19050">
                <a:solidFill>
                  <a:srgbClr val="E6011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4556213" y="3411115"/>
              <a:ext cx="242125" cy="354280"/>
            </a:xfrm>
            <a:custGeom>
              <a:avLst/>
              <a:gdLst/>
              <a:ahLst/>
              <a:cxnLst>
                <a:cxn ang="0">
                  <a:pos x="76" y="31"/>
                </a:cxn>
                <a:cxn ang="0">
                  <a:pos x="80" y="27"/>
                </a:cxn>
                <a:cxn ang="0">
                  <a:pos x="76" y="23"/>
                </a:cxn>
                <a:cxn ang="0">
                  <a:pos x="23" y="76"/>
                </a:cxn>
                <a:cxn ang="0">
                  <a:pos x="27" y="80"/>
                </a:cxn>
                <a:cxn ang="0">
                  <a:pos x="31" y="76"/>
                </a:cxn>
                <a:cxn ang="0">
                  <a:pos x="76" y="31"/>
                </a:cxn>
                <a:cxn ang="0">
                  <a:pos x="44" y="192"/>
                </a:cxn>
                <a:cxn ang="0">
                  <a:pos x="45" y="203"/>
                </a:cxn>
                <a:cxn ang="0">
                  <a:pos x="56" y="209"/>
                </a:cxn>
                <a:cxn ang="0">
                  <a:pos x="57" y="216"/>
                </a:cxn>
                <a:cxn ang="0">
                  <a:pos x="76" y="221"/>
                </a:cxn>
                <a:cxn ang="0">
                  <a:pos x="95" y="216"/>
                </a:cxn>
                <a:cxn ang="0">
                  <a:pos x="96" y="209"/>
                </a:cxn>
                <a:cxn ang="0">
                  <a:pos x="106" y="203"/>
                </a:cxn>
                <a:cxn ang="0">
                  <a:pos x="108" y="192"/>
                </a:cxn>
                <a:cxn ang="0">
                  <a:pos x="76" y="197"/>
                </a:cxn>
                <a:cxn ang="0">
                  <a:pos x="44" y="192"/>
                </a:cxn>
                <a:cxn ang="0">
                  <a:pos x="41" y="170"/>
                </a:cxn>
                <a:cxn ang="0">
                  <a:pos x="42" y="182"/>
                </a:cxn>
                <a:cxn ang="0">
                  <a:pos x="76" y="188"/>
                </a:cxn>
                <a:cxn ang="0">
                  <a:pos x="109" y="182"/>
                </a:cxn>
                <a:cxn ang="0">
                  <a:pos x="111" y="170"/>
                </a:cxn>
                <a:cxn ang="0">
                  <a:pos x="76" y="177"/>
                </a:cxn>
                <a:cxn ang="0">
                  <a:pos x="41" y="170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36" y="141"/>
                </a:cxn>
                <a:cxn ang="0">
                  <a:pos x="39" y="160"/>
                </a:cxn>
                <a:cxn ang="0">
                  <a:pos x="76" y="168"/>
                </a:cxn>
                <a:cxn ang="0">
                  <a:pos x="113" y="160"/>
                </a:cxn>
                <a:cxn ang="0">
                  <a:pos x="115" y="141"/>
                </a:cxn>
                <a:cxn ang="0">
                  <a:pos x="152" y="76"/>
                </a:cxn>
                <a:cxn ang="0">
                  <a:pos x="76" y="0"/>
                </a:cxn>
                <a:cxn ang="0">
                  <a:pos x="104" y="132"/>
                </a:cxn>
                <a:cxn ang="0">
                  <a:pos x="102" y="150"/>
                </a:cxn>
                <a:cxn ang="0">
                  <a:pos x="76" y="154"/>
                </a:cxn>
                <a:cxn ang="0">
                  <a:pos x="50" y="150"/>
                </a:cxn>
                <a:cxn ang="0">
                  <a:pos x="48" y="132"/>
                </a:cxn>
                <a:cxn ang="0">
                  <a:pos x="13" y="76"/>
                </a:cxn>
                <a:cxn ang="0">
                  <a:pos x="76" y="14"/>
                </a:cxn>
                <a:cxn ang="0">
                  <a:pos x="139" y="76"/>
                </a:cxn>
                <a:cxn ang="0">
                  <a:pos x="104" y="132"/>
                </a:cxn>
                <a:cxn ang="0">
                  <a:pos x="93" y="104"/>
                </a:cxn>
                <a:cxn ang="0">
                  <a:pos x="76" y="74"/>
                </a:cxn>
                <a:cxn ang="0">
                  <a:pos x="59" y="104"/>
                </a:cxn>
                <a:cxn ang="0">
                  <a:pos x="52" y="89"/>
                </a:cxn>
                <a:cxn ang="0">
                  <a:pos x="41" y="94"/>
                </a:cxn>
                <a:cxn ang="0">
                  <a:pos x="58" y="131"/>
                </a:cxn>
                <a:cxn ang="0">
                  <a:pos x="76" y="98"/>
                </a:cxn>
                <a:cxn ang="0">
                  <a:pos x="94" y="131"/>
                </a:cxn>
                <a:cxn ang="0">
                  <a:pos x="111" y="94"/>
                </a:cxn>
                <a:cxn ang="0">
                  <a:pos x="100" y="89"/>
                </a:cxn>
                <a:cxn ang="0">
                  <a:pos x="93" y="104"/>
                </a:cxn>
              </a:cxnLst>
              <a:rect l="0" t="0" r="r" b="b"/>
              <a:pathLst>
                <a:path w="152" h="221">
                  <a:moveTo>
                    <a:pt x="76" y="31"/>
                  </a:moveTo>
                  <a:cubicBezTo>
                    <a:pt x="78" y="31"/>
                    <a:pt x="80" y="30"/>
                    <a:pt x="80" y="27"/>
                  </a:cubicBezTo>
                  <a:cubicBezTo>
                    <a:pt x="80" y="25"/>
                    <a:pt x="78" y="23"/>
                    <a:pt x="76" y="23"/>
                  </a:cubicBezTo>
                  <a:cubicBezTo>
                    <a:pt x="47" y="23"/>
                    <a:pt x="23" y="47"/>
                    <a:pt x="23" y="76"/>
                  </a:cubicBezTo>
                  <a:cubicBezTo>
                    <a:pt x="23" y="78"/>
                    <a:pt x="25" y="80"/>
                    <a:pt x="27" y="80"/>
                  </a:cubicBezTo>
                  <a:cubicBezTo>
                    <a:pt x="29" y="80"/>
                    <a:pt x="31" y="78"/>
                    <a:pt x="31" y="76"/>
                  </a:cubicBezTo>
                  <a:cubicBezTo>
                    <a:pt x="31" y="52"/>
                    <a:pt x="51" y="31"/>
                    <a:pt x="76" y="31"/>
                  </a:cubicBezTo>
                  <a:close/>
                  <a:moveTo>
                    <a:pt x="44" y="192"/>
                  </a:moveTo>
                  <a:cubicBezTo>
                    <a:pt x="45" y="203"/>
                    <a:pt x="45" y="203"/>
                    <a:pt x="45" y="203"/>
                  </a:cubicBezTo>
                  <a:cubicBezTo>
                    <a:pt x="45" y="203"/>
                    <a:pt x="48" y="207"/>
                    <a:pt x="56" y="209"/>
                  </a:cubicBezTo>
                  <a:cubicBezTo>
                    <a:pt x="57" y="216"/>
                    <a:pt x="57" y="216"/>
                    <a:pt x="57" y="216"/>
                  </a:cubicBezTo>
                  <a:cubicBezTo>
                    <a:pt x="57" y="216"/>
                    <a:pt x="61" y="221"/>
                    <a:pt x="76" y="221"/>
                  </a:cubicBezTo>
                  <a:cubicBezTo>
                    <a:pt x="91" y="221"/>
                    <a:pt x="95" y="216"/>
                    <a:pt x="95" y="216"/>
                  </a:cubicBezTo>
                  <a:cubicBezTo>
                    <a:pt x="96" y="209"/>
                    <a:pt x="96" y="209"/>
                    <a:pt x="96" y="209"/>
                  </a:cubicBezTo>
                  <a:cubicBezTo>
                    <a:pt x="104" y="207"/>
                    <a:pt x="106" y="203"/>
                    <a:pt x="106" y="203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98" y="195"/>
                    <a:pt x="87" y="197"/>
                    <a:pt x="76" y="197"/>
                  </a:cubicBezTo>
                  <a:cubicBezTo>
                    <a:pt x="64" y="197"/>
                    <a:pt x="54" y="195"/>
                    <a:pt x="44" y="192"/>
                  </a:cubicBezTo>
                  <a:close/>
                  <a:moveTo>
                    <a:pt x="41" y="170"/>
                  </a:moveTo>
                  <a:cubicBezTo>
                    <a:pt x="42" y="182"/>
                    <a:pt x="42" y="182"/>
                    <a:pt x="42" y="182"/>
                  </a:cubicBezTo>
                  <a:cubicBezTo>
                    <a:pt x="52" y="186"/>
                    <a:pt x="64" y="188"/>
                    <a:pt x="76" y="188"/>
                  </a:cubicBezTo>
                  <a:cubicBezTo>
                    <a:pt x="88" y="188"/>
                    <a:pt x="99" y="186"/>
                    <a:pt x="109" y="182"/>
                  </a:cubicBezTo>
                  <a:cubicBezTo>
                    <a:pt x="111" y="170"/>
                    <a:pt x="111" y="170"/>
                    <a:pt x="111" y="170"/>
                  </a:cubicBezTo>
                  <a:cubicBezTo>
                    <a:pt x="100" y="174"/>
                    <a:pt x="89" y="177"/>
                    <a:pt x="76" y="177"/>
                  </a:cubicBezTo>
                  <a:cubicBezTo>
                    <a:pt x="63" y="177"/>
                    <a:pt x="51" y="174"/>
                    <a:pt x="41" y="170"/>
                  </a:cubicBezTo>
                  <a:close/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04"/>
                    <a:pt x="15" y="128"/>
                    <a:pt x="36" y="141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50" y="165"/>
                    <a:pt x="63" y="168"/>
                    <a:pt x="76" y="168"/>
                  </a:cubicBezTo>
                  <a:cubicBezTo>
                    <a:pt x="89" y="168"/>
                    <a:pt x="102" y="165"/>
                    <a:pt x="113" y="160"/>
                  </a:cubicBezTo>
                  <a:cubicBezTo>
                    <a:pt x="115" y="141"/>
                    <a:pt x="115" y="141"/>
                    <a:pt x="115" y="141"/>
                  </a:cubicBezTo>
                  <a:cubicBezTo>
                    <a:pt x="137" y="128"/>
                    <a:pt x="152" y="104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104" y="132"/>
                  </a:moveTo>
                  <a:cubicBezTo>
                    <a:pt x="102" y="150"/>
                    <a:pt x="102" y="150"/>
                    <a:pt x="102" y="150"/>
                  </a:cubicBezTo>
                  <a:cubicBezTo>
                    <a:pt x="102" y="150"/>
                    <a:pt x="95" y="154"/>
                    <a:pt x="76" y="154"/>
                  </a:cubicBezTo>
                  <a:cubicBezTo>
                    <a:pt x="57" y="154"/>
                    <a:pt x="50" y="150"/>
                    <a:pt x="50" y="150"/>
                  </a:cubicBezTo>
                  <a:cubicBezTo>
                    <a:pt x="48" y="132"/>
                    <a:pt x="48" y="132"/>
                    <a:pt x="48" y="132"/>
                  </a:cubicBezTo>
                  <a:cubicBezTo>
                    <a:pt x="27" y="122"/>
                    <a:pt x="13" y="101"/>
                    <a:pt x="13" y="76"/>
                  </a:cubicBezTo>
                  <a:cubicBezTo>
                    <a:pt x="13" y="42"/>
                    <a:pt x="41" y="14"/>
                    <a:pt x="76" y="14"/>
                  </a:cubicBezTo>
                  <a:cubicBezTo>
                    <a:pt x="110" y="14"/>
                    <a:pt x="139" y="42"/>
                    <a:pt x="139" y="76"/>
                  </a:cubicBezTo>
                  <a:cubicBezTo>
                    <a:pt x="139" y="101"/>
                    <a:pt x="124" y="122"/>
                    <a:pt x="104" y="132"/>
                  </a:cubicBezTo>
                  <a:close/>
                  <a:moveTo>
                    <a:pt x="93" y="10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58" y="131"/>
                    <a:pt x="58" y="131"/>
                    <a:pt x="58" y="131"/>
                  </a:cubicBezTo>
                  <a:cubicBezTo>
                    <a:pt x="76" y="98"/>
                    <a:pt x="76" y="98"/>
                    <a:pt x="76" y="98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0" y="89"/>
                    <a:pt x="100" y="89"/>
                    <a:pt x="100" y="89"/>
                  </a:cubicBezTo>
                  <a:lnTo>
                    <a:pt x="93" y="104"/>
                  </a:lnTo>
                  <a:close/>
                </a:path>
              </a:pathLst>
            </a:custGeom>
            <a:solidFill>
              <a:srgbClr val="E6011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270995" y="2433701"/>
            <a:ext cx="1458125" cy="2764144"/>
            <a:chOff x="6270995" y="2433701"/>
            <a:chExt cx="1458125" cy="2764144"/>
          </a:xfrm>
        </p:grpSpPr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6270995" y="4459181"/>
              <a:ext cx="145812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>
              <a:defPPr>
                <a:defRPr lang="zh-CN"/>
              </a:defPPr>
              <a:lvl1pPr algn="just"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+mn-ea"/>
                </a:defRPr>
              </a:lvl1pPr>
            </a:lstStyle>
            <a:p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+mn-lt"/>
                </a:rPr>
                <a:t>  创新点三</a:t>
              </a:r>
              <a:endPara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lt"/>
              </a:endParaRPr>
            </a:p>
            <a:p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sym typeface="+mn-lt"/>
                </a:rPr>
                <a:t>内容</a:t>
              </a:r>
              <a:endParaRPr lang="zh-CN" dirty="0">
                <a:solidFill>
                  <a:schemeClr val="tx1"/>
                </a:solidFill>
                <a:latin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6270995" y="2433701"/>
              <a:ext cx="1041400" cy="2016073"/>
              <a:chOff x="6748239" y="1578027"/>
              <a:chExt cx="1041400" cy="2016073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6748239" y="2425700"/>
                <a:ext cx="1041400" cy="1168400"/>
                <a:chOff x="6430393" y="2425700"/>
                <a:chExt cx="1041400" cy="1168400"/>
              </a:xfrm>
            </p:grpSpPr>
            <p:sp>
              <p:nvSpPr>
                <p:cNvPr id="36" name="任意多边形 35"/>
                <p:cNvSpPr/>
                <p:nvPr/>
              </p:nvSpPr>
              <p:spPr>
                <a:xfrm>
                  <a:off x="6430393" y="2425700"/>
                  <a:ext cx="1041400" cy="1168400"/>
                </a:xfrm>
                <a:custGeom>
                  <a:avLst/>
                  <a:gdLst>
                    <a:gd name="connsiteX0" fmla="*/ 520700 w 1041400"/>
                    <a:gd name="connsiteY0" fmla="*/ 0 h 1168400"/>
                    <a:gd name="connsiteX1" fmla="*/ 617453 w 1041400"/>
                    <a:gd name="connsiteY1" fmla="*/ 136754 h 1168400"/>
                    <a:gd name="connsiteX2" fmla="*/ 625639 w 1041400"/>
                    <a:gd name="connsiteY2" fmla="*/ 137579 h 1168400"/>
                    <a:gd name="connsiteX3" fmla="*/ 1041400 w 1041400"/>
                    <a:gd name="connsiteY3" fmla="*/ 647700 h 1168400"/>
                    <a:gd name="connsiteX4" fmla="*/ 520700 w 1041400"/>
                    <a:gd name="connsiteY4" fmla="*/ 1168400 h 1168400"/>
                    <a:gd name="connsiteX5" fmla="*/ 0 w 1041400"/>
                    <a:gd name="connsiteY5" fmla="*/ 647700 h 1168400"/>
                    <a:gd name="connsiteX6" fmla="*/ 415761 w 1041400"/>
                    <a:gd name="connsiteY6" fmla="*/ 137579 h 1168400"/>
                    <a:gd name="connsiteX7" fmla="*/ 423947 w 1041400"/>
                    <a:gd name="connsiteY7" fmla="*/ 136754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41400" h="1168400">
                      <a:moveTo>
                        <a:pt x="520700" y="0"/>
                      </a:moveTo>
                      <a:lnTo>
                        <a:pt x="617453" y="136754"/>
                      </a:lnTo>
                      <a:lnTo>
                        <a:pt x="625639" y="137579"/>
                      </a:lnTo>
                      <a:cubicBezTo>
                        <a:pt x="862914" y="186132"/>
                        <a:pt x="1041400" y="396072"/>
                        <a:pt x="1041400" y="647700"/>
                      </a:cubicBezTo>
                      <a:cubicBezTo>
                        <a:pt x="1041400" y="935275"/>
                        <a:pt x="808275" y="1168400"/>
                        <a:pt x="520700" y="1168400"/>
                      </a:cubicBezTo>
                      <a:cubicBezTo>
                        <a:pt x="233125" y="1168400"/>
                        <a:pt x="0" y="935275"/>
                        <a:pt x="0" y="647700"/>
                      </a:cubicBezTo>
                      <a:cubicBezTo>
                        <a:pt x="0" y="396072"/>
                        <a:pt x="178486" y="186132"/>
                        <a:pt x="415761" y="137579"/>
                      </a:cubicBezTo>
                      <a:lnTo>
                        <a:pt x="423947" y="136754"/>
                      </a:lnTo>
                      <a:close/>
                    </a:path>
                  </a:pathLst>
                </a:custGeom>
                <a:solidFill>
                  <a:srgbClr val="E601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6534714" y="2667907"/>
                  <a:ext cx="832757" cy="8327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7269182" y="1578027"/>
                <a:ext cx="390979" cy="469446"/>
                <a:chOff x="1845892" y="1796667"/>
                <a:chExt cx="390979" cy="469446"/>
              </a:xfrm>
            </p:grpSpPr>
            <p:cxnSp>
              <p:nvCxnSpPr>
                <p:cNvPr id="34" name="直接连接符 33"/>
                <p:cNvCxnSpPr/>
                <p:nvPr/>
              </p:nvCxnSpPr>
              <p:spPr>
                <a:xfrm>
                  <a:off x="1845892" y="1796667"/>
                  <a:ext cx="0" cy="469446"/>
                </a:xfrm>
                <a:prstGeom prst="line">
                  <a:avLst/>
                </a:prstGeom>
                <a:ln w="19050">
                  <a:solidFill>
                    <a:srgbClr val="E60112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波形 34"/>
                <p:cNvSpPr/>
                <p:nvPr/>
              </p:nvSpPr>
              <p:spPr>
                <a:xfrm>
                  <a:off x="1851108" y="1835448"/>
                  <a:ext cx="385763" cy="352425"/>
                </a:xfrm>
                <a:prstGeom prst="wave">
                  <a:avLst>
                    <a:gd name="adj1" fmla="val 11149"/>
                    <a:gd name="adj2" fmla="val 0"/>
                  </a:avLst>
                </a:prstGeom>
                <a:solidFill>
                  <a:srgbClr val="E601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33" name="直接连接符 32"/>
              <p:cNvCxnSpPr/>
              <p:nvPr/>
            </p:nvCxnSpPr>
            <p:spPr>
              <a:xfrm>
                <a:off x="7270615" y="1856011"/>
                <a:ext cx="0" cy="664254"/>
              </a:xfrm>
              <a:prstGeom prst="line">
                <a:avLst/>
              </a:prstGeom>
              <a:ln w="19050">
                <a:solidFill>
                  <a:srgbClr val="E6011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30"/>
            <p:cNvGrpSpPr/>
            <p:nvPr/>
          </p:nvGrpSpPr>
          <p:grpSpPr>
            <a:xfrm>
              <a:off x="6633015" y="3800794"/>
              <a:ext cx="317357" cy="278329"/>
              <a:chOff x="3175" y="-1587"/>
              <a:chExt cx="490538" cy="430212"/>
            </a:xfrm>
            <a:solidFill>
              <a:srgbClr val="E60112"/>
            </a:solidFill>
          </p:grpSpPr>
          <p:sp>
            <p:nvSpPr>
              <p:cNvPr id="29" name="Freeform 175"/>
              <p:cNvSpPr>
                <a:spLocks noEditPoints="1"/>
              </p:cNvSpPr>
              <p:nvPr/>
            </p:nvSpPr>
            <p:spPr bwMode="auto">
              <a:xfrm>
                <a:off x="3175" y="-1587"/>
                <a:ext cx="490538" cy="430212"/>
              </a:xfrm>
              <a:custGeom>
                <a:avLst/>
                <a:gdLst>
                  <a:gd name="T0" fmla="*/ 128 w 128"/>
                  <a:gd name="T1" fmla="*/ 66 h 112"/>
                  <a:gd name="T2" fmla="*/ 112 w 128"/>
                  <a:gd name="T3" fmla="*/ 6 h 112"/>
                  <a:gd name="T4" fmla="*/ 104 w 128"/>
                  <a:gd name="T5" fmla="*/ 0 h 112"/>
                  <a:gd name="T6" fmla="*/ 64 w 128"/>
                  <a:gd name="T7" fmla="*/ 0 h 112"/>
                  <a:gd name="T8" fmla="*/ 24 w 128"/>
                  <a:gd name="T9" fmla="*/ 0 h 112"/>
                  <a:gd name="T10" fmla="*/ 16 w 128"/>
                  <a:gd name="T11" fmla="*/ 6 h 112"/>
                  <a:gd name="T12" fmla="*/ 0 w 128"/>
                  <a:gd name="T13" fmla="*/ 66 h 112"/>
                  <a:gd name="T14" fmla="*/ 0 w 128"/>
                  <a:gd name="T15" fmla="*/ 68 h 112"/>
                  <a:gd name="T16" fmla="*/ 0 w 128"/>
                  <a:gd name="T17" fmla="*/ 96 h 112"/>
                  <a:gd name="T18" fmla="*/ 16 w 128"/>
                  <a:gd name="T19" fmla="*/ 112 h 112"/>
                  <a:gd name="T20" fmla="*/ 112 w 128"/>
                  <a:gd name="T21" fmla="*/ 112 h 112"/>
                  <a:gd name="T22" fmla="*/ 128 w 128"/>
                  <a:gd name="T23" fmla="*/ 96 h 112"/>
                  <a:gd name="T24" fmla="*/ 128 w 128"/>
                  <a:gd name="T25" fmla="*/ 68 h 112"/>
                  <a:gd name="T26" fmla="*/ 128 w 128"/>
                  <a:gd name="T27" fmla="*/ 66 h 112"/>
                  <a:gd name="T28" fmla="*/ 120 w 128"/>
                  <a:gd name="T29" fmla="*/ 96 h 112"/>
                  <a:gd name="T30" fmla="*/ 112 w 128"/>
                  <a:gd name="T31" fmla="*/ 104 h 112"/>
                  <a:gd name="T32" fmla="*/ 16 w 128"/>
                  <a:gd name="T33" fmla="*/ 104 h 112"/>
                  <a:gd name="T34" fmla="*/ 8 w 128"/>
                  <a:gd name="T35" fmla="*/ 96 h 112"/>
                  <a:gd name="T36" fmla="*/ 8 w 128"/>
                  <a:gd name="T37" fmla="*/ 68 h 112"/>
                  <a:gd name="T38" fmla="*/ 24 w 128"/>
                  <a:gd name="T39" fmla="*/ 8 h 112"/>
                  <a:gd name="T40" fmla="*/ 104 w 128"/>
                  <a:gd name="T41" fmla="*/ 8 h 112"/>
                  <a:gd name="T42" fmla="*/ 120 w 128"/>
                  <a:gd name="T43" fmla="*/ 68 h 112"/>
                  <a:gd name="T44" fmla="*/ 120 w 128"/>
                  <a:gd name="T45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12">
                    <a:moveTo>
                      <a:pt x="128" y="66"/>
                    </a:move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8" y="0"/>
                      <a:pt x="10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17" y="2"/>
                      <a:pt x="16" y="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5"/>
                      <a:pt x="7" y="112"/>
                      <a:pt x="16" y="112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21" y="112"/>
                      <a:pt x="128" y="105"/>
                      <a:pt x="128" y="96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7"/>
                      <a:pt x="128" y="67"/>
                      <a:pt x="128" y="66"/>
                    </a:cubicBezTo>
                    <a:close/>
                    <a:moveTo>
                      <a:pt x="120" y="96"/>
                    </a:moveTo>
                    <a:cubicBezTo>
                      <a:pt x="120" y="100"/>
                      <a:pt x="116" y="104"/>
                      <a:pt x="112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2" y="104"/>
                      <a:pt x="8" y="100"/>
                      <a:pt x="8" y="96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20" y="68"/>
                      <a:pt x="120" y="68"/>
                      <a:pt x="120" y="68"/>
                    </a:cubicBezTo>
                    <a:lnTo>
                      <a:pt x="120" y="96"/>
                    </a:lnTo>
                    <a:close/>
                  </a:path>
                </a:pathLst>
              </a:custGeom>
              <a:grpFill/>
              <a:ln w="9525">
                <a:solidFill>
                  <a:srgbClr val="E6011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j-ea"/>
                  <a:ea typeface="+mj-ea"/>
                </a:endParaRPr>
              </a:p>
            </p:txBody>
          </p:sp>
          <p:sp>
            <p:nvSpPr>
              <p:cNvPr id="30" name="Freeform 176"/>
              <p:cNvSpPr>
                <a:spLocks noEditPoints="1"/>
              </p:cNvSpPr>
              <p:nvPr/>
            </p:nvSpPr>
            <p:spPr bwMode="auto">
              <a:xfrm>
                <a:off x="60325" y="58738"/>
                <a:ext cx="374650" cy="277812"/>
              </a:xfrm>
              <a:custGeom>
                <a:avLst/>
                <a:gdLst>
                  <a:gd name="T0" fmla="*/ 80 w 98"/>
                  <a:gd name="T1" fmla="*/ 0 h 72"/>
                  <a:gd name="T2" fmla="*/ 18 w 98"/>
                  <a:gd name="T3" fmla="*/ 0 h 72"/>
                  <a:gd name="T4" fmla="*/ 14 w 98"/>
                  <a:gd name="T5" fmla="*/ 3 h 72"/>
                  <a:gd name="T6" fmla="*/ 0 w 98"/>
                  <a:gd name="T7" fmla="*/ 51 h 72"/>
                  <a:gd name="T8" fmla="*/ 1 w 98"/>
                  <a:gd name="T9" fmla="*/ 54 h 72"/>
                  <a:gd name="T10" fmla="*/ 4 w 98"/>
                  <a:gd name="T11" fmla="*/ 56 h 72"/>
                  <a:gd name="T12" fmla="*/ 16 w 98"/>
                  <a:gd name="T13" fmla="*/ 56 h 72"/>
                  <a:gd name="T14" fmla="*/ 20 w 98"/>
                  <a:gd name="T15" fmla="*/ 56 h 72"/>
                  <a:gd name="T16" fmla="*/ 23 w 98"/>
                  <a:gd name="T17" fmla="*/ 56 h 72"/>
                  <a:gd name="T18" fmla="*/ 28 w 98"/>
                  <a:gd name="T19" fmla="*/ 68 h 72"/>
                  <a:gd name="T20" fmla="*/ 35 w 98"/>
                  <a:gd name="T21" fmla="*/ 72 h 72"/>
                  <a:gd name="T22" fmla="*/ 63 w 98"/>
                  <a:gd name="T23" fmla="*/ 72 h 72"/>
                  <a:gd name="T24" fmla="*/ 70 w 98"/>
                  <a:gd name="T25" fmla="*/ 68 h 72"/>
                  <a:gd name="T26" fmla="*/ 75 w 98"/>
                  <a:gd name="T27" fmla="*/ 56 h 72"/>
                  <a:gd name="T28" fmla="*/ 78 w 98"/>
                  <a:gd name="T29" fmla="*/ 56 h 72"/>
                  <a:gd name="T30" fmla="*/ 82 w 98"/>
                  <a:gd name="T31" fmla="*/ 56 h 72"/>
                  <a:gd name="T32" fmla="*/ 94 w 98"/>
                  <a:gd name="T33" fmla="*/ 56 h 72"/>
                  <a:gd name="T34" fmla="*/ 97 w 98"/>
                  <a:gd name="T35" fmla="*/ 54 h 72"/>
                  <a:gd name="T36" fmla="*/ 98 w 98"/>
                  <a:gd name="T37" fmla="*/ 51 h 72"/>
                  <a:gd name="T38" fmla="*/ 84 w 98"/>
                  <a:gd name="T39" fmla="*/ 3 h 72"/>
                  <a:gd name="T40" fmla="*/ 80 w 98"/>
                  <a:gd name="T41" fmla="*/ 0 h 72"/>
                  <a:gd name="T42" fmla="*/ 82 w 98"/>
                  <a:gd name="T43" fmla="*/ 48 h 72"/>
                  <a:gd name="T44" fmla="*/ 75 w 98"/>
                  <a:gd name="T45" fmla="*/ 48 h 72"/>
                  <a:gd name="T46" fmla="*/ 68 w 98"/>
                  <a:gd name="T47" fmla="*/ 52 h 72"/>
                  <a:gd name="T48" fmla="*/ 63 w 98"/>
                  <a:gd name="T49" fmla="*/ 64 h 72"/>
                  <a:gd name="T50" fmla="*/ 35 w 98"/>
                  <a:gd name="T51" fmla="*/ 64 h 72"/>
                  <a:gd name="T52" fmla="*/ 30 w 98"/>
                  <a:gd name="T53" fmla="*/ 52 h 72"/>
                  <a:gd name="T54" fmla="*/ 23 w 98"/>
                  <a:gd name="T55" fmla="*/ 48 h 72"/>
                  <a:gd name="T56" fmla="*/ 16 w 98"/>
                  <a:gd name="T57" fmla="*/ 48 h 72"/>
                  <a:gd name="T58" fmla="*/ 6 w 98"/>
                  <a:gd name="T59" fmla="*/ 48 h 72"/>
                  <a:gd name="T60" fmla="*/ 18 w 98"/>
                  <a:gd name="T61" fmla="*/ 4 h 72"/>
                  <a:gd name="T62" fmla="*/ 80 w 98"/>
                  <a:gd name="T63" fmla="*/ 4 h 72"/>
                  <a:gd name="T64" fmla="*/ 92 w 98"/>
                  <a:gd name="T65" fmla="*/ 48 h 72"/>
                  <a:gd name="T66" fmla="*/ 82 w 98"/>
                  <a:gd name="T67" fmla="*/ 4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8" h="72">
                    <a:moveTo>
                      <a:pt x="80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5" y="1"/>
                      <a:pt x="14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1" y="54"/>
                    </a:cubicBezTo>
                    <a:cubicBezTo>
                      <a:pt x="2" y="55"/>
                      <a:pt x="3" y="56"/>
                      <a:pt x="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70"/>
                      <a:pt x="32" y="72"/>
                      <a:pt x="35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6" y="72"/>
                      <a:pt x="68" y="70"/>
                      <a:pt x="70" y="68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6"/>
                      <a:pt x="96" y="55"/>
                      <a:pt x="97" y="54"/>
                    </a:cubicBezTo>
                    <a:cubicBezTo>
                      <a:pt x="98" y="53"/>
                      <a:pt x="98" y="52"/>
                      <a:pt x="98" y="51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1"/>
                      <a:pt x="82" y="0"/>
                      <a:pt x="80" y="0"/>
                    </a:cubicBezTo>
                    <a:close/>
                    <a:moveTo>
                      <a:pt x="82" y="48"/>
                    </a:moveTo>
                    <a:cubicBezTo>
                      <a:pt x="75" y="48"/>
                      <a:pt x="75" y="48"/>
                      <a:pt x="75" y="48"/>
                    </a:cubicBezTo>
                    <a:cubicBezTo>
                      <a:pt x="72" y="48"/>
                      <a:pt x="70" y="50"/>
                      <a:pt x="68" y="52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0"/>
                      <a:pt x="26" y="48"/>
                      <a:pt x="23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92" y="48"/>
                      <a:pt x="92" y="48"/>
                      <a:pt x="92" y="48"/>
                    </a:cubicBezTo>
                    <a:lnTo>
                      <a:pt x="82" y="48"/>
                    </a:lnTo>
                    <a:close/>
                  </a:path>
                </a:pathLst>
              </a:custGeom>
              <a:grpFill/>
              <a:ln w="9525">
                <a:solidFill>
                  <a:srgbClr val="E6011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39" name="任意多边形 38"/>
          <p:cNvSpPr/>
          <p:nvPr/>
        </p:nvSpPr>
        <p:spPr>
          <a:xfrm>
            <a:off x="673100" y="3939137"/>
            <a:ext cx="8458200" cy="2093363"/>
          </a:xfrm>
          <a:custGeom>
            <a:avLst/>
            <a:gdLst>
              <a:gd name="connsiteX0" fmla="*/ 0 w 8458200"/>
              <a:gd name="connsiteY0" fmla="*/ 2093363 h 2093363"/>
              <a:gd name="connsiteX1" fmla="*/ 1905000 w 8458200"/>
              <a:gd name="connsiteY1" fmla="*/ 1039263 h 2093363"/>
              <a:gd name="connsiteX2" fmla="*/ 4013200 w 8458200"/>
              <a:gd name="connsiteY2" fmla="*/ 175663 h 2093363"/>
              <a:gd name="connsiteX3" fmla="*/ 6121400 w 8458200"/>
              <a:gd name="connsiteY3" fmla="*/ 518563 h 2093363"/>
              <a:gd name="connsiteX4" fmla="*/ 7937500 w 8458200"/>
              <a:gd name="connsiteY4" fmla="*/ 48663 h 2093363"/>
              <a:gd name="connsiteX5" fmla="*/ 8458200 w 8458200"/>
              <a:gd name="connsiteY5" fmla="*/ 10563 h 209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8200" h="2093363">
                <a:moveTo>
                  <a:pt x="0" y="2093363"/>
                </a:moveTo>
                <a:cubicBezTo>
                  <a:pt x="618066" y="1726121"/>
                  <a:pt x="1236133" y="1358880"/>
                  <a:pt x="1905000" y="1039263"/>
                </a:cubicBezTo>
                <a:cubicBezTo>
                  <a:pt x="2573867" y="719646"/>
                  <a:pt x="3310467" y="262446"/>
                  <a:pt x="4013200" y="175663"/>
                </a:cubicBezTo>
                <a:cubicBezTo>
                  <a:pt x="4715933" y="88880"/>
                  <a:pt x="5467350" y="539730"/>
                  <a:pt x="6121400" y="518563"/>
                </a:cubicBezTo>
                <a:cubicBezTo>
                  <a:pt x="6775450" y="497396"/>
                  <a:pt x="7548033" y="133330"/>
                  <a:pt x="7937500" y="48663"/>
                </a:cubicBezTo>
                <a:cubicBezTo>
                  <a:pt x="8326967" y="-36004"/>
                  <a:pt x="8367183" y="16913"/>
                  <a:pt x="8458200" y="10563"/>
                </a:cubicBezTo>
              </a:path>
            </a:pathLst>
          </a:custGeom>
          <a:noFill/>
          <a:ln w="38100">
            <a:gradFill>
              <a:gsLst>
                <a:gs pos="27000">
                  <a:srgbClr val="DA0017"/>
                </a:gs>
                <a:gs pos="87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412369" y="49118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方向与实施计划</a:t>
            </a:r>
          </a:p>
        </p:txBody>
      </p:sp>
    </p:spTree>
    <p:extLst>
      <p:ext uri="{BB962C8B-B14F-4D97-AF65-F5344CB8AC3E}">
        <p14:creationId xmlns="" xmlns:p14="http://schemas.microsoft.com/office/powerpoint/2010/main" val="18979390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2369" y="49118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方向与实施计划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1556792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、管理创新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、项目创新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、技术创新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24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工作思考与效率优化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556792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、对于本职工作的思考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、存在的问题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、效率优化计划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981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5472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小组管理现状分析（适用于组长）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1556792"/>
            <a:ext cx="7128792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、人才梯队搭建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、人才储备计划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、职业规划发展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535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2699792" y="2924943"/>
            <a:ext cx="3880625" cy="357774"/>
          </a:xfrm>
          <a:prstGeom prst="rect">
            <a:avLst/>
          </a:prstGeom>
          <a:noFill/>
        </p:spPr>
        <p:txBody>
          <a:bodyPr wrap="square" lIns="63991" tIns="31996" rIns="63991" bIns="31996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905" b="1" dirty="0" smtClean="0">
                <a:latin typeface="+mj-ea"/>
                <a:ea typeface="+mj-ea"/>
              </a:rPr>
              <a:t>部门</a:t>
            </a:r>
            <a:r>
              <a:rPr lang="en-US" altLang="zh-CN" sz="1905" b="1" dirty="0" smtClean="0">
                <a:latin typeface="+mj-ea"/>
                <a:ea typeface="+mj-ea"/>
              </a:rPr>
              <a:t>/</a:t>
            </a:r>
            <a:r>
              <a:rPr lang="zh-CN" altLang="en-US" sz="1905" b="1" dirty="0" smtClean="0">
                <a:latin typeface="+mj-ea"/>
                <a:ea typeface="+mj-ea"/>
              </a:rPr>
              <a:t>公司建议</a:t>
            </a:r>
            <a:endParaRPr lang="zh-CN" altLang="en-US" sz="1905" b="1" dirty="0"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7544" y="496595"/>
            <a:ext cx="7015614" cy="1200329"/>
            <a:chOff x="467544" y="496595"/>
            <a:chExt cx="7015614" cy="1200329"/>
          </a:xfrm>
        </p:grpSpPr>
        <p:sp>
          <p:nvSpPr>
            <p:cNvPr id="5" name="TextBox 3"/>
            <p:cNvSpPr txBox="1"/>
            <p:nvPr/>
          </p:nvSpPr>
          <p:spPr>
            <a:xfrm>
              <a:off x="1655922" y="823688"/>
              <a:ext cx="5827236" cy="678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3810" b="1" dirty="0" smtClean="0">
                  <a:latin typeface="+mj-ea"/>
                </a:rPr>
                <a:t>部门</a:t>
              </a:r>
              <a:r>
                <a:rPr lang="en-US" altLang="zh-CN" sz="3810" b="1" dirty="0" smtClean="0">
                  <a:latin typeface="+mj-ea"/>
                </a:rPr>
                <a:t>/</a:t>
              </a:r>
              <a:r>
                <a:rPr lang="zh-CN" altLang="en-US" sz="3810" b="1" dirty="0" smtClean="0">
                  <a:latin typeface="+mj-ea"/>
                </a:rPr>
                <a:t>公司建议及资源需求</a:t>
              </a:r>
              <a:endParaRPr lang="zh-CN" altLang="en-US" sz="3810" b="1" dirty="0">
                <a:latin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02778" y="509535"/>
              <a:ext cx="1977134" cy="3908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54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Part </a:t>
              </a:r>
              <a:r>
                <a:rPr lang="en-US" altLang="zh-CN" sz="254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Four</a:t>
              </a:r>
              <a:endParaRPr lang="en-US" altLang="zh-CN" sz="254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7544" y="496595"/>
              <a:ext cx="1584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1576770"/>
            <a:ext cx="7956376" cy="268054"/>
            <a:chOff x="0" y="1576770"/>
            <a:chExt cx="7956376" cy="268054"/>
          </a:xfrm>
        </p:grpSpPr>
        <p:sp>
          <p:nvSpPr>
            <p:cNvPr id="9" name="矩形 8"/>
            <p:cNvSpPr/>
            <p:nvPr/>
          </p:nvSpPr>
          <p:spPr>
            <a:xfrm>
              <a:off x="0" y="1576770"/>
              <a:ext cx="752432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580112" y="1696924"/>
              <a:ext cx="23762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1772816"/>
              <a:ext cx="23762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436096" y="1844824"/>
              <a:ext cx="23762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9"/>
          <p:cNvSpPr txBox="1"/>
          <p:nvPr/>
        </p:nvSpPr>
        <p:spPr>
          <a:xfrm>
            <a:off x="2699792" y="3501008"/>
            <a:ext cx="4237109" cy="357774"/>
          </a:xfrm>
          <a:prstGeom prst="rect">
            <a:avLst/>
          </a:prstGeom>
          <a:noFill/>
        </p:spPr>
        <p:txBody>
          <a:bodyPr wrap="square" lIns="63991" tIns="31996" rIns="63991" bIns="31996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905" b="1" dirty="0" smtClean="0">
                <a:latin typeface="+mj-ea"/>
                <a:ea typeface="+mj-ea"/>
              </a:rPr>
              <a:t>资源需求</a:t>
            </a:r>
            <a:endParaRPr lang="zh-CN" altLang="en-US" sz="1905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93187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公司建议与资源需求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13295" y="3140968"/>
            <a:ext cx="4677012" cy="2520280"/>
            <a:chOff x="813295" y="3140968"/>
            <a:chExt cx="4677012" cy="2520280"/>
          </a:xfrm>
          <a:solidFill>
            <a:srgbClr val="FECFC6"/>
          </a:solidFill>
        </p:grpSpPr>
        <p:sp>
          <p:nvSpPr>
            <p:cNvPr id="10" name="矩形 9"/>
            <p:cNvSpPr/>
            <p:nvPr/>
          </p:nvSpPr>
          <p:spPr>
            <a:xfrm>
              <a:off x="827584" y="3140968"/>
              <a:ext cx="4662723" cy="25202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813295" y="3208213"/>
              <a:ext cx="2794126" cy="0"/>
            </a:xfrm>
            <a:prstGeom prst="lin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827584" y="5589240"/>
              <a:ext cx="4662723" cy="0"/>
            </a:xfrm>
            <a:prstGeom prst="lin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043608" y="3265882"/>
              <a:ext cx="338437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公司建议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42717" y="1651066"/>
            <a:ext cx="4682902" cy="2185490"/>
            <a:chOff x="3619326" y="1700807"/>
            <a:chExt cx="4682902" cy="2185490"/>
          </a:xfrm>
          <a:solidFill>
            <a:srgbClr val="FEEBD0"/>
          </a:solidFill>
        </p:grpSpPr>
        <p:sp>
          <p:nvSpPr>
            <p:cNvPr id="4" name="矩形 3"/>
            <p:cNvSpPr/>
            <p:nvPr/>
          </p:nvSpPr>
          <p:spPr>
            <a:xfrm>
              <a:off x="3621708" y="1700807"/>
              <a:ext cx="4680520" cy="21854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H="1">
              <a:off x="3621708" y="1768054"/>
              <a:ext cx="4680520" cy="0"/>
            </a:xfrm>
            <a:prstGeom prst="lin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619326" y="3815233"/>
              <a:ext cx="4680520" cy="0"/>
            </a:xfrm>
            <a:prstGeom prst="lin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3798119" y="1828181"/>
              <a:ext cx="338437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资源需求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95936" y="2206605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87624" y="383655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40461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1374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附加页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9752" y="2636912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报告辅助工具篇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627784" y="3573016"/>
            <a:ext cx="3888432" cy="0"/>
          </a:xfrm>
          <a:prstGeom prst="line">
            <a:avLst/>
          </a:prstGeom>
          <a:ln w="38100">
            <a:solidFill>
              <a:srgbClr val="E7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3772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74343105"/>
              </p:ext>
            </p:extLst>
          </p:nvPr>
        </p:nvGraphicFramePr>
        <p:xfrm>
          <a:off x="827584" y="1412776"/>
          <a:ext cx="7380000" cy="2401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352473"/>
                <a:gridCol w="1179269"/>
                <a:gridCol w="830268"/>
                <a:gridCol w="1405068"/>
                <a:gridCol w="1532802"/>
              </a:tblGrid>
              <a:tr h="549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年销售额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年目标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年销售额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年差异率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</a:tr>
              <a:tr h="4149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品类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</a:tr>
              <a:tr h="491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品类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</a:tr>
              <a:tr h="400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4000832"/>
              </p:ext>
            </p:extLst>
          </p:nvPr>
        </p:nvGraphicFramePr>
        <p:xfrm>
          <a:off x="827584" y="3861048"/>
          <a:ext cx="7380000" cy="2435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368152"/>
                <a:gridCol w="1163589"/>
                <a:gridCol w="830268"/>
                <a:gridCol w="1405068"/>
                <a:gridCol w="1532803"/>
              </a:tblGrid>
              <a:tr h="5604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年回款额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年目标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年回款额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年差异率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</a:tr>
              <a:tr h="4194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</a:tr>
              <a:tr h="460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品类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品类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5000"/>
                      </a:srgbClr>
                    </a:solidFill>
                  </a:tcPr>
                </a:tc>
              </a:tr>
              <a:tr h="4194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60012">
                        <a:alpha val="1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销售完成情况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9779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3928193"/>
              </p:ext>
            </p:extLst>
          </p:nvPr>
        </p:nvGraphicFramePr>
        <p:xfrm>
          <a:off x="369651" y="1412776"/>
          <a:ext cx="8450816" cy="4680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552"/>
                <a:gridCol w="1740156"/>
                <a:gridCol w="473009"/>
                <a:gridCol w="473009"/>
                <a:gridCol w="473009"/>
                <a:gridCol w="473009"/>
                <a:gridCol w="473009"/>
                <a:gridCol w="473009"/>
                <a:gridCol w="473009"/>
                <a:gridCol w="473009"/>
                <a:gridCol w="473009"/>
                <a:gridCol w="473009"/>
                <a:gridCol w="473009"/>
                <a:gridCol w="473009"/>
              </a:tblGrid>
              <a:tr h="5908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7001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既定</a:t>
                      </a:r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r>
                        <a:rPr lang="en-US" altLang="zh-CN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预期目标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70012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实际达成</a:t>
                      </a:r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情况</a:t>
                      </a:r>
                      <a:r>
                        <a:rPr lang="en-US" altLang="zh-CN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进度规划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7001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14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700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700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700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700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700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700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700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700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700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700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700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70012"/>
                    </a:solidFill>
                  </a:tcPr>
                </a:tc>
              </a:tr>
              <a:tr h="1196101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</a:tr>
              <a:tr h="11961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</a:tr>
              <a:tr h="11961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618692" y="2508136"/>
            <a:ext cx="2355388" cy="1192327"/>
          </a:xfrm>
          <a:prstGeom prst="rect">
            <a:avLst/>
          </a:prstGeom>
          <a:solidFill>
            <a:srgbClr val="E7001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关键节点一完成情况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预期达成目标</a:t>
            </a:r>
            <a:endParaRPr lang="zh-CN" altLang="en-US" sz="14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10450" y="2511993"/>
            <a:ext cx="939799" cy="1177357"/>
          </a:xfrm>
          <a:prstGeom prst="rect">
            <a:avLst/>
          </a:prstGeom>
          <a:solidFill>
            <a:srgbClr val="E70012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关键节点三完成情况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达成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87336" y="2511949"/>
            <a:ext cx="1404064" cy="1186926"/>
          </a:xfrm>
          <a:prstGeom prst="rect">
            <a:avLst/>
          </a:prstGeom>
          <a:solidFill>
            <a:srgbClr val="E70012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关键节点二完成情况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预期达成目标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9600" y="3707606"/>
            <a:ext cx="1879600" cy="1178719"/>
          </a:xfrm>
          <a:prstGeom prst="rect">
            <a:avLst/>
          </a:prstGeom>
          <a:solidFill>
            <a:srgbClr val="E7001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关键节点一完成情况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预期达成目标</a:t>
            </a:r>
            <a:endParaRPr lang="zh-CN" altLang="en-US" sz="14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44440" y="3708401"/>
            <a:ext cx="1411312" cy="1180306"/>
          </a:xfrm>
          <a:prstGeom prst="rect">
            <a:avLst/>
          </a:prstGeom>
          <a:solidFill>
            <a:srgbClr val="E70012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关键节点二完成情况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预期达成目标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2896" y="3708400"/>
            <a:ext cx="1408723" cy="1182688"/>
          </a:xfrm>
          <a:prstGeom prst="rect">
            <a:avLst/>
          </a:prstGeom>
          <a:solidFill>
            <a:srgbClr val="E70012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关键节点三完成情况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达成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gray">
          <a:xfrm>
            <a:off x="1403647" y="476672"/>
            <a:ext cx="6467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chemeClr val="accent5">
                  <a:lumMod val="40000"/>
                  <a:lumOff val="60000"/>
                </a:schemeClr>
              </a:buClr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重点项目实际完成情况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重点项目实施规划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6099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2699792" y="2924944"/>
            <a:ext cx="3880625" cy="357774"/>
          </a:xfrm>
          <a:prstGeom prst="rect">
            <a:avLst/>
          </a:prstGeom>
          <a:noFill/>
        </p:spPr>
        <p:txBody>
          <a:bodyPr wrap="square" lIns="63991" tIns="31996" rIns="63991" bIns="31996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905" b="1" dirty="0" smtClean="0">
                <a:latin typeface="+mj-ea"/>
                <a:ea typeface="+mj-ea"/>
              </a:rPr>
              <a:t>关键指标</a:t>
            </a:r>
            <a:r>
              <a:rPr lang="en-US" altLang="zh-CN" sz="1905" b="1" dirty="0" smtClean="0">
                <a:latin typeface="+mj-ea"/>
                <a:ea typeface="+mj-ea"/>
              </a:rPr>
              <a:t>/</a:t>
            </a:r>
            <a:r>
              <a:rPr lang="zh-CN" altLang="en-US" sz="1905" b="1" dirty="0" smtClean="0">
                <a:latin typeface="+mj-ea"/>
                <a:ea typeface="+mj-ea"/>
              </a:rPr>
              <a:t>任务</a:t>
            </a:r>
            <a:r>
              <a:rPr lang="zh-CN" altLang="en-US" sz="1905" b="1" dirty="0">
                <a:latin typeface="+mj-ea"/>
                <a:ea typeface="+mj-ea"/>
              </a:rPr>
              <a:t>完成情况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2700247" y="3429000"/>
            <a:ext cx="4355937" cy="357774"/>
          </a:xfrm>
          <a:prstGeom prst="rect">
            <a:avLst/>
          </a:prstGeom>
          <a:noFill/>
        </p:spPr>
        <p:txBody>
          <a:bodyPr wrap="square" lIns="63991" tIns="31996" rIns="63991" bIns="31996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905" b="1" dirty="0">
                <a:latin typeface="+mj-ea"/>
                <a:ea typeface="+mj-ea"/>
              </a:rPr>
              <a:t>工作</a:t>
            </a:r>
            <a:r>
              <a:rPr lang="zh-CN" altLang="en-US" sz="1905" b="1" dirty="0" smtClean="0">
                <a:latin typeface="+mj-ea"/>
                <a:ea typeface="+mj-ea"/>
              </a:rPr>
              <a:t>亮点与经验总结</a:t>
            </a:r>
            <a:endParaRPr lang="zh-CN" altLang="en-US" sz="1905" b="1" dirty="0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544" y="496595"/>
            <a:ext cx="5794126" cy="1200329"/>
            <a:chOff x="467544" y="496595"/>
            <a:chExt cx="5794126" cy="1200329"/>
          </a:xfrm>
        </p:grpSpPr>
        <p:sp>
          <p:nvSpPr>
            <p:cNvPr id="6" name="TextBox 3"/>
            <p:cNvSpPr txBox="1"/>
            <p:nvPr/>
          </p:nvSpPr>
          <p:spPr>
            <a:xfrm>
              <a:off x="1655922" y="823688"/>
              <a:ext cx="4605748" cy="678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altLang="zh-CN" sz="3810" b="1" dirty="0" smtClean="0">
                  <a:latin typeface="+mj-ea"/>
                  <a:ea typeface="+mj-ea"/>
                </a:rPr>
                <a:t>2018</a:t>
              </a:r>
              <a:r>
                <a:rPr lang="zh-CN" altLang="en-US" sz="3810" b="1" dirty="0">
                  <a:latin typeface="+mj-ea"/>
                  <a:ea typeface="+mj-ea"/>
                </a:rPr>
                <a:t>年</a:t>
              </a:r>
              <a:r>
                <a:rPr lang="zh-CN" altLang="en-US" sz="3810" b="1" dirty="0" smtClean="0">
                  <a:latin typeface="+mj-ea"/>
                  <a:ea typeface="+mj-ea"/>
                </a:rPr>
                <a:t>核心业绩总结</a:t>
              </a:r>
              <a:endParaRPr lang="zh-CN" altLang="en-US" sz="3810" b="1" dirty="0">
                <a:latin typeface="+mj-ea"/>
                <a:ea typeface="+mj-ea"/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1802778" y="509535"/>
              <a:ext cx="1358453" cy="3908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54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Part One</a:t>
              </a:r>
              <a:endParaRPr lang="zh-CN" altLang="en-US" sz="254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7544" y="496595"/>
              <a:ext cx="1584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1576770"/>
            <a:ext cx="7956376" cy="268054"/>
            <a:chOff x="0" y="1576770"/>
            <a:chExt cx="7956376" cy="268054"/>
          </a:xfrm>
        </p:grpSpPr>
        <p:sp>
          <p:nvSpPr>
            <p:cNvPr id="10" name="矩形 9"/>
            <p:cNvSpPr/>
            <p:nvPr/>
          </p:nvSpPr>
          <p:spPr>
            <a:xfrm>
              <a:off x="0" y="1576770"/>
              <a:ext cx="752432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580112" y="1696924"/>
              <a:ext cx="23762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148064" y="1772816"/>
              <a:ext cx="23762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36096" y="1844824"/>
              <a:ext cx="23762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8"/>
          <p:cNvSpPr txBox="1"/>
          <p:nvPr/>
        </p:nvSpPr>
        <p:spPr>
          <a:xfrm>
            <a:off x="2699792" y="3935322"/>
            <a:ext cx="4355937" cy="357774"/>
          </a:xfrm>
          <a:prstGeom prst="rect">
            <a:avLst/>
          </a:prstGeom>
          <a:noFill/>
        </p:spPr>
        <p:txBody>
          <a:bodyPr wrap="square" lIns="63991" tIns="31996" rIns="63991" bIns="31996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905" b="1" dirty="0" smtClean="0">
                <a:latin typeface="+mj-ea"/>
                <a:ea typeface="+mj-ea"/>
              </a:rPr>
              <a:t>未</a:t>
            </a:r>
            <a:r>
              <a:rPr lang="zh-CN" altLang="en-US" sz="1905" b="1" dirty="0">
                <a:latin typeface="+mj-ea"/>
                <a:ea typeface="+mj-ea"/>
              </a:rPr>
              <a:t>达成</a:t>
            </a:r>
            <a:r>
              <a:rPr lang="zh-CN" altLang="en-US" sz="1905" b="1" dirty="0" smtClean="0">
                <a:latin typeface="+mj-ea"/>
                <a:ea typeface="+mj-ea"/>
              </a:rPr>
              <a:t>指标</a:t>
            </a:r>
            <a:r>
              <a:rPr lang="en-US" altLang="zh-CN" sz="1905" b="1" dirty="0" smtClean="0">
                <a:latin typeface="+mj-ea"/>
                <a:ea typeface="+mj-ea"/>
              </a:rPr>
              <a:t>/</a:t>
            </a:r>
            <a:r>
              <a:rPr lang="zh-CN" altLang="en-US" sz="1905" b="1" dirty="0" smtClean="0">
                <a:latin typeface="+mj-ea"/>
                <a:ea typeface="+mj-ea"/>
              </a:rPr>
              <a:t>任务</a:t>
            </a:r>
            <a:r>
              <a:rPr lang="zh-CN" altLang="en-US" sz="1905" b="1" dirty="0">
                <a:latin typeface="+mj-ea"/>
                <a:ea typeface="+mj-ea"/>
              </a:rPr>
              <a:t>改善计划</a:t>
            </a:r>
          </a:p>
        </p:txBody>
      </p:sp>
    </p:spTree>
    <p:extLst>
      <p:ext uri="{BB962C8B-B14F-4D97-AF65-F5344CB8AC3E}">
        <p14:creationId xmlns="" xmlns:p14="http://schemas.microsoft.com/office/powerpoint/2010/main" val="33808693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672380" y="4106335"/>
            <a:ext cx="0" cy="853928"/>
          </a:xfrm>
          <a:prstGeom prst="line">
            <a:avLst/>
          </a:prstGeom>
          <a:ln w="12700">
            <a:solidFill>
              <a:srgbClr val="E6001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10726" y="2267819"/>
            <a:ext cx="0" cy="1003355"/>
          </a:xfrm>
          <a:prstGeom prst="line">
            <a:avLst/>
          </a:prstGeom>
          <a:ln w="12700">
            <a:solidFill>
              <a:srgbClr val="E6001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5558264" y="4067848"/>
            <a:ext cx="0" cy="853928"/>
          </a:xfrm>
          <a:prstGeom prst="line">
            <a:avLst/>
          </a:prstGeom>
          <a:ln w="12700">
            <a:solidFill>
              <a:srgbClr val="E6001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926904" y="2235333"/>
            <a:ext cx="0" cy="1003355"/>
          </a:xfrm>
          <a:prstGeom prst="line">
            <a:avLst/>
          </a:prstGeom>
          <a:ln w="12700">
            <a:solidFill>
              <a:srgbClr val="E6001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38452" y="4672704"/>
            <a:ext cx="2224736" cy="1082038"/>
            <a:chOff x="844064" y="977643"/>
            <a:chExt cx="2224736" cy="1082038"/>
          </a:xfrm>
        </p:grpSpPr>
        <p:sp>
          <p:nvSpPr>
            <p:cNvPr id="7" name="TextBox 25"/>
            <p:cNvSpPr txBox="1"/>
            <p:nvPr/>
          </p:nvSpPr>
          <p:spPr>
            <a:xfrm>
              <a:off x="904192" y="977643"/>
              <a:ext cx="2164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核心成果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预期目标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26"/>
            <p:cNvSpPr txBox="1"/>
            <p:nvPr/>
          </p:nvSpPr>
          <p:spPr>
            <a:xfrm>
              <a:off x="844064" y="1321017"/>
              <a:ext cx="22247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实际达成情况、总结分析、核心工作项、预期难点、解决措施等具体内容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27740" y="1207870"/>
            <a:ext cx="2224736" cy="1082038"/>
            <a:chOff x="844064" y="977643"/>
            <a:chExt cx="2224736" cy="1082038"/>
          </a:xfrm>
        </p:grpSpPr>
        <p:sp>
          <p:nvSpPr>
            <p:cNvPr id="10" name="TextBox 25"/>
            <p:cNvSpPr txBox="1"/>
            <p:nvPr/>
          </p:nvSpPr>
          <p:spPr>
            <a:xfrm>
              <a:off x="904192" y="977643"/>
              <a:ext cx="2164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核心成果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预期目标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26"/>
            <p:cNvSpPr txBox="1"/>
            <p:nvPr/>
          </p:nvSpPr>
          <p:spPr>
            <a:xfrm>
              <a:off x="844064" y="1321017"/>
              <a:ext cx="22247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实际达成情况、总结分析、核心工作项、预期难点、解决措施等具体内容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75278" y="4672704"/>
            <a:ext cx="2224736" cy="1082038"/>
            <a:chOff x="844064" y="977643"/>
            <a:chExt cx="2224736" cy="1082038"/>
          </a:xfrm>
        </p:grpSpPr>
        <p:sp>
          <p:nvSpPr>
            <p:cNvPr id="13" name="TextBox 25"/>
            <p:cNvSpPr txBox="1"/>
            <p:nvPr/>
          </p:nvSpPr>
          <p:spPr>
            <a:xfrm>
              <a:off x="904192" y="977643"/>
              <a:ext cx="2164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核心成果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预期目标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26"/>
            <p:cNvSpPr txBox="1"/>
            <p:nvPr/>
          </p:nvSpPr>
          <p:spPr>
            <a:xfrm>
              <a:off x="844064" y="1321017"/>
              <a:ext cx="22247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实际达成情况、总结分析、核心工作项、预期难点、解决措施等具体内容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72467" y="1207870"/>
            <a:ext cx="2224736" cy="1082038"/>
            <a:chOff x="844064" y="977643"/>
            <a:chExt cx="2224736" cy="1082038"/>
          </a:xfrm>
        </p:grpSpPr>
        <p:sp>
          <p:nvSpPr>
            <p:cNvPr id="16" name="TextBox 25"/>
            <p:cNvSpPr txBox="1"/>
            <p:nvPr/>
          </p:nvSpPr>
          <p:spPr>
            <a:xfrm>
              <a:off x="904192" y="977643"/>
              <a:ext cx="2164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核心成果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预期目标</a:t>
              </a:r>
              <a:endParaRPr lang="zh-CN" altLang="en-US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26"/>
            <p:cNvSpPr txBox="1"/>
            <p:nvPr/>
          </p:nvSpPr>
          <p:spPr>
            <a:xfrm>
              <a:off x="844064" y="1321017"/>
              <a:ext cx="22247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实际达成情况、总结分析、核心工作项、预期难点、解决措施等具体内容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3337" y="2863806"/>
            <a:ext cx="8557144" cy="1714481"/>
            <a:chOff x="513337" y="2863806"/>
            <a:chExt cx="8557144" cy="1714481"/>
          </a:xfrm>
        </p:grpSpPr>
        <p:sp>
          <p:nvSpPr>
            <p:cNvPr id="19" name="燕尾形 18"/>
            <p:cNvSpPr/>
            <p:nvPr/>
          </p:nvSpPr>
          <p:spPr>
            <a:xfrm>
              <a:off x="8126073" y="3382080"/>
              <a:ext cx="453142" cy="601280"/>
            </a:xfrm>
            <a:prstGeom prst="chevron">
              <a:avLst/>
            </a:prstGeom>
            <a:solidFill>
              <a:srgbClr val="E7001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五边形 19"/>
            <p:cNvSpPr/>
            <p:nvPr/>
          </p:nvSpPr>
          <p:spPr>
            <a:xfrm>
              <a:off x="513337" y="3501008"/>
              <a:ext cx="8557144" cy="360768"/>
            </a:xfrm>
            <a:prstGeom prst="homePlate">
              <a:avLst/>
            </a:prstGeom>
            <a:solidFill>
              <a:srgbClr val="E70012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2067" y="3992490"/>
              <a:ext cx="1101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E501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dirty="0" smtClean="0">
                  <a:solidFill>
                    <a:srgbClr val="E501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600" b="1" dirty="0">
                <a:solidFill>
                  <a:srgbClr val="E501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77656" y="2871798"/>
              <a:ext cx="112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</a:t>
              </a:r>
              <a:endParaRPr lang="en-US" altLang="zh-CN" sz="1600" b="1" dirty="0" smtClean="0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时间节点</a:t>
              </a:r>
              <a:endParaRPr lang="zh-CN" altLang="en-US" sz="1600" b="1" dirty="0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559980" y="3993512"/>
              <a:ext cx="11014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</a:t>
              </a:r>
              <a:endParaRPr lang="en-US" altLang="zh-CN" sz="1600" b="1" dirty="0" smtClean="0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时间节点</a:t>
              </a:r>
              <a:endParaRPr lang="zh-CN" altLang="en-US" sz="1600" b="1" dirty="0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938944" y="2863806"/>
              <a:ext cx="11014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</a:t>
              </a:r>
              <a:endParaRPr lang="en-US" altLang="zh-CN" sz="1600" b="1" dirty="0" smtClean="0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时间节点</a:t>
              </a:r>
              <a:endParaRPr lang="zh-CN" altLang="en-US" sz="1600" b="1" dirty="0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55121" y="3094985"/>
              <a:ext cx="1101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600" b="1" dirty="0" smtClean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600" b="1" dirty="0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482899" y="3989197"/>
              <a:ext cx="11014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</a:t>
              </a:r>
              <a:endParaRPr lang="en-US" altLang="zh-CN" sz="1600" b="1" dirty="0" smtClean="0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时间节点</a:t>
              </a:r>
              <a:endParaRPr lang="zh-CN" altLang="en-US" sz="1600" b="1" dirty="0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燕尾形 26"/>
            <p:cNvSpPr/>
            <p:nvPr/>
          </p:nvSpPr>
          <p:spPr>
            <a:xfrm>
              <a:off x="6807074" y="3386885"/>
              <a:ext cx="453142" cy="601280"/>
            </a:xfrm>
            <a:prstGeom prst="chevron">
              <a:avLst/>
            </a:prstGeom>
            <a:solidFill>
              <a:srgbClr val="E7001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5350060" y="3391210"/>
              <a:ext cx="453142" cy="601280"/>
            </a:xfrm>
            <a:prstGeom prst="chevron">
              <a:avLst/>
            </a:prstGeom>
            <a:solidFill>
              <a:srgbClr val="E7001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890391" y="3430677"/>
              <a:ext cx="453142" cy="601280"/>
            </a:xfrm>
            <a:prstGeom prst="chevron">
              <a:avLst/>
            </a:prstGeom>
            <a:solidFill>
              <a:srgbClr val="E7001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燕尾形 29"/>
            <p:cNvSpPr/>
            <p:nvPr/>
          </p:nvSpPr>
          <p:spPr>
            <a:xfrm>
              <a:off x="2467661" y="3380752"/>
              <a:ext cx="453142" cy="601280"/>
            </a:xfrm>
            <a:prstGeom prst="chevron">
              <a:avLst/>
            </a:prstGeom>
            <a:solidFill>
              <a:srgbClr val="E7001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1029103" y="3387917"/>
              <a:ext cx="453142" cy="601280"/>
            </a:xfrm>
            <a:prstGeom prst="chevron">
              <a:avLst/>
            </a:prstGeom>
            <a:solidFill>
              <a:srgbClr val="E7001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" name="Text Box 18"/>
          <p:cNvSpPr txBox="1">
            <a:spLocks noChangeArrowheads="1"/>
          </p:cNvSpPr>
          <p:nvPr/>
        </p:nvSpPr>
        <p:spPr bwMode="gray">
          <a:xfrm>
            <a:off x="1403647" y="476672"/>
            <a:ext cx="6467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chemeClr val="accent5">
                  <a:lumMod val="40000"/>
                  <a:lumOff val="60000"/>
                </a:schemeClr>
              </a:buClr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项目实际完成情况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/XX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项目实施规划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5653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7804597"/>
              </p:ext>
            </p:extLst>
          </p:nvPr>
        </p:nvGraphicFramePr>
        <p:xfrm>
          <a:off x="611561" y="1556794"/>
          <a:ext cx="7981370" cy="4464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1700"/>
                <a:gridCol w="305194"/>
                <a:gridCol w="305194"/>
                <a:gridCol w="305194"/>
                <a:gridCol w="305194"/>
                <a:gridCol w="305194"/>
                <a:gridCol w="305194"/>
                <a:gridCol w="305194"/>
                <a:gridCol w="305194"/>
                <a:gridCol w="305194"/>
                <a:gridCol w="305194"/>
                <a:gridCol w="305194"/>
                <a:gridCol w="321973"/>
                <a:gridCol w="484611"/>
                <a:gridCol w="435992"/>
                <a:gridCol w="435992"/>
                <a:gridCol w="435992"/>
                <a:gridCol w="435992"/>
                <a:gridCol w="435992"/>
                <a:gridCol w="435992"/>
              </a:tblGrid>
              <a:tr h="4164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进度规划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21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  <a:r>
                        <a:rPr lang="en-US" altLang="zh-CN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rgbClr val="E60112"/>
                    </a:solidFill>
                  </a:tcPr>
                </a:tc>
              </a:tr>
              <a:tr h="8065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</a:tr>
              <a:tr h="8065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</a:tr>
              <a:tr h="8065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</a:tr>
              <a:tr h="8065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572" marR="8572" marT="8572" marB="0" anchor="ctr">
                    <a:solidFill>
                      <a:schemeClr val="accent1">
                        <a:tint val="20000"/>
                        <a:alpha val="4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430811" y="2812678"/>
            <a:ext cx="2731740" cy="781422"/>
          </a:xfrm>
          <a:prstGeom prst="rect">
            <a:avLst/>
          </a:prstGeom>
          <a:solidFill>
            <a:srgbClr val="E60112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项目整体目标</a:t>
            </a:r>
            <a:r>
              <a:rPr lang="en-US" altLang="zh-CN" sz="13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r>
              <a:rPr lang="en-US" altLang="zh-CN" sz="13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核心工作</a:t>
            </a:r>
            <a:endParaRPr lang="zh-CN" altLang="en-US" sz="135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4283" y="3615721"/>
            <a:ext cx="2728667" cy="778479"/>
          </a:xfrm>
          <a:prstGeom prst="rect">
            <a:avLst/>
          </a:prstGeom>
          <a:solidFill>
            <a:srgbClr val="E60112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项目整体目标</a:t>
            </a:r>
            <a:r>
              <a:rPr lang="en-US" altLang="zh-CN" sz="13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r>
              <a:rPr lang="en-US" altLang="zh-CN" sz="13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核心工作</a:t>
            </a:r>
            <a:endParaRPr lang="zh-CN" altLang="en-US" sz="135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1403647" y="476672"/>
            <a:ext cx="6467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chemeClr val="accent5">
                  <a:lumMod val="40000"/>
                  <a:lumOff val="60000"/>
                </a:schemeClr>
              </a:buClr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重点项目实施规划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8967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7" y="476672"/>
            <a:ext cx="6467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chemeClr val="accent5">
                  <a:lumMod val="40000"/>
                  <a:lumOff val="60000"/>
                </a:schemeClr>
              </a:buClr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小组管理现状分析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5818189"/>
              </p:ext>
            </p:extLst>
          </p:nvPr>
        </p:nvGraphicFramePr>
        <p:xfrm>
          <a:off x="467544" y="1412776"/>
          <a:ext cx="8208912" cy="4907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9"/>
                <a:gridCol w="2282598"/>
                <a:gridCol w="2252988"/>
                <a:gridCol w="2161157"/>
              </a:tblGrid>
              <a:tr h="3663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5000"/>
                      </a:srgbClr>
                    </a:solidFill>
                  </a:tcPr>
                </a:tc>
              </a:tr>
              <a:tr h="3693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在岗、离职人数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13000"/>
                      </a:srgbClr>
                    </a:solidFill>
                  </a:tcPr>
                </a:tc>
              </a:tr>
              <a:tr h="485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核心员工</a:t>
                      </a:r>
                      <a:r>
                        <a:rPr lang="en-US" altLang="zh-CN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梯队</a:t>
                      </a:r>
                      <a:endParaRPr lang="en-US" altLang="zh-CN" sz="1600" b="1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建设情况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5000"/>
                      </a:srgbClr>
                    </a:solidFill>
                  </a:tcPr>
                </a:tc>
              </a:tr>
              <a:tr h="48842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人才结构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13000"/>
                      </a:srgbClr>
                    </a:solidFill>
                  </a:tcPr>
                </a:tc>
              </a:tr>
              <a:tr h="4443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endParaRPr lang="en-US" altLang="zh-CN" sz="1600" b="1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（借用等）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5000"/>
                      </a:srgbClr>
                    </a:solidFill>
                  </a:tcPr>
                </a:tc>
              </a:tr>
              <a:tr h="16922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人力资源</a:t>
                      </a:r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分析与规划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13000"/>
                      </a:srgbClr>
                    </a:solidFill>
                  </a:tcPr>
                </a:tc>
              </a:tr>
              <a:tr h="9970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团队建设</a:t>
                      </a:r>
                      <a:r>
                        <a:rPr lang="en-US" altLang="zh-CN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人才</a:t>
                      </a:r>
                      <a:endParaRPr lang="en-US" altLang="zh-CN" sz="1600" b="1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选拔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E60112">
                        <a:alpha val="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70473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关键指标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7157746"/>
              </p:ext>
            </p:extLst>
          </p:nvPr>
        </p:nvGraphicFramePr>
        <p:xfrm>
          <a:off x="755576" y="1484784"/>
          <a:ext cx="7633263" cy="477963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91449"/>
                <a:gridCol w="1120719"/>
                <a:gridCol w="1684668"/>
                <a:gridCol w="2312314"/>
                <a:gridCol w="2124113"/>
              </a:tblGrid>
              <a:tr h="589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指标</a:t>
                      </a:r>
                      <a:r>
                        <a:rPr lang="en-US" altLang="zh-CN" sz="1600" dirty="0" smtClean="0"/>
                        <a:t>/</a:t>
                      </a:r>
                    </a:p>
                    <a:p>
                      <a:pPr algn="ctr"/>
                      <a:r>
                        <a:rPr lang="zh-CN" altLang="en-US" sz="1600" dirty="0" smtClean="0"/>
                        <a:t>工作项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目标值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实际达成情况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未达成原因分析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主线：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组件复制粘贴功能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实现组件复制，粘贴功能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完成了组件复制，和粘贴功能。现在主线版本已经优化为可以跨模板复制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主线：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操作日志管理功能开发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对主要功能添加日志，添加日志管理模块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对桌面投放、删除等主要功能添加了日志，添加了日志管理模块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174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关键指标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7157746"/>
              </p:ext>
            </p:extLst>
          </p:nvPr>
        </p:nvGraphicFramePr>
        <p:xfrm>
          <a:off x="683568" y="1484784"/>
          <a:ext cx="7704856" cy="477963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04056"/>
                <a:gridCol w="1093620"/>
                <a:gridCol w="1779930"/>
                <a:gridCol w="2443067"/>
                <a:gridCol w="1884183"/>
              </a:tblGrid>
              <a:tr h="589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指标</a:t>
                      </a:r>
                      <a:r>
                        <a:rPr lang="en-US" altLang="zh-CN" sz="1600" dirty="0" smtClean="0"/>
                        <a:t>/</a:t>
                      </a:r>
                    </a:p>
                    <a:p>
                      <a:pPr algn="ctr"/>
                      <a:r>
                        <a:rPr lang="zh-CN" altLang="en-US" sz="1600" dirty="0" smtClean="0"/>
                        <a:t>工作项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目标值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实际达成情况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未达成原因分析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主线：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启动参数管理开发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添加启动参数管理模块，桌面、模板中支持选择启动参数自动补全参数信息功能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添加启动参数管理模块，桌面、模板中支持选择启动参数自动补全参数信息功能。</a:t>
                      </a:r>
                    </a:p>
                    <a:p>
                      <a:pPr algn="l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主线：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完成跑马灯批量发布功能开发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支持针对地区进行批量发布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完成针对于地区批量选择后进行批量发布功能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174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关键指标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7157746"/>
              </p:ext>
            </p:extLst>
          </p:nvPr>
        </p:nvGraphicFramePr>
        <p:xfrm>
          <a:off x="683568" y="1484784"/>
          <a:ext cx="7704856" cy="477963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04056"/>
                <a:gridCol w="1093620"/>
                <a:gridCol w="1779930"/>
                <a:gridCol w="2443067"/>
                <a:gridCol w="1884183"/>
              </a:tblGrid>
              <a:tr h="589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指标</a:t>
                      </a:r>
                      <a:r>
                        <a:rPr lang="en-US" altLang="zh-CN" sz="1600" dirty="0" smtClean="0"/>
                        <a:t>/</a:t>
                      </a:r>
                    </a:p>
                    <a:p>
                      <a:pPr algn="ctr"/>
                      <a:r>
                        <a:rPr lang="zh-CN" altLang="en-US" sz="1600" dirty="0" smtClean="0"/>
                        <a:t>工作项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目标值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实际达成情况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未达成原因分析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主线：完成日志完善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修改原有日志打印格式问题，重要功能添加日志打印</a:t>
                      </a:r>
                    </a:p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修改原有日志打印格式问题，重要功能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如：桌面发布，删除等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添加日志打印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主线：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2.2.0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组内自测与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bug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修改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组内交叉测试，修改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bug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完成基础配置</a:t>
                      </a:r>
                      <a:r>
                        <a:rPr lang="en-US" altLang="zh-CN" sz="1600" dirty="0" smtClean="0"/>
                        <a:t>4</a:t>
                      </a:r>
                      <a:r>
                        <a:rPr lang="zh-CN" altLang="en-US" sz="1600" dirty="0" smtClean="0"/>
                        <a:t>个模块、业务管理</a:t>
                      </a:r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个模块的测试及</a:t>
                      </a:r>
                      <a:r>
                        <a:rPr lang="en-US" altLang="zh-CN" sz="1600" dirty="0" smtClean="0"/>
                        <a:t>bug</a:t>
                      </a:r>
                      <a:r>
                        <a:rPr lang="zh-CN" altLang="en-US" sz="1600" dirty="0" smtClean="0"/>
                        <a:t>修改。</a:t>
                      </a:r>
                      <a:endParaRPr lang="en-US" altLang="zh-CN" sz="1600" dirty="0" smtClean="0"/>
                    </a:p>
                    <a:p>
                      <a:pPr algn="l"/>
                      <a:r>
                        <a:rPr lang="zh-CN" altLang="en-US" sz="1600" dirty="0" smtClean="0"/>
                        <a:t>完成</a:t>
                      </a:r>
                      <a:r>
                        <a:rPr lang="en-US" altLang="zh-CN" sz="1600" dirty="0" smtClean="0"/>
                        <a:t>launchers</a:t>
                      </a:r>
                      <a:r>
                        <a:rPr lang="zh-CN" altLang="en-US" sz="1600" dirty="0" smtClean="0"/>
                        <a:t>湖北接口测试、优化。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174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关键指标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7157746"/>
              </p:ext>
            </p:extLst>
          </p:nvPr>
        </p:nvGraphicFramePr>
        <p:xfrm>
          <a:off x="683568" y="1484784"/>
          <a:ext cx="7704856" cy="477963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04056"/>
                <a:gridCol w="1093620"/>
                <a:gridCol w="1779930"/>
                <a:gridCol w="2443067"/>
                <a:gridCol w="1884183"/>
              </a:tblGrid>
              <a:tr h="589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指标</a:t>
                      </a:r>
                      <a:r>
                        <a:rPr lang="en-US" altLang="zh-CN" sz="1600" dirty="0" smtClean="0"/>
                        <a:t>/</a:t>
                      </a:r>
                    </a:p>
                    <a:p>
                      <a:pPr algn="ctr"/>
                      <a:r>
                        <a:rPr lang="zh-CN" altLang="en-US" sz="1600" dirty="0" smtClean="0"/>
                        <a:t>工作项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目标值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实际达成情况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未达成原因分析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主线：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完成组件属性动态扩展优化和历史数据处理脚本开发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优化组件属性中跳转参数传值方式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将跳转参数由写死方式转化为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param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key,value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）方式。使用启动参数自动补全。针对不同地市处理各地市的历史数据。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主线：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完成点播详情背景图片支持动态更换功能开发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添加背景图片管理模块、添加背景图片获取接口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完成开发联调和编写接口文档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174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关键指标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7157746"/>
              </p:ext>
            </p:extLst>
          </p:nvPr>
        </p:nvGraphicFramePr>
        <p:xfrm>
          <a:off x="683568" y="1484784"/>
          <a:ext cx="7704856" cy="477963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04056"/>
                <a:gridCol w="1093620"/>
                <a:gridCol w="1779930"/>
                <a:gridCol w="2443067"/>
                <a:gridCol w="1884183"/>
              </a:tblGrid>
              <a:tr h="589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指标</a:t>
                      </a:r>
                      <a:r>
                        <a:rPr lang="en-US" altLang="zh-CN" sz="1600" dirty="0" smtClean="0"/>
                        <a:t>/</a:t>
                      </a:r>
                    </a:p>
                    <a:p>
                      <a:pPr algn="ctr"/>
                      <a:r>
                        <a:rPr lang="zh-CN" altLang="en-US" sz="1600" dirty="0" smtClean="0"/>
                        <a:t>工作项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目标值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实际达成情况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未达成原因分析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主线：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完成新增统计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功能开发及终端联调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添加全局唯一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，完成终端联调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完成开发和联调工作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山东：界面切换样式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添加界面切换样式选择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界面中添加了界面切换样式选择，数据库中添加基础数据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174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1403648" y="476672"/>
            <a:ext cx="40895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关键指标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7157746"/>
              </p:ext>
            </p:extLst>
          </p:nvPr>
        </p:nvGraphicFramePr>
        <p:xfrm>
          <a:off x="683568" y="1484784"/>
          <a:ext cx="7704856" cy="477963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04056"/>
                <a:gridCol w="1093620"/>
                <a:gridCol w="1779930"/>
                <a:gridCol w="2443067"/>
                <a:gridCol w="1884183"/>
              </a:tblGrid>
              <a:tr h="589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指标</a:t>
                      </a:r>
                      <a:r>
                        <a:rPr lang="en-US" altLang="zh-CN" sz="1600" dirty="0" smtClean="0"/>
                        <a:t>/</a:t>
                      </a:r>
                    </a:p>
                    <a:p>
                      <a:pPr algn="ctr"/>
                      <a:r>
                        <a:rPr lang="zh-CN" altLang="en-US" sz="1600" dirty="0" smtClean="0"/>
                        <a:t>工作项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目标值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实际达成情况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未达成原因分析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E60112"/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山东：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转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2.0</a:t>
                      </a:r>
                    </a:p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launchers 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接口改造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apk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接口改造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apk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接口改造和联调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  <a:tr h="2094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山东：游走字幕开发（多群组批量投放改造）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完成游走字幕开发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完成游走字幕开发，现在支持针对地区、多群组进行批量投放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  <a:alpha val="4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174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2866</Words>
  <Application>Microsoft Office PowerPoint</Application>
  <PresentationFormat>全屏显示(4:3)</PresentationFormat>
  <Paragraphs>494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181</cp:revision>
  <dcterms:created xsi:type="dcterms:W3CDTF">2017-10-09T07:00:33Z</dcterms:created>
  <dcterms:modified xsi:type="dcterms:W3CDTF">2018-12-12T07:01:22Z</dcterms:modified>
</cp:coreProperties>
</file>