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6985000" cy="9271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>
        <p15:guide id="1" orient="horz" pos="4339">
          <p15:clr>
            <a:srgbClr val="A4A3A4"/>
          </p15:clr>
        </p15:guide>
        <p15:guide id="2" pos="9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="" val="1"/>
      </p:ext>
    </p:extLst>
  </p:showPr>
  <p:clrMru>
    <a:srgbClr val="3165A3"/>
    <a:srgbClr val="6F4786"/>
    <a:srgbClr val="DD6021"/>
    <a:srgbClr val="AABF29"/>
    <a:srgbClr val="009481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8961" autoAdjust="0"/>
    <p:restoredTop sz="94660"/>
  </p:normalViewPr>
  <p:slideViewPr>
    <p:cSldViewPr snapToGrid="0" snapToObjects="1" showGuides="1">
      <p:cViewPr>
        <p:scale>
          <a:sx n="60" d="100"/>
          <a:sy n="60" d="100"/>
        </p:scale>
        <p:origin x="1368" y="13116"/>
      </p:cViewPr>
      <p:guideLst>
        <p:guide orient="horz" pos="4339"/>
        <p:guide pos="9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56C386BD-0673-AE41-A1A9-F782C689CD4A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4B85511A-48AC-F44F-8911-34659B541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3091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37FD7C98-28EC-7D47-A11E-DFC804E7B6A6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3775" y="695325"/>
            <a:ext cx="24574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33CD140D-2F4F-9641-8ACE-CFA09C71D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872240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11202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749808" y="807759"/>
            <a:ext cx="28904184" cy="3151923"/>
          </a:xfrm>
          <a:prstGeom prst="rect">
            <a:avLst/>
          </a:prstGeom>
          <a:solidFill>
            <a:srgbClr val="6F4786"/>
          </a:solidFill>
        </p:spPr>
        <p:txBody>
          <a:bodyPr lIns="914400" tIns="228600" rIns="274320" bIns="91440" anchor="t" anchorCtr="0"/>
          <a:lstStyle>
            <a:defPPr>
              <a:defRPr lang="en-US"/>
            </a:defPPr>
            <a:lvl1pPr marL="0" algn="l" defTabSz="2087941" rtl="0" eaLnBrk="1" latinLnBrk="0" hangingPunct="1">
              <a:defRPr sz="280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1pPr>
            <a:lvl2pPr marL="2087941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685800"/>
            <a:ext cx="28904184" cy="41431464"/>
          </a:xfrm>
          <a:prstGeom prst="rect">
            <a:avLst/>
          </a:prstGeom>
          <a:noFill/>
          <a:ln w="457200" cap="rnd">
            <a:solidFill>
              <a:srgbClr val="6F4786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85800" y="40526208"/>
            <a:ext cx="28904184" cy="1645920"/>
          </a:xfrm>
          <a:prstGeom prst="rect">
            <a:avLst/>
          </a:prstGeom>
          <a:solidFill>
            <a:srgbClr val="6F4786"/>
          </a:solidFill>
        </p:spPr>
        <p:txBody>
          <a:bodyPr lIns="914400" tIns="228600" rIns="274320" bIns="91440" anchor="t" anchorCtr="0"/>
          <a:lstStyle>
            <a:defPPr>
              <a:defRPr lang="en-US"/>
            </a:defPPr>
            <a:lvl1pPr marL="0" algn="l" defTabSz="2087941" rtl="0" eaLnBrk="1" latinLnBrk="0" hangingPunct="1">
              <a:defRPr sz="280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1pPr>
            <a:lvl2pPr marL="2087941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828799" y="9987548"/>
            <a:ext cx="26632973" cy="30193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10" name="Picture 9" descr="WEP_logo (4).png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="">
                  <a14:imgLayer r:embed="rId4">
                    <a14:imgEffect>
                      <a14:colorTemperature colorTemp="7913"/>
                    </a14:imgEffect>
                    <a14:imgEffect>
                      <a14:saturation sat="170000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04369" y="1132652"/>
            <a:ext cx="3987218" cy="20534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65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0"/>
        </a:spcBef>
        <a:spcAft>
          <a:spcPts val="1800"/>
        </a:spcAft>
        <a:buFont typeface="Arial"/>
        <a:buChar char="•"/>
        <a:defRPr sz="3000" kern="1200" baseline="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0"/>
        </a:spcBef>
        <a:spcAft>
          <a:spcPts val="1800"/>
        </a:spcAft>
        <a:buFont typeface="Arial"/>
        <a:buChar char="–"/>
        <a:defRPr sz="3000" kern="1200" baseline="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0"/>
        </a:spcBef>
        <a:spcAft>
          <a:spcPts val="1800"/>
        </a:spcAft>
        <a:buFont typeface="Arial"/>
        <a:buChar char="•"/>
        <a:defRPr sz="3000" kern="1200" baseline="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0"/>
        </a:spcBef>
        <a:spcAft>
          <a:spcPts val="1800"/>
        </a:spcAft>
        <a:buFont typeface="Arial"/>
        <a:buChar char="–"/>
        <a:defRPr sz="3000" kern="1200" baseline="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0"/>
        </a:spcBef>
        <a:spcAft>
          <a:spcPts val="1800"/>
        </a:spcAft>
        <a:buFont typeface="Arial"/>
        <a:buChar char="»"/>
        <a:defRPr sz="3000" kern="1200" baseline="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mailto:sqaisar@effatuniversity.edu.s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828798" y="4370878"/>
            <a:ext cx="26397285" cy="1715175"/>
          </a:xfrm>
          <a:prstGeom prst="rect">
            <a:avLst/>
          </a:prstGeom>
        </p:spPr>
        <p:txBody>
          <a:bodyPr anchor="t"/>
          <a:lstStyle>
            <a:lvl1pPr marL="0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7941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5882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3823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1764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39705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7646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5587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3528" indent="0" algn="ctr" defTabSz="2087941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latin typeface="Helvetica"/>
                <a:cs typeface="Helvetica"/>
              </a:rPr>
              <a:t>Haneen Mohammed</a:t>
            </a:r>
            <a:r>
              <a:rPr lang="en-US" sz="3000" b="1" baseline="30000" dirty="0" smtClean="0">
                <a:latin typeface="Helvetica"/>
                <a:cs typeface="Helvetica"/>
              </a:rPr>
              <a:t>†</a:t>
            </a:r>
            <a:r>
              <a:rPr lang="en-US" sz="3000" b="1" dirty="0" smtClean="0">
                <a:latin typeface="Helvetica"/>
                <a:cs typeface="Helvetica"/>
              </a:rPr>
              <a:t>, Israa </a:t>
            </a:r>
            <a:r>
              <a:rPr lang="en-US" sz="3000" b="1" dirty="0" err="1" smtClean="0">
                <a:latin typeface="Helvetica"/>
                <a:cs typeface="Helvetica"/>
              </a:rPr>
              <a:t>Alqassas</a:t>
            </a:r>
            <a:r>
              <a:rPr lang="en-US" sz="3000" b="1" baseline="30000" dirty="0" smtClean="0">
                <a:latin typeface="Helvetica"/>
                <a:cs typeface="Helvetica"/>
              </a:rPr>
              <a:t>†</a:t>
            </a:r>
            <a:r>
              <a:rPr lang="en-US" sz="3000" b="1" dirty="0" smtClean="0">
                <a:latin typeface="Helvetica"/>
                <a:cs typeface="Helvetica"/>
              </a:rPr>
              <a:t>, Reemaz Hetaimish</a:t>
            </a:r>
            <a:r>
              <a:rPr lang="en-US" sz="3000" b="1" baseline="30000" dirty="0" smtClean="0">
                <a:latin typeface="Helvetica"/>
                <a:cs typeface="Helvetica"/>
              </a:rPr>
              <a:t>†</a:t>
            </a:r>
            <a:r>
              <a:rPr lang="en-US" sz="3000" b="1" dirty="0" smtClean="0">
                <a:latin typeface="Helvetica"/>
                <a:cs typeface="Helvetica"/>
              </a:rPr>
              <a:t>, Sarah </a:t>
            </a:r>
            <a:r>
              <a:rPr lang="en-US" sz="3000" b="1" dirty="0" err="1" smtClean="0">
                <a:latin typeface="Helvetica"/>
                <a:cs typeface="Helvetica"/>
              </a:rPr>
              <a:t>Alharthy</a:t>
            </a:r>
            <a:r>
              <a:rPr lang="en-US" sz="3000" b="1" baseline="30000" dirty="0" smtClean="0">
                <a:latin typeface="Helvetica"/>
                <a:cs typeface="Helvetica"/>
              </a:rPr>
              <a:t>†</a:t>
            </a:r>
          </a:p>
          <a:p>
            <a:r>
              <a:rPr lang="en-US" sz="3000" b="1" baseline="30000" dirty="0" smtClean="0">
                <a:latin typeface="Helvetica"/>
                <a:cs typeface="Helvetica"/>
              </a:rPr>
              <a:t>Supervisor Dr. Saeed Qaisar, Email: </a:t>
            </a:r>
            <a:r>
              <a:rPr lang="en-US" sz="3000" b="1" baseline="30000" dirty="0" smtClean="0">
                <a:latin typeface="Helvetica"/>
                <a:cs typeface="Helvetica"/>
                <a:hlinkClick r:id="rId2"/>
              </a:rPr>
              <a:t>sqaisar@effatuniversity.edu.sa</a:t>
            </a:r>
          </a:p>
          <a:p>
            <a:r>
              <a:rPr lang="en-US" sz="3000" dirty="0">
                <a:latin typeface="Helvetica"/>
                <a:cs typeface="Helvetica"/>
              </a:rPr>
              <a:t>† Effat University</a:t>
            </a:r>
          </a:p>
          <a:p>
            <a:pPr algn="l"/>
            <a:endParaRPr lang="en-US" sz="3000" baseline="30000" dirty="0" smtClean="0">
              <a:latin typeface="Helvetica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896112" y="40526208"/>
            <a:ext cx="28483560" cy="1645920"/>
          </a:xfrm>
          <a:prstGeom prst="rect">
            <a:avLst/>
          </a:prstGeom>
          <a:noFill/>
        </p:spPr>
        <p:txBody>
          <a:bodyPr lIns="914400" tIns="228600" rIns="274320" bIns="91440" anchor="t" anchorCtr="0"/>
          <a:lstStyle>
            <a:defPPr>
              <a:defRPr lang="en-US"/>
            </a:defPPr>
            <a:lvl1pPr marL="0" algn="l" defTabSz="2087941" rtl="0" eaLnBrk="1" latinLnBrk="0" hangingPunct="1">
              <a:defRPr sz="2800" kern="1200" baseline="0">
                <a:solidFill>
                  <a:schemeClr val="bg1"/>
                </a:solidFill>
                <a:latin typeface="Helvetica"/>
                <a:ea typeface="+mn-ea"/>
                <a:cs typeface="+mn-cs"/>
              </a:defRPr>
            </a:lvl1pPr>
            <a:lvl2pPr marL="2087941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208794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Acknowledgements: we acknowledge Dr. </a:t>
            </a:r>
            <a:r>
              <a:rPr lang="en-US" dirty="0" smtClean="0"/>
              <a:t>Saeed </a:t>
            </a:r>
            <a:r>
              <a:rPr lang="en-US" dirty="0" err="1" smtClean="0"/>
              <a:t>Qaisar</a:t>
            </a:r>
            <a:r>
              <a:rPr lang="en-US" dirty="0" smtClean="0"/>
              <a:t> </a:t>
            </a:r>
            <a:r>
              <a:rPr lang="en-US" dirty="0" smtClean="0"/>
              <a:t>for his continuous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throughout the course of our work. </a:t>
            </a:r>
            <a:r>
              <a:rPr lang="en-US" smtClean="0"/>
              <a:t>[SQAISAR@EFFATUNIVERSITY.EDU.SA]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15240" y="896112"/>
            <a:ext cx="23160795" cy="3044952"/>
          </a:xfrm>
          <a:prstGeom prst="rect">
            <a:avLst/>
          </a:prstGeom>
          <a:noFill/>
        </p:spPr>
        <p:txBody>
          <a:bodyPr lIns="914400" tIns="0" bIns="45720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bg1"/>
                </a:solidFill>
                <a:latin typeface="Helvetica"/>
              </a:rPr>
              <a:t>Efficient Filtering Technique Based on Adaptive Rate Sampling</a:t>
            </a:r>
            <a:endParaRPr lang="en-US" sz="8000" b="1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3728" y="6509582"/>
            <a:ext cx="13139928" cy="115046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600" b="1" cap="all" dirty="0" smtClean="0">
                <a:solidFill>
                  <a:srgbClr val="3165A3"/>
                </a:solidFill>
                <a:latin typeface="Helvetica"/>
              </a:rPr>
              <a:t>MOTIVATION</a:t>
            </a:r>
          </a:p>
          <a:p>
            <a:pPr marL="182880" algn="just">
              <a:lnSpc>
                <a:spcPct val="120000"/>
              </a:lnSpc>
              <a:spcAft>
                <a:spcPts val="1800"/>
              </a:spcAft>
            </a:pPr>
            <a:r>
              <a:rPr lang="en-US" sz="3000" dirty="0" smtClean="0">
                <a:latin typeface="Helvetica"/>
                <a:cs typeface="Helvetica"/>
              </a:rPr>
              <a:t>To </a:t>
            </a:r>
            <a:r>
              <a:rPr lang="en-US" sz="3000" dirty="0" smtClean="0">
                <a:latin typeface="Helvetica"/>
                <a:cs typeface="Helvetica"/>
              </a:rPr>
              <a:t>contribute </a:t>
            </a:r>
            <a:r>
              <a:rPr lang="en-US" sz="3000" dirty="0" smtClean="0">
                <a:latin typeface="Helvetica"/>
                <a:cs typeface="Helvetica"/>
              </a:rPr>
              <a:t>in </a:t>
            </a:r>
            <a:r>
              <a:rPr lang="en-US" sz="3000" dirty="0" smtClean="0">
                <a:latin typeface="Helvetica"/>
                <a:cs typeface="Helvetica"/>
              </a:rPr>
              <a:t>the development of </a:t>
            </a:r>
            <a:r>
              <a:rPr lang="en-US" sz="3000" dirty="0" smtClean="0">
                <a:latin typeface="Helvetica"/>
                <a:cs typeface="Helvetica"/>
              </a:rPr>
              <a:t>low computational complexity and power efficient  signal processing chain for mobile systems. </a:t>
            </a:r>
          </a:p>
          <a:p>
            <a:pPr marL="182880" algn="just">
              <a:lnSpc>
                <a:spcPct val="120000"/>
              </a:lnSpc>
              <a:spcAft>
                <a:spcPts val="1800"/>
              </a:spcAft>
            </a:pPr>
            <a:r>
              <a:rPr lang="en-US" sz="3000" dirty="0" smtClean="0">
                <a:latin typeface="Helvetica"/>
                <a:cs typeface="Helvetica"/>
              </a:rPr>
              <a:t>It will lead towards ever wanted system features like reduced size</a:t>
            </a:r>
            <a:r>
              <a:rPr lang="en-US" sz="3000" dirty="0" smtClean="0">
                <a:latin typeface="Helvetica"/>
                <a:cs typeface="Helvetica"/>
              </a:rPr>
              <a:t>, cost, processing noise, electromagnetic emission and especially power consumption.</a:t>
            </a: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600" b="1" cap="all" dirty="0" smtClean="0">
                <a:solidFill>
                  <a:srgbClr val="3165A3"/>
                </a:solidFill>
                <a:latin typeface="Helvetica"/>
              </a:rPr>
              <a:t>Solution</a:t>
            </a:r>
          </a:p>
          <a:p>
            <a:pPr marL="182880" algn="just">
              <a:lnSpc>
                <a:spcPct val="120000"/>
              </a:lnSpc>
              <a:spcAft>
                <a:spcPts val="1800"/>
              </a:spcAft>
            </a:pPr>
            <a:r>
              <a:rPr lang="en-US" sz="3000" dirty="0" smtClean="0">
                <a:latin typeface="Helvetica"/>
                <a:cs typeface="Helvetica"/>
              </a:rPr>
              <a:t>Reorganize </a:t>
            </a:r>
            <a:r>
              <a:rPr lang="en-US" sz="3000" dirty="0" smtClean="0">
                <a:latin typeface="Helvetica"/>
                <a:cs typeface="Helvetica"/>
              </a:rPr>
              <a:t>the </a:t>
            </a:r>
            <a:r>
              <a:rPr lang="en-US" sz="3000" dirty="0" smtClean="0">
                <a:latin typeface="Helvetica"/>
                <a:cs typeface="Helvetica"/>
              </a:rPr>
              <a:t>mobile systems associated signal </a:t>
            </a:r>
            <a:r>
              <a:rPr lang="en-US" sz="3000" dirty="0" smtClean="0">
                <a:latin typeface="Helvetica"/>
                <a:cs typeface="Helvetica"/>
              </a:rPr>
              <a:t>processing theory and </a:t>
            </a:r>
            <a:r>
              <a:rPr lang="en-US" sz="3000" dirty="0" smtClean="0">
                <a:latin typeface="Helvetica"/>
                <a:cs typeface="Helvetica"/>
              </a:rPr>
              <a:t>architecture</a:t>
            </a: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600" b="1" cap="all" dirty="0" smtClean="0">
              <a:solidFill>
                <a:srgbClr val="3165A3"/>
              </a:solidFill>
              <a:latin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6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/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2550347" y="20534830"/>
            <a:ext cx="10791833" cy="4879184"/>
            <a:chOff x="-7827" y="0"/>
            <a:chExt cx="7542102" cy="2638425"/>
          </a:xfrm>
        </p:grpSpPr>
        <p:grpSp>
          <p:nvGrpSpPr>
            <p:cNvPr id="15" name="Group 5"/>
            <p:cNvGrpSpPr/>
            <p:nvPr/>
          </p:nvGrpSpPr>
          <p:grpSpPr>
            <a:xfrm>
              <a:off x="-7827" y="0"/>
              <a:ext cx="7542102" cy="2638425"/>
              <a:chOff x="-7827" y="0"/>
              <a:chExt cx="7542102" cy="2638425"/>
            </a:xfrm>
          </p:grpSpPr>
          <p:grpSp>
            <p:nvGrpSpPr>
              <p:cNvPr id="17" name="Group 7"/>
              <p:cNvGrpSpPr/>
              <p:nvPr/>
            </p:nvGrpSpPr>
            <p:grpSpPr>
              <a:xfrm>
                <a:off x="-7827" y="0"/>
                <a:ext cx="7542102" cy="2638425"/>
                <a:chOff x="-7827" y="0"/>
                <a:chExt cx="7542102" cy="2638425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590675" y="1657350"/>
                  <a:ext cx="5095875" cy="981075"/>
                </a:xfrm>
                <a:prstGeom prst="round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7827" y="527895"/>
                  <a:ext cx="687684" cy="6000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 smtClean="0">
                      <a:latin typeface="Times New Roman"/>
                      <a:ea typeface="Calibri"/>
                      <a:cs typeface="Times New Roman"/>
                    </a:rPr>
                    <a:t>Analog Signal</a:t>
                  </a:r>
                  <a:endParaRPr lang="en-US" sz="1100" dirty="0">
                    <a:effectLst/>
                    <a:latin typeface="Calibri"/>
                    <a:ea typeface="Calibri"/>
                    <a:cs typeface="Arial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571625" y="0"/>
                  <a:ext cx="5962650" cy="1295400"/>
                </a:xfrm>
                <a:prstGeom prst="roundRect">
                  <a:avLst/>
                </a:prstGeom>
                <a:solidFill>
                  <a:schemeClr val="lt1">
                    <a:alpha val="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866775" y="504825"/>
                  <a:ext cx="647700" cy="41656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ADC</a:t>
                  </a:r>
                  <a:endParaRPr lang="en-US" sz="12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962150" y="419100"/>
                  <a:ext cx="800100" cy="57150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Interface b/w ADC &amp;</a:t>
                  </a: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 Processor</a:t>
                  </a:r>
                  <a:endParaRPr lang="en-US" sz="1200" dirty="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3190875" y="390525"/>
                  <a:ext cx="695325" cy="61912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Circular Data buffer</a:t>
                  </a:r>
                  <a:endParaRPr lang="en-US" sz="12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257675" y="428625"/>
                  <a:ext cx="819150" cy="54292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Digital Processing</a:t>
                  </a:r>
                  <a:endParaRPr lang="en-US" sz="12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5534025" y="447675"/>
                  <a:ext cx="695325" cy="40005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Memory</a:t>
                  </a:r>
                  <a:endParaRPr lang="en-US" sz="12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3263900" y="1943100"/>
                  <a:ext cx="695325" cy="58102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Memory file</a:t>
                  </a:r>
                  <a:endParaRPr lang="en-US" sz="12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1790700" y="1905000"/>
                  <a:ext cx="866775" cy="57150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Interface b/w Processor &amp; PC</a:t>
                  </a:r>
                  <a:endParaRPr lang="en-US" sz="12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619625" y="2000250"/>
                  <a:ext cx="809625" cy="44767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Data Analyzer</a:t>
                  </a:r>
                  <a:endParaRPr lang="en-US" sz="12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1734820" y="634365"/>
                  <a:ext cx="33655" cy="13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2938780" y="601345"/>
                  <a:ext cx="33655" cy="13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053205" y="640080"/>
                  <a:ext cx="33655" cy="13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35" name="Rounded Rectangle 34"/>
                <p:cNvSpPr/>
                <p:nvPr/>
              </p:nvSpPr>
              <p:spPr>
                <a:xfrm>
                  <a:off x="6657975" y="381000"/>
                  <a:ext cx="770447" cy="56197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Interface b/w Processor &amp; PC</a:t>
                  </a:r>
                  <a:endParaRPr lang="en-US" sz="1200">
                    <a:effectLst/>
                    <a:latin typeface="Times New Roman"/>
                    <a:ea typeface="Times New Roman"/>
                    <a:cs typeface="Times New Roman"/>
                  </a:endParaRPr>
                </a:p>
              </p:txBody>
            </p:sp>
            <p:cxnSp>
              <p:nvCxnSpPr>
                <p:cNvPr id="36" name="Elbow Connector 26"/>
                <p:cNvCxnSpPr/>
                <p:nvPr/>
              </p:nvCxnSpPr>
              <p:spPr>
                <a:xfrm rot="5400000">
                  <a:off x="3747770" y="-1019175"/>
                  <a:ext cx="1270955" cy="5167313"/>
                </a:xfrm>
                <a:prstGeom prst="bentConnector4">
                  <a:avLst>
                    <a:gd name="adj1" fmla="val 46093"/>
                    <a:gd name="adj2" fmla="val 105493"/>
                  </a:avLst>
                </a:prstGeom>
                <a:ln w="19050"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1485900" y="704850"/>
                  <a:ext cx="504825" cy="952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781300" y="685800"/>
                  <a:ext cx="428625" cy="952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3895725" y="704850"/>
                  <a:ext cx="40005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5076825" y="695325"/>
                  <a:ext cx="49530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238875" y="676275"/>
                  <a:ext cx="447675" cy="952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295900" y="628650"/>
                  <a:ext cx="33655" cy="13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6429375" y="627380"/>
                  <a:ext cx="33655" cy="13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628900" y="2209800"/>
                  <a:ext cx="68580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2962275" y="2133600"/>
                  <a:ext cx="33655" cy="13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523875" y="735330"/>
                  <a:ext cx="3905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8"/>
              <p:cNvGrpSpPr/>
              <p:nvPr/>
            </p:nvGrpSpPr>
            <p:grpSpPr>
              <a:xfrm>
                <a:off x="3959860" y="2105025"/>
                <a:ext cx="680720" cy="135255"/>
                <a:chOff x="6985" y="0"/>
                <a:chExt cx="680720" cy="135255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347345" y="0"/>
                  <a:ext cx="33655" cy="13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6985" y="83434"/>
                  <a:ext cx="6807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TextBox 24"/>
            <p:cNvSpPr txBox="1"/>
            <p:nvPr/>
          </p:nvSpPr>
          <p:spPr>
            <a:xfrm>
              <a:off x="3952875" y="1647825"/>
              <a:ext cx="800100" cy="228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PC</a:t>
              </a:r>
              <a:endParaRPr lang="en-US" sz="1200" dirty="0">
                <a:effectLst/>
                <a:latin typeface="Times New Roman"/>
                <a:ea typeface="Times New Roman"/>
                <a:cs typeface="Times New Roman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Arial"/>
                </a:rPr>
                <a:t> 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448735" y="19005269"/>
            <a:ext cx="13139928" cy="7571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600" b="1" cap="all" dirty="0" smtClean="0">
                <a:solidFill>
                  <a:srgbClr val="3165A3"/>
                </a:solidFill>
                <a:latin typeface="Helvetica"/>
                <a:cs typeface="Helvetica"/>
              </a:rPr>
              <a:t>The proposed System Principle </a:t>
            </a:r>
            <a:r>
              <a:rPr lang="en-US" sz="3600" b="1" cap="all" dirty="0" smtClean="0">
                <a:solidFill>
                  <a:srgbClr val="3165A3"/>
                </a:solidFill>
                <a:latin typeface="Helvetica"/>
                <a:cs typeface="Helvetica"/>
              </a:rPr>
              <a:t>BLOCK DIAGRAM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63728" y="12422254"/>
            <a:ext cx="13139928" cy="62087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600" b="1" cap="all" dirty="0" smtClean="0">
                <a:solidFill>
                  <a:srgbClr val="3165A3"/>
                </a:solidFill>
                <a:latin typeface="Helvetica"/>
                <a:cs typeface="Helvetica"/>
              </a:rPr>
              <a:t>Non Uniform Sampling Principle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600" b="1" cap="all" dirty="0" smtClean="0">
              <a:solidFill>
                <a:srgbClr val="3165A3"/>
              </a:solidFill>
              <a:latin typeface="Helvetica"/>
              <a:cs typeface="Helvetica"/>
            </a:endParaRPr>
          </a:p>
        </p:txBody>
      </p:sp>
      <p:grpSp>
        <p:nvGrpSpPr>
          <p:cNvPr id="51" name="Group 5"/>
          <p:cNvGrpSpPr>
            <a:grpSpLocks noChangeAspect="1"/>
          </p:cNvGrpSpPr>
          <p:nvPr/>
        </p:nvGrpSpPr>
        <p:grpSpPr bwMode="auto">
          <a:xfrm>
            <a:off x="1897633" y="13931809"/>
            <a:ext cx="6217920" cy="3946881"/>
            <a:chOff x="0" y="550863"/>
            <a:chExt cx="2252" cy="1362"/>
          </a:xfrm>
        </p:grpSpPr>
        <p:sp>
          <p:nvSpPr>
            <p:cNvPr id="52" name="Text Box 82"/>
            <p:cNvSpPr txBox="1">
              <a:spLocks noChangeAspect="1" noChangeArrowheads="1"/>
            </p:cNvSpPr>
            <p:nvPr/>
          </p:nvSpPr>
          <p:spPr bwMode="auto">
            <a:xfrm rot="-5400000">
              <a:off x="-228" y="551152"/>
              <a:ext cx="579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algn="just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fr-FR" sz="1600" kern="120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Arial"/>
                </a:rPr>
                <a:t>Amplitude</a:t>
              </a:r>
              <a:endParaRPr lang="en-US" sz="1200">
                <a:effectLst/>
                <a:latin typeface="Times New Roman"/>
                <a:ea typeface="ＭＳ 明朝"/>
              </a:endParaRPr>
            </a:p>
          </p:txBody>
        </p:sp>
        <p:grpSp>
          <p:nvGrpSpPr>
            <p:cNvPr id="53" name="Group 7"/>
            <p:cNvGrpSpPr>
              <a:grpSpLocks/>
            </p:cNvGrpSpPr>
            <p:nvPr/>
          </p:nvGrpSpPr>
          <p:grpSpPr bwMode="auto">
            <a:xfrm>
              <a:off x="161" y="550863"/>
              <a:ext cx="2091" cy="1362"/>
              <a:chOff x="161" y="550863"/>
              <a:chExt cx="2091" cy="1362"/>
            </a:xfrm>
          </p:grpSpPr>
          <p:cxnSp>
            <p:nvCxnSpPr>
              <p:cNvPr id="54" name="Line 6"/>
              <p:cNvCxnSpPr/>
              <p:nvPr/>
            </p:nvCxnSpPr>
            <p:spPr bwMode="auto">
              <a:xfrm>
                <a:off x="161" y="551872"/>
                <a:ext cx="20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55" name="Line 7"/>
              <p:cNvCxnSpPr/>
              <p:nvPr/>
            </p:nvCxnSpPr>
            <p:spPr bwMode="auto">
              <a:xfrm flipV="1">
                <a:off x="161" y="550863"/>
                <a:ext cx="0" cy="101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56" name="Line 8"/>
              <p:cNvCxnSpPr/>
              <p:nvPr/>
            </p:nvCxnSpPr>
            <p:spPr bwMode="auto">
              <a:xfrm>
                <a:off x="161" y="551805"/>
                <a:ext cx="190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57" name="Line 9"/>
              <p:cNvCxnSpPr/>
              <p:nvPr/>
            </p:nvCxnSpPr>
            <p:spPr bwMode="auto">
              <a:xfrm>
                <a:off x="161" y="551671"/>
                <a:ext cx="190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58" name="Line 10"/>
              <p:cNvCxnSpPr/>
              <p:nvPr/>
            </p:nvCxnSpPr>
            <p:spPr bwMode="auto">
              <a:xfrm>
                <a:off x="161" y="551535"/>
                <a:ext cx="190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59" name="Line 11"/>
              <p:cNvCxnSpPr/>
              <p:nvPr/>
            </p:nvCxnSpPr>
            <p:spPr bwMode="auto">
              <a:xfrm>
                <a:off x="161" y="551401"/>
                <a:ext cx="190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60" name="Line 12"/>
              <p:cNvCxnSpPr/>
              <p:nvPr/>
            </p:nvCxnSpPr>
            <p:spPr bwMode="auto">
              <a:xfrm>
                <a:off x="161" y="551266"/>
                <a:ext cx="190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61" name="Line 13"/>
              <p:cNvCxnSpPr/>
              <p:nvPr/>
            </p:nvCxnSpPr>
            <p:spPr bwMode="auto">
              <a:xfrm>
                <a:off x="161" y="551131"/>
                <a:ext cx="190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62" name="Line 14"/>
              <p:cNvCxnSpPr/>
              <p:nvPr/>
            </p:nvCxnSpPr>
            <p:spPr bwMode="auto">
              <a:xfrm>
                <a:off x="161" y="550996"/>
                <a:ext cx="190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sp>
            <p:nvSpPr>
              <p:cNvPr id="63" name="Freeform 62"/>
              <p:cNvSpPr>
                <a:spLocks noChangeAspect="1"/>
              </p:cNvSpPr>
              <p:nvPr/>
            </p:nvSpPr>
            <p:spPr bwMode="auto">
              <a:xfrm>
                <a:off x="231" y="551052"/>
                <a:ext cx="1767" cy="686"/>
              </a:xfrm>
              <a:custGeom>
                <a:avLst/>
                <a:gdLst>
                  <a:gd name="T0" fmla="*/ 0 w 2825"/>
                  <a:gd name="T1" fmla="*/ 245 h 1149"/>
                  <a:gd name="T2" fmla="*/ 111 w 2825"/>
                  <a:gd name="T3" fmla="*/ 148 h 1149"/>
                  <a:gd name="T4" fmla="*/ 166 w 2825"/>
                  <a:gd name="T5" fmla="*/ 52 h 1149"/>
                  <a:gd name="T6" fmla="*/ 221 w 2825"/>
                  <a:gd name="T7" fmla="*/ 4 h 1149"/>
                  <a:gd name="T8" fmla="*/ 249 w 2825"/>
                  <a:gd name="T9" fmla="*/ 28 h 1149"/>
                  <a:gd name="T10" fmla="*/ 387 w 2825"/>
                  <a:gd name="T11" fmla="*/ 76 h 1149"/>
                  <a:gd name="T12" fmla="*/ 609 w 2825"/>
                  <a:gd name="T13" fmla="*/ 100 h 1149"/>
                  <a:gd name="T14" fmla="*/ 691 w 2825"/>
                  <a:gd name="T15" fmla="*/ 52 h 11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25"/>
                  <a:gd name="T25" fmla="*/ 0 h 1149"/>
                  <a:gd name="T26" fmla="*/ 2825 w 2825"/>
                  <a:gd name="T27" fmla="*/ 1149 h 11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25" h="1149">
                    <a:moveTo>
                      <a:pt x="0" y="1149"/>
                    </a:moveTo>
                    <a:cubicBezTo>
                      <a:pt x="169" y="998"/>
                      <a:pt x="339" y="848"/>
                      <a:pt x="452" y="697"/>
                    </a:cubicBezTo>
                    <a:cubicBezTo>
                      <a:pt x="565" y="546"/>
                      <a:pt x="603" y="358"/>
                      <a:pt x="678" y="245"/>
                    </a:cubicBezTo>
                    <a:cubicBezTo>
                      <a:pt x="753" y="132"/>
                      <a:pt x="847" y="38"/>
                      <a:pt x="904" y="19"/>
                    </a:cubicBezTo>
                    <a:cubicBezTo>
                      <a:pt x="961" y="0"/>
                      <a:pt x="904" y="76"/>
                      <a:pt x="1017" y="132"/>
                    </a:cubicBezTo>
                    <a:cubicBezTo>
                      <a:pt x="1130" y="188"/>
                      <a:pt x="1337" y="302"/>
                      <a:pt x="1582" y="358"/>
                    </a:cubicBezTo>
                    <a:cubicBezTo>
                      <a:pt x="1827" y="414"/>
                      <a:pt x="2279" y="490"/>
                      <a:pt x="2486" y="471"/>
                    </a:cubicBezTo>
                    <a:cubicBezTo>
                      <a:pt x="2693" y="452"/>
                      <a:pt x="2759" y="348"/>
                      <a:pt x="2825" y="245"/>
                    </a:cubicBezTo>
                  </a:path>
                </a:pathLst>
              </a:custGeom>
              <a:noFill/>
              <a:ln w="15875">
                <a:solidFill>
                  <a:srgbClr val="DD030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4" name="Line 16"/>
              <p:cNvCxnSpPr/>
              <p:nvPr/>
            </p:nvCxnSpPr>
            <p:spPr bwMode="auto">
              <a:xfrm>
                <a:off x="310" y="551671"/>
                <a:ext cx="0" cy="20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5" name="Line 17"/>
              <p:cNvCxnSpPr/>
              <p:nvPr/>
            </p:nvCxnSpPr>
            <p:spPr bwMode="auto">
              <a:xfrm>
                <a:off x="453" y="551541"/>
                <a:ext cx="0" cy="33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6" name="Line 18"/>
              <p:cNvCxnSpPr/>
              <p:nvPr/>
            </p:nvCxnSpPr>
            <p:spPr bwMode="auto">
              <a:xfrm>
                <a:off x="558" y="551408"/>
                <a:ext cx="0" cy="46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7" name="Line 19"/>
              <p:cNvCxnSpPr/>
              <p:nvPr/>
            </p:nvCxnSpPr>
            <p:spPr bwMode="auto">
              <a:xfrm>
                <a:off x="619" y="551275"/>
                <a:ext cx="0" cy="60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8" name="Line 20"/>
              <p:cNvCxnSpPr/>
              <p:nvPr/>
            </p:nvCxnSpPr>
            <p:spPr bwMode="auto">
              <a:xfrm>
                <a:off x="714" y="551142"/>
                <a:ext cx="0" cy="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9" name="Line 21"/>
              <p:cNvCxnSpPr/>
              <p:nvPr/>
            </p:nvCxnSpPr>
            <p:spPr bwMode="auto">
              <a:xfrm>
                <a:off x="860" y="551142"/>
                <a:ext cx="0" cy="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70" name="Line 22"/>
              <p:cNvCxnSpPr/>
              <p:nvPr/>
            </p:nvCxnSpPr>
            <p:spPr bwMode="auto">
              <a:xfrm>
                <a:off x="1224" y="551270"/>
                <a:ext cx="0" cy="6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71" name="Line 23"/>
              <p:cNvCxnSpPr/>
              <p:nvPr/>
            </p:nvCxnSpPr>
            <p:spPr bwMode="auto">
              <a:xfrm>
                <a:off x="1948" y="551285"/>
                <a:ext cx="0" cy="58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72" name="Oval 71"/>
              <p:cNvSpPr>
                <a:spLocks noChangeAspect="1" noChangeArrowheads="1"/>
              </p:cNvSpPr>
              <p:nvPr/>
            </p:nvSpPr>
            <p:spPr bwMode="auto">
              <a:xfrm>
                <a:off x="292" y="551653"/>
                <a:ext cx="34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72"/>
              <p:cNvSpPr>
                <a:spLocks noChangeAspect="1" noChangeArrowheads="1"/>
              </p:cNvSpPr>
              <p:nvPr/>
            </p:nvSpPr>
            <p:spPr bwMode="auto">
              <a:xfrm>
                <a:off x="434" y="551515"/>
                <a:ext cx="36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73"/>
              <p:cNvSpPr>
                <a:spLocks noChangeAspect="1" noChangeArrowheads="1"/>
              </p:cNvSpPr>
              <p:nvPr/>
            </p:nvSpPr>
            <p:spPr bwMode="auto">
              <a:xfrm>
                <a:off x="537" y="551388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Oval 74"/>
              <p:cNvSpPr>
                <a:spLocks noChangeAspect="1" noChangeArrowheads="1"/>
              </p:cNvSpPr>
              <p:nvPr/>
            </p:nvSpPr>
            <p:spPr bwMode="auto">
              <a:xfrm>
                <a:off x="598" y="551243"/>
                <a:ext cx="36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Oval 75"/>
              <p:cNvSpPr>
                <a:spLocks noChangeAspect="1" noChangeArrowheads="1"/>
              </p:cNvSpPr>
              <p:nvPr/>
            </p:nvSpPr>
            <p:spPr bwMode="auto">
              <a:xfrm>
                <a:off x="695" y="551111"/>
                <a:ext cx="34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76"/>
              <p:cNvSpPr>
                <a:spLocks noChangeAspect="1" noChangeArrowheads="1"/>
              </p:cNvSpPr>
              <p:nvPr/>
            </p:nvSpPr>
            <p:spPr bwMode="auto">
              <a:xfrm>
                <a:off x="841" y="551108"/>
                <a:ext cx="36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Oval 77"/>
              <p:cNvSpPr>
                <a:spLocks noChangeAspect="1" noChangeArrowheads="1"/>
              </p:cNvSpPr>
              <p:nvPr/>
            </p:nvSpPr>
            <p:spPr bwMode="auto">
              <a:xfrm>
                <a:off x="1208" y="551243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78"/>
              <p:cNvSpPr>
                <a:spLocks noChangeAspect="1" noChangeArrowheads="1"/>
              </p:cNvSpPr>
              <p:nvPr/>
            </p:nvSpPr>
            <p:spPr bwMode="auto">
              <a:xfrm>
                <a:off x="1929" y="551245"/>
                <a:ext cx="35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74"/>
              <p:cNvSpPr txBox="1">
                <a:spLocks noChangeAspect="1" noChangeArrowheads="1"/>
              </p:cNvSpPr>
              <p:nvPr/>
            </p:nvSpPr>
            <p:spPr bwMode="auto">
              <a:xfrm>
                <a:off x="798" y="550948"/>
                <a:ext cx="331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algn="just" eaLnBrk="0" fontAlgn="base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600" kern="12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x</a:t>
                </a:r>
                <a:r>
                  <a:rPr lang="fr-FR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n-1</a:t>
                </a:r>
                <a:endParaRPr lang="en-US" sz="1200">
                  <a:effectLst/>
                  <a:latin typeface="Times New Roman"/>
                  <a:ea typeface="ＭＳ 明朝"/>
                </a:endParaRPr>
              </a:p>
            </p:txBody>
          </p:sp>
          <p:sp>
            <p:nvSpPr>
              <p:cNvPr id="81" name="Text Box 75"/>
              <p:cNvSpPr txBox="1">
                <a:spLocks noChangeAspect="1" noChangeArrowheads="1"/>
              </p:cNvSpPr>
              <p:nvPr/>
            </p:nvSpPr>
            <p:spPr bwMode="auto">
              <a:xfrm>
                <a:off x="1169" y="551086"/>
                <a:ext cx="333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algn="just" eaLnBrk="0" fontAlgn="base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600" kern="12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x</a:t>
                </a:r>
                <a:r>
                  <a:rPr lang="fr-FR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n</a:t>
                </a:r>
                <a:endParaRPr lang="en-US" sz="1200">
                  <a:effectLst/>
                  <a:latin typeface="Times New Roman"/>
                  <a:ea typeface="ＭＳ 明朝"/>
                </a:endParaRPr>
              </a:p>
            </p:txBody>
          </p:sp>
          <p:sp>
            <p:nvSpPr>
              <p:cNvPr id="82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937" y="552007"/>
                <a:ext cx="33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algn="just" eaLnBrk="0" fontAlgn="base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600" kern="12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dt</a:t>
                </a:r>
                <a:r>
                  <a:rPr lang="fr-FR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n</a:t>
                </a:r>
                <a:endParaRPr lang="en-US" sz="1200">
                  <a:effectLst/>
                  <a:latin typeface="Times New Roman"/>
                  <a:ea typeface="ＭＳ 明朝"/>
                </a:endParaRPr>
              </a:p>
            </p:txBody>
          </p:sp>
          <p:sp>
            <p:nvSpPr>
              <p:cNvPr id="83" name="Text Box 84"/>
              <p:cNvSpPr txBox="1">
                <a:spLocks noChangeArrowheads="1"/>
              </p:cNvSpPr>
              <p:nvPr/>
            </p:nvSpPr>
            <p:spPr bwMode="auto">
              <a:xfrm>
                <a:off x="1825" y="551876"/>
                <a:ext cx="320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algn="just" eaLnBrk="0" fontAlgn="base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600" kern="1200" dirty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Time</a:t>
                </a:r>
                <a:endParaRPr lang="en-US" sz="1200" dirty="0">
                  <a:effectLst/>
                  <a:latin typeface="Times New Roman"/>
                  <a:ea typeface="ＭＳ 明朝"/>
                </a:endParaRPr>
              </a:p>
            </p:txBody>
          </p:sp>
          <p:sp>
            <p:nvSpPr>
              <p:cNvPr id="84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017" y="551118"/>
                <a:ext cx="235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algn="just" eaLnBrk="0" fontAlgn="base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600" kern="1200" dirty="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X(t)</a:t>
                </a:r>
                <a:endParaRPr lang="en-US" sz="1200" dirty="0">
                  <a:effectLst/>
                  <a:latin typeface="Times New Roman"/>
                  <a:ea typeface="ＭＳ 明朝"/>
                </a:endParaRPr>
              </a:p>
            </p:txBody>
          </p:sp>
          <p:cxnSp>
            <p:nvCxnSpPr>
              <p:cNvPr id="85" name="Line 89"/>
              <p:cNvCxnSpPr/>
              <p:nvPr/>
            </p:nvCxnSpPr>
            <p:spPr bwMode="auto">
              <a:xfrm>
                <a:off x="882" y="552044"/>
                <a:ext cx="3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</p:cxnSp>
          <p:sp>
            <p:nvSpPr>
              <p:cNvPr id="86" name="Text Box 143"/>
              <p:cNvSpPr txBox="1">
                <a:spLocks noChangeArrowheads="1"/>
              </p:cNvSpPr>
              <p:nvPr/>
            </p:nvSpPr>
            <p:spPr bwMode="auto">
              <a:xfrm>
                <a:off x="1152" y="551818"/>
                <a:ext cx="199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600" kern="12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t</a:t>
                </a:r>
                <a:r>
                  <a:rPr lang="fr-FR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n</a:t>
                </a:r>
                <a:endParaRPr lang="en-US" sz="1200">
                  <a:effectLst/>
                  <a:latin typeface="Times New Roman"/>
                  <a:ea typeface="ＭＳ 明朝"/>
                </a:endParaRPr>
              </a:p>
            </p:txBody>
          </p:sp>
          <p:sp>
            <p:nvSpPr>
              <p:cNvPr id="87" name="Text Box 144"/>
              <p:cNvSpPr txBox="1">
                <a:spLocks noChangeArrowheads="1"/>
              </p:cNvSpPr>
              <p:nvPr/>
            </p:nvSpPr>
            <p:spPr bwMode="auto">
              <a:xfrm>
                <a:off x="770" y="551821"/>
                <a:ext cx="269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600" kern="12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t</a:t>
                </a:r>
                <a:r>
                  <a:rPr lang="fr-FR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ＭＳ 明朝"/>
                    <a:cs typeface="Arial"/>
                  </a:rPr>
                  <a:t>n-1</a:t>
                </a:r>
                <a:endParaRPr lang="en-US" sz="1200">
                  <a:effectLst/>
                  <a:latin typeface="Times New Roman"/>
                  <a:ea typeface="ＭＳ 明朝"/>
                </a:endParaRPr>
              </a:p>
            </p:txBody>
          </p:sp>
        </p:grpSp>
      </p:grpSp>
      <p:grpSp>
        <p:nvGrpSpPr>
          <p:cNvPr id="131" name="Group 150"/>
          <p:cNvGrpSpPr>
            <a:grpSpLocks/>
          </p:cNvGrpSpPr>
          <p:nvPr/>
        </p:nvGrpSpPr>
        <p:grpSpPr bwMode="auto">
          <a:xfrm>
            <a:off x="8193852" y="13812809"/>
            <a:ext cx="6199501" cy="3673401"/>
            <a:chOff x="235" y="1220"/>
            <a:chExt cx="2306" cy="1195"/>
          </a:xfrm>
        </p:grpSpPr>
        <p:sp>
          <p:nvSpPr>
            <p:cNvPr id="132" name="Line 37"/>
            <p:cNvSpPr>
              <a:spLocks noChangeAspect="1" noChangeShapeType="1"/>
            </p:cNvSpPr>
            <p:nvPr/>
          </p:nvSpPr>
          <p:spPr bwMode="auto">
            <a:xfrm>
              <a:off x="397" y="2242"/>
              <a:ext cx="213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Line 38"/>
            <p:cNvSpPr>
              <a:spLocks noChangeAspect="1" noChangeShapeType="1"/>
            </p:cNvSpPr>
            <p:nvPr/>
          </p:nvSpPr>
          <p:spPr bwMode="auto">
            <a:xfrm flipV="1">
              <a:off x="397" y="1220"/>
              <a:ext cx="0" cy="10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Freeform 39"/>
            <p:cNvSpPr>
              <a:spLocks noChangeAspect="1"/>
            </p:cNvSpPr>
            <p:nvPr/>
          </p:nvSpPr>
          <p:spPr bwMode="auto">
            <a:xfrm>
              <a:off x="471" y="1411"/>
              <a:ext cx="1841" cy="695"/>
            </a:xfrm>
            <a:custGeom>
              <a:avLst/>
              <a:gdLst>
                <a:gd name="T0" fmla="*/ 0 w 2825"/>
                <a:gd name="T1" fmla="*/ 254 h 1149"/>
                <a:gd name="T2" fmla="*/ 125 w 2825"/>
                <a:gd name="T3" fmla="*/ 154 h 1149"/>
                <a:gd name="T4" fmla="*/ 188 w 2825"/>
                <a:gd name="T5" fmla="*/ 54 h 1149"/>
                <a:gd name="T6" fmla="*/ 250 w 2825"/>
                <a:gd name="T7" fmla="*/ 4 h 1149"/>
                <a:gd name="T8" fmla="*/ 282 w 2825"/>
                <a:gd name="T9" fmla="*/ 29 h 1149"/>
                <a:gd name="T10" fmla="*/ 438 w 2825"/>
                <a:gd name="T11" fmla="*/ 79 h 1149"/>
                <a:gd name="T12" fmla="*/ 688 w 2825"/>
                <a:gd name="T13" fmla="*/ 104 h 1149"/>
                <a:gd name="T14" fmla="*/ 782 w 2825"/>
                <a:gd name="T15" fmla="*/ 54 h 1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25"/>
                <a:gd name="T25" fmla="*/ 0 h 1149"/>
                <a:gd name="T26" fmla="*/ 2825 w 2825"/>
                <a:gd name="T27" fmla="*/ 1149 h 11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25" h="1149">
                  <a:moveTo>
                    <a:pt x="0" y="1149"/>
                  </a:moveTo>
                  <a:cubicBezTo>
                    <a:pt x="169" y="998"/>
                    <a:pt x="339" y="848"/>
                    <a:pt x="452" y="697"/>
                  </a:cubicBezTo>
                  <a:cubicBezTo>
                    <a:pt x="565" y="546"/>
                    <a:pt x="603" y="358"/>
                    <a:pt x="678" y="245"/>
                  </a:cubicBezTo>
                  <a:cubicBezTo>
                    <a:pt x="753" y="132"/>
                    <a:pt x="847" y="38"/>
                    <a:pt x="904" y="19"/>
                  </a:cubicBezTo>
                  <a:cubicBezTo>
                    <a:pt x="961" y="0"/>
                    <a:pt x="904" y="76"/>
                    <a:pt x="1017" y="132"/>
                  </a:cubicBezTo>
                  <a:cubicBezTo>
                    <a:pt x="1130" y="188"/>
                    <a:pt x="1337" y="302"/>
                    <a:pt x="1582" y="358"/>
                  </a:cubicBezTo>
                  <a:cubicBezTo>
                    <a:pt x="1827" y="414"/>
                    <a:pt x="2279" y="490"/>
                    <a:pt x="2486" y="471"/>
                  </a:cubicBezTo>
                  <a:cubicBezTo>
                    <a:pt x="2693" y="452"/>
                    <a:pt x="2759" y="348"/>
                    <a:pt x="2825" y="245"/>
                  </a:cubicBezTo>
                </a:path>
              </a:pathLst>
            </a:custGeom>
            <a:noFill/>
            <a:ln w="15875">
              <a:solidFill>
                <a:srgbClr val="DD030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" name="Text Box 40"/>
            <p:cNvSpPr txBox="1">
              <a:spLocks noChangeAspect="1" noChangeArrowheads="1"/>
            </p:cNvSpPr>
            <p:nvPr/>
          </p:nvSpPr>
          <p:spPr bwMode="auto">
            <a:xfrm>
              <a:off x="2322" y="1453"/>
              <a:ext cx="21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fr-FR" sz="1600" dirty="0">
                  <a:latin typeface="Times New Roman" pitchFamily="18" charset="0"/>
                </a:rPr>
                <a:t>X(t)</a:t>
              </a:r>
            </a:p>
          </p:txBody>
        </p:sp>
        <p:sp>
          <p:nvSpPr>
            <p:cNvPr id="136" name="Line 41"/>
            <p:cNvSpPr>
              <a:spLocks noChangeAspect="1" noChangeShapeType="1"/>
            </p:cNvSpPr>
            <p:nvPr/>
          </p:nvSpPr>
          <p:spPr bwMode="auto">
            <a:xfrm flipV="1">
              <a:off x="507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7" name="Line 42"/>
            <p:cNvSpPr>
              <a:spLocks noChangeAspect="1" noChangeShapeType="1"/>
            </p:cNvSpPr>
            <p:nvPr/>
          </p:nvSpPr>
          <p:spPr bwMode="auto">
            <a:xfrm flipV="1">
              <a:off x="634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8" name="Line 43"/>
            <p:cNvSpPr>
              <a:spLocks noChangeAspect="1" noChangeShapeType="1"/>
            </p:cNvSpPr>
            <p:nvPr/>
          </p:nvSpPr>
          <p:spPr bwMode="auto">
            <a:xfrm flipV="1">
              <a:off x="763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9" name="Line 44"/>
            <p:cNvSpPr>
              <a:spLocks noChangeAspect="1" noChangeShapeType="1"/>
            </p:cNvSpPr>
            <p:nvPr/>
          </p:nvSpPr>
          <p:spPr bwMode="auto">
            <a:xfrm flipV="1">
              <a:off x="890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0" name="Line 45"/>
            <p:cNvSpPr>
              <a:spLocks noChangeAspect="1" noChangeShapeType="1"/>
            </p:cNvSpPr>
            <p:nvPr/>
          </p:nvSpPr>
          <p:spPr bwMode="auto">
            <a:xfrm flipV="1">
              <a:off x="1017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1" name="Line 46"/>
            <p:cNvSpPr>
              <a:spLocks noChangeAspect="1" noChangeShapeType="1"/>
            </p:cNvSpPr>
            <p:nvPr/>
          </p:nvSpPr>
          <p:spPr bwMode="auto">
            <a:xfrm flipV="1">
              <a:off x="1146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2" name="Line 47"/>
            <p:cNvSpPr>
              <a:spLocks noChangeAspect="1" noChangeShapeType="1"/>
            </p:cNvSpPr>
            <p:nvPr/>
          </p:nvSpPr>
          <p:spPr bwMode="auto">
            <a:xfrm flipV="1">
              <a:off x="1273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" name="Line 48"/>
            <p:cNvSpPr>
              <a:spLocks noChangeAspect="1" noChangeShapeType="1"/>
            </p:cNvSpPr>
            <p:nvPr/>
          </p:nvSpPr>
          <p:spPr bwMode="auto">
            <a:xfrm flipV="1">
              <a:off x="1401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Line 49"/>
            <p:cNvSpPr>
              <a:spLocks noChangeAspect="1" noChangeShapeType="1"/>
            </p:cNvSpPr>
            <p:nvPr/>
          </p:nvSpPr>
          <p:spPr bwMode="auto">
            <a:xfrm flipV="1">
              <a:off x="1528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Line 50"/>
            <p:cNvSpPr>
              <a:spLocks noChangeAspect="1" noChangeShapeType="1"/>
            </p:cNvSpPr>
            <p:nvPr/>
          </p:nvSpPr>
          <p:spPr bwMode="auto">
            <a:xfrm flipV="1">
              <a:off x="1657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Line 51"/>
            <p:cNvSpPr>
              <a:spLocks noChangeAspect="1" noChangeShapeType="1"/>
            </p:cNvSpPr>
            <p:nvPr/>
          </p:nvSpPr>
          <p:spPr bwMode="auto">
            <a:xfrm flipV="1">
              <a:off x="1784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Line 52"/>
            <p:cNvSpPr>
              <a:spLocks noChangeAspect="1" noChangeShapeType="1"/>
            </p:cNvSpPr>
            <p:nvPr/>
          </p:nvSpPr>
          <p:spPr bwMode="auto">
            <a:xfrm flipV="1">
              <a:off x="1911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8" name="Line 53"/>
            <p:cNvSpPr>
              <a:spLocks noChangeAspect="1" noChangeShapeType="1"/>
            </p:cNvSpPr>
            <p:nvPr/>
          </p:nvSpPr>
          <p:spPr bwMode="auto">
            <a:xfrm flipV="1">
              <a:off x="2040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9" name="Line 54"/>
            <p:cNvSpPr>
              <a:spLocks noChangeAspect="1" noChangeShapeType="1"/>
            </p:cNvSpPr>
            <p:nvPr/>
          </p:nvSpPr>
          <p:spPr bwMode="auto">
            <a:xfrm flipV="1">
              <a:off x="2167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Line 55"/>
            <p:cNvSpPr>
              <a:spLocks noChangeAspect="1" noChangeShapeType="1"/>
            </p:cNvSpPr>
            <p:nvPr/>
          </p:nvSpPr>
          <p:spPr bwMode="auto">
            <a:xfrm flipV="1">
              <a:off x="2295" y="1355"/>
              <a:ext cx="0" cy="8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1" name="Oval 56"/>
            <p:cNvSpPr>
              <a:spLocks noChangeAspect="1" noChangeArrowheads="1"/>
            </p:cNvSpPr>
            <p:nvPr/>
          </p:nvSpPr>
          <p:spPr bwMode="auto">
            <a:xfrm>
              <a:off x="485" y="2058"/>
              <a:ext cx="36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2" name="Oval 57"/>
            <p:cNvSpPr>
              <a:spLocks noChangeAspect="1" noChangeArrowheads="1"/>
            </p:cNvSpPr>
            <p:nvPr/>
          </p:nvSpPr>
          <p:spPr bwMode="auto">
            <a:xfrm>
              <a:off x="616" y="1947"/>
              <a:ext cx="37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3" name="Oval 58"/>
            <p:cNvSpPr>
              <a:spLocks noChangeAspect="1" noChangeArrowheads="1"/>
            </p:cNvSpPr>
            <p:nvPr/>
          </p:nvSpPr>
          <p:spPr bwMode="auto">
            <a:xfrm>
              <a:off x="744" y="1816"/>
              <a:ext cx="36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4" name="Oval 59"/>
            <p:cNvSpPr>
              <a:spLocks noChangeAspect="1" noChangeArrowheads="1"/>
            </p:cNvSpPr>
            <p:nvPr/>
          </p:nvSpPr>
          <p:spPr bwMode="auto">
            <a:xfrm>
              <a:off x="872" y="1575"/>
              <a:ext cx="36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5" name="Oval 60"/>
            <p:cNvSpPr>
              <a:spLocks noChangeAspect="1" noChangeArrowheads="1"/>
            </p:cNvSpPr>
            <p:nvPr/>
          </p:nvSpPr>
          <p:spPr bwMode="auto">
            <a:xfrm>
              <a:off x="1000" y="1428"/>
              <a:ext cx="36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6" name="Oval 61"/>
            <p:cNvSpPr>
              <a:spLocks noChangeAspect="1" noChangeArrowheads="1"/>
            </p:cNvSpPr>
            <p:nvPr/>
          </p:nvSpPr>
          <p:spPr bwMode="auto">
            <a:xfrm>
              <a:off x="1126" y="1479"/>
              <a:ext cx="37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Oval 62"/>
            <p:cNvSpPr>
              <a:spLocks noChangeAspect="1" noChangeArrowheads="1"/>
            </p:cNvSpPr>
            <p:nvPr/>
          </p:nvSpPr>
          <p:spPr bwMode="auto">
            <a:xfrm>
              <a:off x="1254" y="1542"/>
              <a:ext cx="37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8" name="Oval 63"/>
            <p:cNvSpPr>
              <a:spLocks noChangeAspect="1" noChangeArrowheads="1"/>
            </p:cNvSpPr>
            <p:nvPr/>
          </p:nvSpPr>
          <p:spPr bwMode="auto">
            <a:xfrm>
              <a:off x="1385" y="1583"/>
              <a:ext cx="36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9" name="Oval 64"/>
            <p:cNvSpPr>
              <a:spLocks noChangeAspect="1" noChangeArrowheads="1"/>
            </p:cNvSpPr>
            <p:nvPr/>
          </p:nvSpPr>
          <p:spPr bwMode="auto">
            <a:xfrm>
              <a:off x="1510" y="1616"/>
              <a:ext cx="37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0" name="Oval 65"/>
            <p:cNvSpPr>
              <a:spLocks noChangeAspect="1" noChangeArrowheads="1"/>
            </p:cNvSpPr>
            <p:nvPr/>
          </p:nvSpPr>
          <p:spPr bwMode="auto">
            <a:xfrm>
              <a:off x="1642" y="1638"/>
              <a:ext cx="37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1" name="Oval 66"/>
            <p:cNvSpPr>
              <a:spLocks noChangeAspect="1" noChangeArrowheads="1"/>
            </p:cNvSpPr>
            <p:nvPr/>
          </p:nvSpPr>
          <p:spPr bwMode="auto">
            <a:xfrm>
              <a:off x="1764" y="1658"/>
              <a:ext cx="37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2" name="Oval 67"/>
            <p:cNvSpPr>
              <a:spLocks noChangeAspect="1" noChangeArrowheads="1"/>
            </p:cNvSpPr>
            <p:nvPr/>
          </p:nvSpPr>
          <p:spPr bwMode="auto">
            <a:xfrm>
              <a:off x="1893" y="1673"/>
              <a:ext cx="37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3" name="Oval 68"/>
            <p:cNvSpPr>
              <a:spLocks noChangeAspect="1" noChangeArrowheads="1"/>
            </p:cNvSpPr>
            <p:nvPr/>
          </p:nvSpPr>
          <p:spPr bwMode="auto">
            <a:xfrm>
              <a:off x="2022" y="1678"/>
              <a:ext cx="37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4" name="Oval 69"/>
            <p:cNvSpPr>
              <a:spLocks noChangeAspect="1" noChangeArrowheads="1"/>
            </p:cNvSpPr>
            <p:nvPr/>
          </p:nvSpPr>
          <p:spPr bwMode="auto">
            <a:xfrm>
              <a:off x="2150" y="1662"/>
              <a:ext cx="36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5" name="Oval 70"/>
            <p:cNvSpPr>
              <a:spLocks noChangeAspect="1" noChangeArrowheads="1"/>
            </p:cNvSpPr>
            <p:nvPr/>
          </p:nvSpPr>
          <p:spPr bwMode="auto">
            <a:xfrm>
              <a:off x="2274" y="1565"/>
              <a:ext cx="36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150" y="2253"/>
              <a:ext cx="331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fr-FR" sz="1600">
                  <a:latin typeface="Times New Roman" pitchFamily="18" charset="0"/>
                </a:rPr>
                <a:t>Time</a:t>
              </a:r>
            </a:p>
          </p:txBody>
        </p:sp>
        <p:sp>
          <p:nvSpPr>
            <p:cNvPr id="167" name="Text Box 86"/>
            <p:cNvSpPr txBox="1">
              <a:spLocks noChangeAspect="1" noChangeArrowheads="1"/>
            </p:cNvSpPr>
            <p:nvPr/>
          </p:nvSpPr>
          <p:spPr bwMode="auto">
            <a:xfrm rot="-5400000">
              <a:off x="8" y="1523"/>
              <a:ext cx="58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fr-FR" sz="1600" dirty="0">
                  <a:latin typeface="Times New Roman" pitchFamily="18" charset="0"/>
                </a:rPr>
                <a:t>Amplitude</a:t>
              </a:r>
            </a:p>
          </p:txBody>
        </p:sp>
        <p:sp>
          <p:nvSpPr>
            <p:cNvPr id="168" name="Line 87"/>
            <p:cNvSpPr>
              <a:spLocks noChangeShapeType="1"/>
            </p:cNvSpPr>
            <p:nvPr/>
          </p:nvSpPr>
          <p:spPr bwMode="auto">
            <a:xfrm>
              <a:off x="1018" y="2280"/>
              <a:ext cx="1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sm" len="sm"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9" name="Text Box 141"/>
            <p:cNvSpPr txBox="1">
              <a:spLocks noChangeArrowheads="1"/>
            </p:cNvSpPr>
            <p:nvPr/>
          </p:nvSpPr>
          <p:spPr bwMode="auto">
            <a:xfrm>
              <a:off x="1483" y="1428"/>
              <a:ext cx="22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FR" sz="1600">
                  <a:latin typeface="Times New Roman" pitchFamily="18" charset="0"/>
                </a:rPr>
                <a:t>x</a:t>
              </a:r>
              <a:r>
                <a:rPr lang="fr-FR" sz="1600" baseline="-25000">
                  <a:latin typeface="Times New Roman" pitchFamily="18" charset="0"/>
                </a:rPr>
                <a:t>n</a:t>
              </a:r>
              <a:endParaRPr lang="fr-FR" sz="1600">
                <a:latin typeface="Times New Roman" pitchFamily="18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0039645" y="17166875"/>
            <a:ext cx="1066253" cy="435477"/>
            <a:chOff x="6042025" y="5751090"/>
            <a:chExt cx="853671" cy="296862"/>
          </a:xfrm>
        </p:grpSpPr>
        <p:sp>
          <p:nvSpPr>
            <p:cNvPr id="171" name="Oval 152"/>
            <p:cNvSpPr>
              <a:spLocks noChangeArrowheads="1"/>
            </p:cNvSpPr>
            <p:nvPr/>
          </p:nvSpPr>
          <p:spPr bwMode="auto">
            <a:xfrm>
              <a:off x="6042025" y="5751090"/>
              <a:ext cx="747712" cy="29686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2" name="Text Box 88"/>
            <p:cNvSpPr txBox="1">
              <a:spLocks noChangeArrowheads="1"/>
            </p:cNvSpPr>
            <p:nvPr/>
          </p:nvSpPr>
          <p:spPr bwMode="auto">
            <a:xfrm>
              <a:off x="6319433" y="5770488"/>
              <a:ext cx="5762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fr-FR" sz="1600" dirty="0" err="1">
                  <a:latin typeface="Times New Roman" pitchFamily="18" charset="0"/>
                </a:rPr>
                <a:t>T</a:t>
              </a:r>
              <a:r>
                <a:rPr lang="fr-FR" sz="1600" baseline="-25000" dirty="0" err="1">
                  <a:latin typeface="Times New Roman" pitchFamily="18" charset="0"/>
                </a:rPr>
                <a:t>s</a:t>
              </a:r>
              <a:endParaRPr lang="fr-FR" sz="1600" baseline="-25000" dirty="0">
                <a:latin typeface="Times New Roman" pitchFamily="18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1448735" y="26260534"/>
            <a:ext cx="13139928" cy="14145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600" b="1" cap="all" dirty="0" smtClean="0">
                <a:solidFill>
                  <a:srgbClr val="3165A3"/>
                </a:solidFill>
                <a:latin typeface="Helvetica"/>
                <a:cs typeface="Helvetica"/>
              </a:rPr>
              <a:t>System design</a:t>
            </a:r>
          </a:p>
          <a:p>
            <a:pPr marL="697230" indent="-514350">
              <a:lnSpc>
                <a:spcPct val="120000"/>
              </a:lnSpc>
              <a:spcAft>
                <a:spcPts val="1800"/>
              </a:spcAft>
            </a:pPr>
            <a:r>
              <a:rPr lang="en-US" sz="3000" b="1" dirty="0" smtClean="0">
                <a:latin typeface="Helvetica"/>
                <a:cs typeface="Helvetica"/>
              </a:rPr>
              <a:t>1. ADC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dirty="0" smtClean="0">
                <a:latin typeface="Helvetica"/>
                <a:cs typeface="Helvetica"/>
              </a:rPr>
              <a:t>The conversion process starts by sampling the input analog signal </a:t>
            </a:r>
            <a:r>
              <a:rPr lang="en-US" sz="3000" dirty="0" smtClean="0">
                <a:latin typeface="Helvetica"/>
                <a:cs typeface="Helvetica"/>
              </a:rPr>
              <a:t>and </a:t>
            </a:r>
            <a:r>
              <a:rPr lang="en-US" sz="3000" dirty="0" smtClean="0">
                <a:latin typeface="Helvetica"/>
                <a:cs typeface="Helvetica"/>
              </a:rPr>
              <a:t>then rounding off these samples amplitudes </a:t>
            </a:r>
            <a:r>
              <a:rPr lang="en-US" sz="3000" dirty="0" smtClean="0">
                <a:latin typeface="Helvetica"/>
                <a:cs typeface="Helvetica"/>
              </a:rPr>
              <a:t>that </a:t>
            </a:r>
            <a:r>
              <a:rPr lang="en-US" sz="3000" dirty="0" smtClean="0">
                <a:latin typeface="Helvetica"/>
                <a:cs typeface="Helvetica"/>
              </a:rPr>
              <a:t>will produce the </a:t>
            </a:r>
            <a:r>
              <a:rPr lang="en-US" sz="3000" dirty="0" smtClean="0">
                <a:latin typeface="Helvetica"/>
                <a:cs typeface="Helvetica"/>
              </a:rPr>
              <a:t>digital </a:t>
            </a:r>
            <a:r>
              <a:rPr lang="en-US" sz="3000" dirty="0" smtClean="0">
                <a:latin typeface="Helvetica"/>
                <a:cs typeface="Helvetica"/>
              </a:rPr>
              <a:t>signal.</a:t>
            </a:r>
          </a:p>
          <a:p>
            <a:pPr marL="697230" indent="-51435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solidFill>
                <a:srgbClr val="FF0000"/>
              </a:solidFill>
              <a:latin typeface="Helvetica"/>
              <a:cs typeface="Helvetica"/>
            </a:endParaRPr>
          </a:p>
          <a:p>
            <a:pPr marL="697230" indent="-51435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697230" indent="-51435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697230" indent="-51435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697230" indent="-51435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697230" indent="-514350">
              <a:lnSpc>
                <a:spcPct val="120000"/>
              </a:lnSpc>
              <a:spcAft>
                <a:spcPts val="1800"/>
              </a:spcAft>
            </a:pPr>
            <a:r>
              <a:rPr lang="en-US" sz="3000" b="1" dirty="0" smtClean="0">
                <a:latin typeface="Helvetica"/>
                <a:cs typeface="Helvetica"/>
              </a:rPr>
              <a:t>2</a:t>
            </a:r>
            <a:r>
              <a:rPr lang="en-US" sz="3000" b="1" dirty="0" smtClean="0">
                <a:latin typeface="Helvetica"/>
                <a:cs typeface="Helvetica"/>
              </a:rPr>
              <a:t>. ADC to Processor Interface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dirty="0" smtClean="0">
                <a:latin typeface="Helvetica"/>
                <a:cs typeface="Helvetica"/>
              </a:rPr>
              <a:t>The following are the characteristics of the ADC to Processor Interface:</a:t>
            </a:r>
          </a:p>
          <a:p>
            <a:pPr marL="754380" indent="-571500">
              <a:buAutoNum type="romanUcPeriod"/>
            </a:pPr>
            <a:r>
              <a:rPr lang="en-US" sz="3000" b="1" dirty="0" smtClean="0">
                <a:latin typeface="Helvetica"/>
                <a:cs typeface="Helvetica"/>
              </a:rPr>
              <a:t>Differential Ended</a:t>
            </a:r>
          </a:p>
          <a:p>
            <a:pPr marL="754380" indent="-571500">
              <a:buAutoNum type="romanUcPeriod"/>
            </a:pPr>
            <a:r>
              <a:rPr lang="en-US" sz="3000" b="1" dirty="0" smtClean="0">
                <a:latin typeface="Helvetica"/>
                <a:cs typeface="Helvetica"/>
              </a:rPr>
              <a:t>Double Data Rate</a:t>
            </a:r>
          </a:p>
          <a:p>
            <a:pPr marL="754380" indent="-571500">
              <a:buAutoNum type="romanUcPeriod"/>
            </a:pPr>
            <a:r>
              <a:rPr lang="en-US" sz="3000" b="1" dirty="0" err="1" smtClean="0">
                <a:latin typeface="Helvetica"/>
                <a:cs typeface="Helvetica"/>
              </a:rPr>
              <a:t>Sinc</a:t>
            </a:r>
            <a:r>
              <a:rPr lang="en-US" sz="3000" b="1" dirty="0" smtClean="0">
                <a:latin typeface="Helvetica"/>
                <a:cs typeface="Helvetica"/>
              </a:rPr>
              <a:t> Synchronous</a:t>
            </a:r>
            <a:endParaRPr lang="en-US" sz="3000" b="1" dirty="0" smtClean="0">
              <a:latin typeface="Helvetica"/>
              <a:cs typeface="Helvetica"/>
            </a:endParaRPr>
          </a:p>
          <a:p>
            <a:pPr marL="182880"/>
            <a:endParaRPr lang="en-US" sz="3000" dirty="0" smtClean="0">
              <a:latin typeface="Helvetica"/>
              <a:cs typeface="Helvetica"/>
            </a:endParaRPr>
          </a:p>
          <a:p>
            <a:pPr marL="182880" lvl="0"/>
            <a:endParaRPr lang="en-US" sz="3000" dirty="0" smtClean="0">
              <a:latin typeface="Helvetica"/>
              <a:cs typeface="Helvetica"/>
            </a:endParaRPr>
          </a:p>
          <a:p>
            <a:pPr marL="182880" lvl="0"/>
            <a:endParaRPr lang="en-US" sz="3000" dirty="0" smtClean="0">
              <a:latin typeface="Helvetica"/>
              <a:cs typeface="Helvetica"/>
            </a:endParaRPr>
          </a:p>
          <a:p>
            <a:pPr marL="182880" lvl="0"/>
            <a:endParaRPr lang="en-US" sz="3000" dirty="0" smtClean="0">
              <a:latin typeface="Helvetica"/>
              <a:cs typeface="Helvetica"/>
            </a:endParaRPr>
          </a:p>
          <a:p>
            <a:pPr marL="182880" lvl="0"/>
            <a:endParaRPr lang="en-US" sz="3000" dirty="0" smtClean="0">
              <a:latin typeface="Helvetica"/>
              <a:cs typeface="Helvetica"/>
            </a:endParaRPr>
          </a:p>
          <a:p>
            <a:pPr marL="182880" lvl="0"/>
            <a:endParaRPr lang="en-US" sz="3000" dirty="0" smtClean="0">
              <a:latin typeface="Helvetica"/>
              <a:cs typeface="Helvetica"/>
            </a:endParaRPr>
          </a:p>
          <a:p>
            <a:pPr marL="182880" lvl="0"/>
            <a:endParaRPr lang="en-US" sz="3000" dirty="0" smtClean="0">
              <a:latin typeface="Helvetica"/>
              <a:cs typeface="Helvetica"/>
            </a:endParaRPr>
          </a:p>
          <a:p>
            <a:pPr marL="182880" lvl="0"/>
            <a:endParaRPr lang="en-US" sz="3000" dirty="0" smtClean="0">
              <a:latin typeface="Helvetica"/>
              <a:cs typeface="Helvetica"/>
            </a:endParaRPr>
          </a:p>
          <a:p>
            <a:pPr marL="182880" lvl="0"/>
            <a:r>
              <a:rPr lang="en-US" sz="3000" dirty="0" smtClean="0">
                <a:latin typeface="Helvetica"/>
                <a:cs typeface="Helvetica"/>
              </a:rPr>
              <a:t> </a:t>
            </a:r>
            <a:endParaRPr lang="en-US" sz="3600" b="1" cap="all" dirty="0" smtClean="0">
              <a:solidFill>
                <a:srgbClr val="3165A3"/>
              </a:solidFill>
              <a:latin typeface="Helvetica"/>
              <a:cs typeface="Helvetica"/>
            </a:endParaRPr>
          </a:p>
        </p:txBody>
      </p:sp>
      <p:pic>
        <p:nvPicPr>
          <p:cNvPr id="174" name="Picture 173" descr="Macintosh HD:Users:user:Desktop:Dropbox:Screenshots:Screenshot 2014-11-24 23.09.5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 l="6960" t="12997"/>
          <a:stretch/>
        </p:blipFill>
        <p:spPr bwMode="auto">
          <a:xfrm>
            <a:off x="4334538" y="29020306"/>
            <a:ext cx="6127640" cy="41197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lc="http://schemas.openxmlformats.org/drawingml/2006/lockedCanvas"/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15582900" y="6445387"/>
            <a:ext cx="13388052" cy="340808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b="1" dirty="0" smtClean="0">
                <a:latin typeface="Helvetica"/>
                <a:cs typeface="Helvetica"/>
              </a:rPr>
              <a:t>3. </a:t>
            </a:r>
            <a:r>
              <a:rPr lang="en-US" sz="3000" b="1" dirty="0" smtClean="0">
                <a:latin typeface="Helvetica"/>
                <a:cs typeface="Helvetica"/>
              </a:rPr>
              <a:t>Circular Buffer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dirty="0" smtClean="0">
                <a:latin typeface="Helvetica"/>
                <a:cs typeface="Helvetica"/>
              </a:rPr>
              <a:t>The </a:t>
            </a:r>
            <a:r>
              <a:rPr lang="en-US" sz="3000" dirty="0" smtClean="0">
                <a:latin typeface="Helvetica"/>
                <a:cs typeface="Helvetica"/>
              </a:rPr>
              <a:t>circular </a:t>
            </a:r>
            <a:r>
              <a:rPr lang="en-US" sz="3000" dirty="0" smtClean="0">
                <a:latin typeface="Helvetica"/>
                <a:cs typeface="Helvetica"/>
              </a:rPr>
              <a:t>buffer is employed </a:t>
            </a:r>
            <a:r>
              <a:rPr lang="en-US" sz="3000" dirty="0" smtClean="0">
                <a:latin typeface="Helvetica"/>
                <a:cs typeface="Helvetica"/>
              </a:rPr>
              <a:t>to store the sampled signal temporarily before being processed.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b="1" dirty="0" smtClean="0">
                <a:latin typeface="Helvetica"/>
                <a:cs typeface="Helvetica"/>
              </a:rPr>
              <a:t>4</a:t>
            </a:r>
            <a:r>
              <a:rPr lang="en-US" sz="3000" b="1" dirty="0" smtClean="0">
                <a:latin typeface="Helvetica"/>
                <a:cs typeface="Helvetica"/>
              </a:rPr>
              <a:t>. Digital Signal </a:t>
            </a:r>
            <a:r>
              <a:rPr lang="en-US" sz="3000" b="1" dirty="0" smtClean="0">
                <a:latin typeface="Helvetica"/>
                <a:cs typeface="Helvetica"/>
              </a:rPr>
              <a:t>Processing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754380" lvl="0" indent="-571500">
              <a:buFontTx/>
              <a:buAutoNum type="romanUcPeriod"/>
            </a:pPr>
            <a:r>
              <a:rPr lang="en-US" sz="3000" b="1" dirty="0" smtClean="0">
                <a:solidFill>
                  <a:prstClr val="black"/>
                </a:solidFill>
                <a:latin typeface="Helvetica"/>
                <a:cs typeface="Helvetica"/>
              </a:rPr>
              <a:t>Computational Complexity</a:t>
            </a:r>
            <a:endParaRPr lang="en-US" sz="3000" b="1" dirty="0" smtClean="0">
              <a:solidFill>
                <a:prstClr val="black"/>
              </a:solidFill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50000"/>
              </a:lnSpc>
            </a:pPr>
            <a:endParaRPr lang="en-US" sz="3000" dirty="0" smtClean="0">
              <a:latin typeface="Helvetica"/>
              <a:cs typeface="Helvetica"/>
            </a:endParaRPr>
          </a:p>
          <a:p>
            <a:pPr marL="822960" lvl="1">
              <a:lnSpc>
                <a:spcPct val="150000"/>
              </a:lnSpc>
              <a:buFont typeface="Arial"/>
              <a:buChar char="•"/>
            </a:pPr>
            <a:r>
              <a:rPr lang="en-US" sz="3000" b="1" dirty="0" smtClean="0">
                <a:latin typeface="Helvetica"/>
                <a:cs typeface="Helvetica"/>
              </a:rPr>
              <a:t>Classical Case</a:t>
            </a:r>
            <a:r>
              <a:rPr lang="en-US" sz="3000" dirty="0" smtClean="0">
                <a:latin typeface="Helvetica"/>
                <a:cs typeface="Helvetica"/>
              </a:rPr>
              <a:t>: </a:t>
            </a:r>
            <a:r>
              <a:rPr lang="en-US" sz="3000" dirty="0" smtClean="0">
                <a:latin typeface="Helvetica"/>
                <a:cs typeface="Helvetica"/>
              </a:rPr>
              <a:t>   </a:t>
            </a:r>
            <a:r>
              <a:rPr lang="en-US" sz="3000" dirty="0" smtClean="0">
                <a:solidFill>
                  <a:srgbClr val="3165A3"/>
                </a:solidFill>
                <a:latin typeface="Helvetica"/>
                <a:cs typeface="Helvetica"/>
              </a:rPr>
              <a:t>N.P+1 Multiplications and </a:t>
            </a:r>
            <a:r>
              <a:rPr lang="en-US" sz="3000" dirty="0" smtClean="0">
                <a:solidFill>
                  <a:srgbClr val="3165A3"/>
                </a:solidFill>
                <a:latin typeface="Helvetica"/>
                <a:cs typeface="Helvetica"/>
              </a:rPr>
              <a:t>N.P Additions</a:t>
            </a:r>
          </a:p>
          <a:p>
            <a:pPr marL="822960" lvl="1">
              <a:lnSpc>
                <a:spcPct val="150000"/>
              </a:lnSpc>
              <a:buFont typeface="Arial"/>
              <a:buChar char="•"/>
            </a:pPr>
            <a:r>
              <a:rPr lang="en-US" sz="3000" b="1" dirty="0" smtClean="0">
                <a:latin typeface="Helvetica"/>
                <a:cs typeface="Helvetica"/>
              </a:rPr>
              <a:t>ED Filtering </a:t>
            </a:r>
            <a:r>
              <a:rPr lang="en-US" sz="3000" b="1" dirty="0" smtClean="0">
                <a:latin typeface="Helvetica"/>
                <a:cs typeface="Helvetica"/>
              </a:rPr>
              <a:t>case</a:t>
            </a:r>
            <a:r>
              <a:rPr lang="en-US" sz="3000" dirty="0" smtClean="0">
                <a:latin typeface="Helvetica"/>
                <a:cs typeface="Helvetica"/>
              </a:rPr>
              <a:t>: </a:t>
            </a:r>
            <a:r>
              <a:rPr lang="en-US" sz="3000" dirty="0" smtClean="0">
                <a:solidFill>
                  <a:srgbClr val="3165A3"/>
                </a:solidFill>
                <a:latin typeface="Helvetica"/>
                <a:cs typeface="Helvetica"/>
              </a:rPr>
              <a:t>M.P+1 </a:t>
            </a:r>
            <a:r>
              <a:rPr lang="en-US" sz="3000" dirty="0" smtClean="0">
                <a:solidFill>
                  <a:srgbClr val="3165A3"/>
                </a:solidFill>
                <a:latin typeface="Helvetica"/>
                <a:cs typeface="Helvetica"/>
              </a:rPr>
              <a:t>Multiplications </a:t>
            </a:r>
            <a:r>
              <a:rPr lang="en-US" sz="3000" dirty="0" smtClean="0">
                <a:solidFill>
                  <a:srgbClr val="3165A3"/>
                </a:solidFill>
                <a:latin typeface="Helvetica"/>
                <a:cs typeface="Helvetica"/>
              </a:rPr>
              <a:t>and </a:t>
            </a:r>
            <a:r>
              <a:rPr lang="en-US" sz="3000" dirty="0" smtClean="0">
                <a:solidFill>
                  <a:srgbClr val="3165A3"/>
                </a:solidFill>
                <a:latin typeface="Helvetica"/>
                <a:cs typeface="Helvetica"/>
              </a:rPr>
              <a:t>M.P </a:t>
            </a:r>
            <a:r>
              <a:rPr lang="en-US" sz="3000" dirty="0" smtClean="0">
                <a:solidFill>
                  <a:srgbClr val="3165A3"/>
                </a:solidFill>
                <a:latin typeface="Helvetica"/>
                <a:cs typeface="Helvetica"/>
              </a:rPr>
              <a:t>Additions, Here </a:t>
            </a:r>
            <a:r>
              <a:rPr lang="en-US" sz="3000" dirty="0" smtClean="0">
                <a:solidFill>
                  <a:srgbClr val="3165A3"/>
                </a:solidFill>
                <a:latin typeface="Helvetica"/>
                <a:cs typeface="Helvetica"/>
              </a:rPr>
              <a:t>M &lt;N. </a:t>
            </a:r>
          </a:p>
          <a:p>
            <a:pPr marL="754380" lvl="0" indent="-571500"/>
            <a:endParaRPr lang="en-US" sz="3000" b="1" dirty="0" smtClean="0">
              <a:solidFill>
                <a:prstClr val="black"/>
              </a:solidFill>
              <a:latin typeface="Helvetica"/>
              <a:cs typeface="Helvetica"/>
            </a:endParaRPr>
          </a:p>
          <a:p>
            <a:pPr marL="754380" lvl="0" indent="-571500"/>
            <a:r>
              <a:rPr lang="en-US" sz="3000" b="1" dirty="0" smtClean="0">
                <a:solidFill>
                  <a:prstClr val="black"/>
                </a:solidFill>
                <a:latin typeface="Helvetica"/>
                <a:cs typeface="Helvetica"/>
              </a:rPr>
              <a:t>II.	EDADC Architecture</a:t>
            </a:r>
            <a:endParaRPr lang="en-US" sz="3000" b="1" dirty="0" smtClean="0">
              <a:solidFill>
                <a:prstClr val="black"/>
              </a:solidFill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b="1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b="1" dirty="0" smtClean="0">
                <a:latin typeface="Helvetica"/>
                <a:cs typeface="Helvetica"/>
              </a:rPr>
              <a:t>5. Dual-Port RAM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dirty="0" smtClean="0">
                <a:latin typeface="Helvetica"/>
                <a:cs typeface="Helvetica"/>
              </a:rPr>
              <a:t>The values of the processed signal are then saved in a dual port RAM (Random Access Memory) ready to be transferred to a PC </a:t>
            </a:r>
            <a:r>
              <a:rPr lang="en-US" sz="3000" dirty="0" smtClean="0">
                <a:latin typeface="Helvetica"/>
                <a:cs typeface="Helvetica"/>
              </a:rPr>
              <a:t>.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b="1" dirty="0" smtClean="0">
                <a:latin typeface="Helvetica"/>
                <a:cs typeface="Helvetica"/>
              </a:rPr>
              <a:t>6</a:t>
            </a:r>
            <a:r>
              <a:rPr lang="en-US" sz="3000" b="1" dirty="0" smtClean="0">
                <a:latin typeface="Helvetica"/>
                <a:cs typeface="Helvetica"/>
              </a:rPr>
              <a:t>. Processor to PC </a:t>
            </a:r>
            <a:r>
              <a:rPr lang="en-US" sz="3000" b="1" dirty="0" smtClean="0">
                <a:latin typeface="Helvetica"/>
                <a:cs typeface="Helvetica"/>
              </a:rPr>
              <a:t>Interface</a:t>
            </a: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000" dirty="0" smtClean="0">
              <a:latin typeface="Helvetica"/>
              <a:cs typeface="Helvetica"/>
            </a:endParaRPr>
          </a:p>
          <a:p>
            <a:pPr marL="182880">
              <a:lnSpc>
                <a:spcPct val="120000"/>
              </a:lnSpc>
              <a:spcAft>
                <a:spcPts val="1800"/>
              </a:spcAft>
            </a:pPr>
            <a:endParaRPr lang="en-US" sz="3600" b="1" cap="all" dirty="0" smtClean="0">
              <a:solidFill>
                <a:srgbClr val="3165A3"/>
              </a:solidFill>
              <a:latin typeface="Helvetica"/>
              <a:cs typeface="Helvetic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831024" y="30998494"/>
            <a:ext cx="13139928" cy="21667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600" b="1" cap="all" dirty="0" smtClean="0">
                <a:solidFill>
                  <a:srgbClr val="3165A3"/>
                </a:solidFill>
                <a:latin typeface="Helvetica"/>
              </a:rPr>
              <a:t>Conclusion</a:t>
            </a:r>
          </a:p>
          <a:p>
            <a:pPr marL="182880">
              <a:lnSpc>
                <a:spcPct val="12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3165A3"/>
                </a:solidFill>
                <a:latin typeface="Helvetica"/>
                <a:cs typeface="Helvetica"/>
              </a:rPr>
              <a:t>A novel computationally efficient filtering technique has been devised.</a:t>
            </a:r>
          </a:p>
          <a:p>
            <a:pPr marL="18288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3165A3"/>
                </a:solidFill>
                <a:latin typeface="Helvetica"/>
                <a:cs typeface="Helvetica"/>
              </a:rPr>
              <a:t>It takes advantages of both non-uniform and uniform signal processing tools</a:t>
            </a:r>
            <a:endParaRPr lang="en-US" sz="2800" dirty="0" smtClean="0">
              <a:solidFill>
                <a:srgbClr val="3165A3"/>
              </a:solidFill>
              <a:latin typeface="Helvetica"/>
              <a:cs typeface="Helvetica"/>
            </a:endParaRPr>
          </a:p>
        </p:txBody>
      </p:sp>
      <p:pic>
        <p:nvPicPr>
          <p:cNvPr id="189" name="Picture 188" descr="Screen Shot 2015-01-11 at 5.25.1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45" y="983886"/>
            <a:ext cx="2295144" cy="2556638"/>
          </a:xfrm>
          <a:prstGeom prst="rect">
            <a:avLst/>
          </a:prstGeom>
        </p:spPr>
      </p:pic>
      <p:pic>
        <p:nvPicPr>
          <p:cNvPr id="213" name="Picture 212" descr="Screen Shot 2015-01-12 at 1.03.4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6143" y="26704640"/>
            <a:ext cx="9369996" cy="3161655"/>
          </a:xfrm>
          <a:prstGeom prst="rect">
            <a:avLst/>
          </a:prstGeom>
        </p:spPr>
      </p:pic>
      <p:sp>
        <p:nvSpPr>
          <p:cNvPr id="214" name="Text Box 90"/>
          <p:cNvSpPr txBox="1">
            <a:spLocks noChangeArrowheads="1"/>
          </p:cNvSpPr>
          <p:nvPr/>
        </p:nvSpPr>
        <p:spPr bwMode="auto">
          <a:xfrm>
            <a:off x="3468276" y="17646884"/>
            <a:ext cx="2902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55000"/>
            </a:pPr>
            <a:r>
              <a:rPr lang="fr-FR" sz="2000" dirty="0" smtClean="0">
                <a:latin typeface="Helvetica"/>
                <a:cs typeface="Helvetica"/>
              </a:rPr>
              <a:t>Event </a:t>
            </a:r>
            <a:r>
              <a:rPr lang="fr-FR" sz="2000" dirty="0" err="1" smtClean="0">
                <a:latin typeface="Helvetica"/>
                <a:cs typeface="Helvetica"/>
              </a:rPr>
              <a:t>DrivenSampling</a:t>
            </a:r>
            <a:endParaRPr lang="fr-FR" sz="2000" dirty="0">
              <a:latin typeface="Helvetica"/>
              <a:cs typeface="Helvetica"/>
            </a:endParaRPr>
          </a:p>
        </p:txBody>
      </p:sp>
      <p:sp>
        <p:nvSpPr>
          <p:cNvPr id="215" name="Text Box 90"/>
          <p:cNvSpPr txBox="1">
            <a:spLocks noChangeArrowheads="1"/>
          </p:cNvSpPr>
          <p:nvPr/>
        </p:nvSpPr>
        <p:spPr bwMode="auto">
          <a:xfrm>
            <a:off x="9655999" y="17684978"/>
            <a:ext cx="2584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SzPct val="55000"/>
            </a:pPr>
            <a:r>
              <a:rPr lang="fr-FR" sz="2000" dirty="0" err="1" smtClean="0">
                <a:latin typeface="Helvetica"/>
                <a:cs typeface="Helvetica"/>
              </a:rPr>
              <a:t>ClassicalSampling</a:t>
            </a:r>
            <a:endParaRPr lang="fr-FR" sz="2000" dirty="0">
              <a:latin typeface="Helvetica"/>
              <a:cs typeface="Helvetica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5831024" y="37309791"/>
            <a:ext cx="13139928" cy="34009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000" dirty="0" smtClean="0">
                <a:latin typeface="Helvetica"/>
              </a:rPr>
              <a:t>References</a:t>
            </a:r>
            <a:r>
              <a:rPr lang="en-US" sz="3000" dirty="0" smtClean="0">
                <a:latin typeface="Helvetica"/>
              </a:rPr>
              <a:t>:</a:t>
            </a:r>
          </a:p>
          <a:p>
            <a:pPr marL="182880" lvl="0"/>
            <a:r>
              <a:rPr lang="en-US" sz="3000" dirty="0" smtClean="0">
                <a:latin typeface="Helvetica"/>
              </a:rPr>
              <a:t>• </a:t>
            </a:r>
            <a:r>
              <a:rPr lang="en-US" sz="1400" dirty="0" smtClean="0">
                <a:latin typeface="Helvetica"/>
              </a:rPr>
              <a:t>S.M. </a:t>
            </a:r>
            <a:r>
              <a:rPr lang="en-US" sz="1400" dirty="0" err="1" smtClean="0">
                <a:latin typeface="Helvetica"/>
              </a:rPr>
              <a:t>Qaisar</a:t>
            </a:r>
            <a:r>
              <a:rPr lang="en-US" sz="1400" dirty="0" smtClean="0">
                <a:latin typeface="Helvetica"/>
              </a:rPr>
              <a:t> et al., “Adaptive Rate Filtering a Computationally Efficient Signal Processing Approach”, ELSEVIER Signal Processing Journal, 2014. </a:t>
            </a:r>
            <a:r>
              <a:rPr lang="en-US" sz="1800" dirty="0" smtClean="0">
                <a:latin typeface="Helvetica"/>
              </a:rPr>
              <a:t/>
            </a:r>
            <a:br>
              <a:rPr lang="en-US" sz="1800" dirty="0" smtClean="0">
                <a:latin typeface="Helvetica"/>
              </a:rPr>
            </a:br>
            <a:r>
              <a:rPr lang="en-US" sz="3000" dirty="0" smtClean="0">
                <a:latin typeface="Helvetica"/>
              </a:rPr>
              <a:t>• </a:t>
            </a:r>
            <a:r>
              <a:rPr lang="en-US" sz="1400" dirty="0" smtClean="0">
                <a:latin typeface="Helvetica"/>
              </a:rPr>
              <a:t>S.M. </a:t>
            </a:r>
            <a:r>
              <a:rPr lang="en-US" sz="1400" dirty="0" err="1" smtClean="0">
                <a:latin typeface="Helvetica"/>
              </a:rPr>
              <a:t>Qaisar</a:t>
            </a:r>
            <a:r>
              <a:rPr lang="en-US" sz="1400" dirty="0" smtClean="0">
                <a:latin typeface="Helvetica"/>
              </a:rPr>
              <a:t> et al., “Computationally Efficient Adaptive Resolution Short-Time Fourier Transform”, EURASIP, Research Letters in Signal Processing, 2008</a:t>
            </a:r>
            <a:r>
              <a:rPr lang="en-US" sz="1400" dirty="0" smtClean="0">
                <a:latin typeface="Helvetica"/>
              </a:rPr>
              <a:t>.</a:t>
            </a:r>
          </a:p>
          <a:p>
            <a:pPr marL="182880"/>
            <a:r>
              <a:rPr lang="en-US" sz="3000" dirty="0" smtClean="0">
                <a:latin typeface="Helvetica"/>
              </a:rPr>
              <a:t>• </a:t>
            </a:r>
            <a:r>
              <a:rPr lang="en-US" sz="1400" dirty="0" smtClean="0">
                <a:latin typeface="Helvetica" pitchFamily="34" charset="0"/>
              </a:rPr>
              <a:t>S.M. </a:t>
            </a:r>
            <a:r>
              <a:rPr lang="en-US" sz="1400" dirty="0" err="1" smtClean="0">
                <a:latin typeface="Helvetica" pitchFamily="34" charset="0"/>
              </a:rPr>
              <a:t>Qaisar</a:t>
            </a:r>
            <a:r>
              <a:rPr lang="en-US" sz="1400" dirty="0" smtClean="0">
                <a:latin typeface="Helvetica" pitchFamily="34" charset="0"/>
              </a:rPr>
              <a:t>, “An Efficient Signal Acquisition with an Adaptive Rate A/D Conversion</a:t>
            </a:r>
            <a:r>
              <a:rPr lang="en-GB" sz="1400" dirty="0" smtClean="0">
                <a:latin typeface="Helvetica" pitchFamily="34" charset="0"/>
              </a:rPr>
              <a:t>”, IEEE, ICCAS’13, </a:t>
            </a:r>
            <a:r>
              <a:rPr lang="en-US" sz="1400" dirty="0" smtClean="0">
                <a:latin typeface="Helvetica" pitchFamily="34" charset="0"/>
              </a:rPr>
              <a:t>Kuala Lumpur, Malaysia, 2013</a:t>
            </a:r>
            <a:r>
              <a:rPr lang="en-GB" sz="1400" dirty="0" smtClean="0">
                <a:latin typeface="Helvetica" pitchFamily="34" charset="0"/>
              </a:rPr>
              <a:t>.</a:t>
            </a:r>
          </a:p>
          <a:p>
            <a:pPr marL="182880"/>
            <a:r>
              <a:rPr lang="en-US" sz="3000" dirty="0" smtClean="0">
                <a:latin typeface="Helvetica" pitchFamily="34" charset="0"/>
              </a:rPr>
              <a:t>• </a:t>
            </a:r>
            <a:r>
              <a:rPr lang="en-US" sz="1400" dirty="0" err="1" smtClean="0">
                <a:latin typeface="Helvetica" pitchFamily="34" charset="0"/>
              </a:rPr>
              <a:t>Kirill</a:t>
            </a:r>
            <a:r>
              <a:rPr lang="en-US" sz="1400" dirty="0" smtClean="0">
                <a:latin typeface="Helvetica" pitchFamily="34" charset="0"/>
              </a:rPr>
              <a:t> </a:t>
            </a:r>
            <a:r>
              <a:rPr lang="en-US" sz="1400" dirty="0" err="1" smtClean="0">
                <a:latin typeface="Helvetica" pitchFamily="34" charset="0"/>
              </a:rPr>
              <a:t>Kozmin</a:t>
            </a:r>
            <a:r>
              <a:rPr lang="en-US" sz="1400" dirty="0" smtClean="0">
                <a:latin typeface="Helvetica" pitchFamily="34" charset="0"/>
              </a:rPr>
              <a:t> et al</a:t>
            </a:r>
            <a:r>
              <a:rPr lang="en-US" sz="1400" dirty="0" smtClean="0">
                <a:latin typeface="Helvetica" pitchFamily="34" charset="0"/>
              </a:rPr>
              <a:t>, </a:t>
            </a:r>
            <a:r>
              <a:rPr lang="en-US" sz="1400" dirty="0" smtClean="0">
                <a:latin typeface="Helvetica" pitchFamily="34" charset="0"/>
              </a:rPr>
              <a:t>“</a:t>
            </a:r>
            <a:r>
              <a:rPr lang="en-US" sz="1400" dirty="0" smtClean="0">
                <a:latin typeface="Helvetica" pitchFamily="34" charset="0"/>
              </a:rPr>
              <a:t>Level-Crossing ADC Performance Evaluation Toward Ultrasound Application</a:t>
            </a:r>
            <a:r>
              <a:rPr lang="en-GB" sz="1400" dirty="0" smtClean="0">
                <a:latin typeface="Helvetica" pitchFamily="34" charset="0"/>
              </a:rPr>
              <a:t>”, </a:t>
            </a:r>
            <a:r>
              <a:rPr lang="en-US" sz="1400" dirty="0" smtClean="0">
                <a:latin typeface="Helvetica" pitchFamily="34" charset="0"/>
              </a:rPr>
              <a:t>IEEE Transactions on Circuits and Systems, </a:t>
            </a:r>
            <a:r>
              <a:rPr lang="en-US" sz="1400" dirty="0" smtClean="0">
                <a:latin typeface="Helvetica" pitchFamily="34" charset="0"/>
              </a:rPr>
              <a:t>2009</a:t>
            </a:r>
            <a:r>
              <a:rPr lang="en-GB" sz="1400" dirty="0" smtClean="0">
                <a:latin typeface="Helvetica" pitchFamily="34" charset="0"/>
              </a:rPr>
              <a:t>.</a:t>
            </a:r>
            <a:endParaRPr lang="en-GB" sz="1400" dirty="0" smtClean="0">
              <a:latin typeface="Helvetica" pitchFamily="34" charset="0"/>
            </a:endParaRPr>
          </a:p>
          <a:p>
            <a:pPr marL="182880"/>
            <a:endParaRPr lang="en-US" sz="1400" dirty="0" smtClean="0"/>
          </a:p>
          <a:p>
            <a:pPr marL="182880" lvl="0"/>
            <a:endParaRPr lang="en-US" sz="3000" dirty="0" smtClean="0">
              <a:latin typeface="Helvetica"/>
              <a:cs typeface="Helvetica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882305" y="37295200"/>
            <a:ext cx="355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clk</a:t>
            </a:r>
            <a:endParaRPr lang="en-US" sz="1200" dirty="0"/>
          </a:p>
        </p:txBody>
      </p:sp>
      <p:pic>
        <p:nvPicPr>
          <p:cNvPr id="190" name="Picture 189" descr="Macintosh HD:Users:ahmedmohammed:Downloads:2015:CAPSTONE:latex_files:img:diff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2482" y="36112273"/>
            <a:ext cx="5690986" cy="323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Picture 191"/>
          <p:cNvPicPr>
            <a:picLocks noChangeAspect="1"/>
          </p:cNvPicPr>
          <p:nvPr/>
        </p:nvPicPr>
        <p:blipFill rotWithShape="1">
          <a:blip r:embed="rId7"/>
          <a:srcRect l="35000" t="37827" r="35839" b="49860"/>
          <a:stretch/>
        </p:blipFill>
        <p:spPr>
          <a:xfrm>
            <a:off x="19325202" y="14789711"/>
            <a:ext cx="4960233" cy="1024128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15828311" y="33602271"/>
            <a:ext cx="13139928" cy="38041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2880">
              <a:lnSpc>
                <a:spcPct val="120000"/>
              </a:lnSpc>
              <a:spcAft>
                <a:spcPts val="1800"/>
              </a:spcAft>
            </a:pPr>
            <a:r>
              <a:rPr lang="en-US" sz="3600" b="1" cap="all" dirty="0" smtClean="0">
                <a:solidFill>
                  <a:srgbClr val="3165A3"/>
                </a:solidFill>
                <a:latin typeface="Helvetica"/>
              </a:rPr>
              <a:t>prospects</a:t>
            </a:r>
          </a:p>
          <a:p>
            <a:pPr marL="182880" algn="just">
              <a:lnSpc>
                <a:spcPct val="12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Helvetica"/>
              </a:rPr>
              <a:t>The proposed </a:t>
            </a:r>
            <a:r>
              <a:rPr lang="en-US" sz="2800" dirty="0" smtClean="0">
                <a:solidFill>
                  <a:srgbClr val="00B050"/>
                </a:solidFill>
                <a:latin typeface="Helvetica"/>
              </a:rPr>
              <a:t>filtering </a:t>
            </a:r>
            <a:r>
              <a:rPr lang="en-US" sz="2800" dirty="0" smtClean="0">
                <a:solidFill>
                  <a:srgbClr val="00B050"/>
                </a:solidFill>
                <a:latin typeface="Helvetica"/>
              </a:rPr>
              <a:t>technique </a:t>
            </a:r>
            <a:r>
              <a:rPr lang="en-US" sz="2800" dirty="0" smtClean="0">
                <a:solidFill>
                  <a:srgbClr val="00B050"/>
                </a:solidFill>
                <a:latin typeface="Helvetica"/>
              </a:rPr>
              <a:t>is a potential candidate for applications, deal with low activity sporadic signals. Certain examples are speech, audio, image, Electrocardiogram and</a:t>
            </a:r>
            <a:r>
              <a:rPr lang="en-US" sz="2800" dirty="0" smtClean="0">
                <a:solidFill>
                  <a:srgbClr val="00B050"/>
                </a:solidFill>
                <a:latin typeface="Helvetica"/>
                <a:cs typeface="Helvetica"/>
              </a:rPr>
              <a:t> Electroencephalogram. </a:t>
            </a:r>
          </a:p>
          <a:p>
            <a:pPr marL="182880" algn="just">
              <a:lnSpc>
                <a:spcPct val="12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Helvetica"/>
                <a:cs typeface="Helvetica"/>
              </a:rPr>
              <a:t>Other interesting domains are PET scanners and Battery Management Systems.</a:t>
            </a:r>
            <a:endParaRPr lang="en-US" sz="3000" dirty="0" smtClean="0">
              <a:latin typeface="Helvetica"/>
              <a:cs typeface="Helvetica"/>
            </a:endParaRPr>
          </a:p>
        </p:txBody>
      </p:sp>
      <p:pic>
        <p:nvPicPr>
          <p:cNvPr id="176" name="Picture 175" descr="The filtering Pronciple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2454" y="9522820"/>
            <a:ext cx="12485396" cy="4289989"/>
          </a:xfrm>
          <a:prstGeom prst="rect">
            <a:avLst/>
          </a:prstGeom>
        </p:spPr>
      </p:pic>
      <p:pic>
        <p:nvPicPr>
          <p:cNvPr id="177" name="Picture 176" descr="EDADC_Architectu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62580" y="18451399"/>
            <a:ext cx="10400950" cy="3880098"/>
          </a:xfrm>
          <a:prstGeom prst="rect">
            <a:avLst/>
          </a:prstGeom>
        </p:spPr>
      </p:pic>
      <p:sp>
        <p:nvSpPr>
          <p:cNvPr id="178" name="Rounded Rectangle 177"/>
          <p:cNvSpPr/>
          <p:nvPr/>
        </p:nvSpPr>
        <p:spPr>
          <a:xfrm>
            <a:off x="25276035" y="18931594"/>
            <a:ext cx="1470104" cy="5538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ALLIER 2006</a:t>
            </a:r>
            <a:endParaRPr lang="en-US" sz="1000" dirty="0"/>
          </a:p>
        </p:txBody>
      </p:sp>
      <p:sp>
        <p:nvSpPr>
          <p:cNvPr id="182" name="Rounded Rectangle 181"/>
          <p:cNvSpPr/>
          <p:nvPr/>
        </p:nvSpPr>
        <p:spPr>
          <a:xfrm>
            <a:off x="26755979" y="10702709"/>
            <a:ext cx="1470104" cy="5538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S. QAISAR 2009</a:t>
            </a:r>
            <a:endParaRPr lang="en-US" sz="1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2776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template.potx</Template>
  <TotalTime>728</TotalTime>
  <Words>371</Words>
  <Application>Microsoft Macintosh PowerPoint</Application>
  <PresentationFormat>Custom</PresentationFormat>
  <Paragraphs>118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3_Custom Design</vt:lpstr>
      <vt:lpstr>Slide 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WEP posters</dc:title>
  <dc:creator>Olga Kasimov</dc:creator>
  <cp:lastModifiedBy>guru</cp:lastModifiedBy>
  <cp:revision>163</cp:revision>
  <cp:lastPrinted>2015-01-15T15:27:03Z</cp:lastPrinted>
  <dcterms:created xsi:type="dcterms:W3CDTF">2015-01-15T19:59:31Z</dcterms:created>
  <dcterms:modified xsi:type="dcterms:W3CDTF">2015-01-17T08:46:00Z</dcterms:modified>
</cp:coreProperties>
</file>