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commentAuthors.xml" ContentType="application/vnd.openxmlformats-officedocument.presentationml.commentAuthors+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9"/>
  </p:notesMasterIdLst>
  <p:sldIdLst>
    <p:sldId id="256" r:id="rId2"/>
    <p:sldId id="260" r:id="rId3"/>
    <p:sldId id="281" r:id="rId4"/>
    <p:sldId id="282" r:id="rId5"/>
    <p:sldId id="285" r:id="rId6"/>
    <p:sldId id="257" r:id="rId7"/>
    <p:sldId id="277" r:id="rId8"/>
    <p:sldId id="276" r:id="rId9"/>
    <p:sldId id="279" r:id="rId10"/>
    <p:sldId id="259" r:id="rId11"/>
    <p:sldId id="278" r:id="rId12"/>
    <p:sldId id="269" r:id="rId13"/>
    <p:sldId id="271" r:id="rId14"/>
    <p:sldId id="272" r:id="rId15"/>
    <p:sldId id="263" r:id="rId16"/>
    <p:sldId id="262" r:id="rId17"/>
    <p:sldId id="293" r:id="rId18"/>
    <p:sldId id="286" r:id="rId19"/>
    <p:sldId id="287" r:id="rId20"/>
    <p:sldId id="288" r:id="rId21"/>
    <p:sldId id="289" r:id="rId22"/>
    <p:sldId id="290" r:id="rId23"/>
    <p:sldId id="267" r:id="rId24"/>
    <p:sldId id="280" r:id="rId25"/>
    <p:sldId id="268" r:id="rId26"/>
    <p:sldId id="294" r:id="rId27"/>
    <p:sldId id="29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Reemaz" initials="R"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a:srgbClr val="FF0000"/>
        </p14:laserClr>
      </p:ext>
      <p:ext uri="{2FDB2607-1784-4EEB-B798-7EB5836EED8A}">
        <p14:showMediaCtrls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
      </p:ext>
    </p:extLst>
  </p:showPr>
  <p:clrMru>
    <a:srgbClr val="3A6290"/>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2" autoAdjust="0"/>
    <p:restoredTop sz="94660"/>
  </p:normalViewPr>
  <p:slideViewPr>
    <p:cSldViewPr snapToGrid="0" snapToObjects="1">
      <p:cViewPr varScale="1">
        <p:scale>
          <a:sx n="89" d="100"/>
          <a:sy n="89" d="100"/>
        </p:scale>
        <p:origin x="-134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92CB9B-17D1-8145-8382-C96BDFF0856F}" type="datetimeFigureOut">
              <a:rPr lang="en-US" smtClean="0"/>
              <a:pPr/>
              <a:t>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62116-0FE7-354F-A806-92691AEB08C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01169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Event driven sampling (only relevant number of samples to process). </a:t>
            </a:r>
          </a:p>
          <a:p>
            <a:endParaRPr lang="en-US" dirty="0"/>
          </a:p>
        </p:txBody>
      </p:sp>
      <p:sp>
        <p:nvSpPr>
          <p:cNvPr id="4" name="Slide Number Placeholder 3"/>
          <p:cNvSpPr>
            <a:spLocks noGrp="1"/>
          </p:cNvSpPr>
          <p:nvPr>
            <p:ph type="sldNum" sz="quarter" idx="10"/>
          </p:nvPr>
        </p:nvSpPr>
        <p:spPr/>
        <p:txBody>
          <a:bodyPr/>
          <a:lstStyle/>
          <a:p>
            <a:fld id="{AFA62116-0FE7-354F-A806-92691AEB08C9}"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8BA80-EE27-482F-AEF8-9744D4D7D274}" type="slidenum">
              <a:rPr lang="en-US" smtClean="0"/>
              <a:pPr/>
              <a:t>12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20630937"/>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62116-0FE7-354F-A806-92691AEB08C9}"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US" dirty="0" smtClean="0"/>
              <a:t>UART: translates data asynchronously between parallel and serial.  The UART takes bytes of data and transmits the individual bits sequentially. At the destination, a second UART re-assembles the bits into complete bytes.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Baud Rate</a:t>
            </a:r>
            <a:r>
              <a:rPr lang="en-US" dirty="0" smtClean="0"/>
              <a:t> </a:t>
            </a:r>
            <a:br>
              <a:rPr lang="en-US" dirty="0" smtClean="0"/>
            </a:br>
            <a:r>
              <a:rPr lang="en-US" dirty="0" smtClean="0"/>
              <a:t>The computer, any adaptors, and the UART must all agree on a single speed of information - 'bits per second'. </a:t>
            </a:r>
          </a:p>
          <a:p>
            <a:endParaRPr lang="en-US" dirty="0"/>
          </a:p>
        </p:txBody>
      </p:sp>
      <p:sp>
        <p:nvSpPr>
          <p:cNvPr id="4" name="Slide Number Placeholder 3"/>
          <p:cNvSpPr>
            <a:spLocks noGrp="1"/>
          </p:cNvSpPr>
          <p:nvPr>
            <p:ph type="sldNum" sz="quarter" idx="10"/>
          </p:nvPr>
        </p:nvSpPr>
        <p:spPr/>
        <p:txBody>
          <a:bodyPr/>
          <a:lstStyle/>
          <a:p>
            <a:fld id="{E95BD285-8905-E242-AB3F-0B3413502E3D}" type="slidenum">
              <a:rPr lang="en-US" smtClean="0"/>
              <a:pPr/>
              <a:t>20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21943394"/>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standards/protocols used from transmitting data</a:t>
            </a:r>
          </a:p>
          <a:p>
            <a:r>
              <a:rPr lang="en-US" dirty="0" smtClean="0"/>
              <a:t>UART usually does not directly generate or receive the external signals used between different items of equipment. Separate interface devices are used to convert the logic level signals of the UART to and from the external signaling levels. There are different standards that defines these external signals.</a:t>
            </a:r>
          </a:p>
          <a:p>
            <a:endParaRPr lang="en-US" dirty="0" smtClean="0"/>
          </a:p>
          <a:p>
            <a:r>
              <a:rPr lang="en-US" dirty="0" smtClean="0"/>
              <a:t>RS232 is the most common standard for voltage signaling. It formally defines the signals connecting between a data terminal equipment e.g. a computer terminal, and a data communication equipment e.g. a modem. The standard defines the electrical characteristics and timing of signals, the meaning of signals, and the physical size and </a:t>
            </a:r>
            <a:r>
              <a:rPr lang="en-US" dirty="0" err="1" smtClean="0"/>
              <a:t>pinout</a:t>
            </a:r>
            <a:r>
              <a:rPr lang="en-US" dirty="0" smtClean="0"/>
              <a:t> of connectors. </a:t>
            </a:r>
          </a:p>
          <a:p>
            <a:r>
              <a:rPr lang="en-US" dirty="0" smtClean="0"/>
              <a:t>RS232 electrical specifications is documented in the EIA (Electronics Industry Association). A RS232C has the following properties: peer to peer, full duplex, 20kbps (low speed), 30(3) </a:t>
            </a:r>
            <a:r>
              <a:rPr lang="en-US" dirty="0" err="1" smtClean="0"/>
              <a:t>ft</a:t>
            </a:r>
            <a:r>
              <a:rPr lang="en-US" dirty="0" smtClean="0"/>
              <a:t> short distance, 2 wires one for transmitting the other for receiving.</a:t>
            </a:r>
          </a:p>
          <a:p>
            <a:endParaRPr lang="en-US" dirty="0" smtClean="0"/>
          </a:p>
          <a:p>
            <a:r>
              <a:rPr lang="en-US" dirty="0" smtClean="0"/>
              <a:t> Transistor–transistor logic </a:t>
            </a:r>
          </a:p>
          <a:p>
            <a:r>
              <a:rPr lang="en-US" dirty="0" smtClean="0"/>
              <a:t>TTL -&gt; TTL to USB adaptor -&gt; PC </a:t>
            </a:r>
          </a:p>
          <a:p>
            <a:r>
              <a:rPr lang="en-US" dirty="0" smtClean="0"/>
              <a:t>TTL -&gt; TTL to RS232 adaptor -&gt; PC </a:t>
            </a:r>
          </a:p>
          <a:p>
            <a:endParaRPr lang="en-US" dirty="0"/>
          </a:p>
        </p:txBody>
      </p:sp>
      <p:sp>
        <p:nvSpPr>
          <p:cNvPr id="4" name="Slide Number Placeholder 3"/>
          <p:cNvSpPr>
            <a:spLocks noGrp="1"/>
          </p:cNvSpPr>
          <p:nvPr>
            <p:ph type="sldNum" sz="quarter" idx="10"/>
          </p:nvPr>
        </p:nvSpPr>
        <p:spPr/>
        <p:txBody>
          <a:bodyPr/>
          <a:lstStyle/>
          <a:p>
            <a:fld id="{E95BD285-8905-E242-AB3F-0B3413502E3D}" type="slidenum">
              <a:rPr lang="en-US" smtClean="0"/>
              <a:pPr/>
              <a:t>21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0630009"/>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DCD</a:t>
            </a:r>
            <a:r>
              <a:rPr lang="en-US" dirty="0" smtClean="0"/>
              <a:t> &lt;- </a:t>
            </a:r>
            <a:r>
              <a:rPr lang="en-US" i="1" dirty="0" smtClean="0"/>
              <a:t>Data carrier detect.</a:t>
            </a:r>
            <a:r>
              <a:rPr lang="en-US" dirty="0" smtClean="0"/>
              <a:t> Modem to PC </a:t>
            </a:r>
          </a:p>
          <a:p>
            <a:r>
              <a:rPr lang="en-US" dirty="0" smtClean="0"/>
              <a:t> </a:t>
            </a:r>
            <a:r>
              <a:rPr lang="en-US" b="1" dirty="0" smtClean="0"/>
              <a:t>RXD</a:t>
            </a:r>
            <a:r>
              <a:rPr lang="en-US" dirty="0" smtClean="0"/>
              <a:t> &lt;- </a:t>
            </a:r>
            <a:r>
              <a:rPr lang="en-US" i="1" dirty="0" smtClean="0"/>
              <a:t>Serial data in. </a:t>
            </a:r>
            <a:r>
              <a:rPr lang="en-US" dirty="0" smtClean="0"/>
              <a:t>Modem to PC: Data.</a:t>
            </a:r>
          </a:p>
          <a:p>
            <a:r>
              <a:rPr lang="en-US" dirty="0" smtClean="0"/>
              <a:t> </a:t>
            </a:r>
            <a:r>
              <a:rPr lang="en-US" b="1" dirty="0" smtClean="0"/>
              <a:t>TXD</a:t>
            </a:r>
            <a:r>
              <a:rPr lang="en-US" dirty="0" smtClean="0"/>
              <a:t> -&gt; </a:t>
            </a:r>
            <a:r>
              <a:rPr lang="en-US" i="1" dirty="0" smtClean="0"/>
              <a:t>Serial Data out. </a:t>
            </a:r>
            <a:r>
              <a:rPr lang="en-US" dirty="0" smtClean="0"/>
              <a:t>PC to Modem: Data.</a:t>
            </a:r>
          </a:p>
          <a:p>
            <a:r>
              <a:rPr lang="en-US" dirty="0" smtClean="0"/>
              <a:t> </a:t>
            </a:r>
            <a:r>
              <a:rPr lang="en-US" b="1" dirty="0" smtClean="0"/>
              <a:t>DTR</a:t>
            </a:r>
            <a:r>
              <a:rPr lang="en-US" dirty="0" smtClean="0"/>
              <a:t> -&gt; </a:t>
            </a:r>
            <a:r>
              <a:rPr lang="en-US" i="1" dirty="0" smtClean="0"/>
              <a:t>Data terminal ready.</a:t>
            </a:r>
            <a:r>
              <a:rPr lang="en-US" dirty="0" smtClean="0"/>
              <a:t> PC to Modem: 'Hi, I'm there.' </a:t>
            </a:r>
          </a:p>
          <a:p>
            <a:r>
              <a:rPr lang="en-US" b="1" dirty="0" smtClean="0"/>
              <a:t>DSR</a:t>
            </a:r>
            <a:r>
              <a:rPr lang="en-US" dirty="0" smtClean="0"/>
              <a:t> &lt;- </a:t>
            </a:r>
            <a:r>
              <a:rPr lang="en-US" i="1" dirty="0" smtClean="0"/>
              <a:t>Data set ready. </a:t>
            </a:r>
            <a:r>
              <a:rPr lang="en-US" dirty="0" smtClean="0"/>
              <a:t>Modem to PC: 'Hi, I'm there.' </a:t>
            </a:r>
          </a:p>
          <a:p>
            <a:r>
              <a:rPr lang="en-US" b="1" dirty="0" smtClean="0"/>
              <a:t>RTS</a:t>
            </a:r>
            <a:r>
              <a:rPr lang="en-US" dirty="0" smtClean="0"/>
              <a:t> -&gt; </a:t>
            </a:r>
            <a:r>
              <a:rPr lang="en-US" i="1" dirty="0" smtClean="0"/>
              <a:t>Request to send </a:t>
            </a:r>
            <a:r>
              <a:rPr lang="en-US" dirty="0" smtClean="0"/>
              <a:t>PC to Modem: 'I have Data ready to transmit.' </a:t>
            </a:r>
          </a:p>
          <a:p>
            <a:r>
              <a:rPr lang="en-US" b="1" dirty="0" smtClean="0"/>
              <a:t>CTS</a:t>
            </a:r>
            <a:r>
              <a:rPr lang="en-US" dirty="0" smtClean="0"/>
              <a:t> &lt;- </a:t>
            </a:r>
            <a:r>
              <a:rPr lang="en-US" i="1" dirty="0" smtClean="0"/>
              <a:t>Clear to send. </a:t>
            </a:r>
            <a:r>
              <a:rPr lang="en-US" dirty="0" smtClean="0"/>
              <a:t>Modem to PC; 'I am ready to receive Data from you.' </a:t>
            </a:r>
          </a:p>
          <a:p>
            <a:r>
              <a:rPr lang="en-US" b="1" dirty="0" smtClean="0"/>
              <a:t>RI </a:t>
            </a:r>
            <a:r>
              <a:rPr lang="en-US" dirty="0" smtClean="0"/>
              <a:t>&lt;- </a:t>
            </a:r>
            <a:r>
              <a:rPr lang="en-US" i="1" dirty="0" smtClean="0"/>
              <a:t>Ring indicator. </a:t>
            </a:r>
            <a:r>
              <a:rPr lang="en-US" dirty="0" smtClean="0"/>
              <a:t>Modem to PC: '</a:t>
            </a:r>
            <a:r>
              <a:rPr lang="en-US" dirty="0" err="1" smtClean="0"/>
              <a:t>rrring</a:t>
            </a:r>
            <a:r>
              <a:rPr lang="en-US" dirty="0" smtClean="0"/>
              <a:t> ...somebody called me.'</a:t>
            </a:r>
            <a:endParaRPr lang="en-US" dirty="0"/>
          </a:p>
        </p:txBody>
      </p:sp>
      <p:sp>
        <p:nvSpPr>
          <p:cNvPr id="4" name="Slide Number Placeholder 3"/>
          <p:cNvSpPr>
            <a:spLocks noGrp="1"/>
          </p:cNvSpPr>
          <p:nvPr>
            <p:ph type="sldNum" sz="quarter" idx="10"/>
          </p:nvPr>
        </p:nvSpPr>
        <p:spPr/>
        <p:txBody>
          <a:bodyPr/>
          <a:lstStyle/>
          <a:p>
            <a:fld id="{E95BD285-8905-E242-AB3F-0B3413502E3D}" type="slidenum">
              <a:rPr lang="en-US" smtClean="0"/>
              <a:pPr/>
              <a:t>22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0281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E19BCD-A0EA-444D-A476-6A03E560859E}" type="datetime1">
              <a:rPr lang="en-US" smtClean="0"/>
              <a:pPr/>
              <a:t>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0EF1F3-B4EB-4A0D-9004-44482A5114E2}" type="datetime1">
              <a:rPr lang="en-US" smtClean="0"/>
              <a:pPr/>
              <a:t>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224C0-745C-4090-A452-F5A76D9CE768}" type="datetime1">
              <a:rPr lang="en-US" smtClean="0"/>
              <a:pPr/>
              <a:t>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B0F5A-C737-4072-ACBA-199F9B0EA7D7}" type="datetime1">
              <a:rPr lang="en-US" smtClean="0"/>
              <a:pPr/>
              <a:t>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2EC82F-B5CA-4A63-8494-5984A45BE698}" type="datetime1">
              <a:rPr lang="en-US" smtClean="0"/>
              <a:pPr/>
              <a:t>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A52648-9262-43C9-BF83-0CB26E7DB0E7}" type="datetime1">
              <a:rPr lang="en-US" smtClean="0"/>
              <a:pPr/>
              <a:t>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AA03A9-E52C-467A-9067-EB929BC715EF}" type="datetime1">
              <a:rPr lang="en-US" smtClean="0"/>
              <a:pPr/>
              <a:t>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C96418-DD55-487D-83F8-11DE10699F3B}" type="datetime1">
              <a:rPr lang="en-US" smtClean="0"/>
              <a:pPr/>
              <a:t>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8D5C5-38A7-4045-9A7F-E8270BBD669B}" type="datetime1">
              <a:rPr lang="en-US" smtClean="0"/>
              <a:pPr/>
              <a:t>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F6515-B1E7-4FB4-A3BF-DEA0A0CA63DA}" type="datetime1">
              <a:rPr lang="en-US" smtClean="0"/>
              <a:pPr/>
              <a:t>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DFA94-C75F-4D06-9252-06E6B26BE24B}" type="datetime1">
              <a:rPr lang="en-US" smtClean="0"/>
              <a:pPr/>
              <a:t>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7CD2E-4132-9445-AE7F-787C5C4982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2FA39-0605-4A6C-AE7D-F0D14D04CFE3}" type="datetime1">
              <a:rPr lang="en-US" smtClean="0"/>
              <a:pPr/>
              <a:t>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7CD2E-4132-9445-AE7F-787C5C4982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OLE_LINK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bwMode="auto">
          <a:xfrm>
            <a:off x="271235" y="1503286"/>
            <a:ext cx="8731250" cy="1432081"/>
          </a:xfrm>
          <a:prstGeom prst="rect">
            <a:avLst/>
          </a:prstGeom>
          <a:noFill/>
          <a:ln w="9525">
            <a:noFill/>
            <a:miter lim="800000"/>
            <a:headEnd/>
            <a:tailEnd/>
          </a:ln>
        </p:spPr>
        <p:txBody>
          <a:bodyPr vert="horz" wrap="square" lIns="18000" tIns="36000" rIns="18000" bIns="36000" numCol="1" anchor="ctr" anchorCtr="0" compatLnSpc="1">
            <a:prstTxWarp prst="textNoShape">
              <a:avLst/>
            </a:prstTxWarp>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lang="en-US" sz="3400" b="1" kern="0" noProof="0" dirty="0" smtClean="0">
                <a:latin typeface="Arial"/>
                <a:ea typeface="+mj-ea"/>
                <a:cs typeface="Arial"/>
              </a:rPr>
              <a:t>Efficient filtering and Processing Technique based on Adaptive Rate Sampling</a:t>
            </a:r>
          </a:p>
        </p:txBody>
      </p:sp>
      <p:sp>
        <p:nvSpPr>
          <p:cNvPr id="5" name="Title 1"/>
          <p:cNvSpPr txBox="1">
            <a:spLocks/>
          </p:cNvSpPr>
          <p:nvPr/>
        </p:nvSpPr>
        <p:spPr bwMode="auto">
          <a:xfrm>
            <a:off x="121708" y="2968006"/>
            <a:ext cx="8731250" cy="2587628"/>
          </a:xfrm>
          <a:prstGeom prst="rect">
            <a:avLst/>
          </a:prstGeom>
          <a:noFill/>
          <a:ln w="9525">
            <a:noFill/>
            <a:miter lim="800000"/>
            <a:headEnd/>
            <a:tailEnd/>
          </a:ln>
        </p:spPr>
        <p:txBody>
          <a:bodyPr vert="horz" wrap="square" lIns="18000" tIns="36000" rIns="18000" bIns="36000" numCol="1" anchor="ctr" anchorCtr="0" compatLnSpc="1">
            <a:prstTxWarp prst="textNoShape">
              <a:avLst/>
            </a:prstTxWarp>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lang="en-US" sz="2400" i="1" kern="0" noProof="0" dirty="0" smtClean="0">
                <a:solidFill>
                  <a:srgbClr val="254468"/>
                </a:solidFill>
                <a:latin typeface="Arial"/>
                <a:ea typeface="+mj-ea"/>
                <a:cs typeface="Arial"/>
              </a:rPr>
              <a:t>Group members: </a:t>
            </a:r>
          </a:p>
          <a:p>
            <a:pPr marL="0" marR="0" lvl="0" indent="0" algn="ctr" defTabSz="914400" rtl="0" eaLnBrk="0" fontAlgn="base" latinLnBrk="0" hangingPunct="0">
              <a:lnSpc>
                <a:spcPct val="120000"/>
              </a:lnSpc>
              <a:spcBef>
                <a:spcPct val="0"/>
              </a:spcBef>
              <a:spcAft>
                <a:spcPct val="0"/>
              </a:spcAft>
              <a:buClrTx/>
              <a:buSzTx/>
              <a:buFontTx/>
              <a:buNone/>
              <a:tabLst/>
              <a:defRPr/>
            </a:pPr>
            <a:r>
              <a:rPr lang="en-US" kern="0" noProof="0" dirty="0" smtClean="0">
                <a:solidFill>
                  <a:schemeClr val="tx2"/>
                </a:solidFill>
                <a:latin typeface="Arial"/>
                <a:ea typeface="+mj-ea"/>
                <a:cs typeface="Arial"/>
              </a:rPr>
              <a:t>Haneen Mohammed</a:t>
            </a:r>
          </a:p>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b="0" i="0" u="none" strike="noStrike" kern="0" cap="none" spc="0" normalizeH="0" baseline="0" dirty="0" err="1" smtClean="0">
                <a:ln>
                  <a:noFill/>
                </a:ln>
                <a:solidFill>
                  <a:schemeClr val="tx2"/>
                </a:solidFill>
                <a:effectLst/>
                <a:uLnTx/>
                <a:uFillTx/>
                <a:latin typeface="Arial"/>
                <a:ea typeface="+mj-ea"/>
                <a:cs typeface="Arial"/>
              </a:rPr>
              <a:t>Israa</a:t>
            </a:r>
            <a:r>
              <a:rPr kumimoji="0" lang="en-US" b="0" i="0" u="none" strike="noStrike" kern="0" cap="none" spc="0" normalizeH="0" dirty="0" smtClean="0">
                <a:ln>
                  <a:noFill/>
                </a:ln>
                <a:solidFill>
                  <a:schemeClr val="tx2"/>
                </a:solidFill>
                <a:effectLst/>
                <a:uLnTx/>
                <a:uFillTx/>
                <a:latin typeface="Arial"/>
                <a:ea typeface="+mj-ea"/>
                <a:cs typeface="Arial"/>
              </a:rPr>
              <a:t> </a:t>
            </a:r>
            <a:r>
              <a:rPr kumimoji="0" lang="en-US" b="0" i="0" u="none" strike="noStrike" kern="0" cap="none" spc="0" normalizeH="0" dirty="0" err="1" smtClean="0">
                <a:ln>
                  <a:noFill/>
                </a:ln>
                <a:solidFill>
                  <a:schemeClr val="tx2"/>
                </a:solidFill>
                <a:effectLst/>
                <a:uLnTx/>
                <a:uFillTx/>
                <a:latin typeface="Arial"/>
                <a:ea typeface="+mj-ea"/>
                <a:cs typeface="Arial"/>
              </a:rPr>
              <a:t>Alqassas</a:t>
            </a:r>
            <a:endParaRPr kumimoji="0" lang="en-US" b="0" i="0" u="none" strike="noStrike" kern="0" cap="none" spc="0" normalizeH="0" dirty="0" smtClean="0">
              <a:ln>
                <a:noFill/>
              </a:ln>
              <a:solidFill>
                <a:schemeClr val="tx2"/>
              </a:solidFill>
              <a:effectLst/>
              <a:uLnTx/>
              <a:uFillTx/>
              <a:latin typeface="Arial"/>
              <a:ea typeface="+mj-ea"/>
              <a:cs typeface="Arial"/>
            </a:endParaRPr>
          </a:p>
          <a:p>
            <a:pPr marL="0" marR="0" lvl="0" indent="0" algn="ctr" defTabSz="914400" rtl="0" eaLnBrk="0" fontAlgn="base" latinLnBrk="0" hangingPunct="0">
              <a:lnSpc>
                <a:spcPct val="120000"/>
              </a:lnSpc>
              <a:spcBef>
                <a:spcPct val="0"/>
              </a:spcBef>
              <a:spcAft>
                <a:spcPct val="0"/>
              </a:spcAft>
              <a:buClrTx/>
              <a:buSzTx/>
              <a:buFontTx/>
              <a:buNone/>
              <a:tabLst/>
              <a:defRPr/>
            </a:pPr>
            <a:r>
              <a:rPr lang="en-US" kern="0" baseline="0" noProof="0" dirty="0" smtClean="0">
                <a:solidFill>
                  <a:schemeClr val="tx2"/>
                </a:solidFill>
                <a:latin typeface="Arial"/>
                <a:ea typeface="+mj-ea"/>
                <a:cs typeface="Arial"/>
              </a:rPr>
              <a:t>Reemaz</a:t>
            </a:r>
            <a:r>
              <a:rPr lang="en-US" kern="0" noProof="0" dirty="0" smtClean="0">
                <a:solidFill>
                  <a:schemeClr val="tx2"/>
                </a:solidFill>
                <a:latin typeface="Arial"/>
                <a:ea typeface="+mj-ea"/>
                <a:cs typeface="Arial"/>
              </a:rPr>
              <a:t> </a:t>
            </a:r>
            <a:r>
              <a:rPr lang="en-US" kern="0" noProof="0" dirty="0" err="1" smtClean="0">
                <a:solidFill>
                  <a:schemeClr val="tx2"/>
                </a:solidFill>
                <a:latin typeface="Arial"/>
                <a:ea typeface="+mj-ea"/>
                <a:cs typeface="Arial"/>
              </a:rPr>
              <a:t>Hetaimish</a:t>
            </a:r>
            <a:endParaRPr lang="en-US" kern="0" noProof="0" dirty="0" smtClean="0">
              <a:solidFill>
                <a:schemeClr val="tx2"/>
              </a:solidFill>
              <a:latin typeface="Arial"/>
              <a:ea typeface="+mj-ea"/>
              <a:cs typeface="Arial"/>
            </a:endParaRPr>
          </a:p>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b="0" i="0" u="none" strike="noStrike" kern="0" cap="none" spc="0" normalizeH="0" baseline="0" dirty="0" smtClean="0">
                <a:ln>
                  <a:noFill/>
                </a:ln>
                <a:solidFill>
                  <a:schemeClr val="tx2"/>
                </a:solidFill>
                <a:effectLst/>
                <a:uLnTx/>
                <a:uFillTx/>
                <a:latin typeface="Arial"/>
                <a:ea typeface="+mj-ea"/>
                <a:cs typeface="Arial"/>
              </a:rPr>
              <a:t>Sarah</a:t>
            </a:r>
            <a:r>
              <a:rPr kumimoji="0" lang="en-US" b="0" i="0" u="none" strike="noStrike" kern="0" cap="none" spc="0" normalizeH="0" dirty="0" smtClean="0">
                <a:ln>
                  <a:noFill/>
                </a:ln>
                <a:solidFill>
                  <a:schemeClr val="tx2"/>
                </a:solidFill>
                <a:effectLst/>
                <a:uLnTx/>
                <a:uFillTx/>
                <a:latin typeface="Arial"/>
                <a:ea typeface="+mj-ea"/>
                <a:cs typeface="Arial"/>
              </a:rPr>
              <a:t> </a:t>
            </a:r>
            <a:r>
              <a:rPr kumimoji="0" lang="en-US" b="0" i="0" u="none" strike="noStrike" kern="0" cap="none" spc="0" normalizeH="0" dirty="0" err="1" smtClean="0">
                <a:ln>
                  <a:noFill/>
                </a:ln>
                <a:solidFill>
                  <a:schemeClr val="tx2"/>
                </a:solidFill>
                <a:effectLst/>
                <a:uLnTx/>
                <a:uFillTx/>
                <a:latin typeface="Arial"/>
                <a:ea typeface="+mj-ea"/>
                <a:cs typeface="Arial"/>
              </a:rPr>
              <a:t>Alharthy</a:t>
            </a:r>
            <a:endParaRPr kumimoji="0" lang="en-US" b="0" i="0" u="none" strike="noStrike" kern="0" cap="none" spc="0" normalizeH="0" baseline="0" noProof="0" dirty="0">
              <a:ln>
                <a:noFill/>
              </a:ln>
              <a:solidFill>
                <a:schemeClr val="tx2"/>
              </a:solidFill>
              <a:effectLst/>
              <a:uLnTx/>
              <a:uFillTx/>
              <a:latin typeface="Arial"/>
              <a:ea typeface="+mj-ea"/>
              <a:cs typeface="Arial"/>
            </a:endParaRPr>
          </a:p>
        </p:txBody>
      </p:sp>
      <p:sp>
        <p:nvSpPr>
          <p:cNvPr id="6" name="Title 1"/>
          <p:cNvSpPr txBox="1">
            <a:spLocks/>
          </p:cNvSpPr>
          <p:nvPr/>
        </p:nvSpPr>
        <p:spPr bwMode="auto">
          <a:xfrm>
            <a:off x="152397" y="5299688"/>
            <a:ext cx="8731250" cy="1165688"/>
          </a:xfrm>
          <a:prstGeom prst="rect">
            <a:avLst/>
          </a:prstGeom>
          <a:noFill/>
          <a:ln w="9525">
            <a:noFill/>
            <a:miter lim="800000"/>
            <a:headEnd/>
            <a:tailEnd/>
          </a:ln>
        </p:spPr>
        <p:txBody>
          <a:bodyPr vert="horz" wrap="square" lIns="18000" tIns="36000" rIns="18000" bIns="36000" numCol="1" anchor="ctr" anchorCtr="0" compatLnSpc="1">
            <a:prstTxWarp prst="textNoShape">
              <a:avLst/>
            </a:prstTxWarp>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lang="en-US" sz="2400" i="1" kern="0" noProof="0" dirty="0" smtClean="0">
                <a:solidFill>
                  <a:srgbClr val="254468"/>
                </a:solidFill>
                <a:latin typeface="Arial"/>
                <a:ea typeface="+mj-ea"/>
                <a:cs typeface="Arial"/>
              </a:rPr>
              <a:t>Project Advisor: </a:t>
            </a:r>
          </a:p>
          <a:p>
            <a:pPr marL="0" marR="0" lvl="0" indent="0" algn="ctr" defTabSz="914400" rtl="0" eaLnBrk="0" fontAlgn="base" latinLnBrk="0" hangingPunct="0">
              <a:lnSpc>
                <a:spcPct val="120000"/>
              </a:lnSpc>
              <a:spcBef>
                <a:spcPct val="0"/>
              </a:spcBef>
              <a:spcAft>
                <a:spcPct val="0"/>
              </a:spcAft>
              <a:buClrTx/>
              <a:buSzTx/>
              <a:buFontTx/>
              <a:buNone/>
              <a:tabLst/>
              <a:defRPr/>
            </a:pPr>
            <a:r>
              <a:rPr lang="en-US" sz="2000" kern="0" noProof="0" dirty="0" smtClean="0">
                <a:solidFill>
                  <a:schemeClr val="tx2"/>
                </a:solidFill>
                <a:latin typeface="Arial"/>
                <a:ea typeface="+mj-ea"/>
                <a:cs typeface="Arial"/>
              </a:rPr>
              <a:t>Dr. Saeed Qaisar</a:t>
            </a:r>
            <a:endParaRPr kumimoji="0" lang="en-US" sz="2000" b="0" i="0" u="none" strike="noStrike" kern="0" cap="none" spc="0" normalizeH="0" baseline="0" noProof="0" dirty="0">
              <a:ln>
                <a:noFill/>
              </a:ln>
              <a:solidFill>
                <a:schemeClr val="tx2"/>
              </a:solidFill>
              <a:effectLst/>
              <a:uLnTx/>
              <a:uFillTx/>
              <a:latin typeface="Arial"/>
              <a:ea typeface="+mj-ea"/>
              <a:cs typeface="Arial"/>
            </a:endParaRPr>
          </a:p>
        </p:txBody>
      </p:sp>
      <p:sp>
        <p:nvSpPr>
          <p:cNvPr id="8" name="TextBox 7"/>
          <p:cNvSpPr txBox="1"/>
          <p:nvPr/>
        </p:nvSpPr>
        <p:spPr>
          <a:xfrm>
            <a:off x="1905000" y="787400"/>
            <a:ext cx="184666" cy="369332"/>
          </a:xfrm>
          <a:prstGeom prst="rect">
            <a:avLst/>
          </a:prstGeom>
          <a:noFill/>
        </p:spPr>
        <p:txBody>
          <a:bodyPr wrap="none" rtlCol="0">
            <a:spAutoFit/>
          </a:bodyPr>
          <a:lstStyle/>
          <a:p>
            <a:endParaRPr lang="en-US" dirty="0"/>
          </a:p>
        </p:txBody>
      </p:sp>
      <p:sp>
        <p:nvSpPr>
          <p:cNvPr id="9" name="Title 25"/>
          <p:cNvSpPr txBox="1">
            <a:spLocks/>
          </p:cNvSpPr>
          <p:nvPr/>
        </p:nvSpPr>
        <p:spPr bwMode="auto">
          <a:xfrm>
            <a:off x="401108" y="53975"/>
            <a:ext cx="8497358" cy="944563"/>
          </a:xfrm>
          <a:prstGeom prst="rect">
            <a:avLst/>
          </a:prstGeom>
          <a:noFill/>
          <a:ln w="9525">
            <a:noFill/>
            <a:miter lim="800000"/>
            <a:headEnd/>
            <a:tailEnd/>
          </a:ln>
        </p:spPr>
        <p:txBody>
          <a:bodyPr vert="horz" wrap="square" lIns="18000" tIns="36000" rIns="18000" bIns="3600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effectLst/>
                <a:uLnTx/>
                <a:uFillTx/>
                <a:latin typeface="Arial"/>
                <a:ea typeface="+mj-ea"/>
                <a:cs typeface="Arial"/>
              </a:rPr>
              <a:t>	Capstone Project                           </a:t>
            </a:r>
            <a:r>
              <a:rPr kumimoji="0" lang="en-US" sz="2400" b="0" i="0" u="none" strike="noStrike" kern="0" cap="none" spc="0" normalizeH="0" baseline="0" noProof="0" dirty="0" smtClean="0">
                <a:ln>
                  <a:noFill/>
                </a:ln>
                <a:effectLst/>
                <a:uLnTx/>
                <a:uFillTx/>
                <a:latin typeface="Arial"/>
                <a:ea typeface="+mj-ea"/>
                <a:cs typeface="Arial"/>
              </a:rPr>
              <a:t>Fall 2014</a:t>
            </a:r>
            <a:endParaRPr kumimoji="0" lang="en-US" sz="2400" b="0" i="0" u="none" strike="noStrike" kern="0" cap="none" spc="0" normalizeH="0" baseline="0" noProof="0" dirty="0">
              <a:ln>
                <a:noFill/>
              </a:ln>
              <a:effectLst/>
              <a:uLnTx/>
              <a:uFillTx/>
              <a:latin typeface="Arial"/>
              <a:ea typeface="+mj-ea"/>
              <a:cs typeface="Arial"/>
            </a:endParaRPr>
          </a:p>
        </p:txBody>
      </p:sp>
      <p:pic>
        <p:nvPicPr>
          <p:cNvPr id="10" name="Picture 9" descr="effat.jp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66511" y="105321"/>
            <a:ext cx="1016000" cy="987778"/>
          </a:xfrm>
          <a:prstGeom prst="rect">
            <a:avLst/>
          </a:prstGeom>
        </p:spPr>
      </p:pic>
      <p:cxnSp>
        <p:nvCxnSpPr>
          <p:cNvPr id="12" name="Straight Connector 11"/>
          <p:cNvCxnSpPr/>
          <p:nvPr/>
        </p:nvCxnSpPr>
        <p:spPr>
          <a:xfrm rot="10800000" flipV="1">
            <a:off x="258135" y="1182894"/>
            <a:ext cx="8375904" cy="12321"/>
          </a:xfrm>
          <a:prstGeom prst="line">
            <a:avLst/>
          </a:prstGeom>
          <a:ln w="50800">
            <a:solidFill>
              <a:srgbClr val="3A629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745334" y="5191912"/>
            <a:ext cx="184666" cy="369332"/>
          </a:xfrm>
          <a:prstGeom prst="rect">
            <a:avLst/>
          </a:prstGeom>
          <a:noFill/>
        </p:spPr>
        <p:txBody>
          <a:bodyPr wrap="none" rtlCol="0">
            <a:spAutoFit/>
          </a:bodyPr>
          <a:lstStyle/>
          <a:p>
            <a:endParaRPr lang="en-US" dirty="0"/>
          </a:p>
        </p:txBody>
      </p:sp>
      <p:sp>
        <p:nvSpPr>
          <p:cNvPr id="2" name="Slide Number Placeholder 1"/>
          <p:cNvSpPr>
            <a:spLocks noGrp="1"/>
          </p:cNvSpPr>
          <p:nvPr>
            <p:ph type="sldNum" sz="quarter" idx="12"/>
          </p:nvPr>
        </p:nvSpPr>
        <p:spPr/>
        <p:txBody>
          <a:bodyPr/>
          <a:lstStyle/>
          <a:p>
            <a:fld id="{06A7CD2E-4132-9445-AE7F-787C5C49825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000090"/>
                </a:solidFill>
              </a:rPr>
              <a:t>2.</a:t>
            </a:r>
            <a:r>
              <a:rPr lang="en-US" sz="4000" dirty="0" smtClean="0">
                <a:solidFill>
                  <a:srgbClr val="000090"/>
                </a:solidFill>
              </a:rPr>
              <a:t> ADC to Processor Interface</a:t>
            </a:r>
            <a:endParaRPr lang="en-US" sz="4000" dirty="0">
              <a:solidFill>
                <a:srgbClr val="000090"/>
              </a:solidFill>
            </a:endParaRPr>
          </a:p>
        </p:txBody>
      </p:sp>
      <p:pic>
        <p:nvPicPr>
          <p:cNvPr id="5" name="Picture 4" descr="Screen Shot 2014-12-07 at 9.57.43 AM.png"/>
          <p:cNvPicPr>
            <a:picLocks noChangeAspect="1"/>
          </p:cNvPicPr>
          <p:nvPr/>
        </p:nvPicPr>
        <p:blipFill>
          <a:blip r:embed="rId2"/>
          <a:srcRect b="11289"/>
          <a:stretch>
            <a:fillRect/>
          </a:stretch>
        </p:blipFill>
        <p:spPr>
          <a:xfrm>
            <a:off x="2454518" y="4241371"/>
            <a:ext cx="4616450" cy="2457873"/>
          </a:xfrm>
          <a:prstGeom prst="rect">
            <a:avLst/>
          </a:prstGeom>
        </p:spPr>
      </p:pic>
      <p:sp>
        <p:nvSpPr>
          <p:cNvPr id="6" name="Rectangle 5"/>
          <p:cNvSpPr/>
          <p:nvPr/>
        </p:nvSpPr>
        <p:spPr>
          <a:xfrm>
            <a:off x="837024" y="1375767"/>
            <a:ext cx="4281672" cy="523220"/>
          </a:xfrm>
          <a:prstGeom prst="rect">
            <a:avLst/>
          </a:prstGeom>
        </p:spPr>
        <p:txBody>
          <a:bodyPr wrap="square">
            <a:spAutoFit/>
          </a:bodyPr>
          <a:lstStyle/>
          <a:p>
            <a:r>
              <a:rPr lang="en-US" sz="2800" dirty="0" smtClean="0"/>
              <a:t>Single Data Rate (SDR) </a:t>
            </a:r>
            <a:endParaRPr lang="en-US" sz="2800" dirty="0"/>
          </a:p>
        </p:txBody>
      </p:sp>
      <p:sp>
        <p:nvSpPr>
          <p:cNvPr id="9" name="Content Placeholder 2"/>
          <p:cNvSpPr>
            <a:spLocks noGrp="1"/>
          </p:cNvSpPr>
          <p:nvPr>
            <p:ph idx="1"/>
          </p:nvPr>
        </p:nvSpPr>
        <p:spPr>
          <a:xfrm>
            <a:off x="683519" y="2006430"/>
            <a:ext cx="8108118" cy="3396963"/>
          </a:xfrm>
        </p:spPr>
        <p:txBody>
          <a:bodyPr>
            <a:normAutofit/>
          </a:bodyPr>
          <a:lstStyle/>
          <a:p>
            <a:pPr>
              <a:lnSpc>
                <a:spcPct val="150000"/>
              </a:lnSpc>
            </a:pPr>
            <a:r>
              <a:rPr lang="en-US" sz="2000" dirty="0" smtClean="0"/>
              <a:t>Single data rate (SDR) is very common for lower speed data interfaces, typically under 200 MHz. </a:t>
            </a:r>
          </a:p>
          <a:p>
            <a:pPr algn="just">
              <a:lnSpc>
                <a:spcPct val="150000"/>
              </a:lnSpc>
            </a:pPr>
            <a:endParaRPr lang="en-US" sz="1900" dirty="0" smtClean="0"/>
          </a:p>
          <a:p>
            <a:pPr>
              <a:lnSpc>
                <a:spcPct val="150000"/>
              </a:lnSpc>
            </a:pPr>
            <a:r>
              <a:rPr lang="en-US" sz="2000" dirty="0" smtClean="0"/>
              <a:t>Data is transitioned on one edge of the clock by the transmitter and received by the receiver on the other clock edge. </a:t>
            </a:r>
          </a:p>
          <a:p>
            <a:endParaRPr lang="en-US" dirty="0"/>
          </a:p>
        </p:txBody>
      </p:sp>
      <p:sp>
        <p:nvSpPr>
          <p:cNvPr id="3" name="Slide Number Placeholder 2"/>
          <p:cNvSpPr>
            <a:spLocks noGrp="1"/>
          </p:cNvSpPr>
          <p:nvPr>
            <p:ph type="sldNum" sz="quarter" idx="12"/>
          </p:nvPr>
        </p:nvSpPr>
        <p:spPr/>
        <p:txBody>
          <a:bodyPr/>
          <a:lstStyle/>
          <a:p>
            <a:fld id="{06A7CD2E-4132-9445-AE7F-787C5C49825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000090"/>
                </a:solidFill>
              </a:rPr>
              <a:t>2. ADC to Processor Interface</a:t>
            </a:r>
            <a:endParaRPr lang="en-US" sz="4000" dirty="0">
              <a:solidFill>
                <a:srgbClr val="000090"/>
              </a:solidFill>
            </a:endParaRPr>
          </a:p>
        </p:txBody>
      </p:sp>
      <p:pic>
        <p:nvPicPr>
          <p:cNvPr id="4" name="Content Placeholder 3" descr="Screen Shot 2014-12-07 at 9.55.34 AM.png"/>
          <p:cNvPicPr>
            <a:picLocks noGrp="1" noChangeAspect="1"/>
          </p:cNvPicPr>
          <p:nvPr>
            <p:ph idx="1"/>
          </p:nvPr>
        </p:nvPicPr>
        <p:blipFill>
          <a:blip r:embed="rId2"/>
          <a:srcRect t="-948" b="1173"/>
          <a:stretch>
            <a:fillRect/>
          </a:stretch>
        </p:blipFill>
        <p:spPr>
          <a:xfrm>
            <a:off x="1361143" y="3907894"/>
            <a:ext cx="6611112" cy="2926079"/>
          </a:xfrm>
        </p:spPr>
      </p:pic>
      <p:sp>
        <p:nvSpPr>
          <p:cNvPr id="6" name="Rectangle 5"/>
          <p:cNvSpPr/>
          <p:nvPr/>
        </p:nvSpPr>
        <p:spPr>
          <a:xfrm>
            <a:off x="837024" y="1417638"/>
            <a:ext cx="4281672" cy="523220"/>
          </a:xfrm>
          <a:prstGeom prst="rect">
            <a:avLst/>
          </a:prstGeom>
        </p:spPr>
        <p:txBody>
          <a:bodyPr wrap="square">
            <a:spAutoFit/>
          </a:bodyPr>
          <a:lstStyle/>
          <a:p>
            <a:r>
              <a:rPr lang="en-US" sz="2800" dirty="0" smtClean="0"/>
              <a:t>Double Data Rate (DDR) </a:t>
            </a:r>
            <a:endParaRPr lang="en-US" sz="2800" dirty="0"/>
          </a:p>
        </p:txBody>
      </p:sp>
      <p:sp>
        <p:nvSpPr>
          <p:cNvPr id="9" name="Content Placeholder 2"/>
          <p:cNvSpPr txBox="1">
            <a:spLocks/>
          </p:cNvSpPr>
          <p:nvPr/>
        </p:nvSpPr>
        <p:spPr>
          <a:xfrm>
            <a:off x="578682" y="2163298"/>
            <a:ext cx="8108118" cy="1507328"/>
          </a:xfrm>
          <a:prstGeom prst="rect">
            <a:avLst/>
          </a:prstGeom>
        </p:spPr>
        <p:txBody>
          <a:bodyPr vert="horz" lIns="91440" tIns="45720" rIns="91440" bIns="45720" rtlCol="0">
            <a:normAutofit/>
          </a:bodyPr>
          <a:lstStyle/>
          <a:p>
            <a:pPr marL="342900" indent="-342900">
              <a:lnSpc>
                <a:spcPct val="150000"/>
              </a:lnSpc>
              <a:spcBef>
                <a:spcPct val="20000"/>
              </a:spcBef>
              <a:buFont typeface="Arial"/>
              <a:buChar char="•"/>
            </a:pPr>
            <a:r>
              <a:rPr lang="en-US" sz="2000" dirty="0" smtClean="0"/>
              <a:t>In the case on DDR, the transmitter transitions data on</a:t>
            </a:r>
            <a:r>
              <a:rPr lang="en-US" sz="2000" dirty="0" smtClean="0"/>
              <a:t> both clock edges. </a:t>
            </a:r>
            <a:r>
              <a:rPr lang="en-US" sz="2000" dirty="0" smtClean="0"/>
              <a:t>This allows for twice as much data to be transferred in the same amount of time as SDR </a:t>
            </a:r>
          </a:p>
          <a:p>
            <a:pPr marL="342900" marR="0" lvl="0" indent="-342900" algn="l" defTabSz="457200" rtl="0" eaLnBrk="1" fontAlgn="auto" latinLnBrk="0" hangingPunct="1">
              <a:lnSpc>
                <a:spcPct val="150000"/>
              </a:lnSpc>
              <a:spcBef>
                <a:spcPct val="20000"/>
              </a:spcBef>
              <a:spcAft>
                <a:spcPts val="0"/>
              </a:spcAft>
              <a:buClrTx/>
              <a:buSzTx/>
              <a:buFont typeface="Arial"/>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457200" rtl="0" eaLnBrk="1" fontAlgn="auto" latinLnBrk="0" hangingPunct="1">
              <a:lnSpc>
                <a:spcPct val="150000"/>
              </a:lnSpc>
              <a:spcBef>
                <a:spcPct val="20000"/>
              </a:spcBef>
              <a:spcAft>
                <a:spcPts val="0"/>
              </a:spcAft>
              <a:buClrTx/>
              <a:buSzTx/>
              <a:buFont typeface="Arial"/>
              <a:buChar char="•"/>
              <a:tabLst/>
              <a:defRPr/>
            </a:pPr>
            <a:endParaRPr kumimoji="0" lang="en-US" sz="19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Straight Arrow Connector 7"/>
          <p:cNvCxnSpPr/>
          <p:nvPr/>
        </p:nvCxnSpPr>
        <p:spPr>
          <a:xfrm rot="16200000" flipH="1">
            <a:off x="3119893" y="4098350"/>
            <a:ext cx="220892" cy="1"/>
          </a:xfrm>
          <a:prstGeom prst="straightConnector1">
            <a:avLst/>
          </a:prstGeom>
          <a:ln>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038639" y="3736571"/>
            <a:ext cx="355010" cy="276999"/>
          </a:xfrm>
          <a:prstGeom prst="rect">
            <a:avLst/>
          </a:prstGeom>
        </p:spPr>
        <p:txBody>
          <a:bodyPr wrap="none">
            <a:spAutoFit/>
          </a:bodyPr>
          <a:lstStyle/>
          <a:p>
            <a:r>
              <a:rPr lang="en-US" sz="1200" dirty="0" err="1" smtClean="0"/>
              <a:t>clk</a:t>
            </a:r>
            <a:endParaRPr lang="en-US" sz="1200" dirty="0"/>
          </a:p>
        </p:txBody>
      </p:sp>
      <p:sp>
        <p:nvSpPr>
          <p:cNvPr id="3" name="Slide Number Placeholder 2"/>
          <p:cNvSpPr>
            <a:spLocks noGrp="1"/>
          </p:cNvSpPr>
          <p:nvPr>
            <p:ph type="sldNum" sz="quarter" idx="12"/>
          </p:nvPr>
        </p:nvSpPr>
        <p:spPr/>
        <p:txBody>
          <a:bodyPr/>
          <a:lstStyle/>
          <a:p>
            <a:fld id="{06A7CD2E-4132-9445-AE7F-787C5C49825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236" y="1006759"/>
            <a:ext cx="7886700" cy="4351338"/>
          </a:xfrm>
        </p:spPr>
        <p:txBody>
          <a:bodyPr>
            <a:normAutofit/>
          </a:bodyPr>
          <a:lstStyle/>
          <a:p>
            <a:endParaRPr lang="en-US" sz="1800" dirty="0" smtClean="0"/>
          </a:p>
          <a:p>
            <a:r>
              <a:rPr lang="en-US" sz="1800" dirty="0" smtClean="0"/>
              <a:t>ADCs </a:t>
            </a:r>
            <a:r>
              <a:rPr lang="en-US" sz="1800" dirty="0"/>
              <a:t>use a variety of digital interface standards. </a:t>
            </a:r>
            <a:endParaRPr lang="en-US" sz="1800" dirty="0" smtClean="0"/>
          </a:p>
        </p:txBody>
      </p:sp>
      <p:graphicFrame>
        <p:nvGraphicFramePr>
          <p:cNvPr id="4" name="Table 3"/>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3065206"/>
              </p:ext>
            </p:extLst>
          </p:nvPr>
        </p:nvGraphicFramePr>
        <p:xfrm>
          <a:off x="1157108" y="2030695"/>
          <a:ext cx="6716890" cy="4325654"/>
        </p:xfrm>
        <a:graphic>
          <a:graphicData uri="http://schemas.openxmlformats.org/drawingml/2006/table">
            <a:tbl>
              <a:tblPr firstRow="1" bandRow="1">
                <a:tableStyleId>{5C22544A-7EE6-4342-B048-85BDC9FD1C3A}</a:tableStyleId>
              </a:tblPr>
              <a:tblGrid>
                <a:gridCol w="3358445"/>
                <a:gridCol w="3358445"/>
              </a:tblGrid>
              <a:tr h="482096">
                <a:tc>
                  <a:txBody>
                    <a:bodyPr/>
                    <a:lstStyle/>
                    <a:p>
                      <a:pPr algn="ctr"/>
                      <a:r>
                        <a:rPr lang="en-US" sz="1600" b="1" kern="1200" dirty="0" smtClean="0">
                          <a:solidFill>
                            <a:schemeClr val="lt1"/>
                          </a:solidFill>
                          <a:effectLst/>
                          <a:latin typeface="+mn-lt"/>
                          <a:ea typeface="+mn-ea"/>
                          <a:cs typeface="+mn-cs"/>
                        </a:rPr>
                        <a:t>Single Data Rate (SDR) </a:t>
                      </a:r>
                      <a:endParaRPr lang="en-US" sz="1600" dirty="0"/>
                    </a:p>
                  </a:txBody>
                  <a:tcPr marL="68580" marR="68580"/>
                </a:tc>
                <a:tc>
                  <a:txBody>
                    <a:bodyPr/>
                    <a:lstStyle/>
                    <a:p>
                      <a:pPr algn="ctr"/>
                      <a:r>
                        <a:rPr lang="en-US" sz="1600" b="1" kern="1200" dirty="0" smtClean="0">
                          <a:solidFill>
                            <a:schemeClr val="lt1"/>
                          </a:solidFill>
                          <a:effectLst/>
                          <a:latin typeface="+mn-lt"/>
                          <a:ea typeface="+mn-ea"/>
                          <a:cs typeface="+mn-cs"/>
                        </a:rPr>
                        <a:t>Double Data Rate (DDR)</a:t>
                      </a:r>
                      <a:endParaRPr lang="en-US" sz="1600" dirty="0"/>
                    </a:p>
                  </a:txBody>
                  <a:tcPr marL="68580" marR="68580"/>
                </a:tc>
              </a:tr>
              <a:tr h="752861">
                <a:tc>
                  <a:txBody>
                    <a:bodyPr/>
                    <a:lstStyle/>
                    <a:p>
                      <a:pPr algn="ctr"/>
                      <a:r>
                        <a:rPr lang="en-US" sz="1700" kern="1200" dirty="0" smtClean="0">
                          <a:solidFill>
                            <a:schemeClr val="dk1"/>
                          </a:solidFill>
                          <a:effectLst/>
                          <a:latin typeface="+mn-lt"/>
                          <a:ea typeface="+mn-ea"/>
                          <a:cs typeface="+mn-cs"/>
                        </a:rPr>
                        <a:t>Lower speed data interfaces</a:t>
                      </a:r>
                      <a:r>
                        <a:rPr lang="en-US" sz="1700" kern="1200" baseline="0" dirty="0" smtClean="0">
                          <a:solidFill>
                            <a:schemeClr val="dk1"/>
                          </a:solidFill>
                          <a:effectLst/>
                          <a:latin typeface="+mn-lt"/>
                          <a:ea typeface="+mn-ea"/>
                          <a:cs typeface="+mn-cs"/>
                        </a:rPr>
                        <a:t> (</a:t>
                      </a:r>
                      <a:r>
                        <a:rPr lang="en-US" sz="1700" kern="1200" dirty="0" smtClean="0">
                          <a:solidFill>
                            <a:schemeClr val="dk1"/>
                          </a:solidFill>
                          <a:effectLst/>
                          <a:latin typeface="+mn-lt"/>
                          <a:ea typeface="+mn-ea"/>
                          <a:cs typeface="+mn-cs"/>
                        </a:rPr>
                        <a:t>typically under 200 MHz).</a:t>
                      </a:r>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effectLst/>
                          <a:latin typeface="+mn-lt"/>
                          <a:ea typeface="+mn-ea"/>
                          <a:cs typeface="+mn-cs"/>
                        </a:rPr>
                        <a:t>Higher</a:t>
                      </a:r>
                      <a:r>
                        <a:rPr lang="en-US" sz="1700" kern="1200" baseline="0" dirty="0" smtClean="0">
                          <a:solidFill>
                            <a:schemeClr val="dk1"/>
                          </a:solidFill>
                          <a:effectLst/>
                          <a:latin typeface="+mn-lt"/>
                          <a:ea typeface="+mn-ea"/>
                          <a:cs typeface="+mn-cs"/>
                        </a:rPr>
                        <a:t> </a:t>
                      </a:r>
                      <a:r>
                        <a:rPr lang="en-US" sz="1700" kern="1200" dirty="0" smtClean="0">
                          <a:solidFill>
                            <a:schemeClr val="dk1"/>
                          </a:solidFill>
                          <a:effectLst/>
                          <a:latin typeface="+mn-lt"/>
                          <a:ea typeface="+mn-ea"/>
                          <a:cs typeface="+mn-cs"/>
                        </a:rPr>
                        <a:t>speed data interfaces.</a:t>
                      </a:r>
                      <a:endParaRPr lang="en-US" sz="1700" dirty="0"/>
                    </a:p>
                  </a:txBody>
                  <a:tcPr marL="68580" marR="68580" anchor="ctr"/>
                </a:tc>
              </a:tr>
              <a:tr h="13868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effectLst/>
                          <a:latin typeface="+mn-lt"/>
                          <a:ea typeface="+mn-ea"/>
                          <a:cs typeface="+mn-cs"/>
                        </a:rPr>
                        <a:t>Data</a:t>
                      </a:r>
                      <a:r>
                        <a:rPr lang="en-US" sz="1700" kern="1200" baseline="0" dirty="0" smtClean="0">
                          <a:solidFill>
                            <a:schemeClr val="dk1"/>
                          </a:solidFill>
                          <a:effectLst/>
                          <a:latin typeface="+mn-lt"/>
                          <a:ea typeface="+mn-ea"/>
                          <a:cs typeface="+mn-cs"/>
                        </a:rPr>
                        <a:t> </a:t>
                      </a:r>
                      <a:r>
                        <a:rPr lang="en-US" sz="1700" kern="1200" dirty="0" smtClean="0">
                          <a:solidFill>
                            <a:schemeClr val="dk1"/>
                          </a:solidFill>
                          <a:effectLst/>
                          <a:latin typeface="+mn-lt"/>
                          <a:ea typeface="+mn-ea"/>
                          <a:cs typeface="+mn-cs"/>
                        </a:rPr>
                        <a:t>is transitioned on one edge of the clock by the transmitter and received by the receiver on the other clock edge.</a:t>
                      </a:r>
                      <a:endParaRPr lang="en-US" sz="1700" dirty="0"/>
                    </a:p>
                  </a:txBody>
                  <a:tcPr marL="68580" marR="68580" anchor="ctr"/>
                </a:tc>
                <a:tc>
                  <a:txBody>
                    <a:bodyPr/>
                    <a:lstStyle/>
                    <a:p>
                      <a:pPr algn="ctr"/>
                      <a:r>
                        <a:rPr lang="en-US" sz="1700" kern="1200" dirty="0" smtClean="0">
                          <a:solidFill>
                            <a:schemeClr val="dk1"/>
                          </a:solidFill>
                          <a:effectLst/>
                          <a:latin typeface="+mn-lt"/>
                          <a:ea typeface="+mn-ea"/>
                          <a:cs typeface="+mn-cs"/>
                        </a:rPr>
                        <a:t>Transmitter transitions data on</a:t>
                      </a:r>
                      <a:r>
                        <a:rPr lang="en-US" sz="1700" kern="1200" dirty="0" smtClean="0">
                          <a:solidFill>
                            <a:schemeClr val="dk1"/>
                          </a:solidFill>
                          <a:effectLst/>
                          <a:latin typeface="+mn-lt"/>
                          <a:ea typeface="+mn-ea"/>
                          <a:cs typeface="+mn-cs"/>
                        </a:rPr>
                        <a:t> both clock edges. </a:t>
                      </a:r>
                      <a:endParaRPr lang="en-US" sz="1700" dirty="0"/>
                    </a:p>
                  </a:txBody>
                  <a:tcPr marL="68580" marR="68580" anchor="ctr"/>
                </a:tc>
              </a:tr>
              <a:tr h="1703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effectLst/>
                          <a:latin typeface="+mn-lt"/>
                          <a:ea typeface="+mn-ea"/>
                          <a:cs typeface="+mn-cs"/>
                        </a:rPr>
                        <a:t>Enough time provided for the data to dispose before sampling.</a:t>
                      </a:r>
                      <a:endParaRPr lang="en-US" sz="1700" dirty="0" smtClean="0"/>
                    </a:p>
                    <a:p>
                      <a:pPr algn="ctr"/>
                      <a:endParaRPr lang="en-US" sz="1700" dirty="0" smtClean="0"/>
                    </a:p>
                    <a:p>
                      <a:pPr algn="ctr"/>
                      <a:endParaRPr lang="en-US" sz="1700" dirty="0"/>
                    </a:p>
                  </a:txBody>
                  <a:tcPr marL="68580" marR="6858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It divides the number of physical channels by 2 hence allowing more data to pass in the same amount of time</a:t>
                      </a:r>
                      <a:r>
                        <a:rPr lang="en-US" sz="1600" dirty="0" smtClean="0"/>
                        <a:t> </a:t>
                      </a:r>
                      <a:endParaRPr lang="en-US" sz="1700" dirty="0" smtClean="0"/>
                    </a:p>
                  </a:txBody>
                  <a:tcPr marL="68580" marR="68580" anchor="ctr"/>
                </a:tc>
              </a:tr>
            </a:tbl>
          </a:graphicData>
        </a:graphic>
      </p:graphicFrame>
      <p:sp>
        <p:nvSpPr>
          <p:cNvPr id="7" name="TextBox 6"/>
          <p:cNvSpPr txBox="1"/>
          <p:nvPr/>
        </p:nvSpPr>
        <p:spPr>
          <a:xfrm>
            <a:off x="3451178" y="405162"/>
            <a:ext cx="2118815" cy="584775"/>
          </a:xfrm>
          <a:prstGeom prst="rect">
            <a:avLst/>
          </a:prstGeom>
          <a:noFill/>
        </p:spPr>
        <p:txBody>
          <a:bodyPr wrap="square" rtlCol="0">
            <a:spAutoFit/>
          </a:bodyPr>
          <a:lstStyle/>
          <a:p>
            <a:r>
              <a:rPr lang="en-US" sz="3200" dirty="0" smtClean="0">
                <a:solidFill>
                  <a:srgbClr val="000090"/>
                </a:solidFill>
              </a:rPr>
              <a:t>SDR vs DDR</a:t>
            </a:r>
            <a:endParaRPr lang="en-US" sz="3200" dirty="0">
              <a:solidFill>
                <a:srgbClr val="000090"/>
              </a:solidFill>
            </a:endParaRPr>
          </a:p>
        </p:txBody>
      </p:sp>
      <p:sp>
        <p:nvSpPr>
          <p:cNvPr id="2" name="Slide Number Placeholder 1"/>
          <p:cNvSpPr>
            <a:spLocks noGrp="1"/>
          </p:cNvSpPr>
          <p:nvPr>
            <p:ph type="sldNum" sz="quarter" idx="12"/>
          </p:nvPr>
        </p:nvSpPr>
        <p:spPr/>
        <p:txBody>
          <a:bodyPr/>
          <a:lstStyle/>
          <a:p>
            <a:fld id="{06A7CD2E-4132-9445-AE7F-787C5C498250}" type="slidenum">
              <a:rPr lang="en-US" smtClean="0"/>
              <a:pPr/>
              <a:t>12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64029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rPr>
              <a:t>Single </a:t>
            </a:r>
            <a:r>
              <a:rPr lang="en-US" dirty="0">
                <a:solidFill>
                  <a:srgbClr val="000090"/>
                </a:solidFill>
              </a:rPr>
              <a:t>ended </a:t>
            </a:r>
            <a:r>
              <a:rPr lang="en-US" dirty="0" smtClean="0">
                <a:solidFill>
                  <a:srgbClr val="000090"/>
                </a:solidFill>
              </a:rPr>
              <a:t>vs Differential ended</a:t>
            </a:r>
            <a:endParaRPr lang="en-US" dirty="0">
              <a:solidFill>
                <a:srgbClr val="000090"/>
              </a:solidFill>
            </a:endParaRPr>
          </a:p>
        </p:txBody>
      </p:sp>
      <p:pic>
        <p:nvPicPr>
          <p:cNvPr id="5" name="Picture 4" descr="Macintosh HD:Users:ahmedmohammed:Downloads:2015:CAPSTONE:latex_files:img:diff.png"/>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847543" y="1455425"/>
            <a:ext cx="3098358" cy="1941508"/>
          </a:xfrm>
          <a:prstGeom prst="rect">
            <a:avLst/>
          </a:prstGeom>
          <a:noFill/>
          <a:ln>
            <a:noFill/>
          </a:ln>
        </p:spPr>
      </p:pic>
      <p:sp>
        <p:nvSpPr>
          <p:cNvPr id="6" name="Rectangle 2"/>
          <p:cNvSpPr>
            <a:spLocks noChangeArrowheads="1"/>
          </p:cNvSpPr>
          <p:nvPr/>
        </p:nvSpPr>
        <p:spPr bwMode="auto">
          <a:xfrm>
            <a:off x="185843" y="3232006"/>
            <a:ext cx="8817047" cy="2041585"/>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fontAlgn="base">
              <a:lnSpc>
                <a:spcPct val="90000"/>
              </a:lnSpc>
              <a:spcBef>
                <a:spcPts val="1000"/>
              </a:spcBef>
              <a:spcAft>
                <a:spcPct val="0"/>
              </a:spcAft>
              <a:buClrTx/>
              <a:buSzTx/>
              <a:tabLst/>
            </a:pPr>
            <a:r>
              <a:rPr lang="en-US" altLang="en-US" dirty="0"/>
              <a:t>The main benefit of a differential measurement is noise rejection, because the </a:t>
            </a:r>
            <a:r>
              <a:rPr lang="en-US" altLang="en-US" dirty="0" smtClean="0"/>
              <a:t>noise </a:t>
            </a:r>
            <a:r>
              <a:rPr lang="en-US" altLang="en-US" dirty="0"/>
              <a:t>is added to both </a:t>
            </a:r>
            <a:r>
              <a:rPr lang="en-US" altLang="en-US" dirty="0" smtClean="0"/>
              <a:t>wires</a:t>
            </a:r>
            <a:r>
              <a:rPr lang="en-US" altLang="en-US" dirty="0" smtClean="0"/>
              <a:t> and</a:t>
            </a:r>
            <a:r>
              <a:rPr lang="en-US" altLang="en-US" dirty="0" smtClean="0"/>
              <a:t> </a:t>
            </a:r>
            <a:r>
              <a:rPr lang="en-US" altLang="en-US" dirty="0" smtClean="0"/>
              <a:t>can </a:t>
            </a:r>
            <a:r>
              <a:rPr lang="en-US" altLang="en-US" dirty="0"/>
              <a:t>then be filtered out by the </a:t>
            </a:r>
            <a:r>
              <a:rPr lang="en-US" altLang="en-US" dirty="0" smtClean="0"/>
              <a:t>common </a:t>
            </a:r>
            <a:r>
              <a:rPr lang="en-US" altLang="en-US" dirty="0"/>
              <a:t>mode rejection of the data acquisition system</a:t>
            </a:r>
            <a:r>
              <a:rPr lang="en-US" altLang="en-US" dirty="0" smtClean="0"/>
              <a:t>.</a:t>
            </a:r>
          </a:p>
          <a:p>
            <a:pPr marR="0" lvl="0" algn="just" fontAlgn="base">
              <a:lnSpc>
                <a:spcPct val="90000"/>
              </a:lnSpc>
              <a:spcBef>
                <a:spcPts val="1000"/>
              </a:spcBef>
              <a:spcAft>
                <a:spcPct val="0"/>
              </a:spcAft>
              <a:buClrTx/>
              <a:buSzTx/>
              <a:tabLst/>
            </a:pPr>
            <a:endParaRPr lang="en-US" altLang="en-US" dirty="0" smtClean="0"/>
          </a:p>
          <a:p>
            <a:pPr marR="0" lvl="0" algn="just" fontAlgn="base">
              <a:lnSpc>
                <a:spcPct val="90000"/>
              </a:lnSpc>
              <a:spcBef>
                <a:spcPts val="1000"/>
              </a:spcBef>
              <a:spcAft>
                <a:spcPct val="0"/>
              </a:spcAft>
              <a:buClrTx/>
              <a:buSzTx/>
              <a:tabLst/>
            </a:pPr>
            <a:r>
              <a:rPr lang="en-US" altLang="en-US" dirty="0" smtClean="0"/>
              <a:t>In </a:t>
            </a:r>
            <a:r>
              <a:rPr lang="en-US" altLang="en-US" dirty="0"/>
              <a:t>low voltage differential signals (LVDS), the bit clock rate for two-wire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0"/>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243667" y="4896556"/>
            <a:ext cx="3900966" cy="184389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23" name="Picture 22" descr="Screen Shot 2014-12-07 at 9.57.43 AM.png"/>
          <p:cNvPicPr>
            <a:picLocks noChangeAspect="1"/>
          </p:cNvPicPr>
          <p:nvPr/>
        </p:nvPicPr>
        <p:blipFill>
          <a:blip r:embed="rId4"/>
          <a:srcRect b="11289"/>
          <a:stretch>
            <a:fillRect/>
          </a:stretch>
        </p:blipFill>
        <p:spPr>
          <a:xfrm>
            <a:off x="872845" y="1342807"/>
            <a:ext cx="3533807" cy="1881456"/>
          </a:xfrm>
          <a:prstGeom prst="rect">
            <a:avLst/>
          </a:prstGeom>
        </p:spPr>
      </p:pic>
      <p:sp>
        <p:nvSpPr>
          <p:cNvPr id="3" name="Slide Number Placeholder 2"/>
          <p:cNvSpPr>
            <a:spLocks noGrp="1"/>
          </p:cNvSpPr>
          <p:nvPr>
            <p:ph type="sldNum" sz="quarter" idx="12"/>
          </p:nvPr>
        </p:nvSpPr>
        <p:spPr/>
        <p:txBody>
          <a:bodyPr/>
          <a:lstStyle/>
          <a:p>
            <a:fld id="{06A7CD2E-4132-9445-AE7F-787C5C498250}" type="slidenum">
              <a:rPr lang="en-US" smtClean="0"/>
              <a:pPr/>
              <a:t>13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99255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rPr>
              <a:t>Sink vs Source</a:t>
            </a:r>
            <a:endParaRPr lang="en-US" dirty="0">
              <a:solidFill>
                <a:srgbClr val="000090"/>
              </a:solidFill>
            </a:endParaRPr>
          </a:p>
        </p:txBody>
      </p:sp>
      <p:sp>
        <p:nvSpPr>
          <p:cNvPr id="3" name="Content Placeholder 2"/>
          <p:cNvSpPr>
            <a:spLocks noGrp="1"/>
          </p:cNvSpPr>
          <p:nvPr>
            <p:ph idx="1"/>
          </p:nvPr>
        </p:nvSpPr>
        <p:spPr>
          <a:xfrm>
            <a:off x="628650" y="1603002"/>
            <a:ext cx="7886700" cy="4351338"/>
          </a:xfrm>
        </p:spPr>
        <p:txBody>
          <a:bodyPr>
            <a:normAutofit/>
          </a:bodyPr>
          <a:lstStyle/>
          <a:p>
            <a:pPr algn="just"/>
            <a:r>
              <a:rPr lang="en-US" sz="2200" dirty="0"/>
              <a:t>Each of the 2 types of wiring can have the clock be synched either using source or sink</a:t>
            </a:r>
            <a:r>
              <a:rPr lang="en-US" sz="2200" dirty="0" smtClean="0"/>
              <a:t>.</a:t>
            </a:r>
          </a:p>
          <a:p>
            <a:pPr>
              <a:buNone/>
            </a:pPr>
            <a:endParaRPr lang="en-US" sz="2000" dirty="0"/>
          </a:p>
        </p:txBody>
      </p:sp>
      <p:pic>
        <p:nvPicPr>
          <p:cNvPr id="4" name="Picture 3" descr="Macintosh HD:Users:ahmedmohammed:Downloads:2015:CAPSTONE:latex_files:img:sinc-source.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9775" b="10496"/>
          <a:stretch>
            <a:fillRect/>
          </a:stretch>
        </p:blipFill>
        <p:spPr bwMode="auto">
          <a:xfrm>
            <a:off x="124245" y="2653239"/>
            <a:ext cx="8970733" cy="3511296"/>
          </a:xfrm>
          <a:prstGeom prst="rect">
            <a:avLst/>
          </a:prstGeom>
          <a:noFill/>
          <a:ln>
            <a:noFill/>
          </a:ln>
        </p:spPr>
      </p:pic>
      <p:sp>
        <p:nvSpPr>
          <p:cNvPr id="5" name="Slide Number Placeholder 4"/>
          <p:cNvSpPr>
            <a:spLocks noGrp="1"/>
          </p:cNvSpPr>
          <p:nvPr>
            <p:ph type="sldNum" sz="quarter" idx="12"/>
          </p:nvPr>
        </p:nvSpPr>
        <p:spPr/>
        <p:txBody>
          <a:bodyPr/>
          <a:lstStyle/>
          <a:p>
            <a:fld id="{06A7CD2E-4132-9445-AE7F-787C5C498250}" type="slidenum">
              <a:rPr lang="en-US" smtClean="0"/>
              <a:pPr/>
              <a:t>14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43630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014"/>
            <a:ext cx="8229600" cy="1143000"/>
          </a:xfrm>
        </p:spPr>
        <p:txBody>
          <a:bodyPr/>
          <a:lstStyle/>
          <a:p>
            <a:pPr algn="l"/>
            <a:r>
              <a:rPr lang="en-US" b="1" dirty="0" smtClean="0">
                <a:solidFill>
                  <a:srgbClr val="000090"/>
                </a:solidFill>
              </a:rPr>
              <a:t>3.</a:t>
            </a:r>
            <a:r>
              <a:rPr lang="en-US" dirty="0" smtClean="0">
                <a:solidFill>
                  <a:srgbClr val="000090"/>
                </a:solidFill>
              </a:rPr>
              <a:t> Circular Buffer</a:t>
            </a:r>
            <a:endParaRPr lang="en-US" dirty="0">
              <a:solidFill>
                <a:srgbClr val="000090"/>
              </a:solidFill>
            </a:endParaRPr>
          </a:p>
        </p:txBody>
      </p:sp>
      <p:pic>
        <p:nvPicPr>
          <p:cNvPr id="4" name="Content Placeholder 3" descr="Screen Shot 2014-12-07 at 10.06.09 AM.png"/>
          <p:cNvPicPr>
            <a:picLocks noGrp="1" noChangeAspect="1"/>
          </p:cNvPicPr>
          <p:nvPr>
            <p:ph idx="1"/>
          </p:nvPr>
        </p:nvPicPr>
        <p:blipFill>
          <a:blip r:embed="rId2"/>
          <a:srcRect t="-270" b="-270"/>
          <a:stretch>
            <a:fillRect/>
          </a:stretch>
        </p:blipFill>
        <p:spPr>
          <a:xfrm>
            <a:off x="2542787" y="3746717"/>
            <a:ext cx="5294376" cy="2911704"/>
          </a:xfrm>
        </p:spPr>
      </p:pic>
      <p:sp>
        <p:nvSpPr>
          <p:cNvPr id="5" name="Rectangle 4"/>
          <p:cNvSpPr/>
          <p:nvPr/>
        </p:nvSpPr>
        <p:spPr>
          <a:xfrm>
            <a:off x="782579" y="1271503"/>
            <a:ext cx="7904221" cy="2831544"/>
          </a:xfrm>
          <a:prstGeom prst="rect">
            <a:avLst/>
          </a:prstGeom>
        </p:spPr>
        <p:txBody>
          <a:bodyPr wrap="square">
            <a:spAutoFit/>
          </a:bodyPr>
          <a:lstStyle/>
          <a:p>
            <a:pPr>
              <a:lnSpc>
                <a:spcPct val="150000"/>
              </a:lnSpc>
              <a:buSzPct val="120000"/>
              <a:buFont typeface="Arial"/>
              <a:buChar char="•"/>
            </a:pPr>
            <a:r>
              <a:rPr lang="en-US" sz="2400" dirty="0" smtClean="0"/>
              <a:t> Circular buffers are commonly used in embedded systems to provide synchronization between the data and the clock.</a:t>
            </a:r>
          </a:p>
          <a:p>
            <a:pPr>
              <a:lnSpc>
                <a:spcPct val="150000"/>
              </a:lnSpc>
              <a:buSzPct val="120000"/>
            </a:pPr>
            <a:r>
              <a:rPr lang="en-US" sz="2400" dirty="0" smtClean="0"/>
              <a:t> </a:t>
            </a:r>
          </a:p>
          <a:p>
            <a:pPr>
              <a:lnSpc>
                <a:spcPct val="150000"/>
              </a:lnSpc>
              <a:buSzPct val="120000"/>
              <a:buFont typeface="Arial"/>
              <a:buChar char="•"/>
            </a:pPr>
            <a:r>
              <a:rPr lang="en-US" sz="2400" dirty="0" smtClean="0"/>
              <a:t> FIFO is used to store the sampled signal temporarily before being processed. </a:t>
            </a:r>
            <a:endParaRPr lang="en-US" sz="2400" dirty="0"/>
          </a:p>
        </p:txBody>
      </p:sp>
      <p:sp>
        <p:nvSpPr>
          <p:cNvPr id="3" name="Slide Number Placeholder 2"/>
          <p:cNvSpPr>
            <a:spLocks noGrp="1"/>
          </p:cNvSpPr>
          <p:nvPr>
            <p:ph type="sldNum" sz="quarter" idx="12"/>
          </p:nvPr>
        </p:nvSpPr>
        <p:spPr/>
        <p:txBody>
          <a:bodyPr/>
          <a:lstStyle/>
          <a:p>
            <a:fld id="{06A7CD2E-4132-9445-AE7F-787C5C498250}" type="slidenum">
              <a:rPr lang="en-US" smtClean="0"/>
              <a:pPr/>
              <a:t>15</a:t>
            </a:fld>
            <a:endParaRPr lang="en-US"/>
          </a:p>
        </p:txBody>
      </p:sp>
      <p:sp>
        <p:nvSpPr>
          <p:cNvPr id="6" name="Rectangle 5"/>
          <p:cNvSpPr/>
          <p:nvPr/>
        </p:nvSpPr>
        <p:spPr>
          <a:xfrm>
            <a:off x="260468" y="4640112"/>
            <a:ext cx="2482195" cy="430887"/>
          </a:xfrm>
          <a:prstGeom prst="rect">
            <a:avLst/>
          </a:prstGeom>
        </p:spPr>
        <p:txBody>
          <a:bodyPr wrap="none">
            <a:spAutoFit/>
          </a:bodyPr>
          <a:lstStyle/>
          <a:p>
            <a:r>
              <a:rPr lang="en-US" sz="2200" dirty="0" smtClean="0">
                <a:solidFill>
                  <a:srgbClr val="FF0000"/>
                </a:solidFill>
              </a:rPr>
              <a:t>Change the diagram </a:t>
            </a:r>
            <a:endParaRPr lang="en-US" sz="22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0090"/>
                </a:solidFill>
              </a:rPr>
              <a:t>4</a:t>
            </a:r>
            <a:r>
              <a:rPr lang="en-US" b="1" dirty="0" smtClean="0">
                <a:solidFill>
                  <a:srgbClr val="000090"/>
                </a:solidFill>
              </a:rPr>
              <a:t>. </a:t>
            </a:r>
            <a:r>
              <a:rPr lang="en-US" dirty="0" smtClean="0">
                <a:solidFill>
                  <a:srgbClr val="000090"/>
                </a:solidFill>
              </a:rPr>
              <a:t>Digital Signal Processing</a:t>
            </a:r>
            <a:endParaRPr lang="en-US" dirty="0">
              <a:solidFill>
                <a:srgbClr val="000090"/>
              </a:solidFill>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t>The digital signal is processed using Level Crossing Sampling Scheme, which is also known as Event Driven Sampling</a:t>
            </a:r>
            <a:r>
              <a:rPr lang="en-US" sz="2400" dirty="0" smtClean="0"/>
              <a:t> </a:t>
            </a:r>
            <a:endParaRPr lang="en-US" sz="2400" dirty="0" smtClean="0"/>
          </a:p>
        </p:txBody>
      </p:sp>
      <p:sp>
        <p:nvSpPr>
          <p:cNvPr id="5" name="Slide Number Placeholder 4"/>
          <p:cNvSpPr>
            <a:spLocks noGrp="1"/>
          </p:cNvSpPr>
          <p:nvPr>
            <p:ph type="sldNum" sz="quarter" idx="12"/>
          </p:nvPr>
        </p:nvSpPr>
        <p:spPr/>
        <p:txBody>
          <a:bodyPr/>
          <a:lstStyle/>
          <a:p>
            <a:fld id="{06A7CD2E-4132-9445-AE7F-787C5C498250}" type="slidenum">
              <a:rPr lang="en-US" smtClean="0"/>
              <a:pPr/>
              <a:t>16</a:t>
            </a:fld>
            <a:endParaRPr lang="en-US"/>
          </a:p>
        </p:txBody>
      </p:sp>
      <p:pic>
        <p:nvPicPr>
          <p:cNvPr id="47" name="Picture 46" descr="Screen Shot 2015-01-04 at 10.03.14 PM.png"/>
          <p:cNvPicPr>
            <a:picLocks noChangeAspect="1"/>
          </p:cNvPicPr>
          <p:nvPr/>
        </p:nvPicPr>
        <p:blipFill>
          <a:blip r:embed="rId2"/>
          <a:stretch>
            <a:fillRect/>
          </a:stretch>
        </p:blipFill>
        <p:spPr>
          <a:xfrm>
            <a:off x="1705912" y="2815146"/>
            <a:ext cx="6025896" cy="39799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0090"/>
                </a:solidFill>
              </a:rPr>
              <a:t>4</a:t>
            </a:r>
            <a:r>
              <a:rPr lang="en-US" b="1" dirty="0" smtClean="0">
                <a:solidFill>
                  <a:srgbClr val="000090"/>
                </a:solidFill>
              </a:rPr>
              <a:t>. </a:t>
            </a:r>
            <a:r>
              <a:rPr lang="en-US" dirty="0" smtClean="0">
                <a:solidFill>
                  <a:srgbClr val="000090"/>
                </a:solidFill>
              </a:rPr>
              <a:t>Digital Signal Processing</a:t>
            </a:r>
            <a:endParaRPr lang="en-US" dirty="0">
              <a:solidFill>
                <a:srgbClr val="000090"/>
              </a:solidFill>
            </a:endParaRPr>
          </a:p>
        </p:txBody>
      </p:sp>
      <p:sp>
        <p:nvSpPr>
          <p:cNvPr id="5" name="Slide Number Placeholder 4"/>
          <p:cNvSpPr>
            <a:spLocks noGrp="1"/>
          </p:cNvSpPr>
          <p:nvPr>
            <p:ph type="sldNum" sz="quarter" idx="12"/>
          </p:nvPr>
        </p:nvSpPr>
        <p:spPr/>
        <p:txBody>
          <a:bodyPr/>
          <a:lstStyle/>
          <a:p>
            <a:fld id="{06A7CD2E-4132-9445-AE7F-787C5C498250}" type="slidenum">
              <a:rPr lang="en-US" smtClean="0"/>
              <a:pPr/>
              <a:t>17</a:t>
            </a:fld>
            <a:endParaRPr lang="en-US"/>
          </a:p>
        </p:txBody>
      </p:sp>
      <p:grpSp>
        <p:nvGrpSpPr>
          <p:cNvPr id="6" name="Group 5"/>
          <p:cNvGrpSpPr/>
          <p:nvPr/>
        </p:nvGrpSpPr>
        <p:grpSpPr>
          <a:xfrm>
            <a:off x="1187038" y="3346924"/>
            <a:ext cx="6406686" cy="2865831"/>
            <a:chOff x="1565156" y="1552147"/>
            <a:chExt cx="5901425" cy="3835479"/>
          </a:xfrm>
        </p:grpSpPr>
        <p:grpSp>
          <p:nvGrpSpPr>
            <p:cNvPr id="7" name="Group 6"/>
            <p:cNvGrpSpPr/>
            <p:nvPr/>
          </p:nvGrpSpPr>
          <p:grpSpPr>
            <a:xfrm>
              <a:off x="1565156" y="1552147"/>
              <a:ext cx="5901425" cy="3835479"/>
              <a:chOff x="1565156" y="1552147"/>
              <a:chExt cx="5901425" cy="3835479"/>
            </a:xfrm>
          </p:grpSpPr>
          <p:grpSp>
            <p:nvGrpSpPr>
              <p:cNvPr id="10" name="Group 9"/>
              <p:cNvGrpSpPr/>
              <p:nvPr/>
            </p:nvGrpSpPr>
            <p:grpSpPr>
              <a:xfrm>
                <a:off x="2002677" y="1749343"/>
                <a:ext cx="4905209" cy="3343446"/>
                <a:chOff x="2002677" y="1749343"/>
                <a:chExt cx="4905209" cy="3343446"/>
              </a:xfrm>
            </p:grpSpPr>
            <p:grpSp>
              <p:nvGrpSpPr>
                <p:cNvPr id="12" name="Group 11"/>
                <p:cNvGrpSpPr/>
                <p:nvPr/>
              </p:nvGrpSpPr>
              <p:grpSpPr>
                <a:xfrm>
                  <a:off x="3853790" y="1864959"/>
                  <a:ext cx="3054096" cy="3227830"/>
                  <a:chOff x="2529004" y="1822102"/>
                  <a:chExt cx="3511891" cy="3864456"/>
                </a:xfrm>
              </p:grpSpPr>
              <p:sp>
                <p:nvSpPr>
                  <p:cNvPr id="15" name="Rectangle 14"/>
                  <p:cNvSpPr/>
                  <p:nvPr/>
                </p:nvSpPr>
                <p:spPr>
                  <a:xfrm>
                    <a:off x="2529004" y="1822102"/>
                    <a:ext cx="1536192" cy="786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a:cs typeface="Times New Roman"/>
                      </a:rPr>
                      <a:t>LCD</a:t>
                    </a:r>
                    <a:endParaRPr lang="en-US" dirty="0">
                      <a:solidFill>
                        <a:schemeClr val="tx1"/>
                      </a:solidFill>
                      <a:latin typeface="Times New Roman"/>
                      <a:cs typeface="Times New Roman"/>
                    </a:endParaRPr>
                  </a:p>
                </p:txBody>
              </p:sp>
              <p:sp>
                <p:nvSpPr>
                  <p:cNvPr id="16" name="Rectangle 15"/>
                  <p:cNvSpPr/>
                  <p:nvPr/>
                </p:nvSpPr>
                <p:spPr>
                  <a:xfrm>
                    <a:off x="4356565" y="3386559"/>
                    <a:ext cx="1536192" cy="786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a:cs typeface="Times New Roman"/>
                      </a:rPr>
                      <a:t>Timer</a:t>
                    </a:r>
                    <a:endParaRPr lang="en-US" dirty="0">
                      <a:solidFill>
                        <a:schemeClr val="tx1"/>
                      </a:solidFill>
                      <a:latin typeface="Times New Roman"/>
                      <a:cs typeface="Times New Roman"/>
                    </a:endParaRPr>
                  </a:p>
                </p:txBody>
              </p:sp>
              <p:sp>
                <p:nvSpPr>
                  <p:cNvPr id="17" name="Rectangle 16"/>
                  <p:cNvSpPr/>
                  <p:nvPr/>
                </p:nvSpPr>
                <p:spPr>
                  <a:xfrm>
                    <a:off x="4356565" y="4900174"/>
                    <a:ext cx="1536192" cy="78638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a:cs typeface="Times New Roman"/>
                      </a:rPr>
                      <a:t>Register</a:t>
                    </a:r>
                    <a:endParaRPr lang="en-US" dirty="0">
                      <a:solidFill>
                        <a:schemeClr val="tx1"/>
                      </a:solidFill>
                      <a:latin typeface="Times New Roman"/>
                      <a:cs typeface="Times New Roman"/>
                    </a:endParaRPr>
                  </a:p>
                </p:txBody>
              </p:sp>
              <p:grpSp>
                <p:nvGrpSpPr>
                  <p:cNvPr id="18" name="Group 17"/>
                  <p:cNvGrpSpPr/>
                  <p:nvPr/>
                </p:nvGrpSpPr>
                <p:grpSpPr>
                  <a:xfrm>
                    <a:off x="4052367" y="1873414"/>
                    <a:ext cx="1988528" cy="476212"/>
                    <a:chOff x="1026334" y="4925831"/>
                    <a:chExt cx="1988528" cy="476212"/>
                  </a:xfrm>
                </p:grpSpPr>
                <p:cxnSp>
                  <p:nvCxnSpPr>
                    <p:cNvPr id="21" name="Straight Connector 20"/>
                    <p:cNvCxnSpPr/>
                    <p:nvPr/>
                  </p:nvCxnSpPr>
                  <p:spPr>
                    <a:xfrm>
                      <a:off x="1026334" y="5400455"/>
                      <a:ext cx="676656" cy="1588"/>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1462158" y="5156332"/>
                      <a:ext cx="462592" cy="159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694247" y="4926629"/>
                      <a:ext cx="655148" cy="1588"/>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2114082" y="5157125"/>
                      <a:ext cx="462589" cy="1"/>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334136" y="5400456"/>
                      <a:ext cx="680726" cy="1587"/>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9" name="Straight Arrow Connector 18"/>
                  <p:cNvCxnSpPr/>
                  <p:nvPr/>
                </p:nvCxnSpPr>
                <p:spPr>
                  <a:xfrm rot="16260000" flipH="1">
                    <a:off x="4697762" y="2978254"/>
                    <a:ext cx="803678" cy="12829"/>
                  </a:xfrm>
                  <a:prstGeom prst="straightConnector1">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6260000" flipH="1">
                    <a:off x="4753829" y="4537086"/>
                    <a:ext cx="713232" cy="12829"/>
                  </a:xfrm>
                  <a:prstGeom prst="straightConnector1">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13" name="Straight Arrow Connector 12"/>
                <p:cNvCxnSpPr/>
                <p:nvPr/>
              </p:nvCxnSpPr>
              <p:spPr>
                <a:xfrm rot="10800000" flipH="1">
                  <a:off x="3182507" y="2191867"/>
                  <a:ext cx="671281" cy="11157"/>
                </a:xfrm>
                <a:prstGeom prst="straightConnector1">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Freeform 13"/>
                <p:cNvSpPr/>
                <p:nvPr/>
              </p:nvSpPr>
              <p:spPr>
                <a:xfrm rot="1684764">
                  <a:off x="2002677" y="1749343"/>
                  <a:ext cx="941240" cy="849236"/>
                </a:xfrm>
                <a:custGeom>
                  <a:avLst/>
                  <a:gdLst>
                    <a:gd name="connsiteX0" fmla="*/ 1250845 w 1355617"/>
                    <a:gd name="connsiteY0" fmla="*/ 0 h 1385390"/>
                    <a:gd name="connsiteX1" fmla="*/ 1173870 w 1355617"/>
                    <a:gd name="connsiteY1" fmla="*/ 897938 h 1385390"/>
                    <a:gd name="connsiteX2" fmla="*/ 160365 w 1355617"/>
                    <a:gd name="connsiteY2" fmla="*/ 423314 h 1385390"/>
                    <a:gd name="connsiteX3" fmla="*/ 211682 w 1355617"/>
                    <a:gd name="connsiteY3" fmla="*/ 1385390 h 1385390"/>
                  </a:gdLst>
                  <a:ahLst/>
                  <a:cxnLst>
                    <a:cxn ang="0">
                      <a:pos x="connsiteX0" y="connsiteY0"/>
                    </a:cxn>
                    <a:cxn ang="0">
                      <a:pos x="connsiteX1" y="connsiteY1"/>
                    </a:cxn>
                    <a:cxn ang="0">
                      <a:pos x="connsiteX2" y="connsiteY2"/>
                    </a:cxn>
                    <a:cxn ang="0">
                      <a:pos x="connsiteX3" y="connsiteY3"/>
                    </a:cxn>
                  </a:cxnLst>
                  <a:rect l="l" t="t" r="r" b="b"/>
                  <a:pathLst>
                    <a:path w="1355617" h="1385390">
                      <a:moveTo>
                        <a:pt x="1250845" y="0"/>
                      </a:moveTo>
                      <a:cubicBezTo>
                        <a:pt x="1303231" y="413693"/>
                        <a:pt x="1355617" y="827386"/>
                        <a:pt x="1173870" y="897938"/>
                      </a:cubicBezTo>
                      <a:cubicBezTo>
                        <a:pt x="992123" y="968490"/>
                        <a:pt x="320730" y="342072"/>
                        <a:pt x="160365" y="423314"/>
                      </a:cubicBezTo>
                      <a:cubicBezTo>
                        <a:pt x="0" y="504556"/>
                        <a:pt x="211682" y="1385390"/>
                        <a:pt x="211682" y="138539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dirty="0"/>
                </a:p>
              </p:txBody>
            </p:sp>
          </p:grpSp>
          <p:sp>
            <p:nvSpPr>
              <p:cNvPr id="11" name="Rectangle 10"/>
              <p:cNvSpPr/>
              <p:nvPr/>
            </p:nvSpPr>
            <p:spPr>
              <a:xfrm>
                <a:off x="1565156" y="1552147"/>
                <a:ext cx="5901425" cy="383547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cxnSp>
          <p:nvCxnSpPr>
            <p:cNvPr id="8" name="Straight Arrow Connector 7"/>
            <p:cNvCxnSpPr/>
            <p:nvPr/>
          </p:nvCxnSpPr>
          <p:spPr>
            <a:xfrm rot="10800000" flipH="1">
              <a:off x="4771834" y="3489130"/>
              <a:ext cx="671281" cy="11157"/>
            </a:xfrm>
            <a:prstGeom prst="straightConnector1">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4161195" y="3281369"/>
              <a:ext cx="674784" cy="45310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smtClean="0">
                  <a:latin typeface="Times New Roman"/>
                  <a:cs typeface="Times New Roman"/>
                </a:rPr>
                <a:t>Clock </a:t>
              </a:r>
              <a:endParaRPr lang="en-US" sz="1600" dirty="0">
                <a:latin typeface="Times New Roman"/>
                <a:cs typeface="Times New Roman"/>
              </a:endParaRPr>
            </a:p>
          </p:txBody>
        </p:sp>
      </p:grpSp>
      <p:sp>
        <p:nvSpPr>
          <p:cNvPr id="27" name="Rectangle 26"/>
          <p:cNvSpPr/>
          <p:nvPr/>
        </p:nvSpPr>
        <p:spPr>
          <a:xfrm>
            <a:off x="945444" y="1651001"/>
            <a:ext cx="6900333" cy="1169551"/>
          </a:xfrm>
          <a:prstGeom prst="rect">
            <a:avLst/>
          </a:prstGeom>
        </p:spPr>
        <p:txBody>
          <a:bodyPr wrap="square">
            <a:spAutoFit/>
          </a:bodyPr>
          <a:lstStyle/>
          <a:p>
            <a:pPr algn="just">
              <a:lnSpc>
                <a:spcPct val="150000"/>
              </a:lnSpc>
            </a:pPr>
            <a:r>
              <a:rPr lang="en-US" sz="2400" dirty="0" smtClean="0"/>
              <a:t>The following figure </a:t>
            </a:r>
            <a:r>
              <a:rPr lang="en-US" sz="2400" dirty="0" smtClean="0"/>
              <a:t>illustrates the Event Driven Sampling on a circuit </a:t>
            </a:r>
            <a:r>
              <a:rPr lang="en-US" sz="2400" dirty="0" smtClean="0"/>
              <a:t>level. </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5748"/>
            <a:ext cx="8229600" cy="1143000"/>
          </a:xfrm>
        </p:spPr>
        <p:txBody>
          <a:bodyPr/>
          <a:lstStyle/>
          <a:p>
            <a:pPr algn="l"/>
            <a:r>
              <a:rPr lang="en-US" b="1" dirty="0" smtClean="0">
                <a:solidFill>
                  <a:srgbClr val="000090"/>
                </a:solidFill>
              </a:rPr>
              <a:t>5.</a:t>
            </a:r>
            <a:r>
              <a:rPr lang="en-US" dirty="0" smtClean="0">
                <a:solidFill>
                  <a:srgbClr val="000090"/>
                </a:solidFill>
              </a:rPr>
              <a:t> Simple Dual</a:t>
            </a:r>
            <a:r>
              <a:rPr lang="en-US" dirty="0" smtClean="0">
                <a:solidFill>
                  <a:srgbClr val="000090"/>
                </a:solidFill>
              </a:rPr>
              <a:t>-Port RAM</a:t>
            </a:r>
            <a:endParaRPr lang="en-US" dirty="0">
              <a:solidFill>
                <a:srgbClr val="000090"/>
              </a:solidFill>
            </a:endParaRPr>
          </a:p>
        </p:txBody>
      </p:sp>
      <p:grpSp>
        <p:nvGrpSpPr>
          <p:cNvPr id="33" name="Group 32"/>
          <p:cNvGrpSpPr/>
          <p:nvPr/>
        </p:nvGrpSpPr>
        <p:grpSpPr>
          <a:xfrm>
            <a:off x="2080848" y="2501194"/>
            <a:ext cx="5217223" cy="3079803"/>
            <a:chOff x="2080848" y="2501194"/>
            <a:chExt cx="5217223" cy="3079803"/>
          </a:xfrm>
        </p:grpSpPr>
        <p:pic>
          <p:nvPicPr>
            <p:cNvPr id="4" name="table"/>
            <p:cNvPicPr>
              <a:picLocks noChangeAspect="1"/>
            </p:cNvPicPr>
            <p:nvPr/>
          </p:nvPicPr>
          <p:blipFill>
            <a:blip r:embed="rId2"/>
            <a:stretch>
              <a:fillRect/>
            </a:stretch>
          </p:blipFill>
          <p:spPr>
            <a:xfrm>
              <a:off x="3661396" y="2583235"/>
              <a:ext cx="2300281" cy="2997762"/>
            </a:xfrm>
            <a:prstGeom prst="rect">
              <a:avLst/>
            </a:prstGeom>
          </p:spPr>
        </p:pic>
        <p:cxnSp>
          <p:nvCxnSpPr>
            <p:cNvPr id="5" name="Straight Arrow Connector 4"/>
            <p:cNvCxnSpPr/>
            <p:nvPr/>
          </p:nvCxnSpPr>
          <p:spPr>
            <a:xfrm>
              <a:off x="2325002" y="4030075"/>
              <a:ext cx="133639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5961677" y="3994934"/>
              <a:ext cx="133639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973949" y="3634093"/>
              <a:ext cx="751828"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smtClean="0"/>
                <a:t>doutB</a:t>
              </a:r>
              <a:endParaRPr lang="en-US" dirty="0"/>
            </a:p>
          </p:txBody>
        </p:sp>
        <p:sp>
          <p:nvSpPr>
            <p:cNvPr id="8" name="Rectangle 7"/>
            <p:cNvSpPr/>
            <p:nvPr/>
          </p:nvSpPr>
          <p:spPr>
            <a:xfrm>
              <a:off x="2131196" y="3647046"/>
              <a:ext cx="1269511"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smtClean="0"/>
                <a:t>AddrB</a:t>
              </a:r>
              <a:r>
                <a:rPr lang="en-US" dirty="0" smtClean="0"/>
                <a:t> [0-n]</a:t>
              </a:r>
              <a:endParaRPr lang="en-US" dirty="0"/>
            </a:p>
          </p:txBody>
        </p:sp>
        <p:cxnSp>
          <p:nvCxnSpPr>
            <p:cNvPr id="9" name="Straight Arrow Connector 8"/>
            <p:cNvCxnSpPr/>
            <p:nvPr/>
          </p:nvCxnSpPr>
          <p:spPr>
            <a:xfrm>
              <a:off x="2361941" y="4533158"/>
              <a:ext cx="133639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830095" y="4462241"/>
              <a:ext cx="253408" cy="18636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80848" y="4196388"/>
              <a:ext cx="1229724"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smtClean="0"/>
                <a:t>DinA</a:t>
              </a:r>
              <a:r>
                <a:rPr lang="en-US" dirty="0" smtClean="0"/>
                <a:t> N bits</a:t>
              </a:r>
              <a:endParaRPr lang="en-US" dirty="0"/>
            </a:p>
          </p:txBody>
        </p:sp>
        <p:cxnSp>
          <p:nvCxnSpPr>
            <p:cNvPr id="12" name="Straight Arrow Connector 11"/>
            <p:cNvCxnSpPr/>
            <p:nvPr/>
          </p:nvCxnSpPr>
          <p:spPr>
            <a:xfrm>
              <a:off x="2336283" y="2864027"/>
              <a:ext cx="133639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52708" y="3184720"/>
              <a:ext cx="133639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2830095" y="3954563"/>
              <a:ext cx="253408" cy="18636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6493203" y="3882921"/>
              <a:ext cx="253408" cy="18636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2346548" y="2501194"/>
              <a:ext cx="793644"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smtClean="0"/>
                <a:t>r_w_A</a:t>
              </a:r>
              <a:endParaRPr lang="en-US" dirty="0"/>
            </a:p>
          </p:txBody>
        </p:sp>
        <p:sp>
          <p:nvSpPr>
            <p:cNvPr id="18" name="Rectangle 17"/>
            <p:cNvSpPr/>
            <p:nvPr/>
          </p:nvSpPr>
          <p:spPr>
            <a:xfrm>
              <a:off x="6078234" y="5153998"/>
              <a:ext cx="829937"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dirty="0"/>
                <a:t>2^n - 1</a:t>
              </a:r>
            </a:p>
          </p:txBody>
        </p:sp>
        <p:sp>
          <p:nvSpPr>
            <p:cNvPr id="19" name="TextBox 23"/>
            <p:cNvSpPr txBox="1"/>
            <p:nvPr/>
          </p:nvSpPr>
          <p:spPr>
            <a:xfrm>
              <a:off x="4134785" y="5211665"/>
              <a:ext cx="1572929"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Dual port RAM</a:t>
              </a:r>
              <a:endParaRPr lang="en-US" dirty="0"/>
            </a:p>
          </p:txBody>
        </p:sp>
        <p:cxnSp>
          <p:nvCxnSpPr>
            <p:cNvPr id="26" name="Straight Arrow Connector 25"/>
            <p:cNvCxnSpPr/>
            <p:nvPr/>
          </p:nvCxnSpPr>
          <p:spPr>
            <a:xfrm>
              <a:off x="2366277" y="3706225"/>
              <a:ext cx="133639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216095" y="3291446"/>
              <a:ext cx="1277513"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smtClean="0"/>
                <a:t>AddrA</a:t>
              </a:r>
              <a:r>
                <a:rPr lang="en-US" dirty="0" smtClean="0"/>
                <a:t> [0-n]</a:t>
              </a:r>
              <a:endParaRPr lang="en-US" dirty="0"/>
            </a:p>
          </p:txBody>
        </p:sp>
        <p:cxnSp>
          <p:nvCxnSpPr>
            <p:cNvPr id="28" name="Straight Connector 27"/>
            <p:cNvCxnSpPr/>
            <p:nvPr/>
          </p:nvCxnSpPr>
          <p:spPr>
            <a:xfrm flipH="1">
              <a:off x="2871370" y="3630713"/>
              <a:ext cx="253408" cy="18636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359198" y="2828219"/>
              <a:ext cx="787395"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smtClean="0"/>
                <a:t>r_w_B</a:t>
              </a:r>
              <a:endParaRPr lang="en-US" dirty="0"/>
            </a:p>
          </p:txBody>
        </p:sp>
      </p:grpSp>
      <p:sp>
        <p:nvSpPr>
          <p:cNvPr id="3" name="Slide Number Placeholder 2"/>
          <p:cNvSpPr>
            <a:spLocks noGrp="1"/>
          </p:cNvSpPr>
          <p:nvPr>
            <p:ph type="sldNum" sz="quarter" idx="12"/>
          </p:nvPr>
        </p:nvSpPr>
        <p:spPr/>
        <p:txBody>
          <a:bodyPr/>
          <a:lstStyle/>
          <a:p>
            <a:fld id="{06A7CD2E-4132-9445-AE7F-787C5C498250}" type="slidenum">
              <a:rPr lang="en-US" smtClean="0"/>
              <a:pPr/>
              <a:t>18</a:t>
            </a:fld>
            <a:endParaRPr lang="en-US"/>
          </a:p>
        </p:txBody>
      </p:sp>
      <p:cxnSp>
        <p:nvCxnSpPr>
          <p:cNvPr id="34" name="Straight Arrow Connector 33"/>
          <p:cNvCxnSpPr/>
          <p:nvPr/>
        </p:nvCxnSpPr>
        <p:spPr>
          <a:xfrm>
            <a:off x="2345222" y="4995332"/>
            <a:ext cx="133639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317000" y="5338664"/>
            <a:ext cx="133639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2464223" y="4637752"/>
            <a:ext cx="870739"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Clock A</a:t>
            </a:r>
            <a:endParaRPr lang="en-US" dirty="0"/>
          </a:p>
        </p:txBody>
      </p:sp>
      <p:sp>
        <p:nvSpPr>
          <p:cNvPr id="37" name="Rectangle 36"/>
          <p:cNvSpPr/>
          <p:nvPr/>
        </p:nvSpPr>
        <p:spPr>
          <a:xfrm>
            <a:off x="2476724" y="4997554"/>
            <a:ext cx="864339"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Clock B</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842"/>
            <a:ext cx="8229600" cy="1143000"/>
          </a:xfrm>
        </p:spPr>
        <p:txBody>
          <a:bodyPr/>
          <a:lstStyle/>
          <a:p>
            <a:pPr algn="l"/>
            <a:r>
              <a:rPr lang="en-US" b="1" dirty="0" smtClean="0">
                <a:solidFill>
                  <a:srgbClr val="000090"/>
                </a:solidFill>
              </a:rPr>
              <a:t>6.</a:t>
            </a:r>
            <a:r>
              <a:rPr lang="en-US" dirty="0" smtClean="0">
                <a:solidFill>
                  <a:srgbClr val="000090"/>
                </a:solidFill>
              </a:rPr>
              <a:t> Processor to PC Interface</a:t>
            </a:r>
            <a:endParaRPr lang="en-US" dirty="0">
              <a:solidFill>
                <a:srgbClr val="000090"/>
              </a:solidFill>
            </a:endParaRPr>
          </a:p>
        </p:txBody>
      </p:sp>
      <p:sp>
        <p:nvSpPr>
          <p:cNvPr id="3" name="Content Placeholder 2"/>
          <p:cNvSpPr>
            <a:spLocks noGrp="1"/>
          </p:cNvSpPr>
          <p:nvPr>
            <p:ph idx="1"/>
          </p:nvPr>
        </p:nvSpPr>
        <p:spPr>
          <a:xfrm>
            <a:off x="457200" y="2197331"/>
            <a:ext cx="8229600" cy="4258791"/>
          </a:xfrm>
        </p:spPr>
        <p:txBody>
          <a:bodyPr>
            <a:normAutofit/>
          </a:bodyPr>
          <a:lstStyle/>
          <a:p>
            <a:pPr algn="just">
              <a:lnSpc>
                <a:spcPct val="150000"/>
              </a:lnSpc>
            </a:pPr>
            <a:r>
              <a:rPr lang="en-US" sz="3000" dirty="0" smtClean="0"/>
              <a:t>Serial or Parallel,</a:t>
            </a:r>
          </a:p>
          <a:p>
            <a:pPr algn="just">
              <a:lnSpc>
                <a:spcPct val="150000"/>
              </a:lnSpc>
            </a:pPr>
            <a:r>
              <a:rPr lang="en-US" sz="3000" dirty="0" smtClean="0"/>
              <a:t>Synchronous or Asynchronous (Using an agreed upon timing).</a:t>
            </a:r>
          </a:p>
          <a:p>
            <a:pPr algn="just">
              <a:lnSpc>
                <a:spcPct val="150000"/>
              </a:lnSpc>
            </a:pPr>
            <a:r>
              <a:rPr lang="en-US" sz="3000" dirty="0" smtClean="0"/>
              <a:t>Full duplex, Half duplex, simplex </a:t>
            </a:r>
          </a:p>
        </p:txBody>
      </p:sp>
      <p:sp>
        <p:nvSpPr>
          <p:cNvPr id="6" name="Title 1"/>
          <p:cNvSpPr txBox="1">
            <a:spLocks/>
          </p:cNvSpPr>
          <p:nvPr/>
        </p:nvSpPr>
        <p:spPr>
          <a:xfrm>
            <a:off x="609600" y="1165987"/>
            <a:ext cx="6767180" cy="1143000"/>
          </a:xfrm>
          <a:prstGeom prst="rect">
            <a:avLst/>
          </a:prstGeom>
        </p:spPr>
        <p:txBody>
          <a:bodyPr vert="horz" lIns="91440" tIns="45720" rIns="91440" bIns="45720" rtlCol="0" anchor="ctr">
            <a:norm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3000" b="0" i="0" u="sng" strike="noStrike" kern="1200" cap="none" spc="0" normalizeH="0" baseline="0" noProof="0" dirty="0" smtClean="0">
                <a:ln>
                  <a:noFill/>
                </a:ln>
                <a:solidFill>
                  <a:schemeClr val="tx1"/>
                </a:solidFill>
                <a:effectLst/>
                <a:uLnTx/>
                <a:uFillTx/>
                <a:latin typeface="+mj-lt"/>
                <a:ea typeface="+mj-ea"/>
                <a:cs typeface="+mj-cs"/>
              </a:rPr>
              <a:t>Data exchange</a:t>
            </a:r>
            <a:r>
              <a:rPr kumimoji="0" lang="en-US" sz="3200" b="0" i="0" strike="noStrike" kern="1200" cap="none" spc="0" normalizeH="0" baseline="0" noProof="0" dirty="0" smtClean="0">
                <a:ln>
                  <a:noFill/>
                </a:ln>
                <a:solidFill>
                  <a:schemeClr val="tx1"/>
                </a:solidFill>
                <a:effectLst/>
                <a:uLnTx/>
                <a:uFillTx/>
                <a:latin typeface="+mj-lt"/>
                <a:ea typeface="+mj-ea"/>
                <a:cs typeface="+mj-cs"/>
              </a:rPr>
              <a:t>: </a:t>
            </a:r>
            <a:endParaRPr kumimoji="0" lang="en-US" sz="3200" b="0" i="0" strike="noStrike" kern="1200" cap="none" spc="0" normalizeH="0" baseline="0" noProof="0" dirty="0">
              <a:ln>
                <a:noFill/>
              </a:ln>
              <a:solidFill>
                <a:schemeClr val="tx1"/>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06A7CD2E-4132-9445-AE7F-787C5C49825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Rectangle 34"/>
          <p:cNvSpPr>
            <a:spLocks noChangeArrowheads="1"/>
          </p:cNvSpPr>
          <p:nvPr/>
        </p:nvSpPr>
        <p:spPr bwMode="auto">
          <a:xfrm>
            <a:off x="457200" y="1417401"/>
            <a:ext cx="8197850" cy="4489689"/>
          </a:xfrm>
          <a:prstGeom prst="rect">
            <a:avLst/>
          </a:prstGeom>
          <a:noFill/>
          <a:ln w="9525">
            <a:noFill/>
            <a:miter lim="800000"/>
            <a:headEnd/>
            <a:tailEnd/>
          </a:ln>
        </p:spPr>
        <p:txBody>
          <a:bodyPr anchor="t"/>
          <a:lstStyle/>
          <a:p>
            <a:pPr marL="342900" indent="-342900">
              <a:spcBef>
                <a:spcPct val="20000"/>
              </a:spcBef>
              <a:buSzPct val="60000"/>
              <a:buFont typeface="Wingdings" pitchFamily="2" charset="2"/>
              <a:buChar char="q"/>
            </a:pPr>
            <a:endParaRPr lang="en-US" sz="2400" b="1" dirty="0" smtClean="0">
              <a:cs typeface="Arial" charset="0"/>
            </a:endParaRPr>
          </a:p>
          <a:p>
            <a:pPr marL="342900" indent="-342900" algn="just">
              <a:spcBef>
                <a:spcPct val="20000"/>
              </a:spcBef>
              <a:buSzPct val="60000"/>
              <a:buFont typeface="Wingdings" pitchFamily="2" charset="2"/>
              <a:buChar char="q"/>
            </a:pPr>
            <a:r>
              <a:rPr lang="en-US" sz="2400" b="1" dirty="0" smtClean="0">
                <a:cs typeface="Arial" charset="0"/>
              </a:rPr>
              <a:t>Motivation :</a:t>
            </a:r>
            <a:r>
              <a:rPr lang="en-US" sz="2200" b="1" dirty="0" smtClean="0">
                <a:cs typeface="Arial" charset="0"/>
              </a:rPr>
              <a:t> </a:t>
            </a:r>
            <a:r>
              <a:rPr lang="en-US" sz="2000" dirty="0" smtClean="0">
                <a:cs typeface="Arial" charset="0"/>
              </a:rPr>
              <a:t>Smart embedded systems for mobile applications</a:t>
            </a:r>
          </a:p>
          <a:p>
            <a:pPr lvl="1" algn="just">
              <a:spcBef>
                <a:spcPct val="20000"/>
              </a:spcBef>
              <a:buSzPct val="60000"/>
            </a:pPr>
            <a:r>
              <a:rPr lang="en-US" sz="1600" b="1" dirty="0" smtClean="0">
                <a:solidFill>
                  <a:srgbClr val="DD0303"/>
                </a:solidFill>
                <a:cs typeface="Arial" charset="0"/>
              </a:rPr>
              <a:t>Reduced cost, size, processing noise, electromagnetic emission and especially power consumption</a:t>
            </a:r>
          </a:p>
          <a:p>
            <a:pPr lvl="1" algn="just">
              <a:spcBef>
                <a:spcPct val="20000"/>
              </a:spcBef>
              <a:buSzPct val="60000"/>
            </a:pPr>
            <a:endParaRPr lang="en-US" sz="1600" dirty="0" smtClean="0">
              <a:solidFill>
                <a:srgbClr val="DD0303"/>
              </a:solidFill>
              <a:cs typeface="Arial" charset="0"/>
            </a:endParaRPr>
          </a:p>
          <a:p>
            <a:pPr marL="342900" indent="-342900" algn="just">
              <a:spcBef>
                <a:spcPct val="20000"/>
              </a:spcBef>
              <a:buSzPct val="60000"/>
              <a:buFont typeface="Wingdings" pitchFamily="2" charset="2"/>
              <a:buChar char="q"/>
            </a:pPr>
            <a:r>
              <a:rPr lang="en-US" sz="2400" b="1" dirty="0" smtClean="0">
                <a:cs typeface="Arial" charset="0"/>
              </a:rPr>
              <a:t>Project focus:</a:t>
            </a:r>
            <a:r>
              <a:rPr lang="en-US" sz="2200" b="1" dirty="0" smtClean="0">
                <a:cs typeface="Arial" charset="0"/>
              </a:rPr>
              <a:t> </a:t>
            </a:r>
            <a:r>
              <a:rPr lang="en-US" sz="2000" dirty="0" smtClean="0"/>
              <a:t>Enhance the digital filtering </a:t>
            </a:r>
            <a:r>
              <a:rPr lang="en-US" sz="2000" dirty="0" smtClean="0"/>
              <a:t>techniques often involves trade-offs </a:t>
            </a:r>
            <a:endParaRPr lang="en-US" sz="2000" dirty="0" smtClean="0">
              <a:cs typeface="Arial" charset="0"/>
            </a:endParaRPr>
          </a:p>
          <a:p>
            <a:pPr lvl="1" algn="just">
              <a:spcBef>
                <a:spcPct val="20000"/>
              </a:spcBef>
              <a:buSzPct val="60000"/>
            </a:pPr>
            <a:endParaRPr lang="en-US" sz="1600" dirty="0" smtClean="0">
              <a:solidFill>
                <a:srgbClr val="DD0303"/>
              </a:solidFill>
              <a:cs typeface="Arial" charset="0"/>
            </a:endParaRPr>
          </a:p>
          <a:p>
            <a:pPr marL="342900" indent="-342900" algn="just">
              <a:spcBef>
                <a:spcPct val="20000"/>
              </a:spcBef>
              <a:buSzPct val="60000"/>
              <a:buFont typeface="Wingdings" pitchFamily="2" charset="2"/>
              <a:buChar char="q"/>
            </a:pPr>
            <a:r>
              <a:rPr lang="en-US" sz="2200" dirty="0">
                <a:cs typeface="Arial" charset="0"/>
              </a:rPr>
              <a:t> </a:t>
            </a:r>
            <a:r>
              <a:rPr lang="en-US" sz="2400" b="1" dirty="0">
                <a:cs typeface="Arial" charset="0"/>
              </a:rPr>
              <a:t>Solution :</a:t>
            </a:r>
            <a:r>
              <a:rPr lang="en-US" sz="2200" b="1" dirty="0">
                <a:cs typeface="Arial" charset="0"/>
              </a:rPr>
              <a:t> </a:t>
            </a:r>
            <a:r>
              <a:rPr lang="en-US" sz="2000" dirty="0">
                <a:cs typeface="Arial" charset="0"/>
              </a:rPr>
              <a:t>Reorganize the signal processing theory </a:t>
            </a:r>
            <a:r>
              <a:rPr lang="en-US" sz="2000" dirty="0" smtClean="0">
                <a:cs typeface="Arial" charset="0"/>
              </a:rPr>
              <a:t>ands </a:t>
            </a:r>
            <a:r>
              <a:rPr lang="en-US" sz="2000" dirty="0">
                <a:cs typeface="Arial" charset="0"/>
              </a:rPr>
              <a:t>architecture</a:t>
            </a:r>
          </a:p>
          <a:p>
            <a:pPr marL="342900" indent="-342900" algn="just">
              <a:spcBef>
                <a:spcPct val="20000"/>
              </a:spcBef>
              <a:buSzPct val="60000"/>
              <a:buFont typeface="Wingdings" pitchFamily="2" charset="2"/>
              <a:buNone/>
            </a:pPr>
            <a:r>
              <a:rPr lang="en-US" sz="2000" dirty="0">
                <a:cs typeface="Arial" charset="0"/>
              </a:rPr>
              <a:t>	</a:t>
            </a:r>
            <a:r>
              <a:rPr lang="en-US" sz="1600" dirty="0">
                <a:solidFill>
                  <a:srgbClr val="FF0000"/>
                </a:solidFill>
                <a:cs typeface="Arial" charset="0"/>
              </a:rPr>
              <a:t> </a:t>
            </a:r>
            <a:r>
              <a:rPr lang="en-US" sz="1600" b="1" dirty="0">
                <a:solidFill>
                  <a:srgbClr val="DD0303"/>
                </a:solidFill>
                <a:cs typeface="Arial" charset="0"/>
              </a:rPr>
              <a:t>Signal driven acquisition and processing with </a:t>
            </a:r>
            <a:r>
              <a:rPr lang="en-US" sz="1600" b="1" dirty="0" smtClean="0">
                <a:solidFill>
                  <a:srgbClr val="DD0303"/>
                </a:solidFill>
                <a:cs typeface="Arial" charset="0"/>
              </a:rPr>
              <a:t>smart circuit design</a:t>
            </a:r>
          </a:p>
          <a:p>
            <a:pPr marL="342900" indent="-342900">
              <a:spcBef>
                <a:spcPct val="20000"/>
              </a:spcBef>
              <a:buSzPct val="60000"/>
              <a:buFont typeface="Wingdings" pitchFamily="2" charset="2"/>
              <a:buNone/>
            </a:pPr>
            <a:endParaRPr lang="en-US" sz="1600" b="1" dirty="0" smtClean="0">
              <a:solidFill>
                <a:srgbClr val="DD0303"/>
              </a:solidFill>
              <a:cs typeface="Arial" charset="0"/>
            </a:endParaRPr>
          </a:p>
          <a:p>
            <a:pPr marL="342900" indent="-342900">
              <a:spcBef>
                <a:spcPct val="20000"/>
              </a:spcBef>
              <a:buSzPct val="60000"/>
              <a:buFont typeface="Wingdings" pitchFamily="2" charset="2"/>
              <a:buNone/>
            </a:pPr>
            <a:endParaRPr lang="en-US" sz="1600" dirty="0" smtClean="0">
              <a:solidFill>
                <a:srgbClr val="DD0303"/>
              </a:solidFill>
              <a:cs typeface="Arial" charset="0"/>
            </a:endParaRPr>
          </a:p>
          <a:p>
            <a:pPr marL="342900" indent="-342900">
              <a:spcBef>
                <a:spcPct val="20000"/>
              </a:spcBef>
              <a:buSzPct val="60000"/>
              <a:buFont typeface="Wingdings" pitchFamily="2" charset="2"/>
              <a:buChar char="q"/>
            </a:pPr>
            <a:endParaRPr lang="en-US" sz="2200" dirty="0">
              <a:solidFill>
                <a:srgbClr val="DD0303"/>
              </a:solidFill>
              <a:cs typeface="Arial" charset="0"/>
            </a:endParaRPr>
          </a:p>
        </p:txBody>
      </p:sp>
      <p:sp>
        <p:nvSpPr>
          <p:cNvPr id="3" name="Slide Number Placeholder 2"/>
          <p:cNvSpPr>
            <a:spLocks noGrp="1"/>
          </p:cNvSpPr>
          <p:nvPr>
            <p:ph type="sldNum" sz="quarter" idx="12"/>
          </p:nvPr>
        </p:nvSpPr>
        <p:spPr/>
        <p:txBody>
          <a:bodyPr/>
          <a:lstStyle/>
          <a:p>
            <a:fld id="{06A7CD2E-4132-9445-AE7F-787C5C49825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rPr>
              <a:t>UART</a:t>
            </a:r>
            <a:endParaRPr lang="en-US" dirty="0">
              <a:solidFill>
                <a:srgbClr val="000090"/>
              </a:solidFill>
            </a:endParaRPr>
          </a:p>
        </p:txBody>
      </p:sp>
      <p:sp>
        <p:nvSpPr>
          <p:cNvPr id="3" name="Content Placeholder 2"/>
          <p:cNvSpPr>
            <a:spLocks noGrp="1"/>
          </p:cNvSpPr>
          <p:nvPr>
            <p:ph idx="1"/>
          </p:nvPr>
        </p:nvSpPr>
        <p:spPr>
          <a:xfrm>
            <a:off x="457200" y="1417638"/>
            <a:ext cx="8229600" cy="4525963"/>
          </a:xfrm>
        </p:spPr>
        <p:txBody>
          <a:bodyPr>
            <a:normAutofit/>
          </a:bodyPr>
          <a:lstStyle/>
          <a:p>
            <a:r>
              <a:rPr lang="en-US" sz="2400" dirty="0" smtClean="0"/>
              <a:t>Universal Asynchronous Receiver/Transmitter </a:t>
            </a:r>
          </a:p>
          <a:p>
            <a:r>
              <a:rPr lang="en-US" sz="2400" dirty="0" smtClean="0"/>
              <a:t>TX: pins that transmit</a:t>
            </a:r>
          </a:p>
          <a:p>
            <a:r>
              <a:rPr lang="en-US" sz="2400" dirty="0" smtClean="0"/>
              <a:t>RX: pins that receives </a:t>
            </a:r>
          </a:p>
          <a:p>
            <a:r>
              <a:rPr lang="en-US" sz="2400" dirty="0" smtClean="0"/>
              <a:t>BAUD rate: </a:t>
            </a:r>
            <a:r>
              <a:rPr lang="en-US" sz="2400" dirty="0"/>
              <a:t>Baud is a measurement of transmission speed in asynchronous </a:t>
            </a:r>
            <a:r>
              <a:rPr lang="en-US" sz="2400" dirty="0" smtClean="0"/>
              <a:t>communication.</a:t>
            </a:r>
            <a:endParaRPr lang="en-US" sz="2400" dirty="0"/>
          </a:p>
        </p:txBody>
      </p:sp>
      <p:sp>
        <p:nvSpPr>
          <p:cNvPr id="4" name="Slide Number Placeholder 3"/>
          <p:cNvSpPr>
            <a:spLocks noGrp="1"/>
          </p:cNvSpPr>
          <p:nvPr>
            <p:ph type="sldNum" sz="quarter" idx="12"/>
          </p:nvPr>
        </p:nvSpPr>
        <p:spPr/>
        <p:txBody>
          <a:bodyPr/>
          <a:lstStyle/>
          <a:p>
            <a:fld id="{06A7CD2E-4132-9445-AE7F-787C5C498250}" type="slidenum">
              <a:rPr lang="en-US" smtClean="0"/>
              <a:pPr/>
              <a:t>20</a:t>
            </a:fld>
            <a:endParaRPr lang="en-US"/>
          </a:p>
        </p:txBody>
      </p:sp>
      <p:grpSp>
        <p:nvGrpSpPr>
          <p:cNvPr id="7" name="Group 6"/>
          <p:cNvGrpSpPr/>
          <p:nvPr/>
        </p:nvGrpSpPr>
        <p:grpSpPr>
          <a:xfrm>
            <a:off x="1097638" y="3932202"/>
            <a:ext cx="7036063" cy="2456782"/>
            <a:chOff x="1116384" y="2086311"/>
            <a:chExt cx="7350877" cy="2576832"/>
          </a:xfrm>
        </p:grpSpPr>
        <p:sp>
          <p:nvSpPr>
            <p:cNvPr id="8" name="Rectangle 7"/>
            <p:cNvSpPr/>
            <p:nvPr/>
          </p:nvSpPr>
          <p:spPr>
            <a:xfrm>
              <a:off x="4039164" y="2361415"/>
              <a:ext cx="1511017" cy="782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Parallel 2 Serial Convert</a:t>
              </a:r>
              <a:endParaRPr lang="en-US" dirty="0">
                <a:solidFill>
                  <a:schemeClr val="tx1"/>
                </a:solidFill>
              </a:endParaRPr>
            </a:p>
          </p:txBody>
        </p:sp>
        <p:sp>
          <p:nvSpPr>
            <p:cNvPr id="9" name="Rectangle 8"/>
            <p:cNvSpPr/>
            <p:nvPr/>
          </p:nvSpPr>
          <p:spPr>
            <a:xfrm>
              <a:off x="3677121" y="2090912"/>
              <a:ext cx="2378246" cy="256553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550182" y="2680985"/>
              <a:ext cx="126210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962194" y="2680984"/>
              <a:ext cx="107697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4039163" y="3591340"/>
              <a:ext cx="1511019" cy="782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Serial 2 Parallel Convert</a:t>
              </a:r>
              <a:endParaRPr lang="en-US" dirty="0">
                <a:solidFill>
                  <a:schemeClr val="tx1"/>
                </a:solidFill>
              </a:endParaRPr>
            </a:p>
          </p:txBody>
        </p:sp>
        <p:cxnSp>
          <p:nvCxnSpPr>
            <p:cNvPr id="13" name="Straight Arrow Connector 12"/>
            <p:cNvCxnSpPr/>
            <p:nvPr/>
          </p:nvCxnSpPr>
          <p:spPr>
            <a:xfrm flipH="1">
              <a:off x="5550183" y="3959159"/>
              <a:ext cx="126210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2962194" y="3959159"/>
              <a:ext cx="1076969"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55367" y="2348587"/>
              <a:ext cx="402674" cy="369332"/>
            </a:xfrm>
            <a:prstGeom prst="rect">
              <a:avLst/>
            </a:prstGeom>
            <a:noFill/>
          </p:spPr>
          <p:txBody>
            <a:bodyPr wrap="none" rtlCol="0">
              <a:spAutoFit/>
            </a:bodyPr>
            <a:lstStyle/>
            <a:p>
              <a:r>
                <a:rPr lang="en-US" dirty="0" err="1" smtClean="0"/>
                <a:t>Tx</a:t>
              </a:r>
              <a:endParaRPr lang="en-US" dirty="0"/>
            </a:p>
          </p:txBody>
        </p:sp>
        <p:sp>
          <p:nvSpPr>
            <p:cNvPr id="16" name="TextBox 15"/>
            <p:cNvSpPr txBox="1"/>
            <p:nvPr/>
          </p:nvSpPr>
          <p:spPr>
            <a:xfrm>
              <a:off x="6055367" y="3629822"/>
              <a:ext cx="415498" cy="369332"/>
            </a:xfrm>
            <a:prstGeom prst="rect">
              <a:avLst/>
            </a:prstGeom>
            <a:noFill/>
          </p:spPr>
          <p:txBody>
            <a:bodyPr wrap="none" rtlCol="0">
              <a:spAutoFit/>
            </a:bodyPr>
            <a:lstStyle/>
            <a:p>
              <a:r>
                <a:rPr lang="en-US" dirty="0" smtClean="0"/>
                <a:t>Rx</a:t>
              </a:r>
              <a:endParaRPr lang="en-US" dirty="0"/>
            </a:p>
          </p:txBody>
        </p:sp>
        <p:sp>
          <p:nvSpPr>
            <p:cNvPr id="17" name="TextBox 16"/>
            <p:cNvSpPr txBox="1"/>
            <p:nvPr/>
          </p:nvSpPr>
          <p:spPr>
            <a:xfrm>
              <a:off x="3039168" y="2384486"/>
              <a:ext cx="714927" cy="338554"/>
            </a:xfrm>
            <a:prstGeom prst="rect">
              <a:avLst/>
            </a:prstGeom>
            <a:noFill/>
          </p:spPr>
          <p:txBody>
            <a:bodyPr wrap="square" rtlCol="0">
              <a:spAutoFit/>
            </a:bodyPr>
            <a:lstStyle/>
            <a:p>
              <a:r>
                <a:rPr lang="en-US" sz="1600" dirty="0" smtClean="0"/>
                <a:t>Data</a:t>
              </a:r>
              <a:endParaRPr lang="en-US" sz="1600" dirty="0"/>
            </a:p>
          </p:txBody>
        </p:sp>
        <p:sp>
          <p:nvSpPr>
            <p:cNvPr id="18" name="Rectangle 17"/>
            <p:cNvSpPr/>
            <p:nvPr/>
          </p:nvSpPr>
          <p:spPr>
            <a:xfrm>
              <a:off x="1116384" y="2086311"/>
              <a:ext cx="1845809" cy="256553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064826" y="3626827"/>
              <a:ext cx="714927" cy="338554"/>
            </a:xfrm>
            <a:prstGeom prst="rect">
              <a:avLst/>
            </a:prstGeom>
            <a:noFill/>
          </p:spPr>
          <p:txBody>
            <a:bodyPr wrap="square" rtlCol="0">
              <a:spAutoFit/>
            </a:bodyPr>
            <a:lstStyle/>
            <a:p>
              <a:r>
                <a:rPr lang="en-US" sz="1600" dirty="0" smtClean="0"/>
                <a:t>Data</a:t>
              </a:r>
              <a:endParaRPr lang="en-US" sz="1600" dirty="0"/>
            </a:p>
          </p:txBody>
        </p:sp>
        <p:sp>
          <p:nvSpPr>
            <p:cNvPr id="20" name="TextBox 19"/>
            <p:cNvSpPr txBox="1"/>
            <p:nvPr/>
          </p:nvSpPr>
          <p:spPr>
            <a:xfrm>
              <a:off x="1333136" y="3028454"/>
              <a:ext cx="1476456" cy="461665"/>
            </a:xfrm>
            <a:prstGeom prst="rect">
              <a:avLst/>
            </a:prstGeom>
            <a:noFill/>
          </p:spPr>
          <p:txBody>
            <a:bodyPr wrap="square" rtlCol="0">
              <a:spAutoFit/>
            </a:bodyPr>
            <a:lstStyle/>
            <a:p>
              <a:r>
                <a:rPr lang="en-US" sz="2400" dirty="0" smtClean="0"/>
                <a:t>Processor</a:t>
              </a:r>
              <a:endParaRPr lang="en-US" sz="2400" dirty="0"/>
            </a:p>
          </p:txBody>
        </p:sp>
        <p:sp>
          <p:nvSpPr>
            <p:cNvPr id="21" name="Rectangle 20"/>
            <p:cNvSpPr/>
            <p:nvPr/>
          </p:nvSpPr>
          <p:spPr>
            <a:xfrm>
              <a:off x="6765754" y="2086311"/>
              <a:ext cx="1701507" cy="256553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7117546" y="3003920"/>
              <a:ext cx="618451" cy="461665"/>
            </a:xfrm>
            <a:prstGeom prst="rect">
              <a:avLst/>
            </a:prstGeom>
            <a:noFill/>
          </p:spPr>
          <p:txBody>
            <a:bodyPr wrap="square" rtlCol="0">
              <a:spAutoFit/>
            </a:bodyPr>
            <a:lstStyle/>
            <a:p>
              <a:r>
                <a:rPr lang="en-US" sz="2400" dirty="0" smtClean="0"/>
                <a:t>PC</a:t>
              </a:r>
              <a:endParaRPr lang="en-US" sz="2400" dirty="0"/>
            </a:p>
          </p:txBody>
        </p:sp>
        <p:sp>
          <p:nvSpPr>
            <p:cNvPr id="23" name="Rectangle 22"/>
            <p:cNvSpPr/>
            <p:nvPr/>
          </p:nvSpPr>
          <p:spPr>
            <a:xfrm>
              <a:off x="1116384" y="2097606"/>
              <a:ext cx="7350877" cy="2565537"/>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30808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a:solidFill>
                  <a:srgbClr val="000090"/>
                </a:solidFill>
              </a:rPr>
              <a:t>RS232 </a:t>
            </a:r>
            <a:r>
              <a:rPr lang="en-US" dirty="0" smtClean="0">
                <a:solidFill>
                  <a:srgbClr val="000090"/>
                </a:solidFill>
              </a:rPr>
              <a:t>interface</a:t>
            </a:r>
            <a:endParaRPr lang="en-US" dirty="0">
              <a:solidFill>
                <a:srgbClr val="000090"/>
              </a:solidFill>
            </a:endParaRPr>
          </a:p>
        </p:txBody>
      </p:sp>
      <p:sp>
        <p:nvSpPr>
          <p:cNvPr id="3" name="Content Placeholder 2"/>
          <p:cNvSpPr>
            <a:spLocks noGrp="1"/>
          </p:cNvSpPr>
          <p:nvPr>
            <p:ph idx="1"/>
          </p:nvPr>
        </p:nvSpPr>
        <p:spPr>
          <a:xfrm>
            <a:off x="457200" y="1160637"/>
            <a:ext cx="8229600" cy="4525963"/>
          </a:xfrm>
        </p:spPr>
        <p:txBody>
          <a:bodyPr>
            <a:normAutofit/>
          </a:bodyPr>
          <a:lstStyle/>
          <a:p>
            <a:pPr algn="just">
              <a:lnSpc>
                <a:spcPct val="150000"/>
              </a:lnSpc>
            </a:pPr>
            <a:r>
              <a:rPr lang="en-US" sz="2400" dirty="0" smtClean="0"/>
              <a:t>RS232 </a:t>
            </a:r>
            <a:r>
              <a:rPr lang="en-US" sz="2400" dirty="0"/>
              <a:t>is </a:t>
            </a:r>
            <a:r>
              <a:rPr lang="en-US" sz="2400" dirty="0" smtClean="0"/>
              <a:t>standard </a:t>
            </a:r>
            <a:r>
              <a:rPr lang="en-US" sz="2400" dirty="0"/>
              <a:t>for voltage signaling. </a:t>
            </a:r>
            <a:endParaRPr lang="en-US" sz="2400" dirty="0" smtClean="0"/>
          </a:p>
          <a:p>
            <a:pPr algn="just">
              <a:lnSpc>
                <a:spcPct val="150000"/>
              </a:lnSpc>
            </a:pPr>
            <a:r>
              <a:rPr lang="en-US" sz="2400" dirty="0" smtClean="0"/>
              <a:t>It defines </a:t>
            </a:r>
            <a:r>
              <a:rPr lang="en-US" sz="2400" dirty="0"/>
              <a:t>the electrical characteristics and timing of signals, the meaning of signals, and the physical size and </a:t>
            </a:r>
            <a:r>
              <a:rPr lang="en-US" sz="2400" dirty="0" err="1"/>
              <a:t>pinout</a:t>
            </a:r>
            <a:r>
              <a:rPr lang="en-US" sz="2400" dirty="0"/>
              <a:t> of connectors. </a:t>
            </a:r>
            <a:endParaRPr lang="en-US" sz="2400" dirty="0" smtClean="0"/>
          </a:p>
          <a:p>
            <a:pPr marL="0" indent="0">
              <a:buNone/>
            </a:pPr>
            <a:endParaRPr lang="en-US" sz="2400" dirty="0"/>
          </a:p>
        </p:txBody>
      </p:sp>
      <p:pic>
        <p:nvPicPr>
          <p:cNvPr id="4" name="Picture 3"/>
          <p:cNvPicPr>
            <a:picLocks noChangeAspect="1"/>
          </p:cNvPicPr>
          <p:nvPr/>
        </p:nvPicPr>
        <p:blipFill>
          <a:blip r:embed="rId3"/>
          <a:stretch>
            <a:fillRect/>
          </a:stretch>
        </p:blipFill>
        <p:spPr>
          <a:xfrm>
            <a:off x="1903130" y="3463416"/>
            <a:ext cx="5202936" cy="2101802"/>
          </a:xfrm>
          <a:prstGeom prst="rect">
            <a:avLst/>
          </a:prstGeom>
        </p:spPr>
      </p:pic>
      <p:sp>
        <p:nvSpPr>
          <p:cNvPr id="5" name="Slide Number Placeholder 4"/>
          <p:cNvSpPr>
            <a:spLocks noGrp="1"/>
          </p:cNvSpPr>
          <p:nvPr>
            <p:ph type="sldNum" sz="quarter" idx="12"/>
          </p:nvPr>
        </p:nvSpPr>
        <p:spPr/>
        <p:txBody>
          <a:bodyPr/>
          <a:lstStyle/>
          <a:p>
            <a:fld id="{06A7CD2E-4132-9445-AE7F-787C5C498250}" type="slidenum">
              <a:rPr lang="en-US" smtClean="0"/>
              <a:pPr/>
              <a:t>21</a:t>
            </a:fld>
            <a:endParaRPr lang="en-US"/>
          </a:p>
        </p:txBody>
      </p:sp>
      <p:pic>
        <p:nvPicPr>
          <p:cNvPr id="6" name="Picture 5" descr="frame_uart.png"/>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35096" y="5973854"/>
            <a:ext cx="8051704" cy="587797"/>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16406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82795" y="516555"/>
            <a:ext cx="7586943" cy="405387"/>
          </a:xfrm>
        </p:spPr>
        <p:txBody>
          <a:bodyPr>
            <a:noAutofit/>
          </a:bodyPr>
          <a:lstStyle/>
          <a:p>
            <a:r>
              <a:rPr lang="en-US" sz="3800" dirty="0" smtClean="0">
                <a:solidFill>
                  <a:srgbClr val="000090"/>
                </a:solidFill>
              </a:rPr>
              <a:t>USB </a:t>
            </a:r>
            <a:r>
              <a:rPr lang="en-US" sz="3800" dirty="0">
                <a:solidFill>
                  <a:srgbClr val="000090"/>
                </a:solidFill>
              </a:rPr>
              <a:t>to UART Bridge </a:t>
            </a:r>
          </a:p>
        </p:txBody>
      </p:sp>
      <p:sp>
        <p:nvSpPr>
          <p:cNvPr id="3" name="Slide Number Placeholder 2"/>
          <p:cNvSpPr>
            <a:spLocks noGrp="1"/>
          </p:cNvSpPr>
          <p:nvPr>
            <p:ph type="sldNum" sz="quarter" idx="12"/>
          </p:nvPr>
        </p:nvSpPr>
        <p:spPr/>
        <p:txBody>
          <a:bodyPr/>
          <a:lstStyle/>
          <a:p>
            <a:fld id="{06A7CD2E-4132-9445-AE7F-787C5C498250}" type="slidenum">
              <a:rPr lang="en-US" smtClean="0"/>
              <a:pPr/>
              <a:t>22</a:t>
            </a:fld>
            <a:endParaRPr lang="en-US"/>
          </a:p>
        </p:txBody>
      </p:sp>
      <p:grpSp>
        <p:nvGrpSpPr>
          <p:cNvPr id="64" name="Group 63"/>
          <p:cNvGrpSpPr/>
          <p:nvPr/>
        </p:nvGrpSpPr>
        <p:grpSpPr>
          <a:xfrm>
            <a:off x="-1" y="2386937"/>
            <a:ext cx="9036555" cy="2606739"/>
            <a:chOff x="0" y="1791287"/>
            <a:chExt cx="9144000" cy="2899056"/>
          </a:xfrm>
        </p:grpSpPr>
        <p:sp>
          <p:nvSpPr>
            <p:cNvPr id="65" name="Rectangle 64"/>
            <p:cNvSpPr/>
            <p:nvPr/>
          </p:nvSpPr>
          <p:spPr>
            <a:xfrm>
              <a:off x="0" y="1791287"/>
              <a:ext cx="4568677" cy="2899056"/>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0" y="1921828"/>
              <a:ext cx="2309254" cy="259028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34609" y="2771340"/>
              <a:ext cx="861104" cy="782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UART</a:t>
              </a:r>
              <a:endParaRPr lang="en-US" b="1" dirty="0">
                <a:solidFill>
                  <a:schemeClr val="tx1"/>
                </a:solidFill>
              </a:endParaRPr>
            </a:p>
          </p:txBody>
        </p:sp>
        <p:sp>
          <p:nvSpPr>
            <p:cNvPr id="68" name="Rectangle 67"/>
            <p:cNvSpPr/>
            <p:nvPr/>
          </p:nvSpPr>
          <p:spPr>
            <a:xfrm>
              <a:off x="1661831" y="2810384"/>
              <a:ext cx="1511017" cy="782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USB to UART bridge</a:t>
              </a:r>
              <a:endParaRPr lang="en-US" dirty="0">
                <a:solidFill>
                  <a:schemeClr val="tx1"/>
                </a:solidFill>
              </a:endParaRPr>
            </a:p>
          </p:txBody>
        </p:sp>
        <p:sp>
          <p:nvSpPr>
            <p:cNvPr id="69" name="Rectangle 68"/>
            <p:cNvSpPr/>
            <p:nvPr/>
          </p:nvSpPr>
          <p:spPr>
            <a:xfrm>
              <a:off x="5076777" y="1791287"/>
              <a:ext cx="4067223" cy="289905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8057906" y="2809824"/>
              <a:ext cx="861104" cy="782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UART</a:t>
              </a:r>
              <a:endParaRPr lang="en-US" b="1" dirty="0">
                <a:solidFill>
                  <a:schemeClr val="tx1"/>
                </a:solidFill>
              </a:endParaRPr>
            </a:p>
          </p:txBody>
        </p:sp>
        <p:sp>
          <p:nvSpPr>
            <p:cNvPr id="71" name="Rectangle 70"/>
            <p:cNvSpPr/>
            <p:nvPr/>
          </p:nvSpPr>
          <p:spPr>
            <a:xfrm>
              <a:off x="6255388" y="2806197"/>
              <a:ext cx="1395136" cy="782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USB to UART bridge</a:t>
              </a:r>
              <a:endParaRPr lang="en-US" dirty="0">
                <a:solidFill>
                  <a:schemeClr val="tx1"/>
                </a:solidFill>
              </a:endParaRPr>
            </a:p>
          </p:txBody>
        </p:sp>
        <p:sp>
          <p:nvSpPr>
            <p:cNvPr id="72" name="Rectangle 71"/>
            <p:cNvSpPr/>
            <p:nvPr/>
          </p:nvSpPr>
          <p:spPr>
            <a:xfrm>
              <a:off x="3707573" y="2771340"/>
              <a:ext cx="588108" cy="782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USB</a:t>
              </a:r>
              <a:endParaRPr lang="en-US" dirty="0">
                <a:solidFill>
                  <a:schemeClr val="tx1"/>
                </a:solidFill>
              </a:endParaRPr>
            </a:p>
          </p:txBody>
        </p:sp>
        <p:cxnSp>
          <p:nvCxnSpPr>
            <p:cNvPr id="73" name="Straight Arrow Connector 72"/>
            <p:cNvCxnSpPr/>
            <p:nvPr/>
          </p:nvCxnSpPr>
          <p:spPr>
            <a:xfrm flipV="1">
              <a:off x="3172848" y="2937538"/>
              <a:ext cx="521896"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5718999" y="2938859"/>
              <a:ext cx="54446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650524" y="2908819"/>
              <a:ext cx="40743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3172848" y="3311422"/>
              <a:ext cx="53472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5707660" y="3308014"/>
              <a:ext cx="524448"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7650524" y="3330609"/>
              <a:ext cx="40743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143080" y="1921828"/>
              <a:ext cx="1910386" cy="410749"/>
            </a:xfrm>
            <a:prstGeom prst="rect">
              <a:avLst/>
            </a:prstGeom>
            <a:noFill/>
          </p:spPr>
          <p:txBody>
            <a:bodyPr wrap="square" rtlCol="0">
              <a:spAutoFit/>
            </a:bodyPr>
            <a:lstStyle/>
            <a:p>
              <a:r>
                <a:rPr lang="en-US" dirty="0" smtClean="0"/>
                <a:t>Embedded system</a:t>
              </a:r>
              <a:endParaRPr lang="en-US" dirty="0"/>
            </a:p>
          </p:txBody>
        </p:sp>
        <p:sp>
          <p:nvSpPr>
            <p:cNvPr id="80" name="TextBox 79"/>
            <p:cNvSpPr txBox="1"/>
            <p:nvPr/>
          </p:nvSpPr>
          <p:spPr>
            <a:xfrm>
              <a:off x="6196904" y="1921828"/>
              <a:ext cx="428322" cy="410749"/>
            </a:xfrm>
            <a:prstGeom prst="rect">
              <a:avLst/>
            </a:prstGeom>
            <a:noFill/>
          </p:spPr>
          <p:txBody>
            <a:bodyPr wrap="square" rtlCol="0">
              <a:spAutoFit/>
            </a:bodyPr>
            <a:lstStyle/>
            <a:p>
              <a:r>
                <a:rPr lang="en-US" dirty="0" smtClean="0"/>
                <a:t>PC</a:t>
              </a:r>
              <a:endParaRPr lang="en-US" dirty="0"/>
            </a:p>
          </p:txBody>
        </p:sp>
        <p:cxnSp>
          <p:nvCxnSpPr>
            <p:cNvPr id="81" name="Straight Arrow Connector 80"/>
            <p:cNvCxnSpPr/>
            <p:nvPr/>
          </p:nvCxnSpPr>
          <p:spPr>
            <a:xfrm>
              <a:off x="995713" y="2937538"/>
              <a:ext cx="66611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H="1">
              <a:off x="995715" y="3269530"/>
              <a:ext cx="66611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2684125" y="1919504"/>
              <a:ext cx="1780430" cy="410749"/>
            </a:xfrm>
            <a:prstGeom prst="rect">
              <a:avLst/>
            </a:prstGeom>
            <a:noFill/>
          </p:spPr>
          <p:txBody>
            <a:bodyPr wrap="square" rtlCol="0">
              <a:spAutoFit/>
            </a:bodyPr>
            <a:lstStyle/>
            <a:p>
              <a:r>
                <a:rPr lang="en-US" dirty="0" smtClean="0"/>
                <a:t>Evaluation Board</a:t>
              </a:r>
              <a:endParaRPr lang="en-US" dirty="0"/>
            </a:p>
          </p:txBody>
        </p:sp>
        <p:sp>
          <p:nvSpPr>
            <p:cNvPr id="84" name="Rectangle 83"/>
            <p:cNvSpPr/>
            <p:nvPr/>
          </p:nvSpPr>
          <p:spPr>
            <a:xfrm>
              <a:off x="5076777" y="2771340"/>
              <a:ext cx="615205" cy="782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USB</a:t>
              </a:r>
              <a:endParaRPr lang="en-US" dirty="0">
                <a:solidFill>
                  <a:schemeClr val="tx1"/>
                </a:solidFill>
              </a:endParaRPr>
            </a:p>
          </p:txBody>
        </p:sp>
        <p:cxnSp>
          <p:nvCxnSpPr>
            <p:cNvPr id="85" name="Straight Arrow Connector 84"/>
            <p:cNvCxnSpPr/>
            <p:nvPr/>
          </p:nvCxnSpPr>
          <p:spPr>
            <a:xfrm flipV="1">
              <a:off x="4295681" y="2908818"/>
              <a:ext cx="781096" cy="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H="1">
              <a:off x="4295681" y="3282702"/>
              <a:ext cx="78109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4555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89702"/>
          </a:xfrm>
        </p:spPr>
        <p:txBody>
          <a:bodyPr>
            <a:normAutofit fontScale="90000"/>
          </a:bodyPr>
          <a:lstStyle/>
          <a:p>
            <a:r>
              <a:rPr lang="en-US" dirty="0" smtClean="0"/>
              <a:t>System Design and </a:t>
            </a:r>
            <a:br>
              <a:rPr lang="en-US" dirty="0" smtClean="0"/>
            </a:br>
            <a:r>
              <a:rPr lang="en-US" dirty="0" smtClean="0"/>
              <a:t>Implementation</a:t>
            </a:r>
            <a:endParaRPr lang="en-US" dirty="0"/>
          </a:p>
        </p:txBody>
      </p:sp>
      <p:sp>
        <p:nvSpPr>
          <p:cNvPr id="3" name="Content Placeholder 2"/>
          <p:cNvSpPr>
            <a:spLocks noGrp="1"/>
          </p:cNvSpPr>
          <p:nvPr>
            <p:ph idx="1"/>
          </p:nvPr>
        </p:nvSpPr>
        <p:spPr>
          <a:xfrm>
            <a:off x="457200" y="1873695"/>
            <a:ext cx="8229600" cy="4525963"/>
          </a:xfrm>
        </p:spPr>
        <p:txBody>
          <a:bodyPr>
            <a:normAutofit/>
          </a:bodyPr>
          <a:lstStyle/>
          <a:p>
            <a:pPr algn="just">
              <a:lnSpc>
                <a:spcPct val="150000"/>
              </a:lnSpc>
            </a:pPr>
            <a:r>
              <a:rPr lang="en-US" sz="2800" dirty="0" smtClean="0"/>
              <a:t>First the </a:t>
            </a:r>
            <a:r>
              <a:rPr lang="en-US" sz="2800" dirty="0" smtClean="0"/>
              <a:t>design will be studied</a:t>
            </a:r>
            <a:r>
              <a:rPr lang="en-US" sz="2800" dirty="0" smtClean="0"/>
              <a:t> at software </a:t>
            </a:r>
            <a:r>
              <a:rPr lang="en-US" sz="2800" dirty="0" smtClean="0"/>
              <a:t>level. MATLAB is a good candidate to analyze and test the implementation of the proposed design</a:t>
            </a:r>
            <a:r>
              <a:rPr lang="en-US" sz="2800" dirty="0" smtClean="0"/>
              <a:t>.</a:t>
            </a:r>
          </a:p>
          <a:p>
            <a:pPr algn="just">
              <a:lnSpc>
                <a:spcPct val="150000"/>
              </a:lnSpc>
            </a:pPr>
            <a:r>
              <a:rPr lang="en-US" sz="2800" dirty="0" smtClean="0"/>
              <a:t>Second stage is to implement the designed solution at embedded level.</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06A7CD2E-4132-9445-AE7F-787C5C498250}"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195"/>
            <a:ext cx="8229600" cy="1143000"/>
          </a:xfrm>
        </p:spPr>
        <p:txBody>
          <a:bodyPr>
            <a:normAutofit/>
          </a:bodyPr>
          <a:lstStyle/>
          <a:p>
            <a:r>
              <a:rPr lang="en-US" sz="4000" dirty="0" smtClean="0"/>
              <a:t>Component Specifications</a:t>
            </a:r>
            <a:endParaRPr lang="en-US" sz="4000" dirty="0"/>
          </a:p>
        </p:txBody>
      </p:sp>
      <p:sp>
        <p:nvSpPr>
          <p:cNvPr id="3" name="Slide Number Placeholder 2"/>
          <p:cNvSpPr>
            <a:spLocks noGrp="1"/>
          </p:cNvSpPr>
          <p:nvPr>
            <p:ph type="sldNum" sz="quarter" idx="12"/>
          </p:nvPr>
        </p:nvSpPr>
        <p:spPr/>
        <p:txBody>
          <a:bodyPr/>
          <a:lstStyle/>
          <a:p>
            <a:fld id="{06A7CD2E-4132-9445-AE7F-787C5C498250}" type="slidenum">
              <a:rPr lang="en-US" smtClean="0"/>
              <a:pPr/>
              <a:t>24</a:t>
            </a:fld>
            <a:endParaRPr lang="en-US"/>
          </a:p>
        </p:txBody>
      </p:sp>
      <p:pic>
        <p:nvPicPr>
          <p:cNvPr id="11" name="Picture 10" descr="Screen Shot 2015-01-04 at 10.08.36 PM.png"/>
          <p:cNvPicPr>
            <a:picLocks noChangeAspect="1"/>
          </p:cNvPicPr>
          <p:nvPr/>
        </p:nvPicPr>
        <p:blipFill>
          <a:blip r:embed="rId2"/>
          <a:stretch>
            <a:fillRect/>
          </a:stretch>
        </p:blipFill>
        <p:spPr>
          <a:xfrm>
            <a:off x="1213010" y="1224528"/>
            <a:ext cx="6816927" cy="5382388"/>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29032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Risk Management </a:t>
            </a:r>
            <a:br>
              <a:rPr lang="en-US" dirty="0" smtClean="0"/>
            </a:br>
            <a:r>
              <a:rPr lang="en-US" dirty="0" smtClean="0"/>
              <a:t>and cost optimization</a:t>
            </a:r>
            <a:endParaRPr lang="en-US" dirty="0"/>
          </a:p>
        </p:txBody>
      </p:sp>
      <p:sp>
        <p:nvSpPr>
          <p:cNvPr id="3" name="Content Placeholder 2"/>
          <p:cNvSpPr>
            <a:spLocks noGrp="1"/>
          </p:cNvSpPr>
          <p:nvPr>
            <p:ph idx="1"/>
          </p:nvPr>
        </p:nvSpPr>
        <p:spPr>
          <a:xfrm>
            <a:off x="457200" y="2048771"/>
            <a:ext cx="8229600" cy="4525963"/>
          </a:xfrm>
        </p:spPr>
        <p:txBody>
          <a:bodyPr>
            <a:normAutofit/>
          </a:bodyPr>
          <a:lstStyle/>
          <a:p>
            <a:pPr>
              <a:lnSpc>
                <a:spcPct val="150000"/>
              </a:lnSpc>
            </a:pPr>
            <a:r>
              <a:rPr lang="en-US" sz="3000" dirty="0" smtClean="0"/>
              <a:t>Components </a:t>
            </a:r>
            <a:r>
              <a:rPr lang="en-US" sz="3000" dirty="0" smtClean="0"/>
              <a:t>availability</a:t>
            </a:r>
          </a:p>
          <a:p>
            <a:pPr>
              <a:lnSpc>
                <a:spcPct val="150000"/>
              </a:lnSpc>
            </a:pPr>
            <a:r>
              <a:rPr lang="en-US" sz="3000" dirty="0" smtClean="0"/>
              <a:t>Cost </a:t>
            </a:r>
            <a:r>
              <a:rPr lang="en-US" sz="3000" dirty="0" smtClean="0"/>
              <a:t>consideration</a:t>
            </a:r>
          </a:p>
          <a:p>
            <a:pPr>
              <a:lnSpc>
                <a:spcPct val="150000"/>
              </a:lnSpc>
            </a:pPr>
            <a:r>
              <a:rPr lang="en-US" sz="3000" dirty="0" smtClean="0"/>
              <a:t>Asynchronous components libraries implementation.</a:t>
            </a:r>
            <a:endParaRPr lang="en-US" sz="3000" dirty="0" smtClean="0"/>
          </a:p>
          <a:p>
            <a:pPr>
              <a:lnSpc>
                <a:spcPct val="150000"/>
              </a:lnSpc>
            </a:pPr>
            <a:r>
              <a:rPr lang="en-US" sz="3000" dirty="0" smtClean="0"/>
              <a:t>Outsourcing and shipment lead time</a:t>
            </a:r>
          </a:p>
          <a:p>
            <a:endParaRPr lang="en-US" dirty="0"/>
          </a:p>
        </p:txBody>
      </p:sp>
      <p:sp>
        <p:nvSpPr>
          <p:cNvPr id="4" name="Slide Number Placeholder 3"/>
          <p:cNvSpPr>
            <a:spLocks noGrp="1"/>
          </p:cNvSpPr>
          <p:nvPr>
            <p:ph type="sldNum" sz="quarter" idx="12"/>
          </p:nvPr>
        </p:nvSpPr>
        <p:spPr/>
        <p:txBody>
          <a:bodyPr/>
          <a:lstStyle/>
          <a:p>
            <a:fld id="{06A7CD2E-4132-9445-AE7F-787C5C49825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Proposed Implementation Plan</a:t>
            </a:r>
            <a:endParaRPr lang="en-US" sz="4200" dirty="0"/>
          </a:p>
        </p:txBody>
      </p:sp>
      <p:sp>
        <p:nvSpPr>
          <p:cNvPr id="4" name="Slide Number Placeholder 3"/>
          <p:cNvSpPr>
            <a:spLocks noGrp="1"/>
          </p:cNvSpPr>
          <p:nvPr>
            <p:ph type="sldNum" sz="quarter" idx="12"/>
          </p:nvPr>
        </p:nvSpPr>
        <p:spPr/>
        <p:txBody>
          <a:bodyPr/>
          <a:lstStyle/>
          <a:p>
            <a:fld id="{06A7CD2E-4132-9445-AE7F-787C5C498250}" type="slidenum">
              <a:rPr lang="en-US" smtClean="0"/>
              <a:pPr/>
              <a:t>26</a:t>
            </a:fld>
            <a:endParaRPr lang="en-US"/>
          </a:p>
        </p:txBody>
      </p:sp>
      <p:graphicFrame>
        <p:nvGraphicFramePr>
          <p:cNvPr id="71683" name="Object 3"/>
          <p:cNvGraphicFramePr>
            <a:graphicFrameLocks noChangeAspect="1"/>
          </p:cNvGraphicFramePr>
          <p:nvPr/>
        </p:nvGraphicFramePr>
        <p:xfrm>
          <a:off x="519565" y="1876777"/>
          <a:ext cx="8167235" cy="4111272"/>
        </p:xfrm>
        <a:graphic>
          <a:graphicData uri="http://schemas.openxmlformats.org/presentationml/2006/ole">
            <p:oleObj spid="_x0000_s71683" name="Document" r:id="rId3" imgW="5626100" imgH="2832100" progId="Word.Document.12">
              <p:link updateAutomatic="1"/>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Prospect</a:t>
            </a:r>
            <a:endParaRPr lang="en-US" dirty="0"/>
          </a:p>
        </p:txBody>
      </p:sp>
      <p:sp>
        <p:nvSpPr>
          <p:cNvPr id="3" name="Content Placeholder 2"/>
          <p:cNvSpPr>
            <a:spLocks noGrp="1"/>
          </p:cNvSpPr>
          <p:nvPr>
            <p:ph idx="1"/>
          </p:nvPr>
        </p:nvSpPr>
        <p:spPr>
          <a:xfrm>
            <a:off x="457200" y="2048771"/>
            <a:ext cx="8229600" cy="4525963"/>
          </a:xfrm>
        </p:spPr>
        <p:txBody>
          <a:bodyPr>
            <a:normAutofit/>
          </a:bodyPr>
          <a:lstStyle/>
          <a:p>
            <a:pPr>
              <a:lnSpc>
                <a:spcPct val="150000"/>
              </a:lnSpc>
            </a:pPr>
            <a:r>
              <a:rPr lang="en-US" sz="2200" dirty="0" smtClean="0"/>
              <a:t>In conclusion, a technique to enhance the digital filtering chain required in remote systems has been designed and shall be implemented in the next stage.</a:t>
            </a:r>
          </a:p>
          <a:p>
            <a:pPr>
              <a:lnSpc>
                <a:spcPct val="150000"/>
              </a:lnSpc>
              <a:buNone/>
            </a:pPr>
            <a:r>
              <a:rPr lang="en-US" sz="2200" dirty="0" smtClean="0">
                <a:solidFill>
                  <a:srgbClr val="000090"/>
                </a:solidFill>
              </a:rPr>
              <a:t>Prospects:</a:t>
            </a:r>
          </a:p>
          <a:p>
            <a:pPr>
              <a:lnSpc>
                <a:spcPct val="150000"/>
              </a:lnSpc>
            </a:pPr>
            <a:r>
              <a:rPr lang="en-US" sz="2200" dirty="0" smtClean="0"/>
              <a:t>Employ the developed techniques to biomedical applications like Electroencephalogram, MRI scanners, PET scanners, etc. </a:t>
            </a:r>
            <a:endParaRPr lang="en-US" sz="2200" dirty="0" smtClean="0"/>
          </a:p>
          <a:p>
            <a:pPr>
              <a:lnSpc>
                <a:spcPct val="150000"/>
              </a:lnSpc>
            </a:pPr>
            <a:r>
              <a:rPr lang="en-US" sz="2200" dirty="0" smtClean="0"/>
              <a:t>Audio and imaging applications.</a:t>
            </a:r>
          </a:p>
          <a:p>
            <a:endParaRPr lang="en-US" dirty="0"/>
          </a:p>
        </p:txBody>
      </p:sp>
      <p:sp>
        <p:nvSpPr>
          <p:cNvPr id="4" name="Slide Number Placeholder 3"/>
          <p:cNvSpPr>
            <a:spLocks noGrp="1"/>
          </p:cNvSpPr>
          <p:nvPr>
            <p:ph type="sldNum" sz="quarter" idx="12"/>
          </p:nvPr>
        </p:nvSpPr>
        <p:spPr/>
        <p:txBody>
          <a:bodyPr/>
          <a:lstStyle/>
          <a:p>
            <a:fld id="{06A7CD2E-4132-9445-AE7F-787C5C498250}" type="slidenum">
              <a:rPr lang="en-US" smtClean="0"/>
              <a:pPr/>
              <a:t>27</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9"/>
            <a:ext cx="8229600" cy="1143000"/>
          </a:xfrm>
        </p:spPr>
        <p:txBody>
          <a:bodyPr>
            <a:noAutofit/>
          </a:bodyPr>
          <a:lstStyle/>
          <a:p>
            <a:r>
              <a:rPr lang="en-US" sz="3600" dirty="0" smtClean="0">
                <a:solidFill>
                  <a:srgbClr val="000090"/>
                </a:solidFill>
              </a:rPr>
              <a:t>Proposed Sampling Approach:</a:t>
            </a:r>
            <a:br>
              <a:rPr lang="en-US" sz="3600" dirty="0" smtClean="0">
                <a:solidFill>
                  <a:srgbClr val="000090"/>
                </a:solidFill>
              </a:rPr>
            </a:br>
            <a:r>
              <a:rPr lang="en-US" sz="3600" dirty="0" smtClean="0">
                <a:solidFill>
                  <a:srgbClr val="000090"/>
                </a:solidFill>
              </a:rPr>
              <a:t>Event driven sampling (EDS)</a:t>
            </a:r>
            <a:endParaRPr lang="en-US" sz="3600" dirty="0">
              <a:solidFill>
                <a:srgbClr val="000090"/>
              </a:solidFill>
            </a:endParaRPr>
          </a:p>
        </p:txBody>
      </p:sp>
      <p:sp>
        <p:nvSpPr>
          <p:cNvPr id="3" name="Content Placeholder 2"/>
          <p:cNvSpPr>
            <a:spLocks noGrp="1"/>
          </p:cNvSpPr>
          <p:nvPr>
            <p:ph idx="1"/>
          </p:nvPr>
        </p:nvSpPr>
        <p:spPr>
          <a:xfrm>
            <a:off x="457200" y="1272037"/>
            <a:ext cx="8229600" cy="4525963"/>
          </a:xfrm>
        </p:spPr>
        <p:txBody>
          <a:bodyPr/>
          <a:lstStyle/>
          <a:p>
            <a:pPr algn="just">
              <a:lnSpc>
                <a:spcPct val="150000"/>
              </a:lnSpc>
            </a:pPr>
            <a:r>
              <a:rPr lang="en-US" sz="2400" dirty="0"/>
              <a:t>EDS (Event-Driven Sampling), which adapts the sampling rate according to the input signal local variations and thus reduces the processing activity</a:t>
            </a:r>
            <a:r>
              <a:rPr lang="en-US" sz="2400" dirty="0" smtClean="0"/>
              <a:t>.</a:t>
            </a:r>
          </a:p>
          <a:p>
            <a:pPr algn="just">
              <a:lnSpc>
                <a:spcPct val="150000"/>
              </a:lnSpc>
            </a:pPr>
            <a:r>
              <a:rPr lang="en-US" sz="2400" dirty="0" smtClean="0"/>
              <a:t> (</a:t>
            </a:r>
            <a:r>
              <a:rPr lang="en-US" sz="2400" dirty="0"/>
              <a:t>only relevant number of samples to process).</a:t>
            </a:r>
          </a:p>
          <a:p>
            <a:endParaRPr lang="en-US" dirty="0"/>
          </a:p>
        </p:txBody>
      </p:sp>
      <p:grpSp>
        <p:nvGrpSpPr>
          <p:cNvPr id="4" name="Group 5"/>
          <p:cNvGrpSpPr/>
          <p:nvPr/>
        </p:nvGrpSpPr>
        <p:grpSpPr bwMode="auto">
          <a:xfrm>
            <a:off x="259095" y="3770013"/>
            <a:ext cx="4191984" cy="2481630"/>
            <a:chOff x="0" y="550863"/>
            <a:chExt cx="2252" cy="1362"/>
          </a:xfrm>
        </p:grpSpPr>
        <p:sp>
          <p:nvSpPr>
            <p:cNvPr id="7" name="Text Box 82"/>
            <p:cNvSpPr txBox="1">
              <a:spLocks noChangeAspect="1" noChangeArrowheads="1"/>
            </p:cNvSpPr>
            <p:nvPr/>
          </p:nvSpPr>
          <p:spPr bwMode="auto">
            <a:xfrm rot="-5400000">
              <a:off x="-228" y="551152"/>
              <a:ext cx="579" cy="124"/>
            </a:xfrm>
            <a:prstGeom prst="rect">
              <a:avLst/>
            </a:prstGeom>
            <a:noFill/>
            <a:ln w="9525">
              <a:noFill/>
              <a:miter lim="800000"/>
              <a:headEnd/>
              <a:tailEnd/>
            </a:ln>
          </p:spPr>
          <p:txBody>
            <a:bodyPr lIns="0" tIns="0" rIns="0" bIns="0"/>
            <a:lstStyle/>
            <a:p>
              <a:pPr marL="0" marR="0" algn="just" eaLnBrk="0" fontAlgn="base" hangingPunct="0">
                <a:spcBef>
                  <a:spcPts val="0"/>
                </a:spcBef>
                <a:spcAft>
                  <a:spcPts val="0"/>
                </a:spcAft>
              </a:pPr>
              <a:r>
                <a:rPr lang="fr-FR" sz="1600" kern="1200">
                  <a:solidFill>
                    <a:srgbClr val="000000"/>
                  </a:solidFill>
                  <a:effectLst/>
                  <a:latin typeface="Times New Roman"/>
                  <a:ea typeface="ＭＳ 明朝"/>
                  <a:cs typeface="Arial"/>
                </a:rPr>
                <a:t>Amplitude</a:t>
              </a:r>
              <a:endParaRPr lang="en-US" sz="1200">
                <a:effectLst/>
                <a:latin typeface="Times New Roman"/>
                <a:ea typeface="ＭＳ 明朝"/>
              </a:endParaRPr>
            </a:p>
          </p:txBody>
        </p:sp>
        <p:grpSp>
          <p:nvGrpSpPr>
            <p:cNvPr id="5" name="Group 7"/>
            <p:cNvGrpSpPr>
              <a:grpSpLocks/>
            </p:cNvGrpSpPr>
            <p:nvPr/>
          </p:nvGrpSpPr>
          <p:grpSpPr bwMode="auto">
            <a:xfrm>
              <a:off x="161" y="550863"/>
              <a:ext cx="2091" cy="1362"/>
              <a:chOff x="161" y="550863"/>
              <a:chExt cx="2091" cy="1362"/>
            </a:xfrm>
          </p:grpSpPr>
          <p:cxnSp>
            <p:nvCxnSpPr>
              <p:cNvPr id="9" name="Line 6"/>
              <p:cNvCxnSpPr/>
              <p:nvPr/>
            </p:nvCxnSpPr>
            <p:spPr bwMode="auto">
              <a:xfrm>
                <a:off x="161" y="551872"/>
                <a:ext cx="2048" cy="0"/>
              </a:xfrm>
              <a:prstGeom prst="line">
                <a:avLst/>
              </a:prstGeom>
              <a:noFill/>
              <a:ln w="15875">
                <a:solidFill>
                  <a:srgbClr val="000000"/>
                </a:solidFill>
                <a:round/>
                <a:headEnd/>
                <a:tailEnd type="stealth" w="lg" len="lg"/>
              </a:ln>
            </p:spPr>
          </p:cxnSp>
          <p:cxnSp>
            <p:nvCxnSpPr>
              <p:cNvPr id="10" name="Line 7"/>
              <p:cNvCxnSpPr/>
              <p:nvPr/>
            </p:nvCxnSpPr>
            <p:spPr bwMode="auto">
              <a:xfrm flipV="1">
                <a:off x="161" y="550863"/>
                <a:ext cx="0" cy="1011"/>
              </a:xfrm>
              <a:prstGeom prst="line">
                <a:avLst/>
              </a:prstGeom>
              <a:noFill/>
              <a:ln w="15875">
                <a:solidFill>
                  <a:srgbClr val="000000"/>
                </a:solidFill>
                <a:round/>
                <a:headEnd/>
                <a:tailEnd type="stealth" w="lg" len="lg"/>
              </a:ln>
            </p:spPr>
          </p:cxnSp>
          <p:cxnSp>
            <p:nvCxnSpPr>
              <p:cNvPr id="11" name="Line 8"/>
              <p:cNvCxnSpPr/>
              <p:nvPr/>
            </p:nvCxnSpPr>
            <p:spPr bwMode="auto">
              <a:xfrm>
                <a:off x="161" y="551805"/>
                <a:ext cx="1907" cy="0"/>
              </a:xfrm>
              <a:prstGeom prst="line">
                <a:avLst/>
              </a:prstGeom>
              <a:noFill/>
              <a:ln w="12700">
                <a:solidFill>
                  <a:schemeClr val="accent2"/>
                </a:solidFill>
                <a:round/>
                <a:headEnd/>
                <a:tailEnd/>
              </a:ln>
            </p:spPr>
          </p:cxnSp>
          <p:cxnSp>
            <p:nvCxnSpPr>
              <p:cNvPr id="12" name="Line 9"/>
              <p:cNvCxnSpPr/>
              <p:nvPr/>
            </p:nvCxnSpPr>
            <p:spPr bwMode="auto">
              <a:xfrm>
                <a:off x="161" y="551671"/>
                <a:ext cx="1907" cy="0"/>
              </a:xfrm>
              <a:prstGeom prst="line">
                <a:avLst/>
              </a:prstGeom>
              <a:noFill/>
              <a:ln w="12700">
                <a:solidFill>
                  <a:schemeClr val="accent2"/>
                </a:solidFill>
                <a:round/>
                <a:headEnd/>
                <a:tailEnd/>
              </a:ln>
            </p:spPr>
          </p:cxnSp>
          <p:cxnSp>
            <p:nvCxnSpPr>
              <p:cNvPr id="13" name="Line 10"/>
              <p:cNvCxnSpPr/>
              <p:nvPr/>
            </p:nvCxnSpPr>
            <p:spPr bwMode="auto">
              <a:xfrm>
                <a:off x="161" y="551535"/>
                <a:ext cx="1907" cy="0"/>
              </a:xfrm>
              <a:prstGeom prst="line">
                <a:avLst/>
              </a:prstGeom>
              <a:noFill/>
              <a:ln w="12700">
                <a:solidFill>
                  <a:schemeClr val="accent2"/>
                </a:solidFill>
                <a:round/>
                <a:headEnd/>
                <a:tailEnd/>
              </a:ln>
            </p:spPr>
          </p:cxnSp>
          <p:cxnSp>
            <p:nvCxnSpPr>
              <p:cNvPr id="14" name="Line 11"/>
              <p:cNvCxnSpPr/>
              <p:nvPr/>
            </p:nvCxnSpPr>
            <p:spPr bwMode="auto">
              <a:xfrm>
                <a:off x="161" y="551401"/>
                <a:ext cx="1907" cy="0"/>
              </a:xfrm>
              <a:prstGeom prst="line">
                <a:avLst/>
              </a:prstGeom>
              <a:noFill/>
              <a:ln w="12700">
                <a:solidFill>
                  <a:schemeClr val="accent2"/>
                </a:solidFill>
                <a:round/>
                <a:headEnd/>
                <a:tailEnd/>
              </a:ln>
            </p:spPr>
          </p:cxnSp>
          <p:cxnSp>
            <p:nvCxnSpPr>
              <p:cNvPr id="15" name="Line 12"/>
              <p:cNvCxnSpPr/>
              <p:nvPr/>
            </p:nvCxnSpPr>
            <p:spPr bwMode="auto">
              <a:xfrm>
                <a:off x="161" y="551266"/>
                <a:ext cx="1907" cy="0"/>
              </a:xfrm>
              <a:prstGeom prst="line">
                <a:avLst/>
              </a:prstGeom>
              <a:noFill/>
              <a:ln w="12700">
                <a:solidFill>
                  <a:schemeClr val="accent2"/>
                </a:solidFill>
                <a:round/>
                <a:headEnd/>
                <a:tailEnd/>
              </a:ln>
            </p:spPr>
          </p:cxnSp>
          <p:cxnSp>
            <p:nvCxnSpPr>
              <p:cNvPr id="16" name="Line 13"/>
              <p:cNvCxnSpPr/>
              <p:nvPr/>
            </p:nvCxnSpPr>
            <p:spPr bwMode="auto">
              <a:xfrm>
                <a:off x="161" y="551131"/>
                <a:ext cx="1907" cy="0"/>
              </a:xfrm>
              <a:prstGeom prst="line">
                <a:avLst/>
              </a:prstGeom>
              <a:noFill/>
              <a:ln w="12700">
                <a:solidFill>
                  <a:schemeClr val="accent2"/>
                </a:solidFill>
                <a:round/>
                <a:headEnd/>
                <a:tailEnd/>
              </a:ln>
            </p:spPr>
          </p:cxnSp>
          <p:cxnSp>
            <p:nvCxnSpPr>
              <p:cNvPr id="17" name="Line 14"/>
              <p:cNvCxnSpPr/>
              <p:nvPr/>
            </p:nvCxnSpPr>
            <p:spPr bwMode="auto">
              <a:xfrm>
                <a:off x="161" y="550996"/>
                <a:ext cx="1907" cy="0"/>
              </a:xfrm>
              <a:prstGeom prst="line">
                <a:avLst/>
              </a:prstGeom>
              <a:noFill/>
              <a:ln w="12700">
                <a:solidFill>
                  <a:schemeClr val="accent2"/>
                </a:solidFill>
                <a:round/>
                <a:headEnd/>
                <a:tailEnd/>
              </a:ln>
            </p:spPr>
          </p:cxnSp>
          <p:sp>
            <p:nvSpPr>
              <p:cNvPr id="18" name="Freeform 17"/>
              <p:cNvSpPr>
                <a:spLocks noChangeAspect="1"/>
              </p:cNvSpPr>
              <p:nvPr/>
            </p:nvSpPr>
            <p:spPr bwMode="auto">
              <a:xfrm>
                <a:off x="231" y="551052"/>
                <a:ext cx="1767" cy="686"/>
              </a:xfrm>
              <a:custGeom>
                <a:avLst/>
                <a:gdLst>
                  <a:gd name="T0" fmla="*/ 0 w 2825"/>
                  <a:gd name="T1" fmla="*/ 245 h 1149"/>
                  <a:gd name="T2" fmla="*/ 111 w 2825"/>
                  <a:gd name="T3" fmla="*/ 148 h 1149"/>
                  <a:gd name="T4" fmla="*/ 166 w 2825"/>
                  <a:gd name="T5" fmla="*/ 52 h 1149"/>
                  <a:gd name="T6" fmla="*/ 221 w 2825"/>
                  <a:gd name="T7" fmla="*/ 4 h 1149"/>
                  <a:gd name="T8" fmla="*/ 249 w 2825"/>
                  <a:gd name="T9" fmla="*/ 28 h 1149"/>
                  <a:gd name="T10" fmla="*/ 387 w 2825"/>
                  <a:gd name="T11" fmla="*/ 76 h 1149"/>
                  <a:gd name="T12" fmla="*/ 609 w 2825"/>
                  <a:gd name="T13" fmla="*/ 100 h 1149"/>
                  <a:gd name="T14" fmla="*/ 691 w 2825"/>
                  <a:gd name="T15" fmla="*/ 52 h 1149"/>
                  <a:gd name="T16" fmla="*/ 0 60000 65536"/>
                  <a:gd name="T17" fmla="*/ 0 60000 65536"/>
                  <a:gd name="T18" fmla="*/ 0 60000 65536"/>
                  <a:gd name="T19" fmla="*/ 0 60000 65536"/>
                  <a:gd name="T20" fmla="*/ 0 60000 65536"/>
                  <a:gd name="T21" fmla="*/ 0 60000 65536"/>
                  <a:gd name="T22" fmla="*/ 0 60000 65536"/>
                  <a:gd name="T23" fmla="*/ 0 60000 65536"/>
                  <a:gd name="T24" fmla="*/ 0 w 2825"/>
                  <a:gd name="T25" fmla="*/ 0 h 1149"/>
                  <a:gd name="T26" fmla="*/ 2825 w 2825"/>
                  <a:gd name="T27" fmla="*/ 1149 h 1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25" h="1149">
                    <a:moveTo>
                      <a:pt x="0" y="1149"/>
                    </a:moveTo>
                    <a:cubicBezTo>
                      <a:pt x="169" y="998"/>
                      <a:pt x="339" y="848"/>
                      <a:pt x="452" y="697"/>
                    </a:cubicBezTo>
                    <a:cubicBezTo>
                      <a:pt x="565" y="546"/>
                      <a:pt x="603" y="358"/>
                      <a:pt x="678" y="245"/>
                    </a:cubicBezTo>
                    <a:cubicBezTo>
                      <a:pt x="753" y="132"/>
                      <a:pt x="847" y="38"/>
                      <a:pt x="904" y="19"/>
                    </a:cubicBezTo>
                    <a:cubicBezTo>
                      <a:pt x="961" y="0"/>
                      <a:pt x="904" y="76"/>
                      <a:pt x="1017" y="132"/>
                    </a:cubicBezTo>
                    <a:cubicBezTo>
                      <a:pt x="1130" y="188"/>
                      <a:pt x="1337" y="302"/>
                      <a:pt x="1582" y="358"/>
                    </a:cubicBezTo>
                    <a:cubicBezTo>
                      <a:pt x="1827" y="414"/>
                      <a:pt x="2279" y="490"/>
                      <a:pt x="2486" y="471"/>
                    </a:cubicBezTo>
                    <a:cubicBezTo>
                      <a:pt x="2693" y="452"/>
                      <a:pt x="2759" y="348"/>
                      <a:pt x="2825" y="245"/>
                    </a:cubicBezTo>
                  </a:path>
                </a:pathLst>
              </a:custGeom>
              <a:noFill/>
              <a:ln w="15875">
                <a:solidFill>
                  <a:srgbClr val="DD0303"/>
                </a:solidFill>
                <a:round/>
                <a:headEnd/>
                <a:tailEnd/>
              </a:ln>
            </p:spPr>
            <p:txBody>
              <a:bodyPr/>
              <a:lstStyle/>
              <a:p>
                <a:endParaRPr lang="en-US"/>
              </a:p>
            </p:txBody>
          </p:sp>
          <p:cxnSp>
            <p:nvCxnSpPr>
              <p:cNvPr id="19" name="Line 16"/>
              <p:cNvCxnSpPr/>
              <p:nvPr/>
            </p:nvCxnSpPr>
            <p:spPr bwMode="auto">
              <a:xfrm>
                <a:off x="310" y="551671"/>
                <a:ext cx="0" cy="201"/>
              </a:xfrm>
              <a:prstGeom prst="line">
                <a:avLst/>
              </a:prstGeom>
              <a:noFill/>
              <a:ln w="12700" cap="rnd">
                <a:solidFill>
                  <a:srgbClr val="000000"/>
                </a:solidFill>
                <a:prstDash val="sysDot"/>
                <a:round/>
                <a:headEnd/>
                <a:tailEnd/>
              </a:ln>
            </p:spPr>
          </p:cxnSp>
          <p:cxnSp>
            <p:nvCxnSpPr>
              <p:cNvPr id="20" name="Line 17"/>
              <p:cNvCxnSpPr/>
              <p:nvPr/>
            </p:nvCxnSpPr>
            <p:spPr bwMode="auto">
              <a:xfrm>
                <a:off x="453" y="551541"/>
                <a:ext cx="0" cy="336"/>
              </a:xfrm>
              <a:prstGeom prst="line">
                <a:avLst/>
              </a:prstGeom>
              <a:noFill/>
              <a:ln w="12700" cap="rnd">
                <a:solidFill>
                  <a:srgbClr val="000000"/>
                </a:solidFill>
                <a:prstDash val="sysDot"/>
                <a:round/>
                <a:headEnd/>
                <a:tailEnd/>
              </a:ln>
            </p:spPr>
          </p:cxnSp>
          <p:cxnSp>
            <p:nvCxnSpPr>
              <p:cNvPr id="21" name="Line 18"/>
              <p:cNvCxnSpPr/>
              <p:nvPr/>
            </p:nvCxnSpPr>
            <p:spPr bwMode="auto">
              <a:xfrm>
                <a:off x="558" y="551408"/>
                <a:ext cx="0" cy="469"/>
              </a:xfrm>
              <a:prstGeom prst="line">
                <a:avLst/>
              </a:prstGeom>
              <a:noFill/>
              <a:ln w="12700" cap="rnd">
                <a:solidFill>
                  <a:srgbClr val="000000"/>
                </a:solidFill>
                <a:prstDash val="sysDot"/>
                <a:round/>
                <a:headEnd/>
                <a:tailEnd/>
              </a:ln>
            </p:spPr>
          </p:cxnSp>
          <p:cxnSp>
            <p:nvCxnSpPr>
              <p:cNvPr id="22" name="Line 19"/>
              <p:cNvCxnSpPr/>
              <p:nvPr/>
            </p:nvCxnSpPr>
            <p:spPr bwMode="auto">
              <a:xfrm>
                <a:off x="619" y="551275"/>
                <a:ext cx="0" cy="602"/>
              </a:xfrm>
              <a:prstGeom prst="line">
                <a:avLst/>
              </a:prstGeom>
              <a:noFill/>
              <a:ln w="12700" cap="rnd">
                <a:solidFill>
                  <a:srgbClr val="000000"/>
                </a:solidFill>
                <a:prstDash val="sysDot"/>
                <a:round/>
                <a:headEnd/>
                <a:tailEnd/>
              </a:ln>
            </p:spPr>
          </p:cxnSp>
          <p:cxnSp>
            <p:nvCxnSpPr>
              <p:cNvPr id="23" name="Line 20"/>
              <p:cNvCxnSpPr/>
              <p:nvPr/>
            </p:nvCxnSpPr>
            <p:spPr bwMode="auto">
              <a:xfrm>
                <a:off x="714" y="551142"/>
                <a:ext cx="0" cy="735"/>
              </a:xfrm>
              <a:prstGeom prst="line">
                <a:avLst/>
              </a:prstGeom>
              <a:noFill/>
              <a:ln w="12700" cap="rnd">
                <a:solidFill>
                  <a:srgbClr val="000000"/>
                </a:solidFill>
                <a:prstDash val="sysDot"/>
                <a:round/>
                <a:headEnd/>
                <a:tailEnd/>
              </a:ln>
            </p:spPr>
          </p:cxnSp>
          <p:cxnSp>
            <p:nvCxnSpPr>
              <p:cNvPr id="24" name="Line 21"/>
              <p:cNvCxnSpPr/>
              <p:nvPr/>
            </p:nvCxnSpPr>
            <p:spPr bwMode="auto">
              <a:xfrm>
                <a:off x="860" y="551142"/>
                <a:ext cx="0" cy="735"/>
              </a:xfrm>
              <a:prstGeom prst="line">
                <a:avLst/>
              </a:prstGeom>
              <a:noFill/>
              <a:ln w="12700" cap="rnd">
                <a:solidFill>
                  <a:srgbClr val="000000"/>
                </a:solidFill>
                <a:prstDash val="sysDot"/>
                <a:round/>
                <a:headEnd/>
                <a:tailEnd/>
              </a:ln>
            </p:spPr>
          </p:cxnSp>
          <p:cxnSp>
            <p:nvCxnSpPr>
              <p:cNvPr id="25" name="Line 22"/>
              <p:cNvCxnSpPr/>
              <p:nvPr/>
            </p:nvCxnSpPr>
            <p:spPr bwMode="auto">
              <a:xfrm>
                <a:off x="1224" y="551270"/>
                <a:ext cx="0" cy="600"/>
              </a:xfrm>
              <a:prstGeom prst="line">
                <a:avLst/>
              </a:prstGeom>
              <a:noFill/>
              <a:ln w="12700" cap="rnd">
                <a:solidFill>
                  <a:srgbClr val="000000"/>
                </a:solidFill>
                <a:prstDash val="sysDot"/>
                <a:round/>
                <a:headEnd/>
                <a:tailEnd/>
              </a:ln>
            </p:spPr>
          </p:cxnSp>
          <p:cxnSp>
            <p:nvCxnSpPr>
              <p:cNvPr id="26" name="Line 23"/>
              <p:cNvCxnSpPr/>
              <p:nvPr/>
            </p:nvCxnSpPr>
            <p:spPr bwMode="auto">
              <a:xfrm>
                <a:off x="1948" y="551285"/>
                <a:ext cx="0" cy="585"/>
              </a:xfrm>
              <a:prstGeom prst="line">
                <a:avLst/>
              </a:prstGeom>
              <a:noFill/>
              <a:ln w="12700" cap="rnd">
                <a:solidFill>
                  <a:srgbClr val="000000"/>
                </a:solidFill>
                <a:prstDash val="sysDot"/>
                <a:round/>
                <a:headEnd/>
                <a:tailEnd/>
              </a:ln>
            </p:spPr>
          </p:cxnSp>
          <p:sp>
            <p:nvSpPr>
              <p:cNvPr id="27" name="Oval 26"/>
              <p:cNvSpPr>
                <a:spLocks noChangeAspect="1" noChangeArrowheads="1"/>
              </p:cNvSpPr>
              <p:nvPr/>
            </p:nvSpPr>
            <p:spPr bwMode="auto">
              <a:xfrm>
                <a:off x="292" y="551653"/>
                <a:ext cx="34" cy="35"/>
              </a:xfrm>
              <a:prstGeom prst="ellipse">
                <a:avLst/>
              </a:prstGeom>
              <a:solidFill>
                <a:srgbClr val="000000"/>
              </a:solidFill>
              <a:ln w="9525">
                <a:solidFill>
                  <a:srgbClr val="000000"/>
                </a:solidFill>
                <a:round/>
                <a:headEnd/>
                <a:tailEnd/>
              </a:ln>
            </p:spPr>
            <p:txBody>
              <a:bodyPr/>
              <a:lstStyle/>
              <a:p>
                <a:endParaRPr lang="en-US"/>
              </a:p>
            </p:txBody>
          </p:sp>
          <p:sp>
            <p:nvSpPr>
              <p:cNvPr id="28" name="Oval 27"/>
              <p:cNvSpPr>
                <a:spLocks noChangeAspect="1" noChangeArrowheads="1"/>
              </p:cNvSpPr>
              <p:nvPr/>
            </p:nvSpPr>
            <p:spPr bwMode="auto">
              <a:xfrm>
                <a:off x="434" y="551515"/>
                <a:ext cx="36" cy="34"/>
              </a:xfrm>
              <a:prstGeom prst="ellipse">
                <a:avLst/>
              </a:prstGeom>
              <a:solidFill>
                <a:srgbClr val="000000"/>
              </a:solidFill>
              <a:ln w="9525">
                <a:solidFill>
                  <a:srgbClr val="000000"/>
                </a:solidFill>
                <a:round/>
                <a:headEnd/>
                <a:tailEnd/>
              </a:ln>
            </p:spPr>
            <p:txBody>
              <a:bodyPr/>
              <a:lstStyle/>
              <a:p>
                <a:endParaRPr lang="en-US"/>
              </a:p>
            </p:txBody>
          </p:sp>
          <p:sp>
            <p:nvSpPr>
              <p:cNvPr id="29" name="Oval 28"/>
              <p:cNvSpPr>
                <a:spLocks noChangeAspect="1" noChangeArrowheads="1"/>
              </p:cNvSpPr>
              <p:nvPr/>
            </p:nvSpPr>
            <p:spPr bwMode="auto">
              <a:xfrm>
                <a:off x="537" y="551388"/>
                <a:ext cx="35" cy="34"/>
              </a:xfrm>
              <a:prstGeom prst="ellipse">
                <a:avLst/>
              </a:prstGeom>
              <a:solidFill>
                <a:srgbClr val="000000"/>
              </a:solidFill>
              <a:ln w="9525">
                <a:solidFill>
                  <a:srgbClr val="000000"/>
                </a:solidFill>
                <a:round/>
                <a:headEnd/>
                <a:tailEnd/>
              </a:ln>
            </p:spPr>
            <p:txBody>
              <a:bodyPr/>
              <a:lstStyle/>
              <a:p>
                <a:endParaRPr lang="en-US"/>
              </a:p>
            </p:txBody>
          </p:sp>
          <p:sp>
            <p:nvSpPr>
              <p:cNvPr id="30" name="Oval 29"/>
              <p:cNvSpPr>
                <a:spLocks noChangeAspect="1" noChangeArrowheads="1"/>
              </p:cNvSpPr>
              <p:nvPr/>
            </p:nvSpPr>
            <p:spPr bwMode="auto">
              <a:xfrm>
                <a:off x="598" y="551243"/>
                <a:ext cx="36" cy="34"/>
              </a:xfrm>
              <a:prstGeom prst="ellipse">
                <a:avLst/>
              </a:prstGeom>
              <a:solidFill>
                <a:srgbClr val="000000"/>
              </a:solidFill>
              <a:ln w="9525">
                <a:solidFill>
                  <a:srgbClr val="000000"/>
                </a:solidFill>
                <a:round/>
                <a:headEnd/>
                <a:tailEnd/>
              </a:ln>
            </p:spPr>
            <p:txBody>
              <a:bodyPr/>
              <a:lstStyle/>
              <a:p>
                <a:endParaRPr lang="en-US"/>
              </a:p>
            </p:txBody>
          </p:sp>
          <p:sp>
            <p:nvSpPr>
              <p:cNvPr id="31" name="Oval 30"/>
              <p:cNvSpPr>
                <a:spLocks noChangeAspect="1" noChangeArrowheads="1"/>
              </p:cNvSpPr>
              <p:nvPr/>
            </p:nvSpPr>
            <p:spPr bwMode="auto">
              <a:xfrm>
                <a:off x="695" y="551111"/>
                <a:ext cx="34" cy="35"/>
              </a:xfrm>
              <a:prstGeom prst="ellipse">
                <a:avLst/>
              </a:prstGeom>
              <a:solidFill>
                <a:srgbClr val="000000"/>
              </a:solidFill>
              <a:ln w="9525">
                <a:solidFill>
                  <a:srgbClr val="000000"/>
                </a:solidFill>
                <a:round/>
                <a:headEnd/>
                <a:tailEnd/>
              </a:ln>
            </p:spPr>
            <p:txBody>
              <a:bodyPr/>
              <a:lstStyle/>
              <a:p>
                <a:endParaRPr lang="en-US"/>
              </a:p>
            </p:txBody>
          </p:sp>
          <p:sp>
            <p:nvSpPr>
              <p:cNvPr id="32" name="Oval 31"/>
              <p:cNvSpPr>
                <a:spLocks noChangeAspect="1" noChangeArrowheads="1"/>
              </p:cNvSpPr>
              <p:nvPr/>
            </p:nvSpPr>
            <p:spPr bwMode="auto">
              <a:xfrm>
                <a:off x="841" y="551108"/>
                <a:ext cx="36" cy="35"/>
              </a:xfrm>
              <a:prstGeom prst="ellipse">
                <a:avLst/>
              </a:prstGeom>
              <a:solidFill>
                <a:srgbClr val="000000"/>
              </a:solidFill>
              <a:ln w="9525">
                <a:solidFill>
                  <a:srgbClr val="000000"/>
                </a:solidFill>
                <a:round/>
                <a:headEnd/>
                <a:tailEnd/>
              </a:ln>
            </p:spPr>
            <p:txBody>
              <a:bodyPr/>
              <a:lstStyle/>
              <a:p>
                <a:endParaRPr lang="en-US"/>
              </a:p>
            </p:txBody>
          </p:sp>
          <p:sp>
            <p:nvSpPr>
              <p:cNvPr id="33" name="Oval 32"/>
              <p:cNvSpPr>
                <a:spLocks noChangeAspect="1" noChangeArrowheads="1"/>
              </p:cNvSpPr>
              <p:nvPr/>
            </p:nvSpPr>
            <p:spPr bwMode="auto">
              <a:xfrm>
                <a:off x="1208" y="551243"/>
                <a:ext cx="34" cy="34"/>
              </a:xfrm>
              <a:prstGeom prst="ellipse">
                <a:avLst/>
              </a:prstGeom>
              <a:solidFill>
                <a:srgbClr val="000000"/>
              </a:solidFill>
              <a:ln w="9525">
                <a:solidFill>
                  <a:srgbClr val="000000"/>
                </a:solidFill>
                <a:round/>
                <a:headEnd/>
                <a:tailEnd/>
              </a:ln>
            </p:spPr>
            <p:txBody>
              <a:bodyPr/>
              <a:lstStyle/>
              <a:p>
                <a:endParaRPr lang="en-US"/>
              </a:p>
            </p:txBody>
          </p:sp>
          <p:sp>
            <p:nvSpPr>
              <p:cNvPr id="34" name="Oval 33"/>
              <p:cNvSpPr>
                <a:spLocks noChangeAspect="1" noChangeArrowheads="1"/>
              </p:cNvSpPr>
              <p:nvPr/>
            </p:nvSpPr>
            <p:spPr bwMode="auto">
              <a:xfrm>
                <a:off x="1929" y="551245"/>
                <a:ext cx="35" cy="34"/>
              </a:xfrm>
              <a:prstGeom prst="ellipse">
                <a:avLst/>
              </a:prstGeom>
              <a:solidFill>
                <a:srgbClr val="000000"/>
              </a:solidFill>
              <a:ln w="9525">
                <a:solidFill>
                  <a:srgbClr val="000000"/>
                </a:solidFill>
                <a:round/>
                <a:headEnd/>
                <a:tailEnd/>
              </a:ln>
            </p:spPr>
            <p:txBody>
              <a:bodyPr/>
              <a:lstStyle/>
              <a:p>
                <a:endParaRPr lang="en-US"/>
              </a:p>
            </p:txBody>
          </p:sp>
          <p:sp>
            <p:nvSpPr>
              <p:cNvPr id="35" name="Text Box 74"/>
              <p:cNvSpPr txBox="1">
                <a:spLocks noChangeAspect="1" noChangeArrowheads="1"/>
              </p:cNvSpPr>
              <p:nvPr/>
            </p:nvSpPr>
            <p:spPr bwMode="auto">
              <a:xfrm>
                <a:off x="798" y="550948"/>
                <a:ext cx="331" cy="217"/>
              </a:xfrm>
              <a:prstGeom prst="rect">
                <a:avLst/>
              </a:prstGeom>
              <a:noFill/>
              <a:ln w="9525">
                <a:noFill/>
                <a:miter lim="800000"/>
                <a:headEnd/>
                <a:tailEnd/>
              </a:ln>
            </p:spPr>
            <p:txBody>
              <a:bodyPr/>
              <a:lstStyle/>
              <a:p>
                <a:pPr marL="0" marR="0" algn="just" eaLnBrk="0" fontAlgn="base" hangingPunct="0">
                  <a:spcBef>
                    <a:spcPts val="0"/>
                  </a:spcBef>
                  <a:spcAft>
                    <a:spcPts val="0"/>
                  </a:spcAft>
                </a:pPr>
                <a:r>
                  <a:rPr lang="fr-FR" sz="1600" kern="1200">
                    <a:solidFill>
                      <a:srgbClr val="000000"/>
                    </a:solidFill>
                    <a:effectLst/>
                    <a:latin typeface="Times New Roman"/>
                    <a:ea typeface="ＭＳ 明朝"/>
                    <a:cs typeface="Arial"/>
                  </a:rPr>
                  <a:t>x</a:t>
                </a:r>
                <a:r>
                  <a:rPr lang="fr-FR" sz="1600" kern="1200" baseline="-25000">
                    <a:solidFill>
                      <a:srgbClr val="000000"/>
                    </a:solidFill>
                    <a:effectLst/>
                    <a:latin typeface="Times New Roman"/>
                    <a:ea typeface="ＭＳ 明朝"/>
                    <a:cs typeface="Arial"/>
                  </a:rPr>
                  <a:t>n-1</a:t>
                </a:r>
                <a:endParaRPr lang="en-US" sz="1200">
                  <a:effectLst/>
                  <a:latin typeface="Times New Roman"/>
                  <a:ea typeface="ＭＳ 明朝"/>
                </a:endParaRPr>
              </a:p>
            </p:txBody>
          </p:sp>
          <p:sp>
            <p:nvSpPr>
              <p:cNvPr id="36" name="Text Box 75"/>
              <p:cNvSpPr txBox="1">
                <a:spLocks noChangeAspect="1" noChangeArrowheads="1"/>
              </p:cNvSpPr>
              <p:nvPr/>
            </p:nvSpPr>
            <p:spPr bwMode="auto">
              <a:xfrm>
                <a:off x="1169" y="551086"/>
                <a:ext cx="333" cy="217"/>
              </a:xfrm>
              <a:prstGeom prst="rect">
                <a:avLst/>
              </a:prstGeom>
              <a:noFill/>
              <a:ln w="9525">
                <a:noFill/>
                <a:miter lim="800000"/>
                <a:headEnd/>
                <a:tailEnd/>
              </a:ln>
            </p:spPr>
            <p:txBody>
              <a:bodyPr/>
              <a:lstStyle/>
              <a:p>
                <a:pPr marL="0" marR="0" algn="just" eaLnBrk="0" fontAlgn="base" hangingPunct="0">
                  <a:spcBef>
                    <a:spcPts val="0"/>
                  </a:spcBef>
                  <a:spcAft>
                    <a:spcPts val="0"/>
                  </a:spcAft>
                </a:pPr>
                <a:r>
                  <a:rPr lang="fr-FR" sz="1600" kern="1200">
                    <a:solidFill>
                      <a:srgbClr val="000000"/>
                    </a:solidFill>
                    <a:effectLst/>
                    <a:latin typeface="Times New Roman"/>
                    <a:ea typeface="ＭＳ 明朝"/>
                    <a:cs typeface="Arial"/>
                  </a:rPr>
                  <a:t>x</a:t>
                </a:r>
                <a:r>
                  <a:rPr lang="fr-FR" sz="1600" kern="1200" baseline="-25000">
                    <a:solidFill>
                      <a:srgbClr val="000000"/>
                    </a:solidFill>
                    <a:effectLst/>
                    <a:latin typeface="Times New Roman"/>
                    <a:ea typeface="ＭＳ 明朝"/>
                    <a:cs typeface="Arial"/>
                  </a:rPr>
                  <a:t>n</a:t>
                </a:r>
                <a:endParaRPr lang="en-US" sz="1200">
                  <a:effectLst/>
                  <a:latin typeface="Times New Roman"/>
                  <a:ea typeface="ＭＳ 明朝"/>
                </a:endParaRPr>
              </a:p>
            </p:txBody>
          </p:sp>
          <p:sp>
            <p:nvSpPr>
              <p:cNvPr id="37" name="Text Box 77"/>
              <p:cNvSpPr txBox="1">
                <a:spLocks noChangeAspect="1" noChangeArrowheads="1"/>
              </p:cNvSpPr>
              <p:nvPr/>
            </p:nvSpPr>
            <p:spPr bwMode="auto">
              <a:xfrm>
                <a:off x="937" y="552007"/>
                <a:ext cx="333" cy="218"/>
              </a:xfrm>
              <a:prstGeom prst="rect">
                <a:avLst/>
              </a:prstGeom>
              <a:noFill/>
              <a:ln w="9525">
                <a:noFill/>
                <a:miter lim="800000"/>
                <a:headEnd/>
                <a:tailEnd/>
              </a:ln>
            </p:spPr>
            <p:txBody>
              <a:bodyPr/>
              <a:lstStyle/>
              <a:p>
                <a:pPr marL="0" marR="0" algn="just" eaLnBrk="0" fontAlgn="base" hangingPunct="0">
                  <a:spcBef>
                    <a:spcPts val="0"/>
                  </a:spcBef>
                  <a:spcAft>
                    <a:spcPts val="0"/>
                  </a:spcAft>
                </a:pPr>
                <a:r>
                  <a:rPr lang="fr-FR" sz="1600" kern="1200">
                    <a:solidFill>
                      <a:srgbClr val="000000"/>
                    </a:solidFill>
                    <a:effectLst/>
                    <a:latin typeface="Times New Roman"/>
                    <a:ea typeface="ＭＳ 明朝"/>
                    <a:cs typeface="Arial"/>
                  </a:rPr>
                  <a:t>dt</a:t>
                </a:r>
                <a:r>
                  <a:rPr lang="fr-FR" sz="1600" kern="1200" baseline="-25000">
                    <a:solidFill>
                      <a:srgbClr val="000000"/>
                    </a:solidFill>
                    <a:effectLst/>
                    <a:latin typeface="Times New Roman"/>
                    <a:ea typeface="ＭＳ 明朝"/>
                    <a:cs typeface="Arial"/>
                  </a:rPr>
                  <a:t>n</a:t>
                </a:r>
                <a:endParaRPr lang="en-US" sz="1200">
                  <a:effectLst/>
                  <a:latin typeface="Times New Roman"/>
                  <a:ea typeface="ＭＳ 明朝"/>
                </a:endParaRPr>
              </a:p>
            </p:txBody>
          </p:sp>
          <p:sp>
            <p:nvSpPr>
              <p:cNvPr id="38" name="Text Box 84"/>
              <p:cNvSpPr txBox="1">
                <a:spLocks noChangeArrowheads="1"/>
              </p:cNvSpPr>
              <p:nvPr/>
            </p:nvSpPr>
            <p:spPr bwMode="auto">
              <a:xfrm>
                <a:off x="1825" y="551876"/>
                <a:ext cx="320" cy="161"/>
              </a:xfrm>
              <a:prstGeom prst="rect">
                <a:avLst/>
              </a:prstGeom>
              <a:noFill/>
              <a:ln w="9525">
                <a:noFill/>
                <a:miter lim="800000"/>
                <a:headEnd/>
                <a:tailEnd/>
              </a:ln>
            </p:spPr>
            <p:txBody>
              <a:bodyPr lIns="0" tIns="0" rIns="0" bIns="0"/>
              <a:lstStyle/>
              <a:p>
                <a:pPr marL="0" marR="0" algn="just" eaLnBrk="0" fontAlgn="base" hangingPunct="0">
                  <a:spcBef>
                    <a:spcPts val="0"/>
                  </a:spcBef>
                  <a:spcAft>
                    <a:spcPts val="0"/>
                  </a:spcAft>
                </a:pPr>
                <a:r>
                  <a:rPr lang="fr-FR" sz="1600" kern="1200" dirty="0">
                    <a:solidFill>
                      <a:srgbClr val="000000"/>
                    </a:solidFill>
                    <a:effectLst/>
                    <a:latin typeface="Times New Roman"/>
                    <a:ea typeface="ＭＳ 明朝"/>
                    <a:cs typeface="Arial"/>
                  </a:rPr>
                  <a:t>Time</a:t>
                </a:r>
                <a:endParaRPr lang="en-US" sz="1200" dirty="0">
                  <a:effectLst/>
                  <a:latin typeface="Times New Roman"/>
                  <a:ea typeface="ＭＳ 明朝"/>
                </a:endParaRPr>
              </a:p>
            </p:txBody>
          </p:sp>
          <p:sp>
            <p:nvSpPr>
              <p:cNvPr id="39" name="Text Box 85"/>
              <p:cNvSpPr txBox="1">
                <a:spLocks noChangeAspect="1" noChangeArrowheads="1"/>
              </p:cNvSpPr>
              <p:nvPr/>
            </p:nvSpPr>
            <p:spPr bwMode="auto">
              <a:xfrm>
                <a:off x="2017" y="551118"/>
                <a:ext cx="235" cy="219"/>
              </a:xfrm>
              <a:prstGeom prst="rect">
                <a:avLst/>
              </a:prstGeom>
              <a:noFill/>
              <a:ln w="9525">
                <a:noFill/>
                <a:miter lim="800000"/>
                <a:headEnd/>
                <a:tailEnd/>
              </a:ln>
            </p:spPr>
            <p:txBody>
              <a:bodyPr lIns="0" tIns="0" rIns="0" bIns="0"/>
              <a:lstStyle/>
              <a:p>
                <a:pPr marL="0" marR="0" algn="just" eaLnBrk="0" fontAlgn="base" hangingPunct="0">
                  <a:spcBef>
                    <a:spcPts val="0"/>
                  </a:spcBef>
                  <a:spcAft>
                    <a:spcPts val="0"/>
                  </a:spcAft>
                </a:pPr>
                <a:r>
                  <a:rPr lang="fr-FR" sz="1600" kern="1200" dirty="0">
                    <a:solidFill>
                      <a:srgbClr val="000000"/>
                    </a:solidFill>
                    <a:effectLst/>
                    <a:latin typeface="Times New Roman"/>
                    <a:ea typeface="ＭＳ 明朝"/>
                    <a:cs typeface="Arial"/>
                  </a:rPr>
                  <a:t>X(t)</a:t>
                </a:r>
                <a:endParaRPr lang="en-US" sz="1200" dirty="0">
                  <a:effectLst/>
                  <a:latin typeface="Times New Roman"/>
                  <a:ea typeface="ＭＳ 明朝"/>
                </a:endParaRPr>
              </a:p>
            </p:txBody>
          </p:sp>
          <p:cxnSp>
            <p:nvCxnSpPr>
              <p:cNvPr id="40" name="Line 89"/>
              <p:cNvCxnSpPr/>
              <p:nvPr/>
            </p:nvCxnSpPr>
            <p:spPr bwMode="auto">
              <a:xfrm>
                <a:off x="882" y="552044"/>
                <a:ext cx="367" cy="0"/>
              </a:xfrm>
              <a:prstGeom prst="line">
                <a:avLst/>
              </a:prstGeom>
              <a:noFill/>
              <a:ln w="9525">
                <a:solidFill>
                  <a:schemeClr val="tx1"/>
                </a:solidFill>
                <a:round/>
                <a:headEnd type="stealth" w="med" len="med"/>
                <a:tailEnd type="stealth" w="med" len="med"/>
              </a:ln>
            </p:spPr>
          </p:cxnSp>
          <p:sp>
            <p:nvSpPr>
              <p:cNvPr id="41" name="Text Box 143"/>
              <p:cNvSpPr txBox="1">
                <a:spLocks noChangeArrowheads="1"/>
              </p:cNvSpPr>
              <p:nvPr/>
            </p:nvSpPr>
            <p:spPr bwMode="auto">
              <a:xfrm>
                <a:off x="1152" y="551818"/>
                <a:ext cx="199" cy="186"/>
              </a:xfrm>
              <a:prstGeom prst="rect">
                <a:avLst/>
              </a:prstGeom>
              <a:noFill/>
              <a:ln w="9525">
                <a:noFill/>
                <a:miter lim="800000"/>
                <a:headEnd/>
                <a:tailEnd/>
              </a:ln>
            </p:spPr>
            <p:txBody>
              <a:bodyPr wrap="square">
                <a:spAutoFit/>
              </a:bodyPr>
              <a:lstStyle/>
              <a:p>
                <a:pPr marL="0" marR="0" fontAlgn="base">
                  <a:spcBef>
                    <a:spcPts val="0"/>
                  </a:spcBef>
                  <a:spcAft>
                    <a:spcPts val="0"/>
                  </a:spcAft>
                </a:pPr>
                <a:r>
                  <a:rPr lang="fr-FR" sz="1600" kern="1200">
                    <a:solidFill>
                      <a:srgbClr val="000000"/>
                    </a:solidFill>
                    <a:effectLst/>
                    <a:latin typeface="Times New Roman"/>
                    <a:ea typeface="ＭＳ 明朝"/>
                    <a:cs typeface="Arial"/>
                  </a:rPr>
                  <a:t>t</a:t>
                </a:r>
                <a:r>
                  <a:rPr lang="fr-FR" sz="1600" kern="1200" baseline="-25000">
                    <a:solidFill>
                      <a:srgbClr val="000000"/>
                    </a:solidFill>
                    <a:effectLst/>
                    <a:latin typeface="Times New Roman"/>
                    <a:ea typeface="ＭＳ 明朝"/>
                    <a:cs typeface="Arial"/>
                  </a:rPr>
                  <a:t>n</a:t>
                </a:r>
                <a:endParaRPr lang="en-US" sz="1200">
                  <a:effectLst/>
                  <a:latin typeface="Times New Roman"/>
                  <a:ea typeface="ＭＳ 明朝"/>
                </a:endParaRPr>
              </a:p>
            </p:txBody>
          </p:sp>
          <p:sp>
            <p:nvSpPr>
              <p:cNvPr id="42" name="Text Box 144"/>
              <p:cNvSpPr txBox="1">
                <a:spLocks noChangeArrowheads="1"/>
              </p:cNvSpPr>
              <p:nvPr/>
            </p:nvSpPr>
            <p:spPr bwMode="auto">
              <a:xfrm>
                <a:off x="770" y="551821"/>
                <a:ext cx="269" cy="186"/>
              </a:xfrm>
              <a:prstGeom prst="rect">
                <a:avLst/>
              </a:prstGeom>
              <a:noFill/>
              <a:ln w="9525">
                <a:noFill/>
                <a:miter lim="800000"/>
                <a:headEnd/>
                <a:tailEnd/>
              </a:ln>
            </p:spPr>
            <p:txBody>
              <a:bodyPr wrap="square">
                <a:spAutoFit/>
              </a:bodyPr>
              <a:lstStyle/>
              <a:p>
                <a:pPr marL="0" marR="0" fontAlgn="base">
                  <a:spcBef>
                    <a:spcPts val="0"/>
                  </a:spcBef>
                  <a:spcAft>
                    <a:spcPts val="0"/>
                  </a:spcAft>
                </a:pPr>
                <a:r>
                  <a:rPr lang="fr-FR" sz="1600" kern="1200">
                    <a:solidFill>
                      <a:srgbClr val="000000"/>
                    </a:solidFill>
                    <a:effectLst/>
                    <a:latin typeface="Times New Roman"/>
                    <a:ea typeface="ＭＳ 明朝"/>
                    <a:cs typeface="Arial"/>
                  </a:rPr>
                  <a:t>t</a:t>
                </a:r>
                <a:r>
                  <a:rPr lang="fr-FR" sz="1600" kern="1200" baseline="-25000">
                    <a:solidFill>
                      <a:srgbClr val="000000"/>
                    </a:solidFill>
                    <a:effectLst/>
                    <a:latin typeface="Times New Roman"/>
                    <a:ea typeface="ＭＳ 明朝"/>
                    <a:cs typeface="Arial"/>
                  </a:rPr>
                  <a:t>n-1</a:t>
                </a:r>
                <a:endParaRPr lang="en-US" sz="1200">
                  <a:effectLst/>
                  <a:latin typeface="Times New Roman"/>
                  <a:ea typeface="ＭＳ 明朝"/>
                </a:endParaRPr>
              </a:p>
            </p:txBody>
          </p:sp>
        </p:grpSp>
      </p:grpSp>
      <p:sp>
        <p:nvSpPr>
          <p:cNvPr id="119" name="Text Box 90"/>
          <p:cNvSpPr txBox="1">
            <a:spLocks noChangeArrowheads="1"/>
          </p:cNvSpPr>
          <p:nvPr/>
        </p:nvSpPr>
        <p:spPr bwMode="auto">
          <a:xfrm>
            <a:off x="5446627" y="6279255"/>
            <a:ext cx="2584746" cy="400110"/>
          </a:xfrm>
          <a:prstGeom prst="rect">
            <a:avLst/>
          </a:prstGeom>
          <a:noFill/>
          <a:ln w="9525">
            <a:noFill/>
            <a:miter lim="800000"/>
            <a:headEnd/>
            <a:tailEnd/>
          </a:ln>
        </p:spPr>
        <p:txBody>
          <a:bodyPr wrap="square">
            <a:spAutoFit/>
          </a:bodyPr>
          <a:lstStyle/>
          <a:p>
            <a:pPr algn="ctr">
              <a:spcBef>
                <a:spcPct val="50000"/>
              </a:spcBef>
              <a:buSzPct val="55000"/>
            </a:pPr>
            <a:r>
              <a:rPr lang="fr-FR" sz="2000" dirty="0" err="1" smtClean="0">
                <a:cs typeface="Arial" charset="0"/>
              </a:rPr>
              <a:t>Classical</a:t>
            </a:r>
            <a:r>
              <a:rPr lang="fr-FR" sz="2000" dirty="0" smtClean="0">
                <a:cs typeface="Arial" charset="0"/>
              </a:rPr>
              <a:t> </a:t>
            </a:r>
            <a:r>
              <a:rPr lang="fr-FR" sz="2000" dirty="0" err="1" smtClean="0">
                <a:cs typeface="Arial" charset="0"/>
              </a:rPr>
              <a:t>Sampling</a:t>
            </a:r>
            <a:endParaRPr lang="fr-FR" sz="2000" dirty="0">
              <a:cs typeface="Arial" charset="0"/>
            </a:endParaRPr>
          </a:p>
        </p:txBody>
      </p:sp>
      <p:sp>
        <p:nvSpPr>
          <p:cNvPr id="120" name="Text Box 90"/>
          <p:cNvSpPr txBox="1">
            <a:spLocks noChangeArrowheads="1"/>
          </p:cNvSpPr>
          <p:nvPr/>
        </p:nvSpPr>
        <p:spPr bwMode="auto">
          <a:xfrm>
            <a:off x="900768" y="6261942"/>
            <a:ext cx="2584746" cy="400110"/>
          </a:xfrm>
          <a:prstGeom prst="rect">
            <a:avLst/>
          </a:prstGeom>
          <a:noFill/>
          <a:ln w="9525">
            <a:noFill/>
            <a:miter lim="800000"/>
            <a:headEnd/>
            <a:tailEnd/>
          </a:ln>
        </p:spPr>
        <p:txBody>
          <a:bodyPr wrap="square">
            <a:spAutoFit/>
          </a:bodyPr>
          <a:lstStyle/>
          <a:p>
            <a:pPr algn="ctr">
              <a:spcBef>
                <a:spcPct val="50000"/>
              </a:spcBef>
              <a:buSzPct val="55000"/>
            </a:pPr>
            <a:r>
              <a:rPr lang="fr-FR" sz="2000" dirty="0" smtClean="0">
                <a:cs typeface="Arial" charset="0"/>
              </a:rPr>
              <a:t>EDS </a:t>
            </a:r>
            <a:r>
              <a:rPr lang="fr-FR" sz="2000" dirty="0" err="1" smtClean="0">
                <a:cs typeface="Arial" charset="0"/>
              </a:rPr>
              <a:t>Sampling</a:t>
            </a:r>
            <a:endParaRPr lang="fr-FR" sz="2000" dirty="0">
              <a:cs typeface="Arial" charset="0"/>
            </a:endParaRPr>
          </a:p>
        </p:txBody>
      </p:sp>
      <p:sp>
        <p:nvSpPr>
          <p:cNvPr id="6" name="Slide Number Placeholder 5"/>
          <p:cNvSpPr>
            <a:spLocks noGrp="1"/>
          </p:cNvSpPr>
          <p:nvPr>
            <p:ph type="sldNum" sz="quarter" idx="12"/>
          </p:nvPr>
        </p:nvSpPr>
        <p:spPr/>
        <p:txBody>
          <a:bodyPr/>
          <a:lstStyle/>
          <a:p>
            <a:fld id="{06A7CD2E-4132-9445-AE7F-787C5C498250}" type="slidenum">
              <a:rPr lang="en-US" smtClean="0"/>
              <a:pPr/>
              <a:t>3</a:t>
            </a:fld>
            <a:endParaRPr lang="en-US" dirty="0"/>
          </a:p>
        </p:txBody>
      </p:sp>
      <p:grpSp>
        <p:nvGrpSpPr>
          <p:cNvPr id="83" name="Group 150"/>
          <p:cNvGrpSpPr>
            <a:grpSpLocks/>
          </p:cNvGrpSpPr>
          <p:nvPr/>
        </p:nvGrpSpPr>
        <p:grpSpPr bwMode="auto">
          <a:xfrm>
            <a:off x="5026025" y="4108027"/>
            <a:ext cx="3660775" cy="1897063"/>
            <a:chOff x="235" y="1220"/>
            <a:chExt cx="2306" cy="1195"/>
          </a:xfrm>
        </p:grpSpPr>
        <p:sp>
          <p:nvSpPr>
            <p:cNvPr id="84" name="Line 37"/>
            <p:cNvSpPr>
              <a:spLocks noChangeAspect="1" noChangeShapeType="1"/>
            </p:cNvSpPr>
            <p:nvPr/>
          </p:nvSpPr>
          <p:spPr bwMode="auto">
            <a:xfrm>
              <a:off x="397" y="2242"/>
              <a:ext cx="2135" cy="0"/>
            </a:xfrm>
            <a:prstGeom prst="line">
              <a:avLst/>
            </a:prstGeom>
            <a:noFill/>
            <a:ln w="15875">
              <a:solidFill>
                <a:srgbClr val="000000"/>
              </a:solidFill>
              <a:round/>
              <a:headEnd/>
              <a:tailEnd type="stealth" w="lg" len="lg"/>
            </a:ln>
          </p:spPr>
          <p:txBody>
            <a:bodyPr/>
            <a:lstStyle/>
            <a:p>
              <a:endParaRPr lang="fr-FR"/>
            </a:p>
          </p:txBody>
        </p:sp>
        <p:sp>
          <p:nvSpPr>
            <p:cNvPr id="85" name="Line 38"/>
            <p:cNvSpPr>
              <a:spLocks noChangeAspect="1" noChangeShapeType="1"/>
            </p:cNvSpPr>
            <p:nvPr/>
          </p:nvSpPr>
          <p:spPr bwMode="auto">
            <a:xfrm flipV="1">
              <a:off x="397" y="1220"/>
              <a:ext cx="0" cy="1023"/>
            </a:xfrm>
            <a:prstGeom prst="line">
              <a:avLst/>
            </a:prstGeom>
            <a:noFill/>
            <a:ln w="15875">
              <a:solidFill>
                <a:srgbClr val="000000"/>
              </a:solidFill>
              <a:round/>
              <a:headEnd/>
              <a:tailEnd type="stealth" w="lg" len="lg"/>
            </a:ln>
          </p:spPr>
          <p:txBody>
            <a:bodyPr/>
            <a:lstStyle/>
            <a:p>
              <a:endParaRPr lang="fr-FR"/>
            </a:p>
          </p:txBody>
        </p:sp>
        <p:sp>
          <p:nvSpPr>
            <p:cNvPr id="86" name="Freeform 39"/>
            <p:cNvSpPr>
              <a:spLocks noChangeAspect="1"/>
            </p:cNvSpPr>
            <p:nvPr/>
          </p:nvSpPr>
          <p:spPr bwMode="auto">
            <a:xfrm>
              <a:off x="471" y="1411"/>
              <a:ext cx="1841" cy="695"/>
            </a:xfrm>
            <a:custGeom>
              <a:avLst/>
              <a:gdLst>
                <a:gd name="T0" fmla="*/ 0 w 2825"/>
                <a:gd name="T1" fmla="*/ 254 h 1149"/>
                <a:gd name="T2" fmla="*/ 125 w 2825"/>
                <a:gd name="T3" fmla="*/ 154 h 1149"/>
                <a:gd name="T4" fmla="*/ 188 w 2825"/>
                <a:gd name="T5" fmla="*/ 54 h 1149"/>
                <a:gd name="T6" fmla="*/ 250 w 2825"/>
                <a:gd name="T7" fmla="*/ 4 h 1149"/>
                <a:gd name="T8" fmla="*/ 282 w 2825"/>
                <a:gd name="T9" fmla="*/ 29 h 1149"/>
                <a:gd name="T10" fmla="*/ 438 w 2825"/>
                <a:gd name="T11" fmla="*/ 79 h 1149"/>
                <a:gd name="T12" fmla="*/ 688 w 2825"/>
                <a:gd name="T13" fmla="*/ 104 h 1149"/>
                <a:gd name="T14" fmla="*/ 782 w 2825"/>
                <a:gd name="T15" fmla="*/ 54 h 1149"/>
                <a:gd name="T16" fmla="*/ 0 60000 65536"/>
                <a:gd name="T17" fmla="*/ 0 60000 65536"/>
                <a:gd name="T18" fmla="*/ 0 60000 65536"/>
                <a:gd name="T19" fmla="*/ 0 60000 65536"/>
                <a:gd name="T20" fmla="*/ 0 60000 65536"/>
                <a:gd name="T21" fmla="*/ 0 60000 65536"/>
                <a:gd name="T22" fmla="*/ 0 60000 65536"/>
                <a:gd name="T23" fmla="*/ 0 60000 65536"/>
                <a:gd name="T24" fmla="*/ 0 w 2825"/>
                <a:gd name="T25" fmla="*/ 0 h 1149"/>
                <a:gd name="T26" fmla="*/ 2825 w 2825"/>
                <a:gd name="T27" fmla="*/ 1149 h 1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25" h="1149">
                  <a:moveTo>
                    <a:pt x="0" y="1149"/>
                  </a:moveTo>
                  <a:cubicBezTo>
                    <a:pt x="169" y="998"/>
                    <a:pt x="339" y="848"/>
                    <a:pt x="452" y="697"/>
                  </a:cubicBezTo>
                  <a:cubicBezTo>
                    <a:pt x="565" y="546"/>
                    <a:pt x="603" y="358"/>
                    <a:pt x="678" y="245"/>
                  </a:cubicBezTo>
                  <a:cubicBezTo>
                    <a:pt x="753" y="132"/>
                    <a:pt x="847" y="38"/>
                    <a:pt x="904" y="19"/>
                  </a:cubicBezTo>
                  <a:cubicBezTo>
                    <a:pt x="961" y="0"/>
                    <a:pt x="904" y="76"/>
                    <a:pt x="1017" y="132"/>
                  </a:cubicBezTo>
                  <a:cubicBezTo>
                    <a:pt x="1130" y="188"/>
                    <a:pt x="1337" y="302"/>
                    <a:pt x="1582" y="358"/>
                  </a:cubicBezTo>
                  <a:cubicBezTo>
                    <a:pt x="1827" y="414"/>
                    <a:pt x="2279" y="490"/>
                    <a:pt x="2486" y="471"/>
                  </a:cubicBezTo>
                  <a:cubicBezTo>
                    <a:pt x="2693" y="452"/>
                    <a:pt x="2759" y="348"/>
                    <a:pt x="2825" y="245"/>
                  </a:cubicBezTo>
                </a:path>
              </a:pathLst>
            </a:custGeom>
            <a:noFill/>
            <a:ln w="15875">
              <a:solidFill>
                <a:srgbClr val="DD0303"/>
              </a:solidFill>
              <a:round/>
              <a:headEnd/>
              <a:tailEnd/>
            </a:ln>
          </p:spPr>
          <p:txBody>
            <a:bodyPr/>
            <a:lstStyle/>
            <a:p>
              <a:endParaRPr lang="fr-FR"/>
            </a:p>
          </p:txBody>
        </p:sp>
        <p:sp>
          <p:nvSpPr>
            <p:cNvPr id="87" name="Text Box 40"/>
            <p:cNvSpPr txBox="1">
              <a:spLocks noChangeAspect="1" noChangeArrowheads="1"/>
            </p:cNvSpPr>
            <p:nvPr/>
          </p:nvSpPr>
          <p:spPr bwMode="auto">
            <a:xfrm>
              <a:off x="2322" y="1453"/>
              <a:ext cx="219" cy="220"/>
            </a:xfrm>
            <a:prstGeom prst="rect">
              <a:avLst/>
            </a:prstGeom>
            <a:noFill/>
            <a:ln w="9525">
              <a:noFill/>
              <a:miter lim="800000"/>
              <a:headEnd/>
              <a:tailEnd/>
            </a:ln>
          </p:spPr>
          <p:txBody>
            <a:bodyPr lIns="0" tIns="0" rIns="0" bIns="0"/>
            <a:lstStyle/>
            <a:p>
              <a:pPr algn="just" eaLnBrk="0" hangingPunct="0"/>
              <a:r>
                <a:rPr lang="fr-FR" sz="1600">
                  <a:latin typeface="Times New Roman" pitchFamily="18" charset="0"/>
                </a:rPr>
                <a:t>X(t)</a:t>
              </a:r>
            </a:p>
          </p:txBody>
        </p:sp>
        <p:sp>
          <p:nvSpPr>
            <p:cNvPr id="88" name="Line 41"/>
            <p:cNvSpPr>
              <a:spLocks noChangeAspect="1" noChangeShapeType="1"/>
            </p:cNvSpPr>
            <p:nvPr/>
          </p:nvSpPr>
          <p:spPr bwMode="auto">
            <a:xfrm flipV="1">
              <a:off x="507" y="1355"/>
              <a:ext cx="0" cy="879"/>
            </a:xfrm>
            <a:prstGeom prst="line">
              <a:avLst/>
            </a:prstGeom>
            <a:noFill/>
            <a:ln w="12700">
              <a:solidFill>
                <a:schemeClr val="accent2"/>
              </a:solidFill>
              <a:round/>
              <a:headEnd/>
              <a:tailEnd/>
            </a:ln>
          </p:spPr>
          <p:txBody>
            <a:bodyPr/>
            <a:lstStyle/>
            <a:p>
              <a:endParaRPr lang="fr-FR"/>
            </a:p>
          </p:txBody>
        </p:sp>
        <p:sp>
          <p:nvSpPr>
            <p:cNvPr id="89" name="Line 42"/>
            <p:cNvSpPr>
              <a:spLocks noChangeAspect="1" noChangeShapeType="1"/>
            </p:cNvSpPr>
            <p:nvPr/>
          </p:nvSpPr>
          <p:spPr bwMode="auto">
            <a:xfrm flipV="1">
              <a:off x="634" y="1355"/>
              <a:ext cx="0" cy="879"/>
            </a:xfrm>
            <a:prstGeom prst="line">
              <a:avLst/>
            </a:prstGeom>
            <a:noFill/>
            <a:ln w="12700">
              <a:solidFill>
                <a:schemeClr val="accent2"/>
              </a:solidFill>
              <a:round/>
              <a:headEnd/>
              <a:tailEnd/>
            </a:ln>
          </p:spPr>
          <p:txBody>
            <a:bodyPr/>
            <a:lstStyle/>
            <a:p>
              <a:endParaRPr lang="fr-FR"/>
            </a:p>
          </p:txBody>
        </p:sp>
        <p:sp>
          <p:nvSpPr>
            <p:cNvPr id="90" name="Line 43"/>
            <p:cNvSpPr>
              <a:spLocks noChangeAspect="1" noChangeShapeType="1"/>
            </p:cNvSpPr>
            <p:nvPr/>
          </p:nvSpPr>
          <p:spPr bwMode="auto">
            <a:xfrm flipV="1">
              <a:off x="763" y="1355"/>
              <a:ext cx="0" cy="879"/>
            </a:xfrm>
            <a:prstGeom prst="line">
              <a:avLst/>
            </a:prstGeom>
            <a:noFill/>
            <a:ln w="12700">
              <a:solidFill>
                <a:schemeClr val="accent2"/>
              </a:solidFill>
              <a:round/>
              <a:headEnd/>
              <a:tailEnd/>
            </a:ln>
          </p:spPr>
          <p:txBody>
            <a:bodyPr/>
            <a:lstStyle/>
            <a:p>
              <a:endParaRPr lang="fr-FR"/>
            </a:p>
          </p:txBody>
        </p:sp>
        <p:sp>
          <p:nvSpPr>
            <p:cNvPr id="91" name="Line 44"/>
            <p:cNvSpPr>
              <a:spLocks noChangeAspect="1" noChangeShapeType="1"/>
            </p:cNvSpPr>
            <p:nvPr/>
          </p:nvSpPr>
          <p:spPr bwMode="auto">
            <a:xfrm flipV="1">
              <a:off x="890" y="1355"/>
              <a:ext cx="0" cy="879"/>
            </a:xfrm>
            <a:prstGeom prst="line">
              <a:avLst/>
            </a:prstGeom>
            <a:noFill/>
            <a:ln w="12700">
              <a:solidFill>
                <a:schemeClr val="accent2"/>
              </a:solidFill>
              <a:round/>
              <a:headEnd/>
              <a:tailEnd/>
            </a:ln>
          </p:spPr>
          <p:txBody>
            <a:bodyPr/>
            <a:lstStyle/>
            <a:p>
              <a:endParaRPr lang="fr-FR"/>
            </a:p>
          </p:txBody>
        </p:sp>
        <p:sp>
          <p:nvSpPr>
            <p:cNvPr id="92" name="Line 45"/>
            <p:cNvSpPr>
              <a:spLocks noChangeAspect="1" noChangeShapeType="1"/>
            </p:cNvSpPr>
            <p:nvPr/>
          </p:nvSpPr>
          <p:spPr bwMode="auto">
            <a:xfrm flipV="1">
              <a:off x="1017" y="1355"/>
              <a:ext cx="0" cy="879"/>
            </a:xfrm>
            <a:prstGeom prst="line">
              <a:avLst/>
            </a:prstGeom>
            <a:noFill/>
            <a:ln w="12700">
              <a:solidFill>
                <a:schemeClr val="accent2"/>
              </a:solidFill>
              <a:round/>
              <a:headEnd/>
              <a:tailEnd/>
            </a:ln>
          </p:spPr>
          <p:txBody>
            <a:bodyPr/>
            <a:lstStyle/>
            <a:p>
              <a:endParaRPr lang="fr-FR"/>
            </a:p>
          </p:txBody>
        </p:sp>
        <p:sp>
          <p:nvSpPr>
            <p:cNvPr id="93" name="Line 46"/>
            <p:cNvSpPr>
              <a:spLocks noChangeAspect="1" noChangeShapeType="1"/>
            </p:cNvSpPr>
            <p:nvPr/>
          </p:nvSpPr>
          <p:spPr bwMode="auto">
            <a:xfrm flipV="1">
              <a:off x="1146" y="1355"/>
              <a:ext cx="0" cy="879"/>
            </a:xfrm>
            <a:prstGeom prst="line">
              <a:avLst/>
            </a:prstGeom>
            <a:noFill/>
            <a:ln w="12700">
              <a:solidFill>
                <a:schemeClr val="accent2"/>
              </a:solidFill>
              <a:round/>
              <a:headEnd/>
              <a:tailEnd/>
            </a:ln>
          </p:spPr>
          <p:txBody>
            <a:bodyPr/>
            <a:lstStyle/>
            <a:p>
              <a:endParaRPr lang="fr-FR"/>
            </a:p>
          </p:txBody>
        </p:sp>
        <p:sp>
          <p:nvSpPr>
            <p:cNvPr id="94" name="Line 47"/>
            <p:cNvSpPr>
              <a:spLocks noChangeAspect="1" noChangeShapeType="1"/>
            </p:cNvSpPr>
            <p:nvPr/>
          </p:nvSpPr>
          <p:spPr bwMode="auto">
            <a:xfrm flipV="1">
              <a:off x="1273" y="1355"/>
              <a:ext cx="0" cy="879"/>
            </a:xfrm>
            <a:prstGeom prst="line">
              <a:avLst/>
            </a:prstGeom>
            <a:noFill/>
            <a:ln w="12700">
              <a:solidFill>
                <a:schemeClr val="accent2"/>
              </a:solidFill>
              <a:round/>
              <a:headEnd/>
              <a:tailEnd/>
            </a:ln>
          </p:spPr>
          <p:txBody>
            <a:bodyPr/>
            <a:lstStyle/>
            <a:p>
              <a:endParaRPr lang="fr-FR"/>
            </a:p>
          </p:txBody>
        </p:sp>
        <p:sp>
          <p:nvSpPr>
            <p:cNvPr id="95" name="Line 48"/>
            <p:cNvSpPr>
              <a:spLocks noChangeAspect="1" noChangeShapeType="1"/>
            </p:cNvSpPr>
            <p:nvPr/>
          </p:nvSpPr>
          <p:spPr bwMode="auto">
            <a:xfrm flipV="1">
              <a:off x="1401" y="1355"/>
              <a:ext cx="0" cy="879"/>
            </a:xfrm>
            <a:prstGeom prst="line">
              <a:avLst/>
            </a:prstGeom>
            <a:noFill/>
            <a:ln w="12700">
              <a:solidFill>
                <a:schemeClr val="accent2"/>
              </a:solidFill>
              <a:round/>
              <a:headEnd/>
              <a:tailEnd/>
            </a:ln>
          </p:spPr>
          <p:txBody>
            <a:bodyPr/>
            <a:lstStyle/>
            <a:p>
              <a:endParaRPr lang="fr-FR"/>
            </a:p>
          </p:txBody>
        </p:sp>
        <p:sp>
          <p:nvSpPr>
            <p:cNvPr id="96" name="Line 49"/>
            <p:cNvSpPr>
              <a:spLocks noChangeAspect="1" noChangeShapeType="1"/>
            </p:cNvSpPr>
            <p:nvPr/>
          </p:nvSpPr>
          <p:spPr bwMode="auto">
            <a:xfrm flipV="1">
              <a:off x="1528" y="1355"/>
              <a:ext cx="0" cy="879"/>
            </a:xfrm>
            <a:prstGeom prst="line">
              <a:avLst/>
            </a:prstGeom>
            <a:noFill/>
            <a:ln w="12700">
              <a:solidFill>
                <a:schemeClr val="accent2"/>
              </a:solidFill>
              <a:round/>
              <a:headEnd/>
              <a:tailEnd/>
            </a:ln>
          </p:spPr>
          <p:txBody>
            <a:bodyPr/>
            <a:lstStyle/>
            <a:p>
              <a:endParaRPr lang="fr-FR"/>
            </a:p>
          </p:txBody>
        </p:sp>
        <p:sp>
          <p:nvSpPr>
            <p:cNvPr id="97" name="Line 50"/>
            <p:cNvSpPr>
              <a:spLocks noChangeAspect="1" noChangeShapeType="1"/>
            </p:cNvSpPr>
            <p:nvPr/>
          </p:nvSpPr>
          <p:spPr bwMode="auto">
            <a:xfrm flipV="1">
              <a:off x="1657" y="1355"/>
              <a:ext cx="0" cy="879"/>
            </a:xfrm>
            <a:prstGeom prst="line">
              <a:avLst/>
            </a:prstGeom>
            <a:noFill/>
            <a:ln w="12700">
              <a:solidFill>
                <a:schemeClr val="accent2"/>
              </a:solidFill>
              <a:round/>
              <a:headEnd/>
              <a:tailEnd/>
            </a:ln>
          </p:spPr>
          <p:txBody>
            <a:bodyPr/>
            <a:lstStyle/>
            <a:p>
              <a:endParaRPr lang="fr-FR"/>
            </a:p>
          </p:txBody>
        </p:sp>
        <p:sp>
          <p:nvSpPr>
            <p:cNvPr id="98" name="Line 51"/>
            <p:cNvSpPr>
              <a:spLocks noChangeAspect="1" noChangeShapeType="1"/>
            </p:cNvSpPr>
            <p:nvPr/>
          </p:nvSpPr>
          <p:spPr bwMode="auto">
            <a:xfrm flipV="1">
              <a:off x="1784" y="1355"/>
              <a:ext cx="0" cy="879"/>
            </a:xfrm>
            <a:prstGeom prst="line">
              <a:avLst/>
            </a:prstGeom>
            <a:noFill/>
            <a:ln w="12700">
              <a:solidFill>
                <a:schemeClr val="accent2"/>
              </a:solidFill>
              <a:round/>
              <a:headEnd/>
              <a:tailEnd/>
            </a:ln>
          </p:spPr>
          <p:txBody>
            <a:bodyPr/>
            <a:lstStyle/>
            <a:p>
              <a:endParaRPr lang="fr-FR"/>
            </a:p>
          </p:txBody>
        </p:sp>
        <p:sp>
          <p:nvSpPr>
            <p:cNvPr id="99" name="Line 52"/>
            <p:cNvSpPr>
              <a:spLocks noChangeAspect="1" noChangeShapeType="1"/>
            </p:cNvSpPr>
            <p:nvPr/>
          </p:nvSpPr>
          <p:spPr bwMode="auto">
            <a:xfrm flipV="1">
              <a:off x="1911" y="1355"/>
              <a:ext cx="0" cy="879"/>
            </a:xfrm>
            <a:prstGeom prst="line">
              <a:avLst/>
            </a:prstGeom>
            <a:noFill/>
            <a:ln w="12700">
              <a:solidFill>
                <a:schemeClr val="accent2"/>
              </a:solidFill>
              <a:round/>
              <a:headEnd/>
              <a:tailEnd/>
            </a:ln>
          </p:spPr>
          <p:txBody>
            <a:bodyPr/>
            <a:lstStyle/>
            <a:p>
              <a:endParaRPr lang="fr-FR"/>
            </a:p>
          </p:txBody>
        </p:sp>
        <p:sp>
          <p:nvSpPr>
            <p:cNvPr id="100" name="Line 53"/>
            <p:cNvSpPr>
              <a:spLocks noChangeAspect="1" noChangeShapeType="1"/>
            </p:cNvSpPr>
            <p:nvPr/>
          </p:nvSpPr>
          <p:spPr bwMode="auto">
            <a:xfrm flipV="1">
              <a:off x="2040" y="1355"/>
              <a:ext cx="0" cy="879"/>
            </a:xfrm>
            <a:prstGeom prst="line">
              <a:avLst/>
            </a:prstGeom>
            <a:noFill/>
            <a:ln w="12700">
              <a:solidFill>
                <a:schemeClr val="accent2"/>
              </a:solidFill>
              <a:round/>
              <a:headEnd/>
              <a:tailEnd/>
            </a:ln>
          </p:spPr>
          <p:txBody>
            <a:bodyPr/>
            <a:lstStyle/>
            <a:p>
              <a:endParaRPr lang="fr-FR"/>
            </a:p>
          </p:txBody>
        </p:sp>
        <p:sp>
          <p:nvSpPr>
            <p:cNvPr id="101" name="Line 54"/>
            <p:cNvSpPr>
              <a:spLocks noChangeAspect="1" noChangeShapeType="1"/>
            </p:cNvSpPr>
            <p:nvPr/>
          </p:nvSpPr>
          <p:spPr bwMode="auto">
            <a:xfrm flipV="1">
              <a:off x="2167" y="1355"/>
              <a:ext cx="0" cy="879"/>
            </a:xfrm>
            <a:prstGeom prst="line">
              <a:avLst/>
            </a:prstGeom>
            <a:noFill/>
            <a:ln w="12700">
              <a:solidFill>
                <a:schemeClr val="accent2"/>
              </a:solidFill>
              <a:round/>
              <a:headEnd/>
              <a:tailEnd/>
            </a:ln>
          </p:spPr>
          <p:txBody>
            <a:bodyPr/>
            <a:lstStyle/>
            <a:p>
              <a:endParaRPr lang="fr-FR"/>
            </a:p>
          </p:txBody>
        </p:sp>
        <p:sp>
          <p:nvSpPr>
            <p:cNvPr id="102" name="Line 55"/>
            <p:cNvSpPr>
              <a:spLocks noChangeAspect="1" noChangeShapeType="1"/>
            </p:cNvSpPr>
            <p:nvPr/>
          </p:nvSpPr>
          <p:spPr bwMode="auto">
            <a:xfrm flipV="1">
              <a:off x="2295" y="1355"/>
              <a:ext cx="0" cy="879"/>
            </a:xfrm>
            <a:prstGeom prst="line">
              <a:avLst/>
            </a:prstGeom>
            <a:noFill/>
            <a:ln w="12700">
              <a:solidFill>
                <a:schemeClr val="accent2"/>
              </a:solidFill>
              <a:round/>
              <a:headEnd/>
              <a:tailEnd/>
            </a:ln>
          </p:spPr>
          <p:txBody>
            <a:bodyPr/>
            <a:lstStyle/>
            <a:p>
              <a:endParaRPr lang="fr-FR"/>
            </a:p>
          </p:txBody>
        </p:sp>
        <p:sp>
          <p:nvSpPr>
            <p:cNvPr id="103" name="Oval 56"/>
            <p:cNvSpPr>
              <a:spLocks noChangeAspect="1" noChangeArrowheads="1"/>
            </p:cNvSpPr>
            <p:nvPr/>
          </p:nvSpPr>
          <p:spPr bwMode="auto">
            <a:xfrm>
              <a:off x="485" y="2058"/>
              <a:ext cx="36" cy="34"/>
            </a:xfrm>
            <a:prstGeom prst="ellipse">
              <a:avLst/>
            </a:prstGeom>
            <a:solidFill>
              <a:srgbClr val="000000"/>
            </a:solidFill>
            <a:ln w="9525">
              <a:solidFill>
                <a:srgbClr val="000000"/>
              </a:solidFill>
              <a:round/>
              <a:headEnd/>
              <a:tailEnd/>
            </a:ln>
          </p:spPr>
          <p:txBody>
            <a:bodyPr/>
            <a:lstStyle/>
            <a:p>
              <a:endParaRPr lang="fr-FR"/>
            </a:p>
          </p:txBody>
        </p:sp>
        <p:sp>
          <p:nvSpPr>
            <p:cNvPr id="104" name="Oval 57"/>
            <p:cNvSpPr>
              <a:spLocks noChangeAspect="1" noChangeArrowheads="1"/>
            </p:cNvSpPr>
            <p:nvPr/>
          </p:nvSpPr>
          <p:spPr bwMode="auto">
            <a:xfrm>
              <a:off x="616" y="1947"/>
              <a:ext cx="37" cy="33"/>
            </a:xfrm>
            <a:prstGeom prst="ellipse">
              <a:avLst/>
            </a:prstGeom>
            <a:solidFill>
              <a:srgbClr val="000000"/>
            </a:solidFill>
            <a:ln w="9525">
              <a:solidFill>
                <a:srgbClr val="000000"/>
              </a:solidFill>
              <a:round/>
              <a:headEnd/>
              <a:tailEnd/>
            </a:ln>
          </p:spPr>
          <p:txBody>
            <a:bodyPr/>
            <a:lstStyle/>
            <a:p>
              <a:endParaRPr lang="fr-FR"/>
            </a:p>
          </p:txBody>
        </p:sp>
        <p:sp>
          <p:nvSpPr>
            <p:cNvPr id="105" name="Oval 58"/>
            <p:cNvSpPr>
              <a:spLocks noChangeAspect="1" noChangeArrowheads="1"/>
            </p:cNvSpPr>
            <p:nvPr/>
          </p:nvSpPr>
          <p:spPr bwMode="auto">
            <a:xfrm>
              <a:off x="744" y="1816"/>
              <a:ext cx="36" cy="34"/>
            </a:xfrm>
            <a:prstGeom prst="ellipse">
              <a:avLst/>
            </a:prstGeom>
            <a:solidFill>
              <a:srgbClr val="000000"/>
            </a:solidFill>
            <a:ln w="9525">
              <a:solidFill>
                <a:srgbClr val="000000"/>
              </a:solidFill>
              <a:round/>
              <a:headEnd/>
              <a:tailEnd/>
            </a:ln>
          </p:spPr>
          <p:txBody>
            <a:bodyPr/>
            <a:lstStyle/>
            <a:p>
              <a:endParaRPr lang="fr-FR"/>
            </a:p>
          </p:txBody>
        </p:sp>
        <p:sp>
          <p:nvSpPr>
            <p:cNvPr id="106" name="Oval 59"/>
            <p:cNvSpPr>
              <a:spLocks noChangeAspect="1" noChangeArrowheads="1"/>
            </p:cNvSpPr>
            <p:nvPr/>
          </p:nvSpPr>
          <p:spPr bwMode="auto">
            <a:xfrm>
              <a:off x="872" y="1575"/>
              <a:ext cx="36" cy="34"/>
            </a:xfrm>
            <a:prstGeom prst="ellipse">
              <a:avLst/>
            </a:prstGeom>
            <a:solidFill>
              <a:srgbClr val="000000"/>
            </a:solidFill>
            <a:ln w="9525">
              <a:solidFill>
                <a:srgbClr val="000000"/>
              </a:solidFill>
              <a:round/>
              <a:headEnd/>
              <a:tailEnd/>
            </a:ln>
          </p:spPr>
          <p:txBody>
            <a:bodyPr/>
            <a:lstStyle/>
            <a:p>
              <a:endParaRPr lang="fr-FR"/>
            </a:p>
          </p:txBody>
        </p:sp>
        <p:sp>
          <p:nvSpPr>
            <p:cNvPr id="107" name="Oval 60"/>
            <p:cNvSpPr>
              <a:spLocks noChangeAspect="1" noChangeArrowheads="1"/>
            </p:cNvSpPr>
            <p:nvPr/>
          </p:nvSpPr>
          <p:spPr bwMode="auto">
            <a:xfrm>
              <a:off x="1000" y="1428"/>
              <a:ext cx="36" cy="34"/>
            </a:xfrm>
            <a:prstGeom prst="ellipse">
              <a:avLst/>
            </a:prstGeom>
            <a:solidFill>
              <a:srgbClr val="000000"/>
            </a:solidFill>
            <a:ln w="9525">
              <a:solidFill>
                <a:srgbClr val="000000"/>
              </a:solidFill>
              <a:round/>
              <a:headEnd/>
              <a:tailEnd/>
            </a:ln>
          </p:spPr>
          <p:txBody>
            <a:bodyPr/>
            <a:lstStyle/>
            <a:p>
              <a:endParaRPr lang="fr-FR"/>
            </a:p>
          </p:txBody>
        </p:sp>
        <p:sp>
          <p:nvSpPr>
            <p:cNvPr id="108" name="Oval 61"/>
            <p:cNvSpPr>
              <a:spLocks noChangeAspect="1" noChangeArrowheads="1"/>
            </p:cNvSpPr>
            <p:nvPr/>
          </p:nvSpPr>
          <p:spPr bwMode="auto">
            <a:xfrm>
              <a:off x="1126" y="1479"/>
              <a:ext cx="37" cy="33"/>
            </a:xfrm>
            <a:prstGeom prst="ellipse">
              <a:avLst/>
            </a:prstGeom>
            <a:solidFill>
              <a:srgbClr val="000000"/>
            </a:solidFill>
            <a:ln w="9525">
              <a:solidFill>
                <a:srgbClr val="000000"/>
              </a:solidFill>
              <a:round/>
              <a:headEnd/>
              <a:tailEnd/>
            </a:ln>
          </p:spPr>
          <p:txBody>
            <a:bodyPr/>
            <a:lstStyle/>
            <a:p>
              <a:endParaRPr lang="fr-FR"/>
            </a:p>
          </p:txBody>
        </p:sp>
        <p:sp>
          <p:nvSpPr>
            <p:cNvPr id="109" name="Oval 62"/>
            <p:cNvSpPr>
              <a:spLocks noChangeAspect="1" noChangeArrowheads="1"/>
            </p:cNvSpPr>
            <p:nvPr/>
          </p:nvSpPr>
          <p:spPr bwMode="auto">
            <a:xfrm>
              <a:off x="1254" y="1542"/>
              <a:ext cx="37" cy="33"/>
            </a:xfrm>
            <a:prstGeom prst="ellipse">
              <a:avLst/>
            </a:prstGeom>
            <a:solidFill>
              <a:srgbClr val="000000"/>
            </a:solidFill>
            <a:ln w="9525">
              <a:solidFill>
                <a:srgbClr val="000000"/>
              </a:solidFill>
              <a:round/>
              <a:headEnd/>
              <a:tailEnd/>
            </a:ln>
          </p:spPr>
          <p:txBody>
            <a:bodyPr/>
            <a:lstStyle/>
            <a:p>
              <a:endParaRPr lang="fr-FR"/>
            </a:p>
          </p:txBody>
        </p:sp>
        <p:sp>
          <p:nvSpPr>
            <p:cNvPr id="110" name="Oval 63"/>
            <p:cNvSpPr>
              <a:spLocks noChangeAspect="1" noChangeArrowheads="1"/>
            </p:cNvSpPr>
            <p:nvPr/>
          </p:nvSpPr>
          <p:spPr bwMode="auto">
            <a:xfrm>
              <a:off x="1385" y="1583"/>
              <a:ext cx="36" cy="34"/>
            </a:xfrm>
            <a:prstGeom prst="ellipse">
              <a:avLst/>
            </a:prstGeom>
            <a:solidFill>
              <a:srgbClr val="000000"/>
            </a:solidFill>
            <a:ln w="9525">
              <a:solidFill>
                <a:srgbClr val="000000"/>
              </a:solidFill>
              <a:round/>
              <a:headEnd/>
              <a:tailEnd/>
            </a:ln>
          </p:spPr>
          <p:txBody>
            <a:bodyPr/>
            <a:lstStyle/>
            <a:p>
              <a:endParaRPr lang="fr-FR"/>
            </a:p>
          </p:txBody>
        </p:sp>
        <p:sp>
          <p:nvSpPr>
            <p:cNvPr id="111" name="Oval 64"/>
            <p:cNvSpPr>
              <a:spLocks noChangeAspect="1" noChangeArrowheads="1"/>
            </p:cNvSpPr>
            <p:nvPr/>
          </p:nvSpPr>
          <p:spPr bwMode="auto">
            <a:xfrm>
              <a:off x="1510" y="1616"/>
              <a:ext cx="37" cy="35"/>
            </a:xfrm>
            <a:prstGeom prst="ellipse">
              <a:avLst/>
            </a:prstGeom>
            <a:solidFill>
              <a:srgbClr val="000000"/>
            </a:solidFill>
            <a:ln w="9525">
              <a:solidFill>
                <a:srgbClr val="000000"/>
              </a:solidFill>
              <a:round/>
              <a:headEnd/>
              <a:tailEnd/>
            </a:ln>
          </p:spPr>
          <p:txBody>
            <a:bodyPr/>
            <a:lstStyle/>
            <a:p>
              <a:endParaRPr lang="fr-FR"/>
            </a:p>
          </p:txBody>
        </p:sp>
        <p:sp>
          <p:nvSpPr>
            <p:cNvPr id="112" name="Oval 65"/>
            <p:cNvSpPr>
              <a:spLocks noChangeAspect="1" noChangeArrowheads="1"/>
            </p:cNvSpPr>
            <p:nvPr/>
          </p:nvSpPr>
          <p:spPr bwMode="auto">
            <a:xfrm>
              <a:off x="1642" y="1638"/>
              <a:ext cx="37" cy="33"/>
            </a:xfrm>
            <a:prstGeom prst="ellipse">
              <a:avLst/>
            </a:prstGeom>
            <a:solidFill>
              <a:srgbClr val="000000"/>
            </a:solidFill>
            <a:ln w="9525">
              <a:solidFill>
                <a:srgbClr val="000000"/>
              </a:solidFill>
              <a:round/>
              <a:headEnd/>
              <a:tailEnd/>
            </a:ln>
          </p:spPr>
          <p:txBody>
            <a:bodyPr/>
            <a:lstStyle/>
            <a:p>
              <a:endParaRPr lang="fr-FR"/>
            </a:p>
          </p:txBody>
        </p:sp>
        <p:sp>
          <p:nvSpPr>
            <p:cNvPr id="113" name="Oval 66"/>
            <p:cNvSpPr>
              <a:spLocks noChangeAspect="1" noChangeArrowheads="1"/>
            </p:cNvSpPr>
            <p:nvPr/>
          </p:nvSpPr>
          <p:spPr bwMode="auto">
            <a:xfrm>
              <a:off x="1764" y="1658"/>
              <a:ext cx="37" cy="33"/>
            </a:xfrm>
            <a:prstGeom prst="ellipse">
              <a:avLst/>
            </a:prstGeom>
            <a:solidFill>
              <a:srgbClr val="000000"/>
            </a:solidFill>
            <a:ln w="9525">
              <a:solidFill>
                <a:srgbClr val="000000"/>
              </a:solidFill>
              <a:round/>
              <a:headEnd/>
              <a:tailEnd/>
            </a:ln>
          </p:spPr>
          <p:txBody>
            <a:bodyPr/>
            <a:lstStyle/>
            <a:p>
              <a:endParaRPr lang="fr-FR"/>
            </a:p>
          </p:txBody>
        </p:sp>
        <p:sp>
          <p:nvSpPr>
            <p:cNvPr id="114" name="Oval 67"/>
            <p:cNvSpPr>
              <a:spLocks noChangeAspect="1" noChangeArrowheads="1"/>
            </p:cNvSpPr>
            <p:nvPr/>
          </p:nvSpPr>
          <p:spPr bwMode="auto">
            <a:xfrm>
              <a:off x="1893" y="1673"/>
              <a:ext cx="37" cy="34"/>
            </a:xfrm>
            <a:prstGeom prst="ellipse">
              <a:avLst/>
            </a:prstGeom>
            <a:solidFill>
              <a:srgbClr val="000000"/>
            </a:solidFill>
            <a:ln w="9525">
              <a:solidFill>
                <a:srgbClr val="000000"/>
              </a:solidFill>
              <a:round/>
              <a:headEnd/>
              <a:tailEnd/>
            </a:ln>
          </p:spPr>
          <p:txBody>
            <a:bodyPr/>
            <a:lstStyle/>
            <a:p>
              <a:endParaRPr lang="fr-FR"/>
            </a:p>
          </p:txBody>
        </p:sp>
        <p:sp>
          <p:nvSpPr>
            <p:cNvPr id="115" name="Oval 68"/>
            <p:cNvSpPr>
              <a:spLocks noChangeAspect="1" noChangeArrowheads="1"/>
            </p:cNvSpPr>
            <p:nvPr/>
          </p:nvSpPr>
          <p:spPr bwMode="auto">
            <a:xfrm>
              <a:off x="2022" y="1678"/>
              <a:ext cx="37" cy="34"/>
            </a:xfrm>
            <a:prstGeom prst="ellipse">
              <a:avLst/>
            </a:prstGeom>
            <a:solidFill>
              <a:srgbClr val="000000"/>
            </a:solidFill>
            <a:ln w="9525">
              <a:solidFill>
                <a:srgbClr val="000000"/>
              </a:solidFill>
              <a:round/>
              <a:headEnd/>
              <a:tailEnd/>
            </a:ln>
          </p:spPr>
          <p:txBody>
            <a:bodyPr/>
            <a:lstStyle/>
            <a:p>
              <a:endParaRPr lang="fr-FR"/>
            </a:p>
          </p:txBody>
        </p:sp>
        <p:sp>
          <p:nvSpPr>
            <p:cNvPr id="116" name="Oval 69"/>
            <p:cNvSpPr>
              <a:spLocks noChangeAspect="1" noChangeArrowheads="1"/>
            </p:cNvSpPr>
            <p:nvPr/>
          </p:nvSpPr>
          <p:spPr bwMode="auto">
            <a:xfrm>
              <a:off x="2150" y="1662"/>
              <a:ext cx="36" cy="35"/>
            </a:xfrm>
            <a:prstGeom prst="ellipse">
              <a:avLst/>
            </a:prstGeom>
            <a:solidFill>
              <a:srgbClr val="000000"/>
            </a:solidFill>
            <a:ln w="9525">
              <a:solidFill>
                <a:srgbClr val="000000"/>
              </a:solidFill>
              <a:round/>
              <a:headEnd/>
              <a:tailEnd/>
            </a:ln>
          </p:spPr>
          <p:txBody>
            <a:bodyPr/>
            <a:lstStyle/>
            <a:p>
              <a:endParaRPr lang="fr-FR"/>
            </a:p>
          </p:txBody>
        </p:sp>
        <p:sp>
          <p:nvSpPr>
            <p:cNvPr id="117" name="Oval 70"/>
            <p:cNvSpPr>
              <a:spLocks noChangeAspect="1" noChangeArrowheads="1"/>
            </p:cNvSpPr>
            <p:nvPr/>
          </p:nvSpPr>
          <p:spPr bwMode="auto">
            <a:xfrm>
              <a:off x="2274" y="1565"/>
              <a:ext cx="36" cy="33"/>
            </a:xfrm>
            <a:prstGeom prst="ellipse">
              <a:avLst/>
            </a:prstGeom>
            <a:solidFill>
              <a:srgbClr val="000000"/>
            </a:solidFill>
            <a:ln w="9525">
              <a:solidFill>
                <a:srgbClr val="000000"/>
              </a:solidFill>
              <a:round/>
              <a:headEnd/>
              <a:tailEnd/>
            </a:ln>
          </p:spPr>
          <p:txBody>
            <a:bodyPr/>
            <a:lstStyle/>
            <a:p>
              <a:endParaRPr lang="fr-FR"/>
            </a:p>
          </p:txBody>
        </p:sp>
        <p:sp>
          <p:nvSpPr>
            <p:cNvPr id="118" name="Text Box 83"/>
            <p:cNvSpPr txBox="1">
              <a:spLocks noChangeArrowheads="1"/>
            </p:cNvSpPr>
            <p:nvPr/>
          </p:nvSpPr>
          <p:spPr bwMode="auto">
            <a:xfrm>
              <a:off x="2150" y="2253"/>
              <a:ext cx="331" cy="162"/>
            </a:xfrm>
            <a:prstGeom prst="rect">
              <a:avLst/>
            </a:prstGeom>
            <a:noFill/>
            <a:ln w="9525">
              <a:noFill/>
              <a:miter lim="800000"/>
              <a:headEnd/>
              <a:tailEnd/>
            </a:ln>
          </p:spPr>
          <p:txBody>
            <a:bodyPr lIns="0" tIns="0" rIns="0" bIns="0"/>
            <a:lstStyle/>
            <a:p>
              <a:pPr algn="just" eaLnBrk="0" hangingPunct="0"/>
              <a:r>
                <a:rPr lang="fr-FR" sz="1600">
                  <a:latin typeface="Times New Roman" pitchFamily="18" charset="0"/>
                </a:rPr>
                <a:t>Time</a:t>
              </a:r>
            </a:p>
          </p:txBody>
        </p:sp>
        <p:sp>
          <p:nvSpPr>
            <p:cNvPr id="121" name="Text Box 86"/>
            <p:cNvSpPr txBox="1">
              <a:spLocks noChangeAspect="1" noChangeArrowheads="1"/>
            </p:cNvSpPr>
            <p:nvPr/>
          </p:nvSpPr>
          <p:spPr bwMode="auto">
            <a:xfrm rot="-5400000">
              <a:off x="8" y="1523"/>
              <a:ext cx="581" cy="128"/>
            </a:xfrm>
            <a:prstGeom prst="rect">
              <a:avLst/>
            </a:prstGeom>
            <a:noFill/>
            <a:ln w="9525">
              <a:noFill/>
              <a:miter lim="800000"/>
              <a:headEnd/>
              <a:tailEnd/>
            </a:ln>
          </p:spPr>
          <p:txBody>
            <a:bodyPr lIns="0" tIns="0" rIns="0" bIns="0"/>
            <a:lstStyle/>
            <a:p>
              <a:pPr algn="just" eaLnBrk="0" hangingPunct="0"/>
              <a:r>
                <a:rPr lang="fr-FR" sz="1600" dirty="0">
                  <a:latin typeface="Times New Roman" pitchFamily="18" charset="0"/>
                </a:rPr>
                <a:t>Amplitude</a:t>
              </a:r>
            </a:p>
          </p:txBody>
        </p:sp>
        <p:sp>
          <p:nvSpPr>
            <p:cNvPr id="122" name="Line 87"/>
            <p:cNvSpPr>
              <a:spLocks noChangeShapeType="1"/>
            </p:cNvSpPr>
            <p:nvPr/>
          </p:nvSpPr>
          <p:spPr bwMode="auto">
            <a:xfrm>
              <a:off x="1018" y="2280"/>
              <a:ext cx="131" cy="0"/>
            </a:xfrm>
            <a:prstGeom prst="line">
              <a:avLst/>
            </a:prstGeom>
            <a:noFill/>
            <a:ln w="15875">
              <a:solidFill>
                <a:schemeClr val="tx1"/>
              </a:solidFill>
              <a:round/>
              <a:headEnd type="stealth" w="sm" len="sm"/>
              <a:tailEnd type="stealth" w="sm" len="sm"/>
            </a:ln>
          </p:spPr>
          <p:txBody>
            <a:bodyPr/>
            <a:lstStyle/>
            <a:p>
              <a:endParaRPr lang="fr-FR"/>
            </a:p>
          </p:txBody>
        </p:sp>
        <p:sp>
          <p:nvSpPr>
            <p:cNvPr id="123" name="Text Box 141"/>
            <p:cNvSpPr txBox="1">
              <a:spLocks noChangeArrowheads="1"/>
            </p:cNvSpPr>
            <p:nvPr/>
          </p:nvSpPr>
          <p:spPr bwMode="auto">
            <a:xfrm>
              <a:off x="1483" y="1428"/>
              <a:ext cx="224" cy="212"/>
            </a:xfrm>
            <a:prstGeom prst="rect">
              <a:avLst/>
            </a:prstGeom>
            <a:noFill/>
            <a:ln w="9525">
              <a:noFill/>
              <a:miter lim="800000"/>
              <a:headEnd/>
              <a:tailEnd/>
            </a:ln>
          </p:spPr>
          <p:txBody>
            <a:bodyPr wrap="none">
              <a:spAutoFit/>
            </a:bodyPr>
            <a:lstStyle/>
            <a:p>
              <a:r>
                <a:rPr lang="fr-FR" sz="1600">
                  <a:latin typeface="Times New Roman" pitchFamily="18" charset="0"/>
                </a:rPr>
                <a:t>x</a:t>
              </a:r>
              <a:r>
                <a:rPr lang="fr-FR" sz="1600" baseline="-25000">
                  <a:latin typeface="Times New Roman" pitchFamily="18" charset="0"/>
                </a:rPr>
                <a:t>n</a:t>
              </a:r>
              <a:endParaRPr lang="fr-FR" sz="1600">
                <a:latin typeface="Times New Roman" pitchFamily="18" charset="0"/>
              </a:endParaRPr>
            </a:p>
          </p:txBody>
        </p:sp>
      </p:grpSp>
      <p:sp>
        <p:nvSpPr>
          <p:cNvPr id="124" name="Oval 152"/>
          <p:cNvSpPr>
            <a:spLocks noChangeArrowheads="1"/>
          </p:cNvSpPr>
          <p:nvPr/>
        </p:nvSpPr>
        <p:spPr bwMode="auto">
          <a:xfrm>
            <a:off x="6042025" y="5751090"/>
            <a:ext cx="747712" cy="296862"/>
          </a:xfrm>
          <a:prstGeom prst="ellipse">
            <a:avLst/>
          </a:prstGeom>
          <a:noFill/>
          <a:ln w="12700">
            <a:solidFill>
              <a:srgbClr val="0000FF"/>
            </a:solidFill>
            <a:prstDash val="dash"/>
            <a:round/>
            <a:headEnd/>
            <a:tailEnd/>
          </a:ln>
        </p:spPr>
        <p:txBody>
          <a:bodyPr wrap="none" anchor="ctr"/>
          <a:lstStyle/>
          <a:p>
            <a:endParaRPr lang="fr-FR"/>
          </a:p>
        </p:txBody>
      </p:sp>
      <p:sp>
        <p:nvSpPr>
          <p:cNvPr id="125" name="Text Box 88"/>
          <p:cNvSpPr txBox="1">
            <a:spLocks noChangeArrowheads="1"/>
          </p:cNvSpPr>
          <p:nvPr/>
        </p:nvSpPr>
        <p:spPr bwMode="auto">
          <a:xfrm>
            <a:off x="6319433" y="5770488"/>
            <a:ext cx="576263" cy="257175"/>
          </a:xfrm>
          <a:prstGeom prst="rect">
            <a:avLst/>
          </a:prstGeom>
          <a:noFill/>
          <a:ln w="9525">
            <a:noFill/>
            <a:miter lim="800000"/>
            <a:headEnd/>
            <a:tailEnd/>
          </a:ln>
        </p:spPr>
        <p:txBody>
          <a:bodyPr lIns="0" tIns="0" rIns="0" bIns="0"/>
          <a:lstStyle/>
          <a:p>
            <a:pPr algn="just" eaLnBrk="0" hangingPunct="0"/>
            <a:r>
              <a:rPr lang="fr-FR" sz="1600" dirty="0" err="1">
                <a:latin typeface="Times New Roman" pitchFamily="18" charset="0"/>
              </a:rPr>
              <a:t>T</a:t>
            </a:r>
            <a:r>
              <a:rPr lang="fr-FR" sz="1600" baseline="-25000" dirty="0" err="1">
                <a:latin typeface="Times New Roman" pitchFamily="18" charset="0"/>
              </a:rPr>
              <a:t>s</a:t>
            </a:r>
            <a:endParaRPr lang="fr-FR" sz="1600" baseline="-25000" dirty="0">
              <a:latin typeface="Times New Roman" pitchFamily="18"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8694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blinds(horizontal)">
                                      <p:cBhvr>
                                        <p:cTn id="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rPr>
              <a:t>Proposed Filtering Approach</a:t>
            </a:r>
            <a:endParaRPr lang="en-US" dirty="0">
              <a:solidFill>
                <a:srgbClr val="000090"/>
              </a:solidFill>
            </a:endParaRPr>
          </a:p>
        </p:txBody>
      </p:sp>
      <p:sp>
        <p:nvSpPr>
          <p:cNvPr id="3" name="Content Placeholder 2"/>
          <p:cNvSpPr>
            <a:spLocks noGrp="1"/>
          </p:cNvSpPr>
          <p:nvPr>
            <p:ph idx="1"/>
          </p:nvPr>
        </p:nvSpPr>
        <p:spPr>
          <a:xfrm>
            <a:off x="457200" y="1520018"/>
            <a:ext cx="8229600" cy="5257800"/>
          </a:xfrm>
        </p:spPr>
        <p:txBody>
          <a:bodyPr>
            <a:noAutofit/>
          </a:bodyPr>
          <a:lstStyle/>
          <a:p>
            <a:pPr marL="0" indent="0">
              <a:buNone/>
            </a:pPr>
            <a:r>
              <a:rPr lang="en-US" sz="2000" b="1" dirty="0" smtClean="0"/>
              <a:t>The FIR Filtering Process: </a:t>
            </a:r>
          </a:p>
          <a:p>
            <a:pPr marL="0" indent="0">
              <a:buNone/>
            </a:pPr>
            <a:r>
              <a:rPr lang="en-US" sz="1600" dirty="0" smtClean="0"/>
              <a:t>FIR filters are one primary type of digital filters used in Digital Signal Processing (DSP) applications. "FIR" means "Finite Impulse Response".  If you put in an impulse, that is, a single "1" sample followed by many "0" samples, zeroes will come out after the "1" sample has made its way through the delay line of the filter.</a:t>
            </a:r>
          </a:p>
          <a:p>
            <a:pPr marL="0" indent="0">
              <a:buNone/>
            </a:pPr>
            <a:endParaRPr lang="en-US" sz="1600" dirty="0" smtClean="0"/>
          </a:p>
          <a:p>
            <a:pPr marL="0" indent="0">
              <a:buNone/>
            </a:pPr>
            <a:r>
              <a:rPr lang="en-US" sz="1600" dirty="0" smtClean="0"/>
              <a:t>-</a:t>
            </a:r>
            <a:r>
              <a:rPr lang="en-US" sz="1600" dirty="0"/>
              <a:t>Time domain implementation</a:t>
            </a:r>
          </a:p>
          <a:p>
            <a:pPr marL="0" indent="0">
              <a:buNone/>
            </a:pPr>
            <a:r>
              <a:rPr lang="en-US" sz="1600" i="1" dirty="0" smtClean="0"/>
              <a:t>P </a:t>
            </a:r>
            <a:r>
              <a:rPr lang="en-US" sz="1600" i="1" dirty="0"/>
              <a:t>is the filter order. </a:t>
            </a:r>
            <a:endParaRPr lang="en-US" sz="1600" i="1" dirty="0" smtClean="0"/>
          </a:p>
          <a:p>
            <a:pPr marL="0" indent="0">
              <a:buNone/>
            </a:pPr>
            <a:endParaRPr lang="en-US" sz="1600" dirty="0" smtClean="0"/>
          </a:p>
          <a:p>
            <a:pPr marL="0" indent="0">
              <a:buNone/>
            </a:pPr>
            <a:r>
              <a:rPr lang="en-US" sz="1600" dirty="0" smtClean="0"/>
              <a:t>-</a:t>
            </a:r>
            <a:r>
              <a:rPr lang="en-US" sz="1600" dirty="0"/>
              <a:t>Frequency domain </a:t>
            </a:r>
            <a:r>
              <a:rPr lang="en-US" sz="1600" dirty="0" smtClean="0"/>
              <a:t>implementation</a:t>
            </a: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800" b="1" dirty="0" smtClean="0"/>
              <a:t>Event </a:t>
            </a:r>
            <a:r>
              <a:rPr lang="en-US" sz="1800" b="1" dirty="0"/>
              <a:t>driven </a:t>
            </a:r>
            <a:r>
              <a:rPr lang="en-US" sz="1800" b="1" dirty="0" smtClean="0"/>
              <a:t>filtering</a:t>
            </a:r>
            <a:endParaRPr lang="en-US" sz="1800" b="1" dirty="0" smtClean="0"/>
          </a:p>
          <a:p>
            <a:r>
              <a:rPr lang="en-US" sz="1600" dirty="0" smtClean="0"/>
              <a:t>Event </a:t>
            </a:r>
            <a:r>
              <a:rPr lang="en-US" sz="1600" dirty="0"/>
              <a:t>driven filtering (only relevant number of operation to deliver per filtered output).</a:t>
            </a:r>
          </a:p>
          <a:p>
            <a:pPr marL="0" indent="0">
              <a:buNone/>
            </a:pPr>
            <a:endParaRPr lang="en-US" sz="1600" dirty="0"/>
          </a:p>
          <a:p>
            <a:pPr marL="0" indent="0">
              <a:buNone/>
            </a:pPr>
            <a:endParaRPr lang="en-US" sz="1600" dirty="0"/>
          </a:p>
        </p:txBody>
      </p:sp>
      <p:pic>
        <p:nvPicPr>
          <p:cNvPr id="4" name="Picture 3"/>
          <p:cNvPicPr>
            <a:picLocks noChangeAspect="1"/>
          </p:cNvPicPr>
          <p:nvPr/>
        </p:nvPicPr>
        <p:blipFill rotWithShape="1">
          <a:blip r:embed="rId3"/>
          <a:srcRect l="35000" t="37827" r="35839" b="49860"/>
          <a:stretch/>
        </p:blipFill>
        <p:spPr>
          <a:xfrm>
            <a:off x="2934268" y="3496650"/>
            <a:ext cx="2770496" cy="657743"/>
          </a:xfrm>
          <a:prstGeom prst="rect">
            <a:avLst/>
          </a:prstGeom>
        </p:spPr>
      </p:pic>
      <p:pic>
        <p:nvPicPr>
          <p:cNvPr id="5" name="Picture 4"/>
          <p:cNvPicPr>
            <a:picLocks noChangeAspect="1"/>
          </p:cNvPicPr>
          <p:nvPr/>
        </p:nvPicPr>
        <p:blipFill rotWithShape="1">
          <a:blip r:embed="rId3"/>
          <a:srcRect l="37517" t="59841" r="40351" b="28965"/>
          <a:stretch/>
        </p:blipFill>
        <p:spPr>
          <a:xfrm>
            <a:off x="2934268" y="4312692"/>
            <a:ext cx="2183641" cy="620942"/>
          </a:xfrm>
          <a:prstGeom prst="rect">
            <a:avLst/>
          </a:prstGeom>
        </p:spPr>
      </p:pic>
      <p:sp>
        <p:nvSpPr>
          <p:cNvPr id="6" name="Slide Number Placeholder 5"/>
          <p:cNvSpPr>
            <a:spLocks noGrp="1"/>
          </p:cNvSpPr>
          <p:nvPr>
            <p:ph type="sldNum" sz="quarter" idx="12"/>
          </p:nvPr>
        </p:nvSpPr>
        <p:spPr/>
        <p:txBody>
          <a:bodyPr/>
          <a:lstStyle/>
          <a:p>
            <a:fld id="{06A7CD2E-4132-9445-AE7F-787C5C49825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Advantages of</a:t>
            </a:r>
            <a:r>
              <a:rPr lang="en-US" dirty="0" smtClean="0">
                <a:solidFill>
                  <a:srgbClr val="000090"/>
                </a:solidFill>
              </a:rPr>
              <a:t> Event Driven </a:t>
            </a:r>
            <a:r>
              <a:rPr lang="en-US" dirty="0">
                <a:solidFill>
                  <a:srgbClr val="000090"/>
                </a:solidFill>
              </a:rPr>
              <a:t>Filtering </a:t>
            </a:r>
          </a:p>
        </p:txBody>
      </p:sp>
      <p:sp>
        <p:nvSpPr>
          <p:cNvPr id="3" name="Content Placeholder 2"/>
          <p:cNvSpPr>
            <a:spLocks noGrp="1"/>
          </p:cNvSpPr>
          <p:nvPr>
            <p:ph idx="1"/>
          </p:nvPr>
        </p:nvSpPr>
        <p:spPr>
          <a:xfrm>
            <a:off x="457200" y="1643414"/>
            <a:ext cx="8229600" cy="4146253"/>
          </a:xfrm>
        </p:spPr>
        <p:txBody>
          <a:bodyPr>
            <a:noAutofit/>
          </a:bodyPr>
          <a:lstStyle/>
          <a:p>
            <a:pPr>
              <a:buNone/>
            </a:pPr>
            <a:endParaRPr lang="en-US" sz="2400" dirty="0" smtClean="0"/>
          </a:p>
          <a:p>
            <a:pPr>
              <a:buNone/>
            </a:pPr>
            <a:endParaRPr lang="en-US" sz="2400" dirty="0" smtClean="0"/>
          </a:p>
          <a:p>
            <a:pPr>
              <a:lnSpc>
                <a:spcPct val="150000"/>
              </a:lnSpc>
            </a:pPr>
            <a:r>
              <a:rPr lang="en-US" sz="2400" dirty="0" smtClean="0"/>
              <a:t>Computational complexity</a:t>
            </a:r>
          </a:p>
          <a:p>
            <a:pPr lvl="1">
              <a:lnSpc>
                <a:spcPct val="150000"/>
              </a:lnSpc>
            </a:pPr>
            <a:r>
              <a:rPr lang="en-US" sz="2000" dirty="0" smtClean="0"/>
              <a:t>CLASSICAL CASE: N.P+1 MULTIPLICATIONS AND N.P Additions</a:t>
            </a:r>
          </a:p>
          <a:p>
            <a:pPr lvl="1">
              <a:lnSpc>
                <a:spcPct val="150000"/>
              </a:lnSpc>
            </a:pPr>
            <a:r>
              <a:rPr lang="en-US" sz="2000" dirty="0" smtClean="0"/>
              <a:t>EDF case: M.P+</a:t>
            </a:r>
            <a:r>
              <a:rPr lang="en-US" sz="2000" dirty="0" smtClean="0"/>
              <a:t>1 MULTIPLICATIONS AND</a:t>
            </a:r>
            <a:r>
              <a:rPr lang="en-US" sz="2000" dirty="0" smtClean="0"/>
              <a:t> M.P </a:t>
            </a:r>
            <a:r>
              <a:rPr lang="en-US" sz="2000" dirty="0" smtClean="0"/>
              <a:t>Additions</a:t>
            </a:r>
            <a:endParaRPr lang="en-US" sz="2000" dirty="0" smtClean="0"/>
          </a:p>
          <a:p>
            <a:pPr>
              <a:lnSpc>
                <a:spcPct val="150000"/>
              </a:lnSpc>
            </a:pPr>
            <a:r>
              <a:rPr lang="en-US" sz="2400" dirty="0" smtClean="0"/>
              <a:t>Here M&lt;N. </a:t>
            </a:r>
          </a:p>
          <a:p>
            <a:pPr>
              <a:lnSpc>
                <a:spcPct val="150000"/>
              </a:lnSpc>
            </a:pPr>
            <a:r>
              <a:rPr lang="en-US" sz="2400" dirty="0" smtClean="0"/>
              <a:t>In case of speech communication the activity is 25% of the overall communication duration </a:t>
            </a:r>
            <a:r>
              <a:rPr lang="en-US" sz="2400" dirty="0" smtClean="0">
                <a:solidFill>
                  <a:srgbClr val="FF0000"/>
                </a:solidFill>
              </a:rPr>
              <a:t> </a:t>
            </a:r>
          </a:p>
        </p:txBody>
      </p:sp>
      <p:sp>
        <p:nvSpPr>
          <p:cNvPr id="4" name="Slide Number Placeholder 3"/>
          <p:cNvSpPr>
            <a:spLocks noGrp="1"/>
          </p:cNvSpPr>
          <p:nvPr>
            <p:ph type="sldNum" sz="quarter" idx="12"/>
          </p:nvPr>
        </p:nvSpPr>
        <p:spPr/>
        <p:txBody>
          <a:bodyPr/>
          <a:lstStyle/>
          <a:p>
            <a:fld id="{06A7CD2E-4132-9445-AE7F-787C5C498250}" type="slidenum">
              <a:rPr lang="en-US" smtClean="0"/>
              <a:pPr/>
              <a:t>5</a:t>
            </a:fld>
            <a:endParaRPr lang="en-US"/>
          </a:p>
        </p:txBody>
      </p:sp>
      <p:pic>
        <p:nvPicPr>
          <p:cNvPr id="5" name="Picture 4"/>
          <p:cNvPicPr>
            <a:picLocks noChangeAspect="1"/>
          </p:cNvPicPr>
          <p:nvPr/>
        </p:nvPicPr>
        <p:blipFill rotWithShape="1">
          <a:blip r:embed="rId2"/>
          <a:srcRect l="35000" t="37827" r="35839" b="49860"/>
          <a:stretch/>
        </p:blipFill>
        <p:spPr>
          <a:xfrm>
            <a:off x="2737556" y="1712017"/>
            <a:ext cx="3185694" cy="657743"/>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492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Block Diagram </a:t>
            </a:r>
            <a:endParaRPr lang="en-US" dirty="0"/>
          </a:p>
        </p:txBody>
      </p:sp>
      <p:grpSp>
        <p:nvGrpSpPr>
          <p:cNvPr id="5" name="Group 4"/>
          <p:cNvGrpSpPr/>
          <p:nvPr/>
        </p:nvGrpSpPr>
        <p:grpSpPr>
          <a:xfrm>
            <a:off x="0" y="1991360"/>
            <a:ext cx="8793621" cy="3426680"/>
            <a:chOff x="-7827" y="0"/>
            <a:chExt cx="7542102" cy="2638425"/>
          </a:xfrm>
        </p:grpSpPr>
        <p:grpSp>
          <p:nvGrpSpPr>
            <p:cNvPr id="6" name="Group 5"/>
            <p:cNvGrpSpPr/>
            <p:nvPr/>
          </p:nvGrpSpPr>
          <p:grpSpPr>
            <a:xfrm>
              <a:off x="-7827" y="0"/>
              <a:ext cx="7542102" cy="2638425"/>
              <a:chOff x="-7827" y="0"/>
              <a:chExt cx="7542102" cy="2638425"/>
            </a:xfrm>
          </p:grpSpPr>
          <p:grpSp>
            <p:nvGrpSpPr>
              <p:cNvPr id="8" name="Group 7"/>
              <p:cNvGrpSpPr/>
              <p:nvPr/>
            </p:nvGrpSpPr>
            <p:grpSpPr>
              <a:xfrm>
                <a:off x="-7827" y="0"/>
                <a:ext cx="7542102" cy="2638425"/>
                <a:chOff x="-7827" y="0"/>
                <a:chExt cx="7542102" cy="2638425"/>
              </a:xfrm>
            </p:grpSpPr>
            <p:sp>
              <p:nvSpPr>
                <p:cNvPr id="12" name="Rounded Rectangle 11"/>
                <p:cNvSpPr/>
                <p:nvPr/>
              </p:nvSpPr>
              <p:spPr>
                <a:xfrm>
                  <a:off x="1590675" y="1657350"/>
                  <a:ext cx="5095875" cy="981075"/>
                </a:xfrm>
                <a:prstGeom prst="roundRect">
                  <a:avLst/>
                </a:prstGeom>
                <a:solidFill>
                  <a:schemeClr val="lt1">
                    <a:alpha val="0"/>
                  </a:schemeClr>
                </a:solidFill>
                <a:ln>
                  <a:solidFill>
                    <a:schemeClr val="tx1"/>
                  </a:solidFill>
                  <a:prstDash val="dash"/>
                </a:ln>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n-US"/>
                </a:p>
              </p:txBody>
            </p:sp>
            <p:sp>
              <p:nvSpPr>
                <p:cNvPr id="13" name="Text Box 2"/>
                <p:cNvSpPr txBox="1">
                  <a:spLocks noChangeArrowheads="1"/>
                </p:cNvSpPr>
                <p:nvPr/>
              </p:nvSpPr>
              <p:spPr bwMode="auto">
                <a:xfrm>
                  <a:off x="-7827" y="527895"/>
                  <a:ext cx="687684" cy="600075"/>
                </a:xfrm>
                <a:prstGeom prst="rect">
                  <a:avLst/>
                </a:prstGeom>
                <a:solidFill>
                  <a:srgbClr val="FFFFFF"/>
                </a:solidFill>
                <a:ln w="9525">
                  <a:noFill/>
                  <a:miter lim="800000"/>
                  <a:headEnd/>
                  <a:tailEnd/>
                </a:ln>
              </p:spPr>
              <p:txBody>
                <a:bodyPr rot="0" vert="horz" wrap="square" lIns="91440" tIns="45720" rIns="91440" bIns="4572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gn="ctr">
                    <a:lnSpc>
                      <a:spcPct val="107000"/>
                    </a:lnSpc>
                    <a:spcBef>
                      <a:spcPts val="0"/>
                    </a:spcBef>
                    <a:spcAft>
                      <a:spcPts val="800"/>
                    </a:spcAft>
                  </a:pPr>
                  <a:r>
                    <a:rPr lang="en-US" sz="1100" dirty="0" smtClean="0">
                      <a:latin typeface="Times New Roman"/>
                      <a:ea typeface="Calibri"/>
                      <a:cs typeface="Times New Roman"/>
                    </a:rPr>
                    <a:t>Analog Signal</a:t>
                  </a:r>
                  <a:endParaRPr lang="en-US" sz="1100" dirty="0">
                    <a:effectLst/>
                    <a:latin typeface="Calibri"/>
                    <a:ea typeface="Calibri"/>
                    <a:cs typeface="Arial"/>
                  </a:endParaRPr>
                </a:p>
              </p:txBody>
            </p:sp>
            <p:sp>
              <p:nvSpPr>
                <p:cNvPr id="14" name="Rounded Rectangle 13"/>
                <p:cNvSpPr/>
                <p:nvPr/>
              </p:nvSpPr>
              <p:spPr>
                <a:xfrm>
                  <a:off x="1571625" y="0"/>
                  <a:ext cx="5962650" cy="1295400"/>
                </a:xfrm>
                <a:prstGeom prst="roundRect">
                  <a:avLst/>
                </a:prstGeom>
                <a:solidFill>
                  <a:schemeClr val="lt1">
                    <a:alpha val="0"/>
                  </a:schemeClr>
                </a:solidFill>
                <a:ln>
                  <a:solidFill>
                    <a:schemeClr val="tx1"/>
                  </a:solidFill>
                  <a:prstDash val="dash"/>
                </a:ln>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n-US"/>
                </a:p>
              </p:txBody>
            </p:sp>
            <p:sp>
              <p:nvSpPr>
                <p:cNvPr id="15" name="Rounded Rectangle 14"/>
                <p:cNvSpPr/>
                <p:nvPr/>
              </p:nvSpPr>
              <p:spPr>
                <a:xfrm>
                  <a:off x="866775" y="504825"/>
                  <a:ext cx="647700" cy="416560"/>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1000" kern="1200">
                      <a:solidFill>
                        <a:srgbClr val="000000"/>
                      </a:solidFill>
                      <a:effectLst/>
                      <a:latin typeface="Times New Roman"/>
                      <a:ea typeface="Times New Roman"/>
                      <a:cs typeface="Times New Roman"/>
                    </a:rPr>
                    <a:t>ADC</a:t>
                  </a:r>
                  <a:endParaRPr lang="en-US" sz="1200">
                    <a:effectLst/>
                    <a:latin typeface="Times New Roman"/>
                    <a:ea typeface="Times New Roman"/>
                    <a:cs typeface="Times New Roman"/>
                  </a:endParaRPr>
                </a:p>
              </p:txBody>
            </p:sp>
            <p:sp>
              <p:nvSpPr>
                <p:cNvPr id="16" name="Rounded Rectangle 15"/>
                <p:cNvSpPr/>
                <p:nvPr/>
              </p:nvSpPr>
              <p:spPr>
                <a:xfrm>
                  <a:off x="1962150" y="419100"/>
                  <a:ext cx="800100" cy="571500"/>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1000" kern="1200" dirty="0">
                      <a:solidFill>
                        <a:srgbClr val="000000"/>
                      </a:solidFill>
                      <a:effectLst/>
                      <a:latin typeface="Times New Roman"/>
                      <a:ea typeface="Times New Roman"/>
                      <a:cs typeface="Times New Roman"/>
                    </a:rPr>
                    <a:t>Interface b/w ADC &amp;</a:t>
                  </a:r>
                  <a:r>
                    <a:rPr lang="en-US" sz="1000" kern="1200" dirty="0" smtClean="0">
                      <a:solidFill>
                        <a:srgbClr val="000000"/>
                      </a:solidFill>
                      <a:effectLst/>
                      <a:latin typeface="Times New Roman"/>
                      <a:ea typeface="Times New Roman"/>
                      <a:cs typeface="Times New Roman"/>
                    </a:rPr>
                    <a:t> Processor</a:t>
                  </a:r>
                  <a:endParaRPr lang="en-US" sz="1200" dirty="0">
                    <a:effectLst/>
                    <a:latin typeface="Times New Roman"/>
                    <a:ea typeface="Times New Roman"/>
                    <a:cs typeface="Times New Roman"/>
                  </a:endParaRPr>
                </a:p>
              </p:txBody>
            </p:sp>
            <p:sp>
              <p:nvSpPr>
                <p:cNvPr id="17" name="Rounded Rectangle 16"/>
                <p:cNvSpPr/>
                <p:nvPr/>
              </p:nvSpPr>
              <p:spPr>
                <a:xfrm>
                  <a:off x="3190875" y="390525"/>
                  <a:ext cx="695325" cy="619125"/>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1000" kern="1200">
                      <a:solidFill>
                        <a:srgbClr val="000000"/>
                      </a:solidFill>
                      <a:effectLst/>
                      <a:latin typeface="Times New Roman"/>
                      <a:ea typeface="Times New Roman"/>
                      <a:cs typeface="Times New Roman"/>
                    </a:rPr>
                    <a:t>Circular Data buffer</a:t>
                  </a:r>
                  <a:endParaRPr lang="en-US" sz="1200">
                    <a:effectLst/>
                    <a:latin typeface="Times New Roman"/>
                    <a:ea typeface="Times New Roman"/>
                    <a:cs typeface="Times New Roman"/>
                  </a:endParaRPr>
                </a:p>
              </p:txBody>
            </p:sp>
            <p:sp>
              <p:nvSpPr>
                <p:cNvPr id="18" name="Rounded Rectangle 17"/>
                <p:cNvSpPr/>
                <p:nvPr/>
              </p:nvSpPr>
              <p:spPr>
                <a:xfrm>
                  <a:off x="4257675" y="428625"/>
                  <a:ext cx="819150" cy="542925"/>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1000" kern="1200">
                      <a:solidFill>
                        <a:srgbClr val="000000"/>
                      </a:solidFill>
                      <a:effectLst/>
                      <a:latin typeface="Times New Roman"/>
                      <a:ea typeface="Times New Roman"/>
                      <a:cs typeface="Times New Roman"/>
                    </a:rPr>
                    <a:t>Digital Processing</a:t>
                  </a:r>
                  <a:endParaRPr lang="en-US" sz="1200">
                    <a:effectLst/>
                    <a:latin typeface="Times New Roman"/>
                    <a:ea typeface="Times New Roman"/>
                    <a:cs typeface="Times New Roman"/>
                  </a:endParaRPr>
                </a:p>
              </p:txBody>
            </p:sp>
            <p:sp>
              <p:nvSpPr>
                <p:cNvPr id="19" name="Rounded Rectangle 18"/>
                <p:cNvSpPr/>
                <p:nvPr/>
              </p:nvSpPr>
              <p:spPr>
                <a:xfrm>
                  <a:off x="5534025" y="447675"/>
                  <a:ext cx="695325" cy="400050"/>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1000" kern="1200">
                      <a:solidFill>
                        <a:srgbClr val="000000"/>
                      </a:solidFill>
                      <a:effectLst/>
                      <a:latin typeface="Times New Roman"/>
                      <a:ea typeface="Times New Roman"/>
                      <a:cs typeface="Times New Roman"/>
                    </a:rPr>
                    <a:t>Memory</a:t>
                  </a:r>
                  <a:endParaRPr lang="en-US" sz="1200">
                    <a:effectLst/>
                    <a:latin typeface="Times New Roman"/>
                    <a:ea typeface="Times New Roman"/>
                    <a:cs typeface="Times New Roman"/>
                  </a:endParaRPr>
                </a:p>
              </p:txBody>
            </p:sp>
            <p:sp>
              <p:nvSpPr>
                <p:cNvPr id="20" name="Rounded Rectangle 19"/>
                <p:cNvSpPr/>
                <p:nvPr/>
              </p:nvSpPr>
              <p:spPr>
                <a:xfrm>
                  <a:off x="3263900" y="1943100"/>
                  <a:ext cx="695325" cy="581025"/>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1000" kern="1200">
                      <a:solidFill>
                        <a:srgbClr val="000000"/>
                      </a:solidFill>
                      <a:effectLst/>
                      <a:latin typeface="Times New Roman"/>
                      <a:ea typeface="Times New Roman"/>
                      <a:cs typeface="Times New Roman"/>
                    </a:rPr>
                    <a:t>Memory file</a:t>
                  </a:r>
                  <a:endParaRPr lang="en-US" sz="1200">
                    <a:effectLst/>
                    <a:latin typeface="Times New Roman"/>
                    <a:ea typeface="Times New Roman"/>
                    <a:cs typeface="Times New Roman"/>
                  </a:endParaRPr>
                </a:p>
              </p:txBody>
            </p:sp>
            <p:sp>
              <p:nvSpPr>
                <p:cNvPr id="21" name="Rounded Rectangle 20"/>
                <p:cNvSpPr/>
                <p:nvPr/>
              </p:nvSpPr>
              <p:spPr>
                <a:xfrm>
                  <a:off x="1790700" y="1905000"/>
                  <a:ext cx="866775" cy="571500"/>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900" kern="1200">
                      <a:solidFill>
                        <a:srgbClr val="000000"/>
                      </a:solidFill>
                      <a:effectLst/>
                      <a:latin typeface="Times New Roman"/>
                      <a:ea typeface="Times New Roman"/>
                      <a:cs typeface="Times New Roman"/>
                    </a:rPr>
                    <a:t>Interface b/w Processor &amp; PC</a:t>
                  </a:r>
                  <a:endParaRPr lang="en-US" sz="1200">
                    <a:effectLst/>
                    <a:latin typeface="Times New Roman"/>
                    <a:ea typeface="Times New Roman"/>
                    <a:cs typeface="Times New Roman"/>
                  </a:endParaRPr>
                </a:p>
              </p:txBody>
            </p:sp>
            <p:sp>
              <p:nvSpPr>
                <p:cNvPr id="22" name="Rounded Rectangle 21"/>
                <p:cNvSpPr/>
                <p:nvPr/>
              </p:nvSpPr>
              <p:spPr>
                <a:xfrm>
                  <a:off x="4619625" y="2000250"/>
                  <a:ext cx="809625" cy="447675"/>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1000" kern="1200">
                      <a:solidFill>
                        <a:srgbClr val="000000"/>
                      </a:solidFill>
                      <a:effectLst/>
                      <a:latin typeface="Times New Roman"/>
                      <a:ea typeface="Times New Roman"/>
                      <a:cs typeface="Times New Roman"/>
                    </a:rPr>
                    <a:t>Data Analyzer</a:t>
                  </a:r>
                  <a:endParaRPr lang="en-US" sz="1200">
                    <a:effectLst/>
                    <a:latin typeface="Times New Roman"/>
                    <a:ea typeface="Times New Roman"/>
                    <a:cs typeface="Times New Roman"/>
                  </a:endParaRPr>
                </a:p>
              </p:txBody>
            </p:sp>
            <p:cxnSp>
              <p:nvCxnSpPr>
                <p:cNvPr id="23" name="Straight Connector 22"/>
                <p:cNvCxnSpPr/>
                <p:nvPr/>
              </p:nvCxnSpPr>
              <p:spPr>
                <a:xfrm flipH="1">
                  <a:off x="1734820" y="634365"/>
                  <a:ext cx="33655" cy="13525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24" name="Straight Connector 23"/>
                <p:cNvCxnSpPr/>
                <p:nvPr/>
              </p:nvCxnSpPr>
              <p:spPr>
                <a:xfrm flipH="1">
                  <a:off x="2938780" y="601345"/>
                  <a:ext cx="33655" cy="13525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flipH="1">
                  <a:off x="4053205" y="640080"/>
                  <a:ext cx="33655" cy="13525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
              <p:nvSpPr>
                <p:cNvPr id="26" name="Rounded Rectangle 25"/>
                <p:cNvSpPr/>
                <p:nvPr/>
              </p:nvSpPr>
              <p:spPr>
                <a:xfrm>
                  <a:off x="6657975" y="381000"/>
                  <a:ext cx="770447" cy="561975"/>
                </a:xfrm>
                <a:prstGeom prst="round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algn="ctr" fontAlgn="base">
                    <a:spcBef>
                      <a:spcPts val="0"/>
                    </a:spcBef>
                    <a:spcAft>
                      <a:spcPts val="0"/>
                    </a:spcAft>
                  </a:pPr>
                  <a:r>
                    <a:rPr lang="en-US" sz="900" kern="1200">
                      <a:solidFill>
                        <a:srgbClr val="000000"/>
                      </a:solidFill>
                      <a:effectLst/>
                      <a:latin typeface="Times New Roman"/>
                      <a:ea typeface="Times New Roman"/>
                      <a:cs typeface="Times New Roman"/>
                    </a:rPr>
                    <a:t>Interface b/w Processor &amp; PC</a:t>
                  </a:r>
                  <a:endParaRPr lang="en-US" sz="1200">
                    <a:effectLst/>
                    <a:latin typeface="Times New Roman"/>
                    <a:ea typeface="Times New Roman"/>
                    <a:cs typeface="Times New Roman"/>
                  </a:endParaRPr>
                </a:p>
              </p:txBody>
            </p:sp>
            <p:cxnSp>
              <p:nvCxnSpPr>
                <p:cNvPr id="27" name="Elbow Connector 26"/>
                <p:cNvCxnSpPr/>
                <p:nvPr/>
              </p:nvCxnSpPr>
              <p:spPr>
                <a:xfrm rot="5400000">
                  <a:off x="3747770" y="-1019175"/>
                  <a:ext cx="1270955" cy="5167313"/>
                </a:xfrm>
                <a:prstGeom prst="bentConnector4">
                  <a:avLst>
                    <a:gd name="adj1" fmla="val 46093"/>
                    <a:gd name="adj2" fmla="val 105493"/>
                  </a:avLst>
                </a:prstGeom>
                <a:ln w="19050">
                  <a:solidFill>
                    <a:schemeClr val="accent1"/>
                  </a:solidFill>
                  <a:tailEnd type="arrow"/>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a:off x="1485900" y="704850"/>
                  <a:ext cx="504825" cy="9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81300" y="685800"/>
                  <a:ext cx="428625" cy="9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95725" y="704850"/>
                  <a:ext cx="4000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76825" y="695325"/>
                  <a:ext cx="4953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38875" y="676275"/>
                  <a:ext cx="447675" cy="9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95900" y="628650"/>
                  <a:ext cx="33655" cy="13525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34" name="Straight Connector 33"/>
                <p:cNvCxnSpPr/>
                <p:nvPr/>
              </p:nvCxnSpPr>
              <p:spPr>
                <a:xfrm flipH="1">
                  <a:off x="6429375" y="627380"/>
                  <a:ext cx="33655" cy="13525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a:off x="2628900" y="2209800"/>
                  <a:ext cx="685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962275" y="2133600"/>
                  <a:ext cx="33655" cy="13525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a:off x="523875" y="735330"/>
                  <a:ext cx="390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959860" y="2105025"/>
                <a:ext cx="680720" cy="135255"/>
                <a:chOff x="6985" y="0"/>
                <a:chExt cx="680720" cy="135255"/>
              </a:xfrm>
            </p:grpSpPr>
            <p:cxnSp>
              <p:nvCxnSpPr>
                <p:cNvPr id="10" name="Straight Connector 9"/>
                <p:cNvCxnSpPr/>
                <p:nvPr/>
              </p:nvCxnSpPr>
              <p:spPr>
                <a:xfrm flipH="1">
                  <a:off x="347345" y="0"/>
                  <a:ext cx="33655" cy="13525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p:nvPr/>
              </p:nvCxnSpPr>
              <p:spPr>
                <a:xfrm>
                  <a:off x="6985" y="83434"/>
                  <a:ext cx="6807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sp>
          <p:nvSpPr>
            <p:cNvPr id="7" name="TextBox 24"/>
            <p:cNvSpPr txBox="1"/>
            <p:nvPr/>
          </p:nvSpPr>
          <p:spPr>
            <a:xfrm>
              <a:off x="3952875" y="1647825"/>
              <a:ext cx="800100" cy="228600"/>
            </a:xfrm>
            <a:prstGeom prst="rect">
              <a:avLst/>
            </a:prstGeom>
            <a:no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fontAlgn="base">
                <a:spcBef>
                  <a:spcPts val="0"/>
                </a:spcBef>
                <a:spcAft>
                  <a:spcPts val="0"/>
                </a:spcAft>
              </a:pPr>
              <a:r>
                <a:rPr lang="en-US" sz="1000" kern="1200" dirty="0" smtClean="0">
                  <a:solidFill>
                    <a:srgbClr val="000000"/>
                  </a:solidFill>
                  <a:effectLst/>
                  <a:latin typeface="Times New Roman"/>
                  <a:ea typeface="Times New Roman"/>
                  <a:cs typeface="Times New Roman"/>
                </a:rPr>
                <a:t>PC</a:t>
              </a:r>
              <a:endParaRPr lang="en-US" sz="1200" dirty="0">
                <a:effectLst/>
                <a:latin typeface="Times New Roman"/>
                <a:ea typeface="Times New Roman"/>
                <a:cs typeface="Times New Roman"/>
              </a:endParaRPr>
            </a:p>
            <a:p>
              <a:pPr marL="0" marR="0">
                <a:lnSpc>
                  <a:spcPct val="107000"/>
                </a:lnSpc>
                <a:spcBef>
                  <a:spcPts val="0"/>
                </a:spcBef>
                <a:spcAft>
                  <a:spcPts val="800"/>
                </a:spcAft>
              </a:pPr>
              <a:r>
                <a:rPr lang="en-US" sz="1100" dirty="0">
                  <a:effectLst/>
                  <a:latin typeface="Calibri"/>
                  <a:ea typeface="Calibri"/>
                  <a:cs typeface="Arial"/>
                </a:rPr>
                <a:t> </a:t>
              </a:r>
            </a:p>
          </p:txBody>
        </p:sp>
      </p:grpSp>
      <p:sp>
        <p:nvSpPr>
          <p:cNvPr id="3" name="Slide Number Placeholder 2"/>
          <p:cNvSpPr>
            <a:spLocks noGrp="1"/>
          </p:cNvSpPr>
          <p:nvPr>
            <p:ph type="sldNum" sz="quarter" idx="12"/>
          </p:nvPr>
        </p:nvSpPr>
        <p:spPr/>
        <p:txBody>
          <a:bodyPr/>
          <a:lstStyle/>
          <a:p>
            <a:fld id="{06A7CD2E-4132-9445-AE7F-787C5C49825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326"/>
            <a:ext cx="8229600" cy="1143000"/>
          </a:xfrm>
        </p:spPr>
        <p:txBody>
          <a:bodyPr/>
          <a:lstStyle/>
          <a:p>
            <a:pPr algn="l"/>
            <a:r>
              <a:rPr lang="en-US" b="1" dirty="0" smtClean="0">
                <a:solidFill>
                  <a:srgbClr val="000090"/>
                </a:solidFill>
              </a:rPr>
              <a:t>1.</a:t>
            </a:r>
            <a:r>
              <a:rPr lang="en-US" dirty="0" smtClean="0">
                <a:solidFill>
                  <a:srgbClr val="000090"/>
                </a:solidFill>
              </a:rPr>
              <a:t> ADC</a:t>
            </a:r>
            <a:endParaRPr lang="en-US" dirty="0">
              <a:solidFill>
                <a:srgbClr val="000090"/>
              </a:solidFill>
            </a:endParaRPr>
          </a:p>
        </p:txBody>
      </p:sp>
      <p:sp>
        <p:nvSpPr>
          <p:cNvPr id="5" name="Content Placeholder 4"/>
          <p:cNvSpPr>
            <a:spLocks noGrp="1"/>
          </p:cNvSpPr>
          <p:nvPr>
            <p:ph idx="1"/>
          </p:nvPr>
        </p:nvSpPr>
        <p:spPr>
          <a:xfrm>
            <a:off x="457200" y="1417638"/>
            <a:ext cx="8229600" cy="5440362"/>
          </a:xfrm>
        </p:spPr>
        <p:txBody>
          <a:bodyPr>
            <a:normAutofit/>
          </a:bodyPr>
          <a:lstStyle/>
          <a:p>
            <a:pPr marL="0" indent="0">
              <a:buNone/>
            </a:pPr>
            <a:r>
              <a:rPr lang="en-US" sz="2400" dirty="0"/>
              <a:t>The conversion process starts by sampling the input analog signal (discretizing) and then rounding off these samples amplitudes (quantization) that will produce the quantized signal</a:t>
            </a:r>
            <a:r>
              <a:rPr lang="en-US" sz="2400" dirty="0" smtClean="0"/>
              <a:t>.</a:t>
            </a:r>
          </a:p>
          <a:p>
            <a:r>
              <a:rPr lang="en-US" sz="2400" dirty="0" smtClean="0">
                <a:solidFill>
                  <a:srgbClr val="FF0000"/>
                </a:solidFill>
              </a:rPr>
              <a:t>Quantization Error</a:t>
            </a:r>
          </a:p>
          <a:p>
            <a:pPr marL="0" indent="0">
              <a:buNone/>
            </a:pPr>
            <a:endParaRPr lang="en-US" sz="2400" dirty="0" smtClean="0">
              <a:solidFill>
                <a:srgbClr val="FF0000"/>
              </a:solidFill>
            </a:endParaRPr>
          </a:p>
          <a:p>
            <a:pPr marL="0" indent="0">
              <a:buNone/>
            </a:pPr>
            <a:endParaRPr lang="en-US" sz="2400" dirty="0" smtClean="0">
              <a:solidFill>
                <a:srgbClr val="FF0000"/>
              </a:solidFill>
            </a:endParaRPr>
          </a:p>
          <a:p>
            <a:r>
              <a:rPr lang="en-US" sz="2400" dirty="0" smtClean="0">
                <a:solidFill>
                  <a:srgbClr val="FF0000"/>
                </a:solidFill>
              </a:rPr>
              <a:t>SNR: </a:t>
            </a:r>
          </a:p>
          <a:p>
            <a:pPr marL="0" indent="0">
              <a:buNone/>
            </a:pPr>
            <a:endParaRPr lang="en-US" sz="2400" dirty="0"/>
          </a:p>
          <a:p>
            <a:r>
              <a:rPr lang="en-US" sz="2400" dirty="0" smtClean="0">
                <a:solidFill>
                  <a:srgbClr val="FF0000"/>
                </a:solidFill>
              </a:rPr>
              <a:t>THD</a:t>
            </a:r>
            <a:r>
              <a:rPr lang="en-US" sz="2400" dirty="0" smtClean="0">
                <a:solidFill>
                  <a:srgbClr val="FF0000"/>
                </a:solidFill>
              </a:rPr>
              <a:t>:</a:t>
            </a:r>
            <a:endParaRPr lang="en-US" sz="2400" dirty="0" smtClean="0">
              <a:solidFill>
                <a:srgbClr val="FF0000"/>
              </a:solidFill>
            </a:endParaRPr>
          </a:p>
          <a:p>
            <a:r>
              <a:rPr lang="en-US" sz="2400" dirty="0" smtClean="0">
                <a:solidFill>
                  <a:srgbClr val="FF0000"/>
                </a:solidFill>
              </a:rPr>
              <a:t>THD:</a:t>
            </a:r>
          </a:p>
          <a:p>
            <a:pPr marL="0" indent="0">
              <a:buNone/>
            </a:pPr>
            <a:endParaRPr lang="en-US" sz="2400" dirty="0"/>
          </a:p>
        </p:txBody>
      </p:sp>
      <p:pic>
        <p:nvPicPr>
          <p:cNvPr id="6" name="Content Placeholder 3" descr="Screen Shot 2014-12-07 at 9.53.43 AM.png"/>
          <p:cNvPicPr>
            <a:picLocks noChangeAspect="1"/>
          </p:cNvPicPr>
          <p:nvPr/>
        </p:nvPicPr>
        <p:blipFill rotWithShape="1">
          <a:blip r:embed="rId2"/>
          <a:srcRect l="17712" r="18920" b="7366"/>
          <a:stretch/>
        </p:blipFill>
        <p:spPr>
          <a:xfrm>
            <a:off x="4469505" y="3186046"/>
            <a:ext cx="4178808" cy="3003975"/>
          </a:xfrm>
          <a:prstGeom prst="rect">
            <a:avLst/>
          </a:prstGeom>
        </p:spPr>
      </p:pic>
      <p:pic>
        <p:nvPicPr>
          <p:cNvPr id="7" name="Picture 6" descr="Macintosh HD:Users:user:Desktop:Dropbox:Screenshots:Screenshot 2014-11-24 23.22.58.png"/>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17832" b="18259"/>
          <a:stretch/>
        </p:blipFill>
        <p:spPr bwMode="auto">
          <a:xfrm>
            <a:off x="634943" y="3269586"/>
            <a:ext cx="2439513" cy="685173"/>
          </a:xfrm>
          <a:prstGeom prst="rect">
            <a:avLst/>
          </a:prstGeom>
          <a:noFill/>
          <a:ln>
            <a:noFill/>
          </a:ln>
        </p:spPr>
      </p:pic>
      <p:pic>
        <p:nvPicPr>
          <p:cNvPr id="8" name="Picture 7" descr="Macintosh HD:Users:user:Desktop:Dropbox:Screenshots:Screenshot 2014-12-09 14.51.14.png"/>
          <p:cNvPicPr/>
          <p:nvPr/>
        </p:nvPicPr>
        <p:blipFill rotWithShape="1">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41934" r="21906"/>
          <a:stretch/>
        </p:blipFill>
        <p:spPr bwMode="auto">
          <a:xfrm>
            <a:off x="791381" y="4688034"/>
            <a:ext cx="2617254" cy="559391"/>
          </a:xfrm>
          <a:prstGeom prst="rect">
            <a:avLst/>
          </a:prstGeom>
          <a:noFill/>
          <a:ln>
            <a:noFill/>
          </a:ln>
        </p:spPr>
      </p:pic>
      <p:pic>
        <p:nvPicPr>
          <p:cNvPr id="9" name="Picture 8" descr="Macintosh HD:Users:user:Desktop:Dropbox:Screenshots:Screenshot 2014-12-08 23.06.58.png"/>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72864" y="5659725"/>
            <a:ext cx="2903115" cy="874489"/>
          </a:xfrm>
          <a:prstGeom prst="rect">
            <a:avLst/>
          </a:prstGeom>
          <a:noFill/>
          <a:ln>
            <a:noFill/>
          </a:ln>
        </p:spPr>
      </p:pic>
      <p:sp>
        <p:nvSpPr>
          <p:cNvPr id="3" name="Slide Number Placeholder 2"/>
          <p:cNvSpPr>
            <a:spLocks noGrp="1"/>
          </p:cNvSpPr>
          <p:nvPr>
            <p:ph type="sldNum" sz="quarter" idx="12"/>
          </p:nvPr>
        </p:nvSpPr>
        <p:spPr/>
        <p:txBody>
          <a:bodyPr/>
          <a:lstStyle/>
          <a:p>
            <a:fld id="{06A7CD2E-4132-9445-AE7F-787C5C49825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rPr>
              <a:t>1.1 Flash ADC</a:t>
            </a:r>
            <a:endParaRPr lang="en-US" dirty="0">
              <a:solidFill>
                <a:srgbClr val="000090"/>
              </a:solidFill>
            </a:endParaRPr>
          </a:p>
        </p:txBody>
      </p:sp>
      <p:pic>
        <p:nvPicPr>
          <p:cNvPr id="5" name="Picture 4" descr="Macintosh HD:Users:user:Desktop:Dropbox:Screenshots:Screenshot 2014-11-25 00.11.14.png"/>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5946" r="12645"/>
          <a:stretch/>
        </p:blipFill>
        <p:spPr bwMode="auto">
          <a:xfrm>
            <a:off x="0" y="1417638"/>
            <a:ext cx="4678520" cy="5317114"/>
          </a:xfrm>
          <a:prstGeom prst="rect">
            <a:avLst/>
          </a:prstGeom>
          <a:noFill/>
          <a:ln>
            <a:noFill/>
          </a:ln>
        </p:spPr>
      </p:pic>
      <p:sp>
        <p:nvSpPr>
          <p:cNvPr id="9" name="TextBox 8"/>
          <p:cNvSpPr txBox="1"/>
          <p:nvPr/>
        </p:nvSpPr>
        <p:spPr>
          <a:xfrm>
            <a:off x="4689173" y="1716361"/>
            <a:ext cx="3997627" cy="3046988"/>
          </a:xfrm>
          <a:prstGeom prst="rect">
            <a:avLst/>
          </a:prstGeom>
          <a:noFill/>
        </p:spPr>
        <p:txBody>
          <a:bodyPr wrap="square" rtlCol="0">
            <a:spAutoFit/>
          </a:bodyPr>
          <a:lstStyle/>
          <a:p>
            <a:pPr marL="285750" lvl="0" indent="-285750" algn="just">
              <a:buFont typeface="Arial"/>
              <a:buChar char="•"/>
            </a:pPr>
            <a:r>
              <a:rPr lang="en-US" sz="1600" dirty="0" err="1"/>
              <a:t>Vrefrance</a:t>
            </a:r>
            <a:r>
              <a:rPr lang="en-US" sz="1600" dirty="0"/>
              <a:t> for each comparator is one LSB greater than the reference voltage for the comparator below it.</a:t>
            </a:r>
          </a:p>
          <a:p>
            <a:pPr marL="285750" lvl="0" indent="-285750" algn="just">
              <a:buFont typeface="Arial"/>
              <a:buChar char="•"/>
            </a:pPr>
            <a:r>
              <a:rPr lang="en-US" sz="1600" dirty="0"/>
              <a:t>Comparator compare between </a:t>
            </a:r>
            <a:r>
              <a:rPr lang="en-US" sz="1600" dirty="0" err="1"/>
              <a:t>Vref</a:t>
            </a:r>
            <a:r>
              <a:rPr lang="en-US" sz="1600" dirty="0"/>
              <a:t> and V input , when </a:t>
            </a:r>
            <a:r>
              <a:rPr lang="en-US" sz="1600" dirty="0" err="1"/>
              <a:t>Vinput</a:t>
            </a:r>
            <a:r>
              <a:rPr lang="en-US" sz="1600" dirty="0"/>
              <a:t> &gt; </a:t>
            </a:r>
            <a:r>
              <a:rPr lang="en-US" sz="1600" dirty="0" err="1"/>
              <a:t>Vref</a:t>
            </a:r>
            <a:r>
              <a:rPr lang="en-US" sz="1600" dirty="0"/>
              <a:t> comparator produce 1 otherwise gives 0.</a:t>
            </a:r>
          </a:p>
          <a:p>
            <a:pPr marL="285750" lvl="0" indent="-285750" algn="just">
              <a:buFont typeface="Arial"/>
              <a:buChar char="•"/>
            </a:pPr>
            <a:r>
              <a:rPr lang="en-US" sz="1600" dirty="0"/>
              <a:t> Output of comparator then goes to 2^M to M encoder producing a digital output. The Digital output would look like figure 4.</a:t>
            </a:r>
          </a:p>
          <a:p>
            <a:pPr marL="285750" indent="-285750" algn="just">
              <a:buFont typeface="Arial"/>
              <a:buChar char="•"/>
            </a:pPr>
            <a:endParaRPr lang="en-US" sz="1600" dirty="0"/>
          </a:p>
        </p:txBody>
      </p:sp>
      <p:sp>
        <p:nvSpPr>
          <p:cNvPr id="10" name="TextBox 9"/>
          <p:cNvSpPr txBox="1"/>
          <p:nvPr/>
        </p:nvSpPr>
        <p:spPr>
          <a:xfrm>
            <a:off x="121775" y="1048306"/>
            <a:ext cx="1741763" cy="369332"/>
          </a:xfrm>
          <a:prstGeom prst="rect">
            <a:avLst/>
          </a:prstGeom>
          <a:noFill/>
        </p:spPr>
        <p:txBody>
          <a:bodyPr wrap="none" rtlCol="0">
            <a:spAutoFit/>
          </a:bodyPr>
          <a:lstStyle/>
          <a:p>
            <a:r>
              <a:rPr lang="en-US" b="1" i="1" u="sng" dirty="0" smtClean="0"/>
              <a:t>Architecture : </a:t>
            </a:r>
            <a:endParaRPr lang="en-US" b="1" i="1" u="sng" dirty="0"/>
          </a:p>
        </p:txBody>
      </p:sp>
      <p:pic>
        <p:nvPicPr>
          <p:cNvPr id="16" name="Picture 15" descr="Macintosh HD:Users:user:Desktop:Dropbox:Screenshots:Screenshot 2014-12-08 20.34.28.png"/>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127656" y="4225983"/>
            <a:ext cx="5002539" cy="2315489"/>
          </a:xfrm>
          <a:prstGeom prst="rect">
            <a:avLst/>
          </a:prstGeom>
          <a:noFill/>
          <a:ln>
            <a:noFill/>
          </a:ln>
        </p:spPr>
      </p:pic>
      <p:sp>
        <p:nvSpPr>
          <p:cNvPr id="3" name="Slide Number Placeholder 2"/>
          <p:cNvSpPr>
            <a:spLocks noGrp="1"/>
          </p:cNvSpPr>
          <p:nvPr>
            <p:ph type="sldNum" sz="quarter" idx="12"/>
          </p:nvPr>
        </p:nvSpPr>
        <p:spPr/>
        <p:txBody>
          <a:bodyPr/>
          <a:lstStyle/>
          <a:p>
            <a:fld id="{06A7CD2E-4132-9445-AE7F-787C5C498250}" type="slidenum">
              <a:rPr lang="en-US" smtClean="0"/>
              <a:pPr/>
              <a:t>8</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38895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0"/>
                </a:solidFill>
              </a:rPr>
              <a:t>1.2 SAR </a:t>
            </a:r>
            <a:r>
              <a:rPr lang="en-US" dirty="0">
                <a:solidFill>
                  <a:srgbClr val="000090"/>
                </a:solidFill>
              </a:rPr>
              <a:t>ADC</a:t>
            </a:r>
            <a:endParaRPr lang="en-US" dirty="0"/>
          </a:p>
        </p:txBody>
      </p:sp>
      <p:sp>
        <p:nvSpPr>
          <p:cNvPr id="3" name="Content Placeholder 2"/>
          <p:cNvSpPr>
            <a:spLocks noGrp="1"/>
          </p:cNvSpPr>
          <p:nvPr>
            <p:ph idx="1"/>
          </p:nvPr>
        </p:nvSpPr>
        <p:spPr>
          <a:xfrm>
            <a:off x="143361" y="1563163"/>
            <a:ext cx="3977170" cy="4815080"/>
          </a:xfrm>
        </p:spPr>
        <p:txBody>
          <a:bodyPr>
            <a:normAutofit/>
          </a:bodyPr>
          <a:lstStyle/>
          <a:p>
            <a:pPr algn="just">
              <a:lnSpc>
                <a:spcPct val="150000"/>
              </a:lnSpc>
            </a:pPr>
            <a:r>
              <a:rPr lang="en-US" sz="1900" dirty="0" smtClean="0"/>
              <a:t>A type of analog to digital converter that operates using a binary search algorithm.</a:t>
            </a:r>
          </a:p>
          <a:p>
            <a:pPr algn="just">
              <a:lnSpc>
                <a:spcPct val="150000"/>
              </a:lnSpc>
            </a:pPr>
            <a:endParaRPr lang="en-US" sz="1900" dirty="0" smtClean="0"/>
          </a:p>
          <a:p>
            <a:pPr algn="just">
              <a:lnSpc>
                <a:spcPct val="150000"/>
              </a:lnSpc>
            </a:pPr>
            <a:r>
              <a:rPr lang="en-US" sz="1900" dirty="0" smtClean="0"/>
              <a:t>Uses a successive approximation register that counts by going through all possible combinations starting from the most significant bit and finishing with the least significant bit.</a:t>
            </a:r>
            <a:endParaRPr lang="en-US" sz="1900" dirty="0" smtClean="0"/>
          </a:p>
          <a:p>
            <a:pPr>
              <a:buNone/>
            </a:pPr>
            <a:endParaRPr lang="en-US" dirty="0"/>
          </a:p>
        </p:txBody>
      </p:sp>
      <p:pic>
        <p:nvPicPr>
          <p:cNvPr id="5" name="Picture 4" descr="Screen Shot 2014-11-28 at 7.42.55 PM.png"/>
          <p:cNvPicPr>
            <a:picLocks noChangeAspect="1"/>
          </p:cNvPicPr>
          <p:nvPr/>
        </p:nvPicPr>
        <p:blipFill>
          <a:blip r:embed="rId2">
            <a:lum bright="3000" contrast="44000"/>
          </a:blip>
          <a:stretch>
            <a:fillRect/>
          </a:stretch>
        </p:blipFill>
        <p:spPr>
          <a:xfrm>
            <a:off x="4409772" y="2239215"/>
            <a:ext cx="4650497" cy="3121302"/>
          </a:xfrm>
          <a:prstGeom prst="rect">
            <a:avLst/>
          </a:prstGeom>
        </p:spPr>
      </p:pic>
      <p:sp>
        <p:nvSpPr>
          <p:cNvPr id="4" name="Slide Number Placeholder 3"/>
          <p:cNvSpPr>
            <a:spLocks noGrp="1"/>
          </p:cNvSpPr>
          <p:nvPr>
            <p:ph type="sldNum" sz="quarter" idx="12"/>
          </p:nvPr>
        </p:nvSpPr>
        <p:spPr/>
        <p:txBody>
          <a:bodyPr/>
          <a:lstStyle/>
          <a:p>
            <a:fld id="{06A7CD2E-4132-9445-AE7F-787C5C498250}" type="slidenum">
              <a:rPr lang="en-US" smtClean="0"/>
              <a:pPr/>
              <a:t>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6786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981</TotalTime>
  <Words>1634</Words>
  <Application>Microsoft Macintosh PowerPoint</Application>
  <PresentationFormat>On-screen Show (4:3)</PresentationFormat>
  <Paragraphs>240</Paragraphs>
  <Slides>27</Slides>
  <Notes>6</Notes>
  <HiddenSlides>0</HiddenSlides>
  <MMClips>0</MMClips>
  <ScaleCrop>false</ScaleCrop>
  <HeadingPairs>
    <vt:vector size="6" baseType="variant">
      <vt:variant>
        <vt:lpstr>Design Template</vt:lpstr>
      </vt:variant>
      <vt:variant>
        <vt:i4>1</vt:i4>
      </vt:variant>
      <vt:variant>
        <vt:lpstr>Links</vt:lpstr>
      </vt:variant>
      <vt:variant>
        <vt:i4>1</vt:i4>
      </vt:variant>
      <vt:variant>
        <vt:lpstr>Slide Titles</vt:lpstr>
      </vt:variant>
      <vt:variant>
        <vt:i4>27</vt:i4>
      </vt:variant>
    </vt:vector>
  </HeadingPairs>
  <TitlesOfParts>
    <vt:vector size="29" baseType="lpstr">
      <vt:lpstr>Office Theme</vt:lpstr>
      <vt:lpstr>!OLE_LINK1</vt:lpstr>
      <vt:lpstr>Slide 1</vt:lpstr>
      <vt:lpstr>Introduction</vt:lpstr>
      <vt:lpstr>Proposed Sampling Approach: Event driven sampling (EDS)</vt:lpstr>
      <vt:lpstr>Proposed Filtering Approach</vt:lpstr>
      <vt:lpstr>Advantages of Event Driven Filtering </vt:lpstr>
      <vt:lpstr>Principle Block Diagram </vt:lpstr>
      <vt:lpstr>1. ADC</vt:lpstr>
      <vt:lpstr>1.1 Flash ADC</vt:lpstr>
      <vt:lpstr>1.2 SAR ADC</vt:lpstr>
      <vt:lpstr>2. ADC to Processor Interface</vt:lpstr>
      <vt:lpstr>2. ADC to Processor Interface</vt:lpstr>
      <vt:lpstr>Slide 12</vt:lpstr>
      <vt:lpstr>Single ended vs Differential ended</vt:lpstr>
      <vt:lpstr>Sink vs Source</vt:lpstr>
      <vt:lpstr>3. Circular Buffer</vt:lpstr>
      <vt:lpstr>4. Digital Signal Processing</vt:lpstr>
      <vt:lpstr>4. Digital Signal Processing</vt:lpstr>
      <vt:lpstr>5. Simple Dual-Port RAM</vt:lpstr>
      <vt:lpstr>6. Processor to PC Interface</vt:lpstr>
      <vt:lpstr>UART</vt:lpstr>
      <vt:lpstr>RS232 interface</vt:lpstr>
      <vt:lpstr>USB to UART Bridge </vt:lpstr>
      <vt:lpstr>System Design and  Implementation</vt:lpstr>
      <vt:lpstr>Component Specifications</vt:lpstr>
      <vt:lpstr>Project Risk Management  and cost optimization</vt:lpstr>
      <vt:lpstr>Proposed Implementation Plan</vt:lpstr>
      <vt:lpstr>Conclusion and Prospect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Reemaz</dc:creator>
  <cp:lastModifiedBy>Reemaz</cp:lastModifiedBy>
  <cp:revision>102</cp:revision>
  <dcterms:created xsi:type="dcterms:W3CDTF">2015-01-04T09:46:33Z</dcterms:created>
  <dcterms:modified xsi:type="dcterms:W3CDTF">2015-01-04T19:11:28Z</dcterms:modified>
</cp:coreProperties>
</file>