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8" r:id="rId4"/>
    <p:sldId id="257" r:id="rId5"/>
    <p:sldId id="282" r:id="rId6"/>
    <p:sldId id="263" r:id="rId7"/>
    <p:sldId id="264" r:id="rId8"/>
    <p:sldId id="261" r:id="rId9"/>
    <p:sldId id="267" r:id="rId10"/>
    <p:sldId id="260" r:id="rId11"/>
    <p:sldId id="280" r:id="rId12"/>
    <p:sldId id="279" r:id="rId13"/>
    <p:sldId id="281" r:id="rId1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Karla" pitchFamily="2" charset="0"/>
      <p:regular r:id="rId18"/>
      <p:bold r:id="rId19"/>
      <p:italic r:id="rId20"/>
      <p:boldItalic r:id="rId21"/>
    </p:embeddedFont>
    <p:embeddedFont>
      <p:font typeface="KoPubWorld돋움체 Bold" panose="00000800000000000000" pitchFamily="2" charset="-127"/>
      <p:bold r:id="rId22"/>
    </p:embeddedFont>
    <p:embeddedFont>
      <p:font typeface="KoPubWorld돋움체 Light" panose="00000300000000000000" pitchFamily="2" charset="-127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C08C98-0C33-4979-9066-DB2A27208FE7}">
  <a:tblStyle styleId="{79C08C98-0C33-4979-9066-DB2A27208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DE2C2F-567E-4F96-A390-5F3BA85D3C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자기소개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https://namu.wiki/w/%EC%A3%BC%EC%8B%9C%EA%B2%BD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http://encykorea.aks.ac.kr/Contents/Item/E0053328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맞춤법 검사기 시연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4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이마리야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주시경은 한문을 배우는 중 뜻도 알 수 없는 어려운 한문을 읽고 다시 우리말로 풀이하는 한문 강독법에 의문을 품고 국어를 연구하기 시작했다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1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학문배우다가 서재필에게 발탁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배재학당 </a:t>
            </a:r>
            <a:r>
              <a:rPr lang="en-US" altLang="ko-KR"/>
              <a:t>: </a:t>
            </a:r>
            <a:r>
              <a:rPr lang="ko-KR" altLang="en-US"/>
              <a:t>한국 최초의 근대식 중등교육기관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주시경의 활동 경력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한국사  발표</a:t>
            </a:r>
            <a:br>
              <a:rPr lang="en-US" altLang="ko-KR"/>
            </a:br>
            <a:r>
              <a:rPr lang="en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20609 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김형진</a:t>
            </a:r>
            <a:endParaRPr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453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주시경의 제자들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한글 연구와 보급을 위해 </a:t>
            </a:r>
            <a:r>
              <a:rPr lang="ko-KR" altLang="en-US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조선어 연구회</a:t>
            </a: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조직하였다</a:t>
            </a:r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(1921)</a:t>
            </a:r>
            <a:endParaRPr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>
            <a:spLocks noGrp="1"/>
          </p:cNvSpPr>
          <p:nvPr>
            <p:ph type="body" idx="1"/>
          </p:nvPr>
        </p:nvSpPr>
        <p:spPr>
          <a:xfrm>
            <a:off x="838249" y="2419350"/>
            <a:ext cx="5902947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조선어 연구회의 후신인 </a:t>
            </a:r>
            <a:r>
              <a:rPr lang="ko-KR" altLang="en-US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조선어 학회</a:t>
            </a:r>
            <a:r>
              <a:rPr lang="ko-KR" altLang="en-US" sz="2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한글 운동은 일제에 맞선 </a:t>
            </a:r>
            <a:r>
              <a:rPr lang="ko-KR" altLang="en-US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문화적 민족운동</a:t>
            </a:r>
            <a:r>
              <a:rPr lang="ko-KR" altLang="en-US" sz="2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이자 </a:t>
            </a:r>
            <a:r>
              <a:rPr lang="ko-KR" altLang="en-US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사상적 독립운동</a:t>
            </a:r>
            <a:r>
              <a:rPr lang="ko-KR" altLang="en-US" sz="2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이었다</a:t>
            </a:r>
            <a:r>
              <a:rPr lang="en-US" altLang="ko-KR" sz="2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sz="20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09" name="Google Shape;409;p38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10" name="Google Shape;41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FF572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만약</a:t>
            </a:r>
            <a:endParaRPr sz="2800">
              <a:solidFill>
                <a:srgbClr val="FF572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5" name="Google Shape;395;p37"/>
          <p:cNvSpPr txBox="1">
            <a:spLocks noGrp="1"/>
          </p:cNvSpPr>
          <p:nvPr>
            <p:ph type="subTitle" idx="4294967295"/>
          </p:nvPr>
        </p:nvSpPr>
        <p:spPr>
          <a:xfrm>
            <a:off x="685799" y="3163925"/>
            <a:ext cx="575504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그때 컴퓨터가 있었다면</a:t>
            </a:r>
            <a:r>
              <a:rPr lang="en-US" altLang="ko-KR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..</a:t>
            </a: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sz="36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2" name="Google Shape;402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49" y="2419350"/>
            <a:ext cx="7591585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문명 강대국은 모두 자국의 문자를 사용한다</a:t>
            </a:r>
            <a:r>
              <a:rPr lang="en-US" altLang="ko-KR" sz="2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			     -</a:t>
            </a:r>
            <a:r>
              <a:rPr lang="ko-KR" altLang="en-US" sz="2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주시경</a:t>
            </a:r>
            <a:endParaRPr sz="28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10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한국어가</a:t>
            </a:r>
            <a:r>
              <a:rPr lang="ko-KR" altLang="en-US" sz="3600">
                <a:solidFill>
                  <a:srgbClr val="F4433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세계 공용어 </a:t>
            </a:r>
            <a:endParaRPr sz="3600">
              <a:solidFill>
                <a:srgbClr val="F4433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였어야 했다 이 말이야</a:t>
            </a:r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 시 경</a:t>
            </a:r>
            <a:endParaRPr sz="36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국어학자</a:t>
            </a:r>
            <a:endParaRPr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2701293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주시경">
            <a:extLst>
              <a:ext uri="{FF2B5EF4-FFF2-40B4-BE49-F238E27FC236}">
                <a16:creationId xmlns:a16="http://schemas.microsoft.com/office/drawing/2014/main" id="{344ADDCF-A23D-8CDA-8F1D-148A217B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30" y="914399"/>
            <a:ext cx="2768265" cy="37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1876</a:t>
            </a:r>
            <a:r>
              <a:rPr lang="ko-KR" altLang="en-US" sz="2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</a:t>
            </a:r>
            <a:r>
              <a:rPr lang="ko-KR" altLang="en-US" sz="2400"/>
              <a:t> </a:t>
            </a:r>
            <a:r>
              <a:rPr lang="en-US" altLang="ko-KR" sz="2400">
                <a:solidFill>
                  <a:schemeClr val="accent6"/>
                </a:solidFill>
              </a:rPr>
              <a:t>12</a:t>
            </a:r>
            <a:r>
              <a:rPr lang="ko-KR" altLang="en-US" sz="2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</a:t>
            </a:r>
            <a:r>
              <a:rPr lang="ko-KR" altLang="en-US" sz="2400"/>
              <a:t> </a:t>
            </a:r>
            <a:r>
              <a:rPr lang="en-US" altLang="ko-KR" sz="2400">
                <a:solidFill>
                  <a:schemeClr val="accent6"/>
                </a:solidFill>
              </a:rPr>
              <a:t>22</a:t>
            </a:r>
            <a:r>
              <a:rPr lang="ko-KR" altLang="en-US" sz="2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endParaRPr sz="2400">
              <a:solidFill>
                <a:srgbClr val="CDDC3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098" name="Picture 2" descr="황해도 - 위키백과, 우리 모두의 백과사전">
            <a:extLst>
              <a:ext uri="{FF2B5EF4-FFF2-40B4-BE49-F238E27FC236}">
                <a16:creationId xmlns:a16="http://schemas.microsoft.com/office/drawing/2014/main" id="{A3805AFF-093B-6660-63AF-C58628C9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48" y="1274965"/>
            <a:ext cx="2451725" cy="34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4A2C270-7AC3-3705-B92E-0947C6B721CD}"/>
              </a:ext>
            </a:extLst>
          </p:cNvPr>
          <p:cNvSpPr/>
          <p:nvPr/>
        </p:nvSpPr>
        <p:spPr>
          <a:xfrm>
            <a:off x="3908090" y="3173456"/>
            <a:ext cx="663910" cy="305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89;p15">
            <a:extLst>
              <a:ext uri="{FF2B5EF4-FFF2-40B4-BE49-F238E27FC236}">
                <a16:creationId xmlns:a16="http://schemas.microsoft.com/office/drawing/2014/main" id="{1768D1AD-C470-6CDD-ED65-06DF864B8389}"/>
              </a:ext>
            </a:extLst>
          </p:cNvPr>
          <p:cNvSpPr txBox="1">
            <a:spLocks/>
          </p:cNvSpPr>
          <p:nvPr/>
        </p:nvSpPr>
        <p:spPr>
          <a:xfrm>
            <a:off x="3814648" y="3083597"/>
            <a:ext cx="990958" cy="47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16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황해도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154;p21">
            <a:extLst>
              <a:ext uri="{FF2B5EF4-FFF2-40B4-BE49-F238E27FC236}">
                <a16:creationId xmlns:a16="http://schemas.microsoft.com/office/drawing/2014/main" id="{4C6A0B65-8B68-6869-BBE5-4C7B0441E877}"/>
              </a:ext>
            </a:extLst>
          </p:cNvPr>
          <p:cNvSpPr txBox="1">
            <a:spLocks/>
          </p:cNvSpPr>
          <p:nvPr/>
        </p:nvSpPr>
        <p:spPr>
          <a:xfrm>
            <a:off x="1591275" y="125062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學而時習之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不亦說乎 </a:t>
            </a:r>
            <a:endParaRPr lang="ko-KR" altLang="en-US" sz="16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Google Shape;154;p21">
            <a:extLst>
              <a:ext uri="{FF2B5EF4-FFF2-40B4-BE49-F238E27FC236}">
                <a16:creationId xmlns:a16="http://schemas.microsoft.com/office/drawing/2014/main" id="{2EF96D33-5EE5-258B-3F7C-6B444BE02788}"/>
              </a:ext>
            </a:extLst>
          </p:cNvPr>
          <p:cNvSpPr txBox="1">
            <a:spLocks/>
          </p:cNvSpPr>
          <p:nvPr/>
        </p:nvSpPr>
        <p:spPr>
          <a:xfrm>
            <a:off x="1591275" y="2112709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학이시습지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불역열호</a:t>
            </a:r>
            <a:endParaRPr lang="ko-KR" altLang="en-US" sz="16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Google Shape;154;p21">
            <a:extLst>
              <a:ext uri="{FF2B5EF4-FFF2-40B4-BE49-F238E27FC236}">
                <a16:creationId xmlns:a16="http://schemas.microsoft.com/office/drawing/2014/main" id="{2DA6CD94-5DC4-CFA1-9708-E7E1785F33F1}"/>
              </a:ext>
            </a:extLst>
          </p:cNvPr>
          <p:cNvSpPr txBox="1">
            <a:spLocks/>
          </p:cNvSpPr>
          <p:nvPr/>
        </p:nvSpPr>
        <p:spPr>
          <a:xfrm>
            <a:off x="1591275" y="289751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학이시습지면 불역열호아</a:t>
            </a:r>
            <a:endParaRPr lang="ko-KR" altLang="en-US" sz="16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Google Shape;154;p21">
            <a:extLst>
              <a:ext uri="{FF2B5EF4-FFF2-40B4-BE49-F238E27FC236}">
                <a16:creationId xmlns:a16="http://schemas.microsoft.com/office/drawing/2014/main" id="{4881E314-CBDF-41B6-5986-D5C8ED9FD288}"/>
              </a:ext>
            </a:extLst>
          </p:cNvPr>
          <p:cNvSpPr txBox="1">
            <a:spLocks/>
          </p:cNvSpPr>
          <p:nvPr/>
        </p:nvSpPr>
        <p:spPr>
          <a:xfrm>
            <a:off x="1651345" y="3676223"/>
            <a:ext cx="4801500" cy="781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배우고 때때로 익히면</a:t>
            </a:r>
            <a:endParaRPr lang="en-US" altLang="ko-KR" sz="18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또한 즐겁지 아니한가</a:t>
            </a:r>
            <a:endParaRPr lang="ko-KR" altLang="en-US" sz="16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57E7DE3-0F48-732F-58B9-A5E000B7010C}"/>
              </a:ext>
            </a:extLst>
          </p:cNvPr>
          <p:cNvSpPr/>
          <p:nvPr/>
        </p:nvSpPr>
        <p:spPr>
          <a:xfrm>
            <a:off x="3923446" y="2484207"/>
            <a:ext cx="45719" cy="305353"/>
          </a:xfrm>
          <a:prstGeom prst="down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E29D015-85B4-1493-8158-14264D6D17D0}"/>
              </a:ext>
            </a:extLst>
          </p:cNvPr>
          <p:cNvSpPr/>
          <p:nvPr/>
        </p:nvSpPr>
        <p:spPr>
          <a:xfrm>
            <a:off x="3923446" y="3338940"/>
            <a:ext cx="45719" cy="305353"/>
          </a:xfrm>
          <a:prstGeom prst="down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89;p15">
            <a:extLst>
              <a:ext uri="{FF2B5EF4-FFF2-40B4-BE49-F238E27FC236}">
                <a16:creationId xmlns:a16="http://schemas.microsoft.com/office/drawing/2014/main" id="{B8C2D5EA-C30C-8BC6-2ACF-E4A778CC9A69}"/>
              </a:ext>
            </a:extLst>
          </p:cNvPr>
          <p:cNvSpPr txBox="1">
            <a:spLocks/>
          </p:cNvSpPr>
          <p:nvPr/>
        </p:nvSpPr>
        <p:spPr>
          <a:xfrm>
            <a:off x="841000" y="558152"/>
            <a:ext cx="4801500" cy="516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400">
                <a:solidFill>
                  <a:schemeClr val="tx2">
                    <a:lumMod val="1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한문 강독법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37A9F75-17F4-C9B3-ED48-B81AC459F2F1}"/>
              </a:ext>
            </a:extLst>
          </p:cNvPr>
          <p:cNvSpPr/>
          <p:nvPr/>
        </p:nvSpPr>
        <p:spPr>
          <a:xfrm>
            <a:off x="3900586" y="1660122"/>
            <a:ext cx="45719" cy="305353"/>
          </a:xfrm>
          <a:prstGeom prst="down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469967" y="68329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서재필</a:t>
            </a:r>
            <a:r>
              <a:rPr lang="ko-KR" altLang="en-US" sz="1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에게 발탁되어 </a:t>
            </a:r>
            <a:r>
              <a:rPr lang="en-US" altLang="ko-KR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독립신문</a:t>
            </a:r>
            <a:r>
              <a:rPr lang="en-US" altLang="ko-KR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 </a:t>
            </a:r>
            <a:r>
              <a:rPr lang="ko-KR" altLang="en-US" sz="1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제작에 종사</a:t>
            </a:r>
            <a:endParaRPr sz="16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122" name="Picture 2" descr="서재필 - 나무위키">
            <a:extLst>
              <a:ext uri="{FF2B5EF4-FFF2-40B4-BE49-F238E27FC236}">
                <a16:creationId xmlns:a16="http://schemas.microsoft.com/office/drawing/2014/main" id="{929D1C79-E5A9-B8AF-5250-96047E1B0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32826"/>
            <a:ext cx="2146475" cy="306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하트 6">
            <a:extLst>
              <a:ext uri="{FF2B5EF4-FFF2-40B4-BE49-F238E27FC236}">
                <a16:creationId xmlns:a16="http://schemas.microsoft.com/office/drawing/2014/main" id="{FFFD3610-9469-BB15-0773-6A4D64D72BC0}"/>
              </a:ext>
            </a:extLst>
          </p:cNvPr>
          <p:cNvSpPr/>
          <p:nvPr/>
        </p:nvSpPr>
        <p:spPr>
          <a:xfrm rot="20570614">
            <a:off x="4031369" y="2009010"/>
            <a:ext cx="667446" cy="667446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하트 7">
            <a:extLst>
              <a:ext uri="{FF2B5EF4-FFF2-40B4-BE49-F238E27FC236}">
                <a16:creationId xmlns:a16="http://schemas.microsoft.com/office/drawing/2014/main" id="{57B9A004-26FB-1B64-5BAD-95DBB6F3D99C}"/>
              </a:ext>
            </a:extLst>
          </p:cNvPr>
          <p:cNvSpPr/>
          <p:nvPr/>
        </p:nvSpPr>
        <p:spPr>
          <a:xfrm rot="20741356">
            <a:off x="4723323" y="2456094"/>
            <a:ext cx="231312" cy="231312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146" name="Picture 2" descr="baejae history m...">
            <a:extLst>
              <a:ext uri="{FF2B5EF4-FFF2-40B4-BE49-F238E27FC236}">
                <a16:creationId xmlns:a16="http://schemas.microsoft.com/office/drawing/2014/main" id="{26ED8A48-FFEE-662E-063C-6903174F0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07" y="2142733"/>
            <a:ext cx="3633869" cy="24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54;p21">
            <a:extLst>
              <a:ext uri="{FF2B5EF4-FFF2-40B4-BE49-F238E27FC236}">
                <a16:creationId xmlns:a16="http://schemas.microsoft.com/office/drawing/2014/main" id="{E6681612-6FC3-F036-F97D-A9B4996919E5}"/>
              </a:ext>
            </a:extLst>
          </p:cNvPr>
          <p:cNvSpPr txBox="1">
            <a:spLocks/>
          </p:cNvSpPr>
          <p:nvPr/>
        </p:nvSpPr>
        <p:spPr>
          <a:xfrm>
            <a:off x="469967" y="68329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altLang="ko-KR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1900</a:t>
            </a:r>
            <a:r>
              <a:rPr lang="ko-KR" altLang="en-US" sz="1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</a:t>
            </a:r>
            <a:r>
              <a:rPr lang="ko-KR" altLang="en-US" sz="1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 </a:t>
            </a:r>
            <a:r>
              <a:rPr lang="ko-KR" altLang="en-US" sz="2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배재학당</a:t>
            </a:r>
            <a:r>
              <a:rPr lang="ko-KR" altLang="en-US" sz="18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보통과 졸업</a:t>
            </a:r>
            <a:endParaRPr lang="ko-KR" altLang="en-US" sz="140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AAEFB-2DA9-DEE9-D891-44771491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819" y="0"/>
            <a:ext cx="5324100" cy="4816605"/>
          </a:xfrm>
        </p:spPr>
        <p:txBody>
          <a:bodyPr/>
          <a:lstStyle/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간호원양성학교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공옥학교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명신학교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숙명여자고등학교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서우학교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협성학교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오성학교이화학당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흥화학교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기호학교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융희학교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중앙학교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휘문의숙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보성중학교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사범강습소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배재학당</a:t>
            </a:r>
            <a:endParaRPr lang="en-US" altLang="ko-KR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27000" indent="0" algn="ctr">
              <a:buNone/>
            </a:pPr>
            <a:r>
              <a:rPr lang="en-US" altLang="ko-KR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</a:t>
            </a:r>
            <a:br>
              <a:rPr lang="ko-KR" altLang="en-US"/>
            </a:b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ontserrat"/>
              </a:rPr>
              <a:t>보따리</a:t>
            </a:r>
            <a:endParaRPr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ontserrat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ontserrat"/>
              </a:rPr>
              <a:t>  빡빡한 수업 일정</a:t>
            </a:r>
            <a:endParaRPr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Montserrat"/>
              </a:rPr>
              <a:t>주보따리</a:t>
            </a:r>
            <a:endParaRPr sz="180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Montserrat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499932" y="4302495"/>
            <a:ext cx="453641" cy="447356"/>
            <a:chOff x="3292425" y="3664250"/>
            <a:chExt cx="397025" cy="391525"/>
          </a:xfrm>
        </p:grpSpPr>
        <p:sp>
          <p:nvSpPr>
            <p:cNvPr id="202" name="Google Shape;202;p2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216</Words>
  <Application>Microsoft Office PowerPoint</Application>
  <PresentationFormat>화면 슬라이드 쇼(16:9)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KoPubWorld돋움체 Bold</vt:lpstr>
      <vt:lpstr>KoPubWorld돋움체 Light</vt:lpstr>
      <vt:lpstr>Montserrat</vt:lpstr>
      <vt:lpstr>Arial</vt:lpstr>
      <vt:lpstr>Karla</vt:lpstr>
      <vt:lpstr>맑은 고딕</vt:lpstr>
      <vt:lpstr>Cadwal template</vt:lpstr>
      <vt:lpstr> 한국사  발표 20609 김형진</vt:lpstr>
      <vt:lpstr>한국어가 세계 공용어 </vt:lpstr>
      <vt:lpstr>PowerPoint 프레젠테이션</vt:lpstr>
      <vt:lpstr>1876년 12월 22일</vt:lpstr>
      <vt:lpstr>PowerPoint 프레젠테이션</vt:lpstr>
      <vt:lpstr>서재필에게 발탁되어 &lt;독립신문&gt; 제작에 종사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만약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한국사  발표 20609 김형진</dc:title>
  <dc:creator>khj</dc:creator>
  <cp:lastModifiedBy>김형진</cp:lastModifiedBy>
  <cp:revision>5</cp:revision>
  <dcterms:modified xsi:type="dcterms:W3CDTF">2022-08-12T08:28:24Z</dcterms:modified>
</cp:coreProperties>
</file>