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1"/>
  </p:notesMasterIdLst>
  <p:handoutMasterIdLst>
    <p:handoutMasterId r:id="rId12"/>
  </p:handoutMasterIdLst>
  <p:sldIdLst>
    <p:sldId id="3975" r:id="rId2"/>
    <p:sldId id="3976" r:id="rId3"/>
    <p:sldId id="3982" r:id="rId4"/>
    <p:sldId id="3984" r:id="rId5"/>
    <p:sldId id="3987" r:id="rId6"/>
    <p:sldId id="3948" r:id="rId7"/>
    <p:sldId id="3990" r:id="rId8"/>
    <p:sldId id="3992" r:id="rId9"/>
    <p:sldId id="3994" r:id="rId10"/>
  </p:sldIdLst>
  <p:sldSz cx="12858750" cy="7232650"/>
  <p:notesSz cx="6858000" cy="9144000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BA46"/>
    <a:srgbClr val="005490"/>
    <a:srgbClr val="57CE95"/>
    <a:srgbClr val="0B97F1"/>
    <a:srgbClr val="000000"/>
    <a:srgbClr val="341801"/>
    <a:srgbClr val="682F03"/>
    <a:srgbClr val="F08200"/>
    <a:srgbClr val="E91E21"/>
    <a:srgbClr val="01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5317" autoAdjust="0"/>
  </p:normalViewPr>
  <p:slideViewPr>
    <p:cSldViewPr>
      <p:cViewPr varScale="1">
        <p:scale>
          <a:sx n="68" d="100"/>
          <a:sy n="68" d="100"/>
        </p:scale>
        <p:origin x="320" y="48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z_wu\Desktop\portal_stability.tx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z_wu\AppData\Roaming\Foxmail7\Temp-4764-20190906112621\Attach\&#28335;&#28304;&#25968;&#25454;&#32479;&#35745;(1)(1)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z_wu\Desktop\&#25925;&#38556;&#2227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portal_stability!$B$1</c:f>
              <c:strCache>
                <c:ptCount val="1"/>
                <c:pt idx="0">
                  <c:v>ap_stable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portal_stability!$B$2:$B$8</c:f>
              <c:numCache>
                <c:formatCode>General</c:formatCode>
                <c:ptCount val="7"/>
                <c:pt idx="0">
                  <c:v>98.9</c:v>
                </c:pt>
                <c:pt idx="1">
                  <c:v>99.7</c:v>
                </c:pt>
                <c:pt idx="2">
                  <c:v>100</c:v>
                </c:pt>
                <c:pt idx="3">
                  <c:v>99.7</c:v>
                </c:pt>
                <c:pt idx="4">
                  <c:v>99.9</c:v>
                </c:pt>
                <c:pt idx="5">
                  <c:v>99.9</c:v>
                </c:pt>
                <c:pt idx="6">
                  <c:v>99.9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B7C-49A5-823A-3104BCE47DB9}"/>
            </c:ext>
          </c:extLst>
        </c:ser>
        <c:ser>
          <c:idx val="1"/>
          <c:order val="1"/>
          <c:tx>
            <c:strRef>
              <c:f>portal_stability!$C$1</c:f>
              <c:strCache>
                <c:ptCount val="1"/>
                <c:pt idx="0">
                  <c:v>nas_stable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portal_stability!$C$2:$C$8</c:f>
              <c:numCache>
                <c:formatCode>General</c:formatCode>
                <c:ptCount val="7"/>
                <c:pt idx="0">
                  <c:v>98.9</c:v>
                </c:pt>
                <c:pt idx="1">
                  <c:v>99.6</c:v>
                </c:pt>
                <c:pt idx="2">
                  <c:v>99.9</c:v>
                </c:pt>
                <c:pt idx="3">
                  <c:v>99.7</c:v>
                </c:pt>
                <c:pt idx="4">
                  <c:v>99.9</c:v>
                </c:pt>
                <c:pt idx="5">
                  <c:v>99.9</c:v>
                </c:pt>
                <c:pt idx="6">
                  <c:v>99.9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B7C-49A5-823A-3104BCE47D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94603568"/>
        <c:axId val="-494612272"/>
      </c:barChart>
      <c:catAx>
        <c:axId val="-4946035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94612272"/>
        <c:crosses val="autoZero"/>
        <c:auto val="1"/>
        <c:lblAlgn val="ctr"/>
        <c:lblOffset val="100"/>
        <c:noMultiLvlLbl val="0"/>
      </c:catAx>
      <c:valAx>
        <c:axId val="-49461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9460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浙江省
（接收量）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Sheet1!$B$11:$G$11</c:f>
              <c:numCache>
                <c:formatCode>m/d/yyyy</c:formatCode>
                <c:ptCount val="6"/>
                <c:pt idx="0">
                  <c:v>43708</c:v>
                </c:pt>
                <c:pt idx="1">
                  <c:v>43709</c:v>
                </c:pt>
                <c:pt idx="2">
                  <c:v>43710</c:v>
                </c:pt>
                <c:pt idx="3">
                  <c:v>43711</c:v>
                </c:pt>
                <c:pt idx="4">
                  <c:v>43712</c:v>
                </c:pt>
                <c:pt idx="5">
                  <c:v>43713</c:v>
                </c:pt>
              </c:numCache>
            </c:numRef>
          </c:cat>
          <c:val>
            <c:numRef>
              <c:f>Sheet1!$B$12:$G$12</c:f>
              <c:numCache>
                <c:formatCode>General</c:formatCode>
                <c:ptCount val="6"/>
                <c:pt idx="0">
                  <c:v>150239</c:v>
                </c:pt>
                <c:pt idx="1">
                  <c:v>121216</c:v>
                </c:pt>
                <c:pt idx="2">
                  <c:v>84179</c:v>
                </c:pt>
                <c:pt idx="3">
                  <c:v>141482</c:v>
                </c:pt>
                <c:pt idx="4">
                  <c:v>150461</c:v>
                </c:pt>
                <c:pt idx="5">
                  <c:v>157819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EB7-4FBD-8AFC-BC967B14D436}"/>
            </c:ext>
          </c:extLst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浙江省
（认证量）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Sheet1!$B$11:$G$11</c:f>
              <c:numCache>
                <c:formatCode>m/d/yyyy</c:formatCode>
                <c:ptCount val="6"/>
                <c:pt idx="0">
                  <c:v>43708</c:v>
                </c:pt>
                <c:pt idx="1">
                  <c:v>43709</c:v>
                </c:pt>
                <c:pt idx="2">
                  <c:v>43710</c:v>
                </c:pt>
                <c:pt idx="3">
                  <c:v>43711</c:v>
                </c:pt>
                <c:pt idx="4">
                  <c:v>43712</c:v>
                </c:pt>
                <c:pt idx="5">
                  <c:v>43713</c:v>
                </c:pt>
              </c:numCache>
            </c:numRef>
          </c:cat>
          <c:val>
            <c:numRef>
              <c:f>Sheet1!$B$13:$G$13</c:f>
              <c:numCache>
                <c:formatCode>General</c:formatCode>
                <c:ptCount val="6"/>
                <c:pt idx="0">
                  <c:v>373990</c:v>
                </c:pt>
                <c:pt idx="1">
                  <c:v>383875</c:v>
                </c:pt>
                <c:pt idx="2">
                  <c:v>383875</c:v>
                </c:pt>
                <c:pt idx="3">
                  <c:v>399455</c:v>
                </c:pt>
                <c:pt idx="4">
                  <c:v>406177</c:v>
                </c:pt>
                <c:pt idx="5">
                  <c:v>409886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EB7-4FBD-8AFC-BC967B14D436}"/>
            </c:ext>
          </c:extLst>
        </c:ser>
        <c:ser>
          <c:idx val="2"/>
          <c:order val="2"/>
          <c:tx>
            <c:strRef>
              <c:f>Sheet1!$A$14</c:f>
              <c:strCache>
                <c:ptCount val="1"/>
                <c:pt idx="0">
                  <c:v>安徽省
（接收量）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Sheet1!$B$11:$G$11</c:f>
              <c:numCache>
                <c:formatCode>m/d/yyyy</c:formatCode>
                <c:ptCount val="6"/>
                <c:pt idx="0">
                  <c:v>43708</c:v>
                </c:pt>
                <c:pt idx="1">
                  <c:v>43709</c:v>
                </c:pt>
                <c:pt idx="2">
                  <c:v>43710</c:v>
                </c:pt>
                <c:pt idx="3">
                  <c:v>43711</c:v>
                </c:pt>
                <c:pt idx="4">
                  <c:v>43712</c:v>
                </c:pt>
                <c:pt idx="5">
                  <c:v>43713</c:v>
                </c:pt>
              </c:numCache>
            </c:numRef>
          </c:cat>
          <c:val>
            <c:numRef>
              <c:f>Sheet1!$B$14:$G$14</c:f>
              <c:numCache>
                <c:formatCode>General</c:formatCode>
                <c:ptCount val="6"/>
                <c:pt idx="0">
                  <c:v>55017</c:v>
                </c:pt>
                <c:pt idx="1">
                  <c:v>48894</c:v>
                </c:pt>
                <c:pt idx="2">
                  <c:v>52183</c:v>
                </c:pt>
                <c:pt idx="3">
                  <c:v>53705</c:v>
                </c:pt>
                <c:pt idx="4">
                  <c:v>54094</c:v>
                </c:pt>
                <c:pt idx="5">
                  <c:v>54601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EB7-4FBD-8AFC-BC967B14D436}"/>
            </c:ext>
          </c:extLst>
        </c:ser>
        <c:ser>
          <c:idx val="3"/>
          <c:order val="3"/>
          <c:tx>
            <c:strRef>
              <c:f>Sheet1!$A$15</c:f>
              <c:strCache>
                <c:ptCount val="1"/>
                <c:pt idx="0">
                  <c:v>安徽省
（认证量）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Sheet1!$B$11:$G$11</c:f>
              <c:numCache>
                <c:formatCode>m/d/yyyy</c:formatCode>
                <c:ptCount val="6"/>
                <c:pt idx="0">
                  <c:v>43708</c:v>
                </c:pt>
                <c:pt idx="1">
                  <c:v>43709</c:v>
                </c:pt>
                <c:pt idx="2">
                  <c:v>43710</c:v>
                </c:pt>
                <c:pt idx="3">
                  <c:v>43711</c:v>
                </c:pt>
                <c:pt idx="4">
                  <c:v>43712</c:v>
                </c:pt>
                <c:pt idx="5">
                  <c:v>43713</c:v>
                </c:pt>
              </c:numCache>
            </c:numRef>
          </c:cat>
          <c:val>
            <c:numRef>
              <c:f>Sheet1!$B$15:$G$15</c:f>
              <c:numCache>
                <c:formatCode>General</c:formatCode>
                <c:ptCount val="6"/>
                <c:pt idx="0">
                  <c:v>72674</c:v>
                </c:pt>
                <c:pt idx="1">
                  <c:v>64261</c:v>
                </c:pt>
                <c:pt idx="2">
                  <c:v>67994</c:v>
                </c:pt>
                <c:pt idx="3">
                  <c:v>70071</c:v>
                </c:pt>
                <c:pt idx="4">
                  <c:v>70556</c:v>
                </c:pt>
                <c:pt idx="5">
                  <c:v>70801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EB7-4FBD-8AFC-BC967B14D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94610640"/>
        <c:axId val="-494609008"/>
      </c:barChart>
      <c:dateAx>
        <c:axId val="-4946106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94609008"/>
        <c:crosses val="autoZero"/>
        <c:auto val="1"/>
        <c:lblOffset val="100"/>
        <c:baseTimeUnit val="days"/>
      </c:dateAx>
      <c:valAx>
        <c:axId val="-49460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9461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60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explosion val="9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8F5-438F-8CB8-A7E076B7A2F3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8F5-438F-8CB8-A7E076B7A2F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8F5-438F-8CB8-A7E076B7A2F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8F5-438F-8CB8-A7E076B7A2F3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48F5-438F-8CB8-A7E076B7A2F3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48F5-438F-8CB8-A7E076B7A2F3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48F5-438F-8CB8-A7E076B7A2F3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48F5-438F-8CB8-A7E076B7A2F3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48F5-438F-8CB8-A7E076B7A2F3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48F5-438F-8CB8-A7E076B7A2F3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48F5-438F-8CB8-A7E076B7A2F3}"/>
              </c:ext>
            </c:extLst>
          </c:dPt>
          <c:dLbls>
            <c:dLbl>
              <c:idx val="4"/>
              <c:layout>
                <c:manualLayout>
                  <c:x val="2.19124117766618E-3"/>
                  <c:y val="-1.2704786212203101E-1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48F5-438F-8CB8-A7E076B7A2F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1633582375657417E-2"/>
                  <c:y val="-2.771985377231468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48F5-438F-8CB8-A7E076B7A2F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Sheet1!$A$2:$A$12</c:f>
              <c:strCache>
                <c:ptCount val="11"/>
                <c:pt idx="0">
                  <c:v>杭州</c:v>
                </c:pt>
                <c:pt idx="1">
                  <c:v>湖州</c:v>
                </c:pt>
                <c:pt idx="2">
                  <c:v>宁波</c:v>
                </c:pt>
                <c:pt idx="3">
                  <c:v>台州</c:v>
                </c:pt>
                <c:pt idx="4">
                  <c:v>温州</c:v>
                </c:pt>
                <c:pt idx="5">
                  <c:v>嘉兴</c:v>
                </c:pt>
                <c:pt idx="6">
                  <c:v>绍兴</c:v>
                </c:pt>
                <c:pt idx="7">
                  <c:v>金华</c:v>
                </c:pt>
                <c:pt idx="8">
                  <c:v>衢州</c:v>
                </c:pt>
                <c:pt idx="9">
                  <c:v>丽水</c:v>
                </c:pt>
                <c:pt idx="10">
                  <c:v>舟山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5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6-48F5-438F-8CB8-A7E076B7A2F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212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explosion val="15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08C-4B60-A492-84F0F413BEAD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08C-4B60-A492-84F0F413BEAD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08C-4B60-A492-84F0F413BEAD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08C-4B60-A492-84F0F413BEAD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08C-4B60-A492-84F0F413BEAD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008C-4B60-A492-84F0F413BEAD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008C-4B60-A492-84F0F413BEAD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008C-4B60-A492-84F0F413BEAD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008C-4B60-A492-84F0F413BEAD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6F73E64B-6622-4573-B452-F2EA56F47C9B}" type="CATEGORYNAME">
                      <a:rPr lang="zh-CN" altLang="en-US" smtClean="0"/>
                      <a:pPr/>
                      <a:t>[类别名称]</a:t>
                    </a:fld>
                    <a:r>
                      <a:rPr lang="zh-CN" altLang="en-US" baseline="0" dirty="0"/>
                      <a:t>
</a:t>
                    </a:r>
                    <a:fld id="{C2CE1486-F1F8-41B1-A17A-541D2FFA3109}" type="PERCENTAGE">
                      <a:rPr lang="en-US" altLang="zh-CN" baseline="0"/>
                      <a:pPr/>
                      <a:t>[百分比]</a:t>
                    </a:fld>
                    <a:endParaRPr lang="zh-CN" alt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08C-4B60-A492-84F0F413BEAD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4.4585948423314675E-2"/>
                  <c:y val="-7.3005582340237053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008C-4B60-A492-84F0F413BEA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11005379292159152"/>
                  <c:y val="-9.0616209421883077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008C-4B60-A492-84F0F413BEA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9.1518525711014598E-2"/>
                  <c:y val="1.460111646804727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008C-4B60-A492-84F0F413BEA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5812917508234914E-2"/>
                  <c:y val="-8.4939408240894462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008C-4B60-A492-84F0F413BEA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4.6032728266475476E-3"/>
                  <c:y val="2.190167470207111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008C-4B60-A492-84F0F413BEA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4.6932577287701564E-3"/>
                  <c:y val="-1.825139558505926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008C-4B60-A492-84F0F413BEA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2.3466288643849919E-3"/>
                  <c:y val="-1.460111646804741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008C-4B60-A492-84F0F413BEA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Sheet2!$C$22:$C$30</c:f>
              <c:strCache>
                <c:ptCount val="9"/>
                <c:pt idx="0">
                  <c:v>功能支撑</c:v>
                </c:pt>
                <c:pt idx="1">
                  <c:v>业务咨询</c:v>
                </c:pt>
                <c:pt idx="2">
                  <c:v>线路设备</c:v>
                </c:pt>
                <c:pt idx="3">
                  <c:v>用户操作</c:v>
                </c:pt>
                <c:pt idx="4">
                  <c:v>广告投诉</c:v>
                </c:pt>
                <c:pt idx="5">
                  <c:v>公安审计</c:v>
                </c:pt>
                <c:pt idx="6">
                  <c:v>平台故障</c:v>
                </c:pt>
                <c:pt idx="7">
                  <c:v>项目问题</c:v>
                </c:pt>
                <c:pt idx="8">
                  <c:v>爱WiFi其它问题</c:v>
                </c:pt>
              </c:strCache>
            </c:strRef>
          </c:cat>
          <c:val>
            <c:numRef>
              <c:f>Sheet2!$D$22:$D$30</c:f>
              <c:numCache>
                <c:formatCode>General</c:formatCode>
                <c:ptCount val="9"/>
                <c:pt idx="0">
                  <c:v>25</c:v>
                </c:pt>
                <c:pt idx="1">
                  <c:v>3</c:v>
                </c:pt>
                <c:pt idx="2">
                  <c:v>4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2-008C-4B60-A492-84F0F413BEA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22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2764347128321295E-2"/>
          <c:y val="0.10452458592065898"/>
          <c:w val="0.81447130574335747"/>
          <c:h val="0.77227318335086503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explosion val="10"/>
          <c:dPt>
            <c:idx val="0"/>
            <c:bubble3D val="0"/>
            <c:explosion val="13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53D-4EE2-98F2-5485D333A8E1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53D-4EE2-98F2-5485D333A8E1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53D-4EE2-98F2-5485D333A8E1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53D-4EE2-98F2-5485D333A8E1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C53D-4EE2-98F2-5485D333A8E1}"/>
              </c:ext>
            </c:extLst>
          </c:dPt>
          <c:dLbls>
            <c:dLbl>
              <c:idx val="0"/>
              <c:layout>
                <c:manualLayout>
                  <c:x val="-1.3623083811357075E-2"/>
                  <c:y val="0.2381399712996661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53D-4EE2-98F2-5485D333A8E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3.7488152207818177E-3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53D-4EE2-98F2-5485D333A8E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C53D-4EE2-98F2-5485D333A8E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083E7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aWiFi中心平台</c:v>
                </c:pt>
                <c:pt idx="1">
                  <c:v>省公司刷脸支付平台</c:v>
                </c:pt>
                <c:pt idx="2">
                  <c:v>物联网</c:v>
                </c:pt>
                <c:pt idx="3">
                  <c:v>高锦短息接口</c:v>
                </c:pt>
                <c:pt idx="4">
                  <c:v>AI系统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C53D-4EE2-98F2-5485D333A8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9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26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846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90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243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06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50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492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5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29375" y="1466850"/>
            <a:ext cx="3811701" cy="50297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55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1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24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10" r:id="rId2"/>
    <p:sldLayoutId id="214748371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6573390" y="4"/>
            <a:ext cx="6285359" cy="7232651"/>
          </a:xfrm>
          <a:custGeom>
            <a:avLst/>
            <a:gdLst>
              <a:gd name="connsiteX0" fmla="*/ 1446530 w 7232650"/>
              <a:gd name="connsiteY0" fmla="*/ 0 h 7232651"/>
              <a:gd name="connsiteX1" fmla="*/ 7232650 w 7232650"/>
              <a:gd name="connsiteY1" fmla="*/ 0 h 7232651"/>
              <a:gd name="connsiteX2" fmla="*/ 7232650 w 7232650"/>
              <a:gd name="connsiteY2" fmla="*/ 7232651 h 7232651"/>
              <a:gd name="connsiteX3" fmla="*/ 0 w 7232650"/>
              <a:gd name="connsiteY3" fmla="*/ 7232651 h 723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2650" h="7232651">
                <a:moveTo>
                  <a:pt x="1446530" y="0"/>
                </a:moveTo>
                <a:lnTo>
                  <a:pt x="7232650" y="0"/>
                </a:lnTo>
                <a:lnTo>
                  <a:pt x="7232650" y="7232651"/>
                </a:lnTo>
                <a:lnTo>
                  <a:pt x="0" y="7232651"/>
                </a:lnTo>
                <a:close/>
              </a:path>
            </a:pathLst>
          </a:custGeom>
          <a:blipFill dpi="0" rotWithShape="1">
            <a:blip r:embed="rId3" cstate="print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842467" y="2555255"/>
            <a:ext cx="684076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800" b="1" cap="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数字化转型展示</a:t>
            </a: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842468" y="3288607"/>
            <a:ext cx="565106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800" dirty="0">
                <a:solidFill>
                  <a:schemeClr val="accent1"/>
                </a:solidFill>
                <a:cs typeface="Arial" panose="020B0604020202020204" pitchFamily="34" charset="0"/>
              </a:rPr>
              <a:t>技术保障部</a:t>
            </a:r>
            <a:r>
              <a:rPr lang="en-US" altLang="zh-CN" sz="2800" dirty="0">
                <a:solidFill>
                  <a:schemeClr val="accent1"/>
                </a:solidFill>
                <a:cs typeface="Arial" panose="020B0604020202020204" pitchFamily="34" charset="0"/>
              </a:rPr>
              <a:t>-</a:t>
            </a:r>
            <a:r>
              <a:rPr lang="zh-CN" altLang="en-US" sz="2800" dirty="0">
                <a:solidFill>
                  <a:schemeClr val="accent1"/>
                </a:solidFill>
                <a:cs typeface="Arial" panose="020B0604020202020204" pitchFamily="34" charset="0"/>
              </a:rPr>
              <a:t>支撑中心</a:t>
            </a:r>
            <a:endParaRPr lang="en-US" altLang="zh-CN" sz="2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19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ractur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3" grpId="1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>
            <a:spLocks/>
          </p:cNvSpPr>
          <p:nvPr/>
        </p:nvSpPr>
        <p:spPr bwMode="auto">
          <a:xfrm>
            <a:off x="0" y="1066800"/>
            <a:ext cx="8510542" cy="5099052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1"/>
            </p:custDataLst>
          </p:nvPr>
        </p:nvSpPr>
        <p:spPr>
          <a:xfrm>
            <a:off x="5637287" y="1240061"/>
            <a:ext cx="379667" cy="37966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2"/>
            </p:custDataLst>
          </p:nvPr>
        </p:nvSpPr>
        <p:spPr>
          <a:xfrm>
            <a:off x="6342284" y="1271909"/>
            <a:ext cx="2466542" cy="38946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53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认证拉取成功率</a:t>
            </a:r>
            <a:endParaRPr lang="en-US" altLang="zh-CN" sz="253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3"/>
            </p:custDataLst>
          </p:nvPr>
        </p:nvSpPr>
        <p:spPr>
          <a:xfrm>
            <a:off x="5925319" y="1888133"/>
            <a:ext cx="379667" cy="37966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4"/>
            </p:custDataLst>
          </p:nvPr>
        </p:nvSpPr>
        <p:spPr>
          <a:xfrm>
            <a:off x="6630316" y="1919982"/>
            <a:ext cx="2466542" cy="38946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253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Bars</a:t>
            </a:r>
            <a:r>
              <a:rPr lang="zh-CN" altLang="en-US" sz="253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设备情况</a:t>
            </a:r>
            <a:endParaRPr lang="en-US" altLang="zh-CN" sz="253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5"/>
            </p:custDataLst>
          </p:nvPr>
        </p:nvSpPr>
        <p:spPr>
          <a:xfrm>
            <a:off x="6285359" y="2536205"/>
            <a:ext cx="379667" cy="37966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6"/>
            </p:custDataLst>
          </p:nvPr>
        </p:nvSpPr>
        <p:spPr>
          <a:xfrm>
            <a:off x="6990356" y="2568054"/>
            <a:ext cx="2466542" cy="38946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53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溯源数据对账</a:t>
            </a:r>
          </a:p>
        </p:txBody>
      </p:sp>
      <p:sp>
        <p:nvSpPr>
          <p:cNvPr id="26" name="MH_Number_4"/>
          <p:cNvSpPr/>
          <p:nvPr>
            <p:custDataLst>
              <p:tags r:id="rId7"/>
            </p:custDataLst>
          </p:nvPr>
        </p:nvSpPr>
        <p:spPr>
          <a:xfrm>
            <a:off x="6714220" y="3256285"/>
            <a:ext cx="379667" cy="37966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8"/>
            </p:custDataLst>
          </p:nvPr>
        </p:nvSpPr>
        <p:spPr>
          <a:xfrm>
            <a:off x="7419217" y="3288133"/>
            <a:ext cx="2466542" cy="38946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253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FAQ</a:t>
            </a:r>
            <a:r>
              <a:rPr lang="zh-CN" altLang="en-US" sz="253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查询分析</a:t>
            </a:r>
            <a:endParaRPr lang="en-US" altLang="zh-CN" sz="253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Others_1"/>
          <p:cNvSpPr txBox="1"/>
          <p:nvPr>
            <p:custDataLst>
              <p:tags r:id="rId9"/>
            </p:custDataLst>
          </p:nvPr>
        </p:nvSpPr>
        <p:spPr>
          <a:xfrm>
            <a:off x="3554913" y="1719029"/>
            <a:ext cx="1769715" cy="379459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10"/>
            </p:custDataLst>
          </p:nvPr>
        </p:nvSpPr>
        <p:spPr>
          <a:xfrm rot="5400000">
            <a:off x="1707131" y="3277771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Number_4">
            <a:extLst>
              <a:ext uri="{FF2B5EF4-FFF2-40B4-BE49-F238E27FC236}">
                <a16:creationId xmlns:a16="http://schemas.microsoft.com/office/drawing/2014/main" xmlns="" id="{5CACC035-681D-4246-A6DE-19ACF240C65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506308" y="4696445"/>
            <a:ext cx="379667" cy="37966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4">
            <a:extLst>
              <a:ext uri="{FF2B5EF4-FFF2-40B4-BE49-F238E27FC236}">
                <a16:creationId xmlns:a16="http://schemas.microsoft.com/office/drawing/2014/main" xmlns="" id="{88E38FE3-BE0E-4988-9DF2-4026AFCDB0B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211305" y="4728293"/>
            <a:ext cx="2466542" cy="38946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53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支撑工作分析</a:t>
            </a:r>
            <a:endParaRPr lang="en-US" altLang="zh-CN" sz="253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Number_3">
            <a:extLst>
              <a:ext uri="{FF2B5EF4-FFF2-40B4-BE49-F238E27FC236}">
                <a16:creationId xmlns:a16="http://schemas.microsoft.com/office/drawing/2014/main" xmlns="" id="{BDAC6626-4798-4D74-A060-0F2CEA33D37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146268" y="3987098"/>
            <a:ext cx="379667" cy="37966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MH_Entry_3">
            <a:extLst>
              <a:ext uri="{FF2B5EF4-FFF2-40B4-BE49-F238E27FC236}">
                <a16:creationId xmlns:a16="http://schemas.microsoft.com/office/drawing/2014/main" xmlns="" id="{CAC21B2A-E2EB-4BCD-A273-AF235A75CDD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7851265" y="4018947"/>
            <a:ext cx="2466542" cy="38946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53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开通情况分析</a:t>
            </a:r>
          </a:p>
        </p:txBody>
      </p:sp>
      <p:sp>
        <p:nvSpPr>
          <p:cNvPr id="17" name="MH_Number_3">
            <a:extLst>
              <a:ext uri="{FF2B5EF4-FFF2-40B4-BE49-F238E27FC236}">
                <a16:creationId xmlns:a16="http://schemas.microsoft.com/office/drawing/2014/main" xmlns="" id="{F92390E8-9126-4CD2-B7DF-C99314380FD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972067" y="5429247"/>
            <a:ext cx="379667" cy="37966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7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8" name="MH_Entry_3">
            <a:extLst>
              <a:ext uri="{FF2B5EF4-FFF2-40B4-BE49-F238E27FC236}">
                <a16:creationId xmlns:a16="http://schemas.microsoft.com/office/drawing/2014/main" xmlns="" id="{420A2FB8-C3AA-4DC6-B062-AAD367CC53F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677064" y="5461096"/>
            <a:ext cx="2466542" cy="38946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53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故障及投诉分析</a:t>
            </a:r>
          </a:p>
        </p:txBody>
      </p:sp>
    </p:spTree>
    <p:extLst>
      <p:ext uri="{BB962C8B-B14F-4D97-AF65-F5344CB8AC3E}">
        <p14:creationId xmlns:p14="http://schemas.microsoft.com/office/powerpoint/2010/main" val="2647893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pageCurlDouble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18" grpId="0"/>
      <p:bldP spid="19" grpId="0"/>
      <p:bldP spid="13" grpId="0" animBg="1"/>
      <p:bldP spid="14" grpId="0"/>
      <p:bldP spid="15" grpId="0" animBg="1"/>
      <p:bldP spid="16" grpId="0"/>
      <p:bldP spid="17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 flipH="1">
            <a:off x="1892162" y="5166460"/>
            <a:ext cx="2365966" cy="842530"/>
            <a:chOff x="8512415" y="2327889"/>
            <a:chExt cx="3256083" cy="798930"/>
          </a:xfrm>
        </p:grpSpPr>
        <p:sp>
          <p:nvSpPr>
            <p:cNvPr id="32" name="TextBox 31"/>
            <p:cNvSpPr txBox="1"/>
            <p:nvPr/>
          </p:nvSpPr>
          <p:spPr>
            <a:xfrm>
              <a:off x="8519742" y="2327889"/>
              <a:ext cx="2256792" cy="31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512415" y="2631891"/>
              <a:ext cx="3256083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、认证拉取成功率</a:t>
            </a:r>
          </a:p>
        </p:txBody>
      </p:sp>
      <p:sp>
        <p:nvSpPr>
          <p:cNvPr id="23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数字化转型展示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0" name="图表 29">
            <a:extLst>
              <a:ext uri="{FF2B5EF4-FFF2-40B4-BE49-F238E27FC236}">
                <a16:creationId xmlns:a16="http://schemas.microsoft.com/office/drawing/2014/main" xmlns="" id="{38DAEBDC-3949-4F2A-9ED5-CB25C945DA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85576"/>
              </p:ext>
            </p:extLst>
          </p:nvPr>
        </p:nvGraphicFramePr>
        <p:xfrm>
          <a:off x="2180903" y="1082232"/>
          <a:ext cx="8280920" cy="3851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71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Bars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设备情况</a:t>
            </a:r>
          </a:p>
        </p:txBody>
      </p:sp>
      <p:sp>
        <p:nvSpPr>
          <p:cNvPr id="31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数字化转型展示</a:t>
            </a:r>
          </a:p>
        </p:txBody>
      </p:sp>
    </p:spTree>
    <p:extLst>
      <p:ext uri="{BB962C8B-B14F-4D97-AF65-F5344CB8AC3E}">
        <p14:creationId xmlns:p14="http://schemas.microsoft.com/office/powerpoint/2010/main" val="422350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溯源数据对账</a:t>
            </a:r>
          </a:p>
        </p:txBody>
      </p:sp>
      <p:sp>
        <p:nvSpPr>
          <p:cNvPr id="33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数字化转型展示</a:t>
            </a:r>
          </a:p>
        </p:txBody>
      </p:sp>
      <p:graphicFrame>
        <p:nvGraphicFramePr>
          <p:cNvPr id="39" name="图表 38">
            <a:extLst>
              <a:ext uri="{FF2B5EF4-FFF2-40B4-BE49-F238E27FC236}">
                <a16:creationId xmlns:a16="http://schemas.microsoft.com/office/drawing/2014/main" xmlns="" id="{0D126D80-F212-4102-B363-A0984FB947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178658"/>
              </p:ext>
            </p:extLst>
          </p:nvPr>
        </p:nvGraphicFramePr>
        <p:xfrm>
          <a:off x="1964879" y="1312069"/>
          <a:ext cx="8856984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9260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FAQ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查询分析</a:t>
            </a:r>
          </a:p>
        </p:txBody>
      </p:sp>
      <p:sp>
        <p:nvSpPr>
          <p:cNvPr id="16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数字化转型展示</a:t>
            </a:r>
          </a:p>
        </p:txBody>
      </p:sp>
    </p:spTree>
    <p:extLst>
      <p:ext uri="{BB962C8B-B14F-4D97-AF65-F5344CB8AC3E}">
        <p14:creationId xmlns:p14="http://schemas.microsoft.com/office/powerpoint/2010/main" val="157981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8"/>
          <p:cNvSpPr txBox="1"/>
          <p:nvPr/>
        </p:nvSpPr>
        <p:spPr>
          <a:xfrm>
            <a:off x="857250" y="233569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、开通情况分析</a:t>
            </a:r>
          </a:p>
        </p:txBody>
      </p:sp>
      <p:sp>
        <p:nvSpPr>
          <p:cNvPr id="33" name="TextBox 8"/>
          <p:cNvSpPr txBox="1"/>
          <p:nvPr/>
        </p:nvSpPr>
        <p:spPr>
          <a:xfrm>
            <a:off x="857250" y="712750"/>
            <a:ext cx="280772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数字化转型展示</a:t>
            </a:r>
          </a:p>
        </p:txBody>
      </p:sp>
      <p:graphicFrame>
        <p:nvGraphicFramePr>
          <p:cNvPr id="34" name="图表 33">
            <a:extLst>
              <a:ext uri="{FF2B5EF4-FFF2-40B4-BE49-F238E27FC236}">
                <a16:creationId xmlns:a16="http://schemas.microsoft.com/office/drawing/2014/main" xmlns="" id="{21E2D65E-3895-41CE-8F0C-3BBBB94DF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3738297"/>
              </p:ext>
            </p:extLst>
          </p:nvPr>
        </p:nvGraphicFramePr>
        <p:xfrm>
          <a:off x="2180903" y="984581"/>
          <a:ext cx="6120680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xmlns="" id="{6E0DA141-8EEC-4000-986A-469697F0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977707"/>
              </p:ext>
            </p:extLst>
          </p:nvPr>
        </p:nvGraphicFramePr>
        <p:xfrm>
          <a:off x="9309695" y="982437"/>
          <a:ext cx="1866900" cy="3238799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xmlns="" val="406059783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xmlns="" val="151062115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xmlns="" val="197783228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地区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98615083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杭州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2583453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湖州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80711496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宁波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4928393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台州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49350944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温州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93809038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嘉兴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85017892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绍兴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401188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金华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407729295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衢州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33612570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丽水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56743345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舟山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99424104"/>
                  </a:ext>
                </a:extLst>
              </a:tr>
              <a:tr h="1755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邮件数量总计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440576233"/>
                  </a:ext>
                </a:extLst>
              </a:tr>
            </a:tbl>
          </a:graphicData>
        </a:graphic>
      </p:graphicFrame>
      <p:grpSp>
        <p:nvGrpSpPr>
          <p:cNvPr id="37" name="Group 30">
            <a:extLst>
              <a:ext uri="{FF2B5EF4-FFF2-40B4-BE49-F238E27FC236}">
                <a16:creationId xmlns:a16="http://schemas.microsoft.com/office/drawing/2014/main" xmlns="" id="{92B6E815-18AC-4AF9-9B79-4D6991C16E3D}"/>
              </a:ext>
            </a:extLst>
          </p:cNvPr>
          <p:cNvGrpSpPr/>
          <p:nvPr/>
        </p:nvGrpSpPr>
        <p:grpSpPr>
          <a:xfrm flipH="1">
            <a:off x="1172791" y="5523385"/>
            <a:ext cx="5261052" cy="707823"/>
            <a:chOff x="8512415" y="2372150"/>
            <a:chExt cx="3258851" cy="427699"/>
          </a:xfrm>
        </p:grpSpPr>
        <p:sp>
          <p:nvSpPr>
            <p:cNvPr id="38" name="TextBox 31">
              <a:extLst>
                <a:ext uri="{FF2B5EF4-FFF2-40B4-BE49-F238E27FC236}">
                  <a16:creationId xmlns:a16="http://schemas.microsoft.com/office/drawing/2014/main" xmlns="" id="{1FDEF70F-82F0-41E7-ACA0-3CE56256362B}"/>
                </a:ext>
              </a:extLst>
            </p:cNvPr>
            <p:cNvSpPr txBox="1"/>
            <p:nvPr/>
          </p:nvSpPr>
          <p:spPr>
            <a:xfrm>
              <a:off x="9514474" y="2372150"/>
              <a:ext cx="2256792" cy="259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说明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xmlns="" id="{9EB1678C-085E-4C7D-AEB3-E74D7E5542A0}"/>
                </a:ext>
              </a:extLst>
            </p:cNvPr>
            <p:cNvSpPr/>
            <p:nvPr/>
          </p:nvSpPr>
          <p:spPr>
            <a:xfrm>
              <a:off x="8512415" y="2631892"/>
              <a:ext cx="3256083" cy="167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本周邮件数量共计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27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封，开通设备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2046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台。</a:t>
              </a:r>
              <a:endParaRPr lang="en-GB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802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、支撑工作分析</a:t>
            </a:r>
          </a:p>
        </p:txBody>
      </p:sp>
      <p:sp>
        <p:nvSpPr>
          <p:cNvPr id="75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数字化转型展示</a:t>
            </a:r>
          </a:p>
        </p:txBody>
      </p:sp>
      <p:graphicFrame>
        <p:nvGraphicFramePr>
          <p:cNvPr id="76" name="图表 75">
            <a:extLst>
              <a:ext uri="{FF2B5EF4-FFF2-40B4-BE49-F238E27FC236}">
                <a16:creationId xmlns:a16="http://schemas.microsoft.com/office/drawing/2014/main" xmlns="" id="{3FA0BBB3-4688-47B2-9E1D-18627598F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881308"/>
              </p:ext>
            </p:extLst>
          </p:nvPr>
        </p:nvGraphicFramePr>
        <p:xfrm>
          <a:off x="857250" y="976487"/>
          <a:ext cx="6060091" cy="3958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7" name="表格 76">
            <a:extLst>
              <a:ext uri="{FF2B5EF4-FFF2-40B4-BE49-F238E27FC236}">
                <a16:creationId xmlns:a16="http://schemas.microsoft.com/office/drawing/2014/main" xmlns="" id="{272AB9D3-C049-4A28-AC2B-7470DBB99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473268"/>
              </p:ext>
            </p:extLst>
          </p:nvPr>
        </p:nvGraphicFramePr>
        <p:xfrm>
          <a:off x="8661623" y="881125"/>
          <a:ext cx="2546768" cy="3096346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714450">
                  <a:extLst>
                    <a:ext uri="{9D8B030D-6E8A-4147-A177-3AD203B41FA5}">
                      <a16:colId xmlns:a16="http://schemas.microsoft.com/office/drawing/2014/main" xmlns="" val="2516295161"/>
                    </a:ext>
                  </a:extLst>
                </a:gridCol>
                <a:gridCol w="832318">
                  <a:extLst>
                    <a:ext uri="{9D8B030D-6E8A-4147-A177-3AD203B41FA5}">
                      <a16:colId xmlns:a16="http://schemas.microsoft.com/office/drawing/2014/main" xmlns="" val="2966512513"/>
                    </a:ext>
                  </a:extLst>
                </a:gridCol>
              </a:tblGrid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</a:rPr>
                        <a:t>支撑与服务类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43833711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功能支撑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184711703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业务咨询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443745822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线路设备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786408861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用户操作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520910628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广告投诉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45887920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公安审计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696563847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平台故障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13991940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项目问题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961595781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爱</a:t>
                      </a:r>
                      <a:r>
                        <a:rPr lang="en-US" sz="1100" u="none" strike="noStrike">
                          <a:effectLst/>
                        </a:rPr>
                        <a:t>WiFi</a:t>
                      </a:r>
                      <a:r>
                        <a:rPr lang="zh-CN" altLang="en-US" sz="1100" u="none" strike="noStrike">
                          <a:effectLst/>
                        </a:rPr>
                        <a:t>其它问题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271751006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</a:rPr>
                        <a:t>总 计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123992000"/>
                  </a:ext>
                </a:extLst>
              </a:tr>
            </a:tbl>
          </a:graphicData>
        </a:graphic>
      </p:graphicFrame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20D379AB-1679-4F8A-B555-53411CF38E2C}"/>
              </a:ext>
            </a:extLst>
          </p:cNvPr>
          <p:cNvSpPr/>
          <p:nvPr/>
        </p:nvSpPr>
        <p:spPr>
          <a:xfrm>
            <a:off x="380703" y="5131511"/>
            <a:ext cx="8743950" cy="1220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说明：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 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本周支撑类工作合计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36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例，基本以功能支撑类为主，主要集中在完美酒店。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 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本周易问单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例，酒店名称与实际不符，初步判断为扫码绑定错误导致，已手工调整。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     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87519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8"/>
          <p:cNvSpPr txBox="1"/>
          <p:nvPr/>
        </p:nvSpPr>
        <p:spPr>
          <a:xfrm>
            <a:off x="857250" y="233569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、故障及投诉分析</a:t>
            </a:r>
          </a:p>
        </p:txBody>
      </p:sp>
      <p:sp>
        <p:nvSpPr>
          <p:cNvPr id="24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数字化转型展示</a:t>
            </a:r>
          </a:p>
        </p:txBody>
      </p:sp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xmlns="" id="{1EA94A47-3424-4B7A-BA44-4E8DF1A925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797183"/>
              </p:ext>
            </p:extLst>
          </p:nvPr>
        </p:nvGraphicFramePr>
        <p:xfrm>
          <a:off x="1499030" y="1168053"/>
          <a:ext cx="4615976" cy="2719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xmlns="" id="{032A83FE-71FA-4DB2-A84D-023FFCB1E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729787"/>
              </p:ext>
            </p:extLst>
          </p:nvPr>
        </p:nvGraphicFramePr>
        <p:xfrm>
          <a:off x="8013551" y="1384077"/>
          <a:ext cx="2304256" cy="2592289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674585">
                  <a:extLst>
                    <a:ext uri="{9D8B030D-6E8A-4147-A177-3AD203B41FA5}">
                      <a16:colId xmlns:a16="http://schemas.microsoft.com/office/drawing/2014/main" xmlns="" val="776789689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xmlns="" val="3978485054"/>
                    </a:ext>
                  </a:extLst>
                </a:gridCol>
              </a:tblGrid>
              <a:tr h="37032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故障处理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8991429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aWiFi</a:t>
                      </a:r>
                      <a:r>
                        <a:rPr lang="zh-CN" altLang="en-US" sz="1100" u="none" strike="noStrike" dirty="0">
                          <a:effectLst/>
                        </a:rPr>
                        <a:t>中心平台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257990451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省公司刷脸支付平台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07671472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物联网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0391009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高锦短息接口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15552931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AI</a:t>
                      </a:r>
                      <a:r>
                        <a:rPr lang="zh-CN" altLang="en-US" sz="1100" u="none" strike="noStrike" dirty="0">
                          <a:effectLst/>
                        </a:rPr>
                        <a:t>系统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0710498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总计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1715585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3E507449-ECCB-48A9-9CFA-5C1BD7E649F3}"/>
              </a:ext>
            </a:extLst>
          </p:cNvPr>
          <p:cNvSpPr/>
          <p:nvPr/>
        </p:nvSpPr>
        <p:spPr>
          <a:xfrm>
            <a:off x="251520" y="4048033"/>
            <a:ext cx="8365142" cy="2611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说明：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本周共计功能性故障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例：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   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中心平台故障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例：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上周溯源问题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,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本周持续观察，已回复正常。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本周中心平台故障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例 ，无感知页面拉取异常，出现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404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，运维组已修复。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省公司刷脸支付平台异常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例：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物联网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例：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AI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系统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例：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高锦短息短信接口异常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例：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9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日上午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9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点至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11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点，亿美通道出现短信延时，亿美故障报告内容为网络异常导致。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9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1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3F50"/>
      </a:accent1>
      <a:accent2>
        <a:srgbClr val="CA8F45"/>
      </a:accent2>
      <a:accent3>
        <a:srgbClr val="333F50"/>
      </a:accent3>
      <a:accent4>
        <a:srgbClr val="CA8F45"/>
      </a:accent4>
      <a:accent5>
        <a:srgbClr val="333F50"/>
      </a:accent5>
      <a:accent6>
        <a:srgbClr val="CA8F45"/>
      </a:accent6>
      <a:hlink>
        <a:srgbClr val="333F50"/>
      </a:hlink>
      <a:folHlink>
        <a:srgbClr val="CA8F4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441</Words>
  <Application>Microsoft Office PowerPoint</Application>
  <PresentationFormat>自定义</PresentationFormat>
  <Paragraphs>145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宋体</vt:lpstr>
      <vt:lpstr>微软雅黑</vt:lpstr>
      <vt:lpstr>Arial</vt:lpstr>
      <vt:lpstr>Calibri</vt:lpstr>
      <vt:lpstr>Calibri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</dc:title>
  <dc:creator/>
  <cp:keywords>www.1ppt.com</cp:keywords>
  <cp:lastModifiedBy/>
  <cp:revision>1</cp:revision>
  <dcterms:created xsi:type="dcterms:W3CDTF">2016-11-15T18:26:21Z</dcterms:created>
  <dcterms:modified xsi:type="dcterms:W3CDTF">2019-09-06T08:59:20Z</dcterms:modified>
</cp:coreProperties>
</file>